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9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ed3e24a8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ed3e24a8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ed3e24a8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6ed3e24a8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ed3e24a8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6ed3e24a8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6ed3e24a8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6ed3e24a88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6ed3e24a8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6ed3e24a8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6ed3e24a8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6ed3e24a88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ed3e24a8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6ed3e24a8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6ed3e24a88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6ed3e24a88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6f1968ad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6f1968ad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6f1968ad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6f1968ad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6f1968ad3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6f1968ad3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2cefb3b6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2cefb3b6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2cefb3b6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72cefb3b6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ed3e24a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ed3e24a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ed3e24a8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6ed3e24a8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ed3e24a8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6ed3e24a88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3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86" name="Google Shape;86;p1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87;p1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1" name="Google Shape;91;p13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95;p13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96" name="Google Shape;96;p13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127500" y="17895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 of Marketing Analytics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127500" y="3835326"/>
            <a:ext cx="40452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Prof.Vishal Chugh</a:t>
            </a:r>
            <a:endParaRPr/>
          </a:p>
        </p:txBody>
      </p:sp>
      <p:grpSp>
        <p:nvGrpSpPr>
          <p:cNvPr id="99" name="Google Shape;99;p13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00" name="Google Shape;100;p13"/>
            <p:cNvSpPr/>
            <p:nvPr/>
          </p:nvSpPr>
          <p:spPr>
            <a:xfrm>
              <a:off x="1000000" y="2440003"/>
              <a:ext cx="4144235" cy="1631269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13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11" name="Google Shape;111;p13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3"/>
          <p:cNvSpPr txBox="1">
            <a:spLocks noGrp="1"/>
          </p:cNvSpPr>
          <p:nvPr>
            <p:ph type="body" idx="2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and External Data</a:t>
            </a:r>
            <a:endParaRPr/>
          </a:p>
        </p:txBody>
      </p:sp>
      <p:grpSp>
        <p:nvGrpSpPr>
          <p:cNvPr id="219" name="Google Shape;219;p22"/>
          <p:cNvGrpSpPr/>
          <p:nvPr/>
        </p:nvGrpSpPr>
        <p:grpSpPr>
          <a:xfrm>
            <a:off x="908650" y="1279775"/>
            <a:ext cx="2628925" cy="3416400"/>
            <a:chOff x="431925" y="1304875"/>
            <a:chExt cx="2628925" cy="3416400"/>
          </a:xfrm>
        </p:grpSpPr>
        <p:sp>
          <p:nvSpPr>
            <p:cNvPr id="220" name="Google Shape;220;p22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2"/>
          <p:cNvSpPr txBox="1">
            <a:spLocks noGrp="1"/>
          </p:cNvSpPr>
          <p:nvPr>
            <p:ph type="body" idx="4294967295"/>
          </p:nvPr>
        </p:nvSpPr>
        <p:spPr>
          <a:xfrm>
            <a:off x="983150" y="12797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Internal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3" name="Google Shape;223;p22"/>
          <p:cNvSpPr txBox="1">
            <a:spLocks noGrp="1"/>
          </p:cNvSpPr>
          <p:nvPr>
            <p:ph type="body" idx="4294967295"/>
          </p:nvPr>
        </p:nvSpPr>
        <p:spPr>
          <a:xfrm>
            <a:off x="985050" y="18252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Data collected from within the organization through its own operations and customer interactions</a:t>
            </a:r>
            <a:endParaRPr sz="1600"/>
          </a:p>
        </p:txBody>
      </p:sp>
      <p:grpSp>
        <p:nvGrpSpPr>
          <p:cNvPr id="224" name="Google Shape;224;p22"/>
          <p:cNvGrpSpPr/>
          <p:nvPr/>
        </p:nvGrpSpPr>
        <p:grpSpPr>
          <a:xfrm>
            <a:off x="5164625" y="1279775"/>
            <a:ext cx="2632500" cy="3416400"/>
            <a:chOff x="3320450" y="1304875"/>
            <a:chExt cx="2632500" cy="3416400"/>
          </a:xfrm>
        </p:grpSpPr>
        <p:sp>
          <p:nvSpPr>
            <p:cNvPr id="225" name="Google Shape;225;p22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" name="Google Shape;227;p22"/>
          <p:cNvSpPr txBox="1">
            <a:spLocks noGrp="1"/>
          </p:cNvSpPr>
          <p:nvPr>
            <p:ph type="body" idx="4294967295"/>
          </p:nvPr>
        </p:nvSpPr>
        <p:spPr>
          <a:xfrm>
            <a:off x="5233625" y="12797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External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22"/>
          <p:cNvSpPr txBox="1">
            <a:spLocks noGrp="1"/>
          </p:cNvSpPr>
          <p:nvPr>
            <p:ph type="body" idx="4294967295"/>
          </p:nvPr>
        </p:nvSpPr>
        <p:spPr>
          <a:xfrm>
            <a:off x="5240950" y="18252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Data obtained from outside the organization, gathered from third party sources, public databases or purchased research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Structured and Unstructured Data</a:t>
            </a:r>
            <a:endParaRPr/>
          </a:p>
        </p:txBody>
      </p:sp>
      <p:grpSp>
        <p:nvGrpSpPr>
          <p:cNvPr id="234" name="Google Shape;234;p23"/>
          <p:cNvGrpSpPr/>
          <p:nvPr/>
        </p:nvGrpSpPr>
        <p:grpSpPr>
          <a:xfrm>
            <a:off x="908650" y="1279775"/>
            <a:ext cx="2628925" cy="3416400"/>
            <a:chOff x="431925" y="1304875"/>
            <a:chExt cx="2628925" cy="3416400"/>
          </a:xfrm>
        </p:grpSpPr>
        <p:sp>
          <p:nvSpPr>
            <p:cNvPr id="235" name="Google Shape;235;p23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23"/>
          <p:cNvSpPr txBox="1">
            <a:spLocks noGrp="1"/>
          </p:cNvSpPr>
          <p:nvPr>
            <p:ph type="body" idx="4294967295"/>
          </p:nvPr>
        </p:nvSpPr>
        <p:spPr>
          <a:xfrm>
            <a:off x="983150" y="12797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Structured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8" name="Google Shape;238;p23"/>
          <p:cNvSpPr txBox="1">
            <a:spLocks noGrp="1"/>
          </p:cNvSpPr>
          <p:nvPr>
            <p:ph type="body" idx="4294967295"/>
          </p:nvPr>
        </p:nvSpPr>
        <p:spPr>
          <a:xfrm>
            <a:off x="985050" y="18252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Data that is organized and stored in a predefined format (like tables or databases) that is easy to search, analyze and process</a:t>
            </a:r>
            <a:endParaRPr sz="1600"/>
          </a:p>
        </p:txBody>
      </p:sp>
      <p:grpSp>
        <p:nvGrpSpPr>
          <p:cNvPr id="239" name="Google Shape;239;p23"/>
          <p:cNvGrpSpPr/>
          <p:nvPr/>
        </p:nvGrpSpPr>
        <p:grpSpPr>
          <a:xfrm>
            <a:off x="5164625" y="1279775"/>
            <a:ext cx="2632500" cy="3416400"/>
            <a:chOff x="3320450" y="1304875"/>
            <a:chExt cx="2632500" cy="3416400"/>
          </a:xfrm>
        </p:grpSpPr>
        <p:sp>
          <p:nvSpPr>
            <p:cNvPr id="240" name="Google Shape;240;p23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3"/>
          <p:cNvSpPr txBox="1">
            <a:spLocks noGrp="1"/>
          </p:cNvSpPr>
          <p:nvPr>
            <p:ph type="body" idx="4294967295"/>
          </p:nvPr>
        </p:nvSpPr>
        <p:spPr>
          <a:xfrm>
            <a:off x="5233625" y="12797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Unstructured Data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23"/>
          <p:cNvSpPr txBox="1">
            <a:spLocks noGrp="1"/>
          </p:cNvSpPr>
          <p:nvPr>
            <p:ph type="body" idx="4294967295"/>
          </p:nvPr>
        </p:nvSpPr>
        <p:spPr>
          <a:xfrm>
            <a:off x="5240950" y="18252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Data that doesn’t have a predefined format, making it complex to collect, store and analyze without specialized tools 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Data Examples</a:t>
            </a:r>
            <a:endParaRPr/>
          </a:p>
        </p:txBody>
      </p:sp>
      <p:pic>
        <p:nvPicPr>
          <p:cNvPr id="249" name="Google Shape;2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25" y="1321600"/>
            <a:ext cx="8925749" cy="22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Performance Metrics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Lifetime Value (CLV)</a:t>
            </a:r>
            <a:endParaRPr/>
          </a:p>
        </p:txBody>
      </p:sp>
      <p:sp>
        <p:nvSpPr>
          <p:cNvPr id="260" name="Google Shape;260;p26"/>
          <p:cNvSpPr txBox="1">
            <a:spLocks noGrp="1"/>
          </p:cNvSpPr>
          <p:nvPr>
            <p:ph type="body" idx="4294967295"/>
          </p:nvPr>
        </p:nvSpPr>
        <p:spPr>
          <a:xfrm>
            <a:off x="483250" y="1017800"/>
            <a:ext cx="7935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CLV estimates the total revenue a business can reasonably expect from a single customer account throughout the business relationship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Interpretations</a:t>
            </a:r>
            <a:endParaRPr sz="1600"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A Higher CLV means customers are more valuable to the business overtime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It helps businesses decide how much to invest in acquiring and retaining customers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Companies with higher CLV focus more on customer loyalty and satisfaction programs</a:t>
            </a:r>
            <a:endParaRPr sz="1600" b="1"/>
          </a:p>
        </p:txBody>
      </p:sp>
      <p:pic>
        <p:nvPicPr>
          <p:cNvPr id="261" name="Google Shape;2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744450"/>
            <a:ext cx="7400925" cy="3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on Marketing Investment (ROMI)</a:t>
            </a:r>
            <a:endParaRPr/>
          </a:p>
        </p:txBody>
      </p:sp>
      <p:sp>
        <p:nvSpPr>
          <p:cNvPr id="267" name="Google Shape;267;p27"/>
          <p:cNvSpPr txBox="1">
            <a:spLocks noGrp="1"/>
          </p:cNvSpPr>
          <p:nvPr>
            <p:ph type="body" idx="4294967295"/>
          </p:nvPr>
        </p:nvSpPr>
        <p:spPr>
          <a:xfrm>
            <a:off x="483250" y="1017800"/>
            <a:ext cx="7935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ROMI measures the efficiency of a marketing campaign in generating revenue compared to the cost invested in marketing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Interpretations</a:t>
            </a:r>
            <a:endParaRPr sz="1600"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A Positive ROMI (&gt;0%) indicates that the marketing efforts are profitable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A higher ROMI means marketing strategies are cost-effective</a:t>
            </a:r>
            <a:endParaRPr sz="1600" b="1"/>
          </a:p>
        </p:txBody>
      </p:sp>
      <p:pic>
        <p:nvPicPr>
          <p:cNvPr id="268" name="Google Shape;2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50" y="1920150"/>
            <a:ext cx="647700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 Promoter Score (NPS)</a:t>
            </a:r>
            <a:endParaRPr/>
          </a:p>
        </p:txBody>
      </p:sp>
      <p:sp>
        <p:nvSpPr>
          <p:cNvPr id="274" name="Google Shape;274;p28"/>
          <p:cNvSpPr txBox="1">
            <a:spLocks noGrp="1"/>
          </p:cNvSpPr>
          <p:nvPr>
            <p:ph type="body" idx="4294967295"/>
          </p:nvPr>
        </p:nvSpPr>
        <p:spPr>
          <a:xfrm>
            <a:off x="483250" y="1017800"/>
            <a:ext cx="7935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NPS measures customer loyalty by asking customers how likely they are to recommend a company’s product or service to others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Interpretations</a:t>
            </a:r>
            <a:endParaRPr sz="1600"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A Positive NPS (&gt;0) suggests that a company has more promoters than detractors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A high NPS (typically above 50) is considered excellent and signals strong customer satisfaction and brand loyalty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Helps identify areas for customer experience improvement</a:t>
            </a:r>
            <a:endParaRPr sz="1600" b="1"/>
          </a:p>
        </p:txBody>
      </p:sp>
      <p:pic>
        <p:nvPicPr>
          <p:cNvPr id="275" name="Google Shape;2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25" y="1983425"/>
            <a:ext cx="7093473" cy="102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125" y="1618350"/>
            <a:ext cx="4343700" cy="821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Churn Rate (CCR)</a:t>
            </a:r>
            <a:endParaRPr/>
          </a:p>
        </p:txBody>
      </p:sp>
      <p:sp>
        <p:nvSpPr>
          <p:cNvPr id="282" name="Google Shape;282;p29"/>
          <p:cNvSpPr txBox="1">
            <a:spLocks noGrp="1"/>
          </p:cNvSpPr>
          <p:nvPr>
            <p:ph type="body" idx="4294967295"/>
          </p:nvPr>
        </p:nvSpPr>
        <p:spPr>
          <a:xfrm>
            <a:off x="483250" y="1017800"/>
            <a:ext cx="7935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Churn rate is the percentage of customers who stop using a company’s product or service during a given time frame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/>
              <a:t>Interpretations</a:t>
            </a:r>
            <a:endParaRPr sz="1600" b="1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A high churn rate indicates dissatisfaction, strong competition or market fit issues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Lower churn rates reflect better customer retention and stronger loyalty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b="1"/>
              <a:t>Monitoring churn helps businesses proactively address retention challenges</a:t>
            </a:r>
            <a:endParaRPr sz="1600" b="1"/>
          </a:p>
        </p:txBody>
      </p:sp>
      <p:pic>
        <p:nvPicPr>
          <p:cNvPr id="283" name="Google Shape;2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50" y="1769625"/>
            <a:ext cx="58293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Solve an Example</a:t>
            </a:r>
            <a:endParaRPr/>
          </a:p>
        </p:txBody>
      </p:sp>
      <p:sp>
        <p:nvSpPr>
          <p:cNvPr id="289" name="Google Shape;289;p30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 the metrics for FireGrill QSR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Analytics Process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>
            <a:spLocks noGrp="1"/>
          </p:cNvSpPr>
          <p:nvPr>
            <p:ph type="title"/>
          </p:nvPr>
        </p:nvSpPr>
        <p:spPr>
          <a:xfrm>
            <a:off x="0" y="20418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Marketing Analytics?</a:t>
            </a:r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900"/>
              <a:t>It refers to the process of measuring, managing and analyzing marketing performance to maximize its effectiveness and optimize return on investment (ROI)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 Marketing Analytics Process</a:t>
            </a: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2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Collection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2" name="Google Shape;302;p32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Customer Interactions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/>
              <a:t>Sales Transactions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/>
              <a:t>Website Traffic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/>
              <a:t>CRM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/>
              <a:t>Email Marketing Campaigns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/>
              <a:t>Advertising Platforms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600"/>
          </a:p>
        </p:txBody>
      </p:sp>
      <p:sp>
        <p:nvSpPr>
          <p:cNvPr id="303" name="Google Shape;303;p32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2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Cleaning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5" name="Google Shape;305;p32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Identifying Outliers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/>
              <a:t>Removing Duplicates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/>
              <a:t>Correcting Errors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/>
              <a:t>Standardize Format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600"/>
          </a:p>
        </p:txBody>
      </p:sp>
      <p:sp>
        <p:nvSpPr>
          <p:cNvPr id="306" name="Google Shape;306;p32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2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8" name="Google Shape;308;p32"/>
          <p:cNvSpPr txBox="1">
            <a:spLocks noGrp="1"/>
          </p:cNvSpPr>
          <p:nvPr>
            <p:ph type="body" idx="4294967295"/>
          </p:nvPr>
        </p:nvSpPr>
        <p:spPr>
          <a:xfrm>
            <a:off x="6239951" y="199532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Descriptive Analysis (Understand Past Data)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/>
              <a:t>Diagnostic Analysis(Explaining why things are happening)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/>
              <a:t>Predictive Analysis (forecast future trends)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 b="1"/>
              <a:t>Prescriptive Analysis (Recommend actions for improvement)</a:t>
            </a:r>
            <a:endParaRPr sz="16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 Marketing Analytics Process</a:t>
            </a:r>
            <a:endParaRPr/>
          </a:p>
        </p:txBody>
      </p:sp>
      <p:sp>
        <p:nvSpPr>
          <p:cNvPr id="314" name="Google Shape;314;p33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3"/>
          <p:cNvSpPr txBox="1">
            <a:spLocks noGrp="1"/>
          </p:cNvSpPr>
          <p:nvPr>
            <p:ph type="body" idx="4294967295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Interpretation of Results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6" name="Google Shape;316;p33"/>
          <p:cNvSpPr txBox="1">
            <a:spLocks noGrp="1"/>
          </p:cNvSpPr>
          <p:nvPr>
            <p:ph type="body" idx="4294967295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Identifying key trends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/>
              <a:t>Correlations in Data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/>
              <a:t>Understanding consumer behaviour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/>
              <a:t>Opportunities for optimization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600"/>
          </a:p>
        </p:txBody>
      </p:sp>
      <p:sp>
        <p:nvSpPr>
          <p:cNvPr id="317" name="Google Shape;317;p33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3"/>
          <p:cNvSpPr txBox="1">
            <a:spLocks noGrp="1"/>
          </p:cNvSpPr>
          <p:nvPr>
            <p:ph type="body" idx="4294967295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 Visualization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9" name="Google Shape;319;p33"/>
          <p:cNvSpPr txBox="1">
            <a:spLocks noGrp="1"/>
          </p:cNvSpPr>
          <p:nvPr>
            <p:ph type="body" idx="4294967295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Key Metrics 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/>
              <a:t>Interactive Dashboards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/>
              <a:t>Real-time updates from databases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600"/>
          </a:p>
        </p:txBody>
      </p:sp>
      <p:sp>
        <p:nvSpPr>
          <p:cNvPr id="320" name="Google Shape;320;p33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3"/>
          <p:cNvSpPr txBox="1">
            <a:spLocks noGrp="1"/>
          </p:cNvSpPr>
          <p:nvPr>
            <p:ph type="body" idx="4294967295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Decision-Making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2" name="Google Shape;322;p33"/>
          <p:cNvSpPr txBox="1">
            <a:spLocks noGrp="1"/>
          </p:cNvSpPr>
          <p:nvPr>
            <p:ph type="body" idx="4294967295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Taking Data Driven Decisions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/>
              <a:t>Fast and Accurate Results</a:t>
            </a:r>
            <a:endParaRPr sz="1600" b="1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 b="1"/>
              <a:t>Continuous Improvement and Monitoring</a:t>
            </a:r>
            <a:endParaRPr sz="1600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>
            <a:spLocks noGrp="1"/>
          </p:cNvSpPr>
          <p:nvPr>
            <p:ph type="ctrTitle"/>
          </p:nvPr>
        </p:nvSpPr>
        <p:spPr>
          <a:xfrm>
            <a:off x="585550" y="23154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Always have user consent before collecting data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Resources/Tools Used</a:t>
            </a:r>
            <a:endParaRPr/>
          </a:p>
        </p:txBody>
      </p:sp>
      <p:pic>
        <p:nvPicPr>
          <p:cNvPr id="132" name="Google Shape;13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900" y="1022350"/>
            <a:ext cx="14097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4250" y="1022350"/>
            <a:ext cx="24860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3200" y="1258975"/>
            <a:ext cx="936450" cy="9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3225" y="2803825"/>
            <a:ext cx="1301050" cy="130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44212" y="2911938"/>
            <a:ext cx="1979050" cy="108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03200" y="2803825"/>
            <a:ext cx="1084800" cy="108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Data Analysis</a:t>
            </a:r>
            <a:endParaRPr/>
          </a:p>
        </p:txBody>
      </p:sp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25" y="1017800"/>
            <a:ext cx="8805950" cy="38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Marketing Analytics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Marketing Analytics</a:t>
            </a:r>
            <a:endParaRPr/>
          </a:p>
        </p:txBody>
      </p:sp>
      <p:grpSp>
        <p:nvGrpSpPr>
          <p:cNvPr id="154" name="Google Shape;154;p18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55" name="Google Shape;155;p18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18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Customer Analytics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18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Understanding customer demographics, customer preferences, behaviour and Life-Time Value</a:t>
            </a:r>
            <a:endParaRPr sz="1600"/>
          </a:p>
        </p:txBody>
      </p:sp>
      <p:grpSp>
        <p:nvGrpSpPr>
          <p:cNvPr id="159" name="Google Shape;159;p18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60" name="Google Shape;160;p1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18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Campaign Analytics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Measuring the effectiveness of advertising campaigns (Online and Offline) and optimizing marketing strategies</a:t>
            </a:r>
            <a:endParaRPr sz="1600"/>
          </a:p>
        </p:txBody>
      </p:sp>
      <p:grpSp>
        <p:nvGrpSpPr>
          <p:cNvPr id="164" name="Google Shape;164;p18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65" name="Google Shape;165;p18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18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Sales Analytics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Tracking customer journey, conversion rates and sales trends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Marketing Analytics</a:t>
            </a:r>
            <a:endParaRPr/>
          </a:p>
        </p:txBody>
      </p:sp>
      <p:grpSp>
        <p:nvGrpSpPr>
          <p:cNvPr id="174" name="Google Shape;174;p19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75" name="Google Shape;175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" name="Google Shape;177;p19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Digital Analytics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19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Analyzing website traffic, social media engagement, email performance, SEO/SEM effectiveness and online advertising</a:t>
            </a:r>
            <a:endParaRPr sz="1600"/>
          </a:p>
        </p:txBody>
      </p:sp>
      <p:grpSp>
        <p:nvGrpSpPr>
          <p:cNvPr id="179" name="Google Shape;179;p19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80" name="Google Shape;180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Market Segmentation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19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Dividing the target market into distinct groups to customize marketing strategies</a:t>
            </a:r>
            <a:endParaRPr sz="1600"/>
          </a:p>
        </p:txBody>
      </p:sp>
      <p:grpSp>
        <p:nvGrpSpPr>
          <p:cNvPr id="184" name="Google Shape;184;p19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85" name="Google Shape;185;p19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9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19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Brand Analytics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" name="Google Shape;188;p19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Monitoring Brand Awareness, reputation and customer sentiment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Marketing Analytics</a:t>
            </a:r>
            <a:endParaRPr/>
          </a:p>
        </p:txBody>
      </p:sp>
      <p:grpSp>
        <p:nvGrpSpPr>
          <p:cNvPr id="194" name="Google Shape;194;p20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95" name="Google Shape;195;p20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0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Predictive Analytics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Using historical data to predict future customer behaviours, market trends and sales forecasts</a:t>
            </a:r>
            <a:endParaRPr sz="1600"/>
          </a:p>
        </p:txBody>
      </p:sp>
      <p:grpSp>
        <p:nvGrpSpPr>
          <p:cNvPr id="199" name="Google Shape;199;p20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200" name="Google Shape;200;p20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" name="Google Shape;202;p20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Pricing &amp; ROI Analytics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20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Analyzing price sensitivity and optimizing pricing strategies to get expected  ROI</a:t>
            </a:r>
            <a:endParaRPr sz="1600"/>
          </a:p>
        </p:txBody>
      </p:sp>
      <p:grpSp>
        <p:nvGrpSpPr>
          <p:cNvPr id="204" name="Google Shape;204;p20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205" name="Google Shape;205;p20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0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20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Competitor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20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Tracking competitor activities and optimizing pricing strategies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Marketing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Microsoft Office PowerPoint</Application>
  <PresentationFormat>On-screen Show (16:9)</PresentationFormat>
  <Paragraphs>112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Roboto</vt:lpstr>
      <vt:lpstr>Geometric</vt:lpstr>
      <vt:lpstr>Foundation of Marketing Analytics</vt:lpstr>
      <vt:lpstr>What is Marketing Analytics?</vt:lpstr>
      <vt:lpstr>Resources/Tools Used</vt:lpstr>
      <vt:lpstr>Types of Data Analysis</vt:lpstr>
      <vt:lpstr>Scope of Marketing Analytics</vt:lpstr>
      <vt:lpstr>Scope of Marketing Analytics</vt:lpstr>
      <vt:lpstr>Scope of Marketing Analytics</vt:lpstr>
      <vt:lpstr>Scope of Marketing Analytics</vt:lpstr>
      <vt:lpstr>Types of Marketing Data</vt:lpstr>
      <vt:lpstr>Internal and External Data</vt:lpstr>
      <vt:lpstr>Structured and Unstructured Data</vt:lpstr>
      <vt:lpstr>Types of Data Examples</vt:lpstr>
      <vt:lpstr>Key Performance Metrics</vt:lpstr>
      <vt:lpstr>Customer Lifetime Value (CLV)</vt:lpstr>
      <vt:lpstr>Return on Marketing Investment (ROMI)</vt:lpstr>
      <vt:lpstr>Net Promoter Score (NPS)</vt:lpstr>
      <vt:lpstr>Customer Churn Rate (CCR)</vt:lpstr>
      <vt:lpstr>Let’s Solve an Example</vt:lpstr>
      <vt:lpstr>Marketing Analytics Process</vt:lpstr>
      <vt:lpstr>Steps in Marketing Analytics Process</vt:lpstr>
      <vt:lpstr>Steps in Marketing Analytics Process</vt:lpstr>
      <vt:lpstr>Always have user consent before collecting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Vishal Chugh</cp:lastModifiedBy>
  <cp:revision>1</cp:revision>
  <dcterms:modified xsi:type="dcterms:W3CDTF">2025-08-05T03:55:57Z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2025-08-05T03:55:56Z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a1314169-ea01-4728-8b17-76fe47d2476f</vt:lpwstr>
  </property>
  <property fmtid="{D5CDD505-2E9C-101B-9397-08002B2CF9AE}" pid="7" name="MSIP_Label_defa4170-0d19-0005-0004-bc88714345d2_ActionId">
    <vt:lpwstr>23cfc1ec-5860-4b8e-ae8d-0b25d56d2080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