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57" r:id="rId3"/>
    <p:sldId id="272" r:id="rId4"/>
    <p:sldId id="274" r:id="rId5"/>
    <p:sldId id="275" r:id="rId6"/>
    <p:sldId id="258" r:id="rId7"/>
    <p:sldId id="271" r:id="rId8"/>
    <p:sldId id="267" r:id="rId9"/>
    <p:sldId id="259" r:id="rId10"/>
    <p:sldId id="280" r:id="rId11"/>
    <p:sldId id="276" r:id="rId12"/>
    <p:sldId id="260" r:id="rId13"/>
    <p:sldId id="261" r:id="rId14"/>
    <p:sldId id="262" r:id="rId15"/>
    <p:sldId id="263" r:id="rId16"/>
    <p:sldId id="264" r:id="rId17"/>
    <p:sldId id="265" r:id="rId18"/>
    <p:sldId id="266" r:id="rId19"/>
    <p:sldId id="268" r:id="rId20"/>
    <p:sldId id="285" r:id="rId21"/>
    <p:sldId id="273" r:id="rId22"/>
    <p:sldId id="269" r:id="rId23"/>
    <p:sldId id="270" r:id="rId24"/>
    <p:sldId id="281" r:id="rId25"/>
    <p:sldId id="282" r:id="rId26"/>
    <p:sldId id="283" r:id="rId27"/>
    <p:sldId id="284" r:id="rId28"/>
    <p:sldId id="277" r:id="rId29"/>
    <p:sldId id="279" r:id="rId30"/>
  </p:sldIdLst>
  <p:sldSz cx="9144000" cy="6858000" type="screen4x3"/>
  <p:notesSz cx="6980238"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2087" autoAdjust="0"/>
  </p:normalViewPr>
  <p:slideViewPr>
    <p:cSldViewPr>
      <p:cViewPr>
        <p:scale>
          <a:sx n="75" d="100"/>
          <a:sy n="75" d="100"/>
        </p:scale>
        <p:origin x="-93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188"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54463" y="0"/>
            <a:ext cx="3024187"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15F352C-CD5B-4D92-A4FB-280BD350EAFF}" type="datetimeFigureOut">
              <a:rPr lang="en-US"/>
              <a:pPr>
                <a:defRPr/>
              </a:pPr>
              <a:t>11/16/2009</a:t>
            </a:fld>
            <a:endParaRPr lang="en-US"/>
          </a:p>
        </p:txBody>
      </p:sp>
      <p:sp>
        <p:nvSpPr>
          <p:cNvPr id="4" name="Footer Placeholder 3"/>
          <p:cNvSpPr>
            <a:spLocks noGrp="1"/>
          </p:cNvSpPr>
          <p:nvPr>
            <p:ph type="ftr" sz="quarter" idx="2"/>
          </p:nvPr>
        </p:nvSpPr>
        <p:spPr>
          <a:xfrm>
            <a:off x="0" y="8685213"/>
            <a:ext cx="3024188"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54463" y="8685213"/>
            <a:ext cx="3024187"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8516F3E-E731-49C0-A21D-B63CDA4DD918}"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188"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54463" y="0"/>
            <a:ext cx="3024187"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7207E85-1935-44A4-8228-8294DBC55D58}" type="datetimeFigureOut">
              <a:rPr lang="en-US"/>
              <a:pPr>
                <a:defRPr/>
              </a:pPr>
              <a:t>11/16/2009</a:t>
            </a:fld>
            <a:endParaRPr lang="en-US"/>
          </a:p>
        </p:txBody>
      </p:sp>
      <p:sp>
        <p:nvSpPr>
          <p:cNvPr id="4" name="Slide Image Placeholder 3"/>
          <p:cNvSpPr>
            <a:spLocks noGrp="1" noRot="1" noChangeAspect="1"/>
          </p:cNvSpPr>
          <p:nvPr>
            <p:ph type="sldImg" idx="2"/>
          </p:nvPr>
        </p:nvSpPr>
        <p:spPr>
          <a:xfrm>
            <a:off x="1203325" y="685800"/>
            <a:ext cx="4573588"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98500" y="4343400"/>
            <a:ext cx="5583238"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3024188"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54463" y="8685213"/>
            <a:ext cx="3024187"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E890C97-FD16-4E1D-A001-5E8B40FAD86D}"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Ranging takes place in 50 ms frames</a:t>
            </a:r>
            <a:r>
              <a:rPr lang="en-US" baseline="0" dirty="0" smtClean="0"/>
              <a:t> so there are 20 frames a second</a:t>
            </a:r>
          </a:p>
          <a:p>
            <a:pPr>
              <a:buFont typeface="Arial" pitchFamily="34" charset="0"/>
              <a:buChar char="•"/>
            </a:pPr>
            <a:r>
              <a:rPr lang="en-US" baseline="0" dirty="0" smtClean="0"/>
              <a:t>In each frame, there are 3 radio localizations and 1 ultrasonic localization</a:t>
            </a:r>
          </a:p>
          <a:p>
            <a:pPr>
              <a:buFont typeface="Arial" pitchFamily="34" charset="0"/>
              <a:buChar char="•"/>
            </a:pPr>
            <a:r>
              <a:rPr lang="en-US" baseline="0" dirty="0" smtClean="0"/>
              <a:t>At the beginning of the frame, the node </a:t>
            </a:r>
            <a:r>
              <a:rPr lang="en-US" baseline="0" dirty="0" err="1" smtClean="0"/>
              <a:t>whos</a:t>
            </a:r>
            <a:r>
              <a:rPr lang="en-US" baseline="0" dirty="0" smtClean="0"/>
              <a:t> turn it is to localize, lets say node 0 will send out an ultrasonic pulse. Since all nodes are </a:t>
            </a:r>
            <a:r>
              <a:rPr lang="en-US" baseline="0" dirty="0" err="1" smtClean="0"/>
              <a:t>sync’d</a:t>
            </a:r>
            <a:r>
              <a:rPr lang="en-US" baseline="0" dirty="0" smtClean="0"/>
              <a:t> they know that in this frame node 0 has sent out an ultrasonic pulse so they start their timers at the beginning of this frame and continuously look for node 0’s pulse train.</a:t>
            </a:r>
          </a:p>
          <a:p>
            <a:pPr>
              <a:buFont typeface="Arial" pitchFamily="34" charset="0"/>
              <a:buChar char="•"/>
            </a:pPr>
            <a:r>
              <a:rPr lang="en-US" baseline="0" dirty="0" smtClean="0"/>
              <a:t>When the pulse train is detected they turn off their timers and use the time of travel to figure out their distance from node 0</a:t>
            </a:r>
          </a:p>
          <a:p>
            <a:pPr>
              <a:buFont typeface="Arial" pitchFamily="34" charset="0"/>
              <a:buChar char="•"/>
            </a:pPr>
            <a:r>
              <a:rPr lang="en-US" baseline="0" dirty="0" smtClean="0"/>
              <a:t>Similarly in the next frame its node 1’s turn to perform and ultrasonic localization and it goes on like that in a round robin fashion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a:t>
            </a:r>
            <a:r>
              <a:rPr lang="en-US" baseline="0" dirty="0" smtClean="0"/>
              <a:t> whole control flow takes place in frames, there are 20 frames each second.</a:t>
            </a:r>
          </a:p>
          <a:p>
            <a:pPr>
              <a:buFont typeface="Arial" pitchFamily="34" charset="0"/>
              <a:buChar char="•"/>
            </a:pPr>
            <a:r>
              <a:rPr lang="en-US" baseline="0" dirty="0" smtClean="0"/>
              <a:t>50 ms a frame</a:t>
            </a:r>
          </a:p>
          <a:p>
            <a:pPr>
              <a:buFont typeface="Arial" pitchFamily="34" charset="0"/>
              <a:buChar char="•"/>
            </a:pPr>
            <a:r>
              <a:rPr lang="en-US" baseline="0" dirty="0" smtClean="0"/>
              <a:t>The system is currently designed to accommodate 8 transmitting  nodes only, any number of observer nodes</a:t>
            </a:r>
          </a:p>
          <a:p>
            <a:pPr>
              <a:buFont typeface="Arial" pitchFamily="34" charset="0"/>
              <a:buChar char="•"/>
            </a:pPr>
            <a:r>
              <a:rPr lang="en-US" baseline="0" dirty="0" smtClean="0"/>
              <a:t>Nodes have addresses from 0 to 7, 0 being the master, the others slaves</a:t>
            </a:r>
          </a:p>
          <a:p>
            <a:pPr>
              <a:buFont typeface="Arial" pitchFamily="34" charset="0"/>
              <a:buChar char="•"/>
            </a:pPr>
            <a:r>
              <a:rPr lang="en-US" baseline="0" dirty="0" smtClean="0"/>
              <a:t>When the entire system is started up for the first time, the slaves must synchronize to the timing of the master. The master transmits SYNC pulses every frame for this purpose</a:t>
            </a:r>
          </a:p>
          <a:p>
            <a:pPr>
              <a:buFont typeface="Arial" pitchFamily="34" charset="0"/>
              <a:buChar char="•"/>
            </a:pPr>
            <a:r>
              <a:rPr lang="en-US" baseline="0" dirty="0" smtClean="0"/>
              <a:t>There are 3 radio localizations and 1 ultrasonic localization every frame.</a:t>
            </a:r>
          </a:p>
          <a:p>
            <a:pPr>
              <a:buFont typeface="Arial" pitchFamily="34" charset="0"/>
              <a:buChar char="•"/>
            </a:pPr>
            <a:r>
              <a:rPr lang="en-US" baseline="0" dirty="0" smtClean="0"/>
              <a:t>As mentioned in previous slides, they perform the ranging in a round robin fashion. For the radios, in the first frame , first localization cycle every node will find its distance to its immediate logical </a:t>
            </a:r>
            <a:r>
              <a:rPr lang="en-US" baseline="0" dirty="0" err="1" smtClean="0"/>
              <a:t>neighbour</a:t>
            </a:r>
            <a:r>
              <a:rPr lang="en-US" baseline="0" dirty="0" smtClean="0"/>
              <a:t>, so node 0 finds </a:t>
            </a:r>
            <a:r>
              <a:rPr lang="en-US" baseline="0" dirty="0" err="1" smtClean="0"/>
              <a:t>distnace</a:t>
            </a:r>
            <a:r>
              <a:rPr lang="en-US" baseline="0" dirty="0" smtClean="0"/>
              <a:t> to node 1, node 2 to 3, 4 to 5 and so on, next localization cycle, you increase the range step to 2, so node 0 to node 2, node 1 to 3 and so on. So with each step you increase the logical distance until you reach 7 and circle back to 1.</a:t>
            </a:r>
          </a:p>
          <a:p>
            <a:pPr>
              <a:buFont typeface="Arial" pitchFamily="34" charset="0"/>
              <a:buChar char="•"/>
            </a:pPr>
            <a:endParaRPr lang="en-US" dirty="0" smtClean="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The state estimator is shown in this slide</a:t>
            </a:r>
          </a:p>
          <a:p>
            <a:pPr>
              <a:buFont typeface="Arial" pitchFamily="34" charset="0"/>
              <a:buChar char="•"/>
            </a:pPr>
            <a:r>
              <a:rPr lang="en-US" dirty="0" smtClean="0"/>
              <a:t>Virtual forces along</a:t>
            </a:r>
            <a:r>
              <a:rPr lang="en-US" baseline="0" dirty="0" smtClean="0"/>
              <a:t>  both x and y directions are applied to drive the states to some particular desired state</a:t>
            </a:r>
          </a:p>
          <a:p>
            <a:pPr>
              <a:buFont typeface="Arial" pitchFamily="34" charset="0"/>
              <a:buChar char="•"/>
            </a:pPr>
            <a:r>
              <a:rPr lang="en-US" baseline="0" dirty="0" smtClean="0"/>
              <a:t>The states of the system are the position and velocities of a node</a:t>
            </a:r>
          </a:p>
          <a:p>
            <a:pPr>
              <a:buFont typeface="Arial" pitchFamily="34" charset="0"/>
              <a:buChar char="•"/>
            </a:pPr>
            <a:r>
              <a:rPr lang="en-US" baseline="0" dirty="0" smtClean="0"/>
              <a:t>There is a cost function that must be minimized each time a node is added to the system. This cost function or potential is a function of the error in estimated range and what was actually measured</a:t>
            </a:r>
          </a:p>
          <a:p>
            <a:pPr>
              <a:buFont typeface="Arial" pitchFamily="34" charset="0"/>
              <a:buChar char="•"/>
            </a:pPr>
            <a:r>
              <a:rPr lang="en-US" baseline="0" dirty="0" smtClean="0"/>
              <a:t>So when a new node is added, we arbitrarily estimate its position, which is obviously incorrect. So we have incorrect distances to all the other nodes. The estimator tries to drive this error to a minimum value and so it applies forces on the node. If the error along a direction is large, a larger force is applied until it achieves a global minimum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 Inputs to the </a:t>
            </a:r>
            <a:r>
              <a:rPr lang="en-US" baseline="0" dirty="0" err="1" smtClean="0"/>
              <a:t>kalman</a:t>
            </a:r>
            <a:r>
              <a:rPr lang="en-US" baseline="0" dirty="0" smtClean="0"/>
              <a:t> filter are the measure velocity linear and angular of the </a:t>
            </a:r>
            <a:r>
              <a:rPr lang="en-US" baseline="0" dirty="0" err="1" smtClean="0"/>
              <a:t>garcias</a:t>
            </a:r>
            <a:endParaRPr lang="en-US" baseline="0" dirty="0" smtClean="0"/>
          </a:p>
          <a:p>
            <a:pPr>
              <a:buFont typeface="Arial" pitchFamily="34" charset="0"/>
              <a:buChar char="•"/>
            </a:pPr>
            <a:r>
              <a:rPr lang="en-US" baseline="0" dirty="0" smtClean="0"/>
              <a:t>Tries to predict the path of the </a:t>
            </a:r>
            <a:r>
              <a:rPr lang="en-US" baseline="0" dirty="0" err="1" smtClean="0"/>
              <a:t>garcia</a:t>
            </a:r>
            <a:r>
              <a:rPr lang="en-US" baseline="0" dirty="0" smtClean="0"/>
              <a:t> and succeeds to an extent</a:t>
            </a:r>
          </a:p>
          <a:p>
            <a:pPr>
              <a:buFont typeface="Arial" pitchFamily="34" charset="0"/>
              <a:buChar char="•"/>
            </a:pPr>
            <a:r>
              <a:rPr lang="en-US" baseline="0" dirty="0" smtClean="0"/>
              <a:t> Have to tweak the matrices for the noise correlation matrices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40311BF-4260-403E-BFBF-87F13A383815}" type="datetime1">
              <a:rPr lang="en-US"/>
              <a:pPr>
                <a:defRPr/>
              </a:pPr>
              <a:t>11/16/2009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034C00-0539-4179-B468-7A9D9646F23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ADA171-6B3F-4EBB-8AC6-24D64B3A2171}" type="datetime1">
              <a:rPr lang="en-US"/>
              <a:pPr>
                <a:defRPr/>
              </a:pPr>
              <a:t>11/16/2009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E4A3DC-EBBB-4091-A831-1DF2BE23304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ED53162-E8B8-426D-BADE-9BE99FC92A5F}" type="datetime1">
              <a:rPr lang="en-US"/>
              <a:pPr>
                <a:defRPr/>
              </a:pPr>
              <a:t>11/16/2009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20B45B-A78B-42BE-8271-0B0A5115053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4A6B16-F1C2-437A-9389-9ECBDAA0859A}" type="datetime1">
              <a:rPr lang="en-US"/>
              <a:pPr>
                <a:defRPr/>
              </a:pPr>
              <a:t>11/16/2009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7473BC5-2F67-4817-ABB9-BBB30BCA022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CEB926-650C-44A5-B35B-51D2069CFDE7}" type="datetime1">
              <a:rPr lang="en-US"/>
              <a:pPr>
                <a:defRPr/>
              </a:pPr>
              <a:t>11/16/2009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530A66-DFD0-4E27-ADEF-10230E64996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9ADC619-BB1C-494C-8E8B-3AE9F9F238EF}" type="datetime1">
              <a:rPr lang="en-US"/>
              <a:pPr>
                <a:defRPr/>
              </a:pPr>
              <a:t>11/16/2009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160D5B-2401-4E75-BD0F-98694B5BA4C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2BDB1A1-CF10-48C8-A0DD-9046F0246567}" type="datetime1">
              <a:rPr lang="en-US"/>
              <a:pPr>
                <a:defRPr/>
              </a:pPr>
              <a:t>11/16/2009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BF02555-3BAC-4D50-8984-CA864696B71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1E4EACB-450A-499A-A98E-547B63380BD5}" type="datetime1">
              <a:rPr lang="en-US"/>
              <a:pPr>
                <a:defRPr/>
              </a:pPr>
              <a:t>11/16/2009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D1FDE4D-9704-4E67-B40E-B85ABBB2EFB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E11D7EE-BB57-4F26-8063-0585113C11D3}" type="datetime1">
              <a:rPr lang="en-US"/>
              <a:pPr>
                <a:defRPr/>
              </a:pPr>
              <a:t>11/16/2009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7C9F499-7CFF-4B8E-90CD-D45E6959220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9316CD7-35FA-47F3-9775-427A26558587}" type="datetime1">
              <a:rPr lang="en-US"/>
              <a:pPr>
                <a:defRPr/>
              </a:pPr>
              <a:t>11/16/2009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2434D3-B988-41F1-B72F-9E742D2110C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47D0700-22D0-4564-B138-3CFF812B213A}" type="datetime1">
              <a:rPr lang="en-US"/>
              <a:pPr>
                <a:defRPr/>
              </a:pPr>
              <a:t>11/16/2009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77B1D3-0F67-4B97-8747-161C2B7E8FB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EA7DE95-0A57-4742-8DB5-AC410265D5ED}" type="datetime1">
              <a:rPr lang="en-US"/>
              <a:pPr>
                <a:defRPr/>
              </a:pPr>
              <a:t>11/16/2009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6ADD8862-BC09-4A3E-B7D6-5F87FB075D9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Workspace/CamStudio/Simulate6Nodes.avi" TargetMode="External"/><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Workspace/ThesisMovie/ImplementationPlaylist.wpl" TargetMode="External"/><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p:txBody>
          <a:bodyPr/>
          <a:lstStyle/>
          <a:p>
            <a:pPr eaLnBrk="1" hangingPunct="1"/>
            <a:endParaRPr lang="en-US" smtClean="0"/>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smtClean="0"/>
          </a:p>
        </p:txBody>
      </p:sp>
      <p:pic>
        <p:nvPicPr>
          <p:cNvPr id="8196" name="Picture 23" descr="PCB_mix"/>
          <p:cNvPicPr>
            <a:picLocks noChangeAspect="1" noChangeArrowheads="1"/>
          </p:cNvPicPr>
          <p:nvPr/>
        </p:nvPicPr>
        <p:blipFill>
          <a:blip r:embed="rId2">
            <a:lum bright="10000"/>
          </a:blip>
          <a:srcRect/>
          <a:stretch>
            <a:fillRect/>
          </a:stretch>
        </p:blipFill>
        <p:spPr bwMode="auto">
          <a:xfrm>
            <a:off x="0" y="0"/>
            <a:ext cx="9144000" cy="6858000"/>
          </a:xfrm>
          <a:prstGeom prst="rect">
            <a:avLst/>
          </a:prstGeom>
          <a:noFill/>
          <a:ln w="9525">
            <a:noFill/>
            <a:miter lim="800000"/>
            <a:headEnd/>
            <a:tailEnd/>
          </a:ln>
        </p:spPr>
      </p:pic>
      <p:pic>
        <p:nvPicPr>
          <p:cNvPr id="8197" name="Picture 13" descr="UTA"/>
          <p:cNvPicPr>
            <a:picLocks noChangeAspect="1" noChangeArrowheads="1"/>
          </p:cNvPicPr>
          <p:nvPr/>
        </p:nvPicPr>
        <p:blipFill>
          <a:blip r:embed="rId3"/>
          <a:srcRect/>
          <a:stretch>
            <a:fillRect/>
          </a:stretch>
        </p:blipFill>
        <p:spPr bwMode="auto">
          <a:xfrm>
            <a:off x="7620000" y="152400"/>
            <a:ext cx="1320800" cy="1035050"/>
          </a:xfrm>
          <a:prstGeom prst="rect">
            <a:avLst/>
          </a:prstGeom>
          <a:noFill/>
          <a:ln w="9525">
            <a:noFill/>
            <a:miter lim="800000"/>
            <a:headEnd/>
            <a:tailEnd/>
          </a:ln>
        </p:spPr>
      </p:pic>
      <p:sp>
        <p:nvSpPr>
          <p:cNvPr id="6" name="Text Box 15"/>
          <p:cNvSpPr txBox="1">
            <a:spLocks noChangeArrowheads="1"/>
          </p:cNvSpPr>
          <p:nvPr/>
        </p:nvSpPr>
        <p:spPr bwMode="auto">
          <a:xfrm>
            <a:off x="1676400" y="228600"/>
            <a:ext cx="5791200" cy="838200"/>
          </a:xfrm>
          <a:prstGeom prst="rect">
            <a:avLst/>
          </a:prstGeom>
          <a:noFill/>
          <a:ln w="9525">
            <a:noFill/>
            <a:miter lim="800000"/>
            <a:headEnd/>
            <a:tailEnd/>
          </a:ln>
          <a:effectLst/>
        </p:spPr>
        <p:txBody>
          <a:bodyPr wrap="none" anchor="ctr"/>
          <a:lstStyle/>
          <a:p>
            <a:pPr algn="ctr" fontAlgn="auto">
              <a:spcBef>
                <a:spcPts val="0"/>
              </a:spcBef>
              <a:spcAft>
                <a:spcPts val="0"/>
              </a:spcAft>
              <a:defRPr/>
            </a:pPr>
            <a:r>
              <a:rPr lang="en-US" b="1" dirty="0">
                <a:solidFill>
                  <a:schemeClr val="accent1">
                    <a:lumMod val="75000"/>
                  </a:schemeClr>
                </a:solidFill>
              </a:rPr>
              <a:t>Automation &amp; Robotics Research Institute</a:t>
            </a:r>
          </a:p>
          <a:p>
            <a:pPr algn="ctr" fontAlgn="auto">
              <a:spcBef>
                <a:spcPts val="0"/>
              </a:spcBef>
              <a:spcAft>
                <a:spcPts val="0"/>
              </a:spcAft>
              <a:defRPr/>
            </a:pPr>
            <a:r>
              <a:rPr lang="en-US" b="1" dirty="0">
                <a:solidFill>
                  <a:schemeClr val="accent1">
                    <a:lumMod val="75000"/>
                  </a:schemeClr>
                </a:solidFill>
              </a:rPr>
              <a:t>University of Texas at Arlington</a:t>
            </a:r>
            <a:endParaRPr lang="ro-RO" b="1" dirty="0">
              <a:solidFill>
                <a:schemeClr val="accent1">
                  <a:lumMod val="75000"/>
                </a:schemeClr>
              </a:solidFill>
            </a:endParaRPr>
          </a:p>
        </p:txBody>
      </p:sp>
      <p:pic>
        <p:nvPicPr>
          <p:cNvPr id="8199" name="Picture 17" descr="ARRI"/>
          <p:cNvPicPr>
            <a:picLocks noChangeAspect="1" noChangeArrowheads="1"/>
          </p:cNvPicPr>
          <p:nvPr/>
        </p:nvPicPr>
        <p:blipFill>
          <a:blip r:embed="rId4"/>
          <a:srcRect/>
          <a:stretch>
            <a:fillRect/>
          </a:stretch>
        </p:blipFill>
        <p:spPr bwMode="auto">
          <a:xfrm>
            <a:off x="228600" y="152400"/>
            <a:ext cx="1360488" cy="1292225"/>
          </a:xfrm>
          <a:prstGeom prst="rect">
            <a:avLst/>
          </a:prstGeom>
          <a:noFill/>
          <a:ln w="9525">
            <a:noFill/>
            <a:miter lim="800000"/>
            <a:headEnd/>
            <a:tailEnd/>
          </a:ln>
        </p:spPr>
      </p:pic>
      <p:sp>
        <p:nvSpPr>
          <p:cNvPr id="28" name="Text Box 6"/>
          <p:cNvSpPr txBox="1">
            <a:spLocks noChangeArrowheads="1"/>
          </p:cNvSpPr>
          <p:nvPr/>
        </p:nvSpPr>
        <p:spPr bwMode="auto">
          <a:xfrm>
            <a:off x="1038225" y="2276475"/>
            <a:ext cx="7134225" cy="984250"/>
          </a:xfrm>
          <a:prstGeom prst="rect">
            <a:avLst/>
          </a:prstGeom>
          <a:noFill/>
          <a:ln w="9525">
            <a:noFill/>
            <a:miter lim="800000"/>
            <a:headEnd/>
            <a:tailEnd/>
          </a:ln>
          <a:effectLst/>
        </p:spPr>
        <p:txBody>
          <a:bodyPr wrap="none" anchor="ctr"/>
          <a:lstStyle/>
          <a:p>
            <a:pPr algn="ctr" fontAlgn="auto">
              <a:spcBef>
                <a:spcPts val="0"/>
              </a:spcBef>
              <a:spcAft>
                <a:spcPts val="0"/>
              </a:spcAft>
              <a:defRPr/>
            </a:pPr>
            <a:r>
              <a:rPr lang="en-US" sz="3600" b="1" kern="0" dirty="0">
                <a:solidFill>
                  <a:sysClr val="windowText" lastClr="000000"/>
                </a:solidFill>
                <a:latin typeface="Arial" pitchFamily="34" charset="0"/>
                <a:cs typeface="Arial" pitchFamily="34" charset="0"/>
              </a:rPr>
              <a:t>Localization System for UAV/UGV</a:t>
            </a:r>
            <a:br>
              <a:rPr lang="en-US" sz="3600" b="1" kern="0" dirty="0">
                <a:solidFill>
                  <a:sysClr val="windowText" lastClr="000000"/>
                </a:solidFill>
                <a:latin typeface="Arial" pitchFamily="34" charset="0"/>
                <a:cs typeface="Arial" pitchFamily="34" charset="0"/>
              </a:rPr>
            </a:br>
            <a:r>
              <a:rPr lang="en-US" sz="3600" b="1" kern="0" dirty="0">
                <a:solidFill>
                  <a:sysClr val="windowText" lastClr="000000"/>
                </a:solidFill>
                <a:latin typeface="Arial" pitchFamily="34" charset="0"/>
                <a:cs typeface="Arial" pitchFamily="34" charset="0"/>
              </a:rPr>
              <a:t>in Urban Environments</a:t>
            </a:r>
            <a:endParaRPr lang="ro-RO" sz="3600" b="1" kern="0" dirty="0">
              <a:solidFill>
                <a:sysClr val="windowText" lastClr="000000"/>
              </a:solidFill>
              <a:latin typeface="Arial" pitchFamily="34" charset="0"/>
              <a:cs typeface="Arial" pitchFamily="34" charset="0"/>
            </a:endParaRPr>
          </a:p>
        </p:txBody>
      </p:sp>
      <p:sp>
        <p:nvSpPr>
          <p:cNvPr id="29" name="Text Box 9"/>
          <p:cNvSpPr txBox="1">
            <a:spLocks noChangeArrowheads="1"/>
          </p:cNvSpPr>
          <p:nvPr/>
        </p:nvSpPr>
        <p:spPr bwMode="auto">
          <a:xfrm>
            <a:off x="1042988" y="3860800"/>
            <a:ext cx="2447925" cy="381000"/>
          </a:xfrm>
          <a:prstGeom prst="rect">
            <a:avLst/>
          </a:prstGeom>
          <a:solidFill>
            <a:srgbClr val="FFFFFF">
              <a:alpha val="60001"/>
            </a:srgbClr>
          </a:solidFill>
          <a:ln w="9525">
            <a:noFill/>
            <a:miter lim="800000"/>
            <a:headEnd/>
            <a:tailEnd/>
          </a:ln>
          <a:effectLst/>
        </p:spPr>
        <p:txBody>
          <a:bodyPr wrap="none" anchor="ctr"/>
          <a:lstStyle/>
          <a:p>
            <a:pPr fontAlgn="auto">
              <a:spcBef>
                <a:spcPts val="0"/>
              </a:spcBef>
              <a:spcAft>
                <a:spcPts val="0"/>
              </a:spcAft>
              <a:defRPr/>
            </a:pPr>
            <a:r>
              <a:rPr lang="en-US" sz="2400" b="1" kern="0" dirty="0" err="1">
                <a:solidFill>
                  <a:sysClr val="windowText" lastClr="000000"/>
                </a:solidFill>
                <a:latin typeface="Arial" pitchFamily="34" charset="0"/>
                <a:cs typeface="Arial" pitchFamily="34" charset="0"/>
              </a:rPr>
              <a:t>Vishal</a:t>
            </a:r>
            <a:r>
              <a:rPr lang="en-US" sz="2400" b="1" kern="0" dirty="0">
                <a:solidFill>
                  <a:sysClr val="windowText" lastClr="000000"/>
                </a:solidFill>
                <a:latin typeface="Arial" pitchFamily="34" charset="0"/>
                <a:cs typeface="Arial" pitchFamily="34" charset="0"/>
              </a:rPr>
              <a:t> Coelho	</a:t>
            </a:r>
            <a:endParaRPr lang="ro-RO" sz="2400" b="1" kern="0" dirty="0">
              <a:solidFill>
                <a:sysClr val="windowText" lastClr="000000"/>
              </a:solidFill>
              <a:latin typeface="Arial" pitchFamily="34" charset="0"/>
              <a:cs typeface="Arial" pitchFamily="34" charset="0"/>
            </a:endParaRPr>
          </a:p>
        </p:txBody>
      </p:sp>
      <p:sp>
        <p:nvSpPr>
          <p:cNvPr id="30" name="Text Box 10"/>
          <p:cNvSpPr txBox="1">
            <a:spLocks noChangeArrowheads="1"/>
          </p:cNvSpPr>
          <p:nvPr/>
        </p:nvSpPr>
        <p:spPr bwMode="auto">
          <a:xfrm>
            <a:off x="1042988" y="4292600"/>
            <a:ext cx="3744912" cy="381000"/>
          </a:xfrm>
          <a:prstGeom prst="rect">
            <a:avLst/>
          </a:prstGeom>
          <a:solidFill>
            <a:srgbClr val="FFFFFF">
              <a:alpha val="60001"/>
            </a:srgbClr>
          </a:solidFill>
          <a:ln w="9525">
            <a:noFill/>
            <a:miter lim="800000"/>
            <a:headEnd/>
            <a:tailEnd/>
          </a:ln>
          <a:effectLst/>
        </p:spPr>
        <p:txBody>
          <a:bodyPr wrap="none" anchor="ctr"/>
          <a:lstStyle/>
          <a:p>
            <a:pPr fontAlgn="auto">
              <a:spcBef>
                <a:spcPts val="0"/>
              </a:spcBef>
              <a:spcAft>
                <a:spcPts val="0"/>
              </a:spcAft>
              <a:defRPr/>
            </a:pPr>
            <a:r>
              <a:rPr lang="en-US" sz="2400" b="1" kern="0" dirty="0">
                <a:solidFill>
                  <a:sysClr val="windowText" lastClr="000000"/>
                </a:solidFill>
                <a:latin typeface="Arial" pitchFamily="34" charset="0"/>
                <a:cs typeface="Arial" pitchFamily="34" charset="0"/>
              </a:rPr>
              <a:t>Supervisor: Frank Lewis</a:t>
            </a:r>
            <a:endParaRPr lang="ro-RO" sz="2400" b="1" kern="0" dirty="0">
              <a:solidFill>
                <a:sysClr val="windowText" lastClr="000000"/>
              </a:solidFill>
              <a:latin typeface="Arial" pitchFamily="34" charset="0"/>
              <a:cs typeface="Arial" pitchFamily="34" charset="0"/>
            </a:endParaRPr>
          </a:p>
        </p:txBody>
      </p:sp>
      <p:sp>
        <p:nvSpPr>
          <p:cNvPr id="31" name="Text Box 18"/>
          <p:cNvSpPr txBox="1">
            <a:spLocks noChangeArrowheads="1"/>
          </p:cNvSpPr>
          <p:nvPr/>
        </p:nvSpPr>
        <p:spPr bwMode="auto">
          <a:xfrm>
            <a:off x="5724525" y="5373688"/>
            <a:ext cx="3282950" cy="915987"/>
          </a:xfrm>
          <a:prstGeom prst="rect">
            <a:avLst/>
          </a:prstGeom>
          <a:solidFill>
            <a:srgbClr val="FFFFFF">
              <a:alpha val="39999"/>
            </a:srgbClr>
          </a:solidFill>
          <a:ln w="9525">
            <a:noFill/>
            <a:miter lim="800000"/>
            <a:headEnd/>
            <a:tailEnd/>
          </a:ln>
          <a:effectLst/>
        </p:spPr>
        <p:txBody>
          <a:bodyPr wrap="none">
            <a:spAutoFit/>
          </a:bodyPr>
          <a:lstStyle/>
          <a:p>
            <a:pPr fontAlgn="auto">
              <a:spcBef>
                <a:spcPts val="0"/>
              </a:spcBef>
              <a:spcAft>
                <a:spcPts val="0"/>
              </a:spcAft>
              <a:defRPr/>
            </a:pPr>
            <a:r>
              <a:rPr lang="en-US" b="1" kern="0" dirty="0">
                <a:solidFill>
                  <a:sysClr val="windowText" lastClr="000000"/>
                </a:solidFill>
                <a:latin typeface="Arial" pitchFamily="34" charset="0"/>
                <a:cs typeface="Arial" pitchFamily="34" charset="0"/>
              </a:rPr>
              <a:t>Supported by</a:t>
            </a:r>
          </a:p>
          <a:p>
            <a:pPr fontAlgn="auto">
              <a:spcBef>
                <a:spcPts val="0"/>
              </a:spcBef>
              <a:spcAft>
                <a:spcPts val="0"/>
              </a:spcAft>
              <a:defRPr/>
            </a:pPr>
            <a:r>
              <a:rPr lang="ro-RO" b="1" kern="0" dirty="0">
                <a:solidFill>
                  <a:sysClr val="windowText" lastClr="000000"/>
                </a:solidFill>
                <a:latin typeface="Arial" pitchFamily="34" charset="0"/>
                <a:cs typeface="Arial" pitchFamily="34" charset="0"/>
              </a:rPr>
              <a:t>ARO grant W91NF-05-1-0314</a:t>
            </a:r>
          </a:p>
          <a:p>
            <a:pPr fontAlgn="auto">
              <a:spcBef>
                <a:spcPts val="0"/>
              </a:spcBef>
              <a:spcAft>
                <a:spcPts val="0"/>
              </a:spcAft>
              <a:defRPr/>
            </a:pPr>
            <a:r>
              <a:rPr lang="ro-RO" b="1" kern="0" dirty="0">
                <a:solidFill>
                  <a:sysClr val="windowText" lastClr="000000"/>
                </a:solidFill>
                <a:latin typeface="Arial" pitchFamily="34" charset="0"/>
                <a:cs typeface="Arial" pitchFamily="34" charset="0"/>
              </a:rPr>
              <a:t>NSF grant ECCS-0801330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7C9F499-7CFF-4B8E-90CD-D45E6959220B}" type="slidenum">
              <a:rPr lang="en-US" smtClean="0"/>
              <a:pPr>
                <a:defRPr/>
              </a:pPr>
              <a:t>10</a:t>
            </a:fld>
            <a:endParaRPr lang="en-US"/>
          </a:p>
        </p:txBody>
      </p:sp>
      <p:sp>
        <p:nvSpPr>
          <p:cNvPr id="3" name="Rectangle 2"/>
          <p:cNvSpPr/>
          <p:nvPr/>
        </p:nvSpPr>
        <p:spPr>
          <a:xfrm>
            <a:off x="5181600" y="1143000"/>
            <a:ext cx="3352800" cy="3416320"/>
          </a:xfrm>
          <a:prstGeom prst="rect">
            <a:avLst/>
          </a:prstGeom>
        </p:spPr>
        <p:txBody>
          <a:bodyPr wrap="square">
            <a:spAutoFit/>
          </a:bodyPr>
          <a:lstStyle/>
          <a:p>
            <a:pPr>
              <a:buFont typeface="Arial" pitchFamily="34" charset="0"/>
              <a:buChar char="•"/>
            </a:pPr>
            <a:r>
              <a:rPr lang="en-US" dirty="0" smtClean="0"/>
              <a:t>Ranging takes place in 50 ms frames (20 Hz)</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3 radio localizations and 1 ultrasonic localization per frame</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Ranging takes place in logical steps of 1 to 7</a:t>
            </a:r>
          </a:p>
        </p:txBody>
      </p:sp>
      <p:pic>
        <p:nvPicPr>
          <p:cNvPr id="4" name="Picture 3" descr="RangingStep.jpg"/>
          <p:cNvPicPr>
            <a:picLocks noChangeAspect="1"/>
          </p:cNvPicPr>
          <p:nvPr/>
        </p:nvPicPr>
        <p:blipFill>
          <a:blip r:embed="rId2"/>
          <a:stretch>
            <a:fillRect/>
          </a:stretch>
        </p:blipFill>
        <p:spPr>
          <a:xfrm>
            <a:off x="381000" y="1600200"/>
            <a:ext cx="4438369" cy="2438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FFDBC88-1052-43CF-8B65-3AE3C7AA543E}" type="slidenum">
              <a:rPr lang="en-US" smtClean="0"/>
              <a:pPr>
                <a:defRPr/>
              </a:pPr>
              <a:t>11</a:t>
            </a:fld>
            <a:endParaRPr lang="en-US"/>
          </a:p>
        </p:txBody>
      </p:sp>
      <p:sp>
        <p:nvSpPr>
          <p:cNvPr id="16387" name="TextBox 4"/>
          <p:cNvSpPr txBox="1">
            <a:spLocks noChangeArrowheads="1"/>
          </p:cNvSpPr>
          <p:nvPr/>
        </p:nvSpPr>
        <p:spPr bwMode="auto">
          <a:xfrm>
            <a:off x="0" y="304800"/>
            <a:ext cx="9144000" cy="461963"/>
          </a:xfrm>
          <a:prstGeom prst="rect">
            <a:avLst/>
          </a:prstGeom>
          <a:noFill/>
          <a:ln w="9525">
            <a:noFill/>
            <a:miter lim="800000"/>
            <a:headEnd/>
            <a:tailEnd/>
          </a:ln>
        </p:spPr>
        <p:txBody>
          <a:bodyPr>
            <a:spAutoFit/>
          </a:bodyPr>
          <a:lstStyle/>
          <a:p>
            <a:pPr algn="ctr"/>
            <a:r>
              <a:rPr lang="en-US" sz="2400" b="1">
                <a:cs typeface="Arial" charset="0"/>
              </a:rPr>
              <a:t>Ranging with Ultrasound</a:t>
            </a:r>
          </a:p>
        </p:txBody>
      </p:sp>
      <p:pic>
        <p:nvPicPr>
          <p:cNvPr id="16388" name="Picture 2" descr="C:\Documents\Thesis_Dynamic_Localization\Ultrasonic_pulse_train.jpg"/>
          <p:cNvPicPr>
            <a:picLocks noChangeAspect="1" noChangeArrowheads="1"/>
          </p:cNvPicPr>
          <p:nvPr/>
        </p:nvPicPr>
        <p:blipFill>
          <a:blip r:embed="rId3"/>
          <a:srcRect/>
          <a:stretch>
            <a:fillRect/>
          </a:stretch>
        </p:blipFill>
        <p:spPr bwMode="auto">
          <a:xfrm>
            <a:off x="304800" y="914400"/>
            <a:ext cx="4735513" cy="2600325"/>
          </a:xfrm>
          <a:prstGeom prst="rect">
            <a:avLst/>
          </a:prstGeom>
          <a:noFill/>
          <a:ln w="9525">
            <a:noFill/>
            <a:miter lim="800000"/>
            <a:headEnd/>
            <a:tailEnd/>
          </a:ln>
        </p:spPr>
      </p:pic>
      <p:sp>
        <p:nvSpPr>
          <p:cNvPr id="16390" name="TextBox 5"/>
          <p:cNvSpPr txBox="1">
            <a:spLocks noChangeArrowheads="1"/>
          </p:cNvSpPr>
          <p:nvPr/>
        </p:nvSpPr>
        <p:spPr bwMode="auto">
          <a:xfrm>
            <a:off x="5181600" y="1371600"/>
            <a:ext cx="3581400" cy="4524315"/>
          </a:xfrm>
          <a:prstGeom prst="rect">
            <a:avLst/>
          </a:prstGeom>
          <a:noFill/>
          <a:ln w="9525">
            <a:noFill/>
            <a:miter lim="800000"/>
            <a:headEnd/>
            <a:tailEnd/>
          </a:ln>
        </p:spPr>
        <p:txBody>
          <a:bodyPr>
            <a:spAutoFit/>
          </a:bodyPr>
          <a:lstStyle/>
          <a:p>
            <a:pPr>
              <a:buFont typeface="Arial" pitchFamily="34" charset="0"/>
              <a:buChar char="•"/>
            </a:pPr>
            <a:r>
              <a:rPr lang="en-US" dirty="0" smtClean="0"/>
              <a:t>Nodes take turns in performing ultrasound localization (round robin)</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Node transmits ultrasonic pulse train at start of frame</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Distance to rest of nodes determined by time of travel of pulse train from transmitting node</a:t>
            </a:r>
            <a:endParaRPr lang="en-US" dirty="0"/>
          </a:p>
          <a:p>
            <a:endParaRPr lang="en-US" dirty="0"/>
          </a:p>
          <a:p>
            <a:endParaRPr lang="en-US" dirty="0"/>
          </a:p>
        </p:txBody>
      </p:sp>
      <p:pic>
        <p:nvPicPr>
          <p:cNvPr id="8" name="Picture 7" descr="UltrasonicRangingStep.jpg"/>
          <p:cNvPicPr>
            <a:picLocks noChangeAspect="1"/>
          </p:cNvPicPr>
          <p:nvPr/>
        </p:nvPicPr>
        <p:blipFill>
          <a:blip r:embed="rId4"/>
          <a:stretch>
            <a:fillRect/>
          </a:stretch>
        </p:blipFill>
        <p:spPr>
          <a:xfrm>
            <a:off x="533400" y="3733800"/>
            <a:ext cx="4406814" cy="23145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6B2BE7C-AAA4-45B4-BB56-CCDBC3814887}" type="slidenum">
              <a:rPr lang="en-US"/>
              <a:pPr>
                <a:defRPr/>
              </a:pPr>
              <a:t>12</a:t>
            </a:fld>
            <a:endParaRPr lang="en-US"/>
          </a:p>
        </p:txBody>
      </p:sp>
      <p:pic>
        <p:nvPicPr>
          <p:cNvPr id="17411" name="Picture 2" descr="C:\Workspace\Latex\Savios Thesis\AnalogCircuit.jpg"/>
          <p:cNvPicPr>
            <a:picLocks noChangeAspect="1" noChangeArrowheads="1"/>
          </p:cNvPicPr>
          <p:nvPr/>
        </p:nvPicPr>
        <p:blipFill>
          <a:blip r:embed="rId2"/>
          <a:srcRect/>
          <a:stretch>
            <a:fillRect/>
          </a:stretch>
        </p:blipFill>
        <p:spPr bwMode="auto">
          <a:xfrm>
            <a:off x="457200" y="990600"/>
            <a:ext cx="8093075" cy="3505200"/>
          </a:xfrm>
          <a:prstGeom prst="rect">
            <a:avLst/>
          </a:prstGeom>
          <a:noFill/>
          <a:ln w="9525">
            <a:noFill/>
            <a:miter lim="800000"/>
            <a:headEnd/>
            <a:tailEnd/>
          </a:ln>
        </p:spPr>
      </p:pic>
      <p:sp>
        <p:nvSpPr>
          <p:cNvPr id="17412" name="TextBox 3"/>
          <p:cNvSpPr txBox="1">
            <a:spLocks noChangeArrowheads="1"/>
          </p:cNvSpPr>
          <p:nvPr/>
        </p:nvSpPr>
        <p:spPr bwMode="auto">
          <a:xfrm>
            <a:off x="0" y="304800"/>
            <a:ext cx="9144000" cy="461963"/>
          </a:xfrm>
          <a:prstGeom prst="rect">
            <a:avLst/>
          </a:prstGeom>
          <a:noFill/>
          <a:ln w="9525">
            <a:noFill/>
            <a:miter lim="800000"/>
            <a:headEnd/>
            <a:tailEnd/>
          </a:ln>
        </p:spPr>
        <p:txBody>
          <a:bodyPr>
            <a:spAutoFit/>
          </a:bodyPr>
          <a:lstStyle/>
          <a:p>
            <a:pPr algn="ctr"/>
            <a:r>
              <a:rPr lang="en-US" sz="2400" b="1">
                <a:cs typeface="Arial" charset="0"/>
              </a:rPr>
              <a:t>Analog Signal Conditioning	</a:t>
            </a:r>
          </a:p>
        </p:txBody>
      </p:sp>
      <p:sp>
        <p:nvSpPr>
          <p:cNvPr id="7" name="Rectangle 6"/>
          <p:cNvSpPr/>
          <p:nvPr/>
        </p:nvSpPr>
        <p:spPr>
          <a:xfrm>
            <a:off x="5334000" y="4495800"/>
            <a:ext cx="3048000" cy="2133600"/>
          </a:xfrm>
          <a:prstGeom prst="rect">
            <a:avLst/>
          </a:prstGeom>
          <a:solidFill>
            <a:schemeClr val="accent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914400" y="4495800"/>
            <a:ext cx="3048000" cy="2133600"/>
          </a:xfrm>
          <a:prstGeom prst="rect">
            <a:avLst/>
          </a:prstGeom>
          <a:solidFill>
            <a:schemeClr val="accent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1" name="Elbow Connector 20"/>
          <p:cNvCxnSpPr>
            <a:endCxn id="9" idx="3"/>
          </p:cNvCxnSpPr>
          <p:nvPr/>
        </p:nvCxnSpPr>
        <p:spPr>
          <a:xfrm rot="5400000">
            <a:off x="3200400" y="3657600"/>
            <a:ext cx="2667000" cy="1143000"/>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72400" y="2667000"/>
            <a:ext cx="990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hape 37"/>
          <p:cNvCxnSpPr>
            <a:endCxn id="7" idx="3"/>
          </p:cNvCxnSpPr>
          <p:nvPr/>
        </p:nvCxnSpPr>
        <p:spPr>
          <a:xfrm rot="5400000">
            <a:off x="7124700" y="3924300"/>
            <a:ext cx="2895600" cy="381000"/>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22" name="Text Box 5"/>
          <p:cNvSpPr txBox="1">
            <a:spLocks noChangeArrowheads="1"/>
          </p:cNvSpPr>
          <p:nvPr/>
        </p:nvSpPr>
        <p:spPr bwMode="auto">
          <a:xfrm>
            <a:off x="4876800" y="1600200"/>
            <a:ext cx="1752600" cy="685800"/>
          </a:xfrm>
          <a:prstGeom prst="rect">
            <a:avLst/>
          </a:prstGeom>
          <a:solidFill>
            <a:srgbClr val="CCFFCC"/>
          </a:solidFill>
          <a:ln w="9525">
            <a:noFill/>
            <a:miter lim="800000"/>
            <a:headEnd/>
            <a:tailEnd/>
          </a:ln>
        </p:spPr>
        <p:txBody>
          <a:bodyPr lIns="0" tIns="36000" rIns="0" bIns="36000" anchor="ctr"/>
          <a:lstStyle/>
          <a:p>
            <a:pPr algn="ctr"/>
            <a:r>
              <a:rPr lang="en-US" sz="1600" b="1" dirty="0" smtClean="0">
                <a:cs typeface="Arial" charset="0"/>
              </a:rPr>
              <a:t>Variable gain </a:t>
            </a:r>
            <a:r>
              <a:rPr lang="en-US" sz="1600" b="1" dirty="0" err="1" smtClean="0">
                <a:cs typeface="Arial" charset="0"/>
              </a:rPr>
              <a:t>bandpass</a:t>
            </a:r>
            <a:r>
              <a:rPr lang="en-US" sz="1600" b="1" dirty="0" smtClean="0">
                <a:cs typeface="Arial" charset="0"/>
              </a:rPr>
              <a:t> Amplifier</a:t>
            </a:r>
            <a:endParaRPr lang="ro-RO" dirty="0">
              <a:cs typeface="Arial" charset="0"/>
            </a:endParaRPr>
          </a:p>
        </p:txBody>
      </p:sp>
      <p:sp>
        <p:nvSpPr>
          <p:cNvPr id="17423" name="Line 10"/>
          <p:cNvSpPr>
            <a:spLocks noChangeShapeType="1"/>
          </p:cNvSpPr>
          <p:nvPr/>
        </p:nvSpPr>
        <p:spPr bwMode="auto">
          <a:xfrm flipH="1">
            <a:off x="4648200" y="2057400"/>
            <a:ext cx="228600" cy="457200"/>
          </a:xfrm>
          <a:prstGeom prst="line">
            <a:avLst/>
          </a:prstGeom>
          <a:noFill/>
          <a:ln w="38100">
            <a:solidFill>
              <a:srgbClr val="CCFFCC"/>
            </a:solidFill>
            <a:round/>
            <a:headEnd/>
            <a:tailEnd type="triangle" w="med" len="med"/>
          </a:ln>
        </p:spPr>
        <p:txBody>
          <a:bodyPr/>
          <a:lstStyle/>
          <a:p>
            <a:endParaRPr lang="en-US"/>
          </a:p>
        </p:txBody>
      </p:sp>
      <p:sp>
        <p:nvSpPr>
          <p:cNvPr id="17424" name="Text Box 5"/>
          <p:cNvSpPr txBox="1">
            <a:spLocks noChangeArrowheads="1"/>
          </p:cNvSpPr>
          <p:nvPr/>
        </p:nvSpPr>
        <p:spPr bwMode="auto">
          <a:xfrm>
            <a:off x="2895600" y="1600200"/>
            <a:ext cx="1600200" cy="457200"/>
          </a:xfrm>
          <a:prstGeom prst="rect">
            <a:avLst/>
          </a:prstGeom>
          <a:solidFill>
            <a:srgbClr val="CCFFCC"/>
          </a:solidFill>
          <a:ln w="9525">
            <a:noFill/>
            <a:miter lim="800000"/>
            <a:headEnd/>
            <a:tailEnd/>
          </a:ln>
        </p:spPr>
        <p:txBody>
          <a:bodyPr lIns="0" tIns="36000" rIns="0" bIns="36000" anchor="ctr"/>
          <a:lstStyle/>
          <a:p>
            <a:pPr algn="ctr"/>
            <a:r>
              <a:rPr lang="en-US" sz="1600" b="1" dirty="0" err="1">
                <a:cs typeface="Arial" charset="0"/>
              </a:rPr>
              <a:t>Bandpass</a:t>
            </a:r>
            <a:r>
              <a:rPr lang="en-US" sz="1600" b="1" dirty="0">
                <a:cs typeface="Arial" charset="0"/>
              </a:rPr>
              <a:t> </a:t>
            </a:r>
            <a:r>
              <a:rPr lang="en-US" sz="1600" b="1" dirty="0" smtClean="0">
                <a:cs typeface="Arial" charset="0"/>
              </a:rPr>
              <a:t>Amplifier</a:t>
            </a:r>
            <a:endParaRPr lang="ro-RO" dirty="0">
              <a:cs typeface="Arial" charset="0"/>
            </a:endParaRPr>
          </a:p>
        </p:txBody>
      </p:sp>
      <p:sp>
        <p:nvSpPr>
          <p:cNvPr id="17425" name="Line 10"/>
          <p:cNvSpPr>
            <a:spLocks noChangeShapeType="1"/>
          </p:cNvSpPr>
          <p:nvPr/>
        </p:nvSpPr>
        <p:spPr bwMode="auto">
          <a:xfrm flipH="1">
            <a:off x="2895600" y="2057400"/>
            <a:ext cx="76200" cy="304800"/>
          </a:xfrm>
          <a:prstGeom prst="line">
            <a:avLst/>
          </a:prstGeom>
          <a:noFill/>
          <a:ln w="38100">
            <a:solidFill>
              <a:srgbClr val="CCFFCC"/>
            </a:solidFill>
            <a:round/>
            <a:headEnd/>
            <a:tailEnd type="triangle" w="med" len="med"/>
          </a:ln>
        </p:spPr>
        <p:txBody>
          <a:bodyPr/>
          <a:lstStyle/>
          <a:p>
            <a:endParaRPr lang="en-US"/>
          </a:p>
        </p:txBody>
      </p:sp>
      <p:sp>
        <p:nvSpPr>
          <p:cNvPr id="17426" name="Text Box 5"/>
          <p:cNvSpPr txBox="1">
            <a:spLocks noChangeArrowheads="1"/>
          </p:cNvSpPr>
          <p:nvPr/>
        </p:nvSpPr>
        <p:spPr bwMode="auto">
          <a:xfrm>
            <a:off x="7315200" y="1981200"/>
            <a:ext cx="1600200" cy="304800"/>
          </a:xfrm>
          <a:prstGeom prst="rect">
            <a:avLst/>
          </a:prstGeom>
          <a:solidFill>
            <a:srgbClr val="CCFFCC"/>
          </a:solidFill>
          <a:ln w="9525">
            <a:noFill/>
            <a:miter lim="800000"/>
            <a:headEnd/>
            <a:tailEnd/>
          </a:ln>
        </p:spPr>
        <p:txBody>
          <a:bodyPr lIns="0" tIns="36000" rIns="0" bIns="36000" anchor="ctr"/>
          <a:lstStyle/>
          <a:p>
            <a:pPr algn="ctr"/>
            <a:r>
              <a:rPr lang="en-US" sz="1600" b="1">
                <a:cs typeface="Arial" charset="0"/>
              </a:rPr>
              <a:t>Integrator</a:t>
            </a:r>
            <a:endParaRPr lang="ro-RO">
              <a:cs typeface="Arial" charset="0"/>
            </a:endParaRPr>
          </a:p>
        </p:txBody>
      </p:sp>
      <p:sp>
        <p:nvSpPr>
          <p:cNvPr id="17427" name="Line 10"/>
          <p:cNvSpPr>
            <a:spLocks noChangeShapeType="1"/>
          </p:cNvSpPr>
          <p:nvPr/>
        </p:nvSpPr>
        <p:spPr bwMode="auto">
          <a:xfrm flipH="1">
            <a:off x="7391400" y="2286000"/>
            <a:ext cx="76200" cy="304800"/>
          </a:xfrm>
          <a:prstGeom prst="line">
            <a:avLst/>
          </a:prstGeom>
          <a:noFill/>
          <a:ln w="38100">
            <a:solidFill>
              <a:srgbClr val="CCFFCC"/>
            </a:solidFill>
            <a:round/>
            <a:headEnd/>
            <a:tailEnd type="triangle" w="med" len="med"/>
          </a:ln>
        </p:spPr>
        <p:txBody>
          <a:bodyPr/>
          <a:lstStyle/>
          <a:p>
            <a:endParaRPr lang="en-US"/>
          </a:p>
        </p:txBody>
      </p:sp>
      <p:sp>
        <p:nvSpPr>
          <p:cNvPr id="17428" name="TextBox 19"/>
          <p:cNvSpPr txBox="1">
            <a:spLocks noChangeArrowheads="1"/>
          </p:cNvSpPr>
          <p:nvPr/>
        </p:nvSpPr>
        <p:spPr bwMode="auto">
          <a:xfrm>
            <a:off x="-2438400" y="1676400"/>
            <a:ext cx="2133600" cy="2308225"/>
          </a:xfrm>
          <a:prstGeom prst="rect">
            <a:avLst/>
          </a:prstGeom>
          <a:noFill/>
          <a:ln w="9525">
            <a:noFill/>
            <a:miter lim="800000"/>
            <a:headEnd/>
            <a:tailEnd/>
          </a:ln>
        </p:spPr>
        <p:txBody>
          <a:bodyPr>
            <a:spAutoFit/>
          </a:bodyPr>
          <a:lstStyle/>
          <a:p>
            <a:r>
              <a:rPr lang="en-US"/>
              <a:t>Do the math and see if its really a log amplifier and take the comparator output, also compare no ultrasound with ultrasound signal</a:t>
            </a:r>
          </a:p>
        </p:txBody>
      </p:sp>
      <p:pic>
        <p:nvPicPr>
          <p:cNvPr id="22" name="Picture 21" descr="AnalogStage3_new.jpg"/>
          <p:cNvPicPr>
            <a:picLocks noChangeAspect="1"/>
          </p:cNvPicPr>
          <p:nvPr/>
        </p:nvPicPr>
        <p:blipFill>
          <a:blip r:embed="rId3" cstate="print"/>
          <a:stretch>
            <a:fillRect/>
          </a:stretch>
        </p:blipFill>
        <p:spPr>
          <a:xfrm>
            <a:off x="5638800" y="4724400"/>
            <a:ext cx="2593200" cy="1773450"/>
          </a:xfrm>
          <a:prstGeom prst="rect">
            <a:avLst/>
          </a:prstGeom>
        </p:spPr>
      </p:pic>
      <p:pic>
        <p:nvPicPr>
          <p:cNvPr id="23" name="Picture 22" descr="AnalogStage2_new.jpg"/>
          <p:cNvPicPr>
            <a:picLocks noChangeAspect="1"/>
          </p:cNvPicPr>
          <p:nvPr/>
        </p:nvPicPr>
        <p:blipFill>
          <a:blip r:embed="rId4" cstate="print"/>
          <a:stretch>
            <a:fillRect/>
          </a:stretch>
        </p:blipFill>
        <p:spPr>
          <a:xfrm>
            <a:off x="1143000" y="4648200"/>
            <a:ext cx="2590800" cy="1773450"/>
          </a:xfrm>
          <a:prstGeom prst="rect">
            <a:avLst/>
          </a:prstGeom>
        </p:spPr>
      </p:pic>
      <p:cxnSp>
        <p:nvCxnSpPr>
          <p:cNvPr id="41" name="Straight Connector 40"/>
          <p:cNvCxnSpPr/>
          <p:nvPr/>
        </p:nvCxnSpPr>
        <p:spPr>
          <a:xfrm>
            <a:off x="5105400" y="2895600"/>
            <a:ext cx="609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EADE407-4235-4D62-89EE-EE20C8F6A19E}" type="slidenum">
              <a:rPr lang="en-US"/>
              <a:pPr>
                <a:defRPr/>
              </a:pPr>
              <a:t>13</a:t>
            </a:fld>
            <a:endParaRPr lang="en-US"/>
          </a:p>
        </p:txBody>
      </p:sp>
      <p:sp>
        <p:nvSpPr>
          <p:cNvPr id="4" name="TextBox 3"/>
          <p:cNvSpPr txBox="1"/>
          <p:nvPr/>
        </p:nvSpPr>
        <p:spPr>
          <a:xfrm>
            <a:off x="0" y="304800"/>
            <a:ext cx="9144000" cy="461963"/>
          </a:xfrm>
          <a:prstGeom prst="rect">
            <a:avLst/>
          </a:prstGeom>
          <a:solidFill>
            <a:srgbClr val="EAEAEA"/>
          </a:solidFill>
          <a:ln w="9525">
            <a:noFill/>
            <a:miter lim="800000"/>
            <a:headEnd/>
            <a:tailEnd/>
          </a:ln>
          <a:effectLst/>
        </p:spPr>
        <p:txBody>
          <a:bodyPr anchor="ctr"/>
          <a:lstStyle/>
          <a:p>
            <a:pPr algn="ctr" fontAlgn="auto">
              <a:spcBef>
                <a:spcPts val="0"/>
              </a:spcBef>
              <a:spcAft>
                <a:spcPts val="0"/>
              </a:spcAft>
              <a:defRPr/>
            </a:pPr>
            <a:r>
              <a:rPr lang="en-US" sz="2400" b="1" kern="0" dirty="0">
                <a:solidFill>
                  <a:sysClr val="windowText" lastClr="000000"/>
                </a:solidFill>
                <a:latin typeface="Arial" pitchFamily="34" charset="0"/>
                <a:cs typeface="Arial" pitchFamily="34" charset="0"/>
              </a:rPr>
              <a:t>Control System :  </a:t>
            </a:r>
            <a:r>
              <a:rPr lang="en-US" sz="2400" b="1" kern="0" dirty="0">
                <a:solidFill>
                  <a:srgbClr val="FF0000"/>
                </a:solidFill>
                <a:latin typeface="Arial" pitchFamily="34" charset="0"/>
                <a:cs typeface="Arial" pitchFamily="34" charset="0"/>
              </a:rPr>
              <a:t>Architecture</a:t>
            </a:r>
          </a:p>
        </p:txBody>
      </p:sp>
      <p:sp>
        <p:nvSpPr>
          <p:cNvPr id="18437" name="TextBox 4"/>
          <p:cNvSpPr txBox="1">
            <a:spLocks noChangeArrowheads="1"/>
          </p:cNvSpPr>
          <p:nvPr/>
        </p:nvSpPr>
        <p:spPr bwMode="auto">
          <a:xfrm>
            <a:off x="5257800" y="1066800"/>
            <a:ext cx="3352800" cy="2308225"/>
          </a:xfrm>
          <a:prstGeom prst="rect">
            <a:avLst/>
          </a:prstGeom>
          <a:noFill/>
          <a:ln w="9525">
            <a:noFill/>
            <a:miter lim="800000"/>
            <a:headEnd/>
            <a:tailEnd/>
          </a:ln>
        </p:spPr>
        <p:txBody>
          <a:bodyPr>
            <a:spAutoFit/>
          </a:bodyPr>
          <a:lstStyle/>
          <a:p>
            <a:r>
              <a:rPr lang="en-US" dirty="0">
                <a:cs typeface="Arial" charset="0"/>
              </a:rPr>
              <a:t>UART(serial) communication between PC, Real Time Controller and Radio Module</a:t>
            </a:r>
          </a:p>
          <a:p>
            <a:endParaRPr lang="en-US" dirty="0">
              <a:cs typeface="Arial" charset="0"/>
            </a:endParaRPr>
          </a:p>
          <a:p>
            <a:r>
              <a:rPr lang="en-US" dirty="0">
                <a:cs typeface="Arial" charset="0"/>
              </a:rPr>
              <a:t>Radio Module : On-board controller uses SPI to communicate with the transceiver IC</a:t>
            </a:r>
          </a:p>
        </p:txBody>
      </p:sp>
      <p:sp>
        <p:nvSpPr>
          <p:cNvPr id="18438" name="TextBox 5"/>
          <p:cNvSpPr txBox="1">
            <a:spLocks noChangeArrowheads="1"/>
          </p:cNvSpPr>
          <p:nvPr/>
        </p:nvSpPr>
        <p:spPr bwMode="auto">
          <a:xfrm>
            <a:off x="609600" y="3810000"/>
            <a:ext cx="7696200" cy="1754326"/>
          </a:xfrm>
          <a:prstGeom prst="rect">
            <a:avLst/>
          </a:prstGeom>
          <a:noFill/>
          <a:ln w="9525">
            <a:noFill/>
            <a:miter lim="800000"/>
            <a:headEnd/>
            <a:tailEnd/>
          </a:ln>
        </p:spPr>
        <p:txBody>
          <a:bodyPr>
            <a:spAutoFit/>
          </a:bodyPr>
          <a:lstStyle/>
          <a:p>
            <a:pPr>
              <a:buFont typeface="Arial" pitchFamily="34" charset="0"/>
              <a:buChar char="•"/>
            </a:pPr>
            <a:r>
              <a:rPr lang="en-US" dirty="0">
                <a:cs typeface="Arial" charset="0"/>
              </a:rPr>
              <a:t>RTOS :  </a:t>
            </a:r>
            <a:r>
              <a:rPr lang="en-US" b="1" dirty="0" err="1">
                <a:solidFill>
                  <a:srgbClr val="FF0000"/>
                </a:solidFill>
                <a:cs typeface="Arial" charset="0"/>
              </a:rPr>
              <a:t>FreeRTOS</a:t>
            </a:r>
            <a:r>
              <a:rPr lang="en-US" b="1" dirty="0">
                <a:solidFill>
                  <a:srgbClr val="FF0000"/>
                </a:solidFill>
                <a:cs typeface="Arial" charset="0"/>
              </a:rPr>
              <a:t> v5.0.2 </a:t>
            </a:r>
            <a:r>
              <a:rPr lang="en-US" dirty="0">
                <a:cs typeface="Arial" charset="0"/>
              </a:rPr>
              <a:t>ported to support the dsPIC33F series. </a:t>
            </a:r>
          </a:p>
          <a:p>
            <a:pPr>
              <a:buFont typeface="Arial" pitchFamily="34" charset="0"/>
              <a:buChar char="•"/>
            </a:pPr>
            <a:endParaRPr lang="en-US" dirty="0">
              <a:cs typeface="Arial" charset="0"/>
            </a:endParaRPr>
          </a:p>
          <a:p>
            <a:pPr>
              <a:buFont typeface="Arial" pitchFamily="34" charset="0"/>
              <a:buChar char="•"/>
            </a:pPr>
            <a:r>
              <a:rPr lang="en-US" dirty="0">
                <a:cs typeface="Arial" charset="0"/>
              </a:rPr>
              <a:t>Works in </a:t>
            </a:r>
            <a:r>
              <a:rPr lang="en-US" dirty="0" smtClean="0">
                <a:cs typeface="Arial" charset="0"/>
              </a:rPr>
              <a:t>preemptive </a:t>
            </a:r>
            <a:r>
              <a:rPr lang="en-US" dirty="0">
                <a:cs typeface="Arial" charset="0"/>
              </a:rPr>
              <a:t>mode, where tasks yields control  to the scheduler </a:t>
            </a:r>
            <a:r>
              <a:rPr lang="en-US" dirty="0" smtClean="0">
                <a:cs typeface="Arial" charset="0"/>
              </a:rPr>
              <a:t>after a certain time interval</a:t>
            </a:r>
            <a:r>
              <a:rPr lang="en-US" dirty="0" smtClean="0">
                <a:solidFill>
                  <a:srgbClr val="FF0000"/>
                </a:solidFill>
                <a:cs typeface="Arial" charset="0"/>
              </a:rPr>
              <a:t>.</a:t>
            </a:r>
            <a:r>
              <a:rPr lang="en-US" dirty="0" smtClean="0">
                <a:cs typeface="Arial" charset="0"/>
              </a:rPr>
              <a:t> </a:t>
            </a:r>
            <a:r>
              <a:rPr lang="en-US" dirty="0">
                <a:cs typeface="Arial" charset="0"/>
              </a:rPr>
              <a:t>Ensures </a:t>
            </a:r>
            <a:r>
              <a:rPr lang="en-US" dirty="0" smtClean="0">
                <a:cs typeface="Arial" charset="0"/>
              </a:rPr>
              <a:t>equal time distribution for all tasks.</a:t>
            </a:r>
            <a:endParaRPr lang="en-US" dirty="0">
              <a:cs typeface="Arial" charset="0"/>
            </a:endParaRPr>
          </a:p>
          <a:p>
            <a:pPr>
              <a:buFont typeface="Arial" pitchFamily="34" charset="0"/>
              <a:buChar char="•"/>
            </a:pPr>
            <a:endParaRPr lang="en-US" dirty="0">
              <a:cs typeface="Arial" charset="0"/>
            </a:endParaRPr>
          </a:p>
          <a:p>
            <a:pPr>
              <a:buFont typeface="Arial" pitchFamily="34" charset="0"/>
              <a:buChar char="•"/>
            </a:pPr>
            <a:r>
              <a:rPr lang="en-US" dirty="0" smtClean="0">
                <a:cs typeface="Arial" charset="0"/>
              </a:rPr>
              <a:t>Localization algorithm </a:t>
            </a:r>
            <a:r>
              <a:rPr lang="en-US" dirty="0">
                <a:cs typeface="Arial" charset="0"/>
              </a:rPr>
              <a:t>is run in MATLAB on a PC</a:t>
            </a:r>
          </a:p>
        </p:txBody>
      </p:sp>
      <p:pic>
        <p:nvPicPr>
          <p:cNvPr id="7" name="Picture 6" descr="SystemControlStructure.jpg"/>
          <p:cNvPicPr>
            <a:picLocks noChangeAspect="1"/>
          </p:cNvPicPr>
          <p:nvPr/>
        </p:nvPicPr>
        <p:blipFill>
          <a:blip r:embed="rId2"/>
          <a:stretch>
            <a:fillRect/>
          </a:stretch>
        </p:blipFill>
        <p:spPr>
          <a:xfrm>
            <a:off x="609600" y="914400"/>
            <a:ext cx="4343400" cy="28418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D7D8B70-0217-49CB-9B82-3728757429D3}" type="slidenum">
              <a:rPr lang="en-US"/>
              <a:pPr>
                <a:defRPr/>
              </a:pPr>
              <a:t>14</a:t>
            </a:fld>
            <a:endParaRPr lang="en-US"/>
          </a:p>
        </p:txBody>
      </p:sp>
      <p:sp>
        <p:nvSpPr>
          <p:cNvPr id="19460" name="TextBox 4"/>
          <p:cNvSpPr txBox="1">
            <a:spLocks noChangeArrowheads="1"/>
          </p:cNvSpPr>
          <p:nvPr/>
        </p:nvSpPr>
        <p:spPr bwMode="auto">
          <a:xfrm>
            <a:off x="4876800" y="990600"/>
            <a:ext cx="3886200" cy="5355312"/>
          </a:xfrm>
          <a:prstGeom prst="rect">
            <a:avLst/>
          </a:prstGeom>
          <a:noFill/>
          <a:ln w="9525">
            <a:noFill/>
            <a:miter lim="800000"/>
            <a:headEnd/>
            <a:tailEnd/>
          </a:ln>
        </p:spPr>
        <p:txBody>
          <a:bodyPr>
            <a:spAutoFit/>
          </a:bodyPr>
          <a:lstStyle/>
          <a:p>
            <a:r>
              <a:rPr lang="en-US" dirty="0" smtClean="0">
                <a:solidFill>
                  <a:srgbClr val="FF0000"/>
                </a:solidFill>
                <a:cs typeface="Arial" charset="0"/>
              </a:rPr>
              <a:t>The Control flow has 12 states</a:t>
            </a:r>
            <a:endParaRPr lang="en-US" dirty="0">
              <a:solidFill>
                <a:srgbClr val="FF0000"/>
              </a:solidFill>
              <a:cs typeface="Arial" charset="0"/>
            </a:endParaRPr>
          </a:p>
          <a:p>
            <a:endParaRPr lang="en-US" dirty="0">
              <a:solidFill>
                <a:srgbClr val="FF0000"/>
              </a:solidFill>
              <a:cs typeface="Arial" charset="0"/>
            </a:endParaRPr>
          </a:p>
          <a:p>
            <a:pPr>
              <a:buFont typeface="Arial" charset="0"/>
              <a:buChar char="•"/>
            </a:pPr>
            <a:r>
              <a:rPr lang="en-US" dirty="0">
                <a:cs typeface="Arial" charset="0"/>
              </a:rPr>
              <a:t>Calibration : </a:t>
            </a:r>
            <a:r>
              <a:rPr lang="en-US" dirty="0" smtClean="0">
                <a:cs typeface="Arial" charset="0"/>
              </a:rPr>
              <a:t>correct for frequency shifts in the local oscillator of the radio</a:t>
            </a:r>
            <a:endParaRPr lang="en-US" dirty="0">
              <a:cs typeface="Arial" charset="0"/>
            </a:endParaRPr>
          </a:p>
          <a:p>
            <a:pPr>
              <a:buFont typeface="Arial" charset="0"/>
              <a:buChar char="•"/>
            </a:pPr>
            <a:endParaRPr lang="en-US" dirty="0">
              <a:cs typeface="Arial" charset="0"/>
            </a:endParaRPr>
          </a:p>
          <a:p>
            <a:pPr>
              <a:buFont typeface="Arial" pitchFamily="34" charset="0"/>
              <a:buChar char="•"/>
            </a:pPr>
            <a:r>
              <a:rPr lang="en-US" dirty="0" smtClean="0">
                <a:cs typeface="Arial" charset="0"/>
              </a:rPr>
              <a:t>Radio communication and localization is done in specific time slots during a 50 ms frame for each node</a:t>
            </a:r>
            <a:endParaRPr lang="en-US" dirty="0">
              <a:cs typeface="Arial" charset="0"/>
            </a:endParaRPr>
          </a:p>
          <a:p>
            <a:pPr>
              <a:buFont typeface="Arial" charset="0"/>
              <a:buChar char="•"/>
            </a:pPr>
            <a:endParaRPr lang="en-US" dirty="0" smtClean="0">
              <a:cs typeface="Arial" charset="0"/>
            </a:endParaRPr>
          </a:p>
          <a:p>
            <a:pPr>
              <a:buFont typeface="Arial" pitchFamily="34" charset="0"/>
              <a:buChar char="•"/>
            </a:pPr>
            <a:r>
              <a:rPr lang="en-US" dirty="0" smtClean="0">
                <a:cs typeface="Arial" charset="0"/>
              </a:rPr>
              <a:t>During each 50 ms frame an ultrasonic localization and three radio localizations are done</a:t>
            </a:r>
            <a:endParaRPr lang="en-US" dirty="0">
              <a:cs typeface="Arial" charset="0"/>
            </a:endParaRPr>
          </a:p>
          <a:p>
            <a:pPr>
              <a:buFont typeface="Arial" charset="0"/>
              <a:buChar char="•"/>
            </a:pPr>
            <a:endParaRPr lang="en-US" dirty="0" smtClean="0">
              <a:cs typeface="Arial" charset="0"/>
            </a:endParaRPr>
          </a:p>
          <a:p>
            <a:pPr>
              <a:buFont typeface="Arial" charset="0"/>
              <a:buChar char="•"/>
            </a:pPr>
            <a:r>
              <a:rPr lang="en-US" dirty="0" smtClean="0">
                <a:cs typeface="Arial" charset="0"/>
              </a:rPr>
              <a:t>Nodes broadcast data to each other, master node transmits data to the PC</a:t>
            </a:r>
            <a:endParaRPr lang="en-US" dirty="0">
              <a:solidFill>
                <a:srgbClr val="FF0000"/>
              </a:solidFill>
              <a:cs typeface="Arial" charset="0"/>
            </a:endParaRPr>
          </a:p>
          <a:p>
            <a:endParaRPr lang="en-US" dirty="0">
              <a:solidFill>
                <a:srgbClr val="FF0000"/>
              </a:solidFill>
              <a:cs typeface="Arial" charset="0"/>
            </a:endParaRPr>
          </a:p>
        </p:txBody>
      </p:sp>
      <p:pic>
        <p:nvPicPr>
          <p:cNvPr id="6" name="Picture 5" descr="StateFlow_new.jpg"/>
          <p:cNvPicPr>
            <a:picLocks noChangeAspect="1"/>
          </p:cNvPicPr>
          <p:nvPr/>
        </p:nvPicPr>
        <p:blipFill>
          <a:blip r:embed="rId3"/>
          <a:stretch>
            <a:fillRect/>
          </a:stretch>
        </p:blipFill>
        <p:spPr>
          <a:xfrm>
            <a:off x="609600" y="1600200"/>
            <a:ext cx="4038600" cy="426212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E1A0E15-DE87-48F9-9B2E-8E289191E897}" type="slidenum">
              <a:rPr lang="en-US"/>
              <a:pPr>
                <a:defRPr/>
              </a:pPr>
              <a:t>15</a:t>
            </a:fld>
            <a:endParaRPr lang="en-US"/>
          </a:p>
        </p:txBody>
      </p:sp>
      <p:sp>
        <p:nvSpPr>
          <p:cNvPr id="2053" name="TextBox 2"/>
          <p:cNvSpPr txBox="1">
            <a:spLocks noChangeArrowheads="1"/>
          </p:cNvSpPr>
          <p:nvPr/>
        </p:nvSpPr>
        <p:spPr bwMode="auto">
          <a:xfrm>
            <a:off x="0" y="304800"/>
            <a:ext cx="9144000" cy="461963"/>
          </a:xfrm>
          <a:prstGeom prst="rect">
            <a:avLst/>
          </a:prstGeom>
          <a:solidFill>
            <a:srgbClr val="EAEAEA"/>
          </a:solidFill>
          <a:ln w="9525">
            <a:noFill/>
            <a:miter lim="800000"/>
            <a:headEnd/>
            <a:tailEnd/>
          </a:ln>
        </p:spPr>
        <p:txBody>
          <a:bodyPr anchor="ctr"/>
          <a:lstStyle/>
          <a:p>
            <a:pPr algn="ctr"/>
            <a:r>
              <a:rPr lang="en-US" sz="2400" b="1" dirty="0" smtClean="0">
                <a:cs typeface="Arial" charset="0"/>
              </a:rPr>
              <a:t>Localization </a:t>
            </a:r>
            <a:r>
              <a:rPr lang="en-US" sz="2400" b="1" dirty="0">
                <a:cs typeface="Arial" charset="0"/>
              </a:rPr>
              <a:t>and Ranging</a:t>
            </a:r>
            <a:endParaRPr lang="ro-RO" sz="2400" b="1" dirty="0">
              <a:cs typeface="Arial" charset="0"/>
            </a:endParaRPr>
          </a:p>
        </p:txBody>
      </p:sp>
      <p:pic>
        <p:nvPicPr>
          <p:cNvPr id="2054" name="Picture 2" descr="C:\Workspace\Latex\Savios Thesis\Ranging.jpg"/>
          <p:cNvPicPr>
            <a:picLocks noChangeAspect="1" noChangeArrowheads="1"/>
          </p:cNvPicPr>
          <p:nvPr/>
        </p:nvPicPr>
        <p:blipFill>
          <a:blip r:embed="rId3"/>
          <a:srcRect/>
          <a:stretch>
            <a:fillRect/>
          </a:stretch>
        </p:blipFill>
        <p:spPr bwMode="auto">
          <a:xfrm>
            <a:off x="381000" y="1828800"/>
            <a:ext cx="4819650" cy="3514725"/>
          </a:xfrm>
          <a:prstGeom prst="rect">
            <a:avLst/>
          </a:prstGeom>
          <a:noFill/>
          <a:ln w="9525">
            <a:noFill/>
            <a:miter lim="800000"/>
            <a:headEnd/>
            <a:tailEnd/>
          </a:ln>
        </p:spPr>
      </p:pic>
      <p:sp>
        <p:nvSpPr>
          <p:cNvPr id="2055" name="TextBox 4"/>
          <p:cNvSpPr txBox="1">
            <a:spLocks noChangeArrowheads="1"/>
          </p:cNvSpPr>
          <p:nvPr/>
        </p:nvSpPr>
        <p:spPr bwMode="auto">
          <a:xfrm>
            <a:off x="5715000" y="1143000"/>
            <a:ext cx="3048000" cy="2278063"/>
          </a:xfrm>
          <a:prstGeom prst="rect">
            <a:avLst/>
          </a:prstGeom>
          <a:noFill/>
          <a:ln w="9525">
            <a:noFill/>
            <a:miter lim="800000"/>
            <a:headEnd/>
            <a:tailEnd/>
          </a:ln>
        </p:spPr>
        <p:txBody>
          <a:bodyPr>
            <a:spAutoFit/>
          </a:bodyPr>
          <a:lstStyle/>
          <a:p>
            <a:r>
              <a:rPr lang="en-US" dirty="0" smtClean="0">
                <a:solidFill>
                  <a:srgbClr val="FF0000"/>
                </a:solidFill>
                <a:cs typeface="Arial" charset="0"/>
              </a:rPr>
              <a:t>Ranging using Ultrasound </a:t>
            </a:r>
            <a:r>
              <a:rPr lang="en-US" dirty="0">
                <a:solidFill>
                  <a:srgbClr val="FF0000"/>
                </a:solidFill>
                <a:cs typeface="Arial" charset="0"/>
              </a:rPr>
              <a:t>: </a:t>
            </a:r>
            <a:r>
              <a:rPr lang="en-US" dirty="0">
                <a:cs typeface="Arial" charset="0"/>
              </a:rPr>
              <a:t>Determine the height of the room at the position of node</a:t>
            </a:r>
          </a:p>
          <a:p>
            <a:endParaRPr lang="en-US" dirty="0">
              <a:solidFill>
                <a:srgbClr val="FF0000"/>
              </a:solidFill>
              <a:cs typeface="Arial" charset="0"/>
            </a:endParaRPr>
          </a:p>
          <a:p>
            <a:r>
              <a:rPr lang="en-US" dirty="0">
                <a:cs typeface="Arial" charset="0"/>
              </a:rPr>
              <a:t>Ultrasonic sensor records time it takes for a pulse train to reflect off the ceiling , </a:t>
            </a:r>
            <a:r>
              <a:rPr lang="en-US" dirty="0" err="1">
                <a:cs typeface="Arial" charset="0"/>
              </a:rPr>
              <a:t>Tr</a:t>
            </a:r>
            <a:endParaRPr lang="en-US" dirty="0">
              <a:cs typeface="Arial" charset="0"/>
            </a:endParaRPr>
          </a:p>
          <a:p>
            <a:endParaRPr lang="en-US" sz="1600" dirty="0">
              <a:cs typeface="Arial" charset="0"/>
            </a:endParaRPr>
          </a:p>
        </p:txBody>
      </p:sp>
      <p:graphicFrame>
        <p:nvGraphicFramePr>
          <p:cNvPr id="2050" name="Object 3"/>
          <p:cNvGraphicFramePr>
            <a:graphicFrameLocks noChangeAspect="1"/>
          </p:cNvGraphicFramePr>
          <p:nvPr/>
        </p:nvGraphicFramePr>
        <p:xfrm>
          <a:off x="5953125" y="3276600"/>
          <a:ext cx="2112963" cy="661988"/>
        </p:xfrm>
        <a:graphic>
          <a:graphicData uri="http://schemas.openxmlformats.org/presentationml/2006/ole">
            <p:oleObj spid="_x0000_s2050" name="Equation" r:id="rId4" imgW="1257120" imgH="393480" progId="Equation.3">
              <p:embed/>
            </p:oleObj>
          </a:graphicData>
        </a:graphic>
      </p:graphicFrame>
      <p:graphicFrame>
        <p:nvGraphicFramePr>
          <p:cNvPr id="2051" name="Object 4"/>
          <p:cNvGraphicFramePr>
            <a:graphicFrameLocks noChangeAspect="1"/>
          </p:cNvGraphicFramePr>
          <p:nvPr/>
        </p:nvGraphicFramePr>
        <p:xfrm>
          <a:off x="5715000" y="3962400"/>
          <a:ext cx="165100" cy="381000"/>
        </p:xfrm>
        <a:graphic>
          <a:graphicData uri="http://schemas.openxmlformats.org/presentationml/2006/ole">
            <p:oleObj spid="_x0000_s2051" name="Equation" r:id="rId5" imgW="164880" imgH="228600" progId="Equation.3">
              <p:embed/>
            </p:oleObj>
          </a:graphicData>
        </a:graphic>
      </p:graphicFrame>
      <p:sp>
        <p:nvSpPr>
          <p:cNvPr id="2056" name="TextBox 9"/>
          <p:cNvSpPr txBox="1">
            <a:spLocks noChangeArrowheads="1"/>
          </p:cNvSpPr>
          <p:nvPr/>
        </p:nvSpPr>
        <p:spPr bwMode="auto">
          <a:xfrm>
            <a:off x="5867400" y="3962400"/>
            <a:ext cx="3048000" cy="646113"/>
          </a:xfrm>
          <a:prstGeom prst="rect">
            <a:avLst/>
          </a:prstGeom>
          <a:noFill/>
          <a:ln w="9525">
            <a:noFill/>
            <a:miter lim="800000"/>
            <a:headEnd/>
            <a:tailEnd/>
          </a:ln>
        </p:spPr>
        <p:txBody>
          <a:bodyPr>
            <a:spAutoFit/>
          </a:bodyPr>
          <a:lstStyle/>
          <a:p>
            <a:r>
              <a:rPr lang="en-US">
                <a:cs typeface="Arial" charset="0"/>
              </a:rPr>
              <a:t>= Speed of sound @ 25°C (346.65 m/s)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6CB3A35-F338-4739-B2C6-1E80EC8B23F3}" type="slidenum">
              <a:rPr lang="en-US"/>
              <a:pPr>
                <a:defRPr/>
              </a:pPr>
              <a:t>16</a:t>
            </a:fld>
            <a:endParaRPr lang="en-US"/>
          </a:p>
        </p:txBody>
      </p:sp>
      <p:pic>
        <p:nvPicPr>
          <p:cNvPr id="3076" name="Picture 2" descr="C:\Workspace\Latex\Savios Thesis\Calibration_and_Ranging.jpg"/>
          <p:cNvPicPr>
            <a:picLocks noChangeAspect="1" noChangeArrowheads="1"/>
          </p:cNvPicPr>
          <p:nvPr/>
        </p:nvPicPr>
        <p:blipFill>
          <a:blip r:embed="rId3"/>
          <a:srcRect/>
          <a:stretch>
            <a:fillRect/>
          </a:stretch>
        </p:blipFill>
        <p:spPr bwMode="auto">
          <a:xfrm>
            <a:off x="609600" y="762000"/>
            <a:ext cx="3676650" cy="2743200"/>
          </a:xfrm>
          <a:prstGeom prst="rect">
            <a:avLst/>
          </a:prstGeom>
          <a:noFill/>
          <a:ln w="9525">
            <a:noFill/>
            <a:miter lim="800000"/>
            <a:headEnd/>
            <a:tailEnd/>
          </a:ln>
        </p:spPr>
      </p:pic>
      <p:sp>
        <p:nvSpPr>
          <p:cNvPr id="3077" name="TextBox 3"/>
          <p:cNvSpPr txBox="1">
            <a:spLocks noChangeArrowheads="1"/>
          </p:cNvSpPr>
          <p:nvPr/>
        </p:nvSpPr>
        <p:spPr bwMode="auto">
          <a:xfrm>
            <a:off x="4724400" y="381000"/>
            <a:ext cx="3886200" cy="3877985"/>
          </a:xfrm>
          <a:prstGeom prst="rect">
            <a:avLst/>
          </a:prstGeom>
          <a:noFill/>
          <a:ln w="9525">
            <a:noFill/>
            <a:miter lim="800000"/>
            <a:headEnd/>
            <a:tailEnd/>
          </a:ln>
        </p:spPr>
        <p:txBody>
          <a:bodyPr wrap="square">
            <a:spAutoFit/>
          </a:bodyPr>
          <a:lstStyle/>
          <a:p>
            <a:r>
              <a:rPr lang="en-US" dirty="0">
                <a:solidFill>
                  <a:srgbClr val="FF0000"/>
                </a:solidFill>
                <a:cs typeface="Arial" charset="0"/>
              </a:rPr>
              <a:t>Ranging : </a:t>
            </a:r>
            <a:r>
              <a:rPr lang="en-US" dirty="0">
                <a:cs typeface="Arial" charset="0"/>
              </a:rPr>
              <a:t>d</a:t>
            </a:r>
            <a:r>
              <a:rPr lang="en-US" baseline="-25000" dirty="0">
                <a:cs typeface="Arial" charset="0"/>
              </a:rPr>
              <a:t>12</a:t>
            </a:r>
            <a:r>
              <a:rPr lang="en-US" dirty="0">
                <a:cs typeface="Arial" charset="0"/>
              </a:rPr>
              <a:t> ,distance between nodes 1 and 2 found as follows:</a:t>
            </a:r>
          </a:p>
          <a:p>
            <a:endParaRPr lang="en-US" baseline="-25000" dirty="0">
              <a:solidFill>
                <a:srgbClr val="FF0000"/>
              </a:solidFill>
              <a:cs typeface="Arial" charset="0"/>
            </a:endParaRPr>
          </a:p>
          <a:p>
            <a:pPr>
              <a:buFont typeface="Arial" charset="0"/>
              <a:buChar char="•"/>
            </a:pPr>
            <a:r>
              <a:rPr lang="en-US" dirty="0">
                <a:cs typeface="Arial" charset="0"/>
              </a:rPr>
              <a:t>Node 1 transmits </a:t>
            </a:r>
            <a:r>
              <a:rPr lang="en-US" dirty="0" smtClean="0">
                <a:cs typeface="Arial" charset="0"/>
              </a:rPr>
              <a:t>13 </a:t>
            </a:r>
            <a:r>
              <a:rPr lang="en-US" dirty="0">
                <a:cs typeface="Arial" charset="0"/>
              </a:rPr>
              <a:t>ultrasonic pulses in the range 38 – </a:t>
            </a:r>
            <a:r>
              <a:rPr lang="en-US" dirty="0" smtClean="0">
                <a:cs typeface="Arial" charset="0"/>
              </a:rPr>
              <a:t>42KHz at start of frame</a:t>
            </a:r>
            <a:endParaRPr lang="en-US" dirty="0">
              <a:cs typeface="Arial" charset="0"/>
            </a:endParaRPr>
          </a:p>
          <a:p>
            <a:pPr>
              <a:buFont typeface="Arial" charset="0"/>
              <a:buChar char="•"/>
            </a:pPr>
            <a:endParaRPr lang="en-US" dirty="0">
              <a:cs typeface="Arial" charset="0"/>
            </a:endParaRPr>
          </a:p>
          <a:p>
            <a:pPr>
              <a:buFont typeface="Arial" charset="0"/>
              <a:buChar char="•"/>
            </a:pPr>
            <a:r>
              <a:rPr lang="en-US" dirty="0">
                <a:cs typeface="Arial" charset="0"/>
              </a:rPr>
              <a:t>Node 2 starts a timer </a:t>
            </a:r>
            <a:r>
              <a:rPr lang="en-US" dirty="0" smtClean="0">
                <a:cs typeface="Arial" charset="0"/>
              </a:rPr>
              <a:t>at the start of the frame, samples signal from the sensor and stops timer when it crosses the statistically determined threshold</a:t>
            </a:r>
          </a:p>
          <a:p>
            <a:pPr>
              <a:buFont typeface="Arial" charset="0"/>
              <a:buChar char="•"/>
            </a:pPr>
            <a:endParaRPr lang="en-US" dirty="0" smtClean="0">
              <a:cs typeface="Arial" charset="0"/>
            </a:endParaRPr>
          </a:p>
          <a:p>
            <a:pPr>
              <a:buFont typeface="Arial" charset="0"/>
              <a:buChar char="•"/>
            </a:pPr>
            <a:r>
              <a:rPr lang="en-US" dirty="0" smtClean="0">
                <a:cs typeface="Arial" charset="0"/>
              </a:rPr>
              <a:t>Time of travel :  </a:t>
            </a:r>
            <a:r>
              <a:rPr lang="en-US" dirty="0" err="1" smtClean="0">
                <a:cs typeface="Arial" charset="0"/>
              </a:rPr>
              <a:t>T</a:t>
            </a:r>
            <a:r>
              <a:rPr lang="en-US" baseline="-25000" dirty="0" err="1" smtClean="0">
                <a:cs typeface="Arial" charset="0"/>
              </a:rPr>
              <a:t>u</a:t>
            </a:r>
            <a:endParaRPr lang="en-US" baseline="-25000" dirty="0" smtClean="0">
              <a:cs typeface="Arial" charset="0"/>
            </a:endParaRPr>
          </a:p>
        </p:txBody>
      </p:sp>
      <p:sp>
        <p:nvSpPr>
          <p:cNvPr id="3078" name="TextBox 5"/>
          <p:cNvSpPr txBox="1">
            <a:spLocks noChangeArrowheads="1"/>
          </p:cNvSpPr>
          <p:nvPr/>
        </p:nvSpPr>
        <p:spPr bwMode="auto">
          <a:xfrm>
            <a:off x="685800" y="4572000"/>
            <a:ext cx="7467600" cy="1200150"/>
          </a:xfrm>
          <a:prstGeom prst="rect">
            <a:avLst/>
          </a:prstGeom>
          <a:noFill/>
          <a:ln w="9525">
            <a:noFill/>
            <a:miter lim="800000"/>
            <a:headEnd/>
            <a:tailEnd/>
          </a:ln>
        </p:spPr>
        <p:txBody>
          <a:bodyPr>
            <a:spAutoFit/>
          </a:bodyPr>
          <a:lstStyle/>
          <a:p>
            <a:pPr>
              <a:buFont typeface="Arial" charset="0"/>
              <a:buChar char="•"/>
            </a:pPr>
            <a:r>
              <a:rPr lang="en-US" dirty="0">
                <a:cs typeface="Arial" charset="0"/>
              </a:rPr>
              <a:t>Propagation distance (ultrasound) , d</a:t>
            </a:r>
            <a:r>
              <a:rPr lang="en-US" baseline="-25000" dirty="0">
                <a:cs typeface="Arial" charset="0"/>
              </a:rPr>
              <a:t>u</a:t>
            </a:r>
            <a:r>
              <a:rPr lang="en-US" dirty="0">
                <a:cs typeface="Arial" charset="0"/>
              </a:rPr>
              <a:t> = </a:t>
            </a:r>
            <a:r>
              <a:rPr lang="en-US" dirty="0" err="1">
                <a:cs typeface="Arial" charset="0"/>
              </a:rPr>
              <a:t>T</a:t>
            </a:r>
            <a:r>
              <a:rPr lang="en-US" baseline="-25000" dirty="0" err="1">
                <a:cs typeface="Arial" charset="0"/>
              </a:rPr>
              <a:t>u</a:t>
            </a:r>
            <a:r>
              <a:rPr lang="en-US" baseline="-25000" dirty="0">
                <a:cs typeface="Arial" charset="0"/>
              </a:rPr>
              <a:t> </a:t>
            </a:r>
            <a:r>
              <a:rPr lang="en-US" dirty="0">
                <a:cs typeface="Arial" charset="0"/>
              </a:rPr>
              <a:t> x V</a:t>
            </a:r>
            <a:r>
              <a:rPr lang="en-US" baseline="-25000" dirty="0">
                <a:cs typeface="Arial" charset="0"/>
              </a:rPr>
              <a:t>s</a:t>
            </a:r>
          </a:p>
          <a:p>
            <a:pPr>
              <a:buFont typeface="Arial" charset="0"/>
              <a:buChar char="•"/>
            </a:pPr>
            <a:endParaRPr lang="en-US" dirty="0">
              <a:cs typeface="Arial" charset="0"/>
            </a:endParaRPr>
          </a:p>
          <a:p>
            <a:pPr>
              <a:buFont typeface="Arial" charset="0"/>
              <a:buChar char="•"/>
            </a:pPr>
            <a:endParaRPr lang="en-US" dirty="0">
              <a:cs typeface="Arial" charset="0"/>
            </a:endParaRPr>
          </a:p>
          <a:p>
            <a:pPr>
              <a:buFont typeface="Arial" charset="0"/>
              <a:buChar char="•"/>
            </a:pPr>
            <a:r>
              <a:rPr lang="en-US" dirty="0">
                <a:cs typeface="Arial" charset="0"/>
              </a:rPr>
              <a:t>Lateral Distance  </a:t>
            </a:r>
            <a:endParaRPr lang="en-US" baseline="-25000" dirty="0">
              <a:cs typeface="Arial" charset="0"/>
            </a:endParaRPr>
          </a:p>
        </p:txBody>
      </p:sp>
      <p:graphicFrame>
        <p:nvGraphicFramePr>
          <p:cNvPr id="3074" name="Object 3"/>
          <p:cNvGraphicFramePr>
            <a:graphicFrameLocks noChangeAspect="1"/>
          </p:cNvGraphicFramePr>
          <p:nvPr/>
        </p:nvGraphicFramePr>
        <p:xfrm>
          <a:off x="2819400" y="4953000"/>
          <a:ext cx="2819400" cy="1035050"/>
        </p:xfrm>
        <a:graphic>
          <a:graphicData uri="http://schemas.openxmlformats.org/presentationml/2006/ole">
            <p:oleObj spid="_x0000_s3074" name="Equation" r:id="rId4" imgW="1384200" imgH="50796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CDB1A91-6B08-4666-9864-3FB182AC3F1C}" type="slidenum">
              <a:rPr lang="en-US"/>
              <a:pPr>
                <a:defRPr/>
              </a:pPr>
              <a:t>17</a:t>
            </a:fld>
            <a:endParaRPr lang="en-US"/>
          </a:p>
        </p:txBody>
      </p:sp>
      <p:pic>
        <p:nvPicPr>
          <p:cNvPr id="4100" name="Picture 2" descr="C:\Workspace\Latex\Savios Thesis\ThreeNodes.jpg"/>
          <p:cNvPicPr>
            <a:picLocks noChangeAspect="1" noChangeArrowheads="1"/>
          </p:cNvPicPr>
          <p:nvPr/>
        </p:nvPicPr>
        <p:blipFill>
          <a:blip r:embed="rId3"/>
          <a:srcRect/>
          <a:stretch>
            <a:fillRect/>
          </a:stretch>
        </p:blipFill>
        <p:spPr bwMode="auto">
          <a:xfrm>
            <a:off x="609600" y="1981200"/>
            <a:ext cx="3433763" cy="3084513"/>
          </a:xfrm>
          <a:prstGeom prst="rect">
            <a:avLst/>
          </a:prstGeom>
          <a:noFill/>
          <a:ln w="9525">
            <a:noFill/>
            <a:miter lim="800000"/>
            <a:headEnd/>
            <a:tailEnd/>
          </a:ln>
        </p:spPr>
      </p:pic>
      <p:sp>
        <p:nvSpPr>
          <p:cNvPr id="4" name="TextBox 3"/>
          <p:cNvSpPr txBox="1"/>
          <p:nvPr/>
        </p:nvSpPr>
        <p:spPr>
          <a:xfrm>
            <a:off x="4343400" y="1066800"/>
            <a:ext cx="4267200" cy="3970338"/>
          </a:xfrm>
          <a:prstGeom prst="rect">
            <a:avLst/>
          </a:prstGeom>
          <a:noFill/>
        </p:spPr>
        <p:txBody>
          <a:bodyPr>
            <a:spAutoFit/>
          </a:bodyPr>
          <a:lstStyle/>
          <a:p>
            <a:pPr fontAlgn="auto">
              <a:spcBef>
                <a:spcPts val="0"/>
              </a:spcBef>
              <a:spcAft>
                <a:spcPts val="0"/>
              </a:spcAft>
              <a:defRPr/>
            </a:pPr>
            <a:r>
              <a:rPr lang="en-US" dirty="0">
                <a:solidFill>
                  <a:srgbClr val="FF0000"/>
                </a:solidFill>
                <a:latin typeface="Arial" pitchFamily="34" charset="0"/>
                <a:cs typeface="Arial" pitchFamily="34" charset="0"/>
              </a:rPr>
              <a:t>Localization : </a:t>
            </a:r>
            <a:r>
              <a:rPr lang="en-US" dirty="0">
                <a:latin typeface="Arial" pitchFamily="34" charset="0"/>
                <a:cs typeface="Arial" pitchFamily="34" charset="0"/>
              </a:rPr>
              <a:t>Process of determining an internal frame of reference for a set of points given the set of distances between each point </a:t>
            </a:r>
          </a:p>
          <a:p>
            <a:pPr fontAlgn="auto">
              <a:spcBef>
                <a:spcPts val="0"/>
              </a:spcBef>
              <a:spcAft>
                <a:spcPts val="0"/>
              </a:spcAft>
              <a:defRPr/>
            </a:pPr>
            <a:endParaRPr lang="en-US" dirty="0">
              <a:solidFill>
                <a:srgbClr val="FF0000"/>
              </a:solidFill>
              <a:latin typeface="Arial" pitchFamily="34" charset="0"/>
              <a:cs typeface="Arial" pitchFamily="34" charset="0"/>
            </a:endParaRPr>
          </a:p>
          <a:p>
            <a:pPr fontAlgn="auto">
              <a:spcBef>
                <a:spcPts val="0"/>
              </a:spcBef>
              <a:spcAft>
                <a:spcPts val="0"/>
              </a:spcAft>
              <a:defRPr/>
            </a:pPr>
            <a:r>
              <a:rPr lang="en-US" dirty="0">
                <a:latin typeface="Arial" pitchFamily="34" charset="0"/>
                <a:cs typeface="Arial" pitchFamily="34" charset="0"/>
              </a:rPr>
              <a:t>Initial assumptions:</a:t>
            </a:r>
          </a:p>
          <a:p>
            <a:pPr fontAlgn="auto">
              <a:spcBef>
                <a:spcPts val="0"/>
              </a:spcBef>
              <a:spcAft>
                <a:spcPts val="0"/>
              </a:spcAft>
              <a:buFont typeface="Arial" pitchFamily="34" charset="0"/>
              <a:buChar char="•"/>
              <a:defRPr/>
            </a:pPr>
            <a:r>
              <a:rPr lang="en-US" dirty="0">
                <a:latin typeface="Arial" pitchFamily="34" charset="0"/>
                <a:cs typeface="Arial" pitchFamily="34" charset="0"/>
              </a:rPr>
              <a:t>Node 1 is at the origin (0,0)</a:t>
            </a:r>
          </a:p>
          <a:p>
            <a:pPr fontAlgn="auto">
              <a:spcBef>
                <a:spcPts val="0"/>
              </a:spcBef>
              <a:spcAft>
                <a:spcPts val="0"/>
              </a:spcAft>
              <a:buFont typeface="Arial" pitchFamily="34" charset="0"/>
              <a:buChar char="•"/>
              <a:defRPr/>
            </a:pPr>
            <a:r>
              <a:rPr lang="en-US" dirty="0">
                <a:latin typeface="Arial" pitchFamily="34" charset="0"/>
                <a:cs typeface="Arial" pitchFamily="34" charset="0"/>
              </a:rPr>
              <a:t>Node 2 lies along the x-axis (r</a:t>
            </a:r>
            <a:r>
              <a:rPr lang="en-US" baseline="-25000" dirty="0">
                <a:latin typeface="Arial" pitchFamily="34" charset="0"/>
                <a:cs typeface="Arial" pitchFamily="34" charset="0"/>
              </a:rPr>
              <a:t>12</a:t>
            </a:r>
            <a:r>
              <a:rPr lang="en-US" dirty="0">
                <a:latin typeface="Arial" pitchFamily="34" charset="0"/>
                <a:cs typeface="Arial" pitchFamily="34" charset="0"/>
              </a:rPr>
              <a:t>,0)</a:t>
            </a:r>
          </a:p>
          <a:p>
            <a:pPr fontAlgn="auto">
              <a:spcBef>
                <a:spcPts val="0"/>
              </a:spcBef>
              <a:spcAft>
                <a:spcPts val="0"/>
              </a:spcAft>
              <a:buFont typeface="Arial" pitchFamily="34" charset="0"/>
              <a:buChar char="•"/>
              <a:defRPr/>
            </a:pPr>
            <a:r>
              <a:rPr lang="en-US" dirty="0">
                <a:latin typeface="Arial" pitchFamily="34" charset="0"/>
                <a:cs typeface="Arial" pitchFamily="34" charset="0"/>
              </a:rPr>
              <a:t>Node 3 position</a:t>
            </a:r>
          </a:p>
          <a:p>
            <a:pPr lvl="1" fontAlgn="auto">
              <a:spcBef>
                <a:spcPts val="0"/>
              </a:spcBef>
              <a:spcAft>
                <a:spcPts val="0"/>
              </a:spcAft>
              <a:defRPr/>
            </a:pPr>
            <a:r>
              <a:rPr lang="en-US" dirty="0">
                <a:latin typeface="Arial" pitchFamily="34" charset="0"/>
                <a:cs typeface="Arial" pitchFamily="34" charset="0"/>
              </a:rPr>
              <a:t>-x</a:t>
            </a:r>
            <a:r>
              <a:rPr lang="en-US" baseline="-25000" dirty="0">
                <a:latin typeface="Arial" pitchFamily="34" charset="0"/>
                <a:cs typeface="Arial" pitchFamily="34" charset="0"/>
              </a:rPr>
              <a:t>3</a:t>
            </a:r>
            <a:r>
              <a:rPr lang="en-US" dirty="0">
                <a:latin typeface="Arial" pitchFamily="34" charset="0"/>
                <a:cs typeface="Arial" pitchFamily="34" charset="0"/>
              </a:rPr>
              <a:t> = r</a:t>
            </a:r>
            <a:r>
              <a:rPr lang="en-US" baseline="-25000" dirty="0">
                <a:latin typeface="Arial" pitchFamily="34" charset="0"/>
                <a:cs typeface="Arial" pitchFamily="34" charset="0"/>
              </a:rPr>
              <a:t>13</a:t>
            </a:r>
            <a:r>
              <a:rPr lang="en-US" dirty="0">
                <a:latin typeface="Arial" pitchFamily="34" charset="0"/>
                <a:cs typeface="Arial" pitchFamily="34" charset="0"/>
              </a:rPr>
              <a:t>Cos</a:t>
            </a:r>
            <a:r>
              <a:rPr lang="el-GR" dirty="0">
                <a:latin typeface="Arial"/>
                <a:cs typeface="Arial"/>
              </a:rPr>
              <a:t>θ</a:t>
            </a:r>
            <a:r>
              <a:rPr lang="en-US" dirty="0">
                <a:latin typeface="Arial"/>
                <a:cs typeface="Arial"/>
              </a:rPr>
              <a:t> ,  y</a:t>
            </a:r>
            <a:r>
              <a:rPr lang="en-US" baseline="-25000" dirty="0">
                <a:latin typeface="Arial"/>
                <a:cs typeface="Arial"/>
              </a:rPr>
              <a:t>3</a:t>
            </a:r>
            <a:r>
              <a:rPr lang="en-US" dirty="0">
                <a:latin typeface="Arial"/>
                <a:cs typeface="Arial"/>
              </a:rPr>
              <a:t> = r</a:t>
            </a:r>
            <a:r>
              <a:rPr lang="en-US" baseline="-25000" dirty="0">
                <a:latin typeface="Arial"/>
                <a:cs typeface="Arial"/>
              </a:rPr>
              <a:t>13</a:t>
            </a:r>
            <a:r>
              <a:rPr lang="en-US" dirty="0">
                <a:latin typeface="Arial"/>
                <a:cs typeface="Arial"/>
              </a:rPr>
              <a:t>Sin</a:t>
            </a:r>
            <a:r>
              <a:rPr lang="el-GR" dirty="0">
                <a:latin typeface="Arial"/>
                <a:cs typeface="Arial"/>
              </a:rPr>
              <a:t>θ</a:t>
            </a:r>
            <a:endParaRPr lang="en-US" dirty="0">
              <a:latin typeface="Arial"/>
              <a:cs typeface="Arial"/>
            </a:endParaRPr>
          </a:p>
          <a:p>
            <a:pPr marL="0" lvl="1" fontAlgn="auto">
              <a:spcBef>
                <a:spcPts val="0"/>
              </a:spcBef>
              <a:spcAft>
                <a:spcPts val="0"/>
              </a:spcAft>
              <a:buFont typeface="Arial" pitchFamily="34" charset="0"/>
              <a:buChar char="•"/>
              <a:defRPr/>
            </a:pPr>
            <a:r>
              <a:rPr lang="el-GR" dirty="0">
                <a:latin typeface="Arial"/>
                <a:cs typeface="Arial"/>
              </a:rPr>
              <a:t>Θ</a:t>
            </a:r>
            <a:r>
              <a:rPr lang="en-US" dirty="0">
                <a:latin typeface="Arial"/>
                <a:cs typeface="Arial"/>
              </a:rPr>
              <a:t> is calculated from the law of cosines</a:t>
            </a:r>
          </a:p>
          <a:p>
            <a:pPr marL="0" lvl="1" fontAlgn="auto">
              <a:spcBef>
                <a:spcPts val="0"/>
              </a:spcBef>
              <a:spcAft>
                <a:spcPts val="0"/>
              </a:spcAft>
              <a:buFont typeface="Arial" pitchFamily="34" charset="0"/>
              <a:buChar char="•"/>
              <a:defRPr/>
            </a:pPr>
            <a:endParaRPr lang="en-US" dirty="0">
              <a:latin typeface="Arial"/>
              <a:cs typeface="Arial"/>
            </a:endParaRPr>
          </a:p>
          <a:p>
            <a:pPr lvl="1" fontAlgn="auto">
              <a:spcBef>
                <a:spcPts val="0"/>
              </a:spcBef>
              <a:spcAft>
                <a:spcPts val="0"/>
              </a:spcAft>
              <a:defRPr/>
            </a:pPr>
            <a:endParaRPr lang="en-US" dirty="0">
              <a:latin typeface="Arial"/>
              <a:cs typeface="Arial"/>
            </a:endParaRPr>
          </a:p>
          <a:p>
            <a:pPr lvl="1" fontAlgn="auto">
              <a:spcBef>
                <a:spcPts val="0"/>
              </a:spcBef>
              <a:spcAft>
                <a:spcPts val="0"/>
              </a:spcAft>
              <a:defRPr/>
            </a:pPr>
            <a:endParaRPr lang="en-US" dirty="0">
              <a:latin typeface="Arial"/>
              <a:cs typeface="Arial"/>
            </a:endParaRPr>
          </a:p>
        </p:txBody>
      </p:sp>
      <p:graphicFrame>
        <p:nvGraphicFramePr>
          <p:cNvPr id="4098" name="Object 4"/>
          <p:cNvGraphicFramePr>
            <a:graphicFrameLocks noChangeAspect="1"/>
          </p:cNvGraphicFramePr>
          <p:nvPr/>
        </p:nvGraphicFramePr>
        <p:xfrm>
          <a:off x="4724400" y="4343400"/>
          <a:ext cx="2743200" cy="858838"/>
        </p:xfrm>
        <a:graphic>
          <a:graphicData uri="http://schemas.openxmlformats.org/presentationml/2006/ole">
            <p:oleObj spid="_x0000_s4098" name="Equation" r:id="rId4" imgW="1460160" imgH="457200" progId="Equation.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110182A-381D-443C-B6F5-46E0731BFD67}" type="slidenum">
              <a:rPr lang="en-US"/>
              <a:pPr>
                <a:defRPr/>
              </a:pPr>
              <a:t>18</a:t>
            </a:fld>
            <a:endParaRPr lang="en-US"/>
          </a:p>
        </p:txBody>
      </p:sp>
      <p:pic>
        <p:nvPicPr>
          <p:cNvPr id="5124" name="Picture 2" descr="C:\Workspace\Latex\Savios Thesis\Trilateration.jpg"/>
          <p:cNvPicPr>
            <a:picLocks noChangeAspect="1" noChangeArrowheads="1"/>
          </p:cNvPicPr>
          <p:nvPr/>
        </p:nvPicPr>
        <p:blipFill>
          <a:blip r:embed="rId3"/>
          <a:srcRect/>
          <a:stretch>
            <a:fillRect/>
          </a:stretch>
        </p:blipFill>
        <p:spPr bwMode="auto">
          <a:xfrm>
            <a:off x="457200" y="1752600"/>
            <a:ext cx="3416300" cy="3149600"/>
          </a:xfrm>
          <a:prstGeom prst="rect">
            <a:avLst/>
          </a:prstGeom>
          <a:noFill/>
          <a:ln w="9525">
            <a:noFill/>
            <a:miter lim="800000"/>
            <a:headEnd/>
            <a:tailEnd/>
          </a:ln>
        </p:spPr>
      </p:pic>
      <p:sp>
        <p:nvSpPr>
          <p:cNvPr id="5125" name="TextBox 3"/>
          <p:cNvSpPr txBox="1">
            <a:spLocks noChangeArrowheads="1"/>
          </p:cNvSpPr>
          <p:nvPr/>
        </p:nvSpPr>
        <p:spPr bwMode="auto">
          <a:xfrm>
            <a:off x="4114800" y="1600200"/>
            <a:ext cx="4648200" cy="1200150"/>
          </a:xfrm>
          <a:prstGeom prst="rect">
            <a:avLst/>
          </a:prstGeom>
          <a:noFill/>
          <a:ln w="9525">
            <a:noFill/>
            <a:miter lim="800000"/>
            <a:headEnd/>
            <a:tailEnd/>
          </a:ln>
        </p:spPr>
        <p:txBody>
          <a:bodyPr>
            <a:spAutoFit/>
          </a:bodyPr>
          <a:lstStyle/>
          <a:p>
            <a:r>
              <a:rPr lang="en-US" dirty="0" err="1">
                <a:solidFill>
                  <a:srgbClr val="FF0000"/>
                </a:solidFill>
                <a:cs typeface="Arial" charset="0"/>
              </a:rPr>
              <a:t>Trilateration</a:t>
            </a:r>
            <a:r>
              <a:rPr lang="en-US" dirty="0">
                <a:solidFill>
                  <a:srgbClr val="FF0000"/>
                </a:solidFill>
                <a:cs typeface="Arial" charset="0"/>
              </a:rPr>
              <a:t> : </a:t>
            </a:r>
            <a:r>
              <a:rPr lang="en-US" dirty="0">
                <a:cs typeface="Arial" charset="0"/>
              </a:rPr>
              <a:t> Given the position of 3 known nodes , the position of a 4</a:t>
            </a:r>
            <a:r>
              <a:rPr lang="en-US" baseline="30000" dirty="0">
                <a:cs typeface="Arial" charset="0"/>
              </a:rPr>
              <a:t>th</a:t>
            </a:r>
            <a:r>
              <a:rPr lang="en-US" dirty="0">
                <a:cs typeface="Arial" charset="0"/>
              </a:rPr>
              <a:t> node can be found by drawing 3 circles which intersect at the  4</a:t>
            </a:r>
            <a:r>
              <a:rPr lang="en-US" baseline="30000" dirty="0">
                <a:cs typeface="Arial" charset="0"/>
              </a:rPr>
              <a:t>th</a:t>
            </a:r>
            <a:r>
              <a:rPr lang="en-US" dirty="0">
                <a:cs typeface="Arial" charset="0"/>
              </a:rPr>
              <a:t> node</a:t>
            </a:r>
            <a:endParaRPr lang="en-US" dirty="0">
              <a:solidFill>
                <a:srgbClr val="FF0000"/>
              </a:solidFill>
              <a:cs typeface="Arial" charset="0"/>
            </a:endParaRPr>
          </a:p>
        </p:txBody>
      </p:sp>
      <p:graphicFrame>
        <p:nvGraphicFramePr>
          <p:cNvPr id="5122" name="Object 3"/>
          <p:cNvGraphicFramePr>
            <a:graphicFrameLocks noChangeAspect="1"/>
          </p:cNvGraphicFramePr>
          <p:nvPr/>
        </p:nvGraphicFramePr>
        <p:xfrm>
          <a:off x="3962400" y="3124200"/>
          <a:ext cx="4919663" cy="990600"/>
        </p:xfrm>
        <a:graphic>
          <a:graphicData uri="http://schemas.openxmlformats.org/presentationml/2006/ole">
            <p:oleObj spid="_x0000_s5122" name="Equation" r:id="rId4" imgW="3771720" imgH="583920" progId="Equation.3">
              <p:embed/>
            </p:oleObj>
          </a:graphicData>
        </a:graphic>
      </p:graphicFrame>
      <p:sp>
        <p:nvSpPr>
          <p:cNvPr id="5126" name="TextBox 6"/>
          <p:cNvSpPr txBox="1">
            <a:spLocks noChangeArrowheads="1"/>
          </p:cNvSpPr>
          <p:nvPr/>
        </p:nvSpPr>
        <p:spPr bwMode="auto">
          <a:xfrm>
            <a:off x="4038600" y="4419600"/>
            <a:ext cx="4572000" cy="923925"/>
          </a:xfrm>
          <a:prstGeom prst="rect">
            <a:avLst/>
          </a:prstGeom>
          <a:noFill/>
          <a:ln w="9525">
            <a:noFill/>
            <a:miter lim="800000"/>
            <a:headEnd/>
            <a:tailEnd/>
          </a:ln>
        </p:spPr>
        <p:txBody>
          <a:bodyPr>
            <a:spAutoFit/>
          </a:bodyPr>
          <a:lstStyle/>
          <a:p>
            <a:r>
              <a:rPr lang="en-US">
                <a:cs typeface="Arial" charset="0"/>
              </a:rPr>
              <a:t>Each added node ‘s initial position  estimate is found using the method of</a:t>
            </a:r>
            <a:r>
              <a:rPr lang="en-US" i="1">
                <a:cs typeface="Arial" charset="0"/>
              </a:rPr>
              <a:t> trilateration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FF1B017-1A4C-47E6-A2D8-AD775CBEDEDA}" type="slidenum">
              <a:rPr lang="en-US"/>
              <a:pPr>
                <a:defRPr/>
              </a:pPr>
              <a:t>19</a:t>
            </a:fld>
            <a:endParaRPr lang="en-US"/>
          </a:p>
        </p:txBody>
      </p:sp>
      <p:pic>
        <p:nvPicPr>
          <p:cNvPr id="6149" name="Picture 2"/>
          <p:cNvPicPr>
            <a:picLocks noChangeAspect="1" noChangeArrowheads="1"/>
          </p:cNvPicPr>
          <p:nvPr/>
        </p:nvPicPr>
        <p:blipFill>
          <a:blip r:embed="rId4"/>
          <a:srcRect/>
          <a:stretch>
            <a:fillRect/>
          </a:stretch>
        </p:blipFill>
        <p:spPr bwMode="auto">
          <a:xfrm>
            <a:off x="1066800" y="914400"/>
            <a:ext cx="3225800" cy="4038600"/>
          </a:xfrm>
          <a:prstGeom prst="rect">
            <a:avLst/>
          </a:prstGeom>
          <a:noFill/>
          <a:ln w="9525">
            <a:noFill/>
            <a:miter lim="800000"/>
            <a:headEnd/>
            <a:tailEnd/>
          </a:ln>
        </p:spPr>
      </p:pic>
      <p:sp>
        <p:nvSpPr>
          <p:cNvPr id="5" name="Left Brace 4"/>
          <p:cNvSpPr/>
          <p:nvPr/>
        </p:nvSpPr>
        <p:spPr>
          <a:xfrm>
            <a:off x="990600" y="3505200"/>
            <a:ext cx="165100" cy="126206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151" name="TextBox 5"/>
          <p:cNvSpPr txBox="1">
            <a:spLocks noChangeArrowheads="1"/>
          </p:cNvSpPr>
          <p:nvPr/>
        </p:nvSpPr>
        <p:spPr bwMode="auto">
          <a:xfrm>
            <a:off x="0" y="3886200"/>
            <a:ext cx="1066800" cy="646113"/>
          </a:xfrm>
          <a:prstGeom prst="rect">
            <a:avLst/>
          </a:prstGeom>
          <a:noFill/>
          <a:ln w="9525">
            <a:noFill/>
            <a:miter lim="800000"/>
            <a:headEnd/>
            <a:tailEnd/>
          </a:ln>
        </p:spPr>
        <p:txBody>
          <a:bodyPr>
            <a:spAutoFit/>
          </a:bodyPr>
          <a:lstStyle/>
          <a:p>
            <a:r>
              <a:rPr lang="en-US">
                <a:solidFill>
                  <a:srgbClr val="FF0000"/>
                </a:solidFill>
                <a:cs typeface="Arial" charset="0"/>
              </a:rPr>
              <a:t>Control input</a:t>
            </a:r>
          </a:p>
        </p:txBody>
      </p:sp>
      <p:sp>
        <p:nvSpPr>
          <p:cNvPr id="7" name="Right Brace 6"/>
          <p:cNvSpPr/>
          <p:nvPr/>
        </p:nvSpPr>
        <p:spPr>
          <a:xfrm>
            <a:off x="4267200" y="1295400"/>
            <a:ext cx="76200" cy="11430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153" name="TextBox 7"/>
          <p:cNvSpPr txBox="1">
            <a:spLocks noChangeArrowheads="1"/>
          </p:cNvSpPr>
          <p:nvPr/>
        </p:nvSpPr>
        <p:spPr bwMode="auto">
          <a:xfrm>
            <a:off x="4343400" y="1524000"/>
            <a:ext cx="1295400" cy="646113"/>
          </a:xfrm>
          <a:prstGeom prst="rect">
            <a:avLst/>
          </a:prstGeom>
          <a:noFill/>
          <a:ln w="9525">
            <a:noFill/>
            <a:miter lim="800000"/>
            <a:headEnd/>
            <a:tailEnd/>
          </a:ln>
        </p:spPr>
        <p:txBody>
          <a:bodyPr>
            <a:spAutoFit/>
          </a:bodyPr>
          <a:lstStyle/>
          <a:p>
            <a:r>
              <a:rPr lang="en-US">
                <a:solidFill>
                  <a:srgbClr val="FF0000"/>
                </a:solidFill>
                <a:cs typeface="Arial" charset="0"/>
              </a:rPr>
              <a:t>Measured Output</a:t>
            </a:r>
          </a:p>
        </p:txBody>
      </p:sp>
      <p:sp>
        <p:nvSpPr>
          <p:cNvPr id="6154" name="TextBox 8"/>
          <p:cNvSpPr txBox="1">
            <a:spLocks noChangeArrowheads="1"/>
          </p:cNvSpPr>
          <p:nvPr/>
        </p:nvSpPr>
        <p:spPr bwMode="auto">
          <a:xfrm>
            <a:off x="0" y="304800"/>
            <a:ext cx="9144000" cy="461963"/>
          </a:xfrm>
          <a:prstGeom prst="rect">
            <a:avLst/>
          </a:prstGeom>
          <a:noFill/>
          <a:ln w="9525">
            <a:noFill/>
            <a:miter lim="800000"/>
            <a:headEnd/>
            <a:tailEnd/>
          </a:ln>
        </p:spPr>
        <p:txBody>
          <a:bodyPr>
            <a:spAutoFit/>
          </a:bodyPr>
          <a:lstStyle/>
          <a:p>
            <a:pPr algn="ctr"/>
            <a:r>
              <a:rPr lang="en-US" sz="2400" b="1" dirty="0">
                <a:cs typeface="Arial" charset="0"/>
              </a:rPr>
              <a:t>State Space Model</a:t>
            </a:r>
          </a:p>
        </p:txBody>
      </p:sp>
      <p:sp>
        <p:nvSpPr>
          <p:cNvPr id="6155" name="TextBox 9"/>
          <p:cNvSpPr txBox="1">
            <a:spLocks noChangeArrowheads="1"/>
          </p:cNvSpPr>
          <p:nvPr/>
        </p:nvSpPr>
        <p:spPr bwMode="auto">
          <a:xfrm>
            <a:off x="5943600" y="1143000"/>
            <a:ext cx="2667000" cy="3139321"/>
          </a:xfrm>
          <a:prstGeom prst="rect">
            <a:avLst/>
          </a:prstGeom>
          <a:noFill/>
          <a:ln w="9525">
            <a:noFill/>
            <a:miter lim="800000"/>
            <a:headEnd/>
            <a:tailEnd/>
          </a:ln>
        </p:spPr>
        <p:txBody>
          <a:bodyPr>
            <a:spAutoFit/>
          </a:bodyPr>
          <a:lstStyle/>
          <a:p>
            <a:pPr>
              <a:buFont typeface="Arial" pitchFamily="34" charset="0"/>
              <a:buChar char="•"/>
            </a:pPr>
            <a:r>
              <a:rPr lang="en-US" dirty="0">
                <a:cs typeface="Arial" charset="0"/>
              </a:rPr>
              <a:t>Virtual Force applied along x and y direction to obtain optimal position estimates</a:t>
            </a:r>
          </a:p>
          <a:p>
            <a:pPr>
              <a:buFont typeface="Arial" pitchFamily="34" charset="0"/>
              <a:buChar char="•"/>
            </a:pPr>
            <a:endParaRPr lang="en-US" dirty="0">
              <a:cs typeface="Arial" charset="0"/>
            </a:endParaRPr>
          </a:p>
          <a:p>
            <a:pPr>
              <a:buFont typeface="Arial" pitchFamily="34" charset="0"/>
              <a:buChar char="•"/>
            </a:pPr>
            <a:r>
              <a:rPr lang="en-US" dirty="0">
                <a:cs typeface="Arial" charset="0"/>
              </a:rPr>
              <a:t>System </a:t>
            </a:r>
            <a:r>
              <a:rPr lang="en-US" dirty="0" smtClean="0">
                <a:cs typeface="Arial" charset="0"/>
              </a:rPr>
              <a:t>Estimator </a:t>
            </a:r>
            <a:r>
              <a:rPr lang="en-US" dirty="0">
                <a:cs typeface="Arial" charset="0"/>
              </a:rPr>
              <a:t>tries to reduce the error in  estimated range and measured range between nodes (cost function)</a:t>
            </a:r>
          </a:p>
        </p:txBody>
      </p:sp>
      <p:graphicFrame>
        <p:nvGraphicFramePr>
          <p:cNvPr id="6146" name="Object 11"/>
          <p:cNvGraphicFramePr>
            <a:graphicFrameLocks noChangeAspect="1"/>
          </p:cNvGraphicFramePr>
          <p:nvPr/>
        </p:nvGraphicFramePr>
        <p:xfrm>
          <a:off x="2743200" y="5029200"/>
          <a:ext cx="798513" cy="539750"/>
        </p:xfrm>
        <a:graphic>
          <a:graphicData uri="http://schemas.openxmlformats.org/presentationml/2006/ole">
            <p:oleObj spid="_x0000_s6146" name="Equation" r:id="rId5" imgW="469800" imgH="317160" progId="Equation.3">
              <p:embed/>
            </p:oleObj>
          </a:graphicData>
        </a:graphic>
      </p:graphicFrame>
      <p:sp>
        <p:nvSpPr>
          <p:cNvPr id="6156" name="TextBox 11"/>
          <p:cNvSpPr txBox="1">
            <a:spLocks noChangeArrowheads="1"/>
          </p:cNvSpPr>
          <p:nvPr/>
        </p:nvSpPr>
        <p:spPr bwMode="auto">
          <a:xfrm>
            <a:off x="533400" y="5181600"/>
            <a:ext cx="2286000" cy="369888"/>
          </a:xfrm>
          <a:prstGeom prst="rect">
            <a:avLst/>
          </a:prstGeom>
          <a:noFill/>
          <a:ln w="9525">
            <a:noFill/>
            <a:miter lim="800000"/>
            <a:headEnd/>
            <a:tailEnd/>
          </a:ln>
        </p:spPr>
        <p:txBody>
          <a:bodyPr>
            <a:spAutoFit/>
          </a:bodyPr>
          <a:lstStyle/>
          <a:p>
            <a:r>
              <a:rPr lang="en-US" i="1" dirty="0" smtClean="0">
                <a:solidFill>
                  <a:srgbClr val="FF0000"/>
                </a:solidFill>
              </a:rPr>
              <a:t>System Estimator </a:t>
            </a:r>
            <a:r>
              <a:rPr lang="en-US" i="1" dirty="0">
                <a:solidFill>
                  <a:srgbClr val="FF0000"/>
                </a:solidFill>
              </a:rPr>
              <a:t>:</a:t>
            </a:r>
          </a:p>
        </p:txBody>
      </p:sp>
      <p:sp>
        <p:nvSpPr>
          <p:cNvPr id="6157" name="TextBox 12"/>
          <p:cNvSpPr txBox="1">
            <a:spLocks noChangeArrowheads="1"/>
          </p:cNvSpPr>
          <p:nvPr/>
        </p:nvSpPr>
        <p:spPr bwMode="auto">
          <a:xfrm>
            <a:off x="4038600" y="5181600"/>
            <a:ext cx="2133600" cy="369888"/>
          </a:xfrm>
          <a:prstGeom prst="rect">
            <a:avLst/>
          </a:prstGeom>
          <a:noFill/>
          <a:ln w="9525">
            <a:noFill/>
            <a:miter lim="800000"/>
            <a:headEnd/>
            <a:tailEnd/>
          </a:ln>
        </p:spPr>
        <p:txBody>
          <a:bodyPr>
            <a:spAutoFit/>
          </a:bodyPr>
          <a:lstStyle/>
          <a:p>
            <a:r>
              <a:rPr lang="en-US" i="1">
                <a:solidFill>
                  <a:srgbClr val="FF0000"/>
                </a:solidFill>
              </a:rPr>
              <a:t>Cost Function :</a:t>
            </a:r>
          </a:p>
        </p:txBody>
      </p:sp>
      <p:graphicFrame>
        <p:nvGraphicFramePr>
          <p:cNvPr id="6147" name="Object 12"/>
          <p:cNvGraphicFramePr>
            <a:graphicFrameLocks noChangeAspect="1"/>
          </p:cNvGraphicFramePr>
          <p:nvPr/>
        </p:nvGraphicFramePr>
        <p:xfrm>
          <a:off x="5791200" y="5029200"/>
          <a:ext cx="2684463" cy="685800"/>
        </p:xfrm>
        <a:graphic>
          <a:graphicData uri="http://schemas.openxmlformats.org/presentationml/2006/ole">
            <p:oleObj spid="_x0000_s6147" name="Equation" r:id="rId6" imgW="1739880" imgH="44424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0" y="381000"/>
            <a:ext cx="9144000" cy="476250"/>
          </a:xfrm>
          <a:prstGeom prst="rect">
            <a:avLst/>
          </a:prstGeom>
          <a:solidFill>
            <a:srgbClr val="EAEAEA"/>
          </a:solidFill>
          <a:ln w="9525">
            <a:noFill/>
            <a:miter lim="800000"/>
            <a:headEnd/>
            <a:tailEnd/>
          </a:ln>
          <a:effectLst/>
        </p:spPr>
        <p:txBody>
          <a:bodyPr anchor="ctr"/>
          <a:lstStyle/>
          <a:p>
            <a:pPr algn="ctr" fontAlgn="auto">
              <a:spcBef>
                <a:spcPts val="0"/>
              </a:spcBef>
              <a:spcAft>
                <a:spcPts val="0"/>
              </a:spcAft>
              <a:defRPr/>
            </a:pPr>
            <a:r>
              <a:rPr lang="en-US" sz="2400" b="1" kern="0" dirty="0">
                <a:solidFill>
                  <a:sysClr val="windowText" lastClr="000000"/>
                </a:solidFill>
                <a:latin typeface="Arial" pitchFamily="34" charset="0"/>
                <a:cs typeface="Arial" pitchFamily="34" charset="0"/>
              </a:rPr>
              <a:t>Contents of the talk</a:t>
            </a:r>
            <a:endParaRPr lang="en-US" sz="2400" b="1" kern="0" dirty="0">
              <a:solidFill>
                <a:srgbClr val="FF0000"/>
              </a:solidFill>
              <a:latin typeface="Arial" pitchFamily="34" charset="0"/>
              <a:cs typeface="Arial" pitchFamily="34" charset="0"/>
            </a:endParaRPr>
          </a:p>
        </p:txBody>
      </p:sp>
      <p:pic>
        <p:nvPicPr>
          <p:cNvPr id="9219" name="Picture 2" descr="C:\Workspace\Latex\Savios Thesis\Ultrasound Vishal.jpg"/>
          <p:cNvPicPr>
            <a:picLocks noChangeAspect="1" noChangeArrowheads="1"/>
          </p:cNvPicPr>
          <p:nvPr/>
        </p:nvPicPr>
        <p:blipFill>
          <a:blip r:embed="rId3"/>
          <a:srcRect/>
          <a:stretch>
            <a:fillRect/>
          </a:stretch>
        </p:blipFill>
        <p:spPr bwMode="auto">
          <a:xfrm>
            <a:off x="2971800" y="3657600"/>
            <a:ext cx="1600200" cy="914400"/>
          </a:xfrm>
          <a:prstGeom prst="rect">
            <a:avLst/>
          </a:prstGeom>
          <a:noFill/>
          <a:ln w="9525">
            <a:noFill/>
            <a:miter lim="800000"/>
            <a:headEnd/>
            <a:tailEnd/>
          </a:ln>
        </p:spPr>
      </p:pic>
      <p:sp>
        <p:nvSpPr>
          <p:cNvPr id="9220" name="Text Box 8"/>
          <p:cNvSpPr txBox="1">
            <a:spLocks noChangeArrowheads="1"/>
          </p:cNvSpPr>
          <p:nvPr/>
        </p:nvSpPr>
        <p:spPr bwMode="auto">
          <a:xfrm>
            <a:off x="228600" y="3810000"/>
            <a:ext cx="2711450" cy="369888"/>
          </a:xfrm>
          <a:prstGeom prst="rect">
            <a:avLst/>
          </a:prstGeom>
          <a:noFill/>
          <a:ln w="9525">
            <a:noFill/>
            <a:miter lim="800000"/>
            <a:headEnd/>
            <a:tailEnd/>
          </a:ln>
        </p:spPr>
        <p:txBody>
          <a:bodyPr wrap="none">
            <a:spAutoFit/>
          </a:bodyPr>
          <a:lstStyle/>
          <a:p>
            <a:pPr algn="ctr"/>
            <a:r>
              <a:rPr lang="en-US" b="1">
                <a:cs typeface="Arial" charset="0"/>
              </a:rPr>
              <a:t>Hardware Organization</a:t>
            </a:r>
            <a:endParaRPr lang="ro-RO" b="1">
              <a:cs typeface="Arial" charset="0"/>
            </a:endParaRPr>
          </a:p>
        </p:txBody>
      </p:sp>
      <p:pic>
        <p:nvPicPr>
          <p:cNvPr id="9221" name="Picture 4" descr="C:\Workspace\Latex\Savios Thesis\ModuleFrontAndBack.jpg"/>
          <p:cNvPicPr>
            <a:picLocks noChangeAspect="1" noChangeArrowheads="1"/>
          </p:cNvPicPr>
          <p:nvPr/>
        </p:nvPicPr>
        <p:blipFill>
          <a:blip r:embed="rId4"/>
          <a:srcRect/>
          <a:stretch>
            <a:fillRect/>
          </a:stretch>
        </p:blipFill>
        <p:spPr bwMode="auto">
          <a:xfrm>
            <a:off x="3124200" y="2286000"/>
            <a:ext cx="1096963" cy="923925"/>
          </a:xfrm>
          <a:prstGeom prst="rect">
            <a:avLst/>
          </a:prstGeom>
          <a:noFill/>
          <a:ln w="9525">
            <a:noFill/>
            <a:miter lim="800000"/>
            <a:headEnd/>
            <a:tailEnd/>
          </a:ln>
        </p:spPr>
      </p:pic>
      <p:sp>
        <p:nvSpPr>
          <p:cNvPr id="9222" name="Text Box 8"/>
          <p:cNvSpPr txBox="1">
            <a:spLocks noChangeArrowheads="1"/>
          </p:cNvSpPr>
          <p:nvPr/>
        </p:nvSpPr>
        <p:spPr bwMode="auto">
          <a:xfrm>
            <a:off x="457200" y="2438400"/>
            <a:ext cx="2312988" cy="646113"/>
          </a:xfrm>
          <a:prstGeom prst="rect">
            <a:avLst/>
          </a:prstGeom>
          <a:noFill/>
          <a:ln w="9525">
            <a:noFill/>
            <a:miter lim="800000"/>
            <a:headEnd/>
            <a:tailEnd/>
          </a:ln>
        </p:spPr>
        <p:txBody>
          <a:bodyPr wrap="none">
            <a:spAutoFit/>
          </a:bodyPr>
          <a:lstStyle/>
          <a:p>
            <a:pPr algn="ctr"/>
            <a:r>
              <a:rPr lang="en-US" b="1">
                <a:cs typeface="Arial" charset="0"/>
              </a:rPr>
              <a:t>Construction of the</a:t>
            </a:r>
            <a:br>
              <a:rPr lang="en-US" b="1">
                <a:cs typeface="Arial" charset="0"/>
              </a:rPr>
            </a:br>
            <a:r>
              <a:rPr lang="en-US" b="1">
                <a:cs typeface="Arial" charset="0"/>
              </a:rPr>
              <a:t>Sensor Nodes</a:t>
            </a:r>
            <a:endParaRPr lang="ro-RO" b="1">
              <a:cs typeface="Arial" charset="0"/>
            </a:endParaRPr>
          </a:p>
        </p:txBody>
      </p:sp>
      <p:pic>
        <p:nvPicPr>
          <p:cNvPr id="9223" name="Picture 5" descr="C:\Workspace\Latex\Savios Thesis\SystemControlStructure.jpg"/>
          <p:cNvPicPr>
            <a:picLocks noChangeAspect="1" noChangeArrowheads="1"/>
          </p:cNvPicPr>
          <p:nvPr/>
        </p:nvPicPr>
        <p:blipFill>
          <a:blip r:embed="rId5"/>
          <a:srcRect/>
          <a:stretch>
            <a:fillRect/>
          </a:stretch>
        </p:blipFill>
        <p:spPr bwMode="auto">
          <a:xfrm>
            <a:off x="2895600" y="4876800"/>
            <a:ext cx="1820863" cy="1204913"/>
          </a:xfrm>
          <a:prstGeom prst="rect">
            <a:avLst/>
          </a:prstGeom>
          <a:noFill/>
          <a:ln w="9525">
            <a:noFill/>
            <a:miter lim="800000"/>
            <a:headEnd/>
            <a:tailEnd/>
          </a:ln>
        </p:spPr>
      </p:pic>
      <p:sp>
        <p:nvSpPr>
          <p:cNvPr id="9224" name="Text Box 8"/>
          <p:cNvSpPr txBox="1">
            <a:spLocks noChangeArrowheads="1"/>
          </p:cNvSpPr>
          <p:nvPr/>
        </p:nvSpPr>
        <p:spPr bwMode="auto">
          <a:xfrm>
            <a:off x="762000" y="5105400"/>
            <a:ext cx="1595438" cy="369888"/>
          </a:xfrm>
          <a:prstGeom prst="rect">
            <a:avLst/>
          </a:prstGeom>
          <a:noFill/>
          <a:ln w="9525">
            <a:noFill/>
            <a:miter lim="800000"/>
            <a:headEnd/>
            <a:tailEnd/>
          </a:ln>
        </p:spPr>
        <p:txBody>
          <a:bodyPr wrap="none">
            <a:spAutoFit/>
          </a:bodyPr>
          <a:lstStyle/>
          <a:p>
            <a:pPr algn="ctr"/>
            <a:r>
              <a:rPr lang="en-US" b="1">
                <a:cs typeface="Arial" charset="0"/>
              </a:rPr>
              <a:t>Control Flow</a:t>
            </a:r>
            <a:endParaRPr lang="ro-RO" b="1">
              <a:cs typeface="Arial" charset="0"/>
            </a:endParaRPr>
          </a:p>
        </p:txBody>
      </p:sp>
      <p:pic>
        <p:nvPicPr>
          <p:cNvPr id="9225" name="Picture 6" descr="C:\Workspace\Latex\Savios Thesis\Ranging.jpg"/>
          <p:cNvPicPr>
            <a:picLocks noChangeAspect="1" noChangeArrowheads="1"/>
          </p:cNvPicPr>
          <p:nvPr/>
        </p:nvPicPr>
        <p:blipFill>
          <a:blip r:embed="rId6"/>
          <a:srcRect/>
          <a:stretch>
            <a:fillRect/>
          </a:stretch>
        </p:blipFill>
        <p:spPr bwMode="auto">
          <a:xfrm>
            <a:off x="7239000" y="1219200"/>
            <a:ext cx="1143000" cy="833438"/>
          </a:xfrm>
          <a:prstGeom prst="rect">
            <a:avLst/>
          </a:prstGeom>
          <a:noFill/>
          <a:ln w="9525">
            <a:noFill/>
            <a:miter lim="800000"/>
            <a:headEnd/>
            <a:tailEnd/>
          </a:ln>
        </p:spPr>
      </p:pic>
      <p:sp>
        <p:nvSpPr>
          <p:cNvPr id="9226" name="Text Box 8"/>
          <p:cNvSpPr txBox="1">
            <a:spLocks noChangeArrowheads="1"/>
          </p:cNvSpPr>
          <p:nvPr/>
        </p:nvSpPr>
        <p:spPr bwMode="auto">
          <a:xfrm>
            <a:off x="4572000" y="1295400"/>
            <a:ext cx="2362200" cy="646331"/>
          </a:xfrm>
          <a:prstGeom prst="rect">
            <a:avLst/>
          </a:prstGeom>
          <a:noFill/>
          <a:ln w="9525">
            <a:noFill/>
            <a:miter lim="800000"/>
            <a:headEnd/>
            <a:tailEnd/>
          </a:ln>
        </p:spPr>
        <p:txBody>
          <a:bodyPr wrap="square">
            <a:spAutoFit/>
          </a:bodyPr>
          <a:lstStyle/>
          <a:p>
            <a:pPr algn="ctr"/>
            <a:r>
              <a:rPr lang="en-US" b="1" dirty="0" smtClean="0">
                <a:cs typeface="Arial" charset="0"/>
              </a:rPr>
              <a:t>Localization</a:t>
            </a:r>
            <a:r>
              <a:rPr lang="en-US" b="1" dirty="0">
                <a:cs typeface="Arial" charset="0"/>
              </a:rPr>
              <a:t/>
            </a:r>
            <a:br>
              <a:rPr lang="en-US" b="1" dirty="0">
                <a:cs typeface="Arial" charset="0"/>
              </a:rPr>
            </a:br>
            <a:r>
              <a:rPr lang="en-US" b="1" dirty="0">
                <a:cs typeface="Arial" charset="0"/>
              </a:rPr>
              <a:t>and Ranging</a:t>
            </a:r>
            <a:endParaRPr lang="ro-RO" b="1" dirty="0">
              <a:cs typeface="Arial" charset="0"/>
            </a:endParaRPr>
          </a:p>
        </p:txBody>
      </p:sp>
      <p:pic>
        <p:nvPicPr>
          <p:cNvPr id="9227" name="Picture 7" descr="C:\Workspace\Latex\Savios Thesis\TestSetup.jpg"/>
          <p:cNvPicPr>
            <a:picLocks noChangeAspect="1" noChangeArrowheads="1"/>
          </p:cNvPicPr>
          <p:nvPr/>
        </p:nvPicPr>
        <p:blipFill>
          <a:blip r:embed="rId7"/>
          <a:srcRect/>
          <a:stretch>
            <a:fillRect/>
          </a:stretch>
        </p:blipFill>
        <p:spPr bwMode="auto">
          <a:xfrm>
            <a:off x="7239000" y="2438400"/>
            <a:ext cx="1219200" cy="744538"/>
          </a:xfrm>
          <a:prstGeom prst="rect">
            <a:avLst/>
          </a:prstGeom>
          <a:noFill/>
          <a:ln w="9525">
            <a:noFill/>
            <a:miter lim="800000"/>
            <a:headEnd/>
            <a:tailEnd/>
          </a:ln>
        </p:spPr>
      </p:pic>
      <p:sp>
        <p:nvSpPr>
          <p:cNvPr id="9228" name="Text Box 8"/>
          <p:cNvSpPr txBox="1">
            <a:spLocks noChangeArrowheads="1"/>
          </p:cNvSpPr>
          <p:nvPr/>
        </p:nvSpPr>
        <p:spPr bwMode="auto">
          <a:xfrm>
            <a:off x="4724400" y="2667000"/>
            <a:ext cx="2236788" cy="369888"/>
          </a:xfrm>
          <a:prstGeom prst="rect">
            <a:avLst/>
          </a:prstGeom>
          <a:noFill/>
          <a:ln w="9525">
            <a:noFill/>
            <a:miter lim="800000"/>
            <a:headEnd/>
            <a:tailEnd/>
          </a:ln>
        </p:spPr>
        <p:txBody>
          <a:bodyPr wrap="none">
            <a:spAutoFit/>
          </a:bodyPr>
          <a:lstStyle/>
          <a:p>
            <a:pPr algn="ctr"/>
            <a:r>
              <a:rPr lang="en-US" b="1" dirty="0">
                <a:cs typeface="Arial" charset="0"/>
              </a:rPr>
              <a:t>System Evaluation</a:t>
            </a:r>
            <a:endParaRPr lang="ro-RO" b="1" dirty="0">
              <a:cs typeface="Arial" charset="0"/>
            </a:endParaRPr>
          </a:p>
        </p:txBody>
      </p:sp>
      <p:sp>
        <p:nvSpPr>
          <p:cNvPr id="9229" name="Text Box 8"/>
          <p:cNvSpPr txBox="1">
            <a:spLocks noChangeArrowheads="1"/>
          </p:cNvSpPr>
          <p:nvPr/>
        </p:nvSpPr>
        <p:spPr bwMode="auto">
          <a:xfrm>
            <a:off x="990600" y="1371600"/>
            <a:ext cx="1338263" cy="369888"/>
          </a:xfrm>
          <a:prstGeom prst="rect">
            <a:avLst/>
          </a:prstGeom>
          <a:noFill/>
          <a:ln w="9525">
            <a:noFill/>
            <a:miter lim="800000"/>
            <a:headEnd/>
            <a:tailEnd/>
          </a:ln>
        </p:spPr>
        <p:txBody>
          <a:bodyPr wrap="none">
            <a:spAutoFit/>
          </a:bodyPr>
          <a:lstStyle/>
          <a:p>
            <a:pPr algn="ctr"/>
            <a:r>
              <a:rPr lang="en-US" b="1">
                <a:cs typeface="Arial" charset="0"/>
              </a:rPr>
              <a:t>Motivation</a:t>
            </a:r>
            <a:endParaRPr lang="ro-RO" b="1">
              <a:cs typeface="Arial" charset="0"/>
            </a:endParaRPr>
          </a:p>
        </p:txBody>
      </p:sp>
      <p:sp>
        <p:nvSpPr>
          <p:cNvPr id="9231" name="Text Box 8"/>
          <p:cNvSpPr txBox="1">
            <a:spLocks noChangeArrowheads="1"/>
          </p:cNvSpPr>
          <p:nvPr/>
        </p:nvSpPr>
        <p:spPr bwMode="auto">
          <a:xfrm>
            <a:off x="4724400" y="3733800"/>
            <a:ext cx="3335338" cy="369888"/>
          </a:xfrm>
          <a:prstGeom prst="rect">
            <a:avLst/>
          </a:prstGeom>
          <a:noFill/>
          <a:ln w="9525">
            <a:noFill/>
            <a:miter lim="800000"/>
            <a:headEnd/>
            <a:tailEnd/>
          </a:ln>
        </p:spPr>
        <p:txBody>
          <a:bodyPr wrap="none">
            <a:spAutoFit/>
          </a:bodyPr>
          <a:lstStyle/>
          <a:p>
            <a:pPr algn="ctr"/>
            <a:r>
              <a:rPr lang="en-US" b="1" dirty="0">
                <a:cs typeface="Arial" charset="0"/>
              </a:rPr>
              <a:t>Conclusion and Future Work</a:t>
            </a:r>
            <a:endParaRPr lang="ro-RO" b="1" dirty="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7C9F499-7CFF-4B8E-90CD-D45E6959220B}" type="slidenum">
              <a:rPr lang="en-US" smtClean="0"/>
              <a:pPr>
                <a:defRPr/>
              </a:pPr>
              <a:t>20</a:t>
            </a:fld>
            <a:endParaRPr lang="en-US"/>
          </a:p>
        </p:txBody>
      </p:sp>
      <p:sp>
        <p:nvSpPr>
          <p:cNvPr id="3" name="TextBox 8"/>
          <p:cNvSpPr txBox="1">
            <a:spLocks noChangeArrowheads="1"/>
          </p:cNvSpPr>
          <p:nvPr/>
        </p:nvSpPr>
        <p:spPr bwMode="auto">
          <a:xfrm>
            <a:off x="0" y="304800"/>
            <a:ext cx="9144000" cy="461963"/>
          </a:xfrm>
          <a:prstGeom prst="rect">
            <a:avLst/>
          </a:prstGeom>
          <a:noFill/>
          <a:ln w="9525">
            <a:noFill/>
            <a:miter lim="800000"/>
            <a:headEnd/>
            <a:tailEnd/>
          </a:ln>
        </p:spPr>
        <p:txBody>
          <a:bodyPr>
            <a:spAutoFit/>
          </a:bodyPr>
          <a:lstStyle/>
          <a:p>
            <a:pPr algn="ctr"/>
            <a:r>
              <a:rPr lang="en-US" sz="2400" b="1" dirty="0" smtClean="0">
                <a:cs typeface="Arial" charset="0"/>
              </a:rPr>
              <a:t>The </a:t>
            </a:r>
            <a:r>
              <a:rPr lang="en-US" sz="2400" b="1" dirty="0" err="1" smtClean="0">
                <a:cs typeface="Arial" charset="0"/>
              </a:rPr>
              <a:t>Kalman</a:t>
            </a:r>
            <a:r>
              <a:rPr lang="en-US" sz="2400" b="1" dirty="0" smtClean="0">
                <a:cs typeface="Arial" charset="0"/>
              </a:rPr>
              <a:t> Filter</a:t>
            </a:r>
            <a:endParaRPr lang="en-US" sz="2400" b="1" dirty="0">
              <a:cs typeface="Arial" charset="0"/>
            </a:endParaRPr>
          </a:p>
        </p:txBody>
      </p:sp>
      <p:pic>
        <p:nvPicPr>
          <p:cNvPr id="4" name="Picture 3" descr="Garcia1.png"/>
          <p:cNvPicPr>
            <a:picLocks noChangeAspect="1"/>
          </p:cNvPicPr>
          <p:nvPr/>
        </p:nvPicPr>
        <p:blipFill>
          <a:blip r:embed="rId3"/>
          <a:stretch>
            <a:fillRect/>
          </a:stretch>
        </p:blipFill>
        <p:spPr>
          <a:xfrm>
            <a:off x="609600" y="1371600"/>
            <a:ext cx="4419600" cy="4167051"/>
          </a:xfrm>
          <a:prstGeom prst="rect">
            <a:avLst/>
          </a:prstGeom>
        </p:spPr>
      </p:pic>
      <p:sp>
        <p:nvSpPr>
          <p:cNvPr id="6" name="TextBox 9"/>
          <p:cNvSpPr txBox="1">
            <a:spLocks noChangeArrowheads="1"/>
          </p:cNvSpPr>
          <p:nvPr/>
        </p:nvSpPr>
        <p:spPr bwMode="auto">
          <a:xfrm>
            <a:off x="5867400" y="1447800"/>
            <a:ext cx="2667000" cy="2862263"/>
          </a:xfrm>
          <a:prstGeom prst="rect">
            <a:avLst/>
          </a:prstGeom>
          <a:noFill/>
          <a:ln w="9525">
            <a:noFill/>
            <a:miter lim="800000"/>
            <a:headEnd/>
            <a:tailEnd/>
          </a:ln>
        </p:spPr>
        <p:txBody>
          <a:bodyPr>
            <a:spAutoFit/>
          </a:bodyPr>
          <a:lstStyle/>
          <a:p>
            <a:pPr>
              <a:buFont typeface="Arial" pitchFamily="34" charset="0"/>
              <a:buChar char="•"/>
            </a:pPr>
            <a:r>
              <a:rPr lang="en-US" dirty="0">
                <a:latin typeface="Calibri" pitchFamily="34" charset="0"/>
              </a:rPr>
              <a:t>Virtual Force applied along x and y direction to obtain optimal position estimates</a:t>
            </a:r>
          </a:p>
          <a:p>
            <a:pPr>
              <a:buFont typeface="Arial" pitchFamily="34" charset="0"/>
              <a:buChar char="•"/>
            </a:pPr>
            <a:endParaRPr lang="en-US" dirty="0">
              <a:latin typeface="Calibri" pitchFamily="34" charset="0"/>
            </a:endParaRPr>
          </a:p>
          <a:p>
            <a:pPr>
              <a:buFont typeface="Arial" pitchFamily="34" charset="0"/>
              <a:buChar char="•"/>
            </a:pPr>
            <a:r>
              <a:rPr lang="en-US" dirty="0">
                <a:latin typeface="Calibri" pitchFamily="34" charset="0"/>
              </a:rPr>
              <a:t>System </a:t>
            </a:r>
            <a:r>
              <a:rPr lang="en-US" dirty="0" smtClean="0">
                <a:latin typeface="Calibri" pitchFamily="34" charset="0"/>
              </a:rPr>
              <a:t>Estimator </a:t>
            </a:r>
            <a:r>
              <a:rPr lang="en-US" dirty="0">
                <a:latin typeface="Calibri" pitchFamily="34" charset="0"/>
              </a:rPr>
              <a:t>tries to reduce the error in  estimated range and measured range between nodes (cost function)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Box 2"/>
          <p:cNvSpPr txBox="1">
            <a:spLocks noChangeArrowheads="1"/>
          </p:cNvSpPr>
          <p:nvPr/>
        </p:nvSpPr>
        <p:spPr bwMode="auto">
          <a:xfrm>
            <a:off x="228600" y="0"/>
            <a:ext cx="8610600" cy="2586038"/>
          </a:xfrm>
          <a:prstGeom prst="rect">
            <a:avLst/>
          </a:prstGeom>
          <a:noFill/>
          <a:ln w="9525">
            <a:noFill/>
            <a:miter lim="800000"/>
            <a:headEnd/>
            <a:tailEnd/>
          </a:ln>
        </p:spPr>
        <p:txBody>
          <a:bodyPr>
            <a:spAutoFit/>
          </a:bodyPr>
          <a:lstStyle/>
          <a:p>
            <a:r>
              <a:rPr lang="en-US"/>
              <a:t>It’s a search algorithm that’s has dynamics for the node.</a:t>
            </a:r>
          </a:p>
          <a:p>
            <a:r>
              <a:rPr lang="en-US"/>
              <a:t>The potential field provides the path towards the minimum but not necessarily over the path of greatest steepness,</a:t>
            </a:r>
          </a:p>
          <a:p>
            <a:endParaRPr lang="en-US"/>
          </a:p>
          <a:p>
            <a:r>
              <a:rPr lang="en-US"/>
              <a:t>But each node is like a ball having its own mass, moving along a hill having its inertia, it will go along the steepest gradient but because of its inertia it will try to move in its own direction and will slowly get pulled along the gradient and not instantaneously as in a gradient search method which moves immediately along the steepest gradient.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879E192-BFE9-443A-9482-9E890A6A0521}" type="slidenum">
              <a:rPr lang="en-US"/>
              <a:pPr>
                <a:defRPr/>
              </a:pPr>
              <a:t>22</a:t>
            </a:fld>
            <a:endParaRPr lang="en-US"/>
          </a:p>
        </p:txBody>
      </p:sp>
      <p:pic>
        <p:nvPicPr>
          <p:cNvPr id="21507" name="Picture 2" descr="C:\Workspace\Latex\Savios Thesis\TestSetup.jpg"/>
          <p:cNvPicPr>
            <a:picLocks noChangeAspect="1" noChangeArrowheads="1"/>
          </p:cNvPicPr>
          <p:nvPr/>
        </p:nvPicPr>
        <p:blipFill>
          <a:blip r:embed="rId2"/>
          <a:srcRect/>
          <a:stretch>
            <a:fillRect/>
          </a:stretch>
        </p:blipFill>
        <p:spPr bwMode="auto">
          <a:xfrm>
            <a:off x="381000" y="1828800"/>
            <a:ext cx="5302250" cy="3238500"/>
          </a:xfrm>
          <a:prstGeom prst="rect">
            <a:avLst/>
          </a:prstGeom>
          <a:noFill/>
          <a:ln w="9525">
            <a:noFill/>
            <a:miter lim="800000"/>
            <a:headEnd/>
            <a:tailEnd/>
          </a:ln>
        </p:spPr>
      </p:pic>
      <p:sp>
        <p:nvSpPr>
          <p:cNvPr id="4" name="TextBox 3"/>
          <p:cNvSpPr txBox="1"/>
          <p:nvPr/>
        </p:nvSpPr>
        <p:spPr>
          <a:xfrm>
            <a:off x="0" y="304800"/>
            <a:ext cx="9144000" cy="461963"/>
          </a:xfrm>
          <a:prstGeom prst="rect">
            <a:avLst/>
          </a:prstGeom>
          <a:solidFill>
            <a:srgbClr val="EAEAEA"/>
          </a:solidFill>
          <a:ln w="9525">
            <a:noFill/>
            <a:miter lim="800000"/>
            <a:headEnd/>
            <a:tailEnd/>
          </a:ln>
          <a:effectLst/>
        </p:spPr>
        <p:txBody>
          <a:bodyPr anchor="ctr"/>
          <a:lstStyle/>
          <a:p>
            <a:pPr algn="ctr" fontAlgn="auto">
              <a:spcBef>
                <a:spcPts val="0"/>
              </a:spcBef>
              <a:spcAft>
                <a:spcPts val="0"/>
              </a:spcAft>
              <a:defRPr/>
            </a:pPr>
            <a:r>
              <a:rPr lang="en-US" sz="2400" b="1" kern="0" dirty="0">
                <a:solidFill>
                  <a:sysClr val="windowText" lastClr="000000"/>
                </a:solidFill>
                <a:latin typeface="Arial" pitchFamily="34" charset="0"/>
                <a:cs typeface="Arial" pitchFamily="34" charset="0"/>
              </a:rPr>
              <a:t>System Evaluation</a:t>
            </a:r>
          </a:p>
        </p:txBody>
      </p:sp>
      <p:sp>
        <p:nvSpPr>
          <p:cNvPr id="21509" name="TextBox 4"/>
          <p:cNvSpPr txBox="1">
            <a:spLocks noChangeArrowheads="1"/>
          </p:cNvSpPr>
          <p:nvPr/>
        </p:nvSpPr>
        <p:spPr bwMode="auto">
          <a:xfrm>
            <a:off x="6096000" y="1752600"/>
            <a:ext cx="2590800" cy="3416320"/>
          </a:xfrm>
          <a:prstGeom prst="rect">
            <a:avLst/>
          </a:prstGeom>
          <a:noFill/>
          <a:ln w="9525">
            <a:noFill/>
            <a:miter lim="800000"/>
            <a:headEnd/>
            <a:tailEnd/>
          </a:ln>
        </p:spPr>
        <p:txBody>
          <a:bodyPr>
            <a:spAutoFit/>
          </a:bodyPr>
          <a:lstStyle/>
          <a:p>
            <a:r>
              <a:rPr lang="en-US" dirty="0">
                <a:solidFill>
                  <a:srgbClr val="FF0000"/>
                </a:solidFill>
                <a:latin typeface="Arial" pitchFamily="34" charset="0"/>
                <a:cs typeface="Arial" pitchFamily="34" charset="0"/>
              </a:rPr>
              <a:t>Ground</a:t>
            </a:r>
            <a:r>
              <a:rPr lang="en-US" dirty="0">
                <a:solidFill>
                  <a:srgbClr val="FF0000"/>
                </a:solidFill>
                <a:latin typeface="Calibri" pitchFamily="34" charset="0"/>
              </a:rPr>
              <a:t> </a:t>
            </a:r>
            <a:r>
              <a:rPr lang="en-US" dirty="0">
                <a:solidFill>
                  <a:srgbClr val="FF0000"/>
                </a:solidFill>
                <a:latin typeface="Arial" pitchFamily="34" charset="0"/>
                <a:cs typeface="Arial" pitchFamily="34" charset="0"/>
              </a:rPr>
              <a:t>Network</a:t>
            </a:r>
            <a:r>
              <a:rPr lang="en-US" dirty="0">
                <a:solidFill>
                  <a:srgbClr val="FF0000"/>
                </a:solidFill>
                <a:latin typeface="Calibri" pitchFamily="34" charset="0"/>
              </a:rPr>
              <a:t> </a:t>
            </a:r>
            <a:endParaRPr lang="en-US" dirty="0" smtClean="0">
              <a:solidFill>
                <a:srgbClr val="FF0000"/>
              </a:solidFill>
              <a:latin typeface="Calibri" pitchFamily="34" charset="0"/>
            </a:endParaRPr>
          </a:p>
          <a:p>
            <a:pPr>
              <a:buFont typeface="Arial" pitchFamily="34" charset="0"/>
              <a:buChar char="•"/>
            </a:pPr>
            <a:r>
              <a:rPr lang="en-US" dirty="0" smtClean="0">
                <a:cs typeface="Arial" charset="0"/>
              </a:rPr>
              <a:t>All </a:t>
            </a:r>
            <a:r>
              <a:rPr lang="en-US" dirty="0">
                <a:cs typeface="Arial" charset="0"/>
              </a:rPr>
              <a:t>nodes within ultrasonic range of each other</a:t>
            </a:r>
          </a:p>
          <a:p>
            <a:endParaRPr lang="en-US" dirty="0">
              <a:cs typeface="Arial" charset="0"/>
            </a:endParaRPr>
          </a:p>
          <a:p>
            <a:pPr>
              <a:buFont typeface="Arial" pitchFamily="34" charset="0"/>
              <a:buChar char="•"/>
            </a:pPr>
            <a:r>
              <a:rPr lang="en-US" dirty="0">
                <a:cs typeface="Arial" charset="0"/>
              </a:rPr>
              <a:t>UGV equipped with a sensor module (Node 6)</a:t>
            </a:r>
          </a:p>
          <a:p>
            <a:pPr>
              <a:buFont typeface="Arial" pitchFamily="34" charset="0"/>
              <a:buChar char="•"/>
            </a:pPr>
            <a:endParaRPr lang="en-US" dirty="0">
              <a:cs typeface="Arial" charset="0"/>
            </a:endParaRPr>
          </a:p>
          <a:p>
            <a:pPr>
              <a:buFont typeface="Arial" pitchFamily="34" charset="0"/>
              <a:buChar char="•"/>
            </a:pPr>
            <a:r>
              <a:rPr lang="en-US" dirty="0">
                <a:cs typeface="Arial" charset="0"/>
              </a:rPr>
              <a:t>Tracking information relayed by Node 1 to the PC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689CC31-9267-4C22-B07F-F962E05E01DD}" type="slidenum">
              <a:rPr lang="en-US"/>
              <a:pPr>
                <a:defRPr/>
              </a:pPr>
              <a:t>23</a:t>
            </a:fld>
            <a:endParaRPr lang="en-US" dirty="0"/>
          </a:p>
        </p:txBody>
      </p:sp>
      <p:pic>
        <p:nvPicPr>
          <p:cNvPr id="4" name="Picture 3" descr="LocalizationProcessGen.JPG"/>
          <p:cNvPicPr>
            <a:picLocks noChangeAspect="1"/>
          </p:cNvPicPr>
          <p:nvPr/>
        </p:nvPicPr>
        <p:blipFill>
          <a:blip r:embed="rId2"/>
          <a:stretch>
            <a:fillRect/>
          </a:stretch>
        </p:blipFill>
        <p:spPr>
          <a:xfrm>
            <a:off x="381000" y="152400"/>
            <a:ext cx="3352800" cy="3117749"/>
          </a:xfrm>
          <a:prstGeom prst="rect">
            <a:avLst/>
          </a:prstGeom>
        </p:spPr>
      </p:pic>
      <p:pic>
        <p:nvPicPr>
          <p:cNvPr id="8" name="Picture 7" descr="LocalizationProcessStep1.JPG"/>
          <p:cNvPicPr>
            <a:picLocks noChangeAspect="1"/>
          </p:cNvPicPr>
          <p:nvPr/>
        </p:nvPicPr>
        <p:blipFill>
          <a:blip r:embed="rId3"/>
          <a:stretch>
            <a:fillRect/>
          </a:stretch>
        </p:blipFill>
        <p:spPr>
          <a:xfrm>
            <a:off x="381000" y="3352800"/>
            <a:ext cx="3352800" cy="3125717"/>
          </a:xfrm>
          <a:prstGeom prst="rect">
            <a:avLst/>
          </a:prstGeom>
        </p:spPr>
      </p:pic>
      <p:sp>
        <p:nvSpPr>
          <p:cNvPr id="9" name="TextBox 8"/>
          <p:cNvSpPr txBox="1"/>
          <p:nvPr/>
        </p:nvSpPr>
        <p:spPr>
          <a:xfrm>
            <a:off x="3962400" y="1295400"/>
            <a:ext cx="4724400" cy="923330"/>
          </a:xfrm>
          <a:prstGeom prst="rect">
            <a:avLst/>
          </a:prstGeom>
          <a:noFill/>
        </p:spPr>
        <p:txBody>
          <a:bodyPr wrap="square" rtlCol="0">
            <a:spAutoFit/>
          </a:bodyPr>
          <a:lstStyle/>
          <a:p>
            <a:pPr>
              <a:buFont typeface="Arial" pitchFamily="34" charset="0"/>
              <a:buChar char="•"/>
            </a:pPr>
            <a:r>
              <a:rPr lang="en-US" dirty="0" smtClean="0"/>
              <a:t> A generator function randomly creates a set of 5 node locations, packetizes the data and sends it across the serial port</a:t>
            </a:r>
            <a:endParaRPr lang="en-US" dirty="0"/>
          </a:p>
        </p:txBody>
      </p:sp>
      <p:sp>
        <p:nvSpPr>
          <p:cNvPr id="10" name="TextBox 9"/>
          <p:cNvSpPr txBox="1"/>
          <p:nvPr/>
        </p:nvSpPr>
        <p:spPr>
          <a:xfrm>
            <a:off x="4038600" y="3276600"/>
            <a:ext cx="4724400" cy="1200329"/>
          </a:xfrm>
          <a:prstGeom prst="rect">
            <a:avLst/>
          </a:prstGeom>
          <a:noFill/>
        </p:spPr>
        <p:txBody>
          <a:bodyPr wrap="square" rtlCol="0">
            <a:spAutoFit/>
          </a:bodyPr>
          <a:lstStyle/>
          <a:p>
            <a:pPr>
              <a:buFont typeface="Arial" pitchFamily="34" charset="0"/>
              <a:buChar char="•"/>
            </a:pPr>
            <a:r>
              <a:rPr lang="en-US" dirty="0" smtClean="0"/>
              <a:t> Localization GUI picks up the packets and starts the localization algorithm</a:t>
            </a:r>
          </a:p>
          <a:p>
            <a:pPr>
              <a:buFont typeface="Arial" pitchFamily="34" charset="0"/>
              <a:buChar char="•"/>
            </a:pPr>
            <a:endParaRPr lang="en-US" dirty="0" smtClean="0"/>
          </a:p>
          <a:p>
            <a:pPr>
              <a:buFont typeface="Arial" pitchFamily="34" charset="0"/>
              <a:buChar char="•"/>
            </a:pPr>
            <a:r>
              <a:rPr lang="en-US" dirty="0" smtClean="0"/>
              <a:t>First step is to localize three nodes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7C9F499-7CFF-4B8E-90CD-D45E6959220B}" type="slidenum">
              <a:rPr lang="en-US" smtClean="0"/>
              <a:pPr>
                <a:defRPr/>
              </a:pPr>
              <a:t>24</a:t>
            </a:fld>
            <a:endParaRPr lang="en-US"/>
          </a:p>
        </p:txBody>
      </p:sp>
      <p:pic>
        <p:nvPicPr>
          <p:cNvPr id="3" name="Picture 2" descr="LocalizationProcessStep3.JPG"/>
          <p:cNvPicPr>
            <a:picLocks noChangeAspect="1"/>
          </p:cNvPicPr>
          <p:nvPr/>
        </p:nvPicPr>
        <p:blipFill>
          <a:blip r:embed="rId2"/>
          <a:stretch>
            <a:fillRect/>
          </a:stretch>
        </p:blipFill>
        <p:spPr>
          <a:xfrm>
            <a:off x="381000" y="3429000"/>
            <a:ext cx="3276600" cy="3051225"/>
          </a:xfrm>
          <a:prstGeom prst="rect">
            <a:avLst/>
          </a:prstGeom>
        </p:spPr>
      </p:pic>
      <p:pic>
        <p:nvPicPr>
          <p:cNvPr id="4" name="Picture 3" descr="LocalizationProcessStep2.JPG"/>
          <p:cNvPicPr>
            <a:picLocks noChangeAspect="1"/>
          </p:cNvPicPr>
          <p:nvPr/>
        </p:nvPicPr>
        <p:blipFill>
          <a:blip r:embed="rId3"/>
          <a:stretch>
            <a:fillRect/>
          </a:stretch>
        </p:blipFill>
        <p:spPr>
          <a:xfrm>
            <a:off x="381000" y="228599"/>
            <a:ext cx="3276600" cy="3041937"/>
          </a:xfrm>
          <a:prstGeom prst="rect">
            <a:avLst/>
          </a:prstGeom>
        </p:spPr>
      </p:pic>
      <p:sp>
        <p:nvSpPr>
          <p:cNvPr id="5" name="TextBox 4"/>
          <p:cNvSpPr txBox="1"/>
          <p:nvPr/>
        </p:nvSpPr>
        <p:spPr>
          <a:xfrm>
            <a:off x="3962400" y="1295400"/>
            <a:ext cx="4724400" cy="369332"/>
          </a:xfrm>
          <a:prstGeom prst="rect">
            <a:avLst/>
          </a:prstGeom>
          <a:noFill/>
        </p:spPr>
        <p:txBody>
          <a:bodyPr wrap="square" rtlCol="0">
            <a:spAutoFit/>
          </a:bodyPr>
          <a:lstStyle/>
          <a:p>
            <a:pPr>
              <a:buFont typeface="Arial" pitchFamily="34" charset="0"/>
              <a:buChar char="•"/>
            </a:pPr>
            <a:r>
              <a:rPr lang="en-US" dirty="0" smtClean="0"/>
              <a:t> Addition of the fourth node</a:t>
            </a:r>
            <a:endParaRPr lang="en-US" dirty="0"/>
          </a:p>
        </p:txBody>
      </p:sp>
      <p:sp>
        <p:nvSpPr>
          <p:cNvPr id="6" name="TextBox 5"/>
          <p:cNvSpPr txBox="1"/>
          <p:nvPr/>
        </p:nvSpPr>
        <p:spPr>
          <a:xfrm>
            <a:off x="3886200" y="4343400"/>
            <a:ext cx="4724400" cy="369332"/>
          </a:xfrm>
          <a:prstGeom prst="rect">
            <a:avLst/>
          </a:prstGeom>
          <a:noFill/>
        </p:spPr>
        <p:txBody>
          <a:bodyPr wrap="square" rtlCol="0">
            <a:spAutoFit/>
          </a:bodyPr>
          <a:lstStyle/>
          <a:p>
            <a:pPr>
              <a:buFont typeface="Arial" pitchFamily="34" charset="0"/>
              <a:buChar char="•"/>
            </a:pPr>
            <a:r>
              <a:rPr lang="en-US" dirty="0" smtClean="0"/>
              <a:t> Addition of the fifth node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7C9F499-7CFF-4B8E-90CD-D45E6959220B}" type="slidenum">
              <a:rPr lang="en-US" smtClean="0"/>
              <a:pPr>
                <a:defRPr/>
              </a:pPr>
              <a:t>25</a:t>
            </a:fld>
            <a:endParaRPr lang="en-US"/>
          </a:p>
        </p:txBody>
      </p:sp>
      <p:pic>
        <p:nvPicPr>
          <p:cNvPr id="3" name="Picture 2" descr="LocalizationProcessStep4.JPG"/>
          <p:cNvPicPr>
            <a:picLocks noChangeAspect="1"/>
          </p:cNvPicPr>
          <p:nvPr/>
        </p:nvPicPr>
        <p:blipFill>
          <a:blip r:embed="rId2"/>
          <a:stretch>
            <a:fillRect/>
          </a:stretch>
        </p:blipFill>
        <p:spPr>
          <a:xfrm>
            <a:off x="381000" y="1524000"/>
            <a:ext cx="3505200" cy="3272451"/>
          </a:xfrm>
          <a:prstGeom prst="rect">
            <a:avLst/>
          </a:prstGeom>
        </p:spPr>
      </p:pic>
      <p:sp>
        <p:nvSpPr>
          <p:cNvPr id="4" name="TextBox 3"/>
          <p:cNvSpPr txBox="1"/>
          <p:nvPr/>
        </p:nvSpPr>
        <p:spPr>
          <a:xfrm>
            <a:off x="4114800" y="1447800"/>
            <a:ext cx="4724400" cy="3416320"/>
          </a:xfrm>
          <a:prstGeom prst="rect">
            <a:avLst/>
          </a:prstGeom>
          <a:noFill/>
        </p:spPr>
        <p:txBody>
          <a:bodyPr wrap="square" rtlCol="0">
            <a:spAutoFit/>
          </a:bodyPr>
          <a:lstStyle/>
          <a:p>
            <a:pPr>
              <a:buFont typeface="Arial" pitchFamily="34" charset="0"/>
              <a:buChar char="•"/>
            </a:pPr>
            <a:r>
              <a:rPr lang="en-US" dirty="0" smtClean="0"/>
              <a:t> All nodes data available</a:t>
            </a:r>
          </a:p>
          <a:p>
            <a:pPr>
              <a:buFont typeface="Arial" pitchFamily="34" charset="0"/>
              <a:buChar char="•"/>
            </a:pPr>
            <a:endParaRPr lang="en-US" dirty="0" smtClean="0"/>
          </a:p>
          <a:p>
            <a:pPr>
              <a:buFont typeface="Arial" pitchFamily="34" charset="0"/>
              <a:buChar char="•"/>
            </a:pPr>
            <a:r>
              <a:rPr lang="en-US" dirty="0" smtClean="0"/>
              <a:t>Run localization algorithm for all nodes to get their final position</a:t>
            </a:r>
          </a:p>
          <a:p>
            <a:pPr>
              <a:buFont typeface="Arial" pitchFamily="34" charset="0"/>
              <a:buChar char="•"/>
            </a:pPr>
            <a:endParaRPr lang="en-US" dirty="0" smtClean="0"/>
          </a:p>
          <a:p>
            <a:pPr>
              <a:buFont typeface="Arial" pitchFamily="34" charset="0"/>
              <a:buChar char="•"/>
            </a:pPr>
            <a:r>
              <a:rPr lang="en-US" dirty="0" smtClean="0"/>
              <a:t>The result after localization was the nodes maintained the distance to each other with a maximum relative error of 5%</a:t>
            </a:r>
          </a:p>
          <a:p>
            <a:pPr>
              <a:buFont typeface="Arial" pitchFamily="34" charset="0"/>
              <a:buChar char="•"/>
            </a:pPr>
            <a:endParaRPr lang="en-US" dirty="0" smtClean="0"/>
          </a:p>
          <a:p>
            <a:pPr>
              <a:buFont typeface="Arial" pitchFamily="34" charset="0"/>
              <a:buChar char="•"/>
            </a:pPr>
            <a:r>
              <a:rPr lang="en-US" dirty="0" smtClean="0"/>
              <a:t>Lack of absolute position and depth (z) information often causes the network to undergo rotation and mirroring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im6NodesBckgnd.jpg"/>
          <p:cNvPicPr>
            <a:picLocks noChangeAspect="1"/>
          </p:cNvPicPr>
          <p:nvPr/>
        </p:nvPicPr>
        <p:blipFill>
          <a:blip r:embed="rId2"/>
          <a:stretch>
            <a:fillRect/>
          </a:stretch>
        </p:blipFill>
        <p:spPr>
          <a:xfrm>
            <a:off x="1295400" y="533400"/>
            <a:ext cx="6546754" cy="5086797"/>
          </a:xfrm>
          <a:prstGeom prst="rect">
            <a:avLst/>
          </a:prstGeom>
        </p:spPr>
      </p:pic>
      <p:sp>
        <p:nvSpPr>
          <p:cNvPr id="2" name="Slide Number Placeholder 1"/>
          <p:cNvSpPr>
            <a:spLocks noGrp="1"/>
          </p:cNvSpPr>
          <p:nvPr>
            <p:ph type="sldNum" sz="quarter" idx="12"/>
          </p:nvPr>
        </p:nvSpPr>
        <p:spPr/>
        <p:txBody>
          <a:bodyPr/>
          <a:lstStyle/>
          <a:p>
            <a:pPr>
              <a:defRPr/>
            </a:pPr>
            <a:fld id="{47C9F499-7CFF-4B8E-90CD-D45E6959220B}" type="slidenum">
              <a:rPr lang="en-US" smtClean="0"/>
              <a:pPr>
                <a:defRPr/>
              </a:pPr>
              <a:t>26</a:t>
            </a:fld>
            <a:endParaRPr lang="en-US"/>
          </a:p>
        </p:txBody>
      </p:sp>
      <p:sp>
        <p:nvSpPr>
          <p:cNvPr id="4" name="TextBox 3"/>
          <p:cNvSpPr txBox="1"/>
          <p:nvPr/>
        </p:nvSpPr>
        <p:spPr>
          <a:xfrm>
            <a:off x="2514600" y="2819400"/>
            <a:ext cx="4114800" cy="369332"/>
          </a:xfrm>
          <a:prstGeom prst="rect">
            <a:avLst/>
          </a:prstGeom>
          <a:noFill/>
        </p:spPr>
        <p:txBody>
          <a:bodyPr wrap="square" rtlCol="0">
            <a:spAutoFit/>
          </a:bodyPr>
          <a:lstStyle/>
          <a:p>
            <a:pPr algn="ctr"/>
            <a:r>
              <a:rPr lang="en-US" dirty="0" smtClean="0">
                <a:hlinkClick r:id="rId3" action="ppaction://hlinkfile"/>
              </a:rPr>
              <a:t>Watch 6 Node Simulation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7C9F499-7CFF-4B8E-90CD-D45E6959220B}" type="slidenum">
              <a:rPr lang="en-US" smtClean="0"/>
              <a:pPr>
                <a:defRPr/>
              </a:pPr>
              <a:t>27</a:t>
            </a:fld>
            <a:endParaRPr lang="en-US"/>
          </a:p>
        </p:txBody>
      </p:sp>
      <p:pic>
        <p:nvPicPr>
          <p:cNvPr id="3" name="Picture 2" descr="vlcsnap-343049.png"/>
          <p:cNvPicPr>
            <a:picLocks noChangeAspect="1"/>
          </p:cNvPicPr>
          <p:nvPr/>
        </p:nvPicPr>
        <p:blipFill>
          <a:blip r:embed="rId2"/>
          <a:stretch>
            <a:fillRect/>
          </a:stretch>
        </p:blipFill>
        <p:spPr>
          <a:xfrm>
            <a:off x="533400" y="990600"/>
            <a:ext cx="8124825" cy="4572000"/>
          </a:xfrm>
          <a:prstGeom prst="rect">
            <a:avLst/>
          </a:prstGeom>
        </p:spPr>
      </p:pic>
      <p:sp>
        <p:nvSpPr>
          <p:cNvPr id="4" name="TextBox 3"/>
          <p:cNvSpPr txBox="1"/>
          <p:nvPr/>
        </p:nvSpPr>
        <p:spPr>
          <a:xfrm>
            <a:off x="2514600" y="3886200"/>
            <a:ext cx="4114800" cy="369332"/>
          </a:xfrm>
          <a:prstGeom prst="rect">
            <a:avLst/>
          </a:prstGeom>
          <a:noFill/>
        </p:spPr>
        <p:txBody>
          <a:bodyPr wrap="square" rtlCol="0">
            <a:spAutoFit/>
          </a:bodyPr>
          <a:lstStyle/>
          <a:p>
            <a:pPr algn="ctr"/>
            <a:r>
              <a:rPr lang="en-US" b="1" dirty="0" smtClean="0">
                <a:hlinkClick r:id="rId3" action="ppaction://hlinkfile"/>
              </a:rPr>
              <a:t>Watch Implementation Results</a:t>
            </a:r>
            <a:endParaRPr 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38474AA-A6A6-4A8D-9F7D-63DFDE5A1676}" type="slidenum">
              <a:rPr lang="en-US" smtClean="0"/>
              <a:pPr>
                <a:defRPr/>
              </a:pPr>
              <a:t>28</a:t>
            </a:fld>
            <a:endParaRPr lang="en-US"/>
          </a:p>
        </p:txBody>
      </p:sp>
      <p:sp>
        <p:nvSpPr>
          <p:cNvPr id="23555" name="TextBox 2"/>
          <p:cNvSpPr txBox="1">
            <a:spLocks noChangeArrowheads="1"/>
          </p:cNvSpPr>
          <p:nvPr/>
        </p:nvSpPr>
        <p:spPr bwMode="auto">
          <a:xfrm>
            <a:off x="0" y="304800"/>
            <a:ext cx="9144000" cy="461963"/>
          </a:xfrm>
          <a:prstGeom prst="rect">
            <a:avLst/>
          </a:prstGeom>
          <a:solidFill>
            <a:srgbClr val="EAEAEA"/>
          </a:solidFill>
          <a:ln w="9525">
            <a:noFill/>
            <a:miter lim="800000"/>
            <a:headEnd/>
            <a:tailEnd/>
          </a:ln>
        </p:spPr>
        <p:txBody>
          <a:bodyPr anchor="ctr"/>
          <a:lstStyle/>
          <a:p>
            <a:pPr algn="ctr"/>
            <a:r>
              <a:rPr lang="en-US" sz="2400" b="1">
                <a:cs typeface="Arial" charset="0"/>
              </a:rPr>
              <a:t>Conclusion and Future Work</a:t>
            </a:r>
            <a:endParaRPr lang="ro-RO" sz="2400" b="1">
              <a:cs typeface="Arial" charset="0"/>
            </a:endParaRPr>
          </a:p>
        </p:txBody>
      </p:sp>
      <p:sp>
        <p:nvSpPr>
          <p:cNvPr id="23556" name="TextBox 4"/>
          <p:cNvSpPr txBox="1">
            <a:spLocks noChangeArrowheads="1"/>
          </p:cNvSpPr>
          <p:nvPr/>
        </p:nvSpPr>
        <p:spPr bwMode="auto">
          <a:xfrm>
            <a:off x="304800" y="1066800"/>
            <a:ext cx="8534400" cy="5632311"/>
          </a:xfrm>
          <a:prstGeom prst="rect">
            <a:avLst/>
          </a:prstGeom>
          <a:noFill/>
          <a:ln w="9525">
            <a:noFill/>
            <a:miter lim="800000"/>
            <a:headEnd/>
            <a:tailEnd/>
          </a:ln>
        </p:spPr>
        <p:txBody>
          <a:bodyPr>
            <a:spAutoFit/>
          </a:bodyPr>
          <a:lstStyle/>
          <a:p>
            <a:r>
              <a:rPr lang="en-US" b="1" dirty="0"/>
              <a:t>Conclusion</a:t>
            </a:r>
          </a:p>
          <a:p>
            <a:pPr>
              <a:buFont typeface="Arial" charset="0"/>
              <a:buChar char="•"/>
            </a:pPr>
            <a:r>
              <a:rPr lang="en-US" dirty="0" err="1" smtClean="0"/>
              <a:t>Matlab</a:t>
            </a:r>
            <a:r>
              <a:rPr lang="en-US" dirty="0" smtClean="0"/>
              <a:t> algorithm </a:t>
            </a:r>
            <a:r>
              <a:rPr lang="en-US" dirty="0" smtClean="0"/>
              <a:t>can not keep pace with the inflow of data, a </a:t>
            </a:r>
            <a:r>
              <a:rPr lang="en-US" dirty="0" err="1" smtClean="0"/>
              <a:t>Simulink</a:t>
            </a:r>
            <a:r>
              <a:rPr lang="en-US" dirty="0" smtClean="0"/>
              <a:t> model is required for better performance especially during tracking</a:t>
            </a:r>
            <a:endParaRPr lang="en-US" dirty="0"/>
          </a:p>
          <a:p>
            <a:pPr>
              <a:buFont typeface="Arial" charset="0"/>
              <a:buChar char="•"/>
            </a:pPr>
            <a:endParaRPr lang="en-US" dirty="0"/>
          </a:p>
          <a:p>
            <a:pPr>
              <a:buFont typeface="Arial" charset="0"/>
              <a:buChar char="•"/>
            </a:pPr>
            <a:r>
              <a:rPr lang="en-US" dirty="0"/>
              <a:t>Localization is possible </a:t>
            </a:r>
            <a:r>
              <a:rPr lang="en-US" dirty="0" smtClean="0"/>
              <a:t>only using radios at the moment as the beam of the ultrasoun</a:t>
            </a:r>
            <a:r>
              <a:rPr lang="en-US" dirty="0" smtClean="0"/>
              <a:t>d sensors is too narrow to catch more than one or two other nodes at a time</a:t>
            </a:r>
            <a:endParaRPr lang="en-US" dirty="0"/>
          </a:p>
          <a:p>
            <a:pPr>
              <a:buFont typeface="Arial" charset="0"/>
              <a:buChar char="•"/>
            </a:pPr>
            <a:endParaRPr lang="en-US" dirty="0"/>
          </a:p>
          <a:p>
            <a:pPr>
              <a:buFont typeface="Arial" charset="0"/>
              <a:buChar char="•"/>
            </a:pPr>
            <a:r>
              <a:rPr lang="en-US" dirty="0"/>
              <a:t>Algorithm </a:t>
            </a:r>
            <a:r>
              <a:rPr lang="en-US" dirty="0" smtClean="0"/>
              <a:t>yields a </a:t>
            </a:r>
            <a:r>
              <a:rPr lang="en-US" dirty="0"/>
              <a:t>high percentage relative error in estimated range when distances between nodes are below a meter</a:t>
            </a:r>
          </a:p>
          <a:p>
            <a:pPr>
              <a:buFont typeface="Arial" charset="0"/>
              <a:buChar char="•"/>
            </a:pPr>
            <a:endParaRPr lang="en-US" dirty="0"/>
          </a:p>
          <a:p>
            <a:r>
              <a:rPr lang="en-US" b="1" dirty="0"/>
              <a:t>Future Work</a:t>
            </a:r>
          </a:p>
          <a:p>
            <a:pPr>
              <a:buFont typeface="Arial" charset="0"/>
              <a:buChar char="•"/>
            </a:pPr>
            <a:r>
              <a:rPr lang="en-US" dirty="0" smtClean="0"/>
              <a:t>Twea</a:t>
            </a:r>
            <a:r>
              <a:rPr lang="en-US" dirty="0" smtClean="0"/>
              <a:t>k</a:t>
            </a:r>
            <a:r>
              <a:rPr lang="en-US" dirty="0" smtClean="0"/>
              <a:t> the </a:t>
            </a:r>
            <a:r>
              <a:rPr lang="en-US" dirty="0" err="1" smtClean="0"/>
              <a:t>Kalman</a:t>
            </a:r>
            <a:r>
              <a:rPr lang="en-US" dirty="0" smtClean="0"/>
              <a:t> Filter (</a:t>
            </a:r>
            <a:r>
              <a:rPr lang="en-US" dirty="0" err="1" smtClean="0"/>
              <a:t>Simulink</a:t>
            </a:r>
            <a:r>
              <a:rPr lang="en-US" dirty="0" smtClean="0"/>
              <a:t> Model) to give better estimates and display the real time data in a graphical interface</a:t>
            </a:r>
            <a:endParaRPr lang="en-US" dirty="0"/>
          </a:p>
          <a:p>
            <a:pPr>
              <a:buFont typeface="Arial" charset="0"/>
              <a:buChar char="•"/>
            </a:pPr>
            <a:endParaRPr lang="en-US" dirty="0"/>
          </a:p>
          <a:p>
            <a:pPr>
              <a:buFont typeface="Arial" charset="0"/>
              <a:buChar char="•"/>
            </a:pPr>
            <a:r>
              <a:rPr lang="en-US" dirty="0"/>
              <a:t>Data routing for multi-room environments where some nodes are out of communication range</a:t>
            </a:r>
          </a:p>
          <a:p>
            <a:pPr>
              <a:buFont typeface="Arial" charset="0"/>
              <a:buChar char="•"/>
            </a:pPr>
            <a:endParaRPr lang="en-US" dirty="0"/>
          </a:p>
          <a:p>
            <a:pPr>
              <a:buFont typeface="Arial" charset="0"/>
              <a:buChar char="•"/>
            </a:pPr>
            <a:r>
              <a:rPr lang="en-US" dirty="0"/>
              <a:t>Nodes are able to track a target’s position but not </a:t>
            </a:r>
            <a:r>
              <a:rPr lang="en-US" dirty="0" smtClean="0"/>
              <a:t>orientation using the potential field method, consider multiple node arrangement on the target vehicles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1"/>
          <p:cNvSpPr txBox="1">
            <a:spLocks noChangeArrowheads="1"/>
          </p:cNvSpPr>
          <p:nvPr/>
        </p:nvSpPr>
        <p:spPr bwMode="auto">
          <a:xfrm>
            <a:off x="3189288" y="2781300"/>
            <a:ext cx="2720975" cy="701675"/>
          </a:xfrm>
          <a:prstGeom prst="rect">
            <a:avLst/>
          </a:prstGeom>
          <a:noFill/>
          <a:ln w="9525">
            <a:noFill/>
            <a:miter lim="800000"/>
            <a:headEnd/>
            <a:tailEnd/>
          </a:ln>
        </p:spPr>
        <p:txBody>
          <a:bodyPr wrap="none">
            <a:spAutoFit/>
          </a:bodyPr>
          <a:lstStyle/>
          <a:p>
            <a:r>
              <a:rPr lang="en-US" sz="4000" b="1">
                <a:solidFill>
                  <a:schemeClr val="bg1"/>
                </a:solidFill>
              </a:rPr>
              <a:t>Thank you</a:t>
            </a:r>
            <a:endParaRPr lang="ro-RO" b="1">
              <a:solidFill>
                <a:schemeClr val="bg1"/>
              </a:solidFill>
            </a:endParaRPr>
          </a:p>
        </p:txBody>
      </p:sp>
      <p:sp>
        <p:nvSpPr>
          <p:cNvPr id="3" name="Rectangle 2"/>
          <p:cNvSpPr/>
          <p:nvPr/>
        </p:nvSpPr>
        <p:spPr>
          <a:xfrm>
            <a:off x="0" y="0"/>
            <a:ext cx="9144000" cy="68580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80" name="Text Box 11"/>
          <p:cNvSpPr txBox="1">
            <a:spLocks noChangeArrowheads="1"/>
          </p:cNvSpPr>
          <p:nvPr/>
        </p:nvSpPr>
        <p:spPr bwMode="auto">
          <a:xfrm>
            <a:off x="3200400" y="2819400"/>
            <a:ext cx="2720975" cy="701675"/>
          </a:xfrm>
          <a:prstGeom prst="rect">
            <a:avLst/>
          </a:prstGeom>
          <a:noFill/>
          <a:ln w="9525">
            <a:noFill/>
            <a:miter lim="800000"/>
            <a:headEnd/>
            <a:tailEnd/>
          </a:ln>
        </p:spPr>
        <p:txBody>
          <a:bodyPr wrap="none">
            <a:spAutoFit/>
          </a:bodyPr>
          <a:lstStyle/>
          <a:p>
            <a:r>
              <a:rPr lang="en-US" sz="4000" b="1">
                <a:solidFill>
                  <a:schemeClr val="bg1"/>
                </a:solidFill>
              </a:rPr>
              <a:t>Thank you</a:t>
            </a:r>
            <a:endParaRPr lang="ro-RO" b="1">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C1E05C0-566C-42B5-8BC3-D3E7224B6005}" type="slidenum">
              <a:rPr lang="en-US" smtClean="0"/>
              <a:pPr>
                <a:defRPr/>
              </a:pPr>
              <a:t>3</a:t>
            </a:fld>
            <a:endParaRPr lang="en-US"/>
          </a:p>
        </p:txBody>
      </p:sp>
      <p:sp>
        <p:nvSpPr>
          <p:cNvPr id="10243" name="TextBox 2"/>
          <p:cNvSpPr txBox="1">
            <a:spLocks noChangeArrowheads="1"/>
          </p:cNvSpPr>
          <p:nvPr/>
        </p:nvSpPr>
        <p:spPr bwMode="auto">
          <a:xfrm>
            <a:off x="685800" y="381000"/>
            <a:ext cx="7696200" cy="6186488"/>
          </a:xfrm>
          <a:prstGeom prst="rect">
            <a:avLst/>
          </a:prstGeom>
          <a:noFill/>
          <a:ln w="9525">
            <a:noFill/>
            <a:miter lim="800000"/>
            <a:headEnd/>
            <a:tailEnd/>
          </a:ln>
        </p:spPr>
        <p:txBody>
          <a:bodyPr>
            <a:spAutoFit/>
          </a:bodyPr>
          <a:lstStyle/>
          <a:p>
            <a:pPr>
              <a:buFont typeface="Arial" charset="0"/>
              <a:buChar char="•"/>
            </a:pPr>
            <a:r>
              <a:rPr lang="en-US"/>
              <a:t> What is new?</a:t>
            </a:r>
          </a:p>
          <a:p>
            <a:pPr lvl="1">
              <a:buFont typeface="Arial" charset="0"/>
              <a:buChar char="•"/>
            </a:pPr>
            <a:r>
              <a:rPr lang="en-US"/>
              <a:t> Radio used for localization and not just communication</a:t>
            </a:r>
          </a:p>
          <a:p>
            <a:pPr lvl="1">
              <a:buFont typeface="Arial" charset="0"/>
              <a:buChar char="•"/>
            </a:pPr>
            <a:r>
              <a:rPr lang="en-US"/>
              <a:t> Replaces GPS indoors</a:t>
            </a:r>
          </a:p>
          <a:p>
            <a:pPr lvl="1">
              <a:buFont typeface="Arial" charset="0"/>
              <a:buChar char="•"/>
            </a:pPr>
            <a:r>
              <a:rPr lang="en-US"/>
              <a:t> Actual implementation of Pritpal’s algorithm.</a:t>
            </a:r>
          </a:p>
          <a:p>
            <a:pPr lvl="1">
              <a:buFont typeface="Arial" charset="0"/>
              <a:buChar char="•"/>
            </a:pPr>
            <a:endParaRPr lang="en-US"/>
          </a:p>
          <a:p>
            <a:pPr>
              <a:buFont typeface="Arial" charset="0"/>
              <a:buChar char="•"/>
            </a:pPr>
            <a:r>
              <a:rPr lang="en-US"/>
              <a:t> What is the use of it? Motivation</a:t>
            </a:r>
          </a:p>
          <a:p>
            <a:pPr lvl="1">
              <a:buFont typeface="Arial" charset="0"/>
              <a:buChar char="•"/>
            </a:pPr>
            <a:r>
              <a:rPr lang="en-US"/>
              <a:t> Formation control indoors</a:t>
            </a:r>
          </a:p>
          <a:p>
            <a:pPr lvl="1">
              <a:buFont typeface="Arial" charset="0"/>
              <a:buChar char="•"/>
            </a:pPr>
            <a:r>
              <a:rPr lang="en-US"/>
              <a:t> Determine position of all robots in an uncontrolled environment( cant install install video cameras or sensors in specific locations like a grid), videos not feasible which picks up on floor features.</a:t>
            </a:r>
          </a:p>
          <a:p>
            <a:pPr lvl="1">
              <a:buFont typeface="Arial" charset="0"/>
              <a:buChar char="•"/>
            </a:pPr>
            <a:r>
              <a:rPr lang="en-US"/>
              <a:t> Sensors can be thrown in the environment</a:t>
            </a:r>
          </a:p>
          <a:p>
            <a:pPr lvl="1">
              <a:buFont typeface="Arial" charset="0"/>
              <a:buChar char="•"/>
            </a:pPr>
            <a:r>
              <a:rPr lang="en-US"/>
              <a:t> Cost (10 sensors would cost 2000$), VICON cost half a million</a:t>
            </a:r>
          </a:p>
          <a:p>
            <a:pPr lvl="1">
              <a:buFont typeface="Arial" charset="0"/>
              <a:buChar char="•"/>
            </a:pPr>
            <a:r>
              <a:rPr lang="en-US"/>
              <a:t> Mechanism used for ranging by radios is more precise and reliable than RSSI based solutions (which depend on antenna orientation, objects in between)</a:t>
            </a:r>
          </a:p>
          <a:p>
            <a:pPr lvl="1">
              <a:buFont typeface="Arial" charset="0"/>
              <a:buChar char="•"/>
            </a:pPr>
            <a:r>
              <a:rPr lang="en-US"/>
              <a:t>Resolution of the radio is good enough for big distances between robots and at close distances ultrasound will enchance the resolution and robustness</a:t>
            </a:r>
          </a:p>
          <a:p>
            <a:pPr lvl="1">
              <a:buFont typeface="Arial" charset="0"/>
              <a:buChar char="•"/>
            </a:pPr>
            <a:endParaRPr lang="en-US"/>
          </a:p>
          <a:p>
            <a:pPr lvl="1">
              <a:buFont typeface="Arial" charset="0"/>
              <a:buChar char="•"/>
            </a:pPr>
            <a:r>
              <a:rPr lang="en-US"/>
              <a:t>Compared to CRICKETS , higher transmission rates can be used for communication between robots.</a:t>
            </a:r>
          </a:p>
          <a:p>
            <a:pPr lvl="1">
              <a:buFont typeface="Arial" charset="0"/>
              <a:buChar char="•"/>
            </a:pP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B49BF01-0309-45C5-98EB-481BCF4D763C}" type="slidenum">
              <a:rPr lang="en-US" smtClean="0"/>
              <a:pPr>
                <a:defRPr/>
              </a:pPr>
              <a:t>4</a:t>
            </a:fld>
            <a:endParaRPr lang="en-US"/>
          </a:p>
        </p:txBody>
      </p:sp>
      <p:sp>
        <p:nvSpPr>
          <p:cNvPr id="3" name="TextBox 2"/>
          <p:cNvSpPr txBox="1"/>
          <p:nvPr/>
        </p:nvSpPr>
        <p:spPr>
          <a:xfrm>
            <a:off x="0" y="304800"/>
            <a:ext cx="9144000" cy="461963"/>
          </a:xfrm>
          <a:prstGeom prst="rect">
            <a:avLst/>
          </a:prstGeom>
          <a:solidFill>
            <a:srgbClr val="EAEAEA"/>
          </a:solidFill>
          <a:ln w="9525">
            <a:noFill/>
            <a:miter lim="800000"/>
            <a:headEnd/>
            <a:tailEnd/>
          </a:ln>
          <a:effectLst/>
        </p:spPr>
        <p:txBody>
          <a:bodyPr anchor="ctr"/>
          <a:lstStyle/>
          <a:p>
            <a:pPr algn="ctr" fontAlgn="auto">
              <a:spcBef>
                <a:spcPts val="0"/>
              </a:spcBef>
              <a:spcAft>
                <a:spcPts val="0"/>
              </a:spcAft>
              <a:defRPr/>
            </a:pPr>
            <a:r>
              <a:rPr lang="en-US" sz="2400" b="1" kern="0" dirty="0">
                <a:solidFill>
                  <a:sysClr val="windowText" lastClr="000000"/>
                </a:solidFill>
                <a:latin typeface="Arial" pitchFamily="34" charset="0"/>
                <a:cs typeface="Arial" pitchFamily="34" charset="0"/>
              </a:rPr>
              <a:t>Motivation</a:t>
            </a:r>
          </a:p>
        </p:txBody>
      </p:sp>
      <p:pic>
        <p:nvPicPr>
          <p:cNvPr id="11268" name="Picture 2" descr="C:\Documents\Thesis_Dynamic_Localization\SV100259.JPG"/>
          <p:cNvPicPr>
            <a:picLocks noChangeAspect="1" noChangeArrowheads="1"/>
          </p:cNvPicPr>
          <p:nvPr/>
        </p:nvPicPr>
        <p:blipFill>
          <a:blip r:embed="rId2"/>
          <a:srcRect/>
          <a:stretch>
            <a:fillRect/>
          </a:stretch>
        </p:blipFill>
        <p:spPr bwMode="auto">
          <a:xfrm>
            <a:off x="381000" y="1371600"/>
            <a:ext cx="5486400" cy="4114800"/>
          </a:xfrm>
          <a:prstGeom prst="rect">
            <a:avLst/>
          </a:prstGeom>
          <a:noFill/>
          <a:ln w="9525">
            <a:noFill/>
            <a:miter lim="800000"/>
            <a:headEnd/>
            <a:tailEnd/>
          </a:ln>
        </p:spPr>
      </p:pic>
      <p:sp>
        <p:nvSpPr>
          <p:cNvPr id="11269" name="TextBox 5"/>
          <p:cNvSpPr txBox="1">
            <a:spLocks noChangeArrowheads="1"/>
          </p:cNvSpPr>
          <p:nvPr/>
        </p:nvSpPr>
        <p:spPr bwMode="auto">
          <a:xfrm>
            <a:off x="6096000" y="1295400"/>
            <a:ext cx="3048000" cy="4524375"/>
          </a:xfrm>
          <a:prstGeom prst="rect">
            <a:avLst/>
          </a:prstGeom>
          <a:noFill/>
          <a:ln w="9525">
            <a:noFill/>
            <a:miter lim="800000"/>
            <a:headEnd/>
            <a:tailEnd/>
          </a:ln>
        </p:spPr>
        <p:txBody>
          <a:bodyPr>
            <a:spAutoFit/>
          </a:bodyPr>
          <a:lstStyle/>
          <a:p>
            <a:pPr>
              <a:buFont typeface="Arial" pitchFamily="34" charset="0"/>
              <a:buChar char="•"/>
            </a:pPr>
            <a:r>
              <a:rPr lang="en-US" dirty="0"/>
              <a:t>Multi Vehicle </a:t>
            </a:r>
            <a:r>
              <a:rPr lang="en-US" i="1" dirty="0">
                <a:solidFill>
                  <a:srgbClr val="FF0000"/>
                </a:solidFill>
              </a:rPr>
              <a:t>Formation control </a:t>
            </a:r>
            <a:r>
              <a:rPr lang="en-US" dirty="0"/>
              <a:t>indoors </a:t>
            </a:r>
          </a:p>
          <a:p>
            <a:pPr>
              <a:buFont typeface="Arial" pitchFamily="34" charset="0"/>
              <a:buChar char="•"/>
            </a:pPr>
            <a:endParaRPr lang="en-US" dirty="0"/>
          </a:p>
          <a:p>
            <a:pPr>
              <a:buFont typeface="Arial" pitchFamily="34" charset="0"/>
              <a:buChar char="•"/>
            </a:pPr>
            <a:r>
              <a:rPr lang="en-US" dirty="0"/>
              <a:t>The system can determine position of all robots in an uncontrolled environment</a:t>
            </a:r>
          </a:p>
          <a:p>
            <a:pPr>
              <a:buFont typeface="Arial" pitchFamily="34" charset="0"/>
              <a:buChar char="•"/>
            </a:pPr>
            <a:endParaRPr lang="en-US" dirty="0"/>
          </a:p>
          <a:p>
            <a:pPr>
              <a:buFont typeface="Arial" pitchFamily="34" charset="0"/>
              <a:buChar char="•"/>
            </a:pPr>
            <a:endParaRPr lang="en-US" dirty="0"/>
          </a:p>
          <a:p>
            <a:pPr marL="0" lvl="1">
              <a:buFont typeface="Arial" pitchFamily="34" charset="0"/>
              <a:buChar char="•"/>
            </a:pPr>
            <a:r>
              <a:rPr lang="en-US" dirty="0"/>
              <a:t>Resolution of the radio is good enough for big distances between robots and at close distances ultrasound enhances the resolution and robustness</a:t>
            </a:r>
          </a:p>
          <a:p>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D730E5-3AB2-486B-A4B6-B57492A1FF91}" type="slidenum">
              <a:rPr lang="en-US" smtClean="0"/>
              <a:pPr>
                <a:defRPr/>
              </a:pPr>
              <a:t>5</a:t>
            </a:fld>
            <a:endParaRPr lang="en-US"/>
          </a:p>
        </p:txBody>
      </p:sp>
      <p:pic>
        <p:nvPicPr>
          <p:cNvPr id="12291" name="Picture 2" descr="C:\Documents\Thesis_Dynamic_Localization\SV100265.JPG"/>
          <p:cNvPicPr>
            <a:picLocks noChangeAspect="1" noChangeArrowheads="1"/>
          </p:cNvPicPr>
          <p:nvPr/>
        </p:nvPicPr>
        <p:blipFill>
          <a:blip r:embed="rId2"/>
          <a:srcRect/>
          <a:stretch>
            <a:fillRect/>
          </a:stretch>
        </p:blipFill>
        <p:spPr bwMode="auto">
          <a:xfrm>
            <a:off x="0" y="0"/>
            <a:ext cx="9144000" cy="6286500"/>
          </a:xfrm>
          <a:prstGeom prst="rect">
            <a:avLst/>
          </a:prstGeom>
          <a:noFill/>
          <a:ln w="9525">
            <a:noFill/>
            <a:miter lim="800000"/>
            <a:headEnd/>
            <a:tailEnd/>
          </a:ln>
        </p:spPr>
      </p:pic>
      <p:sp>
        <p:nvSpPr>
          <p:cNvPr id="4" name="Rectangle 3"/>
          <p:cNvSpPr/>
          <p:nvPr/>
        </p:nvSpPr>
        <p:spPr>
          <a:xfrm>
            <a:off x="4724400" y="0"/>
            <a:ext cx="4419600" cy="2971800"/>
          </a:xfrm>
          <a:prstGeom prst="rect">
            <a:avLst/>
          </a:prstGeom>
          <a:solidFill>
            <a:schemeClr val="bg1">
              <a:alpha val="7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93" name="TextBox 5"/>
          <p:cNvSpPr txBox="1">
            <a:spLocks noChangeArrowheads="1"/>
          </p:cNvSpPr>
          <p:nvPr/>
        </p:nvSpPr>
        <p:spPr bwMode="auto">
          <a:xfrm>
            <a:off x="4800600" y="228600"/>
            <a:ext cx="4343400" cy="2862263"/>
          </a:xfrm>
          <a:prstGeom prst="rect">
            <a:avLst/>
          </a:prstGeom>
          <a:noFill/>
          <a:ln w="9525">
            <a:noFill/>
            <a:miter lim="800000"/>
            <a:headEnd/>
            <a:tailEnd/>
          </a:ln>
        </p:spPr>
        <p:txBody>
          <a:bodyPr>
            <a:spAutoFit/>
          </a:bodyPr>
          <a:lstStyle/>
          <a:p>
            <a:r>
              <a:rPr lang="en-US"/>
              <a:t>In Comparison to the CRICKETS</a:t>
            </a:r>
          </a:p>
          <a:p>
            <a:pPr>
              <a:buFont typeface="Arial" charset="0"/>
              <a:buChar char="•"/>
            </a:pPr>
            <a:r>
              <a:rPr lang="en-US"/>
              <a:t>nodes can be  thrown into a room (random deployment)</a:t>
            </a:r>
          </a:p>
          <a:p>
            <a:pPr>
              <a:buFont typeface="Arial" charset="0"/>
              <a:buChar char="•"/>
            </a:pPr>
            <a:r>
              <a:rPr lang="en-US"/>
              <a:t>higher radio transmission rate (useful for multi vehicular communication)</a:t>
            </a:r>
          </a:p>
          <a:p>
            <a:pPr>
              <a:buFont typeface="Arial" charset="0"/>
              <a:buChar char="•"/>
            </a:pPr>
            <a:endParaRPr lang="en-US"/>
          </a:p>
          <a:p>
            <a:r>
              <a:rPr lang="en-US"/>
              <a:t>In Comparison to VICON</a:t>
            </a:r>
          </a:p>
          <a:p>
            <a:pPr>
              <a:buFont typeface="Arial" charset="0"/>
              <a:buChar char="•"/>
            </a:pPr>
            <a:r>
              <a:rPr lang="en-US"/>
              <a:t> 10 boards ~ $2000</a:t>
            </a:r>
          </a:p>
          <a:p>
            <a:pPr>
              <a:buFont typeface="Arial" charset="0"/>
              <a:buChar char="•"/>
            </a:pPr>
            <a:r>
              <a:rPr lang="en-US"/>
              <a:t> VICON ~ $500000</a:t>
            </a:r>
          </a:p>
          <a:p>
            <a:pPr>
              <a:buFont typeface="Arial" charset="0"/>
              <a:buChar char="•"/>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p:cNvSpPr txBox="1">
            <a:spLocks noChangeArrowheads="1"/>
          </p:cNvSpPr>
          <p:nvPr/>
        </p:nvSpPr>
        <p:spPr bwMode="auto">
          <a:xfrm>
            <a:off x="0" y="304800"/>
            <a:ext cx="9144000" cy="461963"/>
          </a:xfrm>
          <a:prstGeom prst="rect">
            <a:avLst/>
          </a:prstGeom>
          <a:solidFill>
            <a:srgbClr val="EAEAEA"/>
          </a:solidFill>
          <a:ln w="9525">
            <a:noFill/>
            <a:miter lim="800000"/>
            <a:headEnd/>
            <a:tailEnd/>
          </a:ln>
        </p:spPr>
        <p:txBody>
          <a:bodyPr anchor="ctr"/>
          <a:lstStyle/>
          <a:p>
            <a:pPr algn="ctr"/>
            <a:r>
              <a:rPr lang="en-US" sz="2400" b="1">
                <a:cs typeface="Arial" charset="0"/>
              </a:rPr>
              <a:t>Construction of the Sensor Nodes</a:t>
            </a:r>
            <a:endParaRPr lang="ro-RO" sz="2400" b="1">
              <a:cs typeface="Arial" charset="0"/>
            </a:endParaRPr>
          </a:p>
        </p:txBody>
      </p:sp>
      <p:pic>
        <p:nvPicPr>
          <p:cNvPr id="13315" name="Picture 2" descr="C:\Workspace\Latex\Savios Thesis\ModuleFrontAndBack.jpg"/>
          <p:cNvPicPr>
            <a:picLocks noChangeAspect="1" noChangeArrowheads="1"/>
          </p:cNvPicPr>
          <p:nvPr/>
        </p:nvPicPr>
        <p:blipFill>
          <a:blip r:embed="rId2"/>
          <a:srcRect/>
          <a:stretch>
            <a:fillRect/>
          </a:stretch>
        </p:blipFill>
        <p:spPr bwMode="auto">
          <a:xfrm>
            <a:off x="609600" y="1905000"/>
            <a:ext cx="3990975" cy="3362325"/>
          </a:xfrm>
          <a:prstGeom prst="rect">
            <a:avLst/>
          </a:prstGeom>
          <a:noFill/>
          <a:ln w="9525">
            <a:noFill/>
            <a:miter lim="800000"/>
            <a:headEnd/>
            <a:tailEnd/>
          </a:ln>
        </p:spPr>
      </p:pic>
      <p:sp>
        <p:nvSpPr>
          <p:cNvPr id="5" name="Rectangle 4"/>
          <p:cNvSpPr/>
          <p:nvPr/>
        </p:nvSpPr>
        <p:spPr>
          <a:xfrm>
            <a:off x="838200" y="2209800"/>
            <a:ext cx="990600" cy="1066800"/>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971800" y="1981200"/>
            <a:ext cx="990600" cy="2362200"/>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hape 10"/>
          <p:cNvCxnSpPr>
            <a:stCxn id="5" idx="0"/>
          </p:cNvCxnSpPr>
          <p:nvPr/>
        </p:nvCxnSpPr>
        <p:spPr>
          <a:xfrm rot="5400000" flipH="1" flipV="1">
            <a:off x="2952750" y="-247650"/>
            <a:ext cx="838200" cy="4076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hape 12"/>
          <p:cNvCxnSpPr>
            <a:stCxn id="6" idx="2"/>
            <a:endCxn id="44" idx="1"/>
          </p:cNvCxnSpPr>
          <p:nvPr/>
        </p:nvCxnSpPr>
        <p:spPr>
          <a:xfrm rot="16200000" flipH="1">
            <a:off x="4267200" y="3543300"/>
            <a:ext cx="342900" cy="1943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219200" y="3429000"/>
            <a:ext cx="1219200" cy="990600"/>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6" name="Elbow Connector 25"/>
          <p:cNvCxnSpPr/>
          <p:nvPr/>
        </p:nvCxnSpPr>
        <p:spPr>
          <a:xfrm flipV="1">
            <a:off x="2055813" y="1676400"/>
            <a:ext cx="2135187" cy="1754188"/>
          </a:xfrm>
          <a:prstGeom prst="bentConnector3">
            <a:avLst>
              <a:gd name="adj1" fmla="val -874"/>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a:off x="3276600" y="1676400"/>
            <a:ext cx="2133600" cy="609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410200" y="914400"/>
            <a:ext cx="3429000" cy="923925"/>
          </a:xfrm>
          <a:prstGeom prst="rect">
            <a:avLst/>
          </a:prstGeom>
          <a:noFill/>
        </p:spPr>
        <p:txBody>
          <a:bodyPr>
            <a:spAutoFit/>
          </a:bodyPr>
          <a:lstStyle/>
          <a:p>
            <a:pPr fontAlgn="auto">
              <a:spcBef>
                <a:spcPts val="0"/>
              </a:spcBef>
              <a:spcAft>
                <a:spcPts val="0"/>
              </a:spcAft>
              <a:defRPr/>
            </a:pPr>
            <a:r>
              <a:rPr lang="en-US" dirty="0">
                <a:latin typeface="Arial" pitchFamily="34" charset="0"/>
                <a:cs typeface="Arial" pitchFamily="34" charset="0"/>
              </a:rPr>
              <a:t>Ultrasonic Sensor manufactured by </a:t>
            </a:r>
            <a:r>
              <a:rPr lang="en-US" dirty="0" err="1">
                <a:latin typeface="Arial" pitchFamily="34" charset="0"/>
                <a:cs typeface="Arial" pitchFamily="34" charset="0"/>
              </a:rPr>
              <a:t>MaxBotix</a:t>
            </a:r>
            <a:r>
              <a:rPr lang="en-US" dirty="0">
                <a:latin typeface="Arial" pitchFamily="34" charset="0"/>
                <a:cs typeface="Arial" pitchFamily="34" charset="0"/>
              </a:rPr>
              <a:t> Inc.- </a:t>
            </a:r>
            <a:r>
              <a:rPr lang="en-US" dirty="0">
                <a:solidFill>
                  <a:schemeClr val="accent1">
                    <a:lumMod val="75000"/>
                  </a:schemeClr>
                </a:solidFill>
                <a:latin typeface="Arial" pitchFamily="34" charset="0"/>
                <a:cs typeface="Arial" pitchFamily="34" charset="0"/>
              </a:rPr>
              <a:t>http://www.maxbotix.com</a:t>
            </a:r>
          </a:p>
        </p:txBody>
      </p:sp>
      <p:sp>
        <p:nvSpPr>
          <p:cNvPr id="13324" name="TextBox 41"/>
          <p:cNvSpPr txBox="1">
            <a:spLocks noChangeArrowheads="1"/>
          </p:cNvSpPr>
          <p:nvPr/>
        </p:nvSpPr>
        <p:spPr bwMode="auto">
          <a:xfrm>
            <a:off x="5410200" y="2133600"/>
            <a:ext cx="3429000" cy="646113"/>
          </a:xfrm>
          <a:prstGeom prst="rect">
            <a:avLst/>
          </a:prstGeom>
          <a:noFill/>
          <a:ln w="9525">
            <a:noFill/>
            <a:miter lim="800000"/>
            <a:headEnd/>
            <a:tailEnd/>
          </a:ln>
        </p:spPr>
        <p:txBody>
          <a:bodyPr>
            <a:spAutoFit/>
          </a:bodyPr>
          <a:lstStyle/>
          <a:p>
            <a:r>
              <a:rPr lang="en-US">
                <a:cs typeface="Arial" charset="0"/>
              </a:rPr>
              <a:t>Analog Signal Conditioning Block </a:t>
            </a:r>
          </a:p>
        </p:txBody>
      </p:sp>
      <p:sp>
        <p:nvSpPr>
          <p:cNvPr id="43" name="TextBox 42"/>
          <p:cNvSpPr txBox="1"/>
          <p:nvPr/>
        </p:nvSpPr>
        <p:spPr>
          <a:xfrm>
            <a:off x="5410200" y="3124200"/>
            <a:ext cx="3429000" cy="3140075"/>
          </a:xfrm>
          <a:prstGeom prst="rect">
            <a:avLst/>
          </a:prstGeom>
          <a:noFill/>
        </p:spPr>
        <p:txBody>
          <a:bodyPr>
            <a:spAutoFit/>
          </a:bodyPr>
          <a:lstStyle/>
          <a:p>
            <a:pPr fontAlgn="auto">
              <a:spcBef>
                <a:spcPts val="0"/>
              </a:spcBef>
              <a:spcAft>
                <a:spcPts val="0"/>
              </a:spcAft>
              <a:defRPr/>
            </a:pPr>
            <a:r>
              <a:rPr lang="en-US" dirty="0" err="1">
                <a:latin typeface="Arial" pitchFamily="34" charset="0"/>
                <a:cs typeface="Arial" pitchFamily="34" charset="0"/>
              </a:rPr>
              <a:t>nanoLOC</a:t>
            </a:r>
            <a:r>
              <a:rPr lang="en-US" dirty="0">
                <a:latin typeface="Arial" pitchFamily="34" charset="0"/>
                <a:cs typeface="Arial" pitchFamily="34" charset="0"/>
              </a:rPr>
              <a:t> AVR Module from </a:t>
            </a:r>
            <a:r>
              <a:rPr lang="en-US" dirty="0" err="1">
                <a:latin typeface="Arial" pitchFamily="34" charset="0"/>
                <a:cs typeface="Arial" pitchFamily="34" charset="0"/>
              </a:rPr>
              <a:t>NanoTron</a:t>
            </a:r>
            <a:r>
              <a:rPr lang="en-US" dirty="0">
                <a:latin typeface="Arial" pitchFamily="34" charset="0"/>
                <a:cs typeface="Arial" pitchFamily="34" charset="0"/>
              </a:rPr>
              <a:t> Technologies </a:t>
            </a:r>
            <a:r>
              <a:rPr lang="en-US" dirty="0" err="1">
                <a:latin typeface="+mn-lt"/>
              </a:rPr>
              <a:t>GmbH</a:t>
            </a:r>
            <a:r>
              <a:rPr lang="en-US" dirty="0" err="1">
                <a:latin typeface="Arial" pitchFamily="34" charset="0"/>
                <a:cs typeface="Arial" pitchFamily="34" charset="0"/>
              </a:rPr>
              <a:t>.</a:t>
            </a:r>
            <a:r>
              <a:rPr lang="en-US" dirty="0">
                <a:latin typeface="Arial" pitchFamily="34" charset="0"/>
                <a:cs typeface="Arial" pitchFamily="34" charset="0"/>
              </a:rPr>
              <a:t>- </a:t>
            </a:r>
            <a:r>
              <a:rPr lang="en-US" dirty="0">
                <a:solidFill>
                  <a:schemeClr val="accent1">
                    <a:lumMod val="75000"/>
                  </a:schemeClr>
                </a:solidFill>
                <a:latin typeface="Arial" pitchFamily="34" charset="0"/>
                <a:cs typeface="Arial" pitchFamily="34" charset="0"/>
              </a:rPr>
              <a:t>http://www.nanotron.com</a:t>
            </a:r>
            <a:br>
              <a:rPr lang="en-US" dirty="0">
                <a:solidFill>
                  <a:schemeClr val="accent1">
                    <a:lumMod val="75000"/>
                  </a:schemeClr>
                </a:solidFill>
                <a:latin typeface="Arial" pitchFamily="34" charset="0"/>
                <a:cs typeface="Arial" pitchFamily="34" charset="0"/>
              </a:rPr>
            </a:br>
            <a:r>
              <a:rPr lang="en-US" dirty="0">
                <a:solidFill>
                  <a:schemeClr val="accent1">
                    <a:lumMod val="75000"/>
                  </a:schemeClr>
                </a:solidFill>
                <a:latin typeface="Arial" pitchFamily="34" charset="0"/>
                <a:cs typeface="Arial" pitchFamily="34" charset="0"/>
              </a:rPr>
              <a:t> </a:t>
            </a: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Operates in 2.4GHz ISM band  using Chirp Spread Spectrum Modulation (IEEE 802.15.4a)</a:t>
            </a:r>
            <a:br>
              <a:rPr lang="en-US" dirty="0">
                <a:latin typeface="Arial" pitchFamily="34" charset="0"/>
                <a:cs typeface="Arial" pitchFamily="34" charset="0"/>
              </a:rPr>
            </a:b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Performs ranging using proprietary  SD-TWR, ranging up to 60 meters indoors</a:t>
            </a:r>
            <a:endParaRPr lang="en-US" dirty="0">
              <a:solidFill>
                <a:schemeClr val="accent1">
                  <a:lumMod val="75000"/>
                </a:schemeClr>
              </a:solidFill>
              <a:latin typeface="Arial" pitchFamily="34" charset="0"/>
              <a:cs typeface="Arial" pitchFamily="34" charset="0"/>
            </a:endParaRPr>
          </a:p>
        </p:txBody>
      </p:sp>
      <p:sp>
        <p:nvSpPr>
          <p:cNvPr id="44" name="Left Brace 43"/>
          <p:cNvSpPr/>
          <p:nvPr/>
        </p:nvSpPr>
        <p:spPr>
          <a:xfrm>
            <a:off x="5410200" y="3200400"/>
            <a:ext cx="76200" cy="29718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8" name="Slide Number Placeholder 47"/>
          <p:cNvSpPr>
            <a:spLocks noGrp="1"/>
          </p:cNvSpPr>
          <p:nvPr>
            <p:ph type="sldNum" sz="quarter" idx="12"/>
          </p:nvPr>
        </p:nvSpPr>
        <p:spPr/>
        <p:txBody>
          <a:bodyPr/>
          <a:lstStyle/>
          <a:p>
            <a:pPr>
              <a:defRPr/>
            </a:pPr>
            <a:fld id="{9DD7468F-6EF0-43AB-B074-4FB9E418E022}"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4DA03EB-39A3-4AF8-B0E6-18CDE30FAF80}" type="slidenum">
              <a:rPr lang="en-US"/>
              <a:pPr>
                <a:defRPr/>
              </a:pPr>
              <a:t>7</a:t>
            </a:fld>
            <a:endParaRPr lang="en-US"/>
          </a:p>
        </p:txBody>
      </p:sp>
      <p:sp>
        <p:nvSpPr>
          <p:cNvPr id="14339" name="TextBox 3"/>
          <p:cNvSpPr txBox="1">
            <a:spLocks noChangeArrowheads="1"/>
          </p:cNvSpPr>
          <p:nvPr/>
        </p:nvSpPr>
        <p:spPr bwMode="auto">
          <a:xfrm>
            <a:off x="5791200" y="1447800"/>
            <a:ext cx="2743200" cy="3694113"/>
          </a:xfrm>
          <a:prstGeom prst="rect">
            <a:avLst/>
          </a:prstGeom>
          <a:noFill/>
          <a:ln w="9525">
            <a:noFill/>
            <a:miter lim="800000"/>
            <a:headEnd/>
            <a:tailEnd/>
          </a:ln>
        </p:spPr>
        <p:txBody>
          <a:bodyPr>
            <a:spAutoFit/>
          </a:bodyPr>
          <a:lstStyle/>
          <a:p>
            <a:r>
              <a:rPr lang="en-US" dirty="0"/>
              <a:t>Small</a:t>
            </a:r>
            <a:r>
              <a:rPr lang="en-US" i="1" dirty="0">
                <a:solidFill>
                  <a:srgbClr val="FF0000"/>
                </a:solidFill>
              </a:rPr>
              <a:t> Form Factor</a:t>
            </a:r>
          </a:p>
          <a:p>
            <a:endParaRPr lang="en-US" i="1" dirty="0">
              <a:solidFill>
                <a:srgbClr val="FF0000"/>
              </a:solidFill>
            </a:endParaRPr>
          </a:p>
          <a:p>
            <a:pPr>
              <a:buFont typeface="Arial" pitchFamily="34" charset="0"/>
              <a:buChar char="•"/>
            </a:pPr>
            <a:r>
              <a:rPr lang="en-US" dirty="0"/>
              <a:t>Fits in a Hammond 1551H box</a:t>
            </a:r>
          </a:p>
          <a:p>
            <a:pPr>
              <a:buFont typeface="Arial" pitchFamily="34" charset="0"/>
              <a:buChar char="•"/>
            </a:pPr>
            <a:endParaRPr lang="en-US" dirty="0"/>
          </a:p>
          <a:p>
            <a:pPr>
              <a:buFont typeface="Arial" pitchFamily="34" charset="0"/>
              <a:buChar char="•"/>
            </a:pPr>
            <a:r>
              <a:rPr lang="en-US" dirty="0"/>
              <a:t>Box provides mechanical support  increasing durability</a:t>
            </a:r>
          </a:p>
          <a:p>
            <a:pPr>
              <a:buFont typeface="Arial" pitchFamily="34" charset="0"/>
              <a:buChar char="•"/>
            </a:pPr>
            <a:endParaRPr lang="en-US" dirty="0"/>
          </a:p>
          <a:p>
            <a:pPr>
              <a:buFont typeface="Arial" pitchFamily="34" charset="0"/>
              <a:buChar char="•"/>
            </a:pPr>
            <a:r>
              <a:rPr lang="en-US" dirty="0"/>
              <a:t>Can be powered using  on-board </a:t>
            </a:r>
            <a:r>
              <a:rPr lang="en-US" dirty="0" err="1"/>
              <a:t>LiPo</a:t>
            </a:r>
            <a:r>
              <a:rPr lang="en-US" dirty="0"/>
              <a:t> batteries or  external 9V Type  D batteries</a:t>
            </a:r>
          </a:p>
        </p:txBody>
      </p:sp>
      <p:pic>
        <p:nvPicPr>
          <p:cNvPr id="14340" name="Picture 4"/>
          <p:cNvPicPr>
            <a:picLocks noChangeAspect="1" noChangeArrowheads="1"/>
          </p:cNvPicPr>
          <p:nvPr/>
        </p:nvPicPr>
        <p:blipFill>
          <a:blip r:embed="rId2"/>
          <a:srcRect/>
          <a:stretch>
            <a:fillRect/>
          </a:stretch>
        </p:blipFill>
        <p:spPr bwMode="auto">
          <a:xfrm>
            <a:off x="304800" y="1143000"/>
            <a:ext cx="5238750" cy="3876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BB81691-A264-4E7A-9EDF-9CE2FBF9BA7F}" type="slidenum">
              <a:rPr lang="en-US"/>
              <a:pPr>
                <a:defRPr/>
              </a:pPr>
              <a:t>8</a:t>
            </a:fld>
            <a:endParaRPr lang="en-US"/>
          </a:p>
        </p:txBody>
      </p:sp>
      <p:pic>
        <p:nvPicPr>
          <p:cNvPr id="15363" name="Picture 2" descr="C:\Workspace\Latex\Savios Thesis\SystemDiagram.jpg"/>
          <p:cNvPicPr>
            <a:picLocks noChangeAspect="1" noChangeArrowheads="1"/>
          </p:cNvPicPr>
          <p:nvPr/>
        </p:nvPicPr>
        <p:blipFill>
          <a:blip r:embed="rId2"/>
          <a:srcRect/>
          <a:stretch>
            <a:fillRect/>
          </a:stretch>
        </p:blipFill>
        <p:spPr bwMode="auto">
          <a:xfrm>
            <a:off x="304800" y="1295400"/>
            <a:ext cx="5099050" cy="3886200"/>
          </a:xfrm>
          <a:prstGeom prst="rect">
            <a:avLst/>
          </a:prstGeom>
          <a:noFill/>
          <a:ln w="9525">
            <a:noFill/>
            <a:miter lim="800000"/>
            <a:headEnd/>
            <a:tailEnd/>
          </a:ln>
        </p:spPr>
      </p:pic>
      <p:sp>
        <p:nvSpPr>
          <p:cNvPr id="15364" name="TextBox 3"/>
          <p:cNvSpPr txBox="1">
            <a:spLocks noChangeArrowheads="1"/>
          </p:cNvSpPr>
          <p:nvPr/>
        </p:nvSpPr>
        <p:spPr bwMode="auto">
          <a:xfrm>
            <a:off x="0" y="304800"/>
            <a:ext cx="9144000" cy="461963"/>
          </a:xfrm>
          <a:prstGeom prst="rect">
            <a:avLst/>
          </a:prstGeom>
          <a:solidFill>
            <a:srgbClr val="EAEAEA"/>
          </a:solidFill>
          <a:ln w="9525">
            <a:noFill/>
            <a:miter lim="800000"/>
            <a:headEnd/>
            <a:tailEnd/>
          </a:ln>
        </p:spPr>
        <p:txBody>
          <a:bodyPr anchor="ctr"/>
          <a:lstStyle/>
          <a:p>
            <a:pPr algn="ctr"/>
            <a:r>
              <a:rPr lang="en-US" sz="2400" b="1">
                <a:cs typeface="Arial" charset="0"/>
              </a:rPr>
              <a:t>Hardware Organization</a:t>
            </a:r>
            <a:endParaRPr lang="ro-RO" sz="2400" b="1">
              <a:cs typeface="Arial" charset="0"/>
            </a:endParaRPr>
          </a:p>
        </p:txBody>
      </p:sp>
      <p:sp>
        <p:nvSpPr>
          <p:cNvPr id="15365" name="TextBox 4"/>
          <p:cNvSpPr txBox="1">
            <a:spLocks noChangeArrowheads="1"/>
          </p:cNvSpPr>
          <p:nvPr/>
        </p:nvSpPr>
        <p:spPr bwMode="auto">
          <a:xfrm>
            <a:off x="5943600" y="1143000"/>
            <a:ext cx="2743200" cy="4524315"/>
          </a:xfrm>
          <a:prstGeom prst="rect">
            <a:avLst/>
          </a:prstGeom>
          <a:noFill/>
          <a:ln w="9525">
            <a:noFill/>
            <a:miter lim="800000"/>
            <a:headEnd/>
            <a:tailEnd/>
          </a:ln>
        </p:spPr>
        <p:txBody>
          <a:bodyPr>
            <a:spAutoFit/>
          </a:bodyPr>
          <a:lstStyle/>
          <a:p>
            <a:pPr>
              <a:buFont typeface="Arial" pitchFamily="34" charset="0"/>
              <a:buChar char="•"/>
            </a:pPr>
            <a:r>
              <a:rPr lang="en-US" dirty="0"/>
              <a:t>Nodes placed at  </a:t>
            </a:r>
            <a:r>
              <a:rPr lang="en-US" i="1" dirty="0">
                <a:solidFill>
                  <a:srgbClr val="FF0000"/>
                </a:solidFill>
              </a:rPr>
              <a:t>random </a:t>
            </a:r>
            <a:r>
              <a:rPr lang="en-US" dirty="0"/>
              <a:t>within a room</a:t>
            </a:r>
          </a:p>
          <a:p>
            <a:pPr>
              <a:buFont typeface="Arial" pitchFamily="34" charset="0"/>
              <a:buChar char="•"/>
            </a:pPr>
            <a:endParaRPr lang="en-US" dirty="0">
              <a:solidFill>
                <a:srgbClr val="FF0000"/>
              </a:solidFill>
            </a:endParaRPr>
          </a:p>
          <a:p>
            <a:pPr>
              <a:buFont typeface="Arial" pitchFamily="34" charset="0"/>
              <a:buChar char="•"/>
            </a:pPr>
            <a:r>
              <a:rPr lang="en-US" dirty="0"/>
              <a:t>Nodes communicate via radio (CSS Modulation)</a:t>
            </a:r>
          </a:p>
          <a:p>
            <a:pPr>
              <a:buFont typeface="Arial" pitchFamily="34" charset="0"/>
              <a:buChar char="•"/>
            </a:pPr>
            <a:endParaRPr lang="en-US" dirty="0"/>
          </a:p>
          <a:p>
            <a:pPr>
              <a:buFont typeface="Arial" pitchFamily="34" charset="0"/>
              <a:buChar char="•"/>
            </a:pPr>
            <a:r>
              <a:rPr lang="en-US" dirty="0"/>
              <a:t>Single node acts as data collection point (Node 1), collects and relays data to PC via Serial port</a:t>
            </a:r>
          </a:p>
          <a:p>
            <a:pPr>
              <a:buFont typeface="Arial" pitchFamily="34" charset="0"/>
              <a:buChar char="•"/>
            </a:pPr>
            <a:endParaRPr lang="en-US" dirty="0"/>
          </a:p>
          <a:p>
            <a:pPr>
              <a:buFont typeface="Arial" pitchFamily="34" charset="0"/>
              <a:buChar char="•"/>
            </a:pPr>
            <a:r>
              <a:rPr lang="en-US" dirty="0"/>
              <a:t>Ranging using  radios at large distances and ultrasound within 6 meters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52EAA7D-E9D8-430F-8A21-9A3B678FB8E8}" type="slidenum">
              <a:rPr lang="en-US"/>
              <a:pPr>
                <a:defRPr/>
              </a:pPr>
              <a:t>9</a:t>
            </a:fld>
            <a:endParaRPr lang="en-US"/>
          </a:p>
        </p:txBody>
      </p:sp>
      <p:pic>
        <p:nvPicPr>
          <p:cNvPr id="1028" name="Picture 3" descr="C:\Workspace\Latex\Savios Thesis\NanoLOCRanging.jpg"/>
          <p:cNvPicPr>
            <a:picLocks noChangeAspect="1" noChangeArrowheads="1"/>
          </p:cNvPicPr>
          <p:nvPr/>
        </p:nvPicPr>
        <p:blipFill>
          <a:blip r:embed="rId3"/>
          <a:srcRect/>
          <a:stretch>
            <a:fillRect/>
          </a:stretch>
        </p:blipFill>
        <p:spPr bwMode="auto">
          <a:xfrm>
            <a:off x="381000" y="860425"/>
            <a:ext cx="4038600" cy="5341938"/>
          </a:xfrm>
          <a:prstGeom prst="rect">
            <a:avLst/>
          </a:prstGeom>
          <a:noFill/>
          <a:ln w="9525">
            <a:noFill/>
            <a:miter lim="800000"/>
            <a:headEnd/>
            <a:tailEnd/>
          </a:ln>
        </p:spPr>
      </p:pic>
      <p:sp>
        <p:nvSpPr>
          <p:cNvPr id="1029" name="TextBox 4"/>
          <p:cNvSpPr txBox="1">
            <a:spLocks noChangeArrowheads="1"/>
          </p:cNvSpPr>
          <p:nvPr/>
        </p:nvSpPr>
        <p:spPr bwMode="auto">
          <a:xfrm>
            <a:off x="0" y="304800"/>
            <a:ext cx="9144000" cy="461963"/>
          </a:xfrm>
          <a:prstGeom prst="rect">
            <a:avLst/>
          </a:prstGeom>
          <a:noFill/>
          <a:ln w="9525">
            <a:noFill/>
            <a:miter lim="800000"/>
            <a:headEnd/>
            <a:tailEnd/>
          </a:ln>
        </p:spPr>
        <p:txBody>
          <a:bodyPr>
            <a:spAutoFit/>
          </a:bodyPr>
          <a:lstStyle/>
          <a:p>
            <a:pPr algn="ctr"/>
            <a:r>
              <a:rPr lang="en-US" sz="2400" b="1">
                <a:cs typeface="Arial" charset="0"/>
              </a:rPr>
              <a:t>Radio Ranging Operation</a:t>
            </a:r>
          </a:p>
        </p:txBody>
      </p:sp>
      <p:sp>
        <p:nvSpPr>
          <p:cNvPr id="1030" name="TextBox 6"/>
          <p:cNvSpPr txBox="1">
            <a:spLocks noChangeArrowheads="1"/>
          </p:cNvSpPr>
          <p:nvPr/>
        </p:nvSpPr>
        <p:spPr bwMode="auto">
          <a:xfrm>
            <a:off x="4648200" y="1295400"/>
            <a:ext cx="4038600" cy="1477963"/>
          </a:xfrm>
          <a:prstGeom prst="rect">
            <a:avLst/>
          </a:prstGeom>
          <a:noFill/>
          <a:ln w="9525">
            <a:noFill/>
            <a:miter lim="800000"/>
            <a:headEnd/>
            <a:tailEnd/>
          </a:ln>
        </p:spPr>
        <p:txBody>
          <a:bodyPr>
            <a:spAutoFit/>
          </a:bodyPr>
          <a:lstStyle/>
          <a:p>
            <a:r>
              <a:rPr lang="en-US">
                <a:cs typeface="Arial" charset="0"/>
              </a:rPr>
              <a:t>Ranging technique : </a:t>
            </a:r>
            <a:r>
              <a:rPr lang="en-US" i="1">
                <a:solidFill>
                  <a:srgbClr val="FF0000"/>
                </a:solidFill>
                <a:cs typeface="Arial" charset="0"/>
              </a:rPr>
              <a:t>Symmetrical Double- Two Way Ranging (SD-TWR)</a:t>
            </a:r>
            <a:r>
              <a:rPr lang="en-US">
                <a:solidFill>
                  <a:srgbClr val="FF0000"/>
                </a:solidFill>
                <a:cs typeface="Arial" charset="0"/>
              </a:rPr>
              <a:t> </a:t>
            </a:r>
            <a:r>
              <a:rPr lang="en-US">
                <a:cs typeface="Arial" charset="0"/>
              </a:rPr>
              <a:t>developed at Nanotron Tech.</a:t>
            </a:r>
          </a:p>
          <a:p>
            <a:endParaRPr lang="en-US">
              <a:cs typeface="Arial" charset="0"/>
            </a:endParaRPr>
          </a:p>
          <a:p>
            <a:pPr>
              <a:buFont typeface="Arial" charset="0"/>
              <a:buChar char="•"/>
            </a:pPr>
            <a:endParaRPr lang="en-US">
              <a:cs typeface="Arial" charset="0"/>
            </a:endParaRPr>
          </a:p>
        </p:txBody>
      </p:sp>
      <p:graphicFrame>
        <p:nvGraphicFramePr>
          <p:cNvPr id="1026" name="Object 4"/>
          <p:cNvGraphicFramePr>
            <a:graphicFrameLocks noChangeAspect="1"/>
          </p:cNvGraphicFramePr>
          <p:nvPr/>
        </p:nvGraphicFramePr>
        <p:xfrm>
          <a:off x="4724400" y="2667000"/>
          <a:ext cx="3694113" cy="685800"/>
        </p:xfrm>
        <a:graphic>
          <a:graphicData uri="http://schemas.openxmlformats.org/presentationml/2006/ole">
            <p:oleObj spid="_x0000_s1026" name="Equation" r:id="rId4" imgW="2120760" imgH="393480" progId="Equation.3">
              <p:embed/>
            </p:oleObj>
          </a:graphicData>
        </a:graphic>
      </p:graphicFrame>
      <p:sp>
        <p:nvSpPr>
          <p:cNvPr id="1031" name="TextBox 9"/>
          <p:cNvSpPr txBox="1">
            <a:spLocks noChangeArrowheads="1"/>
          </p:cNvSpPr>
          <p:nvPr/>
        </p:nvSpPr>
        <p:spPr bwMode="auto">
          <a:xfrm>
            <a:off x="4648200" y="3657600"/>
            <a:ext cx="4495800" cy="923925"/>
          </a:xfrm>
          <a:prstGeom prst="rect">
            <a:avLst/>
          </a:prstGeom>
          <a:noFill/>
          <a:ln w="9525">
            <a:noFill/>
            <a:miter lim="800000"/>
            <a:headEnd/>
            <a:tailEnd/>
          </a:ln>
        </p:spPr>
        <p:txBody>
          <a:bodyPr>
            <a:spAutoFit/>
          </a:bodyPr>
          <a:lstStyle/>
          <a:p>
            <a:r>
              <a:rPr lang="en-US">
                <a:latin typeface="Calibri" pitchFamily="34" charset="0"/>
              </a:rPr>
              <a:t>Two Ranging modes:</a:t>
            </a:r>
          </a:p>
          <a:p>
            <a:pPr>
              <a:buFont typeface="Arial" charset="0"/>
              <a:buChar char="•"/>
            </a:pPr>
            <a:r>
              <a:rPr lang="en-US">
                <a:latin typeface="Calibri" pitchFamily="34" charset="0"/>
              </a:rPr>
              <a:t>Normal : symmetrical ranging(ABA-BAB)</a:t>
            </a:r>
          </a:p>
          <a:p>
            <a:pPr>
              <a:buFont typeface="Arial" charset="0"/>
              <a:buChar char="•"/>
            </a:pPr>
            <a:r>
              <a:rPr lang="en-US">
                <a:latin typeface="Calibri" pitchFamily="34" charset="0"/>
              </a:rPr>
              <a:t>Fast  :  not symmetrical i.e. (ABA)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3660</TotalTime>
  <Words>1933</Words>
  <Application>Microsoft Office PowerPoint</Application>
  <PresentationFormat>On-screen Show (4:3)</PresentationFormat>
  <Paragraphs>235</Paragraphs>
  <Slides>29</Slides>
  <Notes>6</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 </cp:lastModifiedBy>
  <cp:revision>113</cp:revision>
  <dcterms:created xsi:type="dcterms:W3CDTF">2009-07-06T18:50:13Z</dcterms:created>
  <dcterms:modified xsi:type="dcterms:W3CDTF">2009-11-16T08:06:33Z</dcterms:modified>
</cp:coreProperties>
</file>