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56" r:id="rId3"/>
    <p:sldId id="273" r:id="rId4"/>
    <p:sldId id="258" r:id="rId5"/>
    <p:sldId id="274" r:id="rId6"/>
    <p:sldId id="292" r:id="rId7"/>
    <p:sldId id="259" r:id="rId8"/>
    <p:sldId id="282" r:id="rId9"/>
    <p:sldId id="283" r:id="rId10"/>
    <p:sldId id="284" r:id="rId11"/>
    <p:sldId id="285" r:id="rId12"/>
    <p:sldId id="286" r:id="rId13"/>
    <p:sldId id="287" r:id="rId14"/>
    <p:sldId id="288" r:id="rId15"/>
    <p:sldId id="289" r:id="rId16"/>
    <p:sldId id="290" r:id="rId17"/>
    <p:sldId id="29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000"/>
    <a:srgbClr val="C698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26615-DC45-7844-80BA-41DEB48662D4}" v="17" dt="2023-02-20T19:24:26.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mal, Varun" userId="d3cfcb68-29b2-4977-b0c6-4f8d3417c644" providerId="ADAL" clId="{E8C26615-DC45-7844-80BA-41DEB48662D4}"/>
    <pc:docChg chg="custSel addSld modSld">
      <pc:chgData name="Vimal, Varun" userId="d3cfcb68-29b2-4977-b0c6-4f8d3417c644" providerId="ADAL" clId="{E8C26615-DC45-7844-80BA-41DEB48662D4}" dt="2023-02-20T19:24:52.566" v="601" actId="1076"/>
      <pc:docMkLst>
        <pc:docMk/>
      </pc:docMkLst>
      <pc:sldChg chg="addSp modSp mod">
        <pc:chgData name="Vimal, Varun" userId="d3cfcb68-29b2-4977-b0c6-4f8d3417c644" providerId="ADAL" clId="{E8C26615-DC45-7844-80BA-41DEB48662D4}" dt="2023-02-20T19:24:52.566" v="601" actId="1076"/>
        <pc:sldMkLst>
          <pc:docMk/>
          <pc:sldMk cId="3760059694" sldId="257"/>
        </pc:sldMkLst>
        <pc:spChg chg="add mod">
          <ac:chgData name="Vimal, Varun" userId="d3cfcb68-29b2-4977-b0c6-4f8d3417c644" providerId="ADAL" clId="{E8C26615-DC45-7844-80BA-41DEB48662D4}" dt="2023-02-20T19:24:52.566" v="601" actId="1076"/>
          <ac:spMkLst>
            <pc:docMk/>
            <pc:sldMk cId="3760059694" sldId="257"/>
            <ac:spMk id="6" creationId="{41D6E70D-7116-B99D-3696-3F176B628771}"/>
          </ac:spMkLst>
        </pc:spChg>
      </pc:sldChg>
      <pc:sldChg chg="addSp delSp modSp mod">
        <pc:chgData name="Vimal, Varun" userId="d3cfcb68-29b2-4977-b0c6-4f8d3417c644" providerId="ADAL" clId="{E8C26615-DC45-7844-80BA-41DEB48662D4}" dt="2023-02-20T01:25:51.608" v="412" actId="1076"/>
        <pc:sldMkLst>
          <pc:docMk/>
          <pc:sldMk cId="1881763440" sldId="287"/>
        </pc:sldMkLst>
        <pc:spChg chg="add del">
          <ac:chgData name="Vimal, Varun" userId="d3cfcb68-29b2-4977-b0c6-4f8d3417c644" providerId="ADAL" clId="{E8C26615-DC45-7844-80BA-41DEB48662D4}" dt="2023-02-20T01:23:46.340" v="397" actId="478"/>
          <ac:spMkLst>
            <pc:docMk/>
            <pc:sldMk cId="1881763440" sldId="287"/>
            <ac:spMk id="5" creationId="{88A76553-9AA4-5F61-A401-0110D227E426}"/>
          </ac:spMkLst>
        </pc:spChg>
        <pc:spChg chg="mod">
          <ac:chgData name="Vimal, Varun" userId="d3cfcb68-29b2-4977-b0c6-4f8d3417c644" providerId="ADAL" clId="{E8C26615-DC45-7844-80BA-41DEB48662D4}" dt="2023-02-20T01:25:42.358" v="409" actId="1076"/>
          <ac:spMkLst>
            <pc:docMk/>
            <pc:sldMk cId="1881763440" sldId="287"/>
            <ac:spMk id="23" creationId="{4E139ED9-40F0-6F93-CEC2-4A3517B720EB}"/>
          </ac:spMkLst>
        </pc:spChg>
        <pc:picChg chg="add mod modCrop">
          <ac:chgData name="Vimal, Varun" userId="d3cfcb68-29b2-4977-b0c6-4f8d3417c644" providerId="ADAL" clId="{E8C26615-DC45-7844-80BA-41DEB48662D4}" dt="2023-02-20T01:25:51.608" v="412" actId="1076"/>
          <ac:picMkLst>
            <pc:docMk/>
            <pc:sldMk cId="1881763440" sldId="287"/>
            <ac:picMk id="6" creationId="{C6507DBE-AF47-D6A1-0646-011C72D14675}"/>
          </ac:picMkLst>
        </pc:picChg>
      </pc:sldChg>
      <pc:sldChg chg="modSp mod">
        <pc:chgData name="Vimal, Varun" userId="d3cfcb68-29b2-4977-b0c6-4f8d3417c644" providerId="ADAL" clId="{E8C26615-DC45-7844-80BA-41DEB48662D4}" dt="2023-02-20T01:33:42.696" v="581" actId="20577"/>
        <pc:sldMkLst>
          <pc:docMk/>
          <pc:sldMk cId="3541360744" sldId="291"/>
        </pc:sldMkLst>
        <pc:spChg chg="mod">
          <ac:chgData name="Vimal, Varun" userId="d3cfcb68-29b2-4977-b0c6-4f8d3417c644" providerId="ADAL" clId="{E8C26615-DC45-7844-80BA-41DEB48662D4}" dt="2023-02-19T00:53:25.540" v="19" actId="20577"/>
          <ac:spMkLst>
            <pc:docMk/>
            <pc:sldMk cId="3541360744" sldId="291"/>
            <ac:spMk id="6" creationId="{1E0D255C-A6E9-35C5-C572-F0E04AA1C940}"/>
          </ac:spMkLst>
        </pc:spChg>
        <pc:spChg chg="mod">
          <ac:chgData name="Vimal, Varun" userId="d3cfcb68-29b2-4977-b0c6-4f8d3417c644" providerId="ADAL" clId="{E8C26615-DC45-7844-80BA-41DEB48662D4}" dt="2023-02-20T01:33:42.696" v="581" actId="20577"/>
          <ac:spMkLst>
            <pc:docMk/>
            <pc:sldMk cId="3541360744" sldId="291"/>
            <ac:spMk id="10" creationId="{A46B0542-BEBC-321F-CD5D-42D79A70E3D2}"/>
          </ac:spMkLst>
        </pc:spChg>
      </pc:sldChg>
      <pc:sldChg chg="addSp delSp modSp add mod">
        <pc:chgData name="Vimal, Varun" userId="d3cfcb68-29b2-4977-b0c6-4f8d3417c644" providerId="ADAL" clId="{E8C26615-DC45-7844-80BA-41DEB48662D4}" dt="2023-02-20T01:32:08.025" v="506" actId="1076"/>
        <pc:sldMkLst>
          <pc:docMk/>
          <pc:sldMk cId="1959387369" sldId="292"/>
        </pc:sldMkLst>
        <pc:spChg chg="add del mod">
          <ac:chgData name="Vimal, Varun" userId="d3cfcb68-29b2-4977-b0c6-4f8d3417c644" providerId="ADAL" clId="{E8C26615-DC45-7844-80BA-41DEB48662D4}" dt="2023-02-20T01:04:48.041" v="24" actId="478"/>
          <ac:spMkLst>
            <pc:docMk/>
            <pc:sldMk cId="1959387369" sldId="292"/>
            <ac:spMk id="2" creationId="{F7579180-800A-3615-B4B3-27ECEB38E289}"/>
          </ac:spMkLst>
        </pc:spChg>
        <pc:spChg chg="add del">
          <ac:chgData name="Vimal, Varun" userId="d3cfcb68-29b2-4977-b0c6-4f8d3417c644" providerId="ADAL" clId="{E8C26615-DC45-7844-80BA-41DEB48662D4}" dt="2023-02-20T01:04:51.956" v="26"/>
          <ac:spMkLst>
            <pc:docMk/>
            <pc:sldMk cId="1959387369" sldId="292"/>
            <ac:spMk id="3" creationId="{07E77A47-C0C8-4015-8D85-CA66441D27D9}"/>
          </ac:spMkLst>
        </pc:spChg>
        <pc:spChg chg="add del">
          <ac:chgData name="Vimal, Varun" userId="d3cfcb68-29b2-4977-b0c6-4f8d3417c644" providerId="ADAL" clId="{E8C26615-DC45-7844-80BA-41DEB48662D4}" dt="2023-02-20T01:04:58.448" v="28"/>
          <ac:spMkLst>
            <pc:docMk/>
            <pc:sldMk cId="1959387369" sldId="292"/>
            <ac:spMk id="5" creationId="{CB525EF4-10B5-60C5-B152-045F14608930}"/>
          </ac:spMkLst>
        </pc:spChg>
        <pc:spChg chg="del">
          <ac:chgData name="Vimal, Varun" userId="d3cfcb68-29b2-4977-b0c6-4f8d3417c644" providerId="ADAL" clId="{E8C26615-DC45-7844-80BA-41DEB48662D4}" dt="2023-02-20T01:04:00.218" v="21" actId="478"/>
          <ac:spMkLst>
            <pc:docMk/>
            <pc:sldMk cId="1959387369" sldId="292"/>
            <ac:spMk id="9" creationId="{E498AEF7-A906-2A0E-B478-1ACEDC11402E}"/>
          </ac:spMkLst>
        </pc:spChg>
        <pc:spChg chg="del">
          <ac:chgData name="Vimal, Varun" userId="d3cfcb68-29b2-4977-b0c6-4f8d3417c644" providerId="ADAL" clId="{E8C26615-DC45-7844-80BA-41DEB48662D4}" dt="2023-02-20T01:04:00.218" v="21" actId="478"/>
          <ac:spMkLst>
            <pc:docMk/>
            <pc:sldMk cId="1959387369" sldId="292"/>
            <ac:spMk id="10" creationId="{649DBA49-4A7B-07A3-88F2-27E76BF98CD0}"/>
          </ac:spMkLst>
        </pc:spChg>
        <pc:spChg chg="add mod">
          <ac:chgData name="Vimal, Varun" userId="d3cfcb68-29b2-4977-b0c6-4f8d3417c644" providerId="ADAL" clId="{E8C26615-DC45-7844-80BA-41DEB48662D4}" dt="2023-02-20T01:22:30.564" v="394" actId="20577"/>
          <ac:spMkLst>
            <pc:docMk/>
            <pc:sldMk cId="1959387369" sldId="292"/>
            <ac:spMk id="12" creationId="{F565A7C4-652C-2257-1E85-364F793FF450}"/>
          </ac:spMkLst>
        </pc:spChg>
        <pc:spChg chg="add mod">
          <ac:chgData name="Vimal, Varun" userId="d3cfcb68-29b2-4977-b0c6-4f8d3417c644" providerId="ADAL" clId="{E8C26615-DC45-7844-80BA-41DEB48662D4}" dt="2023-02-20T01:13:05.401" v="198" actId="1076"/>
          <ac:spMkLst>
            <pc:docMk/>
            <pc:sldMk cId="1959387369" sldId="292"/>
            <ac:spMk id="13" creationId="{ED58B6B5-F7B0-02B0-D6A9-1FE98FEFCD97}"/>
          </ac:spMkLst>
        </pc:spChg>
        <pc:spChg chg="add mod">
          <ac:chgData name="Vimal, Varun" userId="d3cfcb68-29b2-4977-b0c6-4f8d3417c644" providerId="ADAL" clId="{E8C26615-DC45-7844-80BA-41DEB48662D4}" dt="2023-02-20T01:32:08.025" v="506" actId="1076"/>
          <ac:spMkLst>
            <pc:docMk/>
            <pc:sldMk cId="1959387369" sldId="292"/>
            <ac:spMk id="14" creationId="{8A2CEE49-EDE8-9615-7AFA-B3433476D100}"/>
          </ac:spMkLst>
        </pc:spChg>
        <pc:spChg chg="del">
          <ac:chgData name="Vimal, Varun" userId="d3cfcb68-29b2-4977-b0c6-4f8d3417c644" providerId="ADAL" clId="{E8C26615-DC45-7844-80BA-41DEB48662D4}" dt="2023-02-20T01:04:00.218" v="21" actId="478"/>
          <ac:spMkLst>
            <pc:docMk/>
            <pc:sldMk cId="1959387369" sldId="292"/>
            <ac:spMk id="30" creationId="{39F4EAE9-7C57-004B-DC4A-AC24F2B4FE9B}"/>
          </ac:spMkLst>
        </pc:spChg>
        <pc:spChg chg="del">
          <ac:chgData name="Vimal, Varun" userId="d3cfcb68-29b2-4977-b0c6-4f8d3417c644" providerId="ADAL" clId="{E8C26615-DC45-7844-80BA-41DEB48662D4}" dt="2023-02-20T01:04:00.218" v="21" actId="478"/>
          <ac:spMkLst>
            <pc:docMk/>
            <pc:sldMk cId="1959387369" sldId="292"/>
            <ac:spMk id="31" creationId="{27917A04-22A5-6984-BD75-6FE6EFEA27C3}"/>
          </ac:spMkLst>
        </pc:spChg>
        <pc:spChg chg="del">
          <ac:chgData name="Vimal, Varun" userId="d3cfcb68-29b2-4977-b0c6-4f8d3417c644" providerId="ADAL" clId="{E8C26615-DC45-7844-80BA-41DEB48662D4}" dt="2023-02-20T01:04:00.218" v="21" actId="478"/>
          <ac:spMkLst>
            <pc:docMk/>
            <pc:sldMk cId="1959387369" sldId="292"/>
            <ac:spMk id="32" creationId="{B2E3A892-AB9B-7D15-FE46-44DE03A7A63E}"/>
          </ac:spMkLst>
        </pc:spChg>
        <pc:spChg chg="del">
          <ac:chgData name="Vimal, Varun" userId="d3cfcb68-29b2-4977-b0c6-4f8d3417c644" providerId="ADAL" clId="{E8C26615-DC45-7844-80BA-41DEB48662D4}" dt="2023-02-20T01:04:00.218" v="21" actId="478"/>
          <ac:spMkLst>
            <pc:docMk/>
            <pc:sldMk cId="1959387369" sldId="292"/>
            <ac:spMk id="34" creationId="{217C4081-EA30-6B0D-884F-2698D9CE91E2}"/>
          </ac:spMkLst>
        </pc:spChg>
        <pc:picChg chg="add mod">
          <ac:chgData name="Vimal, Varun" userId="d3cfcb68-29b2-4977-b0c6-4f8d3417c644" providerId="ADAL" clId="{E8C26615-DC45-7844-80BA-41DEB48662D4}" dt="2023-02-20T01:12:57.912" v="196" actId="1036"/>
          <ac:picMkLst>
            <pc:docMk/>
            <pc:sldMk cId="1959387369" sldId="292"/>
            <ac:picMk id="7" creationId="{F725F121-FFC8-52CE-50BD-4DB6AD2AA425}"/>
          </ac:picMkLst>
        </pc:picChg>
        <pc:picChg chg="del">
          <ac:chgData name="Vimal, Varun" userId="d3cfcb68-29b2-4977-b0c6-4f8d3417c644" providerId="ADAL" clId="{E8C26615-DC45-7844-80BA-41DEB48662D4}" dt="2023-02-20T01:04:00.218" v="21" actId="478"/>
          <ac:picMkLst>
            <pc:docMk/>
            <pc:sldMk cId="1959387369" sldId="292"/>
            <ac:picMk id="5122" creationId="{2514C817-0201-84FD-06EB-FB5C2FF78B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78559-E098-3447-8450-F8EE50460533}"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BC282-2F08-664F-ACF5-4D94A1815470}" type="slidenum">
              <a:rPr lang="en-US" smtClean="0"/>
              <a:t>‹#›</a:t>
            </a:fld>
            <a:endParaRPr lang="en-US"/>
          </a:p>
        </p:txBody>
      </p:sp>
    </p:spTree>
    <p:extLst>
      <p:ext uri="{BB962C8B-B14F-4D97-AF65-F5344CB8AC3E}">
        <p14:creationId xmlns:p14="http://schemas.microsoft.com/office/powerpoint/2010/main" val="26516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5B6-7E95-D9B9-5629-5B4528155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182EA-06FD-1AB7-928E-8BE59CB32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D0410-51C1-8BD7-7F17-195229DA429C}"/>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B442D1E8-FFB9-F538-1C65-0637BA72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D3040-FA21-56D4-B483-EAB630929E18}"/>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97282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84A5-D09C-B0BD-E626-C97970CCFC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137B9-DFDA-1653-6D11-77F63D078C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87E23-8032-7613-FAED-98F960E53DC4}"/>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8DAABBD9-1FC4-F735-C746-37D09D348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EAF9A-FAC1-A47B-928D-6DA82FA025EB}"/>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122991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2ABB2-679A-794F-EC2B-AB3E6C6F9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B9F1C5-4582-4200-AAB2-565930EE9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21FBD-1EB1-6AAD-178A-ED154BFE4F49}"/>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0207CD15-169F-ECE6-5704-552D82007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4E10E-876F-794A-EA87-7AF4047DA876}"/>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14445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7EF8-C009-1A0C-C1CD-9F1C6518E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4E4A-88C4-0A01-F9FA-FD5B0071F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6E952-8807-FE49-7AF6-B021F1638537}"/>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B96E0749-3D21-B982-26C3-21353947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A44A0-A5EB-A62C-EE54-3FADC5BD8D3F}"/>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29345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470C-D7AC-CB3F-B23F-31349AD1D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0E748-AB20-FDF0-196A-ECF8AC9C1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D5558-D44F-F715-3209-730290D1B22A}"/>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C14404D2-4EA0-913B-F75A-97BFC551C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F7575-3AC1-B361-7588-EC58572CD36D}"/>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30282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928A-A643-E4BF-7915-319891380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736C0-17DC-766B-5AEC-CB9FF1A90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834C34-153D-6A48-43F2-503E87C35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2826F-0241-704B-070B-327361410818}"/>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6" name="Footer Placeholder 5">
            <a:extLst>
              <a:ext uri="{FF2B5EF4-FFF2-40B4-BE49-F238E27FC236}">
                <a16:creationId xmlns:a16="http://schemas.microsoft.com/office/drawing/2014/main" id="{45303A08-C1F8-7875-9656-57D55F037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191D-0E94-651D-B460-271CF554CB71}"/>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106814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6AA3-3BAF-6F12-D398-7092E34BE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E9B04B-211A-E881-865E-FA8EC79AD3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F21676-2A64-C5D2-C03F-4AC8A0D96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19737-04F1-E55E-4654-BC20A4110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2A254-46E3-1949-1D42-5F322281A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B9220F-2BA3-F4D1-E46E-7A9206B09395}"/>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8" name="Footer Placeholder 7">
            <a:extLst>
              <a:ext uri="{FF2B5EF4-FFF2-40B4-BE49-F238E27FC236}">
                <a16:creationId xmlns:a16="http://schemas.microsoft.com/office/drawing/2014/main" id="{52762302-77B3-403D-4A5A-06BDE7D2E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CCB111-30F2-65E8-AB8A-78AA4E91E3B7}"/>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196686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0E9E-B0A7-AD2B-360E-7A8921059F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58269F-8AA8-1434-E8FE-45AB962DC33C}"/>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4" name="Footer Placeholder 3">
            <a:extLst>
              <a:ext uri="{FF2B5EF4-FFF2-40B4-BE49-F238E27FC236}">
                <a16:creationId xmlns:a16="http://schemas.microsoft.com/office/drawing/2014/main" id="{1DEAC68F-AEC7-069F-4D7F-9D722A8826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AF230D-413A-CFEA-B60C-FEBF83F0154C}"/>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398723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3DD13-2BC3-E04E-B4F2-11D2C7ACA432}"/>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3" name="Footer Placeholder 2">
            <a:extLst>
              <a:ext uri="{FF2B5EF4-FFF2-40B4-BE49-F238E27FC236}">
                <a16:creationId xmlns:a16="http://schemas.microsoft.com/office/drawing/2014/main" id="{DE4181DC-4962-9C47-706F-2FC88E94F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7077C-B9DE-82D5-CE66-370810EA54B0}"/>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257758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4EE8-E6F7-0185-B8E8-1279FFD34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6D067F-AF10-9AE2-35AE-535AE907C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D4FDAC-9BB8-5BC1-C100-A307CAFB2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90E75-FB71-C199-EDC9-8F399F9F62E9}"/>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6" name="Footer Placeholder 5">
            <a:extLst>
              <a:ext uri="{FF2B5EF4-FFF2-40B4-BE49-F238E27FC236}">
                <a16:creationId xmlns:a16="http://schemas.microsoft.com/office/drawing/2014/main" id="{312BAC0F-BEC9-C53B-E1C1-6E84AB582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6BCC7-85A6-5B55-3C6D-8DDEB6F6DE38}"/>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67104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8A90-F73D-1427-95A7-48A970020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EDB8BE-98D8-0EEB-45F8-969E881E2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8B851-0744-31EE-7225-F7DCE9353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B30E1-AFAF-D414-A8E6-504881B81F4E}"/>
              </a:ext>
            </a:extLst>
          </p:cNvPr>
          <p:cNvSpPr>
            <a:spLocks noGrp="1"/>
          </p:cNvSpPr>
          <p:nvPr>
            <p:ph type="dt" sz="half" idx="10"/>
          </p:nvPr>
        </p:nvSpPr>
        <p:spPr/>
        <p:txBody>
          <a:bodyPr/>
          <a:lstStyle/>
          <a:p>
            <a:fld id="{CDB3EDE3-2D5F-214F-9C68-3DC9C209175A}" type="datetimeFigureOut">
              <a:rPr lang="en-US" smtClean="0"/>
              <a:t>2/20/23</a:t>
            </a:fld>
            <a:endParaRPr lang="en-US"/>
          </a:p>
        </p:txBody>
      </p:sp>
      <p:sp>
        <p:nvSpPr>
          <p:cNvPr id="6" name="Footer Placeholder 5">
            <a:extLst>
              <a:ext uri="{FF2B5EF4-FFF2-40B4-BE49-F238E27FC236}">
                <a16:creationId xmlns:a16="http://schemas.microsoft.com/office/drawing/2014/main" id="{7A0349C2-A11C-FC63-B588-D36FDDC5A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C7C20-65A4-C359-8E67-D9BD2A6E6C7B}"/>
              </a:ext>
            </a:extLst>
          </p:cNvPr>
          <p:cNvSpPr>
            <a:spLocks noGrp="1"/>
          </p:cNvSpPr>
          <p:nvPr>
            <p:ph type="sldNum" sz="quarter" idx="12"/>
          </p:nvPr>
        </p:nvSpPr>
        <p:spPr/>
        <p:txBody>
          <a:bodyPr/>
          <a:lstStyle/>
          <a:p>
            <a:fld id="{FD8790BE-8053-4A4B-A939-B7ED6B653ADD}" type="slidenum">
              <a:rPr lang="en-US" smtClean="0"/>
              <a:t>‹#›</a:t>
            </a:fld>
            <a:endParaRPr lang="en-US"/>
          </a:p>
        </p:txBody>
      </p:sp>
    </p:spTree>
    <p:extLst>
      <p:ext uri="{BB962C8B-B14F-4D97-AF65-F5344CB8AC3E}">
        <p14:creationId xmlns:p14="http://schemas.microsoft.com/office/powerpoint/2010/main" val="632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F678F-830C-5A2D-8019-84F608678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015C7-7876-F633-9A53-99576B40D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D85CF-1B4D-5247-F11E-55B7EC31C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3EDE3-2D5F-214F-9C68-3DC9C209175A}" type="datetimeFigureOut">
              <a:rPr lang="en-US" smtClean="0"/>
              <a:t>2/20/23</a:t>
            </a:fld>
            <a:endParaRPr lang="en-US"/>
          </a:p>
        </p:txBody>
      </p:sp>
      <p:sp>
        <p:nvSpPr>
          <p:cNvPr id="5" name="Footer Placeholder 4">
            <a:extLst>
              <a:ext uri="{FF2B5EF4-FFF2-40B4-BE49-F238E27FC236}">
                <a16:creationId xmlns:a16="http://schemas.microsoft.com/office/drawing/2014/main" id="{2C751902-C652-E5FF-8781-2A208007D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0B8D97-7412-5C77-014C-29CFFEF1A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790BE-8053-4A4B-A939-B7ED6B653ADD}" type="slidenum">
              <a:rPr lang="en-US" smtClean="0"/>
              <a:t>‹#›</a:t>
            </a:fld>
            <a:endParaRPr lang="en-US"/>
          </a:p>
        </p:txBody>
      </p:sp>
    </p:spTree>
    <p:extLst>
      <p:ext uri="{BB962C8B-B14F-4D97-AF65-F5344CB8AC3E}">
        <p14:creationId xmlns:p14="http://schemas.microsoft.com/office/powerpoint/2010/main" val="159853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1999-08C1-7CC7-0A96-858714F4A72C}"/>
              </a:ext>
            </a:extLst>
          </p:cNvPr>
          <p:cNvSpPr>
            <a:spLocks noGrp="1"/>
          </p:cNvSpPr>
          <p:nvPr>
            <p:ph type="ctrTitle"/>
          </p:nvPr>
        </p:nvSpPr>
        <p:spPr>
          <a:xfrm>
            <a:off x="720000" y="728663"/>
            <a:ext cx="5015638" cy="2795738"/>
          </a:xfrm>
        </p:spPr>
        <p:txBody>
          <a:bodyPr>
            <a:normAutofit/>
          </a:bodyPr>
          <a:lstStyle/>
          <a:p>
            <a:r>
              <a:rPr lang="en-US" dirty="0">
                <a:latin typeface="Abadi"/>
              </a:rPr>
              <a:t>ML FINAL PROJECT</a:t>
            </a:r>
          </a:p>
        </p:txBody>
      </p:sp>
      <p:sp>
        <p:nvSpPr>
          <p:cNvPr id="3" name="Subtitle 2">
            <a:extLst>
              <a:ext uri="{FF2B5EF4-FFF2-40B4-BE49-F238E27FC236}">
                <a16:creationId xmlns:a16="http://schemas.microsoft.com/office/drawing/2014/main" id="{31FE3E4C-B30B-052F-C037-493292D1BAFB}"/>
              </a:ext>
            </a:extLst>
          </p:cNvPr>
          <p:cNvSpPr>
            <a:spLocks noGrp="1"/>
          </p:cNvSpPr>
          <p:nvPr>
            <p:ph type="subTitle" idx="1"/>
          </p:nvPr>
        </p:nvSpPr>
        <p:spPr>
          <a:xfrm>
            <a:off x="720000" y="3830399"/>
            <a:ext cx="5015638" cy="1097862"/>
          </a:xfrm>
        </p:spPr>
        <p:txBody>
          <a:bodyPr vert="horz" lIns="91440" tIns="45720" rIns="91440" bIns="45720" rtlCol="0" anchor="t">
            <a:normAutofit/>
          </a:bodyPr>
          <a:lstStyle/>
          <a:p>
            <a:r>
              <a:rPr lang="en-US" sz="3200" dirty="0"/>
              <a:t>Forecasting Sales of Walmart</a:t>
            </a:r>
            <a:endParaRPr lang="en-US" sz="3200" dirty="0">
              <a:cs typeface="Calibri"/>
            </a:endParaRPr>
          </a:p>
        </p:txBody>
      </p:sp>
      <p:pic>
        <p:nvPicPr>
          <p:cNvPr id="4" name="Picture 3" descr="A colorful light bulb with business icons">
            <a:extLst>
              <a:ext uri="{FF2B5EF4-FFF2-40B4-BE49-F238E27FC236}">
                <a16:creationId xmlns:a16="http://schemas.microsoft.com/office/drawing/2014/main" id="{00AFE589-674A-E891-052D-A55B19F326A2}"/>
              </a:ext>
            </a:extLst>
          </p:cNvPr>
          <p:cNvPicPr>
            <a:picLocks noChangeAspect="1"/>
          </p:cNvPicPr>
          <p:nvPr/>
        </p:nvPicPr>
        <p:blipFill rotWithShape="1">
          <a:blip r:embed="rId2"/>
          <a:srcRect l="15778" r="23963"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5" name="Subtitle 2">
            <a:extLst>
              <a:ext uri="{FF2B5EF4-FFF2-40B4-BE49-F238E27FC236}">
                <a16:creationId xmlns:a16="http://schemas.microsoft.com/office/drawing/2014/main" id="{0E518AB0-5B31-8E09-D8A6-9517E3D312FA}"/>
              </a:ext>
            </a:extLst>
          </p:cNvPr>
          <p:cNvSpPr txBox="1">
            <a:spLocks/>
          </p:cNvSpPr>
          <p:nvPr/>
        </p:nvSpPr>
        <p:spPr>
          <a:xfrm>
            <a:off x="636319" y="5234259"/>
            <a:ext cx="5015638" cy="1097862"/>
          </a:xfrm>
          <a:prstGeom prst="rect">
            <a:avLst/>
          </a:prstGeom>
        </p:spPr>
        <p:txBody>
          <a:bodyPr vert="horz" lIns="0" tIns="0" rIns="0" bIns="0" rtlCol="0" anchor="t">
            <a:normAutofit/>
          </a:bodyPr>
          <a:lstStyle>
            <a:lvl1pPr marL="0" indent="0" algn="ctr" defTabSz="914400" rtl="0" eaLnBrk="1" latinLnBrk="0" hangingPunct="1">
              <a:lnSpc>
                <a:spcPct val="120000"/>
              </a:lnSpc>
              <a:spcBef>
                <a:spcPts val="1000"/>
              </a:spcBef>
              <a:buClr>
                <a:schemeClr val="accent4"/>
              </a:buClr>
              <a:buFont typeface="The Hand Extrablack" panose="03070A02030502020204" pitchFamily="66" charset="0"/>
              <a:buNone/>
              <a:defRPr sz="2800" kern="1200" spc="20" baseline="0">
                <a:solidFill>
                  <a:schemeClr val="tx1">
                    <a:alpha val="58000"/>
                  </a:schemeClr>
                </a:solidFill>
                <a:latin typeface="+mn-lt"/>
                <a:ea typeface="+mn-ea"/>
                <a:cs typeface="+mn-cs"/>
              </a:defRPr>
            </a:lvl1pPr>
            <a:lvl2pPr marL="457200" indent="0" algn="ctr" defTabSz="914400" rtl="0" eaLnBrk="1" latinLnBrk="0" hangingPunct="1">
              <a:lnSpc>
                <a:spcPct val="120000"/>
              </a:lnSpc>
              <a:spcBef>
                <a:spcPts val="500"/>
              </a:spcBef>
              <a:buClr>
                <a:schemeClr val="accent4"/>
              </a:buClr>
              <a:buFont typeface="The Hand Extrablack" panose="03070A02030502020204" pitchFamily="66" charset="0"/>
              <a:buNone/>
              <a:defRPr sz="2000" kern="1200" spc="20" baseline="0">
                <a:solidFill>
                  <a:schemeClr val="tx1">
                    <a:alpha val="58000"/>
                  </a:schemeClr>
                </a:solidFill>
                <a:latin typeface="+mn-lt"/>
                <a:ea typeface="+mn-ea"/>
                <a:cs typeface="+mn-cs"/>
              </a:defRPr>
            </a:lvl2pPr>
            <a:lvl3pPr marL="914400" indent="0" algn="ctr" defTabSz="914400" rtl="0" eaLnBrk="1" latinLnBrk="0" hangingPunct="1">
              <a:lnSpc>
                <a:spcPct val="120000"/>
              </a:lnSpc>
              <a:spcBef>
                <a:spcPts val="500"/>
              </a:spcBef>
              <a:buClr>
                <a:schemeClr val="accent4"/>
              </a:buClr>
              <a:buFont typeface="The Hand Extrablack" panose="03070A02030502020204" pitchFamily="66" charset="0"/>
              <a:buNone/>
              <a:defRPr sz="1800" kern="1200" spc="20" baseline="0">
                <a:solidFill>
                  <a:schemeClr val="tx1">
                    <a:alpha val="58000"/>
                  </a:schemeClr>
                </a:solidFill>
                <a:latin typeface="+mn-lt"/>
                <a:ea typeface="+mn-ea"/>
                <a:cs typeface="+mn-cs"/>
              </a:defRPr>
            </a:lvl3pPr>
            <a:lvl4pPr marL="13716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4pPr>
            <a:lvl5pPr marL="18288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TEAM MEMBERS:</a:t>
            </a:r>
          </a:p>
          <a:p>
            <a:r>
              <a:rPr lang="en-US" sz="2600" dirty="0"/>
              <a:t>Vishal </a:t>
            </a:r>
            <a:r>
              <a:rPr lang="en-US" sz="2600" dirty="0" err="1"/>
              <a:t>Vijayaraghavan</a:t>
            </a:r>
            <a:r>
              <a:rPr lang="en-US" sz="2600" dirty="0"/>
              <a:t>, Varun Vimal</a:t>
            </a:r>
          </a:p>
        </p:txBody>
      </p:sp>
      <p:sp>
        <p:nvSpPr>
          <p:cNvPr id="6" name="TextBox 5">
            <a:extLst>
              <a:ext uri="{FF2B5EF4-FFF2-40B4-BE49-F238E27FC236}">
                <a16:creationId xmlns:a16="http://schemas.microsoft.com/office/drawing/2014/main" id="{41D6E70D-7116-B99D-3696-3F176B628771}"/>
              </a:ext>
            </a:extLst>
          </p:cNvPr>
          <p:cNvSpPr txBox="1"/>
          <p:nvPr/>
        </p:nvSpPr>
        <p:spPr>
          <a:xfrm>
            <a:off x="2073171" y="4711928"/>
            <a:ext cx="2141933" cy="369332"/>
          </a:xfrm>
          <a:prstGeom prst="rect">
            <a:avLst/>
          </a:prstGeom>
          <a:noFill/>
        </p:spPr>
        <p:txBody>
          <a:bodyPr wrap="none" rtlCol="0">
            <a:spAutoFit/>
          </a:bodyPr>
          <a:lstStyle/>
          <a:p>
            <a:r>
              <a:rPr lang="en-US" b="1" dirty="0">
                <a:latin typeface="Georgia Pro" panose="020F0502020204030204" pitchFamily="34" charset="0"/>
              </a:rPr>
              <a:t>TEAM NAME: VV</a:t>
            </a:r>
          </a:p>
        </p:txBody>
      </p:sp>
    </p:spTree>
    <p:extLst>
      <p:ext uri="{BB962C8B-B14F-4D97-AF65-F5344CB8AC3E}">
        <p14:creationId xmlns:p14="http://schemas.microsoft.com/office/powerpoint/2010/main" val="376005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9" name="object 2">
            <a:extLst>
              <a:ext uri="{FF2B5EF4-FFF2-40B4-BE49-F238E27FC236}">
                <a16:creationId xmlns:a16="http://schemas.microsoft.com/office/drawing/2014/main" id="{BF2A51C6-2059-5CF3-2CDA-A9708A11AA57}"/>
              </a:ext>
            </a:extLst>
          </p:cNvPr>
          <p:cNvSpPr txBox="1">
            <a:spLocks/>
          </p:cNvSpPr>
          <p:nvPr/>
        </p:nvSpPr>
        <p:spPr>
          <a:xfrm>
            <a:off x="1849027" y="731918"/>
            <a:ext cx="6977990" cy="856645"/>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endParaRPr lang="en-US" sz="5400">
              <a:latin typeface="Times New Roman" panose="02020603050405020304" pitchFamily="18" charset="0"/>
              <a:cs typeface="Times New Roman" panose="02020603050405020304" pitchFamily="18" charset="0"/>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23318"/>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Univariate LSTM all attempts</a:t>
            </a:r>
          </a:p>
        </p:txBody>
      </p:sp>
      <p:sp>
        <p:nvSpPr>
          <p:cNvPr id="6" name="TextBox 5">
            <a:extLst>
              <a:ext uri="{FF2B5EF4-FFF2-40B4-BE49-F238E27FC236}">
                <a16:creationId xmlns:a16="http://schemas.microsoft.com/office/drawing/2014/main" id="{25C71D02-498A-3322-076C-53F34E5E9AD6}"/>
              </a:ext>
            </a:extLst>
          </p:cNvPr>
          <p:cNvSpPr txBox="1"/>
          <p:nvPr/>
        </p:nvSpPr>
        <p:spPr>
          <a:xfrm>
            <a:off x="4330646" y="1219231"/>
            <a:ext cx="2924198" cy="369332"/>
          </a:xfrm>
          <a:prstGeom prst="rect">
            <a:avLst/>
          </a:prstGeom>
          <a:noFill/>
          <a:ln>
            <a:solidFill>
              <a:schemeClr val="tx1"/>
            </a:solidFill>
          </a:ln>
        </p:spPr>
        <p:txBody>
          <a:bodyPr wrap="none" rtlCol="0">
            <a:spAutoFit/>
          </a:bodyPr>
          <a:lstStyle/>
          <a:p>
            <a:r>
              <a:rPr lang="en-US" i="1" dirty="0"/>
              <a:t>30 lags, 100 input LSTM units</a:t>
            </a:r>
          </a:p>
        </p:txBody>
      </p:sp>
      <p:pic>
        <p:nvPicPr>
          <p:cNvPr id="8194" name="Picture 2">
            <a:extLst>
              <a:ext uri="{FF2B5EF4-FFF2-40B4-BE49-F238E27FC236}">
                <a16:creationId xmlns:a16="http://schemas.microsoft.com/office/drawing/2014/main" id="{A8DC8BF0-4F60-A4E5-3BB9-CF62E8802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781" y="1588563"/>
            <a:ext cx="3245813" cy="2146564"/>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4640E91A-D9C5-0D49-4DF7-1D54A2D3F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06" y="1570540"/>
            <a:ext cx="3151753" cy="20843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652BFB-C07C-EC8D-5844-F55D2D86F658}"/>
              </a:ext>
            </a:extLst>
          </p:cNvPr>
          <p:cNvSpPr txBox="1"/>
          <p:nvPr/>
        </p:nvSpPr>
        <p:spPr>
          <a:xfrm>
            <a:off x="500633" y="1207014"/>
            <a:ext cx="2807179" cy="369332"/>
          </a:xfrm>
          <a:prstGeom prst="rect">
            <a:avLst/>
          </a:prstGeom>
          <a:noFill/>
          <a:ln>
            <a:solidFill>
              <a:schemeClr val="tx1"/>
            </a:solidFill>
          </a:ln>
        </p:spPr>
        <p:txBody>
          <a:bodyPr wrap="none" rtlCol="0">
            <a:spAutoFit/>
          </a:bodyPr>
          <a:lstStyle/>
          <a:p>
            <a:r>
              <a:rPr lang="en-US" i="1" dirty="0"/>
              <a:t>30 lags, 50 input LSTM units</a:t>
            </a:r>
          </a:p>
        </p:txBody>
      </p:sp>
      <p:pic>
        <p:nvPicPr>
          <p:cNvPr id="9220" name="Picture 4">
            <a:extLst>
              <a:ext uri="{FF2B5EF4-FFF2-40B4-BE49-F238E27FC236}">
                <a16:creationId xmlns:a16="http://schemas.microsoft.com/office/drawing/2014/main" id="{0A89AB8B-B4FA-8B8A-3CD2-3944177215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5124" y="1540730"/>
            <a:ext cx="3196830" cy="21141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9EF231-2D33-2CAB-D247-D3E9978E8ECB}"/>
              </a:ext>
            </a:extLst>
          </p:cNvPr>
          <p:cNvSpPr txBox="1"/>
          <p:nvPr/>
        </p:nvSpPr>
        <p:spPr>
          <a:xfrm>
            <a:off x="8387752" y="1185379"/>
            <a:ext cx="2807179" cy="369332"/>
          </a:xfrm>
          <a:prstGeom prst="rect">
            <a:avLst/>
          </a:prstGeom>
          <a:noFill/>
          <a:ln>
            <a:solidFill>
              <a:schemeClr val="tx1"/>
            </a:solidFill>
          </a:ln>
        </p:spPr>
        <p:txBody>
          <a:bodyPr wrap="none" rtlCol="0">
            <a:spAutoFit/>
          </a:bodyPr>
          <a:lstStyle/>
          <a:p>
            <a:r>
              <a:rPr lang="en-US" i="1" dirty="0"/>
              <a:t>50 lags, 50 input LSTM units</a:t>
            </a:r>
          </a:p>
        </p:txBody>
      </p:sp>
      <p:sp>
        <p:nvSpPr>
          <p:cNvPr id="12" name="TextBox 11">
            <a:extLst>
              <a:ext uri="{FF2B5EF4-FFF2-40B4-BE49-F238E27FC236}">
                <a16:creationId xmlns:a16="http://schemas.microsoft.com/office/drawing/2014/main" id="{E0292AD3-5885-0AE1-D465-F9851F1A24FC}"/>
              </a:ext>
            </a:extLst>
          </p:cNvPr>
          <p:cNvSpPr txBox="1"/>
          <p:nvPr/>
        </p:nvSpPr>
        <p:spPr>
          <a:xfrm>
            <a:off x="4009031" y="695385"/>
            <a:ext cx="3764492" cy="461665"/>
          </a:xfrm>
          <a:prstGeom prst="rect">
            <a:avLst/>
          </a:prstGeom>
          <a:noFill/>
          <a:ln>
            <a:noFill/>
          </a:ln>
        </p:spPr>
        <p:txBody>
          <a:bodyPr wrap="none" rtlCol="0">
            <a:spAutoFit/>
          </a:bodyPr>
          <a:lstStyle/>
          <a:p>
            <a:r>
              <a:rPr lang="en-US" sz="2400" b="1" dirty="0"/>
              <a:t>Test Set Actual vs Prediction</a:t>
            </a:r>
          </a:p>
        </p:txBody>
      </p:sp>
      <p:sp>
        <p:nvSpPr>
          <p:cNvPr id="15" name="TextBox 14">
            <a:extLst>
              <a:ext uri="{FF2B5EF4-FFF2-40B4-BE49-F238E27FC236}">
                <a16:creationId xmlns:a16="http://schemas.microsoft.com/office/drawing/2014/main" id="{C88D58CE-F0A3-81BE-9010-12CE5DF31E43}"/>
              </a:ext>
            </a:extLst>
          </p:cNvPr>
          <p:cNvSpPr txBox="1"/>
          <p:nvPr/>
        </p:nvSpPr>
        <p:spPr>
          <a:xfrm>
            <a:off x="467293" y="3872356"/>
            <a:ext cx="2807179" cy="369332"/>
          </a:xfrm>
          <a:prstGeom prst="rect">
            <a:avLst/>
          </a:prstGeom>
          <a:noFill/>
          <a:ln>
            <a:solidFill>
              <a:schemeClr val="tx1"/>
            </a:solidFill>
          </a:ln>
        </p:spPr>
        <p:txBody>
          <a:bodyPr wrap="none" rtlCol="0">
            <a:spAutoFit/>
          </a:bodyPr>
          <a:lstStyle/>
          <a:p>
            <a:r>
              <a:rPr lang="en-US" i="1" dirty="0"/>
              <a:t>20 lags, 50 input LSTM units</a:t>
            </a:r>
          </a:p>
        </p:txBody>
      </p:sp>
      <p:sp>
        <p:nvSpPr>
          <p:cNvPr id="16" name="TextBox 15">
            <a:extLst>
              <a:ext uri="{FF2B5EF4-FFF2-40B4-BE49-F238E27FC236}">
                <a16:creationId xmlns:a16="http://schemas.microsoft.com/office/drawing/2014/main" id="{7C4970B6-546E-A0F6-2043-4B593C0BB6CE}"/>
              </a:ext>
            </a:extLst>
          </p:cNvPr>
          <p:cNvSpPr txBox="1"/>
          <p:nvPr/>
        </p:nvSpPr>
        <p:spPr>
          <a:xfrm>
            <a:off x="4317905" y="3863284"/>
            <a:ext cx="2690160" cy="369332"/>
          </a:xfrm>
          <a:prstGeom prst="rect">
            <a:avLst/>
          </a:prstGeom>
          <a:noFill/>
          <a:ln>
            <a:solidFill>
              <a:schemeClr val="tx1"/>
            </a:solidFill>
          </a:ln>
        </p:spPr>
        <p:txBody>
          <a:bodyPr wrap="none" rtlCol="0">
            <a:spAutoFit/>
          </a:bodyPr>
          <a:lstStyle/>
          <a:p>
            <a:r>
              <a:rPr lang="en-US" i="1" dirty="0"/>
              <a:t>5 lags, 50 input LSTM units</a:t>
            </a:r>
          </a:p>
        </p:txBody>
      </p:sp>
      <p:pic>
        <p:nvPicPr>
          <p:cNvPr id="9222" name="Picture 6">
            <a:extLst>
              <a:ext uri="{FF2B5EF4-FFF2-40B4-BE49-F238E27FC236}">
                <a16:creationId xmlns:a16="http://schemas.microsoft.com/office/drawing/2014/main" id="{7680D547-979F-93FA-F6BB-E95CF5B8F9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139" y="4204795"/>
            <a:ext cx="3196830" cy="211417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971DE6E-5AAA-BBA7-76B4-EE52AE32FA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29" y="4241881"/>
            <a:ext cx="3089106" cy="204292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A767B503-6EF5-6A65-835D-4A9A8D61D78F}"/>
              </a:ext>
            </a:extLst>
          </p:cNvPr>
          <p:cNvSpPr/>
          <p:nvPr/>
        </p:nvSpPr>
        <p:spPr>
          <a:xfrm>
            <a:off x="4046139" y="1147869"/>
            <a:ext cx="3350682" cy="256804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47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23318"/>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DNN</a:t>
            </a:r>
          </a:p>
        </p:txBody>
      </p:sp>
      <p:sp>
        <p:nvSpPr>
          <p:cNvPr id="7" name="TextBox 6">
            <a:extLst>
              <a:ext uri="{FF2B5EF4-FFF2-40B4-BE49-F238E27FC236}">
                <a16:creationId xmlns:a16="http://schemas.microsoft.com/office/drawing/2014/main" id="{FB02EEBB-80C8-8168-6994-86BD3C20FC5D}"/>
              </a:ext>
            </a:extLst>
          </p:cNvPr>
          <p:cNvSpPr txBox="1"/>
          <p:nvPr/>
        </p:nvSpPr>
        <p:spPr>
          <a:xfrm>
            <a:off x="512851" y="1218911"/>
            <a:ext cx="3319337" cy="369332"/>
          </a:xfrm>
          <a:prstGeom prst="rect">
            <a:avLst/>
          </a:prstGeom>
          <a:noFill/>
          <a:ln>
            <a:solidFill>
              <a:schemeClr val="tx1"/>
            </a:solidFill>
          </a:ln>
        </p:spPr>
        <p:txBody>
          <a:bodyPr wrap="square" rtlCol="0">
            <a:spAutoFit/>
          </a:bodyPr>
          <a:lstStyle/>
          <a:p>
            <a:pPr algn="ctr"/>
            <a:r>
              <a:rPr lang="en-US" i="1" dirty="0"/>
              <a:t>DNN Best Model Specifics</a:t>
            </a:r>
          </a:p>
        </p:txBody>
      </p:sp>
      <p:sp>
        <p:nvSpPr>
          <p:cNvPr id="10" name="TextBox 9">
            <a:extLst>
              <a:ext uri="{FF2B5EF4-FFF2-40B4-BE49-F238E27FC236}">
                <a16:creationId xmlns:a16="http://schemas.microsoft.com/office/drawing/2014/main" id="{1C5517A7-651F-C36C-58F4-C1FD6A70490A}"/>
              </a:ext>
            </a:extLst>
          </p:cNvPr>
          <p:cNvSpPr txBox="1"/>
          <p:nvPr/>
        </p:nvSpPr>
        <p:spPr>
          <a:xfrm>
            <a:off x="6568188" y="1176095"/>
            <a:ext cx="2807692" cy="369332"/>
          </a:xfrm>
          <a:prstGeom prst="rect">
            <a:avLst/>
          </a:prstGeom>
          <a:noFill/>
          <a:ln>
            <a:solidFill>
              <a:schemeClr val="tx1"/>
            </a:solidFill>
          </a:ln>
        </p:spPr>
        <p:txBody>
          <a:bodyPr wrap="none" rtlCol="0">
            <a:spAutoFit/>
          </a:bodyPr>
          <a:lstStyle/>
          <a:p>
            <a:r>
              <a:rPr lang="en-US" i="1" dirty="0"/>
              <a:t>Test Set Actual vs Prediction</a:t>
            </a:r>
          </a:p>
        </p:txBody>
      </p:sp>
      <p:pic>
        <p:nvPicPr>
          <p:cNvPr id="10242" name="Picture 2">
            <a:extLst>
              <a:ext uri="{FF2B5EF4-FFF2-40B4-BE49-F238E27FC236}">
                <a16:creationId xmlns:a16="http://schemas.microsoft.com/office/drawing/2014/main" id="{0672B361-22F6-8FCC-A922-295FD806C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42899"/>
            <a:ext cx="4940300" cy="314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07F2489-4EF3-90A6-E370-F206CAF83016}"/>
              </a:ext>
            </a:extLst>
          </p:cNvPr>
          <p:cNvSpPr txBox="1"/>
          <p:nvPr/>
        </p:nvSpPr>
        <p:spPr>
          <a:xfrm>
            <a:off x="274320" y="1642899"/>
            <a:ext cx="596073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Predictor Variables are the Categorical Variables like Weekday, SNAP_CA, Event Names, Event Types</a:t>
            </a:r>
          </a:p>
          <a:p>
            <a:pPr marL="285750" indent="-285750">
              <a:buFont typeface="Arial" panose="020B0604020202020204" pitchFamily="34" charset="0"/>
              <a:buChar char="•"/>
            </a:pPr>
            <a:r>
              <a:rPr lang="en-US" dirty="0"/>
              <a:t>Dummy Variables for all these variables were created</a:t>
            </a:r>
          </a:p>
          <a:p>
            <a:pPr marL="285750" indent="-285750">
              <a:buFont typeface="Arial" panose="020B0604020202020204" pitchFamily="34" charset="0"/>
              <a:buChar char="•"/>
            </a:pPr>
            <a:r>
              <a:rPr lang="en-US" dirty="0"/>
              <a:t>Shape of Training dataset: (1800,71) :: (Time Points, Dummy Variables)</a:t>
            </a:r>
          </a:p>
          <a:p>
            <a:pPr marL="285750" indent="-285750">
              <a:buFont typeface="Arial" panose="020B0604020202020204" pitchFamily="34" charset="0"/>
              <a:buChar char="•"/>
            </a:pPr>
            <a:r>
              <a:rPr lang="en-US" dirty="0"/>
              <a:t>New Activation Function – MISH – Multiplication of </a:t>
            </a:r>
            <a:r>
              <a:rPr lang="en-US" dirty="0" err="1"/>
              <a:t>Softplus</a:t>
            </a:r>
            <a:r>
              <a:rPr lang="en-US" dirty="0"/>
              <a:t> and Tanh – Better accuracy than </a:t>
            </a:r>
            <a:r>
              <a:rPr lang="en-US" dirty="0" err="1"/>
              <a:t>Relu</a:t>
            </a:r>
            <a:r>
              <a:rPr lang="en-US" dirty="0"/>
              <a:t> for this task</a:t>
            </a:r>
          </a:p>
          <a:p>
            <a:pPr marL="285750" indent="-285750">
              <a:buFont typeface="Arial" panose="020B0604020202020204" pitchFamily="34" charset="0"/>
              <a:buChar char="•"/>
            </a:pPr>
            <a:r>
              <a:rPr lang="en-US" dirty="0"/>
              <a:t>Batch Size = 100 gave best results</a:t>
            </a:r>
          </a:p>
          <a:p>
            <a:pPr marL="285750" indent="-285750">
              <a:buFont typeface="Arial" panose="020B0604020202020204" pitchFamily="34" charset="0"/>
              <a:buChar char="•"/>
            </a:pPr>
            <a:endParaRPr lang="en-US" dirty="0"/>
          </a:p>
        </p:txBody>
      </p:sp>
      <p:pic>
        <p:nvPicPr>
          <p:cNvPr id="23" name="Picture 22">
            <a:extLst>
              <a:ext uri="{FF2B5EF4-FFF2-40B4-BE49-F238E27FC236}">
                <a16:creationId xmlns:a16="http://schemas.microsoft.com/office/drawing/2014/main" id="{87BA3593-8107-803E-868D-7294E399E830}"/>
              </a:ext>
            </a:extLst>
          </p:cNvPr>
          <p:cNvPicPr>
            <a:picLocks noChangeAspect="1"/>
          </p:cNvPicPr>
          <p:nvPr/>
        </p:nvPicPr>
        <p:blipFill>
          <a:blip r:embed="rId4"/>
          <a:stretch>
            <a:fillRect/>
          </a:stretch>
        </p:blipFill>
        <p:spPr>
          <a:xfrm>
            <a:off x="741218" y="4024580"/>
            <a:ext cx="3584136" cy="2150481"/>
          </a:xfrm>
          <a:prstGeom prst="rect">
            <a:avLst/>
          </a:prstGeom>
        </p:spPr>
      </p:pic>
      <p:sp>
        <p:nvSpPr>
          <p:cNvPr id="25" name="TextBox 24">
            <a:extLst>
              <a:ext uri="{FF2B5EF4-FFF2-40B4-BE49-F238E27FC236}">
                <a16:creationId xmlns:a16="http://schemas.microsoft.com/office/drawing/2014/main" id="{4F317AA0-3F51-C08D-D5AE-3CBD4D0E6ED5}"/>
              </a:ext>
            </a:extLst>
          </p:cNvPr>
          <p:cNvSpPr txBox="1"/>
          <p:nvPr/>
        </p:nvSpPr>
        <p:spPr>
          <a:xfrm>
            <a:off x="10939734" y="2791575"/>
            <a:ext cx="1192891" cy="646331"/>
          </a:xfrm>
          <a:prstGeom prst="rect">
            <a:avLst/>
          </a:prstGeom>
          <a:noFill/>
        </p:spPr>
        <p:txBody>
          <a:bodyPr wrap="none" rtlCol="0">
            <a:spAutoFit/>
          </a:bodyPr>
          <a:lstStyle/>
          <a:p>
            <a:pPr algn="ctr"/>
            <a:r>
              <a:rPr lang="en-US" b="1" dirty="0"/>
              <a:t>Test MAPE</a:t>
            </a:r>
            <a:br>
              <a:rPr lang="en-US" b="1" dirty="0"/>
            </a:br>
            <a:r>
              <a:rPr lang="en-US" dirty="0"/>
              <a:t>= 13.83%</a:t>
            </a:r>
          </a:p>
        </p:txBody>
      </p:sp>
      <p:sp>
        <p:nvSpPr>
          <p:cNvPr id="26" name="TextBox 25">
            <a:extLst>
              <a:ext uri="{FF2B5EF4-FFF2-40B4-BE49-F238E27FC236}">
                <a16:creationId xmlns:a16="http://schemas.microsoft.com/office/drawing/2014/main" id="{FEC99492-533E-F83C-0319-FD01AE3B5A99}"/>
              </a:ext>
            </a:extLst>
          </p:cNvPr>
          <p:cNvSpPr txBox="1"/>
          <p:nvPr/>
        </p:nvSpPr>
        <p:spPr>
          <a:xfrm>
            <a:off x="5652655" y="4930217"/>
            <a:ext cx="62820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DNN Performs better than Univariate LSTM. Now why don’t we try including all these categorical variables in our already existing LSTM model?</a:t>
            </a:r>
          </a:p>
          <a:p>
            <a:pPr marL="285750" indent="-285750">
              <a:buFont typeface="Arial" panose="020B0604020202020204" pitchFamily="34" charset="0"/>
              <a:buChar char="•"/>
            </a:pPr>
            <a:r>
              <a:rPr lang="en-US" dirty="0"/>
              <a:t>We call it Multivariate LSTM! </a:t>
            </a:r>
          </a:p>
        </p:txBody>
      </p:sp>
      <p:sp>
        <p:nvSpPr>
          <p:cNvPr id="27" name="Rectangle 26">
            <a:extLst>
              <a:ext uri="{FF2B5EF4-FFF2-40B4-BE49-F238E27FC236}">
                <a16:creationId xmlns:a16="http://schemas.microsoft.com/office/drawing/2014/main" id="{DD5F3E2F-EE84-32B2-2311-F37A1D81BEA8}"/>
              </a:ext>
            </a:extLst>
          </p:cNvPr>
          <p:cNvSpPr/>
          <p:nvPr/>
        </p:nvSpPr>
        <p:spPr>
          <a:xfrm>
            <a:off x="10929871" y="2721349"/>
            <a:ext cx="1190879" cy="71655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03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23318"/>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Multivariate LSTM</a:t>
            </a:r>
          </a:p>
        </p:txBody>
      </p:sp>
      <p:sp>
        <p:nvSpPr>
          <p:cNvPr id="7" name="TextBox 6">
            <a:extLst>
              <a:ext uri="{FF2B5EF4-FFF2-40B4-BE49-F238E27FC236}">
                <a16:creationId xmlns:a16="http://schemas.microsoft.com/office/drawing/2014/main" id="{FB02EEBB-80C8-8168-6994-86BD3C20FC5D}"/>
              </a:ext>
            </a:extLst>
          </p:cNvPr>
          <p:cNvSpPr txBox="1"/>
          <p:nvPr/>
        </p:nvSpPr>
        <p:spPr>
          <a:xfrm>
            <a:off x="631605" y="1095277"/>
            <a:ext cx="3976022" cy="369332"/>
          </a:xfrm>
          <a:prstGeom prst="rect">
            <a:avLst/>
          </a:prstGeom>
          <a:noFill/>
          <a:ln>
            <a:solidFill>
              <a:schemeClr val="tx1"/>
            </a:solidFill>
          </a:ln>
        </p:spPr>
        <p:txBody>
          <a:bodyPr wrap="square" rtlCol="0">
            <a:spAutoFit/>
          </a:bodyPr>
          <a:lstStyle/>
          <a:p>
            <a:pPr algn="ctr"/>
            <a:r>
              <a:rPr lang="en-US" i="1" dirty="0"/>
              <a:t>Multivariate LSTM Best Model Specifics</a:t>
            </a:r>
          </a:p>
        </p:txBody>
      </p:sp>
      <p:sp>
        <p:nvSpPr>
          <p:cNvPr id="10" name="TextBox 9">
            <a:extLst>
              <a:ext uri="{FF2B5EF4-FFF2-40B4-BE49-F238E27FC236}">
                <a16:creationId xmlns:a16="http://schemas.microsoft.com/office/drawing/2014/main" id="{1C5517A7-651F-C36C-58F4-C1FD6A70490A}"/>
              </a:ext>
            </a:extLst>
          </p:cNvPr>
          <p:cNvSpPr txBox="1"/>
          <p:nvPr/>
        </p:nvSpPr>
        <p:spPr>
          <a:xfrm>
            <a:off x="6568188" y="1045463"/>
            <a:ext cx="2807692" cy="369332"/>
          </a:xfrm>
          <a:prstGeom prst="rect">
            <a:avLst/>
          </a:prstGeom>
          <a:noFill/>
          <a:ln>
            <a:solidFill>
              <a:schemeClr val="tx1"/>
            </a:solidFill>
          </a:ln>
        </p:spPr>
        <p:txBody>
          <a:bodyPr wrap="none" rtlCol="0">
            <a:spAutoFit/>
          </a:bodyPr>
          <a:lstStyle/>
          <a:p>
            <a:r>
              <a:rPr lang="en-US" i="1" dirty="0"/>
              <a:t>Test Set Actual vs Prediction</a:t>
            </a:r>
          </a:p>
        </p:txBody>
      </p:sp>
      <p:sp>
        <p:nvSpPr>
          <p:cNvPr id="14" name="TextBox 13">
            <a:extLst>
              <a:ext uri="{FF2B5EF4-FFF2-40B4-BE49-F238E27FC236}">
                <a16:creationId xmlns:a16="http://schemas.microsoft.com/office/drawing/2014/main" id="{607F2489-4EF3-90A6-E370-F206CAF83016}"/>
              </a:ext>
            </a:extLst>
          </p:cNvPr>
          <p:cNvSpPr txBox="1"/>
          <p:nvPr/>
        </p:nvSpPr>
        <p:spPr>
          <a:xfrm>
            <a:off x="274320" y="1512267"/>
            <a:ext cx="59607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Predictor Variables are the Categorical Variables like Weekday, SNAP_CA, Event Names, Event Types + 30 lags</a:t>
            </a:r>
          </a:p>
          <a:p>
            <a:pPr marL="285750" indent="-285750">
              <a:buFont typeface="Arial" panose="020B0604020202020204" pitchFamily="34" charset="0"/>
              <a:buChar char="•"/>
            </a:pPr>
            <a:r>
              <a:rPr lang="en-US" dirty="0"/>
              <a:t>We added an extra hidden layer to the Univariate LSTM architecture as there is more information to capture here</a:t>
            </a:r>
          </a:p>
          <a:p>
            <a:pPr marL="285750" indent="-285750">
              <a:buFont typeface="Arial" panose="020B0604020202020204" pitchFamily="34" charset="0"/>
              <a:buChar char="•"/>
            </a:pPr>
            <a:endParaRPr lang="en-US" dirty="0"/>
          </a:p>
        </p:txBody>
      </p:sp>
      <p:sp>
        <p:nvSpPr>
          <p:cNvPr id="25" name="TextBox 24">
            <a:extLst>
              <a:ext uri="{FF2B5EF4-FFF2-40B4-BE49-F238E27FC236}">
                <a16:creationId xmlns:a16="http://schemas.microsoft.com/office/drawing/2014/main" id="{4F317AA0-3F51-C08D-D5AE-3CBD4D0E6ED5}"/>
              </a:ext>
            </a:extLst>
          </p:cNvPr>
          <p:cNvSpPr txBox="1"/>
          <p:nvPr/>
        </p:nvSpPr>
        <p:spPr>
          <a:xfrm>
            <a:off x="10863845" y="2652037"/>
            <a:ext cx="1192891" cy="646331"/>
          </a:xfrm>
          <a:prstGeom prst="rect">
            <a:avLst/>
          </a:prstGeom>
          <a:noFill/>
        </p:spPr>
        <p:txBody>
          <a:bodyPr wrap="none" rtlCol="0">
            <a:spAutoFit/>
          </a:bodyPr>
          <a:lstStyle/>
          <a:p>
            <a:pPr algn="ctr"/>
            <a:r>
              <a:rPr lang="en-US" b="1" dirty="0"/>
              <a:t>Test MAPE</a:t>
            </a:r>
            <a:br>
              <a:rPr lang="en-US" b="1" dirty="0"/>
            </a:br>
            <a:r>
              <a:rPr lang="en-US" dirty="0"/>
              <a:t>= 13.47%</a:t>
            </a:r>
          </a:p>
        </p:txBody>
      </p:sp>
      <p:sp>
        <p:nvSpPr>
          <p:cNvPr id="26" name="TextBox 25">
            <a:extLst>
              <a:ext uri="{FF2B5EF4-FFF2-40B4-BE49-F238E27FC236}">
                <a16:creationId xmlns:a16="http://schemas.microsoft.com/office/drawing/2014/main" id="{FEC99492-533E-F83C-0319-FD01AE3B5A99}"/>
              </a:ext>
            </a:extLst>
          </p:cNvPr>
          <p:cNvSpPr txBox="1"/>
          <p:nvPr/>
        </p:nvSpPr>
        <p:spPr>
          <a:xfrm>
            <a:off x="5886137" y="4579378"/>
            <a:ext cx="62820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Model is the best one till now when we talk about just the MAPE</a:t>
            </a:r>
          </a:p>
          <a:p>
            <a:pPr marL="285750" indent="-285750">
              <a:buFont typeface="Arial" panose="020B0604020202020204" pitchFamily="34" charset="0"/>
              <a:buChar char="•"/>
            </a:pPr>
            <a:r>
              <a:rPr lang="en-US" dirty="0"/>
              <a:t>The downside is that it is not able to predict the troughs and crests every single time!</a:t>
            </a:r>
          </a:p>
          <a:p>
            <a:pPr marL="285750" indent="-285750">
              <a:buFont typeface="Arial" panose="020B0604020202020204" pitchFamily="34" charset="0"/>
              <a:buChar char="•"/>
            </a:pPr>
            <a:r>
              <a:rPr lang="en-US" dirty="0"/>
              <a:t>Time to see if combining a DNN and LSTM can help us capture the trend in residuals!</a:t>
            </a:r>
          </a:p>
        </p:txBody>
      </p:sp>
      <p:pic>
        <p:nvPicPr>
          <p:cNvPr id="5" name="Picture 4">
            <a:extLst>
              <a:ext uri="{FF2B5EF4-FFF2-40B4-BE49-F238E27FC236}">
                <a16:creationId xmlns:a16="http://schemas.microsoft.com/office/drawing/2014/main" id="{65CA54CF-2CD7-6EC9-CE91-F51D9D86EC78}"/>
              </a:ext>
            </a:extLst>
          </p:cNvPr>
          <p:cNvPicPr>
            <a:picLocks noChangeAspect="1"/>
          </p:cNvPicPr>
          <p:nvPr/>
        </p:nvPicPr>
        <p:blipFill>
          <a:blip r:embed="rId3"/>
          <a:stretch>
            <a:fillRect/>
          </a:stretch>
        </p:blipFill>
        <p:spPr>
          <a:xfrm>
            <a:off x="274320" y="2909676"/>
            <a:ext cx="5560524" cy="1712518"/>
          </a:xfrm>
          <a:prstGeom prst="rect">
            <a:avLst/>
          </a:prstGeom>
        </p:spPr>
      </p:pic>
      <p:pic>
        <p:nvPicPr>
          <p:cNvPr id="11266" name="Picture 2">
            <a:extLst>
              <a:ext uri="{FF2B5EF4-FFF2-40B4-BE49-F238E27FC236}">
                <a16:creationId xmlns:a16="http://schemas.microsoft.com/office/drawing/2014/main" id="{70C0BA02-4ADC-DBB4-941E-E62391589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95721"/>
            <a:ext cx="4762500" cy="3149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8BF4FA2-C209-0CD5-4E7C-796D19763658}"/>
              </a:ext>
            </a:extLst>
          </p:cNvPr>
          <p:cNvSpPr/>
          <p:nvPr/>
        </p:nvSpPr>
        <p:spPr>
          <a:xfrm>
            <a:off x="10865857" y="2581811"/>
            <a:ext cx="1190879" cy="71655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19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23318"/>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Combining DNN + LSTM</a:t>
            </a:r>
          </a:p>
        </p:txBody>
      </p:sp>
      <p:sp>
        <p:nvSpPr>
          <p:cNvPr id="9" name="Rectangle 8">
            <a:extLst>
              <a:ext uri="{FF2B5EF4-FFF2-40B4-BE49-F238E27FC236}">
                <a16:creationId xmlns:a16="http://schemas.microsoft.com/office/drawing/2014/main" id="{06B3869E-E2D0-A18F-ACCB-896D8D1A59BB}"/>
              </a:ext>
            </a:extLst>
          </p:cNvPr>
          <p:cNvSpPr/>
          <p:nvPr/>
        </p:nvSpPr>
        <p:spPr>
          <a:xfrm>
            <a:off x="2063337" y="1785627"/>
            <a:ext cx="4130634" cy="700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Categorical Variables –</a:t>
            </a:r>
            <a:br>
              <a:rPr lang="en-US" sz="1600" dirty="0">
                <a:solidFill>
                  <a:schemeClr val="tx1"/>
                </a:solidFill>
              </a:rPr>
            </a:br>
            <a:r>
              <a:rPr lang="en-US" sz="1600" dirty="0">
                <a:solidFill>
                  <a:schemeClr val="tx1"/>
                </a:solidFill>
              </a:rPr>
              <a:t>Weekday, SNAP_CA, Event Names, Event Types </a:t>
            </a:r>
          </a:p>
        </p:txBody>
      </p:sp>
      <p:sp>
        <p:nvSpPr>
          <p:cNvPr id="11" name="Rectangle 10">
            <a:extLst>
              <a:ext uri="{FF2B5EF4-FFF2-40B4-BE49-F238E27FC236}">
                <a16:creationId xmlns:a16="http://schemas.microsoft.com/office/drawing/2014/main" id="{466288E2-289C-D1ED-F5A2-69401458FF93}"/>
              </a:ext>
            </a:extLst>
          </p:cNvPr>
          <p:cNvSpPr/>
          <p:nvPr/>
        </p:nvSpPr>
        <p:spPr>
          <a:xfrm>
            <a:off x="3616530" y="887614"/>
            <a:ext cx="1024247"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DNN</a:t>
            </a:r>
          </a:p>
        </p:txBody>
      </p:sp>
      <p:sp>
        <p:nvSpPr>
          <p:cNvPr id="12" name="Rectangle 11">
            <a:extLst>
              <a:ext uri="{FF2B5EF4-FFF2-40B4-BE49-F238E27FC236}">
                <a16:creationId xmlns:a16="http://schemas.microsoft.com/office/drawing/2014/main" id="{8D2261CF-EEE1-605A-FC12-CE2102FD3975}"/>
              </a:ext>
            </a:extLst>
          </p:cNvPr>
          <p:cNvSpPr/>
          <p:nvPr/>
        </p:nvSpPr>
        <p:spPr>
          <a:xfrm>
            <a:off x="7488382" y="1785627"/>
            <a:ext cx="4130634" cy="700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Categorical Variables –</a:t>
            </a:r>
            <a:br>
              <a:rPr lang="en-US" sz="1600" dirty="0">
                <a:solidFill>
                  <a:schemeClr val="tx1"/>
                </a:solidFill>
              </a:rPr>
            </a:br>
            <a:r>
              <a:rPr lang="en-US" sz="1600" dirty="0">
                <a:solidFill>
                  <a:schemeClr val="tx1"/>
                </a:solidFill>
              </a:rPr>
              <a:t>Weekday, SNAP_CA, Event Names, Event Types </a:t>
            </a:r>
          </a:p>
        </p:txBody>
      </p:sp>
      <p:sp>
        <p:nvSpPr>
          <p:cNvPr id="13" name="Rectangle 12">
            <a:extLst>
              <a:ext uri="{FF2B5EF4-FFF2-40B4-BE49-F238E27FC236}">
                <a16:creationId xmlns:a16="http://schemas.microsoft.com/office/drawing/2014/main" id="{CDB3AF6B-F81B-B25A-1FA8-3C1DE08B85F6}"/>
              </a:ext>
            </a:extLst>
          </p:cNvPr>
          <p:cNvSpPr/>
          <p:nvPr/>
        </p:nvSpPr>
        <p:spPr>
          <a:xfrm>
            <a:off x="9041575" y="887614"/>
            <a:ext cx="1024247"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LSTM</a:t>
            </a:r>
          </a:p>
        </p:txBody>
      </p:sp>
      <p:sp>
        <p:nvSpPr>
          <p:cNvPr id="15" name="TextBox 14">
            <a:extLst>
              <a:ext uri="{FF2B5EF4-FFF2-40B4-BE49-F238E27FC236}">
                <a16:creationId xmlns:a16="http://schemas.microsoft.com/office/drawing/2014/main" id="{6CCBCA3D-F6F6-73A5-D8EA-323812D6317B}"/>
              </a:ext>
            </a:extLst>
          </p:cNvPr>
          <p:cNvSpPr txBox="1"/>
          <p:nvPr/>
        </p:nvSpPr>
        <p:spPr>
          <a:xfrm>
            <a:off x="384044" y="1947554"/>
            <a:ext cx="769763" cy="369332"/>
          </a:xfrm>
          <a:prstGeom prst="rect">
            <a:avLst/>
          </a:prstGeom>
          <a:noFill/>
        </p:spPr>
        <p:txBody>
          <a:bodyPr wrap="none" rtlCol="0">
            <a:spAutoFit/>
          </a:bodyPr>
          <a:lstStyle/>
          <a:p>
            <a:r>
              <a:rPr lang="en-US" dirty="0"/>
              <a:t>INPUT</a:t>
            </a:r>
          </a:p>
        </p:txBody>
      </p:sp>
      <p:sp>
        <p:nvSpPr>
          <p:cNvPr id="16" name="TextBox 15">
            <a:extLst>
              <a:ext uri="{FF2B5EF4-FFF2-40B4-BE49-F238E27FC236}">
                <a16:creationId xmlns:a16="http://schemas.microsoft.com/office/drawing/2014/main" id="{4D5DAE33-AE08-EA73-7148-8C87B2D1A540}"/>
              </a:ext>
            </a:extLst>
          </p:cNvPr>
          <p:cNvSpPr txBox="1"/>
          <p:nvPr/>
        </p:nvSpPr>
        <p:spPr>
          <a:xfrm>
            <a:off x="384044" y="2785051"/>
            <a:ext cx="684162" cy="369332"/>
          </a:xfrm>
          <a:prstGeom prst="rect">
            <a:avLst/>
          </a:prstGeom>
          <a:noFill/>
        </p:spPr>
        <p:txBody>
          <a:bodyPr wrap="none" rtlCol="0">
            <a:spAutoFit/>
          </a:bodyPr>
          <a:lstStyle/>
          <a:p>
            <a:r>
              <a:rPr lang="en-US" dirty="0"/>
              <a:t>PROS</a:t>
            </a:r>
          </a:p>
        </p:txBody>
      </p:sp>
      <p:sp>
        <p:nvSpPr>
          <p:cNvPr id="17" name="Rectangle 16">
            <a:extLst>
              <a:ext uri="{FF2B5EF4-FFF2-40B4-BE49-F238E27FC236}">
                <a16:creationId xmlns:a16="http://schemas.microsoft.com/office/drawing/2014/main" id="{6EF98764-C331-202D-7EC5-1FC52DF5B855}"/>
              </a:ext>
            </a:extLst>
          </p:cNvPr>
          <p:cNvSpPr/>
          <p:nvPr/>
        </p:nvSpPr>
        <p:spPr>
          <a:xfrm>
            <a:off x="2063337" y="2573773"/>
            <a:ext cx="4130634" cy="700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captures the Seasonality well</a:t>
            </a:r>
          </a:p>
        </p:txBody>
      </p:sp>
      <p:sp>
        <p:nvSpPr>
          <p:cNvPr id="18" name="Rectangle 17">
            <a:extLst>
              <a:ext uri="{FF2B5EF4-FFF2-40B4-BE49-F238E27FC236}">
                <a16:creationId xmlns:a16="http://schemas.microsoft.com/office/drawing/2014/main" id="{01CDA50A-600B-6E95-2D94-8D9337B2CC10}"/>
              </a:ext>
            </a:extLst>
          </p:cNvPr>
          <p:cNvSpPr/>
          <p:nvPr/>
        </p:nvSpPr>
        <p:spPr>
          <a:xfrm>
            <a:off x="7488382" y="2573773"/>
            <a:ext cx="4130634" cy="700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Captures the other Variations well</a:t>
            </a:r>
          </a:p>
        </p:txBody>
      </p:sp>
      <p:sp>
        <p:nvSpPr>
          <p:cNvPr id="19" name="TextBox 18">
            <a:extLst>
              <a:ext uri="{FF2B5EF4-FFF2-40B4-BE49-F238E27FC236}">
                <a16:creationId xmlns:a16="http://schemas.microsoft.com/office/drawing/2014/main" id="{7FD64FA7-D35E-062B-E0D3-544827939822}"/>
              </a:ext>
            </a:extLst>
          </p:cNvPr>
          <p:cNvSpPr txBox="1"/>
          <p:nvPr/>
        </p:nvSpPr>
        <p:spPr>
          <a:xfrm>
            <a:off x="3222249" y="3558415"/>
            <a:ext cx="1865767" cy="369332"/>
          </a:xfrm>
          <a:prstGeom prst="rect">
            <a:avLst/>
          </a:prstGeom>
          <a:noFill/>
        </p:spPr>
        <p:txBody>
          <a:bodyPr wrap="none" rtlCol="0">
            <a:spAutoFit/>
          </a:bodyPr>
          <a:lstStyle/>
          <a:p>
            <a:r>
              <a:rPr lang="en-US" b="1" dirty="0"/>
              <a:t>DNN PREDICTION</a:t>
            </a:r>
          </a:p>
        </p:txBody>
      </p:sp>
      <p:sp>
        <p:nvSpPr>
          <p:cNvPr id="20" name="TextBox 19">
            <a:extLst>
              <a:ext uri="{FF2B5EF4-FFF2-40B4-BE49-F238E27FC236}">
                <a16:creationId xmlns:a16="http://schemas.microsoft.com/office/drawing/2014/main" id="{EC91CEDF-AF94-54F1-0802-C3F9223602D0}"/>
              </a:ext>
            </a:extLst>
          </p:cNvPr>
          <p:cNvSpPr txBox="1"/>
          <p:nvPr/>
        </p:nvSpPr>
        <p:spPr>
          <a:xfrm>
            <a:off x="8805382" y="3498949"/>
            <a:ext cx="1935658" cy="369332"/>
          </a:xfrm>
          <a:prstGeom prst="rect">
            <a:avLst/>
          </a:prstGeom>
          <a:noFill/>
        </p:spPr>
        <p:txBody>
          <a:bodyPr wrap="none" rtlCol="0">
            <a:spAutoFit/>
          </a:bodyPr>
          <a:lstStyle/>
          <a:p>
            <a:r>
              <a:rPr lang="en-US" b="1" dirty="0"/>
              <a:t>LSTM PREDICTION</a:t>
            </a:r>
          </a:p>
        </p:txBody>
      </p:sp>
      <p:sp>
        <p:nvSpPr>
          <p:cNvPr id="21" name="Right Brace 20">
            <a:extLst>
              <a:ext uri="{FF2B5EF4-FFF2-40B4-BE49-F238E27FC236}">
                <a16:creationId xmlns:a16="http://schemas.microsoft.com/office/drawing/2014/main" id="{3D4802EF-1E92-CD99-CAAA-2AB2D279BF78}"/>
              </a:ext>
            </a:extLst>
          </p:cNvPr>
          <p:cNvSpPr/>
          <p:nvPr/>
        </p:nvSpPr>
        <p:spPr>
          <a:xfrm rot="5400000">
            <a:off x="6635340" y="2009402"/>
            <a:ext cx="486888" cy="44354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C4FA73F-89F0-88A6-CD05-026C9F9592DB}"/>
              </a:ext>
            </a:extLst>
          </p:cNvPr>
          <p:cNvSpPr txBox="1"/>
          <p:nvPr/>
        </p:nvSpPr>
        <p:spPr>
          <a:xfrm>
            <a:off x="4558642" y="4499845"/>
            <a:ext cx="5214569" cy="646331"/>
          </a:xfrm>
          <a:prstGeom prst="rect">
            <a:avLst/>
          </a:prstGeom>
          <a:noFill/>
        </p:spPr>
        <p:txBody>
          <a:bodyPr wrap="none" rtlCol="0">
            <a:spAutoFit/>
          </a:bodyPr>
          <a:lstStyle/>
          <a:p>
            <a:pPr marL="285750" indent="-285750">
              <a:buFont typeface="Arial" panose="020B0604020202020204" pitchFamily="34" charset="0"/>
              <a:buChar char="•"/>
            </a:pPr>
            <a:r>
              <a:rPr lang="en-US" b="1" dirty="0"/>
              <a:t>These two OUTPUTS to predict the actual sales?</a:t>
            </a:r>
          </a:p>
          <a:p>
            <a:pPr marL="285750" indent="-285750">
              <a:buFont typeface="Arial" panose="020B0604020202020204" pitchFamily="34" charset="0"/>
              <a:buChar char="•"/>
            </a:pPr>
            <a:r>
              <a:rPr lang="en-US" b="1" dirty="0"/>
              <a:t>Will this help capture the trends in the residuals?</a:t>
            </a:r>
          </a:p>
        </p:txBody>
      </p:sp>
      <p:sp>
        <p:nvSpPr>
          <p:cNvPr id="23" name="TextBox 22">
            <a:extLst>
              <a:ext uri="{FF2B5EF4-FFF2-40B4-BE49-F238E27FC236}">
                <a16:creationId xmlns:a16="http://schemas.microsoft.com/office/drawing/2014/main" id="{4E139ED9-40F0-6F93-CEC2-4A3517B720EB}"/>
              </a:ext>
            </a:extLst>
          </p:cNvPr>
          <p:cNvSpPr txBox="1"/>
          <p:nvPr/>
        </p:nvSpPr>
        <p:spPr>
          <a:xfrm>
            <a:off x="4558642" y="5302014"/>
            <a:ext cx="4769639" cy="923330"/>
          </a:xfrm>
          <a:prstGeom prst="rect">
            <a:avLst/>
          </a:prstGeom>
          <a:noFill/>
          <a:ln>
            <a:solidFill>
              <a:schemeClr val="tx1"/>
            </a:solidFill>
          </a:ln>
        </p:spPr>
        <p:txBody>
          <a:bodyPr wrap="none" rtlCol="0">
            <a:spAutoFit/>
          </a:bodyPr>
          <a:lstStyle/>
          <a:p>
            <a:r>
              <a:rPr lang="en-US" b="1" i="1" dirty="0"/>
              <a:t>Let’s build an unorthodox DNN with</a:t>
            </a:r>
          </a:p>
          <a:p>
            <a:pPr marL="285750" indent="-285750">
              <a:buFont typeface="Arial" panose="020B0604020202020204" pitchFamily="34" charset="0"/>
              <a:buChar char="•"/>
            </a:pPr>
            <a:r>
              <a:rPr lang="en-US" dirty="0"/>
              <a:t>Inputs = DNN Prediction and LSTM Prediction</a:t>
            </a:r>
          </a:p>
          <a:p>
            <a:pPr marL="285750" indent="-285750">
              <a:buFont typeface="Arial" panose="020B0604020202020204" pitchFamily="34" charset="0"/>
              <a:buChar char="•"/>
            </a:pPr>
            <a:r>
              <a:rPr lang="en-US" dirty="0"/>
              <a:t>Output = Actual Sales</a:t>
            </a:r>
          </a:p>
        </p:txBody>
      </p:sp>
      <p:pic>
        <p:nvPicPr>
          <p:cNvPr id="6" name="Picture 5">
            <a:extLst>
              <a:ext uri="{FF2B5EF4-FFF2-40B4-BE49-F238E27FC236}">
                <a16:creationId xmlns:a16="http://schemas.microsoft.com/office/drawing/2014/main" id="{C6507DBE-AF47-D6A1-0646-011C72D14675}"/>
              </a:ext>
            </a:extLst>
          </p:cNvPr>
          <p:cNvPicPr>
            <a:picLocks noChangeAspect="1"/>
          </p:cNvPicPr>
          <p:nvPr/>
        </p:nvPicPr>
        <p:blipFill rotWithShape="1">
          <a:blip r:embed="rId3"/>
          <a:srcRect l="22996" r="10387"/>
          <a:stretch/>
        </p:blipFill>
        <p:spPr>
          <a:xfrm>
            <a:off x="1153807" y="3733898"/>
            <a:ext cx="1877067" cy="2491446"/>
          </a:xfrm>
          <a:prstGeom prst="rect">
            <a:avLst/>
          </a:prstGeom>
          <a:ln>
            <a:solidFill>
              <a:schemeClr val="tx1"/>
            </a:solidFill>
          </a:ln>
        </p:spPr>
      </p:pic>
    </p:spTree>
    <p:extLst>
      <p:ext uri="{BB962C8B-B14F-4D97-AF65-F5344CB8AC3E}">
        <p14:creationId xmlns:p14="http://schemas.microsoft.com/office/powerpoint/2010/main" val="188176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82695"/>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Unorthodox DNN</a:t>
            </a:r>
          </a:p>
        </p:txBody>
      </p:sp>
      <p:sp>
        <p:nvSpPr>
          <p:cNvPr id="5" name="TextBox 4">
            <a:extLst>
              <a:ext uri="{FF2B5EF4-FFF2-40B4-BE49-F238E27FC236}">
                <a16:creationId xmlns:a16="http://schemas.microsoft.com/office/drawing/2014/main" id="{BE494431-1DC3-C76E-1C6C-518AD5CAFAAC}"/>
              </a:ext>
            </a:extLst>
          </p:cNvPr>
          <p:cNvSpPr txBox="1"/>
          <p:nvPr/>
        </p:nvSpPr>
        <p:spPr>
          <a:xfrm>
            <a:off x="631605" y="1095277"/>
            <a:ext cx="3976022" cy="369332"/>
          </a:xfrm>
          <a:prstGeom prst="rect">
            <a:avLst/>
          </a:prstGeom>
          <a:noFill/>
          <a:ln>
            <a:solidFill>
              <a:schemeClr val="tx1"/>
            </a:solidFill>
          </a:ln>
        </p:spPr>
        <p:txBody>
          <a:bodyPr wrap="square" rtlCol="0">
            <a:spAutoFit/>
          </a:bodyPr>
          <a:lstStyle/>
          <a:p>
            <a:pPr algn="ctr"/>
            <a:r>
              <a:rPr lang="en-US" i="1" dirty="0"/>
              <a:t>Unorthodox DNN Best Model Specifics</a:t>
            </a:r>
          </a:p>
        </p:txBody>
      </p:sp>
      <p:sp>
        <p:nvSpPr>
          <p:cNvPr id="6" name="TextBox 5">
            <a:extLst>
              <a:ext uri="{FF2B5EF4-FFF2-40B4-BE49-F238E27FC236}">
                <a16:creationId xmlns:a16="http://schemas.microsoft.com/office/drawing/2014/main" id="{EC150CD3-3DAB-A673-DD77-7CCBC3D50D9F}"/>
              </a:ext>
            </a:extLst>
          </p:cNvPr>
          <p:cNvSpPr txBox="1"/>
          <p:nvPr/>
        </p:nvSpPr>
        <p:spPr>
          <a:xfrm>
            <a:off x="6568188" y="1045463"/>
            <a:ext cx="2807692" cy="369332"/>
          </a:xfrm>
          <a:prstGeom prst="rect">
            <a:avLst/>
          </a:prstGeom>
          <a:noFill/>
          <a:ln>
            <a:solidFill>
              <a:schemeClr val="tx1"/>
            </a:solidFill>
          </a:ln>
        </p:spPr>
        <p:txBody>
          <a:bodyPr wrap="none" rtlCol="0">
            <a:spAutoFit/>
          </a:bodyPr>
          <a:lstStyle/>
          <a:p>
            <a:r>
              <a:rPr lang="en-US" i="1" dirty="0"/>
              <a:t>Test Set Actual vs Prediction</a:t>
            </a:r>
          </a:p>
        </p:txBody>
      </p:sp>
      <p:sp>
        <p:nvSpPr>
          <p:cNvPr id="7" name="TextBox 6">
            <a:extLst>
              <a:ext uri="{FF2B5EF4-FFF2-40B4-BE49-F238E27FC236}">
                <a16:creationId xmlns:a16="http://schemas.microsoft.com/office/drawing/2014/main" id="{E276BBE0-8EE6-BCCA-0874-8C452A38B0AF}"/>
              </a:ext>
            </a:extLst>
          </p:cNvPr>
          <p:cNvSpPr txBox="1"/>
          <p:nvPr/>
        </p:nvSpPr>
        <p:spPr>
          <a:xfrm>
            <a:off x="274320" y="1512267"/>
            <a:ext cx="59607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Predictor Variables are the Predicted Sales(LSTM) &amp; Predicted Sales (DNN)</a:t>
            </a:r>
          </a:p>
          <a:p>
            <a:pPr marL="285750" indent="-285750">
              <a:buFont typeface="Arial" panose="020B0604020202020204" pitchFamily="34" charset="0"/>
              <a:buChar char="•"/>
            </a:pPr>
            <a:r>
              <a:rPr lang="en-US" dirty="0"/>
              <a:t>Activation Function –  RELU</a:t>
            </a:r>
          </a:p>
          <a:p>
            <a:pPr marL="285750" indent="-285750">
              <a:buFont typeface="Arial" panose="020B0604020202020204" pitchFamily="34" charset="0"/>
              <a:buChar char="•"/>
            </a:pPr>
            <a:r>
              <a:rPr lang="en-US" dirty="0"/>
              <a:t>Batch Size – 10</a:t>
            </a:r>
          </a:p>
          <a:p>
            <a:pPr marL="285750" indent="-285750">
              <a:buFont typeface="Arial" panose="020B0604020202020204" pitchFamily="34" charset="0"/>
              <a:buChar char="•"/>
            </a:pPr>
            <a:r>
              <a:rPr lang="en-US" dirty="0"/>
              <a:t>Input Layer Shape – (2,1) owing to only two Predictor Variables described above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314" name="Picture 2">
            <a:extLst>
              <a:ext uri="{FF2B5EF4-FFF2-40B4-BE49-F238E27FC236}">
                <a16:creationId xmlns:a16="http://schemas.microsoft.com/office/drawing/2014/main" id="{5AE24CBE-1BE7-65F8-6ACD-EEE5264FC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306" y="1414795"/>
            <a:ext cx="4762500" cy="3149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DB12A85-ED4E-7894-4B7B-4BB4AC084DC1}"/>
              </a:ext>
            </a:extLst>
          </p:cNvPr>
          <p:cNvPicPr>
            <a:picLocks noChangeAspect="1"/>
          </p:cNvPicPr>
          <p:nvPr/>
        </p:nvPicPr>
        <p:blipFill>
          <a:blip r:embed="rId4"/>
          <a:stretch>
            <a:fillRect/>
          </a:stretch>
        </p:blipFill>
        <p:spPr>
          <a:xfrm>
            <a:off x="741218" y="3473400"/>
            <a:ext cx="4385060" cy="2181989"/>
          </a:xfrm>
          <a:prstGeom prst="rect">
            <a:avLst/>
          </a:prstGeom>
        </p:spPr>
      </p:pic>
      <p:sp>
        <p:nvSpPr>
          <p:cNvPr id="14" name="TextBox 13">
            <a:extLst>
              <a:ext uri="{FF2B5EF4-FFF2-40B4-BE49-F238E27FC236}">
                <a16:creationId xmlns:a16="http://schemas.microsoft.com/office/drawing/2014/main" id="{2B0AA5CD-B754-3368-113B-9AA154592A4E}"/>
              </a:ext>
            </a:extLst>
          </p:cNvPr>
          <p:cNvSpPr txBox="1"/>
          <p:nvPr/>
        </p:nvSpPr>
        <p:spPr>
          <a:xfrm>
            <a:off x="10863845" y="2652037"/>
            <a:ext cx="1192891" cy="646331"/>
          </a:xfrm>
          <a:prstGeom prst="rect">
            <a:avLst/>
          </a:prstGeom>
          <a:noFill/>
        </p:spPr>
        <p:txBody>
          <a:bodyPr wrap="none" rtlCol="0">
            <a:spAutoFit/>
          </a:bodyPr>
          <a:lstStyle/>
          <a:p>
            <a:pPr algn="ctr"/>
            <a:r>
              <a:rPr lang="en-US" b="1" dirty="0"/>
              <a:t>Test MAPE</a:t>
            </a:r>
            <a:br>
              <a:rPr lang="en-US" b="1" dirty="0"/>
            </a:br>
            <a:r>
              <a:rPr lang="en-US" dirty="0"/>
              <a:t>= 15.00%</a:t>
            </a:r>
          </a:p>
        </p:txBody>
      </p:sp>
      <p:sp>
        <p:nvSpPr>
          <p:cNvPr id="24" name="Rectangle 23">
            <a:extLst>
              <a:ext uri="{FF2B5EF4-FFF2-40B4-BE49-F238E27FC236}">
                <a16:creationId xmlns:a16="http://schemas.microsoft.com/office/drawing/2014/main" id="{D9DD3699-C377-60E9-4FBF-CD311929D8AF}"/>
              </a:ext>
            </a:extLst>
          </p:cNvPr>
          <p:cNvSpPr/>
          <p:nvPr/>
        </p:nvSpPr>
        <p:spPr>
          <a:xfrm>
            <a:off x="10865857" y="2581811"/>
            <a:ext cx="1190879" cy="71655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C42D8E0-C2B5-DBB0-34D5-B9D1E7950D72}"/>
              </a:ext>
            </a:extLst>
          </p:cNvPr>
          <p:cNvSpPr txBox="1"/>
          <p:nvPr/>
        </p:nvSpPr>
        <p:spPr>
          <a:xfrm>
            <a:off x="5909953" y="4530484"/>
            <a:ext cx="62820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Model does not perform better than our Multivariate LSTM(best model) as it has a slightly higher error</a:t>
            </a:r>
          </a:p>
          <a:p>
            <a:pPr marL="285750" indent="-285750">
              <a:buFont typeface="Arial" panose="020B0604020202020204" pitchFamily="34" charset="0"/>
              <a:buChar char="•"/>
            </a:pPr>
            <a:r>
              <a:rPr lang="en-US" dirty="0"/>
              <a:t>However, it can capture the troughs and crests well</a:t>
            </a:r>
          </a:p>
          <a:p>
            <a:pPr marL="285750" indent="-285750">
              <a:buFont typeface="Arial" panose="020B0604020202020204" pitchFamily="34" charset="0"/>
              <a:buChar char="•"/>
            </a:pPr>
            <a:r>
              <a:rPr lang="en-US" dirty="0"/>
              <a:t>So, depending on the user objective, this model can come into use!</a:t>
            </a:r>
          </a:p>
        </p:txBody>
      </p:sp>
    </p:spTree>
    <p:extLst>
      <p:ext uri="{BB962C8B-B14F-4D97-AF65-F5344CB8AC3E}">
        <p14:creationId xmlns:p14="http://schemas.microsoft.com/office/powerpoint/2010/main" val="381360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82695"/>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Application of Models</a:t>
            </a:r>
          </a:p>
        </p:txBody>
      </p:sp>
      <p:sp>
        <p:nvSpPr>
          <p:cNvPr id="9" name="TextBox 8">
            <a:extLst>
              <a:ext uri="{FF2B5EF4-FFF2-40B4-BE49-F238E27FC236}">
                <a16:creationId xmlns:a16="http://schemas.microsoft.com/office/drawing/2014/main" id="{A29807C4-CB41-4158-7AAF-8C05E9F5EEA8}"/>
              </a:ext>
            </a:extLst>
          </p:cNvPr>
          <p:cNvSpPr txBox="1"/>
          <p:nvPr/>
        </p:nvSpPr>
        <p:spPr>
          <a:xfrm>
            <a:off x="368996" y="835489"/>
            <a:ext cx="9601218" cy="646331"/>
          </a:xfrm>
          <a:prstGeom prst="rect">
            <a:avLst/>
          </a:prstGeom>
          <a:noFill/>
        </p:spPr>
        <p:txBody>
          <a:bodyPr wrap="none" rtlCol="0">
            <a:spAutoFit/>
          </a:bodyPr>
          <a:lstStyle/>
          <a:p>
            <a:pPr marL="285750" indent="-285750">
              <a:buFont typeface="Arial" panose="020B0604020202020204" pitchFamily="34" charset="0"/>
              <a:buChar char="•"/>
            </a:pPr>
            <a:r>
              <a:rPr lang="en-US" dirty="0"/>
              <a:t>We can conclude that Multivariate LSTM with lags and Categorical variables was the best model.</a:t>
            </a:r>
          </a:p>
          <a:p>
            <a:pPr marL="285750" indent="-285750">
              <a:buFont typeface="Arial" panose="020B0604020202020204" pitchFamily="34" charset="0"/>
              <a:buChar char="•"/>
            </a:pPr>
            <a:r>
              <a:rPr lang="en-US" dirty="0"/>
              <a:t>We used it for modelling the sales for all of Foods in CA_1 , CA_2 &amp; CA_3 and it gave good results!</a:t>
            </a:r>
          </a:p>
        </p:txBody>
      </p:sp>
      <p:pic>
        <p:nvPicPr>
          <p:cNvPr id="14338" name="Picture 2">
            <a:extLst>
              <a:ext uri="{FF2B5EF4-FFF2-40B4-BE49-F238E27FC236}">
                <a16:creationId xmlns:a16="http://schemas.microsoft.com/office/drawing/2014/main" id="{0BB6CDEF-4314-EF2E-1096-8AC0BDC0B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07" y="1865109"/>
            <a:ext cx="2801081" cy="1852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65184B0-A6D5-DC21-8066-326F99A68543}"/>
              </a:ext>
            </a:extLst>
          </p:cNvPr>
          <p:cNvSpPr txBox="1"/>
          <p:nvPr/>
        </p:nvSpPr>
        <p:spPr>
          <a:xfrm>
            <a:off x="273134" y="1584586"/>
            <a:ext cx="2033476" cy="369332"/>
          </a:xfrm>
          <a:prstGeom prst="rect">
            <a:avLst/>
          </a:prstGeom>
          <a:noFill/>
        </p:spPr>
        <p:txBody>
          <a:bodyPr wrap="square" rtlCol="0">
            <a:spAutoFit/>
          </a:bodyPr>
          <a:lstStyle/>
          <a:p>
            <a:r>
              <a:rPr lang="en-US" dirty="0"/>
              <a:t>FOODS_2 in CA_1</a:t>
            </a:r>
          </a:p>
        </p:txBody>
      </p:sp>
      <p:sp>
        <p:nvSpPr>
          <p:cNvPr id="12" name="TextBox 11">
            <a:extLst>
              <a:ext uri="{FF2B5EF4-FFF2-40B4-BE49-F238E27FC236}">
                <a16:creationId xmlns:a16="http://schemas.microsoft.com/office/drawing/2014/main" id="{5EDE1C77-CCBC-2D5A-6A93-149C3642F049}"/>
              </a:ext>
            </a:extLst>
          </p:cNvPr>
          <p:cNvSpPr txBox="1"/>
          <p:nvPr/>
        </p:nvSpPr>
        <p:spPr>
          <a:xfrm>
            <a:off x="3160152" y="1567686"/>
            <a:ext cx="2033475" cy="369332"/>
          </a:xfrm>
          <a:prstGeom prst="rect">
            <a:avLst/>
          </a:prstGeom>
          <a:noFill/>
        </p:spPr>
        <p:txBody>
          <a:bodyPr wrap="square" rtlCol="0">
            <a:spAutoFit/>
          </a:bodyPr>
          <a:lstStyle/>
          <a:p>
            <a:r>
              <a:rPr lang="en-US" dirty="0"/>
              <a:t>FOODS_3 in CA_1</a:t>
            </a:r>
          </a:p>
        </p:txBody>
      </p:sp>
      <p:pic>
        <p:nvPicPr>
          <p:cNvPr id="14340" name="Picture 4">
            <a:extLst>
              <a:ext uri="{FF2B5EF4-FFF2-40B4-BE49-F238E27FC236}">
                <a16:creationId xmlns:a16="http://schemas.microsoft.com/office/drawing/2014/main" id="{5B13A94F-797E-A353-79AA-47B75B7E2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636" y="1854201"/>
            <a:ext cx="2960352" cy="19269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8A8CD5A-F156-8A2C-17AB-01FDF7C78324}"/>
              </a:ext>
            </a:extLst>
          </p:cNvPr>
          <p:cNvSpPr txBox="1"/>
          <p:nvPr/>
        </p:nvSpPr>
        <p:spPr>
          <a:xfrm>
            <a:off x="5965340" y="1567686"/>
            <a:ext cx="2121756" cy="369332"/>
          </a:xfrm>
          <a:prstGeom prst="rect">
            <a:avLst/>
          </a:prstGeom>
          <a:noFill/>
        </p:spPr>
        <p:txBody>
          <a:bodyPr wrap="square" rtlCol="0">
            <a:spAutoFit/>
          </a:bodyPr>
          <a:lstStyle/>
          <a:p>
            <a:r>
              <a:rPr lang="en-US" dirty="0"/>
              <a:t>FOODS_1 in CA_2</a:t>
            </a:r>
          </a:p>
        </p:txBody>
      </p:sp>
      <p:pic>
        <p:nvPicPr>
          <p:cNvPr id="14342" name="Picture 6">
            <a:extLst>
              <a:ext uri="{FF2B5EF4-FFF2-40B4-BE49-F238E27FC236}">
                <a16:creationId xmlns:a16="http://schemas.microsoft.com/office/drawing/2014/main" id="{FCBFF4E0-860B-A4AE-38EC-2D7E83A1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537" y="1854200"/>
            <a:ext cx="2960351" cy="1957779"/>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410D35AB-052D-527B-4255-EB89F25335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1369" y="1836997"/>
            <a:ext cx="2960351" cy="19577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8B947B8-1490-FF43-3F1B-DB8CD4E10A5B}"/>
              </a:ext>
            </a:extLst>
          </p:cNvPr>
          <p:cNvSpPr txBox="1"/>
          <p:nvPr/>
        </p:nvSpPr>
        <p:spPr>
          <a:xfrm>
            <a:off x="8977578" y="1567686"/>
            <a:ext cx="2121756" cy="369332"/>
          </a:xfrm>
          <a:prstGeom prst="rect">
            <a:avLst/>
          </a:prstGeom>
          <a:noFill/>
        </p:spPr>
        <p:txBody>
          <a:bodyPr wrap="square" rtlCol="0">
            <a:spAutoFit/>
          </a:bodyPr>
          <a:lstStyle/>
          <a:p>
            <a:r>
              <a:rPr lang="en-US" dirty="0"/>
              <a:t>FOODS_2 in CA_2</a:t>
            </a:r>
          </a:p>
        </p:txBody>
      </p:sp>
      <p:pic>
        <p:nvPicPr>
          <p:cNvPr id="14346" name="Picture 10">
            <a:extLst>
              <a:ext uri="{FF2B5EF4-FFF2-40B4-BE49-F238E27FC236}">
                <a16:creationId xmlns:a16="http://schemas.microsoft.com/office/drawing/2014/main" id="{D245CEDD-A2F1-A55B-4FB5-87F899633A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952" y="4252330"/>
            <a:ext cx="2765392" cy="180004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3E8538C-ECF7-2722-02EC-8805C2B13F54}"/>
              </a:ext>
            </a:extLst>
          </p:cNvPr>
          <p:cNvSpPr txBox="1"/>
          <p:nvPr/>
        </p:nvSpPr>
        <p:spPr>
          <a:xfrm>
            <a:off x="368996" y="3874836"/>
            <a:ext cx="2121756" cy="369332"/>
          </a:xfrm>
          <a:prstGeom prst="rect">
            <a:avLst/>
          </a:prstGeom>
          <a:noFill/>
        </p:spPr>
        <p:txBody>
          <a:bodyPr wrap="square" rtlCol="0">
            <a:spAutoFit/>
          </a:bodyPr>
          <a:lstStyle/>
          <a:p>
            <a:r>
              <a:rPr lang="en-US" dirty="0"/>
              <a:t>FOODS_3 in CA_2</a:t>
            </a:r>
          </a:p>
        </p:txBody>
      </p:sp>
      <p:pic>
        <p:nvPicPr>
          <p:cNvPr id="14348" name="Picture 12">
            <a:extLst>
              <a:ext uri="{FF2B5EF4-FFF2-40B4-BE49-F238E27FC236}">
                <a16:creationId xmlns:a16="http://schemas.microsoft.com/office/drawing/2014/main" id="{513817B7-7B4C-239D-E32F-E81D06B796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0887" y="4144075"/>
            <a:ext cx="3101243" cy="201865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F45CAC-271F-8758-8BB2-6EC896BB1E3E}"/>
              </a:ext>
            </a:extLst>
          </p:cNvPr>
          <p:cNvSpPr txBox="1"/>
          <p:nvPr/>
        </p:nvSpPr>
        <p:spPr>
          <a:xfrm>
            <a:off x="3106370" y="3847847"/>
            <a:ext cx="2121756" cy="369332"/>
          </a:xfrm>
          <a:prstGeom prst="rect">
            <a:avLst/>
          </a:prstGeom>
          <a:noFill/>
        </p:spPr>
        <p:txBody>
          <a:bodyPr wrap="square" rtlCol="0">
            <a:spAutoFit/>
          </a:bodyPr>
          <a:lstStyle/>
          <a:p>
            <a:r>
              <a:rPr lang="en-US" dirty="0"/>
              <a:t>FOODS_1 in CA_3</a:t>
            </a:r>
          </a:p>
        </p:txBody>
      </p:sp>
      <p:pic>
        <p:nvPicPr>
          <p:cNvPr id="14350" name="Picture 14">
            <a:extLst>
              <a:ext uri="{FF2B5EF4-FFF2-40B4-BE49-F238E27FC236}">
                <a16:creationId xmlns:a16="http://schemas.microsoft.com/office/drawing/2014/main" id="{7304C392-DFE3-176E-862F-C3F70A46FA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2130" y="4167156"/>
            <a:ext cx="3053880" cy="19878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2415FD8-DC75-B495-5536-E69CF6C7B636}"/>
              </a:ext>
            </a:extLst>
          </p:cNvPr>
          <p:cNvSpPr txBox="1"/>
          <p:nvPr/>
        </p:nvSpPr>
        <p:spPr>
          <a:xfrm>
            <a:off x="6188741" y="3870927"/>
            <a:ext cx="2121756" cy="369332"/>
          </a:xfrm>
          <a:prstGeom prst="rect">
            <a:avLst/>
          </a:prstGeom>
          <a:noFill/>
        </p:spPr>
        <p:txBody>
          <a:bodyPr wrap="square" rtlCol="0">
            <a:spAutoFit/>
          </a:bodyPr>
          <a:lstStyle/>
          <a:p>
            <a:r>
              <a:rPr lang="en-US" dirty="0"/>
              <a:t>FOODS_2 in CA_3</a:t>
            </a:r>
          </a:p>
        </p:txBody>
      </p:sp>
      <p:sp>
        <p:nvSpPr>
          <p:cNvPr id="19" name="TextBox 18">
            <a:extLst>
              <a:ext uri="{FF2B5EF4-FFF2-40B4-BE49-F238E27FC236}">
                <a16:creationId xmlns:a16="http://schemas.microsoft.com/office/drawing/2014/main" id="{8E651A3B-79B6-5BB0-6FAE-2A8FB36E5DC5}"/>
              </a:ext>
            </a:extLst>
          </p:cNvPr>
          <p:cNvSpPr txBox="1"/>
          <p:nvPr/>
        </p:nvSpPr>
        <p:spPr>
          <a:xfrm>
            <a:off x="9116188" y="3900374"/>
            <a:ext cx="1983146" cy="369332"/>
          </a:xfrm>
          <a:prstGeom prst="rect">
            <a:avLst/>
          </a:prstGeom>
          <a:noFill/>
        </p:spPr>
        <p:txBody>
          <a:bodyPr wrap="square" rtlCol="0">
            <a:spAutoFit/>
          </a:bodyPr>
          <a:lstStyle/>
          <a:p>
            <a:r>
              <a:rPr lang="en-US" dirty="0"/>
              <a:t>FOODS_3 in CA_3</a:t>
            </a:r>
          </a:p>
        </p:txBody>
      </p:sp>
      <p:pic>
        <p:nvPicPr>
          <p:cNvPr id="14352" name="Picture 16">
            <a:extLst>
              <a:ext uri="{FF2B5EF4-FFF2-40B4-BE49-F238E27FC236}">
                <a16:creationId xmlns:a16="http://schemas.microsoft.com/office/drawing/2014/main" id="{E2F3624E-2383-3807-0069-111310809C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5187" y="4246410"/>
            <a:ext cx="2810364" cy="182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6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82695"/>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Application of Models</a:t>
            </a:r>
          </a:p>
        </p:txBody>
      </p:sp>
      <p:sp>
        <p:nvSpPr>
          <p:cNvPr id="9" name="TextBox 8">
            <a:extLst>
              <a:ext uri="{FF2B5EF4-FFF2-40B4-BE49-F238E27FC236}">
                <a16:creationId xmlns:a16="http://schemas.microsoft.com/office/drawing/2014/main" id="{A29807C4-CB41-4158-7AAF-8C05E9F5EEA8}"/>
              </a:ext>
            </a:extLst>
          </p:cNvPr>
          <p:cNvSpPr txBox="1"/>
          <p:nvPr/>
        </p:nvSpPr>
        <p:spPr>
          <a:xfrm>
            <a:off x="368996" y="995303"/>
            <a:ext cx="8960466" cy="369332"/>
          </a:xfrm>
          <a:prstGeom prst="rect">
            <a:avLst/>
          </a:prstGeom>
          <a:noFill/>
        </p:spPr>
        <p:txBody>
          <a:bodyPr wrap="none" rtlCol="0">
            <a:spAutoFit/>
          </a:bodyPr>
          <a:lstStyle/>
          <a:p>
            <a:pPr marL="285750" indent="-285750">
              <a:buFont typeface="Arial" panose="020B0604020202020204" pitchFamily="34" charset="0"/>
              <a:buChar char="•"/>
            </a:pPr>
            <a:r>
              <a:rPr lang="en-US" dirty="0"/>
              <a:t>Final Test MAPE of all the Time Series after Modelling with Multivariate LSTM (Best Model)</a:t>
            </a:r>
          </a:p>
        </p:txBody>
      </p:sp>
      <p:graphicFrame>
        <p:nvGraphicFramePr>
          <p:cNvPr id="5" name="Table 5">
            <a:extLst>
              <a:ext uri="{FF2B5EF4-FFF2-40B4-BE49-F238E27FC236}">
                <a16:creationId xmlns:a16="http://schemas.microsoft.com/office/drawing/2014/main" id="{73DF5F11-4C6A-A5C5-4DE3-FEDCFED555B4}"/>
              </a:ext>
            </a:extLst>
          </p:cNvPr>
          <p:cNvGraphicFramePr>
            <a:graphicFrameLocks noGrp="1"/>
          </p:cNvGraphicFramePr>
          <p:nvPr>
            <p:extLst>
              <p:ext uri="{D42A27DB-BD31-4B8C-83A1-F6EECF244321}">
                <p14:modId xmlns:p14="http://schemas.microsoft.com/office/powerpoint/2010/main" val="3700642719"/>
              </p:ext>
            </p:extLst>
          </p:nvPr>
        </p:nvGraphicFramePr>
        <p:xfrm>
          <a:off x="1948873" y="1610316"/>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59072749"/>
                    </a:ext>
                  </a:extLst>
                </a:gridCol>
                <a:gridCol w="4064000">
                  <a:extLst>
                    <a:ext uri="{9D8B030D-6E8A-4147-A177-3AD203B41FA5}">
                      <a16:colId xmlns:a16="http://schemas.microsoft.com/office/drawing/2014/main" val="1358844286"/>
                    </a:ext>
                  </a:extLst>
                </a:gridCol>
              </a:tblGrid>
              <a:tr h="370840">
                <a:tc>
                  <a:txBody>
                    <a:bodyPr/>
                    <a:lstStyle/>
                    <a:p>
                      <a:pPr algn="ctr"/>
                      <a:r>
                        <a:rPr lang="en-US" dirty="0"/>
                        <a:t>TIME SERIES</a:t>
                      </a:r>
                    </a:p>
                  </a:txBody>
                  <a:tcPr/>
                </a:tc>
                <a:tc>
                  <a:txBody>
                    <a:bodyPr/>
                    <a:lstStyle/>
                    <a:p>
                      <a:pPr algn="ctr"/>
                      <a:r>
                        <a:rPr lang="en-US" dirty="0"/>
                        <a:t>TEST MAPE</a:t>
                      </a:r>
                    </a:p>
                  </a:txBody>
                  <a:tcPr/>
                </a:tc>
                <a:extLst>
                  <a:ext uri="{0D108BD9-81ED-4DB2-BD59-A6C34878D82A}">
                    <a16:rowId xmlns:a16="http://schemas.microsoft.com/office/drawing/2014/main" val="503909560"/>
                  </a:ext>
                </a:extLst>
              </a:tr>
              <a:tr h="370840">
                <a:tc>
                  <a:txBody>
                    <a:bodyPr/>
                    <a:lstStyle/>
                    <a:p>
                      <a:pPr algn="ctr"/>
                      <a:r>
                        <a:rPr lang="en-US" dirty="0"/>
                        <a:t>FOODS 1 in CA 1</a:t>
                      </a:r>
                    </a:p>
                  </a:txBody>
                  <a:tcPr/>
                </a:tc>
                <a:tc>
                  <a:txBody>
                    <a:bodyPr/>
                    <a:lstStyle/>
                    <a:p>
                      <a:pPr algn="ctr"/>
                      <a:r>
                        <a:rPr lang="en-US" dirty="0"/>
                        <a:t>13.47%</a:t>
                      </a:r>
                    </a:p>
                  </a:txBody>
                  <a:tcPr/>
                </a:tc>
                <a:extLst>
                  <a:ext uri="{0D108BD9-81ED-4DB2-BD59-A6C34878D82A}">
                    <a16:rowId xmlns:a16="http://schemas.microsoft.com/office/drawing/2014/main" val="3843049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2 in CA 1</a:t>
                      </a:r>
                    </a:p>
                  </a:txBody>
                  <a:tcPr/>
                </a:tc>
                <a:tc>
                  <a:txBody>
                    <a:bodyPr/>
                    <a:lstStyle/>
                    <a:p>
                      <a:pPr algn="ctr"/>
                      <a:r>
                        <a:rPr lang="en-US" dirty="0"/>
                        <a:t>10.13%</a:t>
                      </a:r>
                    </a:p>
                  </a:txBody>
                  <a:tcPr/>
                </a:tc>
                <a:extLst>
                  <a:ext uri="{0D108BD9-81ED-4DB2-BD59-A6C34878D82A}">
                    <a16:rowId xmlns:a16="http://schemas.microsoft.com/office/drawing/2014/main" val="10560755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3 in CA 1</a:t>
                      </a:r>
                    </a:p>
                  </a:txBody>
                  <a:tcPr/>
                </a:tc>
                <a:tc>
                  <a:txBody>
                    <a:bodyPr/>
                    <a:lstStyle/>
                    <a:p>
                      <a:pPr algn="ctr"/>
                      <a:r>
                        <a:rPr lang="en-US" dirty="0"/>
                        <a:t>6.29%</a:t>
                      </a:r>
                    </a:p>
                  </a:txBody>
                  <a:tcPr/>
                </a:tc>
                <a:extLst>
                  <a:ext uri="{0D108BD9-81ED-4DB2-BD59-A6C34878D82A}">
                    <a16:rowId xmlns:a16="http://schemas.microsoft.com/office/drawing/2014/main" val="2658605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1 in CA 2</a:t>
                      </a:r>
                    </a:p>
                  </a:txBody>
                  <a:tcPr/>
                </a:tc>
                <a:tc>
                  <a:txBody>
                    <a:bodyPr/>
                    <a:lstStyle/>
                    <a:p>
                      <a:pPr algn="ctr"/>
                      <a:r>
                        <a:rPr lang="en-US" dirty="0"/>
                        <a:t>15.77%</a:t>
                      </a:r>
                    </a:p>
                  </a:txBody>
                  <a:tcPr/>
                </a:tc>
                <a:extLst>
                  <a:ext uri="{0D108BD9-81ED-4DB2-BD59-A6C34878D82A}">
                    <a16:rowId xmlns:a16="http://schemas.microsoft.com/office/drawing/2014/main" val="22200864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2 in CA 2</a:t>
                      </a:r>
                    </a:p>
                  </a:txBody>
                  <a:tcPr/>
                </a:tc>
                <a:tc>
                  <a:txBody>
                    <a:bodyPr/>
                    <a:lstStyle/>
                    <a:p>
                      <a:pPr algn="ctr"/>
                      <a:r>
                        <a:rPr lang="en-US" dirty="0"/>
                        <a:t>115.3%</a:t>
                      </a:r>
                    </a:p>
                  </a:txBody>
                  <a:tcPr/>
                </a:tc>
                <a:extLst>
                  <a:ext uri="{0D108BD9-81ED-4DB2-BD59-A6C34878D82A}">
                    <a16:rowId xmlns:a16="http://schemas.microsoft.com/office/drawing/2014/main" val="37969972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3 in CA 2</a:t>
                      </a:r>
                    </a:p>
                  </a:txBody>
                  <a:tcPr/>
                </a:tc>
                <a:tc>
                  <a:txBody>
                    <a:bodyPr/>
                    <a:lstStyle/>
                    <a:p>
                      <a:pPr algn="ctr"/>
                      <a:r>
                        <a:rPr lang="en-US" dirty="0"/>
                        <a:t>14.95%</a:t>
                      </a:r>
                    </a:p>
                  </a:txBody>
                  <a:tcPr/>
                </a:tc>
                <a:extLst>
                  <a:ext uri="{0D108BD9-81ED-4DB2-BD59-A6C34878D82A}">
                    <a16:rowId xmlns:a16="http://schemas.microsoft.com/office/drawing/2014/main" val="10179502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1 in CA 3</a:t>
                      </a:r>
                    </a:p>
                  </a:txBody>
                  <a:tcPr/>
                </a:tc>
                <a:tc>
                  <a:txBody>
                    <a:bodyPr/>
                    <a:lstStyle/>
                    <a:p>
                      <a:pPr algn="ctr"/>
                      <a:r>
                        <a:rPr lang="en-US" dirty="0"/>
                        <a:t>18.79%</a:t>
                      </a:r>
                    </a:p>
                  </a:txBody>
                  <a:tcPr/>
                </a:tc>
                <a:extLst>
                  <a:ext uri="{0D108BD9-81ED-4DB2-BD59-A6C34878D82A}">
                    <a16:rowId xmlns:a16="http://schemas.microsoft.com/office/drawing/2014/main" val="26119936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2 in CA 3</a:t>
                      </a:r>
                    </a:p>
                  </a:txBody>
                  <a:tcPr/>
                </a:tc>
                <a:tc>
                  <a:txBody>
                    <a:bodyPr/>
                    <a:lstStyle/>
                    <a:p>
                      <a:pPr algn="ctr"/>
                      <a:r>
                        <a:rPr lang="en-US" dirty="0"/>
                        <a:t>10.05%</a:t>
                      </a:r>
                    </a:p>
                  </a:txBody>
                  <a:tcPr/>
                </a:tc>
                <a:extLst>
                  <a:ext uri="{0D108BD9-81ED-4DB2-BD59-A6C34878D82A}">
                    <a16:rowId xmlns:a16="http://schemas.microsoft.com/office/drawing/2014/main" val="13637403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FOODS 3 in CA 3</a:t>
                      </a:r>
                    </a:p>
                  </a:txBody>
                  <a:tcPr/>
                </a:tc>
                <a:tc>
                  <a:txBody>
                    <a:bodyPr/>
                    <a:lstStyle/>
                    <a:p>
                      <a:pPr algn="ctr"/>
                      <a:r>
                        <a:rPr lang="en-US" dirty="0"/>
                        <a:t>8.42%</a:t>
                      </a:r>
                    </a:p>
                  </a:txBody>
                  <a:tcPr/>
                </a:tc>
                <a:extLst>
                  <a:ext uri="{0D108BD9-81ED-4DB2-BD59-A6C34878D82A}">
                    <a16:rowId xmlns:a16="http://schemas.microsoft.com/office/drawing/2014/main" val="2923216814"/>
                  </a:ext>
                </a:extLst>
              </a:tr>
            </a:tbl>
          </a:graphicData>
        </a:graphic>
      </p:graphicFrame>
    </p:spTree>
    <p:extLst>
      <p:ext uri="{BB962C8B-B14F-4D97-AF65-F5344CB8AC3E}">
        <p14:creationId xmlns:p14="http://schemas.microsoft.com/office/powerpoint/2010/main" val="2724443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96829"/>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478790" y="182695"/>
            <a:ext cx="1182261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Future Work &amp; Appendix</a:t>
            </a:r>
          </a:p>
        </p:txBody>
      </p:sp>
      <p:pic>
        <p:nvPicPr>
          <p:cNvPr id="16386" name="Picture 2">
            <a:extLst>
              <a:ext uri="{FF2B5EF4-FFF2-40B4-BE49-F238E27FC236}">
                <a16:creationId xmlns:a16="http://schemas.microsoft.com/office/drawing/2014/main" id="{CA8E61F3-8B6F-83B0-83E1-18EDE44D6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122" y="1638356"/>
            <a:ext cx="5003800" cy="314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0D255C-A6E9-35C5-C572-F0E04AA1C940}"/>
              </a:ext>
            </a:extLst>
          </p:cNvPr>
          <p:cNvSpPr txBox="1"/>
          <p:nvPr/>
        </p:nvSpPr>
        <p:spPr>
          <a:xfrm>
            <a:off x="2158532" y="4778281"/>
            <a:ext cx="3139321" cy="369332"/>
          </a:xfrm>
          <a:prstGeom prst="rect">
            <a:avLst/>
          </a:prstGeom>
          <a:noFill/>
        </p:spPr>
        <p:txBody>
          <a:bodyPr wrap="none" rtlCol="0">
            <a:spAutoFit/>
          </a:bodyPr>
          <a:lstStyle/>
          <a:p>
            <a:r>
              <a:rPr lang="en-US" dirty="0"/>
              <a:t>Percentage of Item 3 in Foods 1</a:t>
            </a:r>
          </a:p>
        </p:txBody>
      </p:sp>
      <p:sp>
        <p:nvSpPr>
          <p:cNvPr id="7" name="TextBox 6">
            <a:extLst>
              <a:ext uri="{FF2B5EF4-FFF2-40B4-BE49-F238E27FC236}">
                <a16:creationId xmlns:a16="http://schemas.microsoft.com/office/drawing/2014/main" id="{DB1D147C-6A7B-25F1-F8CB-8F6811D56A24}"/>
              </a:ext>
            </a:extLst>
          </p:cNvPr>
          <p:cNvSpPr txBox="1"/>
          <p:nvPr/>
        </p:nvSpPr>
        <p:spPr>
          <a:xfrm rot="16200000">
            <a:off x="-308509" y="2912659"/>
            <a:ext cx="1943930" cy="369332"/>
          </a:xfrm>
          <a:prstGeom prst="rect">
            <a:avLst/>
          </a:prstGeom>
          <a:noFill/>
        </p:spPr>
        <p:txBody>
          <a:bodyPr wrap="none" rtlCol="0">
            <a:spAutoFit/>
          </a:bodyPr>
          <a:lstStyle/>
          <a:p>
            <a:r>
              <a:rPr lang="en-US" dirty="0"/>
              <a:t>Total Foods 3 Sales</a:t>
            </a:r>
          </a:p>
        </p:txBody>
      </p:sp>
      <p:sp>
        <p:nvSpPr>
          <p:cNvPr id="10" name="TextBox 9">
            <a:extLst>
              <a:ext uri="{FF2B5EF4-FFF2-40B4-BE49-F238E27FC236}">
                <a16:creationId xmlns:a16="http://schemas.microsoft.com/office/drawing/2014/main" id="{A46B0542-BEBC-321F-CD5D-42D79A70E3D2}"/>
              </a:ext>
            </a:extLst>
          </p:cNvPr>
          <p:cNvSpPr txBox="1"/>
          <p:nvPr/>
        </p:nvSpPr>
        <p:spPr>
          <a:xfrm>
            <a:off x="5882034" y="2635660"/>
            <a:ext cx="6419367" cy="1200329"/>
          </a:xfrm>
          <a:prstGeom prst="rect">
            <a:avLst/>
          </a:prstGeom>
          <a:noFill/>
        </p:spPr>
        <p:txBody>
          <a:bodyPr wrap="square" rtlCol="0">
            <a:spAutoFit/>
          </a:bodyPr>
          <a:lstStyle/>
          <a:p>
            <a:r>
              <a:rPr lang="en-US" dirty="0"/>
              <a:t>The R-squared for this relationship is 0.61!</a:t>
            </a:r>
          </a:p>
          <a:p>
            <a:br>
              <a:rPr lang="en-US" dirty="0"/>
            </a:br>
            <a:r>
              <a:rPr lang="en-US" dirty="0"/>
              <a:t>This definitely means we can model this relationship to predict % of item in the food category sales given the food category sales</a:t>
            </a:r>
          </a:p>
        </p:txBody>
      </p:sp>
    </p:spTree>
    <p:extLst>
      <p:ext uri="{BB962C8B-B14F-4D97-AF65-F5344CB8AC3E}">
        <p14:creationId xmlns:p14="http://schemas.microsoft.com/office/powerpoint/2010/main" val="354136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54B01-6BAB-5A85-799E-BE5E173E0DD1}"/>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7" name="object 2">
            <a:extLst>
              <a:ext uri="{FF2B5EF4-FFF2-40B4-BE49-F238E27FC236}">
                <a16:creationId xmlns:a16="http://schemas.microsoft.com/office/drawing/2014/main" id="{C3B0DC3F-7443-FA07-FF35-68793542693F}"/>
              </a:ext>
            </a:extLst>
          </p:cNvPr>
          <p:cNvSpPr txBox="1">
            <a:spLocks/>
          </p:cNvSpPr>
          <p:nvPr/>
        </p:nvSpPr>
        <p:spPr>
          <a:xfrm>
            <a:off x="4260056" y="2572355"/>
            <a:ext cx="3671888" cy="1713290"/>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a:latin typeface="Times New Roman" panose="02020603050405020304" pitchFamily="18" charset="0"/>
                <a:cs typeface="Times New Roman" panose="02020603050405020304" pitchFamily="18" charset="0"/>
              </a:rPr>
              <a:t>THANK YOU!</a:t>
            </a:r>
          </a:p>
          <a:p>
            <a:pPr marL="12700" algn="l">
              <a:lnSpc>
                <a:spcPct val="100000"/>
              </a:lnSpc>
              <a:spcBef>
                <a:spcPts val="100"/>
              </a:spcBef>
            </a:pPr>
            <a:endParaRPr lang="en-US" sz="3600" b="1" spc="-5">
              <a:latin typeface="Times New Roman" panose="02020603050405020304" pitchFamily="18" charset="0"/>
              <a:cs typeface="Times New Roman" panose="02020603050405020304" pitchFamily="18" charset="0"/>
            </a:endParaRPr>
          </a:p>
          <a:p>
            <a:pPr marL="12700" algn="l">
              <a:lnSpc>
                <a:spcPct val="100000"/>
              </a:lnSpc>
              <a:spcBef>
                <a:spcPts val="100"/>
              </a:spcBef>
            </a:pPr>
            <a:r>
              <a:rPr lang="en-US" sz="3600" b="1" spc="-5">
                <a:latin typeface="Times New Roman" panose="02020603050405020304" pitchFamily="18" charset="0"/>
                <a:cs typeface="Times New Roman" panose="02020603050405020304" pitchFamily="18" charset="0"/>
              </a:rPr>
              <a:t>Any Questions?</a:t>
            </a:r>
            <a:endParaRPr lang="en-US" sz="3600">
              <a:latin typeface="Times New Roman" panose="02020603050405020304" pitchFamily="18" charset="0"/>
              <a:cs typeface="Times New Roman" panose="02020603050405020304" pitchFamily="18" charset="0"/>
            </a:endParaRPr>
          </a:p>
        </p:txBody>
      </p:sp>
      <p:pic>
        <p:nvPicPr>
          <p:cNvPr id="4" name="Picture 2" descr="Image result for walmart logo hd">
            <a:extLst>
              <a:ext uri="{FF2B5EF4-FFF2-40B4-BE49-F238E27FC236}">
                <a16:creationId xmlns:a16="http://schemas.microsoft.com/office/drawing/2014/main" id="{ED76337C-F104-311F-D4CD-9EE90EBC3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3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64968"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11" name="副标题 6">
            <a:extLst>
              <a:ext uri="{FF2B5EF4-FFF2-40B4-BE49-F238E27FC236}">
                <a16:creationId xmlns:a16="http://schemas.microsoft.com/office/drawing/2014/main" id="{455B34FD-B036-8E8B-6858-F897BC8221EB}"/>
              </a:ext>
            </a:extLst>
          </p:cNvPr>
          <p:cNvSpPr txBox="1">
            <a:spLocks/>
          </p:cNvSpPr>
          <p:nvPr/>
        </p:nvSpPr>
        <p:spPr>
          <a:xfrm>
            <a:off x="1950242" y="4113472"/>
            <a:ext cx="629123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Application of Models</a:t>
            </a:r>
            <a:endParaRPr lang="zh-CN" altLang="en-US" sz="2700" b="1" dirty="0">
              <a:latin typeface="Source Code Pro" panose="020B0509030403020204" pitchFamily="49" charset="0"/>
            </a:endParaRPr>
          </a:p>
        </p:txBody>
      </p:sp>
      <p:pic>
        <p:nvPicPr>
          <p:cNvPr id="12" name="Picture 2">
            <a:extLst>
              <a:ext uri="{FF2B5EF4-FFF2-40B4-BE49-F238E27FC236}">
                <a16:creationId xmlns:a16="http://schemas.microsoft.com/office/drawing/2014/main" id="{E8CAC400-087F-34A1-0266-2710C0851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97" y="3198406"/>
            <a:ext cx="566928" cy="5669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副标题 2">
            <a:extLst>
              <a:ext uri="{FF2B5EF4-FFF2-40B4-BE49-F238E27FC236}">
                <a16:creationId xmlns:a16="http://schemas.microsoft.com/office/drawing/2014/main" id="{51B2ED70-49DF-2E5A-15D9-59812FAEC70F}"/>
              </a:ext>
            </a:extLst>
          </p:cNvPr>
          <p:cNvSpPr txBox="1">
            <a:spLocks/>
          </p:cNvSpPr>
          <p:nvPr/>
        </p:nvSpPr>
        <p:spPr>
          <a:xfrm>
            <a:off x="1950242" y="4945412"/>
            <a:ext cx="5982473" cy="566928"/>
          </a:xfrm>
          <a:prstGeom prst="rect">
            <a:avLst/>
          </a:prstGeom>
        </p:spPr>
        <p:txBody>
          <a:bodyPr spcFirstLastPara="1" vert="horz" wrap="square" lIns="91425" tIns="91425" rIns="91425" bIns="91425" rtlCol="0" anchor="t" anchorCtr="0">
            <a:noAutofit/>
          </a:bodyPr>
          <a:lstStyle>
            <a:lvl1pPr marL="228600" lvl="0"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2667" b="1" kern="1200">
                <a:solidFill>
                  <a:schemeClr val="dk1"/>
                </a:solidFill>
                <a:latin typeface="Source Code Pro"/>
                <a:ea typeface="Source Code Pro"/>
                <a:cs typeface="Source Code Pro"/>
                <a:sym typeface="Source Code Pro"/>
              </a:defRPr>
            </a:lvl1pPr>
            <a:lvl2pPr marL="685800" lvl="1"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2pPr>
            <a:lvl3pPr marL="1143000" lvl="2"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3pPr>
            <a:lvl4pPr marL="1600200" lvl="3"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4pPr>
            <a:lvl5pPr marL="2057400" lvl="4"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5pPr>
            <a:lvl6pPr marL="2514600" lvl="5"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6pPr>
            <a:lvl7pPr marL="2971800" lvl="6"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7pPr>
            <a:lvl8pPr marL="3429000" lvl="7"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8pPr>
            <a:lvl9pPr marL="3886200" lvl="8" indent="-228600" algn="l" defTabSz="914400" rtl="0" eaLnBrk="1" latinLnBrk="0" hangingPunct="1">
              <a:lnSpc>
                <a:spcPct val="90000"/>
              </a:lnSpc>
              <a:spcBef>
                <a:spcPts val="0"/>
              </a:spcBef>
              <a:spcAft>
                <a:spcPts val="0"/>
              </a:spcAft>
              <a:buClr>
                <a:schemeClr val="dk1"/>
              </a:buClr>
              <a:buSzPts val="3000"/>
              <a:buFont typeface="Arial" panose="020B0604020202020204" pitchFamily="34" charset="0"/>
              <a:buNone/>
              <a:defRPr sz="4000" kern="1200">
                <a:solidFill>
                  <a:schemeClr val="dk1"/>
                </a:solidFill>
                <a:latin typeface="+mn-lt"/>
                <a:ea typeface="+mn-ea"/>
                <a:cs typeface="+mn-cs"/>
              </a:defRPr>
            </a:lvl9pPr>
          </a:lstStyle>
          <a:p>
            <a:r>
              <a:rPr lang="en-US" altLang="zh-CN" sz="2700" dirty="0"/>
              <a:t>Future Work and Questions</a:t>
            </a:r>
            <a:endParaRPr lang="zh-CN" altLang="en-US" sz="2700" dirty="0"/>
          </a:p>
        </p:txBody>
      </p:sp>
      <p:pic>
        <p:nvPicPr>
          <p:cNvPr id="14" name="Picture 6">
            <a:extLst>
              <a:ext uri="{FF2B5EF4-FFF2-40B4-BE49-F238E27FC236}">
                <a16:creationId xmlns:a16="http://schemas.microsoft.com/office/drawing/2014/main" id="{B36EDD82-E53E-B562-A048-06F00F326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297" y="4113472"/>
            <a:ext cx="566928" cy="5669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D71F0287-7E26-870A-A025-FA0F1823D7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589" y="4945412"/>
            <a:ext cx="566928" cy="5669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6" name="副标题 2">
            <a:extLst>
              <a:ext uri="{FF2B5EF4-FFF2-40B4-BE49-F238E27FC236}">
                <a16:creationId xmlns:a16="http://schemas.microsoft.com/office/drawing/2014/main" id="{CE2178CC-D3A0-7182-C728-73B857AD3B39}"/>
              </a:ext>
            </a:extLst>
          </p:cNvPr>
          <p:cNvSpPr txBox="1">
            <a:spLocks/>
          </p:cNvSpPr>
          <p:nvPr/>
        </p:nvSpPr>
        <p:spPr>
          <a:xfrm>
            <a:off x="1955197" y="1543093"/>
            <a:ext cx="4279392"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Problem Background</a:t>
            </a:r>
            <a:endParaRPr lang="zh-CN" altLang="en-US" sz="2700" b="1" dirty="0">
              <a:latin typeface="Source Code Pro" panose="020B0509030403020204" pitchFamily="49" charset="0"/>
            </a:endParaRPr>
          </a:p>
        </p:txBody>
      </p:sp>
      <p:sp>
        <p:nvSpPr>
          <p:cNvPr id="27" name="副标题 2">
            <a:extLst>
              <a:ext uri="{FF2B5EF4-FFF2-40B4-BE49-F238E27FC236}">
                <a16:creationId xmlns:a16="http://schemas.microsoft.com/office/drawing/2014/main" id="{2A2A119F-E0C2-6E86-3D49-1757F0FF0333}"/>
              </a:ext>
            </a:extLst>
          </p:cNvPr>
          <p:cNvSpPr txBox="1">
            <a:spLocks/>
          </p:cNvSpPr>
          <p:nvPr/>
        </p:nvSpPr>
        <p:spPr>
          <a:xfrm>
            <a:off x="1962118" y="3198406"/>
            <a:ext cx="6291230"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a:t>
            </a:r>
          </a:p>
        </p:txBody>
      </p:sp>
      <p:pic>
        <p:nvPicPr>
          <p:cNvPr id="6" name="Picture 5" descr="Shape&#10;&#10;Description automatically generated with low confidence">
            <a:extLst>
              <a:ext uri="{FF2B5EF4-FFF2-40B4-BE49-F238E27FC236}">
                <a16:creationId xmlns:a16="http://schemas.microsoft.com/office/drawing/2014/main" id="{D60AB1A6-5328-EB67-326D-8E1C3F1548BE}"/>
              </a:ext>
            </a:extLst>
          </p:cNvPr>
          <p:cNvPicPr>
            <a:picLocks noChangeAspect="1"/>
          </p:cNvPicPr>
          <p:nvPr/>
        </p:nvPicPr>
        <p:blipFill rotWithShape="1">
          <a:blip r:embed="rId5"/>
          <a:srcRect l="19283" t="21899" r="21899" b="19283"/>
          <a:stretch/>
        </p:blipFill>
        <p:spPr>
          <a:xfrm>
            <a:off x="1030297" y="1534326"/>
            <a:ext cx="566928" cy="566928"/>
          </a:xfrm>
          <a:prstGeom prst="rect">
            <a:avLst/>
          </a:prstGeom>
          <a:effectLst>
            <a:outerShdw blurRad="63500" sx="102000" sy="102000" algn="ctr" rotWithShape="0">
              <a:prstClr val="black">
                <a:alpha val="40000"/>
              </a:prstClr>
            </a:outerShdw>
          </a:effectLst>
        </p:spPr>
      </p:pic>
      <p:sp>
        <p:nvSpPr>
          <p:cNvPr id="32" name="object 2">
            <a:extLst>
              <a:ext uri="{FF2B5EF4-FFF2-40B4-BE49-F238E27FC236}">
                <a16:creationId xmlns:a16="http://schemas.microsoft.com/office/drawing/2014/main" id="{E999C40F-C4FA-040C-FDF8-83FB332930BD}"/>
              </a:ext>
            </a:extLst>
          </p:cNvPr>
          <p:cNvSpPr txBox="1">
            <a:spLocks/>
          </p:cNvSpPr>
          <p:nvPr/>
        </p:nvSpPr>
        <p:spPr>
          <a:xfrm>
            <a:off x="642010" y="252458"/>
            <a:ext cx="11922084" cy="579646"/>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a:latin typeface="Times New Roman" panose="02020603050405020304" pitchFamily="18" charset="0"/>
                <a:cs typeface="Times New Roman" panose="02020603050405020304" pitchFamily="18" charset="0"/>
              </a:rPr>
              <a:t>Agenda</a:t>
            </a:r>
            <a:endParaRPr lang="en-US" sz="3600">
              <a:latin typeface="Times New Roman" panose="02020603050405020304" pitchFamily="18" charset="0"/>
              <a:cs typeface="Times New Roman" panose="02020603050405020304" pitchFamily="18" charset="0"/>
            </a:endParaRPr>
          </a:p>
        </p:txBody>
      </p:sp>
      <p:pic>
        <p:nvPicPr>
          <p:cNvPr id="2" name="Picture 2" descr="Image result for walmart logo hd">
            <a:extLst>
              <a:ext uri="{FF2B5EF4-FFF2-40B4-BE49-F238E27FC236}">
                <a16:creationId xmlns:a16="http://schemas.microsoft.com/office/drawing/2014/main" id="{529A3C7C-4005-1318-6D5E-EA267AAE71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6">
            <a:extLst>
              <a:ext uri="{FF2B5EF4-FFF2-40B4-BE49-F238E27FC236}">
                <a16:creationId xmlns:a16="http://schemas.microsoft.com/office/drawing/2014/main" id="{14807A1B-43D7-3A47-A520-9F0FF3E80DDA}"/>
              </a:ext>
            </a:extLst>
          </p:cNvPr>
          <p:cNvSpPr txBox="1">
            <a:spLocks/>
          </p:cNvSpPr>
          <p:nvPr/>
        </p:nvSpPr>
        <p:spPr>
          <a:xfrm>
            <a:off x="1962118" y="2351578"/>
            <a:ext cx="6291231"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Dataset Overview</a:t>
            </a:r>
            <a:endParaRPr lang="zh-CN" altLang="en-US" sz="2700" b="1" dirty="0">
              <a:latin typeface="Source Code Pro" panose="020B0509030403020204" pitchFamily="49" charset="0"/>
            </a:endParaRPr>
          </a:p>
        </p:txBody>
      </p:sp>
      <p:pic>
        <p:nvPicPr>
          <p:cNvPr id="7" name="Picture 6">
            <a:extLst>
              <a:ext uri="{FF2B5EF4-FFF2-40B4-BE49-F238E27FC236}">
                <a16:creationId xmlns:a16="http://schemas.microsoft.com/office/drawing/2014/main" id="{BA3E6A86-9BE4-3878-4E7E-4CF1FDF3A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001" y="2328901"/>
            <a:ext cx="566928" cy="5669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64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10" name="TextBox 9">
            <a:extLst>
              <a:ext uri="{FF2B5EF4-FFF2-40B4-BE49-F238E27FC236}">
                <a16:creationId xmlns:a16="http://schemas.microsoft.com/office/drawing/2014/main" id="{841F8401-1577-08DD-CCEA-90BFAF86E08D}"/>
              </a:ext>
            </a:extLst>
          </p:cNvPr>
          <p:cNvSpPr txBox="1"/>
          <p:nvPr/>
        </p:nvSpPr>
        <p:spPr>
          <a:xfrm>
            <a:off x="444410" y="1952751"/>
            <a:ext cx="5354782" cy="337335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 Kaggle competition where we have to try to accurately forecast Walmart’s daily sales.</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We will have to use traditional time series methods along with machine learning methods to improve forecast accuracy.</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Accurate forecasting in retail business is very important because inaccurate business forecasts will result in a lot of actual losses or opportunity losses.</a:t>
            </a:r>
          </a:p>
        </p:txBody>
      </p:sp>
      <p:sp>
        <p:nvSpPr>
          <p:cNvPr id="12" name="object 2">
            <a:extLst>
              <a:ext uri="{FF2B5EF4-FFF2-40B4-BE49-F238E27FC236}">
                <a16:creationId xmlns:a16="http://schemas.microsoft.com/office/drawing/2014/main" id="{CAD8AE06-196E-1654-3BC6-F6630D0A53C6}"/>
              </a:ext>
            </a:extLst>
          </p:cNvPr>
          <p:cNvSpPr txBox="1">
            <a:spLocks/>
          </p:cNvSpPr>
          <p:nvPr/>
        </p:nvSpPr>
        <p:spPr>
          <a:xfrm>
            <a:off x="642010" y="252458"/>
            <a:ext cx="11922084" cy="579646"/>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dirty="0">
                <a:latin typeface="Times New Roman" panose="02020603050405020304" pitchFamily="18" charset="0"/>
                <a:cs typeface="Times New Roman" panose="02020603050405020304" pitchFamily="18" charset="0"/>
              </a:rPr>
              <a:t>Dataset Overview</a:t>
            </a:r>
            <a:endParaRPr lang="en-US"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854F689-627E-C717-4B54-8E761CCA56EA}"/>
              </a:ext>
            </a:extLst>
          </p:cNvPr>
          <p:cNvSpPr txBox="1"/>
          <p:nvPr/>
        </p:nvSpPr>
        <p:spPr>
          <a:xfrm>
            <a:off x="6551611" y="1425721"/>
            <a:ext cx="6286500" cy="369332"/>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Time Series: Forecasting Walmart Daily Sales</a:t>
            </a:r>
            <a:endParaRPr lang="en-US" b="1" dirty="0">
              <a:latin typeface="Calibri" panose="020F0502020204030204" pitchFamily="34" charset="0"/>
              <a:cs typeface="Calibri" panose="020F0502020204030204" pitchFamily="34" charset="0"/>
            </a:endParaRPr>
          </a:p>
        </p:txBody>
      </p:sp>
      <p:pic>
        <p:nvPicPr>
          <p:cNvPr id="2" name="Picture 2" descr="Image result for walmart logo hd">
            <a:extLst>
              <a:ext uri="{FF2B5EF4-FFF2-40B4-BE49-F238E27FC236}">
                <a16:creationId xmlns:a16="http://schemas.microsoft.com/office/drawing/2014/main" id="{2B15BC79-AA83-1A48-CD8B-395082229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 Free Full-Text | Machine-Learning Models for Sales Time Series  Forecasting">
            <a:extLst>
              <a:ext uri="{FF2B5EF4-FFF2-40B4-BE49-F238E27FC236}">
                <a16:creationId xmlns:a16="http://schemas.microsoft.com/office/drawing/2014/main" id="{F7EFF616-0B0F-AB8E-BBBC-71FEA6A21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456" y="1952751"/>
            <a:ext cx="6334419" cy="380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80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13" name="object 2">
            <a:extLst>
              <a:ext uri="{FF2B5EF4-FFF2-40B4-BE49-F238E27FC236}">
                <a16:creationId xmlns:a16="http://schemas.microsoft.com/office/drawing/2014/main" id="{1DD665A0-D1A8-36AA-F0AC-6EBAB4B5C433}"/>
              </a:ext>
            </a:extLst>
          </p:cNvPr>
          <p:cNvSpPr txBox="1">
            <a:spLocks/>
          </p:cNvSpPr>
          <p:nvPr/>
        </p:nvSpPr>
        <p:spPr>
          <a:xfrm>
            <a:off x="642010" y="252458"/>
            <a:ext cx="11922084" cy="579646"/>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dirty="0">
                <a:latin typeface="Times New Roman" panose="02020603050405020304" pitchFamily="18" charset="0"/>
                <a:cs typeface="Times New Roman" panose="02020603050405020304" pitchFamily="18" charset="0"/>
              </a:rPr>
              <a:t>Dataset Overview</a:t>
            </a:r>
            <a:endParaRPr lang="en-US"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21CA56-AF1F-2F10-519C-4584F92824B6}"/>
              </a:ext>
            </a:extLst>
          </p:cNvPr>
          <p:cNvPicPr>
            <a:picLocks noChangeAspect="1"/>
          </p:cNvPicPr>
          <p:nvPr/>
        </p:nvPicPr>
        <p:blipFill>
          <a:blip r:embed="rId2"/>
          <a:stretch>
            <a:fillRect/>
          </a:stretch>
        </p:blipFill>
        <p:spPr>
          <a:xfrm>
            <a:off x="753093" y="941243"/>
            <a:ext cx="6965864" cy="2150275"/>
          </a:xfrm>
          <a:prstGeom prst="rect">
            <a:avLst/>
          </a:prstGeom>
        </p:spPr>
      </p:pic>
      <p:pic>
        <p:nvPicPr>
          <p:cNvPr id="5" name="Picture 4">
            <a:extLst>
              <a:ext uri="{FF2B5EF4-FFF2-40B4-BE49-F238E27FC236}">
                <a16:creationId xmlns:a16="http://schemas.microsoft.com/office/drawing/2014/main" id="{F9F3B004-496D-5A4F-9DC9-EFA09B829F39}"/>
              </a:ext>
            </a:extLst>
          </p:cNvPr>
          <p:cNvPicPr>
            <a:picLocks noChangeAspect="1"/>
          </p:cNvPicPr>
          <p:nvPr/>
        </p:nvPicPr>
        <p:blipFill>
          <a:blip r:embed="rId3"/>
          <a:stretch>
            <a:fillRect/>
          </a:stretch>
        </p:blipFill>
        <p:spPr>
          <a:xfrm>
            <a:off x="753093" y="3197746"/>
            <a:ext cx="6965865" cy="2977924"/>
          </a:xfrm>
          <a:prstGeom prst="rect">
            <a:avLst/>
          </a:prstGeom>
        </p:spPr>
      </p:pic>
      <p:pic>
        <p:nvPicPr>
          <p:cNvPr id="6" name="Picture 2" descr="Image result for walmart logo hd">
            <a:extLst>
              <a:ext uri="{FF2B5EF4-FFF2-40B4-BE49-F238E27FC236}">
                <a16:creationId xmlns:a16="http://schemas.microsoft.com/office/drawing/2014/main" id="{13446E80-A6EF-EF9C-9B3E-FD43696FC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10" name="4-Point Star 9">
            <a:extLst>
              <a:ext uri="{FF2B5EF4-FFF2-40B4-BE49-F238E27FC236}">
                <a16:creationId xmlns:a16="http://schemas.microsoft.com/office/drawing/2014/main" id="{C5009272-A6CF-3CD2-299B-79FF2AFF3601}"/>
              </a:ext>
            </a:extLst>
          </p:cNvPr>
          <p:cNvSpPr/>
          <p:nvPr/>
        </p:nvSpPr>
        <p:spPr>
          <a:xfrm>
            <a:off x="9191501" y="1686292"/>
            <a:ext cx="783772" cy="653143"/>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899586-C2AA-2B2C-341B-3AFC458DFCB2}"/>
              </a:ext>
            </a:extLst>
          </p:cNvPr>
          <p:cNvSpPr txBox="1"/>
          <p:nvPr/>
        </p:nvSpPr>
        <p:spPr>
          <a:xfrm>
            <a:off x="8128389" y="1828197"/>
            <a:ext cx="1063112" cy="369332"/>
          </a:xfrm>
          <a:prstGeom prst="rect">
            <a:avLst/>
          </a:prstGeom>
          <a:noFill/>
        </p:spPr>
        <p:txBody>
          <a:bodyPr wrap="none" rtlCol="0">
            <a:spAutoFit/>
          </a:bodyPr>
          <a:lstStyle/>
          <a:p>
            <a:r>
              <a:rPr lang="en-US" dirty="0"/>
              <a:t>SNAP_CA</a:t>
            </a:r>
          </a:p>
        </p:txBody>
      </p:sp>
      <p:sp>
        <p:nvSpPr>
          <p:cNvPr id="12" name="TextBox 11">
            <a:extLst>
              <a:ext uri="{FF2B5EF4-FFF2-40B4-BE49-F238E27FC236}">
                <a16:creationId xmlns:a16="http://schemas.microsoft.com/office/drawing/2014/main" id="{572CB07B-D1D9-097D-D7BC-57FAE0281D19}"/>
              </a:ext>
            </a:extLst>
          </p:cNvPr>
          <p:cNvSpPr txBox="1"/>
          <p:nvPr/>
        </p:nvSpPr>
        <p:spPr>
          <a:xfrm>
            <a:off x="9051831" y="1316959"/>
            <a:ext cx="1102097" cy="369332"/>
          </a:xfrm>
          <a:prstGeom prst="rect">
            <a:avLst/>
          </a:prstGeom>
          <a:noFill/>
        </p:spPr>
        <p:txBody>
          <a:bodyPr wrap="none" rtlCol="0">
            <a:spAutoFit/>
          </a:bodyPr>
          <a:lstStyle/>
          <a:p>
            <a:r>
              <a:rPr lang="en-US" dirty="0"/>
              <a:t>WEEKDAY</a:t>
            </a:r>
          </a:p>
        </p:txBody>
      </p:sp>
      <p:sp>
        <p:nvSpPr>
          <p:cNvPr id="14" name="TextBox 13">
            <a:extLst>
              <a:ext uri="{FF2B5EF4-FFF2-40B4-BE49-F238E27FC236}">
                <a16:creationId xmlns:a16="http://schemas.microsoft.com/office/drawing/2014/main" id="{B1EB4C3A-E2A5-5806-CF0B-728FD966C4DD}"/>
              </a:ext>
            </a:extLst>
          </p:cNvPr>
          <p:cNvSpPr txBox="1"/>
          <p:nvPr/>
        </p:nvSpPr>
        <p:spPr>
          <a:xfrm>
            <a:off x="10037992" y="1686291"/>
            <a:ext cx="879728" cy="646331"/>
          </a:xfrm>
          <a:prstGeom prst="rect">
            <a:avLst/>
          </a:prstGeom>
          <a:noFill/>
        </p:spPr>
        <p:txBody>
          <a:bodyPr wrap="none" rtlCol="0">
            <a:spAutoFit/>
          </a:bodyPr>
          <a:lstStyle/>
          <a:p>
            <a:r>
              <a:rPr lang="en-US" dirty="0"/>
              <a:t>EVENT </a:t>
            </a:r>
            <a:br>
              <a:rPr lang="en-US" dirty="0"/>
            </a:br>
            <a:r>
              <a:rPr lang="en-US" dirty="0"/>
              <a:t>NAMES</a:t>
            </a:r>
          </a:p>
        </p:txBody>
      </p:sp>
      <p:sp>
        <p:nvSpPr>
          <p:cNvPr id="15" name="TextBox 14">
            <a:extLst>
              <a:ext uri="{FF2B5EF4-FFF2-40B4-BE49-F238E27FC236}">
                <a16:creationId xmlns:a16="http://schemas.microsoft.com/office/drawing/2014/main" id="{7B9D8AD8-64F7-2E80-1A9B-3429D80B4201}"/>
              </a:ext>
            </a:extLst>
          </p:cNvPr>
          <p:cNvSpPr txBox="1"/>
          <p:nvPr/>
        </p:nvSpPr>
        <p:spPr>
          <a:xfrm>
            <a:off x="9236169" y="2353926"/>
            <a:ext cx="801823" cy="646331"/>
          </a:xfrm>
          <a:prstGeom prst="rect">
            <a:avLst/>
          </a:prstGeom>
          <a:noFill/>
        </p:spPr>
        <p:txBody>
          <a:bodyPr wrap="none" rtlCol="0">
            <a:spAutoFit/>
          </a:bodyPr>
          <a:lstStyle/>
          <a:p>
            <a:r>
              <a:rPr lang="en-US" dirty="0"/>
              <a:t>EVENT</a:t>
            </a:r>
            <a:br>
              <a:rPr lang="en-US" dirty="0"/>
            </a:br>
            <a:r>
              <a:rPr lang="en-US" dirty="0"/>
              <a:t>TYPES</a:t>
            </a:r>
          </a:p>
        </p:txBody>
      </p:sp>
      <p:sp>
        <p:nvSpPr>
          <p:cNvPr id="16" name="4-Point Star 15">
            <a:extLst>
              <a:ext uri="{FF2B5EF4-FFF2-40B4-BE49-F238E27FC236}">
                <a16:creationId xmlns:a16="http://schemas.microsoft.com/office/drawing/2014/main" id="{3944C32D-AD4E-70AE-0AE2-E90DC5D5E41A}"/>
              </a:ext>
            </a:extLst>
          </p:cNvPr>
          <p:cNvSpPr/>
          <p:nvPr/>
        </p:nvSpPr>
        <p:spPr>
          <a:xfrm>
            <a:off x="9191501" y="4268505"/>
            <a:ext cx="783772" cy="653143"/>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FCB1669-30CC-9148-6AF7-04A8CE886DC3}"/>
              </a:ext>
            </a:extLst>
          </p:cNvPr>
          <p:cNvSpPr txBox="1"/>
          <p:nvPr/>
        </p:nvSpPr>
        <p:spPr>
          <a:xfrm>
            <a:off x="8128389" y="4410410"/>
            <a:ext cx="985141" cy="369332"/>
          </a:xfrm>
          <a:prstGeom prst="rect">
            <a:avLst/>
          </a:prstGeom>
          <a:noFill/>
        </p:spPr>
        <p:txBody>
          <a:bodyPr wrap="none" rtlCol="0">
            <a:spAutoFit/>
          </a:bodyPr>
          <a:lstStyle/>
          <a:p>
            <a:r>
              <a:rPr lang="en-US" dirty="0"/>
              <a:t>DEPT_ID</a:t>
            </a:r>
          </a:p>
        </p:txBody>
      </p:sp>
      <p:sp>
        <p:nvSpPr>
          <p:cNvPr id="18" name="TextBox 17">
            <a:extLst>
              <a:ext uri="{FF2B5EF4-FFF2-40B4-BE49-F238E27FC236}">
                <a16:creationId xmlns:a16="http://schemas.microsoft.com/office/drawing/2014/main" id="{0AA3CBAD-51F9-6F23-FD81-E7EDBCBC07E2}"/>
              </a:ext>
            </a:extLst>
          </p:cNvPr>
          <p:cNvSpPr txBox="1"/>
          <p:nvPr/>
        </p:nvSpPr>
        <p:spPr>
          <a:xfrm>
            <a:off x="9124143" y="3905985"/>
            <a:ext cx="851130" cy="369332"/>
          </a:xfrm>
          <a:prstGeom prst="rect">
            <a:avLst/>
          </a:prstGeom>
          <a:noFill/>
        </p:spPr>
        <p:txBody>
          <a:bodyPr wrap="none" rtlCol="0">
            <a:spAutoFit/>
          </a:bodyPr>
          <a:lstStyle/>
          <a:p>
            <a:r>
              <a:rPr lang="en-US" dirty="0"/>
              <a:t>CAT_ID</a:t>
            </a:r>
          </a:p>
        </p:txBody>
      </p:sp>
      <p:sp>
        <p:nvSpPr>
          <p:cNvPr id="19" name="TextBox 18">
            <a:extLst>
              <a:ext uri="{FF2B5EF4-FFF2-40B4-BE49-F238E27FC236}">
                <a16:creationId xmlns:a16="http://schemas.microsoft.com/office/drawing/2014/main" id="{C58001B5-FEE7-B5A3-AD72-D068CBCA2BEB}"/>
              </a:ext>
            </a:extLst>
          </p:cNvPr>
          <p:cNvSpPr txBox="1"/>
          <p:nvPr/>
        </p:nvSpPr>
        <p:spPr>
          <a:xfrm>
            <a:off x="10037992" y="4375043"/>
            <a:ext cx="1038298" cy="369332"/>
          </a:xfrm>
          <a:prstGeom prst="rect">
            <a:avLst/>
          </a:prstGeom>
          <a:noFill/>
        </p:spPr>
        <p:txBody>
          <a:bodyPr wrap="none" rtlCol="0">
            <a:spAutoFit/>
          </a:bodyPr>
          <a:lstStyle/>
          <a:p>
            <a:r>
              <a:rPr lang="en-US" dirty="0"/>
              <a:t>STATE_ID</a:t>
            </a:r>
          </a:p>
        </p:txBody>
      </p:sp>
      <p:sp>
        <p:nvSpPr>
          <p:cNvPr id="20" name="TextBox 19">
            <a:extLst>
              <a:ext uri="{FF2B5EF4-FFF2-40B4-BE49-F238E27FC236}">
                <a16:creationId xmlns:a16="http://schemas.microsoft.com/office/drawing/2014/main" id="{824DD516-EB2C-AF31-BA30-182C3F810614}"/>
              </a:ext>
            </a:extLst>
          </p:cNvPr>
          <p:cNvSpPr txBox="1"/>
          <p:nvPr/>
        </p:nvSpPr>
        <p:spPr>
          <a:xfrm>
            <a:off x="9125406" y="4977506"/>
            <a:ext cx="979755" cy="369332"/>
          </a:xfrm>
          <a:prstGeom prst="rect">
            <a:avLst/>
          </a:prstGeom>
          <a:noFill/>
        </p:spPr>
        <p:txBody>
          <a:bodyPr wrap="none" rtlCol="0">
            <a:spAutoFit/>
          </a:bodyPr>
          <a:lstStyle/>
          <a:p>
            <a:r>
              <a:rPr lang="en-US" dirty="0"/>
              <a:t>ITEM_ID</a:t>
            </a:r>
          </a:p>
        </p:txBody>
      </p:sp>
      <p:sp>
        <p:nvSpPr>
          <p:cNvPr id="21" name="TextBox 20">
            <a:extLst>
              <a:ext uri="{FF2B5EF4-FFF2-40B4-BE49-F238E27FC236}">
                <a16:creationId xmlns:a16="http://schemas.microsoft.com/office/drawing/2014/main" id="{8CF8F565-BDB0-B3BA-14B2-7C882F050FD9}"/>
              </a:ext>
            </a:extLst>
          </p:cNvPr>
          <p:cNvSpPr txBox="1"/>
          <p:nvPr/>
        </p:nvSpPr>
        <p:spPr>
          <a:xfrm>
            <a:off x="8426460" y="676837"/>
            <a:ext cx="2421240" cy="369332"/>
          </a:xfrm>
          <a:prstGeom prst="rect">
            <a:avLst/>
          </a:prstGeom>
          <a:noFill/>
        </p:spPr>
        <p:txBody>
          <a:bodyPr wrap="none" rtlCol="0">
            <a:spAutoFit/>
          </a:bodyPr>
          <a:lstStyle/>
          <a:p>
            <a:r>
              <a:rPr lang="en-US" dirty="0">
                <a:solidFill>
                  <a:srgbClr val="FF0000"/>
                </a:solidFill>
              </a:rPr>
              <a:t>Variables of Importance</a:t>
            </a:r>
          </a:p>
        </p:txBody>
      </p:sp>
    </p:spTree>
    <p:extLst>
      <p:ext uri="{BB962C8B-B14F-4D97-AF65-F5344CB8AC3E}">
        <p14:creationId xmlns:p14="http://schemas.microsoft.com/office/powerpoint/2010/main" val="383480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11" name="object 2">
            <a:extLst>
              <a:ext uri="{FF2B5EF4-FFF2-40B4-BE49-F238E27FC236}">
                <a16:creationId xmlns:a16="http://schemas.microsoft.com/office/drawing/2014/main" id="{FA7831B6-2987-7E2D-CF14-F34A1A180F14}"/>
              </a:ext>
            </a:extLst>
          </p:cNvPr>
          <p:cNvSpPr txBox="1">
            <a:spLocks/>
          </p:cNvSpPr>
          <p:nvPr/>
        </p:nvSpPr>
        <p:spPr>
          <a:xfrm>
            <a:off x="642010" y="252458"/>
            <a:ext cx="11922084" cy="579646"/>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dirty="0">
                <a:latin typeface="Times New Roman" panose="02020603050405020304" pitchFamily="18" charset="0"/>
                <a:cs typeface="Times New Roman" panose="02020603050405020304" pitchFamily="18" charset="0"/>
              </a:rPr>
              <a:t>Dataset Overview</a:t>
            </a:r>
            <a:endParaRPr lang="en-US" sz="36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498AEF7-A906-2A0E-B478-1ACEDC11402E}"/>
              </a:ext>
            </a:extLst>
          </p:cNvPr>
          <p:cNvSpPr/>
          <p:nvPr/>
        </p:nvSpPr>
        <p:spPr>
          <a:xfrm>
            <a:off x="3892137" y="1132485"/>
            <a:ext cx="4130634" cy="7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States x Categories x Departments x Items</a:t>
            </a:r>
          </a:p>
          <a:p>
            <a:pPr algn="ctr"/>
            <a:r>
              <a:rPr lang="en-US" sz="1600" dirty="0"/>
              <a:t>48,000 Time Series</a:t>
            </a:r>
          </a:p>
        </p:txBody>
      </p:sp>
      <p:sp>
        <p:nvSpPr>
          <p:cNvPr id="10" name="Down Arrow 9">
            <a:extLst>
              <a:ext uri="{FF2B5EF4-FFF2-40B4-BE49-F238E27FC236}">
                <a16:creationId xmlns:a16="http://schemas.microsoft.com/office/drawing/2014/main" id="{649DBA49-4A7B-07A3-88F2-27E76BF98CD0}"/>
              </a:ext>
            </a:extLst>
          </p:cNvPr>
          <p:cNvSpPr/>
          <p:nvPr/>
        </p:nvSpPr>
        <p:spPr>
          <a:xfrm>
            <a:off x="5787242" y="1905672"/>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9F4EAE9-7C57-004B-DC4A-AC24F2B4FE9B}"/>
              </a:ext>
            </a:extLst>
          </p:cNvPr>
          <p:cNvSpPr/>
          <p:nvPr/>
        </p:nvSpPr>
        <p:spPr>
          <a:xfrm>
            <a:off x="2947060" y="2617551"/>
            <a:ext cx="1828800" cy="876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State = </a:t>
            </a:r>
            <a:br>
              <a:rPr lang="en-US" sz="1600" dirty="0"/>
            </a:br>
            <a:r>
              <a:rPr lang="en-US" sz="1600" dirty="0"/>
              <a:t>CA</a:t>
            </a:r>
          </a:p>
        </p:txBody>
      </p:sp>
      <p:sp>
        <p:nvSpPr>
          <p:cNvPr id="31" name="Rectangle 30">
            <a:extLst>
              <a:ext uri="{FF2B5EF4-FFF2-40B4-BE49-F238E27FC236}">
                <a16:creationId xmlns:a16="http://schemas.microsoft.com/office/drawing/2014/main" id="{27917A04-22A5-6984-BD75-6FE6EFEA27C3}"/>
              </a:ext>
            </a:extLst>
          </p:cNvPr>
          <p:cNvSpPr/>
          <p:nvPr/>
        </p:nvSpPr>
        <p:spPr>
          <a:xfrm>
            <a:off x="5043054" y="2608438"/>
            <a:ext cx="1828800" cy="876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Category = </a:t>
            </a:r>
            <a:br>
              <a:rPr lang="en-US" sz="1600" dirty="0"/>
            </a:br>
            <a:r>
              <a:rPr lang="en-US" sz="1600" dirty="0"/>
              <a:t>Foods</a:t>
            </a:r>
          </a:p>
        </p:txBody>
      </p:sp>
      <p:sp>
        <p:nvSpPr>
          <p:cNvPr id="32" name="Rectangle 31">
            <a:extLst>
              <a:ext uri="{FF2B5EF4-FFF2-40B4-BE49-F238E27FC236}">
                <a16:creationId xmlns:a16="http://schemas.microsoft.com/office/drawing/2014/main" id="{B2E3A892-AB9B-7D15-FE46-44DE03A7A63E}"/>
              </a:ext>
            </a:extLst>
          </p:cNvPr>
          <p:cNvSpPr/>
          <p:nvPr/>
        </p:nvSpPr>
        <p:spPr>
          <a:xfrm>
            <a:off x="7271660" y="2578334"/>
            <a:ext cx="1828800" cy="876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Department = Foods_1</a:t>
            </a:r>
          </a:p>
        </p:txBody>
      </p:sp>
      <p:sp>
        <p:nvSpPr>
          <p:cNvPr id="34" name="TextBox 33">
            <a:extLst>
              <a:ext uri="{FF2B5EF4-FFF2-40B4-BE49-F238E27FC236}">
                <a16:creationId xmlns:a16="http://schemas.microsoft.com/office/drawing/2014/main" id="{217C4081-EA30-6B0D-884F-2698D9CE91E2}"/>
              </a:ext>
            </a:extLst>
          </p:cNvPr>
          <p:cNvSpPr txBox="1"/>
          <p:nvPr/>
        </p:nvSpPr>
        <p:spPr>
          <a:xfrm>
            <a:off x="1765744" y="2226031"/>
            <a:ext cx="8660512" cy="369332"/>
          </a:xfrm>
          <a:prstGeom prst="rect">
            <a:avLst/>
          </a:prstGeom>
          <a:noFill/>
        </p:spPr>
        <p:txBody>
          <a:bodyPr wrap="none" rtlCol="0">
            <a:spAutoFit/>
          </a:bodyPr>
          <a:lstStyle/>
          <a:p>
            <a:r>
              <a:rPr lang="en-US" dirty="0"/>
              <a:t>Out of these 48,000 Time Series, we chose the following aggregated Time Series to forecast</a:t>
            </a:r>
          </a:p>
        </p:txBody>
      </p:sp>
      <p:pic>
        <p:nvPicPr>
          <p:cNvPr id="35" name="Picture 2" descr="Image result for walmart logo hd">
            <a:extLst>
              <a:ext uri="{FF2B5EF4-FFF2-40B4-BE49-F238E27FC236}">
                <a16:creationId xmlns:a16="http://schemas.microsoft.com/office/drawing/2014/main" id="{54396709-8C33-0B29-339B-F329C82B7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514C817-0201-84FD-06EB-FB5C2FF78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290" y="3516484"/>
            <a:ext cx="4403767" cy="280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6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11" name="object 2">
            <a:extLst>
              <a:ext uri="{FF2B5EF4-FFF2-40B4-BE49-F238E27FC236}">
                <a16:creationId xmlns:a16="http://schemas.microsoft.com/office/drawing/2014/main" id="{FA7831B6-2987-7E2D-CF14-F34A1A180F14}"/>
              </a:ext>
            </a:extLst>
          </p:cNvPr>
          <p:cNvSpPr txBox="1">
            <a:spLocks/>
          </p:cNvSpPr>
          <p:nvPr/>
        </p:nvSpPr>
        <p:spPr>
          <a:xfrm>
            <a:off x="642010" y="252458"/>
            <a:ext cx="11922084" cy="579646"/>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r>
              <a:rPr lang="en-US" sz="3600" b="1" spc="-5" dirty="0">
                <a:latin typeface="Times New Roman" panose="02020603050405020304" pitchFamily="18" charset="0"/>
                <a:cs typeface="Times New Roman" panose="02020603050405020304" pitchFamily="18" charset="0"/>
              </a:rPr>
              <a:t>Dataset Overview</a:t>
            </a:r>
            <a:endParaRPr lang="en-US" sz="3600" dirty="0">
              <a:latin typeface="Times New Roman" panose="02020603050405020304" pitchFamily="18" charset="0"/>
              <a:cs typeface="Times New Roman" panose="02020603050405020304" pitchFamily="18" charset="0"/>
            </a:endParaRPr>
          </a:p>
        </p:txBody>
      </p:sp>
      <p:pic>
        <p:nvPicPr>
          <p:cNvPr id="35" name="Picture 2" descr="Image result for walmart logo hd">
            <a:extLst>
              <a:ext uri="{FF2B5EF4-FFF2-40B4-BE49-F238E27FC236}">
                <a16:creationId xmlns:a16="http://schemas.microsoft.com/office/drawing/2014/main" id="{54396709-8C33-0B29-339B-F329C82B7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histogram&#10;&#10;Description automatically generated">
            <a:extLst>
              <a:ext uri="{FF2B5EF4-FFF2-40B4-BE49-F238E27FC236}">
                <a16:creationId xmlns:a16="http://schemas.microsoft.com/office/drawing/2014/main" id="{F725F121-FFC8-52CE-50BD-4DB6AD2AA425}"/>
              </a:ext>
            </a:extLst>
          </p:cNvPr>
          <p:cNvPicPr>
            <a:picLocks noChangeAspect="1"/>
          </p:cNvPicPr>
          <p:nvPr/>
        </p:nvPicPr>
        <p:blipFill>
          <a:blip r:embed="rId3"/>
          <a:stretch>
            <a:fillRect/>
          </a:stretch>
        </p:blipFill>
        <p:spPr>
          <a:xfrm>
            <a:off x="1805132" y="1759180"/>
            <a:ext cx="5343813" cy="3682132"/>
          </a:xfrm>
          <a:prstGeom prst="rect">
            <a:avLst/>
          </a:prstGeom>
        </p:spPr>
      </p:pic>
      <p:sp>
        <p:nvSpPr>
          <p:cNvPr id="12" name="TextBox 11">
            <a:extLst>
              <a:ext uri="{FF2B5EF4-FFF2-40B4-BE49-F238E27FC236}">
                <a16:creationId xmlns:a16="http://schemas.microsoft.com/office/drawing/2014/main" id="{F565A7C4-652C-2257-1E85-364F793FF450}"/>
              </a:ext>
            </a:extLst>
          </p:cNvPr>
          <p:cNvSpPr txBox="1"/>
          <p:nvPr/>
        </p:nvSpPr>
        <p:spPr>
          <a:xfrm>
            <a:off x="1100725" y="1329844"/>
            <a:ext cx="7449732" cy="369332"/>
          </a:xfrm>
          <a:prstGeom prst="rect">
            <a:avLst/>
          </a:prstGeom>
          <a:noFill/>
        </p:spPr>
        <p:txBody>
          <a:bodyPr wrap="none" rtlCol="0">
            <a:spAutoFit/>
          </a:bodyPr>
          <a:lstStyle/>
          <a:p>
            <a:r>
              <a:rPr lang="en-US" dirty="0"/>
              <a:t>Why are trying to model food wise time series and not item wise time series?!</a:t>
            </a:r>
          </a:p>
        </p:txBody>
      </p:sp>
      <p:sp>
        <p:nvSpPr>
          <p:cNvPr id="13" name="TextBox 12">
            <a:extLst>
              <a:ext uri="{FF2B5EF4-FFF2-40B4-BE49-F238E27FC236}">
                <a16:creationId xmlns:a16="http://schemas.microsoft.com/office/drawing/2014/main" id="{ED58B6B5-F7B0-02B0-D6A9-1FE98FEFCD97}"/>
              </a:ext>
            </a:extLst>
          </p:cNvPr>
          <p:cNvSpPr txBox="1"/>
          <p:nvPr/>
        </p:nvSpPr>
        <p:spPr>
          <a:xfrm rot="16200000">
            <a:off x="961920" y="3415580"/>
            <a:ext cx="1317092" cy="369332"/>
          </a:xfrm>
          <a:prstGeom prst="rect">
            <a:avLst/>
          </a:prstGeom>
          <a:noFill/>
        </p:spPr>
        <p:txBody>
          <a:bodyPr wrap="none" rtlCol="0">
            <a:spAutoFit/>
          </a:bodyPr>
          <a:lstStyle/>
          <a:p>
            <a:r>
              <a:rPr lang="en-US" dirty="0"/>
              <a:t>Item X Sales</a:t>
            </a:r>
          </a:p>
        </p:txBody>
      </p:sp>
      <p:sp>
        <p:nvSpPr>
          <p:cNvPr id="14" name="TextBox 13">
            <a:extLst>
              <a:ext uri="{FF2B5EF4-FFF2-40B4-BE49-F238E27FC236}">
                <a16:creationId xmlns:a16="http://schemas.microsoft.com/office/drawing/2014/main" id="{8A2CEE49-EDE8-9615-7AFA-B3433476D100}"/>
              </a:ext>
            </a:extLst>
          </p:cNvPr>
          <p:cNvSpPr txBox="1"/>
          <p:nvPr/>
        </p:nvSpPr>
        <p:spPr>
          <a:xfrm>
            <a:off x="7285788" y="2626419"/>
            <a:ext cx="458953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Naked Eye Test: There is no discernable pattern in this which can be captured by a model </a:t>
            </a:r>
          </a:p>
          <a:p>
            <a:endParaRPr lang="en-US" dirty="0"/>
          </a:p>
          <a:p>
            <a:pPr marL="285750" indent="-285750">
              <a:buFont typeface="Arial" panose="020B0604020202020204" pitchFamily="34" charset="0"/>
              <a:buChar char="•"/>
            </a:pPr>
            <a:r>
              <a:rPr lang="en-US" dirty="0"/>
              <a:t>Many inconsistent peaks and falls which makes it difficult to model</a:t>
            </a:r>
          </a:p>
        </p:txBody>
      </p:sp>
    </p:spTree>
    <p:extLst>
      <p:ext uri="{BB962C8B-B14F-4D97-AF65-F5344CB8AC3E}">
        <p14:creationId xmlns:p14="http://schemas.microsoft.com/office/powerpoint/2010/main" val="195938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9" name="object 2">
            <a:extLst>
              <a:ext uri="{FF2B5EF4-FFF2-40B4-BE49-F238E27FC236}">
                <a16:creationId xmlns:a16="http://schemas.microsoft.com/office/drawing/2014/main" id="{BF2A51C6-2059-5CF3-2CDA-A9708A11AA57}"/>
              </a:ext>
            </a:extLst>
          </p:cNvPr>
          <p:cNvSpPr txBox="1">
            <a:spLocks/>
          </p:cNvSpPr>
          <p:nvPr/>
        </p:nvSpPr>
        <p:spPr>
          <a:xfrm>
            <a:off x="1849027" y="921918"/>
            <a:ext cx="6977990" cy="856645"/>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endParaRPr lang="en-US" sz="5400">
              <a:latin typeface="Times New Roman" panose="02020603050405020304" pitchFamily="18" charset="0"/>
              <a:cs typeface="Times New Roman" panose="02020603050405020304" pitchFamily="18" charset="0"/>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587104" y="337288"/>
            <a:ext cx="7286235"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PACF</a:t>
            </a:r>
          </a:p>
        </p:txBody>
      </p:sp>
      <p:pic>
        <p:nvPicPr>
          <p:cNvPr id="7" name="Picture 2">
            <a:extLst>
              <a:ext uri="{FF2B5EF4-FFF2-40B4-BE49-F238E27FC236}">
                <a16:creationId xmlns:a16="http://schemas.microsoft.com/office/drawing/2014/main" id="{30B02EC2-A280-53D4-9360-B11992C00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1753568"/>
            <a:ext cx="4403767" cy="28075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2C39A93-5C58-6EEF-A6CB-8860A8CAE8C8}"/>
              </a:ext>
            </a:extLst>
          </p:cNvPr>
          <p:cNvSpPr txBox="1"/>
          <p:nvPr/>
        </p:nvSpPr>
        <p:spPr>
          <a:xfrm>
            <a:off x="902525" y="1365662"/>
            <a:ext cx="3033266" cy="369332"/>
          </a:xfrm>
          <a:prstGeom prst="rect">
            <a:avLst/>
          </a:prstGeom>
          <a:noFill/>
        </p:spPr>
        <p:txBody>
          <a:bodyPr wrap="none" rtlCol="0">
            <a:spAutoFit/>
          </a:bodyPr>
          <a:lstStyle/>
          <a:p>
            <a:r>
              <a:rPr lang="en-US" dirty="0"/>
              <a:t>Daily Sales of Foods_1 in CA_1</a:t>
            </a:r>
          </a:p>
        </p:txBody>
      </p:sp>
      <p:pic>
        <p:nvPicPr>
          <p:cNvPr id="4098" name="Picture 2">
            <a:extLst>
              <a:ext uri="{FF2B5EF4-FFF2-40B4-BE49-F238E27FC236}">
                <a16:creationId xmlns:a16="http://schemas.microsoft.com/office/drawing/2014/main" id="{57E6C2EC-287F-1B4E-FDCA-0660AC427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41" y="1577643"/>
            <a:ext cx="4334048" cy="304305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4EABEFC-4241-DBA4-03ED-B0CE5A47B47C}"/>
              </a:ext>
            </a:extLst>
          </p:cNvPr>
          <p:cNvSpPr txBox="1"/>
          <p:nvPr/>
        </p:nvSpPr>
        <p:spPr>
          <a:xfrm>
            <a:off x="1078306" y="5118843"/>
            <a:ext cx="851943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Time Series is Stationary</a:t>
            </a:r>
          </a:p>
          <a:p>
            <a:pPr marL="285750" indent="-285750">
              <a:buFont typeface="Arial" panose="020B0604020202020204" pitchFamily="34" charset="0"/>
              <a:buChar char="•"/>
            </a:pPr>
            <a:r>
              <a:rPr lang="en-US" dirty="0"/>
              <a:t>Confirmed by Dickey-Fuller Test where P-Value &lt; 0.05</a:t>
            </a:r>
          </a:p>
          <a:p>
            <a:pPr marL="285750" indent="-285750">
              <a:buFont typeface="Arial" panose="020B0604020202020204" pitchFamily="34" charset="0"/>
              <a:buChar char="•"/>
            </a:pPr>
            <a:r>
              <a:rPr lang="en-US" dirty="0"/>
              <a:t>This means we can now go ahead with ARIMA modelling!</a:t>
            </a:r>
          </a:p>
        </p:txBody>
      </p:sp>
      <p:sp>
        <p:nvSpPr>
          <p:cNvPr id="22" name="Down Arrow 21">
            <a:extLst>
              <a:ext uri="{FF2B5EF4-FFF2-40B4-BE49-F238E27FC236}">
                <a16:creationId xmlns:a16="http://schemas.microsoft.com/office/drawing/2014/main" id="{91079DDF-85D6-0400-C279-94D3D1D21475}"/>
              </a:ext>
            </a:extLst>
          </p:cNvPr>
          <p:cNvSpPr/>
          <p:nvPr/>
        </p:nvSpPr>
        <p:spPr>
          <a:xfrm rot="16200000">
            <a:off x="4662906" y="2932915"/>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B86082A-BD50-777D-44C1-D2DAF9198B97}"/>
              </a:ext>
            </a:extLst>
          </p:cNvPr>
          <p:cNvSpPr/>
          <p:nvPr/>
        </p:nvSpPr>
        <p:spPr>
          <a:xfrm rot="16200000">
            <a:off x="9536609" y="2860456"/>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11B05B5-5EEB-98D6-4650-7052C95846E8}"/>
              </a:ext>
            </a:extLst>
          </p:cNvPr>
          <p:cNvSpPr txBox="1"/>
          <p:nvPr/>
        </p:nvSpPr>
        <p:spPr>
          <a:xfrm>
            <a:off x="10134627" y="2701336"/>
            <a:ext cx="1867371" cy="646331"/>
          </a:xfrm>
          <a:prstGeom prst="rect">
            <a:avLst/>
          </a:prstGeom>
          <a:noFill/>
        </p:spPr>
        <p:txBody>
          <a:bodyPr wrap="none" rtlCol="0">
            <a:spAutoFit/>
          </a:bodyPr>
          <a:lstStyle/>
          <a:p>
            <a:r>
              <a:rPr lang="en-US" b="1" dirty="0"/>
              <a:t>Dickey-Fuller Test</a:t>
            </a:r>
            <a:br>
              <a:rPr lang="en-US" dirty="0"/>
            </a:br>
            <a:r>
              <a:rPr lang="en-US" dirty="0"/>
              <a:t>P-Value = 0.00429</a:t>
            </a:r>
          </a:p>
        </p:txBody>
      </p:sp>
      <p:sp>
        <p:nvSpPr>
          <p:cNvPr id="26" name="Rectangle 25">
            <a:extLst>
              <a:ext uri="{FF2B5EF4-FFF2-40B4-BE49-F238E27FC236}">
                <a16:creationId xmlns:a16="http://schemas.microsoft.com/office/drawing/2014/main" id="{758766FF-2D98-C5B2-38AC-9C4A4CC1C8AF}"/>
              </a:ext>
            </a:extLst>
          </p:cNvPr>
          <p:cNvSpPr/>
          <p:nvPr/>
        </p:nvSpPr>
        <p:spPr>
          <a:xfrm>
            <a:off x="10110876" y="2729653"/>
            <a:ext cx="1867371" cy="59436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59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9" name="object 2">
            <a:extLst>
              <a:ext uri="{FF2B5EF4-FFF2-40B4-BE49-F238E27FC236}">
                <a16:creationId xmlns:a16="http://schemas.microsoft.com/office/drawing/2014/main" id="{BF2A51C6-2059-5CF3-2CDA-A9708A11AA57}"/>
              </a:ext>
            </a:extLst>
          </p:cNvPr>
          <p:cNvSpPr txBox="1">
            <a:spLocks/>
          </p:cNvSpPr>
          <p:nvPr/>
        </p:nvSpPr>
        <p:spPr>
          <a:xfrm>
            <a:off x="1849027" y="921918"/>
            <a:ext cx="6977990" cy="856645"/>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endParaRPr lang="en-US" sz="5400">
              <a:latin typeface="Times New Roman" panose="02020603050405020304" pitchFamily="18" charset="0"/>
              <a:cs typeface="Times New Roman" panose="02020603050405020304" pitchFamily="18" charset="0"/>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587104" y="337288"/>
            <a:ext cx="9649426"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SARIMA Results</a:t>
            </a:r>
          </a:p>
        </p:txBody>
      </p:sp>
      <p:sp>
        <p:nvSpPr>
          <p:cNvPr id="13" name="TextBox 12">
            <a:extLst>
              <a:ext uri="{FF2B5EF4-FFF2-40B4-BE49-F238E27FC236}">
                <a16:creationId xmlns:a16="http://schemas.microsoft.com/office/drawing/2014/main" id="{A2C39A93-5C58-6EEF-A6CB-8860A8CAE8C8}"/>
              </a:ext>
            </a:extLst>
          </p:cNvPr>
          <p:cNvSpPr txBox="1"/>
          <p:nvPr/>
        </p:nvSpPr>
        <p:spPr>
          <a:xfrm>
            <a:off x="985650" y="1128162"/>
            <a:ext cx="2542171" cy="369332"/>
          </a:xfrm>
          <a:prstGeom prst="rect">
            <a:avLst/>
          </a:prstGeom>
          <a:noFill/>
        </p:spPr>
        <p:txBody>
          <a:bodyPr wrap="none" rtlCol="0">
            <a:spAutoFit/>
          </a:bodyPr>
          <a:lstStyle/>
          <a:p>
            <a:r>
              <a:rPr lang="en-US" dirty="0"/>
              <a:t>SARIMA Model Summary</a:t>
            </a:r>
          </a:p>
        </p:txBody>
      </p:sp>
      <p:sp>
        <p:nvSpPr>
          <p:cNvPr id="20" name="TextBox 19">
            <a:extLst>
              <a:ext uri="{FF2B5EF4-FFF2-40B4-BE49-F238E27FC236}">
                <a16:creationId xmlns:a16="http://schemas.microsoft.com/office/drawing/2014/main" id="{14EABEFC-4241-DBA4-03ED-B0CE5A47B47C}"/>
              </a:ext>
            </a:extLst>
          </p:cNvPr>
          <p:cNvSpPr txBox="1"/>
          <p:nvPr/>
        </p:nvSpPr>
        <p:spPr>
          <a:xfrm>
            <a:off x="1078306" y="5118843"/>
            <a:ext cx="85194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model uses 5 lags to forecast values</a:t>
            </a:r>
          </a:p>
          <a:p>
            <a:pPr marL="285750" indent="-285750">
              <a:buFont typeface="Arial" panose="020B0604020202020204" pitchFamily="34" charset="0"/>
              <a:buChar char="•"/>
            </a:pPr>
            <a:r>
              <a:rPr lang="en-US" dirty="0"/>
              <a:t>It performs bad with respect to error, but it gets a sense of the seasonality in the trend</a:t>
            </a:r>
          </a:p>
          <a:p>
            <a:pPr marL="285750" indent="-285750">
              <a:buFont typeface="Arial" panose="020B0604020202020204" pitchFamily="34" charset="0"/>
              <a:buChar char="•"/>
            </a:pPr>
            <a:r>
              <a:rPr lang="en-US" dirty="0"/>
              <a:t>Maybe if we incorporate recent and old history in the predictions, forecast accuracy might increase?!</a:t>
            </a:r>
          </a:p>
        </p:txBody>
      </p:sp>
      <p:sp>
        <p:nvSpPr>
          <p:cNvPr id="22" name="Down Arrow 21">
            <a:extLst>
              <a:ext uri="{FF2B5EF4-FFF2-40B4-BE49-F238E27FC236}">
                <a16:creationId xmlns:a16="http://schemas.microsoft.com/office/drawing/2014/main" id="{91079DDF-85D6-0400-C279-94D3D1D21475}"/>
              </a:ext>
            </a:extLst>
          </p:cNvPr>
          <p:cNvSpPr/>
          <p:nvPr/>
        </p:nvSpPr>
        <p:spPr>
          <a:xfrm rot="16200000">
            <a:off x="3951202" y="3064625"/>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B86082A-BD50-777D-44C1-D2DAF9198B97}"/>
              </a:ext>
            </a:extLst>
          </p:cNvPr>
          <p:cNvSpPr/>
          <p:nvPr/>
        </p:nvSpPr>
        <p:spPr>
          <a:xfrm rot="16200000">
            <a:off x="9317797" y="3019304"/>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11B05B5-5EEB-98D6-4650-7052C95846E8}"/>
              </a:ext>
            </a:extLst>
          </p:cNvPr>
          <p:cNvSpPr txBox="1"/>
          <p:nvPr/>
        </p:nvSpPr>
        <p:spPr>
          <a:xfrm>
            <a:off x="10258203" y="2825910"/>
            <a:ext cx="1192891" cy="646331"/>
          </a:xfrm>
          <a:prstGeom prst="rect">
            <a:avLst/>
          </a:prstGeom>
          <a:noFill/>
        </p:spPr>
        <p:txBody>
          <a:bodyPr wrap="none" rtlCol="0">
            <a:spAutoFit/>
          </a:bodyPr>
          <a:lstStyle/>
          <a:p>
            <a:pPr algn="ctr"/>
            <a:r>
              <a:rPr lang="en-US" b="1" dirty="0"/>
              <a:t>Test MAPE</a:t>
            </a:r>
            <a:br>
              <a:rPr lang="en-US" b="1" dirty="0"/>
            </a:br>
            <a:r>
              <a:rPr lang="en-US" dirty="0"/>
              <a:t>= 30.37%</a:t>
            </a:r>
          </a:p>
        </p:txBody>
      </p:sp>
      <p:pic>
        <p:nvPicPr>
          <p:cNvPr id="5" name="Picture 4">
            <a:extLst>
              <a:ext uri="{FF2B5EF4-FFF2-40B4-BE49-F238E27FC236}">
                <a16:creationId xmlns:a16="http://schemas.microsoft.com/office/drawing/2014/main" id="{B3D798BA-C52A-5BA6-4A03-069391DC2F05}"/>
              </a:ext>
            </a:extLst>
          </p:cNvPr>
          <p:cNvPicPr>
            <a:picLocks noChangeAspect="1"/>
          </p:cNvPicPr>
          <p:nvPr/>
        </p:nvPicPr>
        <p:blipFill>
          <a:blip r:embed="rId3"/>
          <a:stretch>
            <a:fillRect/>
          </a:stretch>
        </p:blipFill>
        <p:spPr>
          <a:xfrm>
            <a:off x="870319" y="1504063"/>
            <a:ext cx="2838450" cy="3397250"/>
          </a:xfrm>
          <a:prstGeom prst="rect">
            <a:avLst/>
          </a:prstGeom>
        </p:spPr>
      </p:pic>
      <p:pic>
        <p:nvPicPr>
          <p:cNvPr id="7170" name="Picture 2">
            <a:extLst>
              <a:ext uri="{FF2B5EF4-FFF2-40B4-BE49-F238E27FC236}">
                <a16:creationId xmlns:a16="http://schemas.microsoft.com/office/drawing/2014/main" id="{376756DB-CA0E-EE18-04D1-617FC5A04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364" y="1788888"/>
            <a:ext cx="4762500" cy="3149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C71D02-498A-3322-076C-53F34E5E9AD6}"/>
              </a:ext>
            </a:extLst>
          </p:cNvPr>
          <p:cNvSpPr txBox="1"/>
          <p:nvPr/>
        </p:nvSpPr>
        <p:spPr>
          <a:xfrm>
            <a:off x="5411817" y="1191436"/>
            <a:ext cx="2807692" cy="369332"/>
          </a:xfrm>
          <a:prstGeom prst="rect">
            <a:avLst/>
          </a:prstGeom>
          <a:noFill/>
        </p:spPr>
        <p:txBody>
          <a:bodyPr wrap="none" rtlCol="0">
            <a:spAutoFit/>
          </a:bodyPr>
          <a:lstStyle/>
          <a:p>
            <a:r>
              <a:rPr lang="en-US" dirty="0"/>
              <a:t>Test Set Actual vs Prediction</a:t>
            </a:r>
          </a:p>
        </p:txBody>
      </p:sp>
      <p:sp>
        <p:nvSpPr>
          <p:cNvPr id="10" name="Rectangle 9">
            <a:extLst>
              <a:ext uri="{FF2B5EF4-FFF2-40B4-BE49-F238E27FC236}">
                <a16:creationId xmlns:a16="http://schemas.microsoft.com/office/drawing/2014/main" id="{C92F6DE6-B2D8-0225-476A-211A645458E6}"/>
              </a:ext>
            </a:extLst>
          </p:cNvPr>
          <p:cNvSpPr/>
          <p:nvPr/>
        </p:nvSpPr>
        <p:spPr>
          <a:xfrm>
            <a:off x="10260215" y="2790796"/>
            <a:ext cx="1190879" cy="71655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35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907-D975-14A2-7C47-253692A8AB9E}"/>
              </a:ext>
            </a:extLst>
          </p:cNvPr>
          <p:cNvSpPr txBox="1"/>
          <p:nvPr/>
        </p:nvSpPr>
        <p:spPr>
          <a:xfrm>
            <a:off x="753093" y="6284810"/>
            <a:ext cx="11450782" cy="594360"/>
          </a:xfrm>
          <a:prstGeom prst="rect">
            <a:avLst/>
          </a:prstGeom>
          <a:solidFill>
            <a:schemeClr val="accent4">
              <a:lumMod val="75000"/>
            </a:schemeClr>
          </a:solidFill>
        </p:spPr>
        <p:txBody>
          <a:bodyPr wrap="square">
            <a:spAutoFit/>
          </a:bodyPr>
          <a:lstStyle/>
          <a:p>
            <a:r>
              <a:rPr lang="en-US" b="0" i="0">
                <a:solidFill>
                  <a:srgbClr val="000000"/>
                </a:solidFill>
                <a:effectLst/>
                <a:latin typeface="Times" pitchFamily="2" charset="0"/>
              </a:rPr>
              <a:t> </a:t>
            </a:r>
            <a:endParaRPr lang="en-US"/>
          </a:p>
        </p:txBody>
      </p:sp>
      <p:sp>
        <p:nvSpPr>
          <p:cNvPr id="8" name="object 18">
            <a:extLst>
              <a:ext uri="{FF2B5EF4-FFF2-40B4-BE49-F238E27FC236}">
                <a16:creationId xmlns:a16="http://schemas.microsoft.com/office/drawing/2014/main" id="{69B0BD4C-7857-1653-85AB-2E551CFCAC02}"/>
              </a:ext>
            </a:extLst>
          </p:cNvPr>
          <p:cNvSpPr/>
          <p:nvPr/>
        </p:nvSpPr>
        <p:spPr>
          <a:xfrm>
            <a:off x="274320" y="298704"/>
            <a:ext cx="204470" cy="533400"/>
          </a:xfrm>
          <a:custGeom>
            <a:avLst/>
            <a:gdLst/>
            <a:ahLst/>
            <a:cxnLst/>
            <a:rect l="l" t="t" r="r" b="b"/>
            <a:pathLst>
              <a:path w="204470" h="533400">
                <a:moveTo>
                  <a:pt x="204215" y="0"/>
                </a:moveTo>
                <a:lnTo>
                  <a:pt x="0" y="0"/>
                </a:lnTo>
                <a:lnTo>
                  <a:pt x="0" y="533400"/>
                </a:lnTo>
                <a:lnTo>
                  <a:pt x="204215" y="533400"/>
                </a:lnTo>
                <a:lnTo>
                  <a:pt x="204215" y="0"/>
                </a:lnTo>
                <a:close/>
              </a:path>
            </a:pathLst>
          </a:custGeom>
          <a:solidFill>
            <a:schemeClr val="accent4">
              <a:lumMod val="75000"/>
            </a:schemeClr>
          </a:solidFill>
        </p:spPr>
        <p:txBody>
          <a:bodyPr wrap="square" lIns="0" tIns="0" rIns="0" bIns="0" rtlCol="0"/>
          <a:lstStyle/>
          <a:p>
            <a:endParaRPr/>
          </a:p>
        </p:txBody>
      </p:sp>
      <p:sp>
        <p:nvSpPr>
          <p:cNvPr id="9" name="object 2">
            <a:extLst>
              <a:ext uri="{FF2B5EF4-FFF2-40B4-BE49-F238E27FC236}">
                <a16:creationId xmlns:a16="http://schemas.microsoft.com/office/drawing/2014/main" id="{BF2A51C6-2059-5CF3-2CDA-A9708A11AA57}"/>
              </a:ext>
            </a:extLst>
          </p:cNvPr>
          <p:cNvSpPr txBox="1">
            <a:spLocks/>
          </p:cNvSpPr>
          <p:nvPr/>
        </p:nvSpPr>
        <p:spPr>
          <a:xfrm>
            <a:off x="1849027" y="921918"/>
            <a:ext cx="6977990" cy="856645"/>
          </a:xfrm>
          <a:prstGeom prst="rect">
            <a:avLst/>
          </a:prstGeom>
        </p:spPr>
        <p:txBody>
          <a:bodyPr spcFirstLastPara="1" vert="horz" wrap="square" lIns="0" tIns="12700" rIns="0" bIns="0" rtlCol="0" anchor="t" anchorCtr="0">
            <a:spAutoFit/>
          </a:bodyPr>
          <a:lstStyle>
            <a:lvl1pPr lvl="0" algn="ctr" defTabSz="914400" rtl="0" eaLnBrk="1" latinLnBrk="0" hangingPunct="1">
              <a:lnSpc>
                <a:spcPct val="90000"/>
              </a:lnSpc>
              <a:spcBef>
                <a:spcPts val="0"/>
              </a:spcBef>
              <a:spcAft>
                <a:spcPts val="0"/>
              </a:spcAft>
              <a:buSzPts val="3600"/>
              <a:buNone/>
              <a:defRPr sz="4800" kern="1200">
                <a:solidFill>
                  <a:schemeClr val="tx1"/>
                </a:solidFill>
                <a:latin typeface="+mj-lt"/>
                <a:ea typeface="+mj-ea"/>
                <a:cs typeface="+mj-c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pPr marL="12700" algn="l">
              <a:lnSpc>
                <a:spcPct val="100000"/>
              </a:lnSpc>
              <a:spcBef>
                <a:spcPts val="100"/>
              </a:spcBef>
            </a:pPr>
            <a:endParaRPr lang="en-US" sz="5400">
              <a:latin typeface="Times New Roman" panose="02020603050405020304" pitchFamily="18" charset="0"/>
              <a:cs typeface="Times New Roman" panose="02020603050405020304" pitchFamily="18" charset="0"/>
            </a:endParaRPr>
          </a:p>
        </p:txBody>
      </p:sp>
      <p:pic>
        <p:nvPicPr>
          <p:cNvPr id="2" name="Picture 2" descr="Image result for walmart logo hd">
            <a:extLst>
              <a:ext uri="{FF2B5EF4-FFF2-40B4-BE49-F238E27FC236}">
                <a16:creationId xmlns:a16="http://schemas.microsoft.com/office/drawing/2014/main" id="{1A75B4E0-0CCF-AB87-0499-4AA29D2E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 y="6175061"/>
            <a:ext cx="744444" cy="694814"/>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5B34C812-4360-1289-291C-0BE9043CCA12}"/>
              </a:ext>
            </a:extLst>
          </p:cNvPr>
          <p:cNvSpPr txBox="1">
            <a:spLocks/>
          </p:cNvSpPr>
          <p:nvPr/>
        </p:nvSpPr>
        <p:spPr>
          <a:xfrm>
            <a:off x="587104" y="337288"/>
            <a:ext cx="9649426" cy="5669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700" b="1" dirty="0">
                <a:latin typeface="Source Code Pro" panose="020B0509030403020204" pitchFamily="49" charset="0"/>
                <a:ea typeface="Source Code Pro" panose="020B0509030403020204" pitchFamily="49" charset="0"/>
              </a:rPr>
              <a:t>Journey to the best Model : Univariate LSTM</a:t>
            </a:r>
          </a:p>
        </p:txBody>
      </p:sp>
      <p:sp>
        <p:nvSpPr>
          <p:cNvPr id="13" name="TextBox 12">
            <a:extLst>
              <a:ext uri="{FF2B5EF4-FFF2-40B4-BE49-F238E27FC236}">
                <a16:creationId xmlns:a16="http://schemas.microsoft.com/office/drawing/2014/main" id="{A2C39A93-5C58-6EEF-A6CB-8860A8CAE8C8}"/>
              </a:ext>
            </a:extLst>
          </p:cNvPr>
          <p:cNvSpPr txBox="1"/>
          <p:nvPr/>
        </p:nvSpPr>
        <p:spPr>
          <a:xfrm>
            <a:off x="1300164" y="1037596"/>
            <a:ext cx="2104281" cy="646331"/>
          </a:xfrm>
          <a:prstGeom prst="rect">
            <a:avLst/>
          </a:prstGeom>
          <a:noFill/>
          <a:ln>
            <a:solidFill>
              <a:schemeClr val="tx1"/>
            </a:solidFill>
          </a:ln>
        </p:spPr>
        <p:txBody>
          <a:bodyPr wrap="square" rtlCol="0">
            <a:spAutoFit/>
          </a:bodyPr>
          <a:lstStyle/>
          <a:p>
            <a:pPr algn="ctr"/>
            <a:r>
              <a:rPr lang="en-US" i="1" dirty="0"/>
              <a:t>Univariate LSTM</a:t>
            </a:r>
            <a:br>
              <a:rPr lang="en-US" i="1" dirty="0"/>
            </a:br>
            <a:r>
              <a:rPr lang="en-US" i="1" dirty="0"/>
              <a:t>Best Model Specifics</a:t>
            </a:r>
          </a:p>
        </p:txBody>
      </p:sp>
      <p:sp>
        <p:nvSpPr>
          <p:cNvPr id="20" name="TextBox 19">
            <a:extLst>
              <a:ext uri="{FF2B5EF4-FFF2-40B4-BE49-F238E27FC236}">
                <a16:creationId xmlns:a16="http://schemas.microsoft.com/office/drawing/2014/main" id="{14EABEFC-4241-DBA4-03ED-B0CE5A47B47C}"/>
              </a:ext>
            </a:extLst>
          </p:cNvPr>
          <p:cNvSpPr txBox="1"/>
          <p:nvPr/>
        </p:nvSpPr>
        <p:spPr>
          <a:xfrm>
            <a:off x="1033937" y="4869828"/>
            <a:ext cx="85194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model uses lags (history) to forecast values</a:t>
            </a:r>
          </a:p>
          <a:p>
            <a:pPr marL="285750" indent="-285750">
              <a:buFont typeface="Arial" panose="020B0604020202020204" pitchFamily="34" charset="0"/>
              <a:buChar char="•"/>
            </a:pPr>
            <a:r>
              <a:rPr lang="en-US" dirty="0"/>
              <a:t>It performs really better than the previous model, but it still can be improved as it is unable to capture some residuals which might be due to other factors like maybe festivals?!</a:t>
            </a:r>
          </a:p>
          <a:p>
            <a:pPr marL="285750" indent="-285750">
              <a:buFont typeface="Arial" panose="020B0604020202020204" pitchFamily="34" charset="0"/>
              <a:buChar char="•"/>
            </a:pPr>
            <a:r>
              <a:rPr lang="en-US" dirty="0"/>
              <a:t>Let’s try predicting the sales with just the other factors and not the lags!</a:t>
            </a:r>
          </a:p>
        </p:txBody>
      </p:sp>
      <p:sp>
        <p:nvSpPr>
          <p:cNvPr id="22" name="Down Arrow 21">
            <a:extLst>
              <a:ext uri="{FF2B5EF4-FFF2-40B4-BE49-F238E27FC236}">
                <a16:creationId xmlns:a16="http://schemas.microsoft.com/office/drawing/2014/main" id="{91079DDF-85D6-0400-C279-94D3D1D21475}"/>
              </a:ext>
            </a:extLst>
          </p:cNvPr>
          <p:cNvSpPr/>
          <p:nvPr/>
        </p:nvSpPr>
        <p:spPr>
          <a:xfrm rot="16200000">
            <a:off x="4973019" y="2778275"/>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B86082A-BD50-777D-44C1-D2DAF9198B97}"/>
              </a:ext>
            </a:extLst>
          </p:cNvPr>
          <p:cNvSpPr/>
          <p:nvPr/>
        </p:nvSpPr>
        <p:spPr>
          <a:xfrm rot="16200000">
            <a:off x="10327198" y="3019304"/>
            <a:ext cx="308758"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11B05B5-5EEB-98D6-4650-7052C95846E8}"/>
              </a:ext>
            </a:extLst>
          </p:cNvPr>
          <p:cNvSpPr txBox="1"/>
          <p:nvPr/>
        </p:nvSpPr>
        <p:spPr>
          <a:xfrm>
            <a:off x="10724789" y="2801024"/>
            <a:ext cx="1192891" cy="646331"/>
          </a:xfrm>
          <a:prstGeom prst="rect">
            <a:avLst/>
          </a:prstGeom>
          <a:noFill/>
        </p:spPr>
        <p:txBody>
          <a:bodyPr wrap="none" rtlCol="0">
            <a:spAutoFit/>
          </a:bodyPr>
          <a:lstStyle/>
          <a:p>
            <a:pPr algn="ctr"/>
            <a:r>
              <a:rPr lang="en-US" b="1" dirty="0"/>
              <a:t>Test MAPE</a:t>
            </a:r>
            <a:br>
              <a:rPr lang="en-US" b="1" dirty="0"/>
            </a:br>
            <a:r>
              <a:rPr lang="en-US" dirty="0"/>
              <a:t>= 14.17%</a:t>
            </a:r>
          </a:p>
        </p:txBody>
      </p:sp>
      <p:sp>
        <p:nvSpPr>
          <p:cNvPr id="6" name="TextBox 5">
            <a:extLst>
              <a:ext uri="{FF2B5EF4-FFF2-40B4-BE49-F238E27FC236}">
                <a16:creationId xmlns:a16="http://schemas.microsoft.com/office/drawing/2014/main" id="{25C71D02-498A-3322-076C-53F34E5E9AD6}"/>
              </a:ext>
            </a:extLst>
          </p:cNvPr>
          <p:cNvSpPr txBox="1"/>
          <p:nvPr/>
        </p:nvSpPr>
        <p:spPr>
          <a:xfrm>
            <a:off x="6568188" y="1176095"/>
            <a:ext cx="2807692" cy="369332"/>
          </a:xfrm>
          <a:prstGeom prst="rect">
            <a:avLst/>
          </a:prstGeom>
          <a:noFill/>
          <a:ln>
            <a:solidFill>
              <a:schemeClr val="tx1"/>
            </a:solidFill>
          </a:ln>
        </p:spPr>
        <p:txBody>
          <a:bodyPr wrap="none" rtlCol="0">
            <a:spAutoFit/>
          </a:bodyPr>
          <a:lstStyle/>
          <a:p>
            <a:r>
              <a:rPr lang="en-US" i="1" dirty="0"/>
              <a:t>Test Set Actual vs Prediction</a:t>
            </a:r>
          </a:p>
        </p:txBody>
      </p:sp>
      <p:pic>
        <p:nvPicPr>
          <p:cNvPr id="8194" name="Picture 2">
            <a:extLst>
              <a:ext uri="{FF2B5EF4-FFF2-40B4-BE49-F238E27FC236}">
                <a16:creationId xmlns:a16="http://schemas.microsoft.com/office/drawing/2014/main" id="{A8DC8BF0-4F60-A4E5-3BB9-CF62E8802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822" y="1764873"/>
            <a:ext cx="4762500" cy="3149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D0DE8D-86E9-F2B0-E6E1-4AE512D41A6E}"/>
              </a:ext>
            </a:extLst>
          </p:cNvPr>
          <p:cNvSpPr txBox="1"/>
          <p:nvPr/>
        </p:nvSpPr>
        <p:spPr>
          <a:xfrm>
            <a:off x="1145786" y="1835941"/>
            <a:ext cx="28499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5 lags underfit</a:t>
            </a:r>
            <a:br>
              <a:rPr lang="en-US" dirty="0"/>
            </a:br>
            <a:r>
              <a:rPr lang="en-US" dirty="0"/>
              <a:t>50 lags overfit</a:t>
            </a:r>
            <a:br>
              <a:rPr lang="en-US" dirty="0"/>
            </a:br>
            <a:r>
              <a:rPr lang="en-US" dirty="0"/>
              <a:t>30 lags sweet spot</a:t>
            </a:r>
          </a:p>
          <a:p>
            <a:pPr marL="285750" indent="-285750">
              <a:buFont typeface="Arial" panose="020B0604020202020204" pitchFamily="34" charset="0"/>
              <a:buChar char="•"/>
            </a:pPr>
            <a:r>
              <a:rPr lang="en-US" dirty="0"/>
              <a:t>100 input LSTM units</a:t>
            </a:r>
          </a:p>
        </p:txBody>
      </p:sp>
      <p:pic>
        <p:nvPicPr>
          <p:cNvPr id="10" name="Picture 9">
            <a:extLst>
              <a:ext uri="{FF2B5EF4-FFF2-40B4-BE49-F238E27FC236}">
                <a16:creationId xmlns:a16="http://schemas.microsoft.com/office/drawing/2014/main" id="{FEFB5A39-C2BF-C8B5-200A-C5250F1AB451}"/>
              </a:ext>
            </a:extLst>
          </p:cNvPr>
          <p:cNvPicPr>
            <a:picLocks noChangeAspect="1"/>
          </p:cNvPicPr>
          <p:nvPr/>
        </p:nvPicPr>
        <p:blipFill>
          <a:blip r:embed="rId4"/>
          <a:stretch>
            <a:fillRect/>
          </a:stretch>
        </p:blipFill>
        <p:spPr>
          <a:xfrm>
            <a:off x="478790" y="3102655"/>
            <a:ext cx="4223184" cy="1732781"/>
          </a:xfrm>
          <a:prstGeom prst="rect">
            <a:avLst/>
          </a:prstGeom>
        </p:spPr>
      </p:pic>
      <p:sp>
        <p:nvSpPr>
          <p:cNvPr id="11" name="Rectangle 10">
            <a:extLst>
              <a:ext uri="{FF2B5EF4-FFF2-40B4-BE49-F238E27FC236}">
                <a16:creationId xmlns:a16="http://schemas.microsoft.com/office/drawing/2014/main" id="{5A5139D4-515D-6018-F5FA-AAC0FD930474}"/>
              </a:ext>
            </a:extLst>
          </p:cNvPr>
          <p:cNvSpPr/>
          <p:nvPr/>
        </p:nvSpPr>
        <p:spPr>
          <a:xfrm>
            <a:off x="10724789" y="2765910"/>
            <a:ext cx="1190879" cy="71655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347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{512890A7-C144-624A-8C71-89F6E616ADE1}tf16401369</Template>
  <TotalTime>3260</TotalTime>
  <Words>1183</Words>
  <Application>Microsoft Macintosh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Georgia Pro</vt:lpstr>
      <vt:lpstr>Source Code Pro</vt:lpstr>
      <vt:lpstr>The Hand Extrablack</vt:lpstr>
      <vt:lpstr>Times</vt:lpstr>
      <vt:lpstr>Times New Roman</vt:lpstr>
      <vt:lpstr>Office Theme</vt:lpstr>
      <vt:lpstr>ML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 PROJECT FINAL REPORT</dc:title>
  <dc:creator>Vimal, Varun</dc:creator>
  <cp:lastModifiedBy>Vimal, Varun</cp:lastModifiedBy>
  <cp:revision>3</cp:revision>
  <dcterms:created xsi:type="dcterms:W3CDTF">2022-11-27T04:39:25Z</dcterms:created>
  <dcterms:modified xsi:type="dcterms:W3CDTF">2023-02-20T19:24:55Z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2022-12-05T21:29:02Z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11246eae-552e-4ba6-96c6-df90ce6d5b4f</vt:lpwstr>
  </property>
  <property fmtid="{D5CDD505-2E9C-101B-9397-08002B2CF9AE}" pid="8" name="MSIP_Label_4044bd30-2ed7-4c9d-9d12-46200872a97b_ContentBits">
    <vt:lpwstr>0</vt:lpwstr>
  </property>
</Properties>
</file>