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9" r:id="rId2"/>
    <p:sldId id="261" r:id="rId3"/>
    <p:sldId id="257" r:id="rId4"/>
    <p:sldId id="258" r:id="rId5"/>
    <p:sldId id="267" r:id="rId6"/>
    <p:sldId id="268" r:id="rId7"/>
    <p:sldId id="265"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308" r:id="rId25"/>
    <p:sldId id="309"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10"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0606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727" autoAdjust="0"/>
    <p:restoredTop sz="94660"/>
  </p:normalViewPr>
  <p:slideViewPr>
    <p:cSldViewPr>
      <p:cViewPr varScale="1">
        <p:scale>
          <a:sx n="46" d="100"/>
          <a:sy n="46" d="100"/>
        </p:scale>
        <p:origin x="-5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D203D-24B6-42BC-AF4C-EB3B9BA4AC49}" type="datetimeFigureOut">
              <a:rPr lang="en-US" smtClean="0"/>
              <a:pPr/>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45BDE-19DD-43F1-911F-8C87E7CF99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Rot="1" noChangeAspect="1" noChangeArrowheads="1" noTextEdit="1"/>
          </p:cNvSpPr>
          <p:nvPr>
            <p:ph type="sldImg"/>
          </p:nvPr>
        </p:nvSpPr>
        <p:spPr>
          <a:ln/>
        </p:spPr>
      </p:sp>
      <p:sp>
        <p:nvSpPr>
          <p:cNvPr id="153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676B0-B0AE-43D8-994D-9592FBECD071}" type="slidenum">
              <a:rPr lang="en-US"/>
              <a:pPr/>
              <a:t>8</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4446C-DE10-4888-9654-BC8495E49428}" type="slidenum">
              <a:rPr lang="en-US"/>
              <a:pPr/>
              <a:t>10</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22470-5DA8-463E-B233-49AAC013FB73}"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22470-5DA8-463E-B233-49AAC013FB73}" type="datetimeFigureOut">
              <a:rPr lang="en-US" smtClean="0"/>
              <a:pPr/>
              <a:t>10/25/2017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F26C7-9ADE-4AB3-B1F1-2D15623A2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en-US" dirty="0" smtClean="0"/>
              <a:t>Classifiers for Data Mining</a:t>
            </a:r>
            <a:br>
              <a:rPr lang="en-US" dirty="0" smtClean="0"/>
            </a:br>
            <a:r>
              <a:rPr lang="en-US" dirty="0" err="1" smtClean="0"/>
              <a:t>Somnath</a:t>
            </a:r>
            <a:r>
              <a:rPr lang="en-US" smtClean="0"/>
              <a:t> Pal</a:t>
            </a:r>
            <a:endParaRPr lang="en-US" dirty="0"/>
          </a:p>
        </p:txBody>
      </p:sp>
      <p:sp>
        <p:nvSpPr>
          <p:cNvPr id="3" name="Subtitle 2"/>
          <p:cNvSpPr>
            <a:spLocks noGrp="1"/>
          </p:cNvSpPr>
          <p:nvPr>
            <p:ph type="subTitle" idx="1"/>
          </p:nvPr>
        </p:nvSpPr>
        <p:spPr>
          <a:xfrm>
            <a:off x="1371600" y="3962400"/>
            <a:ext cx="6400800" cy="1752600"/>
          </a:xfrm>
        </p:spPr>
        <p:txBody>
          <a:bodyPr>
            <a:normAutofit fontScale="92500" lnSpcReduction="20000"/>
          </a:bodyPr>
          <a:lstStyle/>
          <a:p>
            <a:r>
              <a:rPr lang="en-US" b="1" dirty="0" smtClean="0"/>
              <a:t>Department of Computer Science &amp; Technology</a:t>
            </a:r>
          </a:p>
          <a:p>
            <a:r>
              <a:rPr lang="en-US" b="1" dirty="0" smtClean="0"/>
              <a:t>Indian Institute of Engineering Science and Technology, </a:t>
            </a:r>
            <a:r>
              <a:rPr lang="en-US" b="1" dirty="0" err="1" smtClean="0"/>
              <a:t>Shibpur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09800" y="381000"/>
            <a:ext cx="4572000" cy="4939814"/>
          </a:xfrm>
          <a:prstGeom prst="rect">
            <a:avLst/>
          </a:prstGeom>
          <a:noFill/>
          <a:ln w="9525">
            <a:noFill/>
            <a:miter lim="800000"/>
            <a:headEnd/>
            <a:tailEnd/>
          </a:ln>
          <a:effectLst/>
        </p:spPr>
        <p:txBody>
          <a:bodyPr>
            <a:spAutoFit/>
          </a:bodyPr>
          <a:lstStyle/>
          <a:p>
            <a:pPr marL="457200" indent="-457200">
              <a:spcBef>
                <a:spcPct val="50000"/>
              </a:spcBef>
              <a:buClr>
                <a:schemeClr val="accent1"/>
              </a:buClr>
              <a:buSzPct val="70000"/>
              <a:buFont typeface="Century Schoolbook" pitchFamily="18" charset="0"/>
              <a:buNone/>
            </a:pPr>
            <a:r>
              <a:rPr lang="en-US" dirty="0">
                <a:latin typeface="Century Schoolbook" pitchFamily="18" charset="0"/>
              </a:rPr>
              <a:t>Some state-of-the-art Classifiers:</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C4.5, CART (Inductive Learning-Decision Tree).</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PRISM, AQ, RISE (Inductive Learning-Rules)</a:t>
            </a:r>
          </a:p>
          <a:p>
            <a:pPr marL="457200" indent="-457200">
              <a:spcBef>
                <a:spcPct val="50000"/>
              </a:spcBef>
              <a:buClr>
                <a:schemeClr val="accent1"/>
              </a:buClr>
              <a:buSzPct val="70000"/>
              <a:buFont typeface="Century Schoolbook" pitchFamily="18" charset="0"/>
              <a:buChar char=""/>
            </a:pPr>
            <a:r>
              <a:rPr lang="en-US" dirty="0" err="1">
                <a:latin typeface="Century Schoolbook" pitchFamily="18" charset="0"/>
              </a:rPr>
              <a:t>kNN</a:t>
            </a:r>
            <a:r>
              <a:rPr lang="en-US" dirty="0">
                <a:latin typeface="Century Schoolbook" pitchFamily="18" charset="0"/>
              </a:rPr>
              <a:t>(Instance Based Learning)</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Naïve-</a:t>
            </a:r>
            <a:r>
              <a:rPr lang="en-US" dirty="0" err="1">
                <a:latin typeface="Century Schoolbook" pitchFamily="18" charset="0"/>
              </a:rPr>
              <a:t>Bayes</a:t>
            </a:r>
            <a:r>
              <a:rPr lang="en-US" dirty="0">
                <a:latin typeface="Century Schoolbook" pitchFamily="18" charset="0"/>
              </a:rPr>
              <a:t>(Bayesian Learning)</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Genetic Algorithm.</a:t>
            </a:r>
          </a:p>
          <a:p>
            <a:pPr marL="457200" indent="-457200">
              <a:spcBef>
                <a:spcPct val="50000"/>
              </a:spcBef>
              <a:buClr>
                <a:schemeClr val="accent1"/>
              </a:buClr>
              <a:buSzPct val="70000"/>
              <a:buFont typeface="Century Schoolbook" pitchFamily="18" charset="0"/>
              <a:buChar char=""/>
            </a:pPr>
            <a:r>
              <a:rPr lang="en-US" dirty="0" smtClean="0">
                <a:latin typeface="Century Schoolbook" pitchFamily="18" charset="0"/>
              </a:rPr>
              <a:t>Back Propagation Neural Network</a:t>
            </a:r>
          </a:p>
          <a:p>
            <a:pPr marL="457200" indent="-457200">
              <a:spcBef>
                <a:spcPct val="50000"/>
              </a:spcBef>
              <a:buClr>
                <a:schemeClr val="accent1"/>
              </a:buClr>
              <a:buSzPct val="70000"/>
            </a:pPr>
            <a:r>
              <a:rPr lang="en-US" dirty="0">
                <a:latin typeface="Century Schoolbook" pitchFamily="18" charset="0"/>
              </a:rPr>
              <a:t> </a:t>
            </a:r>
            <a:r>
              <a:rPr lang="en-US" dirty="0" smtClean="0">
                <a:latin typeface="Century Schoolbook" pitchFamily="18" charset="0"/>
              </a:rPr>
              <a:t>      ( Neural Network)</a:t>
            </a:r>
          </a:p>
          <a:p>
            <a:pPr marL="457200" indent="-457200">
              <a:spcBef>
                <a:spcPct val="50000"/>
              </a:spcBef>
              <a:buClr>
                <a:schemeClr val="accent1"/>
              </a:buClr>
              <a:buSzPct val="70000"/>
              <a:buFont typeface="Century Schoolbook" pitchFamily="18" charset="0"/>
              <a:buChar char=""/>
            </a:pPr>
            <a:r>
              <a:rPr lang="en-US" dirty="0" err="1" smtClean="0">
                <a:latin typeface="Century Schoolbook" pitchFamily="18" charset="0"/>
              </a:rPr>
              <a:t>LibSVM</a:t>
            </a:r>
            <a:r>
              <a:rPr lang="en-US" dirty="0" smtClean="0">
                <a:latin typeface="Century Schoolbook" pitchFamily="18" charset="0"/>
              </a:rPr>
              <a:t> (Support Vector Machines)</a:t>
            </a:r>
            <a:endParaRPr lang="en-US" dirty="0">
              <a:latin typeface="Century Schoolbook" pitchFamily="18" charset="0"/>
            </a:endParaRPr>
          </a:p>
          <a:p>
            <a:pPr marL="457200" indent="-457200">
              <a:spcBef>
                <a:spcPct val="50000"/>
              </a:spcBef>
              <a:buClr>
                <a:schemeClr val="accent1"/>
              </a:buClr>
              <a:buSzPct val="70000"/>
              <a:buFont typeface="Century Schoolbook" pitchFamily="18" charset="0"/>
              <a:buChar char=""/>
            </a:pPr>
            <a:r>
              <a:rPr lang="en-US" dirty="0" smtClean="0">
                <a:latin typeface="Century Schoolbook" pitchFamily="18" charset="0"/>
              </a:rPr>
              <a:t>Bagging</a:t>
            </a:r>
            <a:r>
              <a:rPr lang="en-US" dirty="0">
                <a:latin typeface="Century Schoolbook" pitchFamily="18" charset="0"/>
              </a:rPr>
              <a:t>, Boosting (Ensemble Methods)</a:t>
            </a:r>
            <a:endParaRPr lang="en-IN" dirty="0">
              <a:latin typeface="Century Schoolboo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590800"/>
            <a:ext cx="7086600" cy="1200329"/>
          </a:xfrm>
          <a:prstGeom prst="rect">
            <a:avLst/>
          </a:prstGeom>
          <a:noFill/>
        </p:spPr>
        <p:txBody>
          <a:bodyPr wrap="square" rtlCol="0">
            <a:spAutoFit/>
          </a:bodyPr>
          <a:lstStyle/>
          <a:p>
            <a:pPr algn="ctr"/>
            <a:r>
              <a:rPr lang="en-US" sz="7200" dirty="0" smtClean="0">
                <a:latin typeface="Algerian" pitchFamily="82" charset="0"/>
              </a:rPr>
              <a:t>C4.5</a:t>
            </a:r>
            <a:endParaRPr lang="en-US" sz="7200" dirty="0">
              <a:latin typeface="Algerian" pitchFamily="82"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086600" cy="646331"/>
          </a:xfrm>
          <a:prstGeom prst="rect">
            <a:avLst/>
          </a:prstGeom>
          <a:noFill/>
        </p:spPr>
        <p:txBody>
          <a:bodyPr wrap="square" rtlCol="0">
            <a:spAutoFit/>
          </a:bodyPr>
          <a:lstStyle/>
          <a:p>
            <a:r>
              <a:rPr lang="en-US" sz="3600" u="sng" dirty="0" smtClean="0">
                <a:latin typeface="Century Schoolbook" pitchFamily="18" charset="0"/>
              </a:rPr>
              <a:t>Introduction</a:t>
            </a:r>
            <a:r>
              <a:rPr lang="en-US" sz="3600" dirty="0" smtClean="0">
                <a:latin typeface="Century Schoolbook" pitchFamily="18" charset="0"/>
              </a:rPr>
              <a:t>:</a:t>
            </a:r>
            <a:endParaRPr lang="en-US" sz="3600" dirty="0">
              <a:latin typeface="Century Schoolbook" pitchFamily="18" charset="0"/>
            </a:endParaRPr>
          </a:p>
        </p:txBody>
      </p:sp>
      <p:sp>
        <p:nvSpPr>
          <p:cNvPr id="3" name="TextBox 2"/>
          <p:cNvSpPr txBox="1"/>
          <p:nvPr/>
        </p:nvSpPr>
        <p:spPr>
          <a:xfrm>
            <a:off x="457200" y="1600200"/>
            <a:ext cx="7239000" cy="3785652"/>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latin typeface="Bookman Old Style" pitchFamily="18" charset="0"/>
              </a:rPr>
              <a:t>C4.5 is a suite of algorithms for classification problems in machine learning and data mining.</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smtClean="0">
                <a:latin typeface="Bookman Old Style" pitchFamily="18" charset="0"/>
              </a:rPr>
              <a:t> It induces classification rules from a set of training examples.</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Each training example is described by giving values for a fixed number of attributes, plus the corresponding class of which the example is a member.</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These rules are used to classify new</a:t>
            </a:r>
            <a:r>
              <a:rPr lang="en-US" sz="2000" dirty="0">
                <a:latin typeface="Bookman Old Style" pitchFamily="18" charset="0"/>
              </a:rPr>
              <a:t>,</a:t>
            </a:r>
            <a:r>
              <a:rPr lang="en-US" sz="2000" dirty="0" smtClean="0">
                <a:latin typeface="Bookman Old Style" pitchFamily="18" charset="0"/>
              </a:rPr>
              <a:t> unseen instances.</a:t>
            </a:r>
            <a:endParaRPr lang="en-US" sz="2000" dirty="0">
              <a:latin typeface="Bookman Old Style"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153400" cy="5293757"/>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latin typeface="Bookman Old Style" pitchFamily="18" charset="0"/>
              </a:rPr>
              <a:t>The rules which C4.5 learns are represented as </a:t>
            </a:r>
            <a:r>
              <a:rPr lang="en-US" sz="2000" i="1" dirty="0" smtClean="0">
                <a:latin typeface="Bookman Old Style" pitchFamily="18" charset="0"/>
              </a:rPr>
              <a:t>decision trees</a:t>
            </a:r>
            <a:r>
              <a:rPr lang="en-US" sz="2000" dirty="0" smtClean="0">
                <a:latin typeface="Bookman Old Style" pitchFamily="18" charset="0"/>
              </a:rPr>
              <a:t>.</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A node of the tree represents a test on an attribute and each outgrowing branch corresponds to a possible result of this test.</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Each leaf node represents a classification to be assigned to an example.</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 To classify a new example, a path from the root of the decision tree to a leaf node is traced.</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At each internal node reached, the branch corresponding to the value of the attribute tested at that node is followed.</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The class at the leaf node represents the class prediction for that example.</a:t>
            </a:r>
            <a:endParaRPr lang="en-US" sz="2000" dirty="0">
              <a:latin typeface="Bookman Old Style" pitchFamily="18" charset="0"/>
            </a:endParaRPr>
          </a:p>
          <a:p>
            <a:pPr>
              <a:buFont typeface="Wingdings" pitchFamily="2" charset="2"/>
              <a:buChar char="Ø"/>
            </a:pP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523220"/>
          </a:xfrm>
          <a:prstGeom prst="rect">
            <a:avLst/>
          </a:prstGeom>
          <a:noFill/>
        </p:spPr>
        <p:txBody>
          <a:bodyPr wrap="square" rtlCol="0">
            <a:spAutoFit/>
          </a:bodyPr>
          <a:lstStyle/>
          <a:p>
            <a:r>
              <a:rPr lang="en-US" sz="2800" u="sng" dirty="0" smtClean="0">
                <a:latin typeface="Calisto MT" pitchFamily="18" charset="0"/>
              </a:rPr>
              <a:t>Gain Criterion</a:t>
            </a:r>
            <a:r>
              <a:rPr lang="en-US" sz="2800" dirty="0" smtClean="0">
                <a:latin typeface="Calisto MT" pitchFamily="18" charset="0"/>
              </a:rPr>
              <a:t>:</a:t>
            </a:r>
            <a:endParaRPr lang="en-US" sz="2800" dirty="0">
              <a:latin typeface="Calisto MT" pitchFamily="18" charset="0"/>
            </a:endParaRPr>
          </a:p>
        </p:txBody>
      </p:sp>
      <p:sp>
        <p:nvSpPr>
          <p:cNvPr id="3" name="TextBox 2"/>
          <p:cNvSpPr txBox="1"/>
          <p:nvPr/>
        </p:nvSpPr>
        <p:spPr>
          <a:xfrm>
            <a:off x="457200" y="1524000"/>
            <a:ext cx="8229600" cy="4791055"/>
          </a:xfrm>
          <a:prstGeom prst="rect">
            <a:avLst/>
          </a:prstGeom>
          <a:noFill/>
        </p:spPr>
        <p:txBody>
          <a:bodyPr wrap="square" rtlCol="0">
            <a:spAutoFit/>
          </a:bodyPr>
          <a:lstStyle/>
          <a:p>
            <a:pPr>
              <a:buFont typeface="Wingdings" pitchFamily="2" charset="2"/>
              <a:buChar char="Ø"/>
            </a:pPr>
            <a:r>
              <a:rPr lang="en-US" sz="2000" dirty="0" smtClean="0">
                <a:latin typeface="Bookman Old Style" pitchFamily="18" charset="0"/>
              </a:rPr>
              <a:t>If S is any set of cases, let freq(C</a:t>
            </a:r>
            <a:r>
              <a:rPr lang="en-US" sz="2000" baseline="-25000" dirty="0" smtClean="0">
                <a:latin typeface="Bookman Old Style" pitchFamily="18" charset="0"/>
              </a:rPr>
              <a:t>i,</a:t>
            </a:r>
            <a:r>
              <a:rPr lang="en-US" sz="2000" dirty="0" smtClean="0">
                <a:latin typeface="Bookman Old Style" pitchFamily="18" charset="0"/>
              </a:rPr>
              <a:t> S) stand for the number of cases in S that belong to class C</a:t>
            </a:r>
            <a:r>
              <a:rPr lang="en-US" sz="2000" baseline="-25000" dirty="0" smtClean="0">
                <a:latin typeface="Bookman Old Style" pitchFamily="18" charset="0"/>
              </a:rPr>
              <a:t>i. </a:t>
            </a:r>
            <a:r>
              <a:rPr lang="en-US" sz="2000" baseline="-25000" dirty="0">
                <a:latin typeface="Bookman Old Style" pitchFamily="18" charset="0"/>
              </a:rPr>
              <a:t> </a:t>
            </a:r>
            <a:r>
              <a:rPr lang="en-US" sz="2000" dirty="0" smtClean="0">
                <a:latin typeface="Bookman Old Style" pitchFamily="18" charset="0"/>
              </a:rPr>
              <a:t> </a:t>
            </a:r>
            <a:endParaRPr lang="en-US" sz="2000" dirty="0">
              <a:latin typeface="Bookman Old Style" pitchFamily="18" charset="0"/>
            </a:endParaRPr>
          </a:p>
          <a:p>
            <a:r>
              <a:rPr lang="en-US" sz="2000" dirty="0" smtClean="0">
                <a:latin typeface="Bookman Old Style" pitchFamily="18" charset="0"/>
              </a:rPr>
              <a:t> │S│ denotes the number of cases in set S. </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smtClean="0">
                <a:latin typeface="Bookman Old Style" pitchFamily="18" charset="0"/>
              </a:rPr>
              <a:t>Info(S)= ─ ∑</a:t>
            </a:r>
            <a:r>
              <a:rPr lang="en-US" sz="2000" baseline="30000" dirty="0" err="1" smtClean="0">
                <a:latin typeface="Bookman Old Style" pitchFamily="18" charset="0"/>
              </a:rPr>
              <a:t>k</a:t>
            </a:r>
            <a:r>
              <a:rPr lang="en-US" sz="2000" baseline="-25000" dirty="0" err="1" smtClean="0">
                <a:latin typeface="Bookman Old Style" pitchFamily="18" charset="0"/>
              </a:rPr>
              <a:t>i</a:t>
            </a:r>
            <a:r>
              <a:rPr lang="en-US" sz="2000" baseline="-25000" dirty="0" smtClean="0">
                <a:latin typeface="Bookman Old Style" pitchFamily="18" charset="0"/>
              </a:rPr>
              <a:t>=1</a:t>
            </a:r>
            <a:r>
              <a:rPr lang="en-US" sz="2000" dirty="0" smtClean="0">
                <a:latin typeface="Bookman Old Style" pitchFamily="18" charset="0"/>
              </a:rPr>
              <a:t> (freq(C</a:t>
            </a:r>
            <a:r>
              <a:rPr lang="en-US" sz="2000" baseline="-25000" dirty="0" smtClean="0">
                <a:latin typeface="Bookman Old Style" pitchFamily="18" charset="0"/>
              </a:rPr>
              <a:t>i,</a:t>
            </a:r>
            <a:r>
              <a:rPr lang="en-US" sz="2000" dirty="0" smtClean="0">
                <a:latin typeface="Bookman Old Style" pitchFamily="18" charset="0"/>
              </a:rPr>
              <a:t> S)/│S│) log</a:t>
            </a:r>
            <a:r>
              <a:rPr lang="en-US" sz="2000" baseline="-25000" dirty="0" smtClean="0">
                <a:latin typeface="Bookman Old Style" pitchFamily="18" charset="0"/>
              </a:rPr>
              <a:t>2</a:t>
            </a:r>
            <a:r>
              <a:rPr lang="en-US" sz="2000" dirty="0" smtClean="0">
                <a:latin typeface="Bookman Old Style" pitchFamily="18" charset="0"/>
              </a:rPr>
              <a:t> (freq(C</a:t>
            </a:r>
            <a:r>
              <a:rPr lang="en-US" sz="2000" baseline="-25000" dirty="0" smtClean="0">
                <a:latin typeface="Bookman Old Style" pitchFamily="18" charset="0"/>
              </a:rPr>
              <a:t>i,</a:t>
            </a:r>
            <a:r>
              <a:rPr lang="en-US" sz="2000" dirty="0" smtClean="0">
                <a:latin typeface="Bookman Old Style" pitchFamily="18" charset="0"/>
              </a:rPr>
              <a:t> S)/ │S│)</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Now consider a similar measurement after T has been partitioned in accordance with n outcomes of a test X.</a:t>
            </a:r>
          </a:p>
          <a:p>
            <a:r>
              <a:rPr lang="en-US" sz="2000" dirty="0">
                <a:latin typeface="Bookman Old Style" pitchFamily="18" charset="0"/>
              </a:rPr>
              <a:t> </a:t>
            </a:r>
            <a:r>
              <a:rPr lang="en-US" sz="2000" dirty="0" smtClean="0">
                <a:latin typeface="Bookman Old Style" pitchFamily="18" charset="0"/>
              </a:rPr>
              <a:t> info</a:t>
            </a:r>
            <a:r>
              <a:rPr lang="en-US" sz="2000" baseline="-25000" dirty="0" smtClean="0">
                <a:latin typeface="Bookman Old Style" pitchFamily="18" charset="0"/>
              </a:rPr>
              <a:t>x </a:t>
            </a:r>
            <a:r>
              <a:rPr lang="en-US" sz="2000" dirty="0" smtClean="0">
                <a:latin typeface="Bookman Old Style" pitchFamily="18" charset="0"/>
              </a:rPr>
              <a:t>(T)=∑</a:t>
            </a:r>
            <a:r>
              <a:rPr lang="en-US" sz="2000" baseline="30000" dirty="0" err="1" smtClean="0">
                <a:latin typeface="Bookman Old Style" pitchFamily="18" charset="0"/>
              </a:rPr>
              <a:t>n</a:t>
            </a:r>
            <a:r>
              <a:rPr lang="en-US" sz="2000" baseline="-25000" dirty="0" err="1" smtClean="0">
                <a:latin typeface="Bookman Old Style" pitchFamily="18" charset="0"/>
              </a:rPr>
              <a:t>i</a:t>
            </a:r>
            <a:r>
              <a:rPr lang="en-US" sz="2000" baseline="-25000" dirty="0" smtClean="0">
                <a:latin typeface="Bookman Old Style" pitchFamily="18" charset="0"/>
              </a:rPr>
              <a:t>=1</a:t>
            </a:r>
            <a:r>
              <a:rPr lang="en-US" sz="2000" dirty="0" smtClean="0">
                <a:latin typeface="Bookman Old Style" pitchFamily="18" charset="0"/>
              </a:rPr>
              <a:t> (│T</a:t>
            </a:r>
            <a:r>
              <a:rPr lang="en-US" sz="2000" baseline="-25000" dirty="0" smtClean="0">
                <a:latin typeface="Bookman Old Style" pitchFamily="18" charset="0"/>
              </a:rPr>
              <a:t>i</a:t>
            </a:r>
            <a:r>
              <a:rPr lang="en-US" sz="2000" dirty="0" smtClean="0">
                <a:latin typeface="Bookman Old Style" pitchFamily="18" charset="0"/>
              </a:rPr>
              <a:t>│/│T│)info(T</a:t>
            </a:r>
            <a:r>
              <a:rPr lang="en-US" sz="2000" baseline="-25000" dirty="0" smtClean="0">
                <a:latin typeface="Bookman Old Style" pitchFamily="18" charset="0"/>
              </a:rPr>
              <a:t>i</a:t>
            </a:r>
            <a:r>
              <a:rPr lang="en-US" sz="2000" dirty="0" smtClean="0">
                <a:latin typeface="Bookman Old Style" pitchFamily="18" charset="0"/>
              </a:rPr>
              <a:t>)</a:t>
            </a:r>
          </a:p>
          <a:p>
            <a:endParaRPr lang="en-US" sz="2000" baseline="-25000" dirty="0">
              <a:latin typeface="Bookman Old Style" pitchFamily="18" charset="0"/>
            </a:endParaRPr>
          </a:p>
          <a:p>
            <a:pPr>
              <a:buFont typeface="Wingdings" pitchFamily="2" charset="2"/>
              <a:buChar char="Ø"/>
            </a:pPr>
            <a:endParaRPr lang="en-US" sz="2000" baseline="-25000" dirty="0">
              <a:latin typeface="Bookman Old Style" pitchFamily="18" charset="0"/>
            </a:endParaRPr>
          </a:p>
          <a:p>
            <a:pPr>
              <a:buFont typeface="Wingdings" pitchFamily="2" charset="2"/>
              <a:buChar char="Ø"/>
            </a:pPr>
            <a:r>
              <a:rPr lang="en-US" sz="2000" baseline="-25000" dirty="0" smtClean="0">
                <a:latin typeface="Bookman Old Style" pitchFamily="18" charset="0"/>
              </a:rPr>
              <a:t>  </a:t>
            </a:r>
            <a:r>
              <a:rPr lang="en-US" sz="2000" dirty="0">
                <a:latin typeface="Bookman Old Style" pitchFamily="18" charset="0"/>
              </a:rPr>
              <a:t> </a:t>
            </a:r>
            <a:r>
              <a:rPr lang="en-US" sz="2000" dirty="0" smtClean="0">
                <a:latin typeface="Bookman Old Style" pitchFamily="18" charset="0"/>
              </a:rPr>
              <a:t>gain(X)=info(T) ─ info</a:t>
            </a:r>
            <a:r>
              <a:rPr lang="en-US" sz="2000" baseline="-25000" dirty="0" smtClean="0">
                <a:latin typeface="Bookman Old Style" pitchFamily="18" charset="0"/>
              </a:rPr>
              <a:t>x </a:t>
            </a:r>
            <a:r>
              <a:rPr lang="en-US" sz="2000" dirty="0" smtClean="0">
                <a:latin typeface="Bookman Old Style" pitchFamily="18" charset="0"/>
              </a:rPr>
              <a:t>(T)</a:t>
            </a:r>
          </a:p>
          <a:p>
            <a:r>
              <a:rPr lang="en-US" sz="2000" dirty="0">
                <a:latin typeface="Bookman Old Style" pitchFamily="18" charset="0"/>
              </a:rPr>
              <a:t> </a:t>
            </a:r>
            <a:r>
              <a:rPr lang="en-US" sz="2000" dirty="0" smtClean="0">
                <a:latin typeface="Bookman Old Style" pitchFamily="18" charset="0"/>
              </a:rPr>
              <a:t>  This quantity measures the information that is gained by partitioning T in accordance with test X.</a:t>
            </a:r>
          </a:p>
          <a:p>
            <a:endParaRPr lang="en-US" sz="2000" baseline="-25000" dirty="0" smtClean="0">
              <a:latin typeface="Bookman Old Style" pitchFamily="18" charset="0"/>
            </a:endParaRPr>
          </a:p>
          <a:p>
            <a:endParaRPr lang="en-US" sz="2000" baseline="-25000" dirty="0" smtClean="0">
              <a:latin typeface="Bookman Old Style" pitchFamily="18" charset="0"/>
            </a:endParaRPr>
          </a:p>
          <a:p>
            <a:endParaRPr lang="en-US" baseline="-250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229600" cy="523220"/>
          </a:xfrm>
          <a:prstGeom prst="rect">
            <a:avLst/>
          </a:prstGeom>
          <a:noFill/>
        </p:spPr>
        <p:txBody>
          <a:bodyPr wrap="square" rtlCol="0">
            <a:spAutoFit/>
          </a:bodyPr>
          <a:lstStyle/>
          <a:p>
            <a:r>
              <a:rPr lang="en-US" sz="2800" u="sng" dirty="0" smtClean="0">
                <a:latin typeface="Calisto MT" pitchFamily="18" charset="0"/>
              </a:rPr>
              <a:t>Gain Ratio Criterion</a:t>
            </a:r>
            <a:r>
              <a:rPr lang="en-US" sz="2800" dirty="0" smtClean="0">
                <a:latin typeface="Calisto MT" pitchFamily="18" charset="0"/>
              </a:rPr>
              <a:t>:</a:t>
            </a:r>
            <a:endParaRPr lang="en-US" sz="2800" dirty="0">
              <a:latin typeface="Calisto MT" pitchFamily="18" charset="0"/>
            </a:endParaRPr>
          </a:p>
        </p:txBody>
      </p:sp>
      <p:sp>
        <p:nvSpPr>
          <p:cNvPr id="3" name="TextBox 2"/>
          <p:cNvSpPr txBox="1"/>
          <p:nvPr/>
        </p:nvSpPr>
        <p:spPr>
          <a:xfrm>
            <a:off x="381000" y="1676400"/>
            <a:ext cx="8229600" cy="3785652"/>
          </a:xfrm>
          <a:prstGeom prst="rect">
            <a:avLst/>
          </a:prstGeom>
          <a:noFill/>
        </p:spPr>
        <p:txBody>
          <a:bodyPr wrap="square" rtlCol="0">
            <a:spAutoFit/>
          </a:bodyPr>
          <a:lstStyle/>
          <a:p>
            <a:pPr>
              <a:buFont typeface="Wingdings" pitchFamily="2" charset="2"/>
              <a:buChar char="Ø"/>
            </a:pPr>
            <a:r>
              <a:rPr lang="en-US" dirty="0"/>
              <a:t> </a:t>
            </a:r>
            <a:r>
              <a:rPr lang="en-US" sz="2400" dirty="0" smtClean="0">
                <a:latin typeface="Bookman Old Style" pitchFamily="18" charset="0"/>
              </a:rPr>
              <a:t>split info(X)= ─ ∑</a:t>
            </a:r>
            <a:r>
              <a:rPr lang="en-US" sz="2400" baseline="30000" dirty="0" err="1">
                <a:latin typeface="Bookman Old Style" pitchFamily="18" charset="0"/>
              </a:rPr>
              <a:t>n</a:t>
            </a:r>
            <a:r>
              <a:rPr lang="en-US" sz="2400" baseline="-25000" dirty="0" err="1" smtClean="0">
                <a:latin typeface="Bookman Old Style" pitchFamily="18" charset="0"/>
              </a:rPr>
              <a:t>i</a:t>
            </a:r>
            <a:r>
              <a:rPr lang="en-US" sz="2400" baseline="-25000" dirty="0" smtClean="0">
                <a:latin typeface="Bookman Old Style" pitchFamily="18" charset="0"/>
              </a:rPr>
              <a:t>=1</a:t>
            </a:r>
            <a:r>
              <a:rPr lang="en-US" sz="2400" dirty="0" smtClean="0">
                <a:latin typeface="Bookman Old Style" pitchFamily="18" charset="0"/>
              </a:rPr>
              <a:t> (│T</a:t>
            </a:r>
            <a:r>
              <a:rPr lang="en-US" sz="2400" baseline="-25000" dirty="0" smtClean="0">
                <a:latin typeface="Bookman Old Style" pitchFamily="18" charset="0"/>
              </a:rPr>
              <a:t>i</a:t>
            </a:r>
            <a:r>
              <a:rPr lang="en-US" sz="2400" dirty="0" smtClean="0">
                <a:latin typeface="Bookman Old Style" pitchFamily="18" charset="0"/>
              </a:rPr>
              <a:t>│/│T│)log</a:t>
            </a:r>
            <a:r>
              <a:rPr lang="en-US" sz="2400" baseline="-25000" dirty="0" smtClean="0">
                <a:latin typeface="Bookman Old Style" pitchFamily="18" charset="0"/>
              </a:rPr>
              <a:t>2</a:t>
            </a:r>
            <a:r>
              <a:rPr lang="en-US" sz="2400" dirty="0" smtClean="0">
                <a:latin typeface="Bookman Old Style" pitchFamily="18" charset="0"/>
              </a:rPr>
              <a:t>(│T</a:t>
            </a:r>
            <a:r>
              <a:rPr lang="en-US" sz="2400" baseline="-25000" dirty="0" smtClean="0">
                <a:latin typeface="Bookman Old Style" pitchFamily="18" charset="0"/>
              </a:rPr>
              <a:t>i</a:t>
            </a:r>
            <a:r>
              <a:rPr lang="en-US" sz="2400" dirty="0" smtClean="0">
                <a:latin typeface="Bookman Old Style" pitchFamily="18" charset="0"/>
              </a:rPr>
              <a:t>│/│T│)</a:t>
            </a:r>
          </a:p>
          <a:p>
            <a:r>
              <a:rPr lang="en-US" sz="2400" dirty="0">
                <a:latin typeface="Bookman Old Style" pitchFamily="18" charset="0"/>
              </a:rPr>
              <a:t> </a:t>
            </a:r>
            <a:r>
              <a:rPr lang="en-US" sz="2400" dirty="0" smtClean="0">
                <a:latin typeface="Bookman Old Style" pitchFamily="18" charset="0"/>
              </a:rPr>
              <a:t> This represents potential information generated by dividing T into n subsets.</a:t>
            </a:r>
          </a:p>
          <a:p>
            <a:endParaRPr lang="en-US" sz="2400" dirty="0">
              <a:latin typeface="Bookman Old Style" pitchFamily="18" charset="0"/>
            </a:endParaRPr>
          </a:p>
          <a:p>
            <a:pPr>
              <a:buFont typeface="Wingdings" pitchFamily="2" charset="2"/>
              <a:buChar char="Ø"/>
            </a:pPr>
            <a:r>
              <a:rPr lang="en-US" sz="2400" dirty="0" smtClean="0">
                <a:latin typeface="Bookman Old Style" pitchFamily="18" charset="0"/>
              </a:rPr>
              <a:t> Then, gain ratio(X)=gain(X)/split info(X)</a:t>
            </a:r>
          </a:p>
          <a:p>
            <a:r>
              <a:rPr lang="en-US" sz="2400" dirty="0">
                <a:latin typeface="Bookman Old Style" pitchFamily="18" charset="0"/>
              </a:rPr>
              <a:t> </a:t>
            </a:r>
            <a:r>
              <a:rPr lang="en-US" sz="2400" dirty="0" smtClean="0">
                <a:latin typeface="Bookman Old Style" pitchFamily="18" charset="0"/>
              </a:rPr>
              <a:t>  expresses the proportion of information generated by the split.</a:t>
            </a:r>
          </a:p>
          <a:p>
            <a:endParaRPr lang="en-US" sz="2400" dirty="0">
              <a:latin typeface="Bookman Old Style" pitchFamily="18" charset="0"/>
            </a:endParaRPr>
          </a:p>
          <a:p>
            <a:pPr>
              <a:buFont typeface="Wingdings" pitchFamily="2" charset="2"/>
              <a:buChar char="Ø"/>
            </a:pPr>
            <a:r>
              <a:rPr lang="en-US" sz="2400" dirty="0" smtClean="0">
                <a:latin typeface="Bookman Old Style" pitchFamily="18" charset="0"/>
              </a:rPr>
              <a:t> The </a:t>
            </a:r>
            <a:r>
              <a:rPr lang="en-US" sz="2400" i="1" dirty="0" smtClean="0">
                <a:latin typeface="Bookman Old Style" pitchFamily="18" charset="0"/>
              </a:rPr>
              <a:t>gain ratio</a:t>
            </a:r>
            <a:r>
              <a:rPr lang="en-US" sz="2400" dirty="0" smtClean="0">
                <a:latin typeface="Bookman Old Style" pitchFamily="18" charset="0"/>
              </a:rPr>
              <a:t> criterion selects a test to maximize the ratio above.</a:t>
            </a:r>
            <a:r>
              <a:rPr lang="en-US" baseline="-25000" dirty="0" smtClean="0">
                <a:latin typeface="Bookman Old Style" pitchFamily="18" charset="0"/>
              </a:rPr>
              <a:t> </a:t>
            </a:r>
            <a:r>
              <a:rPr lang="en-US" dirty="0" smtClean="0">
                <a:latin typeface="Bookman Old Style" pitchFamily="18" charset="0"/>
              </a:rPr>
              <a:t>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229600" cy="523220"/>
          </a:xfrm>
          <a:prstGeom prst="rect">
            <a:avLst/>
          </a:prstGeom>
          <a:noFill/>
        </p:spPr>
        <p:txBody>
          <a:bodyPr wrap="square" rtlCol="0">
            <a:spAutoFit/>
          </a:bodyPr>
          <a:lstStyle/>
          <a:p>
            <a:r>
              <a:rPr lang="en-US" sz="2800" u="sng" dirty="0" smtClean="0">
                <a:latin typeface="Calisto MT" pitchFamily="18" charset="0"/>
              </a:rPr>
              <a:t>Example</a:t>
            </a:r>
            <a:r>
              <a:rPr lang="en-US" sz="2800" dirty="0" smtClean="0">
                <a:latin typeface="Calisto MT" pitchFamily="18" charset="0"/>
              </a:rPr>
              <a:t>:</a:t>
            </a:r>
            <a:endParaRPr lang="en-US" sz="2800" dirty="0">
              <a:latin typeface="Calisto MT" pitchFamily="18" charset="0"/>
            </a:endParaRPr>
          </a:p>
        </p:txBody>
      </p:sp>
      <p:graphicFrame>
        <p:nvGraphicFramePr>
          <p:cNvPr id="3" name="Table 2"/>
          <p:cNvGraphicFramePr>
            <a:graphicFrameLocks noGrp="1"/>
          </p:cNvGraphicFramePr>
          <p:nvPr/>
        </p:nvGraphicFramePr>
        <p:xfrm>
          <a:off x="1524000" y="1397000"/>
          <a:ext cx="6096000" cy="3337560"/>
        </p:xfrm>
        <a:graphic>
          <a:graphicData uri="http://schemas.openxmlformats.org/drawingml/2006/table">
            <a:tbl>
              <a:tblPr firstRow="1" lastCol="1" bandRow="1">
                <a:tableStyleId>{21E4AEA4-8DFA-4A89-87EB-49C32662AFE0}</a:tableStyleId>
              </a:tblPr>
              <a:tblGrid>
                <a:gridCol w="1524000"/>
                <a:gridCol w="1524000"/>
                <a:gridCol w="1524000"/>
                <a:gridCol w="1524000"/>
              </a:tblGrid>
              <a:tr h="370840">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
        <p:nvSpPr>
          <p:cNvPr id="5" name="TextBox 4"/>
          <p:cNvSpPr txBox="1"/>
          <p:nvPr/>
        </p:nvSpPr>
        <p:spPr>
          <a:xfrm>
            <a:off x="1600200" y="5029200"/>
            <a:ext cx="5867400" cy="400110"/>
          </a:xfrm>
          <a:prstGeom prst="rect">
            <a:avLst/>
          </a:prstGeom>
          <a:noFill/>
        </p:spPr>
        <p:txBody>
          <a:bodyPr wrap="square" rtlCol="0">
            <a:spAutoFit/>
          </a:bodyPr>
          <a:lstStyle/>
          <a:p>
            <a:pPr algn="ctr"/>
            <a:r>
              <a:rPr lang="en-US" sz="2000" u="sng" dirty="0" smtClean="0">
                <a:latin typeface="Bookman Old Style" pitchFamily="18" charset="0"/>
              </a:rPr>
              <a:t>Training Examples</a:t>
            </a:r>
            <a:endParaRPr lang="en-US" sz="2000" u="sng" dirty="0">
              <a:latin typeface="Bookman Old Style"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82000" cy="5909310"/>
          </a:xfrm>
          <a:prstGeom prst="rect">
            <a:avLst/>
          </a:prstGeom>
          <a:noFill/>
        </p:spPr>
        <p:txBody>
          <a:bodyPr wrap="square" rtlCol="0">
            <a:spAutoFit/>
          </a:bodyPr>
          <a:lstStyle/>
          <a:p>
            <a:r>
              <a:rPr lang="en-US" dirty="0" smtClean="0">
                <a:latin typeface="Bookman Old Style" pitchFamily="18" charset="0"/>
              </a:rPr>
              <a:t>Let T is the set of all training cases.</a:t>
            </a:r>
          </a:p>
          <a:p>
            <a:r>
              <a:rPr lang="en-US" dirty="0" smtClean="0">
                <a:latin typeface="Bookman Old Style" pitchFamily="18" charset="0"/>
              </a:rPr>
              <a:t>Now, we calculate gain ratio of each attribute to determine which attribute test will be placed at root.</a:t>
            </a:r>
          </a:p>
          <a:p>
            <a:endParaRPr lang="en-US" dirty="0" smtClean="0"/>
          </a:p>
          <a:p>
            <a:endParaRPr lang="en-US" dirty="0" smtClean="0"/>
          </a:p>
          <a:p>
            <a:endParaRPr lang="en-US" dirty="0" smtClean="0"/>
          </a:p>
          <a:p>
            <a:endParaRPr lang="en-US" dirty="0" smtClean="0"/>
          </a:p>
          <a:p>
            <a:r>
              <a:rPr lang="en-US" dirty="0" smtClean="0"/>
              <a:t>As, 3 cases belong to the class </a:t>
            </a:r>
            <a:r>
              <a:rPr lang="en-US" b="1" dirty="0" smtClean="0"/>
              <a:t>Lion </a:t>
            </a:r>
            <a:r>
              <a:rPr lang="en-US" dirty="0" smtClean="0"/>
              <a:t>and 5 cases belong to the class </a:t>
            </a:r>
            <a:r>
              <a:rPr lang="en-US" b="1" dirty="0" smtClean="0"/>
              <a:t>Not Lion</a:t>
            </a:r>
            <a:r>
              <a:rPr lang="en-US" dirty="0" smtClean="0"/>
              <a:t>.</a:t>
            </a:r>
          </a:p>
          <a:p>
            <a:endParaRPr lang="en-US" dirty="0" smtClean="0"/>
          </a:p>
          <a:p>
            <a:endParaRPr lang="en-US" dirty="0" smtClean="0"/>
          </a:p>
          <a:p>
            <a:endParaRPr lang="en-US" dirty="0" smtClean="0"/>
          </a:p>
          <a:p>
            <a:endParaRPr lang="en-US" dirty="0" smtClean="0"/>
          </a:p>
          <a:p>
            <a:r>
              <a:rPr lang="en-US" dirty="0" smtClean="0"/>
              <a:t>Now, consider the test on attribute </a:t>
            </a:r>
            <a:r>
              <a:rPr lang="en-US" dirty="0" smtClean="0">
                <a:solidFill>
                  <a:srgbClr val="FF0000"/>
                </a:solidFill>
              </a:rPr>
              <a:t>furry</a:t>
            </a:r>
            <a:r>
              <a:rPr lang="en-US" dirty="0" smtClean="0"/>
              <a:t>:</a:t>
            </a:r>
          </a:p>
          <a:p>
            <a:endParaRPr lang="en-US" dirty="0" smtClean="0"/>
          </a:p>
          <a:p>
            <a:r>
              <a:rPr lang="en-US" dirty="0" smtClean="0"/>
              <a:t>Then,</a:t>
            </a:r>
          </a:p>
          <a:p>
            <a:endParaRPr lang="en-US" dirty="0" smtClean="0"/>
          </a:p>
          <a:p>
            <a:endParaRPr lang="en-US" dirty="0" smtClean="0"/>
          </a:p>
          <a:p>
            <a:endParaRPr lang="en-US" dirty="0" smtClean="0"/>
          </a:p>
          <a:p>
            <a:endParaRPr lang="en-US" dirty="0" smtClean="0"/>
          </a:p>
          <a:p>
            <a:r>
              <a:rPr lang="en-US" dirty="0" smtClean="0"/>
              <a:t>gain(furry)=(0.954 – 0.607) bits </a:t>
            </a:r>
          </a:p>
          <a:p>
            <a:r>
              <a:rPr lang="en-US" dirty="0" smtClean="0"/>
              <a:t>	    = 0.347 bits </a:t>
            </a:r>
          </a:p>
        </p:txBody>
      </p:sp>
      <p:graphicFrame>
        <p:nvGraphicFramePr>
          <p:cNvPr id="3" name="Object 2"/>
          <p:cNvGraphicFramePr>
            <a:graphicFrameLocks noChangeAspect="1"/>
          </p:cNvGraphicFramePr>
          <p:nvPr/>
        </p:nvGraphicFramePr>
        <p:xfrm>
          <a:off x="1066800" y="1524000"/>
          <a:ext cx="4441825" cy="1050925"/>
        </p:xfrm>
        <a:graphic>
          <a:graphicData uri="http://schemas.openxmlformats.org/presentationml/2006/ole">
            <p:oleObj spid="_x0000_s1026" name="Equation" r:id="rId3" imgW="2489040" imgH="660240" progId="Equation.3">
              <p:embed/>
            </p:oleObj>
          </a:graphicData>
        </a:graphic>
      </p:graphicFrame>
      <p:graphicFrame>
        <p:nvGraphicFramePr>
          <p:cNvPr id="4" name="Object 3"/>
          <p:cNvGraphicFramePr>
            <a:graphicFrameLocks noChangeAspect="1"/>
          </p:cNvGraphicFramePr>
          <p:nvPr/>
        </p:nvGraphicFramePr>
        <p:xfrm>
          <a:off x="1219200" y="4572000"/>
          <a:ext cx="6248400" cy="990600"/>
        </p:xfrm>
        <a:graphic>
          <a:graphicData uri="http://schemas.openxmlformats.org/presentationml/2006/ole">
            <p:oleObj spid="_x0000_s1027" name="Equation" r:id="rId4" imgW="4711680" imgH="660240" progId="Equation.3">
              <p:embed/>
            </p:oleObj>
          </a:graphicData>
        </a:graphic>
      </p:graphicFrame>
      <p:graphicFrame>
        <p:nvGraphicFramePr>
          <p:cNvPr id="5" name="Table 4"/>
          <p:cNvGraphicFramePr>
            <a:graphicFrameLocks noGrp="1"/>
          </p:cNvGraphicFramePr>
          <p:nvPr/>
        </p:nvGraphicFramePr>
        <p:xfrm>
          <a:off x="1676400" y="3048000"/>
          <a:ext cx="4191000" cy="3303315"/>
        </p:xfrm>
        <a:graphic>
          <a:graphicData uri="http://schemas.openxmlformats.org/drawingml/2006/table">
            <a:tbl>
              <a:tblPr firstRow="1" lastCol="1" bandRow="1">
                <a:tableStyleId>{21E4AEA4-8DFA-4A89-87EB-49C32662AFE0}</a:tableStyleId>
              </a:tblPr>
              <a:tblGrid>
                <a:gridCol w="1047750"/>
                <a:gridCol w="1047750"/>
                <a:gridCol w="1047750"/>
                <a:gridCol w="1047750"/>
              </a:tblGrid>
              <a:tr h="344374">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graphicFrame>
        <p:nvGraphicFramePr>
          <p:cNvPr id="1029" name="Object 5"/>
          <p:cNvGraphicFramePr>
            <a:graphicFrameLocks noChangeAspect="1"/>
          </p:cNvGraphicFramePr>
          <p:nvPr/>
        </p:nvGraphicFramePr>
        <p:xfrm>
          <a:off x="1219200" y="3505200"/>
          <a:ext cx="4441825" cy="1050925"/>
        </p:xfrm>
        <a:graphic>
          <a:graphicData uri="http://schemas.openxmlformats.org/presentationml/2006/ole">
            <p:oleObj spid="_x0000_s1028" name="Equation" r:id="rId5" imgW="2489040" imgH="660240" progId="Equation.3">
              <p:embed/>
            </p:oleObj>
          </a:graphicData>
        </a:graphic>
      </p:graphicFrame>
      <p:graphicFrame>
        <p:nvGraphicFramePr>
          <p:cNvPr id="1030" name="Object 6"/>
          <p:cNvGraphicFramePr>
            <a:graphicFrameLocks noChangeAspect="1"/>
          </p:cNvGraphicFramePr>
          <p:nvPr/>
        </p:nvGraphicFramePr>
        <p:xfrm>
          <a:off x="1143000" y="4800600"/>
          <a:ext cx="4543425" cy="914400"/>
        </p:xfrm>
        <a:graphic>
          <a:graphicData uri="http://schemas.openxmlformats.org/presentationml/2006/ole">
            <p:oleObj spid="_x0000_s1029" name="Equation" r:id="rId6" imgW="2374560" imgH="583920" progId="Equation.3">
              <p:embed/>
            </p:oleObj>
          </a:graphicData>
        </a:graphic>
      </p:graphicFrame>
      <p:graphicFrame>
        <p:nvGraphicFramePr>
          <p:cNvPr id="1031" name="Object 7"/>
          <p:cNvGraphicFramePr>
            <a:graphicFrameLocks noChangeAspect="1"/>
          </p:cNvGraphicFramePr>
          <p:nvPr/>
        </p:nvGraphicFramePr>
        <p:xfrm>
          <a:off x="685800" y="5791200"/>
          <a:ext cx="4038600" cy="685800"/>
        </p:xfrm>
        <a:graphic>
          <a:graphicData uri="http://schemas.openxmlformats.org/presentationml/2006/ole">
            <p:oleObj spid="_x0000_s1030" name="Equation" r:id="rId7" imgW="201924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blinds(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2">
                                            <p:txEl>
                                              <p:pRg st="0" end="0"/>
                                            </p:txEl>
                                          </p:spTgt>
                                        </p:tgtEl>
                                      </p:cBhvr>
                                    </p:animEffect>
                                    <p:set>
                                      <p:cBhvr>
                                        <p:cTn id="26" dur="1" fill="hold">
                                          <p:stCondLst>
                                            <p:cond delay="499"/>
                                          </p:stCondLst>
                                        </p:cTn>
                                        <p:tgtEl>
                                          <p:spTgt spid="2">
                                            <p:txEl>
                                              <p:pRg st="0" end="0"/>
                                            </p:txEl>
                                          </p:spTgt>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2">
                                            <p:txEl>
                                              <p:pRg st="1" end="1"/>
                                            </p:txEl>
                                          </p:spTgt>
                                        </p:tgtEl>
                                      </p:cBhvr>
                                    </p:animEffect>
                                    <p:set>
                                      <p:cBhvr>
                                        <p:cTn id="29" dur="1" fill="hold">
                                          <p:stCondLst>
                                            <p:cond delay="499"/>
                                          </p:stCondLst>
                                        </p:cTn>
                                        <p:tgtEl>
                                          <p:spTgt spid="2">
                                            <p:txEl>
                                              <p:pRg st="1" end="1"/>
                                            </p:txEl>
                                          </p:spTgt>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2">
                                            <p:txEl>
                                              <p:pRg st="6" end="6"/>
                                            </p:txEl>
                                          </p:spTgt>
                                        </p:tgtEl>
                                      </p:cBhvr>
                                    </p:animEffect>
                                    <p:set>
                                      <p:cBhvr>
                                        <p:cTn id="32" dur="1" fill="hold">
                                          <p:stCondLst>
                                            <p:cond delay="499"/>
                                          </p:stCondLst>
                                        </p:cTn>
                                        <p:tgtEl>
                                          <p:spTgt spid="2">
                                            <p:txEl>
                                              <p:pRg st="6" end="6"/>
                                            </p:txEl>
                                          </p:spTgt>
                                        </p:tgtEl>
                                        <p:attrNameLst>
                                          <p:attrName>style.visibility</p:attrName>
                                        </p:attrNameLst>
                                      </p:cBhvr>
                                      <p:to>
                                        <p:strVal val="hidden"/>
                                      </p:to>
                                    </p:set>
                                  </p:childTnLst>
                                </p:cTn>
                              </p:par>
                              <p:par>
                                <p:cTn id="33" presetID="3" presetClass="exit" presetSubtype="10" fill="hold" nodeType="withEffect">
                                  <p:stCondLst>
                                    <p:cond delay="0"/>
                                  </p:stCondLst>
                                  <p:childTnLst>
                                    <p:animEffect transition="out" filter="blinds(horizontal)">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4" presetClass="path" presetSubtype="0" accel="50000" decel="50000" fill="hold" nodeType="clickEffect">
                                  <p:stCondLst>
                                    <p:cond delay="0"/>
                                  </p:stCondLst>
                                  <p:childTnLst>
                                    <p:animMotion origin="layout" path="M -0.02083 -0.074 L -0.02083 -0.40703 " pathEditMode="relative" rAng="0" ptsTypes="AA">
                                      <p:cBhvr>
                                        <p:cTn id="39" dur="2000" fill="hold"/>
                                        <p:tgtEl>
                                          <p:spTgt spid="5"/>
                                        </p:tgtEl>
                                        <p:attrNameLst>
                                          <p:attrName>ppt_x</p:attrName>
                                          <p:attrName>ppt_y</p:attrName>
                                        </p:attrNameLst>
                                      </p:cBhvr>
                                      <p:rCtr x="0" y="-167"/>
                                    </p:animMotion>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blinds(horizontal)">
                                      <p:cBhvr>
                                        <p:cTn id="44" dur="500"/>
                                        <p:tgtEl>
                                          <p:spTgt spid="2">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Effect transition="in" filter="blinds(horizontal)">
                                      <p:cBhvr>
                                        <p:cTn id="47" dur="500"/>
                                        <p:tgtEl>
                                          <p:spTgt spid="2">
                                            <p:txEl>
                                              <p:pRg st="13" end="1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nodeType="clickEffect">
                                  <p:stCondLst>
                                    <p:cond delay="0"/>
                                  </p:stCondLst>
                                  <p:childTnLst>
                                    <p:animEffect transition="out" filter="blinds(horizontal)">
                                      <p:cBhvr>
                                        <p:cTn id="54" dur="500"/>
                                        <p:tgtEl>
                                          <p:spTgt spid="2">
                                            <p:txEl>
                                              <p:pRg st="11" end="11"/>
                                            </p:txEl>
                                          </p:spTgt>
                                        </p:tgtEl>
                                      </p:cBhvr>
                                    </p:animEffect>
                                    <p:set>
                                      <p:cBhvr>
                                        <p:cTn id="55" dur="1" fill="hold">
                                          <p:stCondLst>
                                            <p:cond delay="499"/>
                                          </p:stCondLst>
                                        </p:cTn>
                                        <p:tgtEl>
                                          <p:spTgt spid="2">
                                            <p:txEl>
                                              <p:pRg st="11" end="11"/>
                                            </p:txEl>
                                          </p:spTgt>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2">
                                            <p:txEl>
                                              <p:pRg st="13" end="13"/>
                                            </p:txEl>
                                          </p:spTgt>
                                        </p:tgtEl>
                                      </p:cBhvr>
                                    </p:animEffect>
                                    <p:set>
                                      <p:cBhvr>
                                        <p:cTn id="58" dur="1" fill="hold">
                                          <p:stCondLst>
                                            <p:cond delay="499"/>
                                          </p:stCondLst>
                                        </p:cTn>
                                        <p:tgtEl>
                                          <p:spTgt spid="2">
                                            <p:txEl>
                                              <p:pRg st="13" end="13"/>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29"/>
                                        </p:tgtEl>
                                        <p:attrNameLst>
                                          <p:attrName>style.visibility</p:attrName>
                                        </p:attrNameLst>
                                      </p:cBhvr>
                                      <p:to>
                                        <p:strVal val="visible"/>
                                      </p:to>
                                    </p:set>
                                    <p:animEffect transition="in" filter="blinds(horizontal)">
                                      <p:cBhvr>
                                        <p:cTn id="63" dur="500"/>
                                        <p:tgtEl>
                                          <p:spTgt spid="102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8" end="18"/>
                                            </p:txEl>
                                          </p:spTgt>
                                        </p:tgtEl>
                                        <p:attrNameLst>
                                          <p:attrName>style.visibility</p:attrName>
                                        </p:attrNameLst>
                                      </p:cBhvr>
                                      <p:to>
                                        <p:strVal val="visible"/>
                                      </p:to>
                                    </p:set>
                                    <p:animEffect transition="in" filter="blinds(horizontal)">
                                      <p:cBhvr>
                                        <p:cTn id="68" dur="500"/>
                                        <p:tgtEl>
                                          <p:spTgt spid="2">
                                            <p:txEl>
                                              <p:pRg st="18" end="18"/>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2">
                                            <p:txEl>
                                              <p:pRg st="19" end="19"/>
                                            </p:txEl>
                                          </p:spTgt>
                                        </p:tgtEl>
                                        <p:attrNameLst>
                                          <p:attrName>style.visibility</p:attrName>
                                        </p:attrNameLst>
                                      </p:cBhvr>
                                      <p:to>
                                        <p:strVal val="visible"/>
                                      </p:to>
                                    </p:set>
                                    <p:animEffect transition="in" filter="blinds(horizontal)">
                                      <p:cBhvr>
                                        <p:cTn id="71" dur="500"/>
                                        <p:tgtEl>
                                          <p:spTgt spid="2">
                                            <p:txEl>
                                              <p:pRg st="19" end="1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
                                        </p:tgtEl>
                                      </p:cBhvr>
                                    </p:animEffect>
                                    <p:set>
                                      <p:cBhvr>
                                        <p:cTn id="76" dur="1" fill="hold">
                                          <p:stCondLst>
                                            <p:cond delay="499"/>
                                          </p:stCondLst>
                                        </p:cTn>
                                        <p:tgtEl>
                                          <p:spTgt spid="4"/>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1029"/>
                                        </p:tgtEl>
                                      </p:cBhvr>
                                    </p:animEffect>
                                    <p:set>
                                      <p:cBhvr>
                                        <p:cTn id="79" dur="1" fill="hold">
                                          <p:stCondLst>
                                            <p:cond delay="499"/>
                                          </p:stCondLst>
                                        </p:cTn>
                                        <p:tgtEl>
                                          <p:spTgt spid="102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0 0 L 0 -0.23311 " pathEditMode="relative" ptsTypes="AA">
                                      <p:cBhvr>
                                        <p:cTn id="83" dur="2000" fill="hold"/>
                                        <p:tgtEl>
                                          <p:spTgt spid="2">
                                            <p:txEl>
                                              <p:pRg st="18" end="18"/>
                                            </p:txEl>
                                          </p:spTgt>
                                        </p:tgtEl>
                                        <p:attrNameLst>
                                          <p:attrName>ppt_x</p:attrName>
                                          <p:attrName>ppt_y</p:attrName>
                                        </p:attrNameLst>
                                      </p:cBhvr>
                                    </p:animMotion>
                                  </p:childTnLst>
                                </p:cTn>
                              </p:par>
                              <p:par>
                                <p:cTn id="84" presetID="0" presetClass="path" presetSubtype="0" accel="50000" decel="50000" fill="hold" nodeType="withEffect">
                                  <p:stCondLst>
                                    <p:cond delay="0"/>
                                  </p:stCondLst>
                                  <p:childTnLst>
                                    <p:animMotion origin="layout" path="M 0 0 L 0 -0.23311 " pathEditMode="relative" ptsTypes="AA">
                                      <p:cBhvr>
                                        <p:cTn id="85" dur="2000" fill="hold"/>
                                        <p:tgtEl>
                                          <p:spTgt spid="2">
                                            <p:txEl>
                                              <p:pRg st="19" end="19"/>
                                            </p:txEl>
                                          </p:spTgt>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030"/>
                                        </p:tgtEl>
                                        <p:attrNameLst>
                                          <p:attrName>style.visibility</p:attrName>
                                        </p:attrNameLst>
                                      </p:cBhvr>
                                      <p:to>
                                        <p:strVal val="visible"/>
                                      </p:to>
                                    </p:set>
                                    <p:animEffect transition="in" filter="blinds(horizontal)">
                                      <p:cBhvr>
                                        <p:cTn id="90" dur="500"/>
                                        <p:tgtEl>
                                          <p:spTgt spid="1030"/>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031"/>
                                        </p:tgtEl>
                                        <p:attrNameLst>
                                          <p:attrName>style.visibility</p:attrName>
                                        </p:attrNameLst>
                                      </p:cBhvr>
                                      <p:to>
                                        <p:strVal val="visible"/>
                                      </p:to>
                                    </p:set>
                                    <p:animEffect transition="in" filter="blinds(horizontal)">
                                      <p:cBhvr>
                                        <p:cTn id="95"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828800"/>
            <a:ext cx="7924800" cy="4334520"/>
          </a:xfrm>
          <a:prstGeom prst="rect">
            <a:avLst/>
          </a:prstGeom>
          <a:noFill/>
        </p:spPr>
        <p:txBody>
          <a:bodyPr wrap="square" rtlCol="0">
            <a:spAutoFit/>
          </a:bodyPr>
          <a:lstStyle/>
          <a:p>
            <a:pPr>
              <a:spcBef>
                <a:spcPts val="1000"/>
              </a:spcBef>
            </a:pPr>
            <a:r>
              <a:rPr lang="en-US" dirty="0" smtClean="0">
                <a:latin typeface="Bookman Old Style" pitchFamily="18" charset="0"/>
              </a:rPr>
              <a:t>Similarly,</a:t>
            </a:r>
          </a:p>
          <a:p>
            <a:pPr>
              <a:spcBef>
                <a:spcPts val="1000"/>
              </a:spcBef>
              <a:buFont typeface="Wingdings" pitchFamily="2" charset="2"/>
              <a:buChar char="§"/>
            </a:pPr>
            <a:r>
              <a:rPr lang="en-US" dirty="0" smtClean="0">
                <a:latin typeface="Bookman Old Style" pitchFamily="18" charset="0"/>
              </a:rPr>
              <a:t>Gain ratio(age)=0.00314</a:t>
            </a:r>
          </a:p>
          <a:p>
            <a:pPr>
              <a:spcBef>
                <a:spcPts val="1000"/>
              </a:spcBef>
              <a:buFont typeface="Wingdings" pitchFamily="2" charset="2"/>
              <a:buChar char="§"/>
            </a:pPr>
            <a:r>
              <a:rPr lang="en-US" dirty="0" smtClean="0">
                <a:latin typeface="Bookman Old Style" pitchFamily="18" charset="0"/>
              </a:rPr>
              <a:t>Gain ratio(size)=0.322</a:t>
            </a:r>
          </a:p>
          <a:p>
            <a:pPr>
              <a:spcBef>
                <a:spcPts val="1000"/>
              </a:spcBef>
            </a:pPr>
            <a:endParaRPr lang="en-US" dirty="0" smtClean="0">
              <a:latin typeface="Bookman Old Style" pitchFamily="18" charset="0"/>
            </a:endParaRPr>
          </a:p>
          <a:p>
            <a:pPr>
              <a:spcBef>
                <a:spcPts val="1000"/>
              </a:spcBef>
            </a:pPr>
            <a:r>
              <a:rPr lang="en-US" dirty="0" smtClean="0">
                <a:latin typeface="Bookman Old Style" pitchFamily="18" charset="0"/>
              </a:rPr>
              <a:t>So we choose furry attribute test to divide T into subsets. </a:t>
            </a:r>
          </a:p>
          <a:p>
            <a:pPr algn="ctr">
              <a:spcBef>
                <a:spcPts val="1000"/>
              </a:spcBef>
            </a:pPr>
            <a:r>
              <a:rPr lang="en-US" dirty="0" smtClean="0">
                <a:latin typeface="Bookman Old Style" pitchFamily="18" charset="0"/>
              </a:rPr>
              <a:t>  Furry?</a:t>
            </a:r>
          </a:p>
          <a:p>
            <a:pPr algn="ctr"/>
            <a:r>
              <a:rPr lang="en-US" dirty="0" smtClean="0">
                <a:latin typeface="Bookman Old Style" pitchFamily="18" charset="0"/>
              </a:rPr>
              <a:t>          T</a:t>
            </a:r>
          </a:p>
          <a:p>
            <a:r>
              <a:rPr lang="en-US" dirty="0" smtClean="0">
                <a:latin typeface="Bookman Old Style" pitchFamily="18" charset="0"/>
              </a:rPr>
              <a:t>			      yes	        no</a:t>
            </a:r>
          </a:p>
          <a:p>
            <a:endParaRPr lang="en-US" dirty="0" smtClean="0">
              <a:latin typeface="Bookman Old Style" pitchFamily="18" charset="0"/>
            </a:endParaRPr>
          </a:p>
          <a:p>
            <a:r>
              <a:rPr lang="en-US" dirty="0" smtClean="0">
                <a:latin typeface="Bookman Old Style" pitchFamily="18" charset="0"/>
              </a:rPr>
              <a:t>			       T</a:t>
            </a:r>
            <a:r>
              <a:rPr lang="en-US" baseline="-25000" dirty="0" smtClean="0">
                <a:latin typeface="Bookman Old Style" pitchFamily="18" charset="0"/>
              </a:rPr>
              <a:t>1	</a:t>
            </a:r>
            <a:r>
              <a:rPr lang="en-US" dirty="0" smtClean="0">
                <a:latin typeface="Bookman Old Style" pitchFamily="18" charset="0"/>
              </a:rPr>
              <a:t>             T</a:t>
            </a:r>
            <a:r>
              <a:rPr lang="en-US" baseline="-25000" dirty="0" smtClean="0">
                <a:latin typeface="Bookman Old Style" pitchFamily="18" charset="0"/>
              </a:rPr>
              <a:t>2</a:t>
            </a:r>
            <a:r>
              <a:rPr lang="en-US" dirty="0" smtClean="0">
                <a:latin typeface="Bookman Old Style" pitchFamily="18" charset="0"/>
              </a:rPr>
              <a:t> (not lion)</a:t>
            </a:r>
          </a:p>
          <a:p>
            <a:endParaRPr lang="en-US" dirty="0" smtClean="0">
              <a:latin typeface="Bookman Old Style" pitchFamily="18" charset="0"/>
            </a:endParaRPr>
          </a:p>
          <a:p>
            <a:r>
              <a:rPr lang="en-US" dirty="0" smtClean="0">
                <a:latin typeface="Bookman Old Style" pitchFamily="18" charset="0"/>
              </a:rPr>
              <a:t>As all the cases in T</a:t>
            </a:r>
            <a:r>
              <a:rPr lang="en-US" baseline="-25000" dirty="0" smtClean="0">
                <a:latin typeface="Bookman Old Style" pitchFamily="18" charset="0"/>
              </a:rPr>
              <a:t>2</a:t>
            </a:r>
            <a:r>
              <a:rPr lang="en-US" dirty="0" smtClean="0">
                <a:latin typeface="Bookman Old Style" pitchFamily="18" charset="0"/>
              </a:rPr>
              <a:t> belong to same class not lion; so T</a:t>
            </a:r>
            <a:r>
              <a:rPr lang="en-US" baseline="-25000" dirty="0" smtClean="0">
                <a:latin typeface="Bookman Old Style" pitchFamily="18" charset="0"/>
              </a:rPr>
              <a:t>2</a:t>
            </a:r>
            <a:r>
              <a:rPr lang="en-US" dirty="0" smtClean="0">
                <a:latin typeface="Bookman Old Style" pitchFamily="18" charset="0"/>
              </a:rPr>
              <a:t> does not need to be expanded further. But T</a:t>
            </a:r>
            <a:r>
              <a:rPr lang="en-US" baseline="-25000" dirty="0" smtClean="0">
                <a:latin typeface="Bookman Old Style" pitchFamily="18" charset="0"/>
              </a:rPr>
              <a:t>1</a:t>
            </a:r>
            <a:r>
              <a:rPr lang="en-US" dirty="0" smtClean="0">
                <a:latin typeface="Bookman Old Style" pitchFamily="18" charset="0"/>
              </a:rPr>
              <a:t> must be expanded further</a:t>
            </a:r>
            <a:endParaRPr lang="en-US" dirty="0"/>
          </a:p>
        </p:txBody>
      </p:sp>
      <p:sp>
        <p:nvSpPr>
          <p:cNvPr id="6" name="Flowchart: Connector 5"/>
          <p:cNvSpPr/>
          <p:nvPr/>
        </p:nvSpPr>
        <p:spPr>
          <a:xfrm>
            <a:off x="4114800" y="4114800"/>
            <a:ext cx="2286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rot="5400000">
            <a:off x="3548880" y="4375920"/>
            <a:ext cx="708118" cy="4906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16200000" flipH="1">
            <a:off x="4272780" y="4337820"/>
            <a:ext cx="708118" cy="5668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2053" name="Object 5"/>
          <p:cNvGraphicFramePr>
            <a:graphicFrameLocks noChangeAspect="1"/>
          </p:cNvGraphicFramePr>
          <p:nvPr/>
        </p:nvGraphicFramePr>
        <p:xfrm>
          <a:off x="533400" y="990600"/>
          <a:ext cx="4038600" cy="685800"/>
        </p:xfrm>
        <a:graphic>
          <a:graphicData uri="http://schemas.openxmlformats.org/presentationml/2006/ole">
            <p:oleObj spid="_x0000_s2050" name="Equation" r:id="rId3" imgW="2019240" imgH="406080" progId="Equation.3">
              <p:embed/>
            </p:oleObj>
          </a:graphicData>
        </a:graphic>
      </p:graphicFrame>
      <p:graphicFrame>
        <p:nvGraphicFramePr>
          <p:cNvPr id="9" name="Table 8"/>
          <p:cNvGraphicFramePr>
            <a:graphicFrameLocks noGrp="1"/>
          </p:cNvGraphicFramePr>
          <p:nvPr/>
        </p:nvGraphicFramePr>
        <p:xfrm>
          <a:off x="1447800" y="152400"/>
          <a:ext cx="4572000" cy="3291840"/>
        </p:xfrm>
        <a:graphic>
          <a:graphicData uri="http://schemas.openxmlformats.org/drawingml/2006/table">
            <a:tbl>
              <a:tblPr firstRow="1" lastCol="1" bandRow="1">
                <a:tableStyleId>{21E4AEA4-8DFA-4A89-87EB-49C32662AFE0}</a:tableStyleId>
              </a:tblPr>
              <a:tblGrid>
                <a:gridCol w="1143000"/>
                <a:gridCol w="1143000"/>
                <a:gridCol w="1143000"/>
                <a:gridCol w="1143000"/>
              </a:tblGrid>
              <a:tr h="270933">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3"/>
                                        </p:tgtEl>
                                      </p:cBhvr>
                                    </p:animEffect>
                                    <p:set>
                                      <p:cBhvr>
                                        <p:cTn id="7" dur="1" fill="hold">
                                          <p:stCondLst>
                                            <p:cond delay="499"/>
                                          </p:stCondLst>
                                        </p:cTn>
                                        <p:tgtEl>
                                          <p:spTgt spid="2053"/>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
                                            <p:txEl>
                                              <p:pRg st="0" end="0"/>
                                            </p:txEl>
                                          </p:spTgt>
                                        </p:tgtEl>
                                      </p:cBhvr>
                                    </p:animEffect>
                                    <p:set>
                                      <p:cBhvr>
                                        <p:cTn id="10" dur="1" fill="hold">
                                          <p:stCondLst>
                                            <p:cond delay="499"/>
                                          </p:stCondLst>
                                        </p:cTn>
                                        <p:tgtEl>
                                          <p:spTgt spid="5">
                                            <p:txEl>
                                              <p:pRg st="0" end="0"/>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
                                            <p:txEl>
                                              <p:pRg st="1" end="1"/>
                                            </p:txEl>
                                          </p:spTgt>
                                        </p:tgtEl>
                                      </p:cBhvr>
                                    </p:animEffect>
                                    <p:set>
                                      <p:cBhvr>
                                        <p:cTn id="13" dur="1" fill="hold">
                                          <p:stCondLst>
                                            <p:cond delay="499"/>
                                          </p:stCondLst>
                                        </p:cTn>
                                        <p:tgtEl>
                                          <p:spTgt spid="5">
                                            <p:txEl>
                                              <p:pRg st="1" end="1"/>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5">
                                            <p:txEl>
                                              <p:pRg st="2" end="2"/>
                                            </p:txEl>
                                          </p:spTgt>
                                        </p:tgtEl>
                                      </p:cBhvr>
                                    </p:animEffect>
                                    <p:set>
                                      <p:cBhvr>
                                        <p:cTn id="1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blinds(horizontal)">
                                      <p:cBhvr>
                                        <p:cTn id="35" dur="500"/>
                                        <p:tgtEl>
                                          <p:spTgt spid="5">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blinds(horizontal)">
                                      <p:cBhvr>
                                        <p:cTn id="38" dur="500"/>
                                        <p:tgtEl>
                                          <p:spTgt spid="5">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par>
                                <p:cTn id="42" presetID="3" presetClass="entr" presetSubtype="1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par>
                                <p:cTn id="45" presetID="3" presetClass="entr" presetSubtype="1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28800"/>
            <a:ext cx="8077200" cy="4801314"/>
          </a:xfrm>
          <a:prstGeom prst="rect">
            <a:avLst/>
          </a:prstGeom>
          <a:noFill/>
        </p:spPr>
        <p:txBody>
          <a:bodyPr wrap="square" rtlCol="0">
            <a:spAutoFit/>
          </a:bodyPr>
          <a:lstStyle/>
          <a:p>
            <a:endParaRPr lang="en-US" dirty="0" smtClean="0">
              <a:latin typeface="Calisto MT" pitchFamily="18" charset="0"/>
            </a:endParaRPr>
          </a:p>
          <a:p>
            <a:pPr>
              <a:lnSpc>
                <a:spcPct val="150000"/>
              </a:lnSpc>
              <a:buFont typeface="Wingdings" pitchFamily="2" charset="2"/>
              <a:buChar char="§"/>
            </a:pPr>
            <a:endParaRPr lang="en-US" dirty="0" smtClean="0">
              <a:latin typeface="Calisto MT" pitchFamily="18" charset="0"/>
            </a:endParaRPr>
          </a:p>
          <a:p>
            <a:pPr>
              <a:lnSpc>
                <a:spcPct val="150000"/>
              </a:lnSpc>
              <a:buFont typeface="Wingdings" pitchFamily="2" charset="2"/>
              <a:buChar char="§"/>
            </a:pPr>
            <a:endParaRPr lang="en-US" dirty="0" smtClean="0">
              <a:latin typeface="Calisto MT" pitchFamily="18" charset="0"/>
            </a:endParaRPr>
          </a:p>
          <a:p>
            <a:pPr>
              <a:lnSpc>
                <a:spcPct val="150000"/>
              </a:lnSpc>
            </a:pPr>
            <a:endParaRPr lang="en-US" dirty="0" smtClean="0">
              <a:latin typeface="Calisto MT" pitchFamily="18" charset="0"/>
            </a:endParaRPr>
          </a:p>
          <a:p>
            <a:pPr algn="ctr">
              <a:lnSpc>
                <a:spcPct val="150000"/>
              </a:lnSpc>
            </a:pPr>
            <a:r>
              <a:rPr lang="en-US" dirty="0" smtClean="0">
                <a:latin typeface="Calisto MT" pitchFamily="18" charset="0"/>
              </a:rPr>
              <a:t>Furry?</a:t>
            </a:r>
          </a:p>
          <a:p>
            <a:pPr algn="ctr"/>
            <a:endParaRPr lang="en-US" dirty="0" smtClean="0">
              <a:latin typeface="Calisto MT" pitchFamily="18" charset="0"/>
            </a:endParaRPr>
          </a:p>
          <a:p>
            <a:r>
              <a:rPr lang="en-US" dirty="0" smtClean="0">
                <a:latin typeface="Calisto MT" pitchFamily="18" charset="0"/>
              </a:rPr>
              <a:t>			            yes           no</a:t>
            </a:r>
          </a:p>
          <a:p>
            <a:r>
              <a:rPr lang="en-US" dirty="0" smtClean="0">
                <a:latin typeface="Calisto MT" pitchFamily="18" charset="0"/>
              </a:rPr>
              <a:t>			   Size?    T</a:t>
            </a:r>
            <a:r>
              <a:rPr lang="en-US" baseline="-25000" dirty="0" smtClean="0">
                <a:latin typeface="Calisto MT" pitchFamily="18" charset="0"/>
              </a:rPr>
              <a:t>1</a:t>
            </a:r>
            <a:r>
              <a:rPr lang="en-US" dirty="0" smtClean="0">
                <a:latin typeface="Calisto MT" pitchFamily="18" charset="0"/>
              </a:rPr>
              <a:t> 	T</a:t>
            </a:r>
            <a:r>
              <a:rPr lang="en-US" baseline="-25000" dirty="0" smtClean="0">
                <a:latin typeface="Calisto MT" pitchFamily="18" charset="0"/>
              </a:rPr>
              <a:t>2</a:t>
            </a:r>
            <a:r>
              <a:rPr lang="en-US" dirty="0" smtClean="0">
                <a:latin typeface="Calisto MT" pitchFamily="18" charset="0"/>
              </a:rPr>
              <a:t> (not lion)</a:t>
            </a:r>
          </a:p>
          <a:p>
            <a:r>
              <a:rPr lang="en-US" dirty="0" smtClean="0">
                <a:latin typeface="Calisto MT" pitchFamily="18" charset="0"/>
              </a:rPr>
              <a:t>			     l   m        s</a:t>
            </a:r>
          </a:p>
          <a:p>
            <a:endParaRPr lang="en-US" dirty="0" smtClean="0">
              <a:latin typeface="Calisto MT" pitchFamily="18" charset="0"/>
            </a:endParaRPr>
          </a:p>
          <a:p>
            <a:r>
              <a:rPr lang="en-US" dirty="0" smtClean="0">
                <a:latin typeface="Calisto MT" pitchFamily="18" charset="0"/>
              </a:rPr>
              <a:t>			T</a:t>
            </a:r>
            <a:r>
              <a:rPr lang="en-US" baseline="-25000" dirty="0" smtClean="0">
                <a:latin typeface="Calisto MT" pitchFamily="18" charset="0"/>
              </a:rPr>
              <a:t>1a</a:t>
            </a:r>
            <a:r>
              <a:rPr lang="en-US" dirty="0" smtClean="0">
                <a:latin typeface="Calisto MT" pitchFamily="18" charset="0"/>
              </a:rPr>
              <a:t>       T</a:t>
            </a:r>
            <a:r>
              <a:rPr lang="en-US" baseline="-25000" dirty="0" smtClean="0">
                <a:latin typeface="Calisto MT" pitchFamily="18" charset="0"/>
              </a:rPr>
              <a:t>1b</a:t>
            </a:r>
            <a:r>
              <a:rPr lang="en-US" dirty="0" smtClean="0">
                <a:latin typeface="Calisto MT" pitchFamily="18" charset="0"/>
              </a:rPr>
              <a:t>         T</a:t>
            </a:r>
            <a:r>
              <a:rPr lang="en-US" baseline="-25000" dirty="0" smtClean="0">
                <a:latin typeface="Calisto MT" pitchFamily="18" charset="0"/>
              </a:rPr>
              <a:t>1c</a:t>
            </a:r>
          </a:p>
          <a:p>
            <a:r>
              <a:rPr lang="en-US" baseline="-25000" dirty="0" smtClean="0">
                <a:latin typeface="Calisto MT" pitchFamily="18" charset="0"/>
              </a:rPr>
              <a:t>		 </a:t>
            </a:r>
            <a:r>
              <a:rPr lang="en-US" dirty="0" smtClean="0">
                <a:latin typeface="Calisto MT" pitchFamily="18" charset="0"/>
              </a:rPr>
              <a:t>               (lion)    (lion)    (not lion)</a:t>
            </a:r>
          </a:p>
          <a:p>
            <a:endParaRPr lang="en-US" dirty="0" smtClean="0">
              <a:latin typeface="Calisto MT" pitchFamily="18" charset="0"/>
            </a:endParaRPr>
          </a:p>
          <a:p>
            <a:r>
              <a:rPr lang="en-US" dirty="0" smtClean="0">
                <a:latin typeface="Calisto MT" pitchFamily="18" charset="0"/>
              </a:rPr>
              <a:t>As all the cases in the leaf nodes belong to the same class, the tree does not need to be expanded further.</a:t>
            </a:r>
          </a:p>
        </p:txBody>
      </p:sp>
      <p:sp>
        <p:nvSpPr>
          <p:cNvPr id="3" name="Flowchart: Connector 2"/>
          <p:cNvSpPr/>
          <p:nvPr/>
        </p:nvSpPr>
        <p:spPr>
          <a:xfrm>
            <a:off x="4495800" y="3733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Arrow Connector 4"/>
          <p:cNvCxnSpPr>
            <a:stCxn id="3" idx="4"/>
          </p:cNvCxnSpPr>
          <p:nvPr/>
        </p:nvCxnSpPr>
        <p:spPr>
          <a:xfrm rot="5400000">
            <a:off x="4000500" y="3924300"/>
            <a:ext cx="609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3" idx="5"/>
          </p:cNvCxnSpPr>
          <p:nvPr/>
        </p:nvCxnSpPr>
        <p:spPr>
          <a:xfrm rot="16200000" flipH="1">
            <a:off x="4587782" y="3901982"/>
            <a:ext cx="631918" cy="5557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Flowchart: Connector 9"/>
          <p:cNvSpPr/>
          <p:nvPr/>
        </p:nvSpPr>
        <p:spPr>
          <a:xfrm>
            <a:off x="4038600" y="4495800"/>
            <a:ext cx="76200" cy="76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p:cNvCxnSpPr>
            <a:stCxn id="10" idx="2"/>
          </p:cNvCxnSpPr>
          <p:nvPr/>
        </p:nvCxnSpPr>
        <p:spPr>
          <a:xfrm rot="10800000" flipV="1">
            <a:off x="3429000" y="4533900"/>
            <a:ext cx="609600" cy="57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5"/>
          </p:cNvCxnSpPr>
          <p:nvPr/>
        </p:nvCxnSpPr>
        <p:spPr>
          <a:xfrm rot="16200000" flipH="1">
            <a:off x="3798841" y="4865640"/>
            <a:ext cx="620759" cy="111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0" idx="5"/>
          </p:cNvCxnSpPr>
          <p:nvPr/>
        </p:nvCxnSpPr>
        <p:spPr>
          <a:xfrm rot="16200000" flipH="1">
            <a:off x="4217941" y="4446540"/>
            <a:ext cx="468359" cy="696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nvGraphicFramePr>
        <p:xfrm>
          <a:off x="2362200" y="152400"/>
          <a:ext cx="4191000" cy="3291840"/>
        </p:xfrm>
        <a:graphic>
          <a:graphicData uri="http://schemas.openxmlformats.org/drawingml/2006/table">
            <a:tbl>
              <a:tblPr firstRow="1" lastCol="1" bandRow="1">
                <a:tableStyleId>{21E4AEA4-8DFA-4A89-87EB-49C32662AFE0}</a:tableStyleId>
              </a:tblPr>
              <a:tblGrid>
                <a:gridCol w="1047750"/>
                <a:gridCol w="1047750"/>
                <a:gridCol w="1047750"/>
                <a:gridCol w="1047750"/>
              </a:tblGrid>
              <a:tr h="330200">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
        <p:nvSpPr>
          <p:cNvPr id="15" name="TextBox 14"/>
          <p:cNvSpPr txBox="1"/>
          <p:nvPr/>
        </p:nvSpPr>
        <p:spPr>
          <a:xfrm>
            <a:off x="381000" y="304800"/>
            <a:ext cx="8458200" cy="1477328"/>
          </a:xfrm>
          <a:prstGeom prst="rect">
            <a:avLst/>
          </a:prstGeom>
          <a:noFill/>
        </p:spPr>
        <p:txBody>
          <a:bodyPr wrap="square" rtlCol="0">
            <a:spAutoFit/>
          </a:bodyPr>
          <a:lstStyle/>
          <a:p>
            <a:r>
              <a:rPr lang="en-US" dirty="0" smtClean="0">
                <a:latin typeface="Calisto MT" pitchFamily="18" charset="0"/>
              </a:rPr>
              <a:t>Now similarly for examples in T</a:t>
            </a:r>
            <a:r>
              <a:rPr lang="en-US" baseline="-25000" dirty="0" smtClean="0">
                <a:latin typeface="Calisto MT" pitchFamily="18" charset="0"/>
              </a:rPr>
              <a:t>1</a:t>
            </a:r>
            <a:r>
              <a:rPr lang="en-US" dirty="0" smtClean="0">
                <a:latin typeface="Calisto MT" pitchFamily="18" charset="0"/>
              </a:rPr>
              <a:t> we can calculate,</a:t>
            </a:r>
          </a:p>
          <a:p>
            <a:pPr>
              <a:lnSpc>
                <a:spcPct val="150000"/>
              </a:lnSpc>
              <a:buFont typeface="Wingdings" pitchFamily="2" charset="2"/>
              <a:buChar char="§"/>
            </a:pPr>
            <a:r>
              <a:rPr lang="en-US" dirty="0" smtClean="0">
                <a:latin typeface="Calisto MT" pitchFamily="18" charset="0"/>
              </a:rPr>
              <a:t>Gain ratio(age)=0.02</a:t>
            </a:r>
          </a:p>
          <a:p>
            <a:pPr>
              <a:lnSpc>
                <a:spcPct val="150000"/>
              </a:lnSpc>
              <a:buFont typeface="Wingdings" pitchFamily="2" charset="2"/>
              <a:buChar char="§"/>
            </a:pPr>
            <a:r>
              <a:rPr lang="en-US" dirty="0" smtClean="0">
                <a:latin typeface="Calisto MT" pitchFamily="18" charset="0"/>
              </a:rPr>
              <a:t>Gain ratio(size)=0.637</a:t>
            </a:r>
          </a:p>
          <a:p>
            <a:r>
              <a:rPr lang="en-US" dirty="0" smtClean="0">
                <a:latin typeface="Calisto MT" pitchFamily="18" charset="0"/>
              </a:rPr>
              <a:t>So we expand T</a:t>
            </a:r>
            <a:r>
              <a:rPr lang="en-US" baseline="-25000" dirty="0" smtClean="0">
                <a:latin typeface="Calisto MT" pitchFamily="18" charset="0"/>
              </a:rPr>
              <a:t>1</a:t>
            </a:r>
            <a:r>
              <a:rPr lang="en-US" dirty="0" smtClean="0">
                <a:latin typeface="Calisto MT" pitchFamily="18" charset="0"/>
              </a:rPr>
              <a:t> on the attribute test size.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5">
                                            <p:txEl>
                                              <p:pRg st="0" end="0"/>
                                            </p:txEl>
                                          </p:spTgt>
                                        </p:tgtEl>
                                      </p:cBhvr>
                                    </p:animEffect>
                                    <p:set>
                                      <p:cBhvr>
                                        <p:cTn id="7" dur="1" fill="hold">
                                          <p:stCondLst>
                                            <p:cond delay="499"/>
                                          </p:stCondLst>
                                        </p:cTn>
                                        <p:tgtEl>
                                          <p:spTgt spid="15">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5">
                                            <p:txEl>
                                              <p:pRg st="1" end="1"/>
                                            </p:txEl>
                                          </p:spTgt>
                                        </p:tgtEl>
                                      </p:cBhvr>
                                    </p:animEffect>
                                    <p:set>
                                      <p:cBhvr>
                                        <p:cTn id="10" dur="1" fill="hold">
                                          <p:stCondLst>
                                            <p:cond delay="499"/>
                                          </p:stCondLst>
                                        </p:cTn>
                                        <p:tgtEl>
                                          <p:spTgt spid="15">
                                            <p:txEl>
                                              <p:pRg st="1" end="1"/>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15">
                                            <p:txEl>
                                              <p:pRg st="2" end="2"/>
                                            </p:txEl>
                                          </p:spTgt>
                                        </p:tgtEl>
                                      </p:cBhvr>
                                    </p:animEffect>
                                    <p:set>
                                      <p:cBhvr>
                                        <p:cTn id="13" dur="1" fill="hold">
                                          <p:stCondLst>
                                            <p:cond delay="499"/>
                                          </p:stCondLst>
                                        </p:cTn>
                                        <p:tgtEl>
                                          <p:spTgt spid="15">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15">
                                            <p:txEl>
                                              <p:pRg st="3" end="3"/>
                                            </p:txEl>
                                          </p:spTgt>
                                        </p:tgtEl>
                                      </p:cBhvr>
                                    </p:animEffect>
                                    <p:set>
                                      <p:cBhvr>
                                        <p:cTn id="16" dur="1" fill="hold">
                                          <p:stCondLst>
                                            <p:cond delay="499"/>
                                          </p:stCondLst>
                                        </p:cTn>
                                        <p:tgtEl>
                                          <p:spTgt spid="15">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linds(horizontal)">
                                      <p:cBhvr>
                                        <p:cTn id="24" dur="500"/>
                                        <p:tgtEl>
                                          <p:spTgt spid="2">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linds(horizontal)">
                                      <p:cBhvr>
                                        <p:cTn id="30" dur="500"/>
                                        <p:tgtEl>
                                          <p:spTgt spid="2">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linds(horizontal)">
                                      <p:cBhvr>
                                        <p:cTn id="33" dur="500"/>
                                        <p:tgtEl>
                                          <p:spTgt spid="2">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blinds(horizontal)">
                                      <p:cBhvr>
                                        <p:cTn id="36" dur="500"/>
                                        <p:tgtEl>
                                          <p:spTgt spid="2">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blinds(horizontal)">
                                      <p:cBhvr>
                                        <p:cTn id="39" dur="500"/>
                                        <p:tgtEl>
                                          <p:spTgt spid="2">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blinds(horizontal)">
                                      <p:cBhvr>
                                        <p:cTn id="42" dur="500"/>
                                        <p:tgtEl>
                                          <p:spTgt spid="2">
                                            <p:txEl>
                                              <p:pRg st="13" end="13"/>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blinds(horizontal)">
                                      <p:cBhvr>
                                        <p:cTn id="45" dur="500"/>
                                        <p:tgtEl>
                                          <p:spTgt spid="2">
                                            <p:txEl>
                                              <p:pRg st="4" end="4"/>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blinds(horizontal)">
                                      <p:cBhvr>
                                        <p:cTn id="48" dur="500"/>
                                        <p:tgtEl>
                                          <p:spTgt spid="2">
                                            <p:txEl>
                                              <p:pRg st="6" end="6"/>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blinds(horizontal)">
                                      <p:cBhvr>
                                        <p:cTn id="51" dur="500"/>
                                        <p:tgtEl>
                                          <p:spTgt spid="2">
                                            <p:txEl>
                                              <p:pRg st="7" end="7"/>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blinds(horizontal)">
                                      <p:cBhvr>
                                        <p:cTn id="54" dur="500"/>
                                        <p:tgtEl>
                                          <p:spTgt spid="2">
                                            <p:txEl>
                                              <p:pRg st="8" end="8"/>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blinds(horizontal)">
                                      <p:cBhvr>
                                        <p:cTn id="60" dur="500"/>
                                        <p:tgtEl>
                                          <p:spTgt spid="2">
                                            <p:txEl>
                                              <p:pRg st="11" end="11"/>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blinds(horizontal)">
                                      <p:cBhvr>
                                        <p:cTn id="63" dur="500"/>
                                        <p:tgtEl>
                                          <p:spTgt spid="2">
                                            <p:txEl>
                                              <p:pRg st="13" end="13"/>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linds(horizontal)">
                                      <p:cBhvr>
                                        <p:cTn id="66" dur="500"/>
                                        <p:tgtEl>
                                          <p:spTgt spid="3"/>
                                        </p:tgtEl>
                                      </p:cBhvr>
                                    </p:animEffect>
                                  </p:childTnLst>
                                </p:cTn>
                              </p:par>
                              <p:par>
                                <p:cTn id="67" presetID="3" presetClass="entr" presetSubtype="10" fill="hold"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linds(horizontal)">
                                      <p:cBhvr>
                                        <p:cTn id="69" dur="500"/>
                                        <p:tgtEl>
                                          <p:spTgt spid="5"/>
                                        </p:tgtEl>
                                      </p:cBhvr>
                                    </p:animEffect>
                                  </p:childTnLst>
                                </p:cTn>
                              </p:par>
                              <p:par>
                                <p:cTn id="70" presetID="3" presetClass="entr" presetSubtype="1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par>
                                <p:cTn id="73" presetID="3" presetClass="entr" presetSubtype="1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blinds(horizontal)">
                                      <p:cBhvr>
                                        <p:cTn id="75" dur="500"/>
                                        <p:tgtEl>
                                          <p:spTgt spid="16"/>
                                        </p:tgtEl>
                                      </p:cBhvr>
                                    </p:animEffect>
                                  </p:childTnLst>
                                </p:cTn>
                              </p:par>
                              <p:par>
                                <p:cTn id="76" presetID="3" presetClass="entr" presetSubtype="10"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blinds(horizontal)">
                                      <p:cBhvr>
                                        <p:cTn id="78" dur="500"/>
                                        <p:tgtEl>
                                          <p:spTgt spid="14"/>
                                        </p:tgtEl>
                                      </p:cBhvr>
                                    </p:animEffect>
                                  </p:childTnLst>
                                </p:cTn>
                              </p:par>
                              <p:par>
                                <p:cTn id="79" presetID="3" presetClass="entr" presetSubtype="1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linds(horizontal)">
                                      <p:cBhvr>
                                        <p:cTn id="81" dur="500"/>
                                        <p:tgtEl>
                                          <p:spTgt spid="1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blinds(horizontal)">
                                      <p:cBhvr>
                                        <p:cTn id="8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762000"/>
            <a:ext cx="6400800" cy="5334000"/>
          </a:xfrm>
        </p:spPr>
        <p:txBody>
          <a:bodyPr/>
          <a:lstStyle/>
          <a:p>
            <a:r>
              <a:rPr lang="en-US" dirty="0" smtClean="0">
                <a:solidFill>
                  <a:srgbClr val="040404"/>
                </a:solidFill>
              </a:rPr>
              <a:t>From</a:t>
            </a:r>
          </a:p>
          <a:p>
            <a:r>
              <a:rPr lang="en-US" dirty="0" smtClean="0">
                <a:solidFill>
                  <a:srgbClr val="060606"/>
                </a:solidFill>
              </a:rPr>
              <a:t>Artificial</a:t>
            </a:r>
            <a:r>
              <a:rPr lang="en-US" dirty="0" smtClean="0"/>
              <a:t> </a:t>
            </a:r>
            <a:r>
              <a:rPr lang="en-US" sz="3600" dirty="0" smtClean="0">
                <a:solidFill>
                  <a:srgbClr val="060606"/>
                </a:solidFill>
              </a:rPr>
              <a:t>Intelligence</a:t>
            </a:r>
          </a:p>
          <a:p>
            <a:r>
              <a:rPr lang="en-US" sz="3600" dirty="0" smtClean="0">
                <a:solidFill>
                  <a:srgbClr val="060606"/>
                </a:solidFill>
              </a:rPr>
              <a:t>To</a:t>
            </a:r>
          </a:p>
          <a:p>
            <a:r>
              <a:rPr lang="en-US" sz="3600" dirty="0" smtClean="0">
                <a:solidFill>
                  <a:srgbClr val="060606"/>
                </a:solidFill>
              </a:rPr>
              <a:t>Expert Systems</a:t>
            </a:r>
          </a:p>
          <a:p>
            <a:r>
              <a:rPr lang="en-US" sz="3600" dirty="0" smtClean="0">
                <a:solidFill>
                  <a:srgbClr val="060606"/>
                </a:solidFill>
              </a:rPr>
              <a:t>To</a:t>
            </a:r>
          </a:p>
          <a:p>
            <a:r>
              <a:rPr lang="en-US" sz="3600" dirty="0" smtClean="0">
                <a:solidFill>
                  <a:srgbClr val="060606"/>
                </a:solidFill>
              </a:rPr>
              <a:t>Machine Learning</a:t>
            </a:r>
          </a:p>
          <a:p>
            <a:r>
              <a:rPr lang="en-US" sz="3600" dirty="0" smtClean="0">
                <a:solidFill>
                  <a:srgbClr val="060606"/>
                </a:solidFill>
              </a:rPr>
              <a:t>To</a:t>
            </a:r>
          </a:p>
          <a:p>
            <a:r>
              <a:rPr lang="en-US" sz="3600" dirty="0" smtClean="0">
                <a:solidFill>
                  <a:srgbClr val="060606"/>
                </a:solidFill>
              </a:rPr>
              <a:t>Data Mining</a:t>
            </a:r>
          </a:p>
          <a:p>
            <a:endParaRPr lang="en-US" dirty="0" smtClean="0">
              <a:solidFill>
                <a:srgbClr val="060606"/>
              </a:solidFill>
            </a:endParaRP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5691302"/>
          </a:xfrm>
          <a:prstGeom prst="rect">
            <a:avLst/>
          </a:prstGeom>
          <a:noFill/>
        </p:spPr>
        <p:txBody>
          <a:bodyPr wrap="square" rtlCol="0">
            <a:spAutoFit/>
          </a:bodyPr>
          <a:lstStyle/>
          <a:p>
            <a:r>
              <a:rPr lang="en-US" sz="2800" u="sng" dirty="0" smtClean="0">
                <a:latin typeface="Baskerville Old Face" pitchFamily="18" charset="0"/>
              </a:rPr>
              <a:t>C4.5 Algorithm</a:t>
            </a:r>
            <a:r>
              <a:rPr lang="en-US" sz="2800" dirty="0" smtClean="0">
                <a:latin typeface="Baskerville Old Face" pitchFamily="18" charset="0"/>
              </a:rPr>
              <a:t>:</a:t>
            </a:r>
          </a:p>
          <a:p>
            <a:r>
              <a:rPr lang="en-US" sz="2000" dirty="0" smtClean="0">
                <a:latin typeface="Calisto MT" pitchFamily="18" charset="0"/>
              </a:rPr>
              <a:t>Let </a:t>
            </a:r>
            <a:r>
              <a:rPr lang="en-US" sz="2000" b="1" i="1" dirty="0" smtClean="0">
                <a:latin typeface="Calisto MT" pitchFamily="18" charset="0"/>
              </a:rPr>
              <a:t>examples</a:t>
            </a:r>
            <a:r>
              <a:rPr lang="en-US" sz="2000" dirty="0" smtClean="0">
                <a:latin typeface="Calisto MT" pitchFamily="18" charset="0"/>
              </a:rPr>
              <a:t> = a set of training examples</a:t>
            </a:r>
          </a:p>
          <a:p>
            <a:r>
              <a:rPr lang="en-US" sz="2000" dirty="0" smtClean="0">
                <a:latin typeface="Calisto MT" pitchFamily="18" charset="0"/>
              </a:rPr>
              <a:t>Let </a:t>
            </a:r>
            <a:r>
              <a:rPr lang="en-US" sz="2000" b="1" i="1" dirty="0" smtClean="0">
                <a:latin typeface="Calisto MT" pitchFamily="18" charset="0"/>
              </a:rPr>
              <a:t>atts</a:t>
            </a:r>
            <a:r>
              <a:rPr lang="en-US" sz="2000" dirty="0" smtClean="0">
                <a:latin typeface="Calisto MT" pitchFamily="18" charset="0"/>
              </a:rPr>
              <a:t> = the set of all attributes</a:t>
            </a:r>
          </a:p>
          <a:p>
            <a:pPr>
              <a:lnSpc>
                <a:spcPct val="150000"/>
              </a:lnSpc>
            </a:pPr>
            <a:r>
              <a:rPr lang="en-US" sz="2000" u="sng" dirty="0" smtClean="0">
                <a:latin typeface="Calisto MT" pitchFamily="18" charset="0"/>
              </a:rPr>
              <a:t>C4.5(examples, atts)</a:t>
            </a:r>
          </a:p>
          <a:p>
            <a:pPr>
              <a:spcBef>
                <a:spcPts val="500"/>
              </a:spcBef>
            </a:pPr>
            <a:r>
              <a:rPr lang="en-US" sz="2000" dirty="0" smtClean="0">
                <a:latin typeface="Calisto MT" pitchFamily="18" charset="0"/>
              </a:rPr>
              <a:t>If </a:t>
            </a:r>
            <a:r>
              <a:rPr lang="en-US" sz="2000" b="1" i="1" dirty="0" smtClean="0">
                <a:latin typeface="Calisto MT" pitchFamily="18" charset="0"/>
              </a:rPr>
              <a:t>examples </a:t>
            </a:r>
            <a:r>
              <a:rPr lang="en-US" sz="2000" dirty="0" smtClean="0">
                <a:latin typeface="Calisto MT" pitchFamily="18" charset="0"/>
              </a:rPr>
              <a:t>are all in a single class c</a:t>
            </a:r>
          </a:p>
          <a:p>
            <a:pPr>
              <a:spcBef>
                <a:spcPts val="500"/>
              </a:spcBef>
            </a:pPr>
            <a:r>
              <a:rPr lang="en-US" sz="2000" dirty="0" smtClean="0">
                <a:latin typeface="Calisto MT" pitchFamily="18" charset="0"/>
              </a:rPr>
              <a:t>Then return a leaf node labeled ‘predict class c’</a:t>
            </a:r>
          </a:p>
          <a:p>
            <a:pPr>
              <a:spcBef>
                <a:spcPts val="500"/>
              </a:spcBef>
            </a:pPr>
            <a:r>
              <a:rPr lang="en-US" sz="2000" dirty="0" smtClean="0">
                <a:latin typeface="Calisto MT" pitchFamily="18" charset="0"/>
              </a:rPr>
              <a:t>Else for each attribute a in </a:t>
            </a:r>
            <a:r>
              <a:rPr lang="en-US" sz="2000" b="1" i="1" dirty="0" smtClean="0">
                <a:latin typeface="Calisto MT" pitchFamily="18" charset="0"/>
              </a:rPr>
              <a:t>atts </a:t>
            </a:r>
            <a:endParaRPr lang="en-US" sz="2000" dirty="0" smtClean="0">
              <a:latin typeface="Calisto MT" pitchFamily="18" charset="0"/>
            </a:endParaRPr>
          </a:p>
          <a:p>
            <a:pPr>
              <a:spcBef>
                <a:spcPts val="500"/>
              </a:spcBef>
            </a:pPr>
            <a:r>
              <a:rPr lang="en-US" sz="2000" dirty="0" smtClean="0">
                <a:latin typeface="Calisto MT" pitchFamily="18" charset="0"/>
              </a:rPr>
              <a:t>     compute gain ratio if we split on a</a:t>
            </a:r>
          </a:p>
          <a:p>
            <a:pPr>
              <a:spcBef>
                <a:spcPts val="500"/>
              </a:spcBef>
            </a:pPr>
            <a:r>
              <a:rPr lang="en-US" sz="2000" dirty="0" smtClean="0">
                <a:latin typeface="Calisto MT" pitchFamily="18" charset="0"/>
              </a:rPr>
              <a:t>End for</a:t>
            </a:r>
          </a:p>
          <a:p>
            <a:pPr>
              <a:spcBef>
                <a:spcPts val="500"/>
              </a:spcBef>
            </a:pPr>
            <a:r>
              <a:rPr lang="en-US" sz="2000" dirty="0" smtClean="0">
                <a:latin typeface="Calisto MT" pitchFamily="18" charset="0"/>
              </a:rPr>
              <a:t>Select </a:t>
            </a:r>
            <a:r>
              <a:rPr lang="en-US" sz="2000" b="1" i="1" dirty="0" smtClean="0">
                <a:latin typeface="Calisto MT" pitchFamily="18" charset="0"/>
              </a:rPr>
              <a:t>abest</a:t>
            </a:r>
            <a:r>
              <a:rPr lang="en-US" sz="2000" dirty="0" smtClean="0">
                <a:latin typeface="Calisto MT" pitchFamily="18" charset="0"/>
              </a:rPr>
              <a:t>, the attribute which yielded the maximum gain ratio</a:t>
            </a:r>
          </a:p>
          <a:p>
            <a:pPr>
              <a:spcBef>
                <a:spcPts val="500"/>
              </a:spcBef>
            </a:pPr>
            <a:r>
              <a:rPr lang="en-US" sz="2000" dirty="0" smtClean="0">
                <a:latin typeface="Calisto MT" pitchFamily="18" charset="0"/>
              </a:rPr>
              <a:t>For each value v</a:t>
            </a:r>
            <a:r>
              <a:rPr lang="en-US" sz="2000" baseline="-25000" dirty="0" smtClean="0">
                <a:latin typeface="Calisto MT" pitchFamily="18" charset="0"/>
              </a:rPr>
              <a:t>i</a:t>
            </a:r>
            <a:r>
              <a:rPr lang="en-US" sz="2000" dirty="0" smtClean="0">
                <a:latin typeface="Calisto MT" pitchFamily="18" charset="0"/>
              </a:rPr>
              <a:t> of attribute </a:t>
            </a:r>
            <a:r>
              <a:rPr lang="en-US" sz="2000" b="1" i="1" dirty="0" smtClean="0">
                <a:latin typeface="Calisto MT" pitchFamily="18" charset="0"/>
              </a:rPr>
              <a:t>abest</a:t>
            </a:r>
          </a:p>
          <a:p>
            <a:pPr>
              <a:spcBef>
                <a:spcPts val="500"/>
              </a:spcBef>
            </a:pPr>
            <a:r>
              <a:rPr lang="en-US" sz="2000" dirty="0" smtClean="0">
                <a:latin typeface="Calisto MT" pitchFamily="18" charset="0"/>
              </a:rPr>
              <a:t>Select examples e</a:t>
            </a:r>
            <a:r>
              <a:rPr lang="en-US" sz="2000" baseline="-25000" dirty="0" smtClean="0">
                <a:latin typeface="Calisto MT" pitchFamily="18" charset="0"/>
              </a:rPr>
              <a:t>i </a:t>
            </a:r>
            <a:r>
              <a:rPr lang="en-US" sz="2000" dirty="0" smtClean="0">
                <a:latin typeface="Calisto MT" pitchFamily="18" charset="0"/>
              </a:rPr>
              <a:t>from </a:t>
            </a:r>
            <a:r>
              <a:rPr lang="en-US" sz="2000" b="1" i="1" dirty="0" smtClean="0">
                <a:latin typeface="Calisto MT" pitchFamily="18" charset="0"/>
              </a:rPr>
              <a:t>examples </a:t>
            </a:r>
            <a:r>
              <a:rPr lang="en-US" sz="2000" dirty="0" smtClean="0">
                <a:latin typeface="Calisto MT" pitchFamily="18" charset="0"/>
              </a:rPr>
              <a:t>for which </a:t>
            </a:r>
            <a:r>
              <a:rPr lang="en-US" sz="2000" b="1" i="1" dirty="0" smtClean="0">
                <a:latin typeface="Calisto MT" pitchFamily="18" charset="0"/>
              </a:rPr>
              <a:t>abest</a:t>
            </a:r>
            <a:r>
              <a:rPr lang="en-US" sz="2000" dirty="0" smtClean="0">
                <a:latin typeface="Calisto MT" pitchFamily="18" charset="0"/>
              </a:rPr>
              <a:t>=v</a:t>
            </a:r>
            <a:r>
              <a:rPr lang="en-US" sz="2000" baseline="-25000" dirty="0" smtClean="0">
                <a:latin typeface="Calisto MT" pitchFamily="18" charset="0"/>
              </a:rPr>
              <a:t>i</a:t>
            </a:r>
            <a:r>
              <a:rPr lang="en-US" sz="2000" dirty="0" smtClean="0">
                <a:latin typeface="Calisto MT" pitchFamily="18" charset="0"/>
              </a:rPr>
              <a:t> </a:t>
            </a:r>
          </a:p>
          <a:p>
            <a:pPr>
              <a:spcBef>
                <a:spcPts val="500"/>
              </a:spcBef>
            </a:pPr>
            <a:r>
              <a:rPr lang="en-US" sz="2000" dirty="0" smtClean="0">
                <a:latin typeface="Calisto MT" pitchFamily="18" charset="0"/>
              </a:rPr>
              <a:t>Generate </a:t>
            </a:r>
            <a:r>
              <a:rPr lang="en-US" sz="2000" b="1" i="1" dirty="0" smtClean="0">
                <a:latin typeface="Calisto MT" pitchFamily="18" charset="0"/>
              </a:rPr>
              <a:t>subtree</a:t>
            </a:r>
            <a:r>
              <a:rPr lang="en-US" sz="2000" b="1" i="1" baseline="-25000" dirty="0" smtClean="0">
                <a:latin typeface="Calisto MT" pitchFamily="18" charset="0"/>
              </a:rPr>
              <a:t>i </a:t>
            </a:r>
            <a:r>
              <a:rPr lang="en-US" sz="2000" b="1" i="1" dirty="0" smtClean="0">
                <a:latin typeface="Calisto MT" pitchFamily="18" charset="0"/>
              </a:rPr>
              <a:t> </a:t>
            </a:r>
            <a:r>
              <a:rPr lang="en-US" sz="2000" dirty="0" smtClean="0">
                <a:latin typeface="Calisto MT" pitchFamily="18" charset="0"/>
              </a:rPr>
              <a:t>using C4.5(e</a:t>
            </a:r>
            <a:r>
              <a:rPr lang="en-US" sz="2000" baseline="-25000" dirty="0" smtClean="0">
                <a:latin typeface="Calisto MT" pitchFamily="18" charset="0"/>
              </a:rPr>
              <a:t>i</a:t>
            </a:r>
            <a:r>
              <a:rPr lang="en-US" sz="2000" dirty="0" smtClean="0">
                <a:latin typeface="Calisto MT" pitchFamily="18" charset="0"/>
              </a:rPr>
              <a:t> , </a:t>
            </a:r>
            <a:r>
              <a:rPr lang="en-US" sz="2000" b="1" i="1" dirty="0" smtClean="0">
                <a:latin typeface="Calisto MT" pitchFamily="18" charset="0"/>
              </a:rPr>
              <a:t>atts-abest</a:t>
            </a:r>
            <a:r>
              <a:rPr lang="en-US" sz="2000" dirty="0" smtClean="0">
                <a:latin typeface="Calisto MT" pitchFamily="18" charset="0"/>
              </a:rPr>
              <a:t>)</a:t>
            </a:r>
          </a:p>
          <a:p>
            <a:pPr>
              <a:spcBef>
                <a:spcPts val="500"/>
              </a:spcBef>
            </a:pPr>
            <a:r>
              <a:rPr lang="en-US" sz="2000" dirty="0" smtClean="0">
                <a:latin typeface="Calisto MT" pitchFamily="18" charset="0"/>
              </a:rPr>
              <a:t>End for</a:t>
            </a:r>
          </a:p>
          <a:p>
            <a:pPr>
              <a:spcBef>
                <a:spcPts val="500"/>
              </a:spcBef>
            </a:pPr>
            <a:r>
              <a:rPr lang="en-US" sz="2000" dirty="0" smtClean="0">
                <a:latin typeface="Calisto MT" pitchFamily="18" charset="0"/>
              </a:rPr>
              <a:t>Return a node which tests </a:t>
            </a:r>
            <a:r>
              <a:rPr lang="en-US" sz="2000" b="1" i="1" dirty="0" smtClean="0">
                <a:latin typeface="Calisto MT" pitchFamily="18" charset="0"/>
              </a:rPr>
              <a:t>abest</a:t>
            </a:r>
            <a:r>
              <a:rPr lang="en-US" sz="2000" dirty="0" smtClean="0">
                <a:latin typeface="Calisto MT" pitchFamily="18" charset="0"/>
              </a:rPr>
              <a:t> and has subtrees </a:t>
            </a:r>
            <a:r>
              <a:rPr lang="en-US" sz="2000" b="1" i="1" dirty="0" smtClean="0">
                <a:latin typeface="Calisto MT" pitchFamily="18" charset="0"/>
              </a:rPr>
              <a:t>subtree</a:t>
            </a:r>
            <a:r>
              <a:rPr lang="en-US" sz="2000" b="1" i="1" baseline="-25000" dirty="0" smtClean="0">
                <a:latin typeface="Calisto MT" pitchFamily="18" charset="0"/>
              </a:rPr>
              <a:t>i </a:t>
            </a:r>
            <a:r>
              <a:rPr lang="en-US" sz="2000" b="1" i="1" dirty="0" smtClean="0">
                <a:latin typeface="Calisto MT" pitchFamily="18" charset="0"/>
              </a:rPr>
              <a:t> </a:t>
            </a:r>
            <a:r>
              <a:rPr lang="en-US" sz="2000" dirty="0" smtClean="0">
                <a:latin typeface="Calisto MT" pitchFamily="18" charset="0"/>
              </a:rPr>
              <a:t>attached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blinds(horizontal)">
                                      <p:cBhvr>
                                        <p:cTn id="34" dur="500"/>
                                        <p:tgtEl>
                                          <p:spTgt spid="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blinds(horizontal)">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blinds(horizontal)">
                                      <p:cBhvr>
                                        <p:cTn id="44" dur="500"/>
                                        <p:tgtEl>
                                          <p:spTgt spid="2">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blinds(horizontal)">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blinds(horizontal)">
                                      <p:cBhvr>
                                        <p:cTn id="52" dur="500"/>
                                        <p:tgtEl>
                                          <p:spTgt spid="2">
                                            <p:txEl>
                                              <p:pRg st="12" end="1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blinds(horizontal)">
                                      <p:cBhvr>
                                        <p:cTn id="55" dur="500"/>
                                        <p:tgtEl>
                                          <p:spTgt spid="2">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
                                            <p:txEl>
                                              <p:pRg st="14" end="14"/>
                                            </p:txEl>
                                          </p:spTgt>
                                        </p:tgtEl>
                                        <p:attrNameLst>
                                          <p:attrName>style.visibility</p:attrName>
                                        </p:attrNameLst>
                                      </p:cBhvr>
                                      <p:to>
                                        <p:strVal val="visible"/>
                                      </p:to>
                                    </p:set>
                                    <p:animEffect transition="in" filter="blinds(horizontal)">
                                      <p:cBhvr>
                                        <p:cTn id="6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5909310"/>
          </a:xfrm>
          <a:prstGeom prst="rect">
            <a:avLst/>
          </a:prstGeom>
          <a:noFill/>
        </p:spPr>
        <p:txBody>
          <a:bodyPr wrap="square" rtlCol="0">
            <a:spAutoFit/>
          </a:bodyPr>
          <a:lstStyle/>
          <a:p>
            <a:r>
              <a:rPr lang="en-US" sz="2800" u="sng" dirty="0" smtClean="0">
                <a:latin typeface="Calisto MT" pitchFamily="18" charset="0"/>
              </a:rPr>
              <a:t>C4.5 Features</a:t>
            </a:r>
            <a:r>
              <a:rPr lang="en-US" sz="2800" dirty="0" smtClean="0">
                <a:latin typeface="Calisto MT" pitchFamily="18" charset="0"/>
              </a:rPr>
              <a:t>: </a:t>
            </a:r>
          </a:p>
          <a:p>
            <a:pPr marL="514350" indent="-514350">
              <a:lnSpc>
                <a:spcPct val="150000"/>
              </a:lnSpc>
            </a:pPr>
            <a:r>
              <a:rPr lang="en-US" sz="2000" dirty="0" smtClean="0">
                <a:latin typeface="Baskerville Old Face" pitchFamily="18" charset="0"/>
              </a:rPr>
              <a:t>1.</a:t>
            </a:r>
            <a:r>
              <a:rPr lang="en-US" sz="2000" u="sng" dirty="0" smtClean="0">
                <a:latin typeface="Baskerville Old Face" pitchFamily="18" charset="0"/>
              </a:rPr>
              <a:t>Tree Pruning</a:t>
            </a:r>
            <a:r>
              <a:rPr lang="en-US" sz="2000" dirty="0" smtClean="0">
                <a:latin typeface="Baskerville Old Face" pitchFamily="18" charset="0"/>
              </a:rPr>
              <a:t>:</a:t>
            </a:r>
          </a:p>
          <a:p>
            <a:pPr marL="514350" indent="-514350">
              <a:buFont typeface="Wingdings" pitchFamily="2" charset="2"/>
              <a:buChar char="Ø"/>
            </a:pPr>
            <a:r>
              <a:rPr lang="en-US" sz="2000" dirty="0" smtClean="0"/>
              <a:t>Generally, a learning algorithm is said to overfit relative to a simpler one if it is more accurate in fitting known data but less accurate in predicting new data.</a:t>
            </a:r>
          </a:p>
          <a:p>
            <a:pPr marL="514350" indent="-514350">
              <a:buFont typeface="Wingdings" pitchFamily="2" charset="2"/>
              <a:buChar char="Ø"/>
            </a:pPr>
            <a:r>
              <a:rPr lang="en-US" sz="2000" dirty="0" smtClean="0">
                <a:latin typeface="Baskerville Old Face" pitchFamily="18" charset="0"/>
              </a:rPr>
              <a:t>Tree pruning is necessary to avoid overfitting the data.</a:t>
            </a:r>
          </a:p>
          <a:p>
            <a:pPr marL="514350" indent="-514350">
              <a:buAutoNum type="alphaLcParenR"/>
            </a:pPr>
            <a:r>
              <a:rPr lang="en-US" sz="2000" i="1" dirty="0" smtClean="0">
                <a:latin typeface="Baskerville Old Face" pitchFamily="18" charset="0"/>
              </a:rPr>
              <a:t>Cost-complexity pruning:</a:t>
            </a:r>
          </a:p>
          <a:p>
            <a:pPr marL="514350" indent="-514350">
              <a:buFont typeface="Wingdings" pitchFamily="2" charset="2"/>
              <a:buChar char="Ø"/>
            </a:pPr>
            <a:r>
              <a:rPr lang="en-US" sz="2000" dirty="0" smtClean="0">
                <a:latin typeface="Baskerville Old Face" pitchFamily="18" charset="0"/>
              </a:rPr>
              <a:t>This technique generates a series of treesT</a:t>
            </a:r>
            <a:r>
              <a:rPr lang="en-US" sz="2000" baseline="-25000" dirty="0" smtClean="0">
                <a:latin typeface="Baskerville Old Face" pitchFamily="18" charset="0"/>
              </a:rPr>
              <a:t>0</a:t>
            </a:r>
            <a:r>
              <a:rPr lang="en-US" sz="2000" dirty="0" smtClean="0">
                <a:latin typeface="Baskerville Old Face" pitchFamily="18" charset="0"/>
              </a:rPr>
              <a:t>….T</a:t>
            </a:r>
            <a:r>
              <a:rPr lang="en-US" sz="2000" baseline="-25000" dirty="0" smtClean="0">
                <a:latin typeface="Baskerville Old Face" pitchFamily="18" charset="0"/>
              </a:rPr>
              <a:t>m</a:t>
            </a:r>
            <a:r>
              <a:rPr lang="en-US" sz="2000" dirty="0" smtClean="0">
                <a:latin typeface="Baskerville Old Face" pitchFamily="18" charset="0"/>
              </a:rPr>
              <a:t> where T</a:t>
            </a:r>
            <a:r>
              <a:rPr lang="en-US" sz="2000" baseline="-25000" dirty="0" smtClean="0">
                <a:latin typeface="Baskerville Old Face" pitchFamily="18" charset="0"/>
              </a:rPr>
              <a:t>0</a:t>
            </a:r>
            <a:r>
              <a:rPr lang="en-US" sz="2000" dirty="0" smtClean="0">
                <a:latin typeface="Baskerville Old Face" pitchFamily="18" charset="0"/>
              </a:rPr>
              <a:t> is the initial tree and T</a:t>
            </a:r>
            <a:r>
              <a:rPr lang="en-US" sz="2000" baseline="-25000" dirty="0" smtClean="0">
                <a:latin typeface="Baskerville Old Face" pitchFamily="18" charset="0"/>
              </a:rPr>
              <a:t>m</a:t>
            </a:r>
            <a:r>
              <a:rPr lang="en-US" sz="2000" dirty="0" smtClean="0">
                <a:latin typeface="Baskerville Old Face" pitchFamily="18" charset="0"/>
              </a:rPr>
              <a:t> is the root alone.</a:t>
            </a:r>
          </a:p>
          <a:p>
            <a:pPr marL="514350" indent="-514350">
              <a:buFont typeface="Wingdings" pitchFamily="2" charset="2"/>
              <a:buChar char="Ø"/>
            </a:pPr>
            <a:r>
              <a:rPr lang="en-US" sz="2000" dirty="0" smtClean="0"/>
              <a:t> At step </a:t>
            </a:r>
            <a:r>
              <a:rPr lang="en-US" sz="2000" dirty="0" err="1" smtClean="0"/>
              <a:t>i</a:t>
            </a:r>
            <a:r>
              <a:rPr lang="en-US" sz="2000" dirty="0" smtClean="0"/>
              <a:t> the tree is created by removing a subtree from tree i-1 and replacing it with a leaf node</a:t>
            </a:r>
          </a:p>
          <a:p>
            <a:pPr marL="514350" indent="-514350">
              <a:lnSpc>
                <a:spcPct val="150000"/>
              </a:lnSpc>
              <a:buFont typeface="Wingdings" pitchFamily="2" charset="2"/>
              <a:buChar char="Ø"/>
            </a:pPr>
            <a:r>
              <a:rPr lang="en-US" sz="2000" dirty="0" smtClean="0"/>
              <a:t> The subtree that minimizes                                                      is chosen for removal.</a:t>
            </a:r>
          </a:p>
          <a:p>
            <a:pPr marL="514350" indent="-514350"/>
            <a:r>
              <a:rPr lang="en-US" sz="2000" dirty="0" smtClean="0">
                <a:latin typeface="Baskerville Old Face" pitchFamily="18" charset="0"/>
              </a:rPr>
              <a:t>	</a:t>
            </a:r>
            <a:r>
              <a:rPr lang="en-US" sz="2000" dirty="0" smtClean="0"/>
              <a:t> prune(T,t)=the tree gotten by pruning the subtrees t from the tree T.</a:t>
            </a:r>
          </a:p>
          <a:p>
            <a:pPr marL="514350" indent="-514350"/>
            <a:r>
              <a:rPr lang="en-US" sz="2000" dirty="0" smtClean="0"/>
              <a:t>	err(T,S)=error rate of T over dataset S</a:t>
            </a:r>
          </a:p>
          <a:p>
            <a:pPr marL="514350" indent="-514350">
              <a:buFont typeface="Wingdings" pitchFamily="2" charset="2"/>
              <a:buChar char="Ø"/>
            </a:pPr>
            <a:r>
              <a:rPr lang="en-US" sz="2000" dirty="0" smtClean="0"/>
              <a:t>Once the series of trees has been created, the best tree is chosen from performance on test dataset.</a:t>
            </a:r>
            <a:endParaRPr lang="en-US" sz="2000" dirty="0">
              <a:latin typeface="Baskerville Old Face" pitchFamily="18" charset="0"/>
            </a:endParaRPr>
          </a:p>
        </p:txBody>
      </p:sp>
      <p:pic>
        <p:nvPicPr>
          <p:cNvPr id="1026" name="Picture 2"/>
          <p:cNvPicPr>
            <a:picLocks noChangeAspect="1" noChangeArrowheads="1"/>
          </p:cNvPicPr>
          <p:nvPr/>
        </p:nvPicPr>
        <p:blipFill>
          <a:blip r:embed="rId2"/>
          <a:srcRect/>
          <a:stretch>
            <a:fillRect/>
          </a:stretch>
        </p:blipFill>
        <p:spPr bwMode="auto">
          <a:xfrm>
            <a:off x="3886200" y="4038600"/>
            <a:ext cx="3048000" cy="8382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linds(horizontal)">
                                      <p:cBhvr>
                                        <p:cTn id="35" dur="500"/>
                                        <p:tgtEl>
                                          <p:spTgt spid="2">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blinds(horizontal)">
                                      <p:cBhvr>
                                        <p:cTn id="41" dur="500"/>
                                        <p:tgtEl>
                                          <p:spTgt spid="2">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blinds(horizontal)">
                                      <p:cBhvr>
                                        <p:cTn id="44" dur="500"/>
                                        <p:tgtEl>
                                          <p:spTgt spid="102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linds(horizont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85800"/>
            <a:ext cx="8229600" cy="5693866"/>
          </a:xfrm>
          <a:prstGeom prst="rect">
            <a:avLst/>
          </a:prstGeom>
          <a:noFill/>
        </p:spPr>
        <p:txBody>
          <a:bodyPr wrap="square" rtlCol="0">
            <a:spAutoFit/>
          </a:bodyPr>
          <a:lstStyle/>
          <a:p>
            <a:r>
              <a:rPr lang="en-US" sz="2000" b="1" dirty="0" smtClean="0">
                <a:latin typeface="Californian FB" pitchFamily="18" charset="0"/>
              </a:rPr>
              <a:t>b)</a:t>
            </a:r>
            <a:r>
              <a:rPr lang="en-US" sz="2000" b="1" i="1" dirty="0" smtClean="0">
                <a:latin typeface="Californian FB" pitchFamily="18" charset="0"/>
              </a:rPr>
              <a:t>Reduced Error Pruning:</a:t>
            </a:r>
          </a:p>
          <a:p>
            <a:pPr>
              <a:buFont typeface="Wingdings" pitchFamily="2" charset="2"/>
              <a:buChar char="Ø"/>
            </a:pPr>
            <a:r>
              <a:rPr lang="en-US" sz="2000" dirty="0" smtClean="0">
                <a:latin typeface="Californian FB" pitchFamily="18" charset="0"/>
              </a:rPr>
              <a:t>Starting at the leaves for every nonleaf subtree in the induced tree, this strategy evaluates whether it is beneficial to replace the subtree by best possible leaf.</a:t>
            </a:r>
          </a:p>
          <a:p>
            <a:pPr>
              <a:buFont typeface="Wingdings" pitchFamily="2" charset="2"/>
              <a:buChar char="Ø"/>
            </a:pPr>
            <a:r>
              <a:rPr lang="en-US" sz="2000" dirty="0" smtClean="0">
                <a:latin typeface="Californian FB" pitchFamily="18" charset="0"/>
              </a:rPr>
              <a:t>If the pruned tree would indeed give an equal or smaller number of errors than the unpruned tree then the subtree is replaced.</a:t>
            </a:r>
          </a:p>
          <a:p>
            <a:endParaRPr lang="en-US" sz="1100" dirty="0" smtClean="0">
              <a:latin typeface="Californian FB" pitchFamily="18" charset="0"/>
            </a:endParaRPr>
          </a:p>
          <a:p>
            <a:r>
              <a:rPr lang="en-US" sz="2000" b="1" dirty="0" smtClean="0">
                <a:latin typeface="Californian FB" pitchFamily="18" charset="0"/>
              </a:rPr>
              <a:t>c)</a:t>
            </a:r>
            <a:r>
              <a:rPr lang="en-US" sz="2000" b="1" i="1" dirty="0" smtClean="0">
                <a:latin typeface="Californian FB" pitchFamily="18" charset="0"/>
              </a:rPr>
              <a:t>Pessimistic Pruning:</a:t>
            </a:r>
          </a:p>
          <a:p>
            <a:pPr>
              <a:buFont typeface="Wingdings" pitchFamily="2" charset="2"/>
              <a:buChar char="Ø"/>
            </a:pPr>
            <a:r>
              <a:rPr lang="en-US" sz="2000" dirty="0" smtClean="0">
                <a:latin typeface="Californian FB" pitchFamily="18" charset="0"/>
              </a:rPr>
              <a:t>This technique does not require a separate test set. </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For a leaf with N instances and E errors, it first determines error rate at the leaf as the ratio (E+0.5)/N. </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For a subtree with L leaves and ∑E and ∑N corresponding errors and number of instances over these leaves, the error rate for the entire subtree is estimated to be (∑E+0.5*L)/∑N.</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If the subtree is replaced by its best leaf and J is the number of errors, pessimistic pruning replaces the subtree with the best leaf if(J+0.5) is within one standard deviation of (∑E+0.5*L).</a:t>
            </a:r>
            <a:endParaRPr lang="en-US" sz="2000" dirty="0">
              <a:latin typeface="Californian FB"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5632311"/>
          </a:xfrm>
          <a:prstGeom prst="rect">
            <a:avLst/>
          </a:prstGeom>
          <a:noFill/>
        </p:spPr>
        <p:txBody>
          <a:bodyPr wrap="square" rtlCol="0">
            <a:spAutoFit/>
          </a:bodyPr>
          <a:lstStyle/>
          <a:p>
            <a:r>
              <a:rPr lang="en-US" sz="2000" dirty="0" smtClean="0">
                <a:latin typeface="Baskerville Old Face" pitchFamily="18" charset="0"/>
              </a:rPr>
              <a:t>2. </a:t>
            </a:r>
            <a:r>
              <a:rPr lang="en-US" sz="2000" u="sng" dirty="0" smtClean="0">
                <a:latin typeface="Baskerville Old Face" pitchFamily="18" charset="0"/>
              </a:rPr>
              <a:t>Deal with continuous attributes</a:t>
            </a:r>
            <a:r>
              <a:rPr lang="en-US" sz="2000" dirty="0" smtClean="0">
                <a:latin typeface="Baskerville Old Face" pitchFamily="18" charset="0"/>
              </a:rPr>
              <a:t>:</a:t>
            </a:r>
          </a:p>
          <a:p>
            <a:r>
              <a:rPr lang="en-US" sz="2000" dirty="0" smtClean="0">
                <a:latin typeface="Baskerville Old Face" pitchFamily="18" charset="0"/>
              </a:rPr>
              <a:t>Training cases T are first sorted on the values of the attribute being considered.</a:t>
            </a:r>
          </a:p>
          <a:p>
            <a:pPr>
              <a:buFont typeface="Wingdings" pitchFamily="2" charset="2"/>
              <a:buChar char="Ø"/>
            </a:pPr>
            <a:r>
              <a:rPr lang="en-US" sz="2000" dirty="0" smtClean="0">
                <a:latin typeface="Baskerville Old Face" pitchFamily="18" charset="0"/>
              </a:rPr>
              <a:t>Evaluate information gain for every possible split point of the attribute.</a:t>
            </a:r>
          </a:p>
          <a:p>
            <a:pPr>
              <a:buFont typeface="Wingdings" pitchFamily="2" charset="2"/>
              <a:buChar char="Ø"/>
            </a:pPr>
            <a:r>
              <a:rPr lang="en-US" sz="2000" dirty="0" smtClean="0">
                <a:latin typeface="Baskerville Old Face" pitchFamily="18" charset="0"/>
              </a:rPr>
              <a:t>Choose the best split point.</a:t>
            </a:r>
          </a:p>
          <a:p>
            <a:pPr>
              <a:buFont typeface="Wingdings" pitchFamily="2" charset="2"/>
              <a:buChar char="Ø"/>
            </a:pPr>
            <a:r>
              <a:rPr lang="en-US" sz="2000" dirty="0" smtClean="0">
                <a:latin typeface="Baskerville Old Face" pitchFamily="18" charset="0"/>
              </a:rPr>
              <a:t>The information gain of the attribute is the information gain of the best split.</a:t>
            </a:r>
          </a:p>
          <a:p>
            <a:pPr>
              <a:lnSpc>
                <a:spcPct val="150000"/>
              </a:lnSpc>
              <a:buFont typeface="Wingdings" pitchFamily="2" charset="2"/>
              <a:buChar char="q"/>
            </a:pPr>
            <a:r>
              <a:rPr lang="en-US" sz="2000" dirty="0" smtClean="0">
                <a:latin typeface="Baskerville Old Face" pitchFamily="18" charset="0"/>
              </a:rPr>
              <a:t> To speed up:</a:t>
            </a:r>
          </a:p>
          <a:p>
            <a:r>
              <a:rPr lang="en-US" sz="2000" dirty="0" smtClean="0"/>
              <a:t>Entropy only needs to be evaluated between points of different</a:t>
            </a:r>
          </a:p>
          <a:p>
            <a:r>
              <a:rPr lang="en-US" sz="2000" dirty="0" smtClean="0"/>
              <a:t>Classes</a:t>
            </a: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p>
          <a:p>
            <a:r>
              <a:rPr lang="en-US" sz="2000" dirty="0" smtClean="0"/>
              <a:t>Breakpoints between values of the same class cannot</a:t>
            </a:r>
          </a:p>
          <a:p>
            <a:r>
              <a:rPr lang="en-US" sz="2000" dirty="0" smtClean="0"/>
              <a:t>be optimal</a:t>
            </a:r>
            <a:endParaRPr lang="en-US" sz="2000" dirty="0" smtClean="0">
              <a:latin typeface="Baskerville Old Face" pitchFamily="18" charset="0"/>
            </a:endParaRPr>
          </a:p>
          <a:p>
            <a:endParaRPr lang="en-US" sz="2000" dirty="0" smtClean="0">
              <a:latin typeface="Baskerville Old Face" pitchFamily="18" charset="0"/>
            </a:endParaRPr>
          </a:p>
          <a:p>
            <a:pPr>
              <a:lnSpc>
                <a:spcPct val="150000"/>
              </a:lnSpc>
            </a:pPr>
            <a:endParaRPr lang="en-US" sz="2000" dirty="0">
              <a:latin typeface="Baskerville Old Face" pitchFamily="18" charset="0"/>
            </a:endParaRPr>
          </a:p>
        </p:txBody>
      </p:sp>
      <p:pic>
        <p:nvPicPr>
          <p:cNvPr id="2050" name="Picture 2"/>
          <p:cNvPicPr>
            <a:picLocks noChangeAspect="1" noChangeArrowheads="1"/>
          </p:cNvPicPr>
          <p:nvPr/>
        </p:nvPicPr>
        <p:blipFill>
          <a:blip r:embed="rId2"/>
          <a:srcRect/>
          <a:stretch>
            <a:fillRect/>
          </a:stretch>
        </p:blipFill>
        <p:spPr bwMode="auto">
          <a:xfrm>
            <a:off x="1371600" y="3200400"/>
            <a:ext cx="6419850" cy="1209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5632311"/>
          </a:xfrm>
          <a:prstGeom prst="rect">
            <a:avLst/>
          </a:prstGeom>
          <a:noFill/>
        </p:spPr>
        <p:txBody>
          <a:bodyPr wrap="square" rtlCol="0">
            <a:spAutoFit/>
          </a:bodyPr>
          <a:lstStyle/>
          <a:p>
            <a:r>
              <a:rPr lang="en-US" sz="2400" dirty="0" smtClean="0">
                <a:latin typeface="Baskerville Old Face" pitchFamily="18" charset="0"/>
              </a:rPr>
              <a:t>3. </a:t>
            </a:r>
            <a:r>
              <a:rPr lang="en-US" sz="2400" u="sng" dirty="0" smtClean="0">
                <a:latin typeface="Baskerville Old Face" pitchFamily="18" charset="0"/>
              </a:rPr>
              <a:t>Handling Missing values</a:t>
            </a:r>
            <a:r>
              <a:rPr lang="en-US" sz="2400" dirty="0" smtClean="0">
                <a:latin typeface="Baskerville Old Face" pitchFamily="18" charset="0"/>
              </a:rPr>
              <a:t>:</a:t>
            </a:r>
          </a:p>
          <a:p>
            <a:endParaRPr lang="en-US" sz="2400" dirty="0" smtClean="0">
              <a:latin typeface="Baskerville Old Face" pitchFamily="18" charset="0"/>
            </a:endParaRPr>
          </a:p>
          <a:p>
            <a:pPr>
              <a:lnSpc>
                <a:spcPct val="150000"/>
              </a:lnSpc>
              <a:buFont typeface="Wingdings" pitchFamily="2" charset="2"/>
              <a:buChar char="q"/>
            </a:pPr>
            <a:r>
              <a:rPr lang="en-US" sz="2400" dirty="0" smtClean="0">
                <a:latin typeface="Baskerville Old Face" pitchFamily="18" charset="0"/>
              </a:rPr>
              <a:t>Split instances with missing values into pieces</a:t>
            </a:r>
          </a:p>
          <a:p>
            <a:pPr>
              <a:lnSpc>
                <a:spcPct val="150000"/>
              </a:lnSpc>
              <a:buFont typeface="Wingdings" pitchFamily="2" charset="2"/>
              <a:buChar char="§"/>
            </a:pPr>
            <a:r>
              <a:rPr lang="en-US" sz="2400" dirty="0" smtClean="0">
                <a:latin typeface="Baskerville Old Face" pitchFamily="18" charset="0"/>
              </a:rPr>
              <a:t> A piece going down a branch receives a weight proportional to the popularity of the branch</a:t>
            </a:r>
          </a:p>
          <a:p>
            <a:pPr>
              <a:lnSpc>
                <a:spcPct val="150000"/>
              </a:lnSpc>
              <a:buFont typeface="Wingdings" pitchFamily="2" charset="2"/>
              <a:buChar char="§"/>
            </a:pPr>
            <a:r>
              <a:rPr lang="en-US" sz="2400" dirty="0" smtClean="0">
                <a:latin typeface="Baskerville Old Face" pitchFamily="18" charset="0"/>
              </a:rPr>
              <a:t>Weights sum to 1</a:t>
            </a:r>
          </a:p>
          <a:p>
            <a:pPr>
              <a:lnSpc>
                <a:spcPct val="150000"/>
              </a:lnSpc>
              <a:buFont typeface="Wingdings" pitchFamily="2" charset="2"/>
              <a:buChar char="q"/>
            </a:pPr>
            <a:r>
              <a:rPr lang="en-US" sz="2400" dirty="0" smtClean="0">
                <a:latin typeface="Baskerville Old Face" pitchFamily="18" charset="0"/>
              </a:rPr>
              <a:t>Info gain works with fractional instances</a:t>
            </a:r>
          </a:p>
          <a:p>
            <a:pPr>
              <a:lnSpc>
                <a:spcPct val="150000"/>
              </a:lnSpc>
              <a:buFont typeface="Wingdings" pitchFamily="2" charset="2"/>
              <a:buChar char="§"/>
            </a:pPr>
            <a:r>
              <a:rPr lang="en-US" sz="2400" dirty="0" smtClean="0">
                <a:latin typeface="Baskerville Old Face" pitchFamily="18" charset="0"/>
              </a:rPr>
              <a:t>Use sums of weights instead of counts</a:t>
            </a:r>
          </a:p>
          <a:p>
            <a:pPr>
              <a:lnSpc>
                <a:spcPct val="150000"/>
              </a:lnSpc>
              <a:buFont typeface="Wingdings" pitchFamily="2" charset="2"/>
              <a:buChar char="q"/>
            </a:pPr>
            <a:r>
              <a:rPr lang="en-US" sz="2400" dirty="0" smtClean="0">
                <a:latin typeface="Baskerville Old Face" pitchFamily="18" charset="0"/>
              </a:rPr>
              <a:t>During classification, split the instance into pieces</a:t>
            </a:r>
          </a:p>
          <a:p>
            <a:r>
              <a:rPr lang="en-US" sz="2400" dirty="0" smtClean="0">
                <a:latin typeface="Baskerville Old Face" pitchFamily="18" charset="0"/>
              </a:rPr>
              <a:t>in the same way</a:t>
            </a:r>
          </a:p>
          <a:p>
            <a:pPr>
              <a:lnSpc>
                <a:spcPct val="150000"/>
              </a:lnSpc>
              <a:buFont typeface="Wingdings" pitchFamily="2" charset="2"/>
              <a:buChar char="§"/>
            </a:pPr>
            <a:r>
              <a:rPr lang="en-US" sz="2400" dirty="0" smtClean="0">
                <a:latin typeface="Baskerville Old Face" pitchFamily="18" charset="0"/>
              </a:rPr>
              <a:t>Merge probability distribution using weights</a:t>
            </a:r>
            <a:endParaRPr lang="en-US" sz="2400" dirty="0">
              <a:latin typeface="Baskerville Old Face"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458200" cy="4493538"/>
          </a:xfrm>
          <a:prstGeom prst="rect">
            <a:avLst/>
          </a:prstGeom>
          <a:noFill/>
        </p:spPr>
        <p:txBody>
          <a:bodyPr wrap="square" rtlCol="0">
            <a:spAutoFit/>
          </a:bodyPr>
          <a:lstStyle/>
          <a:p>
            <a:r>
              <a:rPr lang="en-US" sz="2400" dirty="0" smtClean="0">
                <a:latin typeface="Baskerville Old Face" pitchFamily="18" charset="0"/>
              </a:rPr>
              <a:t>4.</a:t>
            </a:r>
            <a:r>
              <a:rPr lang="en-US" sz="2400" u="sng" dirty="0" smtClean="0">
                <a:latin typeface="Baskerville Old Face" pitchFamily="18" charset="0"/>
              </a:rPr>
              <a:t>Inducing Rulesets</a:t>
            </a:r>
            <a:r>
              <a:rPr lang="en-US" sz="2400" dirty="0" smtClean="0">
                <a:latin typeface="Baskerville Old Face" pitchFamily="18" charset="0"/>
              </a:rPr>
              <a:t>:</a:t>
            </a:r>
          </a:p>
          <a:p>
            <a:endParaRPr lang="en-US" dirty="0" smtClean="0">
              <a:latin typeface="Baskerville Old Face" pitchFamily="18" charset="0"/>
            </a:endParaRPr>
          </a:p>
          <a:p>
            <a:pPr>
              <a:buFont typeface="Wingdings" pitchFamily="2" charset="2"/>
              <a:buChar char="Ø"/>
            </a:pPr>
            <a:r>
              <a:rPr lang="en-US" sz="2000" dirty="0" smtClean="0">
                <a:latin typeface="Baskerville Old Face" pitchFamily="18" charset="0"/>
              </a:rPr>
              <a:t>We can model a tree as a disjunctive combination of conjunctive rules, where each rule corresponds to a path in the tree from the root to a leaf.</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The antecedents in the rule are the decision conditions along the path and the consequent is the predicted class label.</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For each rule it performs a hill-climbing search to see if any of the antecedents can be removed.</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Since the removal of antecedents is related to “knocking out” nodes in an induced decision tree, C4.5’s pessimistic pruning methods are used here.</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The number of resulting rules is typically much smaller than the number of leaves in the original tree.</a:t>
            </a:r>
            <a:endParaRPr lang="en-US" sz="2000" dirty="0">
              <a:latin typeface="Baskerville Old Face"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blinds(horizontal)">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590800"/>
            <a:ext cx="8153400" cy="1569660"/>
          </a:xfrm>
          <a:prstGeom prst="rect">
            <a:avLst/>
          </a:prstGeom>
          <a:noFill/>
        </p:spPr>
        <p:txBody>
          <a:bodyPr wrap="square" rtlCol="0">
            <a:spAutoFit/>
          </a:bodyPr>
          <a:lstStyle/>
          <a:p>
            <a:pPr algn="ctr"/>
            <a:r>
              <a:rPr lang="en-US" sz="4800" b="1" dirty="0" smtClean="0">
                <a:latin typeface="Centaur" pitchFamily="18" charset="0"/>
              </a:rPr>
              <a:t>kNN: k-Nearest Neighbors</a:t>
            </a:r>
          </a:p>
          <a:p>
            <a:pPr algn="ctr"/>
            <a:r>
              <a:rPr lang="en-US" sz="4800" b="1" dirty="0" smtClean="0">
                <a:latin typeface="Centaur" pitchFamily="18" charset="0"/>
              </a:rPr>
              <a:t>Classifier</a:t>
            </a:r>
            <a:endParaRPr lang="en-US" sz="4800" b="1" dirty="0">
              <a:latin typeface="Centaur"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77200" cy="5232202"/>
          </a:xfrm>
          <a:prstGeom prst="rect">
            <a:avLst/>
          </a:prstGeom>
          <a:noFill/>
        </p:spPr>
        <p:txBody>
          <a:bodyPr wrap="square" rtlCol="0">
            <a:spAutoFit/>
          </a:bodyPr>
          <a:lstStyle/>
          <a:p>
            <a:r>
              <a:rPr lang="en-US" sz="2800" u="sng" dirty="0" smtClean="0">
                <a:latin typeface="Baskerville Old Face" pitchFamily="18" charset="0"/>
              </a:rPr>
              <a:t>Introduction</a:t>
            </a:r>
            <a:r>
              <a:rPr lang="en-US" sz="2800" dirty="0" smtClean="0">
                <a:latin typeface="Baskerville Old Face" pitchFamily="18" charset="0"/>
              </a:rPr>
              <a:t>:</a:t>
            </a:r>
          </a:p>
          <a:p>
            <a:endParaRPr lang="en-US" dirty="0">
              <a:latin typeface="Bookman Old Style" pitchFamily="18" charset="0"/>
            </a:endParaRPr>
          </a:p>
          <a:p>
            <a:pPr>
              <a:buFont typeface="Wingdings" pitchFamily="2" charset="2"/>
              <a:buChar char="q"/>
            </a:pPr>
            <a:r>
              <a:rPr lang="en-US" dirty="0">
                <a:latin typeface="Bookman Old Style" pitchFamily="18" charset="0"/>
              </a:rPr>
              <a:t>The K Nearest Neighbor </a:t>
            </a:r>
            <a:r>
              <a:rPr lang="en-US" dirty="0" smtClean="0">
                <a:latin typeface="Bookman Old Style" pitchFamily="18" charset="0"/>
              </a:rPr>
              <a:t>(k-NN) classifier is </a:t>
            </a:r>
            <a:r>
              <a:rPr lang="en-US" dirty="0">
                <a:latin typeface="Bookman Old Style" pitchFamily="18" charset="0"/>
              </a:rPr>
              <a:t>a very intuitive method </a:t>
            </a:r>
            <a:r>
              <a:rPr lang="en-US" dirty="0" smtClean="0">
                <a:latin typeface="Bookman Old Style" pitchFamily="18" charset="0"/>
              </a:rPr>
              <a:t>that classifies </a:t>
            </a:r>
            <a:r>
              <a:rPr lang="en-US" dirty="0">
                <a:latin typeface="Bookman Old Style" pitchFamily="18" charset="0"/>
              </a:rPr>
              <a:t>unlabeled examples based on their similarity with </a:t>
            </a:r>
            <a:r>
              <a:rPr lang="en-US" dirty="0" smtClean="0">
                <a:latin typeface="Bookman Old Style" pitchFamily="18" charset="0"/>
              </a:rPr>
              <a:t>examples in </a:t>
            </a:r>
            <a:r>
              <a:rPr lang="en-US" dirty="0">
                <a:latin typeface="Bookman Old Style" pitchFamily="18" charset="0"/>
              </a:rPr>
              <a:t>the training </a:t>
            </a:r>
            <a:r>
              <a:rPr lang="en-US" dirty="0" smtClean="0">
                <a:latin typeface="Bookman Old Style" pitchFamily="18" charset="0"/>
              </a:rPr>
              <a:t>set</a:t>
            </a:r>
          </a:p>
          <a:p>
            <a:endParaRPr lang="en-US" dirty="0">
              <a:latin typeface="Bookman Old Style" pitchFamily="18" charset="0"/>
            </a:endParaRPr>
          </a:p>
          <a:p>
            <a:pPr>
              <a:buFont typeface="Wingdings" pitchFamily="2" charset="2"/>
              <a:buChar char="§"/>
            </a:pPr>
            <a:r>
              <a:rPr lang="en-US" dirty="0" smtClean="0">
                <a:latin typeface="Bookman Old Style" pitchFamily="18" charset="0"/>
              </a:rPr>
              <a:t>For </a:t>
            </a:r>
            <a:r>
              <a:rPr lang="en-US" dirty="0">
                <a:latin typeface="Bookman Old Style" pitchFamily="18" charset="0"/>
              </a:rPr>
              <a:t>a given unlabeled example </a:t>
            </a:r>
            <a:r>
              <a:rPr lang="en-US" dirty="0" err="1" smtClean="0">
                <a:latin typeface="Bookman Old Style" pitchFamily="18" charset="0"/>
              </a:rPr>
              <a:t>x</a:t>
            </a:r>
            <a:r>
              <a:rPr lang="en-US" baseline="-25000" dirty="0" err="1" smtClean="0">
                <a:latin typeface="Bookman Old Style" pitchFamily="18" charset="0"/>
              </a:rPr>
              <a:t>u</a:t>
            </a:r>
            <a:r>
              <a:rPr lang="en-US" dirty="0" err="1" smtClean="0">
                <a:latin typeface="Bookman Old Style" pitchFamily="18" charset="0"/>
              </a:rPr>
              <a:t>∈ℜ</a:t>
            </a:r>
            <a:r>
              <a:rPr lang="en-US" baseline="-25000" dirty="0" err="1" smtClean="0">
                <a:latin typeface="Bookman Old Style" pitchFamily="18" charset="0"/>
              </a:rPr>
              <a:t>D</a:t>
            </a:r>
            <a:r>
              <a:rPr lang="en-US" dirty="0" smtClean="0">
                <a:latin typeface="Bookman Old Style" pitchFamily="18" charset="0"/>
              </a:rPr>
              <a:t>, </a:t>
            </a:r>
            <a:r>
              <a:rPr lang="en-US" dirty="0">
                <a:latin typeface="Bookman Old Style" pitchFamily="18" charset="0"/>
              </a:rPr>
              <a:t>find the k “closest” labeled </a:t>
            </a:r>
            <a:r>
              <a:rPr lang="en-US" dirty="0" smtClean="0">
                <a:latin typeface="Bookman Old Style" pitchFamily="18" charset="0"/>
              </a:rPr>
              <a:t>examples in </a:t>
            </a:r>
            <a:r>
              <a:rPr lang="en-US" dirty="0">
                <a:latin typeface="Bookman Old Style" pitchFamily="18" charset="0"/>
              </a:rPr>
              <a:t>the training data set and assign </a:t>
            </a:r>
            <a:r>
              <a:rPr lang="en-US" dirty="0" err="1" smtClean="0">
                <a:latin typeface="Bookman Old Style" pitchFamily="18" charset="0"/>
              </a:rPr>
              <a:t>x</a:t>
            </a:r>
            <a:r>
              <a:rPr lang="en-US" baseline="-25000" dirty="0" err="1">
                <a:latin typeface="Bookman Old Style" pitchFamily="18" charset="0"/>
              </a:rPr>
              <a:t>u</a:t>
            </a:r>
            <a:r>
              <a:rPr lang="en-US" dirty="0" smtClean="0">
                <a:latin typeface="Bookman Old Style" pitchFamily="18" charset="0"/>
              </a:rPr>
              <a:t> </a:t>
            </a:r>
            <a:r>
              <a:rPr lang="en-US" dirty="0">
                <a:latin typeface="Bookman Old Style" pitchFamily="18" charset="0"/>
              </a:rPr>
              <a:t>to the class that appears </a:t>
            </a:r>
            <a:r>
              <a:rPr lang="en-US" dirty="0" smtClean="0">
                <a:latin typeface="Bookman Old Style" pitchFamily="18" charset="0"/>
              </a:rPr>
              <a:t>most frequently </a:t>
            </a:r>
            <a:r>
              <a:rPr lang="en-US" dirty="0">
                <a:latin typeface="Bookman Old Style" pitchFamily="18" charset="0"/>
              </a:rPr>
              <a:t>within the </a:t>
            </a:r>
            <a:r>
              <a:rPr lang="en-US" dirty="0" smtClean="0">
                <a:latin typeface="Bookman Old Style" pitchFamily="18" charset="0"/>
              </a:rPr>
              <a:t>k-subset.</a:t>
            </a:r>
          </a:p>
          <a:p>
            <a:endParaRPr lang="en-US" dirty="0">
              <a:latin typeface="Bookman Old Style" pitchFamily="18" charset="0"/>
            </a:endParaRPr>
          </a:p>
          <a:p>
            <a:endParaRPr lang="en-US" dirty="0" smtClean="0">
              <a:latin typeface="Bookman Old Style" pitchFamily="18" charset="0"/>
            </a:endParaRPr>
          </a:p>
          <a:p>
            <a:pPr>
              <a:buFont typeface="Wingdings" pitchFamily="2" charset="2"/>
              <a:buChar char="q"/>
            </a:pPr>
            <a:r>
              <a:rPr lang="en-US" dirty="0" smtClean="0">
                <a:latin typeface="Bookman Old Style" pitchFamily="18" charset="0"/>
              </a:rPr>
              <a:t>Key elements of this approach:</a:t>
            </a:r>
          </a:p>
          <a:p>
            <a:pPr marL="400050" indent="-400050">
              <a:buFont typeface="+mj-lt"/>
              <a:buAutoNum type="romanUcPeriod"/>
            </a:pPr>
            <a:r>
              <a:rPr lang="en-US" dirty="0" smtClean="0">
                <a:latin typeface="Bookman Old Style" pitchFamily="18" charset="0"/>
              </a:rPr>
              <a:t>A set of labeled examples (training data).</a:t>
            </a:r>
          </a:p>
          <a:p>
            <a:pPr marL="400050" indent="-400050">
              <a:buFont typeface="+mj-lt"/>
              <a:buAutoNum type="romanUcPeriod"/>
            </a:pPr>
            <a:r>
              <a:rPr lang="en-US" dirty="0" smtClean="0">
                <a:latin typeface="Bookman Old Style" pitchFamily="18" charset="0"/>
              </a:rPr>
              <a:t>A distance or similarity metric to measure “closeness”</a:t>
            </a:r>
          </a:p>
          <a:p>
            <a:pPr marL="400050" indent="-400050">
              <a:buFont typeface="+mj-lt"/>
              <a:buAutoNum type="romanUcPeriod"/>
            </a:pPr>
            <a:r>
              <a:rPr lang="en-US" dirty="0" smtClean="0">
                <a:latin typeface="Bookman Old Style" pitchFamily="18" charset="0"/>
              </a:rPr>
              <a:t>The value of k</a:t>
            </a:r>
          </a:p>
          <a:p>
            <a:pPr marL="400050" indent="-400050">
              <a:buFont typeface="+mj-lt"/>
              <a:buAutoNum type="romanUcPeriod"/>
            </a:pPr>
            <a:r>
              <a:rPr lang="en-US" dirty="0" smtClean="0">
                <a:latin typeface="Bookman Old Style" pitchFamily="18" charset="0"/>
              </a:rPr>
              <a:t>The method used to determine the class of the target object based on the classes and distances of k nearest neighbors.</a:t>
            </a:r>
          </a:p>
          <a:p>
            <a:pPr marL="400050" indent="-400050"/>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79px-KnnClassification.svg.png"/>
          <p:cNvPicPr>
            <a:picLocks noChangeAspect="1"/>
          </p:cNvPicPr>
          <p:nvPr/>
        </p:nvPicPr>
        <p:blipFill>
          <a:blip r:embed="rId2"/>
          <a:stretch>
            <a:fillRect/>
          </a:stretch>
        </p:blipFill>
        <p:spPr>
          <a:xfrm>
            <a:off x="3048000" y="1600200"/>
            <a:ext cx="2657475" cy="2400300"/>
          </a:xfrm>
          <a:prstGeom prst="rect">
            <a:avLst/>
          </a:prstGeom>
        </p:spPr>
      </p:pic>
      <p:sp>
        <p:nvSpPr>
          <p:cNvPr id="4" name="TextBox 3"/>
          <p:cNvSpPr txBox="1"/>
          <p:nvPr/>
        </p:nvSpPr>
        <p:spPr>
          <a:xfrm>
            <a:off x="457200" y="609600"/>
            <a:ext cx="8077200" cy="523220"/>
          </a:xfrm>
          <a:prstGeom prst="rect">
            <a:avLst/>
          </a:prstGeom>
          <a:noFill/>
        </p:spPr>
        <p:txBody>
          <a:bodyPr wrap="square" rtlCol="0">
            <a:spAutoFit/>
          </a:bodyPr>
          <a:lstStyle/>
          <a:p>
            <a:r>
              <a:rPr lang="en-US" sz="2800" u="sng" dirty="0" smtClean="0">
                <a:latin typeface="Baskerville Old Face" pitchFamily="18" charset="0"/>
              </a:rPr>
              <a:t>Example:</a:t>
            </a:r>
            <a:endParaRPr lang="en-US" sz="2800" u="sng" dirty="0">
              <a:latin typeface="Baskerville Old Face" pitchFamily="18" charset="0"/>
            </a:endParaRPr>
          </a:p>
        </p:txBody>
      </p:sp>
      <p:sp>
        <p:nvSpPr>
          <p:cNvPr id="5" name="TextBox 4"/>
          <p:cNvSpPr txBox="1"/>
          <p:nvPr/>
        </p:nvSpPr>
        <p:spPr>
          <a:xfrm>
            <a:off x="533400" y="4495800"/>
            <a:ext cx="8077200" cy="1477328"/>
          </a:xfrm>
          <a:prstGeom prst="rect">
            <a:avLst/>
          </a:prstGeom>
          <a:noFill/>
        </p:spPr>
        <p:txBody>
          <a:bodyPr wrap="square" rtlCol="0">
            <a:spAutoFit/>
          </a:bodyPr>
          <a:lstStyle/>
          <a:p>
            <a:r>
              <a:rPr lang="en-US" dirty="0" smtClean="0"/>
              <a:t>The </a:t>
            </a:r>
            <a:r>
              <a:rPr lang="en-US" dirty="0"/>
              <a:t>test sample (green circle) should be classified either to the first class of blue squares or to the second class of red triangles. If </a:t>
            </a:r>
            <a:r>
              <a:rPr lang="en-US" i="1" dirty="0"/>
              <a:t>k = 3</a:t>
            </a:r>
            <a:r>
              <a:rPr lang="en-US" dirty="0"/>
              <a:t>(solid line circle) it is assigned to the second class because there are 2 triangles and only 1 square inside the inner circle. If </a:t>
            </a:r>
            <a:r>
              <a:rPr lang="en-US" i="1" dirty="0"/>
              <a:t>k = 5</a:t>
            </a:r>
            <a:r>
              <a:rPr lang="en-US" dirty="0"/>
              <a:t>(dashed line circle) it is assigned to the first class (3 squares vs. 2 triangles inside the outer circle).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077200" cy="4401205"/>
          </a:xfrm>
          <a:prstGeom prst="rect">
            <a:avLst/>
          </a:prstGeom>
          <a:noFill/>
        </p:spPr>
        <p:txBody>
          <a:bodyPr wrap="square" rtlCol="0">
            <a:spAutoFit/>
          </a:bodyPr>
          <a:lstStyle/>
          <a:p>
            <a:r>
              <a:rPr lang="en-US" sz="2800" u="sng" dirty="0" smtClean="0">
                <a:latin typeface="Baskerville Old Face" pitchFamily="18" charset="0"/>
              </a:rPr>
              <a:t>Basic kNN Algorithm</a:t>
            </a:r>
            <a:r>
              <a:rPr lang="en-US" sz="2800" dirty="0" smtClean="0">
                <a:latin typeface="Baskerville Old Face" pitchFamily="18" charset="0"/>
              </a:rPr>
              <a:t>:</a:t>
            </a:r>
          </a:p>
          <a:p>
            <a:endParaRPr lang="en-US" dirty="0">
              <a:latin typeface="Bookman Old Style" pitchFamily="18" charset="0"/>
            </a:endParaRPr>
          </a:p>
          <a:p>
            <a:r>
              <a:rPr lang="en-US" b="1" dirty="0" smtClean="0">
                <a:latin typeface="Bookman Old Style" pitchFamily="18" charset="0"/>
              </a:rPr>
              <a:t>Input: </a:t>
            </a:r>
            <a:r>
              <a:rPr lang="en-US" dirty="0" smtClean="0">
                <a:latin typeface="Bookman Old Style" pitchFamily="18" charset="0"/>
              </a:rPr>
              <a:t>D, the set of training objects, the test object z, which is a vector of attribute values and L, the set of classes to label the objects</a:t>
            </a:r>
          </a:p>
          <a:p>
            <a:r>
              <a:rPr lang="en-US" b="1" dirty="0" smtClean="0">
                <a:latin typeface="Bookman Old Style" pitchFamily="18" charset="0"/>
              </a:rPr>
              <a:t>Output: </a:t>
            </a:r>
            <a:r>
              <a:rPr lang="en-US" dirty="0" err="1" smtClean="0">
                <a:latin typeface="Bookman Old Style" pitchFamily="18" charset="0"/>
              </a:rPr>
              <a:t>c</a:t>
            </a:r>
            <a:r>
              <a:rPr lang="en-US" baseline="-25000" dirty="0" err="1" smtClean="0">
                <a:latin typeface="Bookman Old Style" pitchFamily="18" charset="0"/>
              </a:rPr>
              <a:t>z</a:t>
            </a:r>
            <a:r>
              <a:rPr lang="en-US" baseline="-25000" dirty="0" smtClean="0">
                <a:latin typeface="Bookman Old Style" pitchFamily="18" charset="0"/>
              </a:rPr>
              <a:t> </a:t>
            </a:r>
            <a:r>
              <a:rPr lang="el-GR" dirty="0" smtClean="0">
                <a:latin typeface="Bookman Old Style" pitchFamily="18" charset="0"/>
                <a:cs typeface="Calibri"/>
              </a:rPr>
              <a:t>ϵ</a:t>
            </a:r>
            <a:r>
              <a:rPr lang="en-US" dirty="0" smtClean="0">
                <a:latin typeface="Bookman Old Style" pitchFamily="18" charset="0"/>
                <a:cs typeface="Calibri"/>
              </a:rPr>
              <a:t> L, the class of z</a:t>
            </a:r>
          </a:p>
          <a:p>
            <a:r>
              <a:rPr lang="en-US" b="1" dirty="0">
                <a:latin typeface="Bookman Old Style" pitchFamily="18" charset="0"/>
                <a:cs typeface="Calibri"/>
              </a:rPr>
              <a:t>f</a:t>
            </a:r>
            <a:r>
              <a:rPr lang="en-US" b="1" dirty="0" smtClean="0">
                <a:latin typeface="Bookman Old Style" pitchFamily="18" charset="0"/>
                <a:cs typeface="Calibri"/>
              </a:rPr>
              <a:t>oreach </a:t>
            </a:r>
            <a:r>
              <a:rPr lang="en-US" dirty="0" smtClean="0">
                <a:latin typeface="Bookman Old Style" pitchFamily="18" charset="0"/>
                <a:cs typeface="Calibri"/>
              </a:rPr>
              <a:t>object y</a:t>
            </a:r>
            <a:r>
              <a:rPr lang="el-GR" dirty="0" smtClean="0">
                <a:latin typeface="Calibri"/>
                <a:cs typeface="Calibri"/>
              </a:rPr>
              <a:t>ϵ</a:t>
            </a:r>
            <a:r>
              <a:rPr lang="en-US" dirty="0" smtClean="0">
                <a:latin typeface="Calibri"/>
                <a:cs typeface="Calibri"/>
              </a:rPr>
              <a:t>D do</a:t>
            </a:r>
          </a:p>
          <a:p>
            <a:r>
              <a:rPr lang="en-US" dirty="0" smtClean="0">
                <a:latin typeface="Calibri"/>
                <a:cs typeface="Calibri"/>
              </a:rPr>
              <a:t>	</a:t>
            </a:r>
            <a:r>
              <a:rPr lang="en-US" dirty="0" smtClean="0">
                <a:latin typeface="Bookman Old Style" pitchFamily="18" charset="0"/>
                <a:cs typeface="Calibri"/>
              </a:rPr>
              <a:t>Compute d(z, y), the distance between z and y;</a:t>
            </a:r>
          </a:p>
          <a:p>
            <a:r>
              <a:rPr lang="en-US" b="1" dirty="0" smtClean="0">
                <a:latin typeface="Bookman Old Style" pitchFamily="18" charset="0"/>
                <a:cs typeface="Calibri"/>
              </a:rPr>
              <a:t>end</a:t>
            </a:r>
          </a:p>
          <a:p>
            <a:r>
              <a:rPr lang="en-US" dirty="0" smtClean="0">
                <a:latin typeface="Bookman Old Style" pitchFamily="18" charset="0"/>
                <a:cs typeface="Calibri"/>
              </a:rPr>
              <a:t>Select N     D, the set (neighborhood) of k closest training objects for z:</a:t>
            </a:r>
          </a:p>
          <a:p>
            <a:endParaRPr lang="en-US" dirty="0" smtClean="0">
              <a:latin typeface="Bookman Old Style" pitchFamily="18" charset="0"/>
              <a:cs typeface="Calibri"/>
            </a:endParaRPr>
          </a:p>
          <a:p>
            <a:endParaRPr lang="en-US" dirty="0" smtClean="0">
              <a:latin typeface="Bookman Old Style" pitchFamily="18" charset="0"/>
              <a:cs typeface="Calibri"/>
            </a:endParaRPr>
          </a:p>
          <a:p>
            <a:endParaRPr lang="en-US" dirty="0" smtClean="0">
              <a:latin typeface="Bookman Old Style" pitchFamily="18" charset="0"/>
              <a:cs typeface="Calibri"/>
            </a:endParaRPr>
          </a:p>
          <a:p>
            <a:endParaRPr lang="en-US" dirty="0" smtClean="0">
              <a:latin typeface="Bookman Old Style" pitchFamily="18" charset="0"/>
              <a:cs typeface="Calibri"/>
            </a:endParaRPr>
          </a:p>
          <a:p>
            <a:r>
              <a:rPr lang="en-US" dirty="0" smtClean="0">
                <a:latin typeface="Bookman Old Style" pitchFamily="18" charset="0"/>
                <a:cs typeface="Calibri"/>
              </a:rPr>
              <a:t>Where I(.) is an indicator function that returns the value 1 if its argument is true and 0 otherwise.</a:t>
            </a:r>
          </a:p>
        </p:txBody>
      </p:sp>
      <p:graphicFrame>
        <p:nvGraphicFramePr>
          <p:cNvPr id="1029" name="Object 5"/>
          <p:cNvGraphicFramePr>
            <a:graphicFrameLocks noChangeAspect="1"/>
          </p:cNvGraphicFramePr>
          <p:nvPr/>
        </p:nvGraphicFramePr>
        <p:xfrm>
          <a:off x="595313" y="3505200"/>
          <a:ext cx="3290887" cy="762000"/>
        </p:xfrm>
        <a:graphic>
          <a:graphicData uri="http://schemas.openxmlformats.org/presentationml/2006/ole">
            <p:oleObj spid="_x0000_s3074" name="Equation" r:id="rId3" imgW="2108160" imgH="431640" progId="Equation.3">
              <p:embed/>
            </p:oleObj>
          </a:graphicData>
        </a:graphic>
      </p:graphicFrame>
      <p:graphicFrame>
        <p:nvGraphicFramePr>
          <p:cNvPr id="1031" name="Object 7"/>
          <p:cNvGraphicFramePr>
            <a:graphicFrameLocks noChangeAspect="1"/>
          </p:cNvGraphicFramePr>
          <p:nvPr/>
        </p:nvGraphicFramePr>
        <p:xfrm>
          <a:off x="1447800" y="2971800"/>
          <a:ext cx="304800" cy="304800"/>
        </p:xfrm>
        <a:graphic>
          <a:graphicData uri="http://schemas.openxmlformats.org/presentationml/2006/ole">
            <p:oleObj spid="_x0000_s3075" name="Equation" r:id="rId4" imgW="152280" imgH="15228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828836"/>
            <a:ext cx="4572000" cy="2246769"/>
          </a:xfrm>
          <a:prstGeom prst="rect">
            <a:avLst/>
          </a:prstGeom>
        </p:spPr>
        <p:txBody>
          <a:bodyPr>
            <a:spAutoFit/>
          </a:bodyPr>
          <a:lstStyle/>
          <a:p>
            <a:r>
              <a:rPr lang="en-US" sz="2800" dirty="0" smtClean="0">
                <a:latin typeface="Century Schoolbook" pitchFamily="18" charset="0"/>
              </a:rPr>
              <a:t>Quest for Intelligent Systems</a:t>
            </a:r>
          </a:p>
          <a:p>
            <a:r>
              <a:rPr lang="en-US" sz="2800" dirty="0" smtClean="0">
                <a:latin typeface="Century Schoolbook" pitchFamily="18" charset="0"/>
              </a:rPr>
              <a:t>Led to ……….</a:t>
            </a:r>
          </a:p>
          <a:p>
            <a:r>
              <a:rPr lang="en-US" sz="2800" dirty="0" smtClean="0">
                <a:latin typeface="Century Schoolbook" pitchFamily="18" charset="0"/>
              </a:rPr>
              <a:t>				Learning Systems</a:t>
            </a:r>
            <a:endParaRPr lang="en-IN" sz="2800"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369332"/>
          </a:xfrm>
          <a:prstGeom prst="rect">
            <a:avLst/>
          </a:prstGeom>
          <a:noFill/>
        </p:spPr>
        <p:txBody>
          <a:bodyPr wrap="square" rtlCol="0">
            <a:spAutoFit/>
          </a:bodyPr>
          <a:lstStyle/>
          <a:p>
            <a:endParaRPr lang="en-US" dirty="0"/>
          </a:p>
        </p:txBody>
      </p:sp>
      <p:sp>
        <p:nvSpPr>
          <p:cNvPr id="3" name="TextBox 2"/>
          <p:cNvSpPr txBox="1"/>
          <p:nvPr/>
        </p:nvSpPr>
        <p:spPr>
          <a:xfrm>
            <a:off x="381000" y="685800"/>
            <a:ext cx="8077200" cy="5632311"/>
          </a:xfrm>
          <a:prstGeom prst="rect">
            <a:avLst/>
          </a:prstGeom>
          <a:noFill/>
        </p:spPr>
        <p:txBody>
          <a:bodyPr wrap="square" rtlCol="0">
            <a:spAutoFit/>
          </a:bodyPr>
          <a:lstStyle/>
          <a:p>
            <a:pPr>
              <a:buFont typeface="Wingdings" pitchFamily="2" charset="2"/>
              <a:buChar char="Ø"/>
            </a:pPr>
            <a:r>
              <a:rPr lang="en-US" sz="2400" dirty="0" smtClean="0">
                <a:latin typeface="Bookman Old Style" pitchFamily="18" charset="0"/>
              </a:rPr>
              <a:t> The storage complexity of the algorithm is O(n), where n is the number of training objects.</a:t>
            </a:r>
          </a:p>
          <a:p>
            <a:pPr>
              <a:buFont typeface="Wingdings" pitchFamily="2" charset="2"/>
              <a:buChar char="Ø"/>
            </a:pPr>
            <a:endParaRPr lang="en-US" sz="2400" dirty="0" smtClean="0">
              <a:latin typeface="Bookman Old Style" pitchFamily="18" charset="0"/>
            </a:endParaRPr>
          </a:p>
          <a:p>
            <a:pPr>
              <a:buFont typeface="Wingdings" pitchFamily="2" charset="2"/>
              <a:buChar char="Ø"/>
            </a:pPr>
            <a:r>
              <a:rPr lang="en-US" sz="2400" dirty="0" smtClean="0">
                <a:latin typeface="Bookman Old Style" pitchFamily="18" charset="0"/>
              </a:rPr>
              <a:t> The time complexity is also O(n), since the distance needs to be computed between the target and each training object.</a:t>
            </a:r>
          </a:p>
          <a:p>
            <a:pPr>
              <a:buFont typeface="Wingdings" pitchFamily="2" charset="2"/>
              <a:buChar char="Ø"/>
            </a:pPr>
            <a:r>
              <a:rPr lang="en-US" sz="2400" dirty="0" smtClean="0">
                <a:latin typeface="Bookman Old Style" pitchFamily="18" charset="0"/>
              </a:rPr>
              <a:t> However there is no time taken for the construction of the classification model.</a:t>
            </a:r>
          </a:p>
          <a:p>
            <a:pPr>
              <a:buFont typeface="Wingdings" pitchFamily="2" charset="2"/>
              <a:buChar char="Ø"/>
            </a:pPr>
            <a:r>
              <a:rPr lang="en-US" sz="2400" dirty="0" smtClean="0">
                <a:latin typeface="Bookman Old Style" pitchFamily="18" charset="0"/>
              </a:rPr>
              <a:t>kNN is an example of lazy learning technique that waits until the query arrives to generalize beyond the training data.</a:t>
            </a:r>
          </a:p>
          <a:p>
            <a:pPr>
              <a:buFont typeface="Wingdings" pitchFamily="2" charset="2"/>
              <a:buChar char="Ø"/>
            </a:pPr>
            <a:r>
              <a:rPr lang="en-US" sz="2400" dirty="0" smtClean="0">
                <a:latin typeface="Bookman Old Style" pitchFamily="18" charset="0"/>
              </a:rPr>
              <a:t> Thus kNN is different from most other classification techniques which have moderately to quite expensive model-building stages, but very inexpensive O(constant) classification steps.</a:t>
            </a:r>
            <a:endParaRPr lang="en-US" sz="2400" dirty="0">
              <a:latin typeface="Bookman Old Style"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6400800" y="3200400"/>
            <a:ext cx="1905000" cy="1447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191000" y="3505200"/>
            <a:ext cx="685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1600200" y="37338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457200" y="457200"/>
            <a:ext cx="8077200" cy="6247864"/>
          </a:xfrm>
          <a:prstGeom prst="rect">
            <a:avLst/>
          </a:prstGeom>
          <a:noFill/>
        </p:spPr>
        <p:txBody>
          <a:bodyPr wrap="square" rtlCol="0">
            <a:spAutoFit/>
          </a:bodyPr>
          <a:lstStyle/>
          <a:p>
            <a:r>
              <a:rPr lang="en-US" sz="3200" u="sng" dirty="0" smtClean="0">
                <a:latin typeface="Bookman Old Style" pitchFamily="18" charset="0"/>
              </a:rPr>
              <a:t>Issues:</a:t>
            </a:r>
          </a:p>
          <a:p>
            <a:pPr marL="457200" indent="-457200">
              <a:buFont typeface="+mj-lt"/>
              <a:buAutoNum type="arabicPeriod"/>
            </a:pPr>
            <a:r>
              <a:rPr lang="en-US" altLang="zh-TW" sz="2000" dirty="0" smtClean="0"/>
              <a:t>First is the choice of </a:t>
            </a:r>
            <a:r>
              <a:rPr lang="en-US" altLang="zh-TW" sz="2000" i="1" dirty="0" smtClean="0"/>
              <a:t>k</a:t>
            </a:r>
            <a:r>
              <a:rPr lang="en-US" altLang="zh-TW" sz="2000" i="1" dirty="0" smtClean="0">
                <a:sym typeface="Wingdings" pitchFamily="2" charset="2"/>
              </a:rPr>
              <a:t></a:t>
            </a:r>
          </a:p>
          <a:p>
            <a:pPr marL="457200" indent="-457200">
              <a:buFont typeface="Wingdings" pitchFamily="2" charset="2"/>
              <a:buChar char="Ø"/>
            </a:pPr>
            <a:r>
              <a:rPr lang="en-US" altLang="zh-TW" sz="2000" i="1" dirty="0" smtClean="0">
                <a:sym typeface="Wingdings" pitchFamily="2" charset="2"/>
              </a:rPr>
              <a:t>	</a:t>
            </a:r>
            <a:r>
              <a:rPr lang="en-US" altLang="zh-TW" sz="2000" dirty="0" smtClean="0"/>
              <a:t>If </a:t>
            </a:r>
            <a:r>
              <a:rPr lang="en-US" altLang="zh-TW" sz="2000" i="1" dirty="0" smtClean="0"/>
              <a:t>k </a:t>
            </a:r>
            <a:r>
              <a:rPr lang="en-US" altLang="zh-TW" sz="2000" dirty="0" smtClean="0"/>
              <a:t>is too small, then the result can be </a:t>
            </a:r>
            <a:r>
              <a:rPr lang="en-US" altLang="zh-TW" sz="2000" dirty="0" smtClean="0">
                <a:solidFill>
                  <a:srgbClr val="FF0000"/>
                </a:solidFill>
              </a:rPr>
              <a:t>sensitive</a:t>
            </a:r>
            <a:r>
              <a:rPr lang="en-US" altLang="zh-TW" sz="2000" dirty="0" smtClean="0"/>
              <a:t> to noise points. </a:t>
            </a:r>
          </a:p>
          <a:p>
            <a:pPr marL="457200" indent="-457200">
              <a:buFont typeface="Wingdings" pitchFamily="2" charset="2"/>
              <a:buChar char="Ø"/>
            </a:pPr>
            <a:r>
              <a:rPr lang="en-US" altLang="zh-TW" sz="2000" dirty="0" smtClean="0"/>
              <a:t>	If </a:t>
            </a:r>
            <a:r>
              <a:rPr lang="en-US" altLang="zh-TW" sz="2000" i="1" dirty="0" smtClean="0"/>
              <a:t>k </a:t>
            </a:r>
            <a:r>
              <a:rPr lang="en-US" altLang="zh-TW" sz="2000" dirty="0" smtClean="0"/>
              <a:t>is too large, then may include </a:t>
            </a:r>
            <a:r>
              <a:rPr lang="en-US" altLang="zh-TW" sz="2000" dirty="0" smtClean="0">
                <a:solidFill>
                  <a:srgbClr val="FF0000"/>
                </a:solidFill>
              </a:rPr>
              <a:t>too many points from </a:t>
            </a:r>
            <a:r>
              <a:rPr lang="en-US" altLang="zh-TW" sz="2000" dirty="0" smtClean="0"/>
              <a:t>classes.</a:t>
            </a:r>
          </a:p>
          <a:p>
            <a:pPr marL="457200" indent="-457200"/>
            <a:r>
              <a:rPr lang="en-US" altLang="zh-TW" sz="2000" dirty="0" smtClean="0"/>
              <a:t>	</a:t>
            </a:r>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buAutoNum type="alphaLcParenBoth"/>
            </a:pPr>
            <a:r>
              <a:rPr lang="en-US" altLang="zh-TW" sz="1400" dirty="0" smtClean="0"/>
              <a:t>Neighborhood too small	         (b) Neighborhood just right	          (c) Neighborhood too large</a:t>
            </a:r>
          </a:p>
          <a:p>
            <a:pPr marL="457200" indent="-457200"/>
            <a:endParaRPr lang="en-US" altLang="zh-TW" sz="1400" dirty="0" smtClean="0"/>
          </a:p>
          <a:p>
            <a:pPr marL="457200" indent="-457200"/>
            <a:endParaRPr lang="en-US" altLang="zh-TW" sz="1400" dirty="0" smtClean="0"/>
          </a:p>
          <a:p>
            <a:pPr marL="457200" indent="-457200"/>
            <a:r>
              <a:rPr lang="en-US" altLang="zh-TW" sz="2000" dirty="0" smtClean="0"/>
              <a:t>An estimate of the best value for k can be obtained by cross-validation.</a:t>
            </a:r>
          </a:p>
          <a:p>
            <a:pPr marL="457200" indent="-457200"/>
            <a:endParaRPr lang="en-US" altLang="zh-TW" sz="2000" dirty="0" smtClean="0"/>
          </a:p>
          <a:p>
            <a:pPr marL="457200" indent="-457200"/>
            <a:endParaRPr lang="en-US" altLang="zh-TW" sz="2000" dirty="0" smtClean="0"/>
          </a:p>
          <a:p>
            <a:r>
              <a:rPr lang="en-US" dirty="0" smtClean="0">
                <a:latin typeface="Bookman Old Style" pitchFamily="18" charset="0"/>
              </a:rPr>
              <a:t>	</a:t>
            </a:r>
            <a:endParaRPr lang="en-US" dirty="0">
              <a:latin typeface="Bookman Old Style" pitchFamily="18" charset="0"/>
            </a:endParaRPr>
          </a:p>
        </p:txBody>
      </p:sp>
      <p:sp>
        <p:nvSpPr>
          <p:cNvPr id="4" name="TextBox 3"/>
          <p:cNvSpPr txBox="1"/>
          <p:nvPr/>
        </p:nvSpPr>
        <p:spPr>
          <a:xfrm>
            <a:off x="685800" y="28956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   + -      +</a:t>
            </a:r>
          </a:p>
          <a:p>
            <a:r>
              <a:rPr lang="en-US" dirty="0" smtClean="0"/>
              <a:t>  -     -  +    x     + -    -  </a:t>
            </a:r>
          </a:p>
          <a:p>
            <a:r>
              <a:rPr lang="en-US" dirty="0" smtClean="0"/>
              <a:t>-   -                     +      -</a:t>
            </a:r>
          </a:p>
          <a:p>
            <a:r>
              <a:rPr lang="en-US" dirty="0" smtClean="0"/>
              <a:t>+    -        -        -        -</a:t>
            </a:r>
            <a:endParaRPr lang="en-US" dirty="0"/>
          </a:p>
        </p:txBody>
      </p:sp>
      <p:sp>
        <p:nvSpPr>
          <p:cNvPr id="5" name="TextBox 4"/>
          <p:cNvSpPr txBox="1"/>
          <p:nvPr/>
        </p:nvSpPr>
        <p:spPr>
          <a:xfrm>
            <a:off x="3581400" y="28956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x -   + -      +</a:t>
            </a:r>
          </a:p>
          <a:p>
            <a:r>
              <a:rPr lang="en-US" dirty="0" smtClean="0"/>
              <a:t>  -     -  +   + -    -  </a:t>
            </a:r>
          </a:p>
          <a:p>
            <a:r>
              <a:rPr lang="en-US" dirty="0" smtClean="0"/>
              <a:t>-   -                     +      -</a:t>
            </a:r>
          </a:p>
          <a:p>
            <a:r>
              <a:rPr lang="en-US" dirty="0" smtClean="0"/>
              <a:t>+    -        -        -        -</a:t>
            </a:r>
            <a:endParaRPr lang="en-US" dirty="0"/>
          </a:p>
        </p:txBody>
      </p:sp>
      <p:sp>
        <p:nvSpPr>
          <p:cNvPr id="6" name="TextBox 5"/>
          <p:cNvSpPr txBox="1"/>
          <p:nvPr/>
        </p:nvSpPr>
        <p:spPr>
          <a:xfrm>
            <a:off x="6248400" y="29718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   + -      +</a:t>
            </a:r>
          </a:p>
          <a:p>
            <a:r>
              <a:rPr lang="en-US" dirty="0" smtClean="0"/>
              <a:t>  -     -  +     x    + -    -  </a:t>
            </a:r>
          </a:p>
          <a:p>
            <a:r>
              <a:rPr lang="en-US" dirty="0" smtClean="0"/>
              <a:t>-   -                     +      -</a:t>
            </a:r>
          </a:p>
          <a:p>
            <a:r>
              <a:rPr lang="en-US" dirty="0" smtClean="0"/>
              <a:t>+    -        -        -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09600"/>
            <a:ext cx="8001000" cy="4544834"/>
          </a:xfrm>
          <a:prstGeom prst="rect">
            <a:avLst/>
          </a:prstGeom>
          <a:noFill/>
        </p:spPr>
        <p:txBody>
          <a:bodyPr wrap="square" rtlCol="0">
            <a:spAutoFit/>
          </a:bodyPr>
          <a:lstStyle/>
          <a:p>
            <a:endParaRPr lang="en-US" dirty="0" smtClean="0"/>
          </a:p>
          <a:p>
            <a:pPr marL="0" lvl="1"/>
            <a:r>
              <a:rPr lang="en-US" dirty="0" smtClean="0">
                <a:latin typeface="Bookman Old Style" pitchFamily="18" charset="0"/>
              </a:rPr>
              <a:t>2. </a:t>
            </a:r>
            <a:r>
              <a:rPr lang="en-US" altLang="zh-TW" sz="2000" dirty="0" smtClean="0">
                <a:latin typeface="Bookman Old Style" pitchFamily="18" charset="0"/>
              </a:rPr>
              <a:t>Second is the approach to combining the class labels. A majority vote can be a problem if the nearest neighbors vary widely in their distance and the closer neighbors more reliably indicate the class of the object.</a:t>
            </a:r>
            <a:r>
              <a:rPr lang="en-US" altLang="zh-TW" sz="2000" dirty="0" smtClean="0">
                <a:latin typeface="Bookman Old Style" pitchFamily="18" charset="0"/>
                <a:sym typeface="Wingdings" pitchFamily="2" charset="2"/>
              </a:rPr>
              <a:t> </a:t>
            </a:r>
            <a:r>
              <a:rPr lang="en-US" altLang="zh-TW" sz="2000" dirty="0" smtClean="0">
                <a:solidFill>
                  <a:srgbClr val="FF0000"/>
                </a:solidFill>
                <a:latin typeface="Bookman Old Style" pitchFamily="18" charset="0"/>
              </a:rPr>
              <a:t>weights</a:t>
            </a:r>
            <a:r>
              <a:rPr lang="en-US" altLang="zh-TW" sz="2000" dirty="0" smtClean="0">
                <a:latin typeface="Bookman Old Style" pitchFamily="18" charset="0"/>
              </a:rPr>
              <a:t> each object’s vote by its distance.</a:t>
            </a:r>
          </a:p>
          <a:p>
            <a:pPr marL="0" lvl="1"/>
            <a:endParaRPr lang="en-US" altLang="zh-TW" sz="2000" dirty="0" smtClean="0">
              <a:latin typeface="Bookman Old Style" pitchFamily="18" charset="0"/>
            </a:endParaRPr>
          </a:p>
          <a:p>
            <a:pPr marL="0" lvl="1"/>
            <a:r>
              <a:rPr lang="en-US" altLang="zh-TW" sz="2000" dirty="0" smtClean="0">
                <a:latin typeface="Bookman Old Style" pitchFamily="18" charset="0"/>
              </a:rPr>
              <a:t>Various choices are possible; for example, the weight factor is often taken to be the reciprocal of the squared distance; </a:t>
            </a:r>
            <a:r>
              <a:rPr lang="en-US" altLang="zh-TW" sz="2000" dirty="0" err="1" smtClean="0">
                <a:latin typeface="Bookman Old Style" pitchFamily="18" charset="0"/>
              </a:rPr>
              <a:t>w</a:t>
            </a:r>
            <a:r>
              <a:rPr lang="en-US" altLang="zh-TW" sz="2000" baseline="-25000" dirty="0" err="1" smtClean="0">
                <a:latin typeface="Bookman Old Style" pitchFamily="18" charset="0"/>
              </a:rPr>
              <a:t>i</a:t>
            </a:r>
            <a:r>
              <a:rPr lang="en-US" altLang="zh-TW" sz="2000" baseline="-25000" dirty="0" smtClean="0">
                <a:latin typeface="Bookman Old Style" pitchFamily="18" charset="0"/>
              </a:rPr>
              <a:t> </a:t>
            </a:r>
            <a:r>
              <a:rPr lang="en-US" altLang="zh-TW" sz="2000" dirty="0" smtClean="0">
                <a:latin typeface="Bookman Old Style" pitchFamily="18" charset="0"/>
              </a:rPr>
              <a:t> = 1/ d(y, z)</a:t>
            </a:r>
            <a:r>
              <a:rPr lang="en-US" altLang="zh-TW" sz="2000" baseline="30000" dirty="0" smtClean="0">
                <a:latin typeface="Bookman Old Style" pitchFamily="18" charset="0"/>
              </a:rPr>
              <a:t>2</a:t>
            </a:r>
            <a:r>
              <a:rPr lang="en-US" altLang="zh-TW" sz="2000" dirty="0" smtClean="0">
                <a:latin typeface="Bookman Old Style" pitchFamily="18" charset="0"/>
              </a:rPr>
              <a:t>    </a:t>
            </a:r>
            <a:endParaRPr lang="en-US" altLang="zh-TW" sz="2000" baseline="30000" dirty="0" smtClean="0">
              <a:latin typeface="Bookman Old Style" pitchFamily="18" charset="0"/>
            </a:endParaRPr>
          </a:p>
          <a:p>
            <a:pPr marL="0" lvl="1"/>
            <a:r>
              <a:rPr lang="en-US" altLang="zh-TW" sz="2000" baseline="30000" dirty="0" smtClean="0">
                <a:latin typeface="Bookman Old Style" pitchFamily="18" charset="0"/>
              </a:rPr>
              <a:t> </a:t>
            </a:r>
            <a:r>
              <a:rPr lang="en-US" altLang="zh-TW" sz="2000" dirty="0" smtClean="0">
                <a:latin typeface="Bookman Old Style" pitchFamily="18" charset="0"/>
              </a:rPr>
              <a:t> </a:t>
            </a:r>
          </a:p>
          <a:p>
            <a:pPr marL="0" lvl="1"/>
            <a:r>
              <a:rPr lang="en-US" altLang="zh-TW" sz="2000" dirty="0" smtClean="0">
                <a:latin typeface="Bookman Old Style" pitchFamily="18" charset="0"/>
              </a:rPr>
              <a:t>This replaces the last step of the algorithm with the following:</a:t>
            </a:r>
          </a:p>
          <a:p>
            <a:pPr marL="0" lvl="1"/>
            <a:endParaRPr lang="en-US" altLang="zh-TW" sz="2000" baseline="30000" dirty="0" smtClean="0"/>
          </a:p>
          <a:p>
            <a:pPr marL="0" lvl="1"/>
            <a:r>
              <a:rPr lang="en-US" altLang="zh-TW" sz="2000" baseline="30000" dirty="0" smtClean="0"/>
              <a:t>         </a:t>
            </a:r>
            <a:endParaRPr lang="en-US" altLang="zh-TW" sz="2000" dirty="0" smtClean="0"/>
          </a:p>
          <a:p>
            <a:endParaRPr lang="en-US" dirty="0"/>
          </a:p>
        </p:txBody>
      </p:sp>
      <p:graphicFrame>
        <p:nvGraphicFramePr>
          <p:cNvPr id="4" name="Object 3"/>
          <p:cNvGraphicFramePr>
            <a:graphicFrameLocks noChangeAspect="1"/>
          </p:cNvGraphicFramePr>
          <p:nvPr/>
        </p:nvGraphicFramePr>
        <p:xfrm>
          <a:off x="1447800" y="4572000"/>
          <a:ext cx="6553200" cy="609600"/>
        </p:xfrm>
        <a:graphic>
          <a:graphicData uri="http://schemas.openxmlformats.org/presentationml/2006/ole">
            <p:oleObj spid="_x0000_s4098" name="Equation" r:id="rId3" imgW="4063680" imgH="35532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6093976"/>
          </a:xfrm>
          <a:prstGeom prst="rect">
            <a:avLst/>
          </a:prstGeom>
          <a:noFill/>
        </p:spPr>
        <p:txBody>
          <a:bodyPr wrap="square" rtlCol="0">
            <a:spAutoFit/>
          </a:bodyPr>
          <a:lstStyle/>
          <a:p>
            <a:pPr marL="0" lvl="1"/>
            <a:r>
              <a:rPr lang="en-US" altLang="zh-TW" sz="2000" dirty="0" smtClean="0"/>
              <a:t>3. Third is the choice of the </a:t>
            </a:r>
            <a:r>
              <a:rPr lang="en-US" altLang="zh-TW" sz="2000" dirty="0" smtClean="0">
                <a:solidFill>
                  <a:srgbClr val="FF0000"/>
                </a:solidFill>
              </a:rPr>
              <a:t>distance measure</a:t>
            </a:r>
            <a:r>
              <a:rPr lang="en-US" altLang="zh-TW" sz="2000" dirty="0" smtClean="0"/>
              <a:t>. (metric to compute distance)</a:t>
            </a:r>
          </a:p>
          <a:p>
            <a:endParaRPr lang="en-US" sz="2000" dirty="0" smtClean="0"/>
          </a:p>
          <a:p>
            <a:r>
              <a:rPr lang="en-US" sz="2000" dirty="0" smtClean="0"/>
              <a:t>Commonly, Euclidean or Manhattan distance measures are used: For two points, x and y , with n attributes, these distances are given by the following formulas:</a:t>
            </a:r>
          </a:p>
          <a:p>
            <a:endParaRPr lang="en-US" sz="2000" dirty="0" smtClean="0"/>
          </a:p>
          <a:p>
            <a:endParaRPr lang="en-US" dirty="0" smtClean="0"/>
          </a:p>
          <a:p>
            <a:endParaRPr lang="en-US" dirty="0" smtClean="0"/>
          </a:p>
          <a:p>
            <a:endParaRPr lang="en-US" dirty="0" smtClean="0"/>
          </a:p>
          <a:p>
            <a:endParaRPr lang="en-US" dirty="0" smtClean="0"/>
          </a:p>
          <a:p>
            <a:r>
              <a:rPr lang="en-US" sz="2000" dirty="0" smtClean="0"/>
              <a:t>Where </a:t>
            </a:r>
            <a:r>
              <a:rPr lang="en-US" sz="2000" dirty="0" err="1" smtClean="0"/>
              <a:t>x</a:t>
            </a:r>
            <a:r>
              <a:rPr lang="en-US" sz="2000" baseline="-25000" dirty="0" err="1" smtClean="0"/>
              <a:t>k</a:t>
            </a:r>
            <a:r>
              <a:rPr lang="en-US" sz="2000" baseline="-25000" dirty="0" smtClean="0"/>
              <a:t> </a:t>
            </a:r>
            <a:r>
              <a:rPr lang="en-US" sz="2000" dirty="0" smtClean="0"/>
              <a:t> and </a:t>
            </a:r>
            <a:r>
              <a:rPr lang="en-US" sz="2000" dirty="0" err="1" smtClean="0"/>
              <a:t>y</a:t>
            </a:r>
            <a:r>
              <a:rPr lang="en-US" sz="2000" baseline="-25000" dirty="0" err="1" smtClean="0"/>
              <a:t>k</a:t>
            </a:r>
            <a:r>
              <a:rPr lang="en-US" sz="2000" dirty="0" smtClean="0"/>
              <a:t>  are the k-</a:t>
            </a:r>
            <a:r>
              <a:rPr lang="en-US" sz="2000" dirty="0" err="1" smtClean="0"/>
              <a:t>th</a:t>
            </a:r>
            <a:r>
              <a:rPr lang="en-US" sz="2000" dirty="0" smtClean="0"/>
              <a:t> attribute of x and y, respectively</a:t>
            </a:r>
          </a:p>
          <a:p>
            <a:endParaRPr lang="en-US" sz="2000" dirty="0" smtClean="0"/>
          </a:p>
          <a:p>
            <a:r>
              <a:rPr lang="en-US" sz="2000" dirty="0" smtClean="0"/>
              <a:t>4. Attribute may have to be scaled to prevent distance measure from being dominated by one of the attributes. </a:t>
            </a:r>
          </a:p>
          <a:p>
            <a:r>
              <a:rPr lang="en-US" sz="2000" dirty="0" smtClean="0"/>
              <a:t>For example, consider a data set where the height of a person varies from1.5 to 1.8 m, the weight varies from 90 to 300 lb, and the income varies from $10,000 to $1,000,000. If a distance measure is used without scaling, the income attribute will dominate the computation of distance and thus assignment of class labels</a:t>
            </a:r>
            <a:r>
              <a:rPr lang="en-US" dirty="0" smtClean="0"/>
              <a:t>.</a:t>
            </a:r>
          </a:p>
          <a:p>
            <a:endParaRPr lang="en-US" dirty="0"/>
          </a:p>
        </p:txBody>
      </p:sp>
      <p:graphicFrame>
        <p:nvGraphicFramePr>
          <p:cNvPr id="3" name="Object 2"/>
          <p:cNvGraphicFramePr>
            <a:graphicFrameLocks noChangeAspect="1"/>
          </p:cNvGraphicFramePr>
          <p:nvPr/>
        </p:nvGraphicFramePr>
        <p:xfrm>
          <a:off x="2438400" y="2590800"/>
          <a:ext cx="3657600" cy="965200"/>
        </p:xfrm>
        <a:graphic>
          <a:graphicData uri="http://schemas.openxmlformats.org/presentationml/2006/ole">
            <p:oleObj spid="_x0000_s5122" name="Equation" r:id="rId3" imgW="2857320" imgH="96516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6340197"/>
          </a:xfrm>
          <a:prstGeom prst="rect">
            <a:avLst/>
          </a:prstGeom>
          <a:noFill/>
        </p:spPr>
        <p:txBody>
          <a:bodyPr wrap="square" rtlCol="0">
            <a:spAutoFit/>
          </a:bodyPr>
          <a:lstStyle/>
          <a:p>
            <a:r>
              <a:rPr lang="en-US" sz="2800" u="sng" dirty="0" smtClean="0">
                <a:latin typeface="Baskerville Old Face" pitchFamily="18" charset="0"/>
              </a:rPr>
              <a:t>Analysis of kNN algorithm:</a:t>
            </a:r>
          </a:p>
          <a:p>
            <a:pPr>
              <a:buFont typeface="Wingdings" pitchFamily="2" charset="2"/>
              <a:buChar char="Ø"/>
            </a:pPr>
            <a:r>
              <a:rPr lang="en-US" sz="2000" dirty="0" smtClean="0">
                <a:latin typeface="Baskerville Old Face" pitchFamily="18" charset="0"/>
              </a:rPr>
              <a:t> Advantages:</a:t>
            </a:r>
          </a:p>
          <a:p>
            <a:pPr>
              <a:buFont typeface="Wingdings" pitchFamily="2" charset="2"/>
              <a:buChar char="ü"/>
            </a:pPr>
            <a:r>
              <a:rPr lang="en-US" altLang="zh-TW" sz="2000" i="1" dirty="0" smtClean="0">
                <a:latin typeface="Bookman Old Style" pitchFamily="18" charset="0"/>
              </a:rPr>
              <a:t>K</a:t>
            </a:r>
            <a:r>
              <a:rPr lang="en-US" altLang="zh-TW" sz="2000" dirty="0" smtClean="0">
                <a:latin typeface="Bookman Old Style" pitchFamily="18" charset="0"/>
              </a:rPr>
              <a:t>NN is an </a:t>
            </a:r>
            <a:r>
              <a:rPr lang="en-US" altLang="zh-TW" sz="2000" dirty="0" smtClean="0">
                <a:solidFill>
                  <a:srgbClr val="FF0000"/>
                </a:solidFill>
                <a:latin typeface="Bookman Old Style" pitchFamily="18" charset="0"/>
              </a:rPr>
              <a:t>easy to understand</a:t>
            </a:r>
            <a:r>
              <a:rPr lang="en-US" altLang="zh-TW" sz="2000" dirty="0" smtClean="0">
                <a:latin typeface="Bookman Old Style" pitchFamily="18" charset="0"/>
              </a:rPr>
              <a:t> and </a:t>
            </a:r>
            <a:r>
              <a:rPr lang="en-US" altLang="zh-TW" sz="2000" dirty="0" smtClean="0">
                <a:solidFill>
                  <a:srgbClr val="FF0000"/>
                </a:solidFill>
                <a:latin typeface="Bookman Old Style" pitchFamily="18" charset="0"/>
              </a:rPr>
              <a:t>easy to implement</a:t>
            </a:r>
            <a:r>
              <a:rPr lang="en-US" altLang="zh-TW" sz="2000" dirty="0" smtClean="0">
                <a:latin typeface="Bookman Old Style" pitchFamily="18" charset="0"/>
              </a:rPr>
              <a:t> classification technique.</a:t>
            </a:r>
          </a:p>
          <a:p>
            <a:pPr>
              <a:buFont typeface="Wingdings" pitchFamily="2" charset="2"/>
              <a:buChar char="ü"/>
            </a:pPr>
            <a:r>
              <a:rPr lang="en-US" altLang="zh-TW" sz="2000" dirty="0" smtClean="0">
                <a:latin typeface="Bookman Old Style" pitchFamily="18" charset="0"/>
              </a:rPr>
              <a:t>It can perform well in many situations. Cover and Hart show that the error of the nearest neighbor rule is bounded above by twice the </a:t>
            </a:r>
            <a:r>
              <a:rPr lang="en-US" altLang="zh-TW" sz="2000" dirty="0" err="1" smtClean="0">
                <a:latin typeface="Bookman Old Style" pitchFamily="18" charset="0"/>
              </a:rPr>
              <a:t>Bayes</a:t>
            </a:r>
            <a:r>
              <a:rPr lang="en-US" altLang="zh-TW" sz="2000" dirty="0" smtClean="0">
                <a:latin typeface="Bookman Old Style" pitchFamily="18" charset="0"/>
              </a:rPr>
              <a:t> error under certain reasonable assumptions. Also, the error of the general </a:t>
            </a:r>
            <a:r>
              <a:rPr lang="en-US" altLang="zh-TW" sz="2000" i="1" dirty="0" smtClean="0">
                <a:latin typeface="Bookman Old Style" pitchFamily="18" charset="0"/>
              </a:rPr>
              <a:t>k</a:t>
            </a:r>
            <a:r>
              <a:rPr lang="en-US" altLang="zh-TW" sz="2000" dirty="0" smtClean="0">
                <a:latin typeface="Bookman Old Style" pitchFamily="18" charset="0"/>
              </a:rPr>
              <a:t>NN method asymptotically approaches that of the </a:t>
            </a:r>
            <a:r>
              <a:rPr lang="en-US" altLang="zh-TW" sz="2000" dirty="0" err="1" smtClean="0">
                <a:latin typeface="Bookman Old Style" pitchFamily="18" charset="0"/>
              </a:rPr>
              <a:t>Bayes</a:t>
            </a:r>
            <a:r>
              <a:rPr lang="en-US" altLang="zh-TW" sz="2000" dirty="0" smtClean="0">
                <a:latin typeface="Bookman Old Style" pitchFamily="18" charset="0"/>
              </a:rPr>
              <a:t> error and can be used to approximate it.</a:t>
            </a:r>
            <a:endParaRPr lang="en-US" altLang="zh-TW" sz="2000" i="1" dirty="0" smtClean="0">
              <a:latin typeface="Bookman Old Style" pitchFamily="18" charset="0"/>
            </a:endParaRPr>
          </a:p>
          <a:p>
            <a:pPr>
              <a:buFont typeface="Wingdings" pitchFamily="2" charset="2"/>
              <a:buChar char="ü"/>
            </a:pPr>
            <a:r>
              <a:rPr lang="en-US" altLang="zh-TW" sz="2000" i="1" dirty="0" smtClean="0">
                <a:latin typeface="Bookman Old Style" pitchFamily="18" charset="0"/>
              </a:rPr>
              <a:t>K</a:t>
            </a:r>
            <a:r>
              <a:rPr lang="en-US" altLang="zh-TW" sz="2000" dirty="0" smtClean="0">
                <a:latin typeface="Bookman Old Style" pitchFamily="18" charset="0"/>
              </a:rPr>
              <a:t>NN is particularly well suited for an object can have many class labels.</a:t>
            </a:r>
          </a:p>
          <a:p>
            <a:endParaRPr lang="en-US" altLang="zh-TW" sz="2000" dirty="0" smtClean="0">
              <a:latin typeface="Bookman Old Style" pitchFamily="18" charset="0"/>
            </a:endParaRPr>
          </a:p>
          <a:p>
            <a:pPr>
              <a:buFont typeface="Wingdings" pitchFamily="2" charset="2"/>
              <a:buChar char="Ø"/>
            </a:pPr>
            <a:r>
              <a:rPr lang="en-US" altLang="zh-TW" sz="2000" dirty="0" smtClean="0">
                <a:latin typeface="Bookman Old Style" pitchFamily="18" charset="0"/>
              </a:rPr>
              <a:t> Disadvantages:</a:t>
            </a:r>
          </a:p>
          <a:p>
            <a:pPr marL="0" lvl="1">
              <a:buFont typeface="Wingdings" pitchFamily="2" charset="2"/>
              <a:buChar char="ü"/>
            </a:pPr>
            <a:r>
              <a:rPr lang="en-US" altLang="zh-TW" sz="2000" dirty="0" smtClean="0">
                <a:latin typeface="Bookman Old Style" pitchFamily="18" charset="0"/>
              </a:rPr>
              <a:t>The naive version of the algorithm is easy to implement by computing the distances from the test sample to all stored vectors, but it is </a:t>
            </a:r>
            <a:r>
              <a:rPr lang="en-US" altLang="zh-TW" sz="2000" dirty="0" smtClean="0">
                <a:solidFill>
                  <a:srgbClr val="FF0000"/>
                </a:solidFill>
                <a:latin typeface="Bookman Old Style" pitchFamily="18" charset="0"/>
              </a:rPr>
              <a:t>computationally intensive</a:t>
            </a:r>
            <a:r>
              <a:rPr lang="en-US" altLang="zh-TW" sz="2000" dirty="0" smtClean="0">
                <a:latin typeface="Bookman Old Style" pitchFamily="18" charset="0"/>
              </a:rPr>
              <a:t>, especially when the size of the training set grows.</a:t>
            </a:r>
          </a:p>
          <a:p>
            <a:endParaRPr lang="en-US" altLang="zh-TW" dirty="0" smtClean="0">
              <a:latin typeface="Bookman Old Style" pitchFamily="18" charset="0"/>
            </a:endParaRPr>
          </a:p>
          <a:p>
            <a:endParaRPr lang="en-US" sz="2000" dirty="0">
              <a:latin typeface="Baskerville Old Face"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Bagging and Boosting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sz="quarter" idx="1"/>
          </p:nvPr>
        </p:nvSpPr>
        <p:spPr>
          <a:xfrm>
            <a:off x="457200" y="857250"/>
            <a:ext cx="7686675" cy="5616575"/>
          </a:xfrm>
        </p:spPr>
        <p:txBody>
          <a:bodyPr>
            <a:normAutofit fontScale="92500" lnSpcReduction="10000"/>
          </a:bodyPr>
          <a:lstStyle/>
          <a:p>
            <a:pPr algn="just" eaLnBrk="1" hangingPunct="1"/>
            <a:r>
              <a:rPr lang="en-US" dirty="0" smtClean="0">
                <a:latin typeface="Century Schoolbook" pitchFamily="18" charset="0"/>
              </a:rPr>
              <a:t>Bagging &amp; Boosting improves performance of single classifier by using an Ensemble of classifiers.</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They combine models generated by machine learning and, more often than not, increase the predictive performance of single model.</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Bagging and Boosting both use the same method of aggregating different models together.</a:t>
            </a: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71500"/>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Bagging</a:t>
            </a:r>
            <a:endParaRPr lang="en-IN" b="1" dirty="0">
              <a:solidFill>
                <a:srgbClr val="C00000"/>
              </a:solidFill>
              <a:effectLst>
                <a:outerShdw blurRad="38100" dist="38100" dir="2700000" algn="tl">
                  <a:srgbClr val="000000">
                    <a:alpha val="43137"/>
                  </a:srgbClr>
                </a:outerShdw>
              </a:effectLst>
            </a:endParaRPr>
          </a:p>
        </p:txBody>
      </p:sp>
      <p:sp>
        <p:nvSpPr>
          <p:cNvPr id="14339" name="Content Placeholder 2"/>
          <p:cNvSpPr>
            <a:spLocks noGrp="1"/>
          </p:cNvSpPr>
          <p:nvPr>
            <p:ph sz="quarter" idx="1"/>
          </p:nvPr>
        </p:nvSpPr>
        <p:spPr>
          <a:xfrm>
            <a:off x="457200" y="500063"/>
            <a:ext cx="8186738" cy="5973762"/>
          </a:xfrm>
        </p:spPr>
        <p:txBody>
          <a:bodyPr/>
          <a:lstStyle/>
          <a:p>
            <a:endParaRPr lang="en-IN" smtClean="0">
              <a:latin typeface="Century Schoolbook" pitchFamily="18" charset="0"/>
            </a:endParaRPr>
          </a:p>
        </p:txBody>
      </p:sp>
      <p:sp>
        <p:nvSpPr>
          <p:cNvPr id="4" name="Rectangle 3"/>
          <p:cNvSpPr/>
          <p:nvPr/>
        </p:nvSpPr>
        <p:spPr>
          <a:xfrm>
            <a:off x="785813" y="1143000"/>
            <a:ext cx="1428750" cy="1643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IN" sz="1800"/>
          </a:p>
        </p:txBody>
      </p:sp>
      <p:sp>
        <p:nvSpPr>
          <p:cNvPr id="5" name="Rectangle 4"/>
          <p:cNvSpPr/>
          <p:nvPr/>
        </p:nvSpPr>
        <p:spPr>
          <a:xfrm>
            <a:off x="3500438"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6" name="Rectangle 5"/>
          <p:cNvSpPr/>
          <p:nvPr/>
        </p:nvSpPr>
        <p:spPr>
          <a:xfrm>
            <a:off x="5357813"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7" name="Rectangle 6"/>
          <p:cNvSpPr/>
          <p:nvPr/>
        </p:nvSpPr>
        <p:spPr>
          <a:xfrm>
            <a:off x="7215188"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8" name="Rectangle 7"/>
          <p:cNvSpPr/>
          <p:nvPr/>
        </p:nvSpPr>
        <p:spPr>
          <a:xfrm>
            <a:off x="3500438"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9" name="Rectangle 8"/>
          <p:cNvSpPr/>
          <p:nvPr/>
        </p:nvSpPr>
        <p:spPr>
          <a:xfrm>
            <a:off x="5357813"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10" name="Rectangle 9"/>
          <p:cNvSpPr/>
          <p:nvPr/>
        </p:nvSpPr>
        <p:spPr>
          <a:xfrm>
            <a:off x="7215188"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11" name="Rectangle 10"/>
          <p:cNvSpPr/>
          <p:nvPr/>
        </p:nvSpPr>
        <p:spPr>
          <a:xfrm>
            <a:off x="3500438"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1</a:t>
            </a:r>
            <a:endParaRPr lang="en-IN" sz="1800" dirty="0"/>
          </a:p>
        </p:txBody>
      </p:sp>
      <p:sp>
        <p:nvSpPr>
          <p:cNvPr id="12" name="Rectangle 11"/>
          <p:cNvSpPr/>
          <p:nvPr/>
        </p:nvSpPr>
        <p:spPr>
          <a:xfrm>
            <a:off x="5357813"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2</a:t>
            </a:r>
            <a:endParaRPr lang="en-IN" sz="1800" dirty="0"/>
          </a:p>
        </p:txBody>
      </p:sp>
      <p:sp>
        <p:nvSpPr>
          <p:cNvPr id="13" name="Rectangle 12"/>
          <p:cNvSpPr/>
          <p:nvPr/>
        </p:nvSpPr>
        <p:spPr>
          <a:xfrm>
            <a:off x="7215188"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t</a:t>
            </a:r>
            <a:endParaRPr lang="en-IN" sz="1800" dirty="0"/>
          </a:p>
        </p:txBody>
      </p:sp>
      <p:sp>
        <p:nvSpPr>
          <p:cNvPr id="14" name="Rectangle 13"/>
          <p:cNvSpPr/>
          <p:nvPr/>
        </p:nvSpPr>
        <p:spPr>
          <a:xfrm>
            <a:off x="3714750" y="5500688"/>
            <a:ext cx="4714875"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Majority Vote</a:t>
            </a:r>
            <a:endParaRPr lang="en-IN" sz="1800" dirty="0"/>
          </a:p>
        </p:txBody>
      </p:sp>
      <p:sp>
        <p:nvSpPr>
          <p:cNvPr id="14351" name="TextBox 14"/>
          <p:cNvSpPr txBox="1">
            <a:spLocks noChangeArrowheads="1"/>
          </p:cNvSpPr>
          <p:nvPr/>
        </p:nvSpPr>
        <p:spPr bwMode="auto">
          <a:xfrm>
            <a:off x="457200" y="2928938"/>
            <a:ext cx="1971675" cy="369887"/>
          </a:xfrm>
          <a:prstGeom prst="rect">
            <a:avLst/>
          </a:prstGeom>
          <a:noFill/>
          <a:ln w="9525">
            <a:noFill/>
            <a:miter lim="800000"/>
            <a:headEnd/>
            <a:tailEnd/>
          </a:ln>
        </p:spPr>
        <p:txBody>
          <a:bodyPr wrap="none">
            <a:spAutoFit/>
          </a:bodyPr>
          <a:lstStyle/>
          <a:p>
            <a:r>
              <a:rPr lang="en-US" sz="1800"/>
              <a:t>Training Data Set</a:t>
            </a:r>
            <a:endParaRPr lang="en-IN" sz="1800"/>
          </a:p>
        </p:txBody>
      </p:sp>
      <p:sp>
        <p:nvSpPr>
          <p:cNvPr id="14352" name="TextBox 15"/>
          <p:cNvSpPr txBox="1">
            <a:spLocks noChangeArrowheads="1"/>
          </p:cNvSpPr>
          <p:nvPr/>
        </p:nvSpPr>
        <p:spPr bwMode="auto">
          <a:xfrm>
            <a:off x="2286000" y="1000125"/>
            <a:ext cx="312738"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3" name="TextBox 16"/>
          <p:cNvSpPr txBox="1">
            <a:spLocks noChangeArrowheads="1"/>
          </p:cNvSpPr>
          <p:nvPr/>
        </p:nvSpPr>
        <p:spPr bwMode="auto">
          <a:xfrm>
            <a:off x="2286000" y="2559050"/>
            <a:ext cx="312738"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4" name="TextBox 18"/>
          <p:cNvSpPr txBox="1">
            <a:spLocks noChangeArrowheads="1"/>
          </p:cNvSpPr>
          <p:nvPr/>
        </p:nvSpPr>
        <p:spPr bwMode="auto">
          <a:xfrm>
            <a:off x="3259138" y="987425"/>
            <a:ext cx="312737"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5" name="TextBox 19"/>
          <p:cNvSpPr txBox="1">
            <a:spLocks noChangeArrowheads="1"/>
          </p:cNvSpPr>
          <p:nvPr/>
        </p:nvSpPr>
        <p:spPr bwMode="auto">
          <a:xfrm>
            <a:off x="5116513" y="987425"/>
            <a:ext cx="312737"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6" name="TextBox 20"/>
          <p:cNvSpPr txBox="1">
            <a:spLocks noChangeArrowheads="1"/>
          </p:cNvSpPr>
          <p:nvPr/>
        </p:nvSpPr>
        <p:spPr bwMode="auto">
          <a:xfrm>
            <a:off x="6715125" y="928688"/>
            <a:ext cx="642938" cy="369887"/>
          </a:xfrm>
          <a:prstGeom prst="rect">
            <a:avLst/>
          </a:prstGeom>
          <a:noFill/>
          <a:ln w="9525">
            <a:noFill/>
            <a:miter lim="800000"/>
            <a:headEnd/>
            <a:tailEnd/>
          </a:ln>
        </p:spPr>
        <p:txBody>
          <a:bodyPr>
            <a:spAutoFit/>
          </a:bodyPr>
          <a:lstStyle/>
          <a:p>
            <a:r>
              <a:rPr lang="en-US" sz="1800"/>
              <a:t>….1</a:t>
            </a:r>
            <a:endParaRPr lang="en-IN" sz="1800"/>
          </a:p>
        </p:txBody>
      </p:sp>
      <p:sp>
        <p:nvSpPr>
          <p:cNvPr id="14357" name="TextBox 21"/>
          <p:cNvSpPr txBox="1">
            <a:spLocks noChangeArrowheads="1"/>
          </p:cNvSpPr>
          <p:nvPr/>
        </p:nvSpPr>
        <p:spPr bwMode="auto">
          <a:xfrm>
            <a:off x="3259138" y="2559050"/>
            <a:ext cx="312737"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8" name="TextBox 22"/>
          <p:cNvSpPr txBox="1">
            <a:spLocks noChangeArrowheads="1"/>
          </p:cNvSpPr>
          <p:nvPr/>
        </p:nvSpPr>
        <p:spPr bwMode="auto">
          <a:xfrm>
            <a:off x="5116513" y="2571750"/>
            <a:ext cx="312737"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9" name="TextBox 23"/>
          <p:cNvSpPr txBox="1">
            <a:spLocks noChangeArrowheads="1"/>
          </p:cNvSpPr>
          <p:nvPr/>
        </p:nvSpPr>
        <p:spPr bwMode="auto">
          <a:xfrm>
            <a:off x="6973888" y="2571750"/>
            <a:ext cx="312737" cy="369888"/>
          </a:xfrm>
          <a:prstGeom prst="rect">
            <a:avLst/>
          </a:prstGeom>
          <a:noFill/>
          <a:ln w="9525">
            <a:noFill/>
            <a:miter lim="800000"/>
            <a:headEnd/>
            <a:tailEnd/>
          </a:ln>
        </p:spPr>
        <p:txBody>
          <a:bodyPr wrap="none">
            <a:spAutoFit/>
          </a:bodyPr>
          <a:lstStyle/>
          <a:p>
            <a:r>
              <a:rPr lang="en-US" sz="1800"/>
              <a:t>n</a:t>
            </a:r>
            <a:endParaRPr lang="en-IN" sz="1800"/>
          </a:p>
        </p:txBody>
      </p:sp>
      <p:cxnSp>
        <p:nvCxnSpPr>
          <p:cNvPr id="26" name="Straight Arrow Connector 25"/>
          <p:cNvCxnSpPr>
            <a:stCxn id="5" idx="2"/>
            <a:endCxn id="8" idx="0"/>
          </p:cNvCxnSpPr>
          <p:nvPr/>
        </p:nvCxnSpPr>
        <p:spPr>
          <a:xfrm rot="5400000">
            <a:off x="4035425" y="2963863"/>
            <a:ext cx="35718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6" idx="2"/>
            <a:endCxn id="9" idx="0"/>
          </p:cNvCxnSpPr>
          <p:nvPr/>
        </p:nvCxnSpPr>
        <p:spPr>
          <a:xfrm rot="5400000">
            <a:off x="5894388" y="2963863"/>
            <a:ext cx="3571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7" idx="2"/>
            <a:endCxn id="10" idx="0"/>
          </p:cNvCxnSpPr>
          <p:nvPr/>
        </p:nvCxnSpPr>
        <p:spPr>
          <a:xfrm rot="5400000">
            <a:off x="7751763" y="2963863"/>
            <a:ext cx="3571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8" idx="2"/>
            <a:endCxn id="11" idx="0"/>
          </p:cNvCxnSpPr>
          <p:nvPr/>
        </p:nvCxnSpPr>
        <p:spPr>
          <a:xfrm rot="5400000">
            <a:off x="3928269" y="4001294"/>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9" idx="2"/>
            <a:endCxn id="12" idx="0"/>
          </p:cNvCxnSpPr>
          <p:nvPr/>
        </p:nvCxnSpPr>
        <p:spPr>
          <a:xfrm rot="5400000">
            <a:off x="5787232" y="4001294"/>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0" idx="2"/>
            <a:endCxn id="13" idx="0"/>
          </p:cNvCxnSpPr>
          <p:nvPr/>
        </p:nvCxnSpPr>
        <p:spPr>
          <a:xfrm rot="5400000">
            <a:off x="7644607" y="4001294"/>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2"/>
          </p:cNvCxnSpPr>
          <p:nvPr/>
        </p:nvCxnSpPr>
        <p:spPr>
          <a:xfrm rot="5400000">
            <a:off x="3892550" y="5180013"/>
            <a:ext cx="64293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2" idx="2"/>
            <a:endCxn id="14" idx="0"/>
          </p:cNvCxnSpPr>
          <p:nvPr/>
        </p:nvCxnSpPr>
        <p:spPr>
          <a:xfrm rot="5400000">
            <a:off x="5751513" y="5180013"/>
            <a:ext cx="64293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13" idx="2"/>
          </p:cNvCxnSpPr>
          <p:nvPr/>
        </p:nvCxnSpPr>
        <p:spPr>
          <a:xfrm rot="5400000">
            <a:off x="7643019" y="5142706"/>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14" idx="2"/>
            <a:endCxn id="14370" idx="0"/>
          </p:cNvCxnSpPr>
          <p:nvPr/>
        </p:nvCxnSpPr>
        <p:spPr>
          <a:xfrm rot="16200000" flipH="1">
            <a:off x="5929313" y="6215063"/>
            <a:ext cx="285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370" name="TextBox 54"/>
          <p:cNvSpPr txBox="1">
            <a:spLocks noChangeArrowheads="1"/>
          </p:cNvSpPr>
          <p:nvPr/>
        </p:nvSpPr>
        <p:spPr bwMode="auto">
          <a:xfrm>
            <a:off x="5143500" y="6357938"/>
            <a:ext cx="1857375" cy="369887"/>
          </a:xfrm>
          <a:prstGeom prst="rect">
            <a:avLst/>
          </a:prstGeom>
          <a:noFill/>
          <a:ln w="9525">
            <a:noFill/>
            <a:miter lim="800000"/>
            <a:headEnd/>
            <a:tailEnd/>
          </a:ln>
        </p:spPr>
        <p:txBody>
          <a:bodyPr>
            <a:spAutoFit/>
          </a:bodyPr>
          <a:lstStyle/>
          <a:p>
            <a:r>
              <a:rPr lang="en-US" sz="1800"/>
              <a:t>Predicted Class</a:t>
            </a:r>
            <a:endParaRPr lang="en-IN" sz="1800"/>
          </a:p>
        </p:txBody>
      </p:sp>
      <p:sp>
        <p:nvSpPr>
          <p:cNvPr id="56" name="Rectangle 55"/>
          <p:cNvSpPr/>
          <p:nvPr/>
        </p:nvSpPr>
        <p:spPr>
          <a:xfrm>
            <a:off x="785813" y="3714750"/>
            <a:ext cx="1428750"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IN" sz="1800" dirty="0"/>
          </a:p>
        </p:txBody>
      </p:sp>
      <p:cxnSp>
        <p:nvCxnSpPr>
          <p:cNvPr id="61" name="Elbow Connector 60"/>
          <p:cNvCxnSpPr>
            <a:stCxn id="56" idx="3"/>
          </p:cNvCxnSpPr>
          <p:nvPr/>
        </p:nvCxnSpPr>
        <p:spPr>
          <a:xfrm>
            <a:off x="2214563" y="4000500"/>
            <a:ext cx="5000625" cy="571500"/>
          </a:xfrm>
          <a:prstGeom prst="bentConnector3">
            <a:avLst>
              <a:gd name="adj1" fmla="val 95714"/>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5" name="Straight Connector 64"/>
          <p:cNvCxnSpPr/>
          <p:nvPr/>
        </p:nvCxnSpPr>
        <p:spPr>
          <a:xfrm rot="5400000">
            <a:off x="4858544" y="4287044"/>
            <a:ext cx="5715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68" name="Straight Arrow Connector 67"/>
          <p:cNvCxnSpPr>
            <a:endCxn id="12" idx="1"/>
          </p:cNvCxnSpPr>
          <p:nvPr/>
        </p:nvCxnSpPr>
        <p:spPr>
          <a:xfrm flipV="1">
            <a:off x="5143500" y="4572000"/>
            <a:ext cx="21431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0" name="Straight Connector 69"/>
          <p:cNvCxnSpPr/>
          <p:nvPr/>
        </p:nvCxnSpPr>
        <p:spPr>
          <a:xfrm rot="5400000">
            <a:off x="3000375" y="4286250"/>
            <a:ext cx="5715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1" name="Straight Arrow Connector 70"/>
          <p:cNvCxnSpPr>
            <a:endCxn id="11" idx="1"/>
          </p:cNvCxnSpPr>
          <p:nvPr/>
        </p:nvCxnSpPr>
        <p:spPr>
          <a:xfrm flipV="1">
            <a:off x="3286125" y="4572000"/>
            <a:ext cx="21431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377" name="TextBox 54"/>
          <p:cNvSpPr txBox="1">
            <a:spLocks noChangeArrowheads="1"/>
          </p:cNvSpPr>
          <p:nvPr/>
        </p:nvSpPr>
        <p:spPr bwMode="auto">
          <a:xfrm>
            <a:off x="3214688"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78" name="TextBox 54"/>
          <p:cNvSpPr txBox="1">
            <a:spLocks noChangeArrowheads="1"/>
          </p:cNvSpPr>
          <p:nvPr/>
        </p:nvSpPr>
        <p:spPr bwMode="auto">
          <a:xfrm>
            <a:off x="5072063"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79" name="TextBox 54"/>
          <p:cNvSpPr txBox="1">
            <a:spLocks noChangeArrowheads="1"/>
          </p:cNvSpPr>
          <p:nvPr/>
        </p:nvSpPr>
        <p:spPr bwMode="auto">
          <a:xfrm>
            <a:off x="6929438"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80" name="TextBox 79"/>
          <p:cNvSpPr txBox="1">
            <a:spLocks noChangeArrowheads="1"/>
          </p:cNvSpPr>
          <p:nvPr/>
        </p:nvSpPr>
        <p:spPr bwMode="auto">
          <a:xfrm>
            <a:off x="715963" y="4429125"/>
            <a:ext cx="1570037" cy="369888"/>
          </a:xfrm>
          <a:prstGeom prst="rect">
            <a:avLst/>
          </a:prstGeom>
          <a:noFill/>
          <a:ln w="9525">
            <a:noFill/>
            <a:miter lim="800000"/>
            <a:headEnd/>
            <a:tailEnd/>
          </a:ln>
        </p:spPr>
        <p:txBody>
          <a:bodyPr wrap="none">
            <a:spAutoFit/>
          </a:bodyPr>
          <a:lstStyle/>
          <a:p>
            <a:r>
              <a:rPr lang="en-US" sz="1800"/>
              <a:t>Test Data Set</a:t>
            </a:r>
            <a:endParaRPr lang="en-IN" sz="1800"/>
          </a:p>
        </p:txBody>
      </p:sp>
      <p:sp>
        <p:nvSpPr>
          <p:cNvPr id="85" name="Right Arrow 84"/>
          <p:cNvSpPr/>
          <p:nvPr/>
        </p:nvSpPr>
        <p:spPr>
          <a:xfrm>
            <a:off x="2357438" y="1500188"/>
            <a:ext cx="1071562"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4382" name="TextBox 85"/>
          <p:cNvSpPr txBox="1">
            <a:spLocks noChangeArrowheads="1"/>
          </p:cNvSpPr>
          <p:nvPr/>
        </p:nvSpPr>
        <p:spPr bwMode="auto">
          <a:xfrm>
            <a:off x="2286000" y="1643063"/>
            <a:ext cx="1214438" cy="954087"/>
          </a:xfrm>
          <a:prstGeom prst="rect">
            <a:avLst/>
          </a:prstGeom>
          <a:noFill/>
          <a:ln w="9525">
            <a:noFill/>
            <a:miter lim="800000"/>
            <a:headEnd/>
            <a:tailEnd/>
          </a:ln>
        </p:spPr>
        <p:txBody>
          <a:bodyPr>
            <a:spAutoFit/>
          </a:bodyPr>
          <a:lstStyle/>
          <a:p>
            <a:r>
              <a:rPr lang="en-US"/>
              <a:t>Randomly sampled allowing replication</a:t>
            </a:r>
            <a:endParaRPr lang="en-IN"/>
          </a:p>
        </p:txBody>
      </p:sp>
      <p:sp>
        <p:nvSpPr>
          <p:cNvPr id="14383" name="TextBox 86"/>
          <p:cNvSpPr txBox="1">
            <a:spLocks noChangeArrowheads="1"/>
          </p:cNvSpPr>
          <p:nvPr/>
        </p:nvSpPr>
        <p:spPr bwMode="auto">
          <a:xfrm>
            <a:off x="3786188" y="785813"/>
            <a:ext cx="787400" cy="369887"/>
          </a:xfrm>
          <a:prstGeom prst="rect">
            <a:avLst/>
          </a:prstGeom>
          <a:noFill/>
          <a:ln w="9525">
            <a:noFill/>
            <a:miter lim="800000"/>
            <a:headEnd/>
            <a:tailEnd/>
          </a:ln>
        </p:spPr>
        <p:txBody>
          <a:bodyPr wrap="none">
            <a:spAutoFit/>
          </a:bodyPr>
          <a:lstStyle/>
          <a:p>
            <a:r>
              <a:rPr lang="en-US" sz="1800"/>
              <a:t>Bag 1</a:t>
            </a:r>
            <a:endParaRPr lang="en-IN" sz="1800"/>
          </a:p>
        </p:txBody>
      </p:sp>
      <p:sp>
        <p:nvSpPr>
          <p:cNvPr id="14384" name="TextBox 87"/>
          <p:cNvSpPr txBox="1">
            <a:spLocks noChangeArrowheads="1"/>
          </p:cNvSpPr>
          <p:nvPr/>
        </p:nvSpPr>
        <p:spPr bwMode="auto">
          <a:xfrm>
            <a:off x="5641975" y="785813"/>
            <a:ext cx="787400" cy="369887"/>
          </a:xfrm>
          <a:prstGeom prst="rect">
            <a:avLst/>
          </a:prstGeom>
          <a:noFill/>
          <a:ln w="9525">
            <a:noFill/>
            <a:miter lim="800000"/>
            <a:headEnd/>
            <a:tailEnd/>
          </a:ln>
        </p:spPr>
        <p:txBody>
          <a:bodyPr wrap="none">
            <a:spAutoFit/>
          </a:bodyPr>
          <a:lstStyle/>
          <a:p>
            <a:r>
              <a:rPr lang="en-US" sz="1800"/>
              <a:t>Bag 2</a:t>
            </a:r>
            <a:endParaRPr lang="en-IN" sz="1800"/>
          </a:p>
        </p:txBody>
      </p:sp>
      <p:sp>
        <p:nvSpPr>
          <p:cNvPr id="14385" name="TextBox 88"/>
          <p:cNvSpPr txBox="1">
            <a:spLocks noChangeArrowheads="1"/>
          </p:cNvSpPr>
          <p:nvPr/>
        </p:nvSpPr>
        <p:spPr bwMode="auto">
          <a:xfrm>
            <a:off x="7499350" y="773113"/>
            <a:ext cx="723900" cy="369887"/>
          </a:xfrm>
          <a:prstGeom prst="rect">
            <a:avLst/>
          </a:prstGeom>
          <a:noFill/>
          <a:ln w="9525">
            <a:noFill/>
            <a:miter lim="800000"/>
            <a:headEnd/>
            <a:tailEnd/>
          </a:ln>
        </p:spPr>
        <p:txBody>
          <a:bodyPr wrap="none">
            <a:spAutoFit/>
          </a:bodyPr>
          <a:lstStyle/>
          <a:p>
            <a:r>
              <a:rPr lang="en-US" sz="1800"/>
              <a:t>Bag t</a:t>
            </a:r>
            <a:endParaRPr lang="en-IN" sz="1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4293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Algorithm</a:t>
            </a:r>
            <a:endParaRPr lang="en-IN" b="1" dirty="0">
              <a:solidFill>
                <a:srgbClr val="C00000"/>
              </a:solidFill>
              <a:effectLst>
                <a:outerShdw blurRad="38100" dist="38100" dir="2700000" algn="tl">
                  <a:srgbClr val="000000">
                    <a:alpha val="43137"/>
                  </a:srgbClr>
                </a:outerShdw>
              </a:effectLst>
            </a:endParaRPr>
          </a:p>
        </p:txBody>
      </p:sp>
      <p:sp>
        <p:nvSpPr>
          <p:cNvPr id="15363" name="Content Placeholder 2"/>
          <p:cNvSpPr>
            <a:spLocks noGrp="1"/>
          </p:cNvSpPr>
          <p:nvPr>
            <p:ph sz="quarter" idx="1"/>
          </p:nvPr>
        </p:nvSpPr>
        <p:spPr>
          <a:xfrm>
            <a:off x="457200" y="571500"/>
            <a:ext cx="8043863" cy="5902325"/>
          </a:xfrm>
        </p:spPr>
        <p:txBody>
          <a:bodyPr>
            <a:normAutofit fontScale="77500" lnSpcReduction="20000"/>
          </a:bodyPr>
          <a:lstStyle/>
          <a:p>
            <a:r>
              <a:rPr lang="en-US" u="sng" dirty="0" smtClean="0">
                <a:latin typeface="Century Schoolbook" pitchFamily="18" charset="0"/>
              </a:rPr>
              <a:t>Model generation:</a:t>
            </a:r>
            <a:endParaRPr lang="en-US" dirty="0" smtClean="0">
              <a:latin typeface="Century Schoolbook" pitchFamily="18" charset="0"/>
            </a:endParaRPr>
          </a:p>
          <a:p>
            <a:pPr>
              <a:buFont typeface="Wingdings" pitchFamily="2" charset="2"/>
              <a:buNone/>
            </a:pPr>
            <a:r>
              <a:rPr lang="en-US" dirty="0" smtClean="0">
                <a:latin typeface="Century Schoolbook" pitchFamily="18" charset="0"/>
              </a:rPr>
              <a:t>   Let n the number of instances in the training data.</a:t>
            </a:r>
          </a:p>
          <a:p>
            <a:pPr>
              <a:buFont typeface="Wingdings" pitchFamily="2" charset="2"/>
              <a:buNone/>
            </a:pPr>
            <a:r>
              <a:rPr lang="en-US" dirty="0" smtClean="0">
                <a:latin typeface="Century Schoolbook" pitchFamily="18" charset="0"/>
              </a:rPr>
              <a:t>	For each of t iterations:</a:t>
            </a:r>
          </a:p>
          <a:p>
            <a:pPr>
              <a:buFont typeface="Wingdings" pitchFamily="2" charset="2"/>
              <a:buNone/>
            </a:pPr>
            <a:r>
              <a:rPr lang="en-US" dirty="0" smtClean="0">
                <a:latin typeface="Century Schoolbook" pitchFamily="18" charset="0"/>
              </a:rPr>
              <a:t>		Sample n instances with replacement from 	training</a:t>
            </a:r>
          </a:p>
          <a:p>
            <a:pPr>
              <a:buFont typeface="Wingdings" pitchFamily="2" charset="2"/>
              <a:buNone/>
            </a:pPr>
            <a:r>
              <a:rPr lang="en-US" dirty="0" smtClean="0">
                <a:latin typeface="Century Schoolbook" pitchFamily="18" charset="0"/>
              </a:rPr>
              <a:t>            data.</a:t>
            </a:r>
          </a:p>
          <a:p>
            <a:pPr>
              <a:buFont typeface="Wingdings" pitchFamily="2" charset="2"/>
              <a:buNone/>
            </a:pPr>
            <a:r>
              <a:rPr lang="en-US" dirty="0" smtClean="0">
                <a:latin typeface="Century Schoolbook" pitchFamily="18" charset="0"/>
              </a:rPr>
              <a:t>		Apply the learning algorithm to the sample.</a:t>
            </a:r>
          </a:p>
          <a:p>
            <a:pPr>
              <a:buFont typeface="Wingdings" pitchFamily="2" charset="2"/>
              <a:buNone/>
            </a:pPr>
            <a:r>
              <a:rPr lang="en-US" dirty="0" smtClean="0">
                <a:latin typeface="Century Schoolbook" pitchFamily="18" charset="0"/>
              </a:rPr>
              <a:t>		Store resulting model.</a:t>
            </a:r>
          </a:p>
          <a:p>
            <a:endParaRPr lang="en-US" u="sng" dirty="0" smtClean="0">
              <a:latin typeface="Century Schoolbook" pitchFamily="18" charset="0"/>
            </a:endParaRPr>
          </a:p>
          <a:p>
            <a:r>
              <a:rPr lang="en-US" u="sng" dirty="0" smtClean="0">
                <a:latin typeface="Century Schoolbook" pitchFamily="18" charset="0"/>
              </a:rPr>
              <a:t>Classification</a:t>
            </a:r>
          </a:p>
          <a:p>
            <a:pPr>
              <a:buFont typeface="Wingdings" pitchFamily="2" charset="2"/>
              <a:buNone/>
            </a:pPr>
            <a:r>
              <a:rPr lang="en-US" dirty="0" smtClean="0">
                <a:latin typeface="Century Schoolbook" pitchFamily="18" charset="0"/>
              </a:rPr>
              <a:t>	For each of the t models:</a:t>
            </a:r>
          </a:p>
          <a:p>
            <a:pPr>
              <a:buFont typeface="Wingdings" pitchFamily="2" charset="2"/>
              <a:buNone/>
            </a:pPr>
            <a:r>
              <a:rPr lang="en-US" dirty="0" smtClean="0">
                <a:latin typeface="Century Schoolbook" pitchFamily="18" charset="0"/>
              </a:rPr>
              <a:t>		Predict class of instances using model.</a:t>
            </a:r>
          </a:p>
          <a:p>
            <a:pPr>
              <a:buFont typeface="Wingdings" pitchFamily="2" charset="2"/>
              <a:buNone/>
            </a:pPr>
            <a:r>
              <a:rPr lang="en-US" dirty="0" smtClean="0">
                <a:latin typeface="Century Schoolbook" pitchFamily="18" charset="0"/>
              </a:rPr>
              <a:t>	Return class that has been predicted most often.</a:t>
            </a:r>
          </a:p>
          <a:p>
            <a:pPr>
              <a:buFont typeface="Wingdings" pitchFamily="2" charset="2"/>
              <a:buNone/>
            </a:pP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71563"/>
          </a:xfrm>
        </p:spPr>
        <p:txBody>
          <a:bodyPr>
            <a:normAutofit/>
          </a:bodyPr>
          <a:lstStyle/>
          <a:p>
            <a:pPr algn="ctr">
              <a:defRPr/>
            </a:pPr>
            <a:r>
              <a:rPr lang="en-US" sz="3200" b="1" dirty="0" smtClean="0">
                <a:solidFill>
                  <a:srgbClr val="C00000"/>
                </a:solidFill>
                <a:effectLst>
                  <a:outerShdw blurRad="38100" dist="38100" dir="2700000" algn="tl">
                    <a:srgbClr val="000000">
                      <a:alpha val="43137"/>
                    </a:srgbClr>
                  </a:outerShdw>
                </a:effectLst>
              </a:rPr>
              <a:t>Why Improved Performance Due to Bagging</a:t>
            </a:r>
            <a:endParaRPr lang="en-IN" sz="3200" b="1" dirty="0">
              <a:solidFill>
                <a:srgbClr val="C00000"/>
              </a:solidFill>
              <a:effectLst>
                <a:outerShdw blurRad="38100" dist="38100" dir="2700000" algn="tl">
                  <a:srgbClr val="000000">
                    <a:alpha val="43137"/>
                  </a:srgbClr>
                </a:outerShdw>
              </a:effectLst>
            </a:endParaRPr>
          </a:p>
        </p:txBody>
      </p:sp>
      <p:sp>
        <p:nvSpPr>
          <p:cNvPr id="16387" name="Content Placeholder 2"/>
          <p:cNvSpPr>
            <a:spLocks noGrp="1"/>
          </p:cNvSpPr>
          <p:nvPr>
            <p:ph sz="quarter" idx="1"/>
          </p:nvPr>
        </p:nvSpPr>
        <p:spPr>
          <a:xfrm>
            <a:off x="457200" y="1066800"/>
            <a:ext cx="8186738" cy="5616575"/>
          </a:xfrm>
        </p:spPr>
        <p:txBody>
          <a:bodyPr>
            <a:normAutofit fontScale="77500" lnSpcReduction="20000"/>
          </a:bodyPr>
          <a:lstStyle/>
          <a:p>
            <a:pPr algn="just"/>
            <a:r>
              <a:rPr lang="en-US" dirty="0" smtClean="0">
                <a:latin typeface="Century Schoolbook" pitchFamily="18" charset="0"/>
              </a:rPr>
              <a:t>Combining multiple hypothesis can be viewed through a theoretical device known as the “Bias-variance decomposition”.</a:t>
            </a:r>
          </a:p>
          <a:p>
            <a:pPr algn="just"/>
            <a:r>
              <a:rPr lang="en-US" dirty="0" smtClean="0">
                <a:latin typeface="Century Schoolbook" pitchFamily="18" charset="0"/>
              </a:rPr>
              <a:t>Classification error = error due to bias + error due to variance.</a:t>
            </a:r>
          </a:p>
          <a:p>
            <a:pPr algn="just"/>
            <a:r>
              <a:rPr lang="en-US" dirty="0" smtClean="0">
                <a:latin typeface="Century Schoolbook" pitchFamily="18" charset="0"/>
              </a:rPr>
              <a:t>The error rate of a particular learning algorithm is called its bias for the learning problem and measures how well the learning method matches the problem.</a:t>
            </a:r>
          </a:p>
          <a:p>
            <a:pPr algn="just"/>
            <a:r>
              <a:rPr lang="en-US" dirty="0" smtClean="0">
                <a:latin typeface="Century Schoolbook" pitchFamily="18" charset="0"/>
              </a:rPr>
              <a:t>The error that stems from a particular training set (being of a certain finite size) is called variance.</a:t>
            </a:r>
          </a:p>
          <a:p>
            <a:pPr algn="just"/>
            <a:r>
              <a:rPr lang="en-US" dirty="0" smtClean="0">
                <a:latin typeface="Century Schoolbook" pitchFamily="18" charset="0"/>
              </a:rPr>
              <a:t>Usually there is only one training data set, and obtaining more data is either impossible or expensive.</a:t>
            </a:r>
          </a:p>
          <a:p>
            <a:r>
              <a:rPr lang="en-US" dirty="0" smtClean="0">
                <a:latin typeface="Century Schoolbook" pitchFamily="18" charset="0"/>
              </a:rPr>
              <a:t>Bagging reduces combined classifier’s error by reducing variance.</a:t>
            </a: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533400"/>
            <a:ext cx="5943600" cy="5539978"/>
          </a:xfrm>
          <a:prstGeom prst="rect">
            <a:avLst/>
          </a:prstGeom>
        </p:spPr>
        <p:txBody>
          <a:bodyPr wrap="square">
            <a:spAutoFit/>
          </a:bodyPr>
          <a:lstStyle/>
          <a:p>
            <a:pPr>
              <a:spcBef>
                <a:spcPct val="50000"/>
              </a:spcBef>
            </a:pPr>
            <a:r>
              <a:rPr lang="en-US" sz="1600" b="1" dirty="0">
                <a:latin typeface="Times New Roman" charset="0"/>
              </a:rPr>
              <a:t>The motivational factors for developing learning systems are:</a:t>
            </a:r>
          </a:p>
          <a:p>
            <a:pPr>
              <a:spcBef>
                <a:spcPct val="50000"/>
              </a:spcBef>
            </a:pPr>
            <a:endParaRPr lang="en-US" sz="1600" b="1" dirty="0">
              <a:latin typeface="Times New Roman" charset="0"/>
            </a:endParaRPr>
          </a:p>
          <a:p>
            <a:pPr>
              <a:spcBef>
                <a:spcPct val="50000"/>
              </a:spcBef>
              <a:buFontTx/>
              <a:buChar char="•"/>
            </a:pPr>
            <a:r>
              <a:rPr lang="en-US" sz="1600" b="1" dirty="0">
                <a:latin typeface="Times New Roman" charset="0"/>
              </a:rPr>
              <a:t> the ability to learn is a primary characteristics of intelligence. </a:t>
            </a:r>
          </a:p>
          <a:p>
            <a:pPr eaLnBrk="0" hangingPunct="0">
              <a:spcBef>
                <a:spcPct val="50000"/>
              </a:spcBef>
              <a:buFontTx/>
              <a:buChar char="•"/>
            </a:pPr>
            <a:r>
              <a:rPr lang="en-US" sz="1600" b="1" dirty="0">
                <a:latin typeface="Times New Roman" charset="0"/>
              </a:rPr>
              <a:t> to deal with real world decision making problems.</a:t>
            </a:r>
          </a:p>
          <a:p>
            <a:pPr eaLnBrk="0" hangingPunct="0">
              <a:spcBef>
                <a:spcPct val="50000"/>
              </a:spcBef>
              <a:buFontTx/>
              <a:buChar char="•"/>
            </a:pPr>
            <a:r>
              <a:rPr lang="en-US" sz="1600" b="1" dirty="0">
                <a:latin typeface="Times New Roman" charset="0"/>
              </a:rPr>
              <a:t>to solve these problems in the sense of reaching correct conclusions.</a:t>
            </a:r>
          </a:p>
          <a:p>
            <a:pPr eaLnBrk="0" hangingPunct="0">
              <a:spcBef>
                <a:spcPct val="50000"/>
              </a:spcBef>
              <a:buFontTx/>
              <a:buChar char="•"/>
            </a:pPr>
            <a:r>
              <a:rPr lang="en-US" sz="1600" b="1" dirty="0">
                <a:latin typeface="Times New Roman" charset="0"/>
              </a:rPr>
              <a:t>to reach the correct conclusions in the simplest and quickest possible way.</a:t>
            </a:r>
          </a:p>
          <a:p>
            <a:pPr eaLnBrk="0" hangingPunct="0">
              <a:spcBef>
                <a:spcPct val="50000"/>
              </a:spcBef>
              <a:buFontTx/>
              <a:buChar char="•"/>
            </a:pPr>
            <a:r>
              <a:rPr lang="en-US" sz="1600" b="1" dirty="0">
                <a:latin typeface="Times New Roman" charset="0"/>
              </a:rPr>
              <a:t> to obtain generalized rules when expertise in the form of records of solved cases may be the sole source of knowledge, or when good tests and measurements may be available, but methods of applying information may be insufficiently understood or systematized.</a:t>
            </a:r>
          </a:p>
          <a:p>
            <a:pPr eaLnBrk="0" hangingPunct="0">
              <a:spcBef>
                <a:spcPct val="50000"/>
              </a:spcBef>
              <a:buFontTx/>
              <a:buChar char="•"/>
            </a:pPr>
            <a:r>
              <a:rPr lang="en-US" sz="1600" b="1" dirty="0">
                <a:latin typeface="Times New Roman" charset="0"/>
              </a:rPr>
              <a:t> to overcome the inability of expert system to surpass the level of existing experts and thereby making the system dynamic.</a:t>
            </a:r>
          </a:p>
          <a:p>
            <a:pPr eaLnBrk="0" hangingPunct="0">
              <a:spcBef>
                <a:spcPct val="50000"/>
              </a:spcBef>
              <a:buFontTx/>
              <a:buChar char="•"/>
            </a:pPr>
            <a:r>
              <a:rPr lang="en-US" sz="1600" b="1" dirty="0">
                <a:latin typeface="Times New Roman" charset="0"/>
              </a:rPr>
              <a:t> to eliminate great effort and high cost required to build and maintain knowledge base, making it automatic procedure and thus overcome shortage of trained knowledge engineers</a:t>
            </a:r>
            <a:r>
              <a:rPr lang="en-US" dirty="0">
                <a:latin typeface="Times New Roman"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71500"/>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Boosting</a:t>
            </a:r>
            <a:endParaRPr lang="en-IN" b="1" dirty="0">
              <a:solidFill>
                <a:srgbClr val="C00000"/>
              </a:solidFill>
              <a:effectLst>
                <a:outerShdw blurRad="38100" dist="38100" dir="2700000" algn="tl">
                  <a:srgbClr val="000000">
                    <a:alpha val="43137"/>
                  </a:srgbClr>
                </a:outerShdw>
              </a:effectLst>
            </a:endParaRPr>
          </a:p>
        </p:txBody>
      </p:sp>
      <p:sp>
        <p:nvSpPr>
          <p:cNvPr id="17411" name="Content Placeholder 2"/>
          <p:cNvSpPr>
            <a:spLocks noGrp="1"/>
          </p:cNvSpPr>
          <p:nvPr>
            <p:ph sz="quarter" idx="1"/>
          </p:nvPr>
        </p:nvSpPr>
        <p:spPr>
          <a:xfrm>
            <a:off x="457200" y="714375"/>
            <a:ext cx="7615238" cy="5759450"/>
          </a:xfrm>
        </p:spPr>
        <p:txBody>
          <a:bodyPr>
            <a:normAutofit/>
          </a:bodyPr>
          <a:lstStyle/>
          <a:p>
            <a:pPr algn="just"/>
            <a:endParaRPr lang="en-US" sz="2400" dirty="0" smtClean="0">
              <a:latin typeface="Century Schoolbook" pitchFamily="18" charset="0"/>
            </a:endParaRPr>
          </a:p>
          <a:p>
            <a:pPr algn="just"/>
            <a:endParaRPr lang="en-US" sz="2400" dirty="0">
              <a:latin typeface="Century Schoolbook" pitchFamily="18" charset="0"/>
            </a:endParaRPr>
          </a:p>
          <a:p>
            <a:pPr algn="just"/>
            <a:r>
              <a:rPr lang="en-US" sz="2400" dirty="0" smtClean="0">
                <a:latin typeface="Century Schoolbook" pitchFamily="18" charset="0"/>
              </a:rPr>
              <a:t>Combining multiple models (or hypothesis) only helps when models are significantly different from one another and each one treats a reasonable percentage of the data correctly. Ideally the model complement one another, each being specialist in a part of domain where the other models don’t perform very well.</a:t>
            </a:r>
          </a:p>
          <a:p>
            <a:pPr algn="just">
              <a:buNone/>
            </a:pPr>
            <a:endParaRPr lang="en-US" sz="2400" dirty="0" smtClean="0">
              <a:latin typeface="Century Schoolbook" pitchFamily="18" charset="0"/>
            </a:endParaRPr>
          </a:p>
          <a:p>
            <a:pPr algn="just"/>
            <a:r>
              <a:rPr lang="en-US" sz="2400" dirty="0" smtClean="0">
                <a:latin typeface="Century Schoolbook" pitchFamily="18" charset="0"/>
              </a:rPr>
              <a:t>The boosting method for combining multiple hypothesis exploits this insight by explicitly seeking hypothesis that complement one another.</a:t>
            </a:r>
            <a:endParaRPr lang="en-IN" sz="2400"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200025"/>
            <a:ext cx="7400925" cy="714375"/>
          </a:xfrm>
        </p:spPr>
        <p:txBody>
          <a:bodyPr>
            <a:normAutofit fontScale="90000"/>
          </a:bodyPr>
          <a:lstStyle/>
          <a:p>
            <a:pPr>
              <a:defRPr/>
            </a:pPr>
            <a:r>
              <a:rPr lang="en-US" b="1" dirty="0" smtClean="0">
                <a:solidFill>
                  <a:srgbClr val="C00000"/>
                </a:solidFill>
                <a:effectLst>
                  <a:outerShdw blurRad="38100" dist="38100" dir="2700000" algn="tl">
                    <a:srgbClr val="000000">
                      <a:alpha val="43137"/>
                    </a:srgbClr>
                  </a:outerShdw>
                </a:effectLst>
              </a:rPr>
              <a:t>Similarities of Boosting with Bagging</a:t>
            </a:r>
            <a:endParaRPr lang="en-IN" b="1" dirty="0">
              <a:solidFill>
                <a:srgbClr val="C00000"/>
              </a:solidFill>
              <a:effectLst>
                <a:outerShdw blurRad="38100" dist="38100" dir="2700000" algn="tl">
                  <a:srgbClr val="000000">
                    <a:alpha val="43137"/>
                  </a:srgbClr>
                </a:outerShdw>
              </a:effectLst>
            </a:endParaRPr>
          </a:p>
        </p:txBody>
      </p:sp>
      <p:sp>
        <p:nvSpPr>
          <p:cNvPr id="18435" name="Content Placeholder 2"/>
          <p:cNvSpPr>
            <a:spLocks noGrp="1"/>
          </p:cNvSpPr>
          <p:nvPr>
            <p:ph sz="quarter" idx="1"/>
          </p:nvPr>
        </p:nvSpPr>
        <p:spPr>
          <a:xfrm>
            <a:off x="457200" y="1150938"/>
            <a:ext cx="7829550" cy="5402262"/>
          </a:xfrm>
        </p:spPr>
        <p:txBody>
          <a:bodyPr/>
          <a:lstStyle/>
          <a:p>
            <a:pPr algn="just"/>
            <a:r>
              <a:rPr lang="en-US" smtClean="0">
                <a:latin typeface="Century Schoolbook" pitchFamily="18" charset="0"/>
              </a:rPr>
              <a:t>Like bagging, boosting uses voting (for classification) or averaging (for numeric prediction).</a:t>
            </a:r>
          </a:p>
          <a:p>
            <a:pPr algn="just"/>
            <a:endParaRPr lang="en-US" smtClean="0">
              <a:latin typeface="Century Schoolbook" pitchFamily="18" charset="0"/>
            </a:endParaRPr>
          </a:p>
          <a:p>
            <a:pPr algn="just"/>
            <a:r>
              <a:rPr lang="en-US" smtClean="0">
                <a:latin typeface="Century Schoolbook" pitchFamily="18" charset="0"/>
              </a:rPr>
              <a:t>Like bagging, boosting combines hypothesis of same type ― for example, decision trees.</a:t>
            </a:r>
            <a:endParaRPr lang="en-IN" smtClean="0">
              <a:latin typeface="Century Schoolboo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Differences of Boosting with Bagging</a:t>
            </a:r>
            <a:endParaRPr lang="en-IN" dirty="0"/>
          </a:p>
        </p:txBody>
      </p:sp>
      <p:sp>
        <p:nvSpPr>
          <p:cNvPr id="19459" name="Content Placeholder 2"/>
          <p:cNvSpPr>
            <a:spLocks noGrp="1"/>
          </p:cNvSpPr>
          <p:nvPr>
            <p:ph sz="quarter" idx="1"/>
          </p:nvPr>
        </p:nvSpPr>
        <p:spPr>
          <a:xfrm>
            <a:off x="457200" y="1600200"/>
            <a:ext cx="7615238" cy="4873625"/>
          </a:xfrm>
        </p:spPr>
        <p:txBody>
          <a:bodyPr>
            <a:normAutofit fontScale="92500" lnSpcReduction="20000"/>
          </a:bodyPr>
          <a:lstStyle/>
          <a:p>
            <a:pPr algn="just"/>
            <a:r>
              <a:rPr lang="en-US" smtClean="0">
                <a:latin typeface="Century Schoolbook" pitchFamily="18" charset="0"/>
              </a:rPr>
              <a:t>Boosting is iterative.</a:t>
            </a:r>
          </a:p>
          <a:p>
            <a:pPr algn="just">
              <a:buFont typeface="Wingdings" pitchFamily="2" charset="2"/>
              <a:buNone/>
            </a:pPr>
            <a:r>
              <a:rPr lang="en-US" smtClean="0">
                <a:latin typeface="Century Schoolbook" pitchFamily="18" charset="0"/>
              </a:rPr>
              <a:t>	Whereas, in bagging individual models are built separately, in boosting, each new hypothesis influenced by the performance of those built previously.</a:t>
            </a:r>
          </a:p>
          <a:p>
            <a:pPr algn="just">
              <a:buFont typeface="Wingdings" pitchFamily="2" charset="2"/>
              <a:buNone/>
            </a:pPr>
            <a:r>
              <a:rPr lang="en-US" smtClean="0">
                <a:latin typeface="Century Schoolbook" pitchFamily="18" charset="0"/>
              </a:rPr>
              <a:t>	Boosting encourages new hypothesis to become experts for instances handled incorrectly by earlier ones. </a:t>
            </a:r>
          </a:p>
          <a:p>
            <a:pPr algn="just"/>
            <a:r>
              <a:rPr lang="en-US" smtClean="0">
                <a:latin typeface="Century Schoolbook" pitchFamily="18" charset="0"/>
              </a:rPr>
              <a:t>Boosting weights a hypothesis contribution by its performance, rather than giving equal weights to all hypothesis. </a:t>
            </a:r>
            <a:endParaRPr lang="en-IN" smtClean="0">
              <a:latin typeface="Century Schoolbook"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7900988" cy="56038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How Boosting Works</a:t>
            </a:r>
            <a:endParaRPr lang="en-IN" b="1" dirty="0">
              <a:solidFill>
                <a:srgbClr val="C00000"/>
              </a:solidFill>
              <a:effectLst>
                <a:outerShdw blurRad="38100" dist="38100" dir="2700000" algn="tl">
                  <a:srgbClr val="000000">
                    <a:alpha val="43137"/>
                  </a:srgbClr>
                </a:outerShdw>
              </a:effectLst>
            </a:endParaRPr>
          </a:p>
        </p:txBody>
      </p:sp>
      <p:sp>
        <p:nvSpPr>
          <p:cNvPr id="20483" name="Content Placeholder 2"/>
          <p:cNvSpPr>
            <a:spLocks noGrp="1"/>
          </p:cNvSpPr>
          <p:nvPr>
            <p:ph sz="quarter" idx="1"/>
          </p:nvPr>
        </p:nvSpPr>
        <p:spPr>
          <a:xfrm>
            <a:off x="500063" y="4572000"/>
            <a:ext cx="7715250" cy="2357438"/>
          </a:xfrm>
        </p:spPr>
        <p:txBody>
          <a:bodyPr>
            <a:normAutofit fontScale="70000" lnSpcReduction="20000"/>
          </a:bodyPr>
          <a:lstStyle/>
          <a:p>
            <a:pPr algn="just"/>
            <a:r>
              <a:rPr lang="en-US" dirty="0" smtClean="0">
                <a:latin typeface="Century Schoolbook" pitchFamily="18" charset="0"/>
              </a:rPr>
              <a:t>Each shaded rectangle corresponds to an example;</a:t>
            </a:r>
          </a:p>
          <a:p>
            <a:pPr algn="just">
              <a:buFont typeface="Wingdings" pitchFamily="2" charset="2"/>
              <a:buNone/>
            </a:pPr>
            <a:r>
              <a:rPr lang="en-US" dirty="0" smtClean="0">
                <a:latin typeface="Century Schoolbook" pitchFamily="18" charset="0"/>
              </a:rPr>
              <a:t>	the height of the rectangle corresponds to the weight. The ticks and crosses indicate whether the example was classified correctly by the current hypothesis. The size of the decision tree indicates the weight of that hypothesis in the final ensemble.</a:t>
            </a:r>
            <a:endParaRPr lang="en-IN" dirty="0" smtClean="0">
              <a:latin typeface="Century Schoolbook" pitchFamily="18" charset="0"/>
            </a:endParaRPr>
          </a:p>
        </p:txBody>
      </p:sp>
      <p:sp>
        <p:nvSpPr>
          <p:cNvPr id="5" name="Rectangle 4"/>
          <p:cNvSpPr/>
          <p:nvPr/>
        </p:nvSpPr>
        <p:spPr>
          <a:xfrm>
            <a:off x="785813" y="571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6" name="Rectangle 5"/>
          <p:cNvSpPr/>
          <p:nvPr/>
        </p:nvSpPr>
        <p:spPr>
          <a:xfrm>
            <a:off x="785813" y="1143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7" name="Rectangle 6"/>
          <p:cNvSpPr/>
          <p:nvPr/>
        </p:nvSpPr>
        <p:spPr>
          <a:xfrm>
            <a:off x="785813" y="1714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8" name="Rectangle 7"/>
          <p:cNvSpPr/>
          <p:nvPr/>
        </p:nvSpPr>
        <p:spPr>
          <a:xfrm>
            <a:off x="785813" y="22733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9" name="Rectangle 8"/>
          <p:cNvSpPr/>
          <p:nvPr/>
        </p:nvSpPr>
        <p:spPr>
          <a:xfrm>
            <a:off x="785813" y="28448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489" name="TextBox 9"/>
          <p:cNvSpPr txBox="1">
            <a:spLocks noChangeArrowheads="1"/>
          </p:cNvSpPr>
          <p:nvPr/>
        </p:nvSpPr>
        <p:spPr bwMode="auto">
          <a:xfrm>
            <a:off x="1046163" y="571500"/>
            <a:ext cx="311150" cy="369888"/>
          </a:xfrm>
          <a:prstGeom prst="rect">
            <a:avLst/>
          </a:prstGeom>
          <a:noFill/>
          <a:ln w="9525">
            <a:noFill/>
            <a:miter lim="800000"/>
            <a:headEnd/>
            <a:tailEnd/>
          </a:ln>
        </p:spPr>
        <p:txBody>
          <a:bodyPr wrap="none">
            <a:spAutoFit/>
          </a:bodyPr>
          <a:lstStyle/>
          <a:p>
            <a:r>
              <a:rPr lang="en-IN" sz="1800"/>
              <a:t>√</a:t>
            </a:r>
          </a:p>
        </p:txBody>
      </p:sp>
      <p:sp>
        <p:nvSpPr>
          <p:cNvPr id="20490" name="TextBox 10"/>
          <p:cNvSpPr txBox="1">
            <a:spLocks noChangeArrowheads="1"/>
          </p:cNvSpPr>
          <p:nvPr/>
        </p:nvSpPr>
        <p:spPr bwMode="auto">
          <a:xfrm>
            <a:off x="1046163" y="2273300"/>
            <a:ext cx="311150" cy="369888"/>
          </a:xfrm>
          <a:prstGeom prst="rect">
            <a:avLst/>
          </a:prstGeom>
          <a:noFill/>
          <a:ln w="9525">
            <a:noFill/>
            <a:miter lim="800000"/>
            <a:headEnd/>
            <a:tailEnd/>
          </a:ln>
        </p:spPr>
        <p:txBody>
          <a:bodyPr wrap="none">
            <a:spAutoFit/>
          </a:bodyPr>
          <a:lstStyle/>
          <a:p>
            <a:r>
              <a:rPr lang="en-IN" sz="1800"/>
              <a:t>√</a:t>
            </a:r>
          </a:p>
        </p:txBody>
      </p:sp>
      <p:sp>
        <p:nvSpPr>
          <p:cNvPr id="20491" name="TextBox 11"/>
          <p:cNvSpPr txBox="1">
            <a:spLocks noChangeArrowheads="1"/>
          </p:cNvSpPr>
          <p:nvPr/>
        </p:nvSpPr>
        <p:spPr bwMode="auto">
          <a:xfrm>
            <a:off x="1046163" y="2844800"/>
            <a:ext cx="311150" cy="369888"/>
          </a:xfrm>
          <a:prstGeom prst="rect">
            <a:avLst/>
          </a:prstGeom>
          <a:noFill/>
          <a:ln w="9525">
            <a:noFill/>
            <a:miter lim="800000"/>
            <a:headEnd/>
            <a:tailEnd/>
          </a:ln>
        </p:spPr>
        <p:txBody>
          <a:bodyPr wrap="none">
            <a:spAutoFit/>
          </a:bodyPr>
          <a:lstStyle/>
          <a:p>
            <a:r>
              <a:rPr lang="en-IN" sz="1800"/>
              <a:t>√</a:t>
            </a:r>
          </a:p>
        </p:txBody>
      </p:sp>
      <p:sp>
        <p:nvSpPr>
          <p:cNvPr id="13" name="Rectangle 12"/>
          <p:cNvSpPr/>
          <p:nvPr/>
        </p:nvSpPr>
        <p:spPr>
          <a:xfrm>
            <a:off x="3286125" y="5715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4" name="Rectangle 13"/>
          <p:cNvSpPr/>
          <p:nvPr/>
        </p:nvSpPr>
        <p:spPr>
          <a:xfrm>
            <a:off x="3286125" y="29289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5" name="Rectangle 14"/>
          <p:cNvSpPr/>
          <p:nvPr/>
        </p:nvSpPr>
        <p:spPr>
          <a:xfrm>
            <a:off x="3286125" y="23574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6" name="Rectangle 15"/>
          <p:cNvSpPr/>
          <p:nvPr/>
        </p:nvSpPr>
        <p:spPr>
          <a:xfrm>
            <a:off x="3286125" y="1000125"/>
            <a:ext cx="285750"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8" name="Rectangle 17"/>
          <p:cNvSpPr/>
          <p:nvPr/>
        </p:nvSpPr>
        <p:spPr>
          <a:xfrm>
            <a:off x="3286125" y="1643063"/>
            <a:ext cx="285750"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497" name="TextBox 16"/>
          <p:cNvSpPr txBox="1">
            <a:spLocks noChangeArrowheads="1"/>
          </p:cNvSpPr>
          <p:nvPr/>
        </p:nvSpPr>
        <p:spPr bwMode="auto">
          <a:xfrm>
            <a:off x="1019175" y="1143000"/>
            <a:ext cx="338138" cy="369888"/>
          </a:xfrm>
          <a:prstGeom prst="rect">
            <a:avLst/>
          </a:prstGeom>
          <a:noFill/>
          <a:ln w="9525">
            <a:noFill/>
            <a:miter lim="800000"/>
            <a:headEnd/>
            <a:tailEnd/>
          </a:ln>
        </p:spPr>
        <p:txBody>
          <a:bodyPr wrap="none">
            <a:spAutoFit/>
          </a:bodyPr>
          <a:lstStyle/>
          <a:p>
            <a:r>
              <a:rPr lang="en-US" sz="1800"/>
              <a:t>X</a:t>
            </a:r>
            <a:endParaRPr lang="en-IN" sz="1800"/>
          </a:p>
        </p:txBody>
      </p:sp>
      <p:sp>
        <p:nvSpPr>
          <p:cNvPr id="20498" name="TextBox 18"/>
          <p:cNvSpPr txBox="1">
            <a:spLocks noChangeArrowheads="1"/>
          </p:cNvSpPr>
          <p:nvPr/>
        </p:nvSpPr>
        <p:spPr bwMode="auto">
          <a:xfrm>
            <a:off x="1019175" y="1714500"/>
            <a:ext cx="338138" cy="369888"/>
          </a:xfrm>
          <a:prstGeom prst="rect">
            <a:avLst/>
          </a:prstGeom>
          <a:noFill/>
          <a:ln w="9525">
            <a:noFill/>
            <a:miter lim="800000"/>
            <a:headEnd/>
            <a:tailEnd/>
          </a:ln>
        </p:spPr>
        <p:txBody>
          <a:bodyPr wrap="none">
            <a:spAutoFit/>
          </a:bodyPr>
          <a:lstStyle/>
          <a:p>
            <a:r>
              <a:rPr lang="en-US" sz="1800"/>
              <a:t>X</a:t>
            </a:r>
            <a:endParaRPr lang="en-IN" sz="1800"/>
          </a:p>
        </p:txBody>
      </p:sp>
      <p:sp>
        <p:nvSpPr>
          <p:cNvPr id="20499" name="TextBox 9"/>
          <p:cNvSpPr txBox="1">
            <a:spLocks noChangeArrowheads="1"/>
          </p:cNvSpPr>
          <p:nvPr/>
        </p:nvSpPr>
        <p:spPr bwMode="auto">
          <a:xfrm>
            <a:off x="3546475" y="500063"/>
            <a:ext cx="311150" cy="369887"/>
          </a:xfrm>
          <a:prstGeom prst="rect">
            <a:avLst/>
          </a:prstGeom>
          <a:noFill/>
          <a:ln w="9525">
            <a:noFill/>
            <a:miter lim="800000"/>
            <a:headEnd/>
            <a:tailEnd/>
          </a:ln>
        </p:spPr>
        <p:txBody>
          <a:bodyPr wrap="none">
            <a:spAutoFit/>
          </a:bodyPr>
          <a:lstStyle/>
          <a:p>
            <a:r>
              <a:rPr lang="en-IN" sz="1800"/>
              <a:t>√</a:t>
            </a:r>
          </a:p>
        </p:txBody>
      </p:sp>
      <p:sp>
        <p:nvSpPr>
          <p:cNvPr id="20500" name="TextBox 9"/>
          <p:cNvSpPr txBox="1">
            <a:spLocks noChangeArrowheads="1"/>
          </p:cNvSpPr>
          <p:nvPr/>
        </p:nvSpPr>
        <p:spPr bwMode="auto">
          <a:xfrm>
            <a:off x="3546475" y="1058863"/>
            <a:ext cx="311150" cy="369887"/>
          </a:xfrm>
          <a:prstGeom prst="rect">
            <a:avLst/>
          </a:prstGeom>
          <a:noFill/>
          <a:ln w="9525">
            <a:noFill/>
            <a:miter lim="800000"/>
            <a:headEnd/>
            <a:tailEnd/>
          </a:ln>
        </p:spPr>
        <p:txBody>
          <a:bodyPr wrap="none">
            <a:spAutoFit/>
          </a:bodyPr>
          <a:lstStyle/>
          <a:p>
            <a:r>
              <a:rPr lang="en-IN" sz="1800"/>
              <a:t>√</a:t>
            </a:r>
          </a:p>
        </p:txBody>
      </p:sp>
      <p:sp>
        <p:nvSpPr>
          <p:cNvPr id="20501" name="TextBox 9"/>
          <p:cNvSpPr txBox="1">
            <a:spLocks noChangeArrowheads="1"/>
          </p:cNvSpPr>
          <p:nvPr/>
        </p:nvSpPr>
        <p:spPr bwMode="auto">
          <a:xfrm>
            <a:off x="3546475" y="1701800"/>
            <a:ext cx="311150" cy="369888"/>
          </a:xfrm>
          <a:prstGeom prst="rect">
            <a:avLst/>
          </a:prstGeom>
          <a:noFill/>
          <a:ln w="9525">
            <a:noFill/>
            <a:miter lim="800000"/>
            <a:headEnd/>
            <a:tailEnd/>
          </a:ln>
        </p:spPr>
        <p:txBody>
          <a:bodyPr wrap="none">
            <a:spAutoFit/>
          </a:bodyPr>
          <a:lstStyle/>
          <a:p>
            <a:r>
              <a:rPr lang="en-IN" sz="1800"/>
              <a:t>√</a:t>
            </a:r>
          </a:p>
        </p:txBody>
      </p:sp>
      <p:sp>
        <p:nvSpPr>
          <p:cNvPr id="20502" name="TextBox 9"/>
          <p:cNvSpPr txBox="1">
            <a:spLocks noChangeArrowheads="1"/>
          </p:cNvSpPr>
          <p:nvPr/>
        </p:nvSpPr>
        <p:spPr bwMode="auto">
          <a:xfrm>
            <a:off x="3546475" y="2844800"/>
            <a:ext cx="311150" cy="369888"/>
          </a:xfrm>
          <a:prstGeom prst="rect">
            <a:avLst/>
          </a:prstGeom>
          <a:noFill/>
          <a:ln w="9525">
            <a:noFill/>
            <a:miter lim="800000"/>
            <a:headEnd/>
            <a:tailEnd/>
          </a:ln>
        </p:spPr>
        <p:txBody>
          <a:bodyPr wrap="none">
            <a:spAutoFit/>
          </a:bodyPr>
          <a:lstStyle/>
          <a:p>
            <a:r>
              <a:rPr lang="en-IN" sz="1800"/>
              <a:t>√</a:t>
            </a:r>
          </a:p>
        </p:txBody>
      </p:sp>
      <p:sp>
        <p:nvSpPr>
          <p:cNvPr id="20503" name="TextBox 23"/>
          <p:cNvSpPr txBox="1">
            <a:spLocks noChangeArrowheads="1"/>
          </p:cNvSpPr>
          <p:nvPr/>
        </p:nvSpPr>
        <p:spPr bwMode="auto">
          <a:xfrm>
            <a:off x="3519488" y="2273300"/>
            <a:ext cx="338137" cy="369888"/>
          </a:xfrm>
          <a:prstGeom prst="rect">
            <a:avLst/>
          </a:prstGeom>
          <a:noFill/>
          <a:ln w="9525">
            <a:noFill/>
            <a:miter lim="800000"/>
            <a:headEnd/>
            <a:tailEnd/>
          </a:ln>
        </p:spPr>
        <p:txBody>
          <a:bodyPr wrap="none">
            <a:spAutoFit/>
          </a:bodyPr>
          <a:lstStyle/>
          <a:p>
            <a:r>
              <a:rPr lang="en-US" sz="1800"/>
              <a:t>X</a:t>
            </a:r>
            <a:endParaRPr lang="en-IN" sz="1800"/>
          </a:p>
        </p:txBody>
      </p:sp>
      <p:sp>
        <p:nvSpPr>
          <p:cNvPr id="25" name="Rectangle 24"/>
          <p:cNvSpPr/>
          <p:nvPr/>
        </p:nvSpPr>
        <p:spPr>
          <a:xfrm>
            <a:off x="5357813" y="571500"/>
            <a:ext cx="285750" cy="14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6" name="Rectangle 25"/>
          <p:cNvSpPr/>
          <p:nvPr/>
        </p:nvSpPr>
        <p:spPr>
          <a:xfrm>
            <a:off x="5357813" y="3000375"/>
            <a:ext cx="285750" cy="14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7" name="Rectangle 26"/>
          <p:cNvSpPr/>
          <p:nvPr/>
        </p:nvSpPr>
        <p:spPr>
          <a:xfrm>
            <a:off x="5357813" y="2286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8" name="Rectangle 27"/>
          <p:cNvSpPr/>
          <p:nvPr/>
        </p:nvSpPr>
        <p:spPr>
          <a:xfrm>
            <a:off x="5357813" y="1714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9" name="Rectangle 28"/>
          <p:cNvSpPr/>
          <p:nvPr/>
        </p:nvSpPr>
        <p:spPr>
          <a:xfrm>
            <a:off x="5357813" y="1143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509" name="TextBox 9"/>
          <p:cNvSpPr txBox="1">
            <a:spLocks noChangeArrowheads="1"/>
          </p:cNvSpPr>
          <p:nvPr/>
        </p:nvSpPr>
        <p:spPr bwMode="auto">
          <a:xfrm>
            <a:off x="5618163" y="1071563"/>
            <a:ext cx="311150" cy="369887"/>
          </a:xfrm>
          <a:prstGeom prst="rect">
            <a:avLst/>
          </a:prstGeom>
          <a:noFill/>
          <a:ln w="9525">
            <a:noFill/>
            <a:miter lim="800000"/>
            <a:headEnd/>
            <a:tailEnd/>
          </a:ln>
        </p:spPr>
        <p:txBody>
          <a:bodyPr wrap="none">
            <a:spAutoFit/>
          </a:bodyPr>
          <a:lstStyle/>
          <a:p>
            <a:r>
              <a:rPr lang="en-IN" sz="1800"/>
              <a:t>√</a:t>
            </a:r>
          </a:p>
        </p:txBody>
      </p:sp>
      <p:sp>
        <p:nvSpPr>
          <p:cNvPr id="20510" name="TextBox 9"/>
          <p:cNvSpPr txBox="1">
            <a:spLocks noChangeArrowheads="1"/>
          </p:cNvSpPr>
          <p:nvPr/>
        </p:nvSpPr>
        <p:spPr bwMode="auto">
          <a:xfrm>
            <a:off x="5643563" y="2273300"/>
            <a:ext cx="311150" cy="369888"/>
          </a:xfrm>
          <a:prstGeom prst="rect">
            <a:avLst/>
          </a:prstGeom>
          <a:noFill/>
          <a:ln w="9525">
            <a:noFill/>
            <a:miter lim="800000"/>
            <a:headEnd/>
            <a:tailEnd/>
          </a:ln>
        </p:spPr>
        <p:txBody>
          <a:bodyPr wrap="none">
            <a:spAutoFit/>
          </a:bodyPr>
          <a:lstStyle/>
          <a:p>
            <a:r>
              <a:rPr lang="en-IN" sz="1800"/>
              <a:t>√</a:t>
            </a:r>
          </a:p>
        </p:txBody>
      </p:sp>
      <p:sp>
        <p:nvSpPr>
          <p:cNvPr id="20511" name="TextBox 9"/>
          <p:cNvSpPr txBox="1">
            <a:spLocks noChangeArrowheads="1"/>
          </p:cNvSpPr>
          <p:nvPr/>
        </p:nvSpPr>
        <p:spPr bwMode="auto">
          <a:xfrm>
            <a:off x="5618163" y="2857500"/>
            <a:ext cx="311150" cy="369888"/>
          </a:xfrm>
          <a:prstGeom prst="rect">
            <a:avLst/>
          </a:prstGeom>
          <a:noFill/>
          <a:ln w="9525">
            <a:noFill/>
            <a:miter lim="800000"/>
            <a:headEnd/>
            <a:tailEnd/>
          </a:ln>
        </p:spPr>
        <p:txBody>
          <a:bodyPr wrap="none">
            <a:spAutoFit/>
          </a:bodyPr>
          <a:lstStyle/>
          <a:p>
            <a:r>
              <a:rPr lang="en-IN" sz="1800"/>
              <a:t>√</a:t>
            </a:r>
          </a:p>
        </p:txBody>
      </p:sp>
      <p:sp>
        <p:nvSpPr>
          <p:cNvPr id="20512" name="TextBox 32"/>
          <p:cNvSpPr txBox="1">
            <a:spLocks noChangeArrowheads="1"/>
          </p:cNvSpPr>
          <p:nvPr/>
        </p:nvSpPr>
        <p:spPr bwMode="auto">
          <a:xfrm>
            <a:off x="5643563" y="1785938"/>
            <a:ext cx="338137" cy="369887"/>
          </a:xfrm>
          <a:prstGeom prst="rect">
            <a:avLst/>
          </a:prstGeom>
          <a:noFill/>
          <a:ln w="9525">
            <a:noFill/>
            <a:miter lim="800000"/>
            <a:headEnd/>
            <a:tailEnd/>
          </a:ln>
        </p:spPr>
        <p:txBody>
          <a:bodyPr wrap="none">
            <a:spAutoFit/>
          </a:bodyPr>
          <a:lstStyle/>
          <a:p>
            <a:r>
              <a:rPr lang="en-US" sz="1800"/>
              <a:t>X</a:t>
            </a:r>
            <a:endParaRPr lang="en-IN" sz="1800"/>
          </a:p>
        </p:txBody>
      </p:sp>
      <p:sp>
        <p:nvSpPr>
          <p:cNvPr id="20513" name="TextBox 33"/>
          <p:cNvSpPr txBox="1">
            <a:spLocks noChangeArrowheads="1"/>
          </p:cNvSpPr>
          <p:nvPr/>
        </p:nvSpPr>
        <p:spPr bwMode="auto">
          <a:xfrm>
            <a:off x="5643563" y="428625"/>
            <a:ext cx="338137" cy="369888"/>
          </a:xfrm>
          <a:prstGeom prst="rect">
            <a:avLst/>
          </a:prstGeom>
          <a:noFill/>
          <a:ln w="9525">
            <a:noFill/>
            <a:miter lim="800000"/>
            <a:headEnd/>
            <a:tailEnd/>
          </a:ln>
        </p:spPr>
        <p:txBody>
          <a:bodyPr wrap="none">
            <a:spAutoFit/>
          </a:bodyPr>
          <a:lstStyle/>
          <a:p>
            <a:r>
              <a:rPr lang="en-US" sz="1800"/>
              <a:t>X</a:t>
            </a:r>
            <a:endParaRPr lang="en-IN" sz="1800"/>
          </a:p>
        </p:txBody>
      </p:sp>
      <p:sp>
        <p:nvSpPr>
          <p:cNvPr id="35" name="Rectangle 34"/>
          <p:cNvSpPr/>
          <p:nvPr/>
        </p:nvSpPr>
        <p:spPr>
          <a:xfrm>
            <a:off x="7000875" y="5715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6" name="Rectangle 35"/>
          <p:cNvSpPr/>
          <p:nvPr/>
        </p:nvSpPr>
        <p:spPr>
          <a:xfrm>
            <a:off x="7000875" y="11430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7" name="Rectangle 36"/>
          <p:cNvSpPr/>
          <p:nvPr/>
        </p:nvSpPr>
        <p:spPr>
          <a:xfrm>
            <a:off x="7000875" y="1571625"/>
            <a:ext cx="2857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8" name="Rectangle 37"/>
          <p:cNvSpPr/>
          <p:nvPr/>
        </p:nvSpPr>
        <p:spPr>
          <a:xfrm>
            <a:off x="7000875" y="23574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9" name="Rectangle 38"/>
          <p:cNvSpPr/>
          <p:nvPr/>
        </p:nvSpPr>
        <p:spPr>
          <a:xfrm>
            <a:off x="7000875" y="3000375"/>
            <a:ext cx="285750"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519" name="TextBox 9"/>
          <p:cNvSpPr txBox="1">
            <a:spLocks noChangeArrowheads="1"/>
          </p:cNvSpPr>
          <p:nvPr/>
        </p:nvSpPr>
        <p:spPr bwMode="auto">
          <a:xfrm>
            <a:off x="7261225" y="500063"/>
            <a:ext cx="311150" cy="369887"/>
          </a:xfrm>
          <a:prstGeom prst="rect">
            <a:avLst/>
          </a:prstGeom>
          <a:noFill/>
          <a:ln w="9525">
            <a:noFill/>
            <a:miter lim="800000"/>
            <a:headEnd/>
            <a:tailEnd/>
          </a:ln>
        </p:spPr>
        <p:txBody>
          <a:bodyPr wrap="none">
            <a:spAutoFit/>
          </a:bodyPr>
          <a:lstStyle/>
          <a:p>
            <a:r>
              <a:rPr lang="en-IN" sz="1800"/>
              <a:t>√</a:t>
            </a:r>
          </a:p>
        </p:txBody>
      </p:sp>
      <p:sp>
        <p:nvSpPr>
          <p:cNvPr id="20520" name="TextBox 9"/>
          <p:cNvSpPr txBox="1">
            <a:spLocks noChangeArrowheads="1"/>
          </p:cNvSpPr>
          <p:nvPr/>
        </p:nvSpPr>
        <p:spPr bwMode="auto">
          <a:xfrm>
            <a:off x="7261225" y="1058863"/>
            <a:ext cx="311150" cy="369887"/>
          </a:xfrm>
          <a:prstGeom prst="rect">
            <a:avLst/>
          </a:prstGeom>
          <a:noFill/>
          <a:ln w="9525">
            <a:noFill/>
            <a:miter lim="800000"/>
            <a:headEnd/>
            <a:tailEnd/>
          </a:ln>
        </p:spPr>
        <p:txBody>
          <a:bodyPr wrap="none">
            <a:spAutoFit/>
          </a:bodyPr>
          <a:lstStyle/>
          <a:p>
            <a:r>
              <a:rPr lang="en-IN" sz="1800"/>
              <a:t>√</a:t>
            </a:r>
          </a:p>
        </p:txBody>
      </p:sp>
      <p:sp>
        <p:nvSpPr>
          <p:cNvPr id="20521" name="TextBox 9"/>
          <p:cNvSpPr txBox="1">
            <a:spLocks noChangeArrowheads="1"/>
          </p:cNvSpPr>
          <p:nvPr/>
        </p:nvSpPr>
        <p:spPr bwMode="auto">
          <a:xfrm>
            <a:off x="7261225" y="1714500"/>
            <a:ext cx="311150" cy="369888"/>
          </a:xfrm>
          <a:prstGeom prst="rect">
            <a:avLst/>
          </a:prstGeom>
          <a:noFill/>
          <a:ln w="9525">
            <a:noFill/>
            <a:miter lim="800000"/>
            <a:headEnd/>
            <a:tailEnd/>
          </a:ln>
        </p:spPr>
        <p:txBody>
          <a:bodyPr wrap="none">
            <a:spAutoFit/>
          </a:bodyPr>
          <a:lstStyle/>
          <a:p>
            <a:r>
              <a:rPr lang="en-IN" sz="1800"/>
              <a:t>√</a:t>
            </a:r>
          </a:p>
        </p:txBody>
      </p:sp>
      <p:sp>
        <p:nvSpPr>
          <p:cNvPr id="20522" name="TextBox 9"/>
          <p:cNvSpPr txBox="1">
            <a:spLocks noChangeArrowheads="1"/>
          </p:cNvSpPr>
          <p:nvPr/>
        </p:nvSpPr>
        <p:spPr bwMode="auto">
          <a:xfrm>
            <a:off x="7261225" y="2273300"/>
            <a:ext cx="311150" cy="369888"/>
          </a:xfrm>
          <a:prstGeom prst="rect">
            <a:avLst/>
          </a:prstGeom>
          <a:noFill/>
          <a:ln w="9525">
            <a:noFill/>
            <a:miter lim="800000"/>
            <a:headEnd/>
            <a:tailEnd/>
          </a:ln>
        </p:spPr>
        <p:txBody>
          <a:bodyPr wrap="none">
            <a:spAutoFit/>
          </a:bodyPr>
          <a:lstStyle/>
          <a:p>
            <a:r>
              <a:rPr lang="en-IN" sz="1800"/>
              <a:t>√</a:t>
            </a:r>
          </a:p>
        </p:txBody>
      </p:sp>
      <p:sp>
        <p:nvSpPr>
          <p:cNvPr id="20523" name="TextBox 9"/>
          <p:cNvSpPr txBox="1">
            <a:spLocks noChangeArrowheads="1"/>
          </p:cNvSpPr>
          <p:nvPr/>
        </p:nvSpPr>
        <p:spPr bwMode="auto">
          <a:xfrm>
            <a:off x="7261225" y="2844800"/>
            <a:ext cx="311150" cy="369888"/>
          </a:xfrm>
          <a:prstGeom prst="rect">
            <a:avLst/>
          </a:prstGeom>
          <a:noFill/>
          <a:ln w="9525">
            <a:noFill/>
            <a:miter lim="800000"/>
            <a:headEnd/>
            <a:tailEnd/>
          </a:ln>
        </p:spPr>
        <p:txBody>
          <a:bodyPr wrap="none">
            <a:spAutoFit/>
          </a:bodyPr>
          <a:lstStyle/>
          <a:p>
            <a:r>
              <a:rPr lang="en-IN" sz="1800"/>
              <a:t>√</a:t>
            </a:r>
          </a:p>
        </p:txBody>
      </p:sp>
      <p:pic>
        <p:nvPicPr>
          <p:cNvPr id="20524" name="Picture 17" descr="D:\sanjay\SP Sir\t1.jpg"/>
          <p:cNvPicPr>
            <a:picLocks noChangeAspect="1" noChangeArrowheads="1"/>
          </p:cNvPicPr>
          <p:nvPr/>
        </p:nvPicPr>
        <p:blipFill>
          <a:blip r:embed="rId3"/>
          <a:srcRect/>
          <a:stretch>
            <a:fillRect/>
          </a:stretch>
        </p:blipFill>
        <p:spPr bwMode="auto">
          <a:xfrm>
            <a:off x="785813" y="3643313"/>
            <a:ext cx="508000" cy="500062"/>
          </a:xfrm>
          <a:prstGeom prst="rect">
            <a:avLst/>
          </a:prstGeom>
          <a:noFill/>
          <a:ln w="9525">
            <a:noFill/>
            <a:miter lim="800000"/>
            <a:headEnd/>
            <a:tailEnd/>
          </a:ln>
        </p:spPr>
      </p:pic>
      <p:pic>
        <p:nvPicPr>
          <p:cNvPr id="20525" name="Picture 17" descr="D:\sanjay\SP Sir\t1.jpg"/>
          <p:cNvPicPr>
            <a:picLocks noChangeAspect="1" noChangeArrowheads="1"/>
          </p:cNvPicPr>
          <p:nvPr/>
        </p:nvPicPr>
        <p:blipFill>
          <a:blip r:embed="rId3"/>
          <a:srcRect/>
          <a:stretch>
            <a:fillRect/>
          </a:stretch>
        </p:blipFill>
        <p:spPr bwMode="auto">
          <a:xfrm>
            <a:off x="5207000" y="3643313"/>
            <a:ext cx="508000" cy="500062"/>
          </a:xfrm>
          <a:prstGeom prst="rect">
            <a:avLst/>
          </a:prstGeom>
          <a:noFill/>
          <a:ln w="9525">
            <a:noFill/>
            <a:miter lim="800000"/>
            <a:headEnd/>
            <a:tailEnd/>
          </a:ln>
        </p:spPr>
      </p:pic>
      <p:pic>
        <p:nvPicPr>
          <p:cNvPr id="20526" name="Picture 17" descr="D:\sanjay\SP Sir\t1.jpg"/>
          <p:cNvPicPr>
            <a:picLocks noChangeAspect="1" noChangeArrowheads="1"/>
          </p:cNvPicPr>
          <p:nvPr/>
        </p:nvPicPr>
        <p:blipFill>
          <a:blip r:embed="rId3"/>
          <a:srcRect/>
          <a:stretch>
            <a:fillRect/>
          </a:stretch>
        </p:blipFill>
        <p:spPr bwMode="auto">
          <a:xfrm>
            <a:off x="2992438" y="3432175"/>
            <a:ext cx="722312" cy="711200"/>
          </a:xfrm>
          <a:prstGeom prst="rect">
            <a:avLst/>
          </a:prstGeom>
          <a:noFill/>
          <a:ln w="9525">
            <a:noFill/>
            <a:miter lim="800000"/>
            <a:headEnd/>
            <a:tailEnd/>
          </a:ln>
        </p:spPr>
      </p:pic>
      <p:pic>
        <p:nvPicPr>
          <p:cNvPr id="20527" name="Picture 17" descr="D:\sanjay\SP Sir\t1.jpg"/>
          <p:cNvPicPr>
            <a:picLocks noChangeAspect="1" noChangeArrowheads="1"/>
          </p:cNvPicPr>
          <p:nvPr/>
        </p:nvPicPr>
        <p:blipFill>
          <a:blip r:embed="rId3"/>
          <a:srcRect/>
          <a:stretch>
            <a:fillRect/>
          </a:stretch>
        </p:blipFill>
        <p:spPr bwMode="auto">
          <a:xfrm>
            <a:off x="6643688" y="3286125"/>
            <a:ext cx="927100" cy="912813"/>
          </a:xfrm>
          <a:prstGeom prst="rect">
            <a:avLst/>
          </a:prstGeom>
          <a:noFill/>
          <a:ln w="9525">
            <a:noFill/>
            <a:miter lim="800000"/>
            <a:headEnd/>
            <a:tailEnd/>
          </a:ln>
        </p:spPr>
      </p:pic>
      <p:sp>
        <p:nvSpPr>
          <p:cNvPr id="48" name="Down Arrow 47"/>
          <p:cNvSpPr/>
          <p:nvPr/>
        </p:nvSpPr>
        <p:spPr>
          <a:xfrm>
            <a:off x="857250" y="3286125"/>
            <a:ext cx="142875"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49" name="Down Arrow 48"/>
          <p:cNvSpPr/>
          <p:nvPr/>
        </p:nvSpPr>
        <p:spPr>
          <a:xfrm>
            <a:off x="5429250" y="3214688"/>
            <a:ext cx="142875" cy="214312"/>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50" name="Down Arrow 49"/>
          <p:cNvSpPr/>
          <p:nvPr/>
        </p:nvSpPr>
        <p:spPr>
          <a:xfrm>
            <a:off x="7072313" y="3143250"/>
            <a:ext cx="142875"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51" name="Down Arrow 50"/>
          <p:cNvSpPr/>
          <p:nvPr/>
        </p:nvSpPr>
        <p:spPr>
          <a:xfrm>
            <a:off x="3357563" y="3214688"/>
            <a:ext cx="142875" cy="214312"/>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20532" name="TextBox 51"/>
          <p:cNvSpPr txBox="1">
            <a:spLocks noChangeArrowheads="1"/>
          </p:cNvSpPr>
          <p:nvPr/>
        </p:nvSpPr>
        <p:spPr bwMode="auto">
          <a:xfrm>
            <a:off x="325438" y="3643313"/>
            <a:ext cx="531812" cy="369887"/>
          </a:xfrm>
          <a:prstGeom prst="rect">
            <a:avLst/>
          </a:prstGeom>
          <a:noFill/>
          <a:ln w="9525">
            <a:noFill/>
            <a:miter lim="800000"/>
            <a:headEnd/>
            <a:tailEnd/>
          </a:ln>
        </p:spPr>
        <p:txBody>
          <a:bodyPr wrap="none">
            <a:spAutoFit/>
          </a:bodyPr>
          <a:lstStyle/>
          <a:p>
            <a:r>
              <a:rPr lang="en-US" sz="1800"/>
              <a:t>h</a:t>
            </a:r>
            <a:r>
              <a:rPr lang="en-IN" sz="1800" baseline="-25000"/>
              <a:t>1</a:t>
            </a:r>
            <a:r>
              <a:rPr lang="en-US" sz="1800"/>
              <a:t>=</a:t>
            </a:r>
            <a:endParaRPr lang="en-IN" sz="1800"/>
          </a:p>
        </p:txBody>
      </p:sp>
      <p:sp>
        <p:nvSpPr>
          <p:cNvPr id="20533" name="TextBox 52"/>
          <p:cNvSpPr txBox="1">
            <a:spLocks noChangeArrowheads="1"/>
          </p:cNvSpPr>
          <p:nvPr/>
        </p:nvSpPr>
        <p:spPr bwMode="auto">
          <a:xfrm>
            <a:off x="6183313" y="3643313"/>
            <a:ext cx="531812" cy="369887"/>
          </a:xfrm>
          <a:prstGeom prst="rect">
            <a:avLst/>
          </a:prstGeom>
          <a:noFill/>
          <a:ln w="9525">
            <a:noFill/>
            <a:miter lim="800000"/>
            <a:headEnd/>
            <a:tailEnd/>
          </a:ln>
        </p:spPr>
        <p:txBody>
          <a:bodyPr wrap="none">
            <a:spAutoFit/>
          </a:bodyPr>
          <a:lstStyle/>
          <a:p>
            <a:r>
              <a:rPr lang="en-US" sz="1800"/>
              <a:t>h</a:t>
            </a:r>
            <a:r>
              <a:rPr lang="en-IN" sz="1800" baseline="-25000"/>
              <a:t>4</a:t>
            </a:r>
            <a:r>
              <a:rPr lang="en-US" sz="1800"/>
              <a:t>=</a:t>
            </a:r>
            <a:endParaRPr lang="en-IN" sz="1800"/>
          </a:p>
        </p:txBody>
      </p:sp>
      <p:sp>
        <p:nvSpPr>
          <p:cNvPr id="20534" name="TextBox 53"/>
          <p:cNvSpPr txBox="1">
            <a:spLocks noChangeArrowheads="1"/>
          </p:cNvSpPr>
          <p:nvPr/>
        </p:nvSpPr>
        <p:spPr bwMode="auto">
          <a:xfrm>
            <a:off x="4643438" y="3643313"/>
            <a:ext cx="531812" cy="369887"/>
          </a:xfrm>
          <a:prstGeom prst="rect">
            <a:avLst/>
          </a:prstGeom>
          <a:noFill/>
          <a:ln w="9525">
            <a:noFill/>
            <a:miter lim="800000"/>
            <a:headEnd/>
            <a:tailEnd/>
          </a:ln>
        </p:spPr>
        <p:txBody>
          <a:bodyPr>
            <a:spAutoFit/>
          </a:bodyPr>
          <a:lstStyle/>
          <a:p>
            <a:r>
              <a:rPr lang="en-US" sz="1800"/>
              <a:t>h</a:t>
            </a:r>
            <a:r>
              <a:rPr lang="en-IN" sz="1800" baseline="-25000"/>
              <a:t>3</a:t>
            </a:r>
            <a:r>
              <a:rPr lang="en-US" sz="1800"/>
              <a:t>=</a:t>
            </a:r>
            <a:endParaRPr lang="en-IN" sz="1800"/>
          </a:p>
        </p:txBody>
      </p:sp>
      <p:sp>
        <p:nvSpPr>
          <p:cNvPr id="20535" name="TextBox 54"/>
          <p:cNvSpPr txBox="1">
            <a:spLocks noChangeArrowheads="1"/>
          </p:cNvSpPr>
          <p:nvPr/>
        </p:nvSpPr>
        <p:spPr bwMode="auto">
          <a:xfrm>
            <a:off x="2254250" y="3643313"/>
            <a:ext cx="531813" cy="369887"/>
          </a:xfrm>
          <a:prstGeom prst="rect">
            <a:avLst/>
          </a:prstGeom>
          <a:noFill/>
          <a:ln w="9525">
            <a:noFill/>
            <a:miter lim="800000"/>
            <a:headEnd/>
            <a:tailEnd/>
          </a:ln>
        </p:spPr>
        <p:txBody>
          <a:bodyPr wrap="none">
            <a:spAutoFit/>
          </a:bodyPr>
          <a:lstStyle/>
          <a:p>
            <a:r>
              <a:rPr lang="en-US" sz="1800"/>
              <a:t>h</a:t>
            </a:r>
            <a:r>
              <a:rPr lang="en-IN" sz="1800" baseline="-25000"/>
              <a:t>2</a:t>
            </a:r>
            <a:r>
              <a:rPr lang="en-US" sz="1800"/>
              <a:t>=</a:t>
            </a:r>
            <a:endParaRPr lang="en-IN" sz="1800"/>
          </a:p>
        </p:txBody>
      </p:sp>
      <p:sp>
        <p:nvSpPr>
          <p:cNvPr id="20536" name="TextBox 55"/>
          <p:cNvSpPr txBox="1">
            <a:spLocks noChangeArrowheads="1"/>
          </p:cNvSpPr>
          <p:nvPr/>
        </p:nvSpPr>
        <p:spPr bwMode="auto">
          <a:xfrm>
            <a:off x="4044950" y="4416425"/>
            <a:ext cx="312738" cy="369888"/>
          </a:xfrm>
          <a:prstGeom prst="rect">
            <a:avLst/>
          </a:prstGeom>
          <a:noFill/>
          <a:ln w="9525">
            <a:noFill/>
            <a:miter lim="800000"/>
            <a:headEnd/>
            <a:tailEnd/>
          </a:ln>
        </p:spPr>
        <p:txBody>
          <a:bodyPr wrap="none">
            <a:spAutoFit/>
          </a:bodyPr>
          <a:lstStyle/>
          <a:p>
            <a:r>
              <a:rPr lang="en-US" sz="1800"/>
              <a:t>h</a:t>
            </a:r>
            <a:endParaRPr lang="en-IN" sz="1800"/>
          </a:p>
        </p:txBody>
      </p:sp>
      <p:cxnSp>
        <p:nvCxnSpPr>
          <p:cNvPr id="58" name="Straight Connector 57"/>
          <p:cNvCxnSpPr/>
          <p:nvPr/>
        </p:nvCxnSpPr>
        <p:spPr>
          <a:xfrm rot="10800000" flipV="1">
            <a:off x="928688" y="4357688"/>
            <a:ext cx="6286500" cy="1270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rot="5400000">
            <a:off x="856456" y="4287044"/>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rot="5400000">
            <a:off x="3358356" y="4285457"/>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rot="5400000">
            <a:off x="5430044" y="4285457"/>
            <a:ext cx="142875" cy="158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rot="5400000">
            <a:off x="7142956" y="4285457"/>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a:off x="4142581" y="4428332"/>
            <a:ext cx="142875"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381000" y="609600"/>
            <a:ext cx="8382000" cy="830263"/>
          </a:xfrm>
          <a:prstGeom prst="rect">
            <a:avLst/>
          </a:prstGeom>
          <a:noFill/>
          <a:ln w="9525">
            <a:noFill/>
            <a:miter lim="800000"/>
            <a:headEnd/>
            <a:tailEnd/>
          </a:ln>
        </p:spPr>
        <p:txBody>
          <a:bodyPr>
            <a:spAutoFit/>
          </a:bodyPr>
          <a:lstStyle/>
          <a:p>
            <a:pPr>
              <a:buFont typeface="Wingdings" pitchFamily="2" charset="2"/>
              <a:buChar char="Ø"/>
            </a:pPr>
            <a:r>
              <a:rPr lang="en-US">
                <a:latin typeface="Calibri" pitchFamily="34" charset="0"/>
              </a:rPr>
              <a:t> </a:t>
            </a:r>
            <a:r>
              <a:rPr lang="en-US" sz="2400">
                <a:latin typeface="Tahoma" pitchFamily="34" charset="0"/>
                <a:cs typeface="Tahoma" pitchFamily="34" charset="0"/>
              </a:rPr>
              <a:t>The following table shows the examples chosen during each boosting method:</a:t>
            </a:r>
          </a:p>
        </p:txBody>
      </p:sp>
      <p:graphicFrame>
        <p:nvGraphicFramePr>
          <p:cNvPr id="2103" name="Group 55"/>
          <p:cNvGraphicFramePr>
            <a:graphicFrameLocks noGrp="1"/>
          </p:cNvGraphicFramePr>
          <p:nvPr/>
        </p:nvGraphicFramePr>
        <p:xfrm>
          <a:off x="685800" y="2362200"/>
          <a:ext cx="7848600" cy="2971800"/>
        </p:xfrm>
        <a:graphic>
          <a:graphicData uri="http://schemas.openxmlformats.org/drawingml/2006/table">
            <a:tbl>
              <a:tblPr/>
              <a:tblGrid>
                <a:gridCol w="1227138"/>
                <a:gridCol w="654050"/>
                <a:gridCol w="654050"/>
                <a:gridCol w="654050"/>
                <a:gridCol w="654050"/>
                <a:gridCol w="654050"/>
                <a:gridCol w="735012"/>
                <a:gridCol w="654050"/>
                <a:gridCol w="654050"/>
                <a:gridCol w="654050"/>
                <a:gridCol w="654050"/>
              </a:tblGrid>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1)</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9</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10</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6</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9</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3) </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10</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6</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6038"/>
          </a:xfrm>
        </p:spPr>
        <p:txBody>
          <a:bodyPr>
            <a:normAutofit fontScale="90000"/>
          </a:bodyPr>
          <a:lstStyle/>
          <a:p>
            <a:pPr>
              <a:defRPr/>
            </a:pPr>
            <a:endParaRPr lang="en-IN" dirty="0"/>
          </a:p>
        </p:txBody>
      </p:sp>
      <p:sp>
        <p:nvSpPr>
          <p:cNvPr id="21507" name="Content Placeholder 2"/>
          <p:cNvSpPr>
            <a:spLocks noGrp="1"/>
          </p:cNvSpPr>
          <p:nvPr>
            <p:ph sz="quarter" idx="1"/>
          </p:nvPr>
        </p:nvSpPr>
        <p:spPr>
          <a:xfrm>
            <a:off x="142875" y="-71438"/>
            <a:ext cx="8786813" cy="6858001"/>
          </a:xfrm>
        </p:spPr>
        <p:txBody>
          <a:bodyPr/>
          <a:lstStyle/>
          <a:p>
            <a:pPr>
              <a:buFont typeface="Wingdings" pitchFamily="2" charset="2"/>
              <a:buNone/>
              <a:defRPr/>
            </a:pPr>
            <a:r>
              <a:rPr lang="en-US" sz="1280" b="1" dirty="0" smtClean="0"/>
              <a:t>A simplified version of </a:t>
            </a:r>
            <a:r>
              <a:rPr lang="en-US" sz="1280" b="1" dirty="0" err="1" smtClean="0"/>
              <a:t>AdaBoost</a:t>
            </a:r>
            <a:r>
              <a:rPr lang="en-US" sz="1280" b="1" dirty="0" smtClean="0"/>
              <a:t> </a:t>
            </a:r>
            <a:r>
              <a:rPr lang="en-US" sz="1280" b="1" dirty="0" err="1" smtClean="0"/>
              <a:t>Alrithm</a:t>
            </a:r>
            <a:r>
              <a:rPr lang="en-US" sz="1280" b="1" dirty="0" smtClean="0"/>
              <a:t> (example, L, M)</a:t>
            </a:r>
          </a:p>
          <a:p>
            <a:pPr>
              <a:buFont typeface="Wingdings" pitchFamily="2" charset="2"/>
              <a:buNone/>
              <a:defRPr/>
            </a:pPr>
            <a:r>
              <a:rPr lang="en-US" sz="1280" b="1" dirty="0" smtClean="0"/>
              <a:t>Inputs:	</a:t>
            </a:r>
            <a:r>
              <a:rPr lang="en-US" sz="1280" dirty="0" smtClean="0"/>
              <a:t>examples, a set of N labeled examples (x</a:t>
            </a:r>
            <a:r>
              <a:rPr lang="en-IN" sz="1280" baseline="-25000" dirty="0" smtClean="0"/>
              <a:t>1</a:t>
            </a:r>
            <a:r>
              <a:rPr lang="en-US" sz="1280" dirty="0" smtClean="0"/>
              <a:t>,y</a:t>
            </a:r>
            <a:r>
              <a:rPr lang="en-IN" sz="1280" baseline="-25000" dirty="0" smtClean="0"/>
              <a:t>1</a:t>
            </a:r>
            <a:r>
              <a:rPr lang="en-US" sz="1280" dirty="0" smtClean="0"/>
              <a:t>),…. (x</a:t>
            </a:r>
            <a:r>
              <a:rPr lang="en-IN" sz="1280" baseline="-25000" dirty="0" smtClean="0"/>
              <a:t>N</a:t>
            </a:r>
            <a:r>
              <a:rPr lang="en-US" sz="1280" dirty="0" smtClean="0"/>
              <a:t>,y</a:t>
            </a:r>
            <a:r>
              <a:rPr lang="en-IN" sz="1280" baseline="-25000" dirty="0" smtClean="0"/>
              <a:t>N</a:t>
            </a:r>
            <a:r>
              <a:rPr lang="en-US" sz="1280" dirty="0" smtClean="0"/>
              <a:t>)</a:t>
            </a:r>
          </a:p>
          <a:p>
            <a:pPr>
              <a:buFont typeface="Wingdings" pitchFamily="2" charset="2"/>
              <a:buNone/>
              <a:defRPr/>
            </a:pPr>
            <a:r>
              <a:rPr lang="en-US" sz="1280" dirty="0" smtClean="0"/>
              <a:t>		L, a learning algorithm.</a:t>
            </a:r>
          </a:p>
          <a:p>
            <a:pPr>
              <a:buFont typeface="Wingdings" pitchFamily="2" charset="2"/>
              <a:buNone/>
              <a:defRPr/>
            </a:pPr>
            <a:r>
              <a:rPr lang="en-US" sz="1280" dirty="0" smtClean="0"/>
              <a:t>		M, the number of hypotheses in the ensemble.</a:t>
            </a:r>
          </a:p>
          <a:p>
            <a:pPr>
              <a:buFont typeface="Wingdings" pitchFamily="2" charset="2"/>
              <a:buNone/>
              <a:defRPr/>
            </a:pPr>
            <a:r>
              <a:rPr lang="en-US" sz="1280" b="1" dirty="0" smtClean="0"/>
              <a:t>Local variables:	</a:t>
            </a:r>
            <a:r>
              <a:rPr lang="en-US" sz="1280" dirty="0" smtClean="0"/>
              <a:t>w, a vector of N example weights, initially 1/N.</a:t>
            </a:r>
          </a:p>
          <a:p>
            <a:pPr>
              <a:buFont typeface="Wingdings" pitchFamily="2" charset="2"/>
              <a:buNone/>
              <a:defRPr/>
            </a:pPr>
            <a:r>
              <a:rPr lang="en-US" sz="1280" dirty="0" smtClean="0"/>
              <a:t>		 	h, a vector of M hypothesis.</a:t>
            </a:r>
          </a:p>
          <a:p>
            <a:pPr>
              <a:buFont typeface="Wingdings" pitchFamily="2" charset="2"/>
              <a:buNone/>
              <a:defRPr/>
            </a:pPr>
            <a:r>
              <a:rPr lang="en-US" sz="1280" dirty="0" smtClean="0"/>
              <a:t>			z, a vector of  M hypothesis weights.</a:t>
            </a:r>
          </a:p>
          <a:p>
            <a:pPr>
              <a:buFont typeface="Wingdings" pitchFamily="2" charset="2"/>
              <a:buNone/>
              <a:defRPr/>
            </a:pPr>
            <a:r>
              <a:rPr lang="en-US" sz="1280" b="1" dirty="0" smtClean="0"/>
              <a:t>Hypothesis generation:</a:t>
            </a:r>
          </a:p>
          <a:p>
            <a:pPr>
              <a:buFont typeface="Wingdings" pitchFamily="2" charset="2"/>
              <a:buNone/>
              <a:defRPr/>
            </a:pPr>
            <a:r>
              <a:rPr lang="en-US" sz="1280" dirty="0" smtClean="0"/>
              <a:t>	for m=1 to M do</a:t>
            </a:r>
          </a:p>
          <a:p>
            <a:pPr>
              <a:buFont typeface="Wingdings" pitchFamily="2" charset="2"/>
              <a:buNone/>
              <a:defRPr/>
            </a:pPr>
            <a:r>
              <a:rPr lang="en-US" sz="1280" dirty="0" smtClean="0"/>
              <a:t>	     h[m]←L(examples, w)        % Apply learning algorithm to weighted data set and store resulting hypothesis</a:t>
            </a:r>
          </a:p>
          <a:p>
            <a:pPr>
              <a:buFont typeface="Wingdings" pitchFamily="2" charset="2"/>
              <a:buNone/>
              <a:defRPr/>
            </a:pPr>
            <a:r>
              <a:rPr lang="en-US" sz="1280" dirty="0" smtClean="0"/>
              <a:t>	     error←0</a:t>
            </a:r>
          </a:p>
          <a:p>
            <a:pPr>
              <a:buFont typeface="Wingdings" pitchFamily="2" charset="2"/>
              <a:buNone/>
              <a:defRPr/>
            </a:pPr>
            <a:r>
              <a:rPr lang="en-US" sz="1280" dirty="0" smtClean="0"/>
              <a:t>	     for j=1 to N</a:t>
            </a:r>
          </a:p>
          <a:p>
            <a:pPr>
              <a:buFont typeface="Wingdings" pitchFamily="2" charset="2"/>
              <a:buNone/>
              <a:defRPr/>
            </a:pPr>
            <a:r>
              <a:rPr lang="en-US" sz="1280" dirty="0" smtClean="0"/>
              <a:t>		if h[m](x</a:t>
            </a:r>
            <a:r>
              <a:rPr lang="en-IN" sz="1280" baseline="-25000" dirty="0" smtClean="0"/>
              <a:t>j</a:t>
            </a:r>
            <a:r>
              <a:rPr lang="en-US" sz="1280" dirty="0" smtClean="0"/>
              <a:t>) ≠ y</a:t>
            </a:r>
            <a:r>
              <a:rPr lang="en-IN" sz="1280" baseline="-25000" dirty="0" smtClean="0"/>
              <a:t>j</a:t>
            </a:r>
            <a:r>
              <a:rPr lang="en-US" sz="1280" dirty="0" smtClean="0"/>
              <a:t> then error← error+ w[j]        % Compute error of the hypothesis and store error.</a:t>
            </a:r>
          </a:p>
          <a:p>
            <a:pPr>
              <a:buFont typeface="Wingdings" pitchFamily="2" charset="2"/>
              <a:buNone/>
              <a:defRPr/>
            </a:pPr>
            <a:r>
              <a:rPr lang="en-US" sz="1280" dirty="0" smtClean="0"/>
              <a:t>	If error equal to zero, or error greater or equal to 0.5 then terminate hypothesis generation.</a:t>
            </a:r>
          </a:p>
          <a:p>
            <a:pPr>
              <a:buFont typeface="Wingdings" pitchFamily="2" charset="2"/>
              <a:buNone/>
              <a:defRPr/>
            </a:pPr>
            <a:r>
              <a:rPr lang="en-US" sz="1280" dirty="0" smtClean="0"/>
              <a:t>	for j=1 to N do </a:t>
            </a:r>
            <a:endParaRPr lang="en-IN" sz="1280" dirty="0" smtClean="0"/>
          </a:p>
          <a:p>
            <a:pPr>
              <a:buFont typeface="Wingdings" pitchFamily="2" charset="2"/>
              <a:buNone/>
              <a:defRPr/>
            </a:pPr>
            <a:r>
              <a:rPr lang="en-US" sz="1280" dirty="0" smtClean="0"/>
              <a:t>	   if h[m](x</a:t>
            </a:r>
            <a:r>
              <a:rPr lang="en-IN" sz="1280" baseline="-25000" dirty="0" smtClean="0"/>
              <a:t>j</a:t>
            </a:r>
            <a:r>
              <a:rPr lang="en-US" sz="1280" dirty="0" smtClean="0"/>
              <a:t>) = y</a:t>
            </a:r>
            <a:r>
              <a:rPr lang="en-IN" sz="1280" baseline="-25000" dirty="0" smtClean="0"/>
              <a:t>j</a:t>
            </a:r>
            <a:r>
              <a:rPr lang="en-US" sz="1280" dirty="0" smtClean="0"/>
              <a:t> </a:t>
            </a:r>
          </a:p>
          <a:p>
            <a:pPr>
              <a:buFont typeface="Wingdings" pitchFamily="2" charset="2"/>
              <a:buNone/>
              <a:defRPr/>
            </a:pPr>
            <a:r>
              <a:rPr lang="en-US" sz="1280" dirty="0" smtClean="0"/>
              <a:t>		then w[j]←w[j].error/(1-error)	% If instance is classified correctly by hypothesis 					%then multiply weight of the instance by error/(1-error)</a:t>
            </a:r>
          </a:p>
          <a:p>
            <a:pPr>
              <a:buFont typeface="Wingdings" pitchFamily="2" charset="2"/>
              <a:buNone/>
              <a:defRPr/>
            </a:pPr>
            <a:r>
              <a:rPr lang="en-US" sz="1280" dirty="0" smtClean="0"/>
              <a:t>	w ← Normalize(w) 			% Normalize weight of all instances</a:t>
            </a:r>
          </a:p>
          <a:p>
            <a:pPr>
              <a:buFont typeface="Wingdings" pitchFamily="2" charset="2"/>
              <a:buNone/>
              <a:defRPr/>
            </a:pPr>
            <a:r>
              <a:rPr lang="en-US" sz="1280" dirty="0" smtClean="0"/>
              <a:t>	z[m] ←  - log(error/(1 - error))</a:t>
            </a:r>
          </a:p>
          <a:p>
            <a:pPr>
              <a:buFont typeface="Wingdings" pitchFamily="2" charset="2"/>
              <a:buNone/>
              <a:defRPr/>
            </a:pPr>
            <a:r>
              <a:rPr lang="en-US" sz="1280" b="1" dirty="0" smtClean="0"/>
              <a:t>Classification:</a:t>
            </a:r>
          </a:p>
          <a:p>
            <a:pPr>
              <a:buFont typeface="Wingdings" pitchFamily="2" charset="2"/>
              <a:buNone/>
              <a:defRPr/>
            </a:pPr>
            <a:r>
              <a:rPr lang="en-US" sz="1280" dirty="0" smtClean="0"/>
              <a:t>Assign weight of zero to all classes.</a:t>
            </a:r>
          </a:p>
          <a:p>
            <a:pPr>
              <a:buFont typeface="Wingdings" pitchFamily="2" charset="2"/>
              <a:buNone/>
              <a:defRPr/>
            </a:pPr>
            <a:r>
              <a:rPr lang="en-US" sz="1280" dirty="0" smtClean="0"/>
              <a:t>For each of M (or less) hypotheses</a:t>
            </a:r>
          </a:p>
          <a:p>
            <a:pPr>
              <a:buFont typeface="Wingdings" pitchFamily="2" charset="2"/>
              <a:buNone/>
              <a:defRPr/>
            </a:pPr>
            <a:r>
              <a:rPr lang="en-US" sz="1280" dirty="0" smtClean="0"/>
              <a:t>	add z[m] to weight of class predicted by the hypothesis h[m].</a:t>
            </a:r>
          </a:p>
          <a:p>
            <a:pPr>
              <a:buFont typeface="Wingdings" pitchFamily="2" charset="2"/>
              <a:buNone/>
              <a:defRPr/>
            </a:pPr>
            <a:r>
              <a:rPr lang="en-US" sz="1280" dirty="0" smtClean="0"/>
              <a:t>Return class with highest weight.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State – of – art</a:t>
            </a:r>
            <a:endParaRPr lang="en-IN" b="1" dirty="0">
              <a:solidFill>
                <a:srgbClr val="C00000"/>
              </a:solidFill>
              <a:effectLst>
                <a:outerShdw blurRad="38100" dist="38100" dir="2700000" algn="tl">
                  <a:srgbClr val="000000">
                    <a:alpha val="43137"/>
                  </a:srgbClr>
                </a:outerShdw>
              </a:effectLst>
            </a:endParaRPr>
          </a:p>
        </p:txBody>
      </p:sp>
      <p:sp>
        <p:nvSpPr>
          <p:cNvPr id="22531" name="Content Placeholder 2"/>
          <p:cNvSpPr>
            <a:spLocks noGrp="1"/>
          </p:cNvSpPr>
          <p:nvPr>
            <p:ph sz="quarter" idx="1"/>
          </p:nvPr>
        </p:nvSpPr>
        <p:spPr>
          <a:xfrm>
            <a:off x="457200" y="1143000"/>
            <a:ext cx="7467600" cy="5330825"/>
          </a:xfrm>
        </p:spPr>
        <p:txBody>
          <a:bodyPr/>
          <a:lstStyle/>
          <a:p>
            <a:r>
              <a:rPr lang="en-US" smtClean="0">
                <a:latin typeface="Century Schoolbook" pitchFamily="18" charset="0"/>
              </a:rPr>
              <a:t>Boosted tree classifiers.</a:t>
            </a:r>
          </a:p>
          <a:p>
            <a:r>
              <a:rPr lang="en-US" smtClean="0">
                <a:latin typeface="Century Schoolbook" pitchFamily="18" charset="0"/>
              </a:rPr>
              <a:t>Bagged SVM or other classifiers.</a:t>
            </a:r>
            <a:endParaRPr lang="en-IN" smtClean="0">
              <a:latin typeface="Century Schoolboo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4293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References</a:t>
            </a:r>
            <a:endParaRPr lang="en-IN" b="1" dirty="0">
              <a:solidFill>
                <a:srgbClr val="C00000"/>
              </a:solidFill>
              <a:effectLst>
                <a:outerShdw blurRad="38100" dist="38100" dir="2700000" algn="tl">
                  <a:srgbClr val="000000">
                    <a:alpha val="43137"/>
                  </a:srgbClr>
                </a:outerShdw>
              </a:effectLst>
            </a:endParaRPr>
          </a:p>
        </p:txBody>
      </p:sp>
      <p:sp>
        <p:nvSpPr>
          <p:cNvPr id="23555" name="Content Placeholder 2"/>
          <p:cNvSpPr>
            <a:spLocks noGrp="1"/>
          </p:cNvSpPr>
          <p:nvPr>
            <p:ph sz="quarter" idx="1"/>
          </p:nvPr>
        </p:nvSpPr>
        <p:spPr>
          <a:xfrm>
            <a:off x="457200" y="714375"/>
            <a:ext cx="7758113" cy="5759450"/>
          </a:xfrm>
        </p:spPr>
        <p:txBody>
          <a:bodyPr>
            <a:normAutofit/>
          </a:bodyPr>
          <a:lstStyle/>
          <a:p>
            <a:pPr marL="457200" indent="-457200" algn="just">
              <a:buFont typeface="Century Schoolbook" pitchFamily="18" charset="0"/>
              <a:buAutoNum type="arabicPeriod"/>
            </a:pPr>
            <a:r>
              <a:rPr lang="en-US" sz="1800" dirty="0" err="1" smtClean="0">
                <a:latin typeface="Century Schoolbook" pitchFamily="18" charset="0"/>
              </a:rPr>
              <a:t>Schapire</a:t>
            </a:r>
            <a:r>
              <a:rPr lang="en-US" sz="1800" dirty="0" smtClean="0">
                <a:latin typeface="Century Schoolbook" pitchFamily="18" charset="0"/>
              </a:rPr>
              <a:t> R. E., Freund Y., Bartlett P. and Lee W. S. Boosting the Margin: A new explanation for the effectiveness of voting methods. The Annals of Statistics, 26(5), 1651-1686, 1998.</a:t>
            </a:r>
          </a:p>
          <a:p>
            <a:pPr marL="457200" indent="-457200" algn="just">
              <a:buFont typeface="Century Schoolbook" pitchFamily="18" charset="0"/>
              <a:buAutoNum type="arabicPeriod"/>
            </a:pPr>
            <a:r>
              <a:rPr lang="en-US" sz="1800" dirty="0" err="1" smtClean="0">
                <a:latin typeface="Century Schoolbook" pitchFamily="18" charset="0"/>
              </a:rPr>
              <a:t>Breiman</a:t>
            </a:r>
            <a:r>
              <a:rPr lang="en-US" sz="1800" dirty="0" smtClean="0">
                <a:latin typeface="Century Schoolbook" pitchFamily="18" charset="0"/>
              </a:rPr>
              <a:t> L. Bagging Predictors, Machine Learning, 24(1), 49-64, 1996.</a:t>
            </a:r>
          </a:p>
          <a:p>
            <a:pPr marL="457200" indent="-457200" algn="just">
              <a:buFont typeface="Century Schoolbook" pitchFamily="18" charset="0"/>
              <a:buAutoNum type="arabicPeriod"/>
            </a:pPr>
            <a:r>
              <a:rPr lang="en-US" sz="1800" dirty="0" smtClean="0">
                <a:latin typeface="Century Schoolbook" pitchFamily="18" charset="0"/>
              </a:rPr>
              <a:t>Witten I.H. and Frank E., Data Mining Practical Machine Learning Tools and Techniques with Java Implementations, Academic Press.</a:t>
            </a:r>
          </a:p>
          <a:p>
            <a:pPr marL="457200" indent="-457200" algn="just">
              <a:buFont typeface="Century Schoolbook" pitchFamily="18" charset="0"/>
              <a:buAutoNum type="arabicPeriod"/>
            </a:pPr>
            <a:r>
              <a:rPr lang="en-US" sz="1800" dirty="0" err="1" smtClean="0">
                <a:latin typeface="Century Schoolbook" pitchFamily="18" charset="0"/>
              </a:rPr>
              <a:t>Russel</a:t>
            </a:r>
            <a:r>
              <a:rPr lang="en-US" sz="1800" dirty="0" smtClean="0">
                <a:latin typeface="Century Schoolbook" pitchFamily="18" charset="0"/>
              </a:rPr>
              <a:t> S. and </a:t>
            </a:r>
            <a:r>
              <a:rPr lang="en-US" sz="1800" dirty="0" err="1" smtClean="0">
                <a:latin typeface="Century Schoolbook" pitchFamily="18" charset="0"/>
              </a:rPr>
              <a:t>Norvig</a:t>
            </a:r>
            <a:r>
              <a:rPr lang="en-US" sz="1800" dirty="0" smtClean="0">
                <a:latin typeface="Century Schoolbook" pitchFamily="18" charset="0"/>
              </a:rPr>
              <a:t> P. Artificial Intelligence A Modern Approach, Pearson Education.</a:t>
            </a:r>
          </a:p>
          <a:p>
            <a:pPr marL="457200" indent="-457200" algn="just">
              <a:buAutoNum type="arabicPeriod" startAt="5"/>
            </a:pPr>
            <a:r>
              <a:rPr lang="en-US" sz="1800" dirty="0" smtClean="0">
                <a:latin typeface="Century Schoolbook" pitchFamily="18" charset="0"/>
              </a:rPr>
              <a:t>Quinlan J. R., C4,5: Programs for Machine Learning, </a:t>
            </a:r>
          </a:p>
          <a:p>
            <a:pPr marL="457200" indent="-457200" algn="just">
              <a:buNone/>
            </a:pPr>
            <a:r>
              <a:rPr lang="en-US" sz="1800" dirty="0" smtClean="0">
                <a:latin typeface="Century Schoolbook" pitchFamily="18" charset="0"/>
              </a:rPr>
              <a:t>       Morgan-Kaufmann, 1993.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smtClean="0"/>
              <a:t>For Preparation of slides:</a:t>
            </a:r>
          </a:p>
          <a:p>
            <a:pPr>
              <a:buNone/>
            </a:pPr>
            <a:r>
              <a:rPr lang="en-US" dirty="0" smtClean="0"/>
              <a:t>        1) Sanjay Ram, M. E. (CST)-2011.</a:t>
            </a:r>
          </a:p>
          <a:p>
            <a:pPr>
              <a:buNone/>
            </a:pPr>
            <a:r>
              <a:rPr lang="en-US" dirty="0" smtClean="0"/>
              <a:t>        2) </a:t>
            </a:r>
            <a:r>
              <a:rPr lang="en-US" dirty="0" err="1" smtClean="0"/>
              <a:t>Snehasis</a:t>
            </a:r>
            <a:r>
              <a:rPr lang="en-US" dirty="0" smtClean="0"/>
              <a:t> </a:t>
            </a:r>
            <a:r>
              <a:rPr lang="en-US" dirty="0" err="1" smtClean="0"/>
              <a:t>Ghosh</a:t>
            </a:r>
            <a:r>
              <a:rPr lang="en-US" dirty="0" smtClean="0"/>
              <a:t>, M. E. (CST</a:t>
            </a:r>
            <a:r>
              <a:rPr lang="en-US" smtClean="0"/>
              <a:t>)- </a:t>
            </a:r>
            <a:r>
              <a:rPr lang="en-US" smtClean="0"/>
              <a:t>2014</a:t>
            </a:r>
            <a:r>
              <a:rPr lang="en-US"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96096">
            <a:off x="457200" y="2786063"/>
            <a:ext cx="7467600" cy="1143000"/>
          </a:xfrm>
        </p:spPr>
        <p:txBody>
          <a:bodyPr/>
          <a:lstStyle/>
          <a:p>
            <a:pPr algn="ctr" eaLnBrk="1" hangingPunct="1">
              <a:defRPr/>
            </a:pPr>
            <a:r>
              <a:rPr lang="en-US" sz="6000" b="1" dirty="0" smtClean="0">
                <a:solidFill>
                  <a:srgbClr val="C00000"/>
                </a:solidFill>
                <a:effectLst>
                  <a:outerShdw blurRad="38100" dist="38100" dir="2700000" algn="tl">
                    <a:srgbClr val="000000">
                      <a:alpha val="43137"/>
                    </a:srgbClr>
                  </a:outerShdw>
                </a:effectLst>
              </a:rPr>
              <a:t>THANK YOU</a:t>
            </a:r>
            <a:endParaRPr lang="en-IN" sz="60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normAutofit fontScale="90000"/>
          </a:bodyPr>
          <a:lstStyle/>
          <a:p>
            <a:pPr algn="ctr" eaLnBrk="1" hangingPunct="1">
              <a:defRPr/>
            </a:pPr>
            <a:r>
              <a:rPr lang="en-US" b="1" dirty="0" smtClean="0">
                <a:solidFill>
                  <a:srgbClr val="C00000"/>
                </a:solidFill>
                <a:effectLst>
                  <a:outerShdw blurRad="38100" dist="38100" dir="2700000" algn="tl">
                    <a:srgbClr val="000000">
                      <a:alpha val="43137"/>
                    </a:srgbClr>
                  </a:outerShdw>
                </a:effectLst>
              </a:rPr>
              <a:t>Inductive Learning</a:t>
            </a:r>
            <a:endParaRPr lang="en-IN" b="1" dirty="0">
              <a:solidFill>
                <a:srgbClr val="C00000"/>
              </a:solidFill>
              <a:effectLst>
                <a:outerShdw blurRad="38100" dist="38100" dir="2700000" algn="tl">
                  <a:srgbClr val="000000">
                    <a:alpha val="43137"/>
                  </a:srgbClr>
                </a:outerShdw>
              </a:effectLst>
            </a:endParaRPr>
          </a:p>
        </p:txBody>
      </p:sp>
      <p:sp>
        <p:nvSpPr>
          <p:cNvPr id="5" name="Down Arrow 4"/>
          <p:cNvSpPr/>
          <p:nvPr/>
        </p:nvSpPr>
        <p:spPr>
          <a:xfrm>
            <a:off x="4071938" y="3214688"/>
            <a:ext cx="285750" cy="3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0244" name="Content Placeholder 5"/>
          <p:cNvSpPr>
            <a:spLocks noGrp="1"/>
          </p:cNvSpPr>
          <p:nvPr>
            <p:ph sz="quarter" idx="1"/>
          </p:nvPr>
        </p:nvSpPr>
        <p:spPr>
          <a:xfrm>
            <a:off x="457200" y="3962400"/>
            <a:ext cx="7467600" cy="762000"/>
          </a:xfrm>
        </p:spPr>
        <p:txBody>
          <a:bodyPr>
            <a:normAutofit fontScale="85000" lnSpcReduction="20000"/>
          </a:bodyPr>
          <a:lstStyle/>
          <a:p>
            <a:pPr eaLnBrk="1" hangingPunct="1"/>
            <a:r>
              <a:rPr lang="en-US" smtClean="0">
                <a:latin typeface="Century Schoolbook" pitchFamily="18" charset="0"/>
              </a:rPr>
              <a:t>All children whose age is </a:t>
            </a:r>
            <a:r>
              <a:rPr lang="en-IN" smtClean="0">
                <a:latin typeface="Century Schoolbook" pitchFamily="18" charset="0"/>
              </a:rPr>
              <a:t>≥ 4 Years are in school</a:t>
            </a:r>
            <a:endParaRPr lang="en-US" smtClean="0">
              <a:latin typeface="Century Schoolbook" pitchFamily="18" charset="0"/>
            </a:endParaRPr>
          </a:p>
        </p:txBody>
      </p:sp>
      <p:graphicFrame>
        <p:nvGraphicFramePr>
          <p:cNvPr id="7" name="Content Placeholder 3"/>
          <p:cNvGraphicFramePr>
            <a:graphicFrameLocks/>
          </p:cNvGraphicFramePr>
          <p:nvPr/>
        </p:nvGraphicFramePr>
        <p:xfrm>
          <a:off x="457200" y="1214438"/>
          <a:ext cx="7467600" cy="1854200"/>
        </p:xfrm>
        <a:graphic>
          <a:graphicData uri="http://schemas.openxmlformats.org/drawingml/2006/table">
            <a:tbl>
              <a:tblPr firstRow="1" bandRow="1">
                <a:tableStyleId>{073A0DAA-6AF3-43AB-8588-CEC1D06C72B9}</a:tableStyleId>
              </a:tblPr>
              <a:tblGrid>
                <a:gridCol w="2489200"/>
                <a:gridCol w="2489200"/>
                <a:gridCol w="2489200"/>
              </a:tblGrid>
              <a:tr h="370840">
                <a:tc>
                  <a:txBody>
                    <a:bodyPr/>
                    <a:lstStyle/>
                    <a:p>
                      <a:pPr algn="ctr"/>
                      <a:r>
                        <a:rPr lang="en-US" dirty="0" smtClean="0"/>
                        <a:t>Name of Child</a:t>
                      </a:r>
                      <a:endParaRPr lang="en-IN" dirty="0"/>
                    </a:p>
                  </a:txBody>
                  <a:tcPr/>
                </a:tc>
                <a:tc>
                  <a:txBody>
                    <a:bodyPr/>
                    <a:lstStyle/>
                    <a:p>
                      <a:pPr algn="ctr"/>
                      <a:r>
                        <a:rPr lang="en-US" dirty="0" smtClean="0"/>
                        <a:t>Age</a:t>
                      </a:r>
                      <a:endParaRPr lang="en-IN" dirty="0"/>
                    </a:p>
                  </a:txBody>
                  <a:tcPr/>
                </a:tc>
                <a:tc>
                  <a:txBody>
                    <a:bodyPr/>
                    <a:lstStyle/>
                    <a:p>
                      <a:pPr algn="ctr"/>
                      <a:r>
                        <a:rPr lang="en-US" dirty="0" smtClean="0"/>
                        <a:t>Whether in School?</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2 Years</a:t>
                      </a:r>
                      <a:endParaRPr lang="en-IN" dirty="0"/>
                    </a:p>
                  </a:txBody>
                  <a:tcPr/>
                </a:tc>
                <a:tc>
                  <a:txBody>
                    <a:bodyPr/>
                    <a:lstStyle/>
                    <a:p>
                      <a:pPr algn="ctr"/>
                      <a:r>
                        <a:rPr lang="en-US" dirty="0" smtClean="0"/>
                        <a:t>No</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3 Years</a:t>
                      </a:r>
                      <a:endParaRPr lang="en-IN" dirty="0"/>
                    </a:p>
                  </a:txBody>
                  <a:tcPr/>
                </a:tc>
                <a:tc>
                  <a:txBody>
                    <a:bodyPr/>
                    <a:lstStyle/>
                    <a:p>
                      <a:pPr algn="ctr"/>
                      <a:r>
                        <a:rPr lang="en-US" dirty="0" smtClean="0"/>
                        <a:t>No</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4 Years</a:t>
                      </a:r>
                      <a:endParaRPr lang="en-IN" dirty="0"/>
                    </a:p>
                  </a:txBody>
                  <a:tcPr/>
                </a:tc>
                <a:tc>
                  <a:txBody>
                    <a:bodyPr/>
                    <a:lstStyle/>
                    <a:p>
                      <a:pPr algn="ctr"/>
                      <a:r>
                        <a:rPr lang="en-US" dirty="0" smtClean="0"/>
                        <a:t>Yes</a:t>
                      </a:r>
                      <a:endParaRPr lang="en-IN" dirty="0"/>
                    </a:p>
                  </a:txBody>
                  <a:tcPr/>
                </a:tc>
              </a:tr>
              <a:tr h="370840">
                <a:tc>
                  <a:txBody>
                    <a:bodyPr/>
                    <a:lstStyle/>
                    <a:p>
                      <a:pPr algn="ctr"/>
                      <a:r>
                        <a:rPr lang="en-US" dirty="0" smtClean="0"/>
                        <a:t>D</a:t>
                      </a:r>
                      <a:endParaRPr lang="en-IN" dirty="0"/>
                    </a:p>
                  </a:txBody>
                  <a:tcPr/>
                </a:tc>
                <a:tc>
                  <a:txBody>
                    <a:bodyPr/>
                    <a:lstStyle/>
                    <a:p>
                      <a:pPr algn="ctr"/>
                      <a:r>
                        <a:rPr lang="en-US" dirty="0" smtClean="0"/>
                        <a:t>6 Years</a:t>
                      </a:r>
                      <a:endParaRPr lang="en-IN" dirty="0"/>
                    </a:p>
                  </a:txBody>
                  <a:tcPr/>
                </a:tc>
                <a:tc>
                  <a:txBody>
                    <a:bodyPr/>
                    <a:lstStyle/>
                    <a:p>
                      <a:pPr algn="ctr"/>
                      <a:r>
                        <a:rPr lang="en-US" dirty="0" smtClean="0"/>
                        <a:t>Yes</a:t>
                      </a:r>
                      <a:endParaRPr lang="en-IN" dirty="0"/>
                    </a:p>
                  </a:txBody>
                  <a:tcPr/>
                </a:tc>
              </a:tr>
            </a:tbl>
          </a:graphicData>
        </a:graphic>
      </p:graphicFrame>
      <p:sp>
        <p:nvSpPr>
          <p:cNvPr id="10271" name="Text Box 31"/>
          <p:cNvSpPr txBox="1">
            <a:spLocks noChangeArrowheads="1"/>
          </p:cNvSpPr>
          <p:nvPr/>
        </p:nvSpPr>
        <p:spPr bwMode="auto">
          <a:xfrm>
            <a:off x="533400" y="5029200"/>
            <a:ext cx="7559675" cy="1173163"/>
          </a:xfrm>
          <a:prstGeom prst="rect">
            <a:avLst/>
          </a:prstGeom>
          <a:noFill/>
          <a:ln w="9525">
            <a:noFill/>
            <a:miter lim="800000"/>
            <a:headEnd/>
            <a:tailEnd/>
          </a:ln>
          <a:effectLst/>
        </p:spPr>
        <p:txBody>
          <a:bodyPr>
            <a:spAutoFit/>
          </a:bodyPr>
          <a:lstStyle/>
          <a:p>
            <a:pPr>
              <a:spcBef>
                <a:spcPts val="600"/>
              </a:spcBef>
              <a:buClr>
                <a:schemeClr val="accent1"/>
              </a:buClr>
              <a:buSzPct val="70000"/>
              <a:buFont typeface="Wingdings" pitchFamily="2" charset="2"/>
              <a:buChar char=""/>
            </a:pPr>
            <a:r>
              <a:rPr lang="en-US" sz="2400">
                <a:latin typeface="Century Schoolbook" pitchFamily="18" charset="0"/>
              </a:rPr>
              <a:t>Inductive Learning means: </a:t>
            </a:r>
          </a:p>
          <a:p>
            <a:pPr>
              <a:spcBef>
                <a:spcPts val="600"/>
              </a:spcBef>
              <a:buClr>
                <a:schemeClr val="accent1"/>
              </a:buClr>
              <a:buSzPct val="70000"/>
              <a:buFont typeface="Wingdings" pitchFamily="2" charset="2"/>
              <a:buNone/>
            </a:pPr>
            <a:r>
              <a:rPr lang="en-US" sz="2400">
                <a:latin typeface="Century Schoolbook" pitchFamily="18" charset="0"/>
              </a:rPr>
              <a:t>   From Specific examples to generalized Rule(s).</a:t>
            </a:r>
            <a:endParaRPr lang="en-IN" sz="2400">
              <a:latin typeface="Century Schoolbook" pitchFamily="18" charset="0"/>
            </a:endParaRPr>
          </a:p>
          <a:p>
            <a:endParaRPr lang="en-US" sz="1800"/>
          </a:p>
        </p:txBody>
      </p:sp>
      <p:graphicFrame>
        <p:nvGraphicFramePr>
          <p:cNvPr id="8" name="Content Placeholder 3"/>
          <p:cNvGraphicFramePr>
            <a:graphicFrameLocks/>
          </p:cNvGraphicFramePr>
          <p:nvPr/>
        </p:nvGraphicFramePr>
        <p:xfrm>
          <a:off x="500036" y="1285860"/>
          <a:ext cx="7396161" cy="1828800"/>
        </p:xfrm>
        <a:graphic>
          <a:graphicData uri="http://schemas.openxmlformats.org/drawingml/2006/table">
            <a:tbl>
              <a:tblPr firstRow="1" bandRow="1">
                <a:tableStyleId>{073A0DAA-6AF3-43AB-8588-CEC1D06C72B9}</a:tableStyleId>
              </a:tblPr>
              <a:tblGrid>
                <a:gridCol w="2465387"/>
                <a:gridCol w="2465387"/>
                <a:gridCol w="2465387"/>
              </a:tblGrid>
              <a:tr h="356552">
                <a:tc>
                  <a:txBody>
                    <a:bodyPr/>
                    <a:lstStyle/>
                    <a:p>
                      <a:pPr algn="ctr"/>
                      <a:r>
                        <a:rPr lang="en-US" dirty="0" smtClean="0"/>
                        <a:t>Name of Child</a:t>
                      </a:r>
                      <a:endParaRPr lang="en-IN" dirty="0"/>
                    </a:p>
                  </a:txBody>
                  <a:tcPr/>
                </a:tc>
                <a:tc>
                  <a:txBody>
                    <a:bodyPr/>
                    <a:lstStyle/>
                    <a:p>
                      <a:pPr algn="ctr"/>
                      <a:r>
                        <a:rPr lang="en-US" dirty="0" smtClean="0"/>
                        <a:t>Age</a:t>
                      </a:r>
                      <a:endParaRPr lang="en-IN" dirty="0"/>
                    </a:p>
                  </a:txBody>
                  <a:tcPr/>
                </a:tc>
                <a:tc>
                  <a:txBody>
                    <a:bodyPr/>
                    <a:lstStyle/>
                    <a:p>
                      <a:pPr algn="ctr"/>
                      <a:r>
                        <a:rPr lang="en-US" dirty="0" smtClean="0"/>
                        <a:t>Whether in School?</a:t>
                      </a:r>
                      <a:endParaRPr lang="en-IN" dirty="0"/>
                    </a:p>
                  </a:txBody>
                  <a:tcPr/>
                </a:tc>
              </a:tr>
              <a:tr h="356552">
                <a:tc>
                  <a:txBody>
                    <a:bodyPr/>
                    <a:lstStyle/>
                    <a:p>
                      <a:pPr algn="ctr"/>
                      <a:r>
                        <a:rPr lang="en-US" dirty="0" smtClean="0"/>
                        <a:t>A</a:t>
                      </a:r>
                      <a:endParaRPr lang="en-IN" dirty="0"/>
                    </a:p>
                  </a:txBody>
                  <a:tcPr/>
                </a:tc>
                <a:tc>
                  <a:txBody>
                    <a:bodyPr/>
                    <a:lstStyle/>
                    <a:p>
                      <a:pPr algn="ctr"/>
                      <a:r>
                        <a:rPr lang="en-US" dirty="0" smtClean="0"/>
                        <a:t>2 Years</a:t>
                      </a:r>
                      <a:endParaRPr lang="en-IN" dirty="0"/>
                    </a:p>
                  </a:txBody>
                  <a:tcPr/>
                </a:tc>
                <a:tc>
                  <a:txBody>
                    <a:bodyPr/>
                    <a:lstStyle/>
                    <a:p>
                      <a:pPr algn="ctr"/>
                      <a:r>
                        <a:rPr lang="en-US" dirty="0" smtClean="0"/>
                        <a:t>No</a:t>
                      </a:r>
                      <a:endParaRPr lang="en-IN" dirty="0"/>
                    </a:p>
                  </a:txBody>
                  <a:tcPr/>
                </a:tc>
              </a:tr>
              <a:tr h="356552">
                <a:tc>
                  <a:txBody>
                    <a:bodyPr/>
                    <a:lstStyle/>
                    <a:p>
                      <a:pPr algn="ctr"/>
                      <a:r>
                        <a:rPr lang="en-US" dirty="0" smtClean="0"/>
                        <a:t>B</a:t>
                      </a:r>
                      <a:endParaRPr lang="en-IN" dirty="0"/>
                    </a:p>
                  </a:txBody>
                  <a:tcPr/>
                </a:tc>
                <a:tc>
                  <a:txBody>
                    <a:bodyPr/>
                    <a:lstStyle/>
                    <a:p>
                      <a:pPr algn="ctr"/>
                      <a:r>
                        <a:rPr lang="en-US" dirty="0" smtClean="0"/>
                        <a:t>3 Years</a:t>
                      </a:r>
                      <a:endParaRPr lang="en-IN" dirty="0"/>
                    </a:p>
                  </a:txBody>
                  <a:tcPr/>
                </a:tc>
                <a:tc>
                  <a:txBody>
                    <a:bodyPr/>
                    <a:lstStyle/>
                    <a:p>
                      <a:pPr algn="ctr"/>
                      <a:r>
                        <a:rPr lang="en-US" dirty="0" smtClean="0"/>
                        <a:t>No</a:t>
                      </a:r>
                      <a:endParaRPr lang="en-IN" dirty="0"/>
                    </a:p>
                  </a:txBody>
                  <a:tcPr/>
                </a:tc>
              </a:tr>
              <a:tr h="356552">
                <a:tc>
                  <a:txBody>
                    <a:bodyPr/>
                    <a:lstStyle/>
                    <a:p>
                      <a:pPr algn="ctr"/>
                      <a:r>
                        <a:rPr lang="en-US" dirty="0" smtClean="0"/>
                        <a:t>C</a:t>
                      </a:r>
                      <a:endParaRPr lang="en-IN" dirty="0"/>
                    </a:p>
                  </a:txBody>
                  <a:tcPr/>
                </a:tc>
                <a:tc>
                  <a:txBody>
                    <a:bodyPr/>
                    <a:lstStyle/>
                    <a:p>
                      <a:pPr algn="ctr"/>
                      <a:r>
                        <a:rPr lang="en-US" dirty="0" smtClean="0"/>
                        <a:t>4 Years</a:t>
                      </a:r>
                      <a:endParaRPr lang="en-IN" dirty="0"/>
                    </a:p>
                  </a:txBody>
                  <a:tcPr/>
                </a:tc>
                <a:tc>
                  <a:txBody>
                    <a:bodyPr/>
                    <a:lstStyle/>
                    <a:p>
                      <a:pPr algn="ctr"/>
                      <a:r>
                        <a:rPr lang="en-US" dirty="0" smtClean="0"/>
                        <a:t>Yes</a:t>
                      </a:r>
                      <a:endParaRPr lang="en-IN" dirty="0"/>
                    </a:p>
                  </a:txBody>
                  <a:tcPr/>
                </a:tc>
              </a:tr>
              <a:tr h="356552">
                <a:tc>
                  <a:txBody>
                    <a:bodyPr/>
                    <a:lstStyle/>
                    <a:p>
                      <a:pPr algn="ctr"/>
                      <a:r>
                        <a:rPr lang="en-US" dirty="0" smtClean="0"/>
                        <a:t>D</a:t>
                      </a:r>
                      <a:endParaRPr lang="en-IN" dirty="0"/>
                    </a:p>
                  </a:txBody>
                  <a:tcPr/>
                </a:tc>
                <a:tc>
                  <a:txBody>
                    <a:bodyPr/>
                    <a:lstStyle/>
                    <a:p>
                      <a:pPr algn="ctr"/>
                      <a:r>
                        <a:rPr lang="en-US" dirty="0" smtClean="0"/>
                        <a:t>6 Years</a:t>
                      </a:r>
                      <a:endParaRPr lang="en-IN" dirty="0"/>
                    </a:p>
                  </a:txBody>
                  <a:tcPr/>
                </a:tc>
                <a:tc>
                  <a:txBody>
                    <a:bodyPr/>
                    <a:lstStyle/>
                    <a:p>
                      <a:pPr algn="ctr"/>
                      <a:r>
                        <a:rPr lang="en-US" dirty="0" smtClean="0"/>
                        <a:t>Yes</a:t>
                      </a:r>
                      <a:endParaRPr lang="en-IN"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81200"/>
            <a:ext cx="4572000" cy="3477875"/>
          </a:xfrm>
          <a:prstGeom prst="rect">
            <a:avLst/>
          </a:prstGeom>
        </p:spPr>
        <p:txBody>
          <a:bodyPr>
            <a:spAutoFit/>
          </a:bodyPr>
          <a:lstStyle/>
          <a:p>
            <a:pPr>
              <a:spcBef>
                <a:spcPct val="50000"/>
              </a:spcBef>
            </a:pPr>
            <a:r>
              <a:rPr lang="en-US" sz="2000" dirty="0" smtClean="0">
                <a:latin typeface="Times New Roman" charset="0"/>
              </a:rPr>
              <a:t>Data mining or knowledge discovery in databases, as it is also known, is the non-trivial extraction of implicit, previously unknown and potentially useful information from the data</a:t>
            </a:r>
          </a:p>
          <a:p>
            <a:pPr>
              <a:spcBef>
                <a:spcPct val="50000"/>
              </a:spcBef>
            </a:pPr>
            <a:endParaRPr lang="en-US" sz="2000" dirty="0" smtClean="0">
              <a:latin typeface="Times New Roman" charset="0"/>
            </a:endParaRPr>
          </a:p>
          <a:p>
            <a:pPr>
              <a:spcBef>
                <a:spcPct val="50000"/>
              </a:spcBef>
            </a:pPr>
            <a:r>
              <a:rPr lang="en-US" sz="2000" dirty="0" smtClean="0">
                <a:latin typeface="Times New Roman" charset="0"/>
              </a:rPr>
              <a:t>Machine learning's focus on ill-defined problems and highly flexible methods make it ideally suited for knowledge discovery in database applications.</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6363"/>
            <a:ext cx="7467600" cy="212726"/>
          </a:xfrm>
        </p:spPr>
        <p:txBody>
          <a:bodyPr>
            <a:normAutofit fontScale="90000"/>
          </a:bodyPr>
          <a:lstStyle/>
          <a:p>
            <a:pPr eaLnBrk="1" hangingPunct="1">
              <a:defRPr/>
            </a:pPr>
            <a:endParaRPr lang="en-IN" dirty="0"/>
          </a:p>
        </p:txBody>
      </p:sp>
      <p:sp>
        <p:nvSpPr>
          <p:cNvPr id="11267" name="Content Placeholder 2"/>
          <p:cNvSpPr>
            <a:spLocks noGrp="1"/>
          </p:cNvSpPr>
          <p:nvPr>
            <p:ph sz="quarter" idx="1"/>
          </p:nvPr>
        </p:nvSpPr>
        <p:spPr>
          <a:xfrm>
            <a:off x="457200" y="-71438"/>
            <a:ext cx="7467600" cy="6473826"/>
          </a:xfrm>
        </p:spPr>
        <p:txBody>
          <a:bodyPr/>
          <a:lstStyle/>
          <a:p>
            <a:pPr eaLnBrk="1" hangingPunct="1"/>
            <a:r>
              <a:rPr lang="en-US" dirty="0" smtClean="0">
                <a:latin typeface="Century Schoolbook" pitchFamily="18" charset="0"/>
              </a:rPr>
              <a:t>Consider the Training Data Set….</a:t>
            </a:r>
            <a:endParaRPr lang="en-IN" dirty="0" smtClean="0">
              <a:latin typeface="Century Schoolbook" pitchFamily="18" charset="0"/>
            </a:endParaRPr>
          </a:p>
        </p:txBody>
      </p:sp>
      <p:graphicFrame>
        <p:nvGraphicFramePr>
          <p:cNvPr id="7" name="Table 6"/>
          <p:cNvGraphicFramePr>
            <a:graphicFrameLocks noGrp="1"/>
          </p:cNvGraphicFramePr>
          <p:nvPr/>
        </p:nvGraphicFramePr>
        <p:xfrm>
          <a:off x="357188" y="428625"/>
          <a:ext cx="4357720" cy="3657600"/>
        </p:xfrm>
        <a:graphic>
          <a:graphicData uri="http://schemas.openxmlformats.org/drawingml/2006/table">
            <a:tbl>
              <a:tblPr firstRow="1" bandRow="1">
                <a:tableStyleId>{5940675A-B579-460E-94D1-54222C63F5DA}</a:tableStyleId>
              </a:tblPr>
              <a:tblGrid>
                <a:gridCol w="1089430"/>
                <a:gridCol w="1089430"/>
                <a:gridCol w="1089430"/>
                <a:gridCol w="1089430"/>
              </a:tblGrid>
              <a:tr h="300040">
                <a:tc gridSpan="3">
                  <a:txBody>
                    <a:bodyPr/>
                    <a:lstStyle/>
                    <a:p>
                      <a:pPr algn="ctr"/>
                      <a:r>
                        <a:rPr lang="en-US" dirty="0" smtClean="0"/>
                        <a:t>Attributes</a:t>
                      </a:r>
                    </a:p>
                  </a:txBody>
                  <a:tcPr>
                    <a:lnB w="12700" cap="flat" cmpd="sng" algn="ctr">
                      <a:solidFill>
                        <a:schemeClr val="tx1"/>
                      </a:solidFill>
                      <a:prstDash val="solid"/>
                      <a:round/>
                      <a:headEnd type="none" w="med" len="med"/>
                      <a:tailEnd type="none" w="med" len="med"/>
                    </a:lnB>
                  </a:tcPr>
                </a:tc>
                <a:tc hMerge="1">
                  <a:txBody>
                    <a:bodyPr/>
                    <a:lstStyle/>
                    <a:p>
                      <a:pPr algn="ctr"/>
                      <a:endParaRPr lang="en-US" dirty="0" smtClean="0"/>
                    </a:p>
                  </a:txBody>
                  <a:tcPr>
                    <a:lnB w="12700" cap="flat" cmpd="sng" algn="ctr">
                      <a:solidFill>
                        <a:schemeClr val="tx1"/>
                      </a:solidFill>
                      <a:prstDash val="solid"/>
                      <a:round/>
                      <a:headEnd type="none" w="med" len="med"/>
                      <a:tailEnd type="none" w="med" len="med"/>
                    </a:lnB>
                  </a:tcPr>
                </a:tc>
                <a:tc hMerge="1">
                  <a:txBody>
                    <a:bodyPr/>
                    <a:lstStyle/>
                    <a:p>
                      <a:pPr algn="ctr"/>
                      <a:endParaRPr lang="en-US" dirty="0" smtClean="0"/>
                    </a:p>
                  </a:txBody>
                  <a:tcPr>
                    <a:lnB w="12700" cap="flat" cmpd="sng" algn="ctr">
                      <a:solidFill>
                        <a:schemeClr val="tx1"/>
                      </a:solidFill>
                      <a:prstDash val="solid"/>
                      <a:round/>
                      <a:headEnd type="none" w="med" len="med"/>
                      <a:tailEnd type="none" w="med" len="med"/>
                    </a:lnB>
                  </a:tcPr>
                </a:tc>
                <a:tc rowSpan="2">
                  <a:txBody>
                    <a:bodyPr/>
                    <a:lstStyle/>
                    <a:p>
                      <a:pPr algn="ctr"/>
                      <a:endParaRPr lang="en-US" dirty="0" smtClean="0"/>
                    </a:p>
                    <a:p>
                      <a:pPr algn="ctr"/>
                      <a:r>
                        <a:rPr lang="en-US" dirty="0" smtClean="0"/>
                        <a:t>CLASS</a:t>
                      </a:r>
                      <a:endParaRPr lang="en-IN" dirty="0"/>
                    </a:p>
                  </a:txBody>
                  <a:tcPr/>
                </a:tc>
              </a:tr>
              <a:tr h="30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FURRY</a:t>
                      </a:r>
                      <a:endParaRPr lang="en-IN" dirty="0" smtClean="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AGE</a:t>
                      </a:r>
                      <a:endParaRPr lang="en-IN" dirty="0" smtClean="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SIZE</a:t>
                      </a:r>
                      <a:endParaRPr lang="en-IN"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r>
              <a:tr h="300040">
                <a:tc>
                  <a:txBody>
                    <a:bodyPr/>
                    <a:lstStyle/>
                    <a:p>
                      <a:pPr algn="ctr"/>
                      <a:r>
                        <a:rPr lang="en-US" dirty="0" smtClean="0"/>
                        <a:t>yes</a:t>
                      </a:r>
                      <a:endParaRPr lang="en-IN" dirty="0"/>
                    </a:p>
                  </a:txBody>
                  <a:tcPr/>
                </a:tc>
                <a:tc>
                  <a:txBody>
                    <a:bodyPr/>
                    <a:lstStyle/>
                    <a:p>
                      <a:pPr algn="ctr"/>
                      <a:r>
                        <a:rPr lang="en-US" dirty="0" smtClean="0"/>
                        <a:t>old</a:t>
                      </a:r>
                      <a:endParaRPr lang="en-IN" dirty="0"/>
                    </a:p>
                  </a:txBody>
                  <a:tcPr/>
                </a:tc>
                <a:tc>
                  <a:txBody>
                    <a:bodyPr/>
                    <a:lstStyle/>
                    <a:p>
                      <a:pPr algn="ctr"/>
                      <a:r>
                        <a:rPr lang="en-US" dirty="0" smtClean="0"/>
                        <a:t>large</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young</a:t>
                      </a:r>
                      <a:endParaRPr lang="en-IN" dirty="0"/>
                    </a:p>
                  </a:txBody>
                  <a:tcPr/>
                </a:tc>
                <a:tc>
                  <a:txBody>
                    <a:bodyPr/>
                    <a:lstStyle/>
                    <a:p>
                      <a:pPr algn="ctr"/>
                      <a:r>
                        <a:rPr lang="en-US" dirty="0" smtClean="0"/>
                        <a:t>large</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medium</a:t>
                      </a:r>
                      <a:endParaRPr lang="en-IN" dirty="0"/>
                    </a:p>
                  </a:txBody>
                  <a:tcPr/>
                </a:tc>
                <a:tc>
                  <a:txBody>
                    <a:bodyPr/>
                    <a:lstStyle/>
                    <a:p>
                      <a:pPr algn="ctr"/>
                      <a:r>
                        <a:rPr lang="en-US" dirty="0" smtClean="0"/>
                        <a:t>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old</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large</a:t>
                      </a:r>
                      <a:endParaRPr lang="en-IN" dirty="0"/>
                    </a:p>
                  </a:txBody>
                  <a:tcPr/>
                </a:tc>
                <a:tc>
                  <a:txBody>
                    <a:bodyPr/>
                    <a:lstStyle/>
                    <a:p>
                      <a:pPr algn="ctr"/>
                      <a:r>
                        <a:rPr lang="en-US" dirty="0" smtClean="0"/>
                        <a:t>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young</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old</a:t>
                      </a:r>
                      <a:endParaRPr lang="en-IN" dirty="0"/>
                    </a:p>
                  </a:txBody>
                  <a:tcPr/>
                </a:tc>
                <a:tc>
                  <a:txBody>
                    <a:bodyPr/>
                    <a:lstStyle/>
                    <a:p>
                      <a:pPr algn="ctr"/>
                      <a:r>
                        <a:rPr lang="en-US" dirty="0" smtClean="0"/>
                        <a:t>large</a:t>
                      </a:r>
                      <a:endParaRPr lang="en-IN" dirty="0"/>
                    </a:p>
                  </a:txBody>
                  <a:tcPr/>
                </a:tc>
                <a:tc>
                  <a:txBody>
                    <a:bodyPr/>
                    <a:lstStyle/>
                    <a:p>
                      <a:pPr algn="ctr"/>
                      <a:r>
                        <a:rPr lang="en-US" dirty="0" smtClean="0"/>
                        <a:t>not lion</a:t>
                      </a:r>
                      <a:endParaRPr lang="en-IN" b="1" dirty="0"/>
                    </a:p>
                  </a:txBody>
                  <a:tcPr/>
                </a:tc>
              </a:tr>
            </a:tbl>
          </a:graphicData>
        </a:graphic>
      </p:graphicFrame>
      <p:sp>
        <p:nvSpPr>
          <p:cNvPr id="9" name="Rectangle 8"/>
          <p:cNvSpPr/>
          <p:nvPr/>
        </p:nvSpPr>
        <p:spPr>
          <a:xfrm>
            <a:off x="5286375" y="500063"/>
            <a:ext cx="3500438" cy="17145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When class of training data is known =&gt; supervised learning</a:t>
            </a:r>
            <a:r>
              <a:rPr lang="en-US" sz="1800" dirty="0" smtClean="0"/>
              <a:t>.</a:t>
            </a:r>
          </a:p>
          <a:p>
            <a:pPr algn="ctr">
              <a:defRPr/>
            </a:pPr>
            <a:endParaRPr lang="en-US" sz="1800" dirty="0" smtClean="0"/>
          </a:p>
          <a:p>
            <a:pPr algn="ctr">
              <a:defRPr/>
            </a:pPr>
            <a:r>
              <a:rPr lang="en-US" sz="1800" dirty="0" smtClean="0"/>
              <a:t> When </a:t>
            </a:r>
            <a:r>
              <a:rPr lang="en-US" sz="1800" dirty="0"/>
              <a:t>class of training data is not known =&gt; unsupervised learning</a:t>
            </a:r>
            <a:r>
              <a:rPr lang="en-US" sz="1800" dirty="0" smtClean="0"/>
              <a:t>.</a:t>
            </a:r>
          </a:p>
        </p:txBody>
      </p:sp>
      <p:cxnSp>
        <p:nvCxnSpPr>
          <p:cNvPr id="14" name="Straight Arrow Connector 13"/>
          <p:cNvCxnSpPr/>
          <p:nvPr/>
        </p:nvCxnSpPr>
        <p:spPr>
          <a:xfrm rot="10800000">
            <a:off x="4857750" y="714375"/>
            <a:ext cx="3571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572125" y="2357438"/>
            <a:ext cx="2857500" cy="17145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Supervised learning =&gt; Classification problem.</a:t>
            </a:r>
          </a:p>
          <a:p>
            <a:pPr algn="ctr">
              <a:defRPr/>
            </a:pPr>
            <a:endParaRPr lang="en-US" sz="1800" dirty="0"/>
          </a:p>
          <a:p>
            <a:pPr algn="ctr">
              <a:defRPr/>
            </a:pPr>
            <a:r>
              <a:rPr lang="en-US" sz="1800" dirty="0"/>
              <a:t>Unsupervised learning =&gt; Clustering problem.</a:t>
            </a:r>
            <a:endParaRPr lang="en-IN" sz="1800" dirty="0"/>
          </a:p>
        </p:txBody>
      </p:sp>
      <p:pic>
        <p:nvPicPr>
          <p:cNvPr id="11327" name="Picture 2"/>
          <p:cNvPicPr>
            <a:picLocks noChangeAspect="1" noChangeArrowheads="1"/>
          </p:cNvPicPr>
          <p:nvPr/>
        </p:nvPicPr>
        <p:blipFill>
          <a:blip r:embed="rId3"/>
          <a:srcRect/>
          <a:stretch>
            <a:fillRect/>
          </a:stretch>
        </p:blipFill>
        <p:spPr bwMode="auto">
          <a:xfrm>
            <a:off x="4000500" y="4357688"/>
            <a:ext cx="3678238" cy="2286000"/>
          </a:xfrm>
          <a:prstGeom prst="rect">
            <a:avLst/>
          </a:prstGeom>
          <a:noFill/>
          <a:ln w="9525">
            <a:noFill/>
            <a:miter lim="800000"/>
            <a:headEnd/>
            <a:tailEnd/>
          </a:ln>
        </p:spPr>
      </p:pic>
      <p:sp>
        <p:nvSpPr>
          <p:cNvPr id="21" name="Rectangle 20"/>
          <p:cNvSpPr/>
          <p:nvPr/>
        </p:nvSpPr>
        <p:spPr>
          <a:xfrm>
            <a:off x="1500188" y="4357688"/>
            <a:ext cx="20716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C4.5 Algorithm</a:t>
            </a:r>
            <a:endParaRPr lang="en-IN" sz="1800" dirty="0"/>
          </a:p>
        </p:txBody>
      </p:sp>
      <p:sp>
        <p:nvSpPr>
          <p:cNvPr id="22" name="Down Arrow 21"/>
          <p:cNvSpPr/>
          <p:nvPr/>
        </p:nvSpPr>
        <p:spPr>
          <a:xfrm>
            <a:off x="2500313" y="4143375"/>
            <a:ext cx="214312"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11330" name="TextBox 22"/>
          <p:cNvSpPr txBox="1">
            <a:spLocks noChangeArrowheads="1"/>
          </p:cNvSpPr>
          <p:nvPr/>
        </p:nvSpPr>
        <p:spPr bwMode="auto">
          <a:xfrm>
            <a:off x="71438" y="4416425"/>
            <a:ext cx="1082675" cy="369888"/>
          </a:xfrm>
          <a:prstGeom prst="rect">
            <a:avLst/>
          </a:prstGeom>
          <a:noFill/>
          <a:ln w="9525">
            <a:noFill/>
            <a:miter lim="800000"/>
            <a:headEnd/>
            <a:tailEnd/>
          </a:ln>
        </p:spPr>
        <p:txBody>
          <a:bodyPr wrap="none">
            <a:spAutoFit/>
          </a:bodyPr>
          <a:lstStyle/>
          <a:p>
            <a:r>
              <a:rPr lang="en-US" sz="1800"/>
              <a:t>classifier</a:t>
            </a:r>
            <a:endParaRPr lang="en-IN" sz="1800"/>
          </a:p>
        </p:txBody>
      </p:sp>
      <p:cxnSp>
        <p:nvCxnSpPr>
          <p:cNvPr id="25" name="Straight Arrow Connector 24"/>
          <p:cNvCxnSpPr/>
          <p:nvPr/>
        </p:nvCxnSpPr>
        <p:spPr>
          <a:xfrm>
            <a:off x="1214438" y="4572000"/>
            <a:ext cx="2143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Right Arrow 25"/>
          <p:cNvSpPr/>
          <p:nvPr/>
        </p:nvSpPr>
        <p:spPr>
          <a:xfrm>
            <a:off x="3786188" y="4500563"/>
            <a:ext cx="857250" cy="214312"/>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11333" name="TextBox 26"/>
          <p:cNvSpPr txBox="1">
            <a:spLocks noChangeArrowheads="1"/>
          </p:cNvSpPr>
          <p:nvPr/>
        </p:nvSpPr>
        <p:spPr bwMode="auto">
          <a:xfrm>
            <a:off x="7929563" y="4500563"/>
            <a:ext cx="1285875" cy="641350"/>
          </a:xfrm>
          <a:prstGeom prst="rect">
            <a:avLst/>
          </a:prstGeom>
          <a:noFill/>
          <a:ln w="9525">
            <a:noFill/>
            <a:miter lim="800000"/>
            <a:headEnd/>
            <a:tailEnd/>
          </a:ln>
        </p:spPr>
        <p:txBody>
          <a:bodyPr>
            <a:spAutoFit/>
          </a:bodyPr>
          <a:lstStyle/>
          <a:p>
            <a:r>
              <a:rPr lang="en-US" sz="1800"/>
              <a:t>Model or Hypothsis</a:t>
            </a:r>
            <a:endParaRPr lang="en-IN" sz="1800"/>
          </a:p>
        </p:txBody>
      </p:sp>
      <p:cxnSp>
        <p:nvCxnSpPr>
          <p:cNvPr id="31" name="Straight Arrow Connector 30"/>
          <p:cNvCxnSpPr/>
          <p:nvPr/>
        </p:nvCxnSpPr>
        <p:spPr>
          <a:xfrm rot="10800000">
            <a:off x="7500938" y="4857750"/>
            <a:ext cx="42862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0" y="1524000"/>
            <a:ext cx="9144000" cy="3970318"/>
          </a:xfrm>
          <a:prstGeom prst="rect">
            <a:avLst/>
          </a:prstGeom>
          <a:noFill/>
          <a:ln w="9525">
            <a:noFill/>
            <a:miter lim="800000"/>
            <a:headEnd/>
            <a:tailEnd/>
          </a:ln>
          <a:effectLst/>
        </p:spPr>
        <p:txBody>
          <a:bodyPr>
            <a:spAutoFit/>
          </a:bodyPr>
          <a:lstStyle/>
          <a:p>
            <a:r>
              <a:rPr lang="en-US" dirty="0"/>
              <a:t>Input to Classification Problems:</a:t>
            </a:r>
          </a:p>
          <a:p>
            <a:endParaRPr lang="en-US" dirty="0"/>
          </a:p>
          <a:p>
            <a:pPr>
              <a:buFontTx/>
              <a:buChar char="•"/>
            </a:pPr>
            <a:r>
              <a:rPr lang="en-US" dirty="0"/>
              <a:t>    Instances -   the instances, or examples, or the training set form the </a:t>
            </a:r>
          </a:p>
          <a:p>
            <a:r>
              <a:rPr lang="en-US" dirty="0"/>
              <a:t>                          basis of the induction process. An inadequate set of</a:t>
            </a:r>
          </a:p>
          <a:p>
            <a:r>
              <a:rPr lang="en-US" dirty="0"/>
              <a:t>                          instances or examples is likely to result in poor rules or </a:t>
            </a:r>
          </a:p>
          <a:p>
            <a:r>
              <a:rPr lang="en-US" dirty="0"/>
              <a:t>                         decision tree</a:t>
            </a:r>
            <a:r>
              <a:rPr lang="en-US" dirty="0" smtClean="0"/>
              <a:t>.</a:t>
            </a:r>
          </a:p>
          <a:p>
            <a:endParaRPr lang="en-US" dirty="0"/>
          </a:p>
          <a:p>
            <a:pPr eaLnBrk="0" hangingPunct="0">
              <a:buFontTx/>
              <a:buChar char="•"/>
            </a:pPr>
            <a:r>
              <a:rPr lang="en-US" dirty="0"/>
              <a:t>     Attributes - the examples have sets of characteristics which describe </a:t>
            </a:r>
          </a:p>
          <a:p>
            <a:pPr eaLnBrk="0" hangingPunct="0"/>
            <a:r>
              <a:rPr lang="en-US" dirty="0"/>
              <a:t>                          them, and enable comparisons to be made between </a:t>
            </a:r>
          </a:p>
          <a:p>
            <a:pPr eaLnBrk="0" hangingPunct="0"/>
            <a:r>
              <a:rPr lang="en-US" dirty="0"/>
              <a:t>                          different examples</a:t>
            </a:r>
            <a:r>
              <a:rPr lang="en-US" dirty="0" smtClean="0"/>
              <a:t>.</a:t>
            </a:r>
          </a:p>
          <a:p>
            <a:pPr eaLnBrk="0" hangingPunct="0"/>
            <a:endParaRPr lang="en-US" dirty="0"/>
          </a:p>
          <a:p>
            <a:pPr eaLnBrk="0" hangingPunct="0">
              <a:buFontTx/>
              <a:buChar char="•"/>
            </a:pPr>
            <a:r>
              <a:rPr lang="en-US" dirty="0"/>
              <a:t>     Classes -     the classes represent the decision or classification by the </a:t>
            </a:r>
          </a:p>
          <a:p>
            <a:pPr eaLnBrk="0" hangingPunct="0"/>
            <a:r>
              <a:rPr lang="en-US" dirty="0"/>
              <a:t>                         teacher or by the expert.</a:t>
            </a:r>
          </a:p>
          <a:p>
            <a:pPr eaLnBrk="0" hangingPunct="0"/>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86000" y="1101725"/>
            <a:ext cx="4572000" cy="4656138"/>
          </a:xfrm>
          <a:prstGeom prst="rect">
            <a:avLst/>
          </a:prstGeom>
          <a:noFill/>
          <a:ln w="9525">
            <a:noFill/>
            <a:miter lim="800000"/>
            <a:headEnd/>
            <a:tailEnd/>
          </a:ln>
          <a:effectLst/>
        </p:spPr>
        <p:txBody>
          <a:bodyPr>
            <a:spAutoFit/>
          </a:bodyPr>
          <a:lstStyle/>
          <a:p>
            <a:pPr>
              <a:spcBef>
                <a:spcPct val="50000"/>
              </a:spcBef>
            </a:pPr>
            <a:r>
              <a:rPr lang="en-US" sz="2400">
                <a:latin typeface="Times New Roman" charset="0"/>
              </a:rPr>
              <a:t>Characteristics of the problem:</a:t>
            </a:r>
          </a:p>
          <a:p>
            <a:pPr eaLnBrk="0" hangingPunct="0">
              <a:spcBef>
                <a:spcPct val="50000"/>
              </a:spcBef>
            </a:pPr>
            <a:endParaRPr lang="en-US" sz="2400">
              <a:latin typeface="Times New Roman" charset="0"/>
            </a:endParaRPr>
          </a:p>
          <a:p>
            <a:pPr eaLnBrk="0" hangingPunct="0">
              <a:spcBef>
                <a:spcPct val="50000"/>
              </a:spcBef>
              <a:buFontTx/>
              <a:buChar char="•"/>
            </a:pPr>
            <a:r>
              <a:rPr lang="en-US" sz="2400">
                <a:latin typeface="Times New Roman" charset="0"/>
              </a:rPr>
              <a:t>        Instances are represented by attribute-value pairs.</a:t>
            </a:r>
          </a:p>
          <a:p>
            <a:pPr eaLnBrk="0" hangingPunct="0">
              <a:spcBef>
                <a:spcPct val="50000"/>
              </a:spcBef>
              <a:buFontTx/>
              <a:buChar char="•"/>
            </a:pPr>
            <a:r>
              <a:rPr lang="en-US" sz="2400">
                <a:latin typeface="Times New Roman" charset="0"/>
              </a:rPr>
              <a:t>        The target function has discrete output values.</a:t>
            </a:r>
          </a:p>
          <a:p>
            <a:pPr eaLnBrk="0" hangingPunct="0">
              <a:spcBef>
                <a:spcPct val="50000"/>
              </a:spcBef>
              <a:buFontTx/>
              <a:buChar char="•"/>
            </a:pPr>
            <a:r>
              <a:rPr lang="en-US" sz="2400">
                <a:latin typeface="Times New Roman" charset="0"/>
              </a:rPr>
              <a:t>        The training data may contain errors.</a:t>
            </a:r>
          </a:p>
          <a:p>
            <a:pPr eaLnBrk="0" hangingPunct="0">
              <a:spcBef>
                <a:spcPct val="50000"/>
              </a:spcBef>
              <a:buFontTx/>
              <a:buChar char="•"/>
            </a:pPr>
            <a:r>
              <a:rPr lang="en-US" sz="2400">
                <a:latin typeface="Times New Roman" charset="0"/>
              </a:rPr>
              <a:t>        The training data may contain missing attribute values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3334</Words>
  <Application>Microsoft Office PowerPoint</Application>
  <PresentationFormat>On-screen Show (4:3)</PresentationFormat>
  <Paragraphs>719</Paragraphs>
  <Slides>49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Equation</vt:lpstr>
      <vt:lpstr>Classifiers for Data Mining Somnath Pal</vt:lpstr>
      <vt:lpstr>Slide 2</vt:lpstr>
      <vt:lpstr>Slide 3</vt:lpstr>
      <vt:lpstr>Slide 4</vt:lpstr>
      <vt:lpstr>Inductive Learning</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Bagging and Boosting</vt:lpstr>
      <vt:lpstr>Slide 36</vt:lpstr>
      <vt:lpstr>Bagging</vt:lpstr>
      <vt:lpstr>Algorithm</vt:lpstr>
      <vt:lpstr>Why Improved Performance Due to Bagging</vt:lpstr>
      <vt:lpstr>Boosting</vt:lpstr>
      <vt:lpstr>Similarities of Boosting with Bagging</vt:lpstr>
      <vt:lpstr>Differences of Boosting with Bagging</vt:lpstr>
      <vt:lpstr>How Boosting Works</vt:lpstr>
      <vt:lpstr>Slide 44</vt:lpstr>
      <vt:lpstr>Slide 45</vt:lpstr>
      <vt:lpstr>State – of – art</vt:lpstr>
      <vt:lpstr>References</vt:lpstr>
      <vt:lpstr>ACKNOWLEDGEMENT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 </cp:lastModifiedBy>
  <cp:revision>37</cp:revision>
  <dcterms:created xsi:type="dcterms:W3CDTF">2013-06-11T19:07:14Z</dcterms:created>
  <dcterms:modified xsi:type="dcterms:W3CDTF">2017-10-25T07:27:19Z</dcterms:modified>
</cp:coreProperties>
</file>