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6" r:id="rId2"/>
    <p:sldId id="257" r:id="rId3"/>
    <p:sldId id="258" r:id="rId4"/>
    <p:sldId id="271" r:id="rId5"/>
    <p:sldId id="259" r:id="rId6"/>
    <p:sldId id="270" r:id="rId7"/>
    <p:sldId id="260" r:id="rId8"/>
    <p:sldId id="261" r:id="rId9"/>
    <p:sldId id="262" r:id="rId10"/>
    <p:sldId id="263" r:id="rId11"/>
    <p:sldId id="264" r:id="rId12"/>
    <p:sldId id="265" r:id="rId13"/>
    <p:sldId id="267" r:id="rId14"/>
    <p:sldId id="275" r:id="rId15"/>
    <p:sldId id="273" r:id="rId16"/>
    <p:sldId id="269" r:id="rId17"/>
    <p:sldId id="274"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842" y="-6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EE9791E-6E2D-4A8D-916A-A264340E998F}" type="datetimeFigureOut">
              <a:rPr lang="en-US" smtClean="0"/>
              <a:pPr/>
              <a:t>11/2/2012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52235F01-30F9-4E1A-A1E5-1275593E6041}"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E9791E-6E2D-4A8D-916A-A264340E998F}" type="datetimeFigureOut">
              <a:rPr lang="en-US" smtClean="0"/>
              <a:pPr/>
              <a:t>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35F01-30F9-4E1A-A1E5-1275593E60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E9791E-6E2D-4A8D-916A-A264340E998F}" type="datetimeFigureOut">
              <a:rPr lang="en-US" smtClean="0"/>
              <a:pPr/>
              <a:t>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35F01-30F9-4E1A-A1E5-1275593E60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E9791E-6E2D-4A8D-916A-A264340E998F}" type="datetimeFigureOut">
              <a:rPr lang="en-US" smtClean="0"/>
              <a:pPr/>
              <a:t>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35F01-30F9-4E1A-A1E5-1275593E60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EE9791E-6E2D-4A8D-916A-A264340E998F}" type="datetimeFigureOut">
              <a:rPr lang="en-US" smtClean="0"/>
              <a:pPr/>
              <a:t>11/2/2012</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35F01-30F9-4E1A-A1E5-1275593E6041}"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E9791E-6E2D-4A8D-916A-A264340E998F}" type="datetimeFigureOut">
              <a:rPr lang="en-US" smtClean="0"/>
              <a:pPr/>
              <a:t>11/2/2012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35F01-30F9-4E1A-A1E5-1275593E60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E9791E-6E2D-4A8D-916A-A264340E998F}" type="datetimeFigureOut">
              <a:rPr lang="en-US" smtClean="0"/>
              <a:pPr/>
              <a:t>11/2/2012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235F01-30F9-4E1A-A1E5-1275593E60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E9791E-6E2D-4A8D-916A-A264340E998F}" type="datetimeFigureOut">
              <a:rPr lang="en-US" smtClean="0"/>
              <a:pPr/>
              <a:t>11/2/2012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235F01-30F9-4E1A-A1E5-1275593E60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EE9791E-6E2D-4A8D-916A-A264340E998F}" type="datetimeFigureOut">
              <a:rPr lang="en-US" smtClean="0"/>
              <a:pPr/>
              <a:t>11/2/2012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235F01-30F9-4E1A-A1E5-1275593E60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E9791E-6E2D-4A8D-916A-A264340E998F}" type="datetimeFigureOut">
              <a:rPr lang="en-US" smtClean="0"/>
              <a:pPr/>
              <a:t>11/2/2012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35F01-30F9-4E1A-A1E5-1275593E6041}"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4EE9791E-6E2D-4A8D-916A-A264340E998F}" type="datetimeFigureOut">
              <a:rPr lang="en-US" smtClean="0"/>
              <a:pPr/>
              <a:t>11/2/2012</a:t>
            </a:fld>
            <a:endParaRPr lang="en-US"/>
          </a:p>
        </p:txBody>
      </p:sp>
      <p:sp>
        <p:nvSpPr>
          <p:cNvPr id="7" name="Slide Number Placeholder 6"/>
          <p:cNvSpPr>
            <a:spLocks noGrp="1"/>
          </p:cNvSpPr>
          <p:nvPr>
            <p:ph type="sldNum" sz="quarter" idx="12"/>
          </p:nvPr>
        </p:nvSpPr>
        <p:spPr/>
        <p:txBody>
          <a:bodyPr/>
          <a:lstStyle/>
          <a:p>
            <a:fld id="{52235F01-30F9-4E1A-A1E5-1275593E6041}"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4EE9791E-6E2D-4A8D-916A-A264340E998F}" type="datetimeFigureOut">
              <a:rPr lang="en-US" smtClean="0"/>
              <a:pPr/>
              <a:t>11/2/2012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52235F01-30F9-4E1A-A1E5-1275593E6041}"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idx="1"/>
          </p:nvPr>
        </p:nvSpPr>
        <p:spPr>
          <a:xfrm>
            <a:off x="642910" y="4572008"/>
            <a:ext cx="6553200" cy="457200"/>
          </a:xfrm>
        </p:spPr>
        <p:txBody>
          <a:bodyPr>
            <a:normAutofit fontScale="85000" lnSpcReduction="10000"/>
          </a:bodyPr>
          <a:lstStyle/>
          <a:p>
            <a:r>
              <a:rPr lang="en-US" altLang="zh-TW" dirty="0" smtClean="0">
                <a:solidFill>
                  <a:schemeClr val="tx1"/>
                </a:solidFill>
              </a:rPr>
              <a:t>Presented by</a:t>
            </a:r>
            <a:r>
              <a:rPr lang="en-US" altLang="zh-TW" spc="-150" dirty="0" smtClean="0">
                <a:solidFill>
                  <a:schemeClr val="tx1"/>
                </a:solidFill>
              </a:rPr>
              <a:t>:      </a:t>
            </a:r>
            <a:r>
              <a:rPr lang="en-US" altLang="zh-TW" sz="1900" spc="0" dirty="0" err="1" smtClean="0">
                <a:solidFill>
                  <a:schemeClr val="tx1"/>
                </a:solidFill>
              </a:rPr>
              <a:t>Sarbajit</a:t>
            </a:r>
            <a:r>
              <a:rPr lang="en-US" altLang="zh-TW" sz="1900" spc="0" dirty="0">
                <a:solidFill>
                  <a:schemeClr val="tx1"/>
                </a:solidFill>
              </a:rPr>
              <a:t> </a:t>
            </a:r>
            <a:r>
              <a:rPr lang="en-US" altLang="zh-TW" sz="1900" spc="0" dirty="0" err="1" smtClean="0">
                <a:solidFill>
                  <a:schemeClr val="tx1"/>
                </a:solidFill>
              </a:rPr>
              <a:t>MuKherjee</a:t>
            </a:r>
            <a:r>
              <a:rPr lang="en-US" altLang="zh-TW" sz="1900" spc="0" dirty="0" smtClean="0">
                <a:solidFill>
                  <a:schemeClr val="tx1"/>
                </a:solidFill>
              </a:rPr>
              <a:t>      </a:t>
            </a:r>
            <a:r>
              <a:rPr lang="en-US" altLang="zh-TW" sz="1900" spc="0" dirty="0" err="1" smtClean="0">
                <a:solidFill>
                  <a:schemeClr val="tx1"/>
                </a:solidFill>
              </a:rPr>
              <a:t>Zenefa</a:t>
            </a:r>
            <a:r>
              <a:rPr lang="en-US" altLang="zh-TW" sz="1900" spc="0" dirty="0" smtClean="0">
                <a:solidFill>
                  <a:schemeClr val="tx1"/>
                </a:solidFill>
              </a:rPr>
              <a:t> </a:t>
            </a:r>
            <a:r>
              <a:rPr lang="en-US" altLang="zh-TW" sz="1900" spc="0" dirty="0" err="1" smtClean="0">
                <a:solidFill>
                  <a:schemeClr val="tx1"/>
                </a:solidFill>
              </a:rPr>
              <a:t>Rahaman</a:t>
            </a:r>
            <a:endParaRPr lang="en-US" altLang="zh-TW" spc="0" dirty="0" smtClean="0">
              <a:solidFill>
                <a:schemeClr val="tx1"/>
              </a:solidFill>
            </a:endParaRPr>
          </a:p>
          <a:p>
            <a:endParaRPr lang="zh-TW" altLang="en-US" dirty="0"/>
          </a:p>
        </p:txBody>
      </p:sp>
      <p:sp>
        <p:nvSpPr>
          <p:cNvPr id="7170" name="Rectangle 2"/>
          <p:cNvSpPr>
            <a:spLocks noGrp="1" noChangeArrowheads="1"/>
          </p:cNvSpPr>
          <p:nvPr>
            <p:ph type="ctrTitle"/>
          </p:nvPr>
        </p:nvSpPr>
        <p:spPr/>
        <p:txBody>
          <a:bodyPr/>
          <a:lstStyle/>
          <a:p>
            <a:r>
              <a:rPr lang="en-US" altLang="zh-TW" dirty="0" smtClean="0"/>
              <a:t>Monkey Banana Problem </a:t>
            </a:r>
            <a:r>
              <a:rPr lang="en-US" altLang="zh-TW" sz="1800" dirty="0" smtClean="0"/>
              <a:t>Using</a:t>
            </a:r>
            <a:r>
              <a:rPr lang="en-US" altLang="zh-TW" dirty="0" smtClean="0"/>
              <a:t> Prolog</a:t>
            </a:r>
            <a:endParaRPr lang="en-US" altLang="zh-TW" dirty="0"/>
          </a:p>
        </p:txBody>
      </p:sp>
      <p:sp>
        <p:nvSpPr>
          <p:cNvPr id="5" name="TextBox 4"/>
          <p:cNvSpPr txBox="1"/>
          <p:nvPr/>
        </p:nvSpPr>
        <p:spPr>
          <a:xfrm>
            <a:off x="714348" y="4857760"/>
            <a:ext cx="6643734" cy="369332"/>
          </a:xfrm>
          <a:prstGeom prst="rect">
            <a:avLst/>
          </a:prstGeom>
          <a:noFill/>
        </p:spPr>
        <p:txBody>
          <a:bodyPr wrap="square" rtlCol="0">
            <a:spAutoFit/>
          </a:bodyPr>
          <a:lstStyle/>
          <a:p>
            <a:r>
              <a:rPr lang="en-US" dirty="0" smtClean="0"/>
              <a:t>        Dept. of Computer Science &amp; Technology, BESUS.</a:t>
            </a:r>
            <a:endParaRPr lang="en-IN" dirty="0"/>
          </a:p>
        </p:txBody>
      </p:sp>
    </p:spTree>
    <p:extLst>
      <p:ext uri="{BB962C8B-B14F-4D97-AF65-F5344CB8AC3E}">
        <p14:creationId xmlns:p14="http://schemas.microsoft.com/office/powerpoint/2010/main" xmlns="" val="1317899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r>
              <a:rPr lang="en-US"/>
              <a:t>Monkey and Banana: Actions Summary</a:t>
            </a:r>
          </a:p>
        </p:txBody>
      </p:sp>
      <p:sp>
        <p:nvSpPr>
          <p:cNvPr id="97288" name="Rectangle 8"/>
          <p:cNvSpPr>
            <a:spLocks noGrp="1" noChangeArrowheads="1"/>
          </p:cNvSpPr>
          <p:nvPr>
            <p:ph idx="1"/>
          </p:nvPr>
        </p:nvSpPr>
        <p:spPr>
          <a:noFill/>
          <a:ln/>
        </p:spPr>
        <p:txBody>
          <a:bodyPr>
            <a:normAutofit lnSpcReduction="10000"/>
          </a:bodyPr>
          <a:lstStyle/>
          <a:p>
            <a:pPr lvl="1">
              <a:buFont typeface="Wingdings" pitchFamily="2" charset="2"/>
              <a:buNone/>
            </a:pPr>
            <a:r>
              <a:rPr lang="en-US"/>
              <a:t>move(state(middle, on_box, middle, has_not),</a:t>
            </a:r>
          </a:p>
          <a:p>
            <a:pPr lvl="1">
              <a:buFont typeface="Wingdings" pitchFamily="2" charset="2"/>
              <a:buNone/>
            </a:pPr>
            <a:r>
              <a:rPr lang="en-US"/>
              <a:t>		grasp,</a:t>
            </a:r>
          </a:p>
          <a:p>
            <a:pPr lvl="1">
              <a:buFont typeface="Wingdings" pitchFamily="2" charset="2"/>
              <a:buNone/>
            </a:pPr>
            <a:r>
              <a:rPr lang="en-US"/>
              <a:t>		state(middle, on_box, middle, has)).</a:t>
            </a:r>
          </a:p>
          <a:p>
            <a:pPr lvl="1">
              <a:buFont typeface="Wingdings" pitchFamily="2" charset="2"/>
              <a:buNone/>
            </a:pPr>
            <a:r>
              <a:rPr lang="en-US"/>
              <a:t>move(state(P, on_floor, P, H),</a:t>
            </a:r>
          </a:p>
          <a:p>
            <a:pPr lvl="1">
              <a:buFont typeface="Wingdings" pitchFamily="2" charset="2"/>
              <a:buNone/>
            </a:pPr>
            <a:r>
              <a:rPr lang="en-US"/>
              <a:t>		climb,</a:t>
            </a:r>
          </a:p>
          <a:p>
            <a:pPr lvl="1">
              <a:buFont typeface="Wingdings" pitchFamily="2" charset="2"/>
              <a:buNone/>
            </a:pPr>
            <a:r>
              <a:rPr lang="en-US"/>
              <a:t>		state(P, on_box, P, H)	).</a:t>
            </a:r>
          </a:p>
          <a:p>
            <a:pPr lvl="1">
              <a:buFont typeface="Wingdings" pitchFamily="2" charset="2"/>
              <a:buNone/>
            </a:pPr>
            <a:r>
              <a:rPr lang="en-US"/>
              <a:t>move(state(P1, on_floor, P1, H),</a:t>
            </a:r>
          </a:p>
          <a:p>
            <a:pPr lvl="1">
              <a:buFont typeface="Wingdings" pitchFamily="2" charset="2"/>
              <a:buNone/>
            </a:pPr>
            <a:r>
              <a:rPr lang="en-US"/>
              <a:t>		push(P1, P2),</a:t>
            </a:r>
          </a:p>
          <a:p>
            <a:pPr lvl="1">
              <a:buFont typeface="Wingdings" pitchFamily="2" charset="2"/>
              <a:buNone/>
            </a:pPr>
            <a:r>
              <a:rPr lang="en-US"/>
              <a:t>		state(P2, on_floor, P2, H)).</a:t>
            </a:r>
          </a:p>
          <a:p>
            <a:pPr lvl="1">
              <a:buFont typeface="Wingdings" pitchFamily="2" charset="2"/>
              <a:buNone/>
            </a:pPr>
            <a:r>
              <a:rPr lang="en-US"/>
              <a:t>move(state(P1, on_floor, P, H),</a:t>
            </a:r>
          </a:p>
          <a:p>
            <a:pPr lvl="1">
              <a:buFont typeface="Wingdings" pitchFamily="2" charset="2"/>
              <a:buNone/>
            </a:pPr>
            <a:r>
              <a:rPr lang="en-US"/>
              <a:t>	walk(P1, P2),</a:t>
            </a:r>
          </a:p>
          <a:p>
            <a:pPr lvl="1">
              <a:buFont typeface="Wingdings" pitchFamily="2" charset="2"/>
              <a:buNone/>
            </a:pPr>
            <a:r>
              <a:rPr lang="en-US"/>
              <a:t>	state(P2, on_floor, P, H)).</a:t>
            </a:r>
          </a:p>
          <a:p>
            <a:pPr lvl="1">
              <a:buFont typeface="Wingdings" pitchFamily="2" charset="2"/>
              <a:buNone/>
            </a:pPr>
            <a:endParaRPr lang="en-US"/>
          </a:p>
        </p:txBody>
      </p:sp>
    </p:spTree>
    <p:extLst>
      <p:ext uri="{BB962C8B-B14F-4D97-AF65-F5344CB8AC3E}">
        <p14:creationId xmlns:p14="http://schemas.microsoft.com/office/powerpoint/2010/main" xmlns="" val="1351329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de-DE"/>
              <a:t>Monkey and Banana: Goals</a:t>
            </a:r>
            <a:endParaRPr lang="en-US"/>
          </a:p>
        </p:txBody>
      </p:sp>
      <p:sp>
        <p:nvSpPr>
          <p:cNvPr id="92163" name="Rectangle 3"/>
          <p:cNvSpPr>
            <a:spLocks noGrp="1" noChangeArrowheads="1"/>
          </p:cNvSpPr>
          <p:nvPr>
            <p:ph idx="1"/>
          </p:nvPr>
        </p:nvSpPr>
        <p:spPr>
          <a:xfrm>
            <a:off x="609600" y="1676400"/>
            <a:ext cx="7573963" cy="1941512"/>
          </a:xfrm>
        </p:spPr>
        <p:txBody>
          <a:bodyPr>
            <a:normAutofit fontScale="92500" lnSpcReduction="20000"/>
          </a:bodyPr>
          <a:lstStyle/>
          <a:p>
            <a:r>
              <a:rPr lang="en-US" b="1" dirty="0"/>
              <a:t>How can the monkey get the banana?</a:t>
            </a:r>
          </a:p>
          <a:p>
            <a:pPr lvl="1">
              <a:buFont typeface="Wingdings" pitchFamily="2" charset="2"/>
              <a:buNone/>
            </a:pPr>
            <a:endParaRPr lang="en-US" dirty="0"/>
          </a:p>
          <a:p>
            <a:pPr lvl="1">
              <a:buFont typeface="Wingdings" pitchFamily="2" charset="2"/>
              <a:buNone/>
            </a:pPr>
            <a:r>
              <a:rPr lang="en-US" dirty="0"/>
              <a:t>	</a:t>
            </a:r>
            <a:r>
              <a:rPr lang="en-US" dirty="0" err="1"/>
              <a:t>canget</a:t>
            </a:r>
            <a:r>
              <a:rPr lang="en-US" dirty="0"/>
              <a:t>(state(_, _, _, has)).</a:t>
            </a:r>
          </a:p>
          <a:p>
            <a:pPr lvl="1">
              <a:buFont typeface="Wingdings" pitchFamily="2" charset="2"/>
              <a:buNone/>
            </a:pPr>
            <a:r>
              <a:rPr lang="en-US" dirty="0"/>
              <a:t>	</a:t>
            </a:r>
            <a:r>
              <a:rPr lang="en-US" dirty="0" err="1"/>
              <a:t>canget</a:t>
            </a:r>
            <a:r>
              <a:rPr lang="en-US" dirty="0"/>
              <a:t>(</a:t>
            </a:r>
            <a:r>
              <a:rPr lang="en-US" dirty="0" err="1"/>
              <a:t>OldState</a:t>
            </a:r>
            <a:r>
              <a:rPr lang="en-US" dirty="0"/>
              <a:t>) :-</a:t>
            </a:r>
          </a:p>
          <a:p>
            <a:pPr lvl="1">
              <a:buFont typeface="Wingdings" pitchFamily="2" charset="2"/>
              <a:buNone/>
            </a:pPr>
            <a:r>
              <a:rPr lang="en-US" dirty="0"/>
              <a:t>			move(</a:t>
            </a:r>
            <a:r>
              <a:rPr lang="en-US" dirty="0" err="1"/>
              <a:t>OldState</a:t>
            </a:r>
            <a:r>
              <a:rPr lang="en-US" dirty="0"/>
              <a:t>, Move, </a:t>
            </a:r>
            <a:r>
              <a:rPr lang="en-US" dirty="0" err="1"/>
              <a:t>NewState</a:t>
            </a:r>
            <a:r>
              <a:rPr lang="en-US" dirty="0"/>
              <a:t>),</a:t>
            </a:r>
          </a:p>
          <a:p>
            <a:pPr lvl="1">
              <a:buFont typeface="Wingdings" pitchFamily="2" charset="2"/>
              <a:buNone/>
            </a:pPr>
            <a:r>
              <a:rPr lang="en-US" dirty="0"/>
              <a:t>			</a:t>
            </a:r>
            <a:r>
              <a:rPr lang="en-US" dirty="0" err="1"/>
              <a:t>canget</a:t>
            </a:r>
            <a:r>
              <a:rPr lang="en-US" dirty="0"/>
              <a:t>(</a:t>
            </a:r>
            <a:r>
              <a:rPr lang="en-US" dirty="0" err="1"/>
              <a:t>NewState</a:t>
            </a:r>
            <a:r>
              <a:rPr lang="en-US" dirty="0"/>
              <a:t>).</a:t>
            </a:r>
          </a:p>
        </p:txBody>
      </p:sp>
      <p:sp>
        <p:nvSpPr>
          <p:cNvPr id="92164" name="Rectangle 4"/>
          <p:cNvSpPr>
            <a:spLocks noChangeArrowheads="1"/>
          </p:cNvSpPr>
          <p:nvPr/>
        </p:nvSpPr>
        <p:spPr bwMode="auto">
          <a:xfrm>
            <a:off x="817418" y="3733800"/>
            <a:ext cx="7924800" cy="19697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buFontTx/>
              <a:buChar char="•"/>
            </a:pPr>
            <a:r>
              <a:rPr lang="en-US" sz="2200" b="1" dirty="0">
                <a:solidFill>
                  <a:schemeClr val="tx2"/>
                </a:solidFill>
              </a:rPr>
              <a:t>Can the monkey get the banana from </a:t>
            </a:r>
          </a:p>
          <a:p>
            <a:pPr marL="571500" lvl="1"/>
            <a:r>
              <a:rPr lang="en-US" sz="2200" b="1" dirty="0">
                <a:solidFill>
                  <a:schemeClr val="tx2"/>
                </a:solidFill>
              </a:rPr>
              <a:t>the initial state?</a:t>
            </a:r>
          </a:p>
          <a:p>
            <a:endParaRPr lang="en-US" sz="2400" b="0" dirty="0">
              <a:latin typeface="Helvetica" pitchFamily="34" charset="0"/>
            </a:endParaRPr>
          </a:p>
          <a:p>
            <a:r>
              <a:rPr lang="en-US" b="0" dirty="0"/>
              <a:t>   ?- </a:t>
            </a:r>
            <a:r>
              <a:rPr lang="en-US" b="0" dirty="0" err="1"/>
              <a:t>canget</a:t>
            </a:r>
            <a:r>
              <a:rPr lang="en-US" b="0" dirty="0"/>
              <a:t>(</a:t>
            </a:r>
          </a:p>
          <a:p>
            <a:r>
              <a:rPr lang="en-US" b="0" dirty="0"/>
              <a:t>	 state(</a:t>
            </a:r>
            <a:r>
              <a:rPr lang="en-US" b="0" dirty="0" err="1"/>
              <a:t>at_door</a:t>
            </a:r>
            <a:r>
              <a:rPr lang="en-US" b="0" dirty="0"/>
              <a:t>, </a:t>
            </a:r>
            <a:r>
              <a:rPr lang="en-US" b="0" dirty="0" err="1"/>
              <a:t>on_floor,at_window</a:t>
            </a:r>
            <a:r>
              <a:rPr lang="en-US" b="0" dirty="0"/>
              <a:t>, </a:t>
            </a:r>
            <a:r>
              <a:rPr lang="en-US" b="0" dirty="0" err="1"/>
              <a:t>has_not</a:t>
            </a:r>
            <a:r>
              <a:rPr lang="en-US" b="0" dirty="0"/>
              <a:t>)).</a:t>
            </a:r>
          </a:p>
          <a:p>
            <a:endParaRPr lang="en-US" b="0" dirty="0"/>
          </a:p>
        </p:txBody>
      </p:sp>
    </p:spTree>
    <p:extLst>
      <p:ext uri="{BB962C8B-B14F-4D97-AF65-F5344CB8AC3E}">
        <p14:creationId xmlns:p14="http://schemas.microsoft.com/office/powerpoint/2010/main" xmlns="" val="186992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4">
                                            <p:txEl>
                                              <p:pRg st="0" end="0"/>
                                            </p:txEl>
                                          </p:spTgt>
                                        </p:tgtEl>
                                        <p:attrNameLst>
                                          <p:attrName>style.visibility</p:attrName>
                                        </p:attrNameLst>
                                      </p:cBhvr>
                                      <p:to>
                                        <p:strVal val="visible"/>
                                      </p:to>
                                    </p:set>
                                    <p:animEffect transition="in" filter="fade">
                                      <p:cBhvr>
                                        <p:cTn id="7" dur="500"/>
                                        <p:tgtEl>
                                          <p:spTgt spid="9216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4">
                                            <p:txEl>
                                              <p:pRg st="1" end="1"/>
                                            </p:txEl>
                                          </p:spTgt>
                                        </p:tgtEl>
                                        <p:attrNameLst>
                                          <p:attrName>style.visibility</p:attrName>
                                        </p:attrNameLst>
                                      </p:cBhvr>
                                      <p:to>
                                        <p:strVal val="visible"/>
                                      </p:to>
                                    </p:set>
                                    <p:animEffect transition="in" filter="fade">
                                      <p:cBhvr>
                                        <p:cTn id="10" dur="500"/>
                                        <p:tgtEl>
                                          <p:spTgt spid="9216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92164">
                                            <p:txEl>
                                              <p:pRg st="3" end="3"/>
                                            </p:txEl>
                                          </p:spTgt>
                                        </p:tgtEl>
                                        <p:attrNameLst>
                                          <p:attrName>style.visibility</p:attrName>
                                        </p:attrNameLst>
                                      </p:cBhvr>
                                      <p:to>
                                        <p:strVal val="visible"/>
                                      </p:to>
                                    </p:set>
                                    <p:animEffect transition="in" filter="fade">
                                      <p:cBhvr>
                                        <p:cTn id="15" dur="1000"/>
                                        <p:tgtEl>
                                          <p:spTgt spid="92164">
                                            <p:txEl>
                                              <p:pRg st="3" end="3"/>
                                            </p:txEl>
                                          </p:spTgt>
                                        </p:tgtEl>
                                      </p:cBhvr>
                                    </p:animEffect>
                                    <p:anim calcmode="lin" valueType="num">
                                      <p:cBhvr>
                                        <p:cTn id="16" dur="1000" fill="hold"/>
                                        <p:tgtEl>
                                          <p:spTgt spid="92164">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92164">
                                            <p:txEl>
                                              <p:pRg st="3" end="3"/>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92164">
                                            <p:txEl>
                                              <p:pRg st="4" end="4"/>
                                            </p:txEl>
                                          </p:spTgt>
                                        </p:tgtEl>
                                        <p:attrNameLst>
                                          <p:attrName>style.visibility</p:attrName>
                                        </p:attrNameLst>
                                      </p:cBhvr>
                                      <p:to>
                                        <p:strVal val="visible"/>
                                      </p:to>
                                    </p:set>
                                    <p:animEffect transition="in" filter="fade">
                                      <p:cBhvr>
                                        <p:cTn id="20" dur="1000"/>
                                        <p:tgtEl>
                                          <p:spTgt spid="92164">
                                            <p:txEl>
                                              <p:pRg st="4" end="4"/>
                                            </p:txEl>
                                          </p:spTgt>
                                        </p:tgtEl>
                                      </p:cBhvr>
                                    </p:animEffect>
                                    <p:anim calcmode="lin" valueType="num">
                                      <p:cBhvr>
                                        <p:cTn id="21" dur="1000" fill="hold"/>
                                        <p:tgtEl>
                                          <p:spTgt spid="92164">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9216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a:bodyPr>
          <a:lstStyle/>
          <a:p>
            <a:r>
              <a:rPr lang="de-DE"/>
              <a:t>Monkey and Banana: Summary</a:t>
            </a:r>
            <a:endParaRPr lang="en-US"/>
          </a:p>
        </p:txBody>
      </p:sp>
      <p:sp>
        <p:nvSpPr>
          <p:cNvPr id="93187" name="Rectangle 3"/>
          <p:cNvSpPr>
            <a:spLocks noGrp="1" noChangeArrowheads="1"/>
          </p:cNvSpPr>
          <p:nvPr>
            <p:ph idx="1"/>
          </p:nvPr>
        </p:nvSpPr>
        <p:spPr>
          <a:xfrm>
            <a:off x="304800" y="1600200"/>
            <a:ext cx="8382000" cy="5105400"/>
          </a:xfrm>
        </p:spPr>
        <p:txBody>
          <a:bodyPr>
            <a:noAutofit/>
          </a:bodyPr>
          <a:lstStyle/>
          <a:p>
            <a:pPr lvl="1">
              <a:buFont typeface="Wingdings" pitchFamily="2" charset="2"/>
              <a:buNone/>
            </a:pPr>
            <a:r>
              <a:rPr lang="en-US" sz="1600" dirty="0">
                <a:latin typeface="Arial Black" pitchFamily="34" charset="0"/>
              </a:rPr>
              <a:t>move(state(middle, </a:t>
            </a:r>
            <a:r>
              <a:rPr lang="en-US" sz="1600" dirty="0" err="1">
                <a:latin typeface="Arial Black" pitchFamily="34" charset="0"/>
              </a:rPr>
              <a:t>on_box</a:t>
            </a:r>
            <a:r>
              <a:rPr lang="en-US" sz="1600" dirty="0">
                <a:latin typeface="Arial Black" pitchFamily="34" charset="0"/>
              </a:rPr>
              <a:t>, middle, </a:t>
            </a:r>
            <a:r>
              <a:rPr lang="en-US" sz="1600" dirty="0" err="1">
                <a:latin typeface="Arial Black" pitchFamily="34" charset="0"/>
              </a:rPr>
              <a:t>has_not</a:t>
            </a:r>
            <a:r>
              <a:rPr lang="en-US" sz="1600" dirty="0">
                <a:latin typeface="Arial Black" pitchFamily="34" charset="0"/>
              </a:rPr>
              <a:t>),</a:t>
            </a:r>
          </a:p>
          <a:p>
            <a:pPr lvl="1">
              <a:buFont typeface="Wingdings" pitchFamily="2" charset="2"/>
              <a:buNone/>
            </a:pPr>
            <a:r>
              <a:rPr lang="en-US" sz="1600" dirty="0">
                <a:latin typeface="Arial Black" pitchFamily="34" charset="0"/>
              </a:rPr>
              <a:t>		grasp,</a:t>
            </a:r>
          </a:p>
          <a:p>
            <a:pPr lvl="1">
              <a:buFont typeface="Wingdings" pitchFamily="2" charset="2"/>
              <a:buNone/>
            </a:pPr>
            <a:r>
              <a:rPr lang="en-US" sz="1600" dirty="0">
                <a:latin typeface="Arial Black" pitchFamily="34" charset="0"/>
              </a:rPr>
              <a:t>		state(middle, </a:t>
            </a:r>
            <a:r>
              <a:rPr lang="en-US" sz="1600" dirty="0" err="1">
                <a:latin typeface="Arial Black" pitchFamily="34" charset="0"/>
              </a:rPr>
              <a:t>on_box</a:t>
            </a:r>
            <a:r>
              <a:rPr lang="en-US" sz="1600" dirty="0">
                <a:latin typeface="Arial Black" pitchFamily="34" charset="0"/>
              </a:rPr>
              <a:t>, middle, has)).</a:t>
            </a:r>
          </a:p>
          <a:p>
            <a:pPr lvl="1">
              <a:buFont typeface="Wingdings" pitchFamily="2" charset="2"/>
              <a:buNone/>
            </a:pPr>
            <a:r>
              <a:rPr lang="en-US" sz="1600" dirty="0">
                <a:latin typeface="Arial Black" pitchFamily="34" charset="0"/>
              </a:rPr>
              <a:t>move(state(P, </a:t>
            </a:r>
            <a:r>
              <a:rPr lang="en-US" sz="1600" dirty="0" err="1">
                <a:latin typeface="Arial Black" pitchFamily="34" charset="0"/>
              </a:rPr>
              <a:t>on_floor</a:t>
            </a:r>
            <a:r>
              <a:rPr lang="en-US" sz="1600" dirty="0">
                <a:latin typeface="Arial Black" pitchFamily="34" charset="0"/>
              </a:rPr>
              <a:t>, P, H),</a:t>
            </a:r>
          </a:p>
          <a:p>
            <a:pPr lvl="1">
              <a:buFont typeface="Wingdings" pitchFamily="2" charset="2"/>
              <a:buNone/>
            </a:pPr>
            <a:r>
              <a:rPr lang="en-US" sz="1600" dirty="0">
                <a:latin typeface="Arial Black" pitchFamily="34" charset="0"/>
              </a:rPr>
              <a:t>		climb,</a:t>
            </a:r>
          </a:p>
          <a:p>
            <a:pPr lvl="1">
              <a:buFont typeface="Wingdings" pitchFamily="2" charset="2"/>
              <a:buNone/>
            </a:pPr>
            <a:r>
              <a:rPr lang="en-US" sz="1600" dirty="0">
                <a:latin typeface="Arial Black" pitchFamily="34" charset="0"/>
              </a:rPr>
              <a:t>		state(P, </a:t>
            </a:r>
            <a:r>
              <a:rPr lang="en-US" sz="1600" dirty="0" err="1">
                <a:latin typeface="Arial Black" pitchFamily="34" charset="0"/>
              </a:rPr>
              <a:t>on_box</a:t>
            </a:r>
            <a:r>
              <a:rPr lang="en-US" sz="1600" dirty="0">
                <a:latin typeface="Arial Black" pitchFamily="34" charset="0"/>
              </a:rPr>
              <a:t>, P, H)	).</a:t>
            </a:r>
          </a:p>
          <a:p>
            <a:pPr lvl="1">
              <a:buFont typeface="Wingdings" pitchFamily="2" charset="2"/>
              <a:buNone/>
            </a:pPr>
            <a:r>
              <a:rPr lang="en-US" sz="1600" dirty="0">
                <a:solidFill>
                  <a:srgbClr val="202020"/>
                </a:solidFill>
                <a:latin typeface="Arial Black" pitchFamily="34" charset="0"/>
              </a:rPr>
              <a:t>move(state(P1, </a:t>
            </a:r>
            <a:r>
              <a:rPr lang="en-US" sz="1600" dirty="0" err="1">
                <a:solidFill>
                  <a:srgbClr val="202020"/>
                </a:solidFill>
                <a:latin typeface="Arial Black" pitchFamily="34" charset="0"/>
              </a:rPr>
              <a:t>on_floor</a:t>
            </a:r>
            <a:r>
              <a:rPr lang="en-US" sz="1600" dirty="0">
                <a:solidFill>
                  <a:srgbClr val="202020"/>
                </a:solidFill>
                <a:latin typeface="Arial Black" pitchFamily="34" charset="0"/>
              </a:rPr>
              <a:t>, P1, H),</a:t>
            </a:r>
          </a:p>
          <a:p>
            <a:pPr lvl="1">
              <a:buFont typeface="Wingdings" pitchFamily="2" charset="2"/>
              <a:buNone/>
            </a:pPr>
            <a:r>
              <a:rPr lang="en-US" sz="1600" dirty="0">
                <a:solidFill>
                  <a:srgbClr val="202020"/>
                </a:solidFill>
                <a:latin typeface="Arial Black" pitchFamily="34" charset="0"/>
              </a:rPr>
              <a:t>		push(P1, P2),</a:t>
            </a:r>
          </a:p>
          <a:p>
            <a:pPr lvl="1">
              <a:buFont typeface="Wingdings" pitchFamily="2" charset="2"/>
              <a:buNone/>
            </a:pPr>
            <a:r>
              <a:rPr lang="en-US" sz="1600" dirty="0">
                <a:solidFill>
                  <a:srgbClr val="202020"/>
                </a:solidFill>
                <a:latin typeface="Arial Black" pitchFamily="34" charset="0"/>
              </a:rPr>
              <a:t>		state(P2, </a:t>
            </a:r>
            <a:r>
              <a:rPr lang="en-US" sz="1600" dirty="0" err="1">
                <a:solidFill>
                  <a:srgbClr val="202020"/>
                </a:solidFill>
                <a:latin typeface="Arial Black" pitchFamily="34" charset="0"/>
              </a:rPr>
              <a:t>on_floor</a:t>
            </a:r>
            <a:r>
              <a:rPr lang="en-US" sz="1600" dirty="0">
                <a:solidFill>
                  <a:srgbClr val="202020"/>
                </a:solidFill>
                <a:latin typeface="Arial Black" pitchFamily="34" charset="0"/>
              </a:rPr>
              <a:t>, P2, H)).</a:t>
            </a:r>
          </a:p>
          <a:p>
            <a:pPr lvl="1">
              <a:buFont typeface="Wingdings" pitchFamily="2" charset="2"/>
              <a:buNone/>
            </a:pPr>
            <a:r>
              <a:rPr lang="en-US" sz="1600" dirty="0">
                <a:solidFill>
                  <a:srgbClr val="202020"/>
                </a:solidFill>
                <a:latin typeface="Arial Black" pitchFamily="34" charset="0"/>
              </a:rPr>
              <a:t>move(state(P1, </a:t>
            </a:r>
            <a:r>
              <a:rPr lang="en-US" sz="1600" dirty="0" err="1">
                <a:solidFill>
                  <a:srgbClr val="202020"/>
                </a:solidFill>
                <a:latin typeface="Arial Black" pitchFamily="34" charset="0"/>
              </a:rPr>
              <a:t>on_floor</a:t>
            </a:r>
            <a:r>
              <a:rPr lang="en-US" sz="1600" dirty="0">
                <a:solidFill>
                  <a:srgbClr val="202020"/>
                </a:solidFill>
                <a:latin typeface="Arial Black" pitchFamily="34" charset="0"/>
              </a:rPr>
              <a:t>, P, H),</a:t>
            </a:r>
          </a:p>
          <a:p>
            <a:pPr lvl="1">
              <a:buFont typeface="Wingdings" pitchFamily="2" charset="2"/>
              <a:buNone/>
            </a:pPr>
            <a:r>
              <a:rPr lang="en-US" sz="1600" dirty="0">
                <a:solidFill>
                  <a:srgbClr val="202020"/>
                </a:solidFill>
                <a:latin typeface="Arial Black" pitchFamily="34" charset="0"/>
              </a:rPr>
              <a:t>	walk(P1, P2),</a:t>
            </a:r>
          </a:p>
          <a:p>
            <a:pPr lvl="1">
              <a:buFont typeface="Wingdings" pitchFamily="2" charset="2"/>
              <a:buNone/>
            </a:pPr>
            <a:r>
              <a:rPr lang="en-US" sz="1600" dirty="0">
                <a:solidFill>
                  <a:srgbClr val="202020"/>
                </a:solidFill>
                <a:latin typeface="Arial Black" pitchFamily="34" charset="0"/>
              </a:rPr>
              <a:t>	state(P2, </a:t>
            </a:r>
            <a:r>
              <a:rPr lang="en-US" sz="1600" dirty="0" err="1">
                <a:solidFill>
                  <a:srgbClr val="202020"/>
                </a:solidFill>
                <a:latin typeface="Arial Black" pitchFamily="34" charset="0"/>
              </a:rPr>
              <a:t>on_floor</a:t>
            </a:r>
            <a:r>
              <a:rPr lang="en-US" sz="1600" dirty="0">
                <a:solidFill>
                  <a:srgbClr val="202020"/>
                </a:solidFill>
                <a:latin typeface="Arial Black" pitchFamily="34" charset="0"/>
              </a:rPr>
              <a:t>, P, H)).</a:t>
            </a:r>
          </a:p>
          <a:p>
            <a:pPr lvl="1">
              <a:buFont typeface="Wingdings" pitchFamily="2" charset="2"/>
              <a:buNone/>
            </a:pPr>
            <a:endParaRPr lang="en-US" sz="1600" dirty="0">
              <a:latin typeface="Arial Black" pitchFamily="34" charset="0"/>
            </a:endParaRPr>
          </a:p>
          <a:p>
            <a:pPr lvl="1">
              <a:buFont typeface="Wingdings" pitchFamily="2" charset="2"/>
              <a:buNone/>
            </a:pPr>
            <a:r>
              <a:rPr lang="en-US" sz="1600" dirty="0" err="1">
                <a:latin typeface="Arial Black" pitchFamily="34" charset="0"/>
              </a:rPr>
              <a:t>canget</a:t>
            </a:r>
            <a:r>
              <a:rPr lang="en-US" sz="1600" dirty="0">
                <a:latin typeface="Arial Black" pitchFamily="34" charset="0"/>
              </a:rPr>
              <a:t>(state(_, _, _, has)).</a:t>
            </a:r>
          </a:p>
          <a:p>
            <a:pPr lvl="1">
              <a:buFont typeface="Wingdings" pitchFamily="2" charset="2"/>
              <a:buNone/>
            </a:pPr>
            <a:r>
              <a:rPr lang="en-US" sz="1600" dirty="0" err="1">
                <a:latin typeface="Arial Black" pitchFamily="34" charset="0"/>
              </a:rPr>
              <a:t>canget</a:t>
            </a:r>
            <a:r>
              <a:rPr lang="en-US" sz="1600" dirty="0">
                <a:latin typeface="Arial Black" pitchFamily="34" charset="0"/>
              </a:rPr>
              <a:t>(</a:t>
            </a:r>
            <a:r>
              <a:rPr lang="en-US" sz="1600" dirty="0" err="1">
                <a:latin typeface="Arial Black" pitchFamily="34" charset="0"/>
              </a:rPr>
              <a:t>OldState</a:t>
            </a:r>
            <a:r>
              <a:rPr lang="en-US" sz="1600" dirty="0">
                <a:latin typeface="Arial Black" pitchFamily="34" charset="0"/>
              </a:rPr>
              <a:t>) :-</a:t>
            </a:r>
          </a:p>
          <a:p>
            <a:pPr lvl="1">
              <a:buFont typeface="Wingdings" pitchFamily="2" charset="2"/>
              <a:buNone/>
            </a:pPr>
            <a:r>
              <a:rPr lang="en-US" sz="1600" dirty="0">
                <a:latin typeface="Arial Black" pitchFamily="34" charset="0"/>
              </a:rPr>
              <a:t>		move(</a:t>
            </a:r>
            <a:r>
              <a:rPr lang="en-US" sz="1600" dirty="0" err="1">
                <a:latin typeface="Arial Black" pitchFamily="34" charset="0"/>
              </a:rPr>
              <a:t>OldState</a:t>
            </a:r>
            <a:r>
              <a:rPr lang="en-US" sz="1600" dirty="0">
                <a:latin typeface="Arial Black" pitchFamily="34" charset="0"/>
              </a:rPr>
              <a:t>, Move, </a:t>
            </a:r>
            <a:r>
              <a:rPr lang="en-US" sz="1600" dirty="0" err="1">
                <a:latin typeface="Arial Black" pitchFamily="34" charset="0"/>
              </a:rPr>
              <a:t>NewState</a:t>
            </a:r>
            <a:r>
              <a:rPr lang="en-US" sz="1600" dirty="0">
                <a:latin typeface="Arial Black" pitchFamily="34" charset="0"/>
              </a:rPr>
              <a:t>),</a:t>
            </a:r>
          </a:p>
          <a:p>
            <a:pPr lvl="1">
              <a:buFont typeface="Wingdings" pitchFamily="2" charset="2"/>
              <a:buNone/>
            </a:pPr>
            <a:r>
              <a:rPr lang="en-US" sz="1600" dirty="0">
                <a:latin typeface="Arial Black" pitchFamily="34" charset="0"/>
              </a:rPr>
              <a:t>		</a:t>
            </a:r>
            <a:r>
              <a:rPr lang="en-US" sz="1600" dirty="0" err="1">
                <a:latin typeface="Arial Black" pitchFamily="34" charset="0"/>
              </a:rPr>
              <a:t>canget</a:t>
            </a:r>
            <a:r>
              <a:rPr lang="en-US" sz="1600" dirty="0">
                <a:latin typeface="Arial Black" pitchFamily="34" charset="0"/>
              </a:rPr>
              <a:t>(</a:t>
            </a:r>
            <a:r>
              <a:rPr lang="en-US" sz="1600" dirty="0" err="1">
                <a:latin typeface="Arial Black" pitchFamily="34" charset="0"/>
              </a:rPr>
              <a:t>NewState</a:t>
            </a:r>
            <a:r>
              <a:rPr lang="en-US" sz="1600" dirty="0">
                <a:latin typeface="Arial Black" pitchFamily="34" charset="0"/>
              </a:rPr>
              <a:t>).</a:t>
            </a:r>
          </a:p>
        </p:txBody>
      </p:sp>
    </p:spTree>
    <p:extLst>
      <p:ext uri="{BB962C8B-B14F-4D97-AF65-F5344CB8AC3E}">
        <p14:creationId xmlns:p14="http://schemas.microsoft.com/office/powerpoint/2010/main" xmlns="" val="3092518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Fullscreen capture 01-11-2012 184025.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42863"/>
            <a:ext cx="9143999" cy="69437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70885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304800"/>
            <a:ext cx="8763000" cy="632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69861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1" y="152400"/>
            <a:ext cx="8686799" cy="655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08378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533400" y="381000"/>
            <a:ext cx="7772400" cy="114300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altLang="zh-TW" sz="3600" b="1" dirty="0" smtClean="0"/>
              <a:t>Order of Clauses and Goals</a:t>
            </a:r>
            <a:endParaRPr lang="en-US" altLang="zh-TW" sz="3600" b="1" dirty="0"/>
          </a:p>
        </p:txBody>
      </p:sp>
      <p:sp>
        <p:nvSpPr>
          <p:cNvPr id="4" name="Rectangle 3"/>
          <p:cNvSpPr txBox="1">
            <a:spLocks noChangeArrowheads="1"/>
          </p:cNvSpPr>
          <p:nvPr/>
        </p:nvSpPr>
        <p:spPr>
          <a:xfrm>
            <a:off x="685800" y="1981200"/>
            <a:ext cx="7772400" cy="41148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US" altLang="zh-TW" sz="2800" dirty="0" smtClean="0"/>
              <a:t>Danger of indefinite looping : occurs when we change the order of Action.</a:t>
            </a:r>
          </a:p>
          <a:p>
            <a:pPr marL="114300" indent="0">
              <a:buNone/>
            </a:pPr>
            <a:endParaRPr lang="en-US" altLang="zh-TW" sz="2800" dirty="0" smtClean="0"/>
          </a:p>
          <a:p>
            <a:r>
              <a:rPr lang="en-US" altLang="zh-TW" sz="2800" dirty="0" smtClean="0"/>
              <a:t>Program variation through reordering of clauses and goals</a:t>
            </a:r>
          </a:p>
          <a:p>
            <a:endParaRPr lang="en-US" altLang="zh-TW" sz="2800" dirty="0"/>
          </a:p>
        </p:txBody>
      </p:sp>
    </p:spTree>
    <p:extLst>
      <p:ext uri="{BB962C8B-B14F-4D97-AF65-F5344CB8AC3E}">
        <p14:creationId xmlns:p14="http://schemas.microsoft.com/office/powerpoint/2010/main" xmlns="" val="720054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1913"/>
            <a:ext cx="9144000" cy="673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93408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1" name="Picture 3" descr="K:\istockphoto_7118828-monkey-sitting-on-banana.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0782"/>
            <a:ext cx="9144000" cy="683721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2047483" y="381000"/>
            <a:ext cx="1781257" cy="1200329"/>
          </a:xfrm>
          <a:prstGeom prst="rect">
            <a:avLst/>
          </a:prstGeom>
          <a:noFill/>
        </p:spPr>
        <p:txBody>
          <a:bodyPr wrap="none" rtlCol="0">
            <a:spAutoFit/>
          </a:bodyPr>
          <a:lstStyle/>
          <a:p>
            <a:r>
              <a:rPr lang="en-US" sz="3600" dirty="0" smtClean="0"/>
              <a:t>THANK </a:t>
            </a:r>
          </a:p>
          <a:p>
            <a:r>
              <a:rPr lang="en-US" sz="3600" dirty="0" smtClean="0"/>
              <a:t>YOU !!!</a:t>
            </a:r>
            <a:endParaRPr lang="en-IN" sz="3600" dirty="0"/>
          </a:p>
        </p:txBody>
      </p:sp>
    </p:spTree>
    <p:extLst>
      <p:ext uri="{BB962C8B-B14F-4D97-AF65-F5344CB8AC3E}">
        <p14:creationId xmlns:p14="http://schemas.microsoft.com/office/powerpoint/2010/main" xmlns="" val="4285053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de-DE" dirty="0">
                <a:solidFill>
                  <a:schemeClr val="accent1">
                    <a:lumMod val="50000"/>
                  </a:schemeClr>
                </a:solidFill>
              </a:rPr>
              <a:t>Problem: Monkey and Banana</a:t>
            </a:r>
            <a:endParaRPr lang="en-US" dirty="0">
              <a:solidFill>
                <a:schemeClr val="accent1">
                  <a:lumMod val="50000"/>
                </a:schemeClr>
              </a:solidFill>
            </a:endParaRPr>
          </a:p>
        </p:txBody>
      </p:sp>
      <p:sp>
        <p:nvSpPr>
          <p:cNvPr id="96259" name="Rectangle 3"/>
          <p:cNvSpPr>
            <a:spLocks noGrp="1" noChangeArrowheads="1"/>
          </p:cNvSpPr>
          <p:nvPr>
            <p:ph idx="1"/>
          </p:nvPr>
        </p:nvSpPr>
        <p:spPr/>
        <p:txBody>
          <a:bodyPr>
            <a:normAutofit fontScale="92500"/>
          </a:bodyPr>
          <a:lstStyle/>
          <a:p>
            <a:r>
              <a:rPr lang="en-US" sz="2400" b="1" dirty="0">
                <a:solidFill>
                  <a:schemeClr val="tx2">
                    <a:lumMod val="75000"/>
                  </a:schemeClr>
                </a:solidFill>
              </a:rPr>
              <a:t>The </a:t>
            </a:r>
            <a:r>
              <a:rPr lang="en-US" sz="2400" b="1" dirty="0" smtClean="0">
                <a:solidFill>
                  <a:schemeClr val="tx2">
                    <a:lumMod val="75000"/>
                  </a:schemeClr>
                </a:solidFill>
              </a:rPr>
              <a:t>Problem Statement : </a:t>
            </a:r>
          </a:p>
          <a:p>
            <a:pPr marL="0" indent="0">
              <a:buNone/>
            </a:pPr>
            <a:endParaRPr lang="en-US" sz="2400" b="1" dirty="0">
              <a:solidFill>
                <a:schemeClr val="tx2">
                  <a:lumMod val="75000"/>
                </a:schemeClr>
              </a:solidFill>
            </a:endParaRPr>
          </a:p>
          <a:p>
            <a:pPr marL="114300" indent="0">
              <a:buNone/>
            </a:pPr>
            <a:r>
              <a:rPr lang="en-US" sz="2400" dirty="0"/>
              <a:t>There is a monkey at the door into a room. In the middle of the room a banana is hanging from the ceiling. The monkey is hungry and wants to get the banana, but he cannot stretch high enough from the floor. At the window of the room there is a box that the monkey can use. The monkey can perform the following actions</a:t>
            </a:r>
            <a:r>
              <a:rPr lang="en-US" sz="2400" dirty="0">
                <a:solidFill>
                  <a:schemeClr val="tx2">
                    <a:lumMod val="50000"/>
                  </a:schemeClr>
                </a:solidFill>
              </a:rPr>
              <a:t>: walk on the floor, climb the box, push the box around (if he is already at it), and grasp the banana if he is standing on the box and directly underneath the banana. </a:t>
            </a:r>
          </a:p>
          <a:p>
            <a:pPr marL="114300" indent="0">
              <a:buNone/>
            </a:pPr>
            <a:r>
              <a:rPr lang="en-US" sz="2400" b="1" dirty="0">
                <a:solidFill>
                  <a:schemeClr val="tx2">
                    <a:lumMod val="50000"/>
                  </a:schemeClr>
                </a:solidFill>
              </a:rPr>
              <a:t>Can the monkey grasp the banana? </a:t>
            </a:r>
          </a:p>
        </p:txBody>
      </p:sp>
    </p:spTree>
    <p:extLst>
      <p:ext uri="{BB962C8B-B14F-4D97-AF65-F5344CB8AC3E}">
        <p14:creationId xmlns:p14="http://schemas.microsoft.com/office/powerpoint/2010/main" xmlns="" val="2891476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5"/>
          <p:cNvSpPr>
            <a:spLocks noChangeArrowheads="1"/>
          </p:cNvSpPr>
          <p:nvPr/>
        </p:nvSpPr>
        <p:spPr bwMode="auto">
          <a:xfrm>
            <a:off x="533400" y="1500174"/>
            <a:ext cx="7994650" cy="5029200"/>
          </a:xfrm>
          <a:prstGeom prst="rect">
            <a:avLst/>
          </a:prstGeom>
          <a:solidFill>
            <a:srgbClr val="CCFFCC"/>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de-DE" dirty="0" smtClean="0"/>
          </a:p>
          <a:p>
            <a:pPr algn="ctr"/>
            <a:r>
              <a:rPr lang="de-DE" dirty="0"/>
              <a:t> </a:t>
            </a:r>
            <a:r>
              <a:rPr lang="de-DE" dirty="0" smtClean="0"/>
              <a:t>    </a:t>
            </a:r>
          </a:p>
          <a:p>
            <a:pPr algn="ctr"/>
            <a:r>
              <a:rPr lang="de-DE" dirty="0"/>
              <a:t> </a:t>
            </a:r>
            <a:r>
              <a:rPr lang="de-DE" dirty="0" smtClean="0"/>
              <a:t>    </a:t>
            </a:r>
            <a:endParaRPr lang="de-DE" dirty="0"/>
          </a:p>
          <a:p>
            <a:pPr algn="ctr"/>
            <a:endParaRPr lang="de-DE" dirty="0"/>
          </a:p>
          <a:p>
            <a:pPr algn="ctr"/>
            <a:endParaRPr lang="de-DE" dirty="0"/>
          </a:p>
          <a:p>
            <a:pPr algn="ctr"/>
            <a:endParaRPr lang="en-US" dirty="0"/>
          </a:p>
        </p:txBody>
      </p:sp>
      <p:sp>
        <p:nvSpPr>
          <p:cNvPr id="84994" name="Rectangle 2"/>
          <p:cNvSpPr>
            <a:spLocks noGrp="1" noChangeArrowheads="1"/>
          </p:cNvSpPr>
          <p:nvPr>
            <p:ph type="title"/>
          </p:nvPr>
        </p:nvSpPr>
        <p:spPr/>
        <p:txBody>
          <a:bodyPr/>
          <a:lstStyle/>
          <a:p>
            <a:r>
              <a:rPr lang="de-DE" dirty="0">
                <a:solidFill>
                  <a:schemeClr val="accent1">
                    <a:lumMod val="50000"/>
                  </a:schemeClr>
                </a:solidFill>
              </a:rPr>
              <a:t>Problem: Monkey and Banana</a:t>
            </a:r>
            <a:endParaRPr lang="en-US" dirty="0">
              <a:solidFill>
                <a:schemeClr val="accent1">
                  <a:lumMod val="50000"/>
                </a:schemeClr>
              </a:solidFill>
            </a:endParaRPr>
          </a:p>
        </p:txBody>
      </p:sp>
      <p:grpSp>
        <p:nvGrpSpPr>
          <p:cNvPr id="9" name="Group 8"/>
          <p:cNvGrpSpPr/>
          <p:nvPr/>
        </p:nvGrpSpPr>
        <p:grpSpPr>
          <a:xfrm>
            <a:off x="5981700" y="1705642"/>
            <a:ext cx="1905000" cy="1770538"/>
            <a:chOff x="5981700" y="1705642"/>
            <a:chExt cx="1905000" cy="1770538"/>
          </a:xfrm>
        </p:grpSpPr>
        <p:sp>
          <p:nvSpPr>
            <p:cNvPr id="84999" name="Rectangle 7"/>
            <p:cNvSpPr>
              <a:spLocks noChangeArrowheads="1"/>
            </p:cNvSpPr>
            <p:nvPr/>
          </p:nvSpPr>
          <p:spPr bwMode="auto">
            <a:xfrm>
              <a:off x="5981700" y="1723580"/>
              <a:ext cx="1905000" cy="17526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dirty="0"/>
            </a:p>
          </p:txBody>
        </p:sp>
        <p:sp>
          <p:nvSpPr>
            <p:cNvPr id="85000" name="Oval 8"/>
            <p:cNvSpPr>
              <a:spLocks noChangeArrowheads="1"/>
            </p:cNvSpPr>
            <p:nvPr/>
          </p:nvSpPr>
          <p:spPr bwMode="auto">
            <a:xfrm>
              <a:off x="7117773" y="1826631"/>
              <a:ext cx="381000" cy="381000"/>
            </a:xfrm>
            <a:prstGeom prst="ellipse">
              <a:avLst/>
            </a:prstGeom>
            <a:solidFill>
              <a:srgbClr val="FFFF99"/>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5003" name="Line 11"/>
            <p:cNvSpPr>
              <a:spLocks noChangeShapeType="1"/>
            </p:cNvSpPr>
            <p:nvPr/>
          </p:nvSpPr>
          <p:spPr bwMode="auto">
            <a:xfrm>
              <a:off x="6941127" y="1705642"/>
              <a:ext cx="0" cy="1752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85004" name="Line 12"/>
          <p:cNvSpPr>
            <a:spLocks noChangeShapeType="1"/>
          </p:cNvSpPr>
          <p:nvPr/>
        </p:nvSpPr>
        <p:spPr bwMode="auto">
          <a:xfrm>
            <a:off x="5981700" y="2599260"/>
            <a:ext cx="19050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8" name="Group 7"/>
          <p:cNvGrpSpPr/>
          <p:nvPr/>
        </p:nvGrpSpPr>
        <p:grpSpPr>
          <a:xfrm>
            <a:off x="6286500" y="5410200"/>
            <a:ext cx="1714500" cy="1085921"/>
            <a:chOff x="6286500" y="5410200"/>
            <a:chExt cx="1714500" cy="1085921"/>
          </a:xfrm>
        </p:grpSpPr>
        <p:sp>
          <p:nvSpPr>
            <p:cNvPr id="85005" name="Rectangle 13"/>
            <p:cNvSpPr>
              <a:spLocks noChangeArrowheads="1"/>
            </p:cNvSpPr>
            <p:nvPr/>
          </p:nvSpPr>
          <p:spPr bwMode="auto">
            <a:xfrm>
              <a:off x="6286500" y="5411858"/>
              <a:ext cx="1714500" cy="1084263"/>
            </a:xfrm>
            <a:prstGeom prst="rect">
              <a:avLst/>
            </a:prstGeom>
            <a:solidFill>
              <a:srgbClr val="FF444C"/>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de-DE" dirty="0"/>
            </a:p>
            <a:p>
              <a:pPr algn="ctr"/>
              <a:endParaRPr lang="de-DE" dirty="0"/>
            </a:p>
            <a:p>
              <a:pPr algn="ctr"/>
              <a:endParaRPr lang="de-DE" dirty="0"/>
            </a:p>
            <a:p>
              <a:pPr algn="ctr"/>
              <a:r>
                <a:rPr lang="de-DE" dirty="0"/>
                <a:t>box</a:t>
              </a:r>
              <a:endParaRPr lang="en-US" dirty="0"/>
            </a:p>
          </p:txBody>
        </p:sp>
        <p:sp>
          <p:nvSpPr>
            <p:cNvPr id="85007" name="Line 15"/>
            <p:cNvSpPr>
              <a:spLocks noChangeShapeType="1"/>
            </p:cNvSpPr>
            <p:nvPr/>
          </p:nvSpPr>
          <p:spPr bwMode="auto">
            <a:xfrm>
              <a:off x="6343650" y="5410200"/>
              <a:ext cx="1600200" cy="990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85008" name="Line 16"/>
          <p:cNvSpPr>
            <a:spLocks noChangeShapeType="1"/>
          </p:cNvSpPr>
          <p:nvPr/>
        </p:nvSpPr>
        <p:spPr bwMode="auto">
          <a:xfrm flipV="1">
            <a:off x="6286500" y="5458690"/>
            <a:ext cx="1600200" cy="990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3" name="Group 2"/>
          <p:cNvGrpSpPr/>
          <p:nvPr/>
        </p:nvGrpSpPr>
        <p:grpSpPr>
          <a:xfrm>
            <a:off x="1143000" y="2857499"/>
            <a:ext cx="1828800" cy="3619501"/>
            <a:chOff x="1143000" y="2857499"/>
            <a:chExt cx="1828800" cy="3619501"/>
          </a:xfrm>
        </p:grpSpPr>
        <p:sp>
          <p:nvSpPr>
            <p:cNvPr id="84998" name="Rectangle 6"/>
            <p:cNvSpPr>
              <a:spLocks noChangeArrowheads="1"/>
            </p:cNvSpPr>
            <p:nvPr/>
          </p:nvSpPr>
          <p:spPr bwMode="auto">
            <a:xfrm>
              <a:off x="1143000" y="2857499"/>
              <a:ext cx="1828800" cy="3619501"/>
            </a:xfrm>
            <a:prstGeom prst="rect">
              <a:avLst/>
            </a:prstGeom>
            <a:solidFill>
              <a:srgbClr val="CC9900"/>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door</a:t>
              </a:r>
              <a:endParaRPr lang="en-US" dirty="0"/>
            </a:p>
          </p:txBody>
        </p:sp>
        <p:grpSp>
          <p:nvGrpSpPr>
            <p:cNvPr id="85017" name="Group 25"/>
            <p:cNvGrpSpPr>
              <a:grpSpLocks/>
            </p:cNvGrpSpPr>
            <p:nvPr/>
          </p:nvGrpSpPr>
          <p:grpSpPr bwMode="auto">
            <a:xfrm>
              <a:off x="1447800" y="3200400"/>
              <a:ext cx="1219200" cy="2895600"/>
              <a:chOff x="2352" y="1680"/>
              <a:chExt cx="768" cy="1824"/>
            </a:xfrm>
          </p:grpSpPr>
          <p:sp>
            <p:nvSpPr>
              <p:cNvPr id="85009" name="Oval 17"/>
              <p:cNvSpPr>
                <a:spLocks noChangeArrowheads="1"/>
              </p:cNvSpPr>
              <p:nvPr/>
            </p:nvSpPr>
            <p:spPr bwMode="auto">
              <a:xfrm>
                <a:off x="2544" y="1680"/>
                <a:ext cx="336" cy="336"/>
              </a:xfrm>
              <a:prstGeom prst="ellipse">
                <a:avLst/>
              </a:prstGeom>
              <a:solidFill>
                <a:srgbClr val="6633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5010" name="Oval 18"/>
              <p:cNvSpPr>
                <a:spLocks noChangeArrowheads="1"/>
              </p:cNvSpPr>
              <p:nvPr/>
            </p:nvSpPr>
            <p:spPr bwMode="auto">
              <a:xfrm>
                <a:off x="2496" y="2016"/>
                <a:ext cx="432" cy="864"/>
              </a:xfrm>
              <a:prstGeom prst="ellipse">
                <a:avLst/>
              </a:prstGeom>
              <a:solidFill>
                <a:srgbClr val="6633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 </a:t>
                </a:r>
                <a:endParaRPr lang="en-US"/>
              </a:p>
            </p:txBody>
          </p:sp>
          <p:sp>
            <p:nvSpPr>
              <p:cNvPr id="85012" name="Line 20"/>
              <p:cNvSpPr>
                <a:spLocks noChangeShapeType="1"/>
              </p:cNvSpPr>
              <p:nvPr/>
            </p:nvSpPr>
            <p:spPr bwMode="auto">
              <a:xfrm flipH="1">
                <a:off x="2592" y="2832"/>
                <a:ext cx="0" cy="67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5013" name="Line 21"/>
              <p:cNvSpPr>
                <a:spLocks noChangeShapeType="1"/>
              </p:cNvSpPr>
              <p:nvPr/>
            </p:nvSpPr>
            <p:spPr bwMode="auto">
              <a:xfrm>
                <a:off x="2832" y="2832"/>
                <a:ext cx="0" cy="67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5015" name="Line 23"/>
              <p:cNvSpPr>
                <a:spLocks noChangeShapeType="1"/>
              </p:cNvSpPr>
              <p:nvPr/>
            </p:nvSpPr>
            <p:spPr bwMode="auto">
              <a:xfrm flipV="1">
                <a:off x="2880" y="2016"/>
                <a:ext cx="240"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5016" name="Line 24"/>
              <p:cNvSpPr>
                <a:spLocks noChangeShapeType="1"/>
              </p:cNvSpPr>
              <p:nvPr/>
            </p:nvSpPr>
            <p:spPr bwMode="auto">
              <a:xfrm flipH="1" flipV="1">
                <a:off x="2352" y="2016"/>
                <a:ext cx="192"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85025" name="Text Box 33"/>
            <p:cNvSpPr txBox="1">
              <a:spLocks noChangeArrowheads="1"/>
            </p:cNvSpPr>
            <p:nvPr/>
          </p:nvSpPr>
          <p:spPr bwMode="auto">
            <a:xfrm rot="5400000">
              <a:off x="2103651" y="4351623"/>
              <a:ext cx="107156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pitchFamily="18" charset="0"/>
                </a:defRPr>
              </a:lvl1pPr>
              <a:lvl2pPr marL="571500">
                <a:defRPr sz="2400">
                  <a:solidFill>
                    <a:schemeClr val="tx1"/>
                  </a:solidFill>
                  <a:latin typeface="Times" pitchFamily="18" charset="0"/>
                </a:defRPr>
              </a:lvl2pPr>
              <a:lvl3pPr marL="1143000">
                <a:defRPr sz="2400">
                  <a:solidFill>
                    <a:schemeClr val="tx1"/>
                  </a:solidFill>
                  <a:latin typeface="Times" pitchFamily="18" charset="0"/>
                </a:defRPr>
              </a:lvl3pPr>
              <a:lvl4pPr marL="1714500">
                <a:defRPr sz="2400">
                  <a:solidFill>
                    <a:schemeClr val="tx1"/>
                  </a:solidFill>
                  <a:latin typeface="Times" pitchFamily="18" charset="0"/>
                </a:defRPr>
              </a:lvl4pPr>
              <a:lvl5pPr marL="2286000">
                <a:defRPr sz="2400">
                  <a:solidFill>
                    <a:schemeClr val="tx1"/>
                  </a:solidFill>
                  <a:latin typeface="Times" pitchFamily="18" charset="0"/>
                </a:defRPr>
              </a:lvl5pPr>
              <a:lvl6pPr marL="2743200" eaLnBrk="0" fontAlgn="base" hangingPunct="0">
                <a:spcBef>
                  <a:spcPct val="0"/>
                </a:spcBef>
                <a:spcAft>
                  <a:spcPct val="0"/>
                </a:spcAft>
                <a:defRPr sz="2400">
                  <a:solidFill>
                    <a:schemeClr val="tx1"/>
                  </a:solidFill>
                  <a:latin typeface="Times" pitchFamily="18" charset="0"/>
                </a:defRPr>
              </a:lvl6pPr>
              <a:lvl7pPr marL="3200400" eaLnBrk="0" fontAlgn="base" hangingPunct="0">
                <a:spcBef>
                  <a:spcPct val="0"/>
                </a:spcBef>
                <a:spcAft>
                  <a:spcPct val="0"/>
                </a:spcAft>
                <a:defRPr sz="2400">
                  <a:solidFill>
                    <a:schemeClr val="tx1"/>
                  </a:solidFill>
                  <a:latin typeface="Times" pitchFamily="18" charset="0"/>
                </a:defRPr>
              </a:lvl7pPr>
              <a:lvl8pPr marL="3657600" eaLnBrk="0" fontAlgn="base" hangingPunct="0">
                <a:spcBef>
                  <a:spcPct val="0"/>
                </a:spcBef>
                <a:spcAft>
                  <a:spcPct val="0"/>
                </a:spcAft>
                <a:defRPr sz="2400">
                  <a:solidFill>
                    <a:schemeClr val="tx1"/>
                  </a:solidFill>
                  <a:latin typeface="Times" pitchFamily="18" charset="0"/>
                </a:defRPr>
              </a:lvl8pPr>
              <a:lvl9pPr marL="4114800" eaLnBrk="0" fontAlgn="base" hangingPunct="0">
                <a:spcBef>
                  <a:spcPct val="0"/>
                </a:spcBef>
                <a:spcAft>
                  <a:spcPct val="0"/>
                </a:spcAft>
                <a:defRPr sz="2400">
                  <a:solidFill>
                    <a:schemeClr val="tx1"/>
                  </a:solidFill>
                  <a:latin typeface="Times" pitchFamily="18" charset="0"/>
                </a:defRPr>
              </a:lvl9pPr>
            </a:lstStyle>
            <a:p>
              <a:r>
                <a:rPr lang="de-DE" sz="1800" dirty="0" smtClean="0">
                  <a:solidFill>
                    <a:srgbClr val="202020"/>
                  </a:solidFill>
                  <a:latin typeface="Courier New" pitchFamily="49" charset="0"/>
                </a:rPr>
                <a:t>Monkey</a:t>
              </a:r>
              <a:endParaRPr lang="en-US" sz="1800" dirty="0">
                <a:solidFill>
                  <a:srgbClr val="202020"/>
                </a:solidFill>
                <a:latin typeface="Courier New" pitchFamily="49" charset="0"/>
              </a:endParaRPr>
            </a:p>
          </p:txBody>
        </p:sp>
      </p:grpSp>
      <p:sp>
        <p:nvSpPr>
          <p:cNvPr id="85027" name="Text Box 35"/>
          <p:cNvSpPr txBox="1">
            <a:spLocks noChangeArrowheads="1"/>
          </p:cNvSpPr>
          <p:nvPr/>
        </p:nvSpPr>
        <p:spPr bwMode="auto">
          <a:xfrm>
            <a:off x="4102100" y="5222875"/>
            <a:ext cx="1003300"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itchFamily="18" charset="0"/>
              </a:defRPr>
            </a:lvl1pPr>
            <a:lvl2pPr marL="571500">
              <a:defRPr sz="2400">
                <a:solidFill>
                  <a:schemeClr val="tx1"/>
                </a:solidFill>
                <a:latin typeface="Times" pitchFamily="18" charset="0"/>
              </a:defRPr>
            </a:lvl2pPr>
            <a:lvl3pPr marL="1143000">
              <a:defRPr sz="2400">
                <a:solidFill>
                  <a:schemeClr val="tx1"/>
                </a:solidFill>
                <a:latin typeface="Times" pitchFamily="18" charset="0"/>
              </a:defRPr>
            </a:lvl3pPr>
            <a:lvl4pPr marL="1714500">
              <a:defRPr sz="2400">
                <a:solidFill>
                  <a:schemeClr val="tx1"/>
                </a:solidFill>
                <a:latin typeface="Times" pitchFamily="18" charset="0"/>
              </a:defRPr>
            </a:lvl4pPr>
            <a:lvl5pPr marL="2286000">
              <a:defRPr sz="2400">
                <a:solidFill>
                  <a:schemeClr val="tx1"/>
                </a:solidFill>
                <a:latin typeface="Times" pitchFamily="18" charset="0"/>
              </a:defRPr>
            </a:lvl5pPr>
            <a:lvl6pPr marL="2743200" eaLnBrk="0" fontAlgn="base" hangingPunct="0">
              <a:spcBef>
                <a:spcPct val="0"/>
              </a:spcBef>
              <a:spcAft>
                <a:spcPct val="0"/>
              </a:spcAft>
              <a:defRPr sz="2400">
                <a:solidFill>
                  <a:schemeClr val="tx1"/>
                </a:solidFill>
                <a:latin typeface="Times" pitchFamily="18" charset="0"/>
              </a:defRPr>
            </a:lvl6pPr>
            <a:lvl7pPr marL="3200400" eaLnBrk="0" fontAlgn="base" hangingPunct="0">
              <a:spcBef>
                <a:spcPct val="0"/>
              </a:spcBef>
              <a:spcAft>
                <a:spcPct val="0"/>
              </a:spcAft>
              <a:defRPr sz="2400">
                <a:solidFill>
                  <a:schemeClr val="tx1"/>
                </a:solidFill>
                <a:latin typeface="Times" pitchFamily="18" charset="0"/>
              </a:defRPr>
            </a:lvl7pPr>
            <a:lvl8pPr marL="3657600" eaLnBrk="0" fontAlgn="base" hangingPunct="0">
              <a:spcBef>
                <a:spcPct val="0"/>
              </a:spcBef>
              <a:spcAft>
                <a:spcPct val="0"/>
              </a:spcAft>
              <a:defRPr sz="2400">
                <a:solidFill>
                  <a:schemeClr val="tx1"/>
                </a:solidFill>
                <a:latin typeface="Times" pitchFamily="18" charset="0"/>
              </a:defRPr>
            </a:lvl8pPr>
            <a:lvl9pPr marL="4114800" eaLnBrk="0" fontAlgn="base" hangingPunct="0">
              <a:spcBef>
                <a:spcPct val="0"/>
              </a:spcBef>
              <a:spcAft>
                <a:spcPct val="0"/>
              </a:spcAft>
              <a:defRPr sz="2400">
                <a:solidFill>
                  <a:schemeClr val="tx1"/>
                </a:solidFill>
                <a:latin typeface="Times" pitchFamily="18" charset="0"/>
              </a:defRPr>
            </a:lvl9pPr>
          </a:lstStyle>
          <a:p>
            <a:r>
              <a:rPr lang="de-DE" sz="1800" dirty="0">
                <a:solidFill>
                  <a:srgbClr val="202020"/>
                </a:solidFill>
                <a:latin typeface="Courier New" pitchFamily="49" charset="0"/>
              </a:rPr>
              <a:t>middle</a:t>
            </a:r>
            <a:endParaRPr lang="en-US" sz="1800" dirty="0">
              <a:solidFill>
                <a:srgbClr val="202020"/>
              </a:solidFill>
              <a:latin typeface="Courier New" pitchFamily="49" charset="0"/>
            </a:endParaRPr>
          </a:p>
        </p:txBody>
      </p:sp>
      <p:grpSp>
        <p:nvGrpSpPr>
          <p:cNvPr id="7" name="Group 6"/>
          <p:cNvGrpSpPr/>
          <p:nvPr/>
        </p:nvGrpSpPr>
        <p:grpSpPr>
          <a:xfrm>
            <a:off x="4175043" y="1652486"/>
            <a:ext cx="1203900" cy="2463098"/>
            <a:chOff x="4175043" y="1652486"/>
            <a:chExt cx="1203900" cy="2463098"/>
          </a:xfrm>
        </p:grpSpPr>
        <p:grpSp>
          <p:nvGrpSpPr>
            <p:cNvPr id="2" name="Group 1"/>
            <p:cNvGrpSpPr/>
            <p:nvPr/>
          </p:nvGrpSpPr>
          <p:grpSpPr>
            <a:xfrm>
              <a:off x="4247712" y="1652486"/>
              <a:ext cx="649288" cy="1852714"/>
              <a:chOff x="4247712" y="1652486"/>
              <a:chExt cx="649288" cy="1852714"/>
            </a:xfrm>
          </p:grpSpPr>
          <p:sp>
            <p:nvSpPr>
              <p:cNvPr id="85018" name="Freeform 26"/>
              <p:cNvSpPr>
                <a:spLocks/>
              </p:cNvSpPr>
              <p:nvPr/>
            </p:nvSpPr>
            <p:spPr bwMode="auto">
              <a:xfrm rot="3013414">
                <a:off x="4212787" y="1687411"/>
                <a:ext cx="719138" cy="649288"/>
              </a:xfrm>
              <a:custGeom>
                <a:avLst/>
                <a:gdLst>
                  <a:gd name="T0" fmla="*/ 5 w 453"/>
                  <a:gd name="T1" fmla="*/ 0 h 401"/>
                  <a:gd name="T2" fmla="*/ 61 w 453"/>
                  <a:gd name="T3" fmla="*/ 168 h 401"/>
                  <a:gd name="T4" fmla="*/ 189 w 453"/>
                  <a:gd name="T5" fmla="*/ 192 h 401"/>
                  <a:gd name="T6" fmla="*/ 197 w 453"/>
                  <a:gd name="T7" fmla="*/ 48 h 401"/>
                  <a:gd name="T8" fmla="*/ 229 w 453"/>
                  <a:gd name="T9" fmla="*/ 56 h 401"/>
                  <a:gd name="T10" fmla="*/ 301 w 453"/>
                  <a:gd name="T11" fmla="*/ 144 h 401"/>
                  <a:gd name="T12" fmla="*/ 221 w 453"/>
                  <a:gd name="T13" fmla="*/ 256 h 401"/>
                  <a:gd name="T14" fmla="*/ 229 w 453"/>
                  <a:gd name="T15" fmla="*/ 208 h 401"/>
                  <a:gd name="T16" fmla="*/ 293 w 453"/>
                  <a:gd name="T17" fmla="*/ 168 h 401"/>
                  <a:gd name="T18" fmla="*/ 381 w 453"/>
                  <a:gd name="T19" fmla="*/ 224 h 401"/>
                  <a:gd name="T20" fmla="*/ 317 w 453"/>
                  <a:gd name="T21" fmla="*/ 288 h 401"/>
                  <a:gd name="T22" fmla="*/ 389 w 453"/>
                  <a:gd name="T23" fmla="*/ 200 h 401"/>
                  <a:gd name="T24" fmla="*/ 453 w 453"/>
                  <a:gd name="T25" fmla="*/ 304 h 401"/>
                  <a:gd name="T26" fmla="*/ 445 w 453"/>
                  <a:gd name="T27" fmla="*/ 344 h 401"/>
                  <a:gd name="T28" fmla="*/ 413 w 453"/>
                  <a:gd name="T29" fmla="*/ 360 h 401"/>
                  <a:gd name="T30" fmla="*/ 445 w 453"/>
                  <a:gd name="T31" fmla="*/ 368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3" h="401">
                    <a:moveTo>
                      <a:pt x="5" y="0"/>
                    </a:moveTo>
                    <a:cubicBezTo>
                      <a:pt x="13" y="76"/>
                      <a:pt x="0" y="122"/>
                      <a:pt x="61" y="168"/>
                    </a:cubicBezTo>
                    <a:cubicBezTo>
                      <a:pt x="79" y="221"/>
                      <a:pt x="146" y="197"/>
                      <a:pt x="189" y="192"/>
                    </a:cubicBezTo>
                    <a:cubicBezTo>
                      <a:pt x="192" y="144"/>
                      <a:pt x="183" y="94"/>
                      <a:pt x="197" y="48"/>
                    </a:cubicBezTo>
                    <a:cubicBezTo>
                      <a:pt x="200" y="37"/>
                      <a:pt x="220" y="50"/>
                      <a:pt x="229" y="56"/>
                    </a:cubicBezTo>
                    <a:cubicBezTo>
                      <a:pt x="280" y="93"/>
                      <a:pt x="279" y="101"/>
                      <a:pt x="301" y="144"/>
                    </a:cubicBezTo>
                    <a:cubicBezTo>
                      <a:pt x="278" y="227"/>
                      <a:pt x="292" y="238"/>
                      <a:pt x="221" y="256"/>
                    </a:cubicBezTo>
                    <a:cubicBezTo>
                      <a:pt x="213" y="233"/>
                      <a:pt x="205" y="228"/>
                      <a:pt x="229" y="208"/>
                    </a:cubicBezTo>
                    <a:cubicBezTo>
                      <a:pt x="249" y="192"/>
                      <a:pt x="293" y="168"/>
                      <a:pt x="293" y="168"/>
                    </a:cubicBezTo>
                    <a:cubicBezTo>
                      <a:pt x="345" y="177"/>
                      <a:pt x="353" y="182"/>
                      <a:pt x="381" y="224"/>
                    </a:cubicBezTo>
                    <a:cubicBezTo>
                      <a:pt x="362" y="253"/>
                      <a:pt x="351" y="277"/>
                      <a:pt x="317" y="288"/>
                    </a:cubicBezTo>
                    <a:cubicBezTo>
                      <a:pt x="369" y="201"/>
                      <a:pt x="335" y="218"/>
                      <a:pt x="389" y="200"/>
                    </a:cubicBezTo>
                    <a:cubicBezTo>
                      <a:pt x="426" y="237"/>
                      <a:pt x="437" y="256"/>
                      <a:pt x="453" y="304"/>
                    </a:cubicBezTo>
                    <a:cubicBezTo>
                      <a:pt x="450" y="317"/>
                      <a:pt x="452" y="332"/>
                      <a:pt x="445" y="344"/>
                    </a:cubicBezTo>
                    <a:cubicBezTo>
                      <a:pt x="436" y="359"/>
                      <a:pt x="331" y="401"/>
                      <a:pt x="413" y="360"/>
                    </a:cubicBezTo>
                    <a:cubicBezTo>
                      <a:pt x="424" y="363"/>
                      <a:pt x="445" y="368"/>
                      <a:pt x="445" y="368"/>
                    </a:cubicBezTo>
                  </a:path>
                </a:pathLst>
              </a:cu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85021" name="Group 29"/>
              <p:cNvGrpSpPr>
                <a:grpSpLocks/>
              </p:cNvGrpSpPr>
              <p:nvPr/>
            </p:nvGrpSpPr>
            <p:grpSpPr bwMode="auto">
              <a:xfrm>
                <a:off x="4343755" y="2514600"/>
                <a:ext cx="457200" cy="990600"/>
                <a:chOff x="2317" y="879"/>
                <a:chExt cx="288" cy="624"/>
              </a:xfrm>
            </p:grpSpPr>
            <p:sp>
              <p:nvSpPr>
                <p:cNvPr id="85019" name="AutoShape 27"/>
                <p:cNvSpPr>
                  <a:spLocks noChangeArrowheads="1"/>
                </p:cNvSpPr>
                <p:nvPr/>
              </p:nvSpPr>
              <p:spPr bwMode="auto">
                <a:xfrm rot="-1318292">
                  <a:off x="2317" y="879"/>
                  <a:ext cx="288" cy="624"/>
                </a:xfrm>
                <a:prstGeom prst="moon">
                  <a:avLst>
                    <a:gd name="adj" fmla="val 50000"/>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5020" name="Arc 28"/>
                <p:cNvSpPr>
                  <a:spLocks/>
                </p:cNvSpPr>
                <p:nvPr/>
              </p:nvSpPr>
              <p:spPr bwMode="auto">
                <a:xfrm rot="20261628" flipH="1">
                  <a:off x="2356" y="892"/>
                  <a:ext cx="219" cy="452"/>
                </a:xfrm>
                <a:custGeom>
                  <a:avLst/>
                  <a:gdLst>
                    <a:gd name="G0" fmla="+- 0 0 0"/>
                    <a:gd name="G1" fmla="+- 21600 0 0"/>
                    <a:gd name="G2" fmla="+- 21600 0 0"/>
                    <a:gd name="T0" fmla="*/ 0 w 21600"/>
                    <a:gd name="T1" fmla="*/ 0 h 33887"/>
                    <a:gd name="T2" fmla="*/ 17765 w 21600"/>
                    <a:gd name="T3" fmla="*/ 33887 h 33887"/>
                    <a:gd name="T4" fmla="*/ 0 w 21600"/>
                    <a:gd name="T5" fmla="*/ 21600 h 33887"/>
                  </a:gdLst>
                  <a:ahLst/>
                  <a:cxnLst>
                    <a:cxn ang="0">
                      <a:pos x="T0" y="T1"/>
                    </a:cxn>
                    <a:cxn ang="0">
                      <a:pos x="T2" y="T3"/>
                    </a:cxn>
                    <a:cxn ang="0">
                      <a:pos x="T4" y="T5"/>
                    </a:cxn>
                  </a:cxnLst>
                  <a:rect l="0" t="0" r="r" b="b"/>
                  <a:pathLst>
                    <a:path w="21600" h="33887" fill="none" extrusionOk="0">
                      <a:moveTo>
                        <a:pt x="-1" y="0"/>
                      </a:moveTo>
                      <a:cubicBezTo>
                        <a:pt x="11929" y="0"/>
                        <a:pt x="21600" y="9670"/>
                        <a:pt x="21600" y="21600"/>
                      </a:cubicBezTo>
                      <a:cubicBezTo>
                        <a:pt x="21600" y="25990"/>
                        <a:pt x="20262" y="30276"/>
                        <a:pt x="17764" y="33886"/>
                      </a:cubicBezTo>
                    </a:path>
                    <a:path w="21600" h="33887" stroke="0" extrusionOk="0">
                      <a:moveTo>
                        <a:pt x="-1" y="0"/>
                      </a:moveTo>
                      <a:cubicBezTo>
                        <a:pt x="11929" y="0"/>
                        <a:pt x="21600" y="9670"/>
                        <a:pt x="21600" y="21600"/>
                      </a:cubicBezTo>
                      <a:cubicBezTo>
                        <a:pt x="21600" y="25990"/>
                        <a:pt x="20262" y="30276"/>
                        <a:pt x="17764" y="33886"/>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4" name="TextBox 3"/>
            <p:cNvSpPr txBox="1"/>
            <p:nvPr/>
          </p:nvSpPr>
          <p:spPr>
            <a:xfrm>
              <a:off x="4175043" y="3469253"/>
              <a:ext cx="1203900" cy="646331"/>
            </a:xfrm>
            <a:prstGeom prst="rect">
              <a:avLst/>
            </a:prstGeom>
            <a:noFill/>
          </p:spPr>
          <p:txBody>
            <a:bodyPr wrap="square" rtlCol="0">
              <a:spAutoFit/>
            </a:bodyPr>
            <a:lstStyle/>
            <a:p>
              <a:r>
                <a:rPr lang="de-DE" dirty="0"/>
                <a:t>banana</a:t>
              </a:r>
            </a:p>
            <a:p>
              <a:endParaRPr lang="en-IN" dirty="0"/>
            </a:p>
          </p:txBody>
        </p:sp>
      </p:grpSp>
      <p:sp>
        <p:nvSpPr>
          <p:cNvPr id="5" name="TextBox 4"/>
          <p:cNvSpPr txBox="1"/>
          <p:nvPr/>
        </p:nvSpPr>
        <p:spPr>
          <a:xfrm>
            <a:off x="6172200" y="3733800"/>
            <a:ext cx="1524000" cy="369332"/>
          </a:xfrm>
          <a:prstGeom prst="rect">
            <a:avLst/>
          </a:prstGeom>
          <a:noFill/>
        </p:spPr>
        <p:txBody>
          <a:bodyPr wrap="square" rtlCol="0">
            <a:spAutoFit/>
          </a:bodyPr>
          <a:lstStyle/>
          <a:p>
            <a:pPr algn="ctr"/>
            <a:r>
              <a:rPr lang="de-DE" dirty="0" smtClean="0"/>
              <a:t>window</a:t>
            </a:r>
            <a:endParaRPr lang="en-US" dirty="0"/>
          </a:p>
        </p:txBody>
      </p:sp>
    </p:spTree>
    <p:extLst>
      <p:ext uri="{BB962C8B-B14F-4D97-AF65-F5344CB8AC3E}">
        <p14:creationId xmlns:p14="http://schemas.microsoft.com/office/powerpoint/2010/main" xmlns="" val="366060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0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0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4" grpId="0" animBg="1"/>
      <p:bldP spid="85008" grpId="0" animBg="1"/>
      <p:bldP spid="85027"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2400" b="1" dirty="0"/>
              <a:t>Finding a representation of the problem:</a:t>
            </a:r>
            <a:br>
              <a:rPr lang="en-US" altLang="zh-TW" sz="2400" b="1" dirty="0"/>
            </a:br>
            <a:endParaRPr lang="en-IN" sz="2400" dirty="0"/>
          </a:p>
        </p:txBody>
      </p:sp>
      <p:sp>
        <p:nvSpPr>
          <p:cNvPr id="3" name="Content Placeholder 2"/>
          <p:cNvSpPr>
            <a:spLocks noGrp="1"/>
          </p:cNvSpPr>
          <p:nvPr>
            <p:ph idx="1"/>
          </p:nvPr>
        </p:nvSpPr>
        <p:spPr/>
        <p:txBody>
          <a:bodyPr/>
          <a:lstStyle/>
          <a:p>
            <a:pPr lvl="1"/>
            <a:r>
              <a:rPr lang="en-US" altLang="zh-TW" sz="2400" dirty="0"/>
              <a:t>We can think of the ‘monkey world’ as always being in some </a:t>
            </a:r>
            <a:r>
              <a:rPr lang="en-US" altLang="zh-TW" sz="2400" i="1" dirty="0"/>
              <a:t>state</a:t>
            </a:r>
            <a:r>
              <a:rPr lang="en-US" altLang="zh-TW" sz="2400" dirty="0"/>
              <a:t> that can change in time.</a:t>
            </a:r>
          </a:p>
          <a:p>
            <a:pPr lvl="1"/>
            <a:r>
              <a:rPr lang="en-US" altLang="zh-TW" sz="2400" dirty="0"/>
              <a:t>The current state is determined by the positions of the objects.</a:t>
            </a:r>
          </a:p>
          <a:p>
            <a:pPr lvl="1"/>
            <a:r>
              <a:rPr lang="en-US" altLang="zh-TW" sz="2400" dirty="0"/>
              <a:t>For example, the initial state is determined by:</a:t>
            </a:r>
          </a:p>
          <a:p>
            <a:pPr lvl="2"/>
            <a:r>
              <a:rPr lang="en-US" altLang="zh-TW" sz="2000" dirty="0"/>
              <a:t>Monkey is at door.</a:t>
            </a:r>
          </a:p>
          <a:p>
            <a:pPr lvl="2"/>
            <a:r>
              <a:rPr lang="en-US" altLang="zh-TW" sz="2000" dirty="0"/>
              <a:t>Monkey is on the floor.</a:t>
            </a:r>
          </a:p>
          <a:p>
            <a:pPr lvl="2"/>
            <a:r>
              <a:rPr lang="en-US" altLang="zh-TW" sz="2000" dirty="0"/>
              <a:t>Box is at window.</a:t>
            </a:r>
          </a:p>
          <a:p>
            <a:pPr lvl="2"/>
            <a:r>
              <a:rPr lang="en-US" altLang="zh-TW" sz="2000" dirty="0"/>
              <a:t>Monkey does not have banana.</a:t>
            </a:r>
          </a:p>
          <a:p>
            <a:endParaRPr lang="en-IN" dirty="0"/>
          </a:p>
        </p:txBody>
      </p:sp>
    </p:spTree>
    <p:extLst>
      <p:ext uri="{BB962C8B-B14F-4D97-AF65-F5344CB8AC3E}">
        <p14:creationId xmlns:p14="http://schemas.microsoft.com/office/powerpoint/2010/main" xmlns="" val="496043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smtClean="0"/>
              <a:t>Monkey </a:t>
            </a:r>
            <a:r>
              <a:rPr lang="en-US" dirty="0"/>
              <a:t>and Banana: </a:t>
            </a:r>
            <a:r>
              <a:rPr lang="de-DE" dirty="0"/>
              <a:t>States</a:t>
            </a:r>
            <a:endParaRPr lang="en-US" dirty="0"/>
          </a:p>
        </p:txBody>
      </p:sp>
      <p:sp>
        <p:nvSpPr>
          <p:cNvPr id="87043" name="Rectangle 3"/>
          <p:cNvSpPr>
            <a:spLocks noGrp="1" noChangeArrowheads="1"/>
          </p:cNvSpPr>
          <p:nvPr>
            <p:ph idx="1"/>
          </p:nvPr>
        </p:nvSpPr>
        <p:spPr>
          <a:xfrm>
            <a:off x="1089818" y="1867694"/>
            <a:ext cx="7573963" cy="455612"/>
          </a:xfrm>
        </p:spPr>
        <p:txBody>
          <a:bodyPr>
            <a:normAutofit fontScale="92500" lnSpcReduction="10000"/>
          </a:bodyPr>
          <a:lstStyle/>
          <a:p>
            <a:pPr algn="ctr">
              <a:buFont typeface="Wingdings" pitchFamily="2" charset="2"/>
              <a:buNone/>
            </a:pPr>
            <a:r>
              <a:rPr lang="de-DE" sz="2800" b="1" dirty="0"/>
              <a:t>state( MR, MB , P , B )</a:t>
            </a:r>
            <a:endParaRPr lang="en-US" sz="2800" b="1" dirty="0"/>
          </a:p>
        </p:txBody>
      </p:sp>
      <p:sp>
        <p:nvSpPr>
          <p:cNvPr id="87044" name="Rectangle 4"/>
          <p:cNvSpPr>
            <a:spLocks noChangeArrowheads="1"/>
          </p:cNvSpPr>
          <p:nvPr/>
        </p:nvSpPr>
        <p:spPr bwMode="auto">
          <a:xfrm>
            <a:off x="374650" y="3317875"/>
            <a:ext cx="3054350"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de-DE" dirty="0">
                <a:solidFill>
                  <a:schemeClr val="tx1"/>
                </a:solidFill>
                <a:latin typeface="Helvetica" pitchFamily="34" charset="0"/>
              </a:rPr>
              <a:t>Monkey‘s Room Position</a:t>
            </a:r>
          </a:p>
          <a:p>
            <a:endParaRPr lang="de-DE" dirty="0">
              <a:solidFill>
                <a:schemeClr val="tx1"/>
              </a:solidFill>
              <a:latin typeface="Helvetica" pitchFamily="34" charset="0"/>
            </a:endParaRPr>
          </a:p>
          <a:p>
            <a:pPr>
              <a:buFontTx/>
              <a:buChar char="•"/>
            </a:pPr>
            <a:r>
              <a:rPr lang="de-DE" b="0" dirty="0">
                <a:solidFill>
                  <a:schemeClr val="tx1"/>
                </a:solidFill>
                <a:latin typeface="Helvetica" pitchFamily="34" charset="0"/>
              </a:rPr>
              <a:t>at_door</a:t>
            </a:r>
          </a:p>
          <a:p>
            <a:pPr>
              <a:buFontTx/>
              <a:buChar char="•"/>
            </a:pPr>
            <a:r>
              <a:rPr lang="de-DE" b="0" dirty="0">
                <a:solidFill>
                  <a:schemeClr val="tx1"/>
                </a:solidFill>
                <a:latin typeface="Helvetica" pitchFamily="34" charset="0"/>
              </a:rPr>
              <a:t>middle</a:t>
            </a:r>
          </a:p>
          <a:p>
            <a:pPr>
              <a:buFontTx/>
              <a:buChar char="•"/>
            </a:pPr>
            <a:r>
              <a:rPr lang="de-DE" b="0" dirty="0">
                <a:solidFill>
                  <a:schemeClr val="tx1"/>
                </a:solidFill>
                <a:latin typeface="Helvetica" pitchFamily="34" charset="0"/>
              </a:rPr>
              <a:t>at_window</a:t>
            </a:r>
            <a:endParaRPr lang="en-US" b="0" u="sng" dirty="0">
              <a:solidFill>
                <a:schemeClr val="tx1"/>
              </a:solidFill>
              <a:latin typeface="Helvetica" pitchFamily="34" charset="0"/>
            </a:endParaRPr>
          </a:p>
        </p:txBody>
      </p:sp>
      <p:sp>
        <p:nvSpPr>
          <p:cNvPr id="87045" name="Rectangle 5"/>
          <p:cNvSpPr>
            <a:spLocks noChangeArrowheads="1"/>
          </p:cNvSpPr>
          <p:nvPr/>
        </p:nvSpPr>
        <p:spPr bwMode="auto">
          <a:xfrm>
            <a:off x="2190750" y="4860925"/>
            <a:ext cx="2686050" cy="1082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dirty="0">
                <a:solidFill>
                  <a:schemeClr val="tx1"/>
                </a:solidFill>
                <a:latin typeface="Helvetica" pitchFamily="34" charset="0"/>
              </a:rPr>
              <a:t>Monkey‘s Box Position</a:t>
            </a:r>
          </a:p>
          <a:p>
            <a:endParaRPr lang="de-DE" dirty="0">
              <a:solidFill>
                <a:schemeClr val="tx1"/>
              </a:solidFill>
              <a:latin typeface="Helvetica" pitchFamily="34" charset="0"/>
            </a:endParaRPr>
          </a:p>
          <a:p>
            <a:pPr>
              <a:buFontTx/>
              <a:buChar char="•"/>
            </a:pPr>
            <a:r>
              <a:rPr lang="de-DE" b="0" dirty="0">
                <a:solidFill>
                  <a:schemeClr val="tx1"/>
                </a:solidFill>
                <a:latin typeface="Helvetica" pitchFamily="34" charset="0"/>
              </a:rPr>
              <a:t>on_floor</a:t>
            </a:r>
          </a:p>
          <a:p>
            <a:pPr>
              <a:buFontTx/>
              <a:buChar char="•"/>
            </a:pPr>
            <a:r>
              <a:rPr lang="de-DE" b="0" dirty="0">
                <a:solidFill>
                  <a:schemeClr val="tx1"/>
                </a:solidFill>
                <a:latin typeface="Helvetica" pitchFamily="34" charset="0"/>
              </a:rPr>
              <a:t>on_box</a:t>
            </a:r>
            <a:endParaRPr lang="en-US" b="0" dirty="0">
              <a:solidFill>
                <a:schemeClr val="tx1"/>
              </a:solidFill>
              <a:latin typeface="Helvetica" pitchFamily="34" charset="0"/>
            </a:endParaRPr>
          </a:p>
        </p:txBody>
      </p:sp>
      <p:sp>
        <p:nvSpPr>
          <p:cNvPr id="87046" name="Rectangle 6"/>
          <p:cNvSpPr>
            <a:spLocks noChangeArrowheads="1"/>
          </p:cNvSpPr>
          <p:nvPr/>
        </p:nvSpPr>
        <p:spPr bwMode="auto">
          <a:xfrm>
            <a:off x="4852988" y="3378875"/>
            <a:ext cx="1789112" cy="203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de-DE" dirty="0">
                <a:solidFill>
                  <a:schemeClr val="tx1"/>
                </a:solidFill>
                <a:latin typeface="Helvetica" pitchFamily="34" charset="0"/>
              </a:rPr>
              <a:t>Box Position</a:t>
            </a:r>
          </a:p>
          <a:p>
            <a:endParaRPr lang="de-DE" dirty="0">
              <a:solidFill>
                <a:schemeClr val="tx1"/>
              </a:solidFill>
              <a:latin typeface="Helvetica" pitchFamily="34" charset="0"/>
            </a:endParaRPr>
          </a:p>
          <a:p>
            <a:pPr>
              <a:buFontTx/>
              <a:buChar char="•"/>
            </a:pPr>
            <a:r>
              <a:rPr lang="de-DE" b="0" dirty="0">
                <a:solidFill>
                  <a:schemeClr val="tx1"/>
                </a:solidFill>
                <a:latin typeface="Helvetica" pitchFamily="34" charset="0"/>
              </a:rPr>
              <a:t>at_door</a:t>
            </a:r>
          </a:p>
          <a:p>
            <a:pPr>
              <a:buFontTx/>
              <a:buChar char="•"/>
            </a:pPr>
            <a:r>
              <a:rPr lang="de-DE" b="0" dirty="0">
                <a:solidFill>
                  <a:schemeClr val="tx1"/>
                </a:solidFill>
                <a:latin typeface="Helvetica" pitchFamily="34" charset="0"/>
              </a:rPr>
              <a:t>middle</a:t>
            </a:r>
          </a:p>
          <a:p>
            <a:pPr>
              <a:buFontTx/>
              <a:buChar char="•"/>
            </a:pPr>
            <a:r>
              <a:rPr lang="de-DE" b="0" dirty="0">
                <a:solidFill>
                  <a:schemeClr val="tx1"/>
                </a:solidFill>
                <a:latin typeface="Helvetica" pitchFamily="34" charset="0"/>
              </a:rPr>
              <a:t>at_window</a:t>
            </a:r>
          </a:p>
          <a:p>
            <a:endParaRPr lang="de-DE" b="0" u="sng" dirty="0">
              <a:solidFill>
                <a:schemeClr val="tx1"/>
              </a:solidFill>
              <a:latin typeface="Helvetica" pitchFamily="34" charset="0"/>
            </a:endParaRPr>
          </a:p>
          <a:p>
            <a:endParaRPr lang="en-US" b="0" u="sng" dirty="0">
              <a:solidFill>
                <a:schemeClr val="tx1"/>
              </a:solidFill>
              <a:latin typeface="Helvetica" pitchFamily="34" charset="0"/>
            </a:endParaRPr>
          </a:p>
        </p:txBody>
      </p:sp>
      <p:sp>
        <p:nvSpPr>
          <p:cNvPr id="87047" name="Rectangle 7"/>
          <p:cNvSpPr>
            <a:spLocks noChangeArrowheads="1"/>
          </p:cNvSpPr>
          <p:nvPr/>
        </p:nvSpPr>
        <p:spPr bwMode="auto">
          <a:xfrm>
            <a:off x="7077075" y="3032125"/>
            <a:ext cx="1228725" cy="1198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de-DE" dirty="0">
                <a:solidFill>
                  <a:schemeClr val="tx1"/>
                </a:solidFill>
                <a:latin typeface="Helvetica" pitchFamily="34" charset="0"/>
              </a:rPr>
              <a:t>Banana</a:t>
            </a:r>
          </a:p>
          <a:p>
            <a:endParaRPr lang="de-DE" b="0" u="sng" dirty="0">
              <a:solidFill>
                <a:schemeClr val="tx1"/>
              </a:solidFill>
              <a:latin typeface="Helvetica" pitchFamily="34" charset="0"/>
            </a:endParaRPr>
          </a:p>
          <a:p>
            <a:pPr>
              <a:buFontTx/>
              <a:buChar char="•"/>
            </a:pPr>
            <a:r>
              <a:rPr lang="de-DE" b="0" dirty="0">
                <a:solidFill>
                  <a:schemeClr val="tx1"/>
                </a:solidFill>
                <a:latin typeface="Helvetica" pitchFamily="34" charset="0"/>
              </a:rPr>
              <a:t>has</a:t>
            </a:r>
          </a:p>
          <a:p>
            <a:pPr>
              <a:buFontTx/>
              <a:buChar char="•"/>
            </a:pPr>
            <a:r>
              <a:rPr lang="de-DE" b="0" dirty="0">
                <a:solidFill>
                  <a:schemeClr val="tx1"/>
                </a:solidFill>
                <a:latin typeface="Helvetica" pitchFamily="34" charset="0"/>
              </a:rPr>
              <a:t>has_not</a:t>
            </a:r>
            <a:endParaRPr lang="en-US" b="0" dirty="0">
              <a:solidFill>
                <a:schemeClr val="tx1"/>
              </a:solidFill>
              <a:latin typeface="Helvetica" pitchFamily="34" charset="0"/>
            </a:endParaRPr>
          </a:p>
        </p:txBody>
      </p:sp>
      <p:sp>
        <p:nvSpPr>
          <p:cNvPr id="87049" name="Line 9"/>
          <p:cNvSpPr>
            <a:spLocks noChangeShapeType="1"/>
          </p:cNvSpPr>
          <p:nvPr/>
        </p:nvSpPr>
        <p:spPr bwMode="auto">
          <a:xfrm flipH="1">
            <a:off x="1928793" y="2323305"/>
            <a:ext cx="2490805" cy="103425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7050" name="Line 10"/>
          <p:cNvSpPr>
            <a:spLocks noChangeShapeType="1"/>
          </p:cNvSpPr>
          <p:nvPr/>
        </p:nvSpPr>
        <p:spPr bwMode="auto">
          <a:xfrm flipH="1">
            <a:off x="3038474" y="2323306"/>
            <a:ext cx="1990726" cy="24718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7051" name="Line 11"/>
          <p:cNvSpPr>
            <a:spLocks noChangeShapeType="1"/>
          </p:cNvSpPr>
          <p:nvPr/>
        </p:nvSpPr>
        <p:spPr bwMode="auto">
          <a:xfrm flipH="1">
            <a:off x="5435600" y="2323305"/>
            <a:ext cx="311944" cy="95235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7052" name="Line 12"/>
          <p:cNvSpPr>
            <a:spLocks noChangeShapeType="1"/>
          </p:cNvSpPr>
          <p:nvPr/>
        </p:nvSpPr>
        <p:spPr bwMode="auto">
          <a:xfrm>
            <a:off x="6248400" y="2323305"/>
            <a:ext cx="828675" cy="55880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349849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9"/>
                                          </p:stCondLst>
                                        </p:cTn>
                                        <p:tgtEl>
                                          <p:spTgt spid="8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0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0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70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70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7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P spid="87044" grpId="0"/>
      <p:bldP spid="87045" grpId="0"/>
      <p:bldP spid="87046" grpId="0"/>
      <p:bldP spid="87047" grpId="0"/>
      <p:bldP spid="87049" grpId="0" animBg="1"/>
      <p:bldP spid="87050" grpId="0" animBg="1"/>
      <p:bldP spid="87051" grpId="0" animBg="1"/>
      <p:bldP spid="870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5"/>
          <p:cNvSpPr>
            <a:spLocks noChangeArrowheads="1"/>
          </p:cNvSpPr>
          <p:nvPr/>
        </p:nvSpPr>
        <p:spPr bwMode="auto">
          <a:xfrm>
            <a:off x="533400" y="1447800"/>
            <a:ext cx="7994650" cy="5029200"/>
          </a:xfrm>
          <a:prstGeom prst="rect">
            <a:avLst/>
          </a:prstGeom>
          <a:solidFill>
            <a:srgbClr val="CCFFCC"/>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de-DE" dirty="0" smtClean="0"/>
          </a:p>
          <a:p>
            <a:pPr algn="ctr"/>
            <a:r>
              <a:rPr lang="de-DE" dirty="0"/>
              <a:t> </a:t>
            </a:r>
            <a:r>
              <a:rPr lang="de-DE" dirty="0" smtClean="0"/>
              <a:t>    </a:t>
            </a:r>
          </a:p>
          <a:p>
            <a:pPr algn="ctr"/>
            <a:r>
              <a:rPr lang="de-DE" dirty="0"/>
              <a:t> </a:t>
            </a:r>
            <a:r>
              <a:rPr lang="de-DE" dirty="0" smtClean="0"/>
              <a:t>    </a:t>
            </a:r>
            <a:endParaRPr lang="de-DE" dirty="0"/>
          </a:p>
          <a:p>
            <a:pPr algn="ctr"/>
            <a:endParaRPr lang="de-DE" dirty="0"/>
          </a:p>
          <a:p>
            <a:pPr algn="ctr"/>
            <a:endParaRPr lang="de-DE" dirty="0"/>
          </a:p>
          <a:p>
            <a:pPr algn="ctr"/>
            <a:endParaRPr lang="en-US" dirty="0"/>
          </a:p>
        </p:txBody>
      </p:sp>
      <p:sp>
        <p:nvSpPr>
          <p:cNvPr id="84994" name="Rectangle 2"/>
          <p:cNvSpPr>
            <a:spLocks noGrp="1" noChangeArrowheads="1"/>
          </p:cNvSpPr>
          <p:nvPr>
            <p:ph type="title"/>
          </p:nvPr>
        </p:nvSpPr>
        <p:spPr/>
        <p:txBody>
          <a:bodyPr/>
          <a:lstStyle/>
          <a:p>
            <a:r>
              <a:rPr lang="de-DE" dirty="0">
                <a:solidFill>
                  <a:schemeClr val="accent1">
                    <a:lumMod val="50000"/>
                  </a:schemeClr>
                </a:solidFill>
              </a:rPr>
              <a:t>Problem: Monkey and Banana</a:t>
            </a:r>
            <a:endParaRPr lang="en-US" dirty="0">
              <a:solidFill>
                <a:schemeClr val="accent1">
                  <a:lumMod val="50000"/>
                </a:schemeClr>
              </a:solidFill>
            </a:endParaRPr>
          </a:p>
        </p:txBody>
      </p:sp>
      <p:grpSp>
        <p:nvGrpSpPr>
          <p:cNvPr id="9" name="Group 8"/>
          <p:cNvGrpSpPr/>
          <p:nvPr/>
        </p:nvGrpSpPr>
        <p:grpSpPr>
          <a:xfrm>
            <a:off x="5981700" y="1705642"/>
            <a:ext cx="1905000" cy="1770538"/>
            <a:chOff x="5981700" y="1705642"/>
            <a:chExt cx="1905000" cy="1770538"/>
          </a:xfrm>
        </p:grpSpPr>
        <p:sp>
          <p:nvSpPr>
            <p:cNvPr id="84999" name="Rectangle 7"/>
            <p:cNvSpPr>
              <a:spLocks noChangeArrowheads="1"/>
            </p:cNvSpPr>
            <p:nvPr/>
          </p:nvSpPr>
          <p:spPr bwMode="auto">
            <a:xfrm>
              <a:off x="5981700" y="1723580"/>
              <a:ext cx="1905000" cy="17526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dirty="0"/>
            </a:p>
          </p:txBody>
        </p:sp>
        <p:sp>
          <p:nvSpPr>
            <p:cNvPr id="85000" name="Oval 8"/>
            <p:cNvSpPr>
              <a:spLocks noChangeArrowheads="1"/>
            </p:cNvSpPr>
            <p:nvPr/>
          </p:nvSpPr>
          <p:spPr bwMode="auto">
            <a:xfrm>
              <a:off x="7117773" y="1826631"/>
              <a:ext cx="381000" cy="381000"/>
            </a:xfrm>
            <a:prstGeom prst="ellipse">
              <a:avLst/>
            </a:prstGeom>
            <a:solidFill>
              <a:srgbClr val="FFFF99"/>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5003" name="Line 11"/>
            <p:cNvSpPr>
              <a:spLocks noChangeShapeType="1"/>
            </p:cNvSpPr>
            <p:nvPr/>
          </p:nvSpPr>
          <p:spPr bwMode="auto">
            <a:xfrm>
              <a:off x="6941127" y="1705642"/>
              <a:ext cx="0" cy="1752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85004" name="Line 12"/>
          <p:cNvSpPr>
            <a:spLocks noChangeShapeType="1"/>
          </p:cNvSpPr>
          <p:nvPr/>
        </p:nvSpPr>
        <p:spPr bwMode="auto">
          <a:xfrm>
            <a:off x="5981700" y="2599260"/>
            <a:ext cx="19050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8" name="Group 7"/>
          <p:cNvGrpSpPr/>
          <p:nvPr/>
        </p:nvGrpSpPr>
        <p:grpSpPr>
          <a:xfrm>
            <a:off x="6286500" y="5410200"/>
            <a:ext cx="1714500" cy="1085921"/>
            <a:chOff x="6286500" y="5410200"/>
            <a:chExt cx="1714500" cy="1085921"/>
          </a:xfrm>
        </p:grpSpPr>
        <p:sp>
          <p:nvSpPr>
            <p:cNvPr id="85005" name="Rectangle 13"/>
            <p:cNvSpPr>
              <a:spLocks noChangeArrowheads="1"/>
            </p:cNvSpPr>
            <p:nvPr/>
          </p:nvSpPr>
          <p:spPr bwMode="auto">
            <a:xfrm>
              <a:off x="6286500" y="5411858"/>
              <a:ext cx="1714500" cy="1084263"/>
            </a:xfrm>
            <a:prstGeom prst="rect">
              <a:avLst/>
            </a:prstGeom>
            <a:solidFill>
              <a:srgbClr val="FF444C"/>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de-DE" dirty="0"/>
            </a:p>
            <a:p>
              <a:pPr algn="ctr"/>
              <a:endParaRPr lang="de-DE" dirty="0"/>
            </a:p>
            <a:p>
              <a:pPr algn="ctr"/>
              <a:endParaRPr lang="de-DE" dirty="0" smtClean="0"/>
            </a:p>
            <a:p>
              <a:pPr algn="ctr"/>
              <a:r>
                <a:rPr lang="de-DE" dirty="0" smtClean="0"/>
                <a:t>box</a:t>
              </a:r>
              <a:endParaRPr lang="en-US" dirty="0"/>
            </a:p>
          </p:txBody>
        </p:sp>
        <p:sp>
          <p:nvSpPr>
            <p:cNvPr id="85007" name="Line 15"/>
            <p:cNvSpPr>
              <a:spLocks noChangeShapeType="1"/>
            </p:cNvSpPr>
            <p:nvPr/>
          </p:nvSpPr>
          <p:spPr bwMode="auto">
            <a:xfrm>
              <a:off x="6343650" y="5410200"/>
              <a:ext cx="1600200" cy="990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85008" name="Line 16"/>
          <p:cNvSpPr>
            <a:spLocks noChangeShapeType="1"/>
          </p:cNvSpPr>
          <p:nvPr/>
        </p:nvSpPr>
        <p:spPr bwMode="auto">
          <a:xfrm flipV="1">
            <a:off x="6286500" y="5458690"/>
            <a:ext cx="1714500" cy="990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4998" name="Rectangle 6"/>
          <p:cNvSpPr>
            <a:spLocks noChangeArrowheads="1"/>
          </p:cNvSpPr>
          <p:nvPr/>
        </p:nvSpPr>
        <p:spPr bwMode="auto">
          <a:xfrm>
            <a:off x="705963" y="2857501"/>
            <a:ext cx="1828800" cy="3505199"/>
          </a:xfrm>
          <a:prstGeom prst="rect">
            <a:avLst/>
          </a:prstGeom>
          <a:solidFill>
            <a:srgbClr val="CC9900"/>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door</a:t>
            </a:r>
            <a:endParaRPr lang="en-US" dirty="0"/>
          </a:p>
        </p:txBody>
      </p:sp>
      <p:grpSp>
        <p:nvGrpSpPr>
          <p:cNvPr id="85017" name="Group 25"/>
          <p:cNvGrpSpPr>
            <a:grpSpLocks/>
          </p:cNvGrpSpPr>
          <p:nvPr/>
        </p:nvGrpSpPr>
        <p:grpSpPr bwMode="auto">
          <a:xfrm>
            <a:off x="1074469" y="3105149"/>
            <a:ext cx="1219200" cy="2895600"/>
            <a:chOff x="2352" y="1680"/>
            <a:chExt cx="768" cy="1824"/>
          </a:xfrm>
        </p:grpSpPr>
        <p:sp>
          <p:nvSpPr>
            <p:cNvPr id="85009" name="Oval 17"/>
            <p:cNvSpPr>
              <a:spLocks noChangeArrowheads="1"/>
            </p:cNvSpPr>
            <p:nvPr/>
          </p:nvSpPr>
          <p:spPr bwMode="auto">
            <a:xfrm>
              <a:off x="2544" y="1680"/>
              <a:ext cx="336" cy="336"/>
            </a:xfrm>
            <a:prstGeom prst="ellipse">
              <a:avLst/>
            </a:prstGeom>
            <a:solidFill>
              <a:srgbClr val="6633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5010" name="Oval 18"/>
            <p:cNvSpPr>
              <a:spLocks noChangeArrowheads="1"/>
            </p:cNvSpPr>
            <p:nvPr/>
          </p:nvSpPr>
          <p:spPr bwMode="auto">
            <a:xfrm>
              <a:off x="2496" y="2016"/>
              <a:ext cx="432" cy="864"/>
            </a:xfrm>
            <a:prstGeom prst="ellipse">
              <a:avLst/>
            </a:prstGeom>
            <a:solidFill>
              <a:srgbClr val="6633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dirty="0"/>
                <a:t> </a:t>
              </a:r>
              <a:endParaRPr lang="en-US" dirty="0"/>
            </a:p>
          </p:txBody>
        </p:sp>
        <p:sp>
          <p:nvSpPr>
            <p:cNvPr id="85012" name="Line 20"/>
            <p:cNvSpPr>
              <a:spLocks noChangeShapeType="1"/>
            </p:cNvSpPr>
            <p:nvPr/>
          </p:nvSpPr>
          <p:spPr bwMode="auto">
            <a:xfrm flipH="1">
              <a:off x="2592" y="2832"/>
              <a:ext cx="0" cy="67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5013" name="Line 21"/>
            <p:cNvSpPr>
              <a:spLocks noChangeShapeType="1"/>
            </p:cNvSpPr>
            <p:nvPr/>
          </p:nvSpPr>
          <p:spPr bwMode="auto">
            <a:xfrm>
              <a:off x="2832" y="2832"/>
              <a:ext cx="0" cy="67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5015" name="Line 23"/>
            <p:cNvSpPr>
              <a:spLocks noChangeShapeType="1"/>
            </p:cNvSpPr>
            <p:nvPr/>
          </p:nvSpPr>
          <p:spPr bwMode="auto">
            <a:xfrm flipV="1">
              <a:off x="2880" y="2016"/>
              <a:ext cx="240"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5016" name="Line 24"/>
            <p:cNvSpPr>
              <a:spLocks noChangeShapeType="1"/>
            </p:cNvSpPr>
            <p:nvPr/>
          </p:nvSpPr>
          <p:spPr bwMode="auto">
            <a:xfrm flipH="1" flipV="1">
              <a:off x="2352" y="2016"/>
              <a:ext cx="192"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85027" name="Text Box 35"/>
          <p:cNvSpPr txBox="1">
            <a:spLocks noChangeArrowheads="1"/>
          </p:cNvSpPr>
          <p:nvPr/>
        </p:nvSpPr>
        <p:spPr bwMode="auto">
          <a:xfrm>
            <a:off x="4102100" y="5222875"/>
            <a:ext cx="1003300"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itchFamily="18" charset="0"/>
              </a:defRPr>
            </a:lvl1pPr>
            <a:lvl2pPr marL="571500">
              <a:defRPr sz="2400">
                <a:solidFill>
                  <a:schemeClr val="tx1"/>
                </a:solidFill>
                <a:latin typeface="Times" pitchFamily="18" charset="0"/>
              </a:defRPr>
            </a:lvl2pPr>
            <a:lvl3pPr marL="1143000">
              <a:defRPr sz="2400">
                <a:solidFill>
                  <a:schemeClr val="tx1"/>
                </a:solidFill>
                <a:latin typeface="Times" pitchFamily="18" charset="0"/>
              </a:defRPr>
            </a:lvl3pPr>
            <a:lvl4pPr marL="1714500">
              <a:defRPr sz="2400">
                <a:solidFill>
                  <a:schemeClr val="tx1"/>
                </a:solidFill>
                <a:latin typeface="Times" pitchFamily="18" charset="0"/>
              </a:defRPr>
            </a:lvl4pPr>
            <a:lvl5pPr marL="2286000">
              <a:defRPr sz="2400">
                <a:solidFill>
                  <a:schemeClr val="tx1"/>
                </a:solidFill>
                <a:latin typeface="Times" pitchFamily="18" charset="0"/>
              </a:defRPr>
            </a:lvl5pPr>
            <a:lvl6pPr marL="2743200" eaLnBrk="0" fontAlgn="base" hangingPunct="0">
              <a:spcBef>
                <a:spcPct val="0"/>
              </a:spcBef>
              <a:spcAft>
                <a:spcPct val="0"/>
              </a:spcAft>
              <a:defRPr sz="2400">
                <a:solidFill>
                  <a:schemeClr val="tx1"/>
                </a:solidFill>
                <a:latin typeface="Times" pitchFamily="18" charset="0"/>
              </a:defRPr>
            </a:lvl6pPr>
            <a:lvl7pPr marL="3200400" eaLnBrk="0" fontAlgn="base" hangingPunct="0">
              <a:spcBef>
                <a:spcPct val="0"/>
              </a:spcBef>
              <a:spcAft>
                <a:spcPct val="0"/>
              </a:spcAft>
              <a:defRPr sz="2400">
                <a:solidFill>
                  <a:schemeClr val="tx1"/>
                </a:solidFill>
                <a:latin typeface="Times" pitchFamily="18" charset="0"/>
              </a:defRPr>
            </a:lvl7pPr>
            <a:lvl8pPr marL="3657600" eaLnBrk="0" fontAlgn="base" hangingPunct="0">
              <a:spcBef>
                <a:spcPct val="0"/>
              </a:spcBef>
              <a:spcAft>
                <a:spcPct val="0"/>
              </a:spcAft>
              <a:defRPr sz="2400">
                <a:solidFill>
                  <a:schemeClr val="tx1"/>
                </a:solidFill>
                <a:latin typeface="Times" pitchFamily="18" charset="0"/>
              </a:defRPr>
            </a:lvl8pPr>
            <a:lvl9pPr marL="4114800" eaLnBrk="0" fontAlgn="base" hangingPunct="0">
              <a:spcBef>
                <a:spcPct val="0"/>
              </a:spcBef>
              <a:spcAft>
                <a:spcPct val="0"/>
              </a:spcAft>
              <a:defRPr sz="2400">
                <a:solidFill>
                  <a:schemeClr val="tx1"/>
                </a:solidFill>
                <a:latin typeface="Times" pitchFamily="18" charset="0"/>
              </a:defRPr>
            </a:lvl9pPr>
          </a:lstStyle>
          <a:p>
            <a:r>
              <a:rPr lang="de-DE" sz="1800" dirty="0" smtClean="0">
                <a:solidFill>
                  <a:srgbClr val="202020"/>
                </a:solidFill>
                <a:latin typeface="Courier New" pitchFamily="49" charset="0"/>
              </a:rPr>
              <a:t>middle</a:t>
            </a:r>
            <a:endParaRPr lang="en-US" sz="1800" dirty="0">
              <a:solidFill>
                <a:srgbClr val="202020"/>
              </a:solidFill>
              <a:latin typeface="Courier New" pitchFamily="49" charset="0"/>
            </a:endParaRPr>
          </a:p>
        </p:txBody>
      </p:sp>
      <p:grpSp>
        <p:nvGrpSpPr>
          <p:cNvPr id="7" name="Group 6"/>
          <p:cNvGrpSpPr/>
          <p:nvPr/>
        </p:nvGrpSpPr>
        <p:grpSpPr>
          <a:xfrm>
            <a:off x="4175043" y="1652486"/>
            <a:ext cx="1203900" cy="2463098"/>
            <a:chOff x="4175043" y="1652486"/>
            <a:chExt cx="1203900" cy="2463098"/>
          </a:xfrm>
        </p:grpSpPr>
        <p:grpSp>
          <p:nvGrpSpPr>
            <p:cNvPr id="2" name="Group 1"/>
            <p:cNvGrpSpPr/>
            <p:nvPr/>
          </p:nvGrpSpPr>
          <p:grpSpPr>
            <a:xfrm>
              <a:off x="4247712" y="1652486"/>
              <a:ext cx="649288" cy="1852714"/>
              <a:chOff x="4247712" y="1652486"/>
              <a:chExt cx="649288" cy="1852714"/>
            </a:xfrm>
          </p:grpSpPr>
          <p:sp>
            <p:nvSpPr>
              <p:cNvPr id="85018" name="Freeform 26"/>
              <p:cNvSpPr>
                <a:spLocks/>
              </p:cNvSpPr>
              <p:nvPr/>
            </p:nvSpPr>
            <p:spPr bwMode="auto">
              <a:xfrm rot="3013414">
                <a:off x="4212787" y="1687411"/>
                <a:ext cx="719138" cy="649288"/>
              </a:xfrm>
              <a:custGeom>
                <a:avLst/>
                <a:gdLst>
                  <a:gd name="T0" fmla="*/ 5 w 453"/>
                  <a:gd name="T1" fmla="*/ 0 h 401"/>
                  <a:gd name="T2" fmla="*/ 61 w 453"/>
                  <a:gd name="T3" fmla="*/ 168 h 401"/>
                  <a:gd name="T4" fmla="*/ 189 w 453"/>
                  <a:gd name="T5" fmla="*/ 192 h 401"/>
                  <a:gd name="T6" fmla="*/ 197 w 453"/>
                  <a:gd name="T7" fmla="*/ 48 h 401"/>
                  <a:gd name="T8" fmla="*/ 229 w 453"/>
                  <a:gd name="T9" fmla="*/ 56 h 401"/>
                  <a:gd name="T10" fmla="*/ 301 w 453"/>
                  <a:gd name="T11" fmla="*/ 144 h 401"/>
                  <a:gd name="T12" fmla="*/ 221 w 453"/>
                  <a:gd name="T13" fmla="*/ 256 h 401"/>
                  <a:gd name="T14" fmla="*/ 229 w 453"/>
                  <a:gd name="T15" fmla="*/ 208 h 401"/>
                  <a:gd name="T16" fmla="*/ 293 w 453"/>
                  <a:gd name="T17" fmla="*/ 168 h 401"/>
                  <a:gd name="T18" fmla="*/ 381 w 453"/>
                  <a:gd name="T19" fmla="*/ 224 h 401"/>
                  <a:gd name="T20" fmla="*/ 317 w 453"/>
                  <a:gd name="T21" fmla="*/ 288 h 401"/>
                  <a:gd name="T22" fmla="*/ 389 w 453"/>
                  <a:gd name="T23" fmla="*/ 200 h 401"/>
                  <a:gd name="T24" fmla="*/ 453 w 453"/>
                  <a:gd name="T25" fmla="*/ 304 h 401"/>
                  <a:gd name="T26" fmla="*/ 445 w 453"/>
                  <a:gd name="T27" fmla="*/ 344 h 401"/>
                  <a:gd name="T28" fmla="*/ 413 w 453"/>
                  <a:gd name="T29" fmla="*/ 360 h 401"/>
                  <a:gd name="T30" fmla="*/ 445 w 453"/>
                  <a:gd name="T31" fmla="*/ 368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3" h="401">
                    <a:moveTo>
                      <a:pt x="5" y="0"/>
                    </a:moveTo>
                    <a:cubicBezTo>
                      <a:pt x="13" y="76"/>
                      <a:pt x="0" y="122"/>
                      <a:pt x="61" y="168"/>
                    </a:cubicBezTo>
                    <a:cubicBezTo>
                      <a:pt x="79" y="221"/>
                      <a:pt x="146" y="197"/>
                      <a:pt x="189" y="192"/>
                    </a:cubicBezTo>
                    <a:cubicBezTo>
                      <a:pt x="192" y="144"/>
                      <a:pt x="183" y="94"/>
                      <a:pt x="197" y="48"/>
                    </a:cubicBezTo>
                    <a:cubicBezTo>
                      <a:pt x="200" y="37"/>
                      <a:pt x="220" y="50"/>
                      <a:pt x="229" y="56"/>
                    </a:cubicBezTo>
                    <a:cubicBezTo>
                      <a:pt x="280" y="93"/>
                      <a:pt x="279" y="101"/>
                      <a:pt x="301" y="144"/>
                    </a:cubicBezTo>
                    <a:cubicBezTo>
                      <a:pt x="278" y="227"/>
                      <a:pt x="292" y="238"/>
                      <a:pt x="221" y="256"/>
                    </a:cubicBezTo>
                    <a:cubicBezTo>
                      <a:pt x="213" y="233"/>
                      <a:pt x="205" y="228"/>
                      <a:pt x="229" y="208"/>
                    </a:cubicBezTo>
                    <a:cubicBezTo>
                      <a:pt x="249" y="192"/>
                      <a:pt x="293" y="168"/>
                      <a:pt x="293" y="168"/>
                    </a:cubicBezTo>
                    <a:cubicBezTo>
                      <a:pt x="345" y="177"/>
                      <a:pt x="353" y="182"/>
                      <a:pt x="381" y="224"/>
                    </a:cubicBezTo>
                    <a:cubicBezTo>
                      <a:pt x="362" y="253"/>
                      <a:pt x="351" y="277"/>
                      <a:pt x="317" y="288"/>
                    </a:cubicBezTo>
                    <a:cubicBezTo>
                      <a:pt x="369" y="201"/>
                      <a:pt x="335" y="218"/>
                      <a:pt x="389" y="200"/>
                    </a:cubicBezTo>
                    <a:cubicBezTo>
                      <a:pt x="426" y="237"/>
                      <a:pt x="437" y="256"/>
                      <a:pt x="453" y="304"/>
                    </a:cubicBezTo>
                    <a:cubicBezTo>
                      <a:pt x="450" y="317"/>
                      <a:pt x="452" y="332"/>
                      <a:pt x="445" y="344"/>
                    </a:cubicBezTo>
                    <a:cubicBezTo>
                      <a:pt x="436" y="359"/>
                      <a:pt x="331" y="401"/>
                      <a:pt x="413" y="360"/>
                    </a:cubicBezTo>
                    <a:cubicBezTo>
                      <a:pt x="424" y="363"/>
                      <a:pt x="445" y="368"/>
                      <a:pt x="445" y="368"/>
                    </a:cubicBezTo>
                  </a:path>
                </a:pathLst>
              </a:cu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85021" name="Group 29"/>
              <p:cNvGrpSpPr>
                <a:grpSpLocks/>
              </p:cNvGrpSpPr>
              <p:nvPr/>
            </p:nvGrpSpPr>
            <p:grpSpPr bwMode="auto">
              <a:xfrm>
                <a:off x="4343755" y="2514600"/>
                <a:ext cx="457200" cy="990600"/>
                <a:chOff x="2317" y="879"/>
                <a:chExt cx="288" cy="624"/>
              </a:xfrm>
            </p:grpSpPr>
            <p:sp>
              <p:nvSpPr>
                <p:cNvPr id="85019" name="AutoShape 27"/>
                <p:cNvSpPr>
                  <a:spLocks noChangeArrowheads="1"/>
                </p:cNvSpPr>
                <p:nvPr/>
              </p:nvSpPr>
              <p:spPr bwMode="auto">
                <a:xfrm rot="-1318292">
                  <a:off x="2317" y="879"/>
                  <a:ext cx="288" cy="624"/>
                </a:xfrm>
                <a:prstGeom prst="moon">
                  <a:avLst>
                    <a:gd name="adj" fmla="val 50000"/>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5020" name="Arc 28"/>
                <p:cNvSpPr>
                  <a:spLocks/>
                </p:cNvSpPr>
                <p:nvPr/>
              </p:nvSpPr>
              <p:spPr bwMode="auto">
                <a:xfrm rot="20261628" flipH="1">
                  <a:off x="2356" y="892"/>
                  <a:ext cx="219" cy="452"/>
                </a:xfrm>
                <a:custGeom>
                  <a:avLst/>
                  <a:gdLst>
                    <a:gd name="G0" fmla="+- 0 0 0"/>
                    <a:gd name="G1" fmla="+- 21600 0 0"/>
                    <a:gd name="G2" fmla="+- 21600 0 0"/>
                    <a:gd name="T0" fmla="*/ 0 w 21600"/>
                    <a:gd name="T1" fmla="*/ 0 h 33887"/>
                    <a:gd name="T2" fmla="*/ 17765 w 21600"/>
                    <a:gd name="T3" fmla="*/ 33887 h 33887"/>
                    <a:gd name="T4" fmla="*/ 0 w 21600"/>
                    <a:gd name="T5" fmla="*/ 21600 h 33887"/>
                  </a:gdLst>
                  <a:ahLst/>
                  <a:cxnLst>
                    <a:cxn ang="0">
                      <a:pos x="T0" y="T1"/>
                    </a:cxn>
                    <a:cxn ang="0">
                      <a:pos x="T2" y="T3"/>
                    </a:cxn>
                    <a:cxn ang="0">
                      <a:pos x="T4" y="T5"/>
                    </a:cxn>
                  </a:cxnLst>
                  <a:rect l="0" t="0" r="r" b="b"/>
                  <a:pathLst>
                    <a:path w="21600" h="33887" fill="none" extrusionOk="0">
                      <a:moveTo>
                        <a:pt x="-1" y="0"/>
                      </a:moveTo>
                      <a:cubicBezTo>
                        <a:pt x="11929" y="0"/>
                        <a:pt x="21600" y="9670"/>
                        <a:pt x="21600" y="21600"/>
                      </a:cubicBezTo>
                      <a:cubicBezTo>
                        <a:pt x="21600" y="25990"/>
                        <a:pt x="20262" y="30276"/>
                        <a:pt x="17764" y="33886"/>
                      </a:cubicBezTo>
                    </a:path>
                    <a:path w="21600" h="33887" stroke="0" extrusionOk="0">
                      <a:moveTo>
                        <a:pt x="-1" y="0"/>
                      </a:moveTo>
                      <a:cubicBezTo>
                        <a:pt x="11929" y="0"/>
                        <a:pt x="21600" y="9670"/>
                        <a:pt x="21600" y="21600"/>
                      </a:cubicBezTo>
                      <a:cubicBezTo>
                        <a:pt x="21600" y="25990"/>
                        <a:pt x="20262" y="30276"/>
                        <a:pt x="17764" y="33886"/>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4" name="TextBox 3"/>
            <p:cNvSpPr txBox="1"/>
            <p:nvPr/>
          </p:nvSpPr>
          <p:spPr>
            <a:xfrm>
              <a:off x="4175043" y="3469253"/>
              <a:ext cx="1203900" cy="646331"/>
            </a:xfrm>
            <a:prstGeom prst="rect">
              <a:avLst/>
            </a:prstGeom>
            <a:noFill/>
          </p:spPr>
          <p:txBody>
            <a:bodyPr wrap="square" rtlCol="0">
              <a:spAutoFit/>
            </a:bodyPr>
            <a:lstStyle/>
            <a:p>
              <a:r>
                <a:rPr lang="de-DE" dirty="0"/>
                <a:t>banana</a:t>
              </a:r>
            </a:p>
            <a:p>
              <a:endParaRPr lang="en-IN" dirty="0"/>
            </a:p>
          </p:txBody>
        </p:sp>
      </p:grpSp>
      <p:sp>
        <p:nvSpPr>
          <p:cNvPr id="5" name="TextBox 4"/>
          <p:cNvSpPr txBox="1"/>
          <p:nvPr/>
        </p:nvSpPr>
        <p:spPr>
          <a:xfrm>
            <a:off x="6172200" y="3733800"/>
            <a:ext cx="1524000" cy="369332"/>
          </a:xfrm>
          <a:prstGeom prst="rect">
            <a:avLst/>
          </a:prstGeom>
          <a:noFill/>
        </p:spPr>
        <p:txBody>
          <a:bodyPr wrap="square" rtlCol="0">
            <a:spAutoFit/>
          </a:bodyPr>
          <a:lstStyle/>
          <a:p>
            <a:pPr algn="ctr"/>
            <a:r>
              <a:rPr lang="de-DE" dirty="0" smtClean="0"/>
              <a:t>window</a:t>
            </a:r>
            <a:endParaRPr lang="en-US" dirty="0"/>
          </a:p>
        </p:txBody>
      </p:sp>
      <p:grpSp>
        <p:nvGrpSpPr>
          <p:cNvPr id="35" name="Group 25"/>
          <p:cNvGrpSpPr>
            <a:grpSpLocks/>
          </p:cNvGrpSpPr>
          <p:nvPr/>
        </p:nvGrpSpPr>
        <p:grpSpPr bwMode="auto">
          <a:xfrm>
            <a:off x="7668491" y="3162300"/>
            <a:ext cx="1219200" cy="2895600"/>
            <a:chOff x="2352" y="1680"/>
            <a:chExt cx="768" cy="1824"/>
          </a:xfrm>
        </p:grpSpPr>
        <p:sp>
          <p:nvSpPr>
            <p:cNvPr id="36" name="Oval 17"/>
            <p:cNvSpPr>
              <a:spLocks noChangeArrowheads="1"/>
            </p:cNvSpPr>
            <p:nvPr/>
          </p:nvSpPr>
          <p:spPr bwMode="auto">
            <a:xfrm>
              <a:off x="2544" y="1680"/>
              <a:ext cx="336" cy="336"/>
            </a:xfrm>
            <a:prstGeom prst="ellipse">
              <a:avLst/>
            </a:prstGeom>
            <a:solidFill>
              <a:srgbClr val="6633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7" name="Oval 18"/>
            <p:cNvSpPr>
              <a:spLocks noChangeArrowheads="1"/>
            </p:cNvSpPr>
            <p:nvPr/>
          </p:nvSpPr>
          <p:spPr bwMode="auto">
            <a:xfrm>
              <a:off x="2496" y="2016"/>
              <a:ext cx="432" cy="864"/>
            </a:xfrm>
            <a:prstGeom prst="ellipse">
              <a:avLst/>
            </a:prstGeom>
            <a:solidFill>
              <a:srgbClr val="6633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dirty="0"/>
                <a:t> </a:t>
              </a:r>
              <a:endParaRPr lang="en-US" dirty="0"/>
            </a:p>
          </p:txBody>
        </p:sp>
        <p:sp>
          <p:nvSpPr>
            <p:cNvPr id="38" name="Line 20"/>
            <p:cNvSpPr>
              <a:spLocks noChangeShapeType="1"/>
            </p:cNvSpPr>
            <p:nvPr/>
          </p:nvSpPr>
          <p:spPr bwMode="auto">
            <a:xfrm flipH="1">
              <a:off x="2592" y="2832"/>
              <a:ext cx="0" cy="67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 name="Line 21"/>
            <p:cNvSpPr>
              <a:spLocks noChangeShapeType="1"/>
            </p:cNvSpPr>
            <p:nvPr/>
          </p:nvSpPr>
          <p:spPr bwMode="auto">
            <a:xfrm>
              <a:off x="2832" y="2832"/>
              <a:ext cx="0" cy="67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 name="Line 23"/>
            <p:cNvSpPr>
              <a:spLocks noChangeShapeType="1"/>
            </p:cNvSpPr>
            <p:nvPr/>
          </p:nvSpPr>
          <p:spPr bwMode="auto">
            <a:xfrm flipV="1">
              <a:off x="2880" y="2016"/>
              <a:ext cx="240"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 name="Line 24"/>
            <p:cNvSpPr>
              <a:spLocks noChangeShapeType="1"/>
            </p:cNvSpPr>
            <p:nvPr/>
          </p:nvSpPr>
          <p:spPr bwMode="auto">
            <a:xfrm flipH="1" flipV="1">
              <a:off x="2352" y="2016"/>
              <a:ext cx="192"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xmlns="" val="150468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889E-6 1.11111E-6 L 0.63247 0.00278 " pathEditMode="relative" rAng="0" ptsTypes="AA">
                                      <p:cBhvr>
                                        <p:cTn id="6" dur="2000" fill="hold"/>
                                        <p:tgtEl>
                                          <p:spTgt spid="85017"/>
                                        </p:tgtEl>
                                        <p:attrNameLst>
                                          <p:attrName>ppt_x</p:attrName>
                                          <p:attrName>ppt_y</p:attrName>
                                        </p:attrNameLst>
                                      </p:cBhvr>
                                      <p:rCtr x="31615" y="139"/>
                                    </p:animMotion>
                                  </p:childTnLst>
                                </p:cTn>
                              </p:par>
                              <p:par>
                                <p:cTn id="7" presetID="1" presetClass="exit" presetSubtype="0" fill="hold" nodeType="withEffect">
                                  <p:stCondLst>
                                    <p:cond delay="0"/>
                                  </p:stCondLst>
                                  <p:childTnLst>
                                    <p:set>
                                      <p:cBhvr>
                                        <p:cTn id="8" dur="1" fill="hold">
                                          <p:stCondLst>
                                            <p:cond delay="0"/>
                                          </p:stCondLst>
                                        </p:cTn>
                                        <p:tgtEl>
                                          <p:spTgt spid="85017"/>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0 L -0.25 0 E" pathEditMode="relative" ptsTypes="">
                                      <p:cBhvr>
                                        <p:cTn id="14" dur="2000" fill="hold"/>
                                        <p:tgtEl>
                                          <p:spTgt spid="8"/>
                                        </p:tgtEl>
                                        <p:attrNameLst>
                                          <p:attrName>ppt_x</p:attrName>
                                          <p:attrName>ppt_y</p:attrName>
                                        </p:attrNameLst>
                                      </p:cBhvr>
                                    </p:animMotion>
                                  </p:childTnLst>
                                </p:cTn>
                              </p:par>
                              <p:par>
                                <p:cTn id="15" presetID="35" presetClass="path" presetSubtype="0" accel="50000" decel="50000" fill="hold" grpId="0" nodeType="withEffect">
                                  <p:stCondLst>
                                    <p:cond delay="0"/>
                                  </p:stCondLst>
                                  <p:childTnLst>
                                    <p:animMotion origin="layout" path="M 0 0 L -0.25 0 E" pathEditMode="relative" ptsTypes="">
                                      <p:cBhvr>
                                        <p:cTn id="16" dur="2000" fill="hold"/>
                                        <p:tgtEl>
                                          <p:spTgt spid="85008"/>
                                        </p:tgtEl>
                                        <p:attrNameLst>
                                          <p:attrName>ppt_x</p:attrName>
                                          <p:attrName>ppt_y</p:attrName>
                                        </p:attrNameLst>
                                      </p:cBhvr>
                                    </p:animMotion>
                                  </p:childTnLst>
                                </p:cTn>
                              </p:par>
                              <p:par>
                                <p:cTn id="17" presetID="35" presetClass="path" presetSubtype="0" accel="50000" decel="50000" fill="hold" nodeType="withEffect">
                                  <p:stCondLst>
                                    <p:cond delay="0"/>
                                  </p:stCondLst>
                                  <p:childTnLst>
                                    <p:animMotion origin="layout" path="M 0 0 L -0.25 0 E" pathEditMode="relative" ptsTypes="">
                                      <p:cBhvr>
                                        <p:cTn id="18" dur="2000" fill="hold"/>
                                        <p:tgtEl>
                                          <p:spTgt spid="35"/>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50" presetClass="path" presetSubtype="0" accel="50000" decel="50000" fill="hold" nodeType="clickEffect">
                                  <p:stCondLst>
                                    <p:cond delay="0"/>
                                  </p:stCondLst>
                                  <p:childTnLst>
                                    <p:animMotion origin="layout" path="M -0.30538 -0.11666 L -0.36371 -0.11666 C -0.38993 -0.11666 -0.42205 -0.10463 -0.42205 -0.09444 L -0.42205 -0.07222 " pathEditMode="relative" rAng="0" ptsTypes="FfFF">
                                      <p:cBhvr>
                                        <p:cTn id="22" dur="2000" fill="hold"/>
                                        <p:tgtEl>
                                          <p:spTgt spid="35"/>
                                        </p:tgtEl>
                                        <p:attrNameLst>
                                          <p:attrName>ppt_x</p:attrName>
                                          <p:attrName>ppt_y</p:attrName>
                                        </p:attrNameLst>
                                      </p:cBhvr>
                                      <p:rCtr x="-5833" y="2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fontScale="90000"/>
          </a:bodyPr>
          <a:lstStyle/>
          <a:p>
            <a:r>
              <a:rPr lang="en-US" altLang="zh-TW" dirty="0"/>
              <a:t>Formalize the rules of the game</a:t>
            </a:r>
            <a:endParaRPr lang="en-US" dirty="0"/>
          </a:p>
        </p:txBody>
      </p:sp>
      <p:sp>
        <p:nvSpPr>
          <p:cNvPr id="88068" name="Text Box 4"/>
          <p:cNvSpPr txBox="1">
            <a:spLocks noChangeArrowheads="1"/>
          </p:cNvSpPr>
          <p:nvPr/>
        </p:nvSpPr>
        <p:spPr bwMode="auto">
          <a:xfrm>
            <a:off x="1752600" y="6078536"/>
            <a:ext cx="1276350"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itchFamily="18" charset="0"/>
              </a:defRPr>
            </a:lvl1pPr>
            <a:lvl2pPr marL="571500">
              <a:defRPr sz="2400">
                <a:solidFill>
                  <a:schemeClr val="tx1"/>
                </a:solidFill>
                <a:latin typeface="Times" pitchFamily="18" charset="0"/>
              </a:defRPr>
            </a:lvl2pPr>
            <a:lvl3pPr marL="1143000">
              <a:defRPr sz="2400">
                <a:solidFill>
                  <a:schemeClr val="tx1"/>
                </a:solidFill>
                <a:latin typeface="Times" pitchFamily="18" charset="0"/>
              </a:defRPr>
            </a:lvl3pPr>
            <a:lvl4pPr marL="1714500">
              <a:defRPr sz="2400">
                <a:solidFill>
                  <a:schemeClr val="tx1"/>
                </a:solidFill>
                <a:latin typeface="Times" pitchFamily="18" charset="0"/>
              </a:defRPr>
            </a:lvl4pPr>
            <a:lvl5pPr marL="2286000">
              <a:defRPr sz="2400">
                <a:solidFill>
                  <a:schemeClr val="tx1"/>
                </a:solidFill>
                <a:latin typeface="Times" pitchFamily="18" charset="0"/>
              </a:defRPr>
            </a:lvl5pPr>
            <a:lvl6pPr marL="2743200" eaLnBrk="0" fontAlgn="base" hangingPunct="0">
              <a:spcBef>
                <a:spcPct val="0"/>
              </a:spcBef>
              <a:spcAft>
                <a:spcPct val="0"/>
              </a:spcAft>
              <a:defRPr sz="2400">
                <a:solidFill>
                  <a:schemeClr val="tx1"/>
                </a:solidFill>
                <a:latin typeface="Times" pitchFamily="18" charset="0"/>
              </a:defRPr>
            </a:lvl6pPr>
            <a:lvl7pPr marL="3200400" eaLnBrk="0" fontAlgn="base" hangingPunct="0">
              <a:spcBef>
                <a:spcPct val="0"/>
              </a:spcBef>
              <a:spcAft>
                <a:spcPct val="0"/>
              </a:spcAft>
              <a:defRPr sz="2400">
                <a:solidFill>
                  <a:schemeClr val="tx1"/>
                </a:solidFill>
                <a:latin typeface="Times" pitchFamily="18" charset="0"/>
              </a:defRPr>
            </a:lvl7pPr>
            <a:lvl8pPr marL="3657600" eaLnBrk="0" fontAlgn="base" hangingPunct="0">
              <a:spcBef>
                <a:spcPct val="0"/>
              </a:spcBef>
              <a:spcAft>
                <a:spcPct val="0"/>
              </a:spcAft>
              <a:defRPr sz="2400">
                <a:solidFill>
                  <a:schemeClr val="tx1"/>
                </a:solidFill>
                <a:latin typeface="Times" pitchFamily="18" charset="0"/>
              </a:defRPr>
            </a:lvl8pPr>
            <a:lvl9pPr marL="4114800" eaLnBrk="0" fontAlgn="base" hangingPunct="0">
              <a:spcBef>
                <a:spcPct val="0"/>
              </a:spcBef>
              <a:spcAft>
                <a:spcPct val="0"/>
              </a:spcAft>
              <a:defRPr sz="2400">
                <a:solidFill>
                  <a:schemeClr val="tx1"/>
                </a:solidFill>
                <a:latin typeface="Times" pitchFamily="18" charset="0"/>
              </a:defRPr>
            </a:lvl9pPr>
          </a:lstStyle>
          <a:p>
            <a:r>
              <a:rPr lang="de-DE" sz="1800" dirty="0">
                <a:solidFill>
                  <a:srgbClr val="202020"/>
                </a:solidFill>
                <a:latin typeface="Courier New" pitchFamily="49" charset="0"/>
              </a:rPr>
              <a:t>OldState</a:t>
            </a:r>
            <a:endParaRPr lang="en-US" sz="1800" dirty="0">
              <a:solidFill>
                <a:srgbClr val="202020"/>
              </a:solidFill>
              <a:latin typeface="Courier New" pitchFamily="49" charset="0"/>
            </a:endParaRPr>
          </a:p>
        </p:txBody>
      </p:sp>
      <p:sp>
        <p:nvSpPr>
          <p:cNvPr id="88069" name="Text Box 5"/>
          <p:cNvSpPr txBox="1">
            <a:spLocks noChangeArrowheads="1"/>
          </p:cNvSpPr>
          <p:nvPr/>
        </p:nvSpPr>
        <p:spPr bwMode="auto">
          <a:xfrm>
            <a:off x="5257800" y="6078537"/>
            <a:ext cx="1276350"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itchFamily="18" charset="0"/>
              </a:defRPr>
            </a:lvl1pPr>
            <a:lvl2pPr marL="571500">
              <a:defRPr sz="2400">
                <a:solidFill>
                  <a:schemeClr val="tx1"/>
                </a:solidFill>
                <a:latin typeface="Times" pitchFamily="18" charset="0"/>
              </a:defRPr>
            </a:lvl2pPr>
            <a:lvl3pPr marL="1143000">
              <a:defRPr sz="2400">
                <a:solidFill>
                  <a:schemeClr val="tx1"/>
                </a:solidFill>
                <a:latin typeface="Times" pitchFamily="18" charset="0"/>
              </a:defRPr>
            </a:lvl3pPr>
            <a:lvl4pPr marL="1714500">
              <a:defRPr sz="2400">
                <a:solidFill>
                  <a:schemeClr val="tx1"/>
                </a:solidFill>
                <a:latin typeface="Times" pitchFamily="18" charset="0"/>
              </a:defRPr>
            </a:lvl4pPr>
            <a:lvl5pPr marL="2286000">
              <a:defRPr sz="2400">
                <a:solidFill>
                  <a:schemeClr val="tx1"/>
                </a:solidFill>
                <a:latin typeface="Times" pitchFamily="18" charset="0"/>
              </a:defRPr>
            </a:lvl5pPr>
            <a:lvl6pPr marL="2743200" eaLnBrk="0" fontAlgn="base" hangingPunct="0">
              <a:spcBef>
                <a:spcPct val="0"/>
              </a:spcBef>
              <a:spcAft>
                <a:spcPct val="0"/>
              </a:spcAft>
              <a:defRPr sz="2400">
                <a:solidFill>
                  <a:schemeClr val="tx1"/>
                </a:solidFill>
                <a:latin typeface="Times" pitchFamily="18" charset="0"/>
              </a:defRPr>
            </a:lvl6pPr>
            <a:lvl7pPr marL="3200400" eaLnBrk="0" fontAlgn="base" hangingPunct="0">
              <a:spcBef>
                <a:spcPct val="0"/>
              </a:spcBef>
              <a:spcAft>
                <a:spcPct val="0"/>
              </a:spcAft>
              <a:defRPr sz="2400">
                <a:solidFill>
                  <a:schemeClr val="tx1"/>
                </a:solidFill>
                <a:latin typeface="Times" pitchFamily="18" charset="0"/>
              </a:defRPr>
            </a:lvl7pPr>
            <a:lvl8pPr marL="3657600" eaLnBrk="0" fontAlgn="base" hangingPunct="0">
              <a:spcBef>
                <a:spcPct val="0"/>
              </a:spcBef>
              <a:spcAft>
                <a:spcPct val="0"/>
              </a:spcAft>
              <a:defRPr sz="2400">
                <a:solidFill>
                  <a:schemeClr val="tx1"/>
                </a:solidFill>
                <a:latin typeface="Times" pitchFamily="18" charset="0"/>
              </a:defRPr>
            </a:lvl8pPr>
            <a:lvl9pPr marL="4114800" eaLnBrk="0" fontAlgn="base" hangingPunct="0">
              <a:spcBef>
                <a:spcPct val="0"/>
              </a:spcBef>
              <a:spcAft>
                <a:spcPct val="0"/>
              </a:spcAft>
              <a:defRPr sz="2400">
                <a:solidFill>
                  <a:schemeClr val="tx1"/>
                </a:solidFill>
                <a:latin typeface="Times" pitchFamily="18" charset="0"/>
              </a:defRPr>
            </a:lvl9pPr>
          </a:lstStyle>
          <a:p>
            <a:r>
              <a:rPr lang="de-DE" sz="1800" dirty="0">
                <a:solidFill>
                  <a:srgbClr val="202020"/>
                </a:solidFill>
                <a:latin typeface="Courier New" pitchFamily="49" charset="0"/>
              </a:rPr>
              <a:t>NewState</a:t>
            </a:r>
            <a:endParaRPr lang="en-US" sz="1800" dirty="0">
              <a:solidFill>
                <a:srgbClr val="202020"/>
              </a:solidFill>
              <a:latin typeface="Courier New" pitchFamily="49" charset="0"/>
            </a:endParaRPr>
          </a:p>
        </p:txBody>
      </p:sp>
      <p:sp>
        <p:nvSpPr>
          <p:cNvPr id="88070" name="Text Box 6"/>
          <p:cNvSpPr txBox="1">
            <a:spLocks noChangeArrowheads="1"/>
          </p:cNvSpPr>
          <p:nvPr/>
        </p:nvSpPr>
        <p:spPr bwMode="auto">
          <a:xfrm>
            <a:off x="3581400" y="5853607"/>
            <a:ext cx="1003300"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itchFamily="18" charset="0"/>
              </a:defRPr>
            </a:lvl1pPr>
            <a:lvl2pPr marL="571500">
              <a:defRPr sz="2400">
                <a:solidFill>
                  <a:schemeClr val="tx1"/>
                </a:solidFill>
                <a:latin typeface="Times" pitchFamily="18" charset="0"/>
              </a:defRPr>
            </a:lvl2pPr>
            <a:lvl3pPr marL="1143000">
              <a:defRPr sz="2400">
                <a:solidFill>
                  <a:schemeClr val="tx1"/>
                </a:solidFill>
                <a:latin typeface="Times" pitchFamily="18" charset="0"/>
              </a:defRPr>
            </a:lvl3pPr>
            <a:lvl4pPr marL="1714500">
              <a:defRPr sz="2400">
                <a:solidFill>
                  <a:schemeClr val="tx1"/>
                </a:solidFill>
                <a:latin typeface="Times" pitchFamily="18" charset="0"/>
              </a:defRPr>
            </a:lvl4pPr>
            <a:lvl5pPr marL="2286000">
              <a:defRPr sz="2400">
                <a:solidFill>
                  <a:schemeClr val="tx1"/>
                </a:solidFill>
                <a:latin typeface="Times" pitchFamily="18" charset="0"/>
              </a:defRPr>
            </a:lvl5pPr>
            <a:lvl6pPr marL="2743200" eaLnBrk="0" fontAlgn="base" hangingPunct="0">
              <a:spcBef>
                <a:spcPct val="0"/>
              </a:spcBef>
              <a:spcAft>
                <a:spcPct val="0"/>
              </a:spcAft>
              <a:defRPr sz="2400">
                <a:solidFill>
                  <a:schemeClr val="tx1"/>
                </a:solidFill>
                <a:latin typeface="Times" pitchFamily="18" charset="0"/>
              </a:defRPr>
            </a:lvl6pPr>
            <a:lvl7pPr marL="3200400" eaLnBrk="0" fontAlgn="base" hangingPunct="0">
              <a:spcBef>
                <a:spcPct val="0"/>
              </a:spcBef>
              <a:spcAft>
                <a:spcPct val="0"/>
              </a:spcAft>
              <a:defRPr sz="2400">
                <a:solidFill>
                  <a:schemeClr val="tx1"/>
                </a:solidFill>
                <a:latin typeface="Times" pitchFamily="18" charset="0"/>
              </a:defRPr>
            </a:lvl7pPr>
            <a:lvl8pPr marL="3657600" eaLnBrk="0" fontAlgn="base" hangingPunct="0">
              <a:spcBef>
                <a:spcPct val="0"/>
              </a:spcBef>
              <a:spcAft>
                <a:spcPct val="0"/>
              </a:spcAft>
              <a:defRPr sz="2400">
                <a:solidFill>
                  <a:schemeClr val="tx1"/>
                </a:solidFill>
                <a:latin typeface="Times" pitchFamily="18" charset="0"/>
              </a:defRPr>
            </a:lvl8pPr>
            <a:lvl9pPr marL="4114800" eaLnBrk="0" fontAlgn="base" hangingPunct="0">
              <a:spcBef>
                <a:spcPct val="0"/>
              </a:spcBef>
              <a:spcAft>
                <a:spcPct val="0"/>
              </a:spcAft>
              <a:defRPr sz="2400">
                <a:solidFill>
                  <a:schemeClr val="tx1"/>
                </a:solidFill>
                <a:latin typeface="Times" pitchFamily="18" charset="0"/>
              </a:defRPr>
            </a:lvl9pPr>
          </a:lstStyle>
          <a:p>
            <a:r>
              <a:rPr lang="de-DE" sz="1800" dirty="0">
                <a:solidFill>
                  <a:srgbClr val="202020"/>
                </a:solidFill>
                <a:latin typeface="Courier New" pitchFamily="49" charset="0"/>
              </a:rPr>
              <a:t>Action</a:t>
            </a:r>
            <a:endParaRPr lang="en-US" sz="1800" dirty="0">
              <a:solidFill>
                <a:srgbClr val="202020"/>
              </a:solidFill>
              <a:latin typeface="Courier New" pitchFamily="49" charset="0"/>
            </a:endParaRPr>
          </a:p>
        </p:txBody>
      </p:sp>
      <p:sp>
        <p:nvSpPr>
          <p:cNvPr id="88071" name="Line 7"/>
          <p:cNvSpPr>
            <a:spLocks noChangeShapeType="1"/>
          </p:cNvSpPr>
          <p:nvPr/>
        </p:nvSpPr>
        <p:spPr bwMode="auto">
          <a:xfrm>
            <a:off x="3265487" y="6248400"/>
            <a:ext cx="19145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800099" y="1499154"/>
            <a:ext cx="6934200" cy="4081117"/>
          </a:xfrm>
          <a:prstGeom prst="rect">
            <a:avLst/>
          </a:prstGeom>
        </p:spPr>
        <p:txBody>
          <a:bodyPr wrap="square">
            <a:spAutoFit/>
          </a:bodyPr>
          <a:lstStyle/>
          <a:p>
            <a:pPr marL="342900" marR="0" lvl="1" indent="-228600" fontAlgn="base">
              <a:lnSpc>
                <a:spcPct val="100000"/>
              </a:lnSpc>
              <a:spcBef>
                <a:spcPct val="20000"/>
              </a:spcBef>
              <a:spcAft>
                <a:spcPct val="0"/>
              </a:spcAft>
              <a:buClr>
                <a:schemeClr val="accent1"/>
              </a:buClr>
              <a:buSzTx/>
              <a:tabLst/>
              <a:defRPr/>
            </a:pPr>
            <a:r>
              <a:rPr lang="en-US" altLang="zh-TW" sz="2400" dirty="0">
                <a:solidFill>
                  <a:schemeClr val="tx2"/>
                </a:solidFill>
              </a:rPr>
              <a:t>The goal is a situation in which the monkey has the banana.</a:t>
            </a:r>
          </a:p>
          <a:p>
            <a:pPr marL="342900" marR="0" lvl="1" indent="-228600" fontAlgn="base">
              <a:lnSpc>
                <a:spcPct val="100000"/>
              </a:lnSpc>
              <a:spcBef>
                <a:spcPct val="20000"/>
              </a:spcBef>
              <a:spcAft>
                <a:spcPct val="0"/>
              </a:spcAft>
              <a:buClr>
                <a:schemeClr val="accent1"/>
              </a:buClr>
              <a:buSzTx/>
              <a:tabLst/>
              <a:defRPr/>
            </a:pPr>
            <a:r>
              <a:rPr lang="en-US" altLang="zh-TW" sz="2400" b="1" dirty="0">
                <a:solidFill>
                  <a:schemeClr val="tx2"/>
                </a:solidFill>
              </a:rPr>
              <a:t>state(_, _, _, has)</a:t>
            </a:r>
          </a:p>
          <a:p>
            <a:pPr marL="342900" marR="0" lvl="1" indent="-228600" fontAlgn="base">
              <a:lnSpc>
                <a:spcPct val="100000"/>
              </a:lnSpc>
              <a:spcBef>
                <a:spcPct val="20000"/>
              </a:spcBef>
              <a:spcAft>
                <a:spcPct val="0"/>
              </a:spcAft>
              <a:buClr>
                <a:schemeClr val="accent1"/>
              </a:buClr>
              <a:buSzTx/>
              <a:tabLst/>
              <a:defRPr/>
            </a:pPr>
            <a:r>
              <a:rPr lang="en-US" altLang="zh-TW" sz="2400" dirty="0">
                <a:solidFill>
                  <a:schemeClr val="tx2"/>
                </a:solidFill>
              </a:rPr>
              <a:t>What are the allowed moves that change the world from one state to another?</a:t>
            </a:r>
          </a:p>
          <a:p>
            <a:pPr marL="342900" marR="0" lvl="1" indent="-228600" fontAlgn="base">
              <a:lnSpc>
                <a:spcPct val="100000"/>
              </a:lnSpc>
              <a:spcBef>
                <a:spcPct val="20000"/>
              </a:spcBef>
              <a:spcAft>
                <a:spcPct val="0"/>
              </a:spcAft>
              <a:buClr>
                <a:schemeClr val="accent1"/>
              </a:buClr>
              <a:buSzTx/>
              <a:tabLst/>
              <a:defRPr/>
            </a:pPr>
            <a:r>
              <a:rPr lang="en-US" altLang="zh-TW" sz="2400" b="1" dirty="0">
                <a:solidFill>
                  <a:schemeClr val="tx2"/>
                </a:solidFill>
              </a:rPr>
              <a:t>grasp banana, climb box, push box, walk around</a:t>
            </a:r>
          </a:p>
          <a:p>
            <a:pPr marL="342900" marR="0" lvl="1" indent="-228600" fontAlgn="base">
              <a:lnSpc>
                <a:spcPct val="100000"/>
              </a:lnSpc>
              <a:spcBef>
                <a:spcPct val="20000"/>
              </a:spcBef>
              <a:spcAft>
                <a:spcPct val="0"/>
              </a:spcAft>
              <a:buClr>
                <a:schemeClr val="accent1"/>
              </a:buClr>
              <a:buSzTx/>
              <a:tabLst/>
              <a:defRPr/>
            </a:pPr>
            <a:r>
              <a:rPr lang="en-US" altLang="zh-TW" sz="2400" dirty="0" smtClean="0">
                <a:solidFill>
                  <a:schemeClr val="tx2"/>
                </a:solidFill>
              </a:rPr>
              <a:t>Such rules can be formalized in Prolog as a 3-place relation named move: </a:t>
            </a:r>
            <a:r>
              <a:rPr lang="en-US" altLang="zh-TW" sz="2400" b="1" dirty="0" smtClean="0">
                <a:solidFill>
                  <a:schemeClr val="tx2"/>
                </a:solidFill>
              </a:rPr>
              <a:t>move(State1, Move, State2)</a:t>
            </a:r>
            <a:endParaRPr lang="en-IN" sz="2400" b="1" dirty="0">
              <a:solidFill>
                <a:schemeClr val="tx2"/>
              </a:solidFill>
            </a:endParaRPr>
          </a:p>
        </p:txBody>
      </p:sp>
    </p:spTree>
    <p:extLst>
      <p:ext uri="{BB962C8B-B14F-4D97-AF65-F5344CB8AC3E}">
        <p14:creationId xmlns:p14="http://schemas.microsoft.com/office/powerpoint/2010/main" xmlns="" val="16531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P spid="88069" grpId="0"/>
      <p:bldP spid="88070" grpId="0"/>
      <p:bldP spid="8807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r>
              <a:rPr lang="en-US" dirty="0"/>
              <a:t>Monkey and Banana: Actions </a:t>
            </a:r>
          </a:p>
        </p:txBody>
      </p:sp>
      <p:sp>
        <p:nvSpPr>
          <p:cNvPr id="90115" name="Rectangle 3"/>
          <p:cNvSpPr>
            <a:spLocks noGrp="1" noChangeArrowheads="1"/>
          </p:cNvSpPr>
          <p:nvPr>
            <p:ph idx="1"/>
          </p:nvPr>
        </p:nvSpPr>
        <p:spPr>
          <a:xfrm>
            <a:off x="533400" y="1868488"/>
            <a:ext cx="7573963" cy="646112"/>
          </a:xfrm>
        </p:spPr>
        <p:txBody>
          <a:bodyPr/>
          <a:lstStyle/>
          <a:p>
            <a:r>
              <a:rPr lang="en-US" b="1" dirty="0" smtClean="0"/>
              <a:t>Grasp </a:t>
            </a:r>
            <a:r>
              <a:rPr lang="en-US" b="1" dirty="0"/>
              <a:t>Banana:</a:t>
            </a:r>
            <a:endParaRPr lang="en-US" dirty="0"/>
          </a:p>
        </p:txBody>
      </p:sp>
      <p:sp>
        <p:nvSpPr>
          <p:cNvPr id="90116" name="Rectangle 4"/>
          <p:cNvSpPr>
            <a:spLocks noChangeArrowheads="1"/>
          </p:cNvSpPr>
          <p:nvPr/>
        </p:nvSpPr>
        <p:spPr bwMode="auto">
          <a:xfrm>
            <a:off x="381000" y="2468921"/>
            <a:ext cx="7421562"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571500" lvl="1"/>
            <a:r>
              <a:rPr lang="en-US" b="0" dirty="0" smtClean="0">
                <a:solidFill>
                  <a:schemeClr val="tx1"/>
                </a:solidFill>
              </a:rPr>
              <a:t>move</a:t>
            </a:r>
            <a:r>
              <a:rPr lang="en-US" b="0" dirty="0">
                <a:solidFill>
                  <a:schemeClr val="tx1"/>
                </a:solidFill>
              </a:rPr>
              <a:t>(	state(middle, </a:t>
            </a:r>
            <a:r>
              <a:rPr lang="en-US" b="0" dirty="0" err="1">
                <a:solidFill>
                  <a:schemeClr val="tx1"/>
                </a:solidFill>
              </a:rPr>
              <a:t>on_box</a:t>
            </a:r>
            <a:r>
              <a:rPr lang="en-US" b="0" dirty="0">
                <a:solidFill>
                  <a:schemeClr val="tx1"/>
                </a:solidFill>
              </a:rPr>
              <a:t>, middle, </a:t>
            </a:r>
            <a:r>
              <a:rPr lang="en-US" b="0" dirty="0" err="1">
                <a:solidFill>
                  <a:schemeClr val="tx1"/>
                </a:solidFill>
              </a:rPr>
              <a:t>has_not</a:t>
            </a:r>
            <a:r>
              <a:rPr lang="en-US" b="0" dirty="0">
                <a:solidFill>
                  <a:schemeClr val="tx1"/>
                </a:solidFill>
              </a:rPr>
              <a:t>),</a:t>
            </a:r>
          </a:p>
          <a:p>
            <a:pPr marL="571500" lvl="1"/>
            <a:r>
              <a:rPr lang="en-US" b="0" dirty="0">
                <a:solidFill>
                  <a:schemeClr val="tx1"/>
                </a:solidFill>
              </a:rPr>
              <a:t>			grasp,</a:t>
            </a:r>
          </a:p>
          <a:p>
            <a:pPr marL="571500" lvl="1"/>
            <a:r>
              <a:rPr lang="en-US" b="0" dirty="0">
                <a:solidFill>
                  <a:schemeClr val="tx1"/>
                </a:solidFill>
              </a:rPr>
              <a:t>			state(middle, </a:t>
            </a:r>
            <a:r>
              <a:rPr lang="en-US" b="0" dirty="0" err="1">
                <a:solidFill>
                  <a:schemeClr val="tx1"/>
                </a:solidFill>
              </a:rPr>
              <a:t>on_box</a:t>
            </a:r>
            <a:r>
              <a:rPr lang="en-US" b="0" dirty="0">
                <a:solidFill>
                  <a:schemeClr val="tx1"/>
                </a:solidFill>
              </a:rPr>
              <a:t>, middle, has</a:t>
            </a:r>
            <a:r>
              <a:rPr lang="en-US" b="0" dirty="0" smtClean="0">
                <a:solidFill>
                  <a:schemeClr val="tx1"/>
                </a:solidFill>
              </a:rPr>
              <a:t>)    ).</a:t>
            </a:r>
            <a:endParaRPr lang="en-US" b="0" dirty="0">
              <a:solidFill>
                <a:schemeClr val="tx1"/>
              </a:solidFill>
            </a:endParaRPr>
          </a:p>
        </p:txBody>
      </p:sp>
      <p:sp>
        <p:nvSpPr>
          <p:cNvPr id="90117" name="Rectangle 5"/>
          <p:cNvSpPr>
            <a:spLocks noChangeArrowheads="1"/>
          </p:cNvSpPr>
          <p:nvPr/>
        </p:nvSpPr>
        <p:spPr bwMode="auto">
          <a:xfrm>
            <a:off x="1143000" y="4449852"/>
            <a:ext cx="74676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571500" lvl="1"/>
            <a:endParaRPr lang="en-US" b="0" dirty="0" smtClean="0">
              <a:solidFill>
                <a:schemeClr val="tx1"/>
              </a:solidFill>
            </a:endParaRPr>
          </a:p>
          <a:p>
            <a:pPr marL="571500" lvl="1"/>
            <a:r>
              <a:rPr lang="en-US" b="0" dirty="0" smtClean="0">
                <a:solidFill>
                  <a:schemeClr val="tx1"/>
                </a:solidFill>
              </a:rPr>
              <a:t>move</a:t>
            </a:r>
            <a:r>
              <a:rPr lang="en-US" b="0" dirty="0">
                <a:solidFill>
                  <a:schemeClr val="tx1"/>
                </a:solidFill>
              </a:rPr>
              <a:t>(	state(P, </a:t>
            </a:r>
            <a:r>
              <a:rPr lang="en-US" b="0" dirty="0" err="1">
                <a:solidFill>
                  <a:schemeClr val="tx1"/>
                </a:solidFill>
              </a:rPr>
              <a:t>on_floor</a:t>
            </a:r>
            <a:r>
              <a:rPr lang="en-US" b="0" dirty="0">
                <a:solidFill>
                  <a:schemeClr val="tx1"/>
                </a:solidFill>
              </a:rPr>
              <a:t>, P, H),</a:t>
            </a:r>
          </a:p>
          <a:p>
            <a:pPr marL="571500" lvl="1"/>
            <a:r>
              <a:rPr lang="en-US" b="0" dirty="0">
                <a:solidFill>
                  <a:schemeClr val="tx1"/>
                </a:solidFill>
              </a:rPr>
              <a:t>			climb,</a:t>
            </a:r>
          </a:p>
          <a:p>
            <a:pPr marL="571500" lvl="1"/>
            <a:r>
              <a:rPr lang="en-US" b="0" dirty="0">
                <a:solidFill>
                  <a:schemeClr val="tx1"/>
                </a:solidFill>
              </a:rPr>
              <a:t>			state(P, </a:t>
            </a:r>
            <a:r>
              <a:rPr lang="en-US" b="0" dirty="0" err="1">
                <a:solidFill>
                  <a:schemeClr val="tx1"/>
                </a:solidFill>
              </a:rPr>
              <a:t>on_box</a:t>
            </a:r>
            <a:r>
              <a:rPr lang="en-US" b="0" dirty="0">
                <a:solidFill>
                  <a:schemeClr val="tx1"/>
                </a:solidFill>
              </a:rPr>
              <a:t>, P, H)	).</a:t>
            </a:r>
          </a:p>
        </p:txBody>
      </p:sp>
      <p:sp>
        <p:nvSpPr>
          <p:cNvPr id="90118" name="Rectangle 6"/>
          <p:cNvSpPr>
            <a:spLocks noChangeArrowheads="1"/>
          </p:cNvSpPr>
          <p:nvPr/>
        </p:nvSpPr>
        <p:spPr bwMode="auto">
          <a:xfrm>
            <a:off x="381000" y="3766140"/>
            <a:ext cx="457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228600">
              <a:lnSpc>
                <a:spcPct val="100000"/>
              </a:lnSpc>
              <a:spcBef>
                <a:spcPct val="20000"/>
              </a:spcBef>
              <a:buClr>
                <a:schemeClr val="accent1"/>
              </a:buClr>
              <a:buFont typeface="Arial" pitchFamily="34" charset="0"/>
              <a:buChar char="•"/>
            </a:pPr>
            <a:r>
              <a:rPr lang="en-US" sz="2400" b="1" dirty="0">
                <a:solidFill>
                  <a:schemeClr val="tx2"/>
                </a:solidFill>
              </a:rPr>
              <a:t>Climb Box:</a:t>
            </a:r>
          </a:p>
        </p:txBody>
      </p:sp>
    </p:spTree>
    <p:extLst>
      <p:ext uri="{BB962C8B-B14F-4D97-AF65-F5344CB8AC3E}">
        <p14:creationId xmlns:p14="http://schemas.microsoft.com/office/powerpoint/2010/main" xmlns="" val="61386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P spid="90116" grpId="0"/>
      <p:bldP spid="90117" grpId="0"/>
      <p:bldP spid="901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a:bodyPr>
          <a:lstStyle/>
          <a:p>
            <a:r>
              <a:rPr lang="en-US" dirty="0"/>
              <a:t>Monkey and Banana: Actions </a:t>
            </a:r>
          </a:p>
        </p:txBody>
      </p:sp>
      <p:sp>
        <p:nvSpPr>
          <p:cNvPr id="91139" name="Rectangle 3"/>
          <p:cNvSpPr>
            <a:spLocks noGrp="1" noChangeArrowheads="1"/>
          </p:cNvSpPr>
          <p:nvPr>
            <p:ph idx="1"/>
          </p:nvPr>
        </p:nvSpPr>
        <p:spPr>
          <a:xfrm>
            <a:off x="609600" y="1828800"/>
            <a:ext cx="7573963" cy="646112"/>
          </a:xfrm>
        </p:spPr>
        <p:txBody>
          <a:bodyPr/>
          <a:lstStyle/>
          <a:p>
            <a:r>
              <a:rPr lang="en-US" b="1" dirty="0"/>
              <a:t>Push Box:</a:t>
            </a:r>
            <a:endParaRPr lang="en-US" dirty="0"/>
          </a:p>
        </p:txBody>
      </p:sp>
      <p:sp>
        <p:nvSpPr>
          <p:cNvPr id="91140" name="Rectangle 4"/>
          <p:cNvSpPr>
            <a:spLocks noChangeArrowheads="1"/>
          </p:cNvSpPr>
          <p:nvPr/>
        </p:nvSpPr>
        <p:spPr bwMode="auto">
          <a:xfrm>
            <a:off x="1143000" y="2365375"/>
            <a:ext cx="7802563" cy="835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571500" lvl="1"/>
            <a:r>
              <a:rPr lang="en-US" b="0" dirty="0"/>
              <a:t>move(	state(P1, </a:t>
            </a:r>
            <a:r>
              <a:rPr lang="en-US" b="0" dirty="0" err="1"/>
              <a:t>on_floor</a:t>
            </a:r>
            <a:r>
              <a:rPr lang="en-US" b="0" dirty="0"/>
              <a:t>, P1, H),</a:t>
            </a:r>
          </a:p>
          <a:p>
            <a:pPr marL="571500" lvl="1"/>
            <a:r>
              <a:rPr lang="en-US" b="0" dirty="0"/>
              <a:t>	push(P1, P2),</a:t>
            </a:r>
          </a:p>
          <a:p>
            <a:pPr marL="571500" lvl="1"/>
            <a:r>
              <a:rPr lang="en-US" b="0" dirty="0"/>
              <a:t>	state(P2, </a:t>
            </a:r>
            <a:r>
              <a:rPr lang="en-US" b="0" dirty="0" err="1"/>
              <a:t>on_floor</a:t>
            </a:r>
            <a:r>
              <a:rPr lang="en-US" b="0" dirty="0"/>
              <a:t>, P2, H)).</a:t>
            </a:r>
          </a:p>
        </p:txBody>
      </p:sp>
      <p:sp>
        <p:nvSpPr>
          <p:cNvPr id="91141" name="Rectangle 5"/>
          <p:cNvSpPr>
            <a:spLocks noChangeArrowheads="1"/>
          </p:cNvSpPr>
          <p:nvPr/>
        </p:nvSpPr>
        <p:spPr bwMode="auto">
          <a:xfrm>
            <a:off x="1143000" y="4293033"/>
            <a:ext cx="7467600" cy="835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571500" lvl="1"/>
            <a:r>
              <a:rPr lang="en-US" b="0" dirty="0"/>
              <a:t>move(	state(P1, </a:t>
            </a:r>
            <a:r>
              <a:rPr lang="en-US" b="0" dirty="0" err="1"/>
              <a:t>on_floor</a:t>
            </a:r>
            <a:r>
              <a:rPr lang="en-US" b="0" dirty="0"/>
              <a:t>, P, H),</a:t>
            </a:r>
          </a:p>
          <a:p>
            <a:pPr marL="571500" lvl="1"/>
            <a:r>
              <a:rPr lang="en-US" b="0" dirty="0"/>
              <a:t>	walk(P1, P2),</a:t>
            </a:r>
          </a:p>
          <a:p>
            <a:pPr marL="571500" lvl="1"/>
            <a:r>
              <a:rPr lang="en-US" b="0" dirty="0"/>
              <a:t>	state(P2, </a:t>
            </a:r>
            <a:r>
              <a:rPr lang="en-US" b="0" dirty="0" err="1"/>
              <a:t>on_floor</a:t>
            </a:r>
            <a:r>
              <a:rPr lang="en-US" b="0" dirty="0"/>
              <a:t>, P, H)).</a:t>
            </a:r>
          </a:p>
        </p:txBody>
      </p:sp>
      <p:sp>
        <p:nvSpPr>
          <p:cNvPr id="91142" name="Rectangle 6"/>
          <p:cNvSpPr>
            <a:spLocks noChangeArrowheads="1"/>
          </p:cNvSpPr>
          <p:nvPr/>
        </p:nvSpPr>
        <p:spPr bwMode="auto">
          <a:xfrm>
            <a:off x="762000" y="3503181"/>
            <a:ext cx="457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228600">
              <a:lnSpc>
                <a:spcPct val="100000"/>
              </a:lnSpc>
              <a:spcBef>
                <a:spcPct val="20000"/>
              </a:spcBef>
              <a:buClr>
                <a:schemeClr val="accent1"/>
              </a:buClr>
              <a:buFont typeface="Arial" pitchFamily="34" charset="0"/>
              <a:buChar char="•"/>
            </a:pPr>
            <a:r>
              <a:rPr lang="en-US" sz="2400" b="1" dirty="0">
                <a:solidFill>
                  <a:schemeClr val="tx2"/>
                </a:solidFill>
              </a:rPr>
              <a:t>Walk:</a:t>
            </a:r>
          </a:p>
        </p:txBody>
      </p:sp>
    </p:spTree>
    <p:extLst>
      <p:ext uri="{BB962C8B-B14F-4D97-AF65-F5344CB8AC3E}">
        <p14:creationId xmlns:p14="http://schemas.microsoft.com/office/powerpoint/2010/main" xmlns="" val="376061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P spid="91140" grpId="0"/>
      <p:bldP spid="91141" grpId="0"/>
      <p:bldP spid="9114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TotalTime>
  <Words>469</Words>
  <Application>Microsoft Office PowerPoint</Application>
  <PresentationFormat>On-screen Show (4:3)</PresentationFormat>
  <Paragraphs>167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Apothecary</vt:lpstr>
      <vt:lpstr>Monkey Banana Problem Using Prolog</vt:lpstr>
      <vt:lpstr>Problem: Monkey and Banana</vt:lpstr>
      <vt:lpstr>Problem: Monkey and Banana</vt:lpstr>
      <vt:lpstr>Finding a representation of the problem: </vt:lpstr>
      <vt:lpstr>Monkey and Banana: States</vt:lpstr>
      <vt:lpstr>Problem: Monkey and Banana</vt:lpstr>
      <vt:lpstr>Formalize the rules of the game</vt:lpstr>
      <vt:lpstr>Monkey and Banana: Actions </vt:lpstr>
      <vt:lpstr>Monkey and Banana: Actions </vt:lpstr>
      <vt:lpstr>Monkey and Banana: Actions Summary</vt:lpstr>
      <vt:lpstr>Monkey and Banana: Goals</vt:lpstr>
      <vt:lpstr>Monkey and Banana: Summary</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sarbajit</dc:creator>
  <cp:lastModifiedBy>Guest</cp:lastModifiedBy>
  <cp:revision>29</cp:revision>
  <dcterms:created xsi:type="dcterms:W3CDTF">2012-11-01T07:09:45Z</dcterms:created>
  <dcterms:modified xsi:type="dcterms:W3CDTF">2012-11-02T07:19:19Z</dcterms:modified>
</cp:coreProperties>
</file>