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5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706" y="3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7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6C01-2288-4402-A9B3-A55515D146D2}" type="datetimeFigureOut">
              <a:rPr lang="en-US" smtClean="0"/>
              <a:pPr/>
              <a:t>7/22/2016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44348-0390-4F82-9091-274625630F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44348-0390-4F82-9091-274625630F63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8.pn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4.png"/><Relationship Id="rId9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png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3244334"/>
            <a:ext cx="53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GEOMETRIC PRIMITIVES</a:t>
            </a:r>
            <a:endParaRPr lang="en-IN" sz="3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" y="2819400"/>
            <a:ext cx="487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4648200"/>
            <a:ext cx="4953000" cy="9906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 rot="656210">
            <a:off x="418060" y="4419600"/>
            <a:ext cx="4876800" cy="76200"/>
            <a:chOff x="685800" y="2971800"/>
            <a:chExt cx="4876800" cy="76200"/>
          </a:xfrm>
        </p:grpSpPr>
        <p:sp>
          <p:nvSpPr>
            <p:cNvPr id="8" name="Oval 7"/>
            <p:cNvSpPr/>
            <p:nvPr/>
          </p:nvSpPr>
          <p:spPr>
            <a:xfrm>
              <a:off x="685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143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1371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1600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2286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2514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2743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2971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3200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3429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657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343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572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4800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029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 rot="656210">
            <a:off x="420140" y="4572000"/>
            <a:ext cx="4876800" cy="76200"/>
            <a:chOff x="685800" y="2971800"/>
            <a:chExt cx="4876800" cy="76200"/>
          </a:xfrm>
        </p:grpSpPr>
        <p:sp>
          <p:nvSpPr>
            <p:cNvPr id="31" name="Oval 30"/>
            <p:cNvSpPr/>
            <p:nvPr/>
          </p:nvSpPr>
          <p:spPr>
            <a:xfrm>
              <a:off x="685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914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1143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1371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1600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1828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2286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514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2743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2971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3200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3429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3657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4114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4343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>
              <a:off x="4572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5029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5486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/>
          <p:cNvGrpSpPr/>
          <p:nvPr/>
        </p:nvGrpSpPr>
        <p:grpSpPr>
          <a:xfrm rot="656210">
            <a:off x="418060" y="4729138"/>
            <a:ext cx="4876800" cy="76200"/>
            <a:chOff x="685800" y="2971800"/>
            <a:chExt cx="4876800" cy="76200"/>
          </a:xfrm>
        </p:grpSpPr>
        <p:sp>
          <p:nvSpPr>
            <p:cNvPr id="54" name="Oval 53"/>
            <p:cNvSpPr/>
            <p:nvPr/>
          </p:nvSpPr>
          <p:spPr>
            <a:xfrm>
              <a:off x="685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914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1143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1600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1828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/>
            <p:cNvSpPr/>
            <p:nvPr/>
          </p:nvSpPr>
          <p:spPr>
            <a:xfrm>
              <a:off x="2286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/>
            <p:cNvSpPr/>
            <p:nvPr/>
          </p:nvSpPr>
          <p:spPr>
            <a:xfrm>
              <a:off x="2514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/>
            <p:cNvSpPr/>
            <p:nvPr/>
          </p:nvSpPr>
          <p:spPr>
            <a:xfrm>
              <a:off x="2743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/>
            <p:cNvSpPr/>
            <p:nvPr/>
          </p:nvSpPr>
          <p:spPr>
            <a:xfrm>
              <a:off x="2971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/>
            <p:cNvSpPr/>
            <p:nvPr/>
          </p:nvSpPr>
          <p:spPr>
            <a:xfrm>
              <a:off x="3200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/>
            <p:cNvSpPr/>
            <p:nvPr/>
          </p:nvSpPr>
          <p:spPr>
            <a:xfrm>
              <a:off x="3429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/>
            <p:cNvSpPr/>
            <p:nvPr/>
          </p:nvSpPr>
          <p:spPr>
            <a:xfrm>
              <a:off x="3657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/>
            <p:cNvSpPr/>
            <p:nvPr/>
          </p:nvSpPr>
          <p:spPr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4114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>
              <a:off x="4343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/>
            <p:cNvSpPr/>
            <p:nvPr/>
          </p:nvSpPr>
          <p:spPr>
            <a:xfrm>
              <a:off x="4800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/>
            <p:cNvSpPr/>
            <p:nvPr/>
          </p:nvSpPr>
          <p:spPr>
            <a:xfrm>
              <a:off x="5029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/>
            <p:cNvSpPr/>
            <p:nvPr/>
          </p:nvSpPr>
          <p:spPr>
            <a:xfrm>
              <a:off x="5486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7200" y="2438400"/>
            <a:ext cx="4876800" cy="76200"/>
            <a:chOff x="685800" y="2971800"/>
            <a:chExt cx="4876800" cy="76200"/>
          </a:xfrm>
        </p:grpSpPr>
        <p:sp>
          <p:nvSpPr>
            <p:cNvPr id="77" name="Oval 76"/>
            <p:cNvSpPr/>
            <p:nvPr/>
          </p:nvSpPr>
          <p:spPr>
            <a:xfrm>
              <a:off x="685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/>
            <p:cNvSpPr/>
            <p:nvPr/>
          </p:nvSpPr>
          <p:spPr>
            <a:xfrm>
              <a:off x="914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/>
            <p:cNvSpPr/>
            <p:nvPr/>
          </p:nvSpPr>
          <p:spPr>
            <a:xfrm>
              <a:off x="1143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/>
            <p:cNvSpPr/>
            <p:nvPr/>
          </p:nvSpPr>
          <p:spPr>
            <a:xfrm>
              <a:off x="1371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/>
            <p:cNvSpPr/>
            <p:nvPr/>
          </p:nvSpPr>
          <p:spPr>
            <a:xfrm>
              <a:off x="1600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/>
            <p:cNvSpPr/>
            <p:nvPr/>
          </p:nvSpPr>
          <p:spPr>
            <a:xfrm>
              <a:off x="1828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/>
            <p:cNvSpPr/>
            <p:nvPr/>
          </p:nvSpPr>
          <p:spPr>
            <a:xfrm>
              <a:off x="2286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/>
            <p:cNvSpPr/>
            <p:nvPr/>
          </p:nvSpPr>
          <p:spPr>
            <a:xfrm>
              <a:off x="2514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/>
            <p:cNvSpPr/>
            <p:nvPr/>
          </p:nvSpPr>
          <p:spPr>
            <a:xfrm>
              <a:off x="2743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/>
            <p:cNvSpPr/>
            <p:nvPr/>
          </p:nvSpPr>
          <p:spPr>
            <a:xfrm>
              <a:off x="2971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/>
            <p:cNvSpPr/>
            <p:nvPr/>
          </p:nvSpPr>
          <p:spPr>
            <a:xfrm>
              <a:off x="3200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/>
            <p:cNvSpPr/>
            <p:nvPr/>
          </p:nvSpPr>
          <p:spPr>
            <a:xfrm>
              <a:off x="3429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/>
            <p:cNvSpPr/>
            <p:nvPr/>
          </p:nvSpPr>
          <p:spPr>
            <a:xfrm>
              <a:off x="3657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/>
            <p:cNvSpPr/>
            <p:nvPr/>
          </p:nvSpPr>
          <p:spPr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/>
            <p:cNvSpPr/>
            <p:nvPr/>
          </p:nvSpPr>
          <p:spPr>
            <a:xfrm>
              <a:off x="4114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/>
            <p:cNvSpPr/>
            <p:nvPr/>
          </p:nvSpPr>
          <p:spPr>
            <a:xfrm>
              <a:off x="4800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/>
            <p:cNvSpPr/>
            <p:nvPr/>
          </p:nvSpPr>
          <p:spPr>
            <a:xfrm>
              <a:off x="5029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/>
            <p:cNvSpPr/>
            <p:nvPr/>
          </p:nvSpPr>
          <p:spPr>
            <a:xfrm>
              <a:off x="5486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352800"/>
            <a:ext cx="3019776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371600"/>
            <a:ext cx="3219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TextBox 106"/>
          <p:cNvSpPr txBox="1"/>
          <p:nvPr/>
        </p:nvSpPr>
        <p:spPr>
          <a:xfrm>
            <a:off x="3048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Line width:1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04800" y="1371600"/>
            <a:ext cx="48768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04800" y="990600"/>
            <a:ext cx="4876800" cy="76200"/>
            <a:chOff x="685800" y="2971800"/>
            <a:chExt cx="4876800" cy="76200"/>
          </a:xfrm>
        </p:grpSpPr>
        <p:sp>
          <p:nvSpPr>
            <p:cNvPr id="110" name="Oval 109"/>
            <p:cNvSpPr/>
            <p:nvPr/>
          </p:nvSpPr>
          <p:spPr>
            <a:xfrm>
              <a:off x="685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/>
            <p:cNvSpPr/>
            <p:nvPr/>
          </p:nvSpPr>
          <p:spPr>
            <a:xfrm>
              <a:off x="914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/>
            <p:cNvSpPr/>
            <p:nvPr/>
          </p:nvSpPr>
          <p:spPr>
            <a:xfrm>
              <a:off x="1143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/>
            <p:cNvSpPr/>
            <p:nvPr/>
          </p:nvSpPr>
          <p:spPr>
            <a:xfrm>
              <a:off x="1371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/>
            <p:cNvSpPr/>
            <p:nvPr/>
          </p:nvSpPr>
          <p:spPr>
            <a:xfrm>
              <a:off x="1600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/>
            <p:cNvSpPr/>
            <p:nvPr/>
          </p:nvSpPr>
          <p:spPr>
            <a:xfrm>
              <a:off x="1828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/>
            <p:cNvSpPr/>
            <p:nvPr/>
          </p:nvSpPr>
          <p:spPr>
            <a:xfrm>
              <a:off x="2286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/>
            <p:cNvSpPr/>
            <p:nvPr/>
          </p:nvSpPr>
          <p:spPr>
            <a:xfrm>
              <a:off x="2514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/>
            <p:cNvSpPr/>
            <p:nvPr/>
          </p:nvSpPr>
          <p:spPr>
            <a:xfrm>
              <a:off x="2743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/>
            <p:cNvSpPr/>
            <p:nvPr/>
          </p:nvSpPr>
          <p:spPr>
            <a:xfrm>
              <a:off x="2971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/>
            <p:cNvSpPr/>
            <p:nvPr/>
          </p:nvSpPr>
          <p:spPr>
            <a:xfrm>
              <a:off x="3200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/>
            <p:cNvSpPr/>
            <p:nvPr/>
          </p:nvSpPr>
          <p:spPr>
            <a:xfrm>
              <a:off x="3429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/>
            <p:cNvSpPr/>
            <p:nvPr/>
          </p:nvSpPr>
          <p:spPr>
            <a:xfrm>
              <a:off x="3657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/>
            <p:cNvSpPr/>
            <p:nvPr/>
          </p:nvSpPr>
          <p:spPr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/>
            <p:cNvSpPr/>
            <p:nvPr/>
          </p:nvSpPr>
          <p:spPr>
            <a:xfrm>
              <a:off x="4114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/>
            <p:cNvSpPr/>
            <p:nvPr/>
          </p:nvSpPr>
          <p:spPr>
            <a:xfrm>
              <a:off x="4343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/>
            <p:cNvSpPr/>
            <p:nvPr/>
          </p:nvSpPr>
          <p:spPr>
            <a:xfrm>
              <a:off x="4572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/>
            <p:cNvSpPr/>
            <p:nvPr/>
          </p:nvSpPr>
          <p:spPr>
            <a:xfrm>
              <a:off x="4800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/>
            <p:cNvSpPr/>
            <p:nvPr/>
          </p:nvSpPr>
          <p:spPr>
            <a:xfrm>
              <a:off x="5029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/>
            <p:cNvSpPr/>
            <p:nvPr/>
          </p:nvSpPr>
          <p:spPr>
            <a:xfrm>
              <a:off x="5486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57200" y="2286000"/>
            <a:ext cx="4876800" cy="76200"/>
            <a:chOff x="685800" y="2971800"/>
            <a:chExt cx="4876800" cy="76200"/>
          </a:xfrm>
        </p:grpSpPr>
        <p:sp>
          <p:nvSpPr>
            <p:cNvPr id="133" name="Oval 132"/>
            <p:cNvSpPr/>
            <p:nvPr/>
          </p:nvSpPr>
          <p:spPr>
            <a:xfrm>
              <a:off x="685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/>
            <p:cNvSpPr/>
            <p:nvPr/>
          </p:nvSpPr>
          <p:spPr>
            <a:xfrm>
              <a:off x="914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/>
            <p:cNvSpPr/>
            <p:nvPr/>
          </p:nvSpPr>
          <p:spPr>
            <a:xfrm>
              <a:off x="1143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/>
            <p:cNvSpPr/>
            <p:nvPr/>
          </p:nvSpPr>
          <p:spPr>
            <a:xfrm>
              <a:off x="1371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/>
            <p:cNvSpPr/>
            <p:nvPr/>
          </p:nvSpPr>
          <p:spPr>
            <a:xfrm>
              <a:off x="1600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/>
            <p:cNvSpPr/>
            <p:nvPr/>
          </p:nvSpPr>
          <p:spPr>
            <a:xfrm>
              <a:off x="1828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/>
            <p:cNvSpPr/>
            <p:nvPr/>
          </p:nvSpPr>
          <p:spPr>
            <a:xfrm>
              <a:off x="2286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/>
            <p:cNvSpPr/>
            <p:nvPr/>
          </p:nvSpPr>
          <p:spPr>
            <a:xfrm>
              <a:off x="2514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/>
            <p:cNvSpPr/>
            <p:nvPr/>
          </p:nvSpPr>
          <p:spPr>
            <a:xfrm>
              <a:off x="2743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/>
            <p:cNvSpPr/>
            <p:nvPr/>
          </p:nvSpPr>
          <p:spPr>
            <a:xfrm>
              <a:off x="2971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/>
            <p:cNvSpPr/>
            <p:nvPr/>
          </p:nvSpPr>
          <p:spPr>
            <a:xfrm>
              <a:off x="3200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/>
            <p:cNvSpPr/>
            <p:nvPr/>
          </p:nvSpPr>
          <p:spPr>
            <a:xfrm>
              <a:off x="3429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/>
            <p:cNvSpPr/>
            <p:nvPr/>
          </p:nvSpPr>
          <p:spPr>
            <a:xfrm>
              <a:off x="3657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/>
            <p:cNvSpPr/>
            <p:nvPr/>
          </p:nvSpPr>
          <p:spPr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Oval 147"/>
            <p:cNvSpPr/>
            <p:nvPr/>
          </p:nvSpPr>
          <p:spPr>
            <a:xfrm>
              <a:off x="4114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Oval 148"/>
            <p:cNvSpPr/>
            <p:nvPr/>
          </p:nvSpPr>
          <p:spPr>
            <a:xfrm>
              <a:off x="4343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/>
            <p:cNvSpPr/>
            <p:nvPr/>
          </p:nvSpPr>
          <p:spPr>
            <a:xfrm>
              <a:off x="4572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/>
            <p:cNvSpPr/>
            <p:nvPr/>
          </p:nvSpPr>
          <p:spPr>
            <a:xfrm>
              <a:off x="4800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/>
            <p:cNvSpPr/>
            <p:nvPr/>
          </p:nvSpPr>
          <p:spPr>
            <a:xfrm>
              <a:off x="5029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86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4572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Line width:2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4800" y="525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Line width:3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981200"/>
            <a:ext cx="7425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Midpoint  circle  drawing 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304800"/>
            <a:ext cx="5161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Midpoint  circle  drawing  algorithm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3657600" y="1524000"/>
          <a:ext cx="914400" cy="184150"/>
        </p:xfrm>
        <a:graphic>
          <a:graphicData uri="http://schemas.openxmlformats.org/presentationml/2006/ole">
            <p:oleObj spid="_x0000_s38914" name="Equation" r:id="rId3" imgW="914400" imgH="183960" progId="Equation.DSMT4">
              <p:embed/>
            </p:oleObj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572000" y="838200"/>
            <a:ext cx="2667000" cy="2971800"/>
            <a:chOff x="4572000" y="990600"/>
            <a:chExt cx="2667000" cy="2971800"/>
          </a:xfrm>
        </p:grpSpPr>
        <p:sp>
          <p:nvSpPr>
            <p:cNvPr id="11" name="Oval 10"/>
            <p:cNvSpPr/>
            <p:nvPr/>
          </p:nvSpPr>
          <p:spPr>
            <a:xfrm>
              <a:off x="5029200" y="1371600"/>
              <a:ext cx="1752600" cy="1676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572000" y="2209800"/>
              <a:ext cx="25908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4801791" y="2361009"/>
              <a:ext cx="2285206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Object 3"/>
            <p:cNvGraphicFramePr>
              <a:graphicFrameLocks noChangeAspect="1"/>
            </p:cNvGraphicFramePr>
            <p:nvPr/>
          </p:nvGraphicFramePr>
          <p:xfrm>
            <a:off x="5422900" y="3581400"/>
            <a:ext cx="1206500" cy="381000"/>
          </p:xfrm>
          <a:graphic>
            <a:graphicData uri="http://schemas.openxmlformats.org/presentationml/2006/ole">
              <p:oleObj spid="_x0000_s38916" name="Equation" r:id="rId4" imgW="723600" imgH="228600" progId="Equation.DSMT4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6781800" y="21336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X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38800" y="9906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IN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0" y="904875"/>
            <a:ext cx="3124200" cy="2981325"/>
            <a:chOff x="0" y="914400"/>
            <a:chExt cx="3124200" cy="2981325"/>
          </a:xfrm>
        </p:grpSpPr>
        <p:sp>
          <p:nvSpPr>
            <p:cNvPr id="34" name="TextBox 33"/>
            <p:cNvSpPr txBox="1"/>
            <p:nvPr/>
          </p:nvSpPr>
          <p:spPr>
            <a:xfrm>
              <a:off x="152400" y="9144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IN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28600" y="914400"/>
              <a:ext cx="2895600" cy="2981325"/>
              <a:chOff x="152400" y="1219995"/>
              <a:chExt cx="2895600" cy="2981325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38200" y="1524000"/>
                <a:ext cx="1752600" cy="1676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152400" y="3352800"/>
                <a:ext cx="28194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>
                <a:off x="-837008" y="2438003"/>
                <a:ext cx="2437606" cy="158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1676400" y="2362200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16200000" flipH="1">
                <a:off x="1268459" y="2857500"/>
                <a:ext cx="979441" cy="111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81000" y="2362200"/>
                <a:ext cx="1306559" cy="111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915" name="Object 3"/>
              <p:cNvGraphicFramePr>
                <a:graphicFrameLocks noChangeAspect="1"/>
              </p:cNvGraphicFramePr>
              <p:nvPr/>
            </p:nvGraphicFramePr>
            <p:xfrm>
              <a:off x="457200" y="3799683"/>
              <a:ext cx="2413000" cy="401637"/>
            </p:xfrm>
            <a:graphic>
              <a:graphicData uri="http://schemas.openxmlformats.org/presentationml/2006/ole">
                <p:oleObj spid="_x0000_s38915" name="Equation" r:id="rId5" imgW="1447560" imgH="241200" progId="Equation.DSMT4">
                  <p:embed/>
                </p:oleObj>
              </a:graphicData>
            </a:graphic>
          </p:graphicFrame>
          <p:sp>
            <p:nvSpPr>
              <p:cNvPr id="33" name="TextBox 32"/>
              <p:cNvSpPr txBox="1"/>
              <p:nvPr/>
            </p:nvSpPr>
            <p:spPr>
              <a:xfrm>
                <a:off x="1524000" y="3276600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IN" baseline="-25000" dirty="0" err="1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IN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90800" y="3353595"/>
                <a:ext cx="457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X</a:t>
                </a:r>
                <a:endParaRPr lang="en-IN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0" y="1904205"/>
              <a:ext cx="457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IN" baseline="-250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Oval 43"/>
          <p:cNvSpPr/>
          <p:nvPr/>
        </p:nvSpPr>
        <p:spPr>
          <a:xfrm>
            <a:off x="685800" y="4267200"/>
            <a:ext cx="17526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28600" y="5105400"/>
            <a:ext cx="25908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458391" y="5256609"/>
            <a:ext cx="228520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1079500" y="6477000"/>
          <a:ext cx="1206500" cy="381000"/>
        </p:xfrm>
        <a:graphic>
          <a:graphicData uri="http://schemas.openxmlformats.org/presentationml/2006/ole">
            <p:oleObj spid="_x0000_s38917" name="Equation" r:id="rId6" imgW="723600" imgH="22860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43200" y="5029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1295400" y="3962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</a:t>
            </a:r>
            <a:endParaRPr lang="en-IN" dirty="0"/>
          </a:p>
        </p:txBody>
      </p:sp>
      <p:sp>
        <p:nvSpPr>
          <p:cNvPr id="51" name="Oval 50"/>
          <p:cNvSpPr/>
          <p:nvPr/>
        </p:nvSpPr>
        <p:spPr>
          <a:xfrm>
            <a:off x="2133600" y="44958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2209800" y="5562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914400" y="44958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838200" y="5562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21336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(x,y)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09800" y="548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(x,-y)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8600" y="548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(-x,-y)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" y="420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(-x,y)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86200" y="4343400"/>
            <a:ext cx="1600200" cy="1447800"/>
            <a:chOff x="3886200" y="4343400"/>
            <a:chExt cx="1600200" cy="1447800"/>
          </a:xfrm>
        </p:grpSpPr>
        <p:pic>
          <p:nvPicPr>
            <p:cNvPr id="38918" name="Picture 6"/>
            <p:cNvPicPr>
              <a:picLocks noChangeAspect="1" noChangeArrowheads="1"/>
            </p:cNvPicPr>
            <p:nvPr/>
          </p:nvPicPr>
          <p:blipFill>
            <a:blip r:embed="rId7"/>
            <a:srcRect l="51366" b="42424"/>
            <a:stretch>
              <a:fillRect/>
            </a:stretch>
          </p:blipFill>
          <p:spPr bwMode="auto">
            <a:xfrm>
              <a:off x="3886200" y="4343400"/>
              <a:ext cx="137081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0" name="TextBox 59"/>
            <p:cNvSpPr txBox="1"/>
            <p:nvPr/>
          </p:nvSpPr>
          <p:spPr>
            <a:xfrm>
              <a:off x="4038600" y="4495800"/>
              <a:ext cx="762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(x,y)</a:t>
              </a:r>
              <a:endParaRPr lang="en-IN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4400" y="5181600"/>
              <a:ext cx="762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i="1" dirty="0" smtClean="0">
                  <a:latin typeface="Times New Roman" pitchFamily="18" charset="0"/>
                  <a:cs typeface="Times New Roman" pitchFamily="18" charset="0"/>
                </a:rPr>
                <a:t>(y,x)</a:t>
              </a:r>
              <a:endParaRPr lang="en-IN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5600" y="4419600"/>
            <a:ext cx="16192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52400" y="493712"/>
          <a:ext cx="3009900" cy="501650"/>
        </p:xfrm>
        <a:graphic>
          <a:graphicData uri="http://schemas.openxmlformats.org/presentationml/2006/ole">
            <p:oleObj spid="_x0000_s39940" name="Equation" r:id="rId3" imgW="144756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117951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(x,y) is on the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28600" y="1219200"/>
          <a:ext cx="1676400" cy="402336"/>
        </p:xfrm>
        <a:graphic>
          <a:graphicData uri="http://schemas.openxmlformats.org/presentationml/2006/ole">
            <p:oleObj spid="_x0000_s39941" name="Equation" r:id="rId4" imgW="850680" imgH="22860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28600" y="2246312"/>
          <a:ext cx="1676400" cy="402397"/>
        </p:xfrm>
        <a:graphic>
          <a:graphicData uri="http://schemas.openxmlformats.org/presentationml/2006/ole">
            <p:oleObj spid="_x0000_s39942" name="Equation" r:id="rId5" imgW="850680" imgH="2286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28601" y="1712912"/>
          <a:ext cx="1650586" cy="402397"/>
        </p:xfrm>
        <a:graphic>
          <a:graphicData uri="http://schemas.openxmlformats.org/presentationml/2006/ole">
            <p:oleObj spid="_x0000_s39943" name="Equation" r:id="rId6" imgW="83808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33600" y="171291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(x,y) is inside the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224631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(x,y) is outside the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66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have plotted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 and next pixel is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 where  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  =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+1     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  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or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228600" y="3200399"/>
          <a:ext cx="5791200" cy="2850776"/>
        </p:xfrm>
        <a:graphic>
          <a:graphicData uri="http://schemas.openxmlformats.org/presentationml/2006/ole">
            <p:oleObj spid="_x0000_s39945" name="Equation" r:id="rId7" imgW="4101840" imgH="2019240" progId="Equation.DSMT4">
              <p:embed/>
            </p:oleObj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04800" y="6248400"/>
          <a:ext cx="4772526" cy="381000"/>
        </p:xfrm>
        <a:graphic>
          <a:graphicData uri="http://schemas.openxmlformats.org/presentationml/2006/ole">
            <p:oleObj spid="_x0000_s39946" name="Equation" r:id="rId8" imgW="3022560" imgH="241200" progId="Equation.DSMT4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248399" y="4114800"/>
            <a:ext cx="2409826" cy="2209800"/>
            <a:chOff x="5867400" y="4114800"/>
            <a:chExt cx="2811464" cy="2667000"/>
          </a:xfrm>
        </p:grpSpPr>
        <p:cxnSp>
          <p:nvCxnSpPr>
            <p:cNvPr id="18" name="Straight Connector 17"/>
            <p:cNvCxnSpPr>
              <a:stCxn id="19" idx="0"/>
              <a:endCxn id="21" idx="4"/>
            </p:cNvCxnSpPr>
            <p:nvPr/>
          </p:nvCxnSpPr>
          <p:spPr>
            <a:xfrm rot="16200000" flipH="1">
              <a:off x="6781800" y="4876800"/>
              <a:ext cx="1219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315200" y="4267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7315200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7315200" y="5334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c 21"/>
            <p:cNvSpPr/>
            <p:nvPr/>
          </p:nvSpPr>
          <p:spPr>
            <a:xfrm>
              <a:off x="5867400" y="5029200"/>
              <a:ext cx="2133600" cy="1752600"/>
            </a:xfrm>
            <a:prstGeom prst="arc">
              <a:avLst>
                <a:gd name="adj1" fmla="val 16042532"/>
                <a:gd name="adj2" fmla="val 2101849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39948" name="Object 12"/>
            <p:cNvGraphicFramePr>
              <a:graphicFrameLocks noChangeAspect="1"/>
            </p:cNvGraphicFramePr>
            <p:nvPr/>
          </p:nvGraphicFramePr>
          <p:xfrm>
            <a:off x="7426856" y="4666593"/>
            <a:ext cx="1252008" cy="408098"/>
          </p:xfrm>
          <a:graphic>
            <a:graphicData uri="http://schemas.openxmlformats.org/presentationml/2006/ole">
              <p:oleObj spid="_x0000_s39948" name="Equation" r:id="rId9" imgW="914400" imgH="228600" progId="Equation.DSMT4">
                <p:embed/>
              </p:oleObj>
            </a:graphicData>
          </a:graphic>
        </p:graphicFrame>
        <p:graphicFrame>
          <p:nvGraphicFramePr>
            <p:cNvPr id="28" name="Object 12"/>
            <p:cNvGraphicFramePr>
              <a:graphicFrameLocks noChangeAspect="1"/>
            </p:cNvGraphicFramePr>
            <p:nvPr/>
          </p:nvGraphicFramePr>
          <p:xfrm>
            <a:off x="6400801" y="5486619"/>
            <a:ext cx="1483520" cy="381274"/>
          </p:xfrm>
          <a:graphic>
            <a:graphicData uri="http://schemas.openxmlformats.org/presentationml/2006/ole">
              <p:oleObj spid="_x0000_s39949" name="Equation" r:id="rId10" imgW="888840" imgH="228600" progId="Equation.DSMT4">
                <p:embed/>
              </p:oleObj>
            </a:graphicData>
          </a:graphic>
        </p:graphicFrame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7384257" y="4114800"/>
            <a:ext cx="1164960" cy="381274"/>
          </p:xfrm>
          <a:graphic>
            <a:graphicData uri="http://schemas.openxmlformats.org/presentationml/2006/ole">
              <p:oleObj spid="_x0000_s39950" name="Equation" r:id="rId11" imgW="69840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533400" y="228600"/>
          <a:ext cx="4772025" cy="3328988"/>
        </p:xfrm>
        <a:graphic>
          <a:graphicData uri="http://schemas.openxmlformats.org/presentationml/2006/ole">
            <p:oleObj spid="_x0000_s40962" name="Equation" r:id="rId3" imgW="3022560" imgH="2108160" progId="Equation.DSMT4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57200" y="3810000"/>
          <a:ext cx="2330450" cy="2347913"/>
        </p:xfrm>
        <a:graphic>
          <a:graphicData uri="http://schemas.openxmlformats.org/presentationml/2006/ole">
            <p:oleObj spid="_x0000_s40963" name="Equation" r:id="rId4" imgW="1650960" imgH="1663560" progId="Equation.DSMT4">
              <p:embed/>
            </p:oleObj>
          </a:graphicData>
        </a:graphic>
      </p:graphicFrame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810000"/>
            <a:ext cx="219825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4343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(0,r)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(0,0)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0"/>
            <a:ext cx="7772400" cy="701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971800"/>
            <a:ext cx="7596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Midpoint  ellipse  drawing 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14400" y="609600"/>
            <a:ext cx="2971800" cy="2514600"/>
            <a:chOff x="914400" y="609600"/>
            <a:chExt cx="2971800" cy="2514600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6096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 rot="19038171">
              <a:off x="1647408" y="1236473"/>
              <a:ext cx="1981200" cy="9136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90600" y="2742405"/>
              <a:ext cx="28194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192" y="1827608"/>
              <a:ext cx="2437606" cy="158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29000" y="27432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X</a:t>
              </a:r>
              <a:endParaRPr lang="en-IN" dirty="0"/>
            </a:p>
          </p:txBody>
        </p:sp>
        <p:cxnSp>
          <p:nvCxnSpPr>
            <p:cNvPr id="16" name="Straight Connector 15"/>
            <p:cNvCxnSpPr>
              <a:stCxn id="6" idx="2"/>
              <a:endCxn id="6" idx="6"/>
            </p:cNvCxnSpPr>
            <p:nvPr/>
          </p:nvCxnSpPr>
          <p:spPr>
            <a:xfrm rot="10800000" flipH="1">
              <a:off x="1909968" y="1021527"/>
              <a:ext cx="1456079" cy="13434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0"/>
              <a:endCxn id="6" idx="4"/>
            </p:cNvCxnSpPr>
            <p:nvPr/>
          </p:nvCxnSpPr>
          <p:spPr>
            <a:xfrm rot="16200000" flipH="1">
              <a:off x="2302281" y="1383507"/>
              <a:ext cx="671453" cy="619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7432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36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57800" y="609600"/>
            <a:ext cx="2971800" cy="2514600"/>
            <a:chOff x="5257800" y="609600"/>
            <a:chExt cx="2971800" cy="2514600"/>
          </a:xfrm>
        </p:grpSpPr>
        <p:sp>
          <p:nvSpPr>
            <p:cNvPr id="25" name="TextBox 24"/>
            <p:cNvSpPr txBox="1"/>
            <p:nvPr/>
          </p:nvSpPr>
          <p:spPr>
            <a:xfrm>
              <a:off x="5257800" y="6096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IN" dirty="0"/>
            </a:p>
          </p:txBody>
        </p:sp>
        <p:sp>
          <p:nvSpPr>
            <p:cNvPr id="26" name="Oval 25"/>
            <p:cNvSpPr/>
            <p:nvPr/>
          </p:nvSpPr>
          <p:spPr>
            <a:xfrm rot="16200000">
              <a:off x="5990808" y="1236473"/>
              <a:ext cx="1981200" cy="9136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334000" y="2742405"/>
              <a:ext cx="28194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4344592" y="1827608"/>
              <a:ext cx="2437606" cy="158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72400" y="2743200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X</a:t>
              </a:r>
              <a:endParaRPr lang="en-IN" dirty="0"/>
            </a:p>
          </p:txBody>
        </p:sp>
        <p:cxnSp>
          <p:nvCxnSpPr>
            <p:cNvPr id="30" name="Straight Connector 29"/>
            <p:cNvCxnSpPr>
              <a:stCxn id="26" idx="2"/>
              <a:endCxn id="26" idx="6"/>
            </p:cNvCxnSpPr>
            <p:nvPr/>
          </p:nvCxnSpPr>
          <p:spPr>
            <a:xfrm rot="5400000" flipH="1">
              <a:off x="5990808" y="1693276"/>
              <a:ext cx="198120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0"/>
              <a:endCxn id="26" idx="4"/>
            </p:cNvCxnSpPr>
            <p:nvPr/>
          </p:nvCxnSpPr>
          <p:spPr>
            <a:xfrm rot="10800000" flipH="1">
              <a:off x="6524605" y="1693276"/>
              <a:ext cx="91360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086600" y="160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05600" y="1219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000" y="3276601"/>
            <a:ext cx="3124200" cy="3124200"/>
            <a:chOff x="762000" y="3276601"/>
            <a:chExt cx="3124200" cy="3124200"/>
          </a:xfrm>
        </p:grpSpPr>
        <p:sp>
          <p:nvSpPr>
            <p:cNvPr id="38" name="TextBox 37"/>
            <p:cNvSpPr txBox="1"/>
            <p:nvPr/>
          </p:nvSpPr>
          <p:spPr>
            <a:xfrm>
              <a:off x="914400" y="3276601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Y</a:t>
              </a:r>
              <a:endParaRPr lang="en-IN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990600" y="5409406"/>
              <a:ext cx="28194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1192" y="4494609"/>
              <a:ext cx="2437606" cy="158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29000" y="5410201"/>
              <a:ext cx="45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X</a:t>
              </a:r>
              <a:endParaRPr lang="en-IN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62000" y="4418807"/>
              <a:ext cx="942995" cy="1981994"/>
              <a:chOff x="2181205" y="3750676"/>
              <a:chExt cx="942995" cy="1981994"/>
            </a:xfrm>
          </p:grpSpPr>
          <p:sp>
            <p:nvSpPr>
              <p:cNvPr id="39" name="Oval 38"/>
              <p:cNvSpPr/>
              <p:nvPr/>
            </p:nvSpPr>
            <p:spPr>
              <a:xfrm rot="16200000">
                <a:off x="1647408" y="4284473"/>
                <a:ext cx="1981200" cy="91360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3" name="Straight Connector 42"/>
              <p:cNvCxnSpPr>
                <a:stCxn id="39" idx="2"/>
                <a:endCxn id="39" idx="6"/>
              </p:cNvCxnSpPr>
              <p:nvPr/>
            </p:nvCxnSpPr>
            <p:spPr>
              <a:xfrm rot="5400000" flipH="1">
                <a:off x="1647408" y="4741276"/>
                <a:ext cx="1981201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9" idx="0"/>
                <a:endCxn id="39" idx="4"/>
              </p:cNvCxnSpPr>
              <p:nvPr/>
            </p:nvCxnSpPr>
            <p:spPr>
              <a:xfrm rot="10800000" flipH="1">
                <a:off x="2181205" y="4741276"/>
                <a:ext cx="91360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743200" y="4648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baseline="-250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IN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362200" y="4267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baseline="-250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IN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824288"/>
            <a:ext cx="3236648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152" y="90488"/>
            <a:ext cx="3236648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5105400" y="304800"/>
            <a:ext cx="1847850" cy="1828800"/>
            <a:chOff x="5105400" y="304800"/>
            <a:chExt cx="1847850" cy="1828800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4000" y="304800"/>
              <a:ext cx="16192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TextBox 3"/>
            <p:cNvSpPr txBox="1"/>
            <p:nvPr/>
          </p:nvSpPr>
          <p:spPr>
            <a:xfrm>
              <a:off x="5486400" y="17526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10668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657600" y="1524000"/>
          <a:ext cx="914400" cy="184150"/>
        </p:xfrm>
        <a:graphic>
          <a:graphicData uri="http://schemas.openxmlformats.org/presentationml/2006/ole">
            <p:oleObj spid="_x0000_s47107" name="Equation" r:id="rId5" imgW="914400" imgH="183960" progId="Equation.DSMT4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657600" y="2286000"/>
          <a:ext cx="2895600" cy="1602420"/>
        </p:xfrm>
        <a:graphic>
          <a:graphicData uri="http://schemas.openxmlformats.org/presentationml/2006/ole">
            <p:oleObj spid="_x0000_s47108" name="Equation" r:id="rId6" imgW="1307880" imgH="7236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57600" y="1524000"/>
          <a:ext cx="914400" cy="184150"/>
        </p:xfrm>
        <a:graphic>
          <a:graphicData uri="http://schemas.openxmlformats.org/presentationml/2006/ole">
            <p:oleObj spid="_x0000_s47109" name="Equation" r:id="rId7" imgW="914400" imgH="183960" progId="Equation.DSMT4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33400" y="4343400"/>
          <a:ext cx="3867150" cy="533400"/>
        </p:xfrm>
        <a:graphic>
          <a:graphicData uri="http://schemas.openxmlformats.org/presentationml/2006/ole">
            <p:oleObj spid="_x0000_s47110" name="Equation" r:id="rId8" imgW="1841400" imgH="253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38400" y="5029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(x,y) is on the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84188" y="5057775"/>
          <a:ext cx="1776412" cy="423863"/>
        </p:xfrm>
        <a:graphic>
          <a:graphicData uri="http://schemas.openxmlformats.org/presentationml/2006/ole">
            <p:oleObj spid="_x0000_s47111" name="Equation" r:id="rId9" imgW="901440" imgH="241200" progId="Equation.DSMT4">
              <p:embed/>
            </p:oleObj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484188" y="6084888"/>
          <a:ext cx="1776412" cy="423862"/>
        </p:xfrm>
        <a:graphic>
          <a:graphicData uri="http://schemas.openxmlformats.org/presentationml/2006/ole">
            <p:oleObj spid="_x0000_s47112" name="Equation" r:id="rId10" imgW="901440" imgH="241200" progId="Equation.DSMT4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484188" y="5551488"/>
          <a:ext cx="1751012" cy="423862"/>
        </p:xfrm>
        <a:graphic>
          <a:graphicData uri="http://schemas.openxmlformats.org/presentationml/2006/ole">
            <p:oleObj spid="_x0000_s47113" name="Equation" r:id="rId11" imgW="888840" imgH="2412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438400" y="5562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(x,y) is inside the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6096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(x,y) is outside the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914400" y="2514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98500" y="3892550"/>
          <a:ext cx="1968500" cy="1060450"/>
        </p:xfrm>
        <a:graphic>
          <a:graphicData uri="http://schemas.openxmlformats.org/presentationml/2006/ole">
            <p:oleObj spid="_x0000_s48131" name="Equation" r:id="rId4" imgW="774360" imgH="64764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9600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Region 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Region II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733425" y="5645150"/>
          <a:ext cx="1871663" cy="1060450"/>
        </p:xfrm>
        <a:graphic>
          <a:graphicData uri="http://schemas.openxmlformats.org/presentationml/2006/ole">
            <p:oleObj spid="_x0000_s48132" name="Equation" r:id="rId5" imgW="736560" imgH="647640" progId="Equation.DSMT4">
              <p:embed/>
            </p:oleObj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038600" y="457200"/>
            <a:ext cx="4286250" cy="4953000"/>
            <a:chOff x="4038600" y="152400"/>
            <a:chExt cx="4286250" cy="495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4038600" y="152400"/>
              <a:ext cx="4286250" cy="4953000"/>
              <a:chOff x="4038600" y="457200"/>
              <a:chExt cx="4286250" cy="4953000"/>
            </a:xfrm>
          </p:grpSpPr>
          <p:pic>
            <p:nvPicPr>
              <p:cNvPr id="48130" name="Picture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14800" y="457200"/>
                <a:ext cx="4210050" cy="4786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248400" y="5029200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baseline="-25000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IN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38600" y="2133600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baseline="-25000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IN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4038600" y="2286000"/>
                <a:ext cx="3124200" cy="190500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867400" y="3581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Region II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0600" y="18288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Region I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029200" y="152400"/>
              <a:ext cx="2590800" cy="1219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562600" y="3810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52401"/>
            <a:ext cx="617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DDA</a:t>
            </a:r>
          </a:p>
          <a:p>
            <a:pPr algn="ctr"/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(DIGITAL  DIFFRENTIAL  ANALYZER)</a:t>
            </a:r>
            <a:endParaRPr lang="en-IN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52600" y="990600"/>
            <a:ext cx="66294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. Get the input of two end points (X0,Y0) and (X1,Y1).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Calculate the difference between two end points of a st. line.</a:t>
            </a:r>
          </a:p>
          <a:p>
            <a:pPr lvl="2" algn="just" fontAlgn="base">
              <a:spcBef>
                <a:spcPct val="0"/>
              </a:spcBef>
              <a:spcAft>
                <a:spcPct val="0"/>
              </a:spcAft>
            </a:pPr>
            <a:r>
              <a:rPr lang="es-ES" sz="2000" i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dx = X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- X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2" algn="just" fontAlgn="base">
              <a:spcBef>
                <a:spcPct val="0"/>
              </a:spcBef>
              <a:spcAft>
                <a:spcPct val="0"/>
              </a:spcAft>
            </a:pP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           dy = Y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- Y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Identify the number of steps to put pixel</a:t>
            </a:r>
          </a:p>
          <a:p>
            <a:pPr lvl="3" algn="just" fontAlgn="base">
              <a:spcBef>
                <a:spcPct val="0"/>
              </a:spcBef>
              <a:spcAft>
                <a:spcPct val="0"/>
              </a:spcAft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3" algn="just" fontAlgn="base">
              <a:spcBef>
                <a:spcPct val="0"/>
              </a:spcBef>
              <a:spcAft>
                <a:spcPct val="0"/>
              </a:spcAft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	Steps = absolute(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3" algn="just" fontAlgn="base">
              <a:spcBef>
                <a:spcPct val="0"/>
              </a:spcBef>
              <a:spcAft>
                <a:spcPct val="0"/>
              </a:spcAft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else 	</a:t>
            </a:r>
          </a:p>
          <a:p>
            <a:pPr lvl="3" algn="just" fontAlgn="base">
              <a:spcBef>
                <a:spcPct val="0"/>
              </a:spcBef>
              <a:spcAft>
                <a:spcPct val="0"/>
              </a:spcAft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	Steps = absolute(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3" algn="just" fontAlgn="base">
              <a:spcBef>
                <a:spcPct val="0"/>
              </a:spcBef>
              <a:spcAft>
                <a:spcPct val="0"/>
              </a:spcAft>
            </a:pPr>
            <a:endParaRPr lang="en-IN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3" indent="-137160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 Calculate the increment in x coordinate and y coordinate.</a:t>
            </a:r>
          </a:p>
          <a:p>
            <a:pPr lvl="6" indent="-1371600" algn="just" fontAlgn="base">
              <a:spcBef>
                <a:spcPct val="0"/>
              </a:spcBef>
              <a:spcAft>
                <a:spcPct val="0"/>
              </a:spcAft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Xincrement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/  steps; </a:t>
            </a:r>
          </a:p>
          <a:p>
            <a:pPr lvl="6" indent="-1371600" algn="just" fontAlgn="base">
              <a:spcBef>
                <a:spcPct val="0"/>
              </a:spcBef>
              <a:spcAft>
                <a:spcPct val="0"/>
              </a:spcAft>
            </a:pP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Yincrement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/  steps;</a:t>
            </a:r>
          </a:p>
          <a:p>
            <a:pPr lvl="6" indent="-1371600" algn="just" fontAlgn="base">
              <a:spcBef>
                <a:spcPct val="0"/>
              </a:spcBef>
              <a:spcAft>
                <a:spcPct val="0"/>
              </a:spcAft>
            </a:pPr>
            <a:endParaRPr lang="en-IN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6" indent="-2743200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Put the pixel by  incrementing x and y coordinates  accordingly.</a:t>
            </a:r>
          </a:p>
          <a:p>
            <a:pPr lvl="6" indent="-2743200" fontAlgn="base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Xincrement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6" indent="-2743200" fontAlgn="base">
              <a:spcBef>
                <a:spcPct val="0"/>
              </a:spcBef>
              <a:spcAft>
                <a:spcPct val="0"/>
              </a:spcAft>
            </a:pP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                        y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= y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Yincrement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6" indent="-2743200" fontAlgn="base">
              <a:spcBef>
                <a:spcPct val="0"/>
              </a:spcBef>
              <a:spcAft>
                <a:spcPct val="0"/>
              </a:spcAft>
            </a:pP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                         x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0 =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0,        </a:t>
            </a:r>
          </a:p>
          <a:p>
            <a:pPr lvl="6" indent="-2743200" fontAlgn="base">
              <a:spcBef>
                <a:spcPct val="0"/>
              </a:spcBef>
              <a:spcAft>
                <a:spcPct val="0"/>
              </a:spcAft>
            </a:pP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0 =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i="1" baseline="-25000" dirty="0" smtClean="0">
                <a:latin typeface="Times New Roman" pitchFamily="18" charset="0"/>
                <a:cs typeface="Times New Roman" pitchFamily="18" charset="0"/>
              </a:rPr>
              <a:t>0          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k=0,1,2,…(steps-1)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657600" y="1524000"/>
          <a:ext cx="914400" cy="184150"/>
        </p:xfrm>
        <a:graphic>
          <a:graphicData uri="http://schemas.openxmlformats.org/presentationml/2006/ole">
            <p:oleObj spid="_x0000_s49154" name="Equation" r:id="rId3" imgW="914400" imgH="183960" progId="Equation.DSMT4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09600" y="381001"/>
          <a:ext cx="2362200" cy="2667000"/>
        </p:xfrm>
        <a:graphic>
          <a:graphicData uri="http://schemas.openxmlformats.org/presentationml/2006/ole">
            <p:oleObj spid="_x0000_s49155" name="Equation" r:id="rId4" imgW="1002960" imgH="1396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0" y="4303713"/>
          <a:ext cx="1450975" cy="1497012"/>
        </p:xfrm>
        <a:graphic>
          <a:graphicData uri="http://schemas.openxmlformats.org/presentationml/2006/ole">
            <p:oleObj spid="_x0000_s49156" name="Equation" r:id="rId5" imgW="571320" imgH="9144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Region 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9112" y="3516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Region II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67225" y="4303713"/>
          <a:ext cx="1354138" cy="1497012"/>
        </p:xfrm>
        <a:graphic>
          <a:graphicData uri="http://schemas.openxmlformats.org/presentationml/2006/ole">
            <p:oleObj spid="_x0000_s49158" name="Equation" r:id="rId6" imgW="533160" imgH="914400" progId="Equation.DSMT4">
              <p:embed/>
            </p:oleObj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685800" y="5943600"/>
          <a:ext cx="1295400" cy="455789"/>
        </p:xfrm>
        <a:graphic>
          <a:graphicData uri="http://schemas.openxmlformats.org/presentationml/2006/ole">
            <p:oleObj spid="_x0000_s49159" name="Equation" r:id="rId7" imgW="558720" imgH="253800" progId="Equation.DSMT4">
              <p:embed/>
            </p:oleObj>
          </a:graphicData>
        </a:graphic>
      </p:graphicFrame>
      <p:graphicFrame>
        <p:nvGraphicFramePr>
          <p:cNvPr id="49160" name="Object 4"/>
          <p:cNvGraphicFramePr>
            <a:graphicFrameLocks noChangeAspect="1"/>
          </p:cNvGraphicFramePr>
          <p:nvPr/>
        </p:nvGraphicFramePr>
        <p:xfrm>
          <a:off x="4495800" y="5908675"/>
          <a:ext cx="1419225" cy="415925"/>
        </p:xfrm>
        <a:graphic>
          <a:graphicData uri="http://schemas.openxmlformats.org/presentationml/2006/ole">
            <p:oleObj spid="_x0000_s49160" name="Equation" r:id="rId8" imgW="55872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Region I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14400" y="1549005"/>
          <a:ext cx="6781800" cy="5232676"/>
        </p:xfrm>
        <a:graphic>
          <a:graphicData uri="http://schemas.openxmlformats.org/presentationml/2006/ole">
            <p:oleObj spid="_x0000_s50178" name="Equation" r:id="rId3" imgW="4952880" imgH="3822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990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have plotted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 and next pixel is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 where  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  =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+1     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  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or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Region II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879475" y="1447800"/>
          <a:ext cx="6851650" cy="5214937"/>
        </p:xfrm>
        <a:graphic>
          <a:graphicData uri="http://schemas.openxmlformats.org/presentationml/2006/ole">
            <p:oleObj spid="_x0000_s51202" name="Equation" r:id="rId3" imgW="5003640" imgH="38098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990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have plotted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 and next pixel is (x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 where  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  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   x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+1      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y</a:t>
            </a:r>
            <a:r>
              <a:rPr lang="en-IN" baseline="-25000" dirty="0" smtClean="0">
                <a:latin typeface="Times New Roman" pitchFamily="18" charset="0"/>
                <a:cs typeface="Times New Roman" pitchFamily="18" charset="0"/>
              </a:rPr>
              <a:t>k+1  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637203" y="963613"/>
          <a:ext cx="2190750" cy="1095375"/>
        </p:xfrm>
        <a:graphic>
          <a:graphicData uri="http://schemas.openxmlformats.org/presentationml/2006/ole">
            <p:oleObj spid="_x0000_s56322" name="Equation" r:id="rId3" imgW="1600200" imgH="799920" progId="Equation.DSMT4">
              <p:embed/>
            </p:oleObj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609600" y="2209800"/>
          <a:ext cx="1772265" cy="533400"/>
        </p:xfrm>
        <a:graphic>
          <a:graphicData uri="http://schemas.openxmlformats.org/presentationml/2006/ole">
            <p:oleObj spid="_x0000_s56323" name="Equation" r:id="rId4" imgW="1307880" imgH="393480" progId="Equation.DSMT4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913313" y="838200"/>
          <a:ext cx="2155825" cy="800100"/>
        </p:xfrm>
        <a:graphic>
          <a:graphicData uri="http://schemas.openxmlformats.org/presentationml/2006/ole">
            <p:oleObj spid="_x0000_s56324" name="Equation" r:id="rId5" imgW="1574640" imgH="5839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24971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IN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IN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) is the last point of region I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572000" y="1811337"/>
          <a:ext cx="2955925" cy="539750"/>
        </p:xfrm>
        <a:graphic>
          <a:graphicData uri="http://schemas.openxmlformats.org/presentationml/2006/ole">
            <p:oleObj spid="_x0000_s56325" name="Equation" r:id="rId6" imgW="21589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 b="49097"/>
          <a:stretch>
            <a:fillRect/>
          </a:stretch>
        </p:blipFill>
        <p:spPr bwMode="auto">
          <a:xfrm>
            <a:off x="685800" y="0"/>
            <a:ext cx="7848600" cy="671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 t="50903"/>
          <a:stretch>
            <a:fillRect/>
          </a:stretch>
        </p:blipFill>
        <p:spPr bwMode="auto">
          <a:xfrm>
            <a:off x="762000" y="228600"/>
            <a:ext cx="775527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04800"/>
            <a:ext cx="3598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Bresenham’s  Algorithm</a:t>
            </a:r>
          </a:p>
        </p:txBody>
      </p:sp>
      <p:pic>
        <p:nvPicPr>
          <p:cNvPr id="1026" name="Picture 2" descr="Bresenham’s Line Gene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62049"/>
            <a:ext cx="4057650" cy="3562351"/>
          </a:xfrm>
          <a:prstGeom prst="rect">
            <a:avLst/>
          </a:prstGeom>
          <a:noFill/>
        </p:spPr>
      </p:pic>
      <p:pic>
        <p:nvPicPr>
          <p:cNvPr id="1028" name="Picture 4" descr="dupper and dl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490" y="1371600"/>
            <a:ext cx="4633910" cy="3200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38400" y="6477000"/>
            <a:ext cx="3124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00" dirty="0" smtClean="0">
                <a:latin typeface="Times New Roman" pitchFamily="18" charset="0"/>
                <a:cs typeface="Times New Roman" pitchFamily="18" charset="0"/>
              </a:rPr>
              <a:t>http://www.tutorialspoint.com/computer_graphics/line_generation_algorithm.htm</a:t>
            </a:r>
            <a:endParaRPr lang="en-IN" sz="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90600" y="457200"/>
            <a:ext cx="4343400" cy="635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m(x</a:t>
            </a:r>
            <a:r>
              <a:rPr kumimoji="0" lang="en-US" sz="20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+1) + b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=y−y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       =m(x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+1)+b−y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0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0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=(y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+1)−y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=y</a:t>
            </a:r>
            <a:r>
              <a:rPr lang="en-IN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+1−m(x</a:t>
            </a:r>
            <a:r>
              <a:rPr lang="en-IN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+1)−b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−d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=2m(x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+1)−2y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+2b−1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IN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step decision parameter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p</a:t>
            </a:r>
            <a:r>
              <a:rPr lang="en-IN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20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IN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−d</a:t>
            </a:r>
            <a:r>
              <a:rPr lang="en-IN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 p</a:t>
            </a:r>
            <a:r>
              <a:rPr lang="en-IN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+ve then we choose y</a:t>
            </a:r>
            <a:r>
              <a:rPr lang="en-IN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k+1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-ve then we choose y</a:t>
            </a:r>
            <a:r>
              <a:rPr lang="en-IN" sz="2000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IN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i="1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389063" y="914400"/>
          <a:ext cx="6261100" cy="1600200"/>
        </p:xfrm>
        <a:graphic>
          <a:graphicData uri="http://schemas.openxmlformats.org/presentationml/2006/ole">
            <p:oleObj spid="_x0000_s17413" name="Equation" r:id="rId3" imgW="3377880" imgH="86328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447800" y="2743200"/>
          <a:ext cx="3363912" cy="423863"/>
        </p:xfrm>
        <a:graphic>
          <a:graphicData uri="http://schemas.openxmlformats.org/presentationml/2006/ole">
            <p:oleObj spid="_x0000_s17414" name="Equation" r:id="rId4" imgW="1815840" imgH="228600" progId="Equation.DSMT4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371600" y="3581400"/>
          <a:ext cx="4800595" cy="457200"/>
        </p:xfrm>
        <a:graphic>
          <a:graphicData uri="http://schemas.openxmlformats.org/presentationml/2006/ole">
            <p:oleObj spid="_x0000_s17416" name="Equation" r:id="rId5" imgW="2666880" imgH="2538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657600" y="1524000"/>
          <a:ext cx="914400" cy="184150"/>
        </p:xfrm>
        <a:graphic>
          <a:graphicData uri="http://schemas.openxmlformats.org/presentationml/2006/ole">
            <p:oleObj spid="_x0000_s17419" name="Equation" r:id="rId6" imgW="914400" imgH="183960" progId="Equation.DSMT4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105400" y="5181600"/>
            <a:ext cx="3581400" cy="838200"/>
            <a:chOff x="1447799" y="4495800"/>
            <a:chExt cx="4191001" cy="1075765"/>
          </a:xfrm>
        </p:grpSpPr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1447800" y="4495800"/>
            <a:ext cx="4191000" cy="381000"/>
          </p:xfrm>
          <a:graphic>
            <a:graphicData uri="http://schemas.openxmlformats.org/presentationml/2006/ole">
              <p:oleObj spid="_x0000_s17418" name="Equation" r:id="rId7" imgW="2514600" imgH="228600" progId="Equation.DSMT4">
                <p:embed/>
              </p:oleObj>
            </a:graphicData>
          </a:graphic>
        </p:graphicFrame>
        <p:graphicFrame>
          <p:nvGraphicFramePr>
            <p:cNvPr id="17420" name="Object 12"/>
            <p:cNvGraphicFramePr>
              <a:graphicFrameLocks noChangeAspect="1"/>
            </p:cNvGraphicFramePr>
            <p:nvPr/>
          </p:nvGraphicFramePr>
          <p:xfrm>
            <a:off x="1447799" y="4953000"/>
            <a:ext cx="1524001" cy="618565"/>
          </p:xfrm>
          <a:graphic>
            <a:graphicData uri="http://schemas.openxmlformats.org/presentationml/2006/ole">
              <p:oleObj spid="_x0000_s17420" name="Equation" r:id="rId8" imgW="888840" imgH="393480" progId="Equation.DSMT4">
                <p:embed/>
              </p:oleObj>
            </a:graphicData>
          </a:graphic>
        </p:graphicFrame>
      </p:grp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371600" y="5334000"/>
          <a:ext cx="1371601" cy="363071"/>
        </p:xfrm>
        <a:graphic>
          <a:graphicData uri="http://schemas.openxmlformats.org/presentationml/2006/ole">
            <p:oleObj spid="_x0000_s17421" name="Equation" r:id="rId9" imgW="863280" imgH="228600" progId="Equation.DSMT4">
              <p:embed/>
            </p:oleObj>
          </a:graphicData>
        </a:graphic>
      </p:graphicFrame>
      <p:sp>
        <p:nvSpPr>
          <p:cNvPr id="18" name="Left Arrow 17"/>
          <p:cNvSpPr/>
          <p:nvPr/>
        </p:nvSpPr>
        <p:spPr>
          <a:xfrm>
            <a:off x="3886200" y="5334000"/>
            <a:ext cx="914400" cy="3048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371600" y="4343400"/>
          <a:ext cx="4800600" cy="457200"/>
        </p:xfrm>
        <a:graphic>
          <a:graphicData uri="http://schemas.openxmlformats.org/presentationml/2006/ole">
            <p:oleObj spid="_x0000_s17422" name="Equation" r:id="rId10" imgW="266688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0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Among two endpoints of a straight line find the left one ,(         )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Calculate   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each          starting from K=0,  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                 choose                        as  the next point to plot</a:t>
            </a:r>
          </a:p>
          <a:p>
            <a:pPr marL="800100" lvl="1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00100" lvl="1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Otherwise   choose                          as the next point to plot </a:t>
            </a:r>
          </a:p>
          <a:p>
            <a:pPr marL="800100" lvl="1" indent="-34290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327900" y="1581807"/>
          <a:ext cx="520700" cy="323193"/>
        </p:xfrm>
        <a:graphic>
          <a:graphicData uri="http://schemas.openxmlformats.org/presentationml/2006/ole">
            <p:oleObj spid="_x0000_s35843" name="Equation" r:id="rId3" imgW="368280" imgH="22860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971800" y="2057400"/>
          <a:ext cx="1371600" cy="363538"/>
        </p:xfrm>
        <a:graphic>
          <a:graphicData uri="http://schemas.openxmlformats.org/presentationml/2006/ole">
            <p:oleObj spid="_x0000_s35844" name="Equation" r:id="rId4" imgW="863280" imgH="228600" progId="Equation.DSMT4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895600" y="2667000"/>
          <a:ext cx="304800" cy="365760"/>
        </p:xfrm>
        <a:graphic>
          <a:graphicData uri="http://schemas.openxmlformats.org/presentationml/2006/ole">
            <p:oleObj spid="_x0000_s35846" name="Equation" r:id="rId5" imgW="190440" imgH="228600" progId="Equation.DSMT4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438400" y="3138055"/>
          <a:ext cx="742950" cy="405245"/>
        </p:xfrm>
        <a:graphic>
          <a:graphicData uri="http://schemas.openxmlformats.org/presentationml/2006/ole">
            <p:oleObj spid="_x0000_s35847" name="Equation" r:id="rId6" imgW="419040" imgH="228600" progId="Equation.DSMT4">
              <p:embed/>
            </p:oleObj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080934" y="3200400"/>
          <a:ext cx="1100666" cy="381000"/>
        </p:xfrm>
        <a:graphic>
          <a:graphicData uri="http://schemas.openxmlformats.org/presentationml/2006/ole">
            <p:oleObj spid="_x0000_s35848" name="Equation" r:id="rId7" imgW="660240" imgH="228600" progId="Equation.DSMT4">
              <p:embed/>
            </p:oleObj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3930649" y="4259580"/>
          <a:ext cx="1403351" cy="388620"/>
        </p:xfrm>
        <a:graphic>
          <a:graphicData uri="http://schemas.openxmlformats.org/presentationml/2006/ole">
            <p:oleObj spid="_x0000_s35849" name="Equation" r:id="rId8" imgW="825480" imgH="228600" progId="Equation.DSMT4">
              <p:embed/>
            </p:oleObj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057650" y="3756025"/>
          <a:ext cx="1714500" cy="411163"/>
        </p:xfrm>
        <a:graphic>
          <a:graphicData uri="http://schemas.openxmlformats.org/presentationml/2006/ole">
            <p:oleObj spid="_x0000_s35850" name="Equation" r:id="rId9" imgW="952200" imgH="228600" progId="Equation.DSMT4">
              <p:embed/>
            </p:oleObj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038600" y="4899025"/>
          <a:ext cx="2376487" cy="411163"/>
        </p:xfrm>
        <a:graphic>
          <a:graphicData uri="http://schemas.openxmlformats.org/presentationml/2006/ole">
            <p:oleObj spid="_x0000_s35852" name="Equation" r:id="rId10" imgW="1320480" imgH="228600" progId="Equation.DSMT4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>
          <a:xfrm>
            <a:off x="3625266" y="1066800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Algorithm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Mid-Point Algori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199"/>
            <a:ext cx="4343400" cy="263255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981200" y="381000"/>
            <a:ext cx="5039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Midpoint line drawing Algorithm   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657600" y="1524000"/>
          <a:ext cx="914400" cy="184150"/>
        </p:xfrm>
        <a:graphic>
          <a:graphicData uri="http://schemas.openxmlformats.org/presentationml/2006/ole">
            <p:oleObj spid="_x0000_s36879" name="Equation" r:id="rId4" imgW="914400" imgH="183960" progId="Equation.DSMT4">
              <p:embed/>
            </p:oleObj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04800" y="4521875"/>
            <a:ext cx="8610600" cy="2107525"/>
            <a:chOff x="304800" y="4495800"/>
            <a:chExt cx="8610600" cy="2107525"/>
          </a:xfrm>
        </p:grpSpPr>
        <p:sp>
          <p:nvSpPr>
            <p:cNvPr id="13" name="TextBox 12"/>
            <p:cNvSpPr txBox="1"/>
            <p:nvPr/>
          </p:nvSpPr>
          <p:spPr>
            <a:xfrm>
              <a:off x="304800" y="4572000"/>
              <a:ext cx="8610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Calculate the middle point </a:t>
              </a:r>
            </a:p>
            <a:p>
              <a:pPr marL="342900" indent="-342900"/>
              <a:endParaRPr lang="en-IN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>
                <a:buAutoNum type="arabicPeriod" startAt="2"/>
              </a:pP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Calculate intersection point Q of the line with the vertical line connecting N and E</a:t>
              </a:r>
            </a:p>
            <a:p>
              <a:pPr marL="342900" indent="-342900"/>
              <a:endParaRPr lang="en-IN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>
                <a:buFont typeface="+mj-lt"/>
                <a:buAutoNum type="arabicPeriod" startAt="3"/>
              </a:pP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If  Q is bellow M then select E as next point </a:t>
              </a:r>
            </a:p>
            <a:p>
              <a:pPr marL="342900" indent="-342900">
                <a:buAutoNum type="arabicPeriod" startAt="3"/>
              </a:pPr>
              <a:endParaRPr lang="en-IN" dirty="0" smtClean="0"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/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     Otherwise if Q is above M select N  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6880" name="Object 16"/>
            <p:cNvGraphicFramePr>
              <a:graphicFrameLocks noChangeAspect="1"/>
            </p:cNvGraphicFramePr>
            <p:nvPr/>
          </p:nvGraphicFramePr>
          <p:xfrm>
            <a:off x="3276600" y="4495800"/>
            <a:ext cx="1708764" cy="546100"/>
          </p:xfrm>
          <a:graphic>
            <a:graphicData uri="http://schemas.openxmlformats.org/presentationml/2006/ole">
              <p:oleObj spid="_x0000_s36880" name="Equation" r:id="rId5" imgW="1231560" imgH="393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6764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LINE STYLE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52600" y="4038600"/>
            <a:ext cx="2362200" cy="158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Solid line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12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Dashed line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3429000"/>
            <a:ext cx="2362200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3810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Dotted line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52600" y="2819400"/>
            <a:ext cx="2362200" cy="1588"/>
          </a:xfrm>
          <a:prstGeom prst="line">
            <a:avLst/>
          </a:prstGeom>
          <a:ln w="2222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1828800"/>
            <a:ext cx="1447800" cy="838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6600" y="1981200"/>
            <a:ext cx="1447800" cy="8382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0400" y="2133600"/>
            <a:ext cx="1447800" cy="83820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3581400"/>
            <a:ext cx="2362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15000" y="3352800"/>
            <a:ext cx="23622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0" y="3810000"/>
            <a:ext cx="23622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15000" y="4114800"/>
            <a:ext cx="23622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5000" y="4419600"/>
            <a:ext cx="2362200" cy="1588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743200" y="1600200"/>
            <a:ext cx="2286000" cy="158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29400" y="22098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Mask:1111000</a:t>
            </a:r>
          </a:p>
          <a:p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Span Length:4</a:t>
            </a:r>
          </a:p>
          <a:p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Interspan spacing:3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685800" y="2971800"/>
            <a:ext cx="4876800" cy="76200"/>
            <a:chOff x="685800" y="2971800"/>
            <a:chExt cx="4876800" cy="76200"/>
          </a:xfrm>
        </p:grpSpPr>
        <p:sp>
          <p:nvSpPr>
            <p:cNvPr id="15" name="Oval 14"/>
            <p:cNvSpPr/>
            <p:nvPr/>
          </p:nvSpPr>
          <p:spPr>
            <a:xfrm>
              <a:off x="685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914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1143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/>
            <p:cNvSpPr/>
            <p:nvPr/>
          </p:nvSpPr>
          <p:spPr>
            <a:xfrm>
              <a:off x="1371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/>
            <p:cNvSpPr/>
            <p:nvPr/>
          </p:nvSpPr>
          <p:spPr>
            <a:xfrm>
              <a:off x="1600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/>
            <p:cNvSpPr/>
            <p:nvPr/>
          </p:nvSpPr>
          <p:spPr>
            <a:xfrm>
              <a:off x="1828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2514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743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2971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3200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3657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3886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4114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4343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/>
            <p:cNvSpPr/>
            <p:nvPr/>
          </p:nvSpPr>
          <p:spPr>
            <a:xfrm>
              <a:off x="45720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48006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50292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5486400" y="29718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85800" y="3581400"/>
            <a:ext cx="4876800" cy="76200"/>
            <a:chOff x="685800" y="3276600"/>
            <a:chExt cx="4876800" cy="76200"/>
          </a:xfrm>
        </p:grpSpPr>
        <p:sp>
          <p:nvSpPr>
            <p:cNvPr id="26" name="Oval 25"/>
            <p:cNvSpPr/>
            <p:nvPr/>
          </p:nvSpPr>
          <p:spPr>
            <a:xfrm>
              <a:off x="6858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9144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11430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13716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22860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25146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27432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29718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8862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1148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/>
            <p:cNvSpPr/>
            <p:nvPr/>
          </p:nvSpPr>
          <p:spPr>
            <a:xfrm>
              <a:off x="43434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3276600"/>
              <a:ext cx="76200" cy="76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09600" y="4570412"/>
            <a:ext cx="4953000" cy="1588"/>
            <a:chOff x="609600" y="3733800"/>
            <a:chExt cx="4953000" cy="1588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609600" y="37338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209800" y="37338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10000" y="3733800"/>
              <a:ext cx="838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410200" y="37338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356</Words>
  <Application>Microsoft Office PowerPoint</Application>
  <PresentationFormat>On-screen Show (4:3)</PresentationFormat>
  <Paragraphs>135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143</cp:revision>
  <dcterms:created xsi:type="dcterms:W3CDTF">2006-08-16T00:00:00Z</dcterms:created>
  <dcterms:modified xsi:type="dcterms:W3CDTF">2016-07-22T06:46:38Z</dcterms:modified>
</cp:coreProperties>
</file>