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2" r:id="rId2"/>
    <p:sldId id="283" r:id="rId3"/>
    <p:sldId id="284" r:id="rId4"/>
    <p:sldId id="287" r:id="rId5"/>
    <p:sldId id="288" r:id="rId6"/>
    <p:sldId id="289" r:id="rId7"/>
    <p:sldId id="294" r:id="rId8"/>
    <p:sldId id="293" r:id="rId9"/>
    <p:sldId id="290" r:id="rId10"/>
    <p:sldId id="295" r:id="rId11"/>
    <p:sldId id="296" r:id="rId12"/>
    <p:sldId id="297" r:id="rId13"/>
    <p:sldId id="298" r:id="rId14"/>
    <p:sldId id="299" r:id="rId15"/>
    <p:sldId id="286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65" y="10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F6C01-2288-4402-A9B3-A55515D146D2}" type="datetimeFigureOut">
              <a:rPr lang="en-US" smtClean="0"/>
              <a:pPr/>
              <a:t>7/26/2016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44348-0390-4F82-9091-274625630F6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Document1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Office_Word_Document3.docx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971800"/>
            <a:ext cx="4660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3600" i="1" dirty="0" smtClean="0">
                <a:latin typeface="Times New Roman" pitchFamily="18" charset="0"/>
                <a:cs typeface="Times New Roman" pitchFamily="18" charset="0"/>
              </a:rPr>
              <a:t>Character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1143000"/>
            <a:ext cx="3300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3600" i="1" dirty="0" smtClean="0">
                <a:latin typeface="Times New Roman" pitchFamily="18" charset="0"/>
                <a:cs typeface="Times New Roman" pitchFamily="18" charset="0"/>
              </a:rPr>
              <a:t>Aliasing effect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2057400"/>
            <a:ext cx="868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Aliasing is an effect that causes different signals to become indistinguishable</a:t>
            </a:r>
          </a:p>
          <a:p>
            <a:pPr lvl="1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Signal sampled at low resolution and  reconstructed at high resolution. </a:t>
            </a:r>
          </a:p>
          <a:p>
            <a:pPr lvl="1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improve the signal suffered by aliasing effect is known as anti-aliasing methods  </a:t>
            </a:r>
          </a:p>
          <a:p>
            <a:pPr lvl="1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Image: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Stair-step effect</a:t>
            </a:r>
          </a:p>
          <a:p>
            <a:pPr lvl="1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Audio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  Static amplitude</a:t>
            </a:r>
          </a:p>
          <a:p>
            <a:pPr lvl="1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Video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   Slow frame rate</a:t>
            </a:r>
          </a:p>
          <a:p>
            <a:pPr lvl="1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72706" name="Picture 2" descr="http://upload.wikimedia.org/wikipedia/commons/8/88/Aliasing_a.png"/>
          <p:cNvPicPr>
            <a:picLocks noChangeAspect="1" noChangeArrowheads="1"/>
          </p:cNvPicPr>
          <p:nvPr/>
        </p:nvPicPr>
        <p:blipFill>
          <a:blip r:embed="rId2"/>
          <a:srcRect l="46753"/>
          <a:stretch>
            <a:fillRect/>
          </a:stretch>
        </p:blipFill>
        <p:spPr bwMode="auto">
          <a:xfrm>
            <a:off x="7239000" y="5229920"/>
            <a:ext cx="1371600" cy="117087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038600" y="4907340"/>
            <a:ext cx="1066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IN" sz="11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http://upload.wikimedia.org/wikipedia/commons/8/88/Aliasing_a.png"/>
          <p:cNvPicPr>
            <a:picLocks noChangeAspect="1" noChangeArrowheads="1"/>
          </p:cNvPicPr>
          <p:nvPr/>
        </p:nvPicPr>
        <p:blipFill>
          <a:blip r:embed="rId2"/>
          <a:srcRect r="48052"/>
          <a:stretch>
            <a:fillRect/>
          </a:stretch>
        </p:blipFill>
        <p:spPr bwMode="auto">
          <a:xfrm>
            <a:off x="5627916" y="5257800"/>
            <a:ext cx="1306284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0200" y="990600"/>
            <a:ext cx="47115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3600" i="1" dirty="0" smtClean="0">
                <a:latin typeface="Times New Roman" pitchFamily="18" charset="0"/>
                <a:cs typeface="Times New Roman" pitchFamily="18" charset="0"/>
              </a:rPr>
              <a:t>Anti-aliasing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514600"/>
            <a:ext cx="388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Nyquist sampling rate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562600" y="3048000"/>
          <a:ext cx="1219200" cy="1564943"/>
        </p:xfrm>
        <a:graphic>
          <a:graphicData uri="http://schemas.openxmlformats.org/presentationml/2006/ole">
            <p:oleObj spid="_x0000_s74754" name="Equation" r:id="rId3" imgW="850680" imgH="1091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95800" y="2439988"/>
          <a:ext cx="3886200" cy="3497580"/>
        </p:xfrm>
        <a:graphic>
          <a:graphicData uri="http://schemas.openxmlformats.org/drawingml/2006/table">
            <a:tbl>
              <a:tblPr/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19200" y="2819400"/>
          <a:ext cx="990600" cy="1066801"/>
        </p:xfrm>
        <a:graphic>
          <a:graphicData uri="http://schemas.openxmlformats.org/drawingml/2006/table">
            <a:tbl>
              <a:tblPr/>
              <a:tblGrid>
                <a:gridCol w="330200"/>
                <a:gridCol w="330200"/>
                <a:gridCol w="330200"/>
              </a:tblGrid>
              <a:tr h="3450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8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8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rot="5400000">
            <a:off x="3734197" y="4192191"/>
            <a:ext cx="3504406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724002" y="4191397"/>
            <a:ext cx="3504406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638402" y="4191397"/>
            <a:ext cx="3504406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744391" y="4191397"/>
            <a:ext cx="3504406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629002" y="4191397"/>
            <a:ext cx="3504406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95800" y="3582988"/>
            <a:ext cx="38862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95800" y="4724400"/>
            <a:ext cx="38862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95800" y="2439988"/>
            <a:ext cx="38862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95800" y="5943600"/>
            <a:ext cx="38862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43000" y="1371600"/>
            <a:ext cx="7696200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Super sampling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Sample object at high resolution and display at low resolution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705600" y="1600200"/>
          <a:ext cx="990600" cy="1066801"/>
        </p:xfrm>
        <a:graphic>
          <a:graphicData uri="http://schemas.openxmlformats.org/drawingml/2006/table">
            <a:tbl>
              <a:tblPr/>
              <a:tblGrid>
                <a:gridCol w="330200"/>
                <a:gridCol w="330200"/>
                <a:gridCol w="330200"/>
              </a:tblGrid>
              <a:tr h="3450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8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8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38200" y="533400"/>
            <a:ext cx="731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Pixel weighted mask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Intensity of a pixel is calculated from the  weighted average of intensities of sub pixels and weights of the mask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2895600"/>
            <a:ext cx="7696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Compensating intensity differences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Adjust intensity proportional to pixel density.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886200"/>
            <a:ext cx="2670568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143000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 Area sampling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Intensity of a pixel is proportional to the area covered by the object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Approximately total number of sub pixels    </a:t>
            </a:r>
          </a:p>
        </p:txBody>
      </p:sp>
      <p:pic>
        <p:nvPicPr>
          <p:cNvPr id="5" name="Picture 2" descr="http://forthescience.org/blog/wp-content/uploads/2011/06/antialiasing_explained.png"/>
          <p:cNvPicPr>
            <a:picLocks noChangeAspect="1" noChangeArrowheads="1"/>
          </p:cNvPicPr>
          <p:nvPr/>
        </p:nvPicPr>
        <p:blipFill>
          <a:blip r:embed="rId2"/>
          <a:srcRect b="37752"/>
          <a:stretch>
            <a:fillRect/>
          </a:stretch>
        </p:blipFill>
        <p:spPr bwMode="auto">
          <a:xfrm>
            <a:off x="1219200" y="2514600"/>
            <a:ext cx="6173542" cy="1828800"/>
          </a:xfrm>
          <a:prstGeom prst="rect">
            <a:avLst/>
          </a:prstGeom>
          <a:noFill/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419600"/>
            <a:ext cx="3433763" cy="217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2971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END OF CHAPTER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6858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http://www.xyobalancer.com/xyo-balancer-blog/signal_processing_aliasing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371600" y="12954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http://www.alglib.net/interpolation/introductiontorbfs.php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24000" y="1905000"/>
            <a:ext cx="3830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http://www.wikiwand.com/en/Aliasing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905000"/>
            <a:ext cx="52482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486400" y="457200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aphicFrame>
        <p:nvGraphicFramePr>
          <p:cNvPr id="59393" name="Object 1"/>
          <p:cNvGraphicFramePr>
            <a:graphicFrameLocks noChangeAspect="1"/>
          </p:cNvGraphicFramePr>
          <p:nvPr/>
        </p:nvGraphicFramePr>
        <p:xfrm>
          <a:off x="2514600" y="609600"/>
          <a:ext cx="1366838" cy="1001713"/>
        </p:xfrm>
        <a:graphic>
          <a:graphicData uri="http://schemas.openxmlformats.org/presentationml/2006/ole">
            <p:oleObj spid="_x0000_s59393" name="Document" r:id="rId4" imgW="2335997" imgH="1431139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066800" y="914400"/>
          <a:ext cx="1128712" cy="1065212"/>
        </p:xfrm>
        <a:graphic>
          <a:graphicData uri="http://schemas.openxmlformats.org/presentationml/2006/ole">
            <p:oleObj spid="_x0000_s58370" name="Document" r:id="rId3" imgW="1409249" imgH="1190037" progId="Word.Document.12">
              <p:embed/>
            </p:oleObj>
          </a:graphicData>
        </a:graphic>
      </p:graphicFrame>
      <p:grpSp>
        <p:nvGrpSpPr>
          <p:cNvPr id="103" name="Group 102"/>
          <p:cNvGrpSpPr/>
          <p:nvPr/>
        </p:nvGrpSpPr>
        <p:grpSpPr>
          <a:xfrm>
            <a:off x="5334000" y="2209800"/>
            <a:ext cx="3508166" cy="2743199"/>
            <a:chOff x="951017" y="2819400"/>
            <a:chExt cx="5870366" cy="2743201"/>
          </a:xfrm>
        </p:grpSpPr>
        <p:grpSp>
          <p:nvGrpSpPr>
            <p:cNvPr id="67" name="Group 66"/>
            <p:cNvGrpSpPr/>
            <p:nvPr/>
          </p:nvGrpSpPr>
          <p:grpSpPr>
            <a:xfrm>
              <a:off x="951017" y="2819400"/>
              <a:ext cx="5870366" cy="2743200"/>
              <a:chOff x="951017" y="2819400"/>
              <a:chExt cx="5870366" cy="2743200"/>
            </a:xfrm>
          </p:grpSpPr>
          <p:pic>
            <p:nvPicPr>
              <p:cNvPr id="5" name="Picture 4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1752600" y="2819400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6" name="Picture 5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2590800" y="2819400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7" name="Picture 6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3429000" y="2819400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8" name="Picture 7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4267200" y="2819400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9" name="Picture 8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1752600" y="3505200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10" name="Picture 9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2590800" y="3505200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11" name="Picture 10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3429000" y="3505200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12" name="Picture 11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4267200" y="3505200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13" name="Picture 12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1752600" y="4172751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14" name="Picture 13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2590800" y="4172751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15" name="Picture 14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3429000" y="4172751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16" name="Picture 15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4267200" y="4172751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17" name="Picture 16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1752600" y="4858551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18" name="Picture 17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2590800" y="4858551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19" name="Picture 18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3429000" y="4858551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20" name="Picture 19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4267200" y="4858551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27" name="Picture 26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5105400" y="2819400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28" name="Picture 27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5105400" y="3505200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29" name="Picture 28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5105400" y="4172751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30" name="Picture 29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5105400" y="4858551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31" name="Picture 30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5943600" y="2819400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32" name="Picture 31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5943600" y="3505200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33" name="Picture 32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5943600" y="4172751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34" name="Picture 33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5943600" y="4858551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63" name="Picture 62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951017" y="2819400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64" name="Picture 63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951017" y="3505200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65" name="Picture 64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951017" y="4191000"/>
                <a:ext cx="877783" cy="704049"/>
              </a:xfrm>
              <a:prstGeom prst="rect">
                <a:avLst/>
              </a:prstGeom>
            </p:spPr>
          </p:pic>
          <p:pic>
            <p:nvPicPr>
              <p:cNvPr id="66" name="Picture 65" descr="Picture1.png"/>
              <p:cNvPicPr>
                <a:picLocks noChangeAspect="1"/>
              </p:cNvPicPr>
              <p:nvPr/>
            </p:nvPicPr>
            <p:blipFill>
              <a:blip r:embed="rId4"/>
              <a:srcRect r="11653" b="25959"/>
              <a:stretch>
                <a:fillRect/>
              </a:stretch>
            </p:blipFill>
            <p:spPr>
              <a:xfrm>
                <a:off x="951017" y="4858551"/>
                <a:ext cx="877783" cy="704049"/>
              </a:xfrm>
              <a:prstGeom prst="rect">
                <a:avLst/>
              </a:prstGeom>
            </p:spPr>
          </p:pic>
        </p:grpSp>
        <p:pic>
          <p:nvPicPr>
            <p:cNvPr id="62" name="Picture 61" descr="Picture1.png"/>
            <p:cNvPicPr>
              <a:picLocks noChangeAspect="1"/>
            </p:cNvPicPr>
            <p:nvPr/>
          </p:nvPicPr>
          <p:blipFill>
            <a:blip r:embed="rId5"/>
            <a:srcRect r="21046" b="25736"/>
            <a:stretch>
              <a:fillRect/>
            </a:stretch>
          </p:blipFill>
          <p:spPr>
            <a:xfrm>
              <a:off x="1752600" y="4191000"/>
              <a:ext cx="914400" cy="685801"/>
            </a:xfrm>
            <a:prstGeom prst="rect">
              <a:avLst/>
            </a:prstGeom>
          </p:spPr>
        </p:pic>
        <p:pic>
          <p:nvPicPr>
            <p:cNvPr id="21" name="Picture 20" descr="Picture1.png"/>
            <p:cNvPicPr>
              <a:picLocks noChangeAspect="1"/>
            </p:cNvPicPr>
            <p:nvPr/>
          </p:nvPicPr>
          <p:blipFill>
            <a:blip r:embed="rId5"/>
            <a:srcRect r="21046" b="25736"/>
            <a:stretch>
              <a:fillRect/>
            </a:stretch>
          </p:blipFill>
          <p:spPr>
            <a:xfrm>
              <a:off x="5943600" y="4876800"/>
              <a:ext cx="838200" cy="685801"/>
            </a:xfrm>
            <a:prstGeom prst="rect">
              <a:avLst/>
            </a:prstGeom>
          </p:spPr>
        </p:pic>
        <p:pic>
          <p:nvPicPr>
            <p:cNvPr id="23" name="Picture 22" descr="Picture1.png"/>
            <p:cNvPicPr>
              <a:picLocks noChangeAspect="1"/>
            </p:cNvPicPr>
            <p:nvPr/>
          </p:nvPicPr>
          <p:blipFill>
            <a:blip r:embed="rId5"/>
            <a:srcRect r="21046" b="25736"/>
            <a:stretch>
              <a:fillRect/>
            </a:stretch>
          </p:blipFill>
          <p:spPr>
            <a:xfrm>
              <a:off x="4267200" y="3505200"/>
              <a:ext cx="914400" cy="685801"/>
            </a:xfrm>
            <a:prstGeom prst="rect">
              <a:avLst/>
            </a:prstGeom>
          </p:spPr>
        </p:pic>
        <p:pic>
          <p:nvPicPr>
            <p:cNvPr id="24" name="Picture 23" descr="Picture1.png"/>
            <p:cNvPicPr>
              <a:picLocks noChangeAspect="1"/>
            </p:cNvPicPr>
            <p:nvPr/>
          </p:nvPicPr>
          <p:blipFill>
            <a:blip r:embed="rId5"/>
            <a:srcRect r="21046" b="25736"/>
            <a:stretch>
              <a:fillRect/>
            </a:stretch>
          </p:blipFill>
          <p:spPr>
            <a:xfrm>
              <a:off x="5105400" y="4191000"/>
              <a:ext cx="914400" cy="685801"/>
            </a:xfrm>
            <a:prstGeom prst="rect">
              <a:avLst/>
            </a:prstGeom>
          </p:spPr>
        </p:pic>
        <p:pic>
          <p:nvPicPr>
            <p:cNvPr id="25" name="Picture 24" descr="Picture1.png"/>
            <p:cNvPicPr>
              <a:picLocks noChangeAspect="1"/>
            </p:cNvPicPr>
            <p:nvPr/>
          </p:nvPicPr>
          <p:blipFill>
            <a:blip r:embed="rId5"/>
            <a:srcRect r="21046" b="25736"/>
            <a:stretch>
              <a:fillRect/>
            </a:stretch>
          </p:blipFill>
          <p:spPr>
            <a:xfrm>
              <a:off x="3429000" y="2819400"/>
              <a:ext cx="838200" cy="685801"/>
            </a:xfrm>
            <a:prstGeom prst="rect">
              <a:avLst/>
            </a:prstGeom>
          </p:spPr>
        </p:pic>
        <p:pic>
          <p:nvPicPr>
            <p:cNvPr id="26" name="Picture 25" descr="Picture1.png"/>
            <p:cNvPicPr>
              <a:picLocks noChangeAspect="1"/>
            </p:cNvPicPr>
            <p:nvPr/>
          </p:nvPicPr>
          <p:blipFill>
            <a:blip r:embed="rId5"/>
            <a:srcRect r="21046" b="25736"/>
            <a:stretch>
              <a:fillRect/>
            </a:stretch>
          </p:blipFill>
          <p:spPr>
            <a:xfrm>
              <a:off x="2590800" y="3505200"/>
              <a:ext cx="914400" cy="685801"/>
            </a:xfrm>
            <a:prstGeom prst="rect">
              <a:avLst/>
            </a:prstGeom>
          </p:spPr>
        </p:pic>
        <p:pic>
          <p:nvPicPr>
            <p:cNvPr id="98" name="Picture 97" descr="Picture1.png"/>
            <p:cNvPicPr>
              <a:picLocks noChangeAspect="1"/>
            </p:cNvPicPr>
            <p:nvPr/>
          </p:nvPicPr>
          <p:blipFill>
            <a:blip r:embed="rId5"/>
            <a:srcRect r="21046" b="25736"/>
            <a:stretch>
              <a:fillRect/>
            </a:stretch>
          </p:blipFill>
          <p:spPr>
            <a:xfrm>
              <a:off x="990600" y="4876800"/>
              <a:ext cx="838200" cy="685801"/>
            </a:xfrm>
            <a:prstGeom prst="rect">
              <a:avLst/>
            </a:prstGeom>
          </p:spPr>
        </p:pic>
        <p:pic>
          <p:nvPicPr>
            <p:cNvPr id="99" name="Picture 98" descr="Picture1.png"/>
            <p:cNvPicPr>
              <a:picLocks noChangeAspect="1"/>
            </p:cNvPicPr>
            <p:nvPr/>
          </p:nvPicPr>
          <p:blipFill>
            <a:blip r:embed="rId5"/>
            <a:srcRect r="21046" b="25736"/>
            <a:stretch>
              <a:fillRect/>
            </a:stretch>
          </p:blipFill>
          <p:spPr>
            <a:xfrm>
              <a:off x="2590800" y="4191000"/>
              <a:ext cx="914400" cy="685801"/>
            </a:xfrm>
            <a:prstGeom prst="rect">
              <a:avLst/>
            </a:prstGeom>
          </p:spPr>
        </p:pic>
        <p:pic>
          <p:nvPicPr>
            <p:cNvPr id="100" name="Picture 99" descr="Picture1.png"/>
            <p:cNvPicPr>
              <a:picLocks noChangeAspect="1"/>
            </p:cNvPicPr>
            <p:nvPr/>
          </p:nvPicPr>
          <p:blipFill>
            <a:blip r:embed="rId5"/>
            <a:srcRect r="21046" b="25736"/>
            <a:stretch>
              <a:fillRect/>
            </a:stretch>
          </p:blipFill>
          <p:spPr>
            <a:xfrm>
              <a:off x="3429000" y="4190999"/>
              <a:ext cx="914400" cy="685801"/>
            </a:xfrm>
            <a:prstGeom prst="rect">
              <a:avLst/>
            </a:prstGeom>
          </p:spPr>
        </p:pic>
        <p:pic>
          <p:nvPicPr>
            <p:cNvPr id="101" name="Picture 100" descr="Picture1.png"/>
            <p:cNvPicPr>
              <a:picLocks noChangeAspect="1"/>
            </p:cNvPicPr>
            <p:nvPr/>
          </p:nvPicPr>
          <p:blipFill>
            <a:blip r:embed="rId5"/>
            <a:srcRect r="21046" b="25736"/>
            <a:stretch>
              <a:fillRect/>
            </a:stretch>
          </p:blipFill>
          <p:spPr>
            <a:xfrm>
              <a:off x="4267200" y="4190999"/>
              <a:ext cx="914400" cy="685801"/>
            </a:xfrm>
            <a:prstGeom prst="rect">
              <a:avLst/>
            </a:prstGeom>
          </p:spPr>
        </p:pic>
      </p:grpSp>
      <p:sp>
        <p:nvSpPr>
          <p:cNvPr id="102" name="Rectangle 101"/>
          <p:cNvSpPr/>
          <p:nvPr/>
        </p:nvSpPr>
        <p:spPr>
          <a:xfrm>
            <a:off x="4500747" y="304800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43000" y="1611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Cell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410200" y="1752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Grid</a:t>
            </a: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5257800" y="457200"/>
          <a:ext cx="1366838" cy="1001712"/>
        </p:xfrm>
        <a:graphic>
          <a:graphicData uri="http://schemas.openxmlformats.org/presentationml/2006/ole">
            <p:oleObj spid="_x0000_s58371" name="Document" r:id="rId6" imgW="2193087" imgH="140127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43020" y="1196166"/>
          <a:ext cx="4691382" cy="3126994"/>
        </p:xfrm>
        <a:graphic>
          <a:graphicData uri="http://schemas.openxmlformats.org/drawingml/2006/table">
            <a:tbl>
              <a:tblPr/>
              <a:tblGrid>
                <a:gridCol w="937870"/>
                <a:gridCol w="937870"/>
                <a:gridCol w="937870"/>
                <a:gridCol w="938886"/>
                <a:gridCol w="938886"/>
              </a:tblGrid>
              <a:tr h="603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Regular</a:t>
                      </a:r>
                      <a:endParaRPr lang="en-IN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latin typeface="Times New Roman"/>
                          <a:ea typeface="Times New Roman"/>
                          <a:cs typeface="Times New Roman"/>
                        </a:rPr>
                        <a:t>Boldface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Italic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latin typeface="Times New Roman"/>
                          <a:ea typeface="Times New Roman"/>
                          <a:cs typeface="Times New Roman"/>
                        </a:rPr>
                        <a:t>underline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Courier New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800" b="0" dirty="0">
                          <a:latin typeface="Courier New"/>
                          <a:ea typeface="Times New Roman"/>
                          <a:cs typeface="Times New Roman"/>
                        </a:rPr>
                        <a:t>A</a:t>
                      </a:r>
                      <a:endParaRPr lang="en-IN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800" b="1" dirty="0">
                          <a:latin typeface="Courier New"/>
                          <a:ea typeface="Times New Roman"/>
                          <a:cs typeface="Times New Roman"/>
                        </a:rPr>
                        <a:t>A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800" i="1">
                          <a:latin typeface="Courier New"/>
                          <a:ea typeface="Times New Roman"/>
                          <a:cs typeface="Times New Roman"/>
                        </a:rPr>
                        <a:t>A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800" u="sng">
                          <a:latin typeface="Courier New"/>
                          <a:ea typeface="Times New Roman"/>
                          <a:cs typeface="Times New Roman"/>
                        </a:rPr>
                        <a:t>A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Times New Roman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800" b="0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IN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800" b="1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800" i="1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800" u="sng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43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Arial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800" b="0" dirty="0">
                          <a:latin typeface="Arial"/>
                          <a:ea typeface="Times New Roman"/>
                          <a:cs typeface="Times New Roman"/>
                        </a:rPr>
                        <a:t>A</a:t>
                      </a:r>
                      <a:endParaRPr lang="en-IN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800" b="1" dirty="0">
                          <a:latin typeface="Arial"/>
                          <a:ea typeface="Times New Roman"/>
                          <a:cs typeface="Times New Roman"/>
                        </a:rPr>
                        <a:t>A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800" i="1">
                          <a:latin typeface="Arial"/>
                          <a:ea typeface="Times New Roman"/>
                          <a:cs typeface="Times New Roman"/>
                        </a:rPr>
                        <a:t>A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4800" u="sng" dirty="0">
                          <a:latin typeface="Arial"/>
                          <a:ea typeface="Times New Roman"/>
                          <a:cs typeface="Times New Roman"/>
                        </a:rPr>
                        <a:t>A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172956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FONT</a:t>
            </a:r>
            <a:endParaRPr lang="en-IN" dirty="0">
              <a:latin typeface="Times New Roman" pitchFamily="18" charset="0"/>
              <a:ea typeface="BatangChe" pitchFamily="49" charset="-127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492996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COLOUR</a:t>
            </a:r>
            <a:endParaRPr lang="en-IN" dirty="0">
              <a:latin typeface="Times New Roman" pitchFamily="18" charset="0"/>
              <a:ea typeface="BatangChe" pitchFamily="49" charset="-127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14800" y="4853766"/>
            <a:ext cx="444352" cy="556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2800" dirty="0" smtClean="0">
                <a:latin typeface="Times New Roman"/>
                <a:ea typeface="Times New Roman"/>
                <a:cs typeface="Times New Roman"/>
              </a:rPr>
              <a:t>A</a:t>
            </a:r>
            <a:endParaRPr lang="en-IN" sz="1050" dirty="0">
              <a:ea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4853766"/>
            <a:ext cx="444352" cy="556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2800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lang="en-IN" sz="1050" dirty="0">
              <a:solidFill>
                <a:srgbClr val="FF0000"/>
              </a:solidFill>
              <a:ea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7800" y="4853766"/>
            <a:ext cx="444352" cy="556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2800" dirty="0" smtClean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lang="en-IN" sz="1050" dirty="0">
              <a:solidFill>
                <a:srgbClr val="00B0F0"/>
              </a:solidFill>
              <a:ea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4853766"/>
            <a:ext cx="444352" cy="556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2800" dirty="0" smtClean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lang="en-IN" sz="1050" dirty="0">
              <a:solidFill>
                <a:srgbClr val="FFC000"/>
              </a:solidFill>
              <a:ea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3200" y="4853766"/>
            <a:ext cx="444352" cy="556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lang="en-IN" sz="1050" dirty="0">
              <a:solidFill>
                <a:schemeClr val="accent2">
                  <a:lumMod val="50000"/>
                </a:schemeClr>
              </a:solidFill>
              <a:ea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304800"/>
            <a:ext cx="4544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3600" i="1" dirty="0" smtClean="0">
                <a:latin typeface="Times New Roman" pitchFamily="18" charset="0"/>
                <a:cs typeface="Times New Roman" pitchFamily="18" charset="0"/>
              </a:rPr>
              <a:t>Character 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6795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SIZE</a:t>
            </a:r>
            <a:endParaRPr lang="en-IN" dirty="0">
              <a:latin typeface="Times New Roman" pitchFamily="18" charset="0"/>
              <a:ea typeface="BatangChe" pitchFamily="49" charset="-127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800" y="1679550"/>
            <a:ext cx="444352" cy="556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2800" dirty="0" smtClean="0">
                <a:latin typeface="Times New Roman"/>
                <a:ea typeface="Times New Roman"/>
                <a:cs typeface="Times New Roman"/>
              </a:rPr>
              <a:t>A</a:t>
            </a:r>
            <a:endParaRPr lang="en-IN" sz="1050" dirty="0">
              <a:ea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6197" y="1374750"/>
            <a:ext cx="684803" cy="987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5400" dirty="0" smtClean="0">
                <a:latin typeface="Times New Roman"/>
                <a:ea typeface="Times New Roman"/>
                <a:cs typeface="Times New Roman"/>
              </a:rPr>
              <a:t>A</a:t>
            </a:r>
            <a:endParaRPr lang="en-IN" sz="2000" dirty="0">
              <a:ea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1019935"/>
            <a:ext cx="925253" cy="1418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8000" dirty="0" smtClean="0">
                <a:latin typeface="Times New Roman"/>
                <a:ea typeface="Times New Roman"/>
                <a:cs typeface="Times New Roman"/>
              </a:rPr>
              <a:t>A</a:t>
            </a:r>
            <a:endParaRPr lang="en-IN" sz="3600" dirty="0">
              <a:ea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1831950"/>
            <a:ext cx="258404" cy="224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800" dirty="0" smtClean="0">
                <a:latin typeface="Times New Roman"/>
                <a:ea typeface="Times New Roman"/>
                <a:cs typeface="Times New Roman"/>
              </a:rPr>
              <a:t>A</a:t>
            </a:r>
            <a:endParaRPr lang="en-IN" sz="100" dirty="0">
              <a:ea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1755750"/>
            <a:ext cx="314510" cy="324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1400" dirty="0" smtClean="0">
                <a:latin typeface="Times New Roman"/>
                <a:ea typeface="Times New Roman"/>
                <a:cs typeface="Times New Roman"/>
              </a:rPr>
              <a:t>A</a:t>
            </a:r>
            <a:endParaRPr lang="en-IN" sz="600" dirty="0">
              <a:ea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0033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ORIENTATION</a:t>
            </a:r>
            <a:endParaRPr lang="en-IN" dirty="0">
              <a:latin typeface="Times New Roman" pitchFamily="18" charset="0"/>
              <a:ea typeface="BatangChe" pitchFamily="49" charset="-127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4200" y="3927100"/>
            <a:ext cx="444352" cy="556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2800" dirty="0" smtClean="0">
                <a:latin typeface="Times New Roman"/>
                <a:ea typeface="Times New Roman"/>
                <a:cs typeface="Times New Roman"/>
              </a:rPr>
              <a:t>A</a:t>
            </a:r>
            <a:endParaRPr lang="en-IN" sz="1050" dirty="0">
              <a:ea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 rot="19353579">
            <a:off x="3971257" y="3690461"/>
            <a:ext cx="1222854" cy="556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2800" dirty="0" smtClean="0">
                <a:latin typeface="Times New Roman"/>
                <a:ea typeface="Times New Roman"/>
                <a:cs typeface="Times New Roman"/>
              </a:rPr>
              <a:t>AAAA</a:t>
            </a:r>
            <a:endParaRPr lang="en-IN" sz="1050" dirty="0">
              <a:ea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5785068" y="3704633"/>
            <a:ext cx="1483099" cy="556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2800" dirty="0" smtClean="0">
                <a:latin typeface="Times New Roman"/>
                <a:ea typeface="Times New Roman"/>
                <a:cs typeface="Times New Roman"/>
              </a:rPr>
              <a:t>AAAAA</a:t>
            </a:r>
            <a:endParaRPr lang="en-IN" sz="1050" dirty="0">
              <a:ea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2667000"/>
            <a:ext cx="5626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3600" i="1" dirty="0" smtClean="0">
                <a:latin typeface="Times New Roman" pitchFamily="18" charset="0"/>
                <a:cs typeface="Times New Roman" pitchFamily="18" charset="0"/>
              </a:rPr>
              <a:t>Aliasing and Anti- aliasing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alglib.net/interpolation/i/rbf1d_example0.png"/>
          <p:cNvPicPr>
            <a:picLocks noChangeAspect="1" noChangeArrowheads="1"/>
          </p:cNvPicPr>
          <p:nvPr/>
        </p:nvPicPr>
        <p:blipFill>
          <a:blip r:embed="rId2"/>
          <a:srcRect l="66222" t="8934" r="1145" b="3219"/>
          <a:stretch>
            <a:fillRect/>
          </a:stretch>
        </p:blipFill>
        <p:spPr bwMode="auto">
          <a:xfrm>
            <a:off x="762000" y="1676400"/>
            <a:ext cx="3048000" cy="3154947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600200"/>
            <a:ext cx="2895600" cy="321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alglib.net/interpolation/i/rbf1d_example0.png"/>
          <p:cNvPicPr>
            <a:picLocks noChangeAspect="1" noChangeArrowheads="1"/>
          </p:cNvPicPr>
          <p:nvPr/>
        </p:nvPicPr>
        <p:blipFill>
          <a:blip r:embed="rId2"/>
          <a:srcRect l="66222" t="8934" r="1145" b="3219"/>
          <a:stretch>
            <a:fillRect/>
          </a:stretch>
        </p:blipFill>
        <p:spPr bwMode="auto">
          <a:xfrm>
            <a:off x="0" y="1721853"/>
            <a:ext cx="3048000" cy="3154947"/>
          </a:xfrm>
          <a:prstGeom prst="rect">
            <a:avLst/>
          </a:prstGeom>
          <a:noFill/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664494"/>
            <a:ext cx="2895600" cy="321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 descr="http://www.alglib.net/interpolation/i/rbf1d_example0.png"/>
          <p:cNvPicPr>
            <a:picLocks noChangeAspect="1" noChangeArrowheads="1"/>
          </p:cNvPicPr>
          <p:nvPr/>
        </p:nvPicPr>
        <p:blipFill>
          <a:blip r:embed="rId2"/>
          <a:srcRect l="34179" t="8333" r="33778" b="2778"/>
          <a:stretch>
            <a:fillRect/>
          </a:stretch>
        </p:blipFill>
        <p:spPr bwMode="auto">
          <a:xfrm>
            <a:off x="6019800" y="1676400"/>
            <a:ext cx="2971800" cy="31699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6" name="Picture 4" descr="http://www.xyobalancer.com/images/blog/Neil_Fig1_Feb11_20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2153"/>
            <a:ext cx="4953000" cy="3134541"/>
          </a:xfrm>
          <a:prstGeom prst="rect">
            <a:avLst/>
          </a:prstGeom>
          <a:noFill/>
        </p:spPr>
      </p:pic>
      <p:pic>
        <p:nvPicPr>
          <p:cNvPr id="64519" name="Picture 7"/>
          <p:cNvPicPr>
            <a:picLocks noChangeAspect="1" noChangeArrowheads="1"/>
          </p:cNvPicPr>
          <p:nvPr/>
        </p:nvPicPr>
        <p:blipFill>
          <a:blip r:embed="rId3"/>
          <a:srcRect r="5731"/>
          <a:stretch>
            <a:fillRect/>
          </a:stretch>
        </p:blipFill>
        <p:spPr bwMode="auto">
          <a:xfrm>
            <a:off x="2021555" y="3429000"/>
            <a:ext cx="514124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197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Document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TAMAL</dc:creator>
  <cp:lastModifiedBy>user</cp:lastModifiedBy>
  <cp:revision>143</cp:revision>
  <dcterms:created xsi:type="dcterms:W3CDTF">2006-08-16T00:00:00Z</dcterms:created>
  <dcterms:modified xsi:type="dcterms:W3CDTF">2016-07-26T06:12:28Z</dcterms:modified>
</cp:coreProperties>
</file>