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5" r:id="rId18"/>
    <p:sldId id="278" r:id="rId19"/>
    <p:sldId id="276" r:id="rId20"/>
    <p:sldId id="282" r:id="rId21"/>
    <p:sldId id="280" r:id="rId22"/>
    <p:sldId id="281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45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VIEWING TRANSFORMTION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&amp;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CLIPPING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062413" y="4038600"/>
          <a:ext cx="1195387" cy="293688"/>
        </p:xfrm>
        <a:graphic>
          <a:graphicData uri="http://schemas.openxmlformats.org/presentationml/2006/ole">
            <p:oleObj spid="_x0000_s22532" name="Equation" r:id="rId3" imgW="927000" imgH="22860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19200" y="4724400"/>
          <a:ext cx="1833563" cy="898525"/>
        </p:xfrm>
        <a:graphic>
          <a:graphicData uri="http://schemas.openxmlformats.org/presentationml/2006/ole">
            <p:oleObj spid="_x0000_s22533" name="Equation" r:id="rId4" imgW="1422360" imgH="6984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33800" y="4724400"/>
          <a:ext cx="1914525" cy="898525"/>
        </p:xfrm>
        <a:graphic>
          <a:graphicData uri="http://schemas.openxmlformats.org/presentationml/2006/ole">
            <p:oleObj spid="_x0000_s22534" name="Equation" r:id="rId5" imgW="1485720" imgH="69840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096000" y="4724400"/>
          <a:ext cx="1408113" cy="898525"/>
        </p:xfrm>
        <a:graphic>
          <a:graphicData uri="http://schemas.openxmlformats.org/presentationml/2006/ole">
            <p:oleObj spid="_x0000_s22535" name="Equation" r:id="rId6" imgW="1091880" imgH="698400" progId="Equation.DSMT4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04800" y="609600"/>
            <a:ext cx="8305801" cy="2362200"/>
            <a:chOff x="762000" y="1600200"/>
            <a:chExt cx="8305801" cy="2362200"/>
          </a:xfrm>
        </p:grpSpPr>
        <p:pic>
          <p:nvPicPr>
            <p:cNvPr id="8" name="Picture 2" descr="http://csis.pace.edu/~marchese/CG_Rev/Lect_wtm_files/image004.jpg"/>
            <p:cNvPicPr>
              <a:picLocks noChangeAspect="1" noChangeArrowheads="1"/>
            </p:cNvPicPr>
            <p:nvPr/>
          </p:nvPicPr>
          <p:blipFill>
            <a:blip r:embed="rId7"/>
            <a:srcRect r="50909"/>
            <a:stretch>
              <a:fillRect/>
            </a:stretch>
          </p:blipFill>
          <p:spPr bwMode="auto">
            <a:xfrm>
              <a:off x="762000" y="1828800"/>
              <a:ext cx="2057400" cy="2095500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/>
          </p:nvGrpSpPr>
          <p:grpSpPr>
            <a:xfrm>
              <a:off x="3200400" y="1752600"/>
              <a:ext cx="1981200" cy="2209800"/>
              <a:chOff x="2895600" y="3276600"/>
              <a:chExt cx="1981200" cy="2209800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95600" y="3276600"/>
                <a:ext cx="1981200" cy="1568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9"/>
              <a:srcRect l="2239" r="5224" b="5102"/>
              <a:stretch>
                <a:fillRect/>
              </a:stretch>
            </p:blipFill>
            <p:spPr bwMode="auto">
              <a:xfrm>
                <a:off x="2971800" y="3811772"/>
                <a:ext cx="1403822" cy="988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076738" y="5257800"/>
                <a:ext cx="1200041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3" name="Straight Connector 12"/>
              <p:cNvCxnSpPr/>
              <p:nvPr/>
            </p:nvCxnSpPr>
            <p:spPr>
              <a:xfrm rot="5400000">
                <a:off x="2227993" y="4063381"/>
                <a:ext cx="1488558" cy="9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257800" y="1752600"/>
              <a:ext cx="1981200" cy="1568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Group 14"/>
            <p:cNvGrpSpPr/>
            <p:nvPr/>
          </p:nvGrpSpPr>
          <p:grpSpPr>
            <a:xfrm>
              <a:off x="5334000" y="1795574"/>
              <a:ext cx="1304979" cy="2166826"/>
              <a:chOff x="4572000" y="3014774"/>
              <a:chExt cx="1304979" cy="2166826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9"/>
              <a:srcRect l="2239" r="5224" b="5102"/>
              <a:stretch>
                <a:fillRect/>
              </a:stretch>
            </p:blipFill>
            <p:spPr bwMode="auto">
              <a:xfrm>
                <a:off x="4572000" y="3505200"/>
                <a:ext cx="11430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676938" y="4953000"/>
                <a:ext cx="1200041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8" name="Straight Connector 17"/>
              <p:cNvCxnSpPr/>
              <p:nvPr/>
            </p:nvCxnSpPr>
            <p:spPr>
              <a:xfrm rot="5400000">
                <a:off x="3828193" y="3758581"/>
                <a:ext cx="1488558" cy="9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34201" y="1600200"/>
              <a:ext cx="2133600" cy="2362200"/>
              <a:chOff x="6248401" y="2819400"/>
              <a:chExt cx="2133600" cy="2362200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248401" y="2819400"/>
                <a:ext cx="2133600" cy="203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705600" y="4953000"/>
                <a:ext cx="1200041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2" name="Right Arrow 21"/>
            <p:cNvSpPr/>
            <p:nvPr/>
          </p:nvSpPr>
          <p:spPr>
            <a:xfrm>
              <a:off x="2667000" y="2895600"/>
              <a:ext cx="381000" cy="304800"/>
            </a:xfrm>
            <a:prstGeom prst="rightArrow">
              <a:avLst>
                <a:gd name="adj1" fmla="val 20371"/>
                <a:gd name="adj2" fmla="val 4407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800600" y="2895600"/>
              <a:ext cx="381000" cy="304800"/>
            </a:xfrm>
            <a:prstGeom prst="rightArrow">
              <a:avLst>
                <a:gd name="adj1" fmla="val 20371"/>
                <a:gd name="adj2" fmla="val 4407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781800" y="2895600"/>
              <a:ext cx="381000" cy="304800"/>
            </a:xfrm>
            <a:prstGeom prst="rightArrow">
              <a:avLst>
                <a:gd name="adj1" fmla="val 20371"/>
                <a:gd name="adj2" fmla="val 4407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62000" y="1905000"/>
          <a:ext cx="4343400" cy="4324350"/>
        </p:xfrm>
        <a:graphic>
          <a:graphicData uri="http://schemas.openxmlformats.org/presentationml/2006/ole">
            <p:oleObj spid="_x0000_s23554" name="Equation" r:id="rId3" imgW="2844720" imgH="283176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38200" y="1066800"/>
          <a:ext cx="4892675" cy="915988"/>
        </p:xfrm>
        <a:graphic>
          <a:graphicData uri="http://schemas.openxmlformats.org/presentationml/2006/ole">
            <p:oleObj spid="_x0000_s23555" name="Equation" r:id="rId4" imgW="3797280" imgH="711000" progId="Equation.DSMT4">
              <p:embed/>
            </p:oleObj>
          </a:graphicData>
        </a:graphic>
      </p:graphicFrame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5181601" y="6096000"/>
          <a:ext cx="3505200" cy="404507"/>
        </p:xfrm>
        <a:graphic>
          <a:graphicData uri="http://schemas.openxmlformats.org/presentationml/2006/ole">
            <p:oleObj spid="_x0000_s23556" name="Equation" r:id="rId5" imgW="1828800" imgH="228600" progId="Equation.DSMT4">
              <p:embed/>
            </p:oleObj>
          </a:graphicData>
        </a:graphic>
      </p:graphicFrame>
      <p:graphicFrame>
        <p:nvGraphicFramePr>
          <p:cNvPr id="23558" name="Object 2"/>
          <p:cNvGraphicFramePr>
            <a:graphicFrameLocks noChangeAspect="1"/>
          </p:cNvGraphicFramePr>
          <p:nvPr/>
        </p:nvGraphicFramePr>
        <p:xfrm>
          <a:off x="5181600" y="5562601"/>
          <a:ext cx="3429000" cy="411906"/>
        </p:xfrm>
        <a:graphic>
          <a:graphicData uri="http://schemas.openxmlformats.org/presentationml/2006/ole">
            <p:oleObj spid="_x0000_s23558" name="Equation" r:id="rId6" imgW="1892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219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CLIPPING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438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Clip window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00200" y="2971800"/>
            <a:ext cx="6400800" cy="2590800"/>
            <a:chOff x="1600200" y="2971800"/>
            <a:chExt cx="6400800" cy="2590800"/>
          </a:xfrm>
        </p:grpSpPr>
        <p:sp>
          <p:nvSpPr>
            <p:cNvPr id="4" name="Rectangle 3"/>
            <p:cNvSpPr/>
            <p:nvPr/>
          </p:nvSpPr>
          <p:spPr>
            <a:xfrm>
              <a:off x="3581400" y="2971800"/>
              <a:ext cx="3581400" cy="24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00200" y="3352800"/>
              <a:ext cx="6400800" cy="2209800"/>
              <a:chOff x="1600200" y="3352800"/>
              <a:chExt cx="64008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600200" y="4876800"/>
                <a:ext cx="1981200" cy="6858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581400" y="3657600"/>
                <a:ext cx="3581400" cy="12192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162800" y="3352800"/>
                <a:ext cx="838200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762000" y="32766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Interior clipping</a:t>
            </a:r>
          </a:p>
          <a:p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Exterior clipping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219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POINT  CLIPPING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1000" y="2667000"/>
            <a:ext cx="5486400" cy="3564299"/>
            <a:chOff x="1066800" y="2438400"/>
            <a:chExt cx="5715000" cy="4108272"/>
          </a:xfrm>
        </p:grpSpPr>
        <p:grpSp>
          <p:nvGrpSpPr>
            <p:cNvPr id="11" name="Group 10"/>
            <p:cNvGrpSpPr/>
            <p:nvPr/>
          </p:nvGrpSpPr>
          <p:grpSpPr>
            <a:xfrm>
              <a:off x="2132806" y="2438400"/>
              <a:ext cx="4648994" cy="3429000"/>
              <a:chOff x="2132806" y="2515394"/>
              <a:chExt cx="3505995" cy="274399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rot="5400000">
                <a:off x="762000" y="3886200"/>
                <a:ext cx="2743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>
                <a:off x="2133602" y="5257800"/>
                <a:ext cx="350519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590800" y="2895600"/>
              <a:ext cx="2971800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5400" y="59436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2800" baseline="-25000" dirty="0" err="1" smtClean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5943600"/>
              <a:ext cx="1158875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2800" baseline="-25000" dirty="0" err="1" smtClean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6800" y="450598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2800" baseline="-25000" dirty="0" err="1" smtClean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5146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2800" baseline="-25000" dirty="0" err="1" smtClean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28956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875212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096294" y="5371306"/>
              <a:ext cx="9906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5066506" y="5371306"/>
              <a:ext cx="9906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715000" y="304800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Plot a point (x, y)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791200" y="3581400"/>
          <a:ext cx="2032000" cy="914400"/>
        </p:xfrm>
        <a:graphic>
          <a:graphicData uri="http://schemas.openxmlformats.org/presentationml/2006/ole">
            <p:oleObj spid="_x0000_s39938" name="Equation" r:id="rId3" imgW="10159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19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Cohen-Sutherland LINE  CLIPPING algorithm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1943100" cy="165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3505200" y="2514600"/>
            <a:ext cx="4710113" cy="3933825"/>
            <a:chOff x="7556500" y="3187700"/>
            <a:chExt cx="5167313" cy="5076825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8953500" y="3187700"/>
              <a:ext cx="0" cy="5076825"/>
            </a:xfrm>
            <a:prstGeom prst="line">
              <a:avLst/>
            </a:prstGeom>
            <a:noFill/>
            <a:ln w="76200">
              <a:solidFill>
                <a:srgbClr val="000C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11620500" y="3187700"/>
              <a:ext cx="0" cy="5076825"/>
            </a:xfrm>
            <a:prstGeom prst="line">
              <a:avLst/>
            </a:prstGeom>
            <a:noFill/>
            <a:ln w="76200">
              <a:solidFill>
                <a:srgbClr val="000C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7645400" y="4583113"/>
              <a:ext cx="5078413" cy="0"/>
            </a:xfrm>
            <a:prstGeom prst="line">
              <a:avLst/>
            </a:prstGeom>
            <a:noFill/>
            <a:ln w="76200">
              <a:solidFill>
                <a:srgbClr val="000C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>
              <a:off x="7645400" y="6818313"/>
              <a:ext cx="5078413" cy="0"/>
            </a:xfrm>
            <a:prstGeom prst="line">
              <a:avLst/>
            </a:prstGeom>
            <a:noFill/>
            <a:ln w="76200">
              <a:solidFill>
                <a:srgbClr val="000C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IN" sz="1400"/>
            </a:p>
          </p:txBody>
        </p:sp>
        <p:sp>
          <p:nvSpPr>
            <p:cNvPr id="14" name="Rectangle 7"/>
            <p:cNvSpPr>
              <a:spLocks/>
            </p:cNvSpPr>
            <p:nvPr/>
          </p:nvSpPr>
          <p:spPr bwMode="auto">
            <a:xfrm>
              <a:off x="8991600" y="4635500"/>
              <a:ext cx="2603500" cy="2146300"/>
            </a:xfrm>
            <a:prstGeom prst="rect">
              <a:avLst/>
            </a:prstGeom>
            <a:solidFill>
              <a:srgbClr val="7F807D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IN" sz="1400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7556500" y="35433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1001</a:t>
              </a:r>
            </a:p>
          </p:txBody>
        </p: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9664700" y="35433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11772900" y="35433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1010</a:t>
              </a:r>
            </a:p>
          </p:txBody>
        </p:sp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7556500" y="5308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9779000" y="5308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11772900" y="5308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7556500" y="7213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0101</a:t>
              </a:r>
            </a:p>
          </p:txBody>
        </p:sp>
        <p:sp>
          <p:nvSpPr>
            <p:cNvPr id="22" name="Rectangle 15"/>
            <p:cNvSpPr>
              <a:spLocks/>
            </p:cNvSpPr>
            <p:nvPr/>
          </p:nvSpPr>
          <p:spPr bwMode="auto">
            <a:xfrm>
              <a:off x="9664700" y="7213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23" name="Rectangle 16"/>
            <p:cNvSpPr>
              <a:spLocks/>
            </p:cNvSpPr>
            <p:nvPr/>
          </p:nvSpPr>
          <p:spPr bwMode="auto">
            <a:xfrm>
              <a:off x="11772900" y="7213600"/>
              <a:ext cx="730969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0100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066800" y="381000"/>
            <a:ext cx="6934200" cy="5716588"/>
            <a:chOff x="1066800" y="381000"/>
            <a:chExt cx="6934200" cy="5716588"/>
          </a:xfrm>
        </p:grpSpPr>
        <p:sp>
          <p:nvSpPr>
            <p:cNvPr id="3" name="Rectangle 2"/>
            <p:cNvSpPr/>
            <p:nvPr/>
          </p:nvSpPr>
          <p:spPr>
            <a:xfrm>
              <a:off x="2743200" y="2133600"/>
              <a:ext cx="3581400" cy="24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V="1">
              <a:off x="5448300" y="4610100"/>
              <a:ext cx="609600" cy="533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3238500" y="2324100"/>
              <a:ext cx="2438400" cy="2057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981200" y="685800"/>
              <a:ext cx="1600200" cy="1295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38894" y="3314700"/>
              <a:ext cx="5563394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3619103" y="3391297"/>
              <a:ext cx="541099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52600" y="381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P2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3200" y="1078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P2’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2800" y="1752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P2’’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5105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P1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4507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P1’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66800" y="4572000"/>
              <a:ext cx="6934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66800" y="2133600"/>
              <a:ext cx="6934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10000" y="3364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0000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3276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0010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0400" y="510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0110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10400" y="129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1010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47800" y="3276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0001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510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0101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47800" y="129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1001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518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0100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858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Liang-</a:t>
            </a:r>
            <a:r>
              <a:rPr lang="en-US" sz="4400" dirty="0" err="1" smtClean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Barsky</a:t>
            </a:r>
            <a:r>
              <a:rPr lang="en-US" sz="4400" dirty="0" smtClean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Line Clipping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4958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Parametric definition of a line:</a:t>
            </a:r>
          </a:p>
          <a:p>
            <a:pPr marL="937584"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x</a:t>
            </a:r>
            <a:r>
              <a:rPr lang="en-US" baseline="-2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u∆x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= y</a:t>
            </a:r>
            <a:r>
              <a:rPr lang="en-US" baseline="-2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u∆y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∆x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6000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x</a:t>
            </a:r>
            <a:r>
              <a:rPr lang="en-US" baseline="-2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∆y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6000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y</a:t>
            </a:r>
            <a:r>
              <a:rPr lang="en-US" baseline="-24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  0 ≤ u ≤ 1</a:t>
            </a:r>
          </a:p>
          <a:p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19200" y="1447800"/>
            <a:ext cx="5410200" cy="2421791"/>
            <a:chOff x="1219200" y="1447800"/>
            <a:chExt cx="5410200" cy="2421791"/>
          </a:xfrm>
        </p:grpSpPr>
        <p:grpSp>
          <p:nvGrpSpPr>
            <p:cNvPr id="12" name="Group 10"/>
            <p:cNvGrpSpPr/>
            <p:nvPr/>
          </p:nvGrpSpPr>
          <p:grpSpPr>
            <a:xfrm>
              <a:off x="1802164" y="1676401"/>
              <a:ext cx="4065236" cy="1828799"/>
              <a:chOff x="2132806" y="2515394"/>
              <a:chExt cx="3505995" cy="274399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5400000">
                <a:off x="762000" y="3886200"/>
                <a:ext cx="2743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2133602" y="5257800"/>
                <a:ext cx="350519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2216" y="1922324"/>
              <a:ext cx="1624584" cy="1065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3872" y="3561814"/>
              <a:ext cx="54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4082" y="3561814"/>
              <a:ext cx="633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788532"/>
              <a:ext cx="54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717388"/>
              <a:ext cx="54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802384" y="1905000"/>
              <a:ext cx="1474216" cy="173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802384" y="2971800"/>
              <a:ext cx="1474216" cy="153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09749" y="3253976"/>
              <a:ext cx="532834" cy="8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609949" y="3253976"/>
              <a:ext cx="532834" cy="8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133600" y="1752600"/>
              <a:ext cx="3657600" cy="1447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86400" y="1447800"/>
              <a:ext cx="114300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IN" sz="14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sz="1400" baseline="-250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28800" y="3124200"/>
              <a:ext cx="83820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(X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,Y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endParaRPr lang="en-IN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85800"/>
            <a:ext cx="3810000" cy="5529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25056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point clipping strategy</a:t>
            </a:r>
          </a:p>
          <a:p>
            <a:pPr marL="937584"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x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y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(x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37584"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x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(y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u∆y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≤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y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lnSpc>
                <a:spcPct val="7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7584" lvl="1">
              <a:buNone/>
            </a:pP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81000"/>
          <a:ext cx="4419600" cy="1284287"/>
        </p:xfrm>
        <a:graphic>
          <a:graphicData uri="http://schemas.openxmlformats.org/presentationml/2006/ole">
            <p:oleObj spid="_x0000_s41986" name="Equation" r:id="rId3" imgW="3035160" imgH="914400" progId="Equation.DSMT4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9833" y="2971800"/>
            <a:ext cx="5050367" cy="1757363"/>
            <a:chOff x="1198033" y="3124200"/>
            <a:chExt cx="5050367" cy="1757363"/>
          </a:xfrm>
        </p:grpSpPr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1198033" y="3124200"/>
            <a:ext cx="783167" cy="381000"/>
          </p:xfrm>
          <a:graphic>
            <a:graphicData uri="http://schemas.openxmlformats.org/presentationml/2006/ole">
              <p:oleObj spid="_x0000_s41987" name="Equation" r:id="rId4" imgW="469800" imgH="228600" progId="Equation.DSMT4">
                <p:embed/>
              </p:oleObj>
            </a:graphicData>
          </a:graphic>
        </p:graphicFrame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1206500" y="3810000"/>
            <a:ext cx="677333" cy="381000"/>
          </p:xfrm>
          <a:graphic>
            <a:graphicData uri="http://schemas.openxmlformats.org/presentationml/2006/ole">
              <p:oleObj spid="_x0000_s41988" name="Equation" r:id="rId5" imgW="406080" imgH="228600" progId="Equation.DSMT4">
                <p:embed/>
              </p:oleObj>
            </a:graphicData>
          </a:graphic>
        </p:graphicFrame>
        <p:graphicFrame>
          <p:nvGraphicFramePr>
            <p:cNvPr id="41989" name="Object 5"/>
            <p:cNvGraphicFramePr>
              <a:graphicFrameLocks noChangeAspect="1"/>
            </p:cNvGraphicFramePr>
            <p:nvPr/>
          </p:nvGraphicFramePr>
          <p:xfrm>
            <a:off x="1219200" y="4495800"/>
            <a:ext cx="685800" cy="385763"/>
          </p:xfrm>
          <a:graphic>
            <a:graphicData uri="http://schemas.openxmlformats.org/presentationml/2006/ole">
              <p:oleObj spid="_x0000_s41989" name="Equation" r:id="rId6" imgW="406080" imgH="228600" progId="Equation.DSMT4">
                <p:embed/>
              </p:oleObj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2590800" y="3135868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Line is parallel to clipping window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4419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Line is entering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38216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Line is exiting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4949687"/>
            <a:ext cx="3733800" cy="536713"/>
            <a:chOff x="1219200" y="5105400"/>
            <a:chExt cx="3733800" cy="536713"/>
          </a:xfrm>
        </p:grpSpPr>
        <p:graphicFrame>
          <p:nvGraphicFramePr>
            <p:cNvPr id="41991" name="Object 7"/>
            <p:cNvGraphicFramePr>
              <a:graphicFrameLocks noChangeAspect="1"/>
            </p:cNvGraphicFramePr>
            <p:nvPr/>
          </p:nvGraphicFramePr>
          <p:xfrm>
            <a:off x="1219200" y="5105400"/>
            <a:ext cx="685800" cy="536713"/>
          </p:xfrm>
          <a:graphic>
            <a:graphicData uri="http://schemas.openxmlformats.org/presentationml/2006/ole">
              <p:oleObj spid="_x0000_s41991" name="Equation" r:id="rId7" imgW="291960" imgH="2286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438400" y="51816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Min(Exiting u,1)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000" y="5638800"/>
            <a:ext cx="3810000" cy="498764"/>
            <a:chOff x="1295400" y="5791200"/>
            <a:chExt cx="3810000" cy="498764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1295400" y="5791200"/>
            <a:ext cx="609600" cy="498764"/>
          </p:xfrm>
          <a:graphic>
            <a:graphicData uri="http://schemas.openxmlformats.org/presentationml/2006/ole">
              <p:oleObj spid="_x0000_s41992" name="Equation" r:id="rId8" imgW="279360" imgH="228600" progId="Equation.DSMT4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590800" y="5791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Max(Entering u,0)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2" name="Picture 21" descr="Picture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3861" y="2209800"/>
            <a:ext cx="5580139" cy="4191000"/>
          </a:xfrm>
          <a:prstGeom prst="rect">
            <a:avLst/>
          </a:prstGeom>
        </p:spPr>
      </p:pic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28600" y="2057399"/>
          <a:ext cx="1219200" cy="767645"/>
        </p:xfrm>
        <a:graphic>
          <a:graphicData uri="http://schemas.openxmlformats.org/presentationml/2006/ole">
            <p:oleObj spid="_x0000_s41993" name="Equation" r:id="rId10" imgW="583920" imgH="43164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1000" y="685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6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000" baseline="-6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533400"/>
            <a:ext cx="7391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ALGORITHM</a:t>
            </a:r>
          </a:p>
          <a:p>
            <a:pPr marL="457200" indent="-4572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Initialize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=0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 marL="457200" indent="-457200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Calculate ‘u’ values  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 u&lt;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 u&gt;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ignore it.</a:t>
            </a:r>
          </a:p>
          <a:p>
            <a:pPr marL="457200" indent="-457200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Otherwise update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1371600" lvl="2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Draw a line between the following points</a:t>
            </a:r>
          </a:p>
          <a:p>
            <a:pPr marL="1371600" lvl="2" indent="-457200">
              <a:buFont typeface="+mj-lt"/>
              <a:buAutoNum type="arabicPeriod" startAt="4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1. 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∆x,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0" lvl="2" indent="-4572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2. 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∆x,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Otherwise  if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		No line segment to draw.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8382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Window and Viewport mapping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Point Clipping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Line Clipping</a:t>
            </a:r>
          </a:p>
          <a:p>
            <a:pPr lvl="1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Cohen-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Sudhenland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Parametric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Polygon Clipping 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8000" y="304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POLYGON  CLIPPING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06500" y="1981200"/>
            <a:ext cx="2895600" cy="2667000"/>
            <a:chOff x="1206500" y="1981200"/>
            <a:chExt cx="2895600" cy="2667000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206500" y="2971800"/>
              <a:ext cx="2590800" cy="167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739900" y="1981200"/>
              <a:ext cx="2362200" cy="2209800"/>
            </a:xfrm>
            <a:custGeom>
              <a:avLst/>
              <a:gdLst>
                <a:gd name="T0" fmla="*/ 381000 w 1488"/>
                <a:gd name="T1" fmla="*/ 2209800 h 1392"/>
                <a:gd name="T2" fmla="*/ 0 w 1488"/>
                <a:gd name="T3" fmla="*/ 0 h 1392"/>
                <a:gd name="T4" fmla="*/ 1066800 w 1488"/>
                <a:gd name="T5" fmla="*/ 0 h 1392"/>
                <a:gd name="T6" fmla="*/ 2362200 w 1488"/>
                <a:gd name="T7" fmla="*/ 2209800 h 1392"/>
                <a:gd name="T8" fmla="*/ 1600200 w 1488"/>
                <a:gd name="T9" fmla="*/ 2209800 h 1392"/>
                <a:gd name="T10" fmla="*/ 838200 w 1488"/>
                <a:gd name="T11" fmla="*/ 609600 h 1392"/>
                <a:gd name="T12" fmla="*/ 914400 w 1488"/>
                <a:gd name="T13" fmla="*/ 2209800 h 1392"/>
                <a:gd name="T14" fmla="*/ 381000 w 1488"/>
                <a:gd name="T15" fmla="*/ 2209800 h 13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1392"/>
                <a:gd name="T26" fmla="*/ 1488 w 1488"/>
                <a:gd name="T27" fmla="*/ 1392 h 13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1392">
                  <a:moveTo>
                    <a:pt x="240" y="1392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1488" y="1392"/>
                  </a:lnTo>
                  <a:lnTo>
                    <a:pt x="1008" y="1392"/>
                  </a:lnTo>
                  <a:lnTo>
                    <a:pt x="528" y="384"/>
                  </a:lnTo>
                  <a:lnTo>
                    <a:pt x="576" y="1392"/>
                  </a:lnTo>
                  <a:lnTo>
                    <a:pt x="240" y="13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11700" y="1676400"/>
            <a:ext cx="3213100" cy="2971800"/>
            <a:chOff x="4711700" y="1676400"/>
            <a:chExt cx="3213100" cy="2971800"/>
          </a:xfrm>
        </p:grpSpPr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4711700" y="2971800"/>
              <a:ext cx="2590800" cy="167640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940300" y="1689100"/>
              <a:ext cx="2654300" cy="12827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i="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245100" y="1981200"/>
              <a:ext cx="2362200" cy="2209800"/>
            </a:xfrm>
            <a:custGeom>
              <a:avLst/>
              <a:gdLst>
                <a:gd name="T0" fmla="*/ 381000 w 1488"/>
                <a:gd name="T1" fmla="*/ 2209800 h 1392"/>
                <a:gd name="T2" fmla="*/ 0 w 1488"/>
                <a:gd name="T3" fmla="*/ 0 h 1392"/>
                <a:gd name="T4" fmla="*/ 1066800 w 1488"/>
                <a:gd name="T5" fmla="*/ 0 h 1392"/>
                <a:gd name="T6" fmla="*/ 2362200 w 1488"/>
                <a:gd name="T7" fmla="*/ 2209800 h 1392"/>
                <a:gd name="T8" fmla="*/ 1600200 w 1488"/>
                <a:gd name="T9" fmla="*/ 2209800 h 1392"/>
                <a:gd name="T10" fmla="*/ 838200 w 1488"/>
                <a:gd name="T11" fmla="*/ 609600 h 1392"/>
                <a:gd name="T12" fmla="*/ 914400 w 1488"/>
                <a:gd name="T13" fmla="*/ 2209800 h 1392"/>
                <a:gd name="T14" fmla="*/ 381000 w 1488"/>
                <a:gd name="T15" fmla="*/ 2209800 h 13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1392"/>
                <a:gd name="T26" fmla="*/ 1488 w 1488"/>
                <a:gd name="T27" fmla="*/ 1392 h 13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1392">
                  <a:moveTo>
                    <a:pt x="240" y="1392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1488" y="1392"/>
                  </a:lnTo>
                  <a:lnTo>
                    <a:pt x="1008" y="1392"/>
                  </a:lnTo>
                  <a:lnTo>
                    <a:pt x="528" y="384"/>
                  </a:lnTo>
                  <a:lnTo>
                    <a:pt x="576" y="1392"/>
                  </a:lnTo>
                  <a:lnTo>
                    <a:pt x="240" y="13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315200" y="3429000"/>
              <a:ext cx="609600" cy="838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i="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953000" y="1676400"/>
              <a:ext cx="2438400" cy="12954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i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1371600"/>
            <a:ext cx="16764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96000" y="1295400"/>
            <a:ext cx="16764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28800" y="4191000"/>
            <a:ext cx="16764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72200" y="4267200"/>
            <a:ext cx="16764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8288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SAVE v2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14400" y="1371600"/>
            <a:ext cx="533400" cy="1817132"/>
            <a:chOff x="914400" y="1371600"/>
            <a:chExt cx="533400" cy="1817132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571500" y="2324100"/>
              <a:ext cx="11430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4400" y="1371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v2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4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5400" y="3429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SAVE  NOTHING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09800" y="4202668"/>
            <a:ext cx="533400" cy="1653064"/>
            <a:chOff x="2209800" y="4202668"/>
            <a:chExt cx="533400" cy="1653064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1987828" y="5035034"/>
              <a:ext cx="901938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09800" y="4202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v2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00" y="548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v1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19800" y="3276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SAVE v1’and v2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410200" y="1981200"/>
            <a:ext cx="1296195" cy="53419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532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16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88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v1’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62600" y="4724400"/>
            <a:ext cx="990600" cy="64186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5040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v1’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74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SAVE v1’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304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Cohen-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Hodgeman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POLYGON  CLIPPING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2925" y="987425"/>
            <a:ext cx="8056563" cy="4498975"/>
            <a:chOff x="542925" y="987425"/>
            <a:chExt cx="8056563" cy="4498975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2"/>
            <a:srcRect b="7837"/>
            <a:stretch>
              <a:fillRect/>
            </a:stretch>
          </p:blipFill>
          <p:spPr bwMode="auto">
            <a:xfrm>
              <a:off x="542925" y="987425"/>
              <a:ext cx="8056563" cy="449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752600" y="2373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v2’’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838200" y="2819400"/>
            <a:ext cx="1476895" cy="152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2769524" y="3225800"/>
            <a:ext cx="1192877" cy="111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1219200" cy="9144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67000" y="2971800"/>
            <a:ext cx="762000" cy="7620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5334000" y="1550194"/>
            <a:ext cx="2590800" cy="1955006"/>
            <a:chOff x="5334000" y="1550194"/>
            <a:chExt cx="2590800" cy="19550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b="30009"/>
            <a:stretch>
              <a:fillRect/>
            </a:stretch>
          </p:blipFill>
          <p:spPr bwMode="auto">
            <a:xfrm>
              <a:off x="5334000" y="1550194"/>
              <a:ext cx="2590800" cy="1955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486400" y="1600200"/>
              <a:ext cx="24384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191000"/>
            <a:ext cx="2362200" cy="2057400"/>
            <a:chOff x="5486400" y="3810000"/>
            <a:chExt cx="2362200" cy="2057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r="46154" b="41400"/>
            <a:stretch>
              <a:fillRect/>
            </a:stretch>
          </p:blipFill>
          <p:spPr bwMode="auto">
            <a:xfrm>
              <a:off x="5829374" y="3886200"/>
              <a:ext cx="2019226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5486400" y="3810000"/>
              <a:ext cx="2362200" cy="205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143000" y="5410200"/>
            <a:ext cx="178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World coordinate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" y="1829594"/>
            <a:ext cx="4495800" cy="2972594"/>
            <a:chOff x="457200" y="1829594"/>
            <a:chExt cx="4495800" cy="29725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57200" y="4800600"/>
              <a:ext cx="4495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-1027509" y="3314303"/>
              <a:ext cx="297100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981200" y="49530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28310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3600" y="351686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Device screen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43600" y="6324600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Device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50203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World coordinate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Cartesian coordinate w.r.t which we define diagram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93203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area on world coordinate selected for display.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83803"/>
            <a:ext cx="32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Device Coordinate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Screen Coordinate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350603"/>
            <a:ext cx="746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Viewport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Area on device coordinate where graphics is to be displayed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coordinate system of the frame buffer.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936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Viewing transformation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Window to viewport mapping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sis.pace.edu/~marchese/CG_Rev/Lect_wtm_files/image004.jpg"/>
          <p:cNvPicPr>
            <a:picLocks noChangeAspect="1" noChangeArrowheads="1"/>
          </p:cNvPicPr>
          <p:nvPr/>
        </p:nvPicPr>
        <p:blipFill>
          <a:blip r:embed="rId2"/>
          <a:srcRect r="50909"/>
          <a:stretch>
            <a:fillRect/>
          </a:stretch>
        </p:blipFill>
        <p:spPr bwMode="auto">
          <a:xfrm>
            <a:off x="381000" y="838200"/>
            <a:ext cx="4114800" cy="4191000"/>
          </a:xfrm>
          <a:prstGeom prst="rect">
            <a:avLst/>
          </a:prstGeom>
          <a:noFill/>
        </p:spPr>
      </p:pic>
      <p:pic>
        <p:nvPicPr>
          <p:cNvPr id="3" name="Picture 2" descr="http://csis.pace.edu/~marchese/CG_Rev/Lect_wtm_files/image004.jpg"/>
          <p:cNvPicPr>
            <a:picLocks noChangeAspect="1" noChangeArrowheads="1"/>
          </p:cNvPicPr>
          <p:nvPr/>
        </p:nvPicPr>
        <p:blipFill>
          <a:blip r:embed="rId2"/>
          <a:srcRect l="50000" b="18000"/>
          <a:stretch>
            <a:fillRect/>
          </a:stretch>
        </p:blipFill>
        <p:spPr bwMode="auto">
          <a:xfrm>
            <a:off x="5257800" y="1066800"/>
            <a:ext cx="2971800" cy="3124200"/>
          </a:xfrm>
          <a:prstGeom prst="rect">
            <a:avLst/>
          </a:prstGeom>
          <a:noFill/>
        </p:spPr>
      </p:pic>
      <p:pic>
        <p:nvPicPr>
          <p:cNvPr id="4" name="Picture 3" descr="http://csis.pace.edu/~marchese/CG_Rev/Lect_wtm_files/image004.jpg"/>
          <p:cNvPicPr>
            <a:picLocks noChangeAspect="1" noChangeArrowheads="1"/>
          </p:cNvPicPr>
          <p:nvPr/>
        </p:nvPicPr>
        <p:blipFill>
          <a:blip r:embed="rId2"/>
          <a:srcRect l="50000" t="88000"/>
          <a:stretch>
            <a:fillRect/>
          </a:stretch>
        </p:blipFill>
        <p:spPr bwMode="auto">
          <a:xfrm>
            <a:off x="4876800" y="4419601"/>
            <a:ext cx="37338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47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VIEWING TRANSFORMATION BY NORMALIZATION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209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: A point on window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 : Corr.  point on viewport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Normalized point on window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17410" name="Equation" r:id="rId3" imgW="914400" imgH="183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17411" name="Equation" r:id="rId4" imgW="914400" imgH="183960" progId="Equation.DSMT4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724400" y="3200400"/>
          <a:ext cx="3943350" cy="838200"/>
        </p:xfrm>
        <a:graphic>
          <a:graphicData uri="http://schemas.openxmlformats.org/presentationml/2006/ole">
            <p:oleObj spid="_x0000_s17412" name="Equation" r:id="rId5" imgW="2031840" imgH="43164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990600" y="5029200"/>
            <a:ext cx="3342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Normalized point on viewport</a:t>
            </a:r>
            <a:endParaRPr lang="en-IN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953000" y="4876800"/>
          <a:ext cx="3648075" cy="838200"/>
        </p:xfrm>
        <a:graphic>
          <a:graphicData uri="http://schemas.openxmlformats.org/presentationml/2006/ole">
            <p:oleObj spid="_x0000_s17413" name="Equation" r:id="rId6" imgW="18795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7200" y="1447800"/>
          <a:ext cx="6092902" cy="2667000"/>
        </p:xfrm>
        <a:graphic>
          <a:graphicData uri="http://schemas.openxmlformats.org/presentationml/2006/ole">
            <p:oleObj spid="_x0000_s18434" name="Equation" r:id="rId3" imgW="3568680" imgH="15620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09600" y="5638800"/>
          <a:ext cx="3657599" cy="430305"/>
        </p:xfrm>
        <a:graphic>
          <a:graphicData uri="http://schemas.openxmlformats.org/presentationml/2006/ole">
            <p:oleObj spid="_x0000_s18435" name="Equation" r:id="rId4" imgW="1892160" imgH="2286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53000" y="5410200"/>
          <a:ext cx="2286001" cy="801279"/>
        </p:xfrm>
        <a:graphic>
          <a:graphicData uri="http://schemas.openxmlformats.org/presentationml/2006/ole">
            <p:oleObj spid="_x0000_s18436" name="Equation" r:id="rId5" imgW="12315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22288" y="1447800"/>
          <a:ext cx="5962650" cy="2667000"/>
        </p:xfrm>
        <a:graphic>
          <a:graphicData uri="http://schemas.openxmlformats.org/presentationml/2006/ole">
            <p:oleObj spid="_x0000_s19458" name="Equation" r:id="rId3" imgW="3492360" imgH="15620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3400" y="5437187"/>
          <a:ext cx="3535363" cy="430213"/>
        </p:xfrm>
        <a:graphic>
          <a:graphicData uri="http://schemas.openxmlformats.org/presentationml/2006/ole">
            <p:oleObj spid="_x0000_s19459" name="Equation" r:id="rId4" imgW="1828800" imgH="2286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76813" y="5218112"/>
          <a:ext cx="2238375" cy="801688"/>
        </p:xfrm>
        <a:graphic>
          <a:graphicData uri="http://schemas.openxmlformats.org/presentationml/2006/ole">
            <p:oleObj spid="_x0000_s19460" name="Equation" r:id="rId5" imgW="1206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VIEWING TRANSFORMATION BY COMPOSITE TRANSFORMATION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: A point on window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 : Corr.  point on viewport</a:t>
            </a:r>
          </a:p>
        </p:txBody>
      </p:sp>
      <p:pic>
        <p:nvPicPr>
          <p:cNvPr id="4" name="Picture 2" descr="http://csis.pace.edu/~marchese/CG_Rev/Lect_wtm_files/image004.jpg"/>
          <p:cNvPicPr>
            <a:picLocks noChangeAspect="1" noChangeArrowheads="1"/>
          </p:cNvPicPr>
          <p:nvPr/>
        </p:nvPicPr>
        <p:blipFill>
          <a:blip r:embed="rId2"/>
          <a:srcRect r="50909"/>
          <a:stretch>
            <a:fillRect/>
          </a:stretch>
        </p:blipFill>
        <p:spPr bwMode="auto">
          <a:xfrm>
            <a:off x="76200" y="3048000"/>
            <a:ext cx="2057400" cy="20955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514600" y="2971800"/>
            <a:ext cx="1981200" cy="2209800"/>
            <a:chOff x="2895600" y="3276600"/>
            <a:chExt cx="1981200" cy="22098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95600" y="3276600"/>
              <a:ext cx="1981200" cy="1568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/>
            <a:srcRect l="2239" r="5224" b="5102"/>
            <a:stretch>
              <a:fillRect/>
            </a:stretch>
          </p:blipFill>
          <p:spPr bwMode="auto">
            <a:xfrm>
              <a:off x="2971800" y="3811772"/>
              <a:ext cx="1403822" cy="98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6738" y="5257800"/>
              <a:ext cx="120004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/>
            <p:nvPr/>
          </p:nvCxnSpPr>
          <p:spPr>
            <a:xfrm rot="5400000">
              <a:off x="2227993" y="4063381"/>
              <a:ext cx="1488558" cy="9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971800"/>
            <a:ext cx="1981200" cy="156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1"/>
          <p:cNvGrpSpPr/>
          <p:nvPr/>
        </p:nvGrpSpPr>
        <p:grpSpPr>
          <a:xfrm>
            <a:off x="4648200" y="3014774"/>
            <a:ext cx="1304979" cy="2166826"/>
            <a:chOff x="4572000" y="3014774"/>
            <a:chExt cx="1304979" cy="216682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 l="2239" r="5224" b="5102"/>
            <a:stretch>
              <a:fillRect/>
            </a:stretch>
          </p:blipFill>
          <p:spPr bwMode="auto">
            <a:xfrm>
              <a:off x="4572000" y="3505200"/>
              <a:ext cx="1143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76938" y="4953000"/>
              <a:ext cx="120004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" name="Straight Connector 14"/>
            <p:cNvCxnSpPr/>
            <p:nvPr/>
          </p:nvCxnSpPr>
          <p:spPr>
            <a:xfrm rot="5400000">
              <a:off x="3828193" y="3758581"/>
              <a:ext cx="1488558" cy="9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48401" y="2819400"/>
            <a:ext cx="2133600" cy="2362200"/>
            <a:chOff x="6248401" y="2819400"/>
            <a:chExt cx="2133600" cy="236220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48401" y="2819400"/>
              <a:ext cx="2133600" cy="2038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05600" y="4953000"/>
              <a:ext cx="120004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Right Arrow 22"/>
          <p:cNvSpPr/>
          <p:nvPr/>
        </p:nvSpPr>
        <p:spPr>
          <a:xfrm>
            <a:off x="1981200" y="4114800"/>
            <a:ext cx="381000" cy="304800"/>
          </a:xfrm>
          <a:prstGeom prst="rightArrow">
            <a:avLst>
              <a:gd name="adj1" fmla="val 20371"/>
              <a:gd name="adj2" fmla="val 4407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4114800" y="4114800"/>
            <a:ext cx="381000" cy="304800"/>
          </a:xfrm>
          <a:prstGeom prst="rightArrow">
            <a:avLst>
              <a:gd name="adj1" fmla="val 20371"/>
              <a:gd name="adj2" fmla="val 4407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6096000" y="4114800"/>
            <a:ext cx="381000" cy="304800"/>
          </a:xfrm>
          <a:prstGeom prst="rightArrow">
            <a:avLst>
              <a:gd name="adj1" fmla="val 20371"/>
              <a:gd name="adj2" fmla="val 4407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447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VIEWING TRANSFORMTION  &amp;  CLIPPING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76</cp:revision>
  <dcterms:created xsi:type="dcterms:W3CDTF">2006-08-16T00:00:00Z</dcterms:created>
  <dcterms:modified xsi:type="dcterms:W3CDTF">2016-08-02T04:20:33Z</dcterms:modified>
</cp:coreProperties>
</file>