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4" r:id="rId19"/>
    <p:sldId id="273" r:id="rId20"/>
    <p:sldId id="272" r:id="rId21"/>
    <p:sldId id="275" r:id="rId22"/>
    <p:sldId id="279" r:id="rId23"/>
    <p:sldId id="278" r:id="rId24"/>
    <p:sldId id="280" r:id="rId25"/>
    <p:sldId id="281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124" autoAdjust="0"/>
  </p:normalViewPr>
  <p:slideViewPr>
    <p:cSldViewPr>
      <p:cViewPr>
        <p:scale>
          <a:sx n="80" d="100"/>
          <a:sy n="80" d="100"/>
        </p:scale>
        <p:origin x="-326" y="6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CURVES   AND  SURFACES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066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Properties of  BEZIER CURVE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5908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Property-V.</a:t>
            </a:r>
            <a:endParaRPr lang="en-GB" sz="20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curve exhibits partition of unity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5000" y="1219200"/>
            <a:ext cx="3124200" cy="1295400"/>
            <a:chOff x="1905000" y="1143000"/>
            <a:chExt cx="5791200" cy="3197352"/>
          </a:xfrm>
        </p:grpSpPr>
        <p:sp>
          <p:nvSpPr>
            <p:cNvPr id="5" name="TextBox 4"/>
            <p:cNvSpPr txBox="1"/>
            <p:nvPr/>
          </p:nvSpPr>
          <p:spPr>
            <a:xfrm>
              <a:off x="3810000" y="1143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2600" y="1143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" name="Group 30"/>
            <p:cNvGrpSpPr/>
            <p:nvPr/>
          </p:nvGrpSpPr>
          <p:grpSpPr>
            <a:xfrm>
              <a:off x="2590800" y="1828800"/>
              <a:ext cx="4343400" cy="1828800"/>
              <a:chOff x="2514600" y="1905000"/>
              <a:chExt cx="4343400" cy="18288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514600" y="3429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862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340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3" name="Oval 4"/>
              <p:cNvSpPr/>
              <p:nvPr/>
            </p:nvSpPr>
            <p:spPr>
              <a:xfrm>
                <a:off x="6553200" y="3352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706913" y="2104572"/>
                <a:ext cx="4074887" cy="1445985"/>
              </a:xfrm>
              <a:custGeom>
                <a:avLst/>
                <a:gdLst>
                  <a:gd name="connsiteX0" fmla="*/ 0 w 4031343"/>
                  <a:gd name="connsiteY0" fmla="*/ 1422399 h 1445985"/>
                  <a:gd name="connsiteX1" fmla="*/ 1219200 w 4031343"/>
                  <a:gd name="connsiteY1" fmla="*/ 312057 h 1445985"/>
                  <a:gd name="connsiteX2" fmla="*/ 2514600 w 4031343"/>
                  <a:gd name="connsiteY2" fmla="*/ 159657 h 1445985"/>
                  <a:gd name="connsiteX3" fmla="*/ 3820886 w 4031343"/>
                  <a:gd name="connsiteY3" fmla="*/ 1269999 h 1445985"/>
                  <a:gd name="connsiteX4" fmla="*/ 3777343 w 4031343"/>
                  <a:gd name="connsiteY4" fmla="*/ 1215571 h 144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343" h="1445985">
                    <a:moveTo>
                      <a:pt x="0" y="1422399"/>
                    </a:moveTo>
                    <a:cubicBezTo>
                      <a:pt x="400050" y="972456"/>
                      <a:pt x="800100" y="522514"/>
                      <a:pt x="1219200" y="312057"/>
                    </a:cubicBezTo>
                    <a:cubicBezTo>
                      <a:pt x="1638300" y="101600"/>
                      <a:pt x="2080986" y="0"/>
                      <a:pt x="2514600" y="159657"/>
                    </a:cubicBezTo>
                    <a:cubicBezTo>
                      <a:pt x="2948214" y="319314"/>
                      <a:pt x="3610429" y="1094013"/>
                      <a:pt x="3820886" y="1269999"/>
                    </a:cubicBezTo>
                    <a:cubicBezTo>
                      <a:pt x="4031343" y="1445985"/>
                      <a:pt x="3904343" y="1330778"/>
                      <a:pt x="3777343" y="121557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5" name="Straight Connector 14"/>
              <p:cNvCxnSpPr>
                <a:stCxn id="10" idx="1"/>
                <a:endCxn id="11" idx="2"/>
              </p:cNvCxnSpPr>
              <p:nvPr/>
            </p:nvCxnSpPr>
            <p:spPr>
              <a:xfrm rot="5400000" flipH="1" flipV="1">
                <a:off x="2514600" y="2102038"/>
                <a:ext cx="1416237" cy="132696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2" idx="1"/>
              </p:cNvCxnSpPr>
              <p:nvPr/>
            </p:nvCxnSpPr>
            <p:spPr>
              <a:xfrm flipV="1">
                <a:off x="3993963" y="1949637"/>
                <a:ext cx="1384674" cy="315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2" idx="6"/>
              </p:cNvCxnSpPr>
              <p:nvPr/>
            </p:nvCxnSpPr>
            <p:spPr>
              <a:xfrm>
                <a:off x="5638800" y="2057400"/>
                <a:ext cx="1219200" cy="14478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2743200" y="3612963"/>
                <a:ext cx="3854637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1905000" y="32004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86601" y="3048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838200" y="3810000"/>
          <a:ext cx="2268537" cy="749300"/>
        </p:xfrm>
        <a:graphic>
          <a:graphicData uri="http://schemas.openxmlformats.org/presentationml/2006/ole">
            <p:oleObj spid="_x0000_s18434" name="Equation" r:id="rId3" imgW="13078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066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Properties of  BEZIER CURVE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3622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Property-VI.</a:t>
            </a:r>
            <a:endParaRPr lang="en-GB" sz="20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curve can be represented in matrix form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5000" y="1219200"/>
            <a:ext cx="3124200" cy="1295400"/>
            <a:chOff x="1905000" y="1143000"/>
            <a:chExt cx="5791200" cy="3197352"/>
          </a:xfrm>
        </p:grpSpPr>
        <p:sp>
          <p:nvSpPr>
            <p:cNvPr id="5" name="TextBox 4"/>
            <p:cNvSpPr txBox="1"/>
            <p:nvPr/>
          </p:nvSpPr>
          <p:spPr>
            <a:xfrm>
              <a:off x="3810000" y="1143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2600" y="1143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" name="Group 30"/>
            <p:cNvGrpSpPr/>
            <p:nvPr/>
          </p:nvGrpSpPr>
          <p:grpSpPr>
            <a:xfrm>
              <a:off x="2590800" y="1828800"/>
              <a:ext cx="4343400" cy="1828800"/>
              <a:chOff x="2514600" y="1905000"/>
              <a:chExt cx="4343400" cy="18288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514600" y="3429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862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340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3" name="Oval 4"/>
              <p:cNvSpPr/>
              <p:nvPr/>
            </p:nvSpPr>
            <p:spPr>
              <a:xfrm>
                <a:off x="6553200" y="3352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706913" y="2104572"/>
                <a:ext cx="4074887" cy="1445985"/>
              </a:xfrm>
              <a:custGeom>
                <a:avLst/>
                <a:gdLst>
                  <a:gd name="connsiteX0" fmla="*/ 0 w 4031343"/>
                  <a:gd name="connsiteY0" fmla="*/ 1422399 h 1445985"/>
                  <a:gd name="connsiteX1" fmla="*/ 1219200 w 4031343"/>
                  <a:gd name="connsiteY1" fmla="*/ 312057 h 1445985"/>
                  <a:gd name="connsiteX2" fmla="*/ 2514600 w 4031343"/>
                  <a:gd name="connsiteY2" fmla="*/ 159657 h 1445985"/>
                  <a:gd name="connsiteX3" fmla="*/ 3820886 w 4031343"/>
                  <a:gd name="connsiteY3" fmla="*/ 1269999 h 1445985"/>
                  <a:gd name="connsiteX4" fmla="*/ 3777343 w 4031343"/>
                  <a:gd name="connsiteY4" fmla="*/ 1215571 h 144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343" h="1445985">
                    <a:moveTo>
                      <a:pt x="0" y="1422399"/>
                    </a:moveTo>
                    <a:cubicBezTo>
                      <a:pt x="400050" y="972456"/>
                      <a:pt x="800100" y="522514"/>
                      <a:pt x="1219200" y="312057"/>
                    </a:cubicBezTo>
                    <a:cubicBezTo>
                      <a:pt x="1638300" y="101600"/>
                      <a:pt x="2080986" y="0"/>
                      <a:pt x="2514600" y="159657"/>
                    </a:cubicBezTo>
                    <a:cubicBezTo>
                      <a:pt x="2948214" y="319314"/>
                      <a:pt x="3610429" y="1094013"/>
                      <a:pt x="3820886" y="1269999"/>
                    </a:cubicBezTo>
                    <a:cubicBezTo>
                      <a:pt x="4031343" y="1445985"/>
                      <a:pt x="3904343" y="1330778"/>
                      <a:pt x="3777343" y="121557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5" name="Straight Connector 14"/>
              <p:cNvCxnSpPr>
                <a:stCxn id="10" idx="1"/>
                <a:endCxn id="11" idx="2"/>
              </p:cNvCxnSpPr>
              <p:nvPr/>
            </p:nvCxnSpPr>
            <p:spPr>
              <a:xfrm rot="5400000" flipH="1" flipV="1">
                <a:off x="2514600" y="2102038"/>
                <a:ext cx="1416237" cy="132696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2" idx="1"/>
              </p:cNvCxnSpPr>
              <p:nvPr/>
            </p:nvCxnSpPr>
            <p:spPr>
              <a:xfrm flipV="1">
                <a:off x="3993963" y="1949637"/>
                <a:ext cx="1384674" cy="315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2" idx="6"/>
              </p:cNvCxnSpPr>
              <p:nvPr/>
            </p:nvCxnSpPr>
            <p:spPr>
              <a:xfrm>
                <a:off x="5638800" y="2057400"/>
                <a:ext cx="1219200" cy="14478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2743200" y="3612963"/>
                <a:ext cx="3854637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1905000" y="32004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86601" y="3048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28600" y="3505200"/>
          <a:ext cx="7229475" cy="1195387"/>
        </p:xfrm>
        <a:graphic>
          <a:graphicData uri="http://schemas.openxmlformats.org/presentationml/2006/ole">
            <p:oleObj spid="_x0000_s19459" name="Equation" r:id="rId3" imgW="4457520" imgH="736560" progId="Equation.DSMT4">
              <p:embed/>
            </p:oleObj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1582738" y="4786313"/>
          <a:ext cx="4367212" cy="1527175"/>
        </p:xfrm>
        <a:graphic>
          <a:graphicData uri="http://schemas.openxmlformats.org/presentationml/2006/ole">
            <p:oleObj spid="_x0000_s19460" name="Equation" r:id="rId4" imgW="269208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8288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Global propagation of change</a:t>
            </a:r>
            <a:endParaRPr lang="en-GB" sz="20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Changing one control point changes the globally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9718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Local propagation of change</a:t>
            </a:r>
            <a:endParaRPr lang="en-GB" sz="20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Changing one control point changes the locally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533400" y="5105400"/>
          <a:ext cx="6364288" cy="700087"/>
        </p:xfrm>
        <a:graphic>
          <a:graphicData uri="http://schemas.openxmlformats.org/presentationml/2006/ole">
            <p:oleObj spid="_x0000_s20483" name="Equation" r:id="rId3" imgW="39240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066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Piecewise BEZIER CURVE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N=9</a:t>
            </a:r>
          </a:p>
          <a:p>
            <a:endParaRPr lang="en-GB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Control points:10 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419600" y="2057400"/>
          <a:ext cx="2928938" cy="749300"/>
        </p:xfrm>
        <a:graphic>
          <a:graphicData uri="http://schemas.openxmlformats.org/presentationml/2006/ole">
            <p:oleObj spid="_x0000_s21506" name="Equation" r:id="rId3" imgW="1688760" imgH="4316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96150" y="42788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3350" y="4267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6750" y="4267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4267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4267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4267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4267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4267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7400" y="4267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4267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600" y="4343400"/>
            <a:ext cx="2057400" cy="304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352800" y="4114800"/>
            <a:ext cx="2057400" cy="76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953000" y="4343400"/>
            <a:ext cx="2057400" cy="304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3274017" y="5791200"/>
          <a:ext cx="2364783" cy="609600"/>
        </p:xfrm>
        <a:graphic>
          <a:graphicData uri="http://schemas.openxmlformats.org/presentationml/2006/ole">
            <p:oleObj spid="_x0000_s21507" name="Equation" r:id="rId4" imgW="1676160" imgH="431640" progId="Equation.DSMT4">
              <p:embed/>
            </p:oleObj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381000" y="5334000"/>
          <a:ext cx="2364783" cy="609600"/>
        </p:xfrm>
        <a:graphic>
          <a:graphicData uri="http://schemas.openxmlformats.org/presentationml/2006/ole">
            <p:oleObj spid="_x0000_s21508" name="Equation" r:id="rId5" imgW="1676160" imgH="431640" progId="Equation.DSMT4">
              <p:embed/>
            </p:oleObj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5638800" y="5257800"/>
          <a:ext cx="2364783" cy="609600"/>
        </p:xfrm>
        <a:graphic>
          <a:graphicData uri="http://schemas.openxmlformats.org/presentationml/2006/ole">
            <p:oleObj spid="_x0000_s21509" name="Equation" r:id="rId6" imgW="1676160" imgH="431640" progId="Equation.DSMT4">
              <p:embed/>
            </p:oleObj>
          </a:graphicData>
        </a:graphic>
      </p:graphicFrame>
      <p:sp>
        <p:nvSpPr>
          <p:cNvPr id="21" name="Down Arrow 20"/>
          <p:cNvSpPr/>
          <p:nvPr/>
        </p:nvSpPr>
        <p:spPr>
          <a:xfrm rot="2087632">
            <a:off x="1884293" y="4673021"/>
            <a:ext cx="349623" cy="838200"/>
          </a:xfrm>
          <a:prstGeom prst="downArrow">
            <a:avLst>
              <a:gd name="adj1" fmla="val 8657"/>
              <a:gd name="adj2" fmla="val 78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>
            <a:off x="4343400" y="4876800"/>
            <a:ext cx="349623" cy="838200"/>
          </a:xfrm>
          <a:prstGeom prst="downArrow">
            <a:avLst>
              <a:gd name="adj1" fmla="val 8657"/>
              <a:gd name="adj2" fmla="val 78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 rot="19708937">
            <a:off x="6532494" y="4648200"/>
            <a:ext cx="349623" cy="838200"/>
          </a:xfrm>
          <a:prstGeom prst="downArrow">
            <a:avLst>
              <a:gd name="adj1" fmla="val 8657"/>
              <a:gd name="adj2" fmla="val 78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0668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Implementation issue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25146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Void Bezier(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x[],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y[])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for (u=0;u&lt;1;u=u+0.0005)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       float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xu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=f(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x,u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float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yu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=f(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y,u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plot_point(round(x(u)),round(y(u)),COLOR);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0668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BEZIER SURFACE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33400" y="2667000"/>
          <a:ext cx="3548063" cy="914400"/>
        </p:xfrm>
        <a:graphic>
          <a:graphicData uri="http://schemas.openxmlformats.org/presentationml/2006/ole">
            <p:oleObj spid="_x0000_s26628" name="Equation" r:id="rId3" imgW="1676160" imgH="43164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1336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Cubic Bezier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curve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41910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Cubic-Cubic Bezier surface / Bi-cubic Bezier surface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57200" y="4724400"/>
          <a:ext cx="6719888" cy="939800"/>
        </p:xfrm>
        <a:graphic>
          <a:graphicData uri="http://schemas.openxmlformats.org/presentationml/2006/ole">
            <p:oleObj spid="_x0000_s26629" name="Equation" r:id="rId4" imgW="317484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71600" y="1828800"/>
            <a:ext cx="5181600" cy="3733799"/>
            <a:chOff x="1371600" y="1828800"/>
            <a:chExt cx="5219700" cy="4143375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71600" y="1828800"/>
              <a:ext cx="5219700" cy="414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0" name="Group 19"/>
            <p:cNvGrpSpPr/>
            <p:nvPr/>
          </p:nvGrpSpPr>
          <p:grpSpPr>
            <a:xfrm>
              <a:off x="1371600" y="1828800"/>
              <a:ext cx="5181600" cy="3886200"/>
              <a:chOff x="1371600" y="1828800"/>
              <a:chExt cx="5181600" cy="38862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810000" y="54864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1371600" y="35814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962400" y="32766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191000" y="2362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029200" y="1981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43400" y="1828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29000" y="1905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209800" y="24384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530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791200" y="25146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438400" y="36576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124200" y="28956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24600" y="35814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486400" y="3505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419600" y="40386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276600" y="40386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228600" y="6474023"/>
            <a:ext cx="891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 smtClean="0"/>
              <a:t>https://www.google.co.in/url?sa=i&amp;rct=j&amp;q=&amp;esrc=s&amp;source=images&amp;cd=&amp;cad=rja&amp;uact=8&amp;ved=&amp;url=http%3A%2F%2Ffuzzyphoton.tripod.com%2Frtref%2Frtref_b.htm&amp;psig=AFQjCNE1pIh6AKewLh2bHw6umQ49XOtdRQ&amp;ust=1467879043590516</a:t>
            </a:r>
            <a:endParaRPr lang="en-GB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1066800" y="28194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GB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7000" y="31242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9000" y="375862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38600" y="482542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57400" y="1828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76600" y="253942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b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GB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8600" y="30480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b="1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GB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5800" y="38862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b="1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GB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24200" y="12954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b="1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GB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14800" y="231082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b="1" baseline="-250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GB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24400" y="26670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b="1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GB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4000" y="3453825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b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GB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14800" y="1295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b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GB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05400" y="16002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b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en-GB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20574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b="1" baseline="-250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GB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48400" y="29718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b="1" baseline="-250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GB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7200" y="1143000"/>
            <a:ext cx="2463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Bi-cubic Bezier surface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70247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Properties of  BEZIER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SURFACE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769275"/>
            <a:ext cx="510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Passes through four corner points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Tangent vectors are defined by adjacent points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Convex hull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Partition of unity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2954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Non uniform B-SPLINE CURVE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2209800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Order of curve: K </a:t>
            </a:r>
          </a:p>
          <a:p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No. of control points:  N+1</a:t>
            </a:r>
          </a:p>
          <a:p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No of segments of a curve:N-K+2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371600" y="4038600"/>
          <a:ext cx="4897438" cy="763588"/>
        </p:xfrm>
        <a:graphic>
          <a:graphicData uri="http://schemas.openxmlformats.org/presentationml/2006/ole">
            <p:oleObj spid="_x0000_s28674" name="Equation" r:id="rId3" imgW="2768400" imgH="4316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7800" y="5334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B-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Spline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basis function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169988" y="1917700"/>
          <a:ext cx="5121275" cy="4406900"/>
        </p:xfrm>
        <a:graphic>
          <a:graphicData uri="http://schemas.openxmlformats.org/presentationml/2006/ole">
            <p:oleObj spid="_x0000_s29698" name="Equation" r:id="rId3" imgW="2895480" imgH="2489040" progId="Equation.DSMT4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19200" y="838200"/>
          <a:ext cx="4897438" cy="763588"/>
        </p:xfrm>
        <a:graphic>
          <a:graphicData uri="http://schemas.openxmlformats.org/presentationml/2006/ole">
            <p:oleObj spid="_x0000_s29699" name="Equation" r:id="rId4" imgW="27684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10668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BEZIER CURVE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286000"/>
            <a:ext cx="7010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Specified by set of coordinates known as control points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Control points indicates the shape of the curve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 Bezier curve is an approximation curve</a:t>
            </a: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Order of curve:</a:t>
            </a: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K =3</a:t>
            </a:r>
          </a:p>
          <a:p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No. of control points:  </a:t>
            </a: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N+1=7</a:t>
            </a:r>
          </a:p>
          <a:p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No of segments of a curve:</a:t>
            </a: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N-K+2=5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2286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Non uniform B-SPLINE CURVE example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352800" y="762001"/>
            <a:ext cx="5257800" cy="3124200"/>
            <a:chOff x="3124200" y="762000"/>
            <a:chExt cx="5791200" cy="3480375"/>
          </a:xfrm>
        </p:grpSpPr>
        <p:sp>
          <p:nvSpPr>
            <p:cNvPr id="5" name="TextBox 4"/>
            <p:cNvSpPr txBox="1"/>
            <p:nvPr/>
          </p:nvSpPr>
          <p:spPr>
            <a:xfrm>
              <a:off x="4267200" y="91440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28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3400" y="243840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2800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GB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29600" y="190500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2800" baseline="-250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GB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114800" y="1447800"/>
              <a:ext cx="4343400" cy="1914072"/>
              <a:chOff x="3048000" y="1362528"/>
              <a:chExt cx="5334000" cy="252367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048000" y="2819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81400" y="16002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10200" y="1447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3" name="Oval 4"/>
              <p:cNvSpPr/>
              <p:nvPr/>
            </p:nvSpPr>
            <p:spPr>
              <a:xfrm>
                <a:off x="6096000" y="25146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7010400" y="35814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0" name="Oval 4"/>
              <p:cNvSpPr/>
              <p:nvPr/>
            </p:nvSpPr>
            <p:spPr>
              <a:xfrm>
                <a:off x="8077200" y="2590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169557" y="1770743"/>
                <a:ext cx="473529" cy="1037771"/>
              </a:xfrm>
              <a:custGeom>
                <a:avLst/>
                <a:gdLst>
                  <a:gd name="connsiteX0" fmla="*/ 30843 w 473529"/>
                  <a:gd name="connsiteY0" fmla="*/ 1037771 h 1037771"/>
                  <a:gd name="connsiteX1" fmla="*/ 63500 w 473529"/>
                  <a:gd name="connsiteY1" fmla="*/ 428171 h 1037771"/>
                  <a:gd name="connsiteX2" fmla="*/ 411843 w 473529"/>
                  <a:gd name="connsiteY2" fmla="*/ 58057 h 1037771"/>
                  <a:gd name="connsiteX3" fmla="*/ 433614 w 473529"/>
                  <a:gd name="connsiteY3" fmla="*/ 79828 h 1037771"/>
                  <a:gd name="connsiteX4" fmla="*/ 411843 w 473529"/>
                  <a:gd name="connsiteY4" fmla="*/ 79828 h 103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29" h="1037771">
                    <a:moveTo>
                      <a:pt x="30843" y="1037771"/>
                    </a:moveTo>
                    <a:cubicBezTo>
                      <a:pt x="15421" y="814614"/>
                      <a:pt x="0" y="591457"/>
                      <a:pt x="63500" y="428171"/>
                    </a:cubicBezTo>
                    <a:cubicBezTo>
                      <a:pt x="127000" y="264885"/>
                      <a:pt x="350157" y="116114"/>
                      <a:pt x="411843" y="58057"/>
                    </a:cubicBezTo>
                    <a:cubicBezTo>
                      <a:pt x="473529" y="0"/>
                      <a:pt x="433614" y="76200"/>
                      <a:pt x="433614" y="79828"/>
                    </a:cubicBezTo>
                    <a:cubicBezTo>
                      <a:pt x="433614" y="83456"/>
                      <a:pt x="422728" y="81642"/>
                      <a:pt x="411843" y="79828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864429" y="1362528"/>
                <a:ext cx="1621971" cy="302986"/>
              </a:xfrm>
              <a:custGeom>
                <a:avLst/>
                <a:gdLst>
                  <a:gd name="connsiteX0" fmla="*/ 0 w 1621971"/>
                  <a:gd name="connsiteY0" fmla="*/ 302986 h 302986"/>
                  <a:gd name="connsiteX1" fmla="*/ 653142 w 1621971"/>
                  <a:gd name="connsiteY1" fmla="*/ 30843 h 302986"/>
                  <a:gd name="connsiteX2" fmla="*/ 1621971 w 1621971"/>
                  <a:gd name="connsiteY2" fmla="*/ 117929 h 302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1971" h="302986">
                    <a:moveTo>
                      <a:pt x="0" y="302986"/>
                    </a:moveTo>
                    <a:cubicBezTo>
                      <a:pt x="191407" y="182336"/>
                      <a:pt x="382814" y="61686"/>
                      <a:pt x="653142" y="30843"/>
                    </a:cubicBezTo>
                    <a:cubicBezTo>
                      <a:pt x="923470" y="0"/>
                      <a:pt x="1272720" y="58964"/>
                      <a:pt x="1621971" y="117929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704114" y="1665514"/>
                <a:ext cx="544286" cy="903515"/>
              </a:xfrm>
              <a:custGeom>
                <a:avLst/>
                <a:gdLst>
                  <a:gd name="connsiteX0" fmla="*/ 0 w 544286"/>
                  <a:gd name="connsiteY0" fmla="*/ 0 h 903515"/>
                  <a:gd name="connsiteX1" fmla="*/ 370115 w 544286"/>
                  <a:gd name="connsiteY1" fmla="*/ 413657 h 903515"/>
                  <a:gd name="connsiteX2" fmla="*/ 511629 w 544286"/>
                  <a:gd name="connsiteY2" fmla="*/ 881743 h 903515"/>
                  <a:gd name="connsiteX3" fmla="*/ 511629 w 544286"/>
                  <a:gd name="connsiteY3" fmla="*/ 881743 h 903515"/>
                  <a:gd name="connsiteX4" fmla="*/ 544286 w 544286"/>
                  <a:gd name="connsiteY4" fmla="*/ 903515 h 90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286" h="903515">
                    <a:moveTo>
                      <a:pt x="0" y="0"/>
                    </a:moveTo>
                    <a:cubicBezTo>
                      <a:pt x="142422" y="133350"/>
                      <a:pt x="284844" y="266700"/>
                      <a:pt x="370115" y="413657"/>
                    </a:cubicBezTo>
                    <a:cubicBezTo>
                      <a:pt x="455386" y="560614"/>
                      <a:pt x="511629" y="881743"/>
                      <a:pt x="511629" y="881743"/>
                    </a:cubicBezTo>
                    <a:lnTo>
                      <a:pt x="511629" y="881743"/>
                    </a:lnTo>
                    <a:lnTo>
                      <a:pt x="544286" y="90351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6313714" y="2808514"/>
                <a:ext cx="729343" cy="968829"/>
              </a:xfrm>
              <a:custGeom>
                <a:avLst/>
                <a:gdLst>
                  <a:gd name="connsiteX0" fmla="*/ 0 w 729343"/>
                  <a:gd name="connsiteY0" fmla="*/ 0 h 968829"/>
                  <a:gd name="connsiteX1" fmla="*/ 130629 w 729343"/>
                  <a:gd name="connsiteY1" fmla="*/ 598715 h 968829"/>
                  <a:gd name="connsiteX2" fmla="*/ 729343 w 729343"/>
                  <a:gd name="connsiteY2" fmla="*/ 968829 h 968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9343" h="968829">
                    <a:moveTo>
                      <a:pt x="0" y="0"/>
                    </a:moveTo>
                    <a:cubicBezTo>
                      <a:pt x="4536" y="218622"/>
                      <a:pt x="9072" y="437244"/>
                      <a:pt x="130629" y="598715"/>
                    </a:cubicBezTo>
                    <a:cubicBezTo>
                      <a:pt x="252186" y="760187"/>
                      <a:pt x="490764" y="864508"/>
                      <a:pt x="729343" y="968829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7347857" y="2819400"/>
                <a:ext cx="947057" cy="881743"/>
              </a:xfrm>
              <a:custGeom>
                <a:avLst/>
                <a:gdLst>
                  <a:gd name="connsiteX0" fmla="*/ 0 w 947057"/>
                  <a:gd name="connsiteY0" fmla="*/ 881743 h 881743"/>
                  <a:gd name="connsiteX1" fmla="*/ 631372 w 947057"/>
                  <a:gd name="connsiteY1" fmla="*/ 609600 h 881743"/>
                  <a:gd name="connsiteX2" fmla="*/ 947057 w 947057"/>
                  <a:gd name="connsiteY2" fmla="*/ 0 h 88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7057" h="881743">
                    <a:moveTo>
                      <a:pt x="0" y="881743"/>
                    </a:moveTo>
                    <a:cubicBezTo>
                      <a:pt x="236764" y="819150"/>
                      <a:pt x="473529" y="756557"/>
                      <a:pt x="631372" y="609600"/>
                    </a:cubicBezTo>
                    <a:cubicBezTo>
                      <a:pt x="789215" y="462643"/>
                      <a:pt x="868136" y="231321"/>
                      <a:pt x="947057" y="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4038600" y="1219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31" name="Oval 30"/>
            <p:cNvSpPr/>
            <p:nvPr/>
          </p:nvSpPr>
          <p:spPr>
            <a:xfrm>
              <a:off x="5715000" y="9144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67400" y="76200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28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GB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858000" y="1472625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10400" y="1320225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28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GB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400800" y="28956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72200" y="297180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2800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GB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467600" y="35814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39000" y="365760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2800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GB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24200" y="1828800"/>
              <a:ext cx="1219200" cy="411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latin typeface="Times New Roman" pitchFamily="18" charset="0"/>
                  <a:cs typeface="Times New Roman" pitchFamily="18" charset="0"/>
                </a:rPr>
                <a:t>[P</a:t>
              </a:r>
              <a:r>
                <a:rPr lang="en-GB" b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GB" b="1" dirty="0" smtClean="0">
                  <a:latin typeface="Times New Roman" pitchFamily="18" charset="0"/>
                  <a:cs typeface="Times New Roman" pitchFamily="18" charset="0"/>
                </a:rPr>
                <a:t>,P</a:t>
              </a:r>
              <a:r>
                <a:rPr lang="en-GB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GB" b="1" dirty="0" smtClean="0">
                  <a:latin typeface="Times New Roman" pitchFamily="18" charset="0"/>
                  <a:cs typeface="Times New Roman" pitchFamily="18" charset="0"/>
                </a:rPr>
                <a:t>,P</a:t>
              </a:r>
              <a:r>
                <a:rPr lang="en-GB" b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GB" b="1" dirty="0" smtClean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GB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52800" y="2514600"/>
              <a:ext cx="609600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aseline="-25000" dirty="0" smtClean="0">
                  <a:latin typeface="Times New Roman" pitchFamily="18" charset="0"/>
                  <a:cs typeface="Times New Roman" pitchFamily="18" charset="0"/>
                </a:rPr>
                <a:t>U=0</a:t>
              </a:r>
              <a:endParaRPr lang="en-GB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72000" y="1754009"/>
              <a:ext cx="609600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aseline="-25000" dirty="0" smtClean="0">
                  <a:latin typeface="Times New Roman" pitchFamily="18" charset="0"/>
                  <a:cs typeface="Times New Roman" pitchFamily="18" charset="0"/>
                </a:rPr>
                <a:t>U=1</a:t>
              </a:r>
              <a:endParaRPr lang="en-GB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91200" y="1600200"/>
              <a:ext cx="609600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aseline="-25000" dirty="0" smtClean="0">
                  <a:latin typeface="Times New Roman" pitchFamily="18" charset="0"/>
                  <a:cs typeface="Times New Roman" pitchFamily="18" charset="0"/>
                </a:rPr>
                <a:t>U=2</a:t>
              </a:r>
              <a:endParaRPr lang="en-GB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96000" y="2287409"/>
              <a:ext cx="609600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aseline="-25000" dirty="0" smtClean="0">
                  <a:latin typeface="Times New Roman" pitchFamily="18" charset="0"/>
                  <a:cs typeface="Times New Roman" pitchFamily="18" charset="0"/>
                </a:rPr>
                <a:t>U=3</a:t>
              </a:r>
              <a:endParaRPr lang="en-GB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39000" y="2743200"/>
              <a:ext cx="609600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aseline="-25000" dirty="0" smtClean="0">
                  <a:latin typeface="Times New Roman" pitchFamily="18" charset="0"/>
                  <a:cs typeface="Times New Roman" pitchFamily="18" charset="0"/>
                </a:rPr>
                <a:t>U=4</a:t>
              </a:r>
              <a:endParaRPr lang="en-GB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05800" y="2439809"/>
              <a:ext cx="609600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aseline="-25000" dirty="0" smtClean="0">
                  <a:latin typeface="Times New Roman" pitchFamily="18" charset="0"/>
                  <a:cs typeface="Times New Roman" pitchFamily="18" charset="0"/>
                </a:rPr>
                <a:t>U=5</a:t>
              </a:r>
              <a:endParaRPr lang="en-GB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905000" y="3962400"/>
          <a:ext cx="3657600" cy="2286000"/>
        </p:xfrm>
        <a:graphic>
          <a:graphicData uri="http://schemas.openxmlformats.org/drawingml/2006/table">
            <a:tbl>
              <a:tblPr/>
              <a:tblGrid>
                <a:gridCol w="1271299"/>
                <a:gridCol w="600201"/>
                <a:gridCol w="558307"/>
                <a:gridCol w="1227793"/>
              </a:tblGrid>
              <a:tr h="48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SEGMENT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GB" sz="1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CONTROL POINT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Segment-1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[P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Segment-2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[P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Segment-3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[P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Segment-4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[P</a:t>
                      </a:r>
                      <a:r>
                        <a:rPr lang="en-GB" sz="1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Segment-5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[P</a:t>
                      </a:r>
                      <a:r>
                        <a:rPr lang="en-GB" sz="1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3124200"/>
          <a:ext cx="3657600" cy="2295164"/>
        </p:xfrm>
        <a:graphic>
          <a:graphicData uri="http://schemas.openxmlformats.org/drawingml/2006/table">
            <a:tbl>
              <a:tblPr/>
              <a:tblGrid>
                <a:gridCol w="1271299"/>
                <a:gridCol w="600201"/>
                <a:gridCol w="558307"/>
                <a:gridCol w="1227793"/>
              </a:tblGrid>
              <a:tr h="48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SEGMENT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GB" sz="1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CONTROL POINT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Segment-1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[P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Segment-2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[P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Segment-3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[P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Segment-4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[P</a:t>
                      </a:r>
                      <a:r>
                        <a:rPr lang="en-GB" sz="1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Segment-5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GB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[P</a:t>
                      </a:r>
                      <a:r>
                        <a:rPr lang="en-GB" sz="1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,P</a:t>
                      </a:r>
                      <a:r>
                        <a:rPr lang="en-GB" sz="1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en-GB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76801" y="1717501"/>
          <a:ext cx="3886199" cy="4607099"/>
        </p:xfrm>
        <a:graphic>
          <a:graphicData uri="http://schemas.openxmlformats.org/drawingml/2006/table">
            <a:tbl>
              <a:tblPr/>
              <a:tblGrid>
                <a:gridCol w="1325645"/>
                <a:gridCol w="1280277"/>
                <a:gridCol w="1280277"/>
              </a:tblGrid>
              <a:tr h="6921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CONTROL POINT</a:t>
                      </a:r>
                      <a:endParaRPr lang="en-GB" sz="14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SEGMENT</a:t>
                      </a:r>
                      <a:endParaRPr lang="en-GB" sz="14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NUMBER OF SEGMENT(S)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5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</a:t>
                      </a:r>
                      <a:r>
                        <a:rPr lang="en-GB" sz="1400" b="1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GB" sz="1400" b="1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Segment-1</a:t>
                      </a:r>
                      <a:endParaRPr lang="en-GB" sz="14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n-GB" sz="14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</a:t>
                      </a:r>
                      <a:r>
                        <a:rPr lang="en-GB" sz="1400" b="1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n-GB" sz="1400" b="1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Segment-1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Segment-2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GB" sz="14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1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</a:t>
                      </a:r>
                      <a:r>
                        <a:rPr lang="en-GB" sz="1400" b="1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GB" sz="1400" b="1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Segment-1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Segment-2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Segment-3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GB" sz="1400" b="1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</a:t>
                      </a:r>
                      <a:r>
                        <a:rPr lang="en-GB" sz="1400" b="1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GB" sz="1400" b="1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Segment-2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Segment-3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Segment-4</a:t>
                      </a:r>
                      <a:endParaRPr lang="en-GB" sz="1400" b="1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GB" sz="1400" b="1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</a:t>
                      </a:r>
                      <a:r>
                        <a:rPr lang="en-GB" sz="1400" b="1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b="1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Segment-3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Segment-4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Segment-5</a:t>
                      </a:r>
                      <a:endParaRPr lang="en-GB" sz="1400" b="1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GB" sz="1400" b="1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</a:t>
                      </a:r>
                      <a:r>
                        <a:rPr lang="en-GB" sz="1400" b="1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GB" sz="1400" b="1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Segment-4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Segment-5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GB" sz="14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</a:t>
                      </a:r>
                      <a:r>
                        <a:rPr lang="en-GB" sz="1400" b="1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GB" sz="1400" b="1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Segment-5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n-GB" sz="14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18288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CONTINUITY	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2438400"/>
            <a:ext cx="510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continuity/Point Continuity</a:t>
            </a:r>
          </a:p>
          <a:p>
            <a:pPr marL="342900" indent="-342900"/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All points are connected</a:t>
            </a:r>
          </a:p>
          <a:p>
            <a:pPr marL="342900" indent="-342900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continuity/Slope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Continuity</a:t>
            </a:r>
          </a:p>
          <a:p>
            <a:pPr marL="342900" indent="-342900"/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All points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have unique slope(f’)</a:t>
            </a:r>
          </a:p>
          <a:p>
            <a:pPr marL="342900" indent="-342900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continuity/Curvature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Continuity</a:t>
            </a:r>
          </a:p>
          <a:p>
            <a:pPr marL="342900" indent="-342900"/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All points have unique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curvature(f’’)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7526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Properties of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Non uniform B-SPLINE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CURVE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2819400"/>
            <a:ext cx="510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curve is C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K-2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continuous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Made up of N-K+2 segments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Only K control points affect any segment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control point affects at most K curve segments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066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Non uniform B-SPLINE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SURFACE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21336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Non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uniform B-SPLINE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curve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914400" y="2743200"/>
          <a:ext cx="2336800" cy="763588"/>
        </p:xfrm>
        <a:graphic>
          <a:graphicData uri="http://schemas.openxmlformats.org/presentationml/2006/ole">
            <p:oleObj spid="_x0000_s31748" name="Equation" r:id="rId3" imgW="1320480" imgH="4316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39624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Non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uniform B-SPLINE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surface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685800" y="4637088"/>
          <a:ext cx="3978275" cy="785812"/>
        </p:xfrm>
        <a:graphic>
          <a:graphicData uri="http://schemas.openxmlformats.org/presentationml/2006/ole">
            <p:oleObj spid="_x0000_s31749" name="Equation" r:id="rId4" imgW="224784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0668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Non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uniform rational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B-SPLINE </a:t>
            </a: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(NURBS)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574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NURBS  curve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735013" y="2590800"/>
          <a:ext cx="2695575" cy="1482725"/>
        </p:xfrm>
        <a:graphic>
          <a:graphicData uri="http://schemas.openxmlformats.org/presentationml/2006/ole">
            <p:oleObj spid="_x0000_s32770" name="Equation" r:id="rId3" imgW="1523880" imgH="83808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44958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NURBS   surface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533400" y="4953000"/>
          <a:ext cx="4451350" cy="1527175"/>
        </p:xfrm>
        <a:graphic>
          <a:graphicData uri="http://schemas.openxmlformats.org/presentationml/2006/ole">
            <p:oleObj spid="_x0000_s32771" name="Equation" r:id="rId4" imgW="2514600" imgH="8632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0" y="25146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is the weightage of 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GB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Family of NURBS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=1 for non uniform B-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Spline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7432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END OF CHAPTER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905000" y="1143000"/>
            <a:ext cx="5791200" cy="2642175"/>
            <a:chOff x="1905000" y="1143000"/>
            <a:chExt cx="5791200" cy="2642175"/>
          </a:xfrm>
        </p:grpSpPr>
        <p:sp>
          <p:nvSpPr>
            <p:cNvPr id="33" name="TextBox 32"/>
            <p:cNvSpPr txBox="1"/>
            <p:nvPr/>
          </p:nvSpPr>
          <p:spPr>
            <a:xfrm>
              <a:off x="3810000" y="114300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32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sz="32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62600" y="114300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32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GB" sz="32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590800" y="1828800"/>
              <a:ext cx="4343400" cy="1828800"/>
              <a:chOff x="2514600" y="1905000"/>
              <a:chExt cx="4343400" cy="18288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2514600" y="3429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38862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53340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553200" y="3352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706913" y="2104572"/>
                <a:ext cx="4074887" cy="1445985"/>
              </a:xfrm>
              <a:custGeom>
                <a:avLst/>
                <a:gdLst>
                  <a:gd name="connsiteX0" fmla="*/ 0 w 4031343"/>
                  <a:gd name="connsiteY0" fmla="*/ 1422399 h 1445985"/>
                  <a:gd name="connsiteX1" fmla="*/ 1219200 w 4031343"/>
                  <a:gd name="connsiteY1" fmla="*/ 312057 h 1445985"/>
                  <a:gd name="connsiteX2" fmla="*/ 2514600 w 4031343"/>
                  <a:gd name="connsiteY2" fmla="*/ 159657 h 1445985"/>
                  <a:gd name="connsiteX3" fmla="*/ 3820886 w 4031343"/>
                  <a:gd name="connsiteY3" fmla="*/ 1269999 h 1445985"/>
                  <a:gd name="connsiteX4" fmla="*/ 3777343 w 4031343"/>
                  <a:gd name="connsiteY4" fmla="*/ 1215571 h 144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343" h="1445985">
                    <a:moveTo>
                      <a:pt x="0" y="1422399"/>
                    </a:moveTo>
                    <a:cubicBezTo>
                      <a:pt x="400050" y="972456"/>
                      <a:pt x="800100" y="522514"/>
                      <a:pt x="1219200" y="312057"/>
                    </a:cubicBezTo>
                    <a:cubicBezTo>
                      <a:pt x="1638300" y="101600"/>
                      <a:pt x="2080986" y="0"/>
                      <a:pt x="2514600" y="159657"/>
                    </a:cubicBezTo>
                    <a:cubicBezTo>
                      <a:pt x="2948214" y="319314"/>
                      <a:pt x="3610429" y="1094013"/>
                      <a:pt x="3820886" y="1269999"/>
                    </a:cubicBezTo>
                    <a:cubicBezTo>
                      <a:pt x="4031343" y="1445985"/>
                      <a:pt x="3904343" y="1330778"/>
                      <a:pt x="3777343" y="121557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/>
              <p:cNvCxnSpPr>
                <a:stCxn id="2" idx="1"/>
                <a:endCxn id="3" idx="2"/>
              </p:cNvCxnSpPr>
              <p:nvPr/>
            </p:nvCxnSpPr>
            <p:spPr>
              <a:xfrm rot="5400000" flipH="1" flipV="1">
                <a:off x="2514600" y="2102038"/>
                <a:ext cx="1416237" cy="132696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4" idx="1"/>
              </p:cNvCxnSpPr>
              <p:nvPr/>
            </p:nvCxnSpPr>
            <p:spPr>
              <a:xfrm flipV="1">
                <a:off x="3993963" y="1949637"/>
                <a:ext cx="1384674" cy="315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4" idx="6"/>
                <a:endCxn id="5" idx="6"/>
              </p:cNvCxnSpPr>
              <p:nvPr/>
            </p:nvCxnSpPr>
            <p:spPr>
              <a:xfrm>
                <a:off x="5638800" y="2057400"/>
                <a:ext cx="1219200" cy="14478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endCxn id="5" idx="3"/>
              </p:cNvCxnSpPr>
              <p:nvPr/>
            </p:nvCxnSpPr>
            <p:spPr>
              <a:xfrm flipV="1">
                <a:off x="2743200" y="3612963"/>
                <a:ext cx="3854637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905000" y="320040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3200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GB" sz="32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86600" y="304800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32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GB" sz="32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2057400" y="4114801"/>
          <a:ext cx="5824538" cy="2514600"/>
        </p:xfrm>
        <a:graphic>
          <a:graphicData uri="http://schemas.openxmlformats.org/presentationml/2006/ole">
            <p:oleObj spid="_x0000_s1026" name="Document" r:id="rId3" imgW="5888852" imgH="2676336" progId="Word.Document.8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8600" y="16002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Characteristic polygon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  or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Control polygon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2400" y="381000"/>
            <a:ext cx="3124200" cy="1295400"/>
            <a:chOff x="1905000" y="1143000"/>
            <a:chExt cx="5791200" cy="3197352"/>
          </a:xfrm>
        </p:grpSpPr>
        <p:sp>
          <p:nvSpPr>
            <p:cNvPr id="16" name="TextBox 15"/>
            <p:cNvSpPr txBox="1"/>
            <p:nvPr/>
          </p:nvSpPr>
          <p:spPr>
            <a:xfrm>
              <a:off x="3810000" y="1143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62600" y="1143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Group 30"/>
            <p:cNvGrpSpPr/>
            <p:nvPr/>
          </p:nvGrpSpPr>
          <p:grpSpPr>
            <a:xfrm>
              <a:off x="2590800" y="1828800"/>
              <a:ext cx="4343400" cy="1828800"/>
              <a:chOff x="2514600" y="1905000"/>
              <a:chExt cx="4343400" cy="18288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514600" y="3429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8862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340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24" name="Oval 4"/>
              <p:cNvSpPr/>
              <p:nvPr/>
            </p:nvSpPr>
            <p:spPr>
              <a:xfrm>
                <a:off x="6553200" y="3352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706913" y="2104572"/>
                <a:ext cx="4074887" cy="1445985"/>
              </a:xfrm>
              <a:custGeom>
                <a:avLst/>
                <a:gdLst>
                  <a:gd name="connsiteX0" fmla="*/ 0 w 4031343"/>
                  <a:gd name="connsiteY0" fmla="*/ 1422399 h 1445985"/>
                  <a:gd name="connsiteX1" fmla="*/ 1219200 w 4031343"/>
                  <a:gd name="connsiteY1" fmla="*/ 312057 h 1445985"/>
                  <a:gd name="connsiteX2" fmla="*/ 2514600 w 4031343"/>
                  <a:gd name="connsiteY2" fmla="*/ 159657 h 1445985"/>
                  <a:gd name="connsiteX3" fmla="*/ 3820886 w 4031343"/>
                  <a:gd name="connsiteY3" fmla="*/ 1269999 h 1445985"/>
                  <a:gd name="connsiteX4" fmla="*/ 3777343 w 4031343"/>
                  <a:gd name="connsiteY4" fmla="*/ 1215571 h 144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343" h="1445985">
                    <a:moveTo>
                      <a:pt x="0" y="1422399"/>
                    </a:moveTo>
                    <a:cubicBezTo>
                      <a:pt x="400050" y="972456"/>
                      <a:pt x="800100" y="522514"/>
                      <a:pt x="1219200" y="312057"/>
                    </a:cubicBezTo>
                    <a:cubicBezTo>
                      <a:pt x="1638300" y="101600"/>
                      <a:pt x="2080986" y="0"/>
                      <a:pt x="2514600" y="159657"/>
                    </a:cubicBezTo>
                    <a:cubicBezTo>
                      <a:pt x="2948214" y="319314"/>
                      <a:pt x="3610429" y="1094013"/>
                      <a:pt x="3820886" y="1269999"/>
                    </a:cubicBezTo>
                    <a:cubicBezTo>
                      <a:pt x="4031343" y="1445985"/>
                      <a:pt x="3904343" y="1330778"/>
                      <a:pt x="3777343" y="121557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6" name="Straight Connector 25"/>
              <p:cNvCxnSpPr>
                <a:stCxn id="21" idx="1"/>
                <a:endCxn id="22" idx="2"/>
              </p:cNvCxnSpPr>
              <p:nvPr/>
            </p:nvCxnSpPr>
            <p:spPr>
              <a:xfrm rot="5400000" flipH="1" flipV="1">
                <a:off x="2514600" y="2102038"/>
                <a:ext cx="1416237" cy="132696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23" idx="1"/>
              </p:cNvCxnSpPr>
              <p:nvPr/>
            </p:nvCxnSpPr>
            <p:spPr>
              <a:xfrm flipV="1">
                <a:off x="3993963" y="1949637"/>
                <a:ext cx="1384674" cy="315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3" idx="6"/>
              </p:cNvCxnSpPr>
              <p:nvPr/>
            </p:nvCxnSpPr>
            <p:spPr>
              <a:xfrm>
                <a:off x="5638800" y="2057400"/>
                <a:ext cx="1219200" cy="14478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743200" y="3612963"/>
                <a:ext cx="3854637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1905000" y="32004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86601" y="3048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495800" y="228600"/>
          <a:ext cx="1600200" cy="1515979"/>
        </p:xfrm>
        <a:graphic>
          <a:graphicData uri="http://schemas.openxmlformats.org/presentationml/2006/ole">
            <p:oleObj spid="_x0000_s16386" name="Equation" r:id="rId3" imgW="965160" imgH="914400" progId="Equation.DSMT4">
              <p:embed/>
            </p:oleObj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304800" y="2263775"/>
          <a:ext cx="6364288" cy="1111250"/>
        </p:xfrm>
        <a:graphic>
          <a:graphicData uri="http://schemas.openxmlformats.org/presentationml/2006/ole">
            <p:oleObj spid="_x0000_s16387" name="Equation" r:id="rId4" imgW="3924000" imgH="685800" progId="Equation.DSMT4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762001" y="3429000"/>
          <a:ext cx="174916" cy="302013"/>
        </p:xfrm>
        <a:graphic>
          <a:graphicData uri="http://schemas.openxmlformats.org/presentationml/2006/ole">
            <p:oleObj spid="_x0000_s16388" name="Equation" r:id="rId5" imgW="139680" imgH="114120" progId="Equation.DSMT4">
              <p:embed/>
            </p:oleObj>
          </a:graphicData>
        </a:graphic>
      </p:graphicFrame>
      <p:graphicFrame>
        <p:nvGraphicFramePr>
          <p:cNvPr id="34" name="Object 4"/>
          <p:cNvGraphicFramePr>
            <a:graphicFrameLocks noChangeAspect="1"/>
          </p:cNvGraphicFramePr>
          <p:nvPr/>
        </p:nvGraphicFramePr>
        <p:xfrm>
          <a:off x="977900" y="3200400"/>
          <a:ext cx="2181225" cy="749300"/>
        </p:xfrm>
        <a:graphic>
          <a:graphicData uri="http://schemas.openxmlformats.org/presentationml/2006/ole">
            <p:oleObj spid="_x0000_s16389" name="Equation" r:id="rId6" imgW="1257120" imgH="431640" progId="Equation.DSMT4">
              <p:embed/>
            </p:oleObj>
          </a:graphicData>
        </a:graphic>
      </p:graphicFrame>
      <p:graphicFrame>
        <p:nvGraphicFramePr>
          <p:cNvPr id="36" name="Object 4"/>
          <p:cNvGraphicFramePr>
            <a:graphicFrameLocks noChangeAspect="1"/>
          </p:cNvGraphicFramePr>
          <p:nvPr/>
        </p:nvGraphicFramePr>
        <p:xfrm>
          <a:off x="593725" y="4343400"/>
          <a:ext cx="2908300" cy="749300"/>
        </p:xfrm>
        <a:graphic>
          <a:graphicData uri="http://schemas.openxmlformats.org/presentationml/2006/ole">
            <p:oleObj spid="_x0000_s16390" name="Equation" r:id="rId7" imgW="1676160" imgH="431640" progId="Equation.DSMT4">
              <p:embed/>
            </p:oleObj>
          </a:graphicData>
        </a:graphic>
      </p:graphicFrame>
      <p:graphicFrame>
        <p:nvGraphicFramePr>
          <p:cNvPr id="37" name="Object 4"/>
          <p:cNvGraphicFramePr>
            <a:graphicFrameLocks noChangeAspect="1"/>
          </p:cNvGraphicFramePr>
          <p:nvPr/>
        </p:nvGraphicFramePr>
        <p:xfrm>
          <a:off x="685800" y="5334000"/>
          <a:ext cx="2863850" cy="749300"/>
        </p:xfrm>
        <a:graphic>
          <a:graphicData uri="http://schemas.openxmlformats.org/presentationml/2006/ole">
            <p:oleObj spid="_x0000_s16391" name="Equation" r:id="rId8" imgW="1650960" imgH="431640" progId="Equation.DSMT4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486400" y="35814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Bezier basis function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  or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Bernstein polynomial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87512" y="609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Quartic Bezier Curve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676400" y="1066800"/>
          <a:ext cx="2930525" cy="749300"/>
        </p:xfrm>
        <a:graphic>
          <a:graphicData uri="http://schemas.openxmlformats.org/presentationml/2006/ole">
            <p:oleObj spid="_x0000_s17410" name="Equation" r:id="rId3" imgW="1688760" imgH="43164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687512" y="21463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Quintic Bezier Curve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1687512" y="2604532"/>
          <a:ext cx="2908300" cy="749300"/>
        </p:xfrm>
        <a:graphic>
          <a:graphicData uri="http://schemas.openxmlformats.org/presentationml/2006/ole">
            <p:oleObj spid="_x0000_s17411" name="Equation" r:id="rId4" imgW="1676160" imgH="43164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63712" y="48895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degree Bezier Curve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1709737" y="5346700"/>
          <a:ext cx="3017838" cy="749300"/>
        </p:xfrm>
        <a:graphic>
          <a:graphicData uri="http://schemas.openxmlformats.org/presentationml/2006/ole">
            <p:oleObj spid="_x0000_s17412" name="Equation" r:id="rId5" imgW="17398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066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Properties of  BEZIER CURVE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590800"/>
            <a:ext cx="8534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Property-I.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a)Tangent (f’) at each endpoint is defined by the endpoint and the adjacent point 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b) Curvature(f’’) at each endpoint is defined by the endpoint and its two adjacent points 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c) f’’’ at each endpoint is defined by the endpoint and its three adjacent points 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066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Properties of  BEZIER CURVE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5908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Property-II.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Reversing the sequence of control points does not change the shape of the curve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400" y="4495800"/>
            <a:ext cx="3124200" cy="1295400"/>
            <a:chOff x="1905000" y="1143000"/>
            <a:chExt cx="5791200" cy="3197352"/>
          </a:xfrm>
        </p:grpSpPr>
        <p:sp>
          <p:nvSpPr>
            <p:cNvPr id="6" name="TextBox 5"/>
            <p:cNvSpPr txBox="1"/>
            <p:nvPr/>
          </p:nvSpPr>
          <p:spPr>
            <a:xfrm>
              <a:off x="3810000" y="1143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62600" y="1143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" name="Group 30"/>
            <p:cNvGrpSpPr/>
            <p:nvPr/>
          </p:nvGrpSpPr>
          <p:grpSpPr>
            <a:xfrm>
              <a:off x="2590800" y="1828800"/>
              <a:ext cx="4343400" cy="1828800"/>
              <a:chOff x="2514600" y="1905000"/>
              <a:chExt cx="4343400" cy="1828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514600" y="3429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8862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3340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4" name="Oval 4"/>
              <p:cNvSpPr/>
              <p:nvPr/>
            </p:nvSpPr>
            <p:spPr>
              <a:xfrm>
                <a:off x="6553200" y="3352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706913" y="2104572"/>
                <a:ext cx="4074887" cy="1445985"/>
              </a:xfrm>
              <a:custGeom>
                <a:avLst/>
                <a:gdLst>
                  <a:gd name="connsiteX0" fmla="*/ 0 w 4031343"/>
                  <a:gd name="connsiteY0" fmla="*/ 1422399 h 1445985"/>
                  <a:gd name="connsiteX1" fmla="*/ 1219200 w 4031343"/>
                  <a:gd name="connsiteY1" fmla="*/ 312057 h 1445985"/>
                  <a:gd name="connsiteX2" fmla="*/ 2514600 w 4031343"/>
                  <a:gd name="connsiteY2" fmla="*/ 159657 h 1445985"/>
                  <a:gd name="connsiteX3" fmla="*/ 3820886 w 4031343"/>
                  <a:gd name="connsiteY3" fmla="*/ 1269999 h 1445985"/>
                  <a:gd name="connsiteX4" fmla="*/ 3777343 w 4031343"/>
                  <a:gd name="connsiteY4" fmla="*/ 1215571 h 144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343" h="1445985">
                    <a:moveTo>
                      <a:pt x="0" y="1422399"/>
                    </a:moveTo>
                    <a:cubicBezTo>
                      <a:pt x="400050" y="972456"/>
                      <a:pt x="800100" y="522514"/>
                      <a:pt x="1219200" y="312057"/>
                    </a:cubicBezTo>
                    <a:cubicBezTo>
                      <a:pt x="1638300" y="101600"/>
                      <a:pt x="2080986" y="0"/>
                      <a:pt x="2514600" y="159657"/>
                    </a:cubicBezTo>
                    <a:cubicBezTo>
                      <a:pt x="2948214" y="319314"/>
                      <a:pt x="3610429" y="1094013"/>
                      <a:pt x="3820886" y="1269999"/>
                    </a:cubicBezTo>
                    <a:cubicBezTo>
                      <a:pt x="4031343" y="1445985"/>
                      <a:pt x="3904343" y="1330778"/>
                      <a:pt x="3777343" y="121557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6" name="Straight Connector 15"/>
              <p:cNvCxnSpPr>
                <a:stCxn id="11" idx="1"/>
                <a:endCxn id="12" idx="2"/>
              </p:cNvCxnSpPr>
              <p:nvPr/>
            </p:nvCxnSpPr>
            <p:spPr>
              <a:xfrm rot="5400000" flipH="1" flipV="1">
                <a:off x="2514600" y="2102038"/>
                <a:ext cx="1416237" cy="132696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3" idx="1"/>
              </p:cNvCxnSpPr>
              <p:nvPr/>
            </p:nvCxnSpPr>
            <p:spPr>
              <a:xfrm flipV="1">
                <a:off x="3993963" y="1949637"/>
                <a:ext cx="1384674" cy="315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3" idx="6"/>
              </p:cNvCxnSpPr>
              <p:nvPr/>
            </p:nvCxnSpPr>
            <p:spPr>
              <a:xfrm>
                <a:off x="5638800" y="2057400"/>
                <a:ext cx="1219200" cy="14478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743200" y="3612963"/>
                <a:ext cx="3854637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905000" y="32004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86601" y="3048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19600" y="4419600"/>
            <a:ext cx="3124200" cy="1087466"/>
            <a:chOff x="1905000" y="1143000"/>
            <a:chExt cx="5791200" cy="2684124"/>
          </a:xfrm>
        </p:grpSpPr>
        <p:sp>
          <p:nvSpPr>
            <p:cNvPr id="21" name="TextBox 20"/>
            <p:cNvSpPr txBox="1"/>
            <p:nvPr/>
          </p:nvSpPr>
          <p:spPr>
            <a:xfrm>
              <a:off x="3809999" y="1143000"/>
              <a:ext cx="609600" cy="62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62600" y="1143000"/>
              <a:ext cx="609600" cy="62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Group 30"/>
            <p:cNvGrpSpPr/>
            <p:nvPr/>
          </p:nvGrpSpPr>
          <p:grpSpPr>
            <a:xfrm>
              <a:off x="2590800" y="1828800"/>
              <a:ext cx="4343400" cy="1828800"/>
              <a:chOff x="2514600" y="1905000"/>
              <a:chExt cx="4343400" cy="1828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514600" y="3429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8862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3340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29" name="Oval 4"/>
              <p:cNvSpPr/>
              <p:nvPr/>
            </p:nvSpPr>
            <p:spPr>
              <a:xfrm>
                <a:off x="6553200" y="3352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2706913" y="2104572"/>
                <a:ext cx="4074887" cy="1445985"/>
              </a:xfrm>
              <a:custGeom>
                <a:avLst/>
                <a:gdLst>
                  <a:gd name="connsiteX0" fmla="*/ 0 w 4031343"/>
                  <a:gd name="connsiteY0" fmla="*/ 1422399 h 1445985"/>
                  <a:gd name="connsiteX1" fmla="*/ 1219200 w 4031343"/>
                  <a:gd name="connsiteY1" fmla="*/ 312057 h 1445985"/>
                  <a:gd name="connsiteX2" fmla="*/ 2514600 w 4031343"/>
                  <a:gd name="connsiteY2" fmla="*/ 159657 h 1445985"/>
                  <a:gd name="connsiteX3" fmla="*/ 3820886 w 4031343"/>
                  <a:gd name="connsiteY3" fmla="*/ 1269999 h 1445985"/>
                  <a:gd name="connsiteX4" fmla="*/ 3777343 w 4031343"/>
                  <a:gd name="connsiteY4" fmla="*/ 1215571 h 144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343" h="1445985">
                    <a:moveTo>
                      <a:pt x="0" y="1422399"/>
                    </a:moveTo>
                    <a:cubicBezTo>
                      <a:pt x="400050" y="972456"/>
                      <a:pt x="800100" y="522514"/>
                      <a:pt x="1219200" y="312057"/>
                    </a:cubicBezTo>
                    <a:cubicBezTo>
                      <a:pt x="1638300" y="101600"/>
                      <a:pt x="2080986" y="0"/>
                      <a:pt x="2514600" y="159657"/>
                    </a:cubicBezTo>
                    <a:cubicBezTo>
                      <a:pt x="2948214" y="319314"/>
                      <a:pt x="3610429" y="1094013"/>
                      <a:pt x="3820886" y="1269999"/>
                    </a:cubicBezTo>
                    <a:cubicBezTo>
                      <a:pt x="4031343" y="1445985"/>
                      <a:pt x="3904343" y="1330778"/>
                      <a:pt x="3777343" y="121557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31" name="Straight Connector 30"/>
              <p:cNvCxnSpPr>
                <a:stCxn id="26" idx="1"/>
                <a:endCxn id="27" idx="2"/>
              </p:cNvCxnSpPr>
              <p:nvPr/>
            </p:nvCxnSpPr>
            <p:spPr>
              <a:xfrm rot="5400000" flipH="1" flipV="1">
                <a:off x="2514600" y="2102038"/>
                <a:ext cx="1416237" cy="132696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endCxn id="28" idx="1"/>
              </p:cNvCxnSpPr>
              <p:nvPr/>
            </p:nvCxnSpPr>
            <p:spPr>
              <a:xfrm flipV="1">
                <a:off x="3993963" y="1949637"/>
                <a:ext cx="1384674" cy="315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28" idx="6"/>
              </p:cNvCxnSpPr>
              <p:nvPr/>
            </p:nvCxnSpPr>
            <p:spPr>
              <a:xfrm>
                <a:off x="5638800" y="2057400"/>
                <a:ext cx="1219200" cy="14478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743200" y="3612963"/>
                <a:ext cx="3854637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1905000" y="3200400"/>
              <a:ext cx="609600" cy="62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86600" y="3048000"/>
              <a:ext cx="609600" cy="62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066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Properties of  BEZIER CURVE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5908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Property-III.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curve is invariant under translation, rotation, scaling and sheering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3400" y="4495800"/>
            <a:ext cx="3124200" cy="1295400"/>
            <a:chOff x="1905000" y="1143000"/>
            <a:chExt cx="5791200" cy="3197352"/>
          </a:xfrm>
        </p:grpSpPr>
        <p:sp>
          <p:nvSpPr>
            <p:cNvPr id="5" name="TextBox 4"/>
            <p:cNvSpPr txBox="1"/>
            <p:nvPr/>
          </p:nvSpPr>
          <p:spPr>
            <a:xfrm>
              <a:off x="3810000" y="1143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2600" y="1143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" name="Group 30"/>
            <p:cNvGrpSpPr/>
            <p:nvPr/>
          </p:nvGrpSpPr>
          <p:grpSpPr>
            <a:xfrm>
              <a:off x="2590800" y="1828800"/>
              <a:ext cx="4343400" cy="1828800"/>
              <a:chOff x="2514600" y="1905000"/>
              <a:chExt cx="4343400" cy="18288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514600" y="3429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862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340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3" name="Oval 4"/>
              <p:cNvSpPr/>
              <p:nvPr/>
            </p:nvSpPr>
            <p:spPr>
              <a:xfrm>
                <a:off x="6553200" y="3352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706913" y="2104572"/>
                <a:ext cx="4074887" cy="1445985"/>
              </a:xfrm>
              <a:custGeom>
                <a:avLst/>
                <a:gdLst>
                  <a:gd name="connsiteX0" fmla="*/ 0 w 4031343"/>
                  <a:gd name="connsiteY0" fmla="*/ 1422399 h 1445985"/>
                  <a:gd name="connsiteX1" fmla="*/ 1219200 w 4031343"/>
                  <a:gd name="connsiteY1" fmla="*/ 312057 h 1445985"/>
                  <a:gd name="connsiteX2" fmla="*/ 2514600 w 4031343"/>
                  <a:gd name="connsiteY2" fmla="*/ 159657 h 1445985"/>
                  <a:gd name="connsiteX3" fmla="*/ 3820886 w 4031343"/>
                  <a:gd name="connsiteY3" fmla="*/ 1269999 h 1445985"/>
                  <a:gd name="connsiteX4" fmla="*/ 3777343 w 4031343"/>
                  <a:gd name="connsiteY4" fmla="*/ 1215571 h 144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343" h="1445985">
                    <a:moveTo>
                      <a:pt x="0" y="1422399"/>
                    </a:moveTo>
                    <a:cubicBezTo>
                      <a:pt x="400050" y="972456"/>
                      <a:pt x="800100" y="522514"/>
                      <a:pt x="1219200" y="312057"/>
                    </a:cubicBezTo>
                    <a:cubicBezTo>
                      <a:pt x="1638300" y="101600"/>
                      <a:pt x="2080986" y="0"/>
                      <a:pt x="2514600" y="159657"/>
                    </a:cubicBezTo>
                    <a:cubicBezTo>
                      <a:pt x="2948214" y="319314"/>
                      <a:pt x="3610429" y="1094013"/>
                      <a:pt x="3820886" y="1269999"/>
                    </a:cubicBezTo>
                    <a:cubicBezTo>
                      <a:pt x="4031343" y="1445985"/>
                      <a:pt x="3904343" y="1330778"/>
                      <a:pt x="3777343" y="121557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5" name="Straight Connector 14"/>
              <p:cNvCxnSpPr>
                <a:stCxn id="10" idx="1"/>
                <a:endCxn id="11" idx="2"/>
              </p:cNvCxnSpPr>
              <p:nvPr/>
            </p:nvCxnSpPr>
            <p:spPr>
              <a:xfrm rot="5400000" flipH="1" flipV="1">
                <a:off x="2514600" y="2102038"/>
                <a:ext cx="1416237" cy="132696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2" idx="1"/>
              </p:cNvCxnSpPr>
              <p:nvPr/>
            </p:nvCxnSpPr>
            <p:spPr>
              <a:xfrm flipV="1">
                <a:off x="3993963" y="1949637"/>
                <a:ext cx="1384674" cy="315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2" idx="6"/>
              </p:cNvCxnSpPr>
              <p:nvPr/>
            </p:nvCxnSpPr>
            <p:spPr>
              <a:xfrm>
                <a:off x="5638800" y="2057400"/>
                <a:ext cx="1219200" cy="14478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2743200" y="3612963"/>
                <a:ext cx="3854637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1905000" y="32004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86601" y="3048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2127105">
            <a:off x="5809141" y="4321020"/>
            <a:ext cx="2956120" cy="1269502"/>
            <a:chOff x="1905000" y="1143000"/>
            <a:chExt cx="5791200" cy="2684124"/>
          </a:xfrm>
        </p:grpSpPr>
        <p:sp>
          <p:nvSpPr>
            <p:cNvPr id="20" name="TextBox 19"/>
            <p:cNvSpPr txBox="1"/>
            <p:nvPr/>
          </p:nvSpPr>
          <p:spPr>
            <a:xfrm>
              <a:off x="3809999" y="1143000"/>
              <a:ext cx="609600" cy="62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2600" y="1143000"/>
              <a:ext cx="609600" cy="62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" name="Group 30"/>
            <p:cNvGrpSpPr/>
            <p:nvPr/>
          </p:nvGrpSpPr>
          <p:grpSpPr>
            <a:xfrm>
              <a:off x="2590800" y="1828800"/>
              <a:ext cx="4343400" cy="1828800"/>
              <a:chOff x="2514600" y="1905000"/>
              <a:chExt cx="4343400" cy="18288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514600" y="3429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8862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3340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28" name="Oval 4"/>
              <p:cNvSpPr/>
              <p:nvPr/>
            </p:nvSpPr>
            <p:spPr>
              <a:xfrm>
                <a:off x="6553200" y="3352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706913" y="2104572"/>
                <a:ext cx="4074887" cy="1445985"/>
              </a:xfrm>
              <a:custGeom>
                <a:avLst/>
                <a:gdLst>
                  <a:gd name="connsiteX0" fmla="*/ 0 w 4031343"/>
                  <a:gd name="connsiteY0" fmla="*/ 1422399 h 1445985"/>
                  <a:gd name="connsiteX1" fmla="*/ 1219200 w 4031343"/>
                  <a:gd name="connsiteY1" fmla="*/ 312057 h 1445985"/>
                  <a:gd name="connsiteX2" fmla="*/ 2514600 w 4031343"/>
                  <a:gd name="connsiteY2" fmla="*/ 159657 h 1445985"/>
                  <a:gd name="connsiteX3" fmla="*/ 3820886 w 4031343"/>
                  <a:gd name="connsiteY3" fmla="*/ 1269999 h 1445985"/>
                  <a:gd name="connsiteX4" fmla="*/ 3777343 w 4031343"/>
                  <a:gd name="connsiteY4" fmla="*/ 1215571 h 144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343" h="1445985">
                    <a:moveTo>
                      <a:pt x="0" y="1422399"/>
                    </a:moveTo>
                    <a:cubicBezTo>
                      <a:pt x="400050" y="972456"/>
                      <a:pt x="800100" y="522514"/>
                      <a:pt x="1219200" y="312057"/>
                    </a:cubicBezTo>
                    <a:cubicBezTo>
                      <a:pt x="1638300" y="101600"/>
                      <a:pt x="2080986" y="0"/>
                      <a:pt x="2514600" y="159657"/>
                    </a:cubicBezTo>
                    <a:cubicBezTo>
                      <a:pt x="2948214" y="319314"/>
                      <a:pt x="3610429" y="1094013"/>
                      <a:pt x="3820886" y="1269999"/>
                    </a:cubicBezTo>
                    <a:cubicBezTo>
                      <a:pt x="4031343" y="1445985"/>
                      <a:pt x="3904343" y="1330778"/>
                      <a:pt x="3777343" y="121557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30" name="Straight Connector 29"/>
              <p:cNvCxnSpPr>
                <a:stCxn id="25" idx="1"/>
                <a:endCxn id="26" idx="2"/>
              </p:cNvCxnSpPr>
              <p:nvPr/>
            </p:nvCxnSpPr>
            <p:spPr>
              <a:xfrm rot="5400000" flipH="1" flipV="1">
                <a:off x="2514600" y="2102038"/>
                <a:ext cx="1416237" cy="132696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endCxn id="27" idx="1"/>
              </p:cNvCxnSpPr>
              <p:nvPr/>
            </p:nvCxnSpPr>
            <p:spPr>
              <a:xfrm flipV="1">
                <a:off x="3993963" y="1949637"/>
                <a:ext cx="1384674" cy="315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6"/>
              </p:cNvCxnSpPr>
              <p:nvPr/>
            </p:nvCxnSpPr>
            <p:spPr>
              <a:xfrm>
                <a:off x="5638800" y="2057400"/>
                <a:ext cx="1219200" cy="14478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743200" y="3612963"/>
                <a:ext cx="3854637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905000" y="3200400"/>
              <a:ext cx="609600" cy="62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86600" y="3048000"/>
              <a:ext cx="609600" cy="62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066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Properties of  BEZIER CURVE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590800"/>
            <a:ext cx="8534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Property-IV.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(Property of convex hull)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curve lies entirely inside characteristic polygon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Bound of a curve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Two Bezier curves are intersecting or not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15000" y="1219200"/>
            <a:ext cx="3124200" cy="1295400"/>
            <a:chOff x="1905000" y="1143000"/>
            <a:chExt cx="5791200" cy="3197352"/>
          </a:xfrm>
        </p:grpSpPr>
        <p:sp>
          <p:nvSpPr>
            <p:cNvPr id="5" name="TextBox 4"/>
            <p:cNvSpPr txBox="1"/>
            <p:nvPr/>
          </p:nvSpPr>
          <p:spPr>
            <a:xfrm>
              <a:off x="3810000" y="1143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2600" y="1143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" name="Group 30"/>
            <p:cNvGrpSpPr/>
            <p:nvPr/>
          </p:nvGrpSpPr>
          <p:grpSpPr>
            <a:xfrm>
              <a:off x="2590800" y="1828800"/>
              <a:ext cx="4343400" cy="1828800"/>
              <a:chOff x="2514600" y="1905000"/>
              <a:chExt cx="4343400" cy="18288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514600" y="3429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862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34000" y="1905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3" name="Oval 4"/>
              <p:cNvSpPr/>
              <p:nvPr/>
            </p:nvSpPr>
            <p:spPr>
              <a:xfrm>
                <a:off x="6553200" y="3352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706913" y="2104572"/>
                <a:ext cx="4074887" cy="1445985"/>
              </a:xfrm>
              <a:custGeom>
                <a:avLst/>
                <a:gdLst>
                  <a:gd name="connsiteX0" fmla="*/ 0 w 4031343"/>
                  <a:gd name="connsiteY0" fmla="*/ 1422399 h 1445985"/>
                  <a:gd name="connsiteX1" fmla="*/ 1219200 w 4031343"/>
                  <a:gd name="connsiteY1" fmla="*/ 312057 h 1445985"/>
                  <a:gd name="connsiteX2" fmla="*/ 2514600 w 4031343"/>
                  <a:gd name="connsiteY2" fmla="*/ 159657 h 1445985"/>
                  <a:gd name="connsiteX3" fmla="*/ 3820886 w 4031343"/>
                  <a:gd name="connsiteY3" fmla="*/ 1269999 h 1445985"/>
                  <a:gd name="connsiteX4" fmla="*/ 3777343 w 4031343"/>
                  <a:gd name="connsiteY4" fmla="*/ 1215571 h 144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343" h="1445985">
                    <a:moveTo>
                      <a:pt x="0" y="1422399"/>
                    </a:moveTo>
                    <a:cubicBezTo>
                      <a:pt x="400050" y="972456"/>
                      <a:pt x="800100" y="522514"/>
                      <a:pt x="1219200" y="312057"/>
                    </a:cubicBezTo>
                    <a:cubicBezTo>
                      <a:pt x="1638300" y="101600"/>
                      <a:pt x="2080986" y="0"/>
                      <a:pt x="2514600" y="159657"/>
                    </a:cubicBezTo>
                    <a:cubicBezTo>
                      <a:pt x="2948214" y="319314"/>
                      <a:pt x="3610429" y="1094013"/>
                      <a:pt x="3820886" y="1269999"/>
                    </a:cubicBezTo>
                    <a:cubicBezTo>
                      <a:pt x="4031343" y="1445985"/>
                      <a:pt x="3904343" y="1330778"/>
                      <a:pt x="3777343" y="121557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5" name="Straight Connector 14"/>
              <p:cNvCxnSpPr>
                <a:stCxn id="10" idx="1"/>
                <a:endCxn id="11" idx="2"/>
              </p:cNvCxnSpPr>
              <p:nvPr/>
            </p:nvCxnSpPr>
            <p:spPr>
              <a:xfrm rot="5400000" flipH="1" flipV="1">
                <a:off x="2514600" y="2102038"/>
                <a:ext cx="1416237" cy="132696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2" idx="1"/>
              </p:cNvCxnSpPr>
              <p:nvPr/>
            </p:nvCxnSpPr>
            <p:spPr>
              <a:xfrm flipV="1">
                <a:off x="3993963" y="1949637"/>
                <a:ext cx="1384674" cy="315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2" idx="6"/>
              </p:cNvCxnSpPr>
              <p:nvPr/>
            </p:nvCxnSpPr>
            <p:spPr>
              <a:xfrm>
                <a:off x="5638800" y="2057400"/>
                <a:ext cx="1219200" cy="14478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2743200" y="3612963"/>
                <a:ext cx="3854637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1905000" y="32004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86601" y="3048000"/>
              <a:ext cx="609599" cy="113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05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GB" sz="105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620</Words>
  <Application>Microsoft Office PowerPoint</Application>
  <PresentationFormat>On-screen Show (4:3)</PresentationFormat>
  <Paragraphs>293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Office Theme</vt:lpstr>
      <vt:lpstr>Document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TAMAL</cp:lastModifiedBy>
  <cp:revision>87</cp:revision>
  <dcterms:created xsi:type="dcterms:W3CDTF">2006-08-16T00:00:00Z</dcterms:created>
  <dcterms:modified xsi:type="dcterms:W3CDTF">2016-07-06T14:32:48Z</dcterms:modified>
</cp:coreProperties>
</file>