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68" r:id="rId14"/>
    <p:sldId id="269" r:id="rId15"/>
    <p:sldId id="270" r:id="rId16"/>
    <p:sldId id="277" r:id="rId17"/>
    <p:sldId id="278" r:id="rId18"/>
    <p:sldId id="279" r:id="rId19"/>
    <p:sldId id="280" r:id="rId20"/>
    <p:sldId id="271" r:id="rId21"/>
    <p:sldId id="274" r:id="rId22"/>
    <p:sldId id="275" r:id="rId23"/>
    <p:sldId id="272" r:id="rId24"/>
    <p:sldId id="273" r:id="rId25"/>
    <p:sldId id="281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431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276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FUNDAMENTAL  APPLET  FOR  GRAPHICS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981200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g.drawString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Apple",originX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,originY);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To write text  </a:t>
            </a:r>
            <a:endParaRPr lang="en-GB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352800"/>
            <a:ext cx="8458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Font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stringFont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= new Font( "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Times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New Roman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",4,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18 );</a:t>
            </a:r>
          </a:p>
          <a:p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g.setFont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stringFont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g.setColor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Color.RED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g.drawString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(“Apple",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50 ,50);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819400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To write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text with varying font size and colour  </a:t>
            </a:r>
            <a:endParaRPr lang="en-GB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4724400"/>
            <a:ext cx="7543800" cy="160043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Font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stringFont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= new Font( "Times New Roman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",</a:t>
            </a:r>
            <a:r>
              <a:rPr lang="en-IN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18 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1-----BOLD</a:t>
            </a:r>
          </a:p>
          <a:p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2-----ITALIC</a:t>
            </a:r>
          </a:p>
          <a:p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3-----BOLD ITALIC</a:t>
            </a:r>
          </a:p>
          <a:p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4-----REGULAR</a:t>
            </a:r>
          </a:p>
          <a:p>
            <a:endParaRPr lang="en-IN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276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MOUSE   INTERACTIVE  APPLET 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09600"/>
            <a:ext cx="8305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import java.awt.*;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import java.awt.event.*;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import java.applet.*;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myprogs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extends Applet implements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MouseListener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MouseMotionListener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GB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void init();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public void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mouseEntered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MouseEvent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public void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mouseExited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MouseEvent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public void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mousePressed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MouseEvent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public void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mouseReleased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MouseEvent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public void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mouseMoved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MouseEvent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public void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mouseDragged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MouseEvent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public void paint(Graphics g);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GB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GB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init()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/>
              </a:rPr>
              <a:t>	{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Courier New"/>
              </a:rPr>
              <a:t>addMouseListener</a:t>
            </a:r>
            <a:r>
              <a:rPr lang="en-GB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GB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Courier New"/>
              </a:rPr>
              <a:t>addMouseMotionListener</a:t>
            </a:r>
            <a:r>
              <a:rPr lang="en-GB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GB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/>
              </a:rPr>
              <a:t>	}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2895600"/>
            <a:ext cx="6248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GB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GB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urier New"/>
              </a:rPr>
              <a:t>mouseEntered</a:t>
            </a:r>
            <a:r>
              <a:rPr lang="en-GB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latin typeface="Courier New"/>
              </a:rPr>
              <a:t>MouseEvent</a:t>
            </a:r>
            <a:r>
              <a:rPr lang="en-GB" dirty="0" smtClean="0">
                <a:solidFill>
                  <a:srgbClr val="000000"/>
                </a:solidFill>
                <a:latin typeface="Courier New"/>
              </a:rPr>
              <a:t> m)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//...YOUR ACTION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repaint();</a:t>
            </a:r>
            <a:endParaRPr lang="en-GB" dirty="0" smtClean="0">
              <a:latin typeface="Courier New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62000" y="4847272"/>
            <a:ext cx="64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mouseExited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MouseEvent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m)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//...YOUR ACTION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repaint();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8077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mousePressed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MouseEvent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m)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x =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m.getX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y =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m.getY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m.getModifiers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case InputEvent.</a:t>
            </a:r>
            <a:r>
              <a:rPr lang="en-GB" sz="1600" i="1" dirty="0" smtClean="0">
                <a:latin typeface="Courier New" pitchFamily="49" charset="0"/>
                <a:cs typeface="Courier New" pitchFamily="49" charset="0"/>
              </a:rPr>
              <a:t>BUTTON1_MASK: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sz="1600" i="1" dirty="0" smtClean="0">
                <a:latin typeface="Courier New" pitchFamily="49" charset="0"/>
                <a:cs typeface="Courier New" pitchFamily="49" charset="0"/>
              </a:rPr>
              <a:t>("That's the LEFT button");   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case InputEvent.</a:t>
            </a:r>
            <a:r>
              <a:rPr lang="en-GB" sz="1600" i="1" dirty="0" smtClean="0">
                <a:latin typeface="Courier New" pitchFamily="49" charset="0"/>
                <a:cs typeface="Courier New" pitchFamily="49" charset="0"/>
              </a:rPr>
              <a:t>BUTTON2_MASK: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sz="1600" i="1" dirty="0" smtClean="0">
                <a:latin typeface="Courier New" pitchFamily="49" charset="0"/>
                <a:cs typeface="Courier New" pitchFamily="49" charset="0"/>
              </a:rPr>
              <a:t>("That's the MIDDLE button");   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case InputEvent.</a:t>
            </a:r>
            <a:r>
              <a:rPr lang="en-GB" sz="1600" i="1" dirty="0" smtClean="0">
                <a:latin typeface="Courier New" pitchFamily="49" charset="0"/>
                <a:cs typeface="Courier New" pitchFamily="49" charset="0"/>
              </a:rPr>
              <a:t>BUTTON3_MASK: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sz="1600" i="1" dirty="0" smtClean="0">
                <a:latin typeface="Courier New" pitchFamily="49" charset="0"/>
                <a:cs typeface="Courier New" pitchFamily="49" charset="0"/>
              </a:rPr>
              <a:t>("That's the RIGHT button");   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repaint();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276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KEYBOARD   INTERACTIVE  APPLET 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66800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import java.awt.*;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import java.awt.event.*;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import java.applet.*;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kbp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extends Applet implements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KeyListener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init();</a:t>
            </a:r>
          </a:p>
          <a:p>
            <a:pPr lvl="3"/>
            <a:r>
              <a:rPr lang="en-GB" b="1" dirty="0" smtClean="0">
                <a:latin typeface="Courier New"/>
              </a:rPr>
              <a:t>public void </a:t>
            </a:r>
            <a:r>
              <a:rPr lang="en-GB" b="1" dirty="0" err="1" smtClean="0">
                <a:latin typeface="Courier New"/>
              </a:rPr>
              <a:t>keyPressed</a:t>
            </a:r>
            <a:r>
              <a:rPr lang="en-GB" b="1" dirty="0" smtClean="0">
                <a:latin typeface="Courier New"/>
              </a:rPr>
              <a:t>(</a:t>
            </a:r>
            <a:r>
              <a:rPr lang="en-GB" b="1" dirty="0" err="1" smtClean="0">
                <a:latin typeface="Courier New"/>
              </a:rPr>
              <a:t>KeyEvent</a:t>
            </a:r>
            <a:r>
              <a:rPr lang="en-GB" b="1" dirty="0" smtClean="0">
                <a:latin typeface="Courier New"/>
              </a:rPr>
              <a:t> k);</a:t>
            </a:r>
          </a:p>
          <a:p>
            <a:pPr lvl="3"/>
            <a:r>
              <a:rPr lang="en-GB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public</a:t>
            </a:r>
            <a:r>
              <a:rPr lang="en-GB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GB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void</a:t>
            </a:r>
            <a:r>
              <a:rPr lang="en-GB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keyReleased</a:t>
            </a:r>
            <a:r>
              <a:rPr lang="en-GB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GB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KeyEvent</a:t>
            </a:r>
            <a:r>
              <a:rPr lang="en-GB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k);</a:t>
            </a:r>
          </a:p>
          <a:p>
            <a:pPr lvl="3"/>
            <a:r>
              <a:rPr lang="en-GB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public</a:t>
            </a:r>
            <a:r>
              <a:rPr lang="en-GB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GB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void</a:t>
            </a:r>
            <a:r>
              <a:rPr lang="en-GB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keyTyped</a:t>
            </a:r>
            <a:r>
              <a:rPr lang="en-GB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GB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KeyEvent</a:t>
            </a:r>
            <a:r>
              <a:rPr lang="en-GB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k);</a:t>
            </a:r>
          </a:p>
          <a:p>
            <a:pPr lvl="3"/>
            <a:r>
              <a:rPr lang="en-GB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GB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GB" b="1" dirty="0" smtClean="0">
                <a:solidFill>
                  <a:srgbClr val="000000"/>
                </a:solidFill>
                <a:latin typeface="Courier New"/>
              </a:rPr>
              <a:t> paint(Graphics g);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}</a:t>
            </a:r>
          </a:p>
          <a:p>
            <a:endParaRPr lang="en-GB" dirty="0" smtClean="0">
              <a:latin typeface="Courier New"/>
            </a:endParaRP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0668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void init()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addKeyListener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requestFocus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/>
              </a:rPr>
              <a:t>public void </a:t>
            </a:r>
            <a:r>
              <a:rPr lang="en-GB" dirty="0" err="1" smtClean="0">
                <a:latin typeface="Courier New"/>
              </a:rPr>
              <a:t>keyReleased</a:t>
            </a:r>
            <a:r>
              <a:rPr lang="en-GB" dirty="0" smtClean="0">
                <a:latin typeface="Courier New"/>
              </a:rPr>
              <a:t>(</a:t>
            </a:r>
            <a:r>
              <a:rPr lang="en-GB" dirty="0" err="1" smtClean="0">
                <a:latin typeface="Courier New"/>
              </a:rPr>
              <a:t>KeyEvent</a:t>
            </a:r>
            <a:r>
              <a:rPr lang="en-GB" dirty="0" smtClean="0">
                <a:latin typeface="Courier New"/>
              </a:rPr>
              <a:t> k)</a:t>
            </a:r>
          </a:p>
          <a:p>
            <a:r>
              <a:rPr lang="en-GB" dirty="0" smtClean="0">
                <a:latin typeface="Courier New"/>
              </a:rPr>
              <a:t>{</a:t>
            </a:r>
          </a:p>
          <a:p>
            <a:r>
              <a:rPr lang="en-IN" dirty="0" err="1" smtClean="0">
                <a:latin typeface="Courier New"/>
              </a:rPr>
              <a:t>System.out.println</a:t>
            </a:r>
            <a:r>
              <a:rPr lang="en-GB" dirty="0" smtClean="0">
                <a:latin typeface="Courier New"/>
              </a:rPr>
              <a:t>("Key Up");</a:t>
            </a:r>
          </a:p>
          <a:p>
            <a:r>
              <a:rPr lang="en-GB" dirty="0" smtClean="0">
                <a:latin typeface="Courier New"/>
              </a:rPr>
              <a:t>}</a:t>
            </a:r>
          </a:p>
          <a:p>
            <a:endParaRPr lang="en-GB" dirty="0" smtClean="0">
              <a:latin typeface="Courier New"/>
            </a:endParaRPr>
          </a:p>
          <a:p>
            <a:r>
              <a:rPr lang="en-GB" dirty="0" smtClean="0">
                <a:latin typeface="Courier New"/>
              </a:rPr>
              <a:t>public void </a:t>
            </a:r>
            <a:r>
              <a:rPr lang="en-GB" dirty="0" err="1" smtClean="0">
                <a:latin typeface="Courier New"/>
              </a:rPr>
              <a:t>keyTyped</a:t>
            </a:r>
            <a:r>
              <a:rPr lang="en-GB" dirty="0" smtClean="0">
                <a:latin typeface="Courier New"/>
              </a:rPr>
              <a:t>(</a:t>
            </a:r>
            <a:r>
              <a:rPr lang="en-GB" dirty="0" err="1" smtClean="0">
                <a:latin typeface="Courier New"/>
              </a:rPr>
              <a:t>KeyEvent</a:t>
            </a:r>
            <a:r>
              <a:rPr lang="en-GB" dirty="0" smtClean="0">
                <a:latin typeface="Courier New"/>
              </a:rPr>
              <a:t> k)</a:t>
            </a:r>
          </a:p>
          <a:p>
            <a:r>
              <a:rPr lang="en-GB" dirty="0" smtClean="0">
                <a:latin typeface="Courier New"/>
              </a:rPr>
              <a:t>{</a:t>
            </a:r>
          </a:p>
          <a:p>
            <a:r>
              <a:rPr lang="en-IN" dirty="0" err="1" smtClean="0">
                <a:latin typeface="Courier New"/>
              </a:rPr>
              <a:t>System.out.println</a:t>
            </a:r>
            <a:r>
              <a:rPr lang="en-IN" dirty="0" smtClean="0">
                <a:latin typeface="Courier New"/>
              </a:rPr>
              <a:t>("You have typed"+": "+</a:t>
            </a:r>
            <a:r>
              <a:rPr lang="en-IN" dirty="0" err="1" smtClean="0">
                <a:latin typeface="Courier New"/>
              </a:rPr>
              <a:t>k.getKeyChar</a:t>
            </a:r>
            <a:r>
              <a:rPr lang="en-IN" dirty="0" smtClean="0">
                <a:latin typeface="Courier New"/>
              </a:rPr>
              <a:t>()); </a:t>
            </a:r>
            <a:r>
              <a:rPr lang="en-GB" dirty="0" smtClean="0">
                <a:latin typeface="Courier New"/>
              </a:rPr>
              <a:t>repaint();</a:t>
            </a:r>
          </a:p>
          <a:p>
            <a:r>
              <a:rPr lang="en-GB" dirty="0" smtClean="0">
                <a:latin typeface="Courier New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415290"/>
            <a:ext cx="6858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keyPressed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KeyEvent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k)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600" dirty="0" err="1" smtClean="0">
                <a:latin typeface="Courier New"/>
              </a:rPr>
              <a:t>System.out.println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KeyDown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key=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k.getKeyCode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switch(key)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KeyEvent.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VK_UP</a:t>
            </a:r>
            <a:r>
              <a:rPr lang="en-GB" sz="1600" i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 smtClean="0">
                <a:latin typeface="Courier New"/>
              </a:rPr>
              <a:t>System.out.println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("Move to Up");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break;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KeyEvent.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VK_DOWN</a:t>
            </a:r>
            <a:r>
              <a:rPr lang="en-GB" sz="1600" i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 smtClean="0">
                <a:latin typeface="Courier New"/>
              </a:rPr>
              <a:t>System.out.println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("Move to Down");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KeyEvent.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VK_LEFT</a:t>
            </a:r>
            <a:r>
              <a:rPr lang="en-GB" sz="1600" i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 smtClean="0">
                <a:latin typeface="Courier New"/>
              </a:rPr>
              <a:t>System.out.println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("Move to Left");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KeyEvent.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VK_RIGHT</a:t>
            </a:r>
            <a:r>
              <a:rPr lang="en-GB" sz="1600" i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 smtClean="0">
                <a:latin typeface="Courier New"/>
              </a:rPr>
              <a:t>System.out.println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("Move to Right");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repaint();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676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GB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GB" b="1" dirty="0" smtClean="0">
                <a:solidFill>
                  <a:srgbClr val="000000"/>
                </a:solidFill>
                <a:latin typeface="Courier New"/>
              </a:rPr>
              <a:t> paint(Graphics g)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/>
            <a:endParaRPr lang="en-GB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GB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8229600" cy="5355312"/>
          </a:xfrm>
          <a:prstGeom prst="rect">
            <a:avLst/>
          </a:prstGeom>
          <a:ln cmpd="dbl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import java.applet.*;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import java.awt.*;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myprogs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extends Applet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public void init()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this.setSize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(new Dimension(800,600));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setBackground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Color.RED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public void paint(Graphics g)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{  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6248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myprogs.java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2766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CREATING COMPLICATED SHAPE AS AN OBJECT 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63902"/>
            <a:ext cx="838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import java.awt.*;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import java.awt.event.*;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import java.applet.*;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class newshape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x1,x2,h,w;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Graphics g1;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newshape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a1,int a2,int a3,int a4,Graphics g)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g1=g;</a:t>
            </a:r>
            <a:r>
              <a:rPr lang="en-GB" sz="1600" dirty="0" smtClean="0">
                <a:solidFill>
                  <a:srgbClr val="0000C0"/>
                </a:solidFill>
                <a:latin typeface="Courier New"/>
              </a:rPr>
              <a:t> x1</a:t>
            </a:r>
            <a:r>
              <a:rPr lang="en-GB" sz="1600" dirty="0" smtClean="0">
                <a:solidFill>
                  <a:srgbClr val="000000"/>
                </a:solidFill>
                <a:latin typeface="Courier New"/>
              </a:rPr>
              <a:t>=a1; </a:t>
            </a:r>
            <a:r>
              <a:rPr lang="en-GB" sz="1600" dirty="0" smtClean="0">
                <a:solidFill>
                  <a:srgbClr val="0000C0"/>
                </a:solidFill>
                <a:latin typeface="Courier New"/>
              </a:rPr>
              <a:t>x2</a:t>
            </a:r>
            <a:r>
              <a:rPr lang="en-GB" sz="1600" dirty="0" smtClean="0">
                <a:solidFill>
                  <a:srgbClr val="000000"/>
                </a:solidFill>
                <a:latin typeface="Courier New"/>
              </a:rPr>
              <a:t>=a2; </a:t>
            </a:r>
            <a:r>
              <a:rPr lang="en-GB" sz="1600" dirty="0" smtClean="0">
                <a:solidFill>
                  <a:srgbClr val="0000C0"/>
                </a:solidFill>
                <a:latin typeface="Courier New"/>
              </a:rPr>
              <a:t>h</a:t>
            </a:r>
            <a:r>
              <a:rPr lang="en-GB" sz="1600" dirty="0" smtClean="0">
                <a:solidFill>
                  <a:srgbClr val="000000"/>
                </a:solidFill>
                <a:latin typeface="Courier New"/>
              </a:rPr>
              <a:t>=a3; </a:t>
            </a:r>
            <a:r>
              <a:rPr lang="en-GB" sz="1600" dirty="0" smtClean="0">
                <a:solidFill>
                  <a:srgbClr val="0000C0"/>
                </a:solidFill>
                <a:latin typeface="Courier New"/>
              </a:rPr>
              <a:t>w</a:t>
            </a:r>
            <a:r>
              <a:rPr lang="en-GB" sz="1600" dirty="0" smtClean="0">
                <a:solidFill>
                  <a:srgbClr val="000000"/>
                </a:solidFill>
                <a:latin typeface="Courier New"/>
              </a:rPr>
              <a:t>=a4;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void setVisible()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setInvisible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color_change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c)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6705600" cy="1477328"/>
          </a:xfrm>
          <a:prstGeom prst="rect">
            <a:avLst/>
          </a:prstGeom>
          <a:ln w="41275" cmpd="dbl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void paint(Graphics g)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newshape n=new newshape(10,10,50,50,g);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n.setVisible();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5248870"/>
            <a:ext cx="52854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newshape n[][]=new newshape [3][5];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n[0][0] =new newshape(10,10,50,50,g);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n[0][0].setVisible();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276600"/>
            <a:ext cx="47339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newshape n[]=new newshape [3];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n[0]=new newshape(10,10,50,50,g);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n[0].setVisible();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8956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1D array  </a:t>
            </a:r>
            <a:endParaRPr lang="en-GB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800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2D array  </a:t>
            </a:r>
            <a:endParaRPr lang="en-GB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276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INTRODUCING    DELAY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600200"/>
            <a:ext cx="6553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void paint(Graphics g)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try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	Thread.sleep(300);//millisecond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//...YOUR LOGIC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catch (InterruptedException ie)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	ie.printStackTrace();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	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914400"/>
          <a:ext cx="3429000" cy="3047404"/>
        </p:xfrm>
        <a:graphic>
          <a:graphicData uri="http://schemas.openxmlformats.org/drawingml/2006/table">
            <a:tbl>
              <a:tblPr/>
              <a:tblGrid>
                <a:gridCol w="762000"/>
                <a:gridCol w="228600"/>
                <a:gridCol w="372088"/>
                <a:gridCol w="313712"/>
                <a:gridCol w="239487"/>
                <a:gridCol w="809489"/>
                <a:gridCol w="703624"/>
              </a:tblGrid>
              <a:tr h="197399">
                <a:tc row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73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051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9352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5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5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914400"/>
          <a:ext cx="3581408" cy="3084576"/>
        </p:xfrm>
        <a:graphic>
          <a:graphicData uri="http://schemas.openxmlformats.org/drawingml/2006/table">
            <a:tbl>
              <a:tblPr/>
              <a:tblGrid>
                <a:gridCol w="223838"/>
                <a:gridCol w="223838"/>
                <a:gridCol w="223838"/>
                <a:gridCol w="223838"/>
                <a:gridCol w="223838"/>
                <a:gridCol w="223838"/>
                <a:gridCol w="223838"/>
                <a:gridCol w="223838"/>
                <a:gridCol w="223838"/>
                <a:gridCol w="223838"/>
                <a:gridCol w="223838"/>
                <a:gridCol w="223838"/>
                <a:gridCol w="223838"/>
                <a:gridCol w="223838"/>
                <a:gridCol w="223838"/>
                <a:gridCol w="223838"/>
              </a:tblGrid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" y="47244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Assignment1: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Construct a square grid with origin (0,0) at the 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of display screen. Use (0,0,0) as background 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and (200,200,200) as grid 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. Represent X axis and Y axis with 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(0,0,200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Create two buttons ‘zoom –in ’ and ‘zoom out’ to vary resolution changing the grid size.</a:t>
            </a:r>
            <a:endParaRPr lang="en-IN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9000" y="1219200"/>
            <a:ext cx="1143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ZOOM IN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1828800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ZOOM OUT</a:t>
            </a:r>
            <a:endParaRPr lang="en-I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276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END OF CHAPTER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47800" y="914400"/>
            <a:ext cx="7010400" cy="5334794"/>
            <a:chOff x="1447800" y="914400"/>
            <a:chExt cx="7010400" cy="5334794"/>
          </a:xfrm>
        </p:grpSpPr>
        <p:cxnSp>
          <p:nvCxnSpPr>
            <p:cNvPr id="3" name="Straight Arrow Connector 2"/>
            <p:cNvCxnSpPr/>
            <p:nvPr/>
          </p:nvCxnSpPr>
          <p:spPr>
            <a:xfrm rot="5400000">
              <a:off x="0" y="3886200"/>
              <a:ext cx="4725194" cy="7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2362200" y="1524000"/>
              <a:ext cx="6096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47800" y="1447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(0,0)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0" y="2743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  +Y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6800" y="990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  +X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1676400" y="3657600"/>
              <a:ext cx="304800" cy="457200"/>
            </a:xfrm>
            <a:prstGeom prst="downArrow">
              <a:avLst>
                <a:gd name="adj1" fmla="val 1875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Down Arrow 13"/>
            <p:cNvSpPr/>
            <p:nvPr/>
          </p:nvSpPr>
          <p:spPr>
            <a:xfrm rot="16200000">
              <a:off x="6400800" y="838200"/>
              <a:ext cx="304800" cy="457200"/>
            </a:xfrm>
            <a:prstGeom prst="downArrow">
              <a:avLst>
                <a:gd name="adj1" fmla="val 18750"/>
                <a:gd name="adj2" fmla="val 625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57400" y="914400"/>
            <a:ext cx="6096000" cy="5181600"/>
            <a:chOff x="2057400" y="914400"/>
            <a:chExt cx="6096000" cy="5181600"/>
          </a:xfrm>
        </p:grpSpPr>
        <p:cxnSp>
          <p:nvCxnSpPr>
            <p:cNvPr id="3" name="Straight Arrow Connector 2"/>
            <p:cNvCxnSpPr/>
            <p:nvPr/>
          </p:nvCxnSpPr>
          <p:spPr>
            <a:xfrm rot="5400000">
              <a:off x="2400300" y="3467100"/>
              <a:ext cx="518160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2057400" y="3733800"/>
              <a:ext cx="6096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29200" y="3810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(0,0)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9600" y="2133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  Y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9800" y="38978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  X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 rot="10800000">
              <a:off x="4495800" y="1371600"/>
              <a:ext cx="304800" cy="457200"/>
            </a:xfrm>
            <a:prstGeom prst="downArrow">
              <a:avLst>
                <a:gd name="adj1" fmla="val 1875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Down Arrow 13"/>
            <p:cNvSpPr/>
            <p:nvPr/>
          </p:nvSpPr>
          <p:spPr>
            <a:xfrm rot="16200000">
              <a:off x="7010400" y="3733800"/>
              <a:ext cx="304800" cy="457200"/>
            </a:xfrm>
            <a:prstGeom prst="downArrow">
              <a:avLst>
                <a:gd name="adj1" fmla="val 18750"/>
                <a:gd name="adj2" fmla="val 625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752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originX=(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getX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()+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getWidth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())/2;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originY=(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getY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()+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getHeight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())/2;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To shift origin at the centre of the screen </a:t>
            </a:r>
            <a:endParaRPr lang="en-GB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00400" y="2438400"/>
            <a:ext cx="5791200" cy="4191000"/>
            <a:chOff x="2667000" y="2438400"/>
            <a:chExt cx="5791200" cy="4191000"/>
          </a:xfrm>
        </p:grpSpPr>
        <p:cxnSp>
          <p:nvCxnSpPr>
            <p:cNvPr id="5" name="Straight Arrow Connector 4"/>
            <p:cNvCxnSpPr/>
            <p:nvPr/>
          </p:nvCxnSpPr>
          <p:spPr>
            <a:xfrm rot="5400000">
              <a:off x="3350895" y="4497705"/>
              <a:ext cx="4191000" cy="723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667000" y="4418479"/>
              <a:ext cx="5791200" cy="1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368290" y="4482353"/>
              <a:ext cx="956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(O</a:t>
              </a:r>
              <a:r>
                <a:rPr lang="en-GB" baseline="-250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, O</a:t>
              </a:r>
              <a:r>
                <a:rPr lang="en-GB" baseline="-25000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45380" y="3299012"/>
              <a:ext cx="693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  -Y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7000" y="4495800"/>
              <a:ext cx="651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  +X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 rot="10800000">
              <a:off x="5196840" y="2761129"/>
              <a:ext cx="289560" cy="322729"/>
            </a:xfrm>
            <a:prstGeom prst="downArrow">
              <a:avLst>
                <a:gd name="adj1" fmla="val 1875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Down Arrow 10"/>
            <p:cNvSpPr/>
            <p:nvPr/>
          </p:nvSpPr>
          <p:spPr>
            <a:xfrm rot="16200000">
              <a:off x="7409554" y="4372759"/>
              <a:ext cx="215153" cy="434340"/>
            </a:xfrm>
            <a:prstGeom prst="downArrow">
              <a:avLst>
                <a:gd name="adj1" fmla="val 18750"/>
                <a:gd name="adj2" fmla="val 625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69180" y="5117068"/>
              <a:ext cx="693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  +Y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34000" y="43434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120640" y="5791200"/>
              <a:ext cx="289560" cy="322729"/>
            </a:xfrm>
            <a:prstGeom prst="downArrow">
              <a:avLst>
                <a:gd name="adj1" fmla="val 1875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4495800"/>
              <a:ext cx="651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  -X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 rot="16200000" flipV="1">
              <a:off x="3646168" y="4408170"/>
              <a:ext cx="228600" cy="403862"/>
            </a:xfrm>
            <a:prstGeom prst="downArrow">
              <a:avLst>
                <a:gd name="adj1" fmla="val 18750"/>
                <a:gd name="adj2" fmla="val 625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 descr="Picture1.png"/>
          <p:cNvPicPr>
            <a:picLocks noChangeAspect="1"/>
          </p:cNvPicPr>
          <p:nvPr/>
        </p:nvPicPr>
        <p:blipFill>
          <a:blip r:embed="rId2"/>
          <a:srcRect l="34218" r="29656"/>
          <a:stretch>
            <a:fillRect/>
          </a:stretch>
        </p:blipFill>
        <p:spPr>
          <a:xfrm>
            <a:off x="177336" y="3148783"/>
            <a:ext cx="2413464" cy="2413817"/>
          </a:xfrm>
          <a:prstGeom prst="rect">
            <a:avLst/>
          </a:prstGeom>
        </p:spPr>
      </p:pic>
      <p:sp>
        <p:nvSpPr>
          <p:cNvPr id="29" name="Down Arrow 28"/>
          <p:cNvSpPr/>
          <p:nvPr/>
        </p:nvSpPr>
        <p:spPr>
          <a:xfrm rot="16200000">
            <a:off x="1828800" y="4724400"/>
            <a:ext cx="304800" cy="457200"/>
          </a:xfrm>
          <a:prstGeom prst="downArrow">
            <a:avLst>
              <a:gd name="adj1" fmla="val 18750"/>
              <a:gd name="adj2" fmla="val 6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2954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To set a particular colour  </a:t>
            </a:r>
            <a:endParaRPr lang="en-GB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1905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void paint(Graphics g)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{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g.setColor(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Color.green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7660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To set a particular colour using colour code  </a:t>
            </a:r>
            <a:endParaRPr lang="en-GB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38100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urier New"/>
              </a:rPr>
              <a:t>Color</a:t>
            </a:r>
            <a:r>
              <a:rPr lang="en-GB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urier New"/>
              </a:rPr>
              <a:t>mycolor</a:t>
            </a:r>
            <a:r>
              <a:rPr lang="en-GB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GB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GB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urier New"/>
              </a:rPr>
              <a:t>Color</a:t>
            </a:r>
            <a:r>
              <a:rPr lang="en-GB" dirty="0" smtClean="0">
                <a:solidFill>
                  <a:srgbClr val="000000"/>
                </a:solidFill>
                <a:latin typeface="Courier New"/>
              </a:rPr>
              <a:t>(110,210,33);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/>
              </a:rPr>
              <a:t> g.setColor(</a:t>
            </a:r>
            <a:r>
              <a:rPr lang="en-GB" dirty="0" err="1" smtClean="0">
                <a:solidFill>
                  <a:srgbClr val="000000"/>
                </a:solidFill>
                <a:latin typeface="Courier New"/>
              </a:rPr>
              <a:t>mycolor</a:t>
            </a:r>
            <a:r>
              <a:rPr lang="en-GB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57400" y="5334000"/>
            <a:ext cx="30796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c=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g.getColor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k1=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c.getRed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k2=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c.getGreen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k3=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c.getBlue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80060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To read current set colour  </a:t>
            </a:r>
            <a:endParaRPr lang="en-GB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685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COLOUR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To draw a line  </a:t>
            </a:r>
            <a:endParaRPr lang="en-GB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5800" y="1143000"/>
            <a:ext cx="78579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g.setColor(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Color.green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g.drawLine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originX+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x1,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originY+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y1,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originX+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x2,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originY+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y2);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To draw a point  </a:t>
            </a:r>
            <a:endParaRPr lang="en-GB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3400" y="2590800"/>
            <a:ext cx="79957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g.setColor(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Color.green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g.drawLine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originX+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x1,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originY+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y1,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originX+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x1,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originY+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y1);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4114800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g.drawRect(originX ,originY, width, height);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5814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To draw a rectangle  </a:t>
            </a:r>
            <a:endParaRPr lang="en-GB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905000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g.drawOval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(originX,originY,30,30);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3716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To draw a circle  </a:t>
            </a:r>
            <a:endParaRPr lang="en-GB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3505200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g.drawOval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(originX,originY,80,30);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0480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To draw an oval  </a:t>
            </a:r>
            <a:endParaRPr lang="en-GB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57200" y="1447800"/>
            <a:ext cx="79248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fillRect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xTopLeft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yTopLeft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fillOval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xTopLeft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yTopLeft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fillArc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xTopLeft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yTopLeft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startAngle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arcAngle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fill3DRect(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xTopLeft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yTopLeft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raised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fillRoundRect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xTopLeft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yTopLeft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fillPolygon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xPoints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yPoints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numPoint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816</Words>
  <Application>Microsoft Office PowerPoint</Application>
  <PresentationFormat>On-screen Show (4:3)</PresentationFormat>
  <Paragraphs>265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user</cp:lastModifiedBy>
  <cp:revision>76</cp:revision>
  <dcterms:created xsi:type="dcterms:W3CDTF">2006-08-16T00:00:00Z</dcterms:created>
  <dcterms:modified xsi:type="dcterms:W3CDTF">2016-07-18T11:06:35Z</dcterms:modified>
</cp:coreProperties>
</file>