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4" r:id="rId5"/>
    <p:sldId id="269" r:id="rId6"/>
    <p:sldId id="262" r:id="rId7"/>
    <p:sldId id="263"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10/4/2016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mailto:jiyapharmachem1@gmail.com" TargetMode="External"/><Relationship Id="rId7" Type="http://schemas.openxmlformats.org/officeDocument/2006/relationships/image" Target="../media/image12.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mailto:jiyapharmachem15@gmail.com" TargetMode="External"/><Relationship Id="rId10" Type="http://schemas.microsoft.com/office/2007/relationships/hdphoto" Target="../media/hdphoto1.wdp"/><Relationship Id="rId4" Type="http://schemas.openxmlformats.org/officeDocument/2006/relationships/hyperlink" Target="mailto:amit11jiyapharmachem@gmail.com"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lnSpc>
                <a:spcPct val="100000"/>
              </a:lnSpc>
              <a:spcBef>
                <a:spcPts val="0"/>
              </a:spcBef>
            </a:pPr>
            <a:r>
              <a:rPr lang="en-IN" sz="54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Jiya Pharmachem</a:t>
            </a:r>
            <a:br>
              <a:rPr lang="en-US" sz="5200" b="1" cap="none" dirty="0">
                <a:solidFill>
                  <a:prstClr val="white">
                    <a:lumMod val="85000"/>
                  </a:prstClr>
                </a:solidFill>
                <a:latin typeface="Baskerville Old Face" panose="02020602080505020303" pitchFamily="18" charset="0"/>
                <a:ea typeface="+mn-ea"/>
                <a:cs typeface="+mn-cs"/>
              </a:rPr>
            </a:br>
            <a:endParaRPr lang="en-IN" dirty="0"/>
          </a:p>
        </p:txBody>
      </p:sp>
      <p:sp>
        <p:nvSpPr>
          <p:cNvPr id="3" name="Subtitle 2"/>
          <p:cNvSpPr>
            <a:spLocks noGrp="1"/>
          </p:cNvSpPr>
          <p:nvPr>
            <p:ph type="subTitle" idx="1"/>
          </p:nvPr>
        </p:nvSpPr>
        <p:spPr>
          <a:xfrm>
            <a:off x="4311332" y="2853466"/>
            <a:ext cx="8689976" cy="1371599"/>
          </a:xfrm>
        </p:spPr>
        <p:txBody>
          <a:bodyPr/>
          <a:lstStyle/>
          <a:p>
            <a:pPr lvl="0" algn="l">
              <a:lnSpc>
                <a:spcPct val="100000"/>
              </a:lnSpc>
              <a:spcBef>
                <a:spcPts val="0"/>
              </a:spcBef>
              <a:buClrTx/>
            </a:pPr>
            <a:r>
              <a:rPr lang="en-IN" sz="1800" cap="none" dirty="0">
                <a:solidFill>
                  <a:srgbClr val="CC0099"/>
                </a:solidFill>
                <a:latin typeface="Calibri"/>
              </a:rPr>
              <a:t>Speciality Chemicals &amp; laboratories Chemicals</a:t>
            </a:r>
          </a:p>
          <a:p>
            <a:endParaRPr lang="en-IN" dirty="0"/>
          </a:p>
        </p:txBody>
      </p:sp>
      <p:pic>
        <p:nvPicPr>
          <p:cNvPr id="4" name="Picture 3"/>
          <p:cNvPicPr/>
          <p:nvPr/>
        </p:nvPicPr>
        <p:blipFill>
          <a:blip r:embed="rId2" cstate="print">
            <a:extLst>
              <a:ext uri="{BEBA8EAE-BF5A-486C-A8C5-ECC9F3942E4B}">
                <a14:imgProps xmlns:a14="http://schemas.microsoft.com/office/drawing/2010/main">
                  <a14:imgLayer r:embed="rId3">
                    <a14:imgEffect>
                      <a14:backgroundRemoval t="2540" b="89524" l="5353" r="91484"/>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5403574" y="1115407"/>
            <a:ext cx="1671612" cy="1070758"/>
          </a:xfrm>
          <a:prstGeom prst="rect">
            <a:avLst/>
          </a:prstGeom>
        </p:spPr>
      </p:pic>
    </p:spTree>
    <p:extLst>
      <p:ext uri="{BB962C8B-B14F-4D97-AF65-F5344CB8AC3E}">
        <p14:creationId xmlns:p14="http://schemas.microsoft.com/office/powerpoint/2010/main" val="3708689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Jiya Pharmachem</a:t>
            </a:r>
            <a:endParaRPr lang="en-IN" dirty="0"/>
          </a:p>
        </p:txBody>
      </p:sp>
      <p:pic>
        <p:nvPicPr>
          <p:cNvPr id="4" name="Picture 3"/>
          <p:cNvPicPr>
            <a:picLocks noChangeAspect="1"/>
          </p:cNvPicPr>
          <p:nvPr/>
        </p:nvPicPr>
        <p:blipFill>
          <a:blip r:embed="rId2"/>
          <a:stretch>
            <a:fillRect/>
          </a:stretch>
        </p:blipFill>
        <p:spPr>
          <a:xfrm>
            <a:off x="4121595" y="1550165"/>
            <a:ext cx="4529721" cy="493819"/>
          </a:xfrm>
          <a:prstGeom prst="rect">
            <a:avLst/>
          </a:prstGeom>
        </p:spPr>
      </p:pic>
      <p:sp>
        <p:nvSpPr>
          <p:cNvPr id="3" name="Content Placeholder 2"/>
          <p:cNvSpPr>
            <a:spLocks noGrp="1"/>
          </p:cNvSpPr>
          <p:nvPr>
            <p:ph sz="quarter" idx="13"/>
          </p:nvPr>
        </p:nvSpPr>
        <p:spPr>
          <a:xfrm>
            <a:off x="913774" y="2367092"/>
            <a:ext cx="10363826" cy="4001435"/>
          </a:xfrm>
        </p:spPr>
        <p:txBody>
          <a:bodyPr>
            <a:normAutofit fontScale="25000" lnSpcReduction="20000"/>
          </a:bodyPr>
          <a:lstStyle/>
          <a:p>
            <a:pPr marL="0" indent="0" algn="ctr">
              <a:buNone/>
            </a:pPr>
            <a:r>
              <a:rPr lang="en-IN" sz="5800" dirty="0">
                <a:solidFill>
                  <a:srgbClr val="CC0099"/>
                </a:solidFill>
              </a:rPr>
              <a:t>You can contact us</a:t>
            </a:r>
          </a:p>
          <a:p>
            <a:pPr marL="0" indent="0" algn="ctr">
              <a:buNone/>
            </a:pPr>
            <a:r>
              <a:rPr lang="en-IN" sz="5800" dirty="0">
                <a:solidFill>
                  <a:srgbClr val="CC0099"/>
                </a:solidFill>
              </a:rPr>
              <a:t>At</a:t>
            </a:r>
          </a:p>
          <a:p>
            <a:pPr marL="0" indent="0" algn="ctr">
              <a:buNone/>
            </a:pPr>
            <a:endParaRPr lang="en-IN" sz="5800" dirty="0"/>
          </a:p>
          <a:p>
            <a:pPr marL="0" lvl="0" indent="0" algn="ctr">
              <a:lnSpc>
                <a:spcPct val="100000"/>
              </a:lnSpc>
              <a:spcBef>
                <a:spcPts val="0"/>
              </a:spcBef>
              <a:buClrTx/>
              <a:buNone/>
            </a:pPr>
            <a:r>
              <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25, </a:t>
            </a:r>
            <a:r>
              <a:rPr lang="en-IN" sz="5800" cap="none" dirty="0" err="1">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Kappeesh</a:t>
            </a:r>
            <a:r>
              <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 Mall, 1</a:t>
            </a:r>
            <a:r>
              <a:rPr lang="en-IN" sz="5800" cap="none" baseline="30000"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st</a:t>
            </a:r>
            <a:r>
              <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 Floor, </a:t>
            </a:r>
            <a:r>
              <a:rPr lang="en-IN" sz="5800" cap="none" dirty="0" err="1">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M.G.Road</a:t>
            </a:r>
            <a:r>
              <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 </a:t>
            </a:r>
            <a:r>
              <a:rPr lang="en-IN" sz="5800" cap="none" dirty="0" err="1">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Mulund</a:t>
            </a:r>
            <a:r>
              <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(W), Mumbai-400080</a:t>
            </a:r>
          </a:p>
          <a:p>
            <a:pPr marL="0" lvl="0" indent="0" algn="ctr">
              <a:lnSpc>
                <a:spcPct val="100000"/>
              </a:lnSpc>
              <a:spcBef>
                <a:spcPts val="0"/>
              </a:spcBef>
              <a:buClrTx/>
              <a:buNone/>
            </a:pPr>
            <a:endPar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endParaRPr>
          </a:p>
          <a:p>
            <a:pPr marL="0" lvl="0" indent="0" algn="ctr">
              <a:lnSpc>
                <a:spcPct val="100000"/>
              </a:lnSpc>
              <a:spcBef>
                <a:spcPts val="0"/>
              </a:spcBef>
              <a:buClrTx/>
              <a:buNone/>
            </a:pPr>
            <a:endPar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endParaRPr>
          </a:p>
          <a:p>
            <a:pPr marL="0" lvl="0" indent="0" algn="ctr">
              <a:lnSpc>
                <a:spcPct val="100000"/>
              </a:lnSpc>
              <a:spcBef>
                <a:spcPts val="0"/>
              </a:spcBef>
              <a:buClrTx/>
              <a:buNone/>
            </a:pPr>
            <a:endPar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endParaRPr>
          </a:p>
          <a:p>
            <a:pPr marL="0" lvl="0" indent="0" algn="ctr">
              <a:lnSpc>
                <a:spcPct val="100000"/>
              </a:lnSpc>
              <a:spcBef>
                <a:spcPts val="0"/>
              </a:spcBef>
              <a:buClrTx/>
              <a:buNone/>
            </a:pPr>
            <a:r>
              <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Telephone- 022-25908061</a:t>
            </a:r>
          </a:p>
          <a:p>
            <a:pPr marL="0" lvl="0" indent="0" algn="ctr">
              <a:lnSpc>
                <a:spcPct val="100000"/>
              </a:lnSpc>
              <a:spcBef>
                <a:spcPts val="0"/>
              </a:spcBef>
              <a:buClrTx/>
              <a:buNone/>
            </a:pPr>
            <a:endPar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endParaRPr>
          </a:p>
          <a:p>
            <a:pPr marL="0" lvl="0" indent="0" algn="ctr">
              <a:lnSpc>
                <a:spcPct val="100000"/>
              </a:lnSpc>
              <a:spcBef>
                <a:spcPts val="0"/>
              </a:spcBef>
              <a:buClrTx/>
              <a:buNone/>
            </a:pPr>
            <a:endPar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endParaRPr>
          </a:p>
          <a:p>
            <a:pPr marL="0" lvl="0" indent="0" algn="ctr">
              <a:lnSpc>
                <a:spcPct val="100000"/>
              </a:lnSpc>
              <a:spcBef>
                <a:spcPts val="0"/>
              </a:spcBef>
              <a:buClrTx/>
              <a:buNone/>
            </a:pPr>
            <a:endPar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endParaRPr>
          </a:p>
          <a:p>
            <a:pPr marL="0" lvl="0" indent="0" algn="ctr">
              <a:lnSpc>
                <a:spcPct val="100000"/>
              </a:lnSpc>
              <a:spcBef>
                <a:spcPts val="0"/>
              </a:spcBef>
              <a:buClrTx/>
              <a:buNone/>
            </a:pPr>
            <a:br>
              <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br>
            <a:r>
              <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Email Us At-</a:t>
            </a:r>
            <a:br>
              <a:rPr lang="en-IN" sz="58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br>
            <a:r>
              <a:rPr lang="en-IN" sz="9600" b="1" cap="none" dirty="0">
                <a:latin typeface="Baskerville Old Face" panose="02020602080505020303" pitchFamily="18" charset="0"/>
                <a:ea typeface="Calibri" panose="020F0502020204030204" pitchFamily="34" charset="0"/>
                <a:cs typeface="Times New Roman" panose="02020603050405020304" pitchFamily="18" charset="0"/>
                <a:hlinkClick r:id="rId3"/>
              </a:rPr>
              <a:t>jiyapharmachem1@gmail.com</a:t>
            </a:r>
            <a:endParaRPr lang="en-IN" sz="9600" b="1" cap="none" dirty="0">
              <a:latin typeface="Baskerville Old Face" panose="02020602080505020303" pitchFamily="18" charset="0"/>
              <a:ea typeface="Calibri" panose="020F0502020204030204" pitchFamily="34" charset="0"/>
              <a:cs typeface="Times New Roman" panose="02020603050405020304" pitchFamily="18" charset="0"/>
            </a:endParaRPr>
          </a:p>
          <a:p>
            <a:pPr marL="0" lvl="0" indent="0" algn="ctr">
              <a:lnSpc>
                <a:spcPct val="100000"/>
              </a:lnSpc>
              <a:spcBef>
                <a:spcPts val="0"/>
              </a:spcBef>
              <a:buClrTx/>
              <a:buNone/>
            </a:pPr>
            <a:r>
              <a:rPr lang="en-IN" sz="9600" b="1" cap="none" dirty="0">
                <a:latin typeface="Baskerville Old Face" panose="02020602080505020303" pitchFamily="18" charset="0"/>
                <a:ea typeface="Calibri" panose="020F0502020204030204" pitchFamily="34" charset="0"/>
                <a:cs typeface="Times New Roman" panose="02020603050405020304" pitchFamily="18" charset="0"/>
                <a:hlinkClick r:id="rId4"/>
              </a:rPr>
              <a:t>amit11jiyapharmachem@gmail.com</a:t>
            </a:r>
            <a:br>
              <a:rPr lang="en-IN" sz="9600" b="1" cap="none" dirty="0">
                <a:latin typeface="Baskerville Old Face" panose="02020602080505020303" pitchFamily="18" charset="0"/>
                <a:ea typeface="Calibri" panose="020F0502020204030204" pitchFamily="34" charset="0"/>
                <a:cs typeface="Times New Roman" panose="02020603050405020304" pitchFamily="18" charset="0"/>
              </a:rPr>
            </a:br>
            <a:r>
              <a:rPr lang="en-IN" sz="9600" b="1" cap="none" dirty="0">
                <a:latin typeface="Baskerville Old Face" panose="02020602080505020303" pitchFamily="18" charset="0"/>
                <a:ea typeface="Calibri" panose="020F0502020204030204" pitchFamily="34" charset="0"/>
                <a:cs typeface="Times New Roman" panose="02020603050405020304" pitchFamily="18" charset="0"/>
                <a:hlinkClick r:id="rId5"/>
              </a:rPr>
              <a:t>jiyapharmachem15@gmail.com</a:t>
            </a:r>
            <a:endParaRPr lang="en-IN" sz="9600" b="1" cap="none" dirty="0">
              <a:latin typeface="Baskerville Old Face" panose="02020602080505020303" pitchFamily="18" charset="0"/>
              <a:ea typeface="Calibri" panose="020F0502020204030204" pitchFamily="34" charset="0"/>
              <a:cs typeface="Times New Roman" panose="02020603050405020304" pitchFamily="18" charset="0"/>
            </a:endParaRPr>
          </a:p>
          <a:p>
            <a:pPr marL="0" indent="0" algn="ctr">
              <a:buNone/>
            </a:pPr>
            <a:endParaRPr lang="en-IN" sz="2900" dirty="0"/>
          </a:p>
          <a:p>
            <a:pPr marL="0" indent="0">
              <a:buNone/>
            </a:pPr>
            <a:endParaRPr lang="en-IN" sz="2900" dirty="0"/>
          </a:p>
          <a:p>
            <a:pPr marL="0" indent="0">
              <a:buNone/>
            </a:pPr>
            <a:br>
              <a:rPr lang="en-IN" dirty="0"/>
            </a:br>
            <a:endParaRPr lang="en-IN" dirty="0"/>
          </a:p>
        </p:txBody>
      </p:sp>
      <p:pic>
        <p:nvPicPr>
          <p:cNvPr id="5" name="Picture 4"/>
          <p:cNvPicPr>
            <a:picLocks noChangeAspect="1"/>
          </p:cNvPicPr>
          <p:nvPr/>
        </p:nvPicPr>
        <p:blipFill>
          <a:blip r:embed="rId6"/>
          <a:stretch>
            <a:fillRect/>
          </a:stretch>
        </p:blipFill>
        <p:spPr>
          <a:xfrm>
            <a:off x="1905647" y="1947964"/>
            <a:ext cx="1316677" cy="1834570"/>
          </a:xfrm>
          <a:prstGeom prst="rect">
            <a:avLst/>
          </a:prstGeom>
        </p:spPr>
      </p:pic>
      <p:pic>
        <p:nvPicPr>
          <p:cNvPr id="8" name="Picture 7"/>
          <p:cNvPicPr>
            <a:picLocks noChangeAspect="1"/>
          </p:cNvPicPr>
          <p:nvPr/>
        </p:nvPicPr>
        <p:blipFill>
          <a:blip r:embed="rId7"/>
          <a:stretch>
            <a:fillRect/>
          </a:stretch>
        </p:blipFill>
        <p:spPr>
          <a:xfrm>
            <a:off x="3108959" y="3573160"/>
            <a:ext cx="689906" cy="921061"/>
          </a:xfrm>
          <a:prstGeom prst="rect">
            <a:avLst/>
          </a:prstGeom>
        </p:spPr>
      </p:pic>
      <p:pic>
        <p:nvPicPr>
          <p:cNvPr id="9" name="Picture 8"/>
          <p:cNvPicPr>
            <a:picLocks noChangeAspect="1"/>
          </p:cNvPicPr>
          <p:nvPr/>
        </p:nvPicPr>
        <p:blipFill>
          <a:blip r:embed="rId8"/>
          <a:stretch>
            <a:fillRect/>
          </a:stretch>
        </p:blipFill>
        <p:spPr>
          <a:xfrm>
            <a:off x="3798865" y="4333078"/>
            <a:ext cx="1086521" cy="612073"/>
          </a:xfrm>
          <a:prstGeom prst="rect">
            <a:avLst/>
          </a:prstGeom>
        </p:spPr>
      </p:pic>
      <p:pic>
        <p:nvPicPr>
          <p:cNvPr id="10" name="Picture 9"/>
          <p:cNvPicPr/>
          <p:nvPr/>
        </p:nvPicPr>
        <p:blipFill>
          <a:blip r:embed="rId9" cstate="print">
            <a:extLst>
              <a:ext uri="{BEBA8EAE-BF5A-486C-A8C5-ECC9F3942E4B}">
                <a14:imgProps xmlns:a14="http://schemas.microsoft.com/office/drawing/2010/main">
                  <a14:imgLayer r:embed="rId10">
                    <a14:imgEffect>
                      <a14:backgroundRemoval t="2540" b="89524" l="5353" r="91484"/>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5156149" y="34048"/>
            <a:ext cx="1671612" cy="1070758"/>
          </a:xfrm>
          <a:prstGeom prst="rect">
            <a:avLst/>
          </a:prstGeom>
        </p:spPr>
      </p:pic>
    </p:spTree>
    <p:extLst>
      <p:ext uri="{BB962C8B-B14F-4D97-AF65-F5344CB8AC3E}">
        <p14:creationId xmlns:p14="http://schemas.microsoft.com/office/powerpoint/2010/main" val="292485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Jiya Pharmachem</a:t>
            </a:r>
            <a:endParaRPr lang="en-IN" dirty="0"/>
          </a:p>
        </p:txBody>
      </p:sp>
      <p:sp>
        <p:nvSpPr>
          <p:cNvPr id="3" name="Content Placeholder 2"/>
          <p:cNvSpPr>
            <a:spLocks noGrp="1"/>
          </p:cNvSpPr>
          <p:nvPr>
            <p:ph sz="quarter" idx="13"/>
          </p:nvPr>
        </p:nvSpPr>
        <p:spPr/>
        <p:txBody>
          <a:bodyPr/>
          <a:lstStyle/>
          <a:p>
            <a:r>
              <a:rPr lang="en-IN" dirty="0"/>
              <a:t>We are suppliers and dealers in</a:t>
            </a:r>
          </a:p>
          <a:p>
            <a:r>
              <a:rPr lang="en-US" dirty="0">
                <a:solidFill>
                  <a:srgbClr val="CC0099"/>
                </a:solidFill>
              </a:rPr>
              <a:t>Specialty Chemicals</a:t>
            </a:r>
          </a:p>
          <a:p>
            <a:r>
              <a:rPr lang="en-US" dirty="0">
                <a:solidFill>
                  <a:srgbClr val="CC0099"/>
                </a:solidFill>
              </a:rPr>
              <a:t>Laboratory Chemical</a:t>
            </a:r>
          </a:p>
          <a:p>
            <a:r>
              <a:rPr lang="en-US" dirty="0">
                <a:solidFill>
                  <a:srgbClr val="CC0099"/>
                </a:solidFill>
              </a:rPr>
              <a:t>New Molecule</a:t>
            </a:r>
          </a:p>
          <a:p>
            <a:r>
              <a:rPr lang="en-US" dirty="0">
                <a:solidFill>
                  <a:srgbClr val="CC0099"/>
                </a:solidFill>
              </a:rPr>
              <a:t>Surplus chemical</a:t>
            </a:r>
          </a:p>
          <a:p>
            <a:endParaRPr lang="en-IN" dirty="0"/>
          </a:p>
        </p:txBody>
      </p:sp>
      <p:pic>
        <p:nvPicPr>
          <p:cNvPr id="4" name="Picture 3"/>
          <p:cNvPicPr>
            <a:picLocks noChangeAspect="1"/>
          </p:cNvPicPr>
          <p:nvPr/>
        </p:nvPicPr>
        <p:blipFill>
          <a:blip r:embed="rId2"/>
          <a:stretch>
            <a:fillRect/>
          </a:stretch>
        </p:blipFill>
        <p:spPr>
          <a:xfrm>
            <a:off x="4121595" y="1550165"/>
            <a:ext cx="4529721" cy="493819"/>
          </a:xfrm>
          <a:prstGeom prst="rect">
            <a:avLst/>
          </a:prstGeom>
        </p:spPr>
      </p:pic>
      <p:pic>
        <p:nvPicPr>
          <p:cNvPr id="9" name="Picture 8"/>
          <p:cNvPicPr>
            <a:picLocks noChangeAspect="1"/>
          </p:cNvPicPr>
          <p:nvPr/>
        </p:nvPicPr>
        <p:blipFill>
          <a:blip r:embed="rId3"/>
          <a:stretch>
            <a:fillRect/>
          </a:stretch>
        </p:blipFill>
        <p:spPr>
          <a:xfrm>
            <a:off x="5491258" y="2196382"/>
            <a:ext cx="2965719" cy="1082358"/>
          </a:xfrm>
          <a:prstGeom prst="rect">
            <a:avLst/>
          </a:prstGeom>
        </p:spPr>
      </p:pic>
      <p:pic>
        <p:nvPicPr>
          <p:cNvPr id="10" name="Picture 9"/>
          <p:cNvPicPr>
            <a:picLocks noChangeAspect="1"/>
          </p:cNvPicPr>
          <p:nvPr/>
        </p:nvPicPr>
        <p:blipFill>
          <a:blip r:embed="rId4"/>
          <a:stretch>
            <a:fillRect/>
          </a:stretch>
        </p:blipFill>
        <p:spPr>
          <a:xfrm>
            <a:off x="7391536" y="3431138"/>
            <a:ext cx="2058337" cy="1366736"/>
          </a:xfrm>
          <a:prstGeom prst="rect">
            <a:avLst/>
          </a:prstGeom>
        </p:spPr>
      </p:pic>
      <p:pic>
        <p:nvPicPr>
          <p:cNvPr id="11" name="Picture 10"/>
          <p:cNvPicPr>
            <a:picLocks noChangeAspect="1"/>
          </p:cNvPicPr>
          <p:nvPr/>
        </p:nvPicPr>
        <p:blipFill>
          <a:blip r:embed="rId5"/>
          <a:stretch>
            <a:fillRect/>
          </a:stretch>
        </p:blipFill>
        <p:spPr>
          <a:xfrm>
            <a:off x="5816732" y="4357087"/>
            <a:ext cx="1805415" cy="1856670"/>
          </a:xfrm>
          <a:prstGeom prst="rect">
            <a:avLst/>
          </a:prstGeom>
        </p:spPr>
      </p:pic>
      <p:pic>
        <p:nvPicPr>
          <p:cNvPr id="12" name="Picture 11"/>
          <p:cNvPicPr>
            <a:picLocks noChangeAspect="1"/>
          </p:cNvPicPr>
          <p:nvPr/>
        </p:nvPicPr>
        <p:blipFill>
          <a:blip r:embed="rId6"/>
          <a:stretch>
            <a:fillRect/>
          </a:stretch>
        </p:blipFill>
        <p:spPr>
          <a:xfrm>
            <a:off x="2970846" y="5250878"/>
            <a:ext cx="2520412" cy="1385437"/>
          </a:xfrm>
          <a:prstGeom prst="rect">
            <a:avLst/>
          </a:prstGeom>
        </p:spPr>
      </p:pic>
      <p:pic>
        <p:nvPicPr>
          <p:cNvPr id="15" name="Picture 14"/>
          <p:cNvPicPr/>
          <p:nvPr/>
        </p:nvPicPr>
        <p:blipFill>
          <a:blip r:embed="rId7" cstate="print">
            <a:extLst>
              <a:ext uri="{BEBA8EAE-BF5A-486C-A8C5-ECC9F3942E4B}">
                <a14:imgProps xmlns:a14="http://schemas.microsoft.com/office/drawing/2010/main">
                  <a14:imgLayer r:embed="rId8">
                    <a14:imgEffect>
                      <a14:backgroundRemoval t="2540" b="89524" l="5353" r="91484"/>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5156149" y="34048"/>
            <a:ext cx="1671612" cy="1070758"/>
          </a:xfrm>
          <a:prstGeom prst="rect">
            <a:avLst/>
          </a:prstGeom>
        </p:spPr>
      </p:pic>
    </p:spTree>
    <p:extLst>
      <p:ext uri="{BB962C8B-B14F-4D97-AF65-F5344CB8AC3E}">
        <p14:creationId xmlns:p14="http://schemas.microsoft.com/office/powerpoint/2010/main" val="373891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Jiya Pharmachem</a:t>
            </a:r>
            <a:endParaRPr lang="en-IN" dirty="0"/>
          </a:p>
        </p:txBody>
      </p:sp>
      <p:pic>
        <p:nvPicPr>
          <p:cNvPr id="4" name="Picture 3"/>
          <p:cNvPicPr>
            <a:picLocks noChangeAspect="1"/>
          </p:cNvPicPr>
          <p:nvPr/>
        </p:nvPicPr>
        <p:blipFill>
          <a:blip r:embed="rId2"/>
          <a:stretch>
            <a:fillRect/>
          </a:stretch>
        </p:blipFill>
        <p:spPr>
          <a:xfrm>
            <a:off x="4121595" y="1550165"/>
            <a:ext cx="4529721" cy="493819"/>
          </a:xfrm>
          <a:prstGeom prst="rect">
            <a:avLst/>
          </a:prstGeom>
        </p:spPr>
      </p:pic>
      <p:pic>
        <p:nvPicPr>
          <p:cNvPr id="8" name="Content Placeholder 7"/>
          <p:cNvPicPr>
            <a:picLocks noGrp="1" noChangeAspect="1"/>
          </p:cNvPicPr>
          <p:nvPr>
            <p:ph sz="quarter" idx="13"/>
          </p:nvPr>
        </p:nvPicPr>
        <p:blipFill>
          <a:blip r:embed="rId3"/>
          <a:stretch>
            <a:fillRect/>
          </a:stretch>
        </p:blipFill>
        <p:spPr>
          <a:xfrm>
            <a:off x="6592533" y="1905348"/>
            <a:ext cx="5599467" cy="1534101"/>
          </a:xfrm>
        </p:spPr>
      </p:pic>
      <p:sp>
        <p:nvSpPr>
          <p:cNvPr id="14" name="TextBox 13"/>
          <p:cNvSpPr txBox="1"/>
          <p:nvPr/>
        </p:nvSpPr>
        <p:spPr>
          <a:xfrm>
            <a:off x="1323193" y="3146342"/>
            <a:ext cx="8735209" cy="2862322"/>
          </a:xfrm>
          <a:prstGeom prst="rect">
            <a:avLst/>
          </a:prstGeom>
          <a:noFill/>
        </p:spPr>
        <p:txBody>
          <a:bodyPr wrap="square" rtlCol="0">
            <a:spAutoFit/>
          </a:bodyPr>
          <a:lstStyle/>
          <a:p>
            <a:r>
              <a:rPr lang="en-IN" dirty="0"/>
              <a:t>VISSION</a:t>
            </a:r>
          </a:p>
          <a:p>
            <a:r>
              <a:rPr lang="en-IN" dirty="0"/>
              <a:t>Our vision is to be viewed as the best specialty chemical company in the world.</a:t>
            </a:r>
          </a:p>
          <a:p>
            <a:endParaRPr lang="en-IN" dirty="0">
              <a:solidFill>
                <a:srgbClr val="CC0099"/>
              </a:solidFill>
            </a:endParaRPr>
          </a:p>
          <a:p>
            <a:r>
              <a:rPr lang="en-IN" dirty="0"/>
              <a:t>MISSION</a:t>
            </a:r>
          </a:p>
          <a:p>
            <a:r>
              <a:rPr lang="en-IN" dirty="0"/>
              <a:t>We satisfy our customers by delivering results through quality chemical products and services. Our desire to grow drives our passion to win in the marketplace. With a unified, low-cost operating structure, we’ll remain competitive across every business and in every geographic region.</a:t>
            </a:r>
          </a:p>
          <a:p>
            <a:endParaRPr lang="en-IN" dirty="0"/>
          </a:p>
          <a:p>
            <a:endParaRPr lang="en-IN" dirty="0"/>
          </a:p>
        </p:txBody>
      </p:sp>
      <p:pic>
        <p:nvPicPr>
          <p:cNvPr id="15" name="Picture 14"/>
          <p:cNvPicPr/>
          <p:nvPr/>
        </p:nvPicPr>
        <p:blipFill>
          <a:blip r:embed="rId4" cstate="print">
            <a:extLst>
              <a:ext uri="{BEBA8EAE-BF5A-486C-A8C5-ECC9F3942E4B}">
                <a14:imgProps xmlns:a14="http://schemas.microsoft.com/office/drawing/2010/main">
                  <a14:imgLayer r:embed="rId5">
                    <a14:imgEffect>
                      <a14:backgroundRemoval t="2540" b="89524" l="5353" r="91484"/>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5156149" y="34048"/>
            <a:ext cx="1671612" cy="1070758"/>
          </a:xfrm>
          <a:prstGeom prst="rect">
            <a:avLst/>
          </a:prstGeom>
        </p:spPr>
      </p:pic>
    </p:spTree>
    <p:extLst>
      <p:ext uri="{BB962C8B-B14F-4D97-AF65-F5344CB8AC3E}">
        <p14:creationId xmlns:p14="http://schemas.microsoft.com/office/powerpoint/2010/main" val="267004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Jiya Pharmachem</a:t>
            </a:r>
            <a:endParaRPr lang="en-IN" dirty="0"/>
          </a:p>
        </p:txBody>
      </p:sp>
      <p:pic>
        <p:nvPicPr>
          <p:cNvPr id="4" name="Picture 3"/>
          <p:cNvPicPr>
            <a:picLocks noChangeAspect="1"/>
          </p:cNvPicPr>
          <p:nvPr/>
        </p:nvPicPr>
        <p:blipFill>
          <a:blip r:embed="rId2"/>
          <a:stretch>
            <a:fillRect/>
          </a:stretch>
        </p:blipFill>
        <p:spPr>
          <a:xfrm>
            <a:off x="4121595" y="1550165"/>
            <a:ext cx="4529721" cy="493819"/>
          </a:xfrm>
          <a:prstGeom prst="rect">
            <a:avLst/>
          </a:prstGeom>
        </p:spPr>
      </p:pic>
      <p:graphicFrame>
        <p:nvGraphicFramePr>
          <p:cNvPr id="3" name="Table 2"/>
          <p:cNvGraphicFramePr>
            <a:graphicFrameLocks noGrp="1"/>
          </p:cNvGraphicFramePr>
          <p:nvPr/>
        </p:nvGraphicFramePr>
        <p:xfrm>
          <a:off x="184675" y="3316128"/>
          <a:ext cx="11822650" cy="2966720"/>
        </p:xfrm>
        <a:graphic>
          <a:graphicData uri="http://schemas.openxmlformats.org/drawingml/2006/table">
            <a:tbl>
              <a:tblPr firstRow="1" bandRow="1">
                <a:tableStyleId>{2D5ABB26-0587-4C30-8999-92F81FD0307C}</a:tableStyleId>
              </a:tblPr>
              <a:tblGrid>
                <a:gridCol w="1162897">
                  <a:extLst>
                    <a:ext uri="{9D8B030D-6E8A-4147-A177-3AD203B41FA5}">
                      <a16:colId xmlns:a16="http://schemas.microsoft.com/office/drawing/2014/main" val="1070338641"/>
                    </a:ext>
                  </a:extLst>
                </a:gridCol>
                <a:gridCol w="1184417">
                  <a:extLst>
                    <a:ext uri="{9D8B030D-6E8A-4147-A177-3AD203B41FA5}">
                      <a16:colId xmlns:a16="http://schemas.microsoft.com/office/drawing/2014/main" val="1200767858"/>
                    </a:ext>
                  </a:extLst>
                </a:gridCol>
                <a:gridCol w="1184417">
                  <a:extLst>
                    <a:ext uri="{9D8B030D-6E8A-4147-A177-3AD203B41FA5}">
                      <a16:colId xmlns:a16="http://schemas.microsoft.com/office/drawing/2014/main" val="2921852903"/>
                    </a:ext>
                  </a:extLst>
                </a:gridCol>
                <a:gridCol w="1184417">
                  <a:extLst>
                    <a:ext uri="{9D8B030D-6E8A-4147-A177-3AD203B41FA5}">
                      <a16:colId xmlns:a16="http://schemas.microsoft.com/office/drawing/2014/main" val="1999705812"/>
                    </a:ext>
                  </a:extLst>
                </a:gridCol>
                <a:gridCol w="1184417">
                  <a:extLst>
                    <a:ext uri="{9D8B030D-6E8A-4147-A177-3AD203B41FA5}">
                      <a16:colId xmlns:a16="http://schemas.microsoft.com/office/drawing/2014/main" val="2168467194"/>
                    </a:ext>
                  </a:extLst>
                </a:gridCol>
                <a:gridCol w="1184417">
                  <a:extLst>
                    <a:ext uri="{9D8B030D-6E8A-4147-A177-3AD203B41FA5}">
                      <a16:colId xmlns:a16="http://schemas.microsoft.com/office/drawing/2014/main" val="3668438276"/>
                    </a:ext>
                  </a:extLst>
                </a:gridCol>
                <a:gridCol w="1184417">
                  <a:extLst>
                    <a:ext uri="{9D8B030D-6E8A-4147-A177-3AD203B41FA5}">
                      <a16:colId xmlns:a16="http://schemas.microsoft.com/office/drawing/2014/main" val="2735180578"/>
                    </a:ext>
                  </a:extLst>
                </a:gridCol>
                <a:gridCol w="1184417">
                  <a:extLst>
                    <a:ext uri="{9D8B030D-6E8A-4147-A177-3AD203B41FA5}">
                      <a16:colId xmlns:a16="http://schemas.microsoft.com/office/drawing/2014/main" val="1527924549"/>
                    </a:ext>
                  </a:extLst>
                </a:gridCol>
                <a:gridCol w="1184417">
                  <a:extLst>
                    <a:ext uri="{9D8B030D-6E8A-4147-A177-3AD203B41FA5}">
                      <a16:colId xmlns:a16="http://schemas.microsoft.com/office/drawing/2014/main" val="958242361"/>
                    </a:ext>
                  </a:extLst>
                </a:gridCol>
                <a:gridCol w="1184417">
                  <a:extLst>
                    <a:ext uri="{9D8B030D-6E8A-4147-A177-3AD203B41FA5}">
                      <a16:colId xmlns:a16="http://schemas.microsoft.com/office/drawing/2014/main" val="855670040"/>
                    </a:ext>
                  </a:extLst>
                </a:gridCol>
              </a:tblGrid>
              <a:tr h="370840">
                <a:tc>
                  <a:txBody>
                    <a:bodyPr/>
                    <a:lstStyle/>
                    <a:p>
                      <a:pPr algn="ct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5716079"/>
                  </a:ext>
                </a:extLst>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9462689"/>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0957254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9687139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9122393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874215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121504533"/>
                  </a:ext>
                </a:extLst>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36325273"/>
                  </a:ext>
                </a:extLst>
              </a:tr>
            </a:tbl>
          </a:graphicData>
        </a:graphic>
      </p:graphicFrame>
      <p:sp>
        <p:nvSpPr>
          <p:cNvPr id="5" name="Content Placeholder 4"/>
          <p:cNvSpPr>
            <a:spLocks noGrp="1"/>
          </p:cNvSpPr>
          <p:nvPr>
            <p:ph sz="quarter" idx="13"/>
          </p:nvPr>
        </p:nvSpPr>
        <p:spPr>
          <a:xfrm>
            <a:off x="184675" y="2043984"/>
            <a:ext cx="11822650" cy="4335301"/>
          </a:xfrm>
        </p:spPr>
        <p:txBody>
          <a:bodyPr>
            <a:normAutofit/>
          </a:bodyPr>
          <a:lstStyle/>
          <a:p>
            <a:pPr marL="0" indent="0">
              <a:buNone/>
            </a:pPr>
            <a:r>
              <a:rPr lang="en-IN" b="1" i="1" dirty="0">
                <a:solidFill>
                  <a:srgbClr val="CC0099"/>
                </a:solidFill>
              </a:rPr>
              <a:t>Customer Satisfaction</a:t>
            </a:r>
          </a:p>
          <a:p>
            <a:r>
              <a:rPr lang="en-IN" dirty="0"/>
              <a:t>A staunch believer of "Customer First, Reputation First", </a:t>
            </a:r>
            <a:r>
              <a:rPr lang="en-IN" dirty="0" err="1"/>
              <a:t>jiya</a:t>
            </a:r>
            <a:r>
              <a:rPr lang="en-IN" dirty="0"/>
              <a:t> </a:t>
            </a:r>
            <a:r>
              <a:rPr lang="en-IN" dirty="0" err="1"/>
              <a:t>pharmachem</a:t>
            </a:r>
            <a:r>
              <a:rPr lang="en-IN" dirty="0"/>
              <a:t> prides itself in being a customer oriented organization.</a:t>
            </a:r>
          </a:p>
          <a:p>
            <a:pPr marL="0" indent="0">
              <a:buNone/>
            </a:pPr>
            <a:r>
              <a:rPr lang="en-IN" b="1" i="1" dirty="0">
                <a:solidFill>
                  <a:srgbClr val="CC0099"/>
                </a:solidFill>
              </a:rPr>
              <a:t>Our Principles</a:t>
            </a:r>
          </a:p>
          <a:p>
            <a:r>
              <a:rPr lang="en-IN" dirty="0"/>
              <a:t>Jiya </a:t>
            </a:r>
            <a:r>
              <a:rPr lang="en-IN" dirty="0" err="1"/>
              <a:t>pharmachem</a:t>
            </a:r>
            <a:r>
              <a:rPr lang="en-IN" dirty="0"/>
              <a:t> believes that ethics are the driving force in any successful business. Also we strive to give back to the environment and society to ensure a sustainable future.</a:t>
            </a:r>
          </a:p>
          <a:p>
            <a:pPr marL="0" indent="0">
              <a:buNone/>
            </a:pPr>
            <a:r>
              <a:rPr lang="en-IN" b="1" i="1" dirty="0">
                <a:solidFill>
                  <a:srgbClr val="CC0099"/>
                </a:solidFill>
              </a:rPr>
              <a:t>Our People</a:t>
            </a:r>
          </a:p>
          <a:p>
            <a:r>
              <a:rPr lang="en-IN" dirty="0"/>
              <a:t>The people at </a:t>
            </a:r>
            <a:r>
              <a:rPr lang="en-IN" dirty="0" err="1"/>
              <a:t>jiya</a:t>
            </a:r>
            <a:r>
              <a:rPr lang="en-IN" dirty="0"/>
              <a:t> </a:t>
            </a:r>
            <a:r>
              <a:rPr lang="en-IN" dirty="0" err="1"/>
              <a:t>pharmachem</a:t>
            </a:r>
            <a:r>
              <a:rPr lang="en-IN" dirty="0"/>
              <a:t> are self driven to innovate, achieve excellence and set new global benchmarks.</a:t>
            </a:r>
          </a:p>
          <a:p>
            <a:endParaRPr lang="en-IN" dirty="0"/>
          </a:p>
        </p:txBody>
      </p:sp>
      <p:pic>
        <p:nvPicPr>
          <p:cNvPr id="8" name="Picture 7"/>
          <p:cNvPicPr/>
          <p:nvPr/>
        </p:nvPicPr>
        <p:blipFill>
          <a:blip r:embed="rId3" cstate="print">
            <a:extLst>
              <a:ext uri="{BEBA8EAE-BF5A-486C-A8C5-ECC9F3942E4B}">
                <a14:imgProps xmlns:a14="http://schemas.microsoft.com/office/drawing/2010/main">
                  <a14:imgLayer r:embed="rId4">
                    <a14:imgEffect>
                      <a14:backgroundRemoval t="2540" b="89524" l="5353" r="91484"/>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5156149" y="34048"/>
            <a:ext cx="1671612" cy="1070758"/>
          </a:xfrm>
          <a:prstGeom prst="rect">
            <a:avLst/>
          </a:prstGeom>
        </p:spPr>
      </p:pic>
    </p:spTree>
    <p:extLst>
      <p:ext uri="{BB962C8B-B14F-4D97-AF65-F5344CB8AC3E}">
        <p14:creationId xmlns:p14="http://schemas.microsoft.com/office/powerpoint/2010/main" val="381692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Jiya Pharmachem</a:t>
            </a:r>
            <a:endParaRPr lang="en-IN" dirty="0"/>
          </a:p>
        </p:txBody>
      </p:sp>
      <p:pic>
        <p:nvPicPr>
          <p:cNvPr id="4" name="Picture 3"/>
          <p:cNvPicPr>
            <a:picLocks noChangeAspect="1"/>
          </p:cNvPicPr>
          <p:nvPr/>
        </p:nvPicPr>
        <p:blipFill>
          <a:blip r:embed="rId2"/>
          <a:stretch>
            <a:fillRect/>
          </a:stretch>
        </p:blipFill>
        <p:spPr>
          <a:xfrm>
            <a:off x="4121595" y="1550165"/>
            <a:ext cx="4529721" cy="493819"/>
          </a:xfrm>
          <a:prstGeom prst="rect">
            <a:avLst/>
          </a:prstGeom>
        </p:spPr>
      </p:pic>
      <p:graphicFrame>
        <p:nvGraphicFramePr>
          <p:cNvPr id="3" name="Table 2"/>
          <p:cNvGraphicFramePr>
            <a:graphicFrameLocks noGrp="1"/>
          </p:cNvGraphicFramePr>
          <p:nvPr/>
        </p:nvGraphicFramePr>
        <p:xfrm>
          <a:off x="184675" y="3316128"/>
          <a:ext cx="11822650" cy="2966720"/>
        </p:xfrm>
        <a:graphic>
          <a:graphicData uri="http://schemas.openxmlformats.org/drawingml/2006/table">
            <a:tbl>
              <a:tblPr firstRow="1" bandRow="1">
                <a:tableStyleId>{2D5ABB26-0587-4C30-8999-92F81FD0307C}</a:tableStyleId>
              </a:tblPr>
              <a:tblGrid>
                <a:gridCol w="1162897">
                  <a:extLst>
                    <a:ext uri="{9D8B030D-6E8A-4147-A177-3AD203B41FA5}">
                      <a16:colId xmlns:a16="http://schemas.microsoft.com/office/drawing/2014/main" val="1070338641"/>
                    </a:ext>
                  </a:extLst>
                </a:gridCol>
                <a:gridCol w="1184417">
                  <a:extLst>
                    <a:ext uri="{9D8B030D-6E8A-4147-A177-3AD203B41FA5}">
                      <a16:colId xmlns:a16="http://schemas.microsoft.com/office/drawing/2014/main" val="1200767858"/>
                    </a:ext>
                  </a:extLst>
                </a:gridCol>
                <a:gridCol w="1184417">
                  <a:extLst>
                    <a:ext uri="{9D8B030D-6E8A-4147-A177-3AD203B41FA5}">
                      <a16:colId xmlns:a16="http://schemas.microsoft.com/office/drawing/2014/main" val="2921852903"/>
                    </a:ext>
                  </a:extLst>
                </a:gridCol>
                <a:gridCol w="1184417">
                  <a:extLst>
                    <a:ext uri="{9D8B030D-6E8A-4147-A177-3AD203B41FA5}">
                      <a16:colId xmlns:a16="http://schemas.microsoft.com/office/drawing/2014/main" val="1999705812"/>
                    </a:ext>
                  </a:extLst>
                </a:gridCol>
                <a:gridCol w="1184417">
                  <a:extLst>
                    <a:ext uri="{9D8B030D-6E8A-4147-A177-3AD203B41FA5}">
                      <a16:colId xmlns:a16="http://schemas.microsoft.com/office/drawing/2014/main" val="2168467194"/>
                    </a:ext>
                  </a:extLst>
                </a:gridCol>
                <a:gridCol w="1184417">
                  <a:extLst>
                    <a:ext uri="{9D8B030D-6E8A-4147-A177-3AD203B41FA5}">
                      <a16:colId xmlns:a16="http://schemas.microsoft.com/office/drawing/2014/main" val="3668438276"/>
                    </a:ext>
                  </a:extLst>
                </a:gridCol>
                <a:gridCol w="1184417">
                  <a:extLst>
                    <a:ext uri="{9D8B030D-6E8A-4147-A177-3AD203B41FA5}">
                      <a16:colId xmlns:a16="http://schemas.microsoft.com/office/drawing/2014/main" val="2735180578"/>
                    </a:ext>
                  </a:extLst>
                </a:gridCol>
                <a:gridCol w="1184417">
                  <a:extLst>
                    <a:ext uri="{9D8B030D-6E8A-4147-A177-3AD203B41FA5}">
                      <a16:colId xmlns:a16="http://schemas.microsoft.com/office/drawing/2014/main" val="1527924549"/>
                    </a:ext>
                  </a:extLst>
                </a:gridCol>
                <a:gridCol w="1184417">
                  <a:extLst>
                    <a:ext uri="{9D8B030D-6E8A-4147-A177-3AD203B41FA5}">
                      <a16:colId xmlns:a16="http://schemas.microsoft.com/office/drawing/2014/main" val="958242361"/>
                    </a:ext>
                  </a:extLst>
                </a:gridCol>
                <a:gridCol w="1184417">
                  <a:extLst>
                    <a:ext uri="{9D8B030D-6E8A-4147-A177-3AD203B41FA5}">
                      <a16:colId xmlns:a16="http://schemas.microsoft.com/office/drawing/2014/main" val="855670040"/>
                    </a:ext>
                  </a:extLst>
                </a:gridCol>
              </a:tblGrid>
              <a:tr h="370840">
                <a:tc>
                  <a:txBody>
                    <a:bodyPr/>
                    <a:lstStyle/>
                    <a:p>
                      <a:pPr algn="ct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5716079"/>
                  </a:ext>
                </a:extLst>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9462689"/>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0957254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9687139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9122393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874215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121504533"/>
                  </a:ext>
                </a:extLst>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36325273"/>
                  </a:ext>
                </a:extLst>
              </a:tr>
            </a:tbl>
          </a:graphicData>
        </a:graphic>
      </p:graphicFrame>
      <p:sp>
        <p:nvSpPr>
          <p:cNvPr id="5" name="Content Placeholder 4"/>
          <p:cNvSpPr>
            <a:spLocks noGrp="1"/>
          </p:cNvSpPr>
          <p:nvPr>
            <p:ph sz="quarter" idx="13"/>
          </p:nvPr>
        </p:nvSpPr>
        <p:spPr>
          <a:xfrm>
            <a:off x="184675" y="2043984"/>
            <a:ext cx="11822650" cy="4335301"/>
          </a:xfrm>
        </p:spPr>
        <p:txBody>
          <a:bodyPr>
            <a:normAutofit/>
          </a:bodyPr>
          <a:lstStyle/>
          <a:p>
            <a:pPr marL="0" indent="0" algn="ctr">
              <a:buNone/>
            </a:pPr>
            <a:r>
              <a:rPr lang="en-IN" sz="2400" b="1" i="1" dirty="0">
                <a:solidFill>
                  <a:srgbClr val="CC0099"/>
                </a:solidFill>
              </a:rPr>
              <a:t>OUR INDUSTRIES INCLUDES</a:t>
            </a:r>
          </a:p>
          <a:p>
            <a:pPr marL="0" indent="0" algn="ctr">
              <a:buNone/>
            </a:pPr>
            <a:r>
              <a:rPr lang="en-IN" sz="1800" i="1" dirty="0"/>
              <a:t>Chemicals industries</a:t>
            </a:r>
          </a:p>
          <a:p>
            <a:pPr marL="0" indent="0" algn="ctr">
              <a:buNone/>
            </a:pPr>
            <a:r>
              <a:rPr lang="en-IN" sz="1800" i="1" dirty="0"/>
              <a:t>Pharmaceutical industries</a:t>
            </a:r>
          </a:p>
          <a:p>
            <a:pPr marL="0" indent="0" algn="ctr">
              <a:buNone/>
            </a:pPr>
            <a:r>
              <a:rPr lang="en-IN" sz="1800" i="1" dirty="0"/>
              <a:t>Organic and inorganic industries.</a:t>
            </a:r>
          </a:p>
          <a:p>
            <a:pPr marL="0" indent="0" algn="ctr">
              <a:buNone/>
            </a:pPr>
            <a:r>
              <a:rPr lang="en-IN" sz="1800" i="1" dirty="0"/>
              <a:t>Agrochemical industries</a:t>
            </a:r>
          </a:p>
          <a:p>
            <a:pPr marL="0" indent="0" algn="ctr">
              <a:buNone/>
            </a:pPr>
            <a:r>
              <a:rPr lang="en-IN" sz="1800" i="1" dirty="0"/>
              <a:t>Petrochemical industries</a:t>
            </a:r>
          </a:p>
          <a:p>
            <a:pPr marL="0" indent="0" algn="ctr">
              <a:buNone/>
            </a:pPr>
            <a:r>
              <a:rPr lang="en-IN" sz="1800" i="1" dirty="0"/>
              <a:t>Oleo chemical industries</a:t>
            </a:r>
          </a:p>
          <a:p>
            <a:pPr marL="0" indent="0" algn="ctr">
              <a:buNone/>
            </a:pPr>
            <a:r>
              <a:rPr lang="en-IN" sz="1800" i="1" dirty="0"/>
              <a:t>Food processing industries.</a:t>
            </a:r>
          </a:p>
          <a:p>
            <a:pPr marL="0" indent="0" algn="ctr">
              <a:buNone/>
            </a:pPr>
            <a:endParaRPr lang="en-IN" dirty="0"/>
          </a:p>
          <a:p>
            <a:endParaRPr lang="en-IN" dirty="0"/>
          </a:p>
        </p:txBody>
      </p:sp>
      <p:pic>
        <p:nvPicPr>
          <p:cNvPr id="8" name="Picture 7"/>
          <p:cNvPicPr/>
          <p:nvPr/>
        </p:nvPicPr>
        <p:blipFill>
          <a:blip r:embed="rId3" cstate="print">
            <a:extLst>
              <a:ext uri="{BEBA8EAE-BF5A-486C-A8C5-ECC9F3942E4B}">
                <a14:imgProps xmlns:a14="http://schemas.microsoft.com/office/drawing/2010/main">
                  <a14:imgLayer r:embed="rId4">
                    <a14:imgEffect>
                      <a14:backgroundRemoval t="2540" b="89524" l="5353" r="91484"/>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5156149" y="34048"/>
            <a:ext cx="1671612" cy="1070758"/>
          </a:xfrm>
          <a:prstGeom prst="rect">
            <a:avLst/>
          </a:prstGeom>
        </p:spPr>
      </p:pic>
    </p:spTree>
    <p:extLst>
      <p:ext uri="{BB962C8B-B14F-4D97-AF65-F5344CB8AC3E}">
        <p14:creationId xmlns:p14="http://schemas.microsoft.com/office/powerpoint/2010/main" val="46883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Jiya Pharmachem</a:t>
            </a:r>
            <a:endParaRPr lang="en-IN" dirty="0"/>
          </a:p>
        </p:txBody>
      </p:sp>
      <p:pic>
        <p:nvPicPr>
          <p:cNvPr id="4" name="Picture 3"/>
          <p:cNvPicPr>
            <a:picLocks noChangeAspect="1"/>
          </p:cNvPicPr>
          <p:nvPr/>
        </p:nvPicPr>
        <p:blipFill>
          <a:blip r:embed="rId2"/>
          <a:stretch>
            <a:fillRect/>
          </a:stretch>
        </p:blipFill>
        <p:spPr>
          <a:xfrm>
            <a:off x="4121595" y="1550165"/>
            <a:ext cx="4529721" cy="493819"/>
          </a:xfrm>
          <a:prstGeom prst="rect">
            <a:avLst/>
          </a:prstGeom>
        </p:spPr>
      </p:pic>
      <p:sp>
        <p:nvSpPr>
          <p:cNvPr id="3" name="Content Placeholder 2"/>
          <p:cNvSpPr>
            <a:spLocks noGrp="1"/>
          </p:cNvSpPr>
          <p:nvPr>
            <p:ph sz="quarter" idx="13"/>
          </p:nvPr>
        </p:nvSpPr>
        <p:spPr>
          <a:xfrm>
            <a:off x="913774" y="2367092"/>
            <a:ext cx="10363826" cy="4001435"/>
          </a:xfrm>
        </p:spPr>
        <p:txBody>
          <a:bodyPr>
            <a:normAutofit fontScale="55000" lnSpcReduction="20000"/>
          </a:bodyPr>
          <a:lstStyle/>
          <a:p>
            <a:r>
              <a:rPr lang="en-IN" sz="2900" dirty="0"/>
              <a:t>JIYA PHARMACHEM HAVE BEEN INVOLVED as an import and distribution company by providing range of specialty chemicals to various industries all over India AND INTERNATIONAL TOO.</a:t>
            </a:r>
          </a:p>
          <a:p>
            <a:r>
              <a:rPr lang="en-IN" sz="2900" dirty="0"/>
              <a:t>We offer products to Coatings, Printing Inks, Construction Chemicals, Adhesives, Paper, Plastics industries etc. and have been one of the prominent distribution house</a:t>
            </a:r>
          </a:p>
          <a:p>
            <a:r>
              <a:rPr lang="en-IN" sz="2900" dirty="0"/>
              <a:t>We offer our customers innovative solutions, technical support and expertise to enhance existing products or create solutions through new applications.</a:t>
            </a:r>
          </a:p>
          <a:p>
            <a:r>
              <a:rPr lang="en-IN" sz="2900" dirty="0"/>
              <a:t>Our commitment to service excellence with team of dedicated professionals allow us to build a reputation to quality and reliability</a:t>
            </a:r>
          </a:p>
          <a:p>
            <a:r>
              <a:rPr lang="en-IN" sz="2900" dirty="0"/>
              <a:t>Thanks to our industry expertise and extensive market knowledge we respond to changing market dynamics and emerging industry trends</a:t>
            </a:r>
          </a:p>
          <a:p>
            <a:pPr marL="0" indent="0">
              <a:buNone/>
            </a:pPr>
            <a:endParaRPr lang="en-IN" sz="2900" dirty="0"/>
          </a:p>
          <a:p>
            <a:pPr marL="0" indent="0">
              <a:buNone/>
            </a:pPr>
            <a:br>
              <a:rPr lang="en-IN" dirty="0"/>
            </a:br>
            <a:endParaRPr lang="en-IN" dirty="0"/>
          </a:p>
        </p:txBody>
      </p:sp>
      <p:pic>
        <p:nvPicPr>
          <p:cNvPr id="6" name="Picture 5"/>
          <p:cNvPicPr/>
          <p:nvPr/>
        </p:nvPicPr>
        <p:blipFill>
          <a:blip r:embed="rId3" cstate="print">
            <a:extLst>
              <a:ext uri="{BEBA8EAE-BF5A-486C-A8C5-ECC9F3942E4B}">
                <a14:imgProps xmlns:a14="http://schemas.microsoft.com/office/drawing/2010/main">
                  <a14:imgLayer r:embed="rId4">
                    <a14:imgEffect>
                      <a14:backgroundRemoval t="2540" b="89524" l="5353" r="91484"/>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5156149" y="34048"/>
            <a:ext cx="1671612" cy="1070758"/>
          </a:xfrm>
          <a:prstGeom prst="rect">
            <a:avLst/>
          </a:prstGeom>
        </p:spPr>
      </p:pic>
    </p:spTree>
    <p:extLst>
      <p:ext uri="{BB962C8B-B14F-4D97-AF65-F5344CB8AC3E}">
        <p14:creationId xmlns:p14="http://schemas.microsoft.com/office/powerpoint/2010/main" val="55926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Jiya Pharmachem</a:t>
            </a:r>
            <a:endParaRPr lang="en-IN" dirty="0"/>
          </a:p>
        </p:txBody>
      </p:sp>
      <p:pic>
        <p:nvPicPr>
          <p:cNvPr id="4" name="Picture 3"/>
          <p:cNvPicPr>
            <a:picLocks noChangeAspect="1"/>
          </p:cNvPicPr>
          <p:nvPr/>
        </p:nvPicPr>
        <p:blipFill>
          <a:blip r:embed="rId2"/>
          <a:stretch>
            <a:fillRect/>
          </a:stretch>
        </p:blipFill>
        <p:spPr>
          <a:xfrm>
            <a:off x="4121595" y="1550165"/>
            <a:ext cx="4529721" cy="493819"/>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831321280"/>
              </p:ext>
            </p:extLst>
          </p:nvPr>
        </p:nvGraphicFramePr>
        <p:xfrm>
          <a:off x="173915" y="2406619"/>
          <a:ext cx="11844170" cy="2498867"/>
        </p:xfrm>
        <a:graphic>
          <a:graphicData uri="http://schemas.openxmlformats.org/drawingml/2006/table">
            <a:tbl>
              <a:tblPr firstRow="1" firstCol="1" bandRow="1">
                <a:tableStyleId>{2D5ABB26-0587-4C30-8999-92F81FD0307C}</a:tableStyleId>
              </a:tblPr>
              <a:tblGrid>
                <a:gridCol w="1664360">
                  <a:extLst>
                    <a:ext uri="{9D8B030D-6E8A-4147-A177-3AD203B41FA5}">
                      <a16:colId xmlns:a16="http://schemas.microsoft.com/office/drawing/2014/main" val="741791135"/>
                    </a:ext>
                  </a:extLst>
                </a:gridCol>
                <a:gridCol w="1696635">
                  <a:extLst>
                    <a:ext uri="{9D8B030D-6E8A-4147-A177-3AD203B41FA5}">
                      <a16:colId xmlns:a16="http://schemas.microsoft.com/office/drawing/2014/main" val="2058830453"/>
                    </a:ext>
                  </a:extLst>
                </a:gridCol>
                <a:gridCol w="1696635">
                  <a:extLst>
                    <a:ext uri="{9D8B030D-6E8A-4147-A177-3AD203B41FA5}">
                      <a16:colId xmlns:a16="http://schemas.microsoft.com/office/drawing/2014/main" val="2071500644"/>
                    </a:ext>
                  </a:extLst>
                </a:gridCol>
                <a:gridCol w="1696635">
                  <a:extLst>
                    <a:ext uri="{9D8B030D-6E8A-4147-A177-3AD203B41FA5}">
                      <a16:colId xmlns:a16="http://schemas.microsoft.com/office/drawing/2014/main" val="3093313435"/>
                    </a:ext>
                  </a:extLst>
                </a:gridCol>
                <a:gridCol w="1696635">
                  <a:extLst>
                    <a:ext uri="{9D8B030D-6E8A-4147-A177-3AD203B41FA5}">
                      <a16:colId xmlns:a16="http://schemas.microsoft.com/office/drawing/2014/main" val="3760256187"/>
                    </a:ext>
                  </a:extLst>
                </a:gridCol>
                <a:gridCol w="1696635">
                  <a:extLst>
                    <a:ext uri="{9D8B030D-6E8A-4147-A177-3AD203B41FA5}">
                      <a16:colId xmlns:a16="http://schemas.microsoft.com/office/drawing/2014/main" val="2724479957"/>
                    </a:ext>
                  </a:extLst>
                </a:gridCol>
                <a:gridCol w="1696635">
                  <a:extLst>
                    <a:ext uri="{9D8B030D-6E8A-4147-A177-3AD203B41FA5}">
                      <a16:colId xmlns:a16="http://schemas.microsoft.com/office/drawing/2014/main" val="115848297"/>
                    </a:ext>
                  </a:extLst>
                </a:gridCol>
              </a:tblGrid>
              <a:tr h="356981">
                <a:tc>
                  <a:txBody>
                    <a:bodyPr/>
                    <a:lstStyle/>
                    <a:p>
                      <a:pPr>
                        <a:lnSpc>
                          <a:spcPct val="107000"/>
                        </a:lnSpc>
                        <a:spcAft>
                          <a:spcPts val="0"/>
                        </a:spcAft>
                      </a:pPr>
                      <a:r>
                        <a:rPr lang="en-IN" sz="1100" dirty="0">
                          <a:solidFill>
                            <a:srgbClr val="CC0099"/>
                          </a:solidFill>
                          <a:effectLst/>
                        </a:rPr>
                        <a:t>Acetic Acid</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Acetone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Methanol</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Toluene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N-Butanol</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IPA</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MDC</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5293901"/>
                  </a:ext>
                </a:extLst>
              </a:tr>
              <a:tr h="356981">
                <a:tc>
                  <a:txBody>
                    <a:bodyPr/>
                    <a:lstStyle/>
                    <a:p>
                      <a:pPr>
                        <a:lnSpc>
                          <a:spcPct val="107000"/>
                        </a:lnSpc>
                        <a:spcAft>
                          <a:spcPts val="0"/>
                        </a:spcAft>
                      </a:pPr>
                      <a:r>
                        <a:rPr lang="en-IN" sz="1100" dirty="0">
                          <a:solidFill>
                            <a:srgbClr val="CC0099"/>
                          </a:solidFill>
                          <a:effectLst/>
                        </a:rPr>
                        <a:t>EDC</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Phenol</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MIBK</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MEK</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Butyl Acetate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Butyl Cellusolve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Butyl </a:t>
                      </a:r>
                      <a:r>
                        <a:rPr lang="en-IN" sz="1100" dirty="0" err="1">
                          <a:solidFill>
                            <a:srgbClr val="CC0099"/>
                          </a:solidFill>
                          <a:effectLst/>
                        </a:rPr>
                        <a:t>Carbitol</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8248296"/>
                  </a:ext>
                </a:extLst>
              </a:tr>
              <a:tr h="356981">
                <a:tc>
                  <a:txBody>
                    <a:bodyPr/>
                    <a:lstStyle/>
                    <a:p>
                      <a:pPr>
                        <a:lnSpc>
                          <a:spcPct val="107000"/>
                        </a:lnSpc>
                        <a:spcAft>
                          <a:spcPts val="0"/>
                        </a:spcAft>
                      </a:pPr>
                      <a:r>
                        <a:rPr lang="en-IN" sz="1100" dirty="0">
                          <a:solidFill>
                            <a:srgbClr val="CC0099"/>
                          </a:solidFill>
                          <a:effectLst/>
                        </a:rPr>
                        <a:t>M-xylene</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O-xylene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Cyclohexane</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Cyclohexanone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Caustic Soda Lye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Caustic Potash Lye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Glycerine</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5373635"/>
                  </a:ext>
                </a:extLst>
              </a:tr>
              <a:tr h="356981">
                <a:tc>
                  <a:txBody>
                    <a:bodyPr/>
                    <a:lstStyle/>
                    <a:p>
                      <a:pPr>
                        <a:lnSpc>
                          <a:spcPct val="107000"/>
                        </a:lnSpc>
                        <a:spcAft>
                          <a:spcPts val="0"/>
                        </a:spcAft>
                      </a:pPr>
                      <a:r>
                        <a:rPr lang="en-IN" sz="1100">
                          <a:solidFill>
                            <a:srgbClr val="CC0099"/>
                          </a:solidFill>
                          <a:effectLst/>
                        </a:rPr>
                        <a:t>Caustic Soda Flakes</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Caustic Potash Flakes</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THF</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Soda Ash</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Epichlorohydrin</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DMF</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Sodium Nitrite</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5412122"/>
                  </a:ext>
                </a:extLst>
              </a:tr>
              <a:tr h="356981">
                <a:tc>
                  <a:txBody>
                    <a:bodyPr/>
                    <a:lstStyle/>
                    <a:p>
                      <a:pPr>
                        <a:lnSpc>
                          <a:spcPct val="107000"/>
                        </a:lnSpc>
                        <a:spcAft>
                          <a:spcPts val="0"/>
                        </a:spcAft>
                      </a:pPr>
                      <a:r>
                        <a:rPr lang="en-IN" sz="1100">
                          <a:solidFill>
                            <a:srgbClr val="CC0099"/>
                          </a:solidFill>
                          <a:effectLst/>
                        </a:rPr>
                        <a:t>Sodium Nitrate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Ethyl Acetate</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Melamine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Maleic Anhydride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Pthalic Anhydride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Di Acetone Alcohol</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Benzene</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0745713"/>
                  </a:ext>
                </a:extLst>
              </a:tr>
              <a:tr h="356981">
                <a:tc>
                  <a:txBody>
                    <a:bodyPr/>
                    <a:lstStyle/>
                    <a:p>
                      <a:pPr>
                        <a:lnSpc>
                          <a:spcPct val="107000"/>
                        </a:lnSpc>
                        <a:spcAft>
                          <a:spcPts val="0"/>
                        </a:spcAft>
                      </a:pPr>
                      <a:r>
                        <a:rPr lang="en-IN" sz="1100" dirty="0">
                          <a:solidFill>
                            <a:srgbClr val="CC0099"/>
                          </a:solidFill>
                          <a:effectLst/>
                        </a:rPr>
                        <a:t>Nitro benzene</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Acetonitrile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Formic Acid</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Formaldehyde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Para formaldehyde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solidFill>
                            <a:srgbClr val="CC0099"/>
                          </a:solidFill>
                          <a:effectLst/>
                        </a:rPr>
                        <a:t>DIPE</a:t>
                      </a:r>
                      <a:endParaRPr lang="en-IN" sz="110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Hydrogen Peroxide</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8254328"/>
                  </a:ext>
                </a:extLst>
              </a:tr>
              <a:tr h="356981">
                <a:tc>
                  <a:txBody>
                    <a:bodyPr/>
                    <a:lstStyle/>
                    <a:p>
                      <a:pPr>
                        <a:lnSpc>
                          <a:spcPct val="107000"/>
                        </a:lnSpc>
                        <a:spcAft>
                          <a:spcPts val="0"/>
                        </a:spcAft>
                      </a:pPr>
                      <a:r>
                        <a:rPr lang="en-IN" sz="1100" dirty="0">
                          <a:solidFill>
                            <a:srgbClr val="CC0099"/>
                          </a:solidFill>
                          <a:effectLst/>
                        </a:rPr>
                        <a:t>Hydrazine Hydrate</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DCDA</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ONT</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PNT</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Soda Bi Carb</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 </a:t>
                      </a:r>
                      <a:r>
                        <a:rPr lang="en-IN" sz="1100" b="0" i="0" dirty="0">
                          <a:solidFill>
                            <a:srgbClr val="CC0099"/>
                          </a:solidFill>
                          <a:effectLst/>
                          <a:latin typeface="Arial" panose="020B0604020202020204" pitchFamily="34" charset="0"/>
                        </a:rPr>
                        <a:t>Hydrochloric Acid</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solidFill>
                            <a:srgbClr val="CC0099"/>
                          </a:solidFill>
                          <a:effectLst/>
                        </a:rPr>
                        <a:t> </a:t>
                      </a:r>
                      <a:r>
                        <a:rPr lang="en-IN" sz="1100" b="0" i="0" dirty="0">
                          <a:solidFill>
                            <a:srgbClr val="CC0099"/>
                          </a:solidFill>
                          <a:effectLst/>
                          <a:latin typeface="Arial" panose="020B0604020202020204" pitchFamily="34" charset="0"/>
                        </a:rPr>
                        <a:t>Sodium Hypochlorite.</a:t>
                      </a:r>
                      <a:endParaRPr lang="en-IN" sz="1100" dirty="0">
                        <a:solidFill>
                          <a:srgbClr val="CC009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5355388"/>
                  </a:ext>
                </a:extLst>
              </a:tr>
            </a:tbl>
          </a:graphicData>
        </a:graphic>
      </p:graphicFrame>
      <p:pic>
        <p:nvPicPr>
          <p:cNvPr id="15" name="Picture 14"/>
          <p:cNvPicPr/>
          <p:nvPr/>
        </p:nvPicPr>
        <p:blipFill>
          <a:blip r:embed="rId3" cstate="print">
            <a:extLst>
              <a:ext uri="{BEBA8EAE-BF5A-486C-A8C5-ECC9F3942E4B}">
                <a14:imgProps xmlns:a14="http://schemas.microsoft.com/office/drawing/2010/main">
                  <a14:imgLayer r:embed="rId4">
                    <a14:imgEffect>
                      <a14:backgroundRemoval t="2540" b="89524" l="5353" r="91484"/>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5156149" y="34048"/>
            <a:ext cx="1671612" cy="1070758"/>
          </a:xfrm>
          <a:prstGeom prst="rect">
            <a:avLst/>
          </a:prstGeom>
        </p:spPr>
      </p:pic>
    </p:spTree>
    <p:extLst>
      <p:ext uri="{BB962C8B-B14F-4D97-AF65-F5344CB8AC3E}">
        <p14:creationId xmlns:p14="http://schemas.microsoft.com/office/powerpoint/2010/main" val="169108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Jiya Pharmachem</a:t>
            </a:r>
            <a:endParaRPr lang="en-IN" dirty="0"/>
          </a:p>
        </p:txBody>
      </p:sp>
      <p:pic>
        <p:nvPicPr>
          <p:cNvPr id="4" name="Picture 3"/>
          <p:cNvPicPr>
            <a:picLocks noChangeAspect="1"/>
          </p:cNvPicPr>
          <p:nvPr/>
        </p:nvPicPr>
        <p:blipFill>
          <a:blip r:embed="rId2"/>
          <a:stretch>
            <a:fillRect/>
          </a:stretch>
        </p:blipFill>
        <p:spPr>
          <a:xfrm>
            <a:off x="4121595" y="1550165"/>
            <a:ext cx="4529721" cy="493819"/>
          </a:xfrm>
          <a:prstGeom prst="rect">
            <a:avLst/>
          </a:prstGeom>
        </p:spPr>
      </p:pic>
      <p:sp>
        <p:nvSpPr>
          <p:cNvPr id="3" name="TextBox 2"/>
          <p:cNvSpPr txBox="1"/>
          <p:nvPr/>
        </p:nvSpPr>
        <p:spPr>
          <a:xfrm>
            <a:off x="913775" y="2214694"/>
            <a:ext cx="10736757"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Baskerville Old Face" panose="02020602080505020303" pitchFamily="18" charset="0"/>
                <a:cs typeface="Times New Roman" panose="02020603050405020304" pitchFamily="18" charset="0"/>
              </a:rPr>
              <a:t>Speciality chemicals (also called specialties or effect chemicals) are particular chemical products which provide a wide variety of effects on which many other industry sectors rely.</a:t>
            </a:r>
          </a:p>
          <a:p>
            <a:pPr marL="285750" indent="-285750">
              <a:buFont typeface="Arial" panose="020B0604020202020204" pitchFamily="34" charset="0"/>
              <a:buChar char="•"/>
            </a:pPr>
            <a:endParaRPr lang="en-IN" sz="2000" dirty="0">
              <a:latin typeface="Baskerville Old Face" panose="02020602080505020303"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Baskerville Old Face" panose="02020602080505020303"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Baskerville Old Face" panose="02020602080505020303" pitchFamily="18" charset="0"/>
                <a:cs typeface="Times New Roman" panose="02020603050405020304" pitchFamily="18" charset="0"/>
              </a:rPr>
              <a:t>Laboratory Chemicals strives to provide new and unique laboratory reagents to scientists in all fields of study</a:t>
            </a:r>
            <a:br>
              <a:rPr lang="en-IN" sz="2000" dirty="0">
                <a:latin typeface="Baskerville Old Face" panose="02020602080505020303" pitchFamily="18" charset="0"/>
                <a:cs typeface="Times New Roman" panose="02020603050405020304" pitchFamily="18" charset="0"/>
              </a:rPr>
            </a:br>
            <a:endParaRPr lang="en-IN" sz="2000" dirty="0">
              <a:latin typeface="Baskerville Old Face" panose="02020602080505020303"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Baskerville Old Face" panose="02020602080505020303" pitchFamily="18" charset="0"/>
              <a:cs typeface="Times New Roman" panose="02020603050405020304" pitchFamily="18" charset="0"/>
            </a:endParaRPr>
          </a:p>
          <a:p>
            <a:pPr marL="285750" lvl="0" indent="-285750" defTabSz="914400">
              <a:buFont typeface="Arial" panose="020B0604020202020204" pitchFamily="34" charset="0"/>
              <a:buChar char="•"/>
            </a:pPr>
            <a:r>
              <a:rPr lang="en-IN" sz="2000" dirty="0">
                <a:latin typeface="Baskerville Old Face" panose="02020602080505020303" pitchFamily="18" charset="0"/>
                <a:ea typeface="Calibri" panose="020F0502020204030204" pitchFamily="34" charset="0"/>
                <a:cs typeface="Times New Roman" panose="02020603050405020304" pitchFamily="18" charset="0"/>
              </a:rPr>
              <a:t>When stock of material is no longer required for the job, it is called as surplus material.</a:t>
            </a:r>
          </a:p>
          <a:p>
            <a:pPr marL="285750" lvl="0" indent="-285750" defTabSz="914400">
              <a:buFont typeface="Arial" panose="020B0604020202020204" pitchFamily="34" charset="0"/>
              <a:buChar char="•"/>
            </a:pPr>
            <a:endParaRPr lang="en-IN" sz="2000" dirty="0">
              <a:latin typeface="Baskerville Old Face" panose="02020602080505020303" pitchFamily="18" charset="0"/>
              <a:ea typeface="Calibri" panose="020F0502020204030204" pitchFamily="34" charset="0"/>
              <a:cs typeface="Times New Roman" panose="02020603050405020304" pitchFamily="18" charset="0"/>
            </a:endParaRPr>
          </a:p>
          <a:p>
            <a:pPr marL="285750" lvl="0" indent="-285750" defTabSz="914400">
              <a:buFont typeface="Arial" panose="020B0604020202020204" pitchFamily="34" charset="0"/>
              <a:buChar char="•"/>
            </a:pPr>
            <a:endParaRPr lang="en-IN" sz="2000" dirty="0">
              <a:latin typeface="Baskerville Old Face" panose="02020602080505020303" pitchFamily="18" charset="0"/>
              <a:ea typeface="Calibri" panose="020F0502020204030204" pitchFamily="34" charset="0"/>
              <a:cs typeface="Times New Roman" panose="02020603050405020304" pitchFamily="18" charset="0"/>
            </a:endParaRPr>
          </a:p>
          <a:p>
            <a:pPr marL="285750" lvl="0" indent="-285750" defTabSz="914400">
              <a:buFont typeface="Arial" panose="020B0604020202020204" pitchFamily="34" charset="0"/>
              <a:buChar char="•"/>
            </a:pPr>
            <a:r>
              <a:rPr lang="en-IN" sz="2000" dirty="0">
                <a:latin typeface="Baskerville Old Face" panose="02020602080505020303" pitchFamily="18" charset="0"/>
                <a:ea typeface="Calibri" panose="020F0502020204030204" pitchFamily="34" charset="0"/>
                <a:cs typeface="Times New Roman" panose="02020603050405020304" pitchFamily="18" charset="0"/>
              </a:rPr>
              <a:t>A molecule is an electrically neutral group of two or more atoms held together by chemical bonds.</a:t>
            </a:r>
          </a:p>
          <a:p>
            <a:endParaRPr lang="en-IN" dirty="0"/>
          </a:p>
        </p:txBody>
      </p:sp>
      <p:pic>
        <p:nvPicPr>
          <p:cNvPr id="6" name="Picture 5"/>
          <p:cNvPicPr/>
          <p:nvPr/>
        </p:nvPicPr>
        <p:blipFill>
          <a:blip r:embed="rId3" cstate="print">
            <a:extLst>
              <a:ext uri="{BEBA8EAE-BF5A-486C-A8C5-ECC9F3942E4B}">
                <a14:imgProps xmlns:a14="http://schemas.microsoft.com/office/drawing/2010/main">
                  <a14:imgLayer r:embed="rId4">
                    <a14:imgEffect>
                      <a14:backgroundRemoval t="2540" b="89524" l="5353" r="91484"/>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5156149" y="34048"/>
            <a:ext cx="1671612" cy="1070758"/>
          </a:xfrm>
          <a:prstGeom prst="rect">
            <a:avLst/>
          </a:prstGeom>
        </p:spPr>
      </p:pic>
    </p:spTree>
    <p:extLst>
      <p:ext uri="{BB962C8B-B14F-4D97-AF65-F5344CB8AC3E}">
        <p14:creationId xmlns:p14="http://schemas.microsoft.com/office/powerpoint/2010/main" val="284884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cap="none" dirty="0">
                <a:solidFill>
                  <a:srgbClr val="CC0099"/>
                </a:solidFill>
                <a:latin typeface="Baskerville Old Face" panose="02020602080505020303" pitchFamily="18" charset="0"/>
                <a:ea typeface="Calibri" panose="020F0502020204030204" pitchFamily="34" charset="0"/>
                <a:cs typeface="Times New Roman" panose="02020603050405020304" pitchFamily="18" charset="0"/>
              </a:rPr>
              <a:t>Jiya Pharmachem</a:t>
            </a:r>
            <a:endParaRPr lang="en-IN" dirty="0"/>
          </a:p>
        </p:txBody>
      </p:sp>
      <p:pic>
        <p:nvPicPr>
          <p:cNvPr id="4" name="Picture 3"/>
          <p:cNvPicPr>
            <a:picLocks noChangeAspect="1"/>
          </p:cNvPicPr>
          <p:nvPr/>
        </p:nvPicPr>
        <p:blipFill>
          <a:blip r:embed="rId2"/>
          <a:stretch>
            <a:fillRect/>
          </a:stretch>
        </p:blipFill>
        <p:spPr>
          <a:xfrm>
            <a:off x="4121595" y="1550165"/>
            <a:ext cx="4529721" cy="493819"/>
          </a:xfrm>
          <a:prstGeom prst="rect">
            <a:avLst/>
          </a:prstGeom>
        </p:spPr>
      </p:pic>
      <p:sp>
        <p:nvSpPr>
          <p:cNvPr id="3" name="Content Placeholder 2"/>
          <p:cNvSpPr>
            <a:spLocks noGrp="1"/>
          </p:cNvSpPr>
          <p:nvPr>
            <p:ph sz="quarter" idx="13"/>
          </p:nvPr>
        </p:nvSpPr>
        <p:spPr>
          <a:xfrm>
            <a:off x="913774" y="2367092"/>
            <a:ext cx="10363826" cy="4001435"/>
          </a:xfrm>
        </p:spPr>
        <p:txBody>
          <a:bodyPr>
            <a:normAutofit fontScale="25000" lnSpcReduction="20000"/>
          </a:bodyPr>
          <a:lstStyle/>
          <a:p>
            <a:r>
              <a:rPr lang="en-IN" sz="6400" dirty="0"/>
              <a:t>We at </a:t>
            </a:r>
            <a:r>
              <a:rPr lang="en-IN" sz="6400" dirty="0" err="1"/>
              <a:t>jiya</a:t>
            </a:r>
            <a:r>
              <a:rPr lang="en-IN" sz="6400" dirty="0"/>
              <a:t> Pharmachem also takes order regarding job work.</a:t>
            </a:r>
          </a:p>
          <a:p>
            <a:r>
              <a:rPr lang="en-IN" sz="6400" dirty="0"/>
              <a:t>if you need to carry out reaction for a particular product let us know, we will provide you the space and the requirement that you needed.</a:t>
            </a:r>
          </a:p>
          <a:p>
            <a:r>
              <a:rPr lang="en-IN" sz="6400" dirty="0"/>
              <a:t>We also help you in manufacturing of equipment, like wise just give us the specification and the details of the equipment you required, we help you to get the best equipment with good life sustain quality.</a:t>
            </a:r>
          </a:p>
          <a:p>
            <a:r>
              <a:rPr lang="en-IN" sz="6400" dirty="0"/>
              <a:t>At Jiya Pharmachem we Provide you Chemicals From Small Molecule To Multi tons.</a:t>
            </a:r>
          </a:p>
          <a:p>
            <a:r>
              <a:rPr lang="en-IN" sz="6400" dirty="0"/>
              <a:t>We can support you from your R&amp;D level to commercial scale</a:t>
            </a:r>
          </a:p>
          <a:p>
            <a:pPr marL="0" indent="0" algn="ctr">
              <a:buNone/>
            </a:pPr>
            <a:r>
              <a:rPr lang="en-IN" sz="6400" dirty="0"/>
              <a:t>Or else</a:t>
            </a:r>
          </a:p>
          <a:p>
            <a:pPr algn="just"/>
            <a:r>
              <a:rPr lang="en-IN" sz="6400" dirty="0"/>
              <a:t>If you have extra capacity to carry manufacturing let us know, we will help you to make the efficient and optimize use of it.</a:t>
            </a:r>
          </a:p>
          <a:p>
            <a:pPr algn="just"/>
            <a:r>
              <a:rPr lang="en-IN" sz="6400" dirty="0"/>
              <a:t>We At </a:t>
            </a:r>
            <a:r>
              <a:rPr lang="en-IN" sz="6400" dirty="0" err="1"/>
              <a:t>jiya</a:t>
            </a:r>
            <a:r>
              <a:rPr lang="en-IN" sz="6400" dirty="0"/>
              <a:t> Pharmachem helps you to build from technical as well from the economic point of view.</a:t>
            </a:r>
          </a:p>
          <a:p>
            <a:pPr algn="just"/>
            <a:endParaRPr lang="en-IN" sz="6400" dirty="0"/>
          </a:p>
          <a:p>
            <a:pPr marL="0" indent="0">
              <a:buNone/>
            </a:pPr>
            <a:endParaRPr lang="en-IN" sz="2900" dirty="0"/>
          </a:p>
          <a:p>
            <a:pPr marL="0" indent="0">
              <a:buNone/>
            </a:pPr>
            <a:br>
              <a:rPr lang="en-IN" dirty="0"/>
            </a:br>
            <a:endParaRPr lang="en-IN" dirty="0"/>
          </a:p>
        </p:txBody>
      </p:sp>
      <p:pic>
        <p:nvPicPr>
          <p:cNvPr id="5" name="Picture 4"/>
          <p:cNvPicPr/>
          <p:nvPr/>
        </p:nvPicPr>
        <p:blipFill>
          <a:blip r:embed="rId3" cstate="print">
            <a:extLst>
              <a:ext uri="{BEBA8EAE-BF5A-486C-A8C5-ECC9F3942E4B}">
                <a14:imgProps xmlns:a14="http://schemas.microsoft.com/office/drawing/2010/main">
                  <a14:imgLayer r:embed="rId4">
                    <a14:imgEffect>
                      <a14:backgroundRemoval t="2540" b="89524" l="5353" r="91484"/>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5156149" y="34048"/>
            <a:ext cx="1671612" cy="1070758"/>
          </a:xfrm>
          <a:prstGeom prst="rect">
            <a:avLst/>
          </a:prstGeom>
        </p:spPr>
      </p:pic>
    </p:spTree>
    <p:extLst>
      <p:ext uri="{BB962C8B-B14F-4D97-AF65-F5344CB8AC3E}">
        <p14:creationId xmlns:p14="http://schemas.microsoft.com/office/powerpoint/2010/main" val="157892059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233</TotalTime>
  <Words>612</Words>
  <Application>Microsoft Office PowerPoint</Application>
  <PresentationFormat>Widescreen</PresentationFormat>
  <Paragraphs>127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Baskerville Old Face</vt:lpstr>
      <vt:lpstr>Calibri</vt:lpstr>
      <vt:lpstr>Times New Roman</vt:lpstr>
      <vt:lpstr>Tw Cen MT</vt:lpstr>
      <vt:lpstr>Droplet</vt:lpstr>
      <vt:lpstr>Jiya Pharmachem </vt:lpstr>
      <vt:lpstr>Jiya Pharmachem</vt:lpstr>
      <vt:lpstr>Jiya Pharmachem</vt:lpstr>
      <vt:lpstr>Jiya Pharmachem</vt:lpstr>
      <vt:lpstr>Jiya Pharmachem</vt:lpstr>
      <vt:lpstr>Jiya Pharmachem</vt:lpstr>
      <vt:lpstr>Jiya Pharmachem</vt:lpstr>
      <vt:lpstr>Jiya Pharmachem</vt:lpstr>
      <vt:lpstr>Jiya Pharmachem</vt:lpstr>
      <vt:lpstr>Jiya Pharmachem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Jiya Pharmachem</dc:title>
  <dc:creator>Jiya Pharmachem</dc:creator>
  <cp:lastModifiedBy>Jiya Pharmachem</cp:lastModifiedBy>
  <cp:revision>19</cp:revision>
  <dcterms:created xsi:type="dcterms:W3CDTF">2016-09-22T06:58:57Z</dcterms:created>
  <dcterms:modified xsi:type="dcterms:W3CDTF">2016-10-04T06:33:47Z</dcterms:modified>
</cp:coreProperties>
</file>