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69" r:id="rId4"/>
    <p:sldId id="273" r:id="rId5"/>
    <p:sldId id="268" r:id="rId6"/>
    <p:sldId id="274" r:id="rId7"/>
    <p:sldId id="275" r:id="rId8"/>
    <p:sldId id="276" r:id="rId9"/>
    <p:sldId id="287" r:id="rId10"/>
    <p:sldId id="286" r:id="rId11"/>
    <p:sldId id="292" r:id="rId12"/>
    <p:sldId id="277" r:id="rId13"/>
    <p:sldId id="289" r:id="rId14"/>
    <p:sldId id="293" r:id="rId15"/>
    <p:sldId id="278" r:id="rId16"/>
    <p:sldId id="288" r:id="rId17"/>
    <p:sldId id="279" r:id="rId18"/>
    <p:sldId id="272" r:id="rId19"/>
    <p:sldId id="290" r:id="rId20"/>
    <p:sldId id="270" r:id="rId21"/>
    <p:sldId id="280" r:id="rId22"/>
    <p:sldId id="281" r:id="rId23"/>
    <p:sldId id="282" r:id="rId24"/>
    <p:sldId id="283" r:id="rId25"/>
    <p:sldId id="284" r:id="rId26"/>
    <p:sldId id="285" r:id="rId27"/>
    <p:sldId id="265" r:id="rId28"/>
    <p:sldId id="266"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73757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vishaldhavali/AI-Vakeel-AI-Legal-Assista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886389"/>
            <a:ext cx="10363200" cy="962898"/>
          </a:xfrm>
          <a:prstGeom prst="rect">
            <a:avLst/>
          </a:prstGeom>
          <a:noFill/>
          <a:ln>
            <a:noFill/>
          </a:ln>
        </p:spPr>
        <p:txBody>
          <a:bodyPr spcFirstLastPara="1" wrap="square" lIns="91425" tIns="45700" rIns="91425" bIns="45700" anchor="ctr" anchorCtr="0">
            <a:noAutofit/>
          </a:bodyPr>
          <a:lstStyle/>
          <a:p>
            <a:pPr algn="ctr"/>
            <a:br>
              <a:rPr lang="en-US" sz="2400" b="1" i="0" dirty="0">
                <a:solidFill>
                  <a:schemeClr val="bg2"/>
                </a:solidFill>
                <a:effectLst/>
                <a:latin typeface="Cambria" panose="02040503050406030204" pitchFamily="18" charset="0"/>
                <a:ea typeface="Cambria" panose="02040503050406030204" pitchFamily="18" charset="0"/>
              </a:rPr>
            </a:br>
            <a:r>
              <a:rPr lang="en-US" sz="2400" b="1" i="0" dirty="0">
                <a:solidFill>
                  <a:schemeClr val="bg2"/>
                </a:solidFill>
                <a:effectLst/>
                <a:latin typeface="Cambria" panose="02040503050406030204" pitchFamily="18" charset="0"/>
                <a:ea typeface="Cambria" panose="02040503050406030204" pitchFamily="18" charset="0"/>
              </a:rPr>
              <a:t>AI-Vakeel: An AI-Powered Platform for Smart Legal Query Resolution in the Indian Judiciary</a:t>
            </a:r>
            <a:br>
              <a:rPr lang="en-US" sz="2400" b="1" i="0" dirty="0">
                <a:solidFill>
                  <a:schemeClr val="bg2"/>
                </a:solidFill>
                <a:effectLst/>
                <a:latin typeface="Cambria" panose="02040503050406030204" pitchFamily="18" charset="0"/>
                <a:ea typeface="Cambria" panose="02040503050406030204" pitchFamily="18" charset="0"/>
              </a:rPr>
            </a:br>
            <a:endParaRPr sz="2400" dirty="0">
              <a:solidFill>
                <a:schemeClr val="bg2"/>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859295" y="175585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614116291"/>
              </p:ext>
            </p:extLst>
          </p:nvPr>
        </p:nvGraphicFramePr>
        <p:xfrm>
          <a:off x="790469" y="2214713"/>
          <a:ext cx="5418675" cy="2194620"/>
        </p:xfrm>
        <a:graphic>
          <a:graphicData uri="http://schemas.openxmlformats.org/drawingml/2006/table">
            <a:tbl>
              <a:tblPr firstRow="1" bandRow="1">
                <a:tableStyleId>{3C2FFA5D-87B4-456A-9821-1D502468CF0F}</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txBody>
                  <a:tcPr marL="91450" marR="91450" marT="45725" marB="45725" anchor="ct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20221LCS0024        </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Vishal G Dhavali</a:t>
                      </a:r>
                    </a:p>
                  </a:txBody>
                  <a:tcPr marL="91450" marR="91450" marT="45725" marB="45725" anchor="ct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dirty="0"/>
                        <a:t>20221CSE0588 </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dirty="0"/>
                        <a:t>Bhavyashree S </a:t>
                      </a:r>
                      <a:endParaRPr sz="1800" u="none" strike="noStrike" cap="none" dirty="0"/>
                    </a:p>
                  </a:txBody>
                  <a:tcPr marL="91450" marR="91450" marT="45725" marB="45725" anchor="ct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20211CSE0517</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err="1"/>
                        <a:t>RamaKrishana</a:t>
                      </a:r>
                      <a:endParaRPr sz="1800" u="none" strike="noStrike" cap="none" dirty="0"/>
                    </a:p>
                  </a:txBody>
                  <a:tcPr marL="91450" marR="91450" marT="45725" marB="45725" anchor="ct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IN" sz="1800" u="none" strike="noStrike" cap="none" dirty="0"/>
                        <a:t>20211CSE0500</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err="1"/>
                        <a:t>Tejas</a:t>
                      </a:r>
                      <a:r>
                        <a:rPr lang="en-IN" sz="1800" u="none" strike="noStrike" cap="none" dirty="0"/>
                        <a:t> S P</a:t>
                      </a:r>
                      <a:endParaRPr sz="1800" u="none" strike="noStrike" cap="none" dirty="0"/>
                    </a:p>
                  </a:txBody>
                  <a:tcPr marL="91450" marR="91450" marT="45725" marB="45725" anchor="ct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r>
                        <a:rPr lang="en-IN" sz="1800" u="none" strike="noStrike" cap="none" dirty="0"/>
                        <a:t>20211CSE0300</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Aditya Gupta</a:t>
                      </a:r>
                      <a:endParaRPr sz="1800" u="none" strike="noStrike" cap="none" dirty="0"/>
                    </a:p>
                  </a:txBody>
                  <a:tcPr marL="91450" marR="91450" marT="45725" marB="45725" anchor="ct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073897"/>
            <a:ext cx="5491846" cy="2460003"/>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endPar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sym typeface="Verdana"/>
              </a:rPr>
              <a:t>Ms. </a:t>
            </a:r>
            <a:r>
              <a:rPr lang="en-GB" sz="1700" b="1" dirty="0" err="1">
                <a:solidFill>
                  <a:srgbClr val="17365D"/>
                </a:solidFill>
                <a:latin typeface="Cambria" panose="02040503050406030204" pitchFamily="18" charset="0"/>
                <a:ea typeface="Cambria" panose="02040503050406030204" pitchFamily="18" charset="0"/>
                <a:sym typeface="Verdana"/>
              </a:rPr>
              <a:t>Thabassum</a:t>
            </a:r>
            <a:r>
              <a:rPr lang="en-GB" sz="1700" b="1" dirty="0">
                <a:solidFill>
                  <a:srgbClr val="17365D"/>
                </a:solidFill>
                <a:latin typeface="Cambria" panose="02040503050406030204" pitchFamily="18" charset="0"/>
                <a:ea typeface="Cambria" panose="02040503050406030204" pitchFamily="18" charset="0"/>
                <a:sym typeface="Verdana"/>
              </a:rPr>
              <a:t> Khan</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&amp; Dr. Jayanthi. K.</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C32A-615A-FD7B-B561-57D0BA04D3E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Issues with Existing Systems</a:t>
            </a:r>
            <a:endParaRPr lang="en-IN" dirty="0"/>
          </a:p>
        </p:txBody>
      </p:sp>
      <p:sp>
        <p:nvSpPr>
          <p:cNvPr id="4" name="Rectangle 1">
            <a:extLst>
              <a:ext uri="{FF2B5EF4-FFF2-40B4-BE49-F238E27FC236}">
                <a16:creationId xmlns:a16="http://schemas.microsoft.com/office/drawing/2014/main" id="{FF7657DB-6301-5827-958E-CE7F1D09F1EC}"/>
              </a:ext>
            </a:extLst>
          </p:cNvPr>
          <p:cNvSpPr>
            <a:spLocks noGrp="1" noChangeArrowheads="1"/>
          </p:cNvSpPr>
          <p:nvPr>
            <p:ph type="body" idx="1"/>
          </p:nvPr>
        </p:nvSpPr>
        <p:spPr bwMode="auto">
          <a:xfrm>
            <a:off x="713599" y="1214691"/>
            <a:ext cx="1101212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eaLnBrk="0" fontAlgn="base" hangingPunct="0">
              <a:spcBef>
                <a:spcPct val="0"/>
              </a:spcBef>
              <a:spcAft>
                <a:spcPct val="0"/>
              </a:spcAft>
              <a:buClrTx/>
              <a:buSzTx/>
            </a:pPr>
            <a:r>
              <a:rPr kumimoji="0" lang="en-US" altLang="en-US"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Technological Gaps</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t>
            </a:r>
          </a:p>
          <a:p>
            <a:pPr indent="-457200" algn="just" eaLnBrk="0" fontAlgn="base" hangingPunct="0">
              <a:spcBef>
                <a:spcPct val="0"/>
              </a:spcBef>
              <a:spcAft>
                <a:spcPct val="0"/>
              </a:spcAft>
              <a:buClrTx/>
              <a:buSzTx/>
            </a:pP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Keyword Dependence</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Tools fail to interpret queries semantically, leading to inaccurate responses.</a:t>
            </a:r>
          </a:p>
          <a:p>
            <a:pPr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Limited User Adaptability</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One-size-fits-all interfaces do not address varied needs of public users, advocates, and judiciary.</a:t>
            </a:r>
          </a:p>
          <a:p>
            <a:pPr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Static Databases</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Many legal platforms lack dynamic document updates and ingestion capabilities.</a:t>
            </a:r>
          </a:p>
          <a:p>
            <a:pPr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Lack of Conversation Context</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Existing bots do not maintain dialogue memory or adapt based on user interactions.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99741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C6DBA-EB6A-40B4-8B40-CB523C225BE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Issues with Existing Systems</a:t>
            </a:r>
            <a:endParaRPr lang="en-IN" dirty="0"/>
          </a:p>
        </p:txBody>
      </p:sp>
      <p:sp>
        <p:nvSpPr>
          <p:cNvPr id="3" name="Text Placeholder 2">
            <a:extLst>
              <a:ext uri="{FF2B5EF4-FFF2-40B4-BE49-F238E27FC236}">
                <a16:creationId xmlns:a16="http://schemas.microsoft.com/office/drawing/2014/main" id="{728AA3E2-BF91-7C2B-1E25-1B9CFEF44F34}"/>
              </a:ext>
            </a:extLst>
          </p:cNvPr>
          <p:cNvSpPr>
            <a:spLocks noGrp="1"/>
          </p:cNvSpPr>
          <p:nvPr>
            <p:ph type="body" idx="1"/>
          </p:nvPr>
        </p:nvSpPr>
        <p:spPr/>
        <p:txBody>
          <a:bodyPr/>
          <a:lstStyle/>
          <a:p>
            <a:pPr algn="just">
              <a:buFont typeface="Arial" panose="020B0604020202020204" pitchFamily="34" charset="0"/>
              <a:buChar char="•"/>
            </a:pPr>
            <a:r>
              <a:rPr lang="en-US" b="1" dirty="0"/>
              <a:t>Regional Challenges</a:t>
            </a:r>
            <a:r>
              <a:rPr lang="en-US" dirty="0"/>
              <a:t>:</a:t>
            </a:r>
          </a:p>
          <a:p>
            <a:pPr marL="742950" lvl="1" indent="-285750" algn="just">
              <a:buFont typeface="Arial" panose="020B0604020202020204" pitchFamily="34" charset="0"/>
              <a:buChar char="•"/>
            </a:pPr>
            <a:r>
              <a:rPr lang="en-US" dirty="0"/>
              <a:t>Tools are Western-centric, lacking Indian legal vocabulary and case references.</a:t>
            </a:r>
          </a:p>
          <a:p>
            <a:pPr marL="742950" lvl="1" indent="-285750" algn="just">
              <a:buFont typeface="Arial" panose="020B0604020202020204" pitchFamily="34" charset="0"/>
              <a:buChar char="•"/>
            </a:pPr>
            <a:r>
              <a:rPr lang="en-US" dirty="0"/>
              <a:t>Multilingual support and local deployment remain absent.</a:t>
            </a:r>
          </a:p>
          <a:p>
            <a:pPr algn="just">
              <a:buFont typeface="Arial" panose="020B0604020202020204" pitchFamily="34" charset="0"/>
              <a:buChar char="•"/>
            </a:pPr>
            <a:r>
              <a:rPr lang="en-US" b="1" dirty="0"/>
              <a:t>Security Issues</a:t>
            </a:r>
            <a:r>
              <a:rPr lang="en-US" dirty="0"/>
              <a:t>:</a:t>
            </a:r>
          </a:p>
          <a:p>
            <a:pPr marL="742950" lvl="1" indent="-285750" algn="just">
              <a:buFont typeface="Arial" panose="020B0604020202020204" pitchFamily="34" charset="0"/>
              <a:buChar char="•"/>
            </a:pPr>
            <a:r>
              <a:rPr lang="en-US" dirty="0"/>
              <a:t>Inadequate data isolation and authentication models make current tools unsuitable for sensitive judicial data.</a:t>
            </a:r>
          </a:p>
          <a:p>
            <a:pPr algn="just"/>
            <a:endParaRPr lang="en-IN" dirty="0"/>
          </a:p>
        </p:txBody>
      </p:sp>
    </p:spTree>
    <p:extLst>
      <p:ext uri="{BB962C8B-B14F-4D97-AF65-F5344CB8AC3E}">
        <p14:creationId xmlns:p14="http://schemas.microsoft.com/office/powerpoint/2010/main" val="55217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2F59-9473-87DF-0AF4-8F5DDF1A7CB1}"/>
              </a:ext>
            </a:extLst>
          </p:cNvPr>
          <p:cNvSpPr>
            <a:spLocks noGrp="1"/>
          </p:cNvSpPr>
          <p:nvPr>
            <p:ph type="title"/>
          </p:nvPr>
        </p:nvSpPr>
        <p:spPr>
          <a:xfrm>
            <a:off x="812800" y="376009"/>
            <a:ext cx="10668000" cy="487500"/>
          </a:xfrm>
        </p:spPr>
        <p:txBody>
          <a:bodyPr/>
          <a:lstStyle/>
          <a:p>
            <a:r>
              <a:rPr lang="en-IN" dirty="0"/>
              <a:t>Methodology</a:t>
            </a:r>
          </a:p>
        </p:txBody>
      </p:sp>
      <p:sp>
        <p:nvSpPr>
          <p:cNvPr id="3" name="Text Placeholder 2">
            <a:extLst>
              <a:ext uri="{FF2B5EF4-FFF2-40B4-BE49-F238E27FC236}">
                <a16:creationId xmlns:a16="http://schemas.microsoft.com/office/drawing/2014/main" id="{F04C7A7F-3C26-200C-CA4E-CB992FD2C2FB}"/>
              </a:ext>
            </a:extLst>
          </p:cNvPr>
          <p:cNvSpPr>
            <a:spLocks noGrp="1"/>
          </p:cNvSpPr>
          <p:nvPr>
            <p:ph type="body" idx="1"/>
          </p:nvPr>
        </p:nvSpPr>
        <p:spPr>
          <a:xfrm>
            <a:off x="812800" y="961535"/>
            <a:ext cx="10668000" cy="5286866"/>
          </a:xfrm>
        </p:spPr>
        <p:txBody>
          <a:bodyPr>
            <a:noAutofit/>
          </a:bodyPr>
          <a:lstStyle/>
          <a:p>
            <a:pPr algn="just">
              <a:buFont typeface="Arial" panose="020B0604020202020204" pitchFamily="34" charset="0"/>
              <a:buChar char="•"/>
            </a:pPr>
            <a:r>
              <a:rPr lang="en-IN" b="1" dirty="0"/>
              <a:t>System Overview</a:t>
            </a:r>
            <a:r>
              <a:rPr lang="en-IN" dirty="0"/>
              <a:t>:</a:t>
            </a:r>
          </a:p>
          <a:p>
            <a:pPr marL="742950" lvl="1" indent="-285750" algn="just">
              <a:buFont typeface="Arial" panose="020B0604020202020204" pitchFamily="34" charset="0"/>
              <a:buChar char="•"/>
            </a:pPr>
            <a:r>
              <a:rPr lang="en-IN" dirty="0"/>
              <a:t>A modular architecture comprising frontend, backend, AI engine, and database.</a:t>
            </a:r>
          </a:p>
          <a:p>
            <a:pPr algn="just">
              <a:buFont typeface="Arial" panose="020B0604020202020204" pitchFamily="34" charset="0"/>
              <a:buChar char="•"/>
            </a:pPr>
            <a:r>
              <a:rPr lang="en-IN" b="1" dirty="0"/>
              <a:t>Backend (Python &amp; Flask)</a:t>
            </a:r>
            <a:r>
              <a:rPr lang="en-IN" dirty="0"/>
              <a:t>:</a:t>
            </a:r>
          </a:p>
          <a:p>
            <a:pPr marL="742950" lvl="1" indent="-285750" algn="just">
              <a:buFont typeface="Arial" panose="020B0604020202020204" pitchFamily="34" charset="0"/>
              <a:buChar char="•"/>
            </a:pPr>
            <a:r>
              <a:rPr lang="en-IN" dirty="0"/>
              <a:t>Handles authentication, user sessions, and API routing.</a:t>
            </a:r>
          </a:p>
          <a:p>
            <a:pPr algn="just">
              <a:buFont typeface="Arial" panose="020B0604020202020204" pitchFamily="34" charset="0"/>
              <a:buChar char="•"/>
            </a:pPr>
            <a:r>
              <a:rPr lang="en-IN" b="1" dirty="0"/>
              <a:t>AI Engine (Python + </a:t>
            </a:r>
            <a:r>
              <a:rPr lang="en-IN" b="1" dirty="0" err="1"/>
              <a:t>MiniLM</a:t>
            </a:r>
            <a:r>
              <a:rPr lang="en-IN" b="1" dirty="0"/>
              <a:t>)</a:t>
            </a:r>
            <a:r>
              <a:rPr lang="en-IN" dirty="0"/>
              <a:t>:</a:t>
            </a:r>
          </a:p>
          <a:p>
            <a:pPr marL="742950" lvl="1" indent="-285750" algn="just">
              <a:buFont typeface="Arial" panose="020B0604020202020204" pitchFamily="34" charset="0"/>
              <a:buChar char="•"/>
            </a:pPr>
            <a:r>
              <a:rPr lang="en-IN" dirty="0"/>
              <a:t>Embeds legal documents using transformer models</a:t>
            </a:r>
          </a:p>
          <a:p>
            <a:pPr marL="742950" lvl="1" indent="-285750" algn="just">
              <a:buFont typeface="Arial" panose="020B0604020202020204" pitchFamily="34" charset="0"/>
              <a:buChar char="•"/>
            </a:pPr>
            <a:r>
              <a:rPr lang="en-IN" dirty="0"/>
              <a:t>Performs semantic similarity search using FAISS</a:t>
            </a:r>
          </a:p>
          <a:p>
            <a:pPr algn="just">
              <a:buFont typeface="Arial" panose="020B0604020202020204" pitchFamily="34" charset="0"/>
              <a:buChar char="•"/>
            </a:pPr>
            <a:r>
              <a:rPr lang="en-IN" b="1" dirty="0"/>
              <a:t>Frontend (HTML, CSS, JS)</a:t>
            </a:r>
            <a:r>
              <a:rPr lang="en-IN" dirty="0"/>
              <a:t>:</a:t>
            </a:r>
          </a:p>
          <a:p>
            <a:pPr marL="742950" lvl="1" indent="-285750" algn="just">
              <a:buFont typeface="Arial" panose="020B0604020202020204" pitchFamily="34" charset="0"/>
              <a:buChar char="•"/>
            </a:pPr>
            <a:r>
              <a:rPr lang="en-IN" dirty="0"/>
              <a:t>User interfaces customized for different roles (Public, Advocate, Judiciary)</a:t>
            </a:r>
          </a:p>
          <a:p>
            <a:pPr marL="76200" indent="0" algn="just">
              <a:lnSpc>
                <a:spcPct val="107000"/>
              </a:lnSpc>
              <a:spcAft>
                <a:spcPts val="800"/>
              </a:spcAft>
              <a:buNone/>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8302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FC8D7-0F70-859D-3653-E8277E75AD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8F8035-FF26-8DB3-AB03-9716ACD3B5B4}"/>
              </a:ext>
            </a:extLst>
          </p:cNvPr>
          <p:cNvSpPr>
            <a:spLocks noGrp="1"/>
          </p:cNvSpPr>
          <p:nvPr>
            <p:ph type="title"/>
          </p:nvPr>
        </p:nvSpPr>
        <p:spPr>
          <a:xfrm>
            <a:off x="812800" y="376009"/>
            <a:ext cx="10668000" cy="487500"/>
          </a:xfrm>
        </p:spPr>
        <p:txBody>
          <a:bodyPr/>
          <a:lstStyle/>
          <a:p>
            <a:r>
              <a:rPr lang="en-IN" dirty="0"/>
              <a:t>Methodology</a:t>
            </a:r>
          </a:p>
        </p:txBody>
      </p:sp>
      <p:sp>
        <p:nvSpPr>
          <p:cNvPr id="7" name="Rectangle 4">
            <a:extLst>
              <a:ext uri="{FF2B5EF4-FFF2-40B4-BE49-F238E27FC236}">
                <a16:creationId xmlns:a16="http://schemas.microsoft.com/office/drawing/2014/main" id="{56B03456-BA5A-ED4A-7FB9-7EC6A7F609C0}"/>
              </a:ext>
            </a:extLst>
          </p:cNvPr>
          <p:cNvSpPr>
            <a:spLocks noGrp="1" noChangeArrowheads="1"/>
          </p:cNvSpPr>
          <p:nvPr>
            <p:ph type="body" idx="1"/>
          </p:nvPr>
        </p:nvSpPr>
        <p:spPr bwMode="auto">
          <a:xfrm>
            <a:off x="603316" y="1431552"/>
            <a:ext cx="1132159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Workflow Steps</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User logs in via secure interface</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Submits a query in natural language</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Backend routes query to NLP engine</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AI engine embeds query and searches FAISS index</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Matching document chunks retrieved and response generated</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Result shown in chatbot interface, stored in user chat history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95248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46D341-3535-109A-FBBF-2FC678DE5B39}"/>
              </a:ext>
            </a:extLst>
          </p:cNvPr>
          <p:cNvPicPr>
            <a:picLocks noChangeAspect="1"/>
          </p:cNvPicPr>
          <p:nvPr/>
        </p:nvPicPr>
        <p:blipFill>
          <a:blip r:embed="rId2"/>
          <a:stretch>
            <a:fillRect/>
          </a:stretch>
        </p:blipFill>
        <p:spPr>
          <a:xfrm>
            <a:off x="4389677" y="1070071"/>
            <a:ext cx="3116441" cy="4879360"/>
          </a:xfrm>
          <a:prstGeom prst="rect">
            <a:avLst/>
          </a:prstGeom>
        </p:spPr>
      </p:pic>
    </p:spTree>
    <p:extLst>
      <p:ext uri="{BB962C8B-B14F-4D97-AF65-F5344CB8AC3E}">
        <p14:creationId xmlns:p14="http://schemas.microsoft.com/office/powerpoint/2010/main" val="3112419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24A7-E2B3-52CA-4078-FF8A78570CEF}"/>
              </a:ext>
            </a:extLst>
          </p:cNvPr>
          <p:cNvSpPr>
            <a:spLocks noGrp="1"/>
          </p:cNvSpPr>
          <p:nvPr>
            <p:ph type="title"/>
          </p:nvPr>
        </p:nvSpPr>
        <p:spPr/>
        <p:txBody>
          <a:bodyPr/>
          <a:lstStyle/>
          <a:p>
            <a:r>
              <a:rPr lang="en-IN" dirty="0"/>
              <a:t>Technology Stacks and Components:</a:t>
            </a:r>
          </a:p>
        </p:txBody>
      </p:sp>
      <p:sp>
        <p:nvSpPr>
          <p:cNvPr id="3" name="Text Placeholder 2">
            <a:extLst>
              <a:ext uri="{FF2B5EF4-FFF2-40B4-BE49-F238E27FC236}">
                <a16:creationId xmlns:a16="http://schemas.microsoft.com/office/drawing/2014/main" id="{1D614097-C0EB-EFD7-492B-0556CF2A202E}"/>
              </a:ext>
            </a:extLst>
          </p:cNvPr>
          <p:cNvSpPr>
            <a:spLocks noGrp="1"/>
          </p:cNvSpPr>
          <p:nvPr>
            <p:ph type="body" idx="1"/>
          </p:nvPr>
        </p:nvSpPr>
        <p:spPr/>
        <p:txBody>
          <a:bodyPr>
            <a:normAutofit/>
          </a:bodyPr>
          <a:lstStyle/>
          <a:p>
            <a:pPr algn="just">
              <a:buFont typeface="Arial" panose="020B0604020202020204" pitchFamily="34" charset="0"/>
              <a:buChar char="•"/>
            </a:pPr>
            <a:r>
              <a:rPr lang="en-IN" b="1" dirty="0"/>
              <a:t>Frontend</a:t>
            </a:r>
            <a:r>
              <a:rPr lang="en-IN" dirty="0"/>
              <a:t>:</a:t>
            </a:r>
          </a:p>
          <a:p>
            <a:pPr marL="742950" lvl="1" indent="-285750" algn="just">
              <a:buFont typeface="Arial" panose="020B0604020202020204" pitchFamily="34" charset="0"/>
              <a:buChar char="•"/>
            </a:pPr>
            <a:r>
              <a:rPr lang="en-IN" dirty="0"/>
              <a:t>HTML, CSS, JavaScript</a:t>
            </a:r>
          </a:p>
          <a:p>
            <a:pPr marL="742950" lvl="1" indent="-285750" algn="just">
              <a:buFont typeface="Arial" panose="020B0604020202020204" pitchFamily="34" charset="0"/>
              <a:buChar char="•"/>
            </a:pPr>
            <a:r>
              <a:rPr lang="en-IN" dirty="0"/>
              <a:t>Chatbot UI, Chat History, Admin Upload Panel</a:t>
            </a:r>
          </a:p>
          <a:p>
            <a:pPr algn="just">
              <a:buFont typeface="Arial" panose="020B0604020202020204" pitchFamily="34" charset="0"/>
              <a:buChar char="•"/>
            </a:pPr>
            <a:r>
              <a:rPr lang="en-IN" b="1" dirty="0"/>
              <a:t>Backend</a:t>
            </a:r>
            <a:r>
              <a:rPr lang="en-IN" dirty="0"/>
              <a:t>:</a:t>
            </a:r>
          </a:p>
          <a:p>
            <a:pPr marL="742950" lvl="1" indent="-285750" algn="just">
              <a:buFont typeface="Arial" panose="020B0604020202020204" pitchFamily="34" charset="0"/>
              <a:buChar char="•"/>
            </a:pPr>
            <a:r>
              <a:rPr lang="en-IN" dirty="0"/>
              <a:t>Flask (Python)</a:t>
            </a:r>
          </a:p>
          <a:p>
            <a:pPr marL="742950" lvl="1" indent="-285750" algn="just">
              <a:buFont typeface="Arial" panose="020B0604020202020204" pitchFamily="34" charset="0"/>
              <a:buChar char="•"/>
            </a:pPr>
            <a:r>
              <a:rPr lang="en-IN" dirty="0"/>
              <a:t>API endpoints, session tokens, role-based control</a:t>
            </a:r>
          </a:p>
          <a:p>
            <a:pPr algn="just">
              <a:buFont typeface="Arial" panose="020B0604020202020204" pitchFamily="34" charset="0"/>
              <a:buChar char="•"/>
            </a:pPr>
            <a:r>
              <a:rPr lang="en-IN" b="1" dirty="0"/>
              <a:t>Database</a:t>
            </a:r>
            <a:r>
              <a:rPr lang="en-IN" dirty="0"/>
              <a:t>:</a:t>
            </a:r>
          </a:p>
          <a:p>
            <a:pPr marL="742950" lvl="1" indent="-285750" algn="just">
              <a:buFont typeface="Arial" panose="020B0604020202020204" pitchFamily="34" charset="0"/>
              <a:buChar char="•"/>
            </a:pPr>
            <a:r>
              <a:rPr lang="en-IN" dirty="0"/>
              <a:t>SQLite: Stores user data, roles, chat history, document metadata</a:t>
            </a:r>
          </a:p>
          <a:p>
            <a:pPr marL="0" indent="0" algn="just">
              <a:lnSpc>
                <a:spcPct val="107000"/>
              </a:lnSpc>
              <a:spcAft>
                <a:spcPts val="800"/>
              </a:spcAft>
              <a:buNone/>
            </a:pP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801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9BF30-2A9F-A93E-0416-486EBB177B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1F080B-3AAC-7B8C-29D9-42213025B9C0}"/>
              </a:ext>
            </a:extLst>
          </p:cNvPr>
          <p:cNvSpPr>
            <a:spLocks noGrp="1"/>
          </p:cNvSpPr>
          <p:nvPr>
            <p:ph type="title"/>
          </p:nvPr>
        </p:nvSpPr>
        <p:spPr/>
        <p:txBody>
          <a:bodyPr/>
          <a:lstStyle/>
          <a:p>
            <a:r>
              <a:rPr lang="en-IN" dirty="0"/>
              <a:t>Technology Stacks and Components:</a:t>
            </a:r>
          </a:p>
        </p:txBody>
      </p:sp>
      <p:sp>
        <p:nvSpPr>
          <p:cNvPr id="3" name="Text Placeholder 2">
            <a:extLst>
              <a:ext uri="{FF2B5EF4-FFF2-40B4-BE49-F238E27FC236}">
                <a16:creationId xmlns:a16="http://schemas.microsoft.com/office/drawing/2014/main" id="{057D154B-C362-418D-CC45-7BCE0FF79C5C}"/>
              </a:ext>
            </a:extLst>
          </p:cNvPr>
          <p:cNvSpPr>
            <a:spLocks noGrp="1"/>
          </p:cNvSpPr>
          <p:nvPr>
            <p:ph type="body" idx="1"/>
          </p:nvPr>
        </p:nvSpPr>
        <p:spPr/>
        <p:txBody>
          <a:bodyPr>
            <a:normAutofit/>
          </a:bodyPr>
          <a:lstStyle/>
          <a:p>
            <a:pPr algn="just">
              <a:buFont typeface="Arial" panose="020B0604020202020204" pitchFamily="34" charset="0"/>
              <a:buChar char="•"/>
            </a:pPr>
            <a:r>
              <a:rPr lang="en-IN" b="1" dirty="0"/>
              <a:t>AI/NLP Engine</a:t>
            </a:r>
            <a:r>
              <a:rPr lang="en-IN" dirty="0"/>
              <a:t>:</a:t>
            </a:r>
          </a:p>
          <a:p>
            <a:pPr marL="742950" lvl="1" indent="-285750" algn="just">
              <a:buFont typeface="Arial" panose="020B0604020202020204" pitchFamily="34" charset="0"/>
              <a:buChar char="•"/>
            </a:pPr>
            <a:r>
              <a:rPr lang="en-IN" dirty="0" err="1"/>
              <a:t>SentenceTransformer</a:t>
            </a:r>
            <a:r>
              <a:rPr lang="en-IN" dirty="0"/>
              <a:t> (</a:t>
            </a:r>
            <a:r>
              <a:rPr lang="en-IN" dirty="0" err="1"/>
              <a:t>MiniLM</a:t>
            </a:r>
            <a:r>
              <a:rPr lang="en-IN" dirty="0"/>
              <a:t>)</a:t>
            </a:r>
          </a:p>
          <a:p>
            <a:pPr marL="742950" lvl="1" indent="-285750" algn="just">
              <a:buFont typeface="Arial" panose="020B0604020202020204" pitchFamily="34" charset="0"/>
              <a:buChar char="•"/>
            </a:pPr>
            <a:r>
              <a:rPr lang="en-IN" dirty="0"/>
              <a:t>FAISS for fast similarity search</a:t>
            </a:r>
          </a:p>
          <a:p>
            <a:pPr algn="just">
              <a:buFont typeface="Arial" panose="020B0604020202020204" pitchFamily="34" charset="0"/>
              <a:buChar char="•"/>
            </a:pPr>
            <a:r>
              <a:rPr lang="en-IN" b="1" dirty="0"/>
              <a:t>System Modules</a:t>
            </a:r>
            <a:r>
              <a:rPr lang="en-IN" dirty="0"/>
              <a:t>:</a:t>
            </a:r>
          </a:p>
          <a:p>
            <a:pPr marL="742950" lvl="1" indent="-285750" algn="just">
              <a:buFont typeface="Arial" panose="020B0604020202020204" pitchFamily="34" charset="0"/>
              <a:buChar char="•"/>
            </a:pPr>
            <a:r>
              <a:rPr lang="en-IN" dirty="0"/>
              <a:t>Authentication, Chatbot Engine, Document Parser, Admin Ingestion Tool, Session Logger</a:t>
            </a:r>
          </a:p>
          <a:p>
            <a:pPr algn="just">
              <a:buFont typeface="Arial" panose="020B0604020202020204" pitchFamily="34" charset="0"/>
              <a:buChar char="•"/>
            </a:pPr>
            <a:r>
              <a:rPr lang="en-IN" b="1" dirty="0"/>
              <a:t>Diagram Suggestion</a:t>
            </a:r>
            <a:r>
              <a:rPr lang="en-IN" dirty="0"/>
              <a:t>:</a:t>
            </a:r>
          </a:p>
          <a:p>
            <a:pPr marL="742950" lvl="1" indent="-285750" algn="just">
              <a:buFont typeface="Arial" panose="020B0604020202020204" pitchFamily="34" charset="0"/>
              <a:buChar char="•"/>
            </a:pPr>
            <a:r>
              <a:rPr lang="en-IN" dirty="0"/>
              <a:t>Layered system: User → Frontend → Flask API → NLP Engine → FAISS → SQLite</a:t>
            </a:r>
          </a:p>
          <a:p>
            <a:pPr marL="0" indent="0" algn="just">
              <a:lnSpc>
                <a:spcPct val="107000"/>
              </a:lnSpc>
              <a:spcAft>
                <a:spcPts val="800"/>
              </a:spcAft>
              <a:buNone/>
            </a:pP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0370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C228-D327-5B4B-F0E7-1D7BEEBBB9E9}"/>
              </a:ext>
            </a:extLst>
          </p:cNvPr>
          <p:cNvSpPr>
            <a:spLocks noGrp="1"/>
          </p:cNvSpPr>
          <p:nvPr>
            <p:ph type="title"/>
          </p:nvPr>
        </p:nvSpPr>
        <p:spPr>
          <a:xfrm>
            <a:off x="762000" y="518249"/>
            <a:ext cx="10668000" cy="487500"/>
          </a:xfrm>
        </p:spPr>
        <p:txBody>
          <a:bodyPr/>
          <a:lstStyle/>
          <a:p>
            <a:r>
              <a:rPr lang="en-IN" dirty="0"/>
              <a:t>Expected Outcomes:</a:t>
            </a:r>
            <a:br>
              <a:rPr lang="en-IN" dirty="0"/>
            </a:br>
            <a:endParaRPr lang="en-IN" dirty="0"/>
          </a:p>
        </p:txBody>
      </p:sp>
      <p:sp>
        <p:nvSpPr>
          <p:cNvPr id="3" name="Text Placeholder 2">
            <a:extLst>
              <a:ext uri="{FF2B5EF4-FFF2-40B4-BE49-F238E27FC236}">
                <a16:creationId xmlns:a16="http://schemas.microsoft.com/office/drawing/2014/main" id="{2E9D58F1-140A-F020-176C-9B2C177EE5E1}"/>
              </a:ext>
            </a:extLst>
          </p:cNvPr>
          <p:cNvSpPr>
            <a:spLocks noGrp="1"/>
          </p:cNvSpPr>
          <p:nvPr>
            <p:ph type="body" idx="1"/>
          </p:nvPr>
        </p:nvSpPr>
        <p:spPr/>
        <p:txBody>
          <a:bodyPr>
            <a:normAutofit/>
          </a:bodyPr>
          <a:lstStyle/>
          <a:p>
            <a:pPr algn="just">
              <a:buFont typeface="Arial" panose="020B0604020202020204" pitchFamily="34" charset="0"/>
              <a:buChar char="•"/>
            </a:pPr>
            <a:r>
              <a:rPr lang="en-US" b="1" dirty="0"/>
              <a:t>For Citizens</a:t>
            </a:r>
            <a:r>
              <a:rPr lang="en-US" dirty="0"/>
              <a:t>:</a:t>
            </a:r>
          </a:p>
          <a:p>
            <a:pPr marL="742950" lvl="1" indent="-285750" algn="just">
              <a:buFont typeface="Arial" panose="020B0604020202020204" pitchFamily="34" charset="0"/>
              <a:buChar char="•"/>
            </a:pPr>
            <a:r>
              <a:rPr lang="en-US" dirty="0"/>
              <a:t>Quick answers to legal queries in simple language</a:t>
            </a:r>
          </a:p>
          <a:p>
            <a:pPr marL="742950" lvl="1" indent="-285750" algn="just">
              <a:buFont typeface="Arial" panose="020B0604020202020204" pitchFamily="34" charset="0"/>
              <a:buChar char="•"/>
            </a:pPr>
            <a:r>
              <a:rPr lang="en-US" dirty="0"/>
              <a:t>Enhanced legal awareness without needing professional help</a:t>
            </a:r>
          </a:p>
          <a:p>
            <a:pPr algn="just">
              <a:buFont typeface="Arial" panose="020B0604020202020204" pitchFamily="34" charset="0"/>
              <a:buChar char="•"/>
            </a:pPr>
            <a:r>
              <a:rPr lang="en-US" b="1" dirty="0"/>
              <a:t>For Legal Professionals</a:t>
            </a:r>
            <a:r>
              <a:rPr lang="en-US" dirty="0"/>
              <a:t>:</a:t>
            </a:r>
          </a:p>
          <a:p>
            <a:pPr marL="742950" lvl="1" indent="-285750" algn="just">
              <a:buFont typeface="Arial" panose="020B0604020202020204" pitchFamily="34" charset="0"/>
              <a:buChar char="•"/>
            </a:pPr>
            <a:r>
              <a:rPr lang="en-US" dirty="0"/>
              <a:t>Accelerated case research through smart document search</a:t>
            </a:r>
          </a:p>
          <a:p>
            <a:pPr marL="742950" lvl="1" indent="-285750" algn="just">
              <a:buFont typeface="Arial" panose="020B0604020202020204" pitchFamily="34" charset="0"/>
              <a:buChar char="•"/>
            </a:pPr>
            <a:r>
              <a:rPr lang="en-US" dirty="0"/>
              <a:t>Easy access to legal summaries and case laws</a:t>
            </a:r>
          </a:p>
          <a:p>
            <a:pPr algn="just">
              <a:buFont typeface="Arial" panose="020B0604020202020204" pitchFamily="34" charset="0"/>
              <a:buChar char="•"/>
            </a:pPr>
            <a:r>
              <a:rPr lang="en-US" b="1" dirty="0"/>
              <a:t>For Judiciary Members</a:t>
            </a:r>
            <a:r>
              <a:rPr lang="en-US" dirty="0"/>
              <a:t>:</a:t>
            </a:r>
          </a:p>
          <a:p>
            <a:pPr marL="742950" lvl="1" indent="-285750" algn="just">
              <a:buFont typeface="Arial" panose="020B0604020202020204" pitchFamily="34" charset="0"/>
              <a:buChar char="•"/>
            </a:pPr>
            <a:r>
              <a:rPr lang="en-US" dirty="0"/>
              <a:t>Structured briefings, optimized legal content retrieval</a:t>
            </a:r>
          </a:p>
          <a:p>
            <a:pPr marL="742950" lvl="1" indent="-285750" algn="just">
              <a:buFont typeface="Arial" panose="020B0604020202020204" pitchFamily="34" charset="0"/>
              <a:buChar char="•"/>
            </a:pPr>
            <a:r>
              <a:rPr lang="en-US" dirty="0"/>
              <a:t>Improved judicial efficiency</a:t>
            </a:r>
          </a:p>
          <a:p>
            <a:pPr algn="just">
              <a:buFont typeface="Arial" panose="020B0604020202020204" pitchFamily="34" charset="0"/>
              <a:buChar char="•"/>
            </a:pPr>
            <a:r>
              <a:rPr lang="en-US" b="1" dirty="0"/>
              <a:t>Overall Goals</a:t>
            </a:r>
            <a:r>
              <a:rPr lang="en-US" dirty="0"/>
              <a:t>:</a:t>
            </a:r>
          </a:p>
          <a:p>
            <a:pPr marL="742950" lvl="1" indent="-285750" algn="just">
              <a:buFont typeface="Arial" panose="020B0604020202020204" pitchFamily="34" charset="0"/>
              <a:buChar char="•"/>
            </a:pPr>
            <a:r>
              <a:rPr lang="en-US" dirty="0"/>
              <a:t>Scalable legal support framework</a:t>
            </a:r>
          </a:p>
          <a:p>
            <a:pPr marL="742950" lvl="1" indent="-285750" algn="just">
              <a:buFont typeface="Arial" panose="020B0604020202020204" pitchFamily="34" charset="0"/>
              <a:buChar char="•"/>
            </a:pPr>
            <a:r>
              <a:rPr lang="en-US" dirty="0"/>
              <a:t>Multilingual, secure, and cost-effective justice assistance tool</a:t>
            </a:r>
          </a:p>
          <a:p>
            <a:pPr algn="just"/>
            <a:endParaRPr lang="en-IN" dirty="0"/>
          </a:p>
        </p:txBody>
      </p:sp>
    </p:spTree>
    <p:extLst>
      <p:ext uri="{BB962C8B-B14F-4D97-AF65-F5344CB8AC3E}">
        <p14:creationId xmlns:p14="http://schemas.microsoft.com/office/powerpoint/2010/main" val="2796174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Hardware/Software</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algn="just">
              <a:buFont typeface="Arial" panose="020B0604020202020204" pitchFamily="34" charset="0"/>
              <a:buChar char="•"/>
            </a:pPr>
            <a:r>
              <a:rPr lang="en-IN" b="1" dirty="0"/>
              <a:t>Hardware Requirements</a:t>
            </a:r>
            <a:r>
              <a:rPr lang="en-IN" dirty="0"/>
              <a:t>:</a:t>
            </a:r>
          </a:p>
          <a:p>
            <a:pPr marL="742950" lvl="1" indent="-285750" algn="just">
              <a:buFont typeface="Arial" panose="020B0604020202020204" pitchFamily="34" charset="0"/>
              <a:buChar char="•"/>
            </a:pPr>
            <a:r>
              <a:rPr lang="en-IN" dirty="0"/>
              <a:t>Minimum: i5 Processor, 8GB RAM, 50GB Storage</a:t>
            </a:r>
          </a:p>
          <a:p>
            <a:pPr marL="742950" lvl="1" indent="-285750" algn="just">
              <a:buFont typeface="Arial" panose="020B0604020202020204" pitchFamily="34" charset="0"/>
              <a:buChar char="•"/>
            </a:pPr>
            <a:r>
              <a:rPr lang="en-IN" dirty="0"/>
              <a:t>Deployment Environment: Localhost or Institutional Server</a:t>
            </a:r>
          </a:p>
          <a:p>
            <a:pPr algn="just">
              <a:buFont typeface="Arial" panose="020B0604020202020204" pitchFamily="34" charset="0"/>
              <a:buChar char="•"/>
            </a:pPr>
            <a:r>
              <a:rPr lang="en-IN" b="1" dirty="0"/>
              <a:t>Software Stack</a:t>
            </a:r>
            <a:r>
              <a:rPr lang="en-IN" dirty="0"/>
              <a:t>:</a:t>
            </a:r>
          </a:p>
          <a:p>
            <a:pPr marL="742950" lvl="1" indent="-285750" algn="just">
              <a:buFont typeface="Arial" panose="020B0604020202020204" pitchFamily="34" charset="0"/>
              <a:buChar char="•"/>
            </a:pPr>
            <a:r>
              <a:rPr lang="en-IN" dirty="0"/>
              <a:t>Python 3.x, Flask Framework</a:t>
            </a:r>
          </a:p>
          <a:p>
            <a:pPr marL="742950" lvl="1" indent="-285750" algn="just">
              <a:buFont typeface="Arial" panose="020B0604020202020204" pitchFamily="34" charset="0"/>
              <a:buChar char="•"/>
            </a:pPr>
            <a:r>
              <a:rPr lang="en-IN" dirty="0"/>
              <a:t>SQLite (Database)</a:t>
            </a:r>
          </a:p>
          <a:p>
            <a:pPr marL="742950" lvl="1" indent="-285750" algn="just">
              <a:buFont typeface="Arial" panose="020B0604020202020204" pitchFamily="34" charset="0"/>
              <a:buChar char="•"/>
            </a:pPr>
            <a:r>
              <a:rPr lang="en-IN" dirty="0"/>
              <a:t>FAISS (Vector Search)</a:t>
            </a:r>
          </a:p>
          <a:p>
            <a:pPr marL="742950" lvl="1" indent="-285750" algn="just">
              <a:buFont typeface="Arial" panose="020B0604020202020204" pitchFamily="34" charset="0"/>
              <a:buChar char="•"/>
            </a:pPr>
            <a:r>
              <a:rPr lang="en-IN" dirty="0" err="1"/>
              <a:t>SentenceTransformers</a:t>
            </a:r>
            <a:r>
              <a:rPr lang="en-IN" dirty="0"/>
              <a:t> (AI Embedding)</a:t>
            </a:r>
          </a:p>
          <a:p>
            <a:pPr marL="742950" lvl="1" indent="-285750" algn="just">
              <a:buFont typeface="Arial" panose="020B0604020202020204" pitchFamily="34" charset="0"/>
              <a:buChar char="•"/>
            </a:pPr>
            <a:r>
              <a:rPr lang="en-IN" dirty="0"/>
              <a:t>Frontend: HTML, CSS, JS</a:t>
            </a:r>
          </a:p>
          <a:p>
            <a:pPr marL="742950" lvl="1" indent="-285750" algn="just">
              <a:buFont typeface="Arial" panose="020B0604020202020204" pitchFamily="34" charset="0"/>
              <a:buChar char="•"/>
            </a:pPr>
            <a:r>
              <a:rPr lang="en-IN" dirty="0"/>
              <a:t>Browser: Chrome/Firefox</a:t>
            </a:r>
          </a:p>
          <a:p>
            <a:pPr algn="just">
              <a:buFont typeface="Arial" panose="020B0604020202020204" pitchFamily="34" charset="0"/>
              <a:buChar char="•"/>
            </a:pPr>
            <a:r>
              <a:rPr lang="en-IN" b="1" dirty="0"/>
              <a:t>Optional</a:t>
            </a:r>
            <a:r>
              <a:rPr lang="en-IN" dirty="0"/>
              <a:t>:</a:t>
            </a:r>
          </a:p>
          <a:p>
            <a:pPr marL="742950" lvl="1" indent="-285750" algn="just">
              <a:buFont typeface="Arial" panose="020B0604020202020204" pitchFamily="34" charset="0"/>
              <a:buChar char="•"/>
            </a:pPr>
            <a:r>
              <a:rPr lang="en-IN" dirty="0" err="1"/>
              <a:t>PyMuPDF</a:t>
            </a:r>
            <a:r>
              <a:rPr lang="en-IN" dirty="0"/>
              <a:t> / python-docx for document parsing</a:t>
            </a:r>
          </a:p>
          <a:p>
            <a:pPr marL="742950" lvl="1" indent="-285750" algn="just">
              <a:buFont typeface="Arial" panose="020B0604020202020204" pitchFamily="34" charset="0"/>
              <a:buChar char="•"/>
            </a:pPr>
            <a:r>
              <a:rPr lang="en-IN" dirty="0"/>
              <a:t>Backup/Logging utilities for system reliability</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6B5CE-66E5-6251-655A-EA496251BCE0}"/>
              </a:ext>
            </a:extLst>
          </p:cNvPr>
          <p:cNvSpPr>
            <a:spLocks noGrp="1"/>
          </p:cNvSpPr>
          <p:nvPr>
            <p:ph type="title"/>
          </p:nvPr>
        </p:nvSpPr>
        <p:spPr/>
        <p:txBody>
          <a:bodyPr/>
          <a:lstStyle/>
          <a:p>
            <a:r>
              <a:rPr lang="en-IN" dirty="0"/>
              <a:t>Implementation Details</a:t>
            </a:r>
          </a:p>
        </p:txBody>
      </p:sp>
      <p:sp>
        <p:nvSpPr>
          <p:cNvPr id="3" name="Text Placeholder 2">
            <a:extLst>
              <a:ext uri="{FF2B5EF4-FFF2-40B4-BE49-F238E27FC236}">
                <a16:creationId xmlns:a16="http://schemas.microsoft.com/office/drawing/2014/main" id="{22F6B78C-E448-7EE6-BFC9-353EC5AF4A18}"/>
              </a:ext>
            </a:extLst>
          </p:cNvPr>
          <p:cNvSpPr>
            <a:spLocks noGrp="1"/>
          </p:cNvSpPr>
          <p:nvPr>
            <p:ph type="body" idx="1"/>
          </p:nvPr>
        </p:nvSpPr>
        <p:spPr/>
        <p:txBody>
          <a:bodyPr>
            <a:normAutofit/>
          </a:bodyPr>
          <a:lstStyle/>
          <a:p>
            <a:pPr algn="just">
              <a:buFont typeface="Arial" panose="020B0604020202020204" pitchFamily="34" charset="0"/>
              <a:buChar char="•"/>
            </a:pPr>
            <a:r>
              <a:rPr lang="en-IN" b="1" dirty="0"/>
              <a:t>Level 0 (Context-Level)</a:t>
            </a:r>
            <a:r>
              <a:rPr lang="en-IN" dirty="0"/>
              <a:t>:</a:t>
            </a:r>
          </a:p>
          <a:p>
            <a:pPr marL="742950" lvl="1" indent="-285750" algn="just">
              <a:buFont typeface="Arial" panose="020B0604020202020204" pitchFamily="34" charset="0"/>
              <a:buChar char="•"/>
            </a:pPr>
            <a:r>
              <a:rPr lang="en-IN" dirty="0"/>
              <a:t>Public/Advocate/Judiciary → Login → System → Verify Role → Grant Access</a:t>
            </a:r>
          </a:p>
          <a:p>
            <a:pPr marL="742950" lvl="1" indent="-285750" algn="just">
              <a:buFont typeface="Arial" panose="020B0604020202020204" pitchFamily="34" charset="0"/>
              <a:buChar char="•"/>
            </a:pPr>
            <a:r>
              <a:rPr lang="en-IN" dirty="0"/>
              <a:t>User → Submit Query → NLP Engine → FAISS Index → Retrieve Documents → Return Answer</a:t>
            </a:r>
          </a:p>
          <a:p>
            <a:pPr marL="742950" lvl="1" indent="-285750" algn="just">
              <a:buFont typeface="Arial" panose="020B0604020202020204" pitchFamily="34" charset="0"/>
              <a:buChar char="•"/>
            </a:pPr>
            <a:r>
              <a:rPr lang="en-IN" dirty="0"/>
              <a:t>Admin → Upload Document → Text Extraction → Embed → Store in FAISS</a:t>
            </a:r>
          </a:p>
          <a:p>
            <a:pPr algn="just">
              <a:buFont typeface="Arial" panose="020B0604020202020204" pitchFamily="34" charset="0"/>
              <a:buChar char="•"/>
            </a:pPr>
            <a:r>
              <a:rPr lang="en-IN" b="1" dirty="0"/>
              <a:t>Explanation</a:t>
            </a:r>
            <a:r>
              <a:rPr lang="en-IN" dirty="0"/>
              <a:t>:</a:t>
            </a:r>
          </a:p>
          <a:p>
            <a:pPr marL="742950" lvl="1" indent="-285750" algn="just">
              <a:buFont typeface="Arial" panose="020B0604020202020204" pitchFamily="34" charset="0"/>
              <a:buChar char="•"/>
            </a:pPr>
            <a:r>
              <a:rPr lang="en-IN" dirty="0"/>
              <a:t>Shows flow from user input to system processing and final response generation</a:t>
            </a:r>
          </a:p>
          <a:p>
            <a:pPr marL="742950" lvl="1" indent="-285750" algn="just">
              <a:buFont typeface="Arial" panose="020B0604020202020204" pitchFamily="34" charset="0"/>
              <a:buChar char="•"/>
            </a:pPr>
            <a:r>
              <a:rPr lang="en-IN" dirty="0"/>
              <a:t>Highlights modular flow and data privacy between roles</a:t>
            </a:r>
          </a:p>
          <a:p>
            <a:pPr marL="742950" lvl="1" indent="-285750" algn="just">
              <a:buFont typeface="Arial" panose="020B0604020202020204" pitchFamily="34" charset="0"/>
              <a:buChar char="•"/>
            </a:pPr>
            <a:r>
              <a:rPr lang="en-IN" dirty="0"/>
              <a:t>Indicates backend processes are abstracted from frontend for security</a:t>
            </a:r>
          </a:p>
          <a:p>
            <a:pPr algn="just">
              <a:buFont typeface="Arial" panose="020B0604020202020204" pitchFamily="34" charset="0"/>
              <a:buChar char="•"/>
            </a:pPr>
            <a:r>
              <a:rPr lang="en-IN" b="1" dirty="0"/>
              <a:t>Recommendation</a:t>
            </a:r>
            <a:r>
              <a:rPr lang="en-IN" dirty="0"/>
              <a:t>:</a:t>
            </a:r>
          </a:p>
          <a:p>
            <a:pPr marL="742950" lvl="1" indent="-285750" algn="just">
              <a:buFont typeface="Arial" panose="020B0604020202020204" pitchFamily="34" charset="0"/>
              <a:buChar char="•"/>
            </a:pPr>
            <a:r>
              <a:rPr lang="en-IN" dirty="0"/>
              <a:t>Include a visual DFD with arrows showing actors, modules, and data flow clearly</a:t>
            </a:r>
          </a:p>
          <a:p>
            <a:pPr marL="76200" indent="0" algn="just">
              <a:buNone/>
            </a:pP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434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2" name="Content Placeholder 2">
            <a:extLst>
              <a:ext uri="{FF2B5EF4-FFF2-40B4-BE49-F238E27FC236}">
                <a16:creationId xmlns:a16="http://schemas.microsoft.com/office/drawing/2014/main" id="{9C5B77F2-3CEF-E837-557E-874D3055D6E1}"/>
              </a:ext>
            </a:extLst>
          </p:cNvPr>
          <p:cNvSpPr>
            <a:spLocks noGrp="1"/>
          </p:cNvSpPr>
          <p:nvPr>
            <p:ph type="body" idx="1"/>
          </p:nvPr>
        </p:nvSpPr>
        <p:spPr>
          <a:xfrm>
            <a:off x="812799" y="1143000"/>
            <a:ext cx="10808929" cy="502182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895350" lvl="1"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Introduction</a:t>
            </a:r>
          </a:p>
          <a:p>
            <a:pPr marL="895350" lvl="1"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Literature review</a:t>
            </a:r>
          </a:p>
          <a:p>
            <a:pPr marL="895350" lvl="1"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Objectives</a:t>
            </a:r>
          </a:p>
          <a:p>
            <a:pPr marL="895350" lvl="1"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Methodologies </a:t>
            </a:r>
          </a:p>
          <a:p>
            <a:pPr marL="895350" lvl="1"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Technology stacks and components</a:t>
            </a:r>
          </a:p>
          <a:p>
            <a:pPr marL="895350" lvl="1"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Conclusion </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CAC7F105-1EA8-2BD8-EB95-08E5D97D92E2}"/>
              </a:ext>
            </a:extLst>
          </p:cNvPr>
          <p:cNvSpPr txBox="1"/>
          <p:nvPr/>
        </p:nvSpPr>
        <p:spPr>
          <a:xfrm>
            <a:off x="812800" y="1188720"/>
            <a:ext cx="10007600" cy="3170099"/>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The project will follow a condensed 4-month timeline.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Phase 1 (Weeks 1-4):</a:t>
            </a:r>
            <a:r>
              <a:rPr kumimoji="0" lang="en-US" altLang="en-US" sz="20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Research &amp; Requirement Gathering</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Phase 2 (Weeks 5-10):</a:t>
            </a:r>
            <a:r>
              <a:rPr kumimoji="0" lang="en-US" altLang="en-US" sz="20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System Design &amp; Development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Phase 3 (Weeks 11-14):</a:t>
            </a:r>
            <a:r>
              <a:rPr kumimoji="0" lang="en-US" altLang="en-US" sz="20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Testing &amp; Optimization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Phase 4 (Weeks 15-16):</a:t>
            </a:r>
            <a:r>
              <a:rPr kumimoji="0" lang="en-US" altLang="en-US" sz="20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Deployment &amp; Final Review </a:t>
            </a:r>
          </a:p>
        </p:txBody>
      </p:sp>
    </p:spTree>
    <p:extLst>
      <p:ext uri="{BB962C8B-B14F-4D97-AF65-F5344CB8AC3E}">
        <p14:creationId xmlns:p14="http://schemas.microsoft.com/office/powerpoint/2010/main" val="479890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3CA5-EBB8-F796-C96A-0403C2A97CB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Gantt Chart: Phases 1 &amp; 2</a:t>
            </a:r>
            <a:endParaRPr lang="en-IN" dirty="0"/>
          </a:p>
        </p:txBody>
      </p:sp>
      <p:graphicFrame>
        <p:nvGraphicFramePr>
          <p:cNvPr id="4" name="Table 3">
            <a:extLst>
              <a:ext uri="{FF2B5EF4-FFF2-40B4-BE49-F238E27FC236}">
                <a16:creationId xmlns:a16="http://schemas.microsoft.com/office/drawing/2014/main" id="{1E02E2A9-82A2-DEF5-BE40-F67175C9A121}"/>
              </a:ext>
            </a:extLst>
          </p:cNvPr>
          <p:cNvGraphicFramePr>
            <a:graphicFrameLocks noGrp="1"/>
          </p:cNvGraphicFramePr>
          <p:nvPr>
            <p:extLst>
              <p:ext uri="{D42A27DB-BD31-4B8C-83A1-F6EECF244321}">
                <p14:modId xmlns:p14="http://schemas.microsoft.com/office/powerpoint/2010/main" val="3379025080"/>
              </p:ext>
            </p:extLst>
          </p:nvPr>
        </p:nvGraphicFramePr>
        <p:xfrm>
          <a:off x="915972" y="1485900"/>
          <a:ext cx="10360056" cy="3886199"/>
        </p:xfrm>
        <a:graphic>
          <a:graphicData uri="http://schemas.openxmlformats.org/drawingml/2006/table">
            <a:tbl>
              <a:tblPr/>
              <a:tblGrid>
                <a:gridCol w="863338">
                  <a:extLst>
                    <a:ext uri="{9D8B030D-6E8A-4147-A177-3AD203B41FA5}">
                      <a16:colId xmlns:a16="http://schemas.microsoft.com/office/drawing/2014/main" val="512936981"/>
                    </a:ext>
                  </a:extLst>
                </a:gridCol>
                <a:gridCol w="863338">
                  <a:extLst>
                    <a:ext uri="{9D8B030D-6E8A-4147-A177-3AD203B41FA5}">
                      <a16:colId xmlns:a16="http://schemas.microsoft.com/office/drawing/2014/main" val="1507681169"/>
                    </a:ext>
                  </a:extLst>
                </a:gridCol>
                <a:gridCol w="863338">
                  <a:extLst>
                    <a:ext uri="{9D8B030D-6E8A-4147-A177-3AD203B41FA5}">
                      <a16:colId xmlns:a16="http://schemas.microsoft.com/office/drawing/2014/main" val="2942838606"/>
                    </a:ext>
                  </a:extLst>
                </a:gridCol>
                <a:gridCol w="863338">
                  <a:extLst>
                    <a:ext uri="{9D8B030D-6E8A-4147-A177-3AD203B41FA5}">
                      <a16:colId xmlns:a16="http://schemas.microsoft.com/office/drawing/2014/main" val="3238614527"/>
                    </a:ext>
                  </a:extLst>
                </a:gridCol>
                <a:gridCol w="863338">
                  <a:extLst>
                    <a:ext uri="{9D8B030D-6E8A-4147-A177-3AD203B41FA5}">
                      <a16:colId xmlns:a16="http://schemas.microsoft.com/office/drawing/2014/main" val="3084787526"/>
                    </a:ext>
                  </a:extLst>
                </a:gridCol>
                <a:gridCol w="863338">
                  <a:extLst>
                    <a:ext uri="{9D8B030D-6E8A-4147-A177-3AD203B41FA5}">
                      <a16:colId xmlns:a16="http://schemas.microsoft.com/office/drawing/2014/main" val="1194691572"/>
                    </a:ext>
                  </a:extLst>
                </a:gridCol>
                <a:gridCol w="863338">
                  <a:extLst>
                    <a:ext uri="{9D8B030D-6E8A-4147-A177-3AD203B41FA5}">
                      <a16:colId xmlns:a16="http://schemas.microsoft.com/office/drawing/2014/main" val="2440716494"/>
                    </a:ext>
                  </a:extLst>
                </a:gridCol>
                <a:gridCol w="863338">
                  <a:extLst>
                    <a:ext uri="{9D8B030D-6E8A-4147-A177-3AD203B41FA5}">
                      <a16:colId xmlns:a16="http://schemas.microsoft.com/office/drawing/2014/main" val="1172943917"/>
                    </a:ext>
                  </a:extLst>
                </a:gridCol>
                <a:gridCol w="863338">
                  <a:extLst>
                    <a:ext uri="{9D8B030D-6E8A-4147-A177-3AD203B41FA5}">
                      <a16:colId xmlns:a16="http://schemas.microsoft.com/office/drawing/2014/main" val="2388227229"/>
                    </a:ext>
                  </a:extLst>
                </a:gridCol>
                <a:gridCol w="863338">
                  <a:extLst>
                    <a:ext uri="{9D8B030D-6E8A-4147-A177-3AD203B41FA5}">
                      <a16:colId xmlns:a16="http://schemas.microsoft.com/office/drawing/2014/main" val="3372621012"/>
                    </a:ext>
                  </a:extLst>
                </a:gridCol>
                <a:gridCol w="863338">
                  <a:extLst>
                    <a:ext uri="{9D8B030D-6E8A-4147-A177-3AD203B41FA5}">
                      <a16:colId xmlns:a16="http://schemas.microsoft.com/office/drawing/2014/main" val="2857920246"/>
                    </a:ext>
                  </a:extLst>
                </a:gridCol>
                <a:gridCol w="863338">
                  <a:extLst>
                    <a:ext uri="{9D8B030D-6E8A-4147-A177-3AD203B41FA5}">
                      <a16:colId xmlns:a16="http://schemas.microsoft.com/office/drawing/2014/main" val="64874693"/>
                    </a:ext>
                  </a:extLst>
                </a:gridCol>
              </a:tblGrid>
              <a:tr h="372649">
                <a:tc>
                  <a:txBody>
                    <a:bodyPr/>
                    <a:lstStyle/>
                    <a:p>
                      <a:r>
                        <a:rPr lang="en-IN" sz="1200" b="1" dirty="0">
                          <a:latin typeface="Times New Roman" panose="02020603050405020304" pitchFamily="18" charset="0"/>
                          <a:cs typeface="Times New Roman" panose="02020603050405020304" pitchFamily="18" charset="0"/>
                        </a:rPr>
                        <a:t>Task</a:t>
                      </a:r>
                      <a:endParaRPr lang="en-IN" sz="120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a:latin typeface="Times New Roman" panose="02020603050405020304" pitchFamily="18" charset="0"/>
                          <a:cs typeface="Times New Roman" panose="02020603050405020304" pitchFamily="18" charset="0"/>
                        </a:rPr>
                        <a:t>Duration</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a:latin typeface="Times New Roman" panose="02020603050405020304" pitchFamily="18" charset="0"/>
                          <a:cs typeface="Times New Roman" panose="02020603050405020304" pitchFamily="18" charset="0"/>
                        </a:rPr>
                        <a:t>Week 1</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a:latin typeface="Times New Roman" panose="02020603050405020304" pitchFamily="18" charset="0"/>
                          <a:cs typeface="Times New Roman" panose="02020603050405020304" pitchFamily="18" charset="0"/>
                        </a:rPr>
                        <a:t>Week 2</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dirty="0">
                          <a:latin typeface="Times New Roman" panose="02020603050405020304" pitchFamily="18" charset="0"/>
                          <a:cs typeface="Times New Roman" panose="02020603050405020304" pitchFamily="18" charset="0"/>
                        </a:rPr>
                        <a:t>Week 3</a:t>
                      </a:r>
                      <a:endParaRPr lang="en-IN" sz="120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a:latin typeface="Times New Roman" panose="02020603050405020304" pitchFamily="18" charset="0"/>
                          <a:cs typeface="Times New Roman" panose="02020603050405020304" pitchFamily="18" charset="0"/>
                        </a:rPr>
                        <a:t>Week 4</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dirty="0">
                          <a:latin typeface="Times New Roman" panose="02020603050405020304" pitchFamily="18" charset="0"/>
                          <a:cs typeface="Times New Roman" panose="02020603050405020304" pitchFamily="18" charset="0"/>
                        </a:rPr>
                        <a:t>Week 5</a:t>
                      </a:r>
                      <a:endParaRPr lang="en-IN" sz="120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a:latin typeface="Times New Roman" panose="02020603050405020304" pitchFamily="18" charset="0"/>
                          <a:cs typeface="Times New Roman" panose="02020603050405020304" pitchFamily="18" charset="0"/>
                        </a:rPr>
                        <a:t>Week 6</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a:latin typeface="Times New Roman" panose="02020603050405020304" pitchFamily="18" charset="0"/>
                          <a:cs typeface="Times New Roman" panose="02020603050405020304" pitchFamily="18" charset="0"/>
                        </a:rPr>
                        <a:t>Week 7</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a:latin typeface="Times New Roman" panose="02020603050405020304" pitchFamily="18" charset="0"/>
                          <a:cs typeface="Times New Roman" panose="02020603050405020304" pitchFamily="18" charset="0"/>
                        </a:rPr>
                        <a:t>Week 8</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a:latin typeface="Times New Roman" panose="02020603050405020304" pitchFamily="18" charset="0"/>
                          <a:cs typeface="Times New Roman" panose="02020603050405020304" pitchFamily="18" charset="0"/>
                        </a:rPr>
                        <a:t>Week 9</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a:latin typeface="Times New Roman" panose="02020603050405020304" pitchFamily="18" charset="0"/>
                          <a:cs typeface="Times New Roman" panose="02020603050405020304" pitchFamily="18" charset="0"/>
                        </a:rPr>
                        <a:t>Week 10</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extLst>
                  <a:ext uri="{0D108BD9-81ED-4DB2-BD59-A6C34878D82A}">
                    <a16:rowId xmlns:a16="http://schemas.microsoft.com/office/drawing/2014/main" val="1452260057"/>
                  </a:ext>
                </a:extLst>
              </a:tr>
              <a:tr h="1650304">
                <a:tc>
                  <a:txBody>
                    <a:bodyPr/>
                    <a:lstStyle/>
                    <a:p>
                      <a:r>
                        <a:rPr lang="en-IN" sz="1200" b="1">
                          <a:latin typeface="Times New Roman" panose="02020603050405020304" pitchFamily="18" charset="0"/>
                          <a:cs typeface="Times New Roman" panose="02020603050405020304" pitchFamily="18" charset="0"/>
                        </a:rPr>
                        <a:t>Research &amp; Requirement Gathering</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4 Weeks</a:t>
                      </a: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X</a:t>
                      </a: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X</a:t>
                      </a: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X</a:t>
                      </a:r>
                    </a:p>
                  </a:txBody>
                  <a:tcPr marL="53236" marR="53236" marT="26618" marB="26618" anchor="ctr">
                    <a:lnL>
                      <a:noFill/>
                    </a:lnL>
                    <a:lnR>
                      <a:noFill/>
                    </a:lnR>
                    <a:lnT>
                      <a:noFill/>
                    </a:lnT>
                    <a:lnB>
                      <a:noFill/>
                    </a:lnB>
                  </a:tcPr>
                </a:tc>
                <a:tc>
                  <a:txBody>
                    <a:bodyPr/>
                    <a:lstStyle/>
                    <a:p>
                      <a:r>
                        <a:rPr lang="en-IN" sz="1200" dirty="0">
                          <a:latin typeface="Times New Roman" panose="02020603050405020304" pitchFamily="18" charset="0"/>
                          <a:cs typeface="Times New Roman" panose="02020603050405020304" pitchFamily="18" charset="0"/>
                        </a:rPr>
                        <a:t>X</a:t>
                      </a: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extLst>
                  <a:ext uri="{0D108BD9-81ED-4DB2-BD59-A6C34878D82A}">
                    <a16:rowId xmlns:a16="http://schemas.microsoft.com/office/drawing/2014/main" val="2532617551"/>
                  </a:ext>
                </a:extLst>
              </a:tr>
              <a:tr h="692063">
                <a:tc>
                  <a:txBody>
                    <a:bodyPr/>
                    <a:lstStyle/>
                    <a:p>
                      <a:r>
                        <a:rPr lang="en-IN" sz="1200" b="1">
                          <a:latin typeface="Times New Roman" panose="02020603050405020304" pitchFamily="18" charset="0"/>
                          <a:cs typeface="Times New Roman" panose="02020603050405020304" pitchFamily="18" charset="0"/>
                        </a:rPr>
                        <a:t>System Design</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3 Weeks</a:t>
                      </a: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X</a:t>
                      </a: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X</a:t>
                      </a: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X</a:t>
                      </a: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extLst>
                  <a:ext uri="{0D108BD9-81ED-4DB2-BD59-A6C34878D82A}">
                    <a16:rowId xmlns:a16="http://schemas.microsoft.com/office/drawing/2014/main" val="345997249"/>
                  </a:ext>
                </a:extLst>
              </a:tr>
              <a:tr h="1171183">
                <a:tc>
                  <a:txBody>
                    <a:bodyPr/>
                    <a:lstStyle/>
                    <a:p>
                      <a:r>
                        <a:rPr lang="en-IN" sz="1200" b="1">
                          <a:latin typeface="Times New Roman" panose="02020603050405020304" pitchFamily="18" charset="0"/>
                          <a:cs typeface="Times New Roman" panose="02020603050405020304" pitchFamily="18" charset="0"/>
                        </a:rPr>
                        <a:t>Prototype Development</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3 Weeks</a:t>
                      </a: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X</a:t>
                      </a: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X</a:t>
                      </a: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X</a:t>
                      </a: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extLst>
                  <a:ext uri="{0D108BD9-81ED-4DB2-BD59-A6C34878D82A}">
                    <a16:rowId xmlns:a16="http://schemas.microsoft.com/office/drawing/2014/main" val="818661311"/>
                  </a:ext>
                </a:extLst>
              </a:tr>
            </a:tbl>
          </a:graphicData>
        </a:graphic>
      </p:graphicFrame>
    </p:spTree>
    <p:extLst>
      <p:ext uri="{BB962C8B-B14F-4D97-AF65-F5344CB8AC3E}">
        <p14:creationId xmlns:p14="http://schemas.microsoft.com/office/powerpoint/2010/main" val="1821890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2B2E-AB0C-A534-B1E6-804B8A2A6A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Gantt Chart: Phases 3 &amp; 4</a:t>
            </a:r>
            <a:endParaRPr lang="en-IN" dirty="0"/>
          </a:p>
        </p:txBody>
      </p:sp>
      <p:graphicFrame>
        <p:nvGraphicFramePr>
          <p:cNvPr id="4" name="Table 3">
            <a:extLst>
              <a:ext uri="{FF2B5EF4-FFF2-40B4-BE49-F238E27FC236}">
                <a16:creationId xmlns:a16="http://schemas.microsoft.com/office/drawing/2014/main" id="{4AAE1F98-297B-90C2-F82D-1C6EAE43B348}"/>
              </a:ext>
            </a:extLst>
          </p:cNvPr>
          <p:cNvGraphicFramePr>
            <a:graphicFrameLocks noGrp="1"/>
          </p:cNvGraphicFramePr>
          <p:nvPr>
            <p:extLst>
              <p:ext uri="{D42A27DB-BD31-4B8C-83A1-F6EECF244321}">
                <p14:modId xmlns:p14="http://schemas.microsoft.com/office/powerpoint/2010/main" val="819944334"/>
              </p:ext>
            </p:extLst>
          </p:nvPr>
        </p:nvGraphicFramePr>
        <p:xfrm>
          <a:off x="1004688" y="1361387"/>
          <a:ext cx="10567440" cy="4135225"/>
        </p:xfrm>
        <a:graphic>
          <a:graphicData uri="http://schemas.openxmlformats.org/drawingml/2006/table">
            <a:tbl>
              <a:tblPr/>
              <a:tblGrid>
                <a:gridCol w="880620">
                  <a:extLst>
                    <a:ext uri="{9D8B030D-6E8A-4147-A177-3AD203B41FA5}">
                      <a16:colId xmlns:a16="http://schemas.microsoft.com/office/drawing/2014/main" val="512936981"/>
                    </a:ext>
                  </a:extLst>
                </a:gridCol>
                <a:gridCol w="880620">
                  <a:extLst>
                    <a:ext uri="{9D8B030D-6E8A-4147-A177-3AD203B41FA5}">
                      <a16:colId xmlns:a16="http://schemas.microsoft.com/office/drawing/2014/main" val="1507681169"/>
                    </a:ext>
                  </a:extLst>
                </a:gridCol>
                <a:gridCol w="880620">
                  <a:extLst>
                    <a:ext uri="{9D8B030D-6E8A-4147-A177-3AD203B41FA5}">
                      <a16:colId xmlns:a16="http://schemas.microsoft.com/office/drawing/2014/main" val="2942838606"/>
                    </a:ext>
                  </a:extLst>
                </a:gridCol>
                <a:gridCol w="880620">
                  <a:extLst>
                    <a:ext uri="{9D8B030D-6E8A-4147-A177-3AD203B41FA5}">
                      <a16:colId xmlns:a16="http://schemas.microsoft.com/office/drawing/2014/main" val="3238614527"/>
                    </a:ext>
                  </a:extLst>
                </a:gridCol>
                <a:gridCol w="880620">
                  <a:extLst>
                    <a:ext uri="{9D8B030D-6E8A-4147-A177-3AD203B41FA5}">
                      <a16:colId xmlns:a16="http://schemas.microsoft.com/office/drawing/2014/main" val="3084787526"/>
                    </a:ext>
                  </a:extLst>
                </a:gridCol>
                <a:gridCol w="880620">
                  <a:extLst>
                    <a:ext uri="{9D8B030D-6E8A-4147-A177-3AD203B41FA5}">
                      <a16:colId xmlns:a16="http://schemas.microsoft.com/office/drawing/2014/main" val="1194691572"/>
                    </a:ext>
                  </a:extLst>
                </a:gridCol>
                <a:gridCol w="880620">
                  <a:extLst>
                    <a:ext uri="{9D8B030D-6E8A-4147-A177-3AD203B41FA5}">
                      <a16:colId xmlns:a16="http://schemas.microsoft.com/office/drawing/2014/main" val="2440716494"/>
                    </a:ext>
                  </a:extLst>
                </a:gridCol>
                <a:gridCol w="880620">
                  <a:extLst>
                    <a:ext uri="{9D8B030D-6E8A-4147-A177-3AD203B41FA5}">
                      <a16:colId xmlns:a16="http://schemas.microsoft.com/office/drawing/2014/main" val="1172943917"/>
                    </a:ext>
                  </a:extLst>
                </a:gridCol>
                <a:gridCol w="880620">
                  <a:extLst>
                    <a:ext uri="{9D8B030D-6E8A-4147-A177-3AD203B41FA5}">
                      <a16:colId xmlns:a16="http://schemas.microsoft.com/office/drawing/2014/main" val="2388227229"/>
                    </a:ext>
                  </a:extLst>
                </a:gridCol>
                <a:gridCol w="880620">
                  <a:extLst>
                    <a:ext uri="{9D8B030D-6E8A-4147-A177-3AD203B41FA5}">
                      <a16:colId xmlns:a16="http://schemas.microsoft.com/office/drawing/2014/main" val="3372621012"/>
                    </a:ext>
                  </a:extLst>
                </a:gridCol>
                <a:gridCol w="880620">
                  <a:extLst>
                    <a:ext uri="{9D8B030D-6E8A-4147-A177-3AD203B41FA5}">
                      <a16:colId xmlns:a16="http://schemas.microsoft.com/office/drawing/2014/main" val="2857920246"/>
                    </a:ext>
                  </a:extLst>
                </a:gridCol>
                <a:gridCol w="880620">
                  <a:extLst>
                    <a:ext uri="{9D8B030D-6E8A-4147-A177-3AD203B41FA5}">
                      <a16:colId xmlns:a16="http://schemas.microsoft.com/office/drawing/2014/main" val="64874693"/>
                    </a:ext>
                  </a:extLst>
                </a:gridCol>
              </a:tblGrid>
              <a:tr h="631630">
                <a:tc>
                  <a:txBody>
                    <a:bodyPr/>
                    <a:lstStyle/>
                    <a:p>
                      <a:r>
                        <a:rPr lang="en-IN" sz="1400" b="1" dirty="0">
                          <a:latin typeface="Times New Roman" panose="02020603050405020304" pitchFamily="18" charset="0"/>
                          <a:cs typeface="Times New Roman" panose="02020603050405020304" pitchFamily="18" charset="0"/>
                        </a:rPr>
                        <a:t>Task</a:t>
                      </a:r>
                      <a:endParaRPr lang="en-IN" sz="1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sz="1400" b="1">
                          <a:latin typeface="Times New Roman" panose="02020603050405020304" pitchFamily="18" charset="0"/>
                          <a:cs typeface="Times New Roman" panose="02020603050405020304" pitchFamily="18" charset="0"/>
                        </a:rPr>
                        <a:t>Duration</a:t>
                      </a:r>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sz="1400" b="1" dirty="0">
                          <a:latin typeface="Times New Roman" panose="02020603050405020304" pitchFamily="18" charset="0"/>
                          <a:cs typeface="Times New Roman" panose="02020603050405020304" pitchFamily="18" charset="0"/>
                        </a:rPr>
                        <a:t>Week 11</a:t>
                      </a:r>
                      <a:endParaRPr lang="en-IN" sz="1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sz="1400" b="1">
                          <a:latin typeface="Times New Roman" panose="02020603050405020304" pitchFamily="18" charset="0"/>
                          <a:cs typeface="Times New Roman" panose="02020603050405020304" pitchFamily="18" charset="0"/>
                        </a:rPr>
                        <a:t>Week 12</a:t>
                      </a:r>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sz="1400" b="1">
                          <a:latin typeface="Times New Roman" panose="02020603050405020304" pitchFamily="18" charset="0"/>
                          <a:cs typeface="Times New Roman" panose="02020603050405020304" pitchFamily="18" charset="0"/>
                        </a:rPr>
                        <a:t>Week 13</a:t>
                      </a:r>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sz="1400" b="1">
                          <a:latin typeface="Times New Roman" panose="02020603050405020304" pitchFamily="18" charset="0"/>
                          <a:cs typeface="Times New Roman" panose="02020603050405020304" pitchFamily="18" charset="0"/>
                        </a:rPr>
                        <a:t>Week 14</a:t>
                      </a:r>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sz="1400" b="1" dirty="0">
                          <a:latin typeface="Times New Roman" panose="02020603050405020304" pitchFamily="18" charset="0"/>
                          <a:cs typeface="Times New Roman" panose="02020603050405020304" pitchFamily="18" charset="0"/>
                        </a:rPr>
                        <a:t>Week 15</a:t>
                      </a:r>
                      <a:endParaRPr lang="en-IN" sz="1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sz="1400" b="1" dirty="0">
                          <a:latin typeface="Times New Roman" panose="02020603050405020304" pitchFamily="18" charset="0"/>
                          <a:cs typeface="Times New Roman" panose="02020603050405020304" pitchFamily="18" charset="0"/>
                        </a:rPr>
                        <a:t>Week 16</a:t>
                      </a:r>
                      <a:endParaRPr lang="en-IN" sz="1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endParaRPr lang="en-IN" sz="105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extLst>
                  <a:ext uri="{0D108BD9-81ED-4DB2-BD59-A6C34878D82A}">
                    <a16:rowId xmlns:a16="http://schemas.microsoft.com/office/drawing/2014/main" val="1452260057"/>
                  </a:ext>
                </a:extLst>
              </a:tr>
              <a:tr h="1389587">
                <a:tc>
                  <a:txBody>
                    <a:bodyPr/>
                    <a:lstStyle/>
                    <a:p>
                      <a:r>
                        <a:rPr lang="en-IN" sz="1400" b="1">
                          <a:latin typeface="Times New Roman" panose="02020603050405020304" pitchFamily="18" charset="0"/>
                          <a:cs typeface="Times New Roman" panose="02020603050405020304" pitchFamily="18" charset="0"/>
                        </a:rPr>
                        <a:t>Testing &amp; Optimization</a:t>
                      </a:r>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sz="1400">
                          <a:latin typeface="Times New Roman" panose="02020603050405020304" pitchFamily="18" charset="0"/>
                          <a:cs typeface="Times New Roman" panose="02020603050405020304" pitchFamily="18" charset="0"/>
                        </a:rPr>
                        <a:t>4 Weeks</a:t>
                      </a:r>
                    </a:p>
                  </a:txBody>
                  <a:tcPr anchor="ctr">
                    <a:lnL>
                      <a:noFill/>
                    </a:lnL>
                    <a:lnR>
                      <a:noFill/>
                    </a:lnR>
                    <a:lnT>
                      <a:noFill/>
                    </a:lnT>
                    <a:lnB>
                      <a:noFill/>
                    </a:lnB>
                  </a:tcPr>
                </a:tc>
                <a:tc>
                  <a:txBody>
                    <a:bodyPr/>
                    <a:lstStyle/>
                    <a:p>
                      <a:r>
                        <a:rPr lang="en-IN" sz="1400">
                          <a:latin typeface="Times New Roman" panose="02020603050405020304" pitchFamily="18" charset="0"/>
                          <a:cs typeface="Times New Roman" panose="02020603050405020304" pitchFamily="18" charset="0"/>
                        </a:rPr>
                        <a:t>X</a:t>
                      </a:r>
                    </a:p>
                  </a:txBody>
                  <a:tcPr anchor="ctr">
                    <a:lnL>
                      <a:noFill/>
                    </a:lnL>
                    <a:lnR>
                      <a:noFill/>
                    </a:lnR>
                    <a:lnT>
                      <a:noFill/>
                    </a:lnT>
                    <a:lnB>
                      <a:noFill/>
                    </a:lnB>
                  </a:tcPr>
                </a:tc>
                <a:tc>
                  <a:txBody>
                    <a:bodyPr/>
                    <a:lstStyle/>
                    <a:p>
                      <a:r>
                        <a:rPr lang="en-IN" sz="1400">
                          <a:latin typeface="Times New Roman" panose="02020603050405020304" pitchFamily="18" charset="0"/>
                          <a:cs typeface="Times New Roman" panose="02020603050405020304" pitchFamily="18" charset="0"/>
                        </a:rPr>
                        <a:t>X</a:t>
                      </a:r>
                    </a:p>
                  </a:txBody>
                  <a:tcPr anchor="ctr">
                    <a:lnL>
                      <a:noFill/>
                    </a:lnL>
                    <a:lnR>
                      <a:noFill/>
                    </a:lnR>
                    <a:lnT>
                      <a:noFill/>
                    </a:lnT>
                    <a:lnB>
                      <a:noFill/>
                    </a:lnB>
                  </a:tcPr>
                </a:tc>
                <a:tc>
                  <a:txBody>
                    <a:bodyPr/>
                    <a:lstStyle/>
                    <a:p>
                      <a:r>
                        <a:rPr lang="en-IN" sz="1400">
                          <a:latin typeface="Times New Roman" panose="02020603050405020304" pitchFamily="18" charset="0"/>
                          <a:cs typeface="Times New Roman" panose="02020603050405020304" pitchFamily="18" charset="0"/>
                        </a:rPr>
                        <a:t>X</a:t>
                      </a:r>
                    </a:p>
                  </a:txBody>
                  <a:tcPr anchor="ctr">
                    <a:lnL>
                      <a:noFill/>
                    </a:lnL>
                    <a:lnR>
                      <a:noFill/>
                    </a:lnR>
                    <a:lnT>
                      <a:noFill/>
                    </a:lnT>
                    <a:lnB>
                      <a:noFill/>
                    </a:lnB>
                  </a:tcPr>
                </a:tc>
                <a:tc>
                  <a:txBody>
                    <a:bodyPr/>
                    <a:lstStyle/>
                    <a:p>
                      <a:r>
                        <a:rPr lang="en-IN" sz="1400">
                          <a:latin typeface="Times New Roman" panose="02020603050405020304" pitchFamily="18" charset="0"/>
                          <a:cs typeface="Times New Roman" panose="02020603050405020304" pitchFamily="18" charset="0"/>
                        </a:rPr>
                        <a:t>X</a:t>
                      </a:r>
                    </a:p>
                  </a:txBody>
                  <a:tcPr anchor="ctr">
                    <a:lnL>
                      <a:noFill/>
                    </a:lnL>
                    <a:lnR>
                      <a:noFill/>
                    </a:lnR>
                    <a:lnT>
                      <a:noFill/>
                    </a:lnT>
                    <a:lnB>
                      <a:noFill/>
                    </a:lnB>
                  </a:tcPr>
                </a:tc>
                <a:tc>
                  <a:txBody>
                    <a:bodyPr/>
                    <a:lstStyle/>
                    <a:p>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endParaRPr lang="en-IN" sz="105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extLst>
                  <a:ext uri="{0D108BD9-81ED-4DB2-BD59-A6C34878D82A}">
                    <a16:rowId xmlns:a16="http://schemas.microsoft.com/office/drawing/2014/main" val="2532617551"/>
                  </a:ext>
                </a:extLst>
              </a:tr>
              <a:tr h="1579076">
                <a:tc>
                  <a:txBody>
                    <a:bodyPr/>
                    <a:lstStyle/>
                    <a:p>
                      <a:r>
                        <a:rPr lang="en-IN" sz="1400" b="1">
                          <a:latin typeface="Times New Roman" panose="02020603050405020304" pitchFamily="18" charset="0"/>
                          <a:cs typeface="Times New Roman" panose="02020603050405020304" pitchFamily="18" charset="0"/>
                        </a:rPr>
                        <a:t>Final Deployment &amp; Review</a:t>
                      </a:r>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sz="1400" dirty="0">
                          <a:latin typeface="Times New Roman" panose="02020603050405020304" pitchFamily="18" charset="0"/>
                          <a:cs typeface="Times New Roman" panose="02020603050405020304" pitchFamily="18" charset="0"/>
                        </a:rPr>
                        <a:t>2 Weeks</a:t>
                      </a:r>
                    </a:p>
                  </a:txBody>
                  <a:tcPr anchor="ctr">
                    <a:lnL>
                      <a:noFill/>
                    </a:lnL>
                    <a:lnR>
                      <a:noFill/>
                    </a:lnR>
                    <a:lnT>
                      <a:noFill/>
                    </a:lnT>
                    <a:lnB>
                      <a:noFill/>
                    </a:lnB>
                  </a:tcPr>
                </a:tc>
                <a:tc>
                  <a:txBody>
                    <a:bodyPr/>
                    <a:lstStyle/>
                    <a:p>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sz="1400">
                          <a:latin typeface="Times New Roman" panose="02020603050405020304" pitchFamily="18" charset="0"/>
                          <a:cs typeface="Times New Roman" panose="02020603050405020304" pitchFamily="18" charset="0"/>
                        </a:rPr>
                        <a:t>X</a:t>
                      </a:r>
                    </a:p>
                  </a:txBody>
                  <a:tcPr anchor="ctr">
                    <a:lnL>
                      <a:noFill/>
                    </a:lnL>
                    <a:lnR>
                      <a:noFill/>
                    </a:lnR>
                    <a:lnT>
                      <a:noFill/>
                    </a:lnT>
                    <a:lnB>
                      <a:noFill/>
                    </a:lnB>
                  </a:tcPr>
                </a:tc>
                <a:tc>
                  <a:txBody>
                    <a:bodyPr/>
                    <a:lstStyle/>
                    <a:p>
                      <a:r>
                        <a:rPr lang="en-IN" sz="1400" dirty="0">
                          <a:latin typeface="Times New Roman" panose="02020603050405020304" pitchFamily="18" charset="0"/>
                          <a:cs typeface="Times New Roman" panose="02020603050405020304" pitchFamily="18" charset="0"/>
                        </a:rPr>
                        <a:t>X</a:t>
                      </a:r>
                    </a:p>
                  </a:txBody>
                  <a:tcPr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extLst>
                  <a:ext uri="{0D108BD9-81ED-4DB2-BD59-A6C34878D82A}">
                    <a16:rowId xmlns:a16="http://schemas.microsoft.com/office/drawing/2014/main" val="345997249"/>
                  </a:ext>
                </a:extLst>
              </a:tr>
              <a:tr h="534932">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extLst>
                  <a:ext uri="{0D108BD9-81ED-4DB2-BD59-A6C34878D82A}">
                    <a16:rowId xmlns:a16="http://schemas.microsoft.com/office/drawing/2014/main" val="818661311"/>
                  </a:ext>
                </a:extLst>
              </a:tr>
            </a:tbl>
          </a:graphicData>
        </a:graphic>
      </p:graphicFrame>
    </p:spTree>
    <p:extLst>
      <p:ext uri="{BB962C8B-B14F-4D97-AF65-F5344CB8AC3E}">
        <p14:creationId xmlns:p14="http://schemas.microsoft.com/office/powerpoint/2010/main" val="4016614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48F3-3453-8E84-F86D-1741FF506132}"/>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Phase 1: Research &amp; Requirement Gathering (Weeks 1-4)</a:t>
            </a:r>
            <a:endParaRPr lang="en-IN" dirty="0"/>
          </a:p>
        </p:txBody>
      </p:sp>
      <p:sp>
        <p:nvSpPr>
          <p:cNvPr id="3" name="Text Placeholder 2">
            <a:extLst>
              <a:ext uri="{FF2B5EF4-FFF2-40B4-BE49-F238E27FC236}">
                <a16:creationId xmlns:a16="http://schemas.microsoft.com/office/drawing/2014/main" id="{37EAAC5E-EB2F-30FA-D15F-0D4783CF1B65}"/>
              </a:ext>
            </a:extLst>
          </p:cNvPr>
          <p:cNvSpPr>
            <a:spLocks noGrp="1"/>
          </p:cNvSpPr>
          <p:nvPr>
            <p:ph type="body" idx="1"/>
          </p:nvPr>
        </p:nvSpPr>
        <p:spPr>
          <a:xfrm>
            <a:off x="245097" y="762138"/>
            <a:ext cx="11235703" cy="5333863"/>
          </a:xfrm>
        </p:spPr>
        <p:txBody>
          <a:bodyPr>
            <a:normAutofit/>
          </a:bodyPr>
          <a:lstStyle/>
          <a:p>
            <a:pPr marL="76200" indent="0" algn="just">
              <a:buNone/>
            </a:pPr>
            <a:endParaRPr lang="en-US" b="1" dirty="0"/>
          </a:p>
          <a:p>
            <a:pPr marL="76200" indent="0" algn="just">
              <a:buNone/>
            </a:pPr>
            <a:endParaRPr lang="en-US" dirty="0"/>
          </a:p>
          <a:p>
            <a:pPr marL="742950" lvl="1" indent="-285750" algn="just">
              <a:buFont typeface="Arial" panose="020B0604020202020204" pitchFamily="34" charset="0"/>
              <a:buChar char="•"/>
            </a:pPr>
            <a:r>
              <a:rPr lang="en-US" sz="2400" dirty="0"/>
              <a:t>Objective: Study existing legal systems, tools, and define AI Vakeel’s scope</a:t>
            </a:r>
          </a:p>
          <a:p>
            <a:pPr marL="457200" lvl="1" indent="0" algn="just">
              <a:buNone/>
            </a:pPr>
            <a:endParaRPr lang="en-US" sz="2400" dirty="0"/>
          </a:p>
          <a:p>
            <a:pPr marL="742950" lvl="1" indent="-285750" algn="just">
              <a:buFont typeface="Arial" panose="020B0604020202020204" pitchFamily="34" charset="0"/>
              <a:buChar char="•"/>
            </a:pPr>
            <a:r>
              <a:rPr lang="en-US" sz="2400" dirty="0"/>
              <a:t>Deliverables: Research documentation, requirement list, project charter</a:t>
            </a:r>
          </a:p>
          <a:p>
            <a:pPr algn="just"/>
            <a:endParaRPr lang="en-IN" dirty="0"/>
          </a:p>
        </p:txBody>
      </p:sp>
    </p:spTree>
    <p:extLst>
      <p:ext uri="{BB962C8B-B14F-4D97-AF65-F5344CB8AC3E}">
        <p14:creationId xmlns:p14="http://schemas.microsoft.com/office/powerpoint/2010/main" val="310532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3DC3-9660-8DD1-5EEC-F98795E9B972}"/>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Phase 2: System Design &amp; Development (Weeks 5-10)</a:t>
            </a:r>
            <a:endParaRPr lang="en-IN" dirty="0"/>
          </a:p>
        </p:txBody>
      </p:sp>
      <p:sp>
        <p:nvSpPr>
          <p:cNvPr id="3" name="Text Placeholder 2">
            <a:extLst>
              <a:ext uri="{FF2B5EF4-FFF2-40B4-BE49-F238E27FC236}">
                <a16:creationId xmlns:a16="http://schemas.microsoft.com/office/drawing/2014/main" id="{A40ADA64-15D7-CA68-9AFC-A785FD159F59}"/>
              </a:ext>
            </a:extLst>
          </p:cNvPr>
          <p:cNvSpPr>
            <a:spLocks noGrp="1"/>
          </p:cNvSpPr>
          <p:nvPr>
            <p:ph type="body" idx="1"/>
          </p:nvPr>
        </p:nvSpPr>
        <p:spPr>
          <a:xfrm>
            <a:off x="377072" y="762138"/>
            <a:ext cx="11103728" cy="5333863"/>
          </a:xfrm>
        </p:spPr>
        <p:txBody>
          <a:bodyPr/>
          <a:lstStyle/>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pPr algn="just">
              <a:buFont typeface="Arial" panose="020B0604020202020204" pitchFamily="34" charset="0"/>
              <a:buChar char="•"/>
            </a:pPr>
            <a:r>
              <a:rPr lang="en-US" dirty="0"/>
              <a:t>Objective: Build modules (UI, API, NLP backend)</a:t>
            </a:r>
          </a:p>
          <a:p>
            <a:pPr marL="76200" indent="0" algn="just">
              <a:buNone/>
            </a:pPr>
            <a:endParaRPr lang="en-US" dirty="0"/>
          </a:p>
          <a:p>
            <a:pPr algn="just">
              <a:buFont typeface="Arial" panose="020B0604020202020204" pitchFamily="34" charset="0"/>
              <a:buChar char="•"/>
            </a:pPr>
            <a:r>
              <a:rPr lang="en-US" dirty="0"/>
              <a:t>Deliverables: Working chatbot prototype with FAISS + RAG pipeline</a:t>
            </a:r>
          </a:p>
          <a:p>
            <a:pPr algn="just"/>
            <a:endParaRPr lang="en-IN" dirty="0"/>
          </a:p>
        </p:txBody>
      </p:sp>
    </p:spTree>
    <p:extLst>
      <p:ext uri="{BB962C8B-B14F-4D97-AF65-F5344CB8AC3E}">
        <p14:creationId xmlns:p14="http://schemas.microsoft.com/office/powerpoint/2010/main" val="682105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44D6-1DAE-2EC9-9A45-0C4905653909}"/>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Phase 3: Testing &amp; Optimization (Weeks 11-14)</a:t>
            </a:r>
            <a:endParaRPr lang="en-IN" dirty="0"/>
          </a:p>
        </p:txBody>
      </p:sp>
      <p:sp>
        <p:nvSpPr>
          <p:cNvPr id="3" name="Text Placeholder 2">
            <a:extLst>
              <a:ext uri="{FF2B5EF4-FFF2-40B4-BE49-F238E27FC236}">
                <a16:creationId xmlns:a16="http://schemas.microsoft.com/office/drawing/2014/main" id="{0C9A7E38-73BD-5AAA-4CB5-FB2BC0ECFE23}"/>
              </a:ext>
            </a:extLst>
          </p:cNvPr>
          <p:cNvSpPr>
            <a:spLocks noGrp="1"/>
          </p:cNvSpPr>
          <p:nvPr>
            <p:ph type="body" idx="1"/>
          </p:nvPr>
        </p:nvSpPr>
        <p:spPr>
          <a:xfrm>
            <a:off x="386499" y="584462"/>
            <a:ext cx="11094301" cy="5511539"/>
          </a:xfrm>
        </p:spPr>
        <p:txBody>
          <a:bodyPr/>
          <a:lstStyle/>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pPr algn="just">
              <a:buFont typeface="Arial" panose="020B0604020202020204" pitchFamily="34" charset="0"/>
              <a:buChar char="•"/>
            </a:pPr>
            <a:r>
              <a:rPr lang="en-US" dirty="0"/>
              <a:t>Objective: Evaluate system for usability, accuracy, and performance</a:t>
            </a:r>
          </a:p>
          <a:p>
            <a:pPr marL="76200" indent="0" algn="just">
              <a:buNone/>
            </a:pPr>
            <a:endParaRPr lang="en-US" dirty="0"/>
          </a:p>
          <a:p>
            <a:pPr algn="just">
              <a:buFont typeface="Arial" panose="020B0604020202020204" pitchFamily="34" charset="0"/>
              <a:buChar char="•"/>
            </a:pPr>
            <a:r>
              <a:rPr lang="en-US" dirty="0"/>
              <a:t>Deliverables: Test case results, response accuracy (85–90%), optimization logs</a:t>
            </a:r>
          </a:p>
          <a:p>
            <a:pPr algn="just"/>
            <a:endParaRPr lang="en-IN" dirty="0"/>
          </a:p>
        </p:txBody>
      </p:sp>
    </p:spTree>
    <p:extLst>
      <p:ext uri="{BB962C8B-B14F-4D97-AF65-F5344CB8AC3E}">
        <p14:creationId xmlns:p14="http://schemas.microsoft.com/office/powerpoint/2010/main" val="1365591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0F1B-C511-37DC-AA6C-DD847F919066}"/>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Phase 4: Deployment &amp; Final Review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(Weeks 15-16)</a:t>
            </a:r>
            <a:endParaRPr lang="en-IN" dirty="0"/>
          </a:p>
        </p:txBody>
      </p:sp>
      <p:sp>
        <p:nvSpPr>
          <p:cNvPr id="3" name="Text Placeholder 2">
            <a:extLst>
              <a:ext uri="{FF2B5EF4-FFF2-40B4-BE49-F238E27FC236}">
                <a16:creationId xmlns:a16="http://schemas.microsoft.com/office/drawing/2014/main" id="{CD84F58A-A383-88FF-8C18-C2FFC2C0F02D}"/>
              </a:ext>
            </a:extLst>
          </p:cNvPr>
          <p:cNvSpPr>
            <a:spLocks noGrp="1"/>
          </p:cNvSpPr>
          <p:nvPr>
            <p:ph type="body" idx="1"/>
          </p:nvPr>
        </p:nvSpPr>
        <p:spPr>
          <a:xfrm>
            <a:off x="332033" y="518388"/>
            <a:ext cx="10668000" cy="4953000"/>
          </a:xfrm>
        </p:spPr>
        <p:txBody>
          <a:bodyPr/>
          <a:lstStyle/>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pPr algn="just">
              <a:buFont typeface="Arial" panose="020B0604020202020204" pitchFamily="34" charset="0"/>
              <a:buChar char="•"/>
            </a:pPr>
            <a:r>
              <a:rPr lang="en-US" dirty="0"/>
              <a:t>Objective: Deploy on server, prepare documentation, conduct review</a:t>
            </a:r>
          </a:p>
          <a:p>
            <a:pPr marL="76200" indent="0" algn="just">
              <a:buNone/>
            </a:pPr>
            <a:endParaRPr lang="en-US" dirty="0"/>
          </a:p>
          <a:p>
            <a:pPr algn="just">
              <a:buFont typeface="Arial" panose="020B0604020202020204" pitchFamily="34" charset="0"/>
              <a:buChar char="•"/>
            </a:pPr>
            <a:r>
              <a:rPr lang="en-US" dirty="0"/>
              <a:t>Deliverables: Packaged system, user manual, demo, and final report</a:t>
            </a:r>
          </a:p>
          <a:p>
            <a:pPr marL="76200" indent="0" algn="just">
              <a:buNone/>
            </a:pPr>
            <a:endParaRPr lang="en-IN" dirty="0"/>
          </a:p>
          <a:p>
            <a:pPr marL="76200" indent="0" algn="just">
              <a:buNone/>
            </a:pPr>
            <a:endParaRPr lang="en-IN" dirty="0"/>
          </a:p>
        </p:txBody>
      </p:sp>
    </p:spTree>
    <p:extLst>
      <p:ext uri="{BB962C8B-B14F-4D97-AF65-F5344CB8AC3E}">
        <p14:creationId xmlns:p14="http://schemas.microsoft.com/office/powerpoint/2010/main" val="2090277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91A9FBF4-0ABA-176F-AFAC-36EA936E875C}"/>
              </a:ext>
            </a:extLst>
          </p:cNvPr>
          <p:cNvSpPr>
            <a:spLocks noGrp="1" noChangeArrowheads="1"/>
          </p:cNvSpPr>
          <p:nvPr>
            <p:ph type="body" idx="1"/>
          </p:nvPr>
        </p:nvSpPr>
        <p:spPr bwMode="auto">
          <a:xfrm>
            <a:off x="371790" y="982176"/>
            <a:ext cx="1110901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badi" panose="020B0604020104020204" pitchFamily="34" charset="0"/>
                <a:ea typeface="Verdana" panose="020B0604030504040204" pitchFamily="34" charset="0"/>
              </a:rPr>
              <a:t>Academic and Technical References: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i="0" u="none" strike="noStrike" cap="none" normalizeH="0" baseline="0" dirty="0">
              <a:ln>
                <a:noFill/>
              </a:ln>
              <a:solidFill>
                <a:schemeClr val="tx1"/>
              </a:solidFill>
              <a:effectLst/>
              <a:latin typeface="Abadi" panose="020B0604020104020204" pitchFamily="34" charset="0"/>
              <a:ea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i="0" u="none" strike="noStrike" cap="none" normalizeH="0" baseline="0" dirty="0">
                <a:ln>
                  <a:noFill/>
                </a:ln>
                <a:solidFill>
                  <a:schemeClr val="tx1"/>
                </a:solidFill>
                <a:effectLst/>
                <a:latin typeface="Abadi" panose="020B0604020104020204" pitchFamily="34" charset="0"/>
                <a:ea typeface="Verdana" panose="020B0604030504040204" pitchFamily="34" charset="0"/>
              </a:rPr>
              <a:t>Singhal, A. – "Deep Learning for Judicial Support," IJEE, 2021</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i="0" u="none" strike="noStrike" cap="none" normalizeH="0" baseline="0" dirty="0">
                <a:ln>
                  <a:noFill/>
                </a:ln>
                <a:solidFill>
                  <a:schemeClr val="tx1"/>
                </a:solidFill>
                <a:effectLst/>
                <a:latin typeface="Abadi" panose="020B0604020104020204" pitchFamily="34" charset="0"/>
                <a:ea typeface="Verdana" panose="020B0604030504040204" pitchFamily="34" charset="0"/>
              </a:rPr>
              <a:t>Varghese, D. – "Judicial Datafication in India," RHUL, 2024</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i="0" u="none" strike="noStrike" cap="none" normalizeH="0" baseline="0" dirty="0" err="1">
                <a:ln>
                  <a:noFill/>
                </a:ln>
                <a:solidFill>
                  <a:schemeClr val="tx1"/>
                </a:solidFill>
                <a:effectLst/>
                <a:latin typeface="Abadi" panose="020B0604020104020204" pitchFamily="34" charset="0"/>
                <a:ea typeface="Verdana" panose="020B0604030504040204" pitchFamily="34" charset="0"/>
              </a:rPr>
              <a:t>Queudot</a:t>
            </a:r>
            <a:r>
              <a:rPr kumimoji="0" lang="en-US" altLang="en-US" i="0" u="none" strike="noStrike" cap="none" normalizeH="0" baseline="0" dirty="0">
                <a:ln>
                  <a:noFill/>
                </a:ln>
                <a:solidFill>
                  <a:schemeClr val="tx1"/>
                </a:solidFill>
                <a:effectLst/>
                <a:latin typeface="Abadi" panose="020B0604020104020204" pitchFamily="34" charset="0"/>
                <a:ea typeface="Verdana" panose="020B0604030504040204" pitchFamily="34" charset="0"/>
              </a:rPr>
              <a:t>, M. – "Improving Access to Justice with Legal Chatbots," Stats, 2020</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i="0" u="none" strike="noStrike" cap="none" normalizeH="0" baseline="0" dirty="0">
                <a:ln>
                  <a:noFill/>
                </a:ln>
                <a:solidFill>
                  <a:schemeClr val="tx1"/>
                </a:solidFill>
                <a:effectLst/>
                <a:latin typeface="Abadi" panose="020B0604020104020204" pitchFamily="34" charset="0"/>
                <a:ea typeface="Verdana" panose="020B0604030504040204" pitchFamily="34" charset="0"/>
              </a:rPr>
              <a:t>Martin, K. – "Ethics and Algorithms in Law," Journal of Business Ethics, 2019</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i="0" u="none" strike="noStrike" cap="none" normalizeH="0" baseline="0" dirty="0">
                <a:ln>
                  <a:noFill/>
                </a:ln>
                <a:solidFill>
                  <a:schemeClr val="tx1"/>
                </a:solidFill>
                <a:effectLst/>
                <a:latin typeface="Abadi" panose="020B0604020104020204" pitchFamily="34" charset="0"/>
                <a:ea typeface="Verdana" panose="020B0604030504040204" pitchFamily="34" charset="0"/>
              </a:rPr>
              <a:t>McKay, C. – "AI Tools in Criminal Justice," Current Issues in CJ, 2020</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i="0" u="none" strike="noStrike" cap="none" normalizeH="0" baseline="0" dirty="0">
                <a:ln>
                  <a:noFill/>
                </a:ln>
                <a:solidFill>
                  <a:schemeClr val="tx1"/>
                </a:solidFill>
                <a:effectLst/>
                <a:latin typeface="Abadi" panose="020B0604020104020204" pitchFamily="34" charset="0"/>
                <a:ea typeface="Verdana" panose="020B0604030504040204" pitchFamily="34" charset="0"/>
              </a:rPr>
              <a:t>Jain, P. – "AI for Sustainable Justice Delivery," OIDA Journal, 2018</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i="0" u="none" strike="noStrike" cap="none" normalizeH="0" baseline="0" dirty="0">
                <a:ln>
                  <a:noFill/>
                </a:ln>
                <a:solidFill>
                  <a:schemeClr val="tx1"/>
                </a:solidFill>
                <a:effectLst/>
                <a:latin typeface="Abadi" panose="020B0604020104020204" pitchFamily="34" charset="0"/>
                <a:ea typeface="Verdana" panose="020B0604030504040204" pitchFamily="34" charset="0"/>
              </a:rPr>
              <a:t>Bhatt, H. – "Industry 4.0 and Court Automation," HSS Communications, 2024</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altLang="en-US" i="0" u="none" strike="noStrike" cap="none" normalizeH="0" baseline="0" dirty="0">
                <a:ln>
                  <a:noFill/>
                </a:ln>
                <a:solidFill>
                  <a:schemeClr val="tx1"/>
                </a:solidFill>
                <a:effectLst/>
                <a:latin typeface="Abadi" panose="020B0604020104020204" pitchFamily="34" charset="0"/>
                <a:ea typeface="Verdana" panose="020B0604030504040204" pitchFamily="34" charset="0"/>
              </a:rPr>
              <a:t>Murdoch, B. – "Privacy Challenges in AI Systems," BMC Medical Ethics, 2021</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altLang="en-US" i="0" u="none" strike="noStrike" cap="none" normalizeH="0" baseline="0" dirty="0">
                <a:ln>
                  <a:noFill/>
                </a:ln>
                <a:solidFill>
                  <a:schemeClr val="tx1"/>
                </a:solidFill>
                <a:effectLst/>
                <a:latin typeface="Abadi" panose="020B0604020104020204" pitchFamily="34" charset="0"/>
                <a:ea typeface="Verdana" panose="020B0604030504040204" pitchFamily="34" charset="0"/>
              </a:rPr>
              <a:t>Ray, P. – "ChatGPT – Limitations and Scope," IoT &amp; CPS, 2023</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altLang="en-US" i="0" u="none" strike="noStrike" cap="none" normalizeH="0" baseline="0" dirty="0">
                <a:ln>
                  <a:noFill/>
                </a:ln>
                <a:solidFill>
                  <a:schemeClr val="tx1"/>
                </a:solidFill>
                <a:effectLst/>
                <a:latin typeface="Abadi" panose="020B0604020104020204" pitchFamily="34" charset="0"/>
                <a:ea typeface="Verdana" panose="020B0604030504040204" pitchFamily="34" charset="0"/>
              </a:rPr>
              <a:t>Naik, D. – "Capabilities of Generative AI Tools," </a:t>
            </a:r>
            <a:r>
              <a:rPr kumimoji="0" lang="en-US" altLang="en-US" i="0" u="none" strike="noStrike" cap="none" normalizeH="0" baseline="0" dirty="0" err="1">
                <a:ln>
                  <a:noFill/>
                </a:ln>
                <a:solidFill>
                  <a:schemeClr val="tx1"/>
                </a:solidFill>
                <a:effectLst/>
                <a:latin typeface="Abadi" panose="020B0604020104020204" pitchFamily="34" charset="0"/>
                <a:ea typeface="Verdana" panose="020B0604030504040204" pitchFamily="34" charset="0"/>
              </a:rPr>
              <a:t>Authorea</a:t>
            </a:r>
            <a:r>
              <a:rPr kumimoji="0" lang="en-US" altLang="en-US" i="0" u="none" strike="noStrike" cap="none" normalizeH="0" baseline="0" dirty="0">
                <a:ln>
                  <a:noFill/>
                </a:ln>
                <a:solidFill>
                  <a:schemeClr val="tx1"/>
                </a:solidFill>
                <a:effectLst/>
                <a:latin typeface="Abadi" panose="020B0604020104020204" pitchFamily="34" charset="0"/>
                <a:ea typeface="Verdana" panose="020B0604030504040204" pitchFamily="34" charset="0"/>
              </a:rPr>
              <a:t>, 2024</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badi" panose="020B0604020104020204" pitchFamily="34" charset="0"/>
              <a:ea typeface="Verdan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Number:PSCS26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337269" y="848413"/>
            <a:ext cx="11143531" cy="4757395"/>
          </a:xfrm>
          <a:prstGeom prst="rect">
            <a:avLst/>
          </a:prstGeom>
          <a:noFill/>
          <a:ln>
            <a:noFill/>
          </a:ln>
        </p:spPr>
        <p:txBody>
          <a:bodyPr spcFirstLastPara="1" wrap="square" lIns="91425" tIns="45700" rIns="91425" bIns="45700" anchor="t" anchorCtr="0">
            <a:noAutofit/>
          </a:bodyPr>
          <a:lstStyle/>
          <a:p>
            <a:pPr marL="342900" lvl="0" indent="-190500" algn="just">
              <a:lnSpc>
                <a:spcPct val="200000"/>
              </a:lnSpc>
              <a:spcBef>
                <a:spcPts val="0"/>
              </a:spcBef>
              <a:buNone/>
            </a:pPr>
            <a:r>
              <a:rPr lang="en-US" sz="1800" b="1" dirty="0">
                <a:latin typeface="Verdana" panose="020B0604030504040204" pitchFamily="34" charset="0"/>
                <a:ea typeface="Verdana" panose="020B0604030504040204" pitchFamily="34" charset="0"/>
              </a:rPr>
              <a:t>Technology Stack : </a:t>
            </a:r>
            <a:r>
              <a:rPr lang="en-US" sz="1800" dirty="0">
                <a:latin typeface="Verdana" panose="020B0604030504040204" pitchFamily="34" charset="0"/>
                <a:ea typeface="Verdana" panose="020B0604030504040204" pitchFamily="34" charset="0"/>
              </a:rPr>
              <a:t>Smart Automation.</a:t>
            </a:r>
          </a:p>
          <a:p>
            <a:pPr marL="342900" lvl="0" indent="-190500" algn="just">
              <a:lnSpc>
                <a:spcPct val="200000"/>
              </a:lnSpc>
              <a:spcBef>
                <a:spcPts val="0"/>
              </a:spcBef>
              <a:buNone/>
            </a:pPr>
            <a:r>
              <a:rPr lang="en-US" sz="1800" b="1" dirty="0">
                <a:latin typeface="Verdana" panose="020B0604030504040204" pitchFamily="34" charset="0"/>
                <a:ea typeface="Verdana" panose="020B0604030504040204" pitchFamily="34" charset="0"/>
              </a:rPr>
              <a:t>Category : </a:t>
            </a:r>
            <a:r>
              <a:rPr lang="en-US" sz="1800" dirty="0">
                <a:latin typeface="Verdana" panose="020B0604030504040204" pitchFamily="34" charset="0"/>
                <a:ea typeface="Verdana" panose="020B0604030504040204" pitchFamily="34" charset="0"/>
              </a:rPr>
              <a:t>Software.</a:t>
            </a:r>
          </a:p>
          <a:p>
            <a:pPr marL="342900" lvl="0" indent="-190500" algn="just">
              <a:lnSpc>
                <a:spcPct val="200000"/>
              </a:lnSpc>
              <a:spcBef>
                <a:spcPts val="0"/>
              </a:spcBef>
              <a:buNone/>
            </a:pPr>
            <a:endParaRPr lang="en-US" sz="1800" dirty="0">
              <a:latin typeface="Verdana" panose="020B0604030504040204" pitchFamily="34" charset="0"/>
              <a:ea typeface="Verdana" panose="020B0604030504040204" pitchFamily="34" charset="0"/>
            </a:endParaRPr>
          </a:p>
          <a:p>
            <a:pPr marL="342900" lvl="0" indent="-190500" algn="just">
              <a:lnSpc>
                <a:spcPct val="110000"/>
              </a:lnSpc>
              <a:spcBef>
                <a:spcPts val="0"/>
              </a:spcBef>
              <a:buNone/>
            </a:pPr>
            <a:r>
              <a:rPr lang="en-US" sz="1800" b="1" dirty="0">
                <a:latin typeface="Verdana" panose="020B0604030504040204" pitchFamily="34" charset="0"/>
                <a:ea typeface="Verdana" panose="020B0604030504040204" pitchFamily="34" charset="0"/>
              </a:rPr>
              <a:t>Problem Description : </a:t>
            </a:r>
            <a:r>
              <a:rPr lang="en-US" sz="1800" dirty="0">
                <a:latin typeface="Verdana" panose="020B0604030504040204" pitchFamily="34" charset="0"/>
                <a:ea typeface="Verdana" panose="020B0604030504040204" pitchFamily="34" charset="0"/>
              </a:rPr>
              <a:t>The above problem statement envisages a Chatbot or virtual assistant be developed to understand the user and allow them to ask questions and get information related to </a:t>
            </a:r>
            <a:r>
              <a:rPr lang="en-US" sz="1800" dirty="0" err="1">
                <a:latin typeface="Verdana" panose="020B0604030504040204" pitchFamily="34" charset="0"/>
                <a:ea typeface="Verdana" panose="020B0604030504040204" pitchFamily="34" charset="0"/>
              </a:rPr>
              <a:t>DoJ</a:t>
            </a:r>
            <a:r>
              <a:rPr lang="en-US" sz="1800" dirty="0">
                <a:latin typeface="Verdana" panose="020B0604030504040204" pitchFamily="34" charset="0"/>
                <a:ea typeface="Verdana" panose="020B0604030504040204" pitchFamily="34" charset="0"/>
              </a:rPr>
              <a:t> such as Know about the various divisions of </a:t>
            </a:r>
            <a:r>
              <a:rPr lang="en-US" sz="1800" dirty="0" err="1">
                <a:latin typeface="Verdana" panose="020B0604030504040204" pitchFamily="34" charset="0"/>
                <a:ea typeface="Verdana" panose="020B0604030504040204" pitchFamily="34" charset="0"/>
              </a:rPr>
              <a:t>DoJ</a:t>
            </a:r>
            <a:r>
              <a:rPr lang="en-US" sz="1800" dirty="0">
                <a:latin typeface="Verdana" panose="020B0604030504040204" pitchFamily="34" charset="0"/>
                <a:ea typeface="Verdana" panose="020B0604030504040204" pitchFamily="34" charset="0"/>
              </a:rPr>
              <a:t> , Number of Judges appointed at Supreme Court, High Courts, District &amp; Subordinate Courts and current vacancies. Pendency of cases through National Judicial Data Grid (NJDG) Procedure to pay fine of traffic violation, Live Streaming of Court Cases, Steps for the </a:t>
            </a:r>
            <a:r>
              <a:rPr lang="en-US" sz="1800" dirty="0" err="1">
                <a:latin typeface="Verdana" panose="020B0604030504040204" pitchFamily="34" charset="0"/>
                <a:ea typeface="Verdana" panose="020B0604030504040204" pitchFamily="34" charset="0"/>
              </a:rPr>
              <a:t>eFiling</a:t>
            </a:r>
            <a:r>
              <a:rPr lang="en-US" sz="1800" dirty="0">
                <a:latin typeface="Verdana" panose="020B0604030504040204" pitchFamily="34" charset="0"/>
                <a:ea typeface="Verdana" panose="020B0604030504040204" pitchFamily="34" charset="0"/>
              </a:rPr>
              <a:t> and </a:t>
            </a:r>
            <a:r>
              <a:rPr lang="en-US" sz="1800" dirty="0" err="1">
                <a:latin typeface="Verdana" panose="020B0604030504040204" pitchFamily="34" charset="0"/>
                <a:ea typeface="Verdana" panose="020B0604030504040204" pitchFamily="34" charset="0"/>
              </a:rPr>
              <a:t>ePay</a:t>
            </a:r>
            <a:r>
              <a:rPr lang="en-US" sz="1800" dirty="0">
                <a:latin typeface="Verdana" panose="020B0604030504040204" pitchFamily="34" charset="0"/>
                <a:ea typeface="Verdana" panose="020B0604030504040204" pitchFamily="34" charset="0"/>
              </a:rPr>
              <a:t> , Know about working Fast track courts. Ways to download </a:t>
            </a:r>
            <a:r>
              <a:rPr lang="en-US" sz="1800" dirty="0" err="1">
                <a:latin typeface="Verdana" panose="020B0604030504040204" pitchFamily="34" charset="0"/>
                <a:ea typeface="Verdana" panose="020B0604030504040204" pitchFamily="34" charset="0"/>
              </a:rPr>
              <a:t>eCourts</a:t>
            </a:r>
            <a:r>
              <a:rPr lang="en-US" sz="1800" dirty="0">
                <a:latin typeface="Verdana" panose="020B0604030504040204" pitchFamily="34" charset="0"/>
                <a:ea typeface="Verdana" panose="020B0604030504040204" pitchFamily="34" charset="0"/>
              </a:rPr>
              <a:t> Services Mobile app, Availing Tele Law Services, Know current status of case. This chatbot should be able to learn over time to add excellent value to customer interactions and should be capable for handling large data sets if scope expanded.</a:t>
            </a:r>
          </a:p>
          <a:p>
            <a:pPr marL="342900" lvl="0" indent="-190500" algn="just">
              <a:lnSpc>
                <a:spcPct val="110000"/>
              </a:lnSpc>
              <a:spcBef>
                <a:spcPts val="0"/>
              </a:spcBef>
              <a:buNone/>
            </a:pPr>
            <a:endParaRPr lang="en-US" sz="1800" b="1" dirty="0">
              <a:latin typeface="Verdana" panose="020B0604030504040204" pitchFamily="34" charset="0"/>
              <a:ea typeface="Verdana" panose="020B0604030504040204" pitchFamily="34" charset="0"/>
            </a:endParaRPr>
          </a:p>
          <a:p>
            <a:pPr marL="342900" lvl="0" indent="-190500" algn="just">
              <a:lnSpc>
                <a:spcPct val="110000"/>
              </a:lnSpc>
              <a:spcBef>
                <a:spcPts val="0"/>
              </a:spcBef>
              <a:buNone/>
            </a:pPr>
            <a:r>
              <a:rPr lang="en-US" sz="1800" b="1" dirty="0">
                <a:latin typeface="Verdana" panose="020B0604030504040204" pitchFamily="34" charset="0"/>
                <a:ea typeface="Verdana" panose="020B0604030504040204" pitchFamily="34" charset="0"/>
              </a:rPr>
              <a:t>Difficulty Level :</a:t>
            </a:r>
            <a:r>
              <a:rPr lang="en-US" sz="1800" dirty="0">
                <a:latin typeface="Verdana" panose="020B0604030504040204" pitchFamily="34" charset="0"/>
                <a:ea typeface="Verdana" panose="020B0604030504040204" pitchFamily="34" charset="0"/>
              </a:rPr>
              <a:t> Complicated</a:t>
            </a:r>
            <a:endParaRP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CF19-6953-FBFA-2C37-C2C547B4D551}"/>
              </a:ext>
            </a:extLst>
          </p:cNvPr>
          <p:cNvSpPr>
            <a:spLocks noGrp="1"/>
          </p:cNvSpPr>
          <p:nvPr>
            <p:ph type="title"/>
          </p:nvPr>
        </p:nvSpPr>
        <p:spPr/>
        <p:txBody>
          <a:bodyPr/>
          <a:lstStyle/>
          <a:p>
            <a:r>
              <a:rPr lang="en-IN" dirty="0" err="1"/>
              <a:t>Github</a:t>
            </a:r>
            <a:r>
              <a:rPr lang="en-IN" dirty="0"/>
              <a:t> Link</a:t>
            </a:r>
          </a:p>
        </p:txBody>
      </p:sp>
      <p:sp>
        <p:nvSpPr>
          <p:cNvPr id="3" name="Text Placeholder 2">
            <a:extLst>
              <a:ext uri="{FF2B5EF4-FFF2-40B4-BE49-F238E27FC236}">
                <a16:creationId xmlns:a16="http://schemas.microsoft.com/office/drawing/2014/main" id="{FD92A324-4884-1C32-EAAD-C8745D4D207E}"/>
              </a:ext>
            </a:extLst>
          </p:cNvPr>
          <p:cNvSpPr>
            <a:spLocks noGrp="1"/>
          </p:cNvSpPr>
          <p:nvPr>
            <p:ph type="body" idx="1"/>
          </p:nvPr>
        </p:nvSpPr>
        <p:spPr/>
        <p:txBody>
          <a:bodyPr/>
          <a:lstStyle/>
          <a:p>
            <a:pPr marL="76200" indent="0">
              <a:buNone/>
            </a:pPr>
            <a:r>
              <a:rPr lang="en-IN" dirty="0"/>
              <a:t>             </a:t>
            </a:r>
          </a:p>
          <a:p>
            <a:endParaRPr lang="en-IN" dirty="0"/>
          </a:p>
          <a:p>
            <a:pPr marL="76200" indent="0">
              <a:buNone/>
            </a:pPr>
            <a:r>
              <a:rPr lang="en-IN" dirty="0"/>
              <a:t>       </a:t>
            </a:r>
          </a:p>
          <a:p>
            <a:pPr marL="76200" indent="0">
              <a:buNone/>
            </a:pPr>
            <a:endParaRPr lang="en-IN" dirty="0"/>
          </a:p>
          <a:p>
            <a:pPr marL="76200" indent="0">
              <a:buNone/>
            </a:pPr>
            <a:r>
              <a:rPr lang="en-IN" dirty="0"/>
              <a:t>   </a:t>
            </a:r>
            <a:r>
              <a:rPr lang="en-IN" dirty="0">
                <a:hlinkClick r:id="rId2"/>
              </a:rPr>
              <a:t>https://github.com/vishaldhavali/AI-Vakeel-AI-Legal-Assistant</a:t>
            </a:r>
            <a:endParaRPr lang="en-IN" dirty="0"/>
          </a:p>
        </p:txBody>
      </p:sp>
    </p:spTree>
    <p:extLst>
      <p:ext uri="{BB962C8B-B14F-4D97-AF65-F5344CB8AC3E}">
        <p14:creationId xmlns:p14="http://schemas.microsoft.com/office/powerpoint/2010/main" val="161261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3" name="Text Placeholder 2">
            <a:extLst>
              <a:ext uri="{FF2B5EF4-FFF2-40B4-BE49-F238E27FC236}">
                <a16:creationId xmlns:a16="http://schemas.microsoft.com/office/drawing/2014/main" id="{B5E49123-5308-F656-BFEC-934371D86A94}"/>
              </a:ext>
            </a:extLst>
          </p:cNvPr>
          <p:cNvSpPr>
            <a:spLocks noGrp="1"/>
          </p:cNvSpPr>
          <p:nvPr>
            <p:ph type="body" idx="1"/>
          </p:nvPr>
        </p:nvSpPr>
        <p:spPr>
          <a:xfrm>
            <a:off x="812800" y="838986"/>
            <a:ext cx="10668000" cy="5580667"/>
          </a:xfrm>
        </p:spPr>
        <p:txBody>
          <a:bodyPr>
            <a:normAutofit/>
          </a:bodyPr>
          <a:lstStyle/>
          <a:p>
            <a:pPr algn="just">
              <a:buFont typeface="Arial" panose="020B0604020202020204" pitchFamily="34" charset="0"/>
              <a:buChar char="•"/>
            </a:pPr>
            <a:r>
              <a:rPr lang="en-US" b="1" dirty="0"/>
              <a:t>Introduction</a:t>
            </a:r>
            <a:r>
              <a:rPr lang="en-US" dirty="0"/>
              <a:t>: India’s judiciary faces case backlogs, legal complexity, and limited access to professional guidance, especially in remote regions. Technological interventions are vital to democratize justice and make legal resources more accessible.</a:t>
            </a:r>
          </a:p>
          <a:p>
            <a:pPr algn="just">
              <a:buFont typeface="Arial" panose="020B0604020202020204" pitchFamily="34" charset="0"/>
              <a:buChar char="•"/>
            </a:pPr>
            <a:r>
              <a:rPr lang="en-US" b="1" dirty="0"/>
              <a:t>Role of the Project</a:t>
            </a:r>
            <a:r>
              <a:rPr lang="en-US" dirty="0"/>
              <a:t>: AI Vakeel acts as a smart legal assistant, providing interactive query resolution through natural language processing, focusing on user type—general public, legal professionals, or judiciary.</a:t>
            </a:r>
          </a:p>
          <a:p>
            <a:pPr algn="just">
              <a:buFont typeface="Arial" panose="020B0604020202020204" pitchFamily="34" charset="0"/>
              <a:buChar char="•"/>
            </a:pPr>
            <a:r>
              <a:rPr lang="en-US" b="1" dirty="0"/>
              <a:t>Importance</a:t>
            </a:r>
            <a:r>
              <a:rPr lang="en-US" dirty="0"/>
              <a:t>:</a:t>
            </a:r>
          </a:p>
          <a:p>
            <a:pPr marL="742950" lvl="1" indent="-285750" algn="just">
              <a:buFont typeface="Arial" panose="020B0604020202020204" pitchFamily="34" charset="0"/>
              <a:buChar char="•"/>
            </a:pPr>
            <a:r>
              <a:rPr lang="en-US" sz="2400" dirty="0"/>
              <a:t>Helps citizens understand legal terms and procedures</a:t>
            </a:r>
          </a:p>
          <a:p>
            <a:pPr marL="742950" lvl="1" indent="-285750" algn="just">
              <a:buFont typeface="Arial" panose="020B0604020202020204" pitchFamily="34" charset="0"/>
              <a:buChar char="•"/>
            </a:pPr>
            <a:r>
              <a:rPr lang="en-US" sz="2400" dirty="0"/>
              <a:t>Speeds up legal research for lawyers</a:t>
            </a:r>
          </a:p>
          <a:p>
            <a:pPr marL="742950" lvl="1" indent="-285750" algn="just">
              <a:buFont typeface="Arial" panose="020B0604020202020204" pitchFamily="34" charset="0"/>
              <a:buChar char="•"/>
            </a:pPr>
            <a:r>
              <a:rPr lang="en-US" sz="2400" dirty="0"/>
              <a:t>Provides summarized judgments and precedents to judiciary</a:t>
            </a:r>
          </a:p>
          <a:p>
            <a:pPr algn="just"/>
            <a:endParaRPr lang="en-IN" dirty="0"/>
          </a:p>
        </p:txBody>
      </p:sp>
    </p:spTree>
    <p:extLst>
      <p:ext uri="{BB962C8B-B14F-4D97-AF65-F5344CB8AC3E}">
        <p14:creationId xmlns:p14="http://schemas.microsoft.com/office/powerpoint/2010/main" val="285635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83F5-3432-24A0-6D87-B13B737A0F7B}"/>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a:t>
            </a:r>
            <a:endParaRPr lang="en-IN" dirty="0"/>
          </a:p>
        </p:txBody>
      </p:sp>
      <p:sp>
        <p:nvSpPr>
          <p:cNvPr id="3" name="Text Placeholder 2">
            <a:extLst>
              <a:ext uri="{FF2B5EF4-FFF2-40B4-BE49-F238E27FC236}">
                <a16:creationId xmlns:a16="http://schemas.microsoft.com/office/drawing/2014/main" id="{874DC4F0-949F-298F-0EA6-99E4756D798F}"/>
              </a:ext>
            </a:extLst>
          </p:cNvPr>
          <p:cNvSpPr>
            <a:spLocks noGrp="1"/>
          </p:cNvSpPr>
          <p:nvPr>
            <p:ph type="body" idx="1"/>
          </p:nvPr>
        </p:nvSpPr>
        <p:spPr>
          <a:xfrm>
            <a:off x="235670" y="914400"/>
            <a:ext cx="11245130" cy="5181601"/>
          </a:xfrm>
        </p:spPr>
        <p:txBody>
          <a:bodyPr>
            <a:normAutofit/>
          </a:bodyPr>
          <a:lstStyle/>
          <a:p>
            <a:pPr marL="76200" indent="0" algn="just">
              <a:buNone/>
            </a:pPr>
            <a:r>
              <a:rPr lang="en-IN" sz="1600" dirty="0">
                <a:latin typeface="Cambria" panose="02040503050406030204" pitchFamily="18" charset="0"/>
                <a:ea typeface="Cambria" panose="02040503050406030204" pitchFamily="18" charset="0"/>
              </a:rPr>
              <a:t>   </a:t>
            </a:r>
          </a:p>
          <a:p>
            <a:pPr algn="just">
              <a:buFont typeface="Arial" panose="020B0604020202020204" pitchFamily="34" charset="0"/>
              <a:buChar char="•"/>
            </a:pPr>
            <a:r>
              <a:rPr lang="en-IN" altLang="en-US" sz="1600" dirty="0">
                <a:latin typeface="Cambria" panose="02040503050406030204" pitchFamily="18" charset="0"/>
                <a:ea typeface="Cambria" panose="02040503050406030204" pitchFamily="18" charset="0"/>
              </a:rPr>
              <a:t>     </a:t>
            </a:r>
            <a:r>
              <a:rPr lang="en-IN" b="1" dirty="0"/>
              <a:t>Challenges</a:t>
            </a:r>
            <a:r>
              <a:rPr lang="en-IN" dirty="0"/>
              <a:t>:</a:t>
            </a:r>
          </a:p>
          <a:p>
            <a:pPr marL="742950" lvl="1" indent="-285750" algn="just">
              <a:buFont typeface="Arial" panose="020B0604020202020204" pitchFamily="34" charset="0"/>
              <a:buChar char="•"/>
            </a:pPr>
            <a:r>
              <a:rPr lang="en-IN" dirty="0"/>
              <a:t>Interpreting natural language legal queries</a:t>
            </a:r>
          </a:p>
          <a:p>
            <a:pPr marL="742950" lvl="1" indent="-285750" algn="just">
              <a:buFont typeface="Arial" panose="020B0604020202020204" pitchFamily="34" charset="0"/>
              <a:buChar char="•"/>
            </a:pPr>
            <a:r>
              <a:rPr lang="en-IN" dirty="0"/>
              <a:t>Ensuring secure, role-sensitive access</a:t>
            </a:r>
          </a:p>
          <a:p>
            <a:pPr marL="742950" lvl="1" indent="-285750" algn="just">
              <a:buFont typeface="Arial" panose="020B0604020202020204" pitchFamily="34" charset="0"/>
              <a:buChar char="•"/>
            </a:pPr>
            <a:r>
              <a:rPr lang="en-IN" dirty="0"/>
              <a:t>Handling vast and diverse legal documents</a:t>
            </a:r>
          </a:p>
          <a:p>
            <a:pPr marL="742950" lvl="1" indent="-285750" algn="just">
              <a:buFont typeface="Arial" panose="020B0604020202020204" pitchFamily="34" charset="0"/>
              <a:buChar char="•"/>
            </a:pPr>
            <a:endParaRPr lang="en-IN" dirty="0"/>
          </a:p>
          <a:p>
            <a:pPr algn="just">
              <a:buFont typeface="Arial" panose="020B0604020202020204" pitchFamily="34" charset="0"/>
              <a:buChar char="•"/>
            </a:pPr>
            <a:r>
              <a:rPr lang="en-IN" b="1" dirty="0"/>
              <a:t>Requirements</a:t>
            </a:r>
            <a:r>
              <a:rPr lang="en-IN" dirty="0"/>
              <a:t>:</a:t>
            </a:r>
          </a:p>
          <a:p>
            <a:pPr marL="742950" lvl="1" indent="-285750" algn="just">
              <a:buFont typeface="Arial" panose="020B0604020202020204" pitchFamily="34" charset="0"/>
              <a:buChar char="•"/>
            </a:pPr>
            <a:r>
              <a:rPr lang="en-IN" dirty="0"/>
              <a:t>A modular AI-powered backend</a:t>
            </a:r>
          </a:p>
          <a:p>
            <a:pPr marL="742950" lvl="1" indent="-285750" algn="just">
              <a:buFont typeface="Arial" panose="020B0604020202020204" pitchFamily="34" charset="0"/>
              <a:buChar char="•"/>
            </a:pPr>
            <a:r>
              <a:rPr lang="en-IN" dirty="0"/>
              <a:t>Scalable and secure storage</a:t>
            </a:r>
          </a:p>
          <a:p>
            <a:pPr marL="742950" lvl="1" indent="-285750" algn="just">
              <a:buFont typeface="Arial" panose="020B0604020202020204" pitchFamily="34" charset="0"/>
              <a:buChar char="•"/>
            </a:pPr>
            <a:r>
              <a:rPr lang="en-IN" dirty="0"/>
              <a:t>Semantic search and retrieval</a:t>
            </a:r>
          </a:p>
          <a:p>
            <a:pPr marL="0" lvl="0" indent="0" algn="just" eaLnBrk="0" fontAlgn="base" hangingPunct="0">
              <a:spcBef>
                <a:spcPct val="0"/>
              </a:spcBef>
              <a:spcAft>
                <a:spcPct val="0"/>
              </a:spcAft>
              <a:buClrTx/>
              <a:buSzTx/>
              <a:buNone/>
            </a:pPr>
            <a:endParaRPr lang="en-IN" sz="1600" dirty="0">
              <a:latin typeface="Cambria" panose="02040503050406030204" pitchFamily="18" charset="0"/>
              <a:ea typeface="Cambria" panose="02040503050406030204" pitchFamily="18" charset="0"/>
            </a:endParaRPr>
          </a:p>
          <a:p>
            <a:pPr marL="76200" indent="0" algn="just">
              <a:buNone/>
            </a:pPr>
            <a:endParaRPr lang="en-IN" sz="1600" dirty="0">
              <a:latin typeface="Cambria" panose="02040503050406030204" pitchFamily="18" charset="0"/>
              <a:ea typeface="Cambria" panose="02040503050406030204" pitchFamily="18" charset="0"/>
            </a:endParaRPr>
          </a:p>
          <a:p>
            <a:pPr marL="76200" indent="0" algn="just">
              <a:buNone/>
            </a:pPr>
            <a:endParaRPr lang="en-IN" sz="1600" dirty="0">
              <a:latin typeface="Cambria" panose="02040503050406030204" pitchFamily="18" charset="0"/>
              <a:ea typeface="Cambria" panose="02040503050406030204" pitchFamily="18" charset="0"/>
            </a:endParaRPr>
          </a:p>
          <a:p>
            <a:pPr marL="76200" indent="0" algn="just">
              <a:buNone/>
            </a:pPr>
            <a:endParaRPr lang="en-IN" sz="1600" dirty="0">
              <a:latin typeface="Cambria" panose="02040503050406030204" pitchFamily="18" charset="0"/>
              <a:ea typeface="Cambria" panose="02040503050406030204" pitchFamily="18" charset="0"/>
            </a:endParaRPr>
          </a:p>
          <a:p>
            <a:pPr marL="76200" indent="0" algn="just">
              <a:buNone/>
            </a:pPr>
            <a:endParaRPr lang="en-IN" sz="1600" dirty="0">
              <a:latin typeface="Cambria" panose="02040503050406030204" pitchFamily="18" charset="0"/>
              <a:ea typeface="Cambria" panose="02040503050406030204" pitchFamily="18" charset="0"/>
            </a:endParaRPr>
          </a:p>
          <a:p>
            <a:pPr marL="76200" indent="0" algn="just">
              <a:buNone/>
            </a:pPr>
            <a:endParaRPr lang="en-IN" sz="1600" dirty="0">
              <a:latin typeface="Cambria" panose="02040503050406030204" pitchFamily="18" charset="0"/>
              <a:ea typeface="Cambria" panose="02040503050406030204" pitchFamily="18" charset="0"/>
            </a:endParaRPr>
          </a:p>
        </p:txBody>
      </p:sp>
      <p:sp>
        <p:nvSpPr>
          <p:cNvPr id="14" name="Rectangle 11">
            <a:extLst>
              <a:ext uri="{FF2B5EF4-FFF2-40B4-BE49-F238E27FC236}">
                <a16:creationId xmlns:a16="http://schemas.microsoft.com/office/drawing/2014/main" id="{3E66C828-CF29-0FA3-1705-2D0FAE91D1BA}"/>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2">
            <a:extLst>
              <a:ext uri="{FF2B5EF4-FFF2-40B4-BE49-F238E27FC236}">
                <a16:creationId xmlns:a16="http://schemas.microsoft.com/office/drawing/2014/main" id="{4D3409FC-388E-0FC0-A1B4-A680D4899DCD}"/>
              </a:ext>
            </a:extLst>
          </p:cNvPr>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0261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8835B-02F8-E3D2-5AB5-4340FB297A8E}"/>
              </a:ext>
            </a:extLst>
          </p:cNvPr>
          <p:cNvSpPr>
            <a:spLocks noGrp="1"/>
          </p:cNvSpPr>
          <p:nvPr>
            <p:ph type="title"/>
          </p:nvPr>
        </p:nvSpPr>
        <p:spPr/>
        <p:txBody>
          <a:bodyPr/>
          <a:lstStyle/>
          <a:p>
            <a:r>
              <a:rPr lang="en-IN" dirty="0"/>
              <a:t>Objective</a:t>
            </a:r>
          </a:p>
        </p:txBody>
      </p:sp>
      <p:sp>
        <p:nvSpPr>
          <p:cNvPr id="4" name="Rectangle 1">
            <a:extLst>
              <a:ext uri="{FF2B5EF4-FFF2-40B4-BE49-F238E27FC236}">
                <a16:creationId xmlns:a16="http://schemas.microsoft.com/office/drawing/2014/main" id="{772245B7-7014-F75C-7873-80AF1BE66992}"/>
              </a:ext>
            </a:extLst>
          </p:cNvPr>
          <p:cNvSpPr>
            <a:spLocks noGrp="1" noChangeArrowheads="1"/>
          </p:cNvSpPr>
          <p:nvPr>
            <p:ph type="body" idx="1"/>
          </p:nvPr>
        </p:nvSpPr>
        <p:spPr bwMode="auto">
          <a:xfrm>
            <a:off x="661970" y="961534"/>
            <a:ext cx="10942426" cy="5621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To develop an AI-powered chatbot system</a:t>
            </a: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that provides intelligent and real-time legal query resolution for different user roles—Public, Advocates, and Judiciary.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To integrate advanced Natural Language Processing (NLP)</a:t>
            </a: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and </a:t>
            </a: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semantic search capabilities</a:t>
            </a: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using transformer models like </a:t>
            </a:r>
            <a:r>
              <a:rPr kumimoji="0" lang="en-US" altLang="en-US" sz="1800"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MiniLM</a:t>
            </a: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and FAISS for understanding and retrieving relevant legal content.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To design a role-based access framework</a:t>
            </a: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that ensures personalized responses and secure interaction tailored to the needs of each user type.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To enable dynamic legal document ingestion</a:t>
            </a: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indexing, and search—allowing the system to update with new judgments, case laws, and legal documents in real time.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To ensure multilingual support and conversational continuity</a:t>
            </a: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so users from diverse linguistic backgrounds can interact smoothly and receive accurate legal assistance.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To maintain a secure and modular system architecture</a:t>
            </a: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using scalable open-source tools (Python, Flask, SQLite), ensuring data privacy and easy integration with institutional infrastructure.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To improve legal awareness and self-help capability</a:t>
            </a: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among citizens by offering them simplified, context-relevant legal information without needing a legal professional.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To reduce the burden on legal professionals and the judiciary</a:t>
            </a: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by automating routine legal queries, case lookups, and information dissemination.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To promote cost-effective and inclusive justice delivery</a:t>
            </a: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in alignment with the Sustainable Development Goals (SDG 16 – Peace, Justice, and Strong Institutions).</a:t>
            </a:r>
          </a:p>
        </p:txBody>
      </p:sp>
    </p:spTree>
    <p:extLst>
      <p:ext uri="{BB962C8B-B14F-4D97-AF65-F5344CB8AC3E}">
        <p14:creationId xmlns:p14="http://schemas.microsoft.com/office/powerpoint/2010/main" val="110049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F949-1DBD-7276-63AE-6C14F1272033}"/>
              </a:ext>
            </a:extLst>
          </p:cNvPr>
          <p:cNvSpPr>
            <a:spLocks noGrp="1"/>
          </p:cNvSpPr>
          <p:nvPr>
            <p:ph type="title"/>
          </p:nvPr>
        </p:nvSpPr>
        <p:spPr>
          <a:xfrm>
            <a:off x="812800" y="518249"/>
            <a:ext cx="10668000" cy="487500"/>
          </a:xfrm>
        </p:spPr>
        <p:txBody>
          <a:bodyPr/>
          <a:lstStyle/>
          <a:p>
            <a:r>
              <a:rPr lang="en-IN" dirty="0"/>
              <a:t>Literature Review </a:t>
            </a:r>
            <a:br>
              <a:rPr lang="en-IN" dirty="0"/>
            </a:br>
            <a:endParaRPr lang="en-IN" dirty="0"/>
          </a:p>
        </p:txBody>
      </p:sp>
      <p:sp>
        <p:nvSpPr>
          <p:cNvPr id="3" name="Text Placeholder 2">
            <a:extLst>
              <a:ext uri="{FF2B5EF4-FFF2-40B4-BE49-F238E27FC236}">
                <a16:creationId xmlns:a16="http://schemas.microsoft.com/office/drawing/2014/main" id="{7386FE1F-560C-D051-249C-7093EF00584B}"/>
              </a:ext>
            </a:extLst>
          </p:cNvPr>
          <p:cNvSpPr>
            <a:spLocks noGrp="1"/>
          </p:cNvSpPr>
          <p:nvPr>
            <p:ph type="body" idx="1"/>
          </p:nvPr>
        </p:nvSpPr>
        <p:spPr>
          <a:xfrm>
            <a:off x="512466" y="844062"/>
            <a:ext cx="11123525" cy="5495689"/>
          </a:xfrm>
        </p:spPr>
        <p:txBody>
          <a:bodyPr>
            <a:noAutofit/>
          </a:bodyPr>
          <a:lstStyle/>
          <a:p>
            <a:pPr algn="just">
              <a:buFont typeface="Arial" panose="020B0604020202020204" pitchFamily="34" charset="0"/>
              <a:buChar char="•"/>
            </a:pPr>
            <a:r>
              <a:rPr lang="en-US" b="1" dirty="0"/>
              <a:t>Overview</a:t>
            </a:r>
            <a:r>
              <a:rPr lang="en-US" dirty="0"/>
              <a:t>: Research focused on current AI legal tools, chatbots, and NLP applications in law reveals a gap in context-aware, multilingual, and role-sensitive solutions in India.</a:t>
            </a:r>
          </a:p>
          <a:p>
            <a:pPr algn="just">
              <a:buFont typeface="Arial" panose="020B0604020202020204" pitchFamily="34" charset="0"/>
              <a:buChar char="•"/>
            </a:pPr>
            <a:r>
              <a:rPr lang="en-US" b="1" dirty="0"/>
              <a:t>Key Papers Reviewed</a:t>
            </a:r>
            <a:r>
              <a:rPr lang="en-US" dirty="0"/>
              <a:t>:</a:t>
            </a:r>
          </a:p>
          <a:p>
            <a:pPr lvl="1" indent="-457200" algn="just">
              <a:buFont typeface="+mj-lt"/>
              <a:buAutoNum type="arabicPeriod"/>
            </a:pPr>
            <a:r>
              <a:rPr lang="en-US" sz="2400" b="1" dirty="0"/>
              <a:t>Singhal et al. (2021)</a:t>
            </a:r>
            <a:r>
              <a:rPr lang="en-US" sz="2400" dirty="0"/>
              <a:t> – Demonstrated use of deep learning in judicial support tools.</a:t>
            </a:r>
          </a:p>
          <a:p>
            <a:pPr lvl="1" indent="-457200" algn="just">
              <a:buFont typeface="+mj-lt"/>
              <a:buAutoNum type="arabicPeriod"/>
            </a:pPr>
            <a:r>
              <a:rPr lang="en-US" sz="2400" b="1" dirty="0"/>
              <a:t>Varghese (2024)</a:t>
            </a:r>
            <a:r>
              <a:rPr lang="en-US" sz="2400" dirty="0"/>
              <a:t> – Studied judicial datafication in India and challenges in legal data access.</a:t>
            </a:r>
          </a:p>
          <a:p>
            <a:pPr lvl="1" indent="-457200" algn="just">
              <a:buFont typeface="+mj-lt"/>
              <a:buAutoNum type="arabicPeriod"/>
            </a:pPr>
            <a:r>
              <a:rPr lang="en-US" sz="2400" b="1" dirty="0" err="1"/>
              <a:t>Queudot</a:t>
            </a:r>
            <a:r>
              <a:rPr lang="en-US" sz="2400" b="1" dirty="0"/>
              <a:t> et al. (2020)</a:t>
            </a:r>
            <a:r>
              <a:rPr lang="en-US" sz="2400" dirty="0"/>
              <a:t> – Presented how chatbots enhance public access to justice.</a:t>
            </a:r>
          </a:p>
          <a:p>
            <a:pPr lvl="1" indent="-457200" algn="just">
              <a:buFont typeface="+mj-lt"/>
              <a:buAutoNum type="arabicPeriod"/>
            </a:pPr>
            <a:r>
              <a:rPr lang="en-US" sz="2400" b="1" dirty="0"/>
              <a:t>McKay (2020)</a:t>
            </a:r>
            <a:r>
              <a:rPr lang="en-US" sz="2400" dirty="0"/>
              <a:t> – Analyzed predictive algorithms in criminal justice.</a:t>
            </a:r>
          </a:p>
          <a:p>
            <a:pPr lvl="1" indent="-457200" algn="just">
              <a:buFont typeface="+mj-lt"/>
              <a:buAutoNum type="arabicPeriod"/>
            </a:pPr>
            <a:r>
              <a:rPr lang="en-US" sz="2400" b="1" dirty="0"/>
              <a:t>Ray (2023)</a:t>
            </a:r>
            <a:r>
              <a:rPr lang="en-US" sz="2400" dirty="0"/>
              <a:t> – Detailed limitations, biases, and future scope of ChatGPT-like models.</a:t>
            </a:r>
          </a:p>
          <a:p>
            <a:pPr marL="0" indent="0" algn="just">
              <a:lnSpc>
                <a:spcPct val="107000"/>
              </a:lnSpc>
              <a:spcAft>
                <a:spcPts val="800"/>
              </a:spcAft>
              <a:buNone/>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buNone/>
            </a:pPr>
            <a:endParaRPr lang="en-IN" dirty="0"/>
          </a:p>
        </p:txBody>
      </p:sp>
    </p:spTree>
    <p:extLst>
      <p:ext uri="{BB962C8B-B14F-4D97-AF65-F5344CB8AC3E}">
        <p14:creationId xmlns:p14="http://schemas.microsoft.com/office/powerpoint/2010/main" val="47250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6F576-7957-9652-31C9-5740D01FA5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4DAB66-4329-A2C0-19A5-51CA32263D96}"/>
              </a:ext>
            </a:extLst>
          </p:cNvPr>
          <p:cNvSpPr>
            <a:spLocks noGrp="1"/>
          </p:cNvSpPr>
          <p:nvPr>
            <p:ph type="title"/>
          </p:nvPr>
        </p:nvSpPr>
        <p:spPr>
          <a:xfrm>
            <a:off x="812800" y="518249"/>
            <a:ext cx="10668000" cy="487500"/>
          </a:xfrm>
        </p:spPr>
        <p:txBody>
          <a:bodyPr/>
          <a:lstStyle/>
          <a:p>
            <a:r>
              <a:rPr lang="en-IN" dirty="0"/>
              <a:t>Literature Review </a:t>
            </a:r>
            <a:br>
              <a:rPr lang="en-IN" dirty="0"/>
            </a:br>
            <a:endParaRPr lang="en-IN" dirty="0"/>
          </a:p>
        </p:txBody>
      </p:sp>
      <p:sp>
        <p:nvSpPr>
          <p:cNvPr id="3" name="Text Placeholder 2">
            <a:extLst>
              <a:ext uri="{FF2B5EF4-FFF2-40B4-BE49-F238E27FC236}">
                <a16:creationId xmlns:a16="http://schemas.microsoft.com/office/drawing/2014/main" id="{707F356F-FE80-EBE0-69CB-92B8AB45DE2E}"/>
              </a:ext>
            </a:extLst>
          </p:cNvPr>
          <p:cNvSpPr>
            <a:spLocks noGrp="1"/>
          </p:cNvSpPr>
          <p:nvPr>
            <p:ph type="body" idx="1"/>
          </p:nvPr>
        </p:nvSpPr>
        <p:spPr>
          <a:xfrm>
            <a:off x="150724" y="592853"/>
            <a:ext cx="11686233" cy="5817995"/>
          </a:xfrm>
        </p:spPr>
        <p:txBody>
          <a:bodyPr>
            <a:noAutofit/>
          </a:bodyPr>
          <a:lstStyle/>
          <a:p>
            <a:pPr algn="just">
              <a:buFont typeface="Arial" panose="020B0604020202020204" pitchFamily="34" charset="0"/>
              <a:buChar char="•"/>
            </a:pPr>
            <a:endParaRPr lang="en-IN" dirty="0"/>
          </a:p>
          <a:p>
            <a:pPr marL="457200" lvl="1" indent="0" algn="just">
              <a:buNone/>
            </a:pPr>
            <a:r>
              <a:rPr lang="en-IN" sz="2400" b="1" dirty="0"/>
              <a:t>6.  Naik et al. (2024)</a:t>
            </a:r>
            <a:r>
              <a:rPr lang="en-IN" sz="2400" dirty="0"/>
              <a:t> – Explored capabilities of LLMs and generative AI.</a:t>
            </a:r>
          </a:p>
          <a:p>
            <a:pPr marL="457200" lvl="1" indent="0" algn="just">
              <a:buNone/>
            </a:pPr>
            <a:r>
              <a:rPr lang="en-IN" sz="2400" b="1" dirty="0"/>
              <a:t>7.  Murdoch (2021)</a:t>
            </a:r>
            <a:r>
              <a:rPr lang="en-IN" sz="2400" dirty="0"/>
              <a:t> – Highlighted data privacy risks in AI-driven     systems.</a:t>
            </a:r>
          </a:p>
          <a:p>
            <a:pPr marL="457200" lvl="1" indent="0" algn="just">
              <a:buNone/>
            </a:pPr>
            <a:r>
              <a:rPr lang="en-IN" sz="2400" b="1" dirty="0"/>
              <a:t>8.  Martin (2019)</a:t>
            </a:r>
            <a:r>
              <a:rPr lang="en-IN" sz="2400" dirty="0"/>
              <a:t> – Discussed ethical responsibilities of algorithm-driven decision                </a:t>
            </a:r>
          </a:p>
          <a:p>
            <a:pPr marL="457200" lvl="1" indent="0" algn="just">
              <a:buNone/>
            </a:pPr>
            <a:r>
              <a:rPr lang="en-IN" sz="2400" b="1" dirty="0"/>
              <a:t>9.  Bhatt et al. (2024)</a:t>
            </a:r>
            <a:r>
              <a:rPr lang="en-IN" sz="2400" dirty="0"/>
              <a:t> – Reviewed use of Industry 4.0 in legal systems.</a:t>
            </a:r>
          </a:p>
          <a:p>
            <a:pPr marL="457200" lvl="1" indent="0" algn="just">
              <a:buNone/>
            </a:pPr>
            <a:r>
              <a:rPr lang="en-IN" sz="2400" b="1" dirty="0"/>
              <a:t>10. Jain (2018)</a:t>
            </a:r>
            <a:r>
              <a:rPr lang="en-IN" sz="2400" dirty="0"/>
              <a:t> – Proposed AI frameworks for sustainable judicial reform in     India.</a:t>
            </a:r>
          </a:p>
          <a:p>
            <a:pPr marL="76200" indent="0" algn="just">
              <a:buNone/>
            </a:pPr>
            <a:endParaRPr lang="en-IN" dirty="0"/>
          </a:p>
          <a:p>
            <a:pPr marL="76200" indent="0" algn="just">
              <a:buNone/>
            </a:pPr>
            <a:r>
              <a:rPr lang="en-IN" b="1" dirty="0"/>
              <a:t>Conclusion</a:t>
            </a:r>
            <a:r>
              <a:rPr lang="en-IN" dirty="0"/>
              <a:t>: The need for a hybrid AI legal assistant like AI Vakeel—context-aware, document-driven, privacy-focused—was reinforced.</a:t>
            </a:r>
          </a:p>
          <a:p>
            <a:pPr marL="76200" indent="0" algn="just">
              <a:buNone/>
            </a:pPr>
            <a:endParaRPr lang="en-IN" dirty="0"/>
          </a:p>
        </p:txBody>
      </p:sp>
    </p:spTree>
    <p:extLst>
      <p:ext uri="{BB962C8B-B14F-4D97-AF65-F5344CB8AC3E}">
        <p14:creationId xmlns:p14="http://schemas.microsoft.com/office/powerpoint/2010/main" val="788758554"/>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TotalTime>
  <Words>1982</Words>
  <Application>Microsoft Office PowerPoint</Application>
  <PresentationFormat>Widescreen</PresentationFormat>
  <Paragraphs>283</Paragraphs>
  <Slides>28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Abadi</vt:lpstr>
      <vt:lpstr>Arial</vt:lpstr>
      <vt:lpstr>Calibri</vt:lpstr>
      <vt:lpstr>Cambria</vt:lpstr>
      <vt:lpstr>Times New Roman</vt:lpstr>
      <vt:lpstr>Verdana</vt:lpstr>
      <vt:lpstr>Wingdings</vt:lpstr>
      <vt:lpstr>Bioinformatics</vt:lpstr>
      <vt:lpstr> AI-Vakeel: An AI-Powered Platform for Smart Legal Query Resolution in the Indian Judiciary </vt:lpstr>
      <vt:lpstr>Content</vt:lpstr>
      <vt:lpstr>Problem Statement Number:PSCS26  </vt:lpstr>
      <vt:lpstr>Github Link</vt:lpstr>
      <vt:lpstr>Analysis of Problem Statement</vt:lpstr>
      <vt:lpstr>Analysis of Problem Statement</vt:lpstr>
      <vt:lpstr>Objective</vt:lpstr>
      <vt:lpstr>Literature Review  </vt:lpstr>
      <vt:lpstr>Literature Review  </vt:lpstr>
      <vt:lpstr>Issues with Existing Systems</vt:lpstr>
      <vt:lpstr>Issues with Existing Systems</vt:lpstr>
      <vt:lpstr>Methodology</vt:lpstr>
      <vt:lpstr>Methodology</vt:lpstr>
      <vt:lpstr>PowerPoint Presentation</vt:lpstr>
      <vt:lpstr>Technology Stacks and Components:</vt:lpstr>
      <vt:lpstr>Technology Stacks and Components:</vt:lpstr>
      <vt:lpstr>Expected Outcomes: </vt:lpstr>
      <vt:lpstr>Hardware/Software</vt:lpstr>
      <vt:lpstr>Implementation Details</vt:lpstr>
      <vt:lpstr>Timeline of the Project (Gantt Chart)</vt:lpstr>
      <vt:lpstr>Gantt Chart: Phases 1 &amp; 2</vt:lpstr>
      <vt:lpstr>Gantt Chart: Phases 3 &amp; 4</vt:lpstr>
      <vt:lpstr>Phase 1: Research &amp; Requirement Gathering (Weeks 1-4)</vt:lpstr>
      <vt:lpstr>Phase 2: System Design &amp; Development (Weeks 5-10)</vt:lpstr>
      <vt:lpstr>Phase 3: Testing &amp; Optimization (Weeks 11-14)</vt:lpstr>
      <vt:lpstr>Phase 4: Deployment &amp; Final Review  (Weeks 15-16)</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Vishal Dhavali</cp:lastModifiedBy>
  <cp:revision>45</cp:revision>
  <dcterms:modified xsi:type="dcterms:W3CDTF">2025-05-28T08:00:55Z</dcterms:modified>
</cp:coreProperties>
</file>