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2"/>
  </p:notesMasterIdLst>
  <p:sldIdLst>
    <p:sldId id="256" r:id="rId2"/>
    <p:sldId id="298" r:id="rId3"/>
    <p:sldId id="294" r:id="rId4"/>
    <p:sldId id="295" r:id="rId5"/>
    <p:sldId id="332" r:id="rId6"/>
    <p:sldId id="333" r:id="rId7"/>
    <p:sldId id="296" r:id="rId8"/>
    <p:sldId id="297" r:id="rId9"/>
    <p:sldId id="314" r:id="rId10"/>
    <p:sldId id="315" r:id="rId11"/>
    <p:sldId id="299" r:id="rId12"/>
    <p:sldId id="313" r:id="rId13"/>
    <p:sldId id="300" r:id="rId14"/>
    <p:sldId id="301" r:id="rId15"/>
    <p:sldId id="302" r:id="rId16"/>
    <p:sldId id="303" r:id="rId17"/>
    <p:sldId id="304" r:id="rId18"/>
    <p:sldId id="305" r:id="rId19"/>
    <p:sldId id="317" r:id="rId20"/>
    <p:sldId id="306" r:id="rId21"/>
    <p:sldId id="307" r:id="rId22"/>
    <p:sldId id="308" r:id="rId23"/>
    <p:sldId id="316" r:id="rId24"/>
    <p:sldId id="310" r:id="rId25"/>
    <p:sldId id="312" r:id="rId26"/>
    <p:sldId id="318" r:id="rId27"/>
    <p:sldId id="319" r:id="rId28"/>
    <p:sldId id="320" r:id="rId29"/>
    <p:sldId id="321" r:id="rId30"/>
    <p:sldId id="322" r:id="rId31"/>
    <p:sldId id="336" r:id="rId32"/>
    <p:sldId id="334" r:id="rId33"/>
    <p:sldId id="335" r:id="rId34"/>
    <p:sldId id="323" r:id="rId35"/>
    <p:sldId id="324" r:id="rId36"/>
    <p:sldId id="325" r:id="rId37"/>
    <p:sldId id="328" r:id="rId38"/>
    <p:sldId id="329" r:id="rId39"/>
    <p:sldId id="330" r:id="rId40"/>
    <p:sldId id="337" r:id="rId41"/>
    <p:sldId id="331" r:id="rId42"/>
    <p:sldId id="338" r:id="rId43"/>
    <p:sldId id="339" r:id="rId44"/>
    <p:sldId id="340" r:id="rId45"/>
    <p:sldId id="341" r:id="rId46"/>
    <p:sldId id="309" r:id="rId47"/>
    <p:sldId id="326" r:id="rId48"/>
    <p:sldId id="327" r:id="rId49"/>
    <p:sldId id="342" r:id="rId50"/>
    <p:sldId id="29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A2"/>
    <a:srgbClr val="005EA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878" autoAdjust="0"/>
  </p:normalViewPr>
  <p:slideViewPr>
    <p:cSldViewPr>
      <p:cViewPr varScale="1">
        <p:scale>
          <a:sx n="65" d="100"/>
          <a:sy n="65" d="100"/>
        </p:scale>
        <p:origin x="-66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7.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7AB15-EBA1-4799-80A5-E61E79487899}" type="datetimeFigureOut">
              <a:rPr lang="en-US" smtClean="0"/>
              <a:pPr/>
              <a:t>9/8/2022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58422A-D4B3-49A2-96AF-FCC3B83E3DD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Frequency methods: the Fourier Transform</a:t>
            </a:r>
          </a:p>
          <a:p>
            <a:r>
              <a:rPr lang="en-US" dirty="0" smtClean="0"/>
              <a:t>FREQUENCY refers to the RATE OF REPETITION of some periodic event.  In imaging, SPATIAL FREQUENCY is the rate at which the brightness of an image changes with position in space.  High spatial frequencies correspond to rapidly varying, fine detail; low spatial frequencies correspond to slowly changing brightness.</a:t>
            </a:r>
          </a:p>
          <a:p>
            <a:r>
              <a:rPr lang="en-US" dirty="0" smtClean="0"/>
              <a:t>Theory shows that any varying signal (1D or 2D) can be decomposed or TRANSFORMED into a series of simple periodic variations.  The Fourier Transform is one of the best known techniques for performing such a decomposition, and decomposes the signal into a set of sine waves of different frequencies.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358422A-D4B3-49A2-96AF-FCC3B83E3DDF}"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example, a square wave (which might represent a pair of sharp edges in an image) can be thought of as the combined sum of a set of sine waves at frequencies 1f, 2f, 3f, .. (f is the frequency of the square wave).  The more sine waves included in the summation, the more the resulting sum resembles the original square wave.</a:t>
            </a:r>
          </a:p>
          <a:p>
            <a:r>
              <a:rPr lang="en-US" dirty="0" smtClean="0"/>
              <a:t>The set of waves used to represent a waveform as frequency components is referred to as its SPECTRUM.  A complete spectrum specifies:</a:t>
            </a:r>
          </a:p>
          <a:p>
            <a:pPr lvl="1">
              <a:buFontTx/>
              <a:buChar char="•"/>
            </a:pPr>
            <a:r>
              <a:rPr lang="en-US" dirty="0" smtClean="0"/>
              <a:t>the AMPLITUDE of each frequency, which is related to the amount of ENERGY in the signal at that frequency, and:</a:t>
            </a:r>
          </a:p>
          <a:p>
            <a:pPr lvl="1">
              <a:buFontTx/>
              <a:buChar char="•"/>
            </a:pPr>
            <a:r>
              <a:rPr lang="en-US" dirty="0" smtClean="0"/>
              <a:t>how it must be positioned with respect to the other frequency components (PHASE).</a:t>
            </a:r>
          </a:p>
          <a:p>
            <a:r>
              <a:rPr lang="en-US" dirty="0" smtClean="0"/>
              <a:t>Waveforms other than the square wave just discussed can be represented by their own characteristic spectra, with differing amplitudes and phases for the contributing frequency components.  </a:t>
            </a:r>
          </a:p>
          <a:p>
            <a:r>
              <a:rPr lang="en-US" dirty="0" smtClean="0"/>
              <a:t>The Fourier Transform is a mathematical technique for determining the amplitude and phase of the spectral components of a wave.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358422A-D4B3-49A2-96AF-FCC3B83E3DD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example, a square wave (which might represent a pair of sharp edges in an image) can be thought of as the combined sum of a set of sine waves at frequencies 1f, 2f, 3f, .. (f is the frequency of the square wave).  The more sine waves included in the summation, the more the resulting sum resembles the original square wave.</a:t>
            </a:r>
          </a:p>
          <a:p>
            <a:r>
              <a:rPr lang="en-US" dirty="0" smtClean="0"/>
              <a:t>The set of waves used to represent a waveform as frequency components is referred to as its SPECTRUM.  A complete spectrum specifies:</a:t>
            </a:r>
          </a:p>
          <a:p>
            <a:pPr lvl="1">
              <a:buFontTx/>
              <a:buChar char="•"/>
            </a:pPr>
            <a:r>
              <a:rPr lang="en-US" dirty="0" smtClean="0"/>
              <a:t>the AMPLITUDE of each frequency, which is related to the amount of ENERGY in the signal at that frequency, and:</a:t>
            </a:r>
          </a:p>
          <a:p>
            <a:pPr lvl="1">
              <a:buFontTx/>
              <a:buChar char="•"/>
            </a:pPr>
            <a:r>
              <a:rPr lang="en-US" dirty="0" smtClean="0"/>
              <a:t>how it must be positioned with respect to the other frequency components (PHASE).</a:t>
            </a:r>
          </a:p>
          <a:p>
            <a:r>
              <a:rPr lang="en-US" dirty="0" smtClean="0"/>
              <a:t>Waveforms other than the square wave just discussed can be represented by their own characteristic spectra, with differing amplitudes and phases for the contributing frequency components.  </a:t>
            </a:r>
          </a:p>
          <a:p>
            <a:r>
              <a:rPr lang="en-US" dirty="0" smtClean="0"/>
              <a:t>The Fourier Transform is a mathematical technique for determining the amplitude and phase of the spectral components of a wave.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358422A-D4B3-49A2-96AF-FCC3B83E3DDF}"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 Fourier Transform in 2D images</a:t>
            </a:r>
          </a:p>
          <a:p>
            <a:r>
              <a:rPr lang="en-US" dirty="0" smtClean="0"/>
              <a:t>The same ideas are valid for 2-dimensional spatial signals (images).  The spectrum now represents the amplitudes and phases of sine waves corresponding to the </a:t>
            </a:r>
            <a:r>
              <a:rPr lang="en-US" i="1" dirty="0" smtClean="0"/>
              <a:t>x</a:t>
            </a:r>
            <a:r>
              <a:rPr lang="en-US" dirty="0" smtClean="0"/>
              <a:t> and </a:t>
            </a:r>
            <a:r>
              <a:rPr lang="en-US" i="1" dirty="0" smtClean="0"/>
              <a:t>y</a:t>
            </a:r>
            <a:r>
              <a:rPr lang="en-US" dirty="0" smtClean="0"/>
              <a:t> spatial directions of the image.</a:t>
            </a:r>
          </a:p>
          <a:p>
            <a:r>
              <a:rPr lang="en-US" b="1" dirty="0" smtClean="0"/>
              <a:t>Duality of spatial and frequency representations</a:t>
            </a:r>
          </a:p>
          <a:p>
            <a:r>
              <a:rPr lang="en-US" dirty="0" smtClean="0"/>
              <a:t>Given any image, we can deduce its spectrum (using the Fourier Transform), and, correspondingly, given a spectrum, we can deduce the original signal.  The spectrum is interchangeable with the original image, containing the same information, but in a different arrangement.</a:t>
            </a:r>
          </a:p>
          <a:p>
            <a:r>
              <a:rPr lang="en-US" dirty="0" smtClean="0"/>
              <a:t>For this duality to hold, we must take account of both the amplitude information and the phase information in the spectrum.  Some applications may use only the amplitude information, simply discarding the phase information, on the basis that only the quantity (or energy) of each frequency, and not its phase, is important.  Another justification sometimes stated for ignoring the phase information is that it is often difficult to interpret in a meaningful way. Often, in image processing, we may look at a graph or display of the square of the amplitudes (known as the POWER SPECTRUM) to get some feel for the frequencies involved.  It is vital to remember that without the additional phase information, the original image cannot be reconstructed.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358422A-D4B3-49A2-96AF-FCC3B83E3DD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 discrete Fourier Transform</a:t>
            </a:r>
          </a:p>
          <a:p>
            <a:r>
              <a:rPr lang="en-US" dirty="0" smtClean="0"/>
              <a:t>The theory just discussed applies to CONTINUOUS FUNCTIONS.  However, an image processed by computer is defined as a discrete set of values.  A corresponding theory applies in these cases.  The discrete Fourier Transform (DFT), and the computational techniques employed to determine it are covered in other sheets.</a:t>
            </a:r>
          </a:p>
          <a:p>
            <a:r>
              <a:rPr lang="en-US" dirty="0" smtClean="0"/>
              <a:t>When we compute the DFT of a 2D image, the spectrum that results is a pair of 2-dimensional arrays representing the REAL and IMAGINARY parts from which the amplitude and phase can be deduced.</a:t>
            </a:r>
          </a:p>
          <a:p>
            <a:r>
              <a:rPr lang="en-US" b="1" dirty="0" smtClean="0"/>
              <a:t>Sampling effects</a:t>
            </a:r>
          </a:p>
          <a:p>
            <a:r>
              <a:rPr lang="en-US" dirty="0" smtClean="0"/>
              <a:t>Just as a </a:t>
            </a:r>
            <a:r>
              <a:rPr lang="en-US" dirty="0" err="1" smtClean="0"/>
              <a:t>digitised</a:t>
            </a:r>
            <a:r>
              <a:rPr lang="en-US" dirty="0" smtClean="0"/>
              <a:t> image is an approximation to the natural image from which it was obtained, so is the DFT (i.e. the spectrum) of an image an approximation.  This arises for two main reasons:</a:t>
            </a:r>
          </a:p>
          <a:p>
            <a:pPr lvl="1">
              <a:buFontTx/>
              <a:buChar char="•"/>
            </a:pPr>
            <a:r>
              <a:rPr lang="en-US" dirty="0" smtClean="0"/>
              <a:t>Firstly, the DFT assumes that the digital image is just one period of an infinite periodic function.  If values at the opposite edges are not the same, discontinuities are seen.  They can be reduced by smoothing the image down to 0 towards its edges.</a:t>
            </a:r>
          </a:p>
          <a:p>
            <a:pPr lvl="1">
              <a:buFontTx/>
              <a:buChar char="•"/>
            </a:pPr>
            <a:r>
              <a:rPr lang="en-US" dirty="0" smtClean="0"/>
              <a:t>High frequency components in the original image can sometimes be mistaken for low frequency components in the </a:t>
            </a:r>
            <a:r>
              <a:rPr lang="en-US" dirty="0" err="1" smtClean="0"/>
              <a:t>digitised</a:t>
            </a:r>
            <a:r>
              <a:rPr lang="en-US" dirty="0" smtClean="0"/>
              <a:t> image. The high frequency is said to be ALIASED with the low frequency.  The solution is to filter the image (before </a:t>
            </a:r>
            <a:r>
              <a:rPr lang="en-US" dirty="0" err="1" smtClean="0"/>
              <a:t>digitising</a:t>
            </a:r>
            <a:r>
              <a:rPr lang="en-US" dirty="0" smtClean="0"/>
              <a:t>) to impose a limit on the highest frequency present.</a:t>
            </a:r>
            <a:endParaRPr lang="en-US" smtClean="0"/>
          </a:p>
          <a:p>
            <a:endParaRPr lang="en-US"/>
          </a:p>
        </p:txBody>
      </p:sp>
      <p:sp>
        <p:nvSpPr>
          <p:cNvPr id="4" name="Slide Number Placeholder 3"/>
          <p:cNvSpPr>
            <a:spLocks noGrp="1"/>
          </p:cNvSpPr>
          <p:nvPr>
            <p:ph type="sldNum" sz="quarter" idx="10"/>
          </p:nvPr>
        </p:nvSpPr>
        <p:spPr/>
        <p:txBody>
          <a:bodyPr/>
          <a:lstStyle/>
          <a:p>
            <a:fld id="{A358422A-D4B3-49A2-96AF-FCC3B83E3DDF}"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58422A-D4B3-49A2-96AF-FCC3B83E3DDF}"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C41BFBD-A7F9-4481-95E6-12966DAFA953}" type="datetimeFigureOut">
              <a:rPr lang="en-US" smtClean="0"/>
              <a:pPr/>
              <a:t>9/8/2022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B72B52E-3F53-47C8-9AB3-27D4CFC65B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41BFBD-A7F9-4481-95E6-12966DAFA953}"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2B52E-3F53-47C8-9AB3-27D4CFC65B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C41BFBD-A7F9-4481-95E6-12966DAFA953}" type="datetimeFigureOut">
              <a:rPr lang="en-US" smtClean="0"/>
              <a:pPr/>
              <a:t>9/8/2022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B72B52E-3F53-47C8-9AB3-27D4CFC65BC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41BFBD-A7F9-4481-95E6-12966DAFA953}"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72B52E-3F53-47C8-9AB3-27D4CFC65BC2}"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C41BFBD-A7F9-4481-95E6-12966DAFA953}" type="datetimeFigureOut">
              <a:rPr lang="en-US" smtClean="0"/>
              <a:pPr/>
              <a:t>9/8/2022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B72B52E-3F53-47C8-9AB3-27D4CFC65BC2}"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C41BFBD-A7F9-4481-95E6-12966DAFA953}" type="datetimeFigureOut">
              <a:rPr lang="en-US" smtClean="0"/>
              <a:pPr/>
              <a:t>9/8/2022</a:t>
            </a:fld>
            <a:endParaRPr lang="en-US"/>
          </a:p>
        </p:txBody>
      </p:sp>
      <p:sp>
        <p:nvSpPr>
          <p:cNvPr id="10" name="Slide Number Placeholder 9"/>
          <p:cNvSpPr>
            <a:spLocks noGrp="1"/>
          </p:cNvSpPr>
          <p:nvPr>
            <p:ph type="sldNum" sz="quarter" idx="16"/>
          </p:nvPr>
        </p:nvSpPr>
        <p:spPr/>
        <p:txBody>
          <a:bodyPr rtlCol="0"/>
          <a:lstStyle/>
          <a:p>
            <a:fld id="{CB72B52E-3F53-47C8-9AB3-27D4CFC65BC2}"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C41BFBD-A7F9-4481-95E6-12966DAFA953}" type="datetimeFigureOut">
              <a:rPr lang="en-US" smtClean="0"/>
              <a:pPr/>
              <a:t>9/8/2022</a:t>
            </a:fld>
            <a:endParaRPr lang="en-US"/>
          </a:p>
        </p:txBody>
      </p:sp>
      <p:sp>
        <p:nvSpPr>
          <p:cNvPr id="12" name="Slide Number Placeholder 11"/>
          <p:cNvSpPr>
            <a:spLocks noGrp="1"/>
          </p:cNvSpPr>
          <p:nvPr>
            <p:ph type="sldNum" sz="quarter" idx="16"/>
          </p:nvPr>
        </p:nvSpPr>
        <p:spPr/>
        <p:txBody>
          <a:bodyPr rtlCol="0"/>
          <a:lstStyle/>
          <a:p>
            <a:fld id="{CB72B52E-3F53-47C8-9AB3-27D4CFC65BC2}"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41BFBD-A7F9-4481-95E6-12966DAFA953}" type="datetimeFigureOut">
              <a:rPr lang="en-US" smtClean="0"/>
              <a:pPr/>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B72B52E-3F53-47C8-9AB3-27D4CFC65B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1BFBD-A7F9-4481-95E6-12966DAFA953}" type="datetimeFigureOut">
              <a:rPr lang="en-US" smtClean="0"/>
              <a:pPr/>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B72B52E-3F53-47C8-9AB3-27D4CFC65B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41BFBD-A7F9-4481-95E6-12966DAFA953}"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B72B52E-3F53-47C8-9AB3-27D4CFC65BC2}"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C41BFBD-A7F9-4481-95E6-12966DAFA953}" type="datetimeFigureOut">
              <a:rPr lang="en-US" smtClean="0"/>
              <a:pPr/>
              <a:t>9/8/2022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B72B52E-3F53-47C8-9AB3-27D4CFC65BC2}"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C41BFBD-A7F9-4481-95E6-12966DAFA953}" type="datetimeFigureOut">
              <a:rPr lang="en-US" smtClean="0"/>
              <a:pPr/>
              <a:t>9/8/2022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B72B52E-3F53-47C8-9AB3-27D4CFC65B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18" Type="http://schemas.openxmlformats.org/officeDocument/2006/relationships/image" Target="../media/image20.wmf"/><Relationship Id="rId3" Type="http://schemas.openxmlformats.org/officeDocument/2006/relationships/oleObject" Target="../embeddings/oleObject1.bin"/><Relationship Id="rId7" Type="http://schemas.openxmlformats.org/officeDocument/2006/relationships/image" Target="../media/image11.png"/><Relationship Id="rId12" Type="http://schemas.openxmlformats.org/officeDocument/2006/relationships/image" Target="../media/image14.png"/><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image" Target="../media/image13.png"/><Relationship Id="rId5" Type="http://schemas.openxmlformats.org/officeDocument/2006/relationships/image" Target="../media/image9.wmf"/><Relationship Id="rId15" Type="http://schemas.openxmlformats.org/officeDocument/2006/relationships/image" Target="../media/image17.wmf"/><Relationship Id="rId10" Type="http://schemas.openxmlformats.org/officeDocument/2006/relationships/oleObject" Target="../embeddings/oleObject4.bin"/><Relationship Id="rId4" Type="http://schemas.openxmlformats.org/officeDocument/2006/relationships/oleObject" Target="../embeddings/oleObject2.bin"/><Relationship Id="rId9" Type="http://schemas.openxmlformats.org/officeDocument/2006/relationships/oleObject" Target="../embeddings/oleObject3.bin"/><Relationship Id="rId14" Type="http://schemas.openxmlformats.org/officeDocument/2006/relationships/image" Target="../media/image16.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8.png"/><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69.gi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en.wikipedia.org/wiki/Image:Fourier2.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8458200" cy="1752600"/>
          </a:xfrm>
        </p:spPr>
        <p:txBody>
          <a:bodyPr>
            <a:noAutofit/>
          </a:bodyPr>
          <a:lstStyle/>
          <a:p>
            <a:pPr algn="ctr"/>
            <a:r>
              <a:rPr lang="en-US" sz="5400" cap="none" dirty="0" smtClean="0">
                <a:solidFill>
                  <a:schemeClr val="bg1"/>
                </a:solidFill>
                <a:latin typeface="Berlin Sans FB Demi" pitchFamily="34" charset="0"/>
                <a:ea typeface="ＭＳ Ｐゴシック"/>
                <a:cs typeface="ＭＳ Ｐゴシック"/>
              </a:rPr>
              <a:t/>
            </a:r>
            <a:br>
              <a:rPr lang="en-US" sz="5400" cap="none" dirty="0" smtClean="0">
                <a:solidFill>
                  <a:schemeClr val="bg1"/>
                </a:solidFill>
                <a:latin typeface="Berlin Sans FB Demi" pitchFamily="34" charset="0"/>
                <a:ea typeface="ＭＳ Ｐゴシック"/>
                <a:cs typeface="ＭＳ Ｐゴシック"/>
              </a:rPr>
            </a:br>
            <a:r>
              <a:rPr lang="en-US" sz="4800" cap="none" dirty="0" smtClean="0">
                <a:solidFill>
                  <a:schemeClr val="tx1"/>
                </a:solidFill>
                <a:latin typeface="Berlin Sans FB Demi" pitchFamily="34" charset="0"/>
                <a:ea typeface="ＭＳ Ｐゴシック"/>
                <a:cs typeface="ＭＳ Ｐゴシック"/>
              </a:rPr>
              <a:t>Image Enhancement In Frequency Domain</a:t>
            </a:r>
            <a:endParaRPr lang="en-US" sz="4800" cap="none" dirty="0">
              <a:solidFill>
                <a:schemeClr val="tx1"/>
              </a:solidFill>
              <a:latin typeface="Berlin Sans FB Demi" pitchFamily="34" charset="0"/>
              <a:ea typeface="ＭＳ Ｐゴシック"/>
              <a:cs typeface="ＭＳ Ｐゴシック"/>
            </a:endParaRPr>
          </a:p>
        </p:txBody>
      </p:sp>
      <p:pic>
        <p:nvPicPr>
          <p:cNvPr id="5" name="Picture 2"/>
          <p:cNvPicPr>
            <a:picLocks noChangeAspect="1" noChangeArrowheads="1"/>
          </p:cNvPicPr>
          <p:nvPr/>
        </p:nvPicPr>
        <p:blipFill>
          <a:blip r:embed="rId2" cstate="print"/>
          <a:srcRect/>
          <a:stretch>
            <a:fillRect/>
          </a:stretch>
        </p:blipFill>
        <p:spPr bwMode="auto">
          <a:xfrm>
            <a:off x="76200" y="37745"/>
            <a:ext cx="1097280" cy="1143427"/>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2438400" y="1981200"/>
            <a:ext cx="5029200" cy="33160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3399"/>
                </a:solidFill>
              </a:rPr>
              <a:t>Fourier Series</a:t>
            </a:r>
            <a:endParaRPr lang="en-US" dirty="0"/>
          </a:p>
        </p:txBody>
      </p:sp>
      <p:sp>
        <p:nvSpPr>
          <p:cNvPr id="4" name="Text Box 4"/>
          <p:cNvSpPr txBox="1">
            <a:spLocks noChangeArrowheads="1"/>
          </p:cNvSpPr>
          <p:nvPr/>
        </p:nvSpPr>
        <p:spPr bwMode="auto">
          <a:xfrm>
            <a:off x="119063" y="1676401"/>
            <a:ext cx="8643937" cy="18774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defRPr/>
            </a:pPr>
            <a:r>
              <a:rPr lang="en-US" sz="3200" i="1" dirty="0">
                <a:solidFill>
                  <a:srgbClr val="C00000"/>
                </a:solidFill>
              </a:rPr>
              <a:t>y(x) = A sin(</a:t>
            </a:r>
            <a:r>
              <a:rPr lang="en-US" sz="3200" i="1" dirty="0" err="1">
                <a:solidFill>
                  <a:srgbClr val="C00000"/>
                </a:solidFill>
              </a:rPr>
              <a:t>fx</a:t>
            </a:r>
            <a:r>
              <a:rPr lang="en-US" sz="3200" i="1" dirty="0">
                <a:solidFill>
                  <a:srgbClr val="C00000"/>
                </a:solidFill>
              </a:rPr>
              <a:t> + p)</a:t>
            </a:r>
          </a:p>
          <a:p>
            <a:pPr algn="just">
              <a:spcBef>
                <a:spcPct val="50000"/>
              </a:spcBef>
              <a:defRPr/>
            </a:pPr>
            <a:r>
              <a:rPr lang="en-US" sz="2400" dirty="0"/>
              <a:t>Any mathematical function that periodically repeats itself can be expressed as a sum of </a:t>
            </a:r>
            <a:r>
              <a:rPr lang="en-US" sz="2400" dirty="0" err="1"/>
              <a:t>sines</a:t>
            </a:r>
            <a:r>
              <a:rPr lang="en-US" sz="2400" dirty="0"/>
              <a:t> &amp;/or cosines with different </a:t>
            </a:r>
            <a:r>
              <a:rPr lang="en-US" sz="2400" dirty="0">
                <a:solidFill>
                  <a:srgbClr val="C00000"/>
                </a:solidFill>
              </a:rPr>
              <a:t>amplitudes A</a:t>
            </a:r>
            <a:r>
              <a:rPr lang="en-US" sz="2400" dirty="0"/>
              <a:t>, </a:t>
            </a:r>
            <a:r>
              <a:rPr lang="en-US" sz="2400" dirty="0">
                <a:solidFill>
                  <a:srgbClr val="C00000"/>
                </a:solidFill>
              </a:rPr>
              <a:t>frequencies f</a:t>
            </a:r>
            <a:r>
              <a:rPr lang="en-US" sz="2400" dirty="0"/>
              <a:t>, and </a:t>
            </a:r>
            <a:r>
              <a:rPr lang="en-US" sz="2400" dirty="0">
                <a:solidFill>
                  <a:srgbClr val="C00000"/>
                </a:solidFill>
              </a:rPr>
              <a:t>phases p</a:t>
            </a:r>
            <a:r>
              <a:rPr lang="en-US" sz="2400" dirty="0" smtClean="0"/>
              <a:t>.</a:t>
            </a:r>
            <a:endParaRPr lang="en-US" sz="2000" dirty="0"/>
          </a:p>
        </p:txBody>
      </p:sp>
      <p:sp>
        <p:nvSpPr>
          <p:cNvPr id="5" name="Rounded Rectangle 4"/>
          <p:cNvSpPr/>
          <p:nvPr/>
        </p:nvSpPr>
        <p:spPr>
          <a:xfrm>
            <a:off x="228600" y="3886200"/>
            <a:ext cx="8610600" cy="10668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sz="2400" dirty="0">
                <a:solidFill>
                  <a:schemeClr val="tx1"/>
                </a:solidFill>
              </a:rPr>
              <a:t>It does not matter how complicated the function is – as long as it is periodic (&amp; meets certain mathematical conditions), it can be represented by such a sum.</a:t>
            </a:r>
          </a:p>
        </p:txBody>
      </p:sp>
      <p:sp>
        <p:nvSpPr>
          <p:cNvPr id="6" name="TextBox 5"/>
          <p:cNvSpPr txBox="1">
            <a:spLocks noChangeArrowheads="1"/>
          </p:cNvSpPr>
          <p:nvPr/>
        </p:nvSpPr>
        <p:spPr bwMode="auto">
          <a:xfrm>
            <a:off x="381000" y="5334000"/>
            <a:ext cx="8610600" cy="1200329"/>
          </a:xfrm>
          <a:prstGeom prst="rect">
            <a:avLst/>
          </a:prstGeom>
          <a:solidFill>
            <a:srgbClr val="005DA2"/>
          </a:solidFill>
          <a:ln w="9525">
            <a:noFill/>
            <a:miter lim="800000"/>
            <a:headEnd/>
            <a:tailEnd/>
          </a:ln>
        </p:spPr>
        <p:txBody>
          <a:bodyPr wrap="square">
            <a:spAutoFit/>
          </a:bodyPr>
          <a:lstStyle/>
          <a:p>
            <a:pPr algn="ctr"/>
            <a:r>
              <a:rPr lang="en-GB" sz="2400" dirty="0">
                <a:solidFill>
                  <a:srgbClr val="FFFF00"/>
                </a:solidFill>
                <a:latin typeface="Comic Sans MS" pitchFamily="66" charset="0"/>
              </a:rPr>
              <a:t>Even functions that are not periodic (but whose area under the curve is finite) can be expressed as the integral of </a:t>
            </a:r>
            <a:r>
              <a:rPr lang="en-GB" sz="2400" dirty="0" err="1">
                <a:solidFill>
                  <a:srgbClr val="FFFF00"/>
                </a:solidFill>
                <a:latin typeface="Comic Sans MS" pitchFamily="66" charset="0"/>
              </a:rPr>
              <a:t>sines</a:t>
            </a:r>
            <a:r>
              <a:rPr lang="en-GB" sz="2400" dirty="0">
                <a:solidFill>
                  <a:srgbClr val="FFFF00"/>
                </a:solidFill>
                <a:latin typeface="Comic Sans MS" pitchFamily="66" charset="0"/>
              </a:rPr>
              <a:t> &amp;/or cosines multiplied by a weighting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p:cNvSpPr>
            <a:spLocks/>
          </p:cNvSpPr>
          <p:nvPr/>
        </p:nvSpPr>
        <p:spPr bwMode="auto">
          <a:xfrm>
            <a:off x="500063" y="1676400"/>
            <a:ext cx="2620962" cy="612775"/>
          </a:xfrm>
          <a:custGeom>
            <a:avLst/>
            <a:gdLst/>
            <a:ahLst/>
            <a:cxnLst>
              <a:cxn ang="0">
                <a:pos x="0" y="214"/>
              </a:cxn>
              <a:cxn ang="0">
                <a:pos x="53" y="0"/>
              </a:cxn>
              <a:cxn ang="0">
                <a:pos x="373" y="0"/>
              </a:cxn>
              <a:cxn ang="0">
                <a:pos x="459" y="320"/>
              </a:cxn>
              <a:cxn ang="0">
                <a:pos x="789" y="320"/>
              </a:cxn>
              <a:cxn ang="0">
                <a:pos x="875" y="11"/>
              </a:cxn>
              <a:cxn ang="0">
                <a:pos x="1195" y="11"/>
              </a:cxn>
              <a:cxn ang="0">
                <a:pos x="1237" y="214"/>
              </a:cxn>
            </a:cxnLst>
            <a:rect l="0" t="0" r="r" b="b"/>
            <a:pathLst>
              <a:path w="1238" h="321">
                <a:moveTo>
                  <a:pt x="0" y="214"/>
                </a:moveTo>
                <a:lnTo>
                  <a:pt x="53" y="0"/>
                </a:lnTo>
                <a:lnTo>
                  <a:pt x="373" y="0"/>
                </a:lnTo>
                <a:lnTo>
                  <a:pt x="459" y="320"/>
                </a:lnTo>
                <a:lnTo>
                  <a:pt x="789" y="320"/>
                </a:lnTo>
                <a:lnTo>
                  <a:pt x="875" y="11"/>
                </a:lnTo>
                <a:lnTo>
                  <a:pt x="1195" y="11"/>
                </a:lnTo>
                <a:lnTo>
                  <a:pt x="1237" y="214"/>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5" name="Rectangle 46"/>
          <p:cNvSpPr>
            <a:spLocks noChangeArrowheads="1"/>
          </p:cNvSpPr>
          <p:nvPr/>
        </p:nvSpPr>
        <p:spPr bwMode="auto">
          <a:xfrm>
            <a:off x="3381375" y="1728788"/>
            <a:ext cx="442913" cy="454025"/>
          </a:xfrm>
          <a:prstGeom prst="rect">
            <a:avLst/>
          </a:prstGeom>
          <a:noFill/>
          <a:ln w="12700">
            <a:noFill/>
            <a:miter lim="800000"/>
            <a:headEnd/>
            <a:tailEnd/>
          </a:ln>
          <a:effectLst/>
        </p:spPr>
        <p:txBody>
          <a:bodyPr wrap="none" lIns="90488" tIns="44450" rIns="90488" bIns="44450">
            <a:spAutoFit/>
          </a:bodyPr>
          <a:lstStyle/>
          <a:p>
            <a:r>
              <a:rPr lang="en-US">
                <a:latin typeface="Arial" pitchFamily="34" charset="0"/>
              </a:rPr>
              <a:t>= </a:t>
            </a:r>
          </a:p>
        </p:txBody>
      </p:sp>
      <p:grpSp>
        <p:nvGrpSpPr>
          <p:cNvPr id="6" name="Group 3"/>
          <p:cNvGrpSpPr>
            <a:grpSpLocks/>
          </p:cNvGrpSpPr>
          <p:nvPr/>
        </p:nvGrpSpPr>
        <p:grpSpPr bwMode="auto">
          <a:xfrm>
            <a:off x="5486400" y="2505075"/>
            <a:ext cx="2597150" cy="593725"/>
            <a:chOff x="2634" y="1550"/>
            <a:chExt cx="1227" cy="499"/>
          </a:xfrm>
        </p:grpSpPr>
        <p:sp>
          <p:nvSpPr>
            <p:cNvPr id="7" name="Freeform 4"/>
            <p:cNvSpPr>
              <a:spLocks/>
            </p:cNvSpPr>
            <p:nvPr/>
          </p:nvSpPr>
          <p:spPr bwMode="auto">
            <a:xfrm>
              <a:off x="2634" y="1550"/>
              <a:ext cx="395" cy="250"/>
            </a:xfrm>
            <a:custGeom>
              <a:avLst/>
              <a:gdLst/>
              <a:ahLst/>
              <a:cxnLst>
                <a:cxn ang="0">
                  <a:pos x="4" y="241"/>
                </a:cxn>
                <a:cxn ang="0">
                  <a:pos x="11" y="232"/>
                </a:cxn>
                <a:cxn ang="0">
                  <a:pos x="15" y="222"/>
                </a:cxn>
                <a:cxn ang="0">
                  <a:pos x="19" y="213"/>
                </a:cxn>
                <a:cxn ang="0">
                  <a:pos x="26" y="205"/>
                </a:cxn>
                <a:cxn ang="0">
                  <a:pos x="30" y="195"/>
                </a:cxn>
                <a:cxn ang="0">
                  <a:pos x="34" y="186"/>
                </a:cxn>
                <a:cxn ang="0">
                  <a:pos x="41" y="176"/>
                </a:cxn>
                <a:cxn ang="0">
                  <a:pos x="45" y="168"/>
                </a:cxn>
                <a:cxn ang="0">
                  <a:pos x="48" y="159"/>
                </a:cxn>
                <a:cxn ang="0">
                  <a:pos x="56" y="151"/>
                </a:cxn>
                <a:cxn ang="0">
                  <a:pos x="60" y="141"/>
                </a:cxn>
                <a:cxn ang="0">
                  <a:pos x="63" y="133"/>
                </a:cxn>
                <a:cxn ang="0">
                  <a:pos x="67" y="125"/>
                </a:cxn>
                <a:cxn ang="0">
                  <a:pos x="74" y="117"/>
                </a:cxn>
                <a:cxn ang="0">
                  <a:pos x="78" y="109"/>
                </a:cxn>
                <a:cxn ang="0">
                  <a:pos x="82" y="101"/>
                </a:cxn>
                <a:cxn ang="0">
                  <a:pos x="89" y="93"/>
                </a:cxn>
                <a:cxn ang="0">
                  <a:pos x="93" y="87"/>
                </a:cxn>
                <a:cxn ang="0">
                  <a:pos x="97" y="79"/>
                </a:cxn>
                <a:cxn ang="0">
                  <a:pos x="104" y="73"/>
                </a:cxn>
                <a:cxn ang="0">
                  <a:pos x="108" y="66"/>
                </a:cxn>
                <a:cxn ang="0">
                  <a:pos x="112" y="60"/>
                </a:cxn>
                <a:cxn ang="0">
                  <a:pos x="119" y="54"/>
                </a:cxn>
                <a:cxn ang="0">
                  <a:pos x="123" y="47"/>
                </a:cxn>
                <a:cxn ang="0">
                  <a:pos x="130" y="41"/>
                </a:cxn>
                <a:cxn ang="0">
                  <a:pos x="138" y="35"/>
                </a:cxn>
                <a:cxn ang="0">
                  <a:pos x="145" y="28"/>
                </a:cxn>
                <a:cxn ang="0">
                  <a:pos x="152" y="22"/>
                </a:cxn>
                <a:cxn ang="0">
                  <a:pos x="160" y="15"/>
                </a:cxn>
                <a:cxn ang="0">
                  <a:pos x="171" y="9"/>
                </a:cxn>
                <a:cxn ang="0">
                  <a:pos x="186" y="3"/>
                </a:cxn>
                <a:cxn ang="0">
                  <a:pos x="201" y="0"/>
                </a:cxn>
                <a:cxn ang="0">
                  <a:pos x="216" y="1"/>
                </a:cxn>
                <a:cxn ang="0">
                  <a:pos x="231" y="4"/>
                </a:cxn>
                <a:cxn ang="0">
                  <a:pos x="245" y="11"/>
                </a:cxn>
                <a:cxn ang="0">
                  <a:pos x="257" y="17"/>
                </a:cxn>
                <a:cxn ang="0">
                  <a:pos x="264" y="23"/>
                </a:cxn>
                <a:cxn ang="0">
                  <a:pos x="271" y="30"/>
                </a:cxn>
                <a:cxn ang="0">
                  <a:pos x="279" y="36"/>
                </a:cxn>
                <a:cxn ang="0">
                  <a:pos x="283" y="43"/>
                </a:cxn>
                <a:cxn ang="0">
                  <a:pos x="290" y="49"/>
                </a:cxn>
                <a:cxn ang="0">
                  <a:pos x="294" y="55"/>
                </a:cxn>
                <a:cxn ang="0">
                  <a:pos x="301" y="62"/>
                </a:cxn>
                <a:cxn ang="0">
                  <a:pos x="305" y="68"/>
                </a:cxn>
                <a:cxn ang="0">
                  <a:pos x="309" y="74"/>
                </a:cxn>
                <a:cxn ang="0">
                  <a:pos x="312" y="81"/>
                </a:cxn>
                <a:cxn ang="0">
                  <a:pos x="320" y="89"/>
                </a:cxn>
                <a:cxn ang="0">
                  <a:pos x="323" y="95"/>
                </a:cxn>
                <a:cxn ang="0">
                  <a:pos x="327" y="103"/>
                </a:cxn>
                <a:cxn ang="0">
                  <a:pos x="335" y="111"/>
                </a:cxn>
                <a:cxn ang="0">
                  <a:pos x="338" y="119"/>
                </a:cxn>
                <a:cxn ang="0">
                  <a:pos x="342" y="127"/>
                </a:cxn>
                <a:cxn ang="0">
                  <a:pos x="349" y="135"/>
                </a:cxn>
                <a:cxn ang="0">
                  <a:pos x="353" y="143"/>
                </a:cxn>
                <a:cxn ang="0">
                  <a:pos x="357" y="152"/>
                </a:cxn>
                <a:cxn ang="0">
                  <a:pos x="364" y="160"/>
                </a:cxn>
                <a:cxn ang="0">
                  <a:pos x="368" y="170"/>
                </a:cxn>
                <a:cxn ang="0">
                  <a:pos x="372" y="178"/>
                </a:cxn>
                <a:cxn ang="0">
                  <a:pos x="379" y="187"/>
                </a:cxn>
                <a:cxn ang="0">
                  <a:pos x="383" y="197"/>
                </a:cxn>
                <a:cxn ang="0">
                  <a:pos x="387" y="206"/>
                </a:cxn>
                <a:cxn ang="0">
                  <a:pos x="394" y="214"/>
                </a:cxn>
              </a:cxnLst>
              <a:rect l="0" t="0" r="r" b="b"/>
              <a:pathLst>
                <a:path w="395" h="250">
                  <a:moveTo>
                    <a:pt x="0" y="249"/>
                  </a:moveTo>
                  <a:lnTo>
                    <a:pt x="4" y="246"/>
                  </a:lnTo>
                  <a:lnTo>
                    <a:pt x="4" y="245"/>
                  </a:lnTo>
                  <a:lnTo>
                    <a:pt x="4" y="241"/>
                  </a:lnTo>
                  <a:lnTo>
                    <a:pt x="8" y="240"/>
                  </a:lnTo>
                  <a:lnTo>
                    <a:pt x="8" y="237"/>
                  </a:lnTo>
                  <a:lnTo>
                    <a:pt x="8" y="235"/>
                  </a:lnTo>
                  <a:lnTo>
                    <a:pt x="11" y="232"/>
                  </a:lnTo>
                  <a:lnTo>
                    <a:pt x="11" y="230"/>
                  </a:lnTo>
                  <a:lnTo>
                    <a:pt x="11" y="227"/>
                  </a:lnTo>
                  <a:lnTo>
                    <a:pt x="15" y="225"/>
                  </a:lnTo>
                  <a:lnTo>
                    <a:pt x="15" y="222"/>
                  </a:lnTo>
                  <a:lnTo>
                    <a:pt x="15" y="221"/>
                  </a:lnTo>
                  <a:lnTo>
                    <a:pt x="19" y="218"/>
                  </a:lnTo>
                  <a:lnTo>
                    <a:pt x="19" y="216"/>
                  </a:lnTo>
                  <a:lnTo>
                    <a:pt x="19" y="213"/>
                  </a:lnTo>
                  <a:lnTo>
                    <a:pt x="22" y="211"/>
                  </a:lnTo>
                  <a:lnTo>
                    <a:pt x="22" y="210"/>
                  </a:lnTo>
                  <a:lnTo>
                    <a:pt x="22" y="206"/>
                  </a:lnTo>
                  <a:lnTo>
                    <a:pt x="26" y="205"/>
                  </a:lnTo>
                  <a:lnTo>
                    <a:pt x="26" y="202"/>
                  </a:lnTo>
                  <a:lnTo>
                    <a:pt x="26" y="200"/>
                  </a:lnTo>
                  <a:lnTo>
                    <a:pt x="30" y="197"/>
                  </a:lnTo>
                  <a:lnTo>
                    <a:pt x="30" y="195"/>
                  </a:lnTo>
                  <a:lnTo>
                    <a:pt x="30" y="192"/>
                  </a:lnTo>
                  <a:lnTo>
                    <a:pt x="34" y="190"/>
                  </a:lnTo>
                  <a:lnTo>
                    <a:pt x="34" y="189"/>
                  </a:lnTo>
                  <a:lnTo>
                    <a:pt x="34" y="186"/>
                  </a:lnTo>
                  <a:lnTo>
                    <a:pt x="37" y="184"/>
                  </a:lnTo>
                  <a:lnTo>
                    <a:pt x="37" y="181"/>
                  </a:lnTo>
                  <a:lnTo>
                    <a:pt x="37" y="179"/>
                  </a:lnTo>
                  <a:lnTo>
                    <a:pt x="41" y="176"/>
                  </a:lnTo>
                  <a:lnTo>
                    <a:pt x="41" y="175"/>
                  </a:lnTo>
                  <a:lnTo>
                    <a:pt x="41" y="173"/>
                  </a:lnTo>
                  <a:lnTo>
                    <a:pt x="45" y="170"/>
                  </a:lnTo>
                  <a:lnTo>
                    <a:pt x="45" y="168"/>
                  </a:lnTo>
                  <a:lnTo>
                    <a:pt x="45" y="165"/>
                  </a:lnTo>
                  <a:lnTo>
                    <a:pt x="48" y="163"/>
                  </a:lnTo>
                  <a:lnTo>
                    <a:pt x="48" y="162"/>
                  </a:lnTo>
                  <a:lnTo>
                    <a:pt x="48" y="159"/>
                  </a:lnTo>
                  <a:lnTo>
                    <a:pt x="52" y="157"/>
                  </a:lnTo>
                  <a:lnTo>
                    <a:pt x="52" y="155"/>
                  </a:lnTo>
                  <a:lnTo>
                    <a:pt x="52" y="152"/>
                  </a:lnTo>
                  <a:lnTo>
                    <a:pt x="56" y="151"/>
                  </a:lnTo>
                  <a:lnTo>
                    <a:pt x="56" y="148"/>
                  </a:lnTo>
                  <a:lnTo>
                    <a:pt x="56" y="146"/>
                  </a:lnTo>
                  <a:lnTo>
                    <a:pt x="60" y="144"/>
                  </a:lnTo>
                  <a:lnTo>
                    <a:pt x="60" y="141"/>
                  </a:lnTo>
                  <a:lnTo>
                    <a:pt x="60" y="140"/>
                  </a:lnTo>
                  <a:lnTo>
                    <a:pt x="63" y="138"/>
                  </a:lnTo>
                  <a:lnTo>
                    <a:pt x="63" y="135"/>
                  </a:lnTo>
                  <a:lnTo>
                    <a:pt x="63" y="133"/>
                  </a:lnTo>
                  <a:lnTo>
                    <a:pt x="63" y="132"/>
                  </a:lnTo>
                  <a:lnTo>
                    <a:pt x="67" y="130"/>
                  </a:lnTo>
                  <a:lnTo>
                    <a:pt x="67" y="127"/>
                  </a:lnTo>
                  <a:lnTo>
                    <a:pt x="67" y="125"/>
                  </a:lnTo>
                  <a:lnTo>
                    <a:pt x="71" y="124"/>
                  </a:lnTo>
                  <a:lnTo>
                    <a:pt x="71" y="120"/>
                  </a:lnTo>
                  <a:lnTo>
                    <a:pt x="71" y="119"/>
                  </a:lnTo>
                  <a:lnTo>
                    <a:pt x="74" y="117"/>
                  </a:lnTo>
                  <a:lnTo>
                    <a:pt x="74" y="116"/>
                  </a:lnTo>
                  <a:lnTo>
                    <a:pt x="74" y="113"/>
                  </a:lnTo>
                  <a:lnTo>
                    <a:pt x="78" y="111"/>
                  </a:lnTo>
                  <a:lnTo>
                    <a:pt x="78" y="109"/>
                  </a:lnTo>
                  <a:lnTo>
                    <a:pt x="78" y="108"/>
                  </a:lnTo>
                  <a:lnTo>
                    <a:pt x="82" y="106"/>
                  </a:lnTo>
                  <a:lnTo>
                    <a:pt x="82" y="103"/>
                  </a:lnTo>
                  <a:lnTo>
                    <a:pt x="82" y="101"/>
                  </a:lnTo>
                  <a:lnTo>
                    <a:pt x="86" y="100"/>
                  </a:lnTo>
                  <a:lnTo>
                    <a:pt x="86" y="98"/>
                  </a:lnTo>
                  <a:lnTo>
                    <a:pt x="86" y="97"/>
                  </a:lnTo>
                  <a:lnTo>
                    <a:pt x="89" y="93"/>
                  </a:lnTo>
                  <a:lnTo>
                    <a:pt x="89" y="92"/>
                  </a:lnTo>
                  <a:lnTo>
                    <a:pt x="89" y="90"/>
                  </a:lnTo>
                  <a:lnTo>
                    <a:pt x="93" y="89"/>
                  </a:lnTo>
                  <a:lnTo>
                    <a:pt x="93" y="87"/>
                  </a:lnTo>
                  <a:lnTo>
                    <a:pt x="93" y="85"/>
                  </a:lnTo>
                  <a:lnTo>
                    <a:pt x="97" y="84"/>
                  </a:lnTo>
                  <a:lnTo>
                    <a:pt x="97" y="82"/>
                  </a:lnTo>
                  <a:lnTo>
                    <a:pt x="97" y="79"/>
                  </a:lnTo>
                  <a:lnTo>
                    <a:pt x="100" y="78"/>
                  </a:lnTo>
                  <a:lnTo>
                    <a:pt x="100" y="76"/>
                  </a:lnTo>
                  <a:lnTo>
                    <a:pt x="100" y="74"/>
                  </a:lnTo>
                  <a:lnTo>
                    <a:pt x="104" y="73"/>
                  </a:lnTo>
                  <a:lnTo>
                    <a:pt x="104" y="71"/>
                  </a:lnTo>
                  <a:lnTo>
                    <a:pt x="104" y="70"/>
                  </a:lnTo>
                  <a:lnTo>
                    <a:pt x="108" y="68"/>
                  </a:lnTo>
                  <a:lnTo>
                    <a:pt x="108" y="66"/>
                  </a:lnTo>
                  <a:lnTo>
                    <a:pt x="108" y="65"/>
                  </a:lnTo>
                  <a:lnTo>
                    <a:pt x="112" y="63"/>
                  </a:lnTo>
                  <a:lnTo>
                    <a:pt x="112" y="62"/>
                  </a:lnTo>
                  <a:lnTo>
                    <a:pt x="112" y="60"/>
                  </a:lnTo>
                  <a:lnTo>
                    <a:pt x="115" y="58"/>
                  </a:lnTo>
                  <a:lnTo>
                    <a:pt x="115" y="57"/>
                  </a:lnTo>
                  <a:lnTo>
                    <a:pt x="115" y="55"/>
                  </a:lnTo>
                  <a:lnTo>
                    <a:pt x="119" y="54"/>
                  </a:lnTo>
                  <a:lnTo>
                    <a:pt x="119" y="52"/>
                  </a:lnTo>
                  <a:lnTo>
                    <a:pt x="123" y="50"/>
                  </a:lnTo>
                  <a:lnTo>
                    <a:pt x="123" y="49"/>
                  </a:lnTo>
                  <a:lnTo>
                    <a:pt x="123" y="47"/>
                  </a:lnTo>
                  <a:lnTo>
                    <a:pt x="126" y="46"/>
                  </a:lnTo>
                  <a:lnTo>
                    <a:pt x="126" y="44"/>
                  </a:lnTo>
                  <a:lnTo>
                    <a:pt x="130" y="43"/>
                  </a:lnTo>
                  <a:lnTo>
                    <a:pt x="130" y="41"/>
                  </a:lnTo>
                  <a:lnTo>
                    <a:pt x="130" y="39"/>
                  </a:lnTo>
                  <a:lnTo>
                    <a:pt x="134" y="38"/>
                  </a:lnTo>
                  <a:lnTo>
                    <a:pt x="134" y="36"/>
                  </a:lnTo>
                  <a:lnTo>
                    <a:pt x="138" y="35"/>
                  </a:lnTo>
                  <a:lnTo>
                    <a:pt x="138" y="33"/>
                  </a:lnTo>
                  <a:lnTo>
                    <a:pt x="141" y="31"/>
                  </a:lnTo>
                  <a:lnTo>
                    <a:pt x="141" y="30"/>
                  </a:lnTo>
                  <a:lnTo>
                    <a:pt x="145" y="28"/>
                  </a:lnTo>
                  <a:lnTo>
                    <a:pt x="145" y="27"/>
                  </a:lnTo>
                  <a:lnTo>
                    <a:pt x="149" y="25"/>
                  </a:lnTo>
                  <a:lnTo>
                    <a:pt x="149" y="23"/>
                  </a:lnTo>
                  <a:lnTo>
                    <a:pt x="152" y="22"/>
                  </a:lnTo>
                  <a:lnTo>
                    <a:pt x="152" y="20"/>
                  </a:lnTo>
                  <a:lnTo>
                    <a:pt x="156" y="19"/>
                  </a:lnTo>
                  <a:lnTo>
                    <a:pt x="156" y="17"/>
                  </a:lnTo>
                  <a:lnTo>
                    <a:pt x="160" y="15"/>
                  </a:lnTo>
                  <a:lnTo>
                    <a:pt x="164" y="14"/>
                  </a:lnTo>
                  <a:lnTo>
                    <a:pt x="164" y="12"/>
                  </a:lnTo>
                  <a:lnTo>
                    <a:pt x="167" y="11"/>
                  </a:lnTo>
                  <a:lnTo>
                    <a:pt x="171" y="9"/>
                  </a:lnTo>
                  <a:lnTo>
                    <a:pt x="175" y="8"/>
                  </a:lnTo>
                  <a:lnTo>
                    <a:pt x="178" y="6"/>
                  </a:lnTo>
                  <a:lnTo>
                    <a:pt x="182" y="4"/>
                  </a:lnTo>
                  <a:lnTo>
                    <a:pt x="186" y="3"/>
                  </a:lnTo>
                  <a:lnTo>
                    <a:pt x="190" y="1"/>
                  </a:lnTo>
                  <a:lnTo>
                    <a:pt x="193" y="1"/>
                  </a:lnTo>
                  <a:lnTo>
                    <a:pt x="197" y="0"/>
                  </a:lnTo>
                  <a:lnTo>
                    <a:pt x="201" y="0"/>
                  </a:lnTo>
                  <a:lnTo>
                    <a:pt x="204" y="0"/>
                  </a:lnTo>
                  <a:lnTo>
                    <a:pt x="208" y="0"/>
                  </a:lnTo>
                  <a:lnTo>
                    <a:pt x="212" y="0"/>
                  </a:lnTo>
                  <a:lnTo>
                    <a:pt x="216" y="1"/>
                  </a:lnTo>
                  <a:lnTo>
                    <a:pt x="219" y="1"/>
                  </a:lnTo>
                  <a:lnTo>
                    <a:pt x="223" y="3"/>
                  </a:lnTo>
                  <a:lnTo>
                    <a:pt x="227" y="3"/>
                  </a:lnTo>
                  <a:lnTo>
                    <a:pt x="231" y="4"/>
                  </a:lnTo>
                  <a:lnTo>
                    <a:pt x="234" y="6"/>
                  </a:lnTo>
                  <a:lnTo>
                    <a:pt x="238" y="8"/>
                  </a:lnTo>
                  <a:lnTo>
                    <a:pt x="242" y="9"/>
                  </a:lnTo>
                  <a:lnTo>
                    <a:pt x="245" y="11"/>
                  </a:lnTo>
                  <a:lnTo>
                    <a:pt x="249" y="12"/>
                  </a:lnTo>
                  <a:lnTo>
                    <a:pt x="249" y="14"/>
                  </a:lnTo>
                  <a:lnTo>
                    <a:pt x="253" y="15"/>
                  </a:lnTo>
                  <a:lnTo>
                    <a:pt x="257" y="17"/>
                  </a:lnTo>
                  <a:lnTo>
                    <a:pt x="257" y="19"/>
                  </a:lnTo>
                  <a:lnTo>
                    <a:pt x="260" y="20"/>
                  </a:lnTo>
                  <a:lnTo>
                    <a:pt x="260" y="22"/>
                  </a:lnTo>
                  <a:lnTo>
                    <a:pt x="264" y="23"/>
                  </a:lnTo>
                  <a:lnTo>
                    <a:pt x="264" y="25"/>
                  </a:lnTo>
                  <a:lnTo>
                    <a:pt x="268" y="27"/>
                  </a:lnTo>
                  <a:lnTo>
                    <a:pt x="268" y="28"/>
                  </a:lnTo>
                  <a:lnTo>
                    <a:pt x="271" y="30"/>
                  </a:lnTo>
                  <a:lnTo>
                    <a:pt x="271" y="31"/>
                  </a:lnTo>
                  <a:lnTo>
                    <a:pt x="275" y="33"/>
                  </a:lnTo>
                  <a:lnTo>
                    <a:pt x="275" y="35"/>
                  </a:lnTo>
                  <a:lnTo>
                    <a:pt x="279" y="36"/>
                  </a:lnTo>
                  <a:lnTo>
                    <a:pt x="279" y="38"/>
                  </a:lnTo>
                  <a:lnTo>
                    <a:pt x="283" y="39"/>
                  </a:lnTo>
                  <a:lnTo>
                    <a:pt x="283" y="41"/>
                  </a:lnTo>
                  <a:lnTo>
                    <a:pt x="283" y="43"/>
                  </a:lnTo>
                  <a:lnTo>
                    <a:pt x="286" y="44"/>
                  </a:lnTo>
                  <a:lnTo>
                    <a:pt x="286" y="46"/>
                  </a:lnTo>
                  <a:lnTo>
                    <a:pt x="290" y="47"/>
                  </a:lnTo>
                  <a:lnTo>
                    <a:pt x="290" y="49"/>
                  </a:lnTo>
                  <a:lnTo>
                    <a:pt x="290" y="50"/>
                  </a:lnTo>
                  <a:lnTo>
                    <a:pt x="294" y="52"/>
                  </a:lnTo>
                  <a:lnTo>
                    <a:pt x="294" y="54"/>
                  </a:lnTo>
                  <a:lnTo>
                    <a:pt x="294" y="55"/>
                  </a:lnTo>
                  <a:lnTo>
                    <a:pt x="297" y="57"/>
                  </a:lnTo>
                  <a:lnTo>
                    <a:pt x="297" y="58"/>
                  </a:lnTo>
                  <a:lnTo>
                    <a:pt x="297" y="60"/>
                  </a:lnTo>
                  <a:lnTo>
                    <a:pt x="301" y="62"/>
                  </a:lnTo>
                  <a:lnTo>
                    <a:pt x="301" y="63"/>
                  </a:lnTo>
                  <a:lnTo>
                    <a:pt x="301" y="65"/>
                  </a:lnTo>
                  <a:lnTo>
                    <a:pt x="305" y="66"/>
                  </a:lnTo>
                  <a:lnTo>
                    <a:pt x="305" y="68"/>
                  </a:lnTo>
                  <a:lnTo>
                    <a:pt x="305" y="70"/>
                  </a:lnTo>
                  <a:lnTo>
                    <a:pt x="309" y="71"/>
                  </a:lnTo>
                  <a:lnTo>
                    <a:pt x="309" y="73"/>
                  </a:lnTo>
                  <a:lnTo>
                    <a:pt x="309" y="74"/>
                  </a:lnTo>
                  <a:lnTo>
                    <a:pt x="309" y="76"/>
                  </a:lnTo>
                  <a:lnTo>
                    <a:pt x="312" y="78"/>
                  </a:lnTo>
                  <a:lnTo>
                    <a:pt x="312" y="79"/>
                  </a:lnTo>
                  <a:lnTo>
                    <a:pt x="312" y="81"/>
                  </a:lnTo>
                  <a:lnTo>
                    <a:pt x="316" y="82"/>
                  </a:lnTo>
                  <a:lnTo>
                    <a:pt x="316" y="84"/>
                  </a:lnTo>
                  <a:lnTo>
                    <a:pt x="316" y="85"/>
                  </a:lnTo>
                  <a:lnTo>
                    <a:pt x="320" y="89"/>
                  </a:lnTo>
                  <a:lnTo>
                    <a:pt x="320" y="90"/>
                  </a:lnTo>
                  <a:lnTo>
                    <a:pt x="320" y="92"/>
                  </a:lnTo>
                  <a:lnTo>
                    <a:pt x="323" y="93"/>
                  </a:lnTo>
                  <a:lnTo>
                    <a:pt x="323" y="95"/>
                  </a:lnTo>
                  <a:lnTo>
                    <a:pt x="323" y="97"/>
                  </a:lnTo>
                  <a:lnTo>
                    <a:pt x="327" y="100"/>
                  </a:lnTo>
                  <a:lnTo>
                    <a:pt x="327" y="101"/>
                  </a:lnTo>
                  <a:lnTo>
                    <a:pt x="327" y="103"/>
                  </a:lnTo>
                  <a:lnTo>
                    <a:pt x="331" y="105"/>
                  </a:lnTo>
                  <a:lnTo>
                    <a:pt x="331" y="106"/>
                  </a:lnTo>
                  <a:lnTo>
                    <a:pt x="331" y="109"/>
                  </a:lnTo>
                  <a:lnTo>
                    <a:pt x="335" y="111"/>
                  </a:lnTo>
                  <a:lnTo>
                    <a:pt x="335" y="113"/>
                  </a:lnTo>
                  <a:lnTo>
                    <a:pt x="335" y="114"/>
                  </a:lnTo>
                  <a:lnTo>
                    <a:pt x="338" y="116"/>
                  </a:lnTo>
                  <a:lnTo>
                    <a:pt x="338" y="119"/>
                  </a:lnTo>
                  <a:lnTo>
                    <a:pt x="338" y="120"/>
                  </a:lnTo>
                  <a:lnTo>
                    <a:pt x="342" y="122"/>
                  </a:lnTo>
                  <a:lnTo>
                    <a:pt x="342" y="125"/>
                  </a:lnTo>
                  <a:lnTo>
                    <a:pt x="342" y="127"/>
                  </a:lnTo>
                  <a:lnTo>
                    <a:pt x="346" y="128"/>
                  </a:lnTo>
                  <a:lnTo>
                    <a:pt x="346" y="130"/>
                  </a:lnTo>
                  <a:lnTo>
                    <a:pt x="346" y="133"/>
                  </a:lnTo>
                  <a:lnTo>
                    <a:pt x="349" y="135"/>
                  </a:lnTo>
                  <a:lnTo>
                    <a:pt x="349" y="136"/>
                  </a:lnTo>
                  <a:lnTo>
                    <a:pt x="349" y="140"/>
                  </a:lnTo>
                  <a:lnTo>
                    <a:pt x="353" y="141"/>
                  </a:lnTo>
                  <a:lnTo>
                    <a:pt x="353" y="143"/>
                  </a:lnTo>
                  <a:lnTo>
                    <a:pt x="353" y="146"/>
                  </a:lnTo>
                  <a:lnTo>
                    <a:pt x="357" y="148"/>
                  </a:lnTo>
                  <a:lnTo>
                    <a:pt x="357" y="149"/>
                  </a:lnTo>
                  <a:lnTo>
                    <a:pt x="357" y="152"/>
                  </a:lnTo>
                  <a:lnTo>
                    <a:pt x="361" y="154"/>
                  </a:lnTo>
                  <a:lnTo>
                    <a:pt x="361" y="155"/>
                  </a:lnTo>
                  <a:lnTo>
                    <a:pt x="361" y="159"/>
                  </a:lnTo>
                  <a:lnTo>
                    <a:pt x="364" y="160"/>
                  </a:lnTo>
                  <a:lnTo>
                    <a:pt x="364" y="163"/>
                  </a:lnTo>
                  <a:lnTo>
                    <a:pt x="364" y="165"/>
                  </a:lnTo>
                  <a:lnTo>
                    <a:pt x="368" y="167"/>
                  </a:lnTo>
                  <a:lnTo>
                    <a:pt x="368" y="170"/>
                  </a:lnTo>
                  <a:lnTo>
                    <a:pt x="368" y="171"/>
                  </a:lnTo>
                  <a:lnTo>
                    <a:pt x="372" y="175"/>
                  </a:lnTo>
                  <a:lnTo>
                    <a:pt x="372" y="176"/>
                  </a:lnTo>
                  <a:lnTo>
                    <a:pt x="372" y="178"/>
                  </a:lnTo>
                  <a:lnTo>
                    <a:pt x="375" y="181"/>
                  </a:lnTo>
                  <a:lnTo>
                    <a:pt x="375" y="183"/>
                  </a:lnTo>
                  <a:lnTo>
                    <a:pt x="375" y="186"/>
                  </a:lnTo>
                  <a:lnTo>
                    <a:pt x="379" y="187"/>
                  </a:lnTo>
                  <a:lnTo>
                    <a:pt x="379" y="189"/>
                  </a:lnTo>
                  <a:lnTo>
                    <a:pt x="379" y="192"/>
                  </a:lnTo>
                  <a:lnTo>
                    <a:pt x="383" y="194"/>
                  </a:lnTo>
                  <a:lnTo>
                    <a:pt x="383" y="197"/>
                  </a:lnTo>
                  <a:lnTo>
                    <a:pt x="383" y="198"/>
                  </a:lnTo>
                  <a:lnTo>
                    <a:pt x="387" y="202"/>
                  </a:lnTo>
                  <a:lnTo>
                    <a:pt x="387" y="203"/>
                  </a:lnTo>
                  <a:lnTo>
                    <a:pt x="387" y="206"/>
                  </a:lnTo>
                  <a:lnTo>
                    <a:pt x="390" y="208"/>
                  </a:lnTo>
                  <a:lnTo>
                    <a:pt x="390" y="211"/>
                  </a:lnTo>
                  <a:lnTo>
                    <a:pt x="390" y="213"/>
                  </a:lnTo>
                  <a:lnTo>
                    <a:pt x="394" y="214"/>
                  </a:lnTo>
                  <a:lnTo>
                    <a:pt x="394" y="218"/>
                  </a:lnTo>
                  <a:lnTo>
                    <a:pt x="394" y="219"/>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8" name="Freeform 5"/>
            <p:cNvSpPr>
              <a:spLocks/>
            </p:cNvSpPr>
            <p:nvPr/>
          </p:nvSpPr>
          <p:spPr bwMode="auto">
            <a:xfrm>
              <a:off x="3028" y="1769"/>
              <a:ext cx="398" cy="280"/>
            </a:xfrm>
            <a:custGeom>
              <a:avLst/>
              <a:gdLst/>
              <a:ahLst/>
              <a:cxnLst>
                <a:cxn ang="0">
                  <a:pos x="4" y="8"/>
                </a:cxn>
                <a:cxn ang="0">
                  <a:pos x="11" y="18"/>
                </a:cxn>
                <a:cxn ang="0">
                  <a:pos x="15" y="27"/>
                </a:cxn>
                <a:cxn ang="0">
                  <a:pos x="19" y="35"/>
                </a:cxn>
                <a:cxn ang="0">
                  <a:pos x="26" y="45"/>
                </a:cxn>
                <a:cxn ang="0">
                  <a:pos x="30" y="54"/>
                </a:cxn>
                <a:cxn ang="0">
                  <a:pos x="33" y="64"/>
                </a:cxn>
                <a:cxn ang="0">
                  <a:pos x="37" y="73"/>
                </a:cxn>
                <a:cxn ang="0">
                  <a:pos x="45" y="83"/>
                </a:cxn>
                <a:cxn ang="0">
                  <a:pos x="48" y="91"/>
                </a:cxn>
                <a:cxn ang="0">
                  <a:pos x="52" y="100"/>
                </a:cxn>
                <a:cxn ang="0">
                  <a:pos x="59" y="110"/>
                </a:cxn>
                <a:cxn ang="0">
                  <a:pos x="63" y="118"/>
                </a:cxn>
                <a:cxn ang="0">
                  <a:pos x="67" y="127"/>
                </a:cxn>
                <a:cxn ang="0">
                  <a:pos x="74" y="135"/>
                </a:cxn>
                <a:cxn ang="0">
                  <a:pos x="78" y="143"/>
                </a:cxn>
                <a:cxn ang="0">
                  <a:pos x="82" y="153"/>
                </a:cxn>
                <a:cxn ang="0">
                  <a:pos x="89" y="161"/>
                </a:cxn>
                <a:cxn ang="0">
                  <a:pos x="93" y="169"/>
                </a:cxn>
                <a:cxn ang="0">
                  <a:pos x="97" y="175"/>
                </a:cxn>
                <a:cxn ang="0">
                  <a:pos x="104" y="183"/>
                </a:cxn>
                <a:cxn ang="0">
                  <a:pos x="108" y="191"/>
                </a:cxn>
                <a:cxn ang="0">
                  <a:pos x="111" y="197"/>
                </a:cxn>
                <a:cxn ang="0">
                  <a:pos x="119" y="204"/>
                </a:cxn>
                <a:cxn ang="0">
                  <a:pos x="123" y="212"/>
                </a:cxn>
                <a:cxn ang="0">
                  <a:pos x="126" y="218"/>
                </a:cxn>
                <a:cxn ang="0">
                  <a:pos x="134" y="224"/>
                </a:cxn>
                <a:cxn ang="0">
                  <a:pos x="137" y="231"/>
                </a:cxn>
                <a:cxn ang="0">
                  <a:pos x="145" y="237"/>
                </a:cxn>
                <a:cxn ang="0">
                  <a:pos x="152" y="244"/>
                </a:cxn>
                <a:cxn ang="0">
                  <a:pos x="160" y="250"/>
                </a:cxn>
                <a:cxn ang="0">
                  <a:pos x="163" y="256"/>
                </a:cxn>
                <a:cxn ang="0">
                  <a:pos x="175" y="263"/>
                </a:cxn>
                <a:cxn ang="0">
                  <a:pos x="186" y="269"/>
                </a:cxn>
                <a:cxn ang="0">
                  <a:pos x="201" y="275"/>
                </a:cxn>
                <a:cxn ang="0">
                  <a:pos x="215" y="279"/>
                </a:cxn>
                <a:cxn ang="0">
                  <a:pos x="230" y="277"/>
                </a:cxn>
                <a:cxn ang="0">
                  <a:pos x="245" y="274"/>
                </a:cxn>
                <a:cxn ang="0">
                  <a:pos x="260" y="267"/>
                </a:cxn>
                <a:cxn ang="0">
                  <a:pos x="271" y="261"/>
                </a:cxn>
                <a:cxn ang="0">
                  <a:pos x="279" y="255"/>
                </a:cxn>
                <a:cxn ang="0">
                  <a:pos x="286" y="248"/>
                </a:cxn>
                <a:cxn ang="0">
                  <a:pos x="290" y="242"/>
                </a:cxn>
                <a:cxn ang="0">
                  <a:pos x="297" y="236"/>
                </a:cxn>
                <a:cxn ang="0">
                  <a:pos x="305" y="229"/>
                </a:cxn>
                <a:cxn ang="0">
                  <a:pos x="308" y="223"/>
                </a:cxn>
                <a:cxn ang="0">
                  <a:pos x="316" y="217"/>
                </a:cxn>
                <a:cxn ang="0">
                  <a:pos x="319" y="210"/>
                </a:cxn>
                <a:cxn ang="0">
                  <a:pos x="323" y="202"/>
                </a:cxn>
                <a:cxn ang="0">
                  <a:pos x="331" y="196"/>
                </a:cxn>
                <a:cxn ang="0">
                  <a:pos x="334" y="189"/>
                </a:cxn>
                <a:cxn ang="0">
                  <a:pos x="338" y="182"/>
                </a:cxn>
                <a:cxn ang="0">
                  <a:pos x="345" y="174"/>
                </a:cxn>
                <a:cxn ang="0">
                  <a:pos x="349" y="166"/>
                </a:cxn>
                <a:cxn ang="0">
                  <a:pos x="353" y="158"/>
                </a:cxn>
                <a:cxn ang="0">
                  <a:pos x="360" y="150"/>
                </a:cxn>
                <a:cxn ang="0">
                  <a:pos x="364" y="142"/>
                </a:cxn>
                <a:cxn ang="0">
                  <a:pos x="368" y="134"/>
                </a:cxn>
                <a:cxn ang="0">
                  <a:pos x="375" y="124"/>
                </a:cxn>
                <a:cxn ang="0">
                  <a:pos x="379" y="116"/>
                </a:cxn>
                <a:cxn ang="0">
                  <a:pos x="383" y="107"/>
                </a:cxn>
                <a:cxn ang="0">
                  <a:pos x="390" y="99"/>
                </a:cxn>
                <a:cxn ang="0">
                  <a:pos x="394" y="89"/>
                </a:cxn>
              </a:cxnLst>
              <a:rect l="0" t="0" r="r" b="b"/>
              <a:pathLst>
                <a:path w="398" h="280">
                  <a:moveTo>
                    <a:pt x="0" y="0"/>
                  </a:moveTo>
                  <a:lnTo>
                    <a:pt x="4" y="3"/>
                  </a:lnTo>
                  <a:lnTo>
                    <a:pt x="4" y="5"/>
                  </a:lnTo>
                  <a:lnTo>
                    <a:pt x="4" y="8"/>
                  </a:lnTo>
                  <a:lnTo>
                    <a:pt x="7" y="10"/>
                  </a:lnTo>
                  <a:lnTo>
                    <a:pt x="7" y="13"/>
                  </a:lnTo>
                  <a:lnTo>
                    <a:pt x="7" y="14"/>
                  </a:lnTo>
                  <a:lnTo>
                    <a:pt x="11" y="18"/>
                  </a:lnTo>
                  <a:lnTo>
                    <a:pt x="11" y="19"/>
                  </a:lnTo>
                  <a:lnTo>
                    <a:pt x="11" y="22"/>
                  </a:lnTo>
                  <a:lnTo>
                    <a:pt x="15" y="24"/>
                  </a:lnTo>
                  <a:lnTo>
                    <a:pt x="15" y="27"/>
                  </a:lnTo>
                  <a:lnTo>
                    <a:pt x="15" y="29"/>
                  </a:lnTo>
                  <a:lnTo>
                    <a:pt x="19" y="30"/>
                  </a:lnTo>
                  <a:lnTo>
                    <a:pt x="19" y="34"/>
                  </a:lnTo>
                  <a:lnTo>
                    <a:pt x="19" y="35"/>
                  </a:lnTo>
                  <a:lnTo>
                    <a:pt x="22" y="38"/>
                  </a:lnTo>
                  <a:lnTo>
                    <a:pt x="22" y="40"/>
                  </a:lnTo>
                  <a:lnTo>
                    <a:pt x="22" y="43"/>
                  </a:lnTo>
                  <a:lnTo>
                    <a:pt x="26" y="45"/>
                  </a:lnTo>
                  <a:lnTo>
                    <a:pt x="26" y="48"/>
                  </a:lnTo>
                  <a:lnTo>
                    <a:pt x="26" y="49"/>
                  </a:lnTo>
                  <a:lnTo>
                    <a:pt x="30" y="53"/>
                  </a:lnTo>
                  <a:lnTo>
                    <a:pt x="30" y="54"/>
                  </a:lnTo>
                  <a:lnTo>
                    <a:pt x="30" y="57"/>
                  </a:lnTo>
                  <a:lnTo>
                    <a:pt x="33" y="59"/>
                  </a:lnTo>
                  <a:lnTo>
                    <a:pt x="33" y="62"/>
                  </a:lnTo>
                  <a:lnTo>
                    <a:pt x="33" y="64"/>
                  </a:lnTo>
                  <a:lnTo>
                    <a:pt x="37" y="67"/>
                  </a:lnTo>
                  <a:lnTo>
                    <a:pt x="37" y="69"/>
                  </a:lnTo>
                  <a:lnTo>
                    <a:pt x="37" y="70"/>
                  </a:lnTo>
                  <a:lnTo>
                    <a:pt x="37" y="73"/>
                  </a:lnTo>
                  <a:lnTo>
                    <a:pt x="41" y="75"/>
                  </a:lnTo>
                  <a:lnTo>
                    <a:pt x="41" y="78"/>
                  </a:lnTo>
                  <a:lnTo>
                    <a:pt x="41" y="80"/>
                  </a:lnTo>
                  <a:lnTo>
                    <a:pt x="45" y="83"/>
                  </a:lnTo>
                  <a:lnTo>
                    <a:pt x="45" y="84"/>
                  </a:lnTo>
                  <a:lnTo>
                    <a:pt x="45" y="88"/>
                  </a:lnTo>
                  <a:lnTo>
                    <a:pt x="48" y="89"/>
                  </a:lnTo>
                  <a:lnTo>
                    <a:pt x="48" y="91"/>
                  </a:lnTo>
                  <a:lnTo>
                    <a:pt x="48" y="94"/>
                  </a:lnTo>
                  <a:lnTo>
                    <a:pt x="52" y="96"/>
                  </a:lnTo>
                  <a:lnTo>
                    <a:pt x="52" y="99"/>
                  </a:lnTo>
                  <a:lnTo>
                    <a:pt x="52" y="100"/>
                  </a:lnTo>
                  <a:lnTo>
                    <a:pt x="56" y="104"/>
                  </a:lnTo>
                  <a:lnTo>
                    <a:pt x="56" y="105"/>
                  </a:lnTo>
                  <a:lnTo>
                    <a:pt x="56" y="107"/>
                  </a:lnTo>
                  <a:lnTo>
                    <a:pt x="59" y="110"/>
                  </a:lnTo>
                  <a:lnTo>
                    <a:pt x="59" y="112"/>
                  </a:lnTo>
                  <a:lnTo>
                    <a:pt x="59" y="115"/>
                  </a:lnTo>
                  <a:lnTo>
                    <a:pt x="63" y="116"/>
                  </a:lnTo>
                  <a:lnTo>
                    <a:pt x="63" y="118"/>
                  </a:lnTo>
                  <a:lnTo>
                    <a:pt x="63" y="121"/>
                  </a:lnTo>
                  <a:lnTo>
                    <a:pt x="67" y="123"/>
                  </a:lnTo>
                  <a:lnTo>
                    <a:pt x="67" y="124"/>
                  </a:lnTo>
                  <a:lnTo>
                    <a:pt x="67" y="127"/>
                  </a:lnTo>
                  <a:lnTo>
                    <a:pt x="71" y="129"/>
                  </a:lnTo>
                  <a:lnTo>
                    <a:pt x="71" y="131"/>
                  </a:lnTo>
                  <a:lnTo>
                    <a:pt x="71" y="134"/>
                  </a:lnTo>
                  <a:lnTo>
                    <a:pt x="74" y="135"/>
                  </a:lnTo>
                  <a:lnTo>
                    <a:pt x="74" y="137"/>
                  </a:lnTo>
                  <a:lnTo>
                    <a:pt x="74" y="140"/>
                  </a:lnTo>
                  <a:lnTo>
                    <a:pt x="78" y="142"/>
                  </a:lnTo>
                  <a:lnTo>
                    <a:pt x="78" y="143"/>
                  </a:lnTo>
                  <a:lnTo>
                    <a:pt x="78" y="147"/>
                  </a:lnTo>
                  <a:lnTo>
                    <a:pt x="82" y="148"/>
                  </a:lnTo>
                  <a:lnTo>
                    <a:pt x="82" y="150"/>
                  </a:lnTo>
                  <a:lnTo>
                    <a:pt x="82" y="153"/>
                  </a:lnTo>
                  <a:lnTo>
                    <a:pt x="85" y="154"/>
                  </a:lnTo>
                  <a:lnTo>
                    <a:pt x="85" y="156"/>
                  </a:lnTo>
                  <a:lnTo>
                    <a:pt x="85" y="158"/>
                  </a:lnTo>
                  <a:lnTo>
                    <a:pt x="89" y="161"/>
                  </a:lnTo>
                  <a:lnTo>
                    <a:pt x="89" y="162"/>
                  </a:lnTo>
                  <a:lnTo>
                    <a:pt x="89" y="164"/>
                  </a:lnTo>
                  <a:lnTo>
                    <a:pt x="93" y="166"/>
                  </a:lnTo>
                  <a:lnTo>
                    <a:pt x="93" y="169"/>
                  </a:lnTo>
                  <a:lnTo>
                    <a:pt x="93" y="170"/>
                  </a:lnTo>
                  <a:lnTo>
                    <a:pt x="97" y="172"/>
                  </a:lnTo>
                  <a:lnTo>
                    <a:pt x="97" y="174"/>
                  </a:lnTo>
                  <a:lnTo>
                    <a:pt x="97" y="175"/>
                  </a:lnTo>
                  <a:lnTo>
                    <a:pt x="100" y="178"/>
                  </a:lnTo>
                  <a:lnTo>
                    <a:pt x="100" y="180"/>
                  </a:lnTo>
                  <a:lnTo>
                    <a:pt x="100" y="182"/>
                  </a:lnTo>
                  <a:lnTo>
                    <a:pt x="104" y="183"/>
                  </a:lnTo>
                  <a:lnTo>
                    <a:pt x="104" y="185"/>
                  </a:lnTo>
                  <a:lnTo>
                    <a:pt x="104" y="186"/>
                  </a:lnTo>
                  <a:lnTo>
                    <a:pt x="108" y="189"/>
                  </a:lnTo>
                  <a:lnTo>
                    <a:pt x="108" y="191"/>
                  </a:lnTo>
                  <a:lnTo>
                    <a:pt x="108" y="193"/>
                  </a:lnTo>
                  <a:lnTo>
                    <a:pt x="111" y="194"/>
                  </a:lnTo>
                  <a:lnTo>
                    <a:pt x="111" y="196"/>
                  </a:lnTo>
                  <a:lnTo>
                    <a:pt x="111" y="197"/>
                  </a:lnTo>
                  <a:lnTo>
                    <a:pt x="115" y="199"/>
                  </a:lnTo>
                  <a:lnTo>
                    <a:pt x="115" y="201"/>
                  </a:lnTo>
                  <a:lnTo>
                    <a:pt x="115" y="202"/>
                  </a:lnTo>
                  <a:lnTo>
                    <a:pt x="119" y="204"/>
                  </a:lnTo>
                  <a:lnTo>
                    <a:pt x="119" y="207"/>
                  </a:lnTo>
                  <a:lnTo>
                    <a:pt x="119" y="209"/>
                  </a:lnTo>
                  <a:lnTo>
                    <a:pt x="123" y="210"/>
                  </a:lnTo>
                  <a:lnTo>
                    <a:pt x="123" y="212"/>
                  </a:lnTo>
                  <a:lnTo>
                    <a:pt x="123" y="213"/>
                  </a:lnTo>
                  <a:lnTo>
                    <a:pt x="126" y="215"/>
                  </a:lnTo>
                  <a:lnTo>
                    <a:pt x="126" y="217"/>
                  </a:lnTo>
                  <a:lnTo>
                    <a:pt x="126" y="218"/>
                  </a:lnTo>
                  <a:lnTo>
                    <a:pt x="130" y="220"/>
                  </a:lnTo>
                  <a:lnTo>
                    <a:pt x="130" y="221"/>
                  </a:lnTo>
                  <a:lnTo>
                    <a:pt x="134" y="223"/>
                  </a:lnTo>
                  <a:lnTo>
                    <a:pt x="134" y="224"/>
                  </a:lnTo>
                  <a:lnTo>
                    <a:pt x="134" y="226"/>
                  </a:lnTo>
                  <a:lnTo>
                    <a:pt x="137" y="228"/>
                  </a:lnTo>
                  <a:lnTo>
                    <a:pt x="137" y="229"/>
                  </a:lnTo>
                  <a:lnTo>
                    <a:pt x="137" y="231"/>
                  </a:lnTo>
                  <a:lnTo>
                    <a:pt x="141" y="232"/>
                  </a:lnTo>
                  <a:lnTo>
                    <a:pt x="141" y="234"/>
                  </a:lnTo>
                  <a:lnTo>
                    <a:pt x="145" y="236"/>
                  </a:lnTo>
                  <a:lnTo>
                    <a:pt x="145" y="237"/>
                  </a:lnTo>
                  <a:lnTo>
                    <a:pt x="145" y="239"/>
                  </a:lnTo>
                  <a:lnTo>
                    <a:pt x="149" y="240"/>
                  </a:lnTo>
                  <a:lnTo>
                    <a:pt x="149" y="242"/>
                  </a:lnTo>
                  <a:lnTo>
                    <a:pt x="152" y="244"/>
                  </a:lnTo>
                  <a:lnTo>
                    <a:pt x="152" y="245"/>
                  </a:lnTo>
                  <a:lnTo>
                    <a:pt x="156" y="247"/>
                  </a:lnTo>
                  <a:lnTo>
                    <a:pt x="156" y="248"/>
                  </a:lnTo>
                  <a:lnTo>
                    <a:pt x="160" y="250"/>
                  </a:lnTo>
                  <a:lnTo>
                    <a:pt x="160" y="252"/>
                  </a:lnTo>
                  <a:lnTo>
                    <a:pt x="160" y="253"/>
                  </a:lnTo>
                  <a:lnTo>
                    <a:pt x="163" y="255"/>
                  </a:lnTo>
                  <a:lnTo>
                    <a:pt x="163" y="256"/>
                  </a:lnTo>
                  <a:lnTo>
                    <a:pt x="167" y="258"/>
                  </a:lnTo>
                  <a:lnTo>
                    <a:pt x="171" y="259"/>
                  </a:lnTo>
                  <a:lnTo>
                    <a:pt x="171" y="261"/>
                  </a:lnTo>
                  <a:lnTo>
                    <a:pt x="175" y="263"/>
                  </a:lnTo>
                  <a:lnTo>
                    <a:pt x="175" y="264"/>
                  </a:lnTo>
                  <a:lnTo>
                    <a:pt x="178" y="266"/>
                  </a:lnTo>
                  <a:lnTo>
                    <a:pt x="182" y="267"/>
                  </a:lnTo>
                  <a:lnTo>
                    <a:pt x="186" y="269"/>
                  </a:lnTo>
                  <a:lnTo>
                    <a:pt x="189" y="271"/>
                  </a:lnTo>
                  <a:lnTo>
                    <a:pt x="193" y="272"/>
                  </a:lnTo>
                  <a:lnTo>
                    <a:pt x="197" y="274"/>
                  </a:lnTo>
                  <a:lnTo>
                    <a:pt x="201" y="275"/>
                  </a:lnTo>
                  <a:lnTo>
                    <a:pt x="204" y="277"/>
                  </a:lnTo>
                  <a:lnTo>
                    <a:pt x="208" y="277"/>
                  </a:lnTo>
                  <a:lnTo>
                    <a:pt x="212" y="279"/>
                  </a:lnTo>
                  <a:lnTo>
                    <a:pt x="215" y="279"/>
                  </a:lnTo>
                  <a:lnTo>
                    <a:pt x="219" y="279"/>
                  </a:lnTo>
                  <a:lnTo>
                    <a:pt x="223" y="279"/>
                  </a:lnTo>
                  <a:lnTo>
                    <a:pt x="227" y="279"/>
                  </a:lnTo>
                  <a:lnTo>
                    <a:pt x="230" y="277"/>
                  </a:lnTo>
                  <a:lnTo>
                    <a:pt x="234" y="277"/>
                  </a:lnTo>
                  <a:lnTo>
                    <a:pt x="238" y="275"/>
                  </a:lnTo>
                  <a:lnTo>
                    <a:pt x="241" y="275"/>
                  </a:lnTo>
                  <a:lnTo>
                    <a:pt x="245" y="274"/>
                  </a:lnTo>
                  <a:lnTo>
                    <a:pt x="249" y="272"/>
                  </a:lnTo>
                  <a:lnTo>
                    <a:pt x="253" y="271"/>
                  </a:lnTo>
                  <a:lnTo>
                    <a:pt x="256" y="269"/>
                  </a:lnTo>
                  <a:lnTo>
                    <a:pt x="260" y="267"/>
                  </a:lnTo>
                  <a:lnTo>
                    <a:pt x="264" y="266"/>
                  </a:lnTo>
                  <a:lnTo>
                    <a:pt x="267" y="264"/>
                  </a:lnTo>
                  <a:lnTo>
                    <a:pt x="267" y="263"/>
                  </a:lnTo>
                  <a:lnTo>
                    <a:pt x="271" y="261"/>
                  </a:lnTo>
                  <a:lnTo>
                    <a:pt x="271" y="259"/>
                  </a:lnTo>
                  <a:lnTo>
                    <a:pt x="275" y="258"/>
                  </a:lnTo>
                  <a:lnTo>
                    <a:pt x="279" y="256"/>
                  </a:lnTo>
                  <a:lnTo>
                    <a:pt x="279" y="255"/>
                  </a:lnTo>
                  <a:lnTo>
                    <a:pt x="282" y="253"/>
                  </a:lnTo>
                  <a:lnTo>
                    <a:pt x="282" y="252"/>
                  </a:lnTo>
                  <a:lnTo>
                    <a:pt x="282" y="250"/>
                  </a:lnTo>
                  <a:lnTo>
                    <a:pt x="286" y="248"/>
                  </a:lnTo>
                  <a:lnTo>
                    <a:pt x="286" y="247"/>
                  </a:lnTo>
                  <a:lnTo>
                    <a:pt x="290" y="245"/>
                  </a:lnTo>
                  <a:lnTo>
                    <a:pt x="290" y="244"/>
                  </a:lnTo>
                  <a:lnTo>
                    <a:pt x="290" y="242"/>
                  </a:lnTo>
                  <a:lnTo>
                    <a:pt x="293" y="240"/>
                  </a:lnTo>
                  <a:lnTo>
                    <a:pt x="293" y="239"/>
                  </a:lnTo>
                  <a:lnTo>
                    <a:pt x="297" y="237"/>
                  </a:lnTo>
                  <a:lnTo>
                    <a:pt x="297" y="236"/>
                  </a:lnTo>
                  <a:lnTo>
                    <a:pt x="301" y="234"/>
                  </a:lnTo>
                  <a:lnTo>
                    <a:pt x="301" y="232"/>
                  </a:lnTo>
                  <a:lnTo>
                    <a:pt x="301" y="231"/>
                  </a:lnTo>
                  <a:lnTo>
                    <a:pt x="305" y="229"/>
                  </a:lnTo>
                  <a:lnTo>
                    <a:pt x="305" y="228"/>
                  </a:lnTo>
                  <a:lnTo>
                    <a:pt x="305" y="226"/>
                  </a:lnTo>
                  <a:lnTo>
                    <a:pt x="308" y="224"/>
                  </a:lnTo>
                  <a:lnTo>
                    <a:pt x="308" y="223"/>
                  </a:lnTo>
                  <a:lnTo>
                    <a:pt x="308" y="221"/>
                  </a:lnTo>
                  <a:lnTo>
                    <a:pt x="312" y="220"/>
                  </a:lnTo>
                  <a:lnTo>
                    <a:pt x="312" y="218"/>
                  </a:lnTo>
                  <a:lnTo>
                    <a:pt x="316" y="217"/>
                  </a:lnTo>
                  <a:lnTo>
                    <a:pt x="316" y="215"/>
                  </a:lnTo>
                  <a:lnTo>
                    <a:pt x="316" y="213"/>
                  </a:lnTo>
                  <a:lnTo>
                    <a:pt x="319" y="212"/>
                  </a:lnTo>
                  <a:lnTo>
                    <a:pt x="319" y="210"/>
                  </a:lnTo>
                  <a:lnTo>
                    <a:pt x="319" y="209"/>
                  </a:lnTo>
                  <a:lnTo>
                    <a:pt x="323" y="207"/>
                  </a:lnTo>
                  <a:lnTo>
                    <a:pt x="323" y="204"/>
                  </a:lnTo>
                  <a:lnTo>
                    <a:pt x="323" y="202"/>
                  </a:lnTo>
                  <a:lnTo>
                    <a:pt x="327" y="201"/>
                  </a:lnTo>
                  <a:lnTo>
                    <a:pt x="327" y="199"/>
                  </a:lnTo>
                  <a:lnTo>
                    <a:pt x="327" y="197"/>
                  </a:lnTo>
                  <a:lnTo>
                    <a:pt x="331" y="196"/>
                  </a:lnTo>
                  <a:lnTo>
                    <a:pt x="331" y="194"/>
                  </a:lnTo>
                  <a:lnTo>
                    <a:pt x="331" y="193"/>
                  </a:lnTo>
                  <a:lnTo>
                    <a:pt x="334" y="191"/>
                  </a:lnTo>
                  <a:lnTo>
                    <a:pt x="334" y="189"/>
                  </a:lnTo>
                  <a:lnTo>
                    <a:pt x="334" y="186"/>
                  </a:lnTo>
                  <a:lnTo>
                    <a:pt x="338" y="185"/>
                  </a:lnTo>
                  <a:lnTo>
                    <a:pt x="338" y="183"/>
                  </a:lnTo>
                  <a:lnTo>
                    <a:pt x="338" y="182"/>
                  </a:lnTo>
                  <a:lnTo>
                    <a:pt x="342" y="180"/>
                  </a:lnTo>
                  <a:lnTo>
                    <a:pt x="342" y="178"/>
                  </a:lnTo>
                  <a:lnTo>
                    <a:pt x="342" y="175"/>
                  </a:lnTo>
                  <a:lnTo>
                    <a:pt x="345" y="174"/>
                  </a:lnTo>
                  <a:lnTo>
                    <a:pt x="345" y="172"/>
                  </a:lnTo>
                  <a:lnTo>
                    <a:pt x="345" y="170"/>
                  </a:lnTo>
                  <a:lnTo>
                    <a:pt x="349" y="169"/>
                  </a:lnTo>
                  <a:lnTo>
                    <a:pt x="349" y="166"/>
                  </a:lnTo>
                  <a:lnTo>
                    <a:pt x="349" y="164"/>
                  </a:lnTo>
                  <a:lnTo>
                    <a:pt x="353" y="162"/>
                  </a:lnTo>
                  <a:lnTo>
                    <a:pt x="353" y="161"/>
                  </a:lnTo>
                  <a:lnTo>
                    <a:pt x="353" y="158"/>
                  </a:lnTo>
                  <a:lnTo>
                    <a:pt x="357" y="156"/>
                  </a:lnTo>
                  <a:lnTo>
                    <a:pt x="357" y="154"/>
                  </a:lnTo>
                  <a:lnTo>
                    <a:pt x="357" y="153"/>
                  </a:lnTo>
                  <a:lnTo>
                    <a:pt x="360" y="150"/>
                  </a:lnTo>
                  <a:lnTo>
                    <a:pt x="360" y="148"/>
                  </a:lnTo>
                  <a:lnTo>
                    <a:pt x="360" y="147"/>
                  </a:lnTo>
                  <a:lnTo>
                    <a:pt x="364" y="143"/>
                  </a:lnTo>
                  <a:lnTo>
                    <a:pt x="364" y="142"/>
                  </a:lnTo>
                  <a:lnTo>
                    <a:pt x="364" y="140"/>
                  </a:lnTo>
                  <a:lnTo>
                    <a:pt x="368" y="137"/>
                  </a:lnTo>
                  <a:lnTo>
                    <a:pt x="368" y="135"/>
                  </a:lnTo>
                  <a:lnTo>
                    <a:pt x="368" y="134"/>
                  </a:lnTo>
                  <a:lnTo>
                    <a:pt x="371" y="131"/>
                  </a:lnTo>
                  <a:lnTo>
                    <a:pt x="371" y="129"/>
                  </a:lnTo>
                  <a:lnTo>
                    <a:pt x="371" y="127"/>
                  </a:lnTo>
                  <a:lnTo>
                    <a:pt x="375" y="124"/>
                  </a:lnTo>
                  <a:lnTo>
                    <a:pt x="375" y="123"/>
                  </a:lnTo>
                  <a:lnTo>
                    <a:pt x="375" y="121"/>
                  </a:lnTo>
                  <a:lnTo>
                    <a:pt x="379" y="118"/>
                  </a:lnTo>
                  <a:lnTo>
                    <a:pt x="379" y="116"/>
                  </a:lnTo>
                  <a:lnTo>
                    <a:pt x="379" y="115"/>
                  </a:lnTo>
                  <a:lnTo>
                    <a:pt x="383" y="112"/>
                  </a:lnTo>
                  <a:lnTo>
                    <a:pt x="383" y="110"/>
                  </a:lnTo>
                  <a:lnTo>
                    <a:pt x="383" y="107"/>
                  </a:lnTo>
                  <a:lnTo>
                    <a:pt x="386" y="105"/>
                  </a:lnTo>
                  <a:lnTo>
                    <a:pt x="386" y="104"/>
                  </a:lnTo>
                  <a:lnTo>
                    <a:pt x="386" y="100"/>
                  </a:lnTo>
                  <a:lnTo>
                    <a:pt x="390" y="99"/>
                  </a:lnTo>
                  <a:lnTo>
                    <a:pt x="390" y="96"/>
                  </a:lnTo>
                  <a:lnTo>
                    <a:pt x="390" y="94"/>
                  </a:lnTo>
                  <a:lnTo>
                    <a:pt x="394" y="91"/>
                  </a:lnTo>
                  <a:lnTo>
                    <a:pt x="394" y="89"/>
                  </a:lnTo>
                  <a:lnTo>
                    <a:pt x="394" y="88"/>
                  </a:lnTo>
                  <a:lnTo>
                    <a:pt x="397" y="84"/>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9" name="Freeform 6"/>
            <p:cNvSpPr>
              <a:spLocks/>
            </p:cNvSpPr>
            <p:nvPr/>
          </p:nvSpPr>
          <p:spPr bwMode="auto">
            <a:xfrm>
              <a:off x="3425" y="1550"/>
              <a:ext cx="392" cy="304"/>
            </a:xfrm>
            <a:custGeom>
              <a:avLst/>
              <a:gdLst/>
              <a:ahLst/>
              <a:cxnLst>
                <a:cxn ang="0">
                  <a:pos x="4" y="297"/>
                </a:cxn>
                <a:cxn ang="0">
                  <a:pos x="8" y="288"/>
                </a:cxn>
                <a:cxn ang="0">
                  <a:pos x="12" y="278"/>
                </a:cxn>
                <a:cxn ang="0">
                  <a:pos x="15" y="268"/>
                </a:cxn>
                <a:cxn ang="0">
                  <a:pos x="23" y="259"/>
                </a:cxn>
                <a:cxn ang="0">
                  <a:pos x="26" y="249"/>
                </a:cxn>
                <a:cxn ang="0">
                  <a:pos x="30" y="241"/>
                </a:cxn>
                <a:cxn ang="0">
                  <a:pos x="38" y="232"/>
                </a:cxn>
                <a:cxn ang="0">
                  <a:pos x="41" y="222"/>
                </a:cxn>
                <a:cxn ang="0">
                  <a:pos x="45" y="213"/>
                </a:cxn>
                <a:cxn ang="0">
                  <a:pos x="52" y="203"/>
                </a:cxn>
                <a:cxn ang="0">
                  <a:pos x="56" y="194"/>
                </a:cxn>
                <a:cxn ang="0">
                  <a:pos x="60" y="186"/>
                </a:cxn>
                <a:cxn ang="0">
                  <a:pos x="67" y="176"/>
                </a:cxn>
                <a:cxn ang="0">
                  <a:pos x="71" y="167"/>
                </a:cxn>
                <a:cxn ang="0">
                  <a:pos x="75" y="159"/>
                </a:cxn>
                <a:cxn ang="0">
                  <a:pos x="82" y="149"/>
                </a:cxn>
                <a:cxn ang="0">
                  <a:pos x="86" y="141"/>
                </a:cxn>
                <a:cxn ang="0">
                  <a:pos x="90" y="133"/>
                </a:cxn>
                <a:cxn ang="0">
                  <a:pos x="97" y="125"/>
                </a:cxn>
                <a:cxn ang="0">
                  <a:pos x="101" y="116"/>
                </a:cxn>
                <a:cxn ang="0">
                  <a:pos x="104" y="109"/>
                </a:cxn>
                <a:cxn ang="0">
                  <a:pos x="112" y="101"/>
                </a:cxn>
                <a:cxn ang="0">
                  <a:pos x="116" y="93"/>
                </a:cxn>
                <a:cxn ang="0">
                  <a:pos x="119" y="85"/>
                </a:cxn>
                <a:cxn ang="0">
                  <a:pos x="127" y="79"/>
                </a:cxn>
                <a:cxn ang="0">
                  <a:pos x="130" y="73"/>
                </a:cxn>
                <a:cxn ang="0">
                  <a:pos x="134" y="66"/>
                </a:cxn>
                <a:cxn ang="0">
                  <a:pos x="138" y="60"/>
                </a:cxn>
                <a:cxn ang="0">
                  <a:pos x="145" y="54"/>
                </a:cxn>
                <a:cxn ang="0">
                  <a:pos x="149" y="47"/>
                </a:cxn>
                <a:cxn ang="0">
                  <a:pos x="156" y="41"/>
                </a:cxn>
                <a:cxn ang="0">
                  <a:pos x="164" y="35"/>
                </a:cxn>
                <a:cxn ang="0">
                  <a:pos x="168" y="28"/>
                </a:cxn>
                <a:cxn ang="0">
                  <a:pos x="175" y="22"/>
                </a:cxn>
                <a:cxn ang="0">
                  <a:pos x="186" y="15"/>
                </a:cxn>
                <a:cxn ang="0">
                  <a:pos x="197" y="9"/>
                </a:cxn>
                <a:cxn ang="0">
                  <a:pos x="212" y="3"/>
                </a:cxn>
                <a:cxn ang="0">
                  <a:pos x="227" y="0"/>
                </a:cxn>
                <a:cxn ang="0">
                  <a:pos x="242" y="1"/>
                </a:cxn>
                <a:cxn ang="0">
                  <a:pos x="257" y="4"/>
                </a:cxn>
                <a:cxn ang="0">
                  <a:pos x="272" y="11"/>
                </a:cxn>
                <a:cxn ang="0">
                  <a:pos x="283" y="17"/>
                </a:cxn>
                <a:cxn ang="0">
                  <a:pos x="290" y="23"/>
                </a:cxn>
                <a:cxn ang="0">
                  <a:pos x="298" y="30"/>
                </a:cxn>
                <a:cxn ang="0">
                  <a:pos x="305" y="36"/>
                </a:cxn>
                <a:cxn ang="0">
                  <a:pos x="309" y="43"/>
                </a:cxn>
                <a:cxn ang="0">
                  <a:pos x="316" y="49"/>
                </a:cxn>
                <a:cxn ang="0">
                  <a:pos x="320" y="55"/>
                </a:cxn>
                <a:cxn ang="0">
                  <a:pos x="327" y="62"/>
                </a:cxn>
                <a:cxn ang="0">
                  <a:pos x="331" y="68"/>
                </a:cxn>
                <a:cxn ang="0">
                  <a:pos x="335" y="74"/>
                </a:cxn>
                <a:cxn ang="0">
                  <a:pos x="342" y="82"/>
                </a:cxn>
                <a:cxn ang="0">
                  <a:pos x="346" y="89"/>
                </a:cxn>
                <a:cxn ang="0">
                  <a:pos x="350" y="97"/>
                </a:cxn>
                <a:cxn ang="0">
                  <a:pos x="357" y="103"/>
                </a:cxn>
                <a:cxn ang="0">
                  <a:pos x="361" y="111"/>
                </a:cxn>
                <a:cxn ang="0">
                  <a:pos x="364" y="119"/>
                </a:cxn>
                <a:cxn ang="0">
                  <a:pos x="372" y="127"/>
                </a:cxn>
                <a:cxn ang="0">
                  <a:pos x="376" y="135"/>
                </a:cxn>
                <a:cxn ang="0">
                  <a:pos x="379" y="144"/>
                </a:cxn>
                <a:cxn ang="0">
                  <a:pos x="383" y="152"/>
                </a:cxn>
                <a:cxn ang="0">
                  <a:pos x="391" y="162"/>
                </a:cxn>
              </a:cxnLst>
              <a:rect l="0" t="0" r="r" b="b"/>
              <a:pathLst>
                <a:path w="392" h="304">
                  <a:moveTo>
                    <a:pt x="0" y="303"/>
                  </a:moveTo>
                  <a:lnTo>
                    <a:pt x="0" y="302"/>
                  </a:lnTo>
                  <a:lnTo>
                    <a:pt x="0" y="299"/>
                  </a:lnTo>
                  <a:lnTo>
                    <a:pt x="4" y="297"/>
                  </a:lnTo>
                  <a:lnTo>
                    <a:pt x="4" y="294"/>
                  </a:lnTo>
                  <a:lnTo>
                    <a:pt x="4" y="292"/>
                  </a:lnTo>
                  <a:lnTo>
                    <a:pt x="8" y="289"/>
                  </a:lnTo>
                  <a:lnTo>
                    <a:pt x="8" y="288"/>
                  </a:lnTo>
                  <a:lnTo>
                    <a:pt x="8" y="286"/>
                  </a:lnTo>
                  <a:lnTo>
                    <a:pt x="8" y="283"/>
                  </a:lnTo>
                  <a:lnTo>
                    <a:pt x="12" y="281"/>
                  </a:lnTo>
                  <a:lnTo>
                    <a:pt x="12" y="278"/>
                  </a:lnTo>
                  <a:lnTo>
                    <a:pt x="12" y="276"/>
                  </a:lnTo>
                  <a:lnTo>
                    <a:pt x="15" y="273"/>
                  </a:lnTo>
                  <a:lnTo>
                    <a:pt x="15" y="272"/>
                  </a:lnTo>
                  <a:lnTo>
                    <a:pt x="15" y="268"/>
                  </a:lnTo>
                  <a:lnTo>
                    <a:pt x="19" y="267"/>
                  </a:lnTo>
                  <a:lnTo>
                    <a:pt x="19" y="264"/>
                  </a:lnTo>
                  <a:lnTo>
                    <a:pt x="19" y="262"/>
                  </a:lnTo>
                  <a:lnTo>
                    <a:pt x="23" y="259"/>
                  </a:lnTo>
                  <a:lnTo>
                    <a:pt x="23" y="257"/>
                  </a:lnTo>
                  <a:lnTo>
                    <a:pt x="23" y="254"/>
                  </a:lnTo>
                  <a:lnTo>
                    <a:pt x="26" y="253"/>
                  </a:lnTo>
                  <a:lnTo>
                    <a:pt x="26" y="249"/>
                  </a:lnTo>
                  <a:lnTo>
                    <a:pt x="26" y="248"/>
                  </a:lnTo>
                  <a:lnTo>
                    <a:pt x="30" y="246"/>
                  </a:lnTo>
                  <a:lnTo>
                    <a:pt x="30" y="243"/>
                  </a:lnTo>
                  <a:lnTo>
                    <a:pt x="30" y="241"/>
                  </a:lnTo>
                  <a:lnTo>
                    <a:pt x="34" y="238"/>
                  </a:lnTo>
                  <a:lnTo>
                    <a:pt x="34" y="237"/>
                  </a:lnTo>
                  <a:lnTo>
                    <a:pt x="34" y="233"/>
                  </a:lnTo>
                  <a:lnTo>
                    <a:pt x="38" y="232"/>
                  </a:lnTo>
                  <a:lnTo>
                    <a:pt x="38" y="229"/>
                  </a:lnTo>
                  <a:lnTo>
                    <a:pt x="38" y="227"/>
                  </a:lnTo>
                  <a:lnTo>
                    <a:pt x="41" y="224"/>
                  </a:lnTo>
                  <a:lnTo>
                    <a:pt x="41" y="222"/>
                  </a:lnTo>
                  <a:lnTo>
                    <a:pt x="41" y="219"/>
                  </a:lnTo>
                  <a:lnTo>
                    <a:pt x="45" y="218"/>
                  </a:lnTo>
                  <a:lnTo>
                    <a:pt x="45" y="214"/>
                  </a:lnTo>
                  <a:lnTo>
                    <a:pt x="45" y="213"/>
                  </a:lnTo>
                  <a:lnTo>
                    <a:pt x="49" y="211"/>
                  </a:lnTo>
                  <a:lnTo>
                    <a:pt x="49" y="208"/>
                  </a:lnTo>
                  <a:lnTo>
                    <a:pt x="49" y="206"/>
                  </a:lnTo>
                  <a:lnTo>
                    <a:pt x="52" y="203"/>
                  </a:lnTo>
                  <a:lnTo>
                    <a:pt x="52" y="202"/>
                  </a:lnTo>
                  <a:lnTo>
                    <a:pt x="52" y="198"/>
                  </a:lnTo>
                  <a:lnTo>
                    <a:pt x="56" y="197"/>
                  </a:lnTo>
                  <a:lnTo>
                    <a:pt x="56" y="194"/>
                  </a:lnTo>
                  <a:lnTo>
                    <a:pt x="56" y="192"/>
                  </a:lnTo>
                  <a:lnTo>
                    <a:pt x="60" y="189"/>
                  </a:lnTo>
                  <a:lnTo>
                    <a:pt x="60" y="187"/>
                  </a:lnTo>
                  <a:lnTo>
                    <a:pt x="60" y="186"/>
                  </a:lnTo>
                  <a:lnTo>
                    <a:pt x="64" y="183"/>
                  </a:lnTo>
                  <a:lnTo>
                    <a:pt x="64" y="181"/>
                  </a:lnTo>
                  <a:lnTo>
                    <a:pt x="64" y="178"/>
                  </a:lnTo>
                  <a:lnTo>
                    <a:pt x="67" y="176"/>
                  </a:lnTo>
                  <a:lnTo>
                    <a:pt x="67" y="175"/>
                  </a:lnTo>
                  <a:lnTo>
                    <a:pt x="67" y="171"/>
                  </a:lnTo>
                  <a:lnTo>
                    <a:pt x="71" y="170"/>
                  </a:lnTo>
                  <a:lnTo>
                    <a:pt x="71" y="167"/>
                  </a:lnTo>
                  <a:lnTo>
                    <a:pt x="71" y="165"/>
                  </a:lnTo>
                  <a:lnTo>
                    <a:pt x="75" y="163"/>
                  </a:lnTo>
                  <a:lnTo>
                    <a:pt x="75" y="160"/>
                  </a:lnTo>
                  <a:lnTo>
                    <a:pt x="75" y="159"/>
                  </a:lnTo>
                  <a:lnTo>
                    <a:pt x="78" y="155"/>
                  </a:lnTo>
                  <a:lnTo>
                    <a:pt x="78" y="154"/>
                  </a:lnTo>
                  <a:lnTo>
                    <a:pt x="78" y="152"/>
                  </a:lnTo>
                  <a:lnTo>
                    <a:pt x="82" y="149"/>
                  </a:lnTo>
                  <a:lnTo>
                    <a:pt x="82" y="148"/>
                  </a:lnTo>
                  <a:lnTo>
                    <a:pt x="82" y="146"/>
                  </a:lnTo>
                  <a:lnTo>
                    <a:pt x="86" y="143"/>
                  </a:lnTo>
                  <a:lnTo>
                    <a:pt x="86" y="141"/>
                  </a:lnTo>
                  <a:lnTo>
                    <a:pt x="86" y="140"/>
                  </a:lnTo>
                  <a:lnTo>
                    <a:pt x="90" y="136"/>
                  </a:lnTo>
                  <a:lnTo>
                    <a:pt x="90" y="135"/>
                  </a:lnTo>
                  <a:lnTo>
                    <a:pt x="90" y="133"/>
                  </a:lnTo>
                  <a:lnTo>
                    <a:pt x="93" y="130"/>
                  </a:lnTo>
                  <a:lnTo>
                    <a:pt x="93" y="128"/>
                  </a:lnTo>
                  <a:lnTo>
                    <a:pt x="93" y="127"/>
                  </a:lnTo>
                  <a:lnTo>
                    <a:pt x="97" y="125"/>
                  </a:lnTo>
                  <a:lnTo>
                    <a:pt x="97" y="122"/>
                  </a:lnTo>
                  <a:lnTo>
                    <a:pt x="97" y="120"/>
                  </a:lnTo>
                  <a:lnTo>
                    <a:pt x="101" y="119"/>
                  </a:lnTo>
                  <a:lnTo>
                    <a:pt x="101" y="116"/>
                  </a:lnTo>
                  <a:lnTo>
                    <a:pt x="101" y="114"/>
                  </a:lnTo>
                  <a:lnTo>
                    <a:pt x="104" y="113"/>
                  </a:lnTo>
                  <a:lnTo>
                    <a:pt x="104" y="111"/>
                  </a:lnTo>
                  <a:lnTo>
                    <a:pt x="104" y="109"/>
                  </a:lnTo>
                  <a:lnTo>
                    <a:pt x="108" y="106"/>
                  </a:lnTo>
                  <a:lnTo>
                    <a:pt x="108" y="105"/>
                  </a:lnTo>
                  <a:lnTo>
                    <a:pt x="108" y="103"/>
                  </a:lnTo>
                  <a:lnTo>
                    <a:pt x="112" y="101"/>
                  </a:lnTo>
                  <a:lnTo>
                    <a:pt x="112" y="100"/>
                  </a:lnTo>
                  <a:lnTo>
                    <a:pt x="112" y="97"/>
                  </a:lnTo>
                  <a:lnTo>
                    <a:pt x="116" y="95"/>
                  </a:lnTo>
                  <a:lnTo>
                    <a:pt x="116" y="93"/>
                  </a:lnTo>
                  <a:lnTo>
                    <a:pt x="116" y="92"/>
                  </a:lnTo>
                  <a:lnTo>
                    <a:pt x="119" y="90"/>
                  </a:lnTo>
                  <a:lnTo>
                    <a:pt x="119" y="89"/>
                  </a:lnTo>
                  <a:lnTo>
                    <a:pt x="119" y="85"/>
                  </a:lnTo>
                  <a:lnTo>
                    <a:pt x="123" y="84"/>
                  </a:lnTo>
                  <a:lnTo>
                    <a:pt x="123" y="82"/>
                  </a:lnTo>
                  <a:lnTo>
                    <a:pt x="123" y="81"/>
                  </a:lnTo>
                  <a:lnTo>
                    <a:pt x="127" y="79"/>
                  </a:lnTo>
                  <a:lnTo>
                    <a:pt x="127" y="78"/>
                  </a:lnTo>
                  <a:lnTo>
                    <a:pt x="127" y="76"/>
                  </a:lnTo>
                  <a:lnTo>
                    <a:pt x="130" y="74"/>
                  </a:lnTo>
                  <a:lnTo>
                    <a:pt x="130" y="73"/>
                  </a:lnTo>
                  <a:lnTo>
                    <a:pt x="130" y="71"/>
                  </a:lnTo>
                  <a:lnTo>
                    <a:pt x="130" y="70"/>
                  </a:lnTo>
                  <a:lnTo>
                    <a:pt x="134" y="68"/>
                  </a:lnTo>
                  <a:lnTo>
                    <a:pt x="134" y="66"/>
                  </a:lnTo>
                  <a:lnTo>
                    <a:pt x="134" y="65"/>
                  </a:lnTo>
                  <a:lnTo>
                    <a:pt x="138" y="63"/>
                  </a:lnTo>
                  <a:lnTo>
                    <a:pt x="138" y="62"/>
                  </a:lnTo>
                  <a:lnTo>
                    <a:pt x="138" y="60"/>
                  </a:lnTo>
                  <a:lnTo>
                    <a:pt x="142" y="58"/>
                  </a:lnTo>
                  <a:lnTo>
                    <a:pt x="142" y="57"/>
                  </a:lnTo>
                  <a:lnTo>
                    <a:pt x="142" y="55"/>
                  </a:lnTo>
                  <a:lnTo>
                    <a:pt x="145" y="54"/>
                  </a:lnTo>
                  <a:lnTo>
                    <a:pt x="145" y="52"/>
                  </a:lnTo>
                  <a:lnTo>
                    <a:pt x="145" y="50"/>
                  </a:lnTo>
                  <a:lnTo>
                    <a:pt x="149" y="49"/>
                  </a:lnTo>
                  <a:lnTo>
                    <a:pt x="149" y="47"/>
                  </a:lnTo>
                  <a:lnTo>
                    <a:pt x="153" y="46"/>
                  </a:lnTo>
                  <a:lnTo>
                    <a:pt x="153" y="44"/>
                  </a:lnTo>
                  <a:lnTo>
                    <a:pt x="153" y="43"/>
                  </a:lnTo>
                  <a:lnTo>
                    <a:pt x="156" y="41"/>
                  </a:lnTo>
                  <a:lnTo>
                    <a:pt x="156" y="39"/>
                  </a:lnTo>
                  <a:lnTo>
                    <a:pt x="160" y="38"/>
                  </a:lnTo>
                  <a:lnTo>
                    <a:pt x="160" y="36"/>
                  </a:lnTo>
                  <a:lnTo>
                    <a:pt x="164" y="35"/>
                  </a:lnTo>
                  <a:lnTo>
                    <a:pt x="164" y="33"/>
                  </a:lnTo>
                  <a:lnTo>
                    <a:pt x="164" y="31"/>
                  </a:lnTo>
                  <a:lnTo>
                    <a:pt x="168" y="30"/>
                  </a:lnTo>
                  <a:lnTo>
                    <a:pt x="168" y="28"/>
                  </a:lnTo>
                  <a:lnTo>
                    <a:pt x="171" y="27"/>
                  </a:lnTo>
                  <a:lnTo>
                    <a:pt x="171" y="25"/>
                  </a:lnTo>
                  <a:lnTo>
                    <a:pt x="175" y="23"/>
                  </a:lnTo>
                  <a:lnTo>
                    <a:pt x="175" y="22"/>
                  </a:lnTo>
                  <a:lnTo>
                    <a:pt x="179" y="20"/>
                  </a:lnTo>
                  <a:lnTo>
                    <a:pt x="182" y="19"/>
                  </a:lnTo>
                  <a:lnTo>
                    <a:pt x="182" y="17"/>
                  </a:lnTo>
                  <a:lnTo>
                    <a:pt x="186" y="15"/>
                  </a:lnTo>
                  <a:lnTo>
                    <a:pt x="190" y="14"/>
                  </a:lnTo>
                  <a:lnTo>
                    <a:pt x="190" y="12"/>
                  </a:lnTo>
                  <a:lnTo>
                    <a:pt x="194" y="11"/>
                  </a:lnTo>
                  <a:lnTo>
                    <a:pt x="197" y="9"/>
                  </a:lnTo>
                  <a:lnTo>
                    <a:pt x="201" y="8"/>
                  </a:lnTo>
                  <a:lnTo>
                    <a:pt x="205" y="6"/>
                  </a:lnTo>
                  <a:lnTo>
                    <a:pt x="208" y="4"/>
                  </a:lnTo>
                  <a:lnTo>
                    <a:pt x="212" y="3"/>
                  </a:lnTo>
                  <a:lnTo>
                    <a:pt x="216" y="1"/>
                  </a:lnTo>
                  <a:lnTo>
                    <a:pt x="220" y="1"/>
                  </a:lnTo>
                  <a:lnTo>
                    <a:pt x="223" y="0"/>
                  </a:lnTo>
                  <a:lnTo>
                    <a:pt x="227" y="0"/>
                  </a:lnTo>
                  <a:lnTo>
                    <a:pt x="231" y="0"/>
                  </a:lnTo>
                  <a:lnTo>
                    <a:pt x="234" y="0"/>
                  </a:lnTo>
                  <a:lnTo>
                    <a:pt x="238" y="0"/>
                  </a:lnTo>
                  <a:lnTo>
                    <a:pt x="242" y="1"/>
                  </a:lnTo>
                  <a:lnTo>
                    <a:pt x="246" y="1"/>
                  </a:lnTo>
                  <a:lnTo>
                    <a:pt x="249" y="1"/>
                  </a:lnTo>
                  <a:lnTo>
                    <a:pt x="253" y="3"/>
                  </a:lnTo>
                  <a:lnTo>
                    <a:pt x="257" y="4"/>
                  </a:lnTo>
                  <a:lnTo>
                    <a:pt x="260" y="6"/>
                  </a:lnTo>
                  <a:lnTo>
                    <a:pt x="264" y="8"/>
                  </a:lnTo>
                  <a:lnTo>
                    <a:pt x="268" y="9"/>
                  </a:lnTo>
                  <a:lnTo>
                    <a:pt x="272" y="11"/>
                  </a:lnTo>
                  <a:lnTo>
                    <a:pt x="275" y="12"/>
                  </a:lnTo>
                  <a:lnTo>
                    <a:pt x="275" y="14"/>
                  </a:lnTo>
                  <a:lnTo>
                    <a:pt x="279" y="15"/>
                  </a:lnTo>
                  <a:lnTo>
                    <a:pt x="283" y="17"/>
                  </a:lnTo>
                  <a:lnTo>
                    <a:pt x="283" y="19"/>
                  </a:lnTo>
                  <a:lnTo>
                    <a:pt x="286" y="20"/>
                  </a:lnTo>
                  <a:lnTo>
                    <a:pt x="286" y="22"/>
                  </a:lnTo>
                  <a:lnTo>
                    <a:pt x="290" y="23"/>
                  </a:lnTo>
                  <a:lnTo>
                    <a:pt x="290" y="25"/>
                  </a:lnTo>
                  <a:lnTo>
                    <a:pt x="294" y="27"/>
                  </a:lnTo>
                  <a:lnTo>
                    <a:pt x="294" y="28"/>
                  </a:lnTo>
                  <a:lnTo>
                    <a:pt x="298" y="30"/>
                  </a:lnTo>
                  <a:lnTo>
                    <a:pt x="298" y="31"/>
                  </a:lnTo>
                  <a:lnTo>
                    <a:pt x="301" y="33"/>
                  </a:lnTo>
                  <a:lnTo>
                    <a:pt x="301" y="35"/>
                  </a:lnTo>
                  <a:lnTo>
                    <a:pt x="305" y="36"/>
                  </a:lnTo>
                  <a:lnTo>
                    <a:pt x="305" y="38"/>
                  </a:lnTo>
                  <a:lnTo>
                    <a:pt x="305" y="39"/>
                  </a:lnTo>
                  <a:lnTo>
                    <a:pt x="309" y="41"/>
                  </a:lnTo>
                  <a:lnTo>
                    <a:pt x="309" y="43"/>
                  </a:lnTo>
                  <a:lnTo>
                    <a:pt x="312" y="44"/>
                  </a:lnTo>
                  <a:lnTo>
                    <a:pt x="312" y="46"/>
                  </a:lnTo>
                  <a:lnTo>
                    <a:pt x="312" y="47"/>
                  </a:lnTo>
                  <a:lnTo>
                    <a:pt x="316" y="49"/>
                  </a:lnTo>
                  <a:lnTo>
                    <a:pt x="316" y="50"/>
                  </a:lnTo>
                  <a:lnTo>
                    <a:pt x="320" y="52"/>
                  </a:lnTo>
                  <a:lnTo>
                    <a:pt x="320" y="54"/>
                  </a:lnTo>
                  <a:lnTo>
                    <a:pt x="320" y="55"/>
                  </a:lnTo>
                  <a:lnTo>
                    <a:pt x="324" y="57"/>
                  </a:lnTo>
                  <a:lnTo>
                    <a:pt x="324" y="58"/>
                  </a:lnTo>
                  <a:lnTo>
                    <a:pt x="324" y="60"/>
                  </a:lnTo>
                  <a:lnTo>
                    <a:pt x="327" y="62"/>
                  </a:lnTo>
                  <a:lnTo>
                    <a:pt x="327" y="63"/>
                  </a:lnTo>
                  <a:lnTo>
                    <a:pt x="327" y="65"/>
                  </a:lnTo>
                  <a:lnTo>
                    <a:pt x="331" y="66"/>
                  </a:lnTo>
                  <a:lnTo>
                    <a:pt x="331" y="68"/>
                  </a:lnTo>
                  <a:lnTo>
                    <a:pt x="331" y="70"/>
                  </a:lnTo>
                  <a:lnTo>
                    <a:pt x="335" y="71"/>
                  </a:lnTo>
                  <a:lnTo>
                    <a:pt x="335" y="73"/>
                  </a:lnTo>
                  <a:lnTo>
                    <a:pt x="335" y="74"/>
                  </a:lnTo>
                  <a:lnTo>
                    <a:pt x="338" y="76"/>
                  </a:lnTo>
                  <a:lnTo>
                    <a:pt x="338" y="78"/>
                  </a:lnTo>
                  <a:lnTo>
                    <a:pt x="338" y="79"/>
                  </a:lnTo>
                  <a:lnTo>
                    <a:pt x="342" y="82"/>
                  </a:lnTo>
                  <a:lnTo>
                    <a:pt x="342" y="84"/>
                  </a:lnTo>
                  <a:lnTo>
                    <a:pt x="342" y="85"/>
                  </a:lnTo>
                  <a:lnTo>
                    <a:pt x="346" y="87"/>
                  </a:lnTo>
                  <a:lnTo>
                    <a:pt x="346" y="89"/>
                  </a:lnTo>
                  <a:lnTo>
                    <a:pt x="346" y="90"/>
                  </a:lnTo>
                  <a:lnTo>
                    <a:pt x="350" y="92"/>
                  </a:lnTo>
                  <a:lnTo>
                    <a:pt x="350" y="93"/>
                  </a:lnTo>
                  <a:lnTo>
                    <a:pt x="350" y="97"/>
                  </a:lnTo>
                  <a:lnTo>
                    <a:pt x="353" y="98"/>
                  </a:lnTo>
                  <a:lnTo>
                    <a:pt x="353" y="100"/>
                  </a:lnTo>
                  <a:lnTo>
                    <a:pt x="353" y="101"/>
                  </a:lnTo>
                  <a:lnTo>
                    <a:pt x="357" y="103"/>
                  </a:lnTo>
                  <a:lnTo>
                    <a:pt x="357" y="106"/>
                  </a:lnTo>
                  <a:lnTo>
                    <a:pt x="357" y="108"/>
                  </a:lnTo>
                  <a:lnTo>
                    <a:pt x="361" y="109"/>
                  </a:lnTo>
                  <a:lnTo>
                    <a:pt x="361" y="111"/>
                  </a:lnTo>
                  <a:lnTo>
                    <a:pt x="361" y="113"/>
                  </a:lnTo>
                  <a:lnTo>
                    <a:pt x="364" y="116"/>
                  </a:lnTo>
                  <a:lnTo>
                    <a:pt x="364" y="117"/>
                  </a:lnTo>
                  <a:lnTo>
                    <a:pt x="364" y="119"/>
                  </a:lnTo>
                  <a:lnTo>
                    <a:pt x="368" y="120"/>
                  </a:lnTo>
                  <a:lnTo>
                    <a:pt x="368" y="124"/>
                  </a:lnTo>
                  <a:lnTo>
                    <a:pt x="368" y="125"/>
                  </a:lnTo>
                  <a:lnTo>
                    <a:pt x="372" y="127"/>
                  </a:lnTo>
                  <a:lnTo>
                    <a:pt x="372" y="130"/>
                  </a:lnTo>
                  <a:lnTo>
                    <a:pt x="372" y="132"/>
                  </a:lnTo>
                  <a:lnTo>
                    <a:pt x="376" y="133"/>
                  </a:lnTo>
                  <a:lnTo>
                    <a:pt x="376" y="135"/>
                  </a:lnTo>
                  <a:lnTo>
                    <a:pt x="376" y="138"/>
                  </a:lnTo>
                  <a:lnTo>
                    <a:pt x="376" y="140"/>
                  </a:lnTo>
                  <a:lnTo>
                    <a:pt x="379" y="141"/>
                  </a:lnTo>
                  <a:lnTo>
                    <a:pt x="379" y="144"/>
                  </a:lnTo>
                  <a:lnTo>
                    <a:pt x="379" y="146"/>
                  </a:lnTo>
                  <a:lnTo>
                    <a:pt x="383" y="148"/>
                  </a:lnTo>
                  <a:lnTo>
                    <a:pt x="383" y="151"/>
                  </a:lnTo>
                  <a:lnTo>
                    <a:pt x="383" y="152"/>
                  </a:lnTo>
                  <a:lnTo>
                    <a:pt x="387" y="155"/>
                  </a:lnTo>
                  <a:lnTo>
                    <a:pt x="387" y="157"/>
                  </a:lnTo>
                  <a:lnTo>
                    <a:pt x="387" y="159"/>
                  </a:lnTo>
                  <a:lnTo>
                    <a:pt x="391" y="162"/>
                  </a:lnTo>
                  <a:lnTo>
                    <a:pt x="391" y="163"/>
                  </a:lnTo>
                  <a:lnTo>
                    <a:pt x="391" y="165"/>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10" name="Freeform 7"/>
            <p:cNvSpPr>
              <a:spLocks/>
            </p:cNvSpPr>
            <p:nvPr/>
          </p:nvSpPr>
          <p:spPr bwMode="auto">
            <a:xfrm>
              <a:off x="3816" y="1715"/>
              <a:ext cx="45" cy="85"/>
            </a:xfrm>
            <a:custGeom>
              <a:avLst/>
              <a:gdLst/>
              <a:ahLst/>
              <a:cxnLst>
                <a:cxn ang="0">
                  <a:pos x="0" y="0"/>
                </a:cxn>
                <a:cxn ang="0">
                  <a:pos x="3" y="3"/>
                </a:cxn>
                <a:cxn ang="0">
                  <a:pos x="3" y="5"/>
                </a:cxn>
                <a:cxn ang="0">
                  <a:pos x="3" y="8"/>
                </a:cxn>
                <a:cxn ang="0">
                  <a:pos x="7" y="10"/>
                </a:cxn>
                <a:cxn ang="0">
                  <a:pos x="7" y="11"/>
                </a:cxn>
                <a:cxn ang="0">
                  <a:pos x="7" y="14"/>
                </a:cxn>
                <a:cxn ang="0">
                  <a:pos x="11" y="16"/>
                </a:cxn>
                <a:cxn ang="0">
                  <a:pos x="11" y="19"/>
                </a:cxn>
                <a:cxn ang="0">
                  <a:pos x="11" y="21"/>
                </a:cxn>
                <a:cxn ang="0">
                  <a:pos x="14" y="24"/>
                </a:cxn>
                <a:cxn ang="0">
                  <a:pos x="14" y="25"/>
                </a:cxn>
                <a:cxn ang="0">
                  <a:pos x="14" y="27"/>
                </a:cxn>
                <a:cxn ang="0">
                  <a:pos x="18" y="30"/>
                </a:cxn>
                <a:cxn ang="0">
                  <a:pos x="18" y="32"/>
                </a:cxn>
                <a:cxn ang="0">
                  <a:pos x="18" y="35"/>
                </a:cxn>
                <a:cxn ang="0">
                  <a:pos x="22" y="37"/>
                </a:cxn>
                <a:cxn ang="0">
                  <a:pos x="22" y="40"/>
                </a:cxn>
                <a:cxn ang="0">
                  <a:pos x="22" y="41"/>
                </a:cxn>
                <a:cxn ang="0">
                  <a:pos x="26" y="45"/>
                </a:cxn>
                <a:cxn ang="0">
                  <a:pos x="26" y="46"/>
                </a:cxn>
                <a:cxn ang="0">
                  <a:pos x="26" y="48"/>
                </a:cxn>
                <a:cxn ang="0">
                  <a:pos x="29" y="51"/>
                </a:cxn>
                <a:cxn ang="0">
                  <a:pos x="29" y="53"/>
                </a:cxn>
                <a:cxn ang="0">
                  <a:pos x="29" y="56"/>
                </a:cxn>
                <a:cxn ang="0">
                  <a:pos x="33" y="57"/>
                </a:cxn>
                <a:cxn ang="0">
                  <a:pos x="33" y="60"/>
                </a:cxn>
                <a:cxn ang="0">
                  <a:pos x="33" y="62"/>
                </a:cxn>
                <a:cxn ang="0">
                  <a:pos x="37" y="65"/>
                </a:cxn>
                <a:cxn ang="0">
                  <a:pos x="37" y="67"/>
                </a:cxn>
                <a:cxn ang="0">
                  <a:pos x="37" y="70"/>
                </a:cxn>
                <a:cxn ang="0">
                  <a:pos x="40" y="72"/>
                </a:cxn>
                <a:cxn ang="0">
                  <a:pos x="40" y="75"/>
                </a:cxn>
                <a:cxn ang="0">
                  <a:pos x="40" y="76"/>
                </a:cxn>
                <a:cxn ang="0">
                  <a:pos x="44" y="80"/>
                </a:cxn>
                <a:cxn ang="0">
                  <a:pos x="44" y="81"/>
                </a:cxn>
                <a:cxn ang="0">
                  <a:pos x="44" y="84"/>
                </a:cxn>
              </a:cxnLst>
              <a:rect l="0" t="0" r="r" b="b"/>
              <a:pathLst>
                <a:path w="45" h="85">
                  <a:moveTo>
                    <a:pt x="0" y="0"/>
                  </a:moveTo>
                  <a:lnTo>
                    <a:pt x="3" y="3"/>
                  </a:lnTo>
                  <a:lnTo>
                    <a:pt x="3" y="5"/>
                  </a:lnTo>
                  <a:lnTo>
                    <a:pt x="3" y="8"/>
                  </a:lnTo>
                  <a:lnTo>
                    <a:pt x="7" y="10"/>
                  </a:lnTo>
                  <a:lnTo>
                    <a:pt x="7" y="11"/>
                  </a:lnTo>
                  <a:lnTo>
                    <a:pt x="7" y="14"/>
                  </a:lnTo>
                  <a:lnTo>
                    <a:pt x="11" y="16"/>
                  </a:lnTo>
                  <a:lnTo>
                    <a:pt x="11" y="19"/>
                  </a:lnTo>
                  <a:lnTo>
                    <a:pt x="11" y="21"/>
                  </a:lnTo>
                  <a:lnTo>
                    <a:pt x="14" y="24"/>
                  </a:lnTo>
                  <a:lnTo>
                    <a:pt x="14" y="25"/>
                  </a:lnTo>
                  <a:lnTo>
                    <a:pt x="14" y="27"/>
                  </a:lnTo>
                  <a:lnTo>
                    <a:pt x="18" y="30"/>
                  </a:lnTo>
                  <a:lnTo>
                    <a:pt x="18" y="32"/>
                  </a:lnTo>
                  <a:lnTo>
                    <a:pt x="18" y="35"/>
                  </a:lnTo>
                  <a:lnTo>
                    <a:pt x="22" y="37"/>
                  </a:lnTo>
                  <a:lnTo>
                    <a:pt x="22" y="40"/>
                  </a:lnTo>
                  <a:lnTo>
                    <a:pt x="22" y="41"/>
                  </a:lnTo>
                  <a:lnTo>
                    <a:pt x="26" y="45"/>
                  </a:lnTo>
                  <a:lnTo>
                    <a:pt x="26" y="46"/>
                  </a:lnTo>
                  <a:lnTo>
                    <a:pt x="26" y="48"/>
                  </a:lnTo>
                  <a:lnTo>
                    <a:pt x="29" y="51"/>
                  </a:lnTo>
                  <a:lnTo>
                    <a:pt x="29" y="53"/>
                  </a:lnTo>
                  <a:lnTo>
                    <a:pt x="29" y="56"/>
                  </a:lnTo>
                  <a:lnTo>
                    <a:pt x="33" y="57"/>
                  </a:lnTo>
                  <a:lnTo>
                    <a:pt x="33" y="60"/>
                  </a:lnTo>
                  <a:lnTo>
                    <a:pt x="33" y="62"/>
                  </a:lnTo>
                  <a:lnTo>
                    <a:pt x="37" y="65"/>
                  </a:lnTo>
                  <a:lnTo>
                    <a:pt x="37" y="67"/>
                  </a:lnTo>
                  <a:lnTo>
                    <a:pt x="37" y="70"/>
                  </a:lnTo>
                  <a:lnTo>
                    <a:pt x="40" y="72"/>
                  </a:lnTo>
                  <a:lnTo>
                    <a:pt x="40" y="75"/>
                  </a:lnTo>
                  <a:lnTo>
                    <a:pt x="40" y="76"/>
                  </a:lnTo>
                  <a:lnTo>
                    <a:pt x="44" y="80"/>
                  </a:lnTo>
                  <a:lnTo>
                    <a:pt x="44" y="81"/>
                  </a:lnTo>
                  <a:lnTo>
                    <a:pt x="44" y="84"/>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grpSp>
      <p:grpSp>
        <p:nvGrpSpPr>
          <p:cNvPr id="11" name="Group 73"/>
          <p:cNvGrpSpPr>
            <a:grpSpLocks/>
          </p:cNvGrpSpPr>
          <p:nvPr/>
        </p:nvGrpSpPr>
        <p:grpSpPr bwMode="auto">
          <a:xfrm>
            <a:off x="495300" y="2487613"/>
            <a:ext cx="4095750" cy="722312"/>
            <a:chOff x="312" y="1423"/>
            <a:chExt cx="2580" cy="455"/>
          </a:xfrm>
        </p:grpSpPr>
        <p:sp>
          <p:nvSpPr>
            <p:cNvPr id="12" name="Rectangle 22"/>
            <p:cNvSpPr>
              <a:spLocks noChangeArrowheads="1"/>
            </p:cNvSpPr>
            <p:nvPr/>
          </p:nvSpPr>
          <p:spPr bwMode="auto">
            <a:xfrm>
              <a:off x="312" y="1641"/>
              <a:ext cx="626" cy="229"/>
            </a:xfrm>
            <a:prstGeom prst="rect">
              <a:avLst/>
            </a:prstGeom>
            <a:noFill/>
            <a:ln w="12700">
              <a:noFill/>
              <a:miter lim="800000"/>
              <a:headEnd/>
              <a:tailEnd/>
            </a:ln>
            <a:effectLst/>
          </p:spPr>
          <p:txBody>
            <a:bodyPr wrap="none" lIns="90488" tIns="44450" rIns="90488" bIns="44450">
              <a:spAutoFit/>
            </a:bodyPr>
            <a:lstStyle/>
            <a:p>
              <a:r>
                <a:rPr lang="en-US" sz="1800">
                  <a:solidFill>
                    <a:srgbClr val="114FFB"/>
                  </a:solidFill>
                  <a:latin typeface="Arial" pitchFamily="34" charset="0"/>
                </a:rPr>
                <a:t>3 sin(x) </a:t>
              </a:r>
            </a:p>
          </p:txBody>
        </p:sp>
        <p:grpSp>
          <p:nvGrpSpPr>
            <p:cNvPr id="13" name="Group 41"/>
            <p:cNvGrpSpPr>
              <a:grpSpLocks/>
            </p:cNvGrpSpPr>
            <p:nvPr/>
          </p:nvGrpSpPr>
          <p:grpSpPr bwMode="auto">
            <a:xfrm>
              <a:off x="1483" y="1423"/>
              <a:ext cx="1412" cy="455"/>
              <a:chOff x="1303" y="1536"/>
              <a:chExt cx="1057" cy="606"/>
            </a:xfrm>
          </p:grpSpPr>
          <p:sp>
            <p:nvSpPr>
              <p:cNvPr id="15" name="Freeform 42"/>
              <p:cNvSpPr>
                <a:spLocks/>
              </p:cNvSpPr>
              <p:nvPr/>
            </p:nvSpPr>
            <p:spPr bwMode="auto">
              <a:xfrm>
                <a:off x="1303" y="1536"/>
                <a:ext cx="340" cy="305"/>
              </a:xfrm>
              <a:custGeom>
                <a:avLst/>
                <a:gdLst/>
                <a:ahLst/>
                <a:cxnLst>
                  <a:cxn ang="0">
                    <a:pos x="3" y="294"/>
                  </a:cxn>
                  <a:cxn ang="0">
                    <a:pos x="10" y="283"/>
                  </a:cxn>
                  <a:cxn ang="0">
                    <a:pos x="13" y="271"/>
                  </a:cxn>
                  <a:cxn ang="0">
                    <a:pos x="16" y="259"/>
                  </a:cxn>
                  <a:cxn ang="0">
                    <a:pos x="23" y="249"/>
                  </a:cxn>
                  <a:cxn ang="0">
                    <a:pos x="26" y="238"/>
                  </a:cxn>
                  <a:cxn ang="0">
                    <a:pos x="29" y="226"/>
                  </a:cxn>
                  <a:cxn ang="0">
                    <a:pos x="35" y="215"/>
                  </a:cxn>
                  <a:cxn ang="0">
                    <a:pos x="39" y="205"/>
                  </a:cxn>
                  <a:cxn ang="0">
                    <a:pos x="42" y="194"/>
                  </a:cxn>
                  <a:cxn ang="0">
                    <a:pos x="48" y="184"/>
                  </a:cxn>
                  <a:cxn ang="0">
                    <a:pos x="51" y="172"/>
                  </a:cxn>
                  <a:cxn ang="0">
                    <a:pos x="55" y="162"/>
                  </a:cxn>
                  <a:cxn ang="0">
                    <a:pos x="58" y="153"/>
                  </a:cxn>
                  <a:cxn ang="0">
                    <a:pos x="64" y="143"/>
                  </a:cxn>
                  <a:cxn ang="0">
                    <a:pos x="67" y="133"/>
                  </a:cxn>
                  <a:cxn ang="0">
                    <a:pos x="71" y="124"/>
                  </a:cxn>
                  <a:cxn ang="0">
                    <a:pos x="77" y="114"/>
                  </a:cxn>
                  <a:cxn ang="0">
                    <a:pos x="80" y="107"/>
                  </a:cxn>
                  <a:cxn ang="0">
                    <a:pos x="83" y="97"/>
                  </a:cxn>
                  <a:cxn ang="0">
                    <a:pos x="90" y="89"/>
                  </a:cxn>
                  <a:cxn ang="0">
                    <a:pos x="93" y="81"/>
                  </a:cxn>
                  <a:cxn ang="0">
                    <a:pos x="96" y="73"/>
                  </a:cxn>
                  <a:cxn ang="0">
                    <a:pos x="103" y="65"/>
                  </a:cxn>
                  <a:cxn ang="0">
                    <a:pos x="106" y="58"/>
                  </a:cxn>
                  <a:cxn ang="0">
                    <a:pos x="112" y="50"/>
                  </a:cxn>
                  <a:cxn ang="0">
                    <a:pos x="119" y="42"/>
                  </a:cxn>
                  <a:cxn ang="0">
                    <a:pos x="125" y="35"/>
                  </a:cxn>
                  <a:cxn ang="0">
                    <a:pos x="131" y="27"/>
                  </a:cxn>
                  <a:cxn ang="0">
                    <a:pos x="138" y="19"/>
                  </a:cxn>
                  <a:cxn ang="0">
                    <a:pos x="147" y="12"/>
                  </a:cxn>
                  <a:cxn ang="0">
                    <a:pos x="160" y="4"/>
                  </a:cxn>
                  <a:cxn ang="0">
                    <a:pos x="173" y="0"/>
                  </a:cxn>
                  <a:cxn ang="0">
                    <a:pos x="186" y="2"/>
                  </a:cxn>
                  <a:cxn ang="0">
                    <a:pos x="199" y="5"/>
                  </a:cxn>
                  <a:cxn ang="0">
                    <a:pos x="211" y="13"/>
                  </a:cxn>
                  <a:cxn ang="0">
                    <a:pos x="221" y="21"/>
                  </a:cxn>
                  <a:cxn ang="0">
                    <a:pos x="227" y="29"/>
                  </a:cxn>
                  <a:cxn ang="0">
                    <a:pos x="234" y="36"/>
                  </a:cxn>
                  <a:cxn ang="0">
                    <a:pos x="240" y="44"/>
                  </a:cxn>
                  <a:cxn ang="0">
                    <a:pos x="243" y="52"/>
                  </a:cxn>
                  <a:cxn ang="0">
                    <a:pos x="250" y="60"/>
                  </a:cxn>
                  <a:cxn ang="0">
                    <a:pos x="253" y="68"/>
                  </a:cxn>
                  <a:cxn ang="0">
                    <a:pos x="259" y="75"/>
                  </a:cxn>
                  <a:cxn ang="0">
                    <a:pos x="262" y="83"/>
                  </a:cxn>
                  <a:cxn ang="0">
                    <a:pos x="266" y="91"/>
                  </a:cxn>
                  <a:cxn ang="0">
                    <a:pos x="269" y="99"/>
                  </a:cxn>
                  <a:cxn ang="0">
                    <a:pos x="275" y="108"/>
                  </a:cxn>
                  <a:cxn ang="0">
                    <a:pos x="278" y="116"/>
                  </a:cxn>
                  <a:cxn ang="0">
                    <a:pos x="282" y="126"/>
                  </a:cxn>
                  <a:cxn ang="0">
                    <a:pos x="288" y="136"/>
                  </a:cxn>
                  <a:cxn ang="0">
                    <a:pos x="291" y="145"/>
                  </a:cxn>
                  <a:cxn ang="0">
                    <a:pos x="294" y="155"/>
                  </a:cxn>
                  <a:cxn ang="0">
                    <a:pos x="301" y="165"/>
                  </a:cxn>
                  <a:cxn ang="0">
                    <a:pos x="304" y="174"/>
                  </a:cxn>
                  <a:cxn ang="0">
                    <a:pos x="307" y="186"/>
                  </a:cxn>
                  <a:cxn ang="0">
                    <a:pos x="314" y="196"/>
                  </a:cxn>
                  <a:cxn ang="0">
                    <a:pos x="317" y="207"/>
                  </a:cxn>
                  <a:cxn ang="0">
                    <a:pos x="320" y="217"/>
                  </a:cxn>
                  <a:cxn ang="0">
                    <a:pos x="326" y="228"/>
                  </a:cxn>
                  <a:cxn ang="0">
                    <a:pos x="330" y="240"/>
                  </a:cxn>
                  <a:cxn ang="0">
                    <a:pos x="333" y="252"/>
                  </a:cxn>
                  <a:cxn ang="0">
                    <a:pos x="339" y="262"/>
                  </a:cxn>
                </a:cxnLst>
                <a:rect l="0" t="0" r="r" b="b"/>
                <a:pathLst>
                  <a:path w="340" h="305">
                    <a:moveTo>
                      <a:pt x="0" y="304"/>
                    </a:moveTo>
                    <a:lnTo>
                      <a:pt x="3" y="300"/>
                    </a:lnTo>
                    <a:lnTo>
                      <a:pt x="3" y="298"/>
                    </a:lnTo>
                    <a:lnTo>
                      <a:pt x="3" y="294"/>
                    </a:lnTo>
                    <a:lnTo>
                      <a:pt x="7" y="292"/>
                    </a:lnTo>
                    <a:lnTo>
                      <a:pt x="7" y="288"/>
                    </a:lnTo>
                    <a:lnTo>
                      <a:pt x="7" y="286"/>
                    </a:lnTo>
                    <a:lnTo>
                      <a:pt x="10" y="283"/>
                    </a:lnTo>
                    <a:lnTo>
                      <a:pt x="10" y="281"/>
                    </a:lnTo>
                    <a:lnTo>
                      <a:pt x="10" y="277"/>
                    </a:lnTo>
                    <a:lnTo>
                      <a:pt x="13" y="275"/>
                    </a:lnTo>
                    <a:lnTo>
                      <a:pt x="13" y="271"/>
                    </a:lnTo>
                    <a:lnTo>
                      <a:pt x="13" y="269"/>
                    </a:lnTo>
                    <a:lnTo>
                      <a:pt x="16" y="265"/>
                    </a:lnTo>
                    <a:lnTo>
                      <a:pt x="16" y="263"/>
                    </a:lnTo>
                    <a:lnTo>
                      <a:pt x="16" y="259"/>
                    </a:lnTo>
                    <a:lnTo>
                      <a:pt x="19" y="257"/>
                    </a:lnTo>
                    <a:lnTo>
                      <a:pt x="19" y="256"/>
                    </a:lnTo>
                    <a:lnTo>
                      <a:pt x="19" y="252"/>
                    </a:lnTo>
                    <a:lnTo>
                      <a:pt x="23" y="249"/>
                    </a:lnTo>
                    <a:lnTo>
                      <a:pt x="23" y="246"/>
                    </a:lnTo>
                    <a:lnTo>
                      <a:pt x="23" y="244"/>
                    </a:lnTo>
                    <a:lnTo>
                      <a:pt x="26" y="240"/>
                    </a:lnTo>
                    <a:lnTo>
                      <a:pt x="26" y="238"/>
                    </a:lnTo>
                    <a:lnTo>
                      <a:pt x="26" y="234"/>
                    </a:lnTo>
                    <a:lnTo>
                      <a:pt x="29" y="233"/>
                    </a:lnTo>
                    <a:lnTo>
                      <a:pt x="29" y="230"/>
                    </a:lnTo>
                    <a:lnTo>
                      <a:pt x="29" y="226"/>
                    </a:lnTo>
                    <a:lnTo>
                      <a:pt x="32" y="225"/>
                    </a:lnTo>
                    <a:lnTo>
                      <a:pt x="32" y="220"/>
                    </a:lnTo>
                    <a:lnTo>
                      <a:pt x="32" y="219"/>
                    </a:lnTo>
                    <a:lnTo>
                      <a:pt x="35" y="215"/>
                    </a:lnTo>
                    <a:lnTo>
                      <a:pt x="35" y="213"/>
                    </a:lnTo>
                    <a:lnTo>
                      <a:pt x="35" y="211"/>
                    </a:lnTo>
                    <a:lnTo>
                      <a:pt x="39" y="207"/>
                    </a:lnTo>
                    <a:lnTo>
                      <a:pt x="39" y="205"/>
                    </a:lnTo>
                    <a:lnTo>
                      <a:pt x="39" y="201"/>
                    </a:lnTo>
                    <a:lnTo>
                      <a:pt x="42" y="199"/>
                    </a:lnTo>
                    <a:lnTo>
                      <a:pt x="42" y="197"/>
                    </a:lnTo>
                    <a:lnTo>
                      <a:pt x="42" y="194"/>
                    </a:lnTo>
                    <a:lnTo>
                      <a:pt x="45" y="191"/>
                    </a:lnTo>
                    <a:lnTo>
                      <a:pt x="45" y="190"/>
                    </a:lnTo>
                    <a:lnTo>
                      <a:pt x="45" y="186"/>
                    </a:lnTo>
                    <a:lnTo>
                      <a:pt x="48" y="184"/>
                    </a:lnTo>
                    <a:lnTo>
                      <a:pt x="48" y="180"/>
                    </a:lnTo>
                    <a:lnTo>
                      <a:pt x="48" y="178"/>
                    </a:lnTo>
                    <a:lnTo>
                      <a:pt x="51" y="176"/>
                    </a:lnTo>
                    <a:lnTo>
                      <a:pt x="51" y="172"/>
                    </a:lnTo>
                    <a:lnTo>
                      <a:pt x="51" y="170"/>
                    </a:lnTo>
                    <a:lnTo>
                      <a:pt x="55" y="168"/>
                    </a:lnTo>
                    <a:lnTo>
                      <a:pt x="55" y="165"/>
                    </a:lnTo>
                    <a:lnTo>
                      <a:pt x="55" y="162"/>
                    </a:lnTo>
                    <a:lnTo>
                      <a:pt x="55" y="160"/>
                    </a:lnTo>
                    <a:lnTo>
                      <a:pt x="58" y="159"/>
                    </a:lnTo>
                    <a:lnTo>
                      <a:pt x="58" y="155"/>
                    </a:lnTo>
                    <a:lnTo>
                      <a:pt x="58" y="153"/>
                    </a:lnTo>
                    <a:lnTo>
                      <a:pt x="61" y="151"/>
                    </a:lnTo>
                    <a:lnTo>
                      <a:pt x="61" y="147"/>
                    </a:lnTo>
                    <a:lnTo>
                      <a:pt x="61" y="145"/>
                    </a:lnTo>
                    <a:lnTo>
                      <a:pt x="64" y="143"/>
                    </a:lnTo>
                    <a:lnTo>
                      <a:pt x="64" y="141"/>
                    </a:lnTo>
                    <a:lnTo>
                      <a:pt x="64" y="137"/>
                    </a:lnTo>
                    <a:lnTo>
                      <a:pt x="67" y="136"/>
                    </a:lnTo>
                    <a:lnTo>
                      <a:pt x="67" y="133"/>
                    </a:lnTo>
                    <a:lnTo>
                      <a:pt x="67" y="131"/>
                    </a:lnTo>
                    <a:lnTo>
                      <a:pt x="71" y="130"/>
                    </a:lnTo>
                    <a:lnTo>
                      <a:pt x="71" y="126"/>
                    </a:lnTo>
                    <a:lnTo>
                      <a:pt x="71" y="124"/>
                    </a:lnTo>
                    <a:lnTo>
                      <a:pt x="74" y="122"/>
                    </a:lnTo>
                    <a:lnTo>
                      <a:pt x="74" y="120"/>
                    </a:lnTo>
                    <a:lnTo>
                      <a:pt x="74" y="118"/>
                    </a:lnTo>
                    <a:lnTo>
                      <a:pt x="77" y="114"/>
                    </a:lnTo>
                    <a:lnTo>
                      <a:pt x="77" y="112"/>
                    </a:lnTo>
                    <a:lnTo>
                      <a:pt x="77" y="110"/>
                    </a:lnTo>
                    <a:lnTo>
                      <a:pt x="80" y="108"/>
                    </a:lnTo>
                    <a:lnTo>
                      <a:pt x="80" y="107"/>
                    </a:lnTo>
                    <a:lnTo>
                      <a:pt x="80" y="104"/>
                    </a:lnTo>
                    <a:lnTo>
                      <a:pt x="83" y="102"/>
                    </a:lnTo>
                    <a:lnTo>
                      <a:pt x="83" y="101"/>
                    </a:lnTo>
                    <a:lnTo>
                      <a:pt x="83" y="97"/>
                    </a:lnTo>
                    <a:lnTo>
                      <a:pt x="87" y="94"/>
                    </a:lnTo>
                    <a:lnTo>
                      <a:pt x="87" y="93"/>
                    </a:lnTo>
                    <a:lnTo>
                      <a:pt x="87" y="91"/>
                    </a:lnTo>
                    <a:lnTo>
                      <a:pt x="90" y="89"/>
                    </a:lnTo>
                    <a:lnTo>
                      <a:pt x="90" y="87"/>
                    </a:lnTo>
                    <a:lnTo>
                      <a:pt x="90" y="85"/>
                    </a:lnTo>
                    <a:lnTo>
                      <a:pt x="93" y="83"/>
                    </a:lnTo>
                    <a:lnTo>
                      <a:pt x="93" y="81"/>
                    </a:lnTo>
                    <a:lnTo>
                      <a:pt x="93" y="79"/>
                    </a:lnTo>
                    <a:lnTo>
                      <a:pt x="96" y="78"/>
                    </a:lnTo>
                    <a:lnTo>
                      <a:pt x="96" y="75"/>
                    </a:lnTo>
                    <a:lnTo>
                      <a:pt x="96" y="73"/>
                    </a:lnTo>
                    <a:lnTo>
                      <a:pt x="99" y="71"/>
                    </a:lnTo>
                    <a:lnTo>
                      <a:pt x="99" y="70"/>
                    </a:lnTo>
                    <a:lnTo>
                      <a:pt x="99" y="68"/>
                    </a:lnTo>
                    <a:lnTo>
                      <a:pt x="103" y="65"/>
                    </a:lnTo>
                    <a:lnTo>
                      <a:pt x="103" y="64"/>
                    </a:lnTo>
                    <a:lnTo>
                      <a:pt x="106" y="62"/>
                    </a:lnTo>
                    <a:lnTo>
                      <a:pt x="106" y="60"/>
                    </a:lnTo>
                    <a:lnTo>
                      <a:pt x="106" y="58"/>
                    </a:lnTo>
                    <a:lnTo>
                      <a:pt x="109" y="56"/>
                    </a:lnTo>
                    <a:lnTo>
                      <a:pt x="109" y="54"/>
                    </a:lnTo>
                    <a:lnTo>
                      <a:pt x="112" y="52"/>
                    </a:lnTo>
                    <a:lnTo>
                      <a:pt x="112" y="50"/>
                    </a:lnTo>
                    <a:lnTo>
                      <a:pt x="112" y="48"/>
                    </a:lnTo>
                    <a:lnTo>
                      <a:pt x="115" y="46"/>
                    </a:lnTo>
                    <a:lnTo>
                      <a:pt x="115" y="44"/>
                    </a:lnTo>
                    <a:lnTo>
                      <a:pt x="119" y="42"/>
                    </a:lnTo>
                    <a:lnTo>
                      <a:pt x="119" y="41"/>
                    </a:lnTo>
                    <a:lnTo>
                      <a:pt x="122" y="39"/>
                    </a:lnTo>
                    <a:lnTo>
                      <a:pt x="122" y="36"/>
                    </a:lnTo>
                    <a:lnTo>
                      <a:pt x="125" y="35"/>
                    </a:lnTo>
                    <a:lnTo>
                      <a:pt x="125" y="33"/>
                    </a:lnTo>
                    <a:lnTo>
                      <a:pt x="128" y="31"/>
                    </a:lnTo>
                    <a:lnTo>
                      <a:pt x="128" y="29"/>
                    </a:lnTo>
                    <a:lnTo>
                      <a:pt x="131" y="27"/>
                    </a:lnTo>
                    <a:lnTo>
                      <a:pt x="131" y="25"/>
                    </a:lnTo>
                    <a:lnTo>
                      <a:pt x="135" y="23"/>
                    </a:lnTo>
                    <a:lnTo>
                      <a:pt x="135" y="21"/>
                    </a:lnTo>
                    <a:lnTo>
                      <a:pt x="138" y="19"/>
                    </a:lnTo>
                    <a:lnTo>
                      <a:pt x="141" y="17"/>
                    </a:lnTo>
                    <a:lnTo>
                      <a:pt x="141" y="15"/>
                    </a:lnTo>
                    <a:lnTo>
                      <a:pt x="144" y="13"/>
                    </a:lnTo>
                    <a:lnTo>
                      <a:pt x="147" y="12"/>
                    </a:lnTo>
                    <a:lnTo>
                      <a:pt x="151" y="10"/>
                    </a:lnTo>
                    <a:lnTo>
                      <a:pt x="154" y="7"/>
                    </a:lnTo>
                    <a:lnTo>
                      <a:pt x="157" y="5"/>
                    </a:lnTo>
                    <a:lnTo>
                      <a:pt x="160" y="4"/>
                    </a:lnTo>
                    <a:lnTo>
                      <a:pt x="163" y="2"/>
                    </a:lnTo>
                    <a:lnTo>
                      <a:pt x="167" y="2"/>
                    </a:lnTo>
                    <a:lnTo>
                      <a:pt x="170" y="0"/>
                    </a:lnTo>
                    <a:lnTo>
                      <a:pt x="173" y="0"/>
                    </a:lnTo>
                    <a:lnTo>
                      <a:pt x="176" y="0"/>
                    </a:lnTo>
                    <a:lnTo>
                      <a:pt x="179" y="0"/>
                    </a:lnTo>
                    <a:lnTo>
                      <a:pt x="183" y="0"/>
                    </a:lnTo>
                    <a:lnTo>
                      <a:pt x="186" y="2"/>
                    </a:lnTo>
                    <a:lnTo>
                      <a:pt x="189" y="2"/>
                    </a:lnTo>
                    <a:lnTo>
                      <a:pt x="192" y="4"/>
                    </a:lnTo>
                    <a:lnTo>
                      <a:pt x="195" y="4"/>
                    </a:lnTo>
                    <a:lnTo>
                      <a:pt x="199" y="5"/>
                    </a:lnTo>
                    <a:lnTo>
                      <a:pt x="202" y="7"/>
                    </a:lnTo>
                    <a:lnTo>
                      <a:pt x="205" y="10"/>
                    </a:lnTo>
                    <a:lnTo>
                      <a:pt x="208" y="12"/>
                    </a:lnTo>
                    <a:lnTo>
                      <a:pt x="211" y="13"/>
                    </a:lnTo>
                    <a:lnTo>
                      <a:pt x="214" y="15"/>
                    </a:lnTo>
                    <a:lnTo>
                      <a:pt x="214" y="17"/>
                    </a:lnTo>
                    <a:lnTo>
                      <a:pt x="218" y="19"/>
                    </a:lnTo>
                    <a:lnTo>
                      <a:pt x="221" y="21"/>
                    </a:lnTo>
                    <a:lnTo>
                      <a:pt x="221" y="23"/>
                    </a:lnTo>
                    <a:lnTo>
                      <a:pt x="224" y="25"/>
                    </a:lnTo>
                    <a:lnTo>
                      <a:pt x="224" y="27"/>
                    </a:lnTo>
                    <a:lnTo>
                      <a:pt x="227" y="29"/>
                    </a:lnTo>
                    <a:lnTo>
                      <a:pt x="227" y="31"/>
                    </a:lnTo>
                    <a:lnTo>
                      <a:pt x="230" y="33"/>
                    </a:lnTo>
                    <a:lnTo>
                      <a:pt x="230" y="35"/>
                    </a:lnTo>
                    <a:lnTo>
                      <a:pt x="234" y="36"/>
                    </a:lnTo>
                    <a:lnTo>
                      <a:pt x="234" y="39"/>
                    </a:lnTo>
                    <a:lnTo>
                      <a:pt x="237" y="41"/>
                    </a:lnTo>
                    <a:lnTo>
                      <a:pt x="237" y="42"/>
                    </a:lnTo>
                    <a:lnTo>
                      <a:pt x="240" y="44"/>
                    </a:lnTo>
                    <a:lnTo>
                      <a:pt x="240" y="46"/>
                    </a:lnTo>
                    <a:lnTo>
                      <a:pt x="243" y="48"/>
                    </a:lnTo>
                    <a:lnTo>
                      <a:pt x="243" y="50"/>
                    </a:lnTo>
                    <a:lnTo>
                      <a:pt x="243" y="52"/>
                    </a:lnTo>
                    <a:lnTo>
                      <a:pt x="246" y="54"/>
                    </a:lnTo>
                    <a:lnTo>
                      <a:pt x="246" y="56"/>
                    </a:lnTo>
                    <a:lnTo>
                      <a:pt x="250" y="58"/>
                    </a:lnTo>
                    <a:lnTo>
                      <a:pt x="250" y="60"/>
                    </a:lnTo>
                    <a:lnTo>
                      <a:pt x="250" y="62"/>
                    </a:lnTo>
                    <a:lnTo>
                      <a:pt x="253" y="64"/>
                    </a:lnTo>
                    <a:lnTo>
                      <a:pt x="253" y="65"/>
                    </a:lnTo>
                    <a:lnTo>
                      <a:pt x="253" y="68"/>
                    </a:lnTo>
                    <a:lnTo>
                      <a:pt x="256" y="70"/>
                    </a:lnTo>
                    <a:lnTo>
                      <a:pt x="256" y="71"/>
                    </a:lnTo>
                    <a:lnTo>
                      <a:pt x="256" y="73"/>
                    </a:lnTo>
                    <a:lnTo>
                      <a:pt x="259" y="75"/>
                    </a:lnTo>
                    <a:lnTo>
                      <a:pt x="259" y="78"/>
                    </a:lnTo>
                    <a:lnTo>
                      <a:pt x="259" y="79"/>
                    </a:lnTo>
                    <a:lnTo>
                      <a:pt x="262" y="81"/>
                    </a:lnTo>
                    <a:lnTo>
                      <a:pt x="262" y="83"/>
                    </a:lnTo>
                    <a:lnTo>
                      <a:pt x="262" y="85"/>
                    </a:lnTo>
                    <a:lnTo>
                      <a:pt x="266" y="87"/>
                    </a:lnTo>
                    <a:lnTo>
                      <a:pt x="266" y="89"/>
                    </a:lnTo>
                    <a:lnTo>
                      <a:pt x="266" y="91"/>
                    </a:lnTo>
                    <a:lnTo>
                      <a:pt x="266" y="93"/>
                    </a:lnTo>
                    <a:lnTo>
                      <a:pt x="269" y="94"/>
                    </a:lnTo>
                    <a:lnTo>
                      <a:pt x="269" y="97"/>
                    </a:lnTo>
                    <a:lnTo>
                      <a:pt x="269" y="99"/>
                    </a:lnTo>
                    <a:lnTo>
                      <a:pt x="272" y="101"/>
                    </a:lnTo>
                    <a:lnTo>
                      <a:pt x="272" y="102"/>
                    </a:lnTo>
                    <a:lnTo>
                      <a:pt x="272" y="104"/>
                    </a:lnTo>
                    <a:lnTo>
                      <a:pt x="275" y="108"/>
                    </a:lnTo>
                    <a:lnTo>
                      <a:pt x="275" y="110"/>
                    </a:lnTo>
                    <a:lnTo>
                      <a:pt x="275" y="112"/>
                    </a:lnTo>
                    <a:lnTo>
                      <a:pt x="278" y="114"/>
                    </a:lnTo>
                    <a:lnTo>
                      <a:pt x="278" y="116"/>
                    </a:lnTo>
                    <a:lnTo>
                      <a:pt x="278" y="118"/>
                    </a:lnTo>
                    <a:lnTo>
                      <a:pt x="282" y="122"/>
                    </a:lnTo>
                    <a:lnTo>
                      <a:pt x="282" y="124"/>
                    </a:lnTo>
                    <a:lnTo>
                      <a:pt x="282" y="126"/>
                    </a:lnTo>
                    <a:lnTo>
                      <a:pt x="285" y="128"/>
                    </a:lnTo>
                    <a:lnTo>
                      <a:pt x="285" y="130"/>
                    </a:lnTo>
                    <a:lnTo>
                      <a:pt x="285" y="133"/>
                    </a:lnTo>
                    <a:lnTo>
                      <a:pt x="288" y="136"/>
                    </a:lnTo>
                    <a:lnTo>
                      <a:pt x="288" y="137"/>
                    </a:lnTo>
                    <a:lnTo>
                      <a:pt x="288" y="139"/>
                    </a:lnTo>
                    <a:lnTo>
                      <a:pt x="291" y="141"/>
                    </a:lnTo>
                    <a:lnTo>
                      <a:pt x="291" y="145"/>
                    </a:lnTo>
                    <a:lnTo>
                      <a:pt x="291" y="147"/>
                    </a:lnTo>
                    <a:lnTo>
                      <a:pt x="294" y="149"/>
                    </a:lnTo>
                    <a:lnTo>
                      <a:pt x="294" y="153"/>
                    </a:lnTo>
                    <a:lnTo>
                      <a:pt x="294" y="155"/>
                    </a:lnTo>
                    <a:lnTo>
                      <a:pt x="298" y="157"/>
                    </a:lnTo>
                    <a:lnTo>
                      <a:pt x="298" y="159"/>
                    </a:lnTo>
                    <a:lnTo>
                      <a:pt x="298" y="162"/>
                    </a:lnTo>
                    <a:lnTo>
                      <a:pt x="301" y="165"/>
                    </a:lnTo>
                    <a:lnTo>
                      <a:pt x="301" y="167"/>
                    </a:lnTo>
                    <a:lnTo>
                      <a:pt x="301" y="170"/>
                    </a:lnTo>
                    <a:lnTo>
                      <a:pt x="304" y="172"/>
                    </a:lnTo>
                    <a:lnTo>
                      <a:pt x="304" y="174"/>
                    </a:lnTo>
                    <a:lnTo>
                      <a:pt x="304" y="178"/>
                    </a:lnTo>
                    <a:lnTo>
                      <a:pt x="307" y="180"/>
                    </a:lnTo>
                    <a:lnTo>
                      <a:pt x="307" y="182"/>
                    </a:lnTo>
                    <a:lnTo>
                      <a:pt x="307" y="186"/>
                    </a:lnTo>
                    <a:lnTo>
                      <a:pt x="310" y="188"/>
                    </a:lnTo>
                    <a:lnTo>
                      <a:pt x="310" y="190"/>
                    </a:lnTo>
                    <a:lnTo>
                      <a:pt x="310" y="194"/>
                    </a:lnTo>
                    <a:lnTo>
                      <a:pt x="314" y="196"/>
                    </a:lnTo>
                    <a:lnTo>
                      <a:pt x="314" y="199"/>
                    </a:lnTo>
                    <a:lnTo>
                      <a:pt x="314" y="201"/>
                    </a:lnTo>
                    <a:lnTo>
                      <a:pt x="317" y="203"/>
                    </a:lnTo>
                    <a:lnTo>
                      <a:pt x="317" y="207"/>
                    </a:lnTo>
                    <a:lnTo>
                      <a:pt x="317" y="209"/>
                    </a:lnTo>
                    <a:lnTo>
                      <a:pt x="320" y="213"/>
                    </a:lnTo>
                    <a:lnTo>
                      <a:pt x="320" y="215"/>
                    </a:lnTo>
                    <a:lnTo>
                      <a:pt x="320" y="217"/>
                    </a:lnTo>
                    <a:lnTo>
                      <a:pt x="323" y="220"/>
                    </a:lnTo>
                    <a:lnTo>
                      <a:pt x="323" y="223"/>
                    </a:lnTo>
                    <a:lnTo>
                      <a:pt x="323" y="226"/>
                    </a:lnTo>
                    <a:lnTo>
                      <a:pt x="326" y="228"/>
                    </a:lnTo>
                    <a:lnTo>
                      <a:pt x="326" y="230"/>
                    </a:lnTo>
                    <a:lnTo>
                      <a:pt x="326" y="234"/>
                    </a:lnTo>
                    <a:lnTo>
                      <a:pt x="330" y="236"/>
                    </a:lnTo>
                    <a:lnTo>
                      <a:pt x="330" y="240"/>
                    </a:lnTo>
                    <a:lnTo>
                      <a:pt x="330" y="242"/>
                    </a:lnTo>
                    <a:lnTo>
                      <a:pt x="333" y="246"/>
                    </a:lnTo>
                    <a:lnTo>
                      <a:pt x="333" y="248"/>
                    </a:lnTo>
                    <a:lnTo>
                      <a:pt x="333" y="252"/>
                    </a:lnTo>
                    <a:lnTo>
                      <a:pt x="336" y="254"/>
                    </a:lnTo>
                    <a:lnTo>
                      <a:pt x="336" y="257"/>
                    </a:lnTo>
                    <a:lnTo>
                      <a:pt x="336" y="259"/>
                    </a:lnTo>
                    <a:lnTo>
                      <a:pt x="339" y="262"/>
                    </a:lnTo>
                    <a:lnTo>
                      <a:pt x="339" y="265"/>
                    </a:lnTo>
                    <a:lnTo>
                      <a:pt x="339" y="26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 name="Freeform 43"/>
              <p:cNvSpPr>
                <a:spLocks/>
              </p:cNvSpPr>
              <p:nvPr/>
            </p:nvSpPr>
            <p:spPr bwMode="auto">
              <a:xfrm>
                <a:off x="1642" y="1803"/>
                <a:ext cx="344" cy="339"/>
              </a:xfrm>
              <a:custGeom>
                <a:avLst/>
                <a:gdLst/>
                <a:ahLst/>
                <a:cxnLst>
                  <a:cxn ang="0">
                    <a:pos x="3" y="10"/>
                  </a:cxn>
                  <a:cxn ang="0">
                    <a:pos x="10" y="21"/>
                  </a:cxn>
                  <a:cxn ang="0">
                    <a:pos x="13" y="33"/>
                  </a:cxn>
                  <a:cxn ang="0">
                    <a:pos x="16" y="43"/>
                  </a:cxn>
                  <a:cxn ang="0">
                    <a:pos x="23" y="54"/>
                  </a:cxn>
                  <a:cxn ang="0">
                    <a:pos x="26" y="66"/>
                  </a:cxn>
                  <a:cxn ang="0">
                    <a:pos x="29" y="77"/>
                  </a:cxn>
                  <a:cxn ang="0">
                    <a:pos x="32" y="89"/>
                  </a:cxn>
                  <a:cxn ang="0">
                    <a:pos x="39" y="101"/>
                  </a:cxn>
                  <a:cxn ang="0">
                    <a:pos x="42" y="110"/>
                  </a:cxn>
                  <a:cxn ang="0">
                    <a:pos x="45" y="122"/>
                  </a:cxn>
                  <a:cxn ang="0">
                    <a:pos x="51" y="133"/>
                  </a:cxn>
                  <a:cxn ang="0">
                    <a:pos x="55" y="143"/>
                  </a:cxn>
                  <a:cxn ang="0">
                    <a:pos x="58" y="155"/>
                  </a:cxn>
                  <a:cxn ang="0">
                    <a:pos x="64" y="164"/>
                  </a:cxn>
                  <a:cxn ang="0">
                    <a:pos x="67" y="174"/>
                  </a:cxn>
                  <a:cxn ang="0">
                    <a:pos x="71" y="186"/>
                  </a:cxn>
                  <a:cxn ang="0">
                    <a:pos x="77" y="196"/>
                  </a:cxn>
                  <a:cxn ang="0">
                    <a:pos x="80" y="205"/>
                  </a:cxn>
                  <a:cxn ang="0">
                    <a:pos x="83" y="212"/>
                  </a:cxn>
                  <a:cxn ang="0">
                    <a:pos x="90" y="222"/>
                  </a:cxn>
                  <a:cxn ang="0">
                    <a:pos x="93" y="232"/>
                  </a:cxn>
                  <a:cxn ang="0">
                    <a:pos x="96" y="240"/>
                  </a:cxn>
                  <a:cxn ang="0">
                    <a:pos x="103" y="247"/>
                  </a:cxn>
                  <a:cxn ang="0">
                    <a:pos x="106" y="257"/>
                  </a:cxn>
                  <a:cxn ang="0">
                    <a:pos x="109" y="265"/>
                  </a:cxn>
                  <a:cxn ang="0">
                    <a:pos x="115" y="273"/>
                  </a:cxn>
                  <a:cxn ang="0">
                    <a:pos x="119" y="280"/>
                  </a:cxn>
                  <a:cxn ang="0">
                    <a:pos x="125" y="288"/>
                  </a:cxn>
                  <a:cxn ang="0">
                    <a:pos x="131" y="296"/>
                  </a:cxn>
                  <a:cxn ang="0">
                    <a:pos x="138" y="304"/>
                  </a:cxn>
                  <a:cxn ang="0">
                    <a:pos x="141" y="311"/>
                  </a:cxn>
                  <a:cxn ang="0">
                    <a:pos x="151" y="319"/>
                  </a:cxn>
                  <a:cxn ang="0">
                    <a:pos x="160" y="327"/>
                  </a:cxn>
                  <a:cxn ang="0">
                    <a:pos x="173" y="334"/>
                  </a:cxn>
                  <a:cxn ang="0">
                    <a:pos x="186" y="338"/>
                  </a:cxn>
                  <a:cxn ang="0">
                    <a:pos x="199" y="336"/>
                  </a:cxn>
                  <a:cxn ang="0">
                    <a:pos x="211" y="333"/>
                  </a:cxn>
                  <a:cxn ang="0">
                    <a:pos x="224" y="325"/>
                  </a:cxn>
                  <a:cxn ang="0">
                    <a:pos x="234" y="317"/>
                  </a:cxn>
                  <a:cxn ang="0">
                    <a:pos x="240" y="309"/>
                  </a:cxn>
                  <a:cxn ang="0">
                    <a:pos x="247" y="302"/>
                  </a:cxn>
                  <a:cxn ang="0">
                    <a:pos x="250" y="294"/>
                  </a:cxn>
                  <a:cxn ang="0">
                    <a:pos x="256" y="286"/>
                  </a:cxn>
                  <a:cxn ang="0">
                    <a:pos x="263" y="278"/>
                  </a:cxn>
                  <a:cxn ang="0">
                    <a:pos x="266" y="270"/>
                  </a:cxn>
                  <a:cxn ang="0">
                    <a:pos x="272" y="263"/>
                  </a:cxn>
                  <a:cxn ang="0">
                    <a:pos x="275" y="255"/>
                  </a:cxn>
                  <a:cxn ang="0">
                    <a:pos x="279" y="246"/>
                  </a:cxn>
                  <a:cxn ang="0">
                    <a:pos x="285" y="238"/>
                  </a:cxn>
                  <a:cxn ang="0">
                    <a:pos x="288" y="230"/>
                  </a:cxn>
                  <a:cxn ang="0">
                    <a:pos x="291" y="220"/>
                  </a:cxn>
                  <a:cxn ang="0">
                    <a:pos x="298" y="211"/>
                  </a:cxn>
                  <a:cxn ang="0">
                    <a:pos x="301" y="201"/>
                  </a:cxn>
                  <a:cxn ang="0">
                    <a:pos x="304" y="191"/>
                  </a:cxn>
                  <a:cxn ang="0">
                    <a:pos x="311" y="182"/>
                  </a:cxn>
                  <a:cxn ang="0">
                    <a:pos x="314" y="172"/>
                  </a:cxn>
                  <a:cxn ang="0">
                    <a:pos x="317" y="162"/>
                  </a:cxn>
                  <a:cxn ang="0">
                    <a:pos x="323" y="151"/>
                  </a:cxn>
                  <a:cxn ang="0">
                    <a:pos x="327" y="141"/>
                  </a:cxn>
                  <a:cxn ang="0">
                    <a:pos x="330" y="130"/>
                  </a:cxn>
                  <a:cxn ang="0">
                    <a:pos x="336" y="120"/>
                  </a:cxn>
                  <a:cxn ang="0">
                    <a:pos x="339" y="109"/>
                  </a:cxn>
                </a:cxnLst>
                <a:rect l="0" t="0" r="r" b="b"/>
                <a:pathLst>
                  <a:path w="344" h="339">
                    <a:moveTo>
                      <a:pt x="0" y="0"/>
                    </a:moveTo>
                    <a:lnTo>
                      <a:pt x="3" y="4"/>
                    </a:lnTo>
                    <a:lnTo>
                      <a:pt x="3" y="6"/>
                    </a:lnTo>
                    <a:lnTo>
                      <a:pt x="3" y="10"/>
                    </a:lnTo>
                    <a:lnTo>
                      <a:pt x="7" y="11"/>
                    </a:lnTo>
                    <a:lnTo>
                      <a:pt x="7" y="16"/>
                    </a:lnTo>
                    <a:lnTo>
                      <a:pt x="7" y="18"/>
                    </a:lnTo>
                    <a:lnTo>
                      <a:pt x="10" y="21"/>
                    </a:lnTo>
                    <a:lnTo>
                      <a:pt x="10" y="24"/>
                    </a:lnTo>
                    <a:lnTo>
                      <a:pt x="10" y="27"/>
                    </a:lnTo>
                    <a:lnTo>
                      <a:pt x="13" y="29"/>
                    </a:lnTo>
                    <a:lnTo>
                      <a:pt x="13" y="33"/>
                    </a:lnTo>
                    <a:lnTo>
                      <a:pt x="13" y="35"/>
                    </a:lnTo>
                    <a:lnTo>
                      <a:pt x="16" y="37"/>
                    </a:lnTo>
                    <a:lnTo>
                      <a:pt x="16" y="40"/>
                    </a:lnTo>
                    <a:lnTo>
                      <a:pt x="16" y="43"/>
                    </a:lnTo>
                    <a:lnTo>
                      <a:pt x="19" y="46"/>
                    </a:lnTo>
                    <a:lnTo>
                      <a:pt x="19" y="48"/>
                    </a:lnTo>
                    <a:lnTo>
                      <a:pt x="19" y="53"/>
                    </a:lnTo>
                    <a:lnTo>
                      <a:pt x="23" y="54"/>
                    </a:lnTo>
                    <a:lnTo>
                      <a:pt x="23" y="58"/>
                    </a:lnTo>
                    <a:lnTo>
                      <a:pt x="23" y="60"/>
                    </a:lnTo>
                    <a:lnTo>
                      <a:pt x="26" y="64"/>
                    </a:lnTo>
                    <a:lnTo>
                      <a:pt x="26" y="66"/>
                    </a:lnTo>
                    <a:lnTo>
                      <a:pt x="26" y="70"/>
                    </a:lnTo>
                    <a:lnTo>
                      <a:pt x="29" y="72"/>
                    </a:lnTo>
                    <a:lnTo>
                      <a:pt x="29" y="75"/>
                    </a:lnTo>
                    <a:lnTo>
                      <a:pt x="29" y="77"/>
                    </a:lnTo>
                    <a:lnTo>
                      <a:pt x="32" y="81"/>
                    </a:lnTo>
                    <a:lnTo>
                      <a:pt x="32" y="83"/>
                    </a:lnTo>
                    <a:lnTo>
                      <a:pt x="32" y="85"/>
                    </a:lnTo>
                    <a:lnTo>
                      <a:pt x="32" y="89"/>
                    </a:lnTo>
                    <a:lnTo>
                      <a:pt x="35" y="91"/>
                    </a:lnTo>
                    <a:lnTo>
                      <a:pt x="35" y="95"/>
                    </a:lnTo>
                    <a:lnTo>
                      <a:pt x="35" y="97"/>
                    </a:lnTo>
                    <a:lnTo>
                      <a:pt x="39" y="101"/>
                    </a:lnTo>
                    <a:lnTo>
                      <a:pt x="39" y="103"/>
                    </a:lnTo>
                    <a:lnTo>
                      <a:pt x="39" y="106"/>
                    </a:lnTo>
                    <a:lnTo>
                      <a:pt x="42" y="109"/>
                    </a:lnTo>
                    <a:lnTo>
                      <a:pt x="42" y="110"/>
                    </a:lnTo>
                    <a:lnTo>
                      <a:pt x="42" y="114"/>
                    </a:lnTo>
                    <a:lnTo>
                      <a:pt x="45" y="116"/>
                    </a:lnTo>
                    <a:lnTo>
                      <a:pt x="45" y="120"/>
                    </a:lnTo>
                    <a:lnTo>
                      <a:pt x="45" y="122"/>
                    </a:lnTo>
                    <a:lnTo>
                      <a:pt x="48" y="126"/>
                    </a:lnTo>
                    <a:lnTo>
                      <a:pt x="48" y="128"/>
                    </a:lnTo>
                    <a:lnTo>
                      <a:pt x="48" y="130"/>
                    </a:lnTo>
                    <a:lnTo>
                      <a:pt x="51" y="133"/>
                    </a:lnTo>
                    <a:lnTo>
                      <a:pt x="51" y="135"/>
                    </a:lnTo>
                    <a:lnTo>
                      <a:pt x="51" y="139"/>
                    </a:lnTo>
                    <a:lnTo>
                      <a:pt x="55" y="141"/>
                    </a:lnTo>
                    <a:lnTo>
                      <a:pt x="55" y="143"/>
                    </a:lnTo>
                    <a:lnTo>
                      <a:pt x="55" y="147"/>
                    </a:lnTo>
                    <a:lnTo>
                      <a:pt x="58" y="149"/>
                    </a:lnTo>
                    <a:lnTo>
                      <a:pt x="58" y="151"/>
                    </a:lnTo>
                    <a:lnTo>
                      <a:pt x="58" y="155"/>
                    </a:lnTo>
                    <a:lnTo>
                      <a:pt x="61" y="157"/>
                    </a:lnTo>
                    <a:lnTo>
                      <a:pt x="61" y="159"/>
                    </a:lnTo>
                    <a:lnTo>
                      <a:pt x="61" y="162"/>
                    </a:lnTo>
                    <a:lnTo>
                      <a:pt x="64" y="164"/>
                    </a:lnTo>
                    <a:lnTo>
                      <a:pt x="64" y="167"/>
                    </a:lnTo>
                    <a:lnTo>
                      <a:pt x="64" y="170"/>
                    </a:lnTo>
                    <a:lnTo>
                      <a:pt x="67" y="172"/>
                    </a:lnTo>
                    <a:lnTo>
                      <a:pt x="67" y="174"/>
                    </a:lnTo>
                    <a:lnTo>
                      <a:pt x="67" y="178"/>
                    </a:lnTo>
                    <a:lnTo>
                      <a:pt x="71" y="180"/>
                    </a:lnTo>
                    <a:lnTo>
                      <a:pt x="71" y="182"/>
                    </a:lnTo>
                    <a:lnTo>
                      <a:pt x="71" y="186"/>
                    </a:lnTo>
                    <a:lnTo>
                      <a:pt x="74" y="188"/>
                    </a:lnTo>
                    <a:lnTo>
                      <a:pt x="74" y="190"/>
                    </a:lnTo>
                    <a:lnTo>
                      <a:pt x="74" y="191"/>
                    </a:lnTo>
                    <a:lnTo>
                      <a:pt x="77" y="196"/>
                    </a:lnTo>
                    <a:lnTo>
                      <a:pt x="77" y="197"/>
                    </a:lnTo>
                    <a:lnTo>
                      <a:pt x="77" y="199"/>
                    </a:lnTo>
                    <a:lnTo>
                      <a:pt x="80" y="201"/>
                    </a:lnTo>
                    <a:lnTo>
                      <a:pt x="80" y="205"/>
                    </a:lnTo>
                    <a:lnTo>
                      <a:pt x="80" y="207"/>
                    </a:lnTo>
                    <a:lnTo>
                      <a:pt x="83" y="209"/>
                    </a:lnTo>
                    <a:lnTo>
                      <a:pt x="83" y="211"/>
                    </a:lnTo>
                    <a:lnTo>
                      <a:pt x="83" y="212"/>
                    </a:lnTo>
                    <a:lnTo>
                      <a:pt x="87" y="217"/>
                    </a:lnTo>
                    <a:lnTo>
                      <a:pt x="87" y="218"/>
                    </a:lnTo>
                    <a:lnTo>
                      <a:pt x="87" y="220"/>
                    </a:lnTo>
                    <a:lnTo>
                      <a:pt x="90" y="222"/>
                    </a:lnTo>
                    <a:lnTo>
                      <a:pt x="90" y="225"/>
                    </a:lnTo>
                    <a:lnTo>
                      <a:pt x="90" y="226"/>
                    </a:lnTo>
                    <a:lnTo>
                      <a:pt x="93" y="230"/>
                    </a:lnTo>
                    <a:lnTo>
                      <a:pt x="93" y="232"/>
                    </a:lnTo>
                    <a:lnTo>
                      <a:pt x="93" y="234"/>
                    </a:lnTo>
                    <a:lnTo>
                      <a:pt x="96" y="236"/>
                    </a:lnTo>
                    <a:lnTo>
                      <a:pt x="96" y="238"/>
                    </a:lnTo>
                    <a:lnTo>
                      <a:pt x="96" y="240"/>
                    </a:lnTo>
                    <a:lnTo>
                      <a:pt x="99" y="241"/>
                    </a:lnTo>
                    <a:lnTo>
                      <a:pt x="99" y="244"/>
                    </a:lnTo>
                    <a:lnTo>
                      <a:pt x="99" y="246"/>
                    </a:lnTo>
                    <a:lnTo>
                      <a:pt x="103" y="247"/>
                    </a:lnTo>
                    <a:lnTo>
                      <a:pt x="103" y="251"/>
                    </a:lnTo>
                    <a:lnTo>
                      <a:pt x="103" y="254"/>
                    </a:lnTo>
                    <a:lnTo>
                      <a:pt x="106" y="255"/>
                    </a:lnTo>
                    <a:lnTo>
                      <a:pt x="106" y="257"/>
                    </a:lnTo>
                    <a:lnTo>
                      <a:pt x="106" y="259"/>
                    </a:lnTo>
                    <a:lnTo>
                      <a:pt x="109" y="261"/>
                    </a:lnTo>
                    <a:lnTo>
                      <a:pt x="109" y="263"/>
                    </a:lnTo>
                    <a:lnTo>
                      <a:pt x="109" y="265"/>
                    </a:lnTo>
                    <a:lnTo>
                      <a:pt x="112" y="267"/>
                    </a:lnTo>
                    <a:lnTo>
                      <a:pt x="112" y="269"/>
                    </a:lnTo>
                    <a:lnTo>
                      <a:pt x="115" y="270"/>
                    </a:lnTo>
                    <a:lnTo>
                      <a:pt x="115" y="273"/>
                    </a:lnTo>
                    <a:lnTo>
                      <a:pt x="115" y="275"/>
                    </a:lnTo>
                    <a:lnTo>
                      <a:pt x="119" y="276"/>
                    </a:lnTo>
                    <a:lnTo>
                      <a:pt x="119" y="278"/>
                    </a:lnTo>
                    <a:lnTo>
                      <a:pt x="119" y="280"/>
                    </a:lnTo>
                    <a:lnTo>
                      <a:pt x="122" y="282"/>
                    </a:lnTo>
                    <a:lnTo>
                      <a:pt x="122" y="284"/>
                    </a:lnTo>
                    <a:lnTo>
                      <a:pt x="125" y="286"/>
                    </a:lnTo>
                    <a:lnTo>
                      <a:pt x="125" y="288"/>
                    </a:lnTo>
                    <a:lnTo>
                      <a:pt x="125" y="290"/>
                    </a:lnTo>
                    <a:lnTo>
                      <a:pt x="128" y="292"/>
                    </a:lnTo>
                    <a:lnTo>
                      <a:pt x="128" y="294"/>
                    </a:lnTo>
                    <a:lnTo>
                      <a:pt x="131" y="296"/>
                    </a:lnTo>
                    <a:lnTo>
                      <a:pt x="131" y="298"/>
                    </a:lnTo>
                    <a:lnTo>
                      <a:pt x="135" y="299"/>
                    </a:lnTo>
                    <a:lnTo>
                      <a:pt x="135" y="302"/>
                    </a:lnTo>
                    <a:lnTo>
                      <a:pt x="138" y="304"/>
                    </a:lnTo>
                    <a:lnTo>
                      <a:pt x="138" y="305"/>
                    </a:lnTo>
                    <a:lnTo>
                      <a:pt x="138" y="307"/>
                    </a:lnTo>
                    <a:lnTo>
                      <a:pt x="141" y="309"/>
                    </a:lnTo>
                    <a:lnTo>
                      <a:pt x="141" y="311"/>
                    </a:lnTo>
                    <a:lnTo>
                      <a:pt x="144" y="313"/>
                    </a:lnTo>
                    <a:lnTo>
                      <a:pt x="147" y="315"/>
                    </a:lnTo>
                    <a:lnTo>
                      <a:pt x="147" y="317"/>
                    </a:lnTo>
                    <a:lnTo>
                      <a:pt x="151" y="319"/>
                    </a:lnTo>
                    <a:lnTo>
                      <a:pt x="151" y="321"/>
                    </a:lnTo>
                    <a:lnTo>
                      <a:pt x="154" y="323"/>
                    </a:lnTo>
                    <a:lnTo>
                      <a:pt x="157" y="325"/>
                    </a:lnTo>
                    <a:lnTo>
                      <a:pt x="160" y="327"/>
                    </a:lnTo>
                    <a:lnTo>
                      <a:pt x="163" y="328"/>
                    </a:lnTo>
                    <a:lnTo>
                      <a:pt x="167" y="331"/>
                    </a:lnTo>
                    <a:lnTo>
                      <a:pt x="170" y="333"/>
                    </a:lnTo>
                    <a:lnTo>
                      <a:pt x="173" y="334"/>
                    </a:lnTo>
                    <a:lnTo>
                      <a:pt x="176" y="336"/>
                    </a:lnTo>
                    <a:lnTo>
                      <a:pt x="179" y="336"/>
                    </a:lnTo>
                    <a:lnTo>
                      <a:pt x="183" y="338"/>
                    </a:lnTo>
                    <a:lnTo>
                      <a:pt x="186" y="338"/>
                    </a:lnTo>
                    <a:lnTo>
                      <a:pt x="189" y="338"/>
                    </a:lnTo>
                    <a:lnTo>
                      <a:pt x="192" y="338"/>
                    </a:lnTo>
                    <a:lnTo>
                      <a:pt x="195" y="338"/>
                    </a:lnTo>
                    <a:lnTo>
                      <a:pt x="199" y="336"/>
                    </a:lnTo>
                    <a:lnTo>
                      <a:pt x="202" y="336"/>
                    </a:lnTo>
                    <a:lnTo>
                      <a:pt x="205" y="334"/>
                    </a:lnTo>
                    <a:lnTo>
                      <a:pt x="208" y="334"/>
                    </a:lnTo>
                    <a:lnTo>
                      <a:pt x="211" y="333"/>
                    </a:lnTo>
                    <a:lnTo>
                      <a:pt x="215" y="331"/>
                    </a:lnTo>
                    <a:lnTo>
                      <a:pt x="218" y="328"/>
                    </a:lnTo>
                    <a:lnTo>
                      <a:pt x="221" y="327"/>
                    </a:lnTo>
                    <a:lnTo>
                      <a:pt x="224" y="325"/>
                    </a:lnTo>
                    <a:lnTo>
                      <a:pt x="227" y="323"/>
                    </a:lnTo>
                    <a:lnTo>
                      <a:pt x="231" y="321"/>
                    </a:lnTo>
                    <a:lnTo>
                      <a:pt x="231" y="319"/>
                    </a:lnTo>
                    <a:lnTo>
                      <a:pt x="234" y="317"/>
                    </a:lnTo>
                    <a:lnTo>
                      <a:pt x="234" y="315"/>
                    </a:lnTo>
                    <a:lnTo>
                      <a:pt x="237" y="313"/>
                    </a:lnTo>
                    <a:lnTo>
                      <a:pt x="240" y="311"/>
                    </a:lnTo>
                    <a:lnTo>
                      <a:pt x="240" y="309"/>
                    </a:lnTo>
                    <a:lnTo>
                      <a:pt x="243" y="307"/>
                    </a:lnTo>
                    <a:lnTo>
                      <a:pt x="243" y="305"/>
                    </a:lnTo>
                    <a:lnTo>
                      <a:pt x="243" y="304"/>
                    </a:lnTo>
                    <a:lnTo>
                      <a:pt x="247" y="302"/>
                    </a:lnTo>
                    <a:lnTo>
                      <a:pt x="247" y="299"/>
                    </a:lnTo>
                    <a:lnTo>
                      <a:pt x="250" y="298"/>
                    </a:lnTo>
                    <a:lnTo>
                      <a:pt x="250" y="296"/>
                    </a:lnTo>
                    <a:lnTo>
                      <a:pt x="250" y="294"/>
                    </a:lnTo>
                    <a:lnTo>
                      <a:pt x="253" y="292"/>
                    </a:lnTo>
                    <a:lnTo>
                      <a:pt x="253" y="290"/>
                    </a:lnTo>
                    <a:lnTo>
                      <a:pt x="256" y="288"/>
                    </a:lnTo>
                    <a:lnTo>
                      <a:pt x="256" y="286"/>
                    </a:lnTo>
                    <a:lnTo>
                      <a:pt x="259" y="284"/>
                    </a:lnTo>
                    <a:lnTo>
                      <a:pt x="259" y="282"/>
                    </a:lnTo>
                    <a:lnTo>
                      <a:pt x="259" y="280"/>
                    </a:lnTo>
                    <a:lnTo>
                      <a:pt x="263" y="278"/>
                    </a:lnTo>
                    <a:lnTo>
                      <a:pt x="263" y="276"/>
                    </a:lnTo>
                    <a:lnTo>
                      <a:pt x="263" y="275"/>
                    </a:lnTo>
                    <a:lnTo>
                      <a:pt x="266" y="273"/>
                    </a:lnTo>
                    <a:lnTo>
                      <a:pt x="266" y="270"/>
                    </a:lnTo>
                    <a:lnTo>
                      <a:pt x="266" y="269"/>
                    </a:lnTo>
                    <a:lnTo>
                      <a:pt x="269" y="267"/>
                    </a:lnTo>
                    <a:lnTo>
                      <a:pt x="269" y="265"/>
                    </a:lnTo>
                    <a:lnTo>
                      <a:pt x="272" y="263"/>
                    </a:lnTo>
                    <a:lnTo>
                      <a:pt x="272" y="261"/>
                    </a:lnTo>
                    <a:lnTo>
                      <a:pt x="272" y="259"/>
                    </a:lnTo>
                    <a:lnTo>
                      <a:pt x="275" y="257"/>
                    </a:lnTo>
                    <a:lnTo>
                      <a:pt x="275" y="255"/>
                    </a:lnTo>
                    <a:lnTo>
                      <a:pt x="275" y="254"/>
                    </a:lnTo>
                    <a:lnTo>
                      <a:pt x="279" y="251"/>
                    </a:lnTo>
                    <a:lnTo>
                      <a:pt x="279" y="247"/>
                    </a:lnTo>
                    <a:lnTo>
                      <a:pt x="279" y="246"/>
                    </a:lnTo>
                    <a:lnTo>
                      <a:pt x="282" y="244"/>
                    </a:lnTo>
                    <a:lnTo>
                      <a:pt x="282" y="241"/>
                    </a:lnTo>
                    <a:lnTo>
                      <a:pt x="282" y="240"/>
                    </a:lnTo>
                    <a:lnTo>
                      <a:pt x="285" y="238"/>
                    </a:lnTo>
                    <a:lnTo>
                      <a:pt x="285" y="236"/>
                    </a:lnTo>
                    <a:lnTo>
                      <a:pt x="285" y="234"/>
                    </a:lnTo>
                    <a:lnTo>
                      <a:pt x="288" y="232"/>
                    </a:lnTo>
                    <a:lnTo>
                      <a:pt x="288" y="230"/>
                    </a:lnTo>
                    <a:lnTo>
                      <a:pt x="288" y="226"/>
                    </a:lnTo>
                    <a:lnTo>
                      <a:pt x="291" y="225"/>
                    </a:lnTo>
                    <a:lnTo>
                      <a:pt x="291" y="222"/>
                    </a:lnTo>
                    <a:lnTo>
                      <a:pt x="291" y="220"/>
                    </a:lnTo>
                    <a:lnTo>
                      <a:pt x="295" y="218"/>
                    </a:lnTo>
                    <a:lnTo>
                      <a:pt x="295" y="217"/>
                    </a:lnTo>
                    <a:lnTo>
                      <a:pt x="295" y="212"/>
                    </a:lnTo>
                    <a:lnTo>
                      <a:pt x="298" y="211"/>
                    </a:lnTo>
                    <a:lnTo>
                      <a:pt x="298" y="209"/>
                    </a:lnTo>
                    <a:lnTo>
                      <a:pt x="298" y="207"/>
                    </a:lnTo>
                    <a:lnTo>
                      <a:pt x="301" y="205"/>
                    </a:lnTo>
                    <a:lnTo>
                      <a:pt x="301" y="201"/>
                    </a:lnTo>
                    <a:lnTo>
                      <a:pt x="301" y="199"/>
                    </a:lnTo>
                    <a:lnTo>
                      <a:pt x="304" y="197"/>
                    </a:lnTo>
                    <a:lnTo>
                      <a:pt x="304" y="196"/>
                    </a:lnTo>
                    <a:lnTo>
                      <a:pt x="304" y="191"/>
                    </a:lnTo>
                    <a:lnTo>
                      <a:pt x="307" y="190"/>
                    </a:lnTo>
                    <a:lnTo>
                      <a:pt x="307" y="188"/>
                    </a:lnTo>
                    <a:lnTo>
                      <a:pt x="307" y="186"/>
                    </a:lnTo>
                    <a:lnTo>
                      <a:pt x="311" y="182"/>
                    </a:lnTo>
                    <a:lnTo>
                      <a:pt x="311" y="180"/>
                    </a:lnTo>
                    <a:lnTo>
                      <a:pt x="311" y="178"/>
                    </a:lnTo>
                    <a:lnTo>
                      <a:pt x="314" y="174"/>
                    </a:lnTo>
                    <a:lnTo>
                      <a:pt x="314" y="172"/>
                    </a:lnTo>
                    <a:lnTo>
                      <a:pt x="314" y="170"/>
                    </a:lnTo>
                    <a:lnTo>
                      <a:pt x="317" y="167"/>
                    </a:lnTo>
                    <a:lnTo>
                      <a:pt x="317" y="164"/>
                    </a:lnTo>
                    <a:lnTo>
                      <a:pt x="317" y="162"/>
                    </a:lnTo>
                    <a:lnTo>
                      <a:pt x="320" y="159"/>
                    </a:lnTo>
                    <a:lnTo>
                      <a:pt x="320" y="157"/>
                    </a:lnTo>
                    <a:lnTo>
                      <a:pt x="320" y="155"/>
                    </a:lnTo>
                    <a:lnTo>
                      <a:pt x="323" y="151"/>
                    </a:lnTo>
                    <a:lnTo>
                      <a:pt x="323" y="149"/>
                    </a:lnTo>
                    <a:lnTo>
                      <a:pt x="323" y="147"/>
                    </a:lnTo>
                    <a:lnTo>
                      <a:pt x="327" y="143"/>
                    </a:lnTo>
                    <a:lnTo>
                      <a:pt x="327" y="141"/>
                    </a:lnTo>
                    <a:lnTo>
                      <a:pt x="327" y="139"/>
                    </a:lnTo>
                    <a:lnTo>
                      <a:pt x="330" y="135"/>
                    </a:lnTo>
                    <a:lnTo>
                      <a:pt x="330" y="133"/>
                    </a:lnTo>
                    <a:lnTo>
                      <a:pt x="330" y="130"/>
                    </a:lnTo>
                    <a:lnTo>
                      <a:pt x="333" y="128"/>
                    </a:lnTo>
                    <a:lnTo>
                      <a:pt x="333" y="126"/>
                    </a:lnTo>
                    <a:lnTo>
                      <a:pt x="333" y="122"/>
                    </a:lnTo>
                    <a:lnTo>
                      <a:pt x="336" y="120"/>
                    </a:lnTo>
                    <a:lnTo>
                      <a:pt x="336" y="116"/>
                    </a:lnTo>
                    <a:lnTo>
                      <a:pt x="336" y="114"/>
                    </a:lnTo>
                    <a:lnTo>
                      <a:pt x="339" y="110"/>
                    </a:lnTo>
                    <a:lnTo>
                      <a:pt x="339" y="109"/>
                    </a:lnTo>
                    <a:lnTo>
                      <a:pt x="339" y="106"/>
                    </a:lnTo>
                    <a:lnTo>
                      <a:pt x="343" y="10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7" name="Freeform 44"/>
              <p:cNvSpPr>
                <a:spLocks/>
              </p:cNvSpPr>
              <p:nvPr/>
            </p:nvSpPr>
            <p:spPr bwMode="auto">
              <a:xfrm>
                <a:off x="1985" y="1536"/>
                <a:ext cx="337" cy="372"/>
              </a:xfrm>
              <a:custGeom>
                <a:avLst/>
                <a:gdLst/>
                <a:ahLst/>
                <a:cxnLst>
                  <a:cxn ang="0">
                    <a:pos x="3" y="363"/>
                  </a:cxn>
                  <a:cxn ang="0">
                    <a:pos x="6" y="352"/>
                  </a:cxn>
                  <a:cxn ang="0">
                    <a:pos x="9" y="340"/>
                  </a:cxn>
                  <a:cxn ang="0">
                    <a:pos x="12" y="328"/>
                  </a:cxn>
                  <a:cxn ang="0">
                    <a:pos x="19" y="316"/>
                  </a:cxn>
                  <a:cxn ang="0">
                    <a:pos x="22" y="305"/>
                  </a:cxn>
                  <a:cxn ang="0">
                    <a:pos x="25" y="295"/>
                  </a:cxn>
                  <a:cxn ang="0">
                    <a:pos x="32" y="284"/>
                  </a:cxn>
                  <a:cxn ang="0">
                    <a:pos x="35" y="272"/>
                  </a:cxn>
                  <a:cxn ang="0">
                    <a:pos x="38" y="260"/>
                  </a:cxn>
                  <a:cxn ang="0">
                    <a:pos x="44" y="248"/>
                  </a:cxn>
                  <a:cxn ang="0">
                    <a:pos x="48" y="237"/>
                  </a:cxn>
                  <a:cxn ang="0">
                    <a:pos x="51" y="227"/>
                  </a:cxn>
                  <a:cxn ang="0">
                    <a:pos x="57" y="216"/>
                  </a:cxn>
                  <a:cxn ang="0">
                    <a:pos x="60" y="204"/>
                  </a:cxn>
                  <a:cxn ang="0">
                    <a:pos x="64" y="194"/>
                  </a:cxn>
                  <a:cxn ang="0">
                    <a:pos x="70" y="182"/>
                  </a:cxn>
                  <a:cxn ang="0">
                    <a:pos x="73" y="172"/>
                  </a:cxn>
                  <a:cxn ang="0">
                    <a:pos x="76" y="163"/>
                  </a:cxn>
                  <a:cxn ang="0">
                    <a:pos x="83" y="153"/>
                  </a:cxn>
                  <a:cxn ang="0">
                    <a:pos x="86" y="141"/>
                  </a:cxn>
                  <a:cxn ang="0">
                    <a:pos x="89" y="134"/>
                  </a:cxn>
                  <a:cxn ang="0">
                    <a:pos x="96" y="124"/>
                  </a:cxn>
                  <a:cxn ang="0">
                    <a:pos x="99" y="114"/>
                  </a:cxn>
                  <a:cxn ang="0">
                    <a:pos x="102" y="104"/>
                  </a:cxn>
                  <a:cxn ang="0">
                    <a:pos x="108" y="97"/>
                  </a:cxn>
                  <a:cxn ang="0">
                    <a:pos x="112" y="89"/>
                  </a:cxn>
                  <a:cxn ang="0">
                    <a:pos x="115" y="81"/>
                  </a:cxn>
                  <a:cxn ang="0">
                    <a:pos x="118" y="73"/>
                  </a:cxn>
                  <a:cxn ang="0">
                    <a:pos x="124" y="66"/>
                  </a:cxn>
                  <a:cxn ang="0">
                    <a:pos x="128" y="58"/>
                  </a:cxn>
                  <a:cxn ang="0">
                    <a:pos x="134" y="50"/>
                  </a:cxn>
                  <a:cxn ang="0">
                    <a:pos x="140" y="43"/>
                  </a:cxn>
                  <a:cxn ang="0">
                    <a:pos x="144" y="35"/>
                  </a:cxn>
                  <a:cxn ang="0">
                    <a:pos x="150" y="27"/>
                  </a:cxn>
                  <a:cxn ang="0">
                    <a:pos x="160" y="19"/>
                  </a:cxn>
                  <a:cxn ang="0">
                    <a:pos x="169" y="12"/>
                  </a:cxn>
                  <a:cxn ang="0">
                    <a:pos x="182" y="4"/>
                  </a:cxn>
                  <a:cxn ang="0">
                    <a:pos x="195" y="0"/>
                  </a:cxn>
                  <a:cxn ang="0">
                    <a:pos x="208" y="2"/>
                  </a:cxn>
                  <a:cxn ang="0">
                    <a:pos x="220" y="5"/>
                  </a:cxn>
                  <a:cxn ang="0">
                    <a:pos x="233" y="13"/>
                  </a:cxn>
                  <a:cxn ang="0">
                    <a:pos x="243" y="21"/>
                  </a:cxn>
                  <a:cxn ang="0">
                    <a:pos x="249" y="29"/>
                  </a:cxn>
                  <a:cxn ang="0">
                    <a:pos x="256" y="36"/>
                  </a:cxn>
                  <a:cxn ang="0">
                    <a:pos x="262" y="44"/>
                  </a:cxn>
                  <a:cxn ang="0">
                    <a:pos x="265" y="52"/>
                  </a:cxn>
                  <a:cxn ang="0">
                    <a:pos x="272" y="60"/>
                  </a:cxn>
                  <a:cxn ang="0">
                    <a:pos x="275" y="68"/>
                  </a:cxn>
                  <a:cxn ang="0">
                    <a:pos x="281" y="75"/>
                  </a:cxn>
                  <a:cxn ang="0">
                    <a:pos x="284" y="83"/>
                  </a:cxn>
                  <a:cxn ang="0">
                    <a:pos x="288" y="91"/>
                  </a:cxn>
                  <a:cxn ang="0">
                    <a:pos x="294" y="101"/>
                  </a:cxn>
                  <a:cxn ang="0">
                    <a:pos x="297" y="109"/>
                  </a:cxn>
                  <a:cxn ang="0">
                    <a:pos x="300" y="118"/>
                  </a:cxn>
                  <a:cxn ang="0">
                    <a:pos x="307" y="126"/>
                  </a:cxn>
                  <a:cxn ang="0">
                    <a:pos x="310" y="136"/>
                  </a:cxn>
                  <a:cxn ang="0">
                    <a:pos x="313" y="146"/>
                  </a:cxn>
                  <a:cxn ang="0">
                    <a:pos x="320" y="155"/>
                  </a:cxn>
                  <a:cxn ang="0">
                    <a:pos x="323" y="165"/>
                  </a:cxn>
                  <a:cxn ang="0">
                    <a:pos x="326" y="177"/>
                  </a:cxn>
                  <a:cxn ang="0">
                    <a:pos x="329" y="186"/>
                  </a:cxn>
                  <a:cxn ang="0">
                    <a:pos x="336" y="198"/>
                  </a:cxn>
                </a:cxnLst>
                <a:rect l="0" t="0" r="r" b="b"/>
                <a:pathLst>
                  <a:path w="337" h="372">
                    <a:moveTo>
                      <a:pt x="0" y="371"/>
                    </a:moveTo>
                    <a:lnTo>
                      <a:pt x="0" y="369"/>
                    </a:lnTo>
                    <a:lnTo>
                      <a:pt x="0" y="365"/>
                    </a:lnTo>
                    <a:lnTo>
                      <a:pt x="3" y="363"/>
                    </a:lnTo>
                    <a:lnTo>
                      <a:pt x="3" y="359"/>
                    </a:lnTo>
                    <a:lnTo>
                      <a:pt x="3" y="358"/>
                    </a:lnTo>
                    <a:lnTo>
                      <a:pt x="6" y="353"/>
                    </a:lnTo>
                    <a:lnTo>
                      <a:pt x="6" y="352"/>
                    </a:lnTo>
                    <a:lnTo>
                      <a:pt x="6" y="350"/>
                    </a:lnTo>
                    <a:lnTo>
                      <a:pt x="6" y="345"/>
                    </a:lnTo>
                    <a:lnTo>
                      <a:pt x="9" y="344"/>
                    </a:lnTo>
                    <a:lnTo>
                      <a:pt x="9" y="340"/>
                    </a:lnTo>
                    <a:lnTo>
                      <a:pt x="9" y="338"/>
                    </a:lnTo>
                    <a:lnTo>
                      <a:pt x="12" y="334"/>
                    </a:lnTo>
                    <a:lnTo>
                      <a:pt x="12" y="332"/>
                    </a:lnTo>
                    <a:lnTo>
                      <a:pt x="12" y="328"/>
                    </a:lnTo>
                    <a:lnTo>
                      <a:pt x="16" y="326"/>
                    </a:lnTo>
                    <a:lnTo>
                      <a:pt x="16" y="322"/>
                    </a:lnTo>
                    <a:lnTo>
                      <a:pt x="16" y="321"/>
                    </a:lnTo>
                    <a:lnTo>
                      <a:pt x="19" y="316"/>
                    </a:lnTo>
                    <a:lnTo>
                      <a:pt x="19" y="315"/>
                    </a:lnTo>
                    <a:lnTo>
                      <a:pt x="19" y="311"/>
                    </a:lnTo>
                    <a:lnTo>
                      <a:pt x="22" y="308"/>
                    </a:lnTo>
                    <a:lnTo>
                      <a:pt x="22" y="305"/>
                    </a:lnTo>
                    <a:lnTo>
                      <a:pt x="22" y="303"/>
                    </a:lnTo>
                    <a:lnTo>
                      <a:pt x="25" y="301"/>
                    </a:lnTo>
                    <a:lnTo>
                      <a:pt x="25" y="297"/>
                    </a:lnTo>
                    <a:lnTo>
                      <a:pt x="25" y="295"/>
                    </a:lnTo>
                    <a:lnTo>
                      <a:pt x="28" y="291"/>
                    </a:lnTo>
                    <a:lnTo>
                      <a:pt x="28" y="289"/>
                    </a:lnTo>
                    <a:lnTo>
                      <a:pt x="28" y="285"/>
                    </a:lnTo>
                    <a:lnTo>
                      <a:pt x="32" y="284"/>
                    </a:lnTo>
                    <a:lnTo>
                      <a:pt x="32" y="279"/>
                    </a:lnTo>
                    <a:lnTo>
                      <a:pt x="32" y="277"/>
                    </a:lnTo>
                    <a:lnTo>
                      <a:pt x="35" y="274"/>
                    </a:lnTo>
                    <a:lnTo>
                      <a:pt x="35" y="272"/>
                    </a:lnTo>
                    <a:lnTo>
                      <a:pt x="35" y="268"/>
                    </a:lnTo>
                    <a:lnTo>
                      <a:pt x="38" y="266"/>
                    </a:lnTo>
                    <a:lnTo>
                      <a:pt x="38" y="262"/>
                    </a:lnTo>
                    <a:lnTo>
                      <a:pt x="38" y="260"/>
                    </a:lnTo>
                    <a:lnTo>
                      <a:pt x="41" y="258"/>
                    </a:lnTo>
                    <a:lnTo>
                      <a:pt x="41" y="254"/>
                    </a:lnTo>
                    <a:lnTo>
                      <a:pt x="41" y="253"/>
                    </a:lnTo>
                    <a:lnTo>
                      <a:pt x="44" y="248"/>
                    </a:lnTo>
                    <a:lnTo>
                      <a:pt x="44" y="247"/>
                    </a:lnTo>
                    <a:lnTo>
                      <a:pt x="44" y="243"/>
                    </a:lnTo>
                    <a:lnTo>
                      <a:pt x="48" y="240"/>
                    </a:lnTo>
                    <a:lnTo>
                      <a:pt x="48" y="237"/>
                    </a:lnTo>
                    <a:lnTo>
                      <a:pt x="48" y="235"/>
                    </a:lnTo>
                    <a:lnTo>
                      <a:pt x="51" y="231"/>
                    </a:lnTo>
                    <a:lnTo>
                      <a:pt x="51" y="229"/>
                    </a:lnTo>
                    <a:lnTo>
                      <a:pt x="51" y="227"/>
                    </a:lnTo>
                    <a:lnTo>
                      <a:pt x="54" y="223"/>
                    </a:lnTo>
                    <a:lnTo>
                      <a:pt x="54" y="221"/>
                    </a:lnTo>
                    <a:lnTo>
                      <a:pt x="54" y="217"/>
                    </a:lnTo>
                    <a:lnTo>
                      <a:pt x="57" y="216"/>
                    </a:lnTo>
                    <a:lnTo>
                      <a:pt x="57" y="214"/>
                    </a:lnTo>
                    <a:lnTo>
                      <a:pt x="57" y="209"/>
                    </a:lnTo>
                    <a:lnTo>
                      <a:pt x="60" y="208"/>
                    </a:lnTo>
                    <a:lnTo>
                      <a:pt x="60" y="204"/>
                    </a:lnTo>
                    <a:lnTo>
                      <a:pt x="60" y="202"/>
                    </a:lnTo>
                    <a:lnTo>
                      <a:pt x="64" y="200"/>
                    </a:lnTo>
                    <a:lnTo>
                      <a:pt x="64" y="196"/>
                    </a:lnTo>
                    <a:lnTo>
                      <a:pt x="64" y="194"/>
                    </a:lnTo>
                    <a:lnTo>
                      <a:pt x="67" y="190"/>
                    </a:lnTo>
                    <a:lnTo>
                      <a:pt x="67" y="188"/>
                    </a:lnTo>
                    <a:lnTo>
                      <a:pt x="67" y="186"/>
                    </a:lnTo>
                    <a:lnTo>
                      <a:pt x="70" y="182"/>
                    </a:lnTo>
                    <a:lnTo>
                      <a:pt x="70" y="180"/>
                    </a:lnTo>
                    <a:lnTo>
                      <a:pt x="70" y="179"/>
                    </a:lnTo>
                    <a:lnTo>
                      <a:pt x="73" y="175"/>
                    </a:lnTo>
                    <a:lnTo>
                      <a:pt x="73" y="172"/>
                    </a:lnTo>
                    <a:lnTo>
                      <a:pt x="73" y="171"/>
                    </a:lnTo>
                    <a:lnTo>
                      <a:pt x="76" y="167"/>
                    </a:lnTo>
                    <a:lnTo>
                      <a:pt x="76" y="165"/>
                    </a:lnTo>
                    <a:lnTo>
                      <a:pt x="76" y="163"/>
                    </a:lnTo>
                    <a:lnTo>
                      <a:pt x="80" y="159"/>
                    </a:lnTo>
                    <a:lnTo>
                      <a:pt x="80" y="157"/>
                    </a:lnTo>
                    <a:lnTo>
                      <a:pt x="80" y="155"/>
                    </a:lnTo>
                    <a:lnTo>
                      <a:pt x="83" y="153"/>
                    </a:lnTo>
                    <a:lnTo>
                      <a:pt x="83" y="149"/>
                    </a:lnTo>
                    <a:lnTo>
                      <a:pt x="83" y="148"/>
                    </a:lnTo>
                    <a:lnTo>
                      <a:pt x="86" y="146"/>
                    </a:lnTo>
                    <a:lnTo>
                      <a:pt x="86" y="141"/>
                    </a:lnTo>
                    <a:lnTo>
                      <a:pt x="86" y="140"/>
                    </a:lnTo>
                    <a:lnTo>
                      <a:pt x="89" y="138"/>
                    </a:lnTo>
                    <a:lnTo>
                      <a:pt x="89" y="136"/>
                    </a:lnTo>
                    <a:lnTo>
                      <a:pt x="89" y="134"/>
                    </a:lnTo>
                    <a:lnTo>
                      <a:pt x="92" y="130"/>
                    </a:lnTo>
                    <a:lnTo>
                      <a:pt x="92" y="128"/>
                    </a:lnTo>
                    <a:lnTo>
                      <a:pt x="92" y="126"/>
                    </a:lnTo>
                    <a:lnTo>
                      <a:pt x="96" y="124"/>
                    </a:lnTo>
                    <a:lnTo>
                      <a:pt x="96" y="122"/>
                    </a:lnTo>
                    <a:lnTo>
                      <a:pt x="96" y="118"/>
                    </a:lnTo>
                    <a:lnTo>
                      <a:pt x="99" y="117"/>
                    </a:lnTo>
                    <a:lnTo>
                      <a:pt x="99" y="114"/>
                    </a:lnTo>
                    <a:lnTo>
                      <a:pt x="99" y="112"/>
                    </a:lnTo>
                    <a:lnTo>
                      <a:pt x="102" y="111"/>
                    </a:lnTo>
                    <a:lnTo>
                      <a:pt x="102" y="109"/>
                    </a:lnTo>
                    <a:lnTo>
                      <a:pt x="102" y="104"/>
                    </a:lnTo>
                    <a:lnTo>
                      <a:pt x="105" y="103"/>
                    </a:lnTo>
                    <a:lnTo>
                      <a:pt x="105" y="101"/>
                    </a:lnTo>
                    <a:lnTo>
                      <a:pt x="105" y="99"/>
                    </a:lnTo>
                    <a:lnTo>
                      <a:pt x="108" y="97"/>
                    </a:lnTo>
                    <a:lnTo>
                      <a:pt x="108" y="95"/>
                    </a:lnTo>
                    <a:lnTo>
                      <a:pt x="108" y="93"/>
                    </a:lnTo>
                    <a:lnTo>
                      <a:pt x="112" y="91"/>
                    </a:lnTo>
                    <a:lnTo>
                      <a:pt x="112" y="89"/>
                    </a:lnTo>
                    <a:lnTo>
                      <a:pt x="112" y="87"/>
                    </a:lnTo>
                    <a:lnTo>
                      <a:pt x="112" y="85"/>
                    </a:lnTo>
                    <a:lnTo>
                      <a:pt x="115" y="83"/>
                    </a:lnTo>
                    <a:lnTo>
                      <a:pt x="115" y="81"/>
                    </a:lnTo>
                    <a:lnTo>
                      <a:pt x="115" y="80"/>
                    </a:lnTo>
                    <a:lnTo>
                      <a:pt x="118" y="78"/>
                    </a:lnTo>
                    <a:lnTo>
                      <a:pt x="118" y="75"/>
                    </a:lnTo>
                    <a:lnTo>
                      <a:pt x="118" y="73"/>
                    </a:lnTo>
                    <a:lnTo>
                      <a:pt x="121" y="72"/>
                    </a:lnTo>
                    <a:lnTo>
                      <a:pt x="121" y="70"/>
                    </a:lnTo>
                    <a:lnTo>
                      <a:pt x="121" y="68"/>
                    </a:lnTo>
                    <a:lnTo>
                      <a:pt x="124" y="66"/>
                    </a:lnTo>
                    <a:lnTo>
                      <a:pt x="124" y="64"/>
                    </a:lnTo>
                    <a:lnTo>
                      <a:pt x="124" y="62"/>
                    </a:lnTo>
                    <a:lnTo>
                      <a:pt x="128" y="60"/>
                    </a:lnTo>
                    <a:lnTo>
                      <a:pt x="128" y="58"/>
                    </a:lnTo>
                    <a:lnTo>
                      <a:pt x="131" y="56"/>
                    </a:lnTo>
                    <a:lnTo>
                      <a:pt x="131" y="54"/>
                    </a:lnTo>
                    <a:lnTo>
                      <a:pt x="131" y="52"/>
                    </a:lnTo>
                    <a:lnTo>
                      <a:pt x="134" y="50"/>
                    </a:lnTo>
                    <a:lnTo>
                      <a:pt x="134" y="49"/>
                    </a:lnTo>
                    <a:lnTo>
                      <a:pt x="137" y="46"/>
                    </a:lnTo>
                    <a:lnTo>
                      <a:pt x="137" y="44"/>
                    </a:lnTo>
                    <a:lnTo>
                      <a:pt x="140" y="43"/>
                    </a:lnTo>
                    <a:lnTo>
                      <a:pt x="140" y="41"/>
                    </a:lnTo>
                    <a:lnTo>
                      <a:pt x="140" y="39"/>
                    </a:lnTo>
                    <a:lnTo>
                      <a:pt x="144" y="36"/>
                    </a:lnTo>
                    <a:lnTo>
                      <a:pt x="144" y="35"/>
                    </a:lnTo>
                    <a:lnTo>
                      <a:pt x="147" y="33"/>
                    </a:lnTo>
                    <a:lnTo>
                      <a:pt x="147" y="31"/>
                    </a:lnTo>
                    <a:lnTo>
                      <a:pt x="150" y="29"/>
                    </a:lnTo>
                    <a:lnTo>
                      <a:pt x="150" y="27"/>
                    </a:lnTo>
                    <a:lnTo>
                      <a:pt x="153" y="25"/>
                    </a:lnTo>
                    <a:lnTo>
                      <a:pt x="156" y="23"/>
                    </a:lnTo>
                    <a:lnTo>
                      <a:pt x="156" y="21"/>
                    </a:lnTo>
                    <a:lnTo>
                      <a:pt x="160" y="19"/>
                    </a:lnTo>
                    <a:lnTo>
                      <a:pt x="163" y="17"/>
                    </a:lnTo>
                    <a:lnTo>
                      <a:pt x="163" y="15"/>
                    </a:lnTo>
                    <a:lnTo>
                      <a:pt x="166" y="13"/>
                    </a:lnTo>
                    <a:lnTo>
                      <a:pt x="169" y="12"/>
                    </a:lnTo>
                    <a:lnTo>
                      <a:pt x="172" y="10"/>
                    </a:lnTo>
                    <a:lnTo>
                      <a:pt x="176" y="7"/>
                    </a:lnTo>
                    <a:lnTo>
                      <a:pt x="179" y="5"/>
                    </a:lnTo>
                    <a:lnTo>
                      <a:pt x="182" y="4"/>
                    </a:lnTo>
                    <a:lnTo>
                      <a:pt x="185" y="2"/>
                    </a:lnTo>
                    <a:lnTo>
                      <a:pt x="188" y="2"/>
                    </a:lnTo>
                    <a:lnTo>
                      <a:pt x="192" y="0"/>
                    </a:lnTo>
                    <a:lnTo>
                      <a:pt x="195" y="0"/>
                    </a:lnTo>
                    <a:lnTo>
                      <a:pt x="198" y="0"/>
                    </a:lnTo>
                    <a:lnTo>
                      <a:pt x="201" y="0"/>
                    </a:lnTo>
                    <a:lnTo>
                      <a:pt x="204" y="0"/>
                    </a:lnTo>
                    <a:lnTo>
                      <a:pt x="208" y="2"/>
                    </a:lnTo>
                    <a:lnTo>
                      <a:pt x="211" y="2"/>
                    </a:lnTo>
                    <a:lnTo>
                      <a:pt x="214" y="2"/>
                    </a:lnTo>
                    <a:lnTo>
                      <a:pt x="217" y="4"/>
                    </a:lnTo>
                    <a:lnTo>
                      <a:pt x="220" y="5"/>
                    </a:lnTo>
                    <a:lnTo>
                      <a:pt x="224" y="7"/>
                    </a:lnTo>
                    <a:lnTo>
                      <a:pt x="227" y="10"/>
                    </a:lnTo>
                    <a:lnTo>
                      <a:pt x="230" y="12"/>
                    </a:lnTo>
                    <a:lnTo>
                      <a:pt x="233" y="13"/>
                    </a:lnTo>
                    <a:lnTo>
                      <a:pt x="236" y="15"/>
                    </a:lnTo>
                    <a:lnTo>
                      <a:pt x="236" y="17"/>
                    </a:lnTo>
                    <a:lnTo>
                      <a:pt x="240" y="19"/>
                    </a:lnTo>
                    <a:lnTo>
                      <a:pt x="243" y="21"/>
                    </a:lnTo>
                    <a:lnTo>
                      <a:pt x="243" y="23"/>
                    </a:lnTo>
                    <a:lnTo>
                      <a:pt x="246" y="25"/>
                    </a:lnTo>
                    <a:lnTo>
                      <a:pt x="246" y="27"/>
                    </a:lnTo>
                    <a:lnTo>
                      <a:pt x="249" y="29"/>
                    </a:lnTo>
                    <a:lnTo>
                      <a:pt x="249" y="31"/>
                    </a:lnTo>
                    <a:lnTo>
                      <a:pt x="252" y="33"/>
                    </a:lnTo>
                    <a:lnTo>
                      <a:pt x="252" y="35"/>
                    </a:lnTo>
                    <a:lnTo>
                      <a:pt x="256" y="36"/>
                    </a:lnTo>
                    <a:lnTo>
                      <a:pt x="256" y="39"/>
                    </a:lnTo>
                    <a:lnTo>
                      <a:pt x="259" y="41"/>
                    </a:lnTo>
                    <a:lnTo>
                      <a:pt x="259" y="43"/>
                    </a:lnTo>
                    <a:lnTo>
                      <a:pt x="262" y="44"/>
                    </a:lnTo>
                    <a:lnTo>
                      <a:pt x="262" y="46"/>
                    </a:lnTo>
                    <a:lnTo>
                      <a:pt x="262" y="49"/>
                    </a:lnTo>
                    <a:lnTo>
                      <a:pt x="265" y="50"/>
                    </a:lnTo>
                    <a:lnTo>
                      <a:pt x="265" y="52"/>
                    </a:lnTo>
                    <a:lnTo>
                      <a:pt x="268" y="54"/>
                    </a:lnTo>
                    <a:lnTo>
                      <a:pt x="268" y="56"/>
                    </a:lnTo>
                    <a:lnTo>
                      <a:pt x="268" y="58"/>
                    </a:lnTo>
                    <a:lnTo>
                      <a:pt x="272" y="60"/>
                    </a:lnTo>
                    <a:lnTo>
                      <a:pt x="272" y="62"/>
                    </a:lnTo>
                    <a:lnTo>
                      <a:pt x="275" y="64"/>
                    </a:lnTo>
                    <a:lnTo>
                      <a:pt x="275" y="66"/>
                    </a:lnTo>
                    <a:lnTo>
                      <a:pt x="275" y="68"/>
                    </a:lnTo>
                    <a:lnTo>
                      <a:pt x="278" y="70"/>
                    </a:lnTo>
                    <a:lnTo>
                      <a:pt x="278" y="72"/>
                    </a:lnTo>
                    <a:lnTo>
                      <a:pt x="278" y="73"/>
                    </a:lnTo>
                    <a:lnTo>
                      <a:pt x="281" y="75"/>
                    </a:lnTo>
                    <a:lnTo>
                      <a:pt x="281" y="78"/>
                    </a:lnTo>
                    <a:lnTo>
                      <a:pt x="281" y="80"/>
                    </a:lnTo>
                    <a:lnTo>
                      <a:pt x="284" y="81"/>
                    </a:lnTo>
                    <a:lnTo>
                      <a:pt x="284" y="83"/>
                    </a:lnTo>
                    <a:lnTo>
                      <a:pt x="284" y="85"/>
                    </a:lnTo>
                    <a:lnTo>
                      <a:pt x="288" y="87"/>
                    </a:lnTo>
                    <a:lnTo>
                      <a:pt x="288" y="89"/>
                    </a:lnTo>
                    <a:lnTo>
                      <a:pt x="288" y="91"/>
                    </a:lnTo>
                    <a:lnTo>
                      <a:pt x="291" y="93"/>
                    </a:lnTo>
                    <a:lnTo>
                      <a:pt x="291" y="95"/>
                    </a:lnTo>
                    <a:lnTo>
                      <a:pt x="291" y="97"/>
                    </a:lnTo>
                    <a:lnTo>
                      <a:pt x="294" y="101"/>
                    </a:lnTo>
                    <a:lnTo>
                      <a:pt x="294" y="103"/>
                    </a:lnTo>
                    <a:lnTo>
                      <a:pt x="294" y="104"/>
                    </a:lnTo>
                    <a:lnTo>
                      <a:pt x="297" y="107"/>
                    </a:lnTo>
                    <a:lnTo>
                      <a:pt x="297" y="109"/>
                    </a:lnTo>
                    <a:lnTo>
                      <a:pt x="297" y="111"/>
                    </a:lnTo>
                    <a:lnTo>
                      <a:pt x="300" y="112"/>
                    </a:lnTo>
                    <a:lnTo>
                      <a:pt x="300" y="114"/>
                    </a:lnTo>
                    <a:lnTo>
                      <a:pt x="300" y="118"/>
                    </a:lnTo>
                    <a:lnTo>
                      <a:pt x="304" y="120"/>
                    </a:lnTo>
                    <a:lnTo>
                      <a:pt x="304" y="122"/>
                    </a:lnTo>
                    <a:lnTo>
                      <a:pt x="304" y="124"/>
                    </a:lnTo>
                    <a:lnTo>
                      <a:pt x="307" y="126"/>
                    </a:lnTo>
                    <a:lnTo>
                      <a:pt x="307" y="130"/>
                    </a:lnTo>
                    <a:lnTo>
                      <a:pt x="307" y="132"/>
                    </a:lnTo>
                    <a:lnTo>
                      <a:pt x="310" y="134"/>
                    </a:lnTo>
                    <a:lnTo>
                      <a:pt x="310" y="136"/>
                    </a:lnTo>
                    <a:lnTo>
                      <a:pt x="310" y="138"/>
                    </a:lnTo>
                    <a:lnTo>
                      <a:pt x="313" y="141"/>
                    </a:lnTo>
                    <a:lnTo>
                      <a:pt x="313" y="143"/>
                    </a:lnTo>
                    <a:lnTo>
                      <a:pt x="313" y="146"/>
                    </a:lnTo>
                    <a:lnTo>
                      <a:pt x="316" y="148"/>
                    </a:lnTo>
                    <a:lnTo>
                      <a:pt x="316" y="151"/>
                    </a:lnTo>
                    <a:lnTo>
                      <a:pt x="316" y="153"/>
                    </a:lnTo>
                    <a:lnTo>
                      <a:pt x="320" y="155"/>
                    </a:lnTo>
                    <a:lnTo>
                      <a:pt x="320" y="159"/>
                    </a:lnTo>
                    <a:lnTo>
                      <a:pt x="320" y="161"/>
                    </a:lnTo>
                    <a:lnTo>
                      <a:pt x="323" y="163"/>
                    </a:lnTo>
                    <a:lnTo>
                      <a:pt x="323" y="165"/>
                    </a:lnTo>
                    <a:lnTo>
                      <a:pt x="323" y="169"/>
                    </a:lnTo>
                    <a:lnTo>
                      <a:pt x="323" y="171"/>
                    </a:lnTo>
                    <a:lnTo>
                      <a:pt x="326" y="172"/>
                    </a:lnTo>
                    <a:lnTo>
                      <a:pt x="326" y="177"/>
                    </a:lnTo>
                    <a:lnTo>
                      <a:pt x="326" y="179"/>
                    </a:lnTo>
                    <a:lnTo>
                      <a:pt x="329" y="180"/>
                    </a:lnTo>
                    <a:lnTo>
                      <a:pt x="329" y="185"/>
                    </a:lnTo>
                    <a:lnTo>
                      <a:pt x="329" y="186"/>
                    </a:lnTo>
                    <a:lnTo>
                      <a:pt x="332" y="190"/>
                    </a:lnTo>
                    <a:lnTo>
                      <a:pt x="332" y="192"/>
                    </a:lnTo>
                    <a:lnTo>
                      <a:pt x="332" y="194"/>
                    </a:lnTo>
                    <a:lnTo>
                      <a:pt x="336" y="198"/>
                    </a:lnTo>
                    <a:lnTo>
                      <a:pt x="336" y="200"/>
                    </a:lnTo>
                    <a:lnTo>
                      <a:pt x="336" y="20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 name="Freeform 45"/>
              <p:cNvSpPr>
                <a:spLocks/>
              </p:cNvSpPr>
              <p:nvPr/>
            </p:nvSpPr>
            <p:spPr bwMode="auto">
              <a:xfrm>
                <a:off x="2321" y="1740"/>
                <a:ext cx="39" cy="101"/>
              </a:xfrm>
              <a:custGeom>
                <a:avLst/>
                <a:gdLst/>
                <a:ahLst/>
                <a:cxnLst>
                  <a:cxn ang="0">
                    <a:pos x="0" y="0"/>
                  </a:cxn>
                  <a:cxn ang="0">
                    <a:pos x="3" y="4"/>
                  </a:cxn>
                  <a:cxn ang="0">
                    <a:pos x="3" y="6"/>
                  </a:cxn>
                  <a:cxn ang="0">
                    <a:pos x="3" y="9"/>
                  </a:cxn>
                  <a:cxn ang="0">
                    <a:pos x="6" y="12"/>
                  </a:cxn>
                  <a:cxn ang="0">
                    <a:pos x="6" y="14"/>
                  </a:cxn>
                  <a:cxn ang="0">
                    <a:pos x="6" y="17"/>
                  </a:cxn>
                  <a:cxn ang="0">
                    <a:pos x="9" y="19"/>
                  </a:cxn>
                  <a:cxn ang="0">
                    <a:pos x="9" y="23"/>
                  </a:cxn>
                  <a:cxn ang="0">
                    <a:pos x="9" y="25"/>
                  </a:cxn>
                  <a:cxn ang="0">
                    <a:pos x="12" y="28"/>
                  </a:cxn>
                  <a:cxn ang="0">
                    <a:pos x="12" y="31"/>
                  </a:cxn>
                  <a:cxn ang="0">
                    <a:pos x="12" y="32"/>
                  </a:cxn>
                  <a:cxn ang="0">
                    <a:pos x="15" y="36"/>
                  </a:cxn>
                  <a:cxn ang="0">
                    <a:pos x="15" y="38"/>
                  </a:cxn>
                  <a:cxn ang="0">
                    <a:pos x="15" y="42"/>
                  </a:cxn>
                  <a:cxn ang="0">
                    <a:pos x="19" y="44"/>
                  </a:cxn>
                  <a:cxn ang="0">
                    <a:pos x="19" y="47"/>
                  </a:cxn>
                  <a:cxn ang="0">
                    <a:pos x="19" y="49"/>
                  </a:cxn>
                  <a:cxn ang="0">
                    <a:pos x="22" y="53"/>
                  </a:cxn>
                  <a:cxn ang="0">
                    <a:pos x="22" y="55"/>
                  </a:cxn>
                  <a:cxn ang="0">
                    <a:pos x="22" y="56"/>
                  </a:cxn>
                  <a:cxn ang="0">
                    <a:pos x="25" y="61"/>
                  </a:cxn>
                  <a:cxn ang="0">
                    <a:pos x="25" y="62"/>
                  </a:cxn>
                  <a:cxn ang="0">
                    <a:pos x="25" y="66"/>
                  </a:cxn>
                  <a:cxn ang="0">
                    <a:pos x="28" y="68"/>
                  </a:cxn>
                  <a:cxn ang="0">
                    <a:pos x="28" y="72"/>
                  </a:cxn>
                  <a:cxn ang="0">
                    <a:pos x="28" y="74"/>
                  </a:cxn>
                  <a:cxn ang="0">
                    <a:pos x="31" y="78"/>
                  </a:cxn>
                  <a:cxn ang="0">
                    <a:pos x="31" y="79"/>
                  </a:cxn>
                  <a:cxn ang="0">
                    <a:pos x="31" y="83"/>
                  </a:cxn>
                  <a:cxn ang="0">
                    <a:pos x="35" y="85"/>
                  </a:cxn>
                  <a:cxn ang="0">
                    <a:pos x="35" y="89"/>
                  </a:cxn>
                  <a:cxn ang="0">
                    <a:pos x="35" y="91"/>
                  </a:cxn>
                  <a:cxn ang="0">
                    <a:pos x="38" y="94"/>
                  </a:cxn>
                  <a:cxn ang="0">
                    <a:pos x="38" y="96"/>
                  </a:cxn>
                  <a:cxn ang="0">
                    <a:pos x="38" y="100"/>
                  </a:cxn>
                </a:cxnLst>
                <a:rect l="0" t="0" r="r" b="b"/>
                <a:pathLst>
                  <a:path w="39" h="101">
                    <a:moveTo>
                      <a:pt x="0" y="0"/>
                    </a:moveTo>
                    <a:lnTo>
                      <a:pt x="3" y="4"/>
                    </a:lnTo>
                    <a:lnTo>
                      <a:pt x="3" y="6"/>
                    </a:lnTo>
                    <a:lnTo>
                      <a:pt x="3" y="9"/>
                    </a:lnTo>
                    <a:lnTo>
                      <a:pt x="6" y="12"/>
                    </a:lnTo>
                    <a:lnTo>
                      <a:pt x="6" y="14"/>
                    </a:lnTo>
                    <a:lnTo>
                      <a:pt x="6" y="17"/>
                    </a:lnTo>
                    <a:lnTo>
                      <a:pt x="9" y="19"/>
                    </a:lnTo>
                    <a:lnTo>
                      <a:pt x="9" y="23"/>
                    </a:lnTo>
                    <a:lnTo>
                      <a:pt x="9" y="25"/>
                    </a:lnTo>
                    <a:lnTo>
                      <a:pt x="12" y="28"/>
                    </a:lnTo>
                    <a:lnTo>
                      <a:pt x="12" y="31"/>
                    </a:lnTo>
                    <a:lnTo>
                      <a:pt x="12" y="32"/>
                    </a:lnTo>
                    <a:lnTo>
                      <a:pt x="15" y="36"/>
                    </a:lnTo>
                    <a:lnTo>
                      <a:pt x="15" y="38"/>
                    </a:lnTo>
                    <a:lnTo>
                      <a:pt x="15" y="42"/>
                    </a:lnTo>
                    <a:lnTo>
                      <a:pt x="19" y="44"/>
                    </a:lnTo>
                    <a:lnTo>
                      <a:pt x="19" y="47"/>
                    </a:lnTo>
                    <a:lnTo>
                      <a:pt x="19" y="49"/>
                    </a:lnTo>
                    <a:lnTo>
                      <a:pt x="22" y="53"/>
                    </a:lnTo>
                    <a:lnTo>
                      <a:pt x="22" y="55"/>
                    </a:lnTo>
                    <a:lnTo>
                      <a:pt x="22" y="56"/>
                    </a:lnTo>
                    <a:lnTo>
                      <a:pt x="25" y="61"/>
                    </a:lnTo>
                    <a:lnTo>
                      <a:pt x="25" y="62"/>
                    </a:lnTo>
                    <a:lnTo>
                      <a:pt x="25" y="66"/>
                    </a:lnTo>
                    <a:lnTo>
                      <a:pt x="28" y="68"/>
                    </a:lnTo>
                    <a:lnTo>
                      <a:pt x="28" y="72"/>
                    </a:lnTo>
                    <a:lnTo>
                      <a:pt x="28" y="74"/>
                    </a:lnTo>
                    <a:lnTo>
                      <a:pt x="31" y="78"/>
                    </a:lnTo>
                    <a:lnTo>
                      <a:pt x="31" y="79"/>
                    </a:lnTo>
                    <a:lnTo>
                      <a:pt x="31" y="83"/>
                    </a:lnTo>
                    <a:lnTo>
                      <a:pt x="35" y="85"/>
                    </a:lnTo>
                    <a:lnTo>
                      <a:pt x="35" y="89"/>
                    </a:lnTo>
                    <a:lnTo>
                      <a:pt x="35" y="91"/>
                    </a:lnTo>
                    <a:lnTo>
                      <a:pt x="38" y="94"/>
                    </a:lnTo>
                    <a:lnTo>
                      <a:pt x="38" y="96"/>
                    </a:lnTo>
                    <a:lnTo>
                      <a:pt x="38" y="10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14" name="Rectangle 47"/>
            <p:cNvSpPr>
              <a:spLocks noChangeArrowheads="1"/>
            </p:cNvSpPr>
            <p:nvPr/>
          </p:nvSpPr>
          <p:spPr bwMode="auto">
            <a:xfrm>
              <a:off x="1200" y="1601"/>
              <a:ext cx="210" cy="229"/>
            </a:xfrm>
            <a:prstGeom prst="rect">
              <a:avLst/>
            </a:prstGeom>
            <a:noFill/>
            <a:ln w="12700">
              <a:noFill/>
              <a:miter lim="800000"/>
              <a:headEnd/>
              <a:tailEnd/>
            </a:ln>
            <a:effectLst/>
          </p:spPr>
          <p:txBody>
            <a:bodyPr wrap="none" lIns="90488" tIns="44450" rIns="90488" bIns="44450">
              <a:spAutoFit/>
            </a:bodyPr>
            <a:lstStyle/>
            <a:p>
              <a:r>
                <a:rPr lang="en-US" sz="1800">
                  <a:latin typeface="Arial" pitchFamily="34" charset="0"/>
                </a:rPr>
                <a:t>A</a:t>
              </a:r>
            </a:p>
          </p:txBody>
        </p:sp>
      </p:grpSp>
      <p:grpSp>
        <p:nvGrpSpPr>
          <p:cNvPr id="19" name="Group 55"/>
          <p:cNvGrpSpPr>
            <a:grpSpLocks/>
          </p:cNvGrpSpPr>
          <p:nvPr/>
        </p:nvGrpSpPr>
        <p:grpSpPr bwMode="auto">
          <a:xfrm>
            <a:off x="279400" y="3340100"/>
            <a:ext cx="8547100" cy="593725"/>
            <a:chOff x="176" y="1960"/>
            <a:chExt cx="5384" cy="374"/>
          </a:xfrm>
        </p:grpSpPr>
        <p:grpSp>
          <p:nvGrpSpPr>
            <p:cNvPr id="20" name="Group 8"/>
            <p:cNvGrpSpPr>
              <a:grpSpLocks/>
            </p:cNvGrpSpPr>
            <p:nvPr/>
          </p:nvGrpSpPr>
          <p:grpSpPr bwMode="auto">
            <a:xfrm>
              <a:off x="3458" y="1965"/>
              <a:ext cx="1637" cy="354"/>
              <a:chOff x="2634" y="2252"/>
              <a:chExt cx="1227" cy="470"/>
            </a:xfrm>
          </p:grpSpPr>
          <p:sp>
            <p:nvSpPr>
              <p:cNvPr id="29" name="Freeform 9"/>
              <p:cNvSpPr>
                <a:spLocks/>
              </p:cNvSpPr>
              <p:nvPr/>
            </p:nvSpPr>
            <p:spPr bwMode="auto">
              <a:xfrm>
                <a:off x="2634" y="2252"/>
                <a:ext cx="428" cy="303"/>
              </a:xfrm>
              <a:custGeom>
                <a:avLst/>
                <a:gdLst/>
                <a:ahLst/>
                <a:cxnLst>
                  <a:cxn ang="0">
                    <a:pos x="4" y="221"/>
                  </a:cxn>
                  <a:cxn ang="0">
                    <a:pos x="11" y="202"/>
                  </a:cxn>
                  <a:cxn ang="0">
                    <a:pos x="15" y="183"/>
                  </a:cxn>
                  <a:cxn ang="0">
                    <a:pos x="19" y="165"/>
                  </a:cxn>
                  <a:cxn ang="0">
                    <a:pos x="26" y="148"/>
                  </a:cxn>
                  <a:cxn ang="0">
                    <a:pos x="30" y="130"/>
                  </a:cxn>
                  <a:cxn ang="0">
                    <a:pos x="34" y="114"/>
                  </a:cxn>
                  <a:cxn ang="0">
                    <a:pos x="41" y="99"/>
                  </a:cxn>
                  <a:cxn ang="0">
                    <a:pos x="45" y="84"/>
                  </a:cxn>
                  <a:cxn ang="0">
                    <a:pos x="48" y="71"/>
                  </a:cxn>
                  <a:cxn ang="0">
                    <a:pos x="56" y="59"/>
                  </a:cxn>
                  <a:cxn ang="0">
                    <a:pos x="60" y="48"/>
                  </a:cxn>
                  <a:cxn ang="0">
                    <a:pos x="63" y="36"/>
                  </a:cxn>
                  <a:cxn ang="0">
                    <a:pos x="67" y="29"/>
                  </a:cxn>
                  <a:cxn ang="0">
                    <a:pos x="74" y="21"/>
                  </a:cxn>
                  <a:cxn ang="0">
                    <a:pos x="78" y="14"/>
                  </a:cxn>
                  <a:cxn ang="0">
                    <a:pos x="86" y="8"/>
                  </a:cxn>
                  <a:cxn ang="0">
                    <a:pos x="97" y="1"/>
                  </a:cxn>
                  <a:cxn ang="0">
                    <a:pos x="112" y="1"/>
                  </a:cxn>
                  <a:cxn ang="0">
                    <a:pos x="126" y="8"/>
                  </a:cxn>
                  <a:cxn ang="0">
                    <a:pos x="134" y="14"/>
                  </a:cxn>
                  <a:cxn ang="0">
                    <a:pos x="141" y="21"/>
                  </a:cxn>
                  <a:cxn ang="0">
                    <a:pos x="145" y="27"/>
                  </a:cxn>
                  <a:cxn ang="0">
                    <a:pos x="152" y="33"/>
                  </a:cxn>
                  <a:cxn ang="0">
                    <a:pos x="160" y="40"/>
                  </a:cxn>
                  <a:cxn ang="0">
                    <a:pos x="164" y="46"/>
                  </a:cxn>
                  <a:cxn ang="0">
                    <a:pos x="171" y="52"/>
                  </a:cxn>
                  <a:cxn ang="0">
                    <a:pos x="182" y="59"/>
                  </a:cxn>
                  <a:cxn ang="0">
                    <a:pos x="190" y="65"/>
                  </a:cxn>
                  <a:cxn ang="0">
                    <a:pos x="204" y="68"/>
                  </a:cxn>
                  <a:cxn ang="0">
                    <a:pos x="219" y="65"/>
                  </a:cxn>
                  <a:cxn ang="0">
                    <a:pos x="234" y="59"/>
                  </a:cxn>
                  <a:cxn ang="0">
                    <a:pos x="242" y="52"/>
                  </a:cxn>
                  <a:cxn ang="0">
                    <a:pos x="249" y="46"/>
                  </a:cxn>
                  <a:cxn ang="0">
                    <a:pos x="253" y="40"/>
                  </a:cxn>
                  <a:cxn ang="0">
                    <a:pos x="260" y="33"/>
                  </a:cxn>
                  <a:cxn ang="0">
                    <a:pos x="268" y="27"/>
                  </a:cxn>
                  <a:cxn ang="0">
                    <a:pos x="271" y="21"/>
                  </a:cxn>
                  <a:cxn ang="0">
                    <a:pos x="279" y="14"/>
                  </a:cxn>
                  <a:cxn ang="0">
                    <a:pos x="286" y="8"/>
                  </a:cxn>
                  <a:cxn ang="0">
                    <a:pos x="301" y="1"/>
                  </a:cxn>
                  <a:cxn ang="0">
                    <a:pos x="316" y="1"/>
                  </a:cxn>
                  <a:cxn ang="0">
                    <a:pos x="327" y="8"/>
                  </a:cxn>
                  <a:cxn ang="0">
                    <a:pos x="331" y="14"/>
                  </a:cxn>
                  <a:cxn ang="0">
                    <a:pos x="338" y="21"/>
                  </a:cxn>
                  <a:cxn ang="0">
                    <a:pos x="342" y="27"/>
                  </a:cxn>
                  <a:cxn ang="0">
                    <a:pos x="346" y="36"/>
                  </a:cxn>
                  <a:cxn ang="0">
                    <a:pos x="353" y="46"/>
                  </a:cxn>
                  <a:cxn ang="0">
                    <a:pos x="357" y="57"/>
                  </a:cxn>
                  <a:cxn ang="0">
                    <a:pos x="361" y="70"/>
                  </a:cxn>
                  <a:cxn ang="0">
                    <a:pos x="368" y="83"/>
                  </a:cxn>
                  <a:cxn ang="0">
                    <a:pos x="372" y="99"/>
                  </a:cxn>
                  <a:cxn ang="0">
                    <a:pos x="375" y="113"/>
                  </a:cxn>
                  <a:cxn ang="0">
                    <a:pos x="383" y="129"/>
                  </a:cxn>
                  <a:cxn ang="0">
                    <a:pos x="387" y="146"/>
                  </a:cxn>
                  <a:cxn ang="0">
                    <a:pos x="390" y="164"/>
                  </a:cxn>
                  <a:cxn ang="0">
                    <a:pos x="398" y="181"/>
                  </a:cxn>
                  <a:cxn ang="0">
                    <a:pos x="401" y="200"/>
                  </a:cxn>
                  <a:cxn ang="0">
                    <a:pos x="405" y="219"/>
                  </a:cxn>
                  <a:cxn ang="0">
                    <a:pos x="413" y="237"/>
                  </a:cxn>
                  <a:cxn ang="0">
                    <a:pos x="416" y="256"/>
                  </a:cxn>
                  <a:cxn ang="0">
                    <a:pos x="420" y="275"/>
                  </a:cxn>
                  <a:cxn ang="0">
                    <a:pos x="427" y="293"/>
                  </a:cxn>
                </a:cxnLst>
                <a:rect l="0" t="0" r="r" b="b"/>
                <a:pathLst>
                  <a:path w="428" h="303">
                    <a:moveTo>
                      <a:pt x="0" y="235"/>
                    </a:moveTo>
                    <a:lnTo>
                      <a:pt x="4" y="231"/>
                    </a:lnTo>
                    <a:lnTo>
                      <a:pt x="4" y="226"/>
                    </a:lnTo>
                    <a:lnTo>
                      <a:pt x="4" y="221"/>
                    </a:lnTo>
                    <a:lnTo>
                      <a:pt x="8" y="216"/>
                    </a:lnTo>
                    <a:lnTo>
                      <a:pt x="8" y="211"/>
                    </a:lnTo>
                    <a:lnTo>
                      <a:pt x="8" y="207"/>
                    </a:lnTo>
                    <a:lnTo>
                      <a:pt x="11" y="202"/>
                    </a:lnTo>
                    <a:lnTo>
                      <a:pt x="11" y="197"/>
                    </a:lnTo>
                    <a:lnTo>
                      <a:pt x="11" y="192"/>
                    </a:lnTo>
                    <a:lnTo>
                      <a:pt x="15" y="188"/>
                    </a:lnTo>
                    <a:lnTo>
                      <a:pt x="15" y="183"/>
                    </a:lnTo>
                    <a:lnTo>
                      <a:pt x="15" y="178"/>
                    </a:lnTo>
                    <a:lnTo>
                      <a:pt x="19" y="175"/>
                    </a:lnTo>
                    <a:lnTo>
                      <a:pt x="19" y="170"/>
                    </a:lnTo>
                    <a:lnTo>
                      <a:pt x="19" y="165"/>
                    </a:lnTo>
                    <a:lnTo>
                      <a:pt x="22" y="161"/>
                    </a:lnTo>
                    <a:lnTo>
                      <a:pt x="22" y="156"/>
                    </a:lnTo>
                    <a:lnTo>
                      <a:pt x="22" y="153"/>
                    </a:lnTo>
                    <a:lnTo>
                      <a:pt x="26" y="148"/>
                    </a:lnTo>
                    <a:lnTo>
                      <a:pt x="26" y="143"/>
                    </a:lnTo>
                    <a:lnTo>
                      <a:pt x="26" y="140"/>
                    </a:lnTo>
                    <a:lnTo>
                      <a:pt x="30" y="135"/>
                    </a:lnTo>
                    <a:lnTo>
                      <a:pt x="30" y="130"/>
                    </a:lnTo>
                    <a:lnTo>
                      <a:pt x="30" y="127"/>
                    </a:lnTo>
                    <a:lnTo>
                      <a:pt x="34" y="122"/>
                    </a:lnTo>
                    <a:lnTo>
                      <a:pt x="34" y="119"/>
                    </a:lnTo>
                    <a:lnTo>
                      <a:pt x="34" y="114"/>
                    </a:lnTo>
                    <a:lnTo>
                      <a:pt x="37" y="111"/>
                    </a:lnTo>
                    <a:lnTo>
                      <a:pt x="37" y="106"/>
                    </a:lnTo>
                    <a:lnTo>
                      <a:pt x="37" y="103"/>
                    </a:lnTo>
                    <a:lnTo>
                      <a:pt x="41" y="99"/>
                    </a:lnTo>
                    <a:lnTo>
                      <a:pt x="41" y="95"/>
                    </a:lnTo>
                    <a:lnTo>
                      <a:pt x="41" y="92"/>
                    </a:lnTo>
                    <a:lnTo>
                      <a:pt x="45" y="87"/>
                    </a:lnTo>
                    <a:lnTo>
                      <a:pt x="45" y="84"/>
                    </a:lnTo>
                    <a:lnTo>
                      <a:pt x="45" y="81"/>
                    </a:lnTo>
                    <a:lnTo>
                      <a:pt x="48" y="78"/>
                    </a:lnTo>
                    <a:lnTo>
                      <a:pt x="48" y="75"/>
                    </a:lnTo>
                    <a:lnTo>
                      <a:pt x="48" y="71"/>
                    </a:lnTo>
                    <a:lnTo>
                      <a:pt x="52" y="68"/>
                    </a:lnTo>
                    <a:lnTo>
                      <a:pt x="52" y="65"/>
                    </a:lnTo>
                    <a:lnTo>
                      <a:pt x="52" y="62"/>
                    </a:lnTo>
                    <a:lnTo>
                      <a:pt x="56" y="59"/>
                    </a:lnTo>
                    <a:lnTo>
                      <a:pt x="56" y="56"/>
                    </a:lnTo>
                    <a:lnTo>
                      <a:pt x="56" y="52"/>
                    </a:lnTo>
                    <a:lnTo>
                      <a:pt x="60" y="49"/>
                    </a:lnTo>
                    <a:lnTo>
                      <a:pt x="60" y="48"/>
                    </a:lnTo>
                    <a:lnTo>
                      <a:pt x="60" y="44"/>
                    </a:lnTo>
                    <a:lnTo>
                      <a:pt x="63" y="41"/>
                    </a:lnTo>
                    <a:lnTo>
                      <a:pt x="63" y="40"/>
                    </a:lnTo>
                    <a:lnTo>
                      <a:pt x="63" y="36"/>
                    </a:lnTo>
                    <a:lnTo>
                      <a:pt x="63" y="35"/>
                    </a:lnTo>
                    <a:lnTo>
                      <a:pt x="67" y="33"/>
                    </a:lnTo>
                    <a:lnTo>
                      <a:pt x="67" y="30"/>
                    </a:lnTo>
                    <a:lnTo>
                      <a:pt x="67" y="29"/>
                    </a:lnTo>
                    <a:lnTo>
                      <a:pt x="71" y="27"/>
                    </a:lnTo>
                    <a:lnTo>
                      <a:pt x="71" y="24"/>
                    </a:lnTo>
                    <a:lnTo>
                      <a:pt x="71" y="22"/>
                    </a:lnTo>
                    <a:lnTo>
                      <a:pt x="74" y="21"/>
                    </a:lnTo>
                    <a:lnTo>
                      <a:pt x="74" y="19"/>
                    </a:lnTo>
                    <a:lnTo>
                      <a:pt x="74" y="17"/>
                    </a:lnTo>
                    <a:lnTo>
                      <a:pt x="78" y="16"/>
                    </a:lnTo>
                    <a:lnTo>
                      <a:pt x="78" y="14"/>
                    </a:lnTo>
                    <a:lnTo>
                      <a:pt x="78" y="13"/>
                    </a:lnTo>
                    <a:lnTo>
                      <a:pt x="82" y="11"/>
                    </a:lnTo>
                    <a:lnTo>
                      <a:pt x="82" y="9"/>
                    </a:lnTo>
                    <a:lnTo>
                      <a:pt x="86" y="8"/>
                    </a:lnTo>
                    <a:lnTo>
                      <a:pt x="86" y="6"/>
                    </a:lnTo>
                    <a:lnTo>
                      <a:pt x="89" y="5"/>
                    </a:lnTo>
                    <a:lnTo>
                      <a:pt x="93" y="3"/>
                    </a:lnTo>
                    <a:lnTo>
                      <a:pt x="97" y="1"/>
                    </a:lnTo>
                    <a:lnTo>
                      <a:pt x="100" y="0"/>
                    </a:lnTo>
                    <a:lnTo>
                      <a:pt x="104" y="0"/>
                    </a:lnTo>
                    <a:lnTo>
                      <a:pt x="108" y="0"/>
                    </a:lnTo>
                    <a:lnTo>
                      <a:pt x="112" y="1"/>
                    </a:lnTo>
                    <a:lnTo>
                      <a:pt x="115" y="3"/>
                    </a:lnTo>
                    <a:lnTo>
                      <a:pt x="119" y="5"/>
                    </a:lnTo>
                    <a:lnTo>
                      <a:pt x="123" y="6"/>
                    </a:lnTo>
                    <a:lnTo>
                      <a:pt x="126" y="8"/>
                    </a:lnTo>
                    <a:lnTo>
                      <a:pt x="126" y="9"/>
                    </a:lnTo>
                    <a:lnTo>
                      <a:pt x="130" y="11"/>
                    </a:lnTo>
                    <a:lnTo>
                      <a:pt x="130" y="13"/>
                    </a:lnTo>
                    <a:lnTo>
                      <a:pt x="134" y="14"/>
                    </a:lnTo>
                    <a:lnTo>
                      <a:pt x="134" y="16"/>
                    </a:lnTo>
                    <a:lnTo>
                      <a:pt x="138" y="17"/>
                    </a:lnTo>
                    <a:lnTo>
                      <a:pt x="138" y="19"/>
                    </a:lnTo>
                    <a:lnTo>
                      <a:pt x="141" y="21"/>
                    </a:lnTo>
                    <a:lnTo>
                      <a:pt x="141" y="22"/>
                    </a:lnTo>
                    <a:lnTo>
                      <a:pt x="141" y="24"/>
                    </a:lnTo>
                    <a:lnTo>
                      <a:pt x="145" y="25"/>
                    </a:lnTo>
                    <a:lnTo>
                      <a:pt x="145" y="27"/>
                    </a:lnTo>
                    <a:lnTo>
                      <a:pt x="149" y="29"/>
                    </a:lnTo>
                    <a:lnTo>
                      <a:pt x="149" y="30"/>
                    </a:lnTo>
                    <a:lnTo>
                      <a:pt x="152" y="32"/>
                    </a:lnTo>
                    <a:lnTo>
                      <a:pt x="152" y="33"/>
                    </a:lnTo>
                    <a:lnTo>
                      <a:pt x="152" y="35"/>
                    </a:lnTo>
                    <a:lnTo>
                      <a:pt x="156" y="36"/>
                    </a:lnTo>
                    <a:lnTo>
                      <a:pt x="156" y="38"/>
                    </a:lnTo>
                    <a:lnTo>
                      <a:pt x="160" y="40"/>
                    </a:lnTo>
                    <a:lnTo>
                      <a:pt x="160" y="41"/>
                    </a:lnTo>
                    <a:lnTo>
                      <a:pt x="160" y="43"/>
                    </a:lnTo>
                    <a:lnTo>
                      <a:pt x="164" y="44"/>
                    </a:lnTo>
                    <a:lnTo>
                      <a:pt x="164" y="46"/>
                    </a:lnTo>
                    <a:lnTo>
                      <a:pt x="167" y="48"/>
                    </a:lnTo>
                    <a:lnTo>
                      <a:pt x="167" y="49"/>
                    </a:lnTo>
                    <a:lnTo>
                      <a:pt x="171" y="51"/>
                    </a:lnTo>
                    <a:lnTo>
                      <a:pt x="171" y="52"/>
                    </a:lnTo>
                    <a:lnTo>
                      <a:pt x="175" y="54"/>
                    </a:lnTo>
                    <a:lnTo>
                      <a:pt x="175" y="56"/>
                    </a:lnTo>
                    <a:lnTo>
                      <a:pt x="178" y="57"/>
                    </a:lnTo>
                    <a:lnTo>
                      <a:pt x="182" y="59"/>
                    </a:lnTo>
                    <a:lnTo>
                      <a:pt x="182" y="60"/>
                    </a:lnTo>
                    <a:lnTo>
                      <a:pt x="186" y="62"/>
                    </a:lnTo>
                    <a:lnTo>
                      <a:pt x="186" y="64"/>
                    </a:lnTo>
                    <a:lnTo>
                      <a:pt x="190" y="65"/>
                    </a:lnTo>
                    <a:lnTo>
                      <a:pt x="193" y="67"/>
                    </a:lnTo>
                    <a:lnTo>
                      <a:pt x="197" y="68"/>
                    </a:lnTo>
                    <a:lnTo>
                      <a:pt x="201" y="68"/>
                    </a:lnTo>
                    <a:lnTo>
                      <a:pt x="204" y="68"/>
                    </a:lnTo>
                    <a:lnTo>
                      <a:pt x="208" y="68"/>
                    </a:lnTo>
                    <a:lnTo>
                      <a:pt x="212" y="68"/>
                    </a:lnTo>
                    <a:lnTo>
                      <a:pt x="216" y="67"/>
                    </a:lnTo>
                    <a:lnTo>
                      <a:pt x="219" y="65"/>
                    </a:lnTo>
                    <a:lnTo>
                      <a:pt x="223" y="64"/>
                    </a:lnTo>
                    <a:lnTo>
                      <a:pt x="227" y="62"/>
                    </a:lnTo>
                    <a:lnTo>
                      <a:pt x="231" y="60"/>
                    </a:lnTo>
                    <a:lnTo>
                      <a:pt x="234" y="59"/>
                    </a:lnTo>
                    <a:lnTo>
                      <a:pt x="234" y="57"/>
                    </a:lnTo>
                    <a:lnTo>
                      <a:pt x="238" y="56"/>
                    </a:lnTo>
                    <a:lnTo>
                      <a:pt x="238" y="54"/>
                    </a:lnTo>
                    <a:lnTo>
                      <a:pt x="242" y="52"/>
                    </a:lnTo>
                    <a:lnTo>
                      <a:pt x="242" y="51"/>
                    </a:lnTo>
                    <a:lnTo>
                      <a:pt x="245" y="49"/>
                    </a:lnTo>
                    <a:lnTo>
                      <a:pt x="245" y="48"/>
                    </a:lnTo>
                    <a:lnTo>
                      <a:pt x="249" y="46"/>
                    </a:lnTo>
                    <a:lnTo>
                      <a:pt x="249" y="44"/>
                    </a:lnTo>
                    <a:lnTo>
                      <a:pt x="249" y="43"/>
                    </a:lnTo>
                    <a:lnTo>
                      <a:pt x="253" y="41"/>
                    </a:lnTo>
                    <a:lnTo>
                      <a:pt x="253" y="40"/>
                    </a:lnTo>
                    <a:lnTo>
                      <a:pt x="257" y="38"/>
                    </a:lnTo>
                    <a:lnTo>
                      <a:pt x="257" y="36"/>
                    </a:lnTo>
                    <a:lnTo>
                      <a:pt x="260" y="35"/>
                    </a:lnTo>
                    <a:lnTo>
                      <a:pt x="260" y="33"/>
                    </a:lnTo>
                    <a:lnTo>
                      <a:pt x="260" y="32"/>
                    </a:lnTo>
                    <a:lnTo>
                      <a:pt x="264" y="30"/>
                    </a:lnTo>
                    <a:lnTo>
                      <a:pt x="264" y="29"/>
                    </a:lnTo>
                    <a:lnTo>
                      <a:pt x="268" y="27"/>
                    </a:lnTo>
                    <a:lnTo>
                      <a:pt x="268" y="25"/>
                    </a:lnTo>
                    <a:lnTo>
                      <a:pt x="268" y="24"/>
                    </a:lnTo>
                    <a:lnTo>
                      <a:pt x="271" y="22"/>
                    </a:lnTo>
                    <a:lnTo>
                      <a:pt x="271" y="21"/>
                    </a:lnTo>
                    <a:lnTo>
                      <a:pt x="275" y="19"/>
                    </a:lnTo>
                    <a:lnTo>
                      <a:pt x="275" y="17"/>
                    </a:lnTo>
                    <a:lnTo>
                      <a:pt x="279" y="16"/>
                    </a:lnTo>
                    <a:lnTo>
                      <a:pt x="279" y="14"/>
                    </a:lnTo>
                    <a:lnTo>
                      <a:pt x="283" y="13"/>
                    </a:lnTo>
                    <a:lnTo>
                      <a:pt x="283" y="11"/>
                    </a:lnTo>
                    <a:lnTo>
                      <a:pt x="286" y="9"/>
                    </a:lnTo>
                    <a:lnTo>
                      <a:pt x="286" y="8"/>
                    </a:lnTo>
                    <a:lnTo>
                      <a:pt x="290" y="6"/>
                    </a:lnTo>
                    <a:lnTo>
                      <a:pt x="294" y="5"/>
                    </a:lnTo>
                    <a:lnTo>
                      <a:pt x="297" y="3"/>
                    </a:lnTo>
                    <a:lnTo>
                      <a:pt x="301" y="1"/>
                    </a:lnTo>
                    <a:lnTo>
                      <a:pt x="305" y="0"/>
                    </a:lnTo>
                    <a:lnTo>
                      <a:pt x="309" y="0"/>
                    </a:lnTo>
                    <a:lnTo>
                      <a:pt x="312" y="0"/>
                    </a:lnTo>
                    <a:lnTo>
                      <a:pt x="316" y="1"/>
                    </a:lnTo>
                    <a:lnTo>
                      <a:pt x="320" y="3"/>
                    </a:lnTo>
                    <a:lnTo>
                      <a:pt x="323" y="5"/>
                    </a:lnTo>
                    <a:lnTo>
                      <a:pt x="323" y="6"/>
                    </a:lnTo>
                    <a:lnTo>
                      <a:pt x="327" y="8"/>
                    </a:lnTo>
                    <a:lnTo>
                      <a:pt x="327" y="9"/>
                    </a:lnTo>
                    <a:lnTo>
                      <a:pt x="331" y="11"/>
                    </a:lnTo>
                    <a:lnTo>
                      <a:pt x="331" y="13"/>
                    </a:lnTo>
                    <a:lnTo>
                      <a:pt x="331" y="14"/>
                    </a:lnTo>
                    <a:lnTo>
                      <a:pt x="335" y="16"/>
                    </a:lnTo>
                    <a:lnTo>
                      <a:pt x="335" y="17"/>
                    </a:lnTo>
                    <a:lnTo>
                      <a:pt x="335" y="19"/>
                    </a:lnTo>
                    <a:lnTo>
                      <a:pt x="338" y="21"/>
                    </a:lnTo>
                    <a:lnTo>
                      <a:pt x="338" y="22"/>
                    </a:lnTo>
                    <a:lnTo>
                      <a:pt x="338" y="24"/>
                    </a:lnTo>
                    <a:lnTo>
                      <a:pt x="342" y="25"/>
                    </a:lnTo>
                    <a:lnTo>
                      <a:pt x="342" y="27"/>
                    </a:lnTo>
                    <a:lnTo>
                      <a:pt x="342" y="30"/>
                    </a:lnTo>
                    <a:lnTo>
                      <a:pt x="346" y="32"/>
                    </a:lnTo>
                    <a:lnTo>
                      <a:pt x="346" y="33"/>
                    </a:lnTo>
                    <a:lnTo>
                      <a:pt x="346" y="36"/>
                    </a:lnTo>
                    <a:lnTo>
                      <a:pt x="349" y="38"/>
                    </a:lnTo>
                    <a:lnTo>
                      <a:pt x="349" y="41"/>
                    </a:lnTo>
                    <a:lnTo>
                      <a:pt x="349" y="44"/>
                    </a:lnTo>
                    <a:lnTo>
                      <a:pt x="353" y="46"/>
                    </a:lnTo>
                    <a:lnTo>
                      <a:pt x="353" y="49"/>
                    </a:lnTo>
                    <a:lnTo>
                      <a:pt x="353" y="52"/>
                    </a:lnTo>
                    <a:lnTo>
                      <a:pt x="357" y="54"/>
                    </a:lnTo>
                    <a:lnTo>
                      <a:pt x="357" y="57"/>
                    </a:lnTo>
                    <a:lnTo>
                      <a:pt x="357" y="60"/>
                    </a:lnTo>
                    <a:lnTo>
                      <a:pt x="361" y="64"/>
                    </a:lnTo>
                    <a:lnTo>
                      <a:pt x="361" y="67"/>
                    </a:lnTo>
                    <a:lnTo>
                      <a:pt x="361" y="70"/>
                    </a:lnTo>
                    <a:lnTo>
                      <a:pt x="364" y="73"/>
                    </a:lnTo>
                    <a:lnTo>
                      <a:pt x="364" y="76"/>
                    </a:lnTo>
                    <a:lnTo>
                      <a:pt x="364" y="79"/>
                    </a:lnTo>
                    <a:lnTo>
                      <a:pt x="368" y="83"/>
                    </a:lnTo>
                    <a:lnTo>
                      <a:pt x="368" y="87"/>
                    </a:lnTo>
                    <a:lnTo>
                      <a:pt x="368" y="91"/>
                    </a:lnTo>
                    <a:lnTo>
                      <a:pt x="372" y="94"/>
                    </a:lnTo>
                    <a:lnTo>
                      <a:pt x="372" y="99"/>
                    </a:lnTo>
                    <a:lnTo>
                      <a:pt x="372" y="102"/>
                    </a:lnTo>
                    <a:lnTo>
                      <a:pt x="375" y="105"/>
                    </a:lnTo>
                    <a:lnTo>
                      <a:pt x="375" y="110"/>
                    </a:lnTo>
                    <a:lnTo>
                      <a:pt x="375" y="113"/>
                    </a:lnTo>
                    <a:lnTo>
                      <a:pt x="379" y="118"/>
                    </a:lnTo>
                    <a:lnTo>
                      <a:pt x="379" y="121"/>
                    </a:lnTo>
                    <a:lnTo>
                      <a:pt x="379" y="126"/>
                    </a:lnTo>
                    <a:lnTo>
                      <a:pt x="383" y="129"/>
                    </a:lnTo>
                    <a:lnTo>
                      <a:pt x="383" y="134"/>
                    </a:lnTo>
                    <a:lnTo>
                      <a:pt x="383" y="138"/>
                    </a:lnTo>
                    <a:lnTo>
                      <a:pt x="387" y="141"/>
                    </a:lnTo>
                    <a:lnTo>
                      <a:pt x="387" y="146"/>
                    </a:lnTo>
                    <a:lnTo>
                      <a:pt x="387" y="151"/>
                    </a:lnTo>
                    <a:lnTo>
                      <a:pt x="390" y="154"/>
                    </a:lnTo>
                    <a:lnTo>
                      <a:pt x="390" y="159"/>
                    </a:lnTo>
                    <a:lnTo>
                      <a:pt x="390" y="164"/>
                    </a:lnTo>
                    <a:lnTo>
                      <a:pt x="394" y="169"/>
                    </a:lnTo>
                    <a:lnTo>
                      <a:pt x="394" y="173"/>
                    </a:lnTo>
                    <a:lnTo>
                      <a:pt x="394" y="178"/>
                    </a:lnTo>
                    <a:lnTo>
                      <a:pt x="398" y="181"/>
                    </a:lnTo>
                    <a:lnTo>
                      <a:pt x="398" y="186"/>
                    </a:lnTo>
                    <a:lnTo>
                      <a:pt x="398" y="191"/>
                    </a:lnTo>
                    <a:lnTo>
                      <a:pt x="401" y="196"/>
                    </a:lnTo>
                    <a:lnTo>
                      <a:pt x="401" y="200"/>
                    </a:lnTo>
                    <a:lnTo>
                      <a:pt x="401" y="205"/>
                    </a:lnTo>
                    <a:lnTo>
                      <a:pt x="405" y="210"/>
                    </a:lnTo>
                    <a:lnTo>
                      <a:pt x="405" y="215"/>
                    </a:lnTo>
                    <a:lnTo>
                      <a:pt x="405" y="219"/>
                    </a:lnTo>
                    <a:lnTo>
                      <a:pt x="409" y="224"/>
                    </a:lnTo>
                    <a:lnTo>
                      <a:pt x="409" y="229"/>
                    </a:lnTo>
                    <a:lnTo>
                      <a:pt x="409" y="234"/>
                    </a:lnTo>
                    <a:lnTo>
                      <a:pt x="413" y="237"/>
                    </a:lnTo>
                    <a:lnTo>
                      <a:pt x="413" y="242"/>
                    </a:lnTo>
                    <a:lnTo>
                      <a:pt x="413" y="247"/>
                    </a:lnTo>
                    <a:lnTo>
                      <a:pt x="416" y="251"/>
                    </a:lnTo>
                    <a:lnTo>
                      <a:pt x="416" y="256"/>
                    </a:lnTo>
                    <a:lnTo>
                      <a:pt x="416" y="261"/>
                    </a:lnTo>
                    <a:lnTo>
                      <a:pt x="420" y="266"/>
                    </a:lnTo>
                    <a:lnTo>
                      <a:pt x="420" y="270"/>
                    </a:lnTo>
                    <a:lnTo>
                      <a:pt x="420" y="275"/>
                    </a:lnTo>
                    <a:lnTo>
                      <a:pt x="424" y="280"/>
                    </a:lnTo>
                    <a:lnTo>
                      <a:pt x="424" y="285"/>
                    </a:lnTo>
                    <a:lnTo>
                      <a:pt x="424" y="289"/>
                    </a:lnTo>
                    <a:lnTo>
                      <a:pt x="427" y="293"/>
                    </a:lnTo>
                    <a:lnTo>
                      <a:pt x="427" y="297"/>
                    </a:lnTo>
                    <a:lnTo>
                      <a:pt x="427" y="302"/>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30" name="Freeform 10"/>
              <p:cNvSpPr>
                <a:spLocks/>
              </p:cNvSpPr>
              <p:nvPr/>
            </p:nvSpPr>
            <p:spPr bwMode="auto">
              <a:xfrm>
                <a:off x="3061" y="2354"/>
                <a:ext cx="429" cy="368"/>
              </a:xfrm>
              <a:custGeom>
                <a:avLst/>
                <a:gdLst/>
                <a:ahLst/>
                <a:cxnLst>
                  <a:cxn ang="0">
                    <a:pos x="4" y="213"/>
                  </a:cxn>
                  <a:cxn ang="0">
                    <a:pos x="8" y="230"/>
                  </a:cxn>
                  <a:cxn ang="0">
                    <a:pos x="15" y="248"/>
                  </a:cxn>
                  <a:cxn ang="0">
                    <a:pos x="19" y="262"/>
                  </a:cxn>
                  <a:cxn ang="0">
                    <a:pos x="23" y="278"/>
                  </a:cxn>
                  <a:cxn ang="0">
                    <a:pos x="30" y="292"/>
                  </a:cxn>
                  <a:cxn ang="0">
                    <a:pos x="34" y="305"/>
                  </a:cxn>
                  <a:cxn ang="0">
                    <a:pos x="38" y="316"/>
                  </a:cxn>
                  <a:cxn ang="0">
                    <a:pos x="45" y="327"/>
                  </a:cxn>
                  <a:cxn ang="0">
                    <a:pos x="49" y="335"/>
                  </a:cxn>
                  <a:cxn ang="0">
                    <a:pos x="52" y="345"/>
                  </a:cxn>
                  <a:cxn ang="0">
                    <a:pos x="60" y="351"/>
                  </a:cxn>
                  <a:cxn ang="0">
                    <a:pos x="64" y="358"/>
                  </a:cxn>
                  <a:cxn ang="0">
                    <a:pos x="75" y="364"/>
                  </a:cxn>
                  <a:cxn ang="0">
                    <a:pos x="90" y="367"/>
                  </a:cxn>
                  <a:cxn ang="0">
                    <a:pos x="104" y="361"/>
                  </a:cxn>
                  <a:cxn ang="0">
                    <a:pos x="112" y="355"/>
                  </a:cxn>
                  <a:cxn ang="0">
                    <a:pos x="119" y="348"/>
                  </a:cxn>
                  <a:cxn ang="0">
                    <a:pos x="127" y="342"/>
                  </a:cxn>
                  <a:cxn ang="0">
                    <a:pos x="130" y="335"/>
                  </a:cxn>
                  <a:cxn ang="0">
                    <a:pos x="138" y="329"/>
                  </a:cxn>
                  <a:cxn ang="0">
                    <a:pos x="145" y="323"/>
                  </a:cxn>
                  <a:cxn ang="0">
                    <a:pos x="153" y="316"/>
                  </a:cxn>
                  <a:cxn ang="0">
                    <a:pos x="160" y="310"/>
                  </a:cxn>
                  <a:cxn ang="0">
                    <a:pos x="171" y="304"/>
                  </a:cxn>
                  <a:cxn ang="0">
                    <a:pos x="182" y="299"/>
                  </a:cxn>
                  <a:cxn ang="0">
                    <a:pos x="197" y="300"/>
                  </a:cxn>
                  <a:cxn ang="0">
                    <a:pos x="212" y="307"/>
                  </a:cxn>
                  <a:cxn ang="0">
                    <a:pos x="220" y="313"/>
                  </a:cxn>
                  <a:cxn ang="0">
                    <a:pos x="227" y="320"/>
                  </a:cxn>
                  <a:cxn ang="0">
                    <a:pos x="234" y="326"/>
                  </a:cxn>
                  <a:cxn ang="0">
                    <a:pos x="242" y="332"/>
                  </a:cxn>
                  <a:cxn ang="0">
                    <a:pos x="246" y="339"/>
                  </a:cxn>
                  <a:cxn ang="0">
                    <a:pos x="253" y="345"/>
                  </a:cxn>
                  <a:cxn ang="0">
                    <a:pos x="260" y="351"/>
                  </a:cxn>
                  <a:cxn ang="0">
                    <a:pos x="268" y="358"/>
                  </a:cxn>
                  <a:cxn ang="0">
                    <a:pos x="279" y="364"/>
                  </a:cxn>
                  <a:cxn ang="0">
                    <a:pos x="294" y="367"/>
                  </a:cxn>
                  <a:cxn ang="0">
                    <a:pos x="305" y="361"/>
                  </a:cxn>
                  <a:cxn ang="0">
                    <a:pos x="312" y="355"/>
                  </a:cxn>
                  <a:cxn ang="0">
                    <a:pos x="320" y="348"/>
                  </a:cxn>
                  <a:cxn ang="0">
                    <a:pos x="324" y="340"/>
                  </a:cxn>
                  <a:cxn ang="0">
                    <a:pos x="327" y="332"/>
                  </a:cxn>
                  <a:cxn ang="0">
                    <a:pos x="335" y="321"/>
                  </a:cxn>
                  <a:cxn ang="0">
                    <a:pos x="338" y="310"/>
                  </a:cxn>
                  <a:cxn ang="0">
                    <a:pos x="342" y="299"/>
                  </a:cxn>
                  <a:cxn ang="0">
                    <a:pos x="350" y="285"/>
                  </a:cxn>
                  <a:cxn ang="0">
                    <a:pos x="353" y="270"/>
                  </a:cxn>
                  <a:cxn ang="0">
                    <a:pos x="357" y="256"/>
                  </a:cxn>
                  <a:cxn ang="0">
                    <a:pos x="364" y="238"/>
                  </a:cxn>
                  <a:cxn ang="0">
                    <a:pos x="368" y="222"/>
                  </a:cxn>
                  <a:cxn ang="0">
                    <a:pos x="372" y="205"/>
                  </a:cxn>
                  <a:cxn ang="0">
                    <a:pos x="376" y="187"/>
                  </a:cxn>
                  <a:cxn ang="0">
                    <a:pos x="383" y="168"/>
                  </a:cxn>
                  <a:cxn ang="0">
                    <a:pos x="387" y="149"/>
                  </a:cxn>
                  <a:cxn ang="0">
                    <a:pos x="390" y="132"/>
                  </a:cxn>
                  <a:cxn ang="0">
                    <a:pos x="398" y="113"/>
                  </a:cxn>
                  <a:cxn ang="0">
                    <a:pos x="402" y="94"/>
                  </a:cxn>
                  <a:cxn ang="0">
                    <a:pos x="405" y="76"/>
                  </a:cxn>
                  <a:cxn ang="0">
                    <a:pos x="413" y="57"/>
                  </a:cxn>
                  <a:cxn ang="0">
                    <a:pos x="416" y="39"/>
                  </a:cxn>
                  <a:cxn ang="0">
                    <a:pos x="420" y="24"/>
                  </a:cxn>
                  <a:cxn ang="0">
                    <a:pos x="428" y="8"/>
                  </a:cxn>
                </a:cxnLst>
                <a:rect l="0" t="0" r="r" b="b"/>
                <a:pathLst>
                  <a:path w="429" h="368">
                    <a:moveTo>
                      <a:pt x="0" y="200"/>
                    </a:moveTo>
                    <a:lnTo>
                      <a:pt x="4" y="205"/>
                    </a:lnTo>
                    <a:lnTo>
                      <a:pt x="4" y="210"/>
                    </a:lnTo>
                    <a:lnTo>
                      <a:pt x="4" y="213"/>
                    </a:lnTo>
                    <a:lnTo>
                      <a:pt x="4" y="218"/>
                    </a:lnTo>
                    <a:lnTo>
                      <a:pt x="8" y="222"/>
                    </a:lnTo>
                    <a:lnTo>
                      <a:pt x="8" y="227"/>
                    </a:lnTo>
                    <a:lnTo>
                      <a:pt x="8" y="230"/>
                    </a:lnTo>
                    <a:lnTo>
                      <a:pt x="12" y="235"/>
                    </a:lnTo>
                    <a:lnTo>
                      <a:pt x="12" y="238"/>
                    </a:lnTo>
                    <a:lnTo>
                      <a:pt x="12" y="243"/>
                    </a:lnTo>
                    <a:lnTo>
                      <a:pt x="15" y="248"/>
                    </a:lnTo>
                    <a:lnTo>
                      <a:pt x="15" y="251"/>
                    </a:lnTo>
                    <a:lnTo>
                      <a:pt x="15" y="256"/>
                    </a:lnTo>
                    <a:lnTo>
                      <a:pt x="19" y="259"/>
                    </a:lnTo>
                    <a:lnTo>
                      <a:pt x="19" y="262"/>
                    </a:lnTo>
                    <a:lnTo>
                      <a:pt x="19" y="267"/>
                    </a:lnTo>
                    <a:lnTo>
                      <a:pt x="23" y="270"/>
                    </a:lnTo>
                    <a:lnTo>
                      <a:pt x="23" y="275"/>
                    </a:lnTo>
                    <a:lnTo>
                      <a:pt x="23" y="278"/>
                    </a:lnTo>
                    <a:lnTo>
                      <a:pt x="26" y="281"/>
                    </a:lnTo>
                    <a:lnTo>
                      <a:pt x="26" y="285"/>
                    </a:lnTo>
                    <a:lnTo>
                      <a:pt x="26" y="288"/>
                    </a:lnTo>
                    <a:lnTo>
                      <a:pt x="30" y="292"/>
                    </a:lnTo>
                    <a:lnTo>
                      <a:pt x="30" y="296"/>
                    </a:lnTo>
                    <a:lnTo>
                      <a:pt x="30" y="299"/>
                    </a:lnTo>
                    <a:lnTo>
                      <a:pt x="34" y="302"/>
                    </a:lnTo>
                    <a:lnTo>
                      <a:pt x="34" y="305"/>
                    </a:lnTo>
                    <a:lnTo>
                      <a:pt x="34" y="307"/>
                    </a:lnTo>
                    <a:lnTo>
                      <a:pt x="38" y="310"/>
                    </a:lnTo>
                    <a:lnTo>
                      <a:pt x="38" y="313"/>
                    </a:lnTo>
                    <a:lnTo>
                      <a:pt x="38" y="316"/>
                    </a:lnTo>
                    <a:lnTo>
                      <a:pt x="41" y="320"/>
                    </a:lnTo>
                    <a:lnTo>
                      <a:pt x="41" y="321"/>
                    </a:lnTo>
                    <a:lnTo>
                      <a:pt x="41" y="324"/>
                    </a:lnTo>
                    <a:lnTo>
                      <a:pt x="45" y="327"/>
                    </a:lnTo>
                    <a:lnTo>
                      <a:pt x="45" y="329"/>
                    </a:lnTo>
                    <a:lnTo>
                      <a:pt x="45" y="332"/>
                    </a:lnTo>
                    <a:lnTo>
                      <a:pt x="49" y="334"/>
                    </a:lnTo>
                    <a:lnTo>
                      <a:pt x="49" y="335"/>
                    </a:lnTo>
                    <a:lnTo>
                      <a:pt x="49" y="339"/>
                    </a:lnTo>
                    <a:lnTo>
                      <a:pt x="52" y="340"/>
                    </a:lnTo>
                    <a:lnTo>
                      <a:pt x="52" y="342"/>
                    </a:lnTo>
                    <a:lnTo>
                      <a:pt x="52" y="345"/>
                    </a:lnTo>
                    <a:lnTo>
                      <a:pt x="56" y="347"/>
                    </a:lnTo>
                    <a:lnTo>
                      <a:pt x="56" y="348"/>
                    </a:lnTo>
                    <a:lnTo>
                      <a:pt x="56" y="350"/>
                    </a:lnTo>
                    <a:lnTo>
                      <a:pt x="60" y="351"/>
                    </a:lnTo>
                    <a:lnTo>
                      <a:pt x="60" y="353"/>
                    </a:lnTo>
                    <a:lnTo>
                      <a:pt x="60" y="355"/>
                    </a:lnTo>
                    <a:lnTo>
                      <a:pt x="64" y="356"/>
                    </a:lnTo>
                    <a:lnTo>
                      <a:pt x="64" y="358"/>
                    </a:lnTo>
                    <a:lnTo>
                      <a:pt x="67" y="359"/>
                    </a:lnTo>
                    <a:lnTo>
                      <a:pt x="67" y="361"/>
                    </a:lnTo>
                    <a:lnTo>
                      <a:pt x="71" y="362"/>
                    </a:lnTo>
                    <a:lnTo>
                      <a:pt x="75" y="364"/>
                    </a:lnTo>
                    <a:lnTo>
                      <a:pt x="78" y="366"/>
                    </a:lnTo>
                    <a:lnTo>
                      <a:pt x="82" y="367"/>
                    </a:lnTo>
                    <a:lnTo>
                      <a:pt x="86" y="367"/>
                    </a:lnTo>
                    <a:lnTo>
                      <a:pt x="90" y="367"/>
                    </a:lnTo>
                    <a:lnTo>
                      <a:pt x="93" y="366"/>
                    </a:lnTo>
                    <a:lnTo>
                      <a:pt x="97" y="364"/>
                    </a:lnTo>
                    <a:lnTo>
                      <a:pt x="101" y="362"/>
                    </a:lnTo>
                    <a:lnTo>
                      <a:pt x="104" y="361"/>
                    </a:lnTo>
                    <a:lnTo>
                      <a:pt x="108" y="359"/>
                    </a:lnTo>
                    <a:lnTo>
                      <a:pt x="108" y="358"/>
                    </a:lnTo>
                    <a:lnTo>
                      <a:pt x="112" y="356"/>
                    </a:lnTo>
                    <a:lnTo>
                      <a:pt x="112" y="355"/>
                    </a:lnTo>
                    <a:lnTo>
                      <a:pt x="116" y="353"/>
                    </a:lnTo>
                    <a:lnTo>
                      <a:pt x="116" y="351"/>
                    </a:lnTo>
                    <a:lnTo>
                      <a:pt x="119" y="350"/>
                    </a:lnTo>
                    <a:lnTo>
                      <a:pt x="119" y="348"/>
                    </a:lnTo>
                    <a:lnTo>
                      <a:pt x="123" y="347"/>
                    </a:lnTo>
                    <a:lnTo>
                      <a:pt x="123" y="345"/>
                    </a:lnTo>
                    <a:lnTo>
                      <a:pt x="127" y="343"/>
                    </a:lnTo>
                    <a:lnTo>
                      <a:pt x="127" y="342"/>
                    </a:lnTo>
                    <a:lnTo>
                      <a:pt x="127" y="340"/>
                    </a:lnTo>
                    <a:lnTo>
                      <a:pt x="127" y="339"/>
                    </a:lnTo>
                    <a:lnTo>
                      <a:pt x="130" y="337"/>
                    </a:lnTo>
                    <a:lnTo>
                      <a:pt x="130" y="335"/>
                    </a:lnTo>
                    <a:lnTo>
                      <a:pt x="134" y="334"/>
                    </a:lnTo>
                    <a:lnTo>
                      <a:pt x="134" y="332"/>
                    </a:lnTo>
                    <a:lnTo>
                      <a:pt x="138" y="331"/>
                    </a:lnTo>
                    <a:lnTo>
                      <a:pt x="138" y="329"/>
                    </a:lnTo>
                    <a:lnTo>
                      <a:pt x="138" y="327"/>
                    </a:lnTo>
                    <a:lnTo>
                      <a:pt x="142" y="326"/>
                    </a:lnTo>
                    <a:lnTo>
                      <a:pt x="142" y="324"/>
                    </a:lnTo>
                    <a:lnTo>
                      <a:pt x="145" y="323"/>
                    </a:lnTo>
                    <a:lnTo>
                      <a:pt x="145" y="321"/>
                    </a:lnTo>
                    <a:lnTo>
                      <a:pt x="149" y="320"/>
                    </a:lnTo>
                    <a:lnTo>
                      <a:pt x="149" y="318"/>
                    </a:lnTo>
                    <a:lnTo>
                      <a:pt x="153" y="316"/>
                    </a:lnTo>
                    <a:lnTo>
                      <a:pt x="153" y="315"/>
                    </a:lnTo>
                    <a:lnTo>
                      <a:pt x="156" y="313"/>
                    </a:lnTo>
                    <a:lnTo>
                      <a:pt x="156" y="312"/>
                    </a:lnTo>
                    <a:lnTo>
                      <a:pt x="160" y="310"/>
                    </a:lnTo>
                    <a:lnTo>
                      <a:pt x="160" y="308"/>
                    </a:lnTo>
                    <a:lnTo>
                      <a:pt x="164" y="307"/>
                    </a:lnTo>
                    <a:lnTo>
                      <a:pt x="168" y="305"/>
                    </a:lnTo>
                    <a:lnTo>
                      <a:pt x="171" y="304"/>
                    </a:lnTo>
                    <a:lnTo>
                      <a:pt x="171" y="302"/>
                    </a:lnTo>
                    <a:lnTo>
                      <a:pt x="175" y="300"/>
                    </a:lnTo>
                    <a:lnTo>
                      <a:pt x="179" y="299"/>
                    </a:lnTo>
                    <a:lnTo>
                      <a:pt x="182" y="299"/>
                    </a:lnTo>
                    <a:lnTo>
                      <a:pt x="186" y="299"/>
                    </a:lnTo>
                    <a:lnTo>
                      <a:pt x="190" y="299"/>
                    </a:lnTo>
                    <a:lnTo>
                      <a:pt x="194" y="299"/>
                    </a:lnTo>
                    <a:lnTo>
                      <a:pt x="197" y="300"/>
                    </a:lnTo>
                    <a:lnTo>
                      <a:pt x="201" y="302"/>
                    </a:lnTo>
                    <a:lnTo>
                      <a:pt x="205" y="304"/>
                    </a:lnTo>
                    <a:lnTo>
                      <a:pt x="208" y="305"/>
                    </a:lnTo>
                    <a:lnTo>
                      <a:pt x="212" y="307"/>
                    </a:lnTo>
                    <a:lnTo>
                      <a:pt x="216" y="308"/>
                    </a:lnTo>
                    <a:lnTo>
                      <a:pt x="216" y="310"/>
                    </a:lnTo>
                    <a:lnTo>
                      <a:pt x="220" y="312"/>
                    </a:lnTo>
                    <a:lnTo>
                      <a:pt x="220" y="313"/>
                    </a:lnTo>
                    <a:lnTo>
                      <a:pt x="223" y="315"/>
                    </a:lnTo>
                    <a:lnTo>
                      <a:pt x="223" y="316"/>
                    </a:lnTo>
                    <a:lnTo>
                      <a:pt x="227" y="318"/>
                    </a:lnTo>
                    <a:lnTo>
                      <a:pt x="227" y="320"/>
                    </a:lnTo>
                    <a:lnTo>
                      <a:pt x="231" y="321"/>
                    </a:lnTo>
                    <a:lnTo>
                      <a:pt x="231" y="323"/>
                    </a:lnTo>
                    <a:lnTo>
                      <a:pt x="234" y="324"/>
                    </a:lnTo>
                    <a:lnTo>
                      <a:pt x="234" y="326"/>
                    </a:lnTo>
                    <a:lnTo>
                      <a:pt x="234" y="327"/>
                    </a:lnTo>
                    <a:lnTo>
                      <a:pt x="238" y="329"/>
                    </a:lnTo>
                    <a:lnTo>
                      <a:pt x="238" y="331"/>
                    </a:lnTo>
                    <a:lnTo>
                      <a:pt x="242" y="332"/>
                    </a:lnTo>
                    <a:lnTo>
                      <a:pt x="242" y="334"/>
                    </a:lnTo>
                    <a:lnTo>
                      <a:pt x="242" y="335"/>
                    </a:lnTo>
                    <a:lnTo>
                      <a:pt x="246" y="337"/>
                    </a:lnTo>
                    <a:lnTo>
                      <a:pt x="246" y="339"/>
                    </a:lnTo>
                    <a:lnTo>
                      <a:pt x="249" y="340"/>
                    </a:lnTo>
                    <a:lnTo>
                      <a:pt x="249" y="342"/>
                    </a:lnTo>
                    <a:lnTo>
                      <a:pt x="249" y="343"/>
                    </a:lnTo>
                    <a:lnTo>
                      <a:pt x="253" y="345"/>
                    </a:lnTo>
                    <a:lnTo>
                      <a:pt x="253" y="347"/>
                    </a:lnTo>
                    <a:lnTo>
                      <a:pt x="257" y="348"/>
                    </a:lnTo>
                    <a:lnTo>
                      <a:pt x="257" y="350"/>
                    </a:lnTo>
                    <a:lnTo>
                      <a:pt x="260" y="351"/>
                    </a:lnTo>
                    <a:lnTo>
                      <a:pt x="260" y="353"/>
                    </a:lnTo>
                    <a:lnTo>
                      <a:pt x="264" y="355"/>
                    </a:lnTo>
                    <a:lnTo>
                      <a:pt x="264" y="356"/>
                    </a:lnTo>
                    <a:lnTo>
                      <a:pt x="268" y="358"/>
                    </a:lnTo>
                    <a:lnTo>
                      <a:pt x="268" y="359"/>
                    </a:lnTo>
                    <a:lnTo>
                      <a:pt x="272" y="361"/>
                    </a:lnTo>
                    <a:lnTo>
                      <a:pt x="275" y="362"/>
                    </a:lnTo>
                    <a:lnTo>
                      <a:pt x="279" y="364"/>
                    </a:lnTo>
                    <a:lnTo>
                      <a:pt x="283" y="366"/>
                    </a:lnTo>
                    <a:lnTo>
                      <a:pt x="286" y="367"/>
                    </a:lnTo>
                    <a:lnTo>
                      <a:pt x="290" y="367"/>
                    </a:lnTo>
                    <a:lnTo>
                      <a:pt x="294" y="367"/>
                    </a:lnTo>
                    <a:lnTo>
                      <a:pt x="298" y="366"/>
                    </a:lnTo>
                    <a:lnTo>
                      <a:pt x="301" y="364"/>
                    </a:lnTo>
                    <a:lnTo>
                      <a:pt x="305" y="362"/>
                    </a:lnTo>
                    <a:lnTo>
                      <a:pt x="305" y="361"/>
                    </a:lnTo>
                    <a:lnTo>
                      <a:pt x="309" y="359"/>
                    </a:lnTo>
                    <a:lnTo>
                      <a:pt x="309" y="358"/>
                    </a:lnTo>
                    <a:lnTo>
                      <a:pt x="312" y="356"/>
                    </a:lnTo>
                    <a:lnTo>
                      <a:pt x="312" y="355"/>
                    </a:lnTo>
                    <a:lnTo>
                      <a:pt x="316" y="353"/>
                    </a:lnTo>
                    <a:lnTo>
                      <a:pt x="316" y="351"/>
                    </a:lnTo>
                    <a:lnTo>
                      <a:pt x="316" y="350"/>
                    </a:lnTo>
                    <a:lnTo>
                      <a:pt x="320" y="348"/>
                    </a:lnTo>
                    <a:lnTo>
                      <a:pt x="320" y="347"/>
                    </a:lnTo>
                    <a:lnTo>
                      <a:pt x="320" y="345"/>
                    </a:lnTo>
                    <a:lnTo>
                      <a:pt x="324" y="342"/>
                    </a:lnTo>
                    <a:lnTo>
                      <a:pt x="324" y="340"/>
                    </a:lnTo>
                    <a:lnTo>
                      <a:pt x="324" y="339"/>
                    </a:lnTo>
                    <a:lnTo>
                      <a:pt x="327" y="335"/>
                    </a:lnTo>
                    <a:lnTo>
                      <a:pt x="327" y="334"/>
                    </a:lnTo>
                    <a:lnTo>
                      <a:pt x="327" y="332"/>
                    </a:lnTo>
                    <a:lnTo>
                      <a:pt x="331" y="329"/>
                    </a:lnTo>
                    <a:lnTo>
                      <a:pt x="331" y="327"/>
                    </a:lnTo>
                    <a:lnTo>
                      <a:pt x="331" y="324"/>
                    </a:lnTo>
                    <a:lnTo>
                      <a:pt x="335" y="321"/>
                    </a:lnTo>
                    <a:lnTo>
                      <a:pt x="335" y="320"/>
                    </a:lnTo>
                    <a:lnTo>
                      <a:pt x="335" y="316"/>
                    </a:lnTo>
                    <a:lnTo>
                      <a:pt x="338" y="313"/>
                    </a:lnTo>
                    <a:lnTo>
                      <a:pt x="338" y="310"/>
                    </a:lnTo>
                    <a:lnTo>
                      <a:pt x="338" y="307"/>
                    </a:lnTo>
                    <a:lnTo>
                      <a:pt x="342" y="305"/>
                    </a:lnTo>
                    <a:lnTo>
                      <a:pt x="342" y="302"/>
                    </a:lnTo>
                    <a:lnTo>
                      <a:pt x="342" y="299"/>
                    </a:lnTo>
                    <a:lnTo>
                      <a:pt x="346" y="296"/>
                    </a:lnTo>
                    <a:lnTo>
                      <a:pt x="346" y="292"/>
                    </a:lnTo>
                    <a:lnTo>
                      <a:pt x="346" y="288"/>
                    </a:lnTo>
                    <a:lnTo>
                      <a:pt x="350" y="285"/>
                    </a:lnTo>
                    <a:lnTo>
                      <a:pt x="350" y="281"/>
                    </a:lnTo>
                    <a:lnTo>
                      <a:pt x="350" y="278"/>
                    </a:lnTo>
                    <a:lnTo>
                      <a:pt x="353" y="275"/>
                    </a:lnTo>
                    <a:lnTo>
                      <a:pt x="353" y="270"/>
                    </a:lnTo>
                    <a:lnTo>
                      <a:pt x="353" y="267"/>
                    </a:lnTo>
                    <a:lnTo>
                      <a:pt x="357" y="262"/>
                    </a:lnTo>
                    <a:lnTo>
                      <a:pt x="357" y="259"/>
                    </a:lnTo>
                    <a:lnTo>
                      <a:pt x="357" y="256"/>
                    </a:lnTo>
                    <a:lnTo>
                      <a:pt x="361" y="251"/>
                    </a:lnTo>
                    <a:lnTo>
                      <a:pt x="361" y="248"/>
                    </a:lnTo>
                    <a:lnTo>
                      <a:pt x="361" y="243"/>
                    </a:lnTo>
                    <a:lnTo>
                      <a:pt x="364" y="238"/>
                    </a:lnTo>
                    <a:lnTo>
                      <a:pt x="364" y="235"/>
                    </a:lnTo>
                    <a:lnTo>
                      <a:pt x="364" y="230"/>
                    </a:lnTo>
                    <a:lnTo>
                      <a:pt x="368" y="227"/>
                    </a:lnTo>
                    <a:lnTo>
                      <a:pt x="368" y="222"/>
                    </a:lnTo>
                    <a:lnTo>
                      <a:pt x="368" y="218"/>
                    </a:lnTo>
                    <a:lnTo>
                      <a:pt x="372" y="213"/>
                    </a:lnTo>
                    <a:lnTo>
                      <a:pt x="372" y="210"/>
                    </a:lnTo>
                    <a:lnTo>
                      <a:pt x="372" y="205"/>
                    </a:lnTo>
                    <a:lnTo>
                      <a:pt x="372" y="200"/>
                    </a:lnTo>
                    <a:lnTo>
                      <a:pt x="376" y="195"/>
                    </a:lnTo>
                    <a:lnTo>
                      <a:pt x="376" y="191"/>
                    </a:lnTo>
                    <a:lnTo>
                      <a:pt x="376" y="187"/>
                    </a:lnTo>
                    <a:lnTo>
                      <a:pt x="379" y="183"/>
                    </a:lnTo>
                    <a:lnTo>
                      <a:pt x="379" y="178"/>
                    </a:lnTo>
                    <a:lnTo>
                      <a:pt x="379" y="173"/>
                    </a:lnTo>
                    <a:lnTo>
                      <a:pt x="383" y="168"/>
                    </a:lnTo>
                    <a:lnTo>
                      <a:pt x="383" y="164"/>
                    </a:lnTo>
                    <a:lnTo>
                      <a:pt x="383" y="159"/>
                    </a:lnTo>
                    <a:lnTo>
                      <a:pt x="387" y="154"/>
                    </a:lnTo>
                    <a:lnTo>
                      <a:pt x="387" y="149"/>
                    </a:lnTo>
                    <a:lnTo>
                      <a:pt x="387" y="145"/>
                    </a:lnTo>
                    <a:lnTo>
                      <a:pt x="390" y="140"/>
                    </a:lnTo>
                    <a:lnTo>
                      <a:pt x="390" y="135"/>
                    </a:lnTo>
                    <a:lnTo>
                      <a:pt x="390" y="132"/>
                    </a:lnTo>
                    <a:lnTo>
                      <a:pt x="394" y="127"/>
                    </a:lnTo>
                    <a:lnTo>
                      <a:pt x="394" y="122"/>
                    </a:lnTo>
                    <a:lnTo>
                      <a:pt x="394" y="117"/>
                    </a:lnTo>
                    <a:lnTo>
                      <a:pt x="398" y="113"/>
                    </a:lnTo>
                    <a:lnTo>
                      <a:pt x="398" y="108"/>
                    </a:lnTo>
                    <a:lnTo>
                      <a:pt x="398" y="103"/>
                    </a:lnTo>
                    <a:lnTo>
                      <a:pt x="402" y="98"/>
                    </a:lnTo>
                    <a:lnTo>
                      <a:pt x="402" y="94"/>
                    </a:lnTo>
                    <a:lnTo>
                      <a:pt x="402" y="89"/>
                    </a:lnTo>
                    <a:lnTo>
                      <a:pt x="405" y="84"/>
                    </a:lnTo>
                    <a:lnTo>
                      <a:pt x="405" y="79"/>
                    </a:lnTo>
                    <a:lnTo>
                      <a:pt x="405" y="76"/>
                    </a:lnTo>
                    <a:lnTo>
                      <a:pt x="409" y="71"/>
                    </a:lnTo>
                    <a:lnTo>
                      <a:pt x="409" y="67"/>
                    </a:lnTo>
                    <a:lnTo>
                      <a:pt x="409" y="62"/>
                    </a:lnTo>
                    <a:lnTo>
                      <a:pt x="413" y="57"/>
                    </a:lnTo>
                    <a:lnTo>
                      <a:pt x="413" y="52"/>
                    </a:lnTo>
                    <a:lnTo>
                      <a:pt x="413" y="49"/>
                    </a:lnTo>
                    <a:lnTo>
                      <a:pt x="416" y="44"/>
                    </a:lnTo>
                    <a:lnTo>
                      <a:pt x="416" y="39"/>
                    </a:lnTo>
                    <a:lnTo>
                      <a:pt x="416" y="36"/>
                    </a:lnTo>
                    <a:lnTo>
                      <a:pt x="420" y="32"/>
                    </a:lnTo>
                    <a:lnTo>
                      <a:pt x="420" y="27"/>
                    </a:lnTo>
                    <a:lnTo>
                      <a:pt x="420" y="24"/>
                    </a:lnTo>
                    <a:lnTo>
                      <a:pt x="424" y="19"/>
                    </a:lnTo>
                    <a:lnTo>
                      <a:pt x="424" y="16"/>
                    </a:lnTo>
                    <a:lnTo>
                      <a:pt x="424" y="11"/>
                    </a:lnTo>
                    <a:lnTo>
                      <a:pt x="428" y="8"/>
                    </a:lnTo>
                    <a:lnTo>
                      <a:pt x="428" y="3"/>
                    </a:lnTo>
                    <a:lnTo>
                      <a:pt x="428" y="0"/>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31" name="Freeform 11"/>
              <p:cNvSpPr>
                <a:spLocks/>
              </p:cNvSpPr>
              <p:nvPr/>
            </p:nvSpPr>
            <p:spPr bwMode="auto">
              <a:xfrm>
                <a:off x="3489" y="2252"/>
                <a:ext cx="372" cy="236"/>
              </a:xfrm>
              <a:custGeom>
                <a:avLst/>
                <a:gdLst/>
                <a:ahLst/>
                <a:cxnLst>
                  <a:cxn ang="0">
                    <a:pos x="3" y="91"/>
                  </a:cxn>
                  <a:cxn ang="0">
                    <a:pos x="11" y="76"/>
                  </a:cxn>
                  <a:cxn ang="0">
                    <a:pos x="14" y="64"/>
                  </a:cxn>
                  <a:cxn ang="0">
                    <a:pos x="18" y="52"/>
                  </a:cxn>
                  <a:cxn ang="0">
                    <a:pos x="26" y="41"/>
                  </a:cxn>
                  <a:cxn ang="0">
                    <a:pos x="29" y="32"/>
                  </a:cxn>
                  <a:cxn ang="0">
                    <a:pos x="33" y="24"/>
                  </a:cxn>
                  <a:cxn ang="0">
                    <a:pos x="40" y="17"/>
                  </a:cxn>
                  <a:cxn ang="0">
                    <a:pos x="44" y="11"/>
                  </a:cxn>
                  <a:cxn ang="0">
                    <a:pos x="52" y="5"/>
                  </a:cxn>
                  <a:cxn ang="0">
                    <a:pos x="66" y="0"/>
                  </a:cxn>
                  <a:cxn ang="0">
                    <a:pos x="81" y="5"/>
                  </a:cxn>
                  <a:cxn ang="0">
                    <a:pos x="92" y="11"/>
                  </a:cxn>
                  <a:cxn ang="0">
                    <a:pos x="100" y="17"/>
                  </a:cxn>
                  <a:cxn ang="0">
                    <a:pos x="104" y="24"/>
                  </a:cxn>
                  <a:cxn ang="0">
                    <a:pos x="111" y="30"/>
                  </a:cxn>
                  <a:cxn ang="0">
                    <a:pos x="118" y="36"/>
                  </a:cxn>
                  <a:cxn ang="0">
                    <a:pos x="122" y="43"/>
                  </a:cxn>
                  <a:cxn ang="0">
                    <a:pos x="130" y="49"/>
                  </a:cxn>
                  <a:cxn ang="0">
                    <a:pos x="137" y="56"/>
                  </a:cxn>
                  <a:cxn ang="0">
                    <a:pos x="148" y="62"/>
                  </a:cxn>
                  <a:cxn ang="0">
                    <a:pos x="163" y="68"/>
                  </a:cxn>
                  <a:cxn ang="0">
                    <a:pos x="178" y="67"/>
                  </a:cxn>
                  <a:cxn ang="0">
                    <a:pos x="193" y="60"/>
                  </a:cxn>
                  <a:cxn ang="0">
                    <a:pos x="200" y="54"/>
                  </a:cxn>
                  <a:cxn ang="0">
                    <a:pos x="208" y="48"/>
                  </a:cxn>
                  <a:cxn ang="0">
                    <a:pos x="215" y="41"/>
                  </a:cxn>
                  <a:cxn ang="0">
                    <a:pos x="219" y="35"/>
                  </a:cxn>
                  <a:cxn ang="0">
                    <a:pos x="226" y="29"/>
                  </a:cxn>
                  <a:cxn ang="0">
                    <a:pos x="234" y="22"/>
                  </a:cxn>
                  <a:cxn ang="0">
                    <a:pos x="241" y="16"/>
                  </a:cxn>
                  <a:cxn ang="0">
                    <a:pos x="248" y="9"/>
                  </a:cxn>
                  <a:cxn ang="0">
                    <a:pos x="260" y="3"/>
                  </a:cxn>
                  <a:cxn ang="0">
                    <a:pos x="274" y="0"/>
                  </a:cxn>
                  <a:cxn ang="0">
                    <a:pos x="289" y="6"/>
                  </a:cxn>
                  <a:cxn ang="0">
                    <a:pos x="293" y="13"/>
                  </a:cxn>
                  <a:cxn ang="0">
                    <a:pos x="300" y="19"/>
                  </a:cxn>
                  <a:cxn ang="0">
                    <a:pos x="304" y="27"/>
                  </a:cxn>
                  <a:cxn ang="0">
                    <a:pos x="308" y="35"/>
                  </a:cxn>
                  <a:cxn ang="0">
                    <a:pos x="312" y="44"/>
                  </a:cxn>
                  <a:cxn ang="0">
                    <a:pos x="319" y="56"/>
                  </a:cxn>
                  <a:cxn ang="0">
                    <a:pos x="323" y="68"/>
                  </a:cxn>
                  <a:cxn ang="0">
                    <a:pos x="327" y="81"/>
                  </a:cxn>
                  <a:cxn ang="0">
                    <a:pos x="334" y="95"/>
                  </a:cxn>
                  <a:cxn ang="0">
                    <a:pos x="338" y="111"/>
                  </a:cxn>
                  <a:cxn ang="0">
                    <a:pos x="341" y="127"/>
                  </a:cxn>
                  <a:cxn ang="0">
                    <a:pos x="349" y="143"/>
                  </a:cxn>
                  <a:cxn ang="0">
                    <a:pos x="353" y="161"/>
                  </a:cxn>
                  <a:cxn ang="0">
                    <a:pos x="356" y="178"/>
                  </a:cxn>
                  <a:cxn ang="0">
                    <a:pos x="364" y="197"/>
                  </a:cxn>
                  <a:cxn ang="0">
                    <a:pos x="367" y="216"/>
                  </a:cxn>
                  <a:cxn ang="0">
                    <a:pos x="371" y="235"/>
                  </a:cxn>
                </a:cxnLst>
                <a:rect l="0" t="0" r="r" b="b"/>
                <a:pathLst>
                  <a:path w="372" h="236">
                    <a:moveTo>
                      <a:pt x="0" y="102"/>
                    </a:moveTo>
                    <a:lnTo>
                      <a:pt x="3" y="99"/>
                    </a:lnTo>
                    <a:lnTo>
                      <a:pt x="3" y="94"/>
                    </a:lnTo>
                    <a:lnTo>
                      <a:pt x="3" y="91"/>
                    </a:lnTo>
                    <a:lnTo>
                      <a:pt x="7" y="87"/>
                    </a:lnTo>
                    <a:lnTo>
                      <a:pt x="7" y="83"/>
                    </a:lnTo>
                    <a:lnTo>
                      <a:pt x="7" y="79"/>
                    </a:lnTo>
                    <a:lnTo>
                      <a:pt x="11" y="76"/>
                    </a:lnTo>
                    <a:lnTo>
                      <a:pt x="11" y="73"/>
                    </a:lnTo>
                    <a:lnTo>
                      <a:pt x="11" y="70"/>
                    </a:lnTo>
                    <a:lnTo>
                      <a:pt x="14" y="67"/>
                    </a:lnTo>
                    <a:lnTo>
                      <a:pt x="14" y="64"/>
                    </a:lnTo>
                    <a:lnTo>
                      <a:pt x="14" y="60"/>
                    </a:lnTo>
                    <a:lnTo>
                      <a:pt x="18" y="57"/>
                    </a:lnTo>
                    <a:lnTo>
                      <a:pt x="18" y="54"/>
                    </a:lnTo>
                    <a:lnTo>
                      <a:pt x="18" y="52"/>
                    </a:lnTo>
                    <a:lnTo>
                      <a:pt x="22" y="49"/>
                    </a:lnTo>
                    <a:lnTo>
                      <a:pt x="22" y="46"/>
                    </a:lnTo>
                    <a:lnTo>
                      <a:pt x="22" y="44"/>
                    </a:lnTo>
                    <a:lnTo>
                      <a:pt x="26" y="41"/>
                    </a:lnTo>
                    <a:lnTo>
                      <a:pt x="26" y="38"/>
                    </a:lnTo>
                    <a:lnTo>
                      <a:pt x="26" y="36"/>
                    </a:lnTo>
                    <a:lnTo>
                      <a:pt x="29" y="33"/>
                    </a:lnTo>
                    <a:lnTo>
                      <a:pt x="29" y="32"/>
                    </a:lnTo>
                    <a:lnTo>
                      <a:pt x="29" y="30"/>
                    </a:lnTo>
                    <a:lnTo>
                      <a:pt x="33" y="27"/>
                    </a:lnTo>
                    <a:lnTo>
                      <a:pt x="33" y="25"/>
                    </a:lnTo>
                    <a:lnTo>
                      <a:pt x="33" y="24"/>
                    </a:lnTo>
                    <a:lnTo>
                      <a:pt x="37" y="22"/>
                    </a:lnTo>
                    <a:lnTo>
                      <a:pt x="37" y="21"/>
                    </a:lnTo>
                    <a:lnTo>
                      <a:pt x="37" y="19"/>
                    </a:lnTo>
                    <a:lnTo>
                      <a:pt x="40" y="17"/>
                    </a:lnTo>
                    <a:lnTo>
                      <a:pt x="40" y="16"/>
                    </a:lnTo>
                    <a:lnTo>
                      <a:pt x="40" y="14"/>
                    </a:lnTo>
                    <a:lnTo>
                      <a:pt x="44" y="13"/>
                    </a:lnTo>
                    <a:lnTo>
                      <a:pt x="44" y="11"/>
                    </a:lnTo>
                    <a:lnTo>
                      <a:pt x="44" y="9"/>
                    </a:lnTo>
                    <a:lnTo>
                      <a:pt x="48" y="8"/>
                    </a:lnTo>
                    <a:lnTo>
                      <a:pt x="52" y="6"/>
                    </a:lnTo>
                    <a:lnTo>
                      <a:pt x="52" y="5"/>
                    </a:lnTo>
                    <a:lnTo>
                      <a:pt x="55" y="3"/>
                    </a:lnTo>
                    <a:lnTo>
                      <a:pt x="59" y="1"/>
                    </a:lnTo>
                    <a:lnTo>
                      <a:pt x="63" y="0"/>
                    </a:lnTo>
                    <a:lnTo>
                      <a:pt x="66" y="0"/>
                    </a:lnTo>
                    <a:lnTo>
                      <a:pt x="70" y="0"/>
                    </a:lnTo>
                    <a:lnTo>
                      <a:pt x="74" y="1"/>
                    </a:lnTo>
                    <a:lnTo>
                      <a:pt x="78" y="3"/>
                    </a:lnTo>
                    <a:lnTo>
                      <a:pt x="81" y="5"/>
                    </a:lnTo>
                    <a:lnTo>
                      <a:pt x="85" y="6"/>
                    </a:lnTo>
                    <a:lnTo>
                      <a:pt x="85" y="8"/>
                    </a:lnTo>
                    <a:lnTo>
                      <a:pt x="89" y="9"/>
                    </a:lnTo>
                    <a:lnTo>
                      <a:pt x="92" y="11"/>
                    </a:lnTo>
                    <a:lnTo>
                      <a:pt x="92" y="13"/>
                    </a:lnTo>
                    <a:lnTo>
                      <a:pt x="96" y="14"/>
                    </a:lnTo>
                    <a:lnTo>
                      <a:pt x="96" y="16"/>
                    </a:lnTo>
                    <a:lnTo>
                      <a:pt x="100" y="17"/>
                    </a:lnTo>
                    <a:lnTo>
                      <a:pt x="100" y="19"/>
                    </a:lnTo>
                    <a:lnTo>
                      <a:pt x="100" y="21"/>
                    </a:lnTo>
                    <a:lnTo>
                      <a:pt x="104" y="22"/>
                    </a:lnTo>
                    <a:lnTo>
                      <a:pt x="104" y="24"/>
                    </a:lnTo>
                    <a:lnTo>
                      <a:pt x="107" y="25"/>
                    </a:lnTo>
                    <a:lnTo>
                      <a:pt x="107" y="27"/>
                    </a:lnTo>
                    <a:lnTo>
                      <a:pt x="111" y="29"/>
                    </a:lnTo>
                    <a:lnTo>
                      <a:pt x="111" y="30"/>
                    </a:lnTo>
                    <a:lnTo>
                      <a:pt x="111" y="32"/>
                    </a:lnTo>
                    <a:lnTo>
                      <a:pt x="115" y="33"/>
                    </a:lnTo>
                    <a:lnTo>
                      <a:pt x="115" y="35"/>
                    </a:lnTo>
                    <a:lnTo>
                      <a:pt x="118" y="36"/>
                    </a:lnTo>
                    <a:lnTo>
                      <a:pt x="118" y="38"/>
                    </a:lnTo>
                    <a:lnTo>
                      <a:pt x="118" y="40"/>
                    </a:lnTo>
                    <a:lnTo>
                      <a:pt x="122" y="41"/>
                    </a:lnTo>
                    <a:lnTo>
                      <a:pt x="122" y="43"/>
                    </a:lnTo>
                    <a:lnTo>
                      <a:pt x="126" y="44"/>
                    </a:lnTo>
                    <a:lnTo>
                      <a:pt x="126" y="46"/>
                    </a:lnTo>
                    <a:lnTo>
                      <a:pt x="130" y="48"/>
                    </a:lnTo>
                    <a:lnTo>
                      <a:pt x="130" y="49"/>
                    </a:lnTo>
                    <a:lnTo>
                      <a:pt x="133" y="51"/>
                    </a:lnTo>
                    <a:lnTo>
                      <a:pt x="133" y="52"/>
                    </a:lnTo>
                    <a:lnTo>
                      <a:pt x="137" y="54"/>
                    </a:lnTo>
                    <a:lnTo>
                      <a:pt x="137" y="56"/>
                    </a:lnTo>
                    <a:lnTo>
                      <a:pt x="141" y="57"/>
                    </a:lnTo>
                    <a:lnTo>
                      <a:pt x="141" y="59"/>
                    </a:lnTo>
                    <a:lnTo>
                      <a:pt x="144" y="60"/>
                    </a:lnTo>
                    <a:lnTo>
                      <a:pt x="148" y="62"/>
                    </a:lnTo>
                    <a:lnTo>
                      <a:pt x="152" y="64"/>
                    </a:lnTo>
                    <a:lnTo>
                      <a:pt x="156" y="65"/>
                    </a:lnTo>
                    <a:lnTo>
                      <a:pt x="159" y="67"/>
                    </a:lnTo>
                    <a:lnTo>
                      <a:pt x="163" y="68"/>
                    </a:lnTo>
                    <a:lnTo>
                      <a:pt x="167" y="68"/>
                    </a:lnTo>
                    <a:lnTo>
                      <a:pt x="170" y="68"/>
                    </a:lnTo>
                    <a:lnTo>
                      <a:pt x="174" y="68"/>
                    </a:lnTo>
                    <a:lnTo>
                      <a:pt x="178" y="67"/>
                    </a:lnTo>
                    <a:lnTo>
                      <a:pt x="182" y="65"/>
                    </a:lnTo>
                    <a:lnTo>
                      <a:pt x="185" y="64"/>
                    </a:lnTo>
                    <a:lnTo>
                      <a:pt x="189" y="62"/>
                    </a:lnTo>
                    <a:lnTo>
                      <a:pt x="193" y="60"/>
                    </a:lnTo>
                    <a:lnTo>
                      <a:pt x="193" y="59"/>
                    </a:lnTo>
                    <a:lnTo>
                      <a:pt x="196" y="57"/>
                    </a:lnTo>
                    <a:lnTo>
                      <a:pt x="200" y="56"/>
                    </a:lnTo>
                    <a:lnTo>
                      <a:pt x="200" y="54"/>
                    </a:lnTo>
                    <a:lnTo>
                      <a:pt x="204" y="52"/>
                    </a:lnTo>
                    <a:lnTo>
                      <a:pt x="204" y="51"/>
                    </a:lnTo>
                    <a:lnTo>
                      <a:pt x="208" y="49"/>
                    </a:lnTo>
                    <a:lnTo>
                      <a:pt x="208" y="48"/>
                    </a:lnTo>
                    <a:lnTo>
                      <a:pt x="208" y="46"/>
                    </a:lnTo>
                    <a:lnTo>
                      <a:pt x="211" y="44"/>
                    </a:lnTo>
                    <a:lnTo>
                      <a:pt x="211" y="43"/>
                    </a:lnTo>
                    <a:lnTo>
                      <a:pt x="215" y="41"/>
                    </a:lnTo>
                    <a:lnTo>
                      <a:pt x="215" y="40"/>
                    </a:lnTo>
                    <a:lnTo>
                      <a:pt x="219" y="38"/>
                    </a:lnTo>
                    <a:lnTo>
                      <a:pt x="219" y="36"/>
                    </a:lnTo>
                    <a:lnTo>
                      <a:pt x="219" y="35"/>
                    </a:lnTo>
                    <a:lnTo>
                      <a:pt x="222" y="33"/>
                    </a:lnTo>
                    <a:lnTo>
                      <a:pt x="222" y="32"/>
                    </a:lnTo>
                    <a:lnTo>
                      <a:pt x="226" y="30"/>
                    </a:lnTo>
                    <a:lnTo>
                      <a:pt x="226" y="29"/>
                    </a:lnTo>
                    <a:lnTo>
                      <a:pt x="226" y="27"/>
                    </a:lnTo>
                    <a:lnTo>
                      <a:pt x="230" y="25"/>
                    </a:lnTo>
                    <a:lnTo>
                      <a:pt x="230" y="24"/>
                    </a:lnTo>
                    <a:lnTo>
                      <a:pt x="234" y="22"/>
                    </a:lnTo>
                    <a:lnTo>
                      <a:pt x="234" y="21"/>
                    </a:lnTo>
                    <a:lnTo>
                      <a:pt x="237" y="19"/>
                    </a:lnTo>
                    <a:lnTo>
                      <a:pt x="237" y="17"/>
                    </a:lnTo>
                    <a:lnTo>
                      <a:pt x="241" y="16"/>
                    </a:lnTo>
                    <a:lnTo>
                      <a:pt x="241" y="14"/>
                    </a:lnTo>
                    <a:lnTo>
                      <a:pt x="245" y="13"/>
                    </a:lnTo>
                    <a:lnTo>
                      <a:pt x="245" y="11"/>
                    </a:lnTo>
                    <a:lnTo>
                      <a:pt x="248" y="9"/>
                    </a:lnTo>
                    <a:lnTo>
                      <a:pt x="248" y="8"/>
                    </a:lnTo>
                    <a:lnTo>
                      <a:pt x="252" y="6"/>
                    </a:lnTo>
                    <a:lnTo>
                      <a:pt x="256" y="5"/>
                    </a:lnTo>
                    <a:lnTo>
                      <a:pt x="260" y="3"/>
                    </a:lnTo>
                    <a:lnTo>
                      <a:pt x="263" y="1"/>
                    </a:lnTo>
                    <a:lnTo>
                      <a:pt x="267" y="0"/>
                    </a:lnTo>
                    <a:lnTo>
                      <a:pt x="271" y="0"/>
                    </a:lnTo>
                    <a:lnTo>
                      <a:pt x="274" y="0"/>
                    </a:lnTo>
                    <a:lnTo>
                      <a:pt x="278" y="1"/>
                    </a:lnTo>
                    <a:lnTo>
                      <a:pt x="282" y="3"/>
                    </a:lnTo>
                    <a:lnTo>
                      <a:pt x="286" y="5"/>
                    </a:lnTo>
                    <a:lnTo>
                      <a:pt x="289" y="6"/>
                    </a:lnTo>
                    <a:lnTo>
                      <a:pt x="289" y="8"/>
                    </a:lnTo>
                    <a:lnTo>
                      <a:pt x="293" y="9"/>
                    </a:lnTo>
                    <a:lnTo>
                      <a:pt x="293" y="11"/>
                    </a:lnTo>
                    <a:lnTo>
                      <a:pt x="293" y="13"/>
                    </a:lnTo>
                    <a:lnTo>
                      <a:pt x="297" y="14"/>
                    </a:lnTo>
                    <a:lnTo>
                      <a:pt x="297" y="16"/>
                    </a:lnTo>
                    <a:lnTo>
                      <a:pt x="297" y="17"/>
                    </a:lnTo>
                    <a:lnTo>
                      <a:pt x="300" y="19"/>
                    </a:lnTo>
                    <a:lnTo>
                      <a:pt x="300" y="21"/>
                    </a:lnTo>
                    <a:lnTo>
                      <a:pt x="300" y="22"/>
                    </a:lnTo>
                    <a:lnTo>
                      <a:pt x="304" y="24"/>
                    </a:lnTo>
                    <a:lnTo>
                      <a:pt x="304" y="27"/>
                    </a:lnTo>
                    <a:lnTo>
                      <a:pt x="304" y="29"/>
                    </a:lnTo>
                    <a:lnTo>
                      <a:pt x="308" y="30"/>
                    </a:lnTo>
                    <a:lnTo>
                      <a:pt x="308" y="33"/>
                    </a:lnTo>
                    <a:lnTo>
                      <a:pt x="308" y="35"/>
                    </a:lnTo>
                    <a:lnTo>
                      <a:pt x="312" y="36"/>
                    </a:lnTo>
                    <a:lnTo>
                      <a:pt x="312" y="40"/>
                    </a:lnTo>
                    <a:lnTo>
                      <a:pt x="312" y="41"/>
                    </a:lnTo>
                    <a:lnTo>
                      <a:pt x="312" y="44"/>
                    </a:lnTo>
                    <a:lnTo>
                      <a:pt x="315" y="48"/>
                    </a:lnTo>
                    <a:lnTo>
                      <a:pt x="315" y="49"/>
                    </a:lnTo>
                    <a:lnTo>
                      <a:pt x="315" y="52"/>
                    </a:lnTo>
                    <a:lnTo>
                      <a:pt x="319" y="56"/>
                    </a:lnTo>
                    <a:lnTo>
                      <a:pt x="319" y="59"/>
                    </a:lnTo>
                    <a:lnTo>
                      <a:pt x="319" y="62"/>
                    </a:lnTo>
                    <a:lnTo>
                      <a:pt x="323" y="65"/>
                    </a:lnTo>
                    <a:lnTo>
                      <a:pt x="323" y="68"/>
                    </a:lnTo>
                    <a:lnTo>
                      <a:pt x="323" y="71"/>
                    </a:lnTo>
                    <a:lnTo>
                      <a:pt x="327" y="75"/>
                    </a:lnTo>
                    <a:lnTo>
                      <a:pt x="327" y="78"/>
                    </a:lnTo>
                    <a:lnTo>
                      <a:pt x="327" y="81"/>
                    </a:lnTo>
                    <a:lnTo>
                      <a:pt x="330" y="84"/>
                    </a:lnTo>
                    <a:lnTo>
                      <a:pt x="330" y="87"/>
                    </a:lnTo>
                    <a:lnTo>
                      <a:pt x="330" y="92"/>
                    </a:lnTo>
                    <a:lnTo>
                      <a:pt x="334" y="95"/>
                    </a:lnTo>
                    <a:lnTo>
                      <a:pt x="334" y="99"/>
                    </a:lnTo>
                    <a:lnTo>
                      <a:pt x="334" y="103"/>
                    </a:lnTo>
                    <a:lnTo>
                      <a:pt x="338" y="106"/>
                    </a:lnTo>
                    <a:lnTo>
                      <a:pt x="338" y="111"/>
                    </a:lnTo>
                    <a:lnTo>
                      <a:pt x="338" y="114"/>
                    </a:lnTo>
                    <a:lnTo>
                      <a:pt x="341" y="119"/>
                    </a:lnTo>
                    <a:lnTo>
                      <a:pt x="341" y="122"/>
                    </a:lnTo>
                    <a:lnTo>
                      <a:pt x="341" y="127"/>
                    </a:lnTo>
                    <a:lnTo>
                      <a:pt x="345" y="130"/>
                    </a:lnTo>
                    <a:lnTo>
                      <a:pt x="345" y="135"/>
                    </a:lnTo>
                    <a:lnTo>
                      <a:pt x="345" y="140"/>
                    </a:lnTo>
                    <a:lnTo>
                      <a:pt x="349" y="143"/>
                    </a:lnTo>
                    <a:lnTo>
                      <a:pt x="349" y="148"/>
                    </a:lnTo>
                    <a:lnTo>
                      <a:pt x="349" y="153"/>
                    </a:lnTo>
                    <a:lnTo>
                      <a:pt x="353" y="156"/>
                    </a:lnTo>
                    <a:lnTo>
                      <a:pt x="353" y="161"/>
                    </a:lnTo>
                    <a:lnTo>
                      <a:pt x="353" y="165"/>
                    </a:lnTo>
                    <a:lnTo>
                      <a:pt x="356" y="170"/>
                    </a:lnTo>
                    <a:lnTo>
                      <a:pt x="356" y="175"/>
                    </a:lnTo>
                    <a:lnTo>
                      <a:pt x="356" y="178"/>
                    </a:lnTo>
                    <a:lnTo>
                      <a:pt x="360" y="183"/>
                    </a:lnTo>
                    <a:lnTo>
                      <a:pt x="360" y="188"/>
                    </a:lnTo>
                    <a:lnTo>
                      <a:pt x="360" y="192"/>
                    </a:lnTo>
                    <a:lnTo>
                      <a:pt x="364" y="197"/>
                    </a:lnTo>
                    <a:lnTo>
                      <a:pt x="364" y="202"/>
                    </a:lnTo>
                    <a:lnTo>
                      <a:pt x="364" y="207"/>
                    </a:lnTo>
                    <a:lnTo>
                      <a:pt x="367" y="211"/>
                    </a:lnTo>
                    <a:lnTo>
                      <a:pt x="367" y="216"/>
                    </a:lnTo>
                    <a:lnTo>
                      <a:pt x="367" y="221"/>
                    </a:lnTo>
                    <a:lnTo>
                      <a:pt x="371" y="226"/>
                    </a:lnTo>
                    <a:lnTo>
                      <a:pt x="371" y="231"/>
                    </a:lnTo>
                    <a:lnTo>
                      <a:pt x="371" y="235"/>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grpSp>
        <p:sp>
          <p:nvSpPr>
            <p:cNvPr id="21" name="Rectangle 23"/>
            <p:cNvSpPr>
              <a:spLocks noChangeArrowheads="1"/>
            </p:cNvSpPr>
            <p:nvPr/>
          </p:nvSpPr>
          <p:spPr bwMode="auto">
            <a:xfrm>
              <a:off x="176" y="2094"/>
              <a:ext cx="830" cy="229"/>
            </a:xfrm>
            <a:prstGeom prst="rect">
              <a:avLst/>
            </a:prstGeom>
            <a:noFill/>
            <a:ln w="12700">
              <a:noFill/>
              <a:miter lim="800000"/>
              <a:headEnd/>
              <a:tailEnd/>
            </a:ln>
            <a:effectLst/>
          </p:spPr>
          <p:txBody>
            <a:bodyPr wrap="none" lIns="90488" tIns="44450" rIns="90488" bIns="44450">
              <a:spAutoFit/>
            </a:bodyPr>
            <a:lstStyle/>
            <a:p>
              <a:r>
                <a:rPr lang="en-US" sz="1800">
                  <a:solidFill>
                    <a:srgbClr val="114FFB"/>
                  </a:solidFill>
                  <a:latin typeface="Arial" pitchFamily="34" charset="0"/>
                </a:rPr>
                <a:t>+ 1 sin(3x) </a:t>
              </a:r>
            </a:p>
          </p:txBody>
        </p:sp>
        <p:grpSp>
          <p:nvGrpSpPr>
            <p:cNvPr id="22" name="Group 36"/>
            <p:cNvGrpSpPr>
              <a:grpSpLocks/>
            </p:cNvGrpSpPr>
            <p:nvPr/>
          </p:nvGrpSpPr>
          <p:grpSpPr bwMode="auto">
            <a:xfrm>
              <a:off x="1485" y="2103"/>
              <a:ext cx="1413" cy="90"/>
              <a:chOff x="1303" y="2442"/>
              <a:chExt cx="1057" cy="121"/>
            </a:xfrm>
          </p:grpSpPr>
          <p:sp>
            <p:nvSpPr>
              <p:cNvPr id="25" name="Freeform 37"/>
              <p:cNvSpPr>
                <a:spLocks/>
              </p:cNvSpPr>
              <p:nvPr/>
            </p:nvSpPr>
            <p:spPr bwMode="auto">
              <a:xfrm>
                <a:off x="1303" y="2442"/>
                <a:ext cx="286" cy="121"/>
              </a:xfrm>
              <a:custGeom>
                <a:avLst/>
                <a:gdLst/>
                <a:ahLst/>
                <a:cxnLst>
                  <a:cxn ang="0">
                    <a:pos x="3" y="55"/>
                  </a:cxn>
                  <a:cxn ang="0">
                    <a:pos x="10" y="48"/>
                  </a:cxn>
                  <a:cxn ang="0">
                    <a:pos x="13" y="42"/>
                  </a:cxn>
                  <a:cxn ang="0">
                    <a:pos x="16" y="35"/>
                  </a:cxn>
                  <a:cxn ang="0">
                    <a:pos x="23" y="29"/>
                  </a:cxn>
                  <a:cxn ang="0">
                    <a:pos x="26" y="24"/>
                  </a:cxn>
                  <a:cxn ang="0">
                    <a:pos x="29" y="18"/>
                  </a:cxn>
                  <a:cxn ang="0">
                    <a:pos x="35" y="14"/>
                  </a:cxn>
                  <a:cxn ang="0">
                    <a:pos x="39" y="10"/>
                  </a:cxn>
                  <a:cxn ang="0">
                    <a:pos x="42" y="6"/>
                  </a:cxn>
                  <a:cxn ang="0">
                    <a:pos x="48" y="4"/>
                  </a:cxn>
                  <a:cxn ang="0">
                    <a:pos x="51" y="2"/>
                  </a:cxn>
                  <a:cxn ang="0">
                    <a:pos x="55" y="0"/>
                  </a:cxn>
                  <a:cxn ang="0">
                    <a:pos x="64" y="1"/>
                  </a:cxn>
                  <a:cxn ang="0">
                    <a:pos x="71" y="3"/>
                  </a:cxn>
                  <a:cxn ang="0">
                    <a:pos x="74" y="5"/>
                  </a:cxn>
                  <a:cxn ang="0">
                    <a:pos x="80" y="8"/>
                  </a:cxn>
                  <a:cxn ang="0">
                    <a:pos x="83" y="12"/>
                  </a:cxn>
                  <a:cxn ang="0">
                    <a:pos x="87" y="16"/>
                  </a:cxn>
                  <a:cxn ang="0">
                    <a:pos x="93" y="21"/>
                  </a:cxn>
                  <a:cxn ang="0">
                    <a:pos x="96" y="26"/>
                  </a:cxn>
                  <a:cxn ang="0">
                    <a:pos x="99" y="32"/>
                  </a:cxn>
                  <a:cxn ang="0">
                    <a:pos x="106" y="38"/>
                  </a:cxn>
                  <a:cxn ang="0">
                    <a:pos x="109" y="45"/>
                  </a:cxn>
                  <a:cxn ang="0">
                    <a:pos x="112" y="51"/>
                  </a:cxn>
                  <a:cxn ang="0">
                    <a:pos x="119" y="58"/>
                  </a:cxn>
                  <a:cxn ang="0">
                    <a:pos x="122" y="65"/>
                  </a:cxn>
                  <a:cxn ang="0">
                    <a:pos x="125" y="72"/>
                  </a:cxn>
                  <a:cxn ang="0">
                    <a:pos x="131" y="78"/>
                  </a:cxn>
                  <a:cxn ang="0">
                    <a:pos x="135" y="84"/>
                  </a:cxn>
                  <a:cxn ang="0">
                    <a:pos x="138" y="91"/>
                  </a:cxn>
                  <a:cxn ang="0">
                    <a:pos x="144" y="96"/>
                  </a:cxn>
                  <a:cxn ang="0">
                    <a:pos x="147" y="101"/>
                  </a:cxn>
                  <a:cxn ang="0">
                    <a:pos x="151" y="106"/>
                  </a:cxn>
                  <a:cxn ang="0">
                    <a:pos x="157" y="110"/>
                  </a:cxn>
                  <a:cxn ang="0">
                    <a:pos x="160" y="114"/>
                  </a:cxn>
                  <a:cxn ang="0">
                    <a:pos x="163" y="116"/>
                  </a:cxn>
                  <a:cxn ang="0">
                    <a:pos x="167" y="118"/>
                  </a:cxn>
                  <a:cxn ang="0">
                    <a:pos x="173" y="120"/>
                  </a:cxn>
                  <a:cxn ang="0">
                    <a:pos x="186" y="119"/>
                  </a:cxn>
                  <a:cxn ang="0">
                    <a:pos x="189" y="117"/>
                  </a:cxn>
                  <a:cxn ang="0">
                    <a:pos x="192" y="115"/>
                  </a:cxn>
                  <a:cxn ang="0">
                    <a:pos x="199" y="111"/>
                  </a:cxn>
                  <a:cxn ang="0">
                    <a:pos x="202" y="107"/>
                  </a:cxn>
                  <a:cxn ang="0">
                    <a:pos x="205" y="103"/>
                  </a:cxn>
                  <a:cxn ang="0">
                    <a:pos x="211" y="98"/>
                  </a:cxn>
                  <a:cxn ang="0">
                    <a:pos x="214" y="92"/>
                  </a:cxn>
                  <a:cxn ang="0">
                    <a:pos x="218" y="87"/>
                  </a:cxn>
                  <a:cxn ang="0">
                    <a:pos x="224" y="81"/>
                  </a:cxn>
                  <a:cxn ang="0">
                    <a:pos x="227" y="74"/>
                  </a:cxn>
                  <a:cxn ang="0">
                    <a:pos x="230" y="67"/>
                  </a:cxn>
                  <a:cxn ang="0">
                    <a:pos x="237" y="60"/>
                  </a:cxn>
                  <a:cxn ang="0">
                    <a:pos x="240" y="54"/>
                  </a:cxn>
                  <a:cxn ang="0">
                    <a:pos x="243" y="47"/>
                  </a:cxn>
                  <a:cxn ang="0">
                    <a:pos x="250" y="40"/>
                  </a:cxn>
                  <a:cxn ang="0">
                    <a:pos x="253" y="34"/>
                  </a:cxn>
                  <a:cxn ang="0">
                    <a:pos x="256" y="28"/>
                  </a:cxn>
                  <a:cxn ang="0">
                    <a:pos x="262" y="23"/>
                  </a:cxn>
                  <a:cxn ang="0">
                    <a:pos x="266" y="18"/>
                  </a:cxn>
                  <a:cxn ang="0">
                    <a:pos x="269" y="13"/>
                  </a:cxn>
                  <a:cxn ang="0">
                    <a:pos x="272" y="9"/>
                  </a:cxn>
                  <a:cxn ang="0">
                    <a:pos x="278" y="6"/>
                  </a:cxn>
                  <a:cxn ang="0">
                    <a:pos x="282" y="3"/>
                  </a:cxn>
                </a:cxnLst>
                <a:rect l="0" t="0" r="r" b="b"/>
                <a:pathLst>
                  <a:path w="286" h="121">
                    <a:moveTo>
                      <a:pt x="0" y="60"/>
                    </a:moveTo>
                    <a:lnTo>
                      <a:pt x="3" y="58"/>
                    </a:lnTo>
                    <a:lnTo>
                      <a:pt x="3" y="57"/>
                    </a:lnTo>
                    <a:lnTo>
                      <a:pt x="3" y="55"/>
                    </a:lnTo>
                    <a:lnTo>
                      <a:pt x="7" y="53"/>
                    </a:lnTo>
                    <a:lnTo>
                      <a:pt x="7" y="51"/>
                    </a:lnTo>
                    <a:lnTo>
                      <a:pt x="7" y="50"/>
                    </a:lnTo>
                    <a:lnTo>
                      <a:pt x="10" y="48"/>
                    </a:lnTo>
                    <a:lnTo>
                      <a:pt x="10" y="46"/>
                    </a:lnTo>
                    <a:lnTo>
                      <a:pt x="10" y="45"/>
                    </a:lnTo>
                    <a:lnTo>
                      <a:pt x="13" y="43"/>
                    </a:lnTo>
                    <a:lnTo>
                      <a:pt x="13" y="42"/>
                    </a:lnTo>
                    <a:lnTo>
                      <a:pt x="13" y="40"/>
                    </a:lnTo>
                    <a:lnTo>
                      <a:pt x="16" y="38"/>
                    </a:lnTo>
                    <a:lnTo>
                      <a:pt x="16" y="37"/>
                    </a:lnTo>
                    <a:lnTo>
                      <a:pt x="16" y="35"/>
                    </a:lnTo>
                    <a:lnTo>
                      <a:pt x="19" y="34"/>
                    </a:lnTo>
                    <a:lnTo>
                      <a:pt x="19" y="32"/>
                    </a:lnTo>
                    <a:lnTo>
                      <a:pt x="19" y="31"/>
                    </a:lnTo>
                    <a:lnTo>
                      <a:pt x="23" y="29"/>
                    </a:lnTo>
                    <a:lnTo>
                      <a:pt x="23" y="28"/>
                    </a:lnTo>
                    <a:lnTo>
                      <a:pt x="23" y="26"/>
                    </a:lnTo>
                    <a:lnTo>
                      <a:pt x="26" y="25"/>
                    </a:lnTo>
                    <a:lnTo>
                      <a:pt x="26" y="24"/>
                    </a:lnTo>
                    <a:lnTo>
                      <a:pt x="26" y="22"/>
                    </a:lnTo>
                    <a:lnTo>
                      <a:pt x="29" y="21"/>
                    </a:lnTo>
                    <a:lnTo>
                      <a:pt x="29" y="20"/>
                    </a:lnTo>
                    <a:lnTo>
                      <a:pt x="29" y="18"/>
                    </a:lnTo>
                    <a:lnTo>
                      <a:pt x="32" y="17"/>
                    </a:lnTo>
                    <a:lnTo>
                      <a:pt x="32" y="16"/>
                    </a:lnTo>
                    <a:lnTo>
                      <a:pt x="32" y="15"/>
                    </a:lnTo>
                    <a:lnTo>
                      <a:pt x="35" y="14"/>
                    </a:lnTo>
                    <a:lnTo>
                      <a:pt x="35" y="13"/>
                    </a:lnTo>
                    <a:lnTo>
                      <a:pt x="35" y="12"/>
                    </a:lnTo>
                    <a:lnTo>
                      <a:pt x="39" y="11"/>
                    </a:lnTo>
                    <a:lnTo>
                      <a:pt x="39" y="10"/>
                    </a:lnTo>
                    <a:lnTo>
                      <a:pt x="39" y="9"/>
                    </a:lnTo>
                    <a:lnTo>
                      <a:pt x="42" y="8"/>
                    </a:lnTo>
                    <a:lnTo>
                      <a:pt x="42" y="7"/>
                    </a:lnTo>
                    <a:lnTo>
                      <a:pt x="42" y="6"/>
                    </a:lnTo>
                    <a:lnTo>
                      <a:pt x="45" y="6"/>
                    </a:lnTo>
                    <a:lnTo>
                      <a:pt x="45" y="5"/>
                    </a:lnTo>
                    <a:lnTo>
                      <a:pt x="45" y="4"/>
                    </a:lnTo>
                    <a:lnTo>
                      <a:pt x="48" y="4"/>
                    </a:lnTo>
                    <a:lnTo>
                      <a:pt x="48" y="3"/>
                    </a:lnTo>
                    <a:lnTo>
                      <a:pt x="48" y="3"/>
                    </a:lnTo>
                    <a:lnTo>
                      <a:pt x="51" y="2"/>
                    </a:lnTo>
                    <a:lnTo>
                      <a:pt x="51" y="2"/>
                    </a:lnTo>
                    <a:lnTo>
                      <a:pt x="51" y="1"/>
                    </a:lnTo>
                    <a:lnTo>
                      <a:pt x="55" y="1"/>
                    </a:lnTo>
                    <a:lnTo>
                      <a:pt x="55" y="1"/>
                    </a:lnTo>
                    <a:lnTo>
                      <a:pt x="55" y="0"/>
                    </a:lnTo>
                    <a:lnTo>
                      <a:pt x="58" y="0"/>
                    </a:lnTo>
                    <a:lnTo>
                      <a:pt x="61" y="0"/>
                    </a:lnTo>
                    <a:lnTo>
                      <a:pt x="64" y="0"/>
                    </a:lnTo>
                    <a:lnTo>
                      <a:pt x="64" y="1"/>
                    </a:lnTo>
                    <a:lnTo>
                      <a:pt x="67" y="1"/>
                    </a:lnTo>
                    <a:lnTo>
                      <a:pt x="67" y="1"/>
                    </a:lnTo>
                    <a:lnTo>
                      <a:pt x="71" y="2"/>
                    </a:lnTo>
                    <a:lnTo>
                      <a:pt x="71" y="3"/>
                    </a:lnTo>
                    <a:lnTo>
                      <a:pt x="71" y="3"/>
                    </a:lnTo>
                    <a:lnTo>
                      <a:pt x="74" y="4"/>
                    </a:lnTo>
                    <a:lnTo>
                      <a:pt x="74" y="4"/>
                    </a:lnTo>
                    <a:lnTo>
                      <a:pt x="74" y="5"/>
                    </a:lnTo>
                    <a:lnTo>
                      <a:pt x="77" y="6"/>
                    </a:lnTo>
                    <a:lnTo>
                      <a:pt x="77" y="6"/>
                    </a:lnTo>
                    <a:lnTo>
                      <a:pt x="77" y="7"/>
                    </a:lnTo>
                    <a:lnTo>
                      <a:pt x="80" y="8"/>
                    </a:lnTo>
                    <a:lnTo>
                      <a:pt x="80" y="9"/>
                    </a:lnTo>
                    <a:lnTo>
                      <a:pt x="80" y="10"/>
                    </a:lnTo>
                    <a:lnTo>
                      <a:pt x="83" y="11"/>
                    </a:lnTo>
                    <a:lnTo>
                      <a:pt x="83" y="12"/>
                    </a:lnTo>
                    <a:lnTo>
                      <a:pt x="83" y="13"/>
                    </a:lnTo>
                    <a:lnTo>
                      <a:pt x="87" y="14"/>
                    </a:lnTo>
                    <a:lnTo>
                      <a:pt x="87" y="15"/>
                    </a:lnTo>
                    <a:lnTo>
                      <a:pt x="87" y="16"/>
                    </a:lnTo>
                    <a:lnTo>
                      <a:pt x="90" y="17"/>
                    </a:lnTo>
                    <a:lnTo>
                      <a:pt x="90" y="18"/>
                    </a:lnTo>
                    <a:lnTo>
                      <a:pt x="90" y="20"/>
                    </a:lnTo>
                    <a:lnTo>
                      <a:pt x="93" y="21"/>
                    </a:lnTo>
                    <a:lnTo>
                      <a:pt x="93" y="22"/>
                    </a:lnTo>
                    <a:lnTo>
                      <a:pt x="93" y="23"/>
                    </a:lnTo>
                    <a:lnTo>
                      <a:pt x="96" y="25"/>
                    </a:lnTo>
                    <a:lnTo>
                      <a:pt x="96" y="26"/>
                    </a:lnTo>
                    <a:lnTo>
                      <a:pt x="96" y="28"/>
                    </a:lnTo>
                    <a:lnTo>
                      <a:pt x="99" y="29"/>
                    </a:lnTo>
                    <a:lnTo>
                      <a:pt x="99" y="31"/>
                    </a:lnTo>
                    <a:lnTo>
                      <a:pt x="99" y="32"/>
                    </a:lnTo>
                    <a:lnTo>
                      <a:pt x="103" y="34"/>
                    </a:lnTo>
                    <a:lnTo>
                      <a:pt x="103" y="35"/>
                    </a:lnTo>
                    <a:lnTo>
                      <a:pt x="103" y="37"/>
                    </a:lnTo>
                    <a:lnTo>
                      <a:pt x="106" y="38"/>
                    </a:lnTo>
                    <a:lnTo>
                      <a:pt x="106" y="40"/>
                    </a:lnTo>
                    <a:lnTo>
                      <a:pt x="106" y="41"/>
                    </a:lnTo>
                    <a:lnTo>
                      <a:pt x="109" y="43"/>
                    </a:lnTo>
                    <a:lnTo>
                      <a:pt x="109" y="45"/>
                    </a:lnTo>
                    <a:lnTo>
                      <a:pt x="109" y="46"/>
                    </a:lnTo>
                    <a:lnTo>
                      <a:pt x="112" y="48"/>
                    </a:lnTo>
                    <a:lnTo>
                      <a:pt x="112" y="50"/>
                    </a:lnTo>
                    <a:lnTo>
                      <a:pt x="112" y="51"/>
                    </a:lnTo>
                    <a:lnTo>
                      <a:pt x="115" y="53"/>
                    </a:lnTo>
                    <a:lnTo>
                      <a:pt x="115" y="55"/>
                    </a:lnTo>
                    <a:lnTo>
                      <a:pt x="115" y="56"/>
                    </a:lnTo>
                    <a:lnTo>
                      <a:pt x="119" y="58"/>
                    </a:lnTo>
                    <a:lnTo>
                      <a:pt x="119" y="60"/>
                    </a:lnTo>
                    <a:lnTo>
                      <a:pt x="119" y="61"/>
                    </a:lnTo>
                    <a:lnTo>
                      <a:pt x="122" y="63"/>
                    </a:lnTo>
                    <a:lnTo>
                      <a:pt x="122" y="65"/>
                    </a:lnTo>
                    <a:lnTo>
                      <a:pt x="122" y="67"/>
                    </a:lnTo>
                    <a:lnTo>
                      <a:pt x="125" y="68"/>
                    </a:lnTo>
                    <a:lnTo>
                      <a:pt x="125" y="70"/>
                    </a:lnTo>
                    <a:lnTo>
                      <a:pt x="125" y="72"/>
                    </a:lnTo>
                    <a:lnTo>
                      <a:pt x="128" y="73"/>
                    </a:lnTo>
                    <a:lnTo>
                      <a:pt x="128" y="75"/>
                    </a:lnTo>
                    <a:lnTo>
                      <a:pt x="128" y="77"/>
                    </a:lnTo>
                    <a:lnTo>
                      <a:pt x="131" y="78"/>
                    </a:lnTo>
                    <a:lnTo>
                      <a:pt x="131" y="80"/>
                    </a:lnTo>
                    <a:lnTo>
                      <a:pt x="131" y="81"/>
                    </a:lnTo>
                    <a:lnTo>
                      <a:pt x="135" y="83"/>
                    </a:lnTo>
                    <a:lnTo>
                      <a:pt x="135" y="84"/>
                    </a:lnTo>
                    <a:lnTo>
                      <a:pt x="135" y="86"/>
                    </a:lnTo>
                    <a:lnTo>
                      <a:pt x="138" y="87"/>
                    </a:lnTo>
                    <a:lnTo>
                      <a:pt x="138" y="89"/>
                    </a:lnTo>
                    <a:lnTo>
                      <a:pt x="138" y="91"/>
                    </a:lnTo>
                    <a:lnTo>
                      <a:pt x="141" y="92"/>
                    </a:lnTo>
                    <a:lnTo>
                      <a:pt x="141" y="94"/>
                    </a:lnTo>
                    <a:lnTo>
                      <a:pt x="141" y="95"/>
                    </a:lnTo>
                    <a:lnTo>
                      <a:pt x="144" y="96"/>
                    </a:lnTo>
                    <a:lnTo>
                      <a:pt x="144" y="97"/>
                    </a:lnTo>
                    <a:lnTo>
                      <a:pt x="144" y="99"/>
                    </a:lnTo>
                    <a:lnTo>
                      <a:pt x="147" y="100"/>
                    </a:lnTo>
                    <a:lnTo>
                      <a:pt x="147" y="101"/>
                    </a:lnTo>
                    <a:lnTo>
                      <a:pt x="147" y="103"/>
                    </a:lnTo>
                    <a:lnTo>
                      <a:pt x="151" y="104"/>
                    </a:lnTo>
                    <a:lnTo>
                      <a:pt x="151" y="105"/>
                    </a:lnTo>
                    <a:lnTo>
                      <a:pt x="151" y="106"/>
                    </a:lnTo>
                    <a:lnTo>
                      <a:pt x="154" y="107"/>
                    </a:lnTo>
                    <a:lnTo>
                      <a:pt x="154" y="108"/>
                    </a:lnTo>
                    <a:lnTo>
                      <a:pt x="154" y="109"/>
                    </a:lnTo>
                    <a:lnTo>
                      <a:pt x="157" y="110"/>
                    </a:lnTo>
                    <a:lnTo>
                      <a:pt x="157" y="111"/>
                    </a:lnTo>
                    <a:lnTo>
                      <a:pt x="157" y="112"/>
                    </a:lnTo>
                    <a:lnTo>
                      <a:pt x="160" y="113"/>
                    </a:lnTo>
                    <a:lnTo>
                      <a:pt x="160" y="114"/>
                    </a:lnTo>
                    <a:lnTo>
                      <a:pt x="160" y="114"/>
                    </a:lnTo>
                    <a:lnTo>
                      <a:pt x="160" y="115"/>
                    </a:lnTo>
                    <a:lnTo>
                      <a:pt x="163" y="115"/>
                    </a:lnTo>
                    <a:lnTo>
                      <a:pt x="163" y="116"/>
                    </a:lnTo>
                    <a:lnTo>
                      <a:pt x="163" y="117"/>
                    </a:lnTo>
                    <a:lnTo>
                      <a:pt x="167" y="117"/>
                    </a:lnTo>
                    <a:lnTo>
                      <a:pt x="167" y="118"/>
                    </a:lnTo>
                    <a:lnTo>
                      <a:pt x="167" y="118"/>
                    </a:lnTo>
                    <a:lnTo>
                      <a:pt x="170" y="119"/>
                    </a:lnTo>
                    <a:lnTo>
                      <a:pt x="170" y="119"/>
                    </a:lnTo>
                    <a:lnTo>
                      <a:pt x="170" y="119"/>
                    </a:lnTo>
                    <a:lnTo>
                      <a:pt x="173" y="120"/>
                    </a:lnTo>
                    <a:lnTo>
                      <a:pt x="176" y="120"/>
                    </a:lnTo>
                    <a:lnTo>
                      <a:pt x="179" y="120"/>
                    </a:lnTo>
                    <a:lnTo>
                      <a:pt x="183" y="119"/>
                    </a:lnTo>
                    <a:lnTo>
                      <a:pt x="186" y="119"/>
                    </a:lnTo>
                    <a:lnTo>
                      <a:pt x="186" y="119"/>
                    </a:lnTo>
                    <a:lnTo>
                      <a:pt x="186" y="118"/>
                    </a:lnTo>
                    <a:lnTo>
                      <a:pt x="189" y="117"/>
                    </a:lnTo>
                    <a:lnTo>
                      <a:pt x="189" y="117"/>
                    </a:lnTo>
                    <a:lnTo>
                      <a:pt x="189" y="117"/>
                    </a:lnTo>
                    <a:lnTo>
                      <a:pt x="192" y="116"/>
                    </a:lnTo>
                    <a:lnTo>
                      <a:pt x="192" y="115"/>
                    </a:lnTo>
                    <a:lnTo>
                      <a:pt x="192" y="115"/>
                    </a:lnTo>
                    <a:lnTo>
                      <a:pt x="195" y="114"/>
                    </a:lnTo>
                    <a:lnTo>
                      <a:pt x="195" y="113"/>
                    </a:lnTo>
                    <a:lnTo>
                      <a:pt x="195" y="112"/>
                    </a:lnTo>
                    <a:lnTo>
                      <a:pt x="199" y="111"/>
                    </a:lnTo>
                    <a:lnTo>
                      <a:pt x="199" y="110"/>
                    </a:lnTo>
                    <a:lnTo>
                      <a:pt x="199" y="109"/>
                    </a:lnTo>
                    <a:lnTo>
                      <a:pt x="202" y="108"/>
                    </a:lnTo>
                    <a:lnTo>
                      <a:pt x="202" y="107"/>
                    </a:lnTo>
                    <a:lnTo>
                      <a:pt x="202" y="106"/>
                    </a:lnTo>
                    <a:lnTo>
                      <a:pt x="205" y="105"/>
                    </a:lnTo>
                    <a:lnTo>
                      <a:pt x="205" y="104"/>
                    </a:lnTo>
                    <a:lnTo>
                      <a:pt x="205" y="103"/>
                    </a:lnTo>
                    <a:lnTo>
                      <a:pt x="208" y="102"/>
                    </a:lnTo>
                    <a:lnTo>
                      <a:pt x="208" y="100"/>
                    </a:lnTo>
                    <a:lnTo>
                      <a:pt x="208" y="99"/>
                    </a:lnTo>
                    <a:lnTo>
                      <a:pt x="211" y="98"/>
                    </a:lnTo>
                    <a:lnTo>
                      <a:pt x="211" y="97"/>
                    </a:lnTo>
                    <a:lnTo>
                      <a:pt x="211" y="95"/>
                    </a:lnTo>
                    <a:lnTo>
                      <a:pt x="214" y="94"/>
                    </a:lnTo>
                    <a:lnTo>
                      <a:pt x="214" y="92"/>
                    </a:lnTo>
                    <a:lnTo>
                      <a:pt x="214" y="91"/>
                    </a:lnTo>
                    <a:lnTo>
                      <a:pt x="218" y="90"/>
                    </a:lnTo>
                    <a:lnTo>
                      <a:pt x="218" y="88"/>
                    </a:lnTo>
                    <a:lnTo>
                      <a:pt x="218" y="87"/>
                    </a:lnTo>
                    <a:lnTo>
                      <a:pt x="221" y="85"/>
                    </a:lnTo>
                    <a:lnTo>
                      <a:pt x="221" y="84"/>
                    </a:lnTo>
                    <a:lnTo>
                      <a:pt x="221" y="82"/>
                    </a:lnTo>
                    <a:lnTo>
                      <a:pt x="224" y="81"/>
                    </a:lnTo>
                    <a:lnTo>
                      <a:pt x="224" y="79"/>
                    </a:lnTo>
                    <a:lnTo>
                      <a:pt x="224" y="77"/>
                    </a:lnTo>
                    <a:lnTo>
                      <a:pt x="227" y="76"/>
                    </a:lnTo>
                    <a:lnTo>
                      <a:pt x="227" y="74"/>
                    </a:lnTo>
                    <a:lnTo>
                      <a:pt x="227" y="72"/>
                    </a:lnTo>
                    <a:lnTo>
                      <a:pt x="230" y="71"/>
                    </a:lnTo>
                    <a:lnTo>
                      <a:pt x="230" y="69"/>
                    </a:lnTo>
                    <a:lnTo>
                      <a:pt x="230" y="67"/>
                    </a:lnTo>
                    <a:lnTo>
                      <a:pt x="234" y="66"/>
                    </a:lnTo>
                    <a:lnTo>
                      <a:pt x="234" y="64"/>
                    </a:lnTo>
                    <a:lnTo>
                      <a:pt x="234" y="62"/>
                    </a:lnTo>
                    <a:lnTo>
                      <a:pt x="237" y="60"/>
                    </a:lnTo>
                    <a:lnTo>
                      <a:pt x="237" y="59"/>
                    </a:lnTo>
                    <a:lnTo>
                      <a:pt x="237" y="57"/>
                    </a:lnTo>
                    <a:lnTo>
                      <a:pt x="240" y="55"/>
                    </a:lnTo>
                    <a:lnTo>
                      <a:pt x="240" y="54"/>
                    </a:lnTo>
                    <a:lnTo>
                      <a:pt x="240" y="52"/>
                    </a:lnTo>
                    <a:lnTo>
                      <a:pt x="243" y="50"/>
                    </a:lnTo>
                    <a:lnTo>
                      <a:pt x="243" y="49"/>
                    </a:lnTo>
                    <a:lnTo>
                      <a:pt x="243" y="47"/>
                    </a:lnTo>
                    <a:lnTo>
                      <a:pt x="246" y="45"/>
                    </a:lnTo>
                    <a:lnTo>
                      <a:pt x="246" y="44"/>
                    </a:lnTo>
                    <a:lnTo>
                      <a:pt x="246" y="42"/>
                    </a:lnTo>
                    <a:lnTo>
                      <a:pt x="250" y="40"/>
                    </a:lnTo>
                    <a:lnTo>
                      <a:pt x="250" y="39"/>
                    </a:lnTo>
                    <a:lnTo>
                      <a:pt x="250" y="37"/>
                    </a:lnTo>
                    <a:lnTo>
                      <a:pt x="253" y="36"/>
                    </a:lnTo>
                    <a:lnTo>
                      <a:pt x="253" y="34"/>
                    </a:lnTo>
                    <a:lnTo>
                      <a:pt x="253" y="33"/>
                    </a:lnTo>
                    <a:lnTo>
                      <a:pt x="256" y="31"/>
                    </a:lnTo>
                    <a:lnTo>
                      <a:pt x="256" y="29"/>
                    </a:lnTo>
                    <a:lnTo>
                      <a:pt x="256" y="28"/>
                    </a:lnTo>
                    <a:lnTo>
                      <a:pt x="259" y="27"/>
                    </a:lnTo>
                    <a:lnTo>
                      <a:pt x="259" y="25"/>
                    </a:lnTo>
                    <a:lnTo>
                      <a:pt x="259" y="24"/>
                    </a:lnTo>
                    <a:lnTo>
                      <a:pt x="262" y="23"/>
                    </a:lnTo>
                    <a:lnTo>
                      <a:pt x="262" y="21"/>
                    </a:lnTo>
                    <a:lnTo>
                      <a:pt x="262" y="20"/>
                    </a:lnTo>
                    <a:lnTo>
                      <a:pt x="266" y="19"/>
                    </a:lnTo>
                    <a:lnTo>
                      <a:pt x="266" y="18"/>
                    </a:lnTo>
                    <a:lnTo>
                      <a:pt x="266" y="16"/>
                    </a:lnTo>
                    <a:lnTo>
                      <a:pt x="266" y="15"/>
                    </a:lnTo>
                    <a:lnTo>
                      <a:pt x="269" y="14"/>
                    </a:lnTo>
                    <a:lnTo>
                      <a:pt x="269" y="13"/>
                    </a:lnTo>
                    <a:lnTo>
                      <a:pt x="269" y="12"/>
                    </a:lnTo>
                    <a:lnTo>
                      <a:pt x="272" y="11"/>
                    </a:lnTo>
                    <a:lnTo>
                      <a:pt x="272" y="10"/>
                    </a:lnTo>
                    <a:lnTo>
                      <a:pt x="272" y="9"/>
                    </a:lnTo>
                    <a:lnTo>
                      <a:pt x="275" y="8"/>
                    </a:lnTo>
                    <a:lnTo>
                      <a:pt x="275" y="7"/>
                    </a:lnTo>
                    <a:lnTo>
                      <a:pt x="275" y="6"/>
                    </a:lnTo>
                    <a:lnTo>
                      <a:pt x="278" y="6"/>
                    </a:lnTo>
                    <a:lnTo>
                      <a:pt x="278" y="5"/>
                    </a:lnTo>
                    <a:lnTo>
                      <a:pt x="278" y="5"/>
                    </a:lnTo>
                    <a:lnTo>
                      <a:pt x="282" y="4"/>
                    </a:lnTo>
                    <a:lnTo>
                      <a:pt x="282" y="3"/>
                    </a:lnTo>
                    <a:lnTo>
                      <a:pt x="282" y="3"/>
                    </a:lnTo>
                    <a:lnTo>
                      <a:pt x="285" y="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26" name="Freeform 38"/>
              <p:cNvSpPr>
                <a:spLocks/>
              </p:cNvSpPr>
              <p:nvPr/>
            </p:nvSpPr>
            <p:spPr bwMode="auto">
              <a:xfrm>
                <a:off x="1588" y="2442"/>
                <a:ext cx="292" cy="121"/>
              </a:xfrm>
              <a:custGeom>
                <a:avLst/>
                <a:gdLst/>
                <a:ahLst/>
                <a:cxnLst>
                  <a:cxn ang="0">
                    <a:pos x="3" y="1"/>
                  </a:cxn>
                  <a:cxn ang="0">
                    <a:pos x="13" y="0"/>
                  </a:cxn>
                  <a:cxn ang="0">
                    <a:pos x="19" y="2"/>
                  </a:cxn>
                  <a:cxn ang="0">
                    <a:pos x="22" y="4"/>
                  </a:cxn>
                  <a:cxn ang="0">
                    <a:pos x="29" y="7"/>
                  </a:cxn>
                  <a:cxn ang="0">
                    <a:pos x="32" y="10"/>
                  </a:cxn>
                  <a:cxn ang="0">
                    <a:pos x="35" y="15"/>
                  </a:cxn>
                  <a:cxn ang="0">
                    <a:pos x="41" y="19"/>
                  </a:cxn>
                  <a:cxn ang="0">
                    <a:pos x="45" y="24"/>
                  </a:cxn>
                  <a:cxn ang="0">
                    <a:pos x="48" y="30"/>
                  </a:cxn>
                  <a:cxn ang="0">
                    <a:pos x="54" y="36"/>
                  </a:cxn>
                  <a:cxn ang="0">
                    <a:pos x="57" y="43"/>
                  </a:cxn>
                  <a:cxn ang="0">
                    <a:pos x="61" y="49"/>
                  </a:cxn>
                  <a:cxn ang="0">
                    <a:pos x="67" y="56"/>
                  </a:cxn>
                  <a:cxn ang="0">
                    <a:pos x="70" y="63"/>
                  </a:cxn>
                  <a:cxn ang="0">
                    <a:pos x="73" y="69"/>
                  </a:cxn>
                  <a:cxn ang="0">
                    <a:pos x="80" y="76"/>
                  </a:cxn>
                  <a:cxn ang="0">
                    <a:pos x="83" y="82"/>
                  </a:cxn>
                  <a:cxn ang="0">
                    <a:pos x="86" y="89"/>
                  </a:cxn>
                  <a:cxn ang="0">
                    <a:pos x="89" y="94"/>
                  </a:cxn>
                  <a:cxn ang="0">
                    <a:pos x="96" y="100"/>
                  </a:cxn>
                  <a:cxn ang="0">
                    <a:pos x="99" y="105"/>
                  </a:cxn>
                  <a:cxn ang="0">
                    <a:pos x="102" y="109"/>
                  </a:cxn>
                  <a:cxn ang="0">
                    <a:pos x="109" y="112"/>
                  </a:cxn>
                  <a:cxn ang="0">
                    <a:pos x="112" y="115"/>
                  </a:cxn>
                  <a:cxn ang="0">
                    <a:pos x="115" y="118"/>
                  </a:cxn>
                  <a:cxn ang="0">
                    <a:pos x="121" y="119"/>
                  </a:cxn>
                  <a:cxn ang="0">
                    <a:pos x="134" y="119"/>
                  </a:cxn>
                  <a:cxn ang="0">
                    <a:pos x="137" y="118"/>
                  </a:cxn>
                  <a:cxn ang="0">
                    <a:pos x="141" y="115"/>
                  </a:cxn>
                  <a:cxn ang="0">
                    <a:pos x="147" y="112"/>
                  </a:cxn>
                  <a:cxn ang="0">
                    <a:pos x="150" y="108"/>
                  </a:cxn>
                  <a:cxn ang="0">
                    <a:pos x="153" y="104"/>
                  </a:cxn>
                  <a:cxn ang="0">
                    <a:pos x="160" y="100"/>
                  </a:cxn>
                  <a:cxn ang="0">
                    <a:pos x="163" y="94"/>
                  </a:cxn>
                  <a:cxn ang="0">
                    <a:pos x="166" y="89"/>
                  </a:cxn>
                  <a:cxn ang="0">
                    <a:pos x="173" y="82"/>
                  </a:cxn>
                  <a:cxn ang="0">
                    <a:pos x="176" y="76"/>
                  </a:cxn>
                  <a:cxn ang="0">
                    <a:pos x="179" y="69"/>
                  </a:cxn>
                  <a:cxn ang="0">
                    <a:pos x="185" y="62"/>
                  </a:cxn>
                  <a:cxn ang="0">
                    <a:pos x="189" y="56"/>
                  </a:cxn>
                  <a:cxn ang="0">
                    <a:pos x="192" y="49"/>
                  </a:cxn>
                  <a:cxn ang="0">
                    <a:pos x="195" y="42"/>
                  </a:cxn>
                  <a:cxn ang="0">
                    <a:pos x="201" y="36"/>
                  </a:cxn>
                  <a:cxn ang="0">
                    <a:pos x="205" y="30"/>
                  </a:cxn>
                  <a:cxn ang="0">
                    <a:pos x="208" y="24"/>
                  </a:cxn>
                  <a:cxn ang="0">
                    <a:pos x="214" y="19"/>
                  </a:cxn>
                  <a:cxn ang="0">
                    <a:pos x="217" y="14"/>
                  </a:cxn>
                  <a:cxn ang="0">
                    <a:pos x="221" y="10"/>
                  </a:cxn>
                  <a:cxn ang="0">
                    <a:pos x="227" y="7"/>
                  </a:cxn>
                  <a:cxn ang="0">
                    <a:pos x="230" y="4"/>
                  </a:cxn>
                  <a:cxn ang="0">
                    <a:pos x="233" y="2"/>
                  </a:cxn>
                  <a:cxn ang="0">
                    <a:pos x="240" y="0"/>
                  </a:cxn>
                  <a:cxn ang="0">
                    <a:pos x="253" y="1"/>
                  </a:cxn>
                  <a:cxn ang="0">
                    <a:pos x="256" y="3"/>
                  </a:cxn>
                  <a:cxn ang="0">
                    <a:pos x="259" y="5"/>
                  </a:cxn>
                  <a:cxn ang="0">
                    <a:pos x="265" y="8"/>
                  </a:cxn>
                  <a:cxn ang="0">
                    <a:pos x="269" y="12"/>
                  </a:cxn>
                  <a:cxn ang="0">
                    <a:pos x="272" y="16"/>
                  </a:cxn>
                  <a:cxn ang="0">
                    <a:pos x="278" y="21"/>
                  </a:cxn>
                  <a:cxn ang="0">
                    <a:pos x="281" y="27"/>
                  </a:cxn>
                  <a:cxn ang="0">
                    <a:pos x="285" y="33"/>
                  </a:cxn>
                  <a:cxn ang="0">
                    <a:pos x="291" y="39"/>
                  </a:cxn>
                </a:cxnLst>
                <a:rect l="0" t="0" r="r" b="b"/>
                <a:pathLst>
                  <a:path w="292" h="121">
                    <a:moveTo>
                      <a:pt x="0" y="2"/>
                    </a:moveTo>
                    <a:lnTo>
                      <a:pt x="0" y="2"/>
                    </a:lnTo>
                    <a:lnTo>
                      <a:pt x="0" y="1"/>
                    </a:lnTo>
                    <a:lnTo>
                      <a:pt x="3" y="1"/>
                    </a:lnTo>
                    <a:lnTo>
                      <a:pt x="3" y="1"/>
                    </a:lnTo>
                    <a:lnTo>
                      <a:pt x="6" y="0"/>
                    </a:lnTo>
                    <a:lnTo>
                      <a:pt x="9" y="0"/>
                    </a:lnTo>
                    <a:lnTo>
                      <a:pt x="13" y="0"/>
                    </a:lnTo>
                    <a:lnTo>
                      <a:pt x="16" y="1"/>
                    </a:lnTo>
                    <a:lnTo>
                      <a:pt x="16" y="1"/>
                    </a:lnTo>
                    <a:lnTo>
                      <a:pt x="19" y="1"/>
                    </a:lnTo>
                    <a:lnTo>
                      <a:pt x="19" y="2"/>
                    </a:lnTo>
                    <a:lnTo>
                      <a:pt x="19" y="2"/>
                    </a:lnTo>
                    <a:lnTo>
                      <a:pt x="22" y="3"/>
                    </a:lnTo>
                    <a:lnTo>
                      <a:pt x="22" y="3"/>
                    </a:lnTo>
                    <a:lnTo>
                      <a:pt x="22" y="4"/>
                    </a:lnTo>
                    <a:lnTo>
                      <a:pt x="25" y="5"/>
                    </a:lnTo>
                    <a:lnTo>
                      <a:pt x="25" y="5"/>
                    </a:lnTo>
                    <a:lnTo>
                      <a:pt x="25" y="6"/>
                    </a:lnTo>
                    <a:lnTo>
                      <a:pt x="29" y="7"/>
                    </a:lnTo>
                    <a:lnTo>
                      <a:pt x="29" y="8"/>
                    </a:lnTo>
                    <a:lnTo>
                      <a:pt x="29" y="9"/>
                    </a:lnTo>
                    <a:lnTo>
                      <a:pt x="32" y="10"/>
                    </a:lnTo>
                    <a:lnTo>
                      <a:pt x="32" y="10"/>
                    </a:lnTo>
                    <a:lnTo>
                      <a:pt x="32" y="12"/>
                    </a:lnTo>
                    <a:lnTo>
                      <a:pt x="35" y="13"/>
                    </a:lnTo>
                    <a:lnTo>
                      <a:pt x="35" y="13"/>
                    </a:lnTo>
                    <a:lnTo>
                      <a:pt x="35" y="15"/>
                    </a:lnTo>
                    <a:lnTo>
                      <a:pt x="38" y="16"/>
                    </a:lnTo>
                    <a:lnTo>
                      <a:pt x="38" y="17"/>
                    </a:lnTo>
                    <a:lnTo>
                      <a:pt x="38" y="18"/>
                    </a:lnTo>
                    <a:lnTo>
                      <a:pt x="41" y="19"/>
                    </a:lnTo>
                    <a:lnTo>
                      <a:pt x="41" y="21"/>
                    </a:lnTo>
                    <a:lnTo>
                      <a:pt x="41" y="22"/>
                    </a:lnTo>
                    <a:lnTo>
                      <a:pt x="45" y="23"/>
                    </a:lnTo>
                    <a:lnTo>
                      <a:pt x="45" y="24"/>
                    </a:lnTo>
                    <a:lnTo>
                      <a:pt x="45" y="26"/>
                    </a:lnTo>
                    <a:lnTo>
                      <a:pt x="48" y="27"/>
                    </a:lnTo>
                    <a:lnTo>
                      <a:pt x="48" y="29"/>
                    </a:lnTo>
                    <a:lnTo>
                      <a:pt x="48" y="30"/>
                    </a:lnTo>
                    <a:lnTo>
                      <a:pt x="51" y="32"/>
                    </a:lnTo>
                    <a:lnTo>
                      <a:pt x="51" y="33"/>
                    </a:lnTo>
                    <a:lnTo>
                      <a:pt x="51" y="35"/>
                    </a:lnTo>
                    <a:lnTo>
                      <a:pt x="54" y="36"/>
                    </a:lnTo>
                    <a:lnTo>
                      <a:pt x="54" y="38"/>
                    </a:lnTo>
                    <a:lnTo>
                      <a:pt x="54" y="39"/>
                    </a:lnTo>
                    <a:lnTo>
                      <a:pt x="57" y="41"/>
                    </a:lnTo>
                    <a:lnTo>
                      <a:pt x="57" y="43"/>
                    </a:lnTo>
                    <a:lnTo>
                      <a:pt x="57" y="44"/>
                    </a:lnTo>
                    <a:lnTo>
                      <a:pt x="61" y="46"/>
                    </a:lnTo>
                    <a:lnTo>
                      <a:pt x="61" y="47"/>
                    </a:lnTo>
                    <a:lnTo>
                      <a:pt x="61" y="49"/>
                    </a:lnTo>
                    <a:lnTo>
                      <a:pt x="64" y="51"/>
                    </a:lnTo>
                    <a:lnTo>
                      <a:pt x="64" y="53"/>
                    </a:lnTo>
                    <a:lnTo>
                      <a:pt x="64" y="54"/>
                    </a:lnTo>
                    <a:lnTo>
                      <a:pt x="67" y="56"/>
                    </a:lnTo>
                    <a:lnTo>
                      <a:pt x="67" y="58"/>
                    </a:lnTo>
                    <a:lnTo>
                      <a:pt x="67" y="59"/>
                    </a:lnTo>
                    <a:lnTo>
                      <a:pt x="70" y="61"/>
                    </a:lnTo>
                    <a:lnTo>
                      <a:pt x="70" y="63"/>
                    </a:lnTo>
                    <a:lnTo>
                      <a:pt x="70" y="64"/>
                    </a:lnTo>
                    <a:lnTo>
                      <a:pt x="73" y="66"/>
                    </a:lnTo>
                    <a:lnTo>
                      <a:pt x="73" y="68"/>
                    </a:lnTo>
                    <a:lnTo>
                      <a:pt x="73" y="69"/>
                    </a:lnTo>
                    <a:lnTo>
                      <a:pt x="77" y="71"/>
                    </a:lnTo>
                    <a:lnTo>
                      <a:pt x="77" y="73"/>
                    </a:lnTo>
                    <a:lnTo>
                      <a:pt x="77" y="74"/>
                    </a:lnTo>
                    <a:lnTo>
                      <a:pt x="80" y="76"/>
                    </a:lnTo>
                    <a:lnTo>
                      <a:pt x="80" y="78"/>
                    </a:lnTo>
                    <a:lnTo>
                      <a:pt x="80" y="79"/>
                    </a:lnTo>
                    <a:lnTo>
                      <a:pt x="83" y="81"/>
                    </a:lnTo>
                    <a:lnTo>
                      <a:pt x="83" y="82"/>
                    </a:lnTo>
                    <a:lnTo>
                      <a:pt x="83" y="84"/>
                    </a:lnTo>
                    <a:lnTo>
                      <a:pt x="86" y="86"/>
                    </a:lnTo>
                    <a:lnTo>
                      <a:pt x="86" y="87"/>
                    </a:lnTo>
                    <a:lnTo>
                      <a:pt x="86" y="89"/>
                    </a:lnTo>
                    <a:lnTo>
                      <a:pt x="86" y="90"/>
                    </a:lnTo>
                    <a:lnTo>
                      <a:pt x="89" y="92"/>
                    </a:lnTo>
                    <a:lnTo>
                      <a:pt x="89" y="93"/>
                    </a:lnTo>
                    <a:lnTo>
                      <a:pt x="89" y="94"/>
                    </a:lnTo>
                    <a:lnTo>
                      <a:pt x="93" y="96"/>
                    </a:lnTo>
                    <a:lnTo>
                      <a:pt x="93" y="97"/>
                    </a:lnTo>
                    <a:lnTo>
                      <a:pt x="93" y="99"/>
                    </a:lnTo>
                    <a:lnTo>
                      <a:pt x="96" y="100"/>
                    </a:lnTo>
                    <a:lnTo>
                      <a:pt x="96" y="101"/>
                    </a:lnTo>
                    <a:lnTo>
                      <a:pt x="96" y="102"/>
                    </a:lnTo>
                    <a:lnTo>
                      <a:pt x="99" y="104"/>
                    </a:lnTo>
                    <a:lnTo>
                      <a:pt x="99" y="105"/>
                    </a:lnTo>
                    <a:lnTo>
                      <a:pt x="99" y="106"/>
                    </a:lnTo>
                    <a:lnTo>
                      <a:pt x="102" y="107"/>
                    </a:lnTo>
                    <a:lnTo>
                      <a:pt x="102" y="108"/>
                    </a:lnTo>
                    <a:lnTo>
                      <a:pt x="102" y="109"/>
                    </a:lnTo>
                    <a:lnTo>
                      <a:pt x="105" y="110"/>
                    </a:lnTo>
                    <a:lnTo>
                      <a:pt x="105" y="111"/>
                    </a:lnTo>
                    <a:lnTo>
                      <a:pt x="105" y="112"/>
                    </a:lnTo>
                    <a:lnTo>
                      <a:pt x="109" y="112"/>
                    </a:lnTo>
                    <a:lnTo>
                      <a:pt x="109" y="113"/>
                    </a:lnTo>
                    <a:lnTo>
                      <a:pt x="109" y="114"/>
                    </a:lnTo>
                    <a:lnTo>
                      <a:pt x="112" y="115"/>
                    </a:lnTo>
                    <a:lnTo>
                      <a:pt x="112" y="115"/>
                    </a:lnTo>
                    <a:lnTo>
                      <a:pt x="112" y="116"/>
                    </a:lnTo>
                    <a:lnTo>
                      <a:pt x="115" y="117"/>
                    </a:lnTo>
                    <a:lnTo>
                      <a:pt x="115" y="117"/>
                    </a:lnTo>
                    <a:lnTo>
                      <a:pt x="115" y="118"/>
                    </a:lnTo>
                    <a:lnTo>
                      <a:pt x="118" y="118"/>
                    </a:lnTo>
                    <a:lnTo>
                      <a:pt x="118" y="119"/>
                    </a:lnTo>
                    <a:lnTo>
                      <a:pt x="118" y="119"/>
                    </a:lnTo>
                    <a:lnTo>
                      <a:pt x="121" y="119"/>
                    </a:lnTo>
                    <a:lnTo>
                      <a:pt x="125" y="120"/>
                    </a:lnTo>
                    <a:lnTo>
                      <a:pt x="128" y="120"/>
                    </a:lnTo>
                    <a:lnTo>
                      <a:pt x="131" y="120"/>
                    </a:lnTo>
                    <a:lnTo>
                      <a:pt x="134" y="119"/>
                    </a:lnTo>
                    <a:lnTo>
                      <a:pt x="134" y="119"/>
                    </a:lnTo>
                    <a:lnTo>
                      <a:pt x="134" y="119"/>
                    </a:lnTo>
                    <a:lnTo>
                      <a:pt x="137" y="118"/>
                    </a:lnTo>
                    <a:lnTo>
                      <a:pt x="137" y="118"/>
                    </a:lnTo>
                    <a:lnTo>
                      <a:pt x="137" y="117"/>
                    </a:lnTo>
                    <a:lnTo>
                      <a:pt x="141" y="117"/>
                    </a:lnTo>
                    <a:lnTo>
                      <a:pt x="141" y="116"/>
                    </a:lnTo>
                    <a:lnTo>
                      <a:pt x="141" y="115"/>
                    </a:lnTo>
                    <a:lnTo>
                      <a:pt x="144" y="115"/>
                    </a:lnTo>
                    <a:lnTo>
                      <a:pt x="144" y="114"/>
                    </a:lnTo>
                    <a:lnTo>
                      <a:pt x="144" y="113"/>
                    </a:lnTo>
                    <a:lnTo>
                      <a:pt x="147" y="112"/>
                    </a:lnTo>
                    <a:lnTo>
                      <a:pt x="147" y="112"/>
                    </a:lnTo>
                    <a:lnTo>
                      <a:pt x="147" y="110"/>
                    </a:lnTo>
                    <a:lnTo>
                      <a:pt x="150" y="110"/>
                    </a:lnTo>
                    <a:lnTo>
                      <a:pt x="150" y="108"/>
                    </a:lnTo>
                    <a:lnTo>
                      <a:pt x="150" y="108"/>
                    </a:lnTo>
                    <a:lnTo>
                      <a:pt x="153" y="107"/>
                    </a:lnTo>
                    <a:lnTo>
                      <a:pt x="153" y="105"/>
                    </a:lnTo>
                    <a:lnTo>
                      <a:pt x="153" y="104"/>
                    </a:lnTo>
                    <a:lnTo>
                      <a:pt x="157" y="103"/>
                    </a:lnTo>
                    <a:lnTo>
                      <a:pt x="157" y="102"/>
                    </a:lnTo>
                    <a:lnTo>
                      <a:pt x="157" y="101"/>
                    </a:lnTo>
                    <a:lnTo>
                      <a:pt x="160" y="100"/>
                    </a:lnTo>
                    <a:lnTo>
                      <a:pt x="160" y="98"/>
                    </a:lnTo>
                    <a:lnTo>
                      <a:pt x="160" y="97"/>
                    </a:lnTo>
                    <a:lnTo>
                      <a:pt x="163" y="96"/>
                    </a:lnTo>
                    <a:lnTo>
                      <a:pt x="163" y="94"/>
                    </a:lnTo>
                    <a:lnTo>
                      <a:pt x="163" y="93"/>
                    </a:lnTo>
                    <a:lnTo>
                      <a:pt x="166" y="91"/>
                    </a:lnTo>
                    <a:lnTo>
                      <a:pt x="166" y="90"/>
                    </a:lnTo>
                    <a:lnTo>
                      <a:pt x="166" y="89"/>
                    </a:lnTo>
                    <a:lnTo>
                      <a:pt x="169" y="87"/>
                    </a:lnTo>
                    <a:lnTo>
                      <a:pt x="169" y="85"/>
                    </a:lnTo>
                    <a:lnTo>
                      <a:pt x="169" y="84"/>
                    </a:lnTo>
                    <a:lnTo>
                      <a:pt x="173" y="82"/>
                    </a:lnTo>
                    <a:lnTo>
                      <a:pt x="173" y="81"/>
                    </a:lnTo>
                    <a:lnTo>
                      <a:pt x="173" y="79"/>
                    </a:lnTo>
                    <a:lnTo>
                      <a:pt x="176" y="77"/>
                    </a:lnTo>
                    <a:lnTo>
                      <a:pt x="176" y="76"/>
                    </a:lnTo>
                    <a:lnTo>
                      <a:pt x="176" y="74"/>
                    </a:lnTo>
                    <a:lnTo>
                      <a:pt x="179" y="73"/>
                    </a:lnTo>
                    <a:lnTo>
                      <a:pt x="179" y="71"/>
                    </a:lnTo>
                    <a:lnTo>
                      <a:pt x="179" y="69"/>
                    </a:lnTo>
                    <a:lnTo>
                      <a:pt x="182" y="67"/>
                    </a:lnTo>
                    <a:lnTo>
                      <a:pt x="182" y="66"/>
                    </a:lnTo>
                    <a:lnTo>
                      <a:pt x="182" y="64"/>
                    </a:lnTo>
                    <a:lnTo>
                      <a:pt x="185" y="62"/>
                    </a:lnTo>
                    <a:lnTo>
                      <a:pt x="185" y="61"/>
                    </a:lnTo>
                    <a:lnTo>
                      <a:pt x="185" y="59"/>
                    </a:lnTo>
                    <a:lnTo>
                      <a:pt x="189" y="58"/>
                    </a:lnTo>
                    <a:lnTo>
                      <a:pt x="189" y="56"/>
                    </a:lnTo>
                    <a:lnTo>
                      <a:pt x="189" y="54"/>
                    </a:lnTo>
                    <a:lnTo>
                      <a:pt x="192" y="52"/>
                    </a:lnTo>
                    <a:lnTo>
                      <a:pt x="192" y="51"/>
                    </a:lnTo>
                    <a:lnTo>
                      <a:pt x="192" y="49"/>
                    </a:lnTo>
                    <a:lnTo>
                      <a:pt x="192" y="47"/>
                    </a:lnTo>
                    <a:lnTo>
                      <a:pt x="195" y="46"/>
                    </a:lnTo>
                    <a:lnTo>
                      <a:pt x="195" y="44"/>
                    </a:lnTo>
                    <a:lnTo>
                      <a:pt x="195" y="42"/>
                    </a:lnTo>
                    <a:lnTo>
                      <a:pt x="198" y="41"/>
                    </a:lnTo>
                    <a:lnTo>
                      <a:pt x="198" y="39"/>
                    </a:lnTo>
                    <a:lnTo>
                      <a:pt x="198" y="38"/>
                    </a:lnTo>
                    <a:lnTo>
                      <a:pt x="201" y="36"/>
                    </a:lnTo>
                    <a:lnTo>
                      <a:pt x="201" y="35"/>
                    </a:lnTo>
                    <a:lnTo>
                      <a:pt x="201" y="33"/>
                    </a:lnTo>
                    <a:lnTo>
                      <a:pt x="205" y="31"/>
                    </a:lnTo>
                    <a:lnTo>
                      <a:pt x="205" y="30"/>
                    </a:lnTo>
                    <a:lnTo>
                      <a:pt x="205" y="28"/>
                    </a:lnTo>
                    <a:lnTo>
                      <a:pt x="208" y="27"/>
                    </a:lnTo>
                    <a:lnTo>
                      <a:pt x="208" y="26"/>
                    </a:lnTo>
                    <a:lnTo>
                      <a:pt x="208" y="24"/>
                    </a:lnTo>
                    <a:lnTo>
                      <a:pt x="211" y="23"/>
                    </a:lnTo>
                    <a:lnTo>
                      <a:pt x="211" y="21"/>
                    </a:lnTo>
                    <a:lnTo>
                      <a:pt x="211" y="20"/>
                    </a:lnTo>
                    <a:lnTo>
                      <a:pt x="214" y="19"/>
                    </a:lnTo>
                    <a:lnTo>
                      <a:pt x="214" y="18"/>
                    </a:lnTo>
                    <a:lnTo>
                      <a:pt x="214" y="16"/>
                    </a:lnTo>
                    <a:lnTo>
                      <a:pt x="217" y="15"/>
                    </a:lnTo>
                    <a:lnTo>
                      <a:pt x="217" y="14"/>
                    </a:lnTo>
                    <a:lnTo>
                      <a:pt x="217" y="13"/>
                    </a:lnTo>
                    <a:lnTo>
                      <a:pt x="221" y="12"/>
                    </a:lnTo>
                    <a:lnTo>
                      <a:pt x="221" y="11"/>
                    </a:lnTo>
                    <a:lnTo>
                      <a:pt x="221" y="10"/>
                    </a:lnTo>
                    <a:lnTo>
                      <a:pt x="224" y="9"/>
                    </a:lnTo>
                    <a:lnTo>
                      <a:pt x="224" y="8"/>
                    </a:lnTo>
                    <a:lnTo>
                      <a:pt x="224" y="8"/>
                    </a:lnTo>
                    <a:lnTo>
                      <a:pt x="227" y="7"/>
                    </a:lnTo>
                    <a:lnTo>
                      <a:pt x="227" y="6"/>
                    </a:lnTo>
                    <a:lnTo>
                      <a:pt x="227" y="5"/>
                    </a:lnTo>
                    <a:lnTo>
                      <a:pt x="230" y="5"/>
                    </a:lnTo>
                    <a:lnTo>
                      <a:pt x="230" y="4"/>
                    </a:lnTo>
                    <a:lnTo>
                      <a:pt x="230" y="3"/>
                    </a:lnTo>
                    <a:lnTo>
                      <a:pt x="233" y="3"/>
                    </a:lnTo>
                    <a:lnTo>
                      <a:pt x="233" y="2"/>
                    </a:lnTo>
                    <a:lnTo>
                      <a:pt x="233" y="2"/>
                    </a:lnTo>
                    <a:lnTo>
                      <a:pt x="237" y="1"/>
                    </a:lnTo>
                    <a:lnTo>
                      <a:pt x="237" y="1"/>
                    </a:lnTo>
                    <a:lnTo>
                      <a:pt x="240" y="1"/>
                    </a:lnTo>
                    <a:lnTo>
                      <a:pt x="240" y="0"/>
                    </a:lnTo>
                    <a:lnTo>
                      <a:pt x="243" y="0"/>
                    </a:lnTo>
                    <a:lnTo>
                      <a:pt x="246" y="0"/>
                    </a:lnTo>
                    <a:lnTo>
                      <a:pt x="249" y="1"/>
                    </a:lnTo>
                    <a:lnTo>
                      <a:pt x="253" y="1"/>
                    </a:lnTo>
                    <a:lnTo>
                      <a:pt x="253" y="1"/>
                    </a:lnTo>
                    <a:lnTo>
                      <a:pt x="253" y="2"/>
                    </a:lnTo>
                    <a:lnTo>
                      <a:pt x="256" y="2"/>
                    </a:lnTo>
                    <a:lnTo>
                      <a:pt x="256" y="3"/>
                    </a:lnTo>
                    <a:lnTo>
                      <a:pt x="256" y="3"/>
                    </a:lnTo>
                    <a:lnTo>
                      <a:pt x="259" y="4"/>
                    </a:lnTo>
                    <a:lnTo>
                      <a:pt x="259" y="5"/>
                    </a:lnTo>
                    <a:lnTo>
                      <a:pt x="259" y="5"/>
                    </a:lnTo>
                    <a:lnTo>
                      <a:pt x="262" y="6"/>
                    </a:lnTo>
                    <a:lnTo>
                      <a:pt x="262" y="7"/>
                    </a:lnTo>
                    <a:lnTo>
                      <a:pt x="262" y="8"/>
                    </a:lnTo>
                    <a:lnTo>
                      <a:pt x="265" y="8"/>
                    </a:lnTo>
                    <a:lnTo>
                      <a:pt x="265" y="9"/>
                    </a:lnTo>
                    <a:lnTo>
                      <a:pt x="265" y="10"/>
                    </a:lnTo>
                    <a:lnTo>
                      <a:pt x="269" y="11"/>
                    </a:lnTo>
                    <a:lnTo>
                      <a:pt x="269" y="12"/>
                    </a:lnTo>
                    <a:lnTo>
                      <a:pt x="269" y="13"/>
                    </a:lnTo>
                    <a:lnTo>
                      <a:pt x="272" y="14"/>
                    </a:lnTo>
                    <a:lnTo>
                      <a:pt x="272" y="15"/>
                    </a:lnTo>
                    <a:lnTo>
                      <a:pt x="272" y="16"/>
                    </a:lnTo>
                    <a:lnTo>
                      <a:pt x="275" y="18"/>
                    </a:lnTo>
                    <a:lnTo>
                      <a:pt x="275" y="19"/>
                    </a:lnTo>
                    <a:lnTo>
                      <a:pt x="275" y="20"/>
                    </a:lnTo>
                    <a:lnTo>
                      <a:pt x="278" y="21"/>
                    </a:lnTo>
                    <a:lnTo>
                      <a:pt x="278" y="23"/>
                    </a:lnTo>
                    <a:lnTo>
                      <a:pt x="278" y="24"/>
                    </a:lnTo>
                    <a:lnTo>
                      <a:pt x="281" y="26"/>
                    </a:lnTo>
                    <a:lnTo>
                      <a:pt x="281" y="27"/>
                    </a:lnTo>
                    <a:lnTo>
                      <a:pt x="281" y="28"/>
                    </a:lnTo>
                    <a:lnTo>
                      <a:pt x="285" y="30"/>
                    </a:lnTo>
                    <a:lnTo>
                      <a:pt x="285" y="31"/>
                    </a:lnTo>
                    <a:lnTo>
                      <a:pt x="285" y="33"/>
                    </a:lnTo>
                    <a:lnTo>
                      <a:pt x="288" y="35"/>
                    </a:lnTo>
                    <a:lnTo>
                      <a:pt x="288" y="36"/>
                    </a:lnTo>
                    <a:lnTo>
                      <a:pt x="288" y="38"/>
                    </a:lnTo>
                    <a:lnTo>
                      <a:pt x="291" y="39"/>
                    </a:lnTo>
                    <a:lnTo>
                      <a:pt x="291" y="41"/>
                    </a:lnTo>
                    <a:lnTo>
                      <a:pt x="291" y="4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27" name="Freeform 39"/>
              <p:cNvSpPr>
                <a:spLocks/>
              </p:cNvSpPr>
              <p:nvPr/>
            </p:nvSpPr>
            <p:spPr bwMode="auto">
              <a:xfrm>
                <a:off x="1879" y="2442"/>
                <a:ext cx="286" cy="121"/>
              </a:xfrm>
              <a:custGeom>
                <a:avLst/>
                <a:gdLst/>
                <a:ahLst/>
                <a:cxnLst>
                  <a:cxn ang="0">
                    <a:pos x="3" y="47"/>
                  </a:cxn>
                  <a:cxn ang="0">
                    <a:pos x="6" y="54"/>
                  </a:cxn>
                  <a:cxn ang="0">
                    <a:pos x="13" y="61"/>
                  </a:cxn>
                  <a:cxn ang="0">
                    <a:pos x="16" y="67"/>
                  </a:cxn>
                  <a:cxn ang="0">
                    <a:pos x="19" y="74"/>
                  </a:cxn>
                  <a:cxn ang="0">
                    <a:pos x="26" y="81"/>
                  </a:cxn>
                  <a:cxn ang="0">
                    <a:pos x="29" y="87"/>
                  </a:cxn>
                  <a:cxn ang="0">
                    <a:pos x="32" y="93"/>
                  </a:cxn>
                  <a:cxn ang="0">
                    <a:pos x="38" y="98"/>
                  </a:cxn>
                  <a:cxn ang="0">
                    <a:pos x="42" y="103"/>
                  </a:cxn>
                  <a:cxn ang="0">
                    <a:pos x="45" y="108"/>
                  </a:cxn>
                  <a:cxn ang="0">
                    <a:pos x="51" y="112"/>
                  </a:cxn>
                  <a:cxn ang="0">
                    <a:pos x="54" y="115"/>
                  </a:cxn>
                  <a:cxn ang="0">
                    <a:pos x="58" y="117"/>
                  </a:cxn>
                  <a:cxn ang="0">
                    <a:pos x="64" y="119"/>
                  </a:cxn>
                  <a:cxn ang="0">
                    <a:pos x="74" y="120"/>
                  </a:cxn>
                  <a:cxn ang="0">
                    <a:pos x="80" y="118"/>
                  </a:cxn>
                  <a:cxn ang="0">
                    <a:pos x="83" y="116"/>
                  </a:cxn>
                  <a:cxn ang="0">
                    <a:pos x="90" y="113"/>
                  </a:cxn>
                  <a:cxn ang="0">
                    <a:pos x="93" y="110"/>
                  </a:cxn>
                  <a:cxn ang="0">
                    <a:pos x="96" y="106"/>
                  </a:cxn>
                  <a:cxn ang="0">
                    <a:pos x="102" y="101"/>
                  </a:cxn>
                  <a:cxn ang="0">
                    <a:pos x="106" y="96"/>
                  </a:cxn>
                  <a:cxn ang="0">
                    <a:pos x="109" y="90"/>
                  </a:cxn>
                  <a:cxn ang="0">
                    <a:pos x="112" y="84"/>
                  </a:cxn>
                  <a:cxn ang="0">
                    <a:pos x="118" y="78"/>
                  </a:cxn>
                  <a:cxn ang="0">
                    <a:pos x="122" y="71"/>
                  </a:cxn>
                  <a:cxn ang="0">
                    <a:pos x="125" y="64"/>
                  </a:cxn>
                  <a:cxn ang="0">
                    <a:pos x="131" y="58"/>
                  </a:cxn>
                  <a:cxn ang="0">
                    <a:pos x="134" y="51"/>
                  </a:cxn>
                  <a:cxn ang="0">
                    <a:pos x="138" y="44"/>
                  </a:cxn>
                  <a:cxn ang="0">
                    <a:pos x="144" y="38"/>
                  </a:cxn>
                  <a:cxn ang="0">
                    <a:pos x="147" y="32"/>
                  </a:cxn>
                  <a:cxn ang="0">
                    <a:pos x="150" y="26"/>
                  </a:cxn>
                  <a:cxn ang="0">
                    <a:pos x="157" y="21"/>
                  </a:cxn>
                  <a:cxn ang="0">
                    <a:pos x="160" y="16"/>
                  </a:cxn>
                  <a:cxn ang="0">
                    <a:pos x="163" y="12"/>
                  </a:cxn>
                  <a:cxn ang="0">
                    <a:pos x="170" y="8"/>
                  </a:cxn>
                  <a:cxn ang="0">
                    <a:pos x="173" y="5"/>
                  </a:cxn>
                  <a:cxn ang="0">
                    <a:pos x="176" y="2"/>
                  </a:cxn>
                  <a:cxn ang="0">
                    <a:pos x="182" y="1"/>
                  </a:cxn>
                  <a:cxn ang="0">
                    <a:pos x="195" y="1"/>
                  </a:cxn>
                  <a:cxn ang="0">
                    <a:pos x="198" y="2"/>
                  </a:cxn>
                  <a:cxn ang="0">
                    <a:pos x="202" y="5"/>
                  </a:cxn>
                  <a:cxn ang="0">
                    <a:pos x="208" y="7"/>
                  </a:cxn>
                  <a:cxn ang="0">
                    <a:pos x="211" y="11"/>
                  </a:cxn>
                  <a:cxn ang="0">
                    <a:pos x="214" y="15"/>
                  </a:cxn>
                  <a:cxn ang="0">
                    <a:pos x="218" y="20"/>
                  </a:cxn>
                  <a:cxn ang="0">
                    <a:pos x="224" y="25"/>
                  </a:cxn>
                  <a:cxn ang="0">
                    <a:pos x="227" y="31"/>
                  </a:cxn>
                  <a:cxn ang="0">
                    <a:pos x="230" y="37"/>
                  </a:cxn>
                  <a:cxn ang="0">
                    <a:pos x="237" y="44"/>
                  </a:cxn>
                  <a:cxn ang="0">
                    <a:pos x="240" y="50"/>
                  </a:cxn>
                  <a:cxn ang="0">
                    <a:pos x="243" y="57"/>
                  </a:cxn>
                  <a:cxn ang="0">
                    <a:pos x="250" y="64"/>
                  </a:cxn>
                  <a:cxn ang="0">
                    <a:pos x="253" y="71"/>
                  </a:cxn>
                  <a:cxn ang="0">
                    <a:pos x="256" y="77"/>
                  </a:cxn>
                  <a:cxn ang="0">
                    <a:pos x="262" y="84"/>
                  </a:cxn>
                  <a:cxn ang="0">
                    <a:pos x="266" y="90"/>
                  </a:cxn>
                  <a:cxn ang="0">
                    <a:pos x="269" y="95"/>
                  </a:cxn>
                  <a:cxn ang="0">
                    <a:pos x="275" y="100"/>
                  </a:cxn>
                  <a:cxn ang="0">
                    <a:pos x="278" y="105"/>
                  </a:cxn>
                  <a:cxn ang="0">
                    <a:pos x="282" y="109"/>
                  </a:cxn>
                </a:cxnLst>
                <a:rect l="0" t="0" r="r" b="b"/>
                <a:pathLst>
                  <a:path w="286" h="121">
                    <a:moveTo>
                      <a:pt x="0" y="42"/>
                    </a:moveTo>
                    <a:lnTo>
                      <a:pt x="3" y="44"/>
                    </a:lnTo>
                    <a:lnTo>
                      <a:pt x="3" y="46"/>
                    </a:lnTo>
                    <a:lnTo>
                      <a:pt x="3" y="47"/>
                    </a:lnTo>
                    <a:lnTo>
                      <a:pt x="6" y="49"/>
                    </a:lnTo>
                    <a:lnTo>
                      <a:pt x="6" y="51"/>
                    </a:lnTo>
                    <a:lnTo>
                      <a:pt x="6" y="52"/>
                    </a:lnTo>
                    <a:lnTo>
                      <a:pt x="6" y="54"/>
                    </a:lnTo>
                    <a:lnTo>
                      <a:pt x="10" y="56"/>
                    </a:lnTo>
                    <a:lnTo>
                      <a:pt x="10" y="58"/>
                    </a:lnTo>
                    <a:lnTo>
                      <a:pt x="10" y="59"/>
                    </a:lnTo>
                    <a:lnTo>
                      <a:pt x="13" y="61"/>
                    </a:lnTo>
                    <a:lnTo>
                      <a:pt x="13" y="62"/>
                    </a:lnTo>
                    <a:lnTo>
                      <a:pt x="13" y="64"/>
                    </a:lnTo>
                    <a:lnTo>
                      <a:pt x="16" y="66"/>
                    </a:lnTo>
                    <a:lnTo>
                      <a:pt x="16" y="67"/>
                    </a:lnTo>
                    <a:lnTo>
                      <a:pt x="16" y="69"/>
                    </a:lnTo>
                    <a:lnTo>
                      <a:pt x="19" y="71"/>
                    </a:lnTo>
                    <a:lnTo>
                      <a:pt x="19" y="73"/>
                    </a:lnTo>
                    <a:lnTo>
                      <a:pt x="19" y="74"/>
                    </a:lnTo>
                    <a:lnTo>
                      <a:pt x="22" y="76"/>
                    </a:lnTo>
                    <a:lnTo>
                      <a:pt x="22" y="77"/>
                    </a:lnTo>
                    <a:lnTo>
                      <a:pt x="22" y="79"/>
                    </a:lnTo>
                    <a:lnTo>
                      <a:pt x="26" y="81"/>
                    </a:lnTo>
                    <a:lnTo>
                      <a:pt x="26" y="82"/>
                    </a:lnTo>
                    <a:lnTo>
                      <a:pt x="26" y="84"/>
                    </a:lnTo>
                    <a:lnTo>
                      <a:pt x="29" y="85"/>
                    </a:lnTo>
                    <a:lnTo>
                      <a:pt x="29" y="87"/>
                    </a:lnTo>
                    <a:lnTo>
                      <a:pt x="29" y="89"/>
                    </a:lnTo>
                    <a:lnTo>
                      <a:pt x="32" y="90"/>
                    </a:lnTo>
                    <a:lnTo>
                      <a:pt x="32" y="91"/>
                    </a:lnTo>
                    <a:lnTo>
                      <a:pt x="32" y="93"/>
                    </a:lnTo>
                    <a:lnTo>
                      <a:pt x="35" y="94"/>
                    </a:lnTo>
                    <a:lnTo>
                      <a:pt x="35" y="96"/>
                    </a:lnTo>
                    <a:lnTo>
                      <a:pt x="35" y="97"/>
                    </a:lnTo>
                    <a:lnTo>
                      <a:pt x="38" y="98"/>
                    </a:lnTo>
                    <a:lnTo>
                      <a:pt x="38" y="100"/>
                    </a:lnTo>
                    <a:lnTo>
                      <a:pt x="38" y="101"/>
                    </a:lnTo>
                    <a:lnTo>
                      <a:pt x="42" y="102"/>
                    </a:lnTo>
                    <a:lnTo>
                      <a:pt x="42" y="103"/>
                    </a:lnTo>
                    <a:lnTo>
                      <a:pt x="42" y="104"/>
                    </a:lnTo>
                    <a:lnTo>
                      <a:pt x="45" y="105"/>
                    </a:lnTo>
                    <a:lnTo>
                      <a:pt x="45" y="107"/>
                    </a:lnTo>
                    <a:lnTo>
                      <a:pt x="45" y="108"/>
                    </a:lnTo>
                    <a:lnTo>
                      <a:pt x="48" y="108"/>
                    </a:lnTo>
                    <a:lnTo>
                      <a:pt x="48" y="110"/>
                    </a:lnTo>
                    <a:lnTo>
                      <a:pt x="48" y="110"/>
                    </a:lnTo>
                    <a:lnTo>
                      <a:pt x="51" y="112"/>
                    </a:lnTo>
                    <a:lnTo>
                      <a:pt x="51" y="112"/>
                    </a:lnTo>
                    <a:lnTo>
                      <a:pt x="51" y="113"/>
                    </a:lnTo>
                    <a:lnTo>
                      <a:pt x="54" y="114"/>
                    </a:lnTo>
                    <a:lnTo>
                      <a:pt x="54" y="115"/>
                    </a:lnTo>
                    <a:lnTo>
                      <a:pt x="54" y="115"/>
                    </a:lnTo>
                    <a:lnTo>
                      <a:pt x="58" y="116"/>
                    </a:lnTo>
                    <a:lnTo>
                      <a:pt x="58" y="117"/>
                    </a:lnTo>
                    <a:lnTo>
                      <a:pt x="58" y="117"/>
                    </a:lnTo>
                    <a:lnTo>
                      <a:pt x="61" y="118"/>
                    </a:lnTo>
                    <a:lnTo>
                      <a:pt x="61" y="118"/>
                    </a:lnTo>
                    <a:lnTo>
                      <a:pt x="61" y="119"/>
                    </a:lnTo>
                    <a:lnTo>
                      <a:pt x="64" y="119"/>
                    </a:lnTo>
                    <a:lnTo>
                      <a:pt x="64" y="119"/>
                    </a:lnTo>
                    <a:lnTo>
                      <a:pt x="67" y="120"/>
                    </a:lnTo>
                    <a:lnTo>
                      <a:pt x="70" y="120"/>
                    </a:lnTo>
                    <a:lnTo>
                      <a:pt x="74" y="120"/>
                    </a:lnTo>
                    <a:lnTo>
                      <a:pt x="77" y="119"/>
                    </a:lnTo>
                    <a:lnTo>
                      <a:pt x="77" y="119"/>
                    </a:lnTo>
                    <a:lnTo>
                      <a:pt x="80" y="119"/>
                    </a:lnTo>
                    <a:lnTo>
                      <a:pt x="80" y="118"/>
                    </a:lnTo>
                    <a:lnTo>
                      <a:pt x="80" y="118"/>
                    </a:lnTo>
                    <a:lnTo>
                      <a:pt x="83" y="117"/>
                    </a:lnTo>
                    <a:lnTo>
                      <a:pt x="83" y="117"/>
                    </a:lnTo>
                    <a:lnTo>
                      <a:pt x="83" y="116"/>
                    </a:lnTo>
                    <a:lnTo>
                      <a:pt x="86" y="115"/>
                    </a:lnTo>
                    <a:lnTo>
                      <a:pt x="86" y="115"/>
                    </a:lnTo>
                    <a:lnTo>
                      <a:pt x="86" y="114"/>
                    </a:lnTo>
                    <a:lnTo>
                      <a:pt x="90" y="113"/>
                    </a:lnTo>
                    <a:lnTo>
                      <a:pt x="90" y="112"/>
                    </a:lnTo>
                    <a:lnTo>
                      <a:pt x="90" y="112"/>
                    </a:lnTo>
                    <a:lnTo>
                      <a:pt x="93" y="111"/>
                    </a:lnTo>
                    <a:lnTo>
                      <a:pt x="93" y="110"/>
                    </a:lnTo>
                    <a:lnTo>
                      <a:pt x="93" y="109"/>
                    </a:lnTo>
                    <a:lnTo>
                      <a:pt x="96" y="108"/>
                    </a:lnTo>
                    <a:lnTo>
                      <a:pt x="96" y="107"/>
                    </a:lnTo>
                    <a:lnTo>
                      <a:pt x="96" y="106"/>
                    </a:lnTo>
                    <a:lnTo>
                      <a:pt x="99" y="105"/>
                    </a:lnTo>
                    <a:lnTo>
                      <a:pt x="99" y="104"/>
                    </a:lnTo>
                    <a:lnTo>
                      <a:pt x="99" y="102"/>
                    </a:lnTo>
                    <a:lnTo>
                      <a:pt x="102" y="101"/>
                    </a:lnTo>
                    <a:lnTo>
                      <a:pt x="102" y="100"/>
                    </a:lnTo>
                    <a:lnTo>
                      <a:pt x="102" y="99"/>
                    </a:lnTo>
                    <a:lnTo>
                      <a:pt x="106" y="97"/>
                    </a:lnTo>
                    <a:lnTo>
                      <a:pt x="106" y="96"/>
                    </a:lnTo>
                    <a:lnTo>
                      <a:pt x="106" y="94"/>
                    </a:lnTo>
                    <a:lnTo>
                      <a:pt x="109" y="93"/>
                    </a:lnTo>
                    <a:lnTo>
                      <a:pt x="109" y="92"/>
                    </a:lnTo>
                    <a:lnTo>
                      <a:pt x="109" y="90"/>
                    </a:lnTo>
                    <a:lnTo>
                      <a:pt x="112" y="89"/>
                    </a:lnTo>
                    <a:lnTo>
                      <a:pt x="112" y="87"/>
                    </a:lnTo>
                    <a:lnTo>
                      <a:pt x="112" y="86"/>
                    </a:lnTo>
                    <a:lnTo>
                      <a:pt x="112" y="84"/>
                    </a:lnTo>
                    <a:lnTo>
                      <a:pt x="115" y="82"/>
                    </a:lnTo>
                    <a:lnTo>
                      <a:pt x="115" y="81"/>
                    </a:lnTo>
                    <a:lnTo>
                      <a:pt x="115" y="79"/>
                    </a:lnTo>
                    <a:lnTo>
                      <a:pt x="118" y="78"/>
                    </a:lnTo>
                    <a:lnTo>
                      <a:pt x="118" y="76"/>
                    </a:lnTo>
                    <a:lnTo>
                      <a:pt x="118" y="74"/>
                    </a:lnTo>
                    <a:lnTo>
                      <a:pt x="122" y="73"/>
                    </a:lnTo>
                    <a:lnTo>
                      <a:pt x="122" y="71"/>
                    </a:lnTo>
                    <a:lnTo>
                      <a:pt x="122" y="69"/>
                    </a:lnTo>
                    <a:lnTo>
                      <a:pt x="125" y="68"/>
                    </a:lnTo>
                    <a:lnTo>
                      <a:pt x="125" y="66"/>
                    </a:lnTo>
                    <a:lnTo>
                      <a:pt x="125" y="64"/>
                    </a:lnTo>
                    <a:lnTo>
                      <a:pt x="128" y="63"/>
                    </a:lnTo>
                    <a:lnTo>
                      <a:pt x="128" y="61"/>
                    </a:lnTo>
                    <a:lnTo>
                      <a:pt x="128" y="59"/>
                    </a:lnTo>
                    <a:lnTo>
                      <a:pt x="131" y="58"/>
                    </a:lnTo>
                    <a:lnTo>
                      <a:pt x="131" y="56"/>
                    </a:lnTo>
                    <a:lnTo>
                      <a:pt x="131" y="54"/>
                    </a:lnTo>
                    <a:lnTo>
                      <a:pt x="134" y="53"/>
                    </a:lnTo>
                    <a:lnTo>
                      <a:pt x="134" y="51"/>
                    </a:lnTo>
                    <a:lnTo>
                      <a:pt x="134" y="49"/>
                    </a:lnTo>
                    <a:lnTo>
                      <a:pt x="138" y="47"/>
                    </a:lnTo>
                    <a:lnTo>
                      <a:pt x="138" y="46"/>
                    </a:lnTo>
                    <a:lnTo>
                      <a:pt x="138" y="44"/>
                    </a:lnTo>
                    <a:lnTo>
                      <a:pt x="141" y="43"/>
                    </a:lnTo>
                    <a:lnTo>
                      <a:pt x="141" y="41"/>
                    </a:lnTo>
                    <a:lnTo>
                      <a:pt x="141" y="39"/>
                    </a:lnTo>
                    <a:lnTo>
                      <a:pt x="144" y="38"/>
                    </a:lnTo>
                    <a:lnTo>
                      <a:pt x="144" y="36"/>
                    </a:lnTo>
                    <a:lnTo>
                      <a:pt x="144" y="35"/>
                    </a:lnTo>
                    <a:lnTo>
                      <a:pt x="147" y="33"/>
                    </a:lnTo>
                    <a:lnTo>
                      <a:pt x="147" y="32"/>
                    </a:lnTo>
                    <a:lnTo>
                      <a:pt x="147" y="30"/>
                    </a:lnTo>
                    <a:lnTo>
                      <a:pt x="150" y="29"/>
                    </a:lnTo>
                    <a:lnTo>
                      <a:pt x="150" y="27"/>
                    </a:lnTo>
                    <a:lnTo>
                      <a:pt x="150" y="26"/>
                    </a:lnTo>
                    <a:lnTo>
                      <a:pt x="154" y="24"/>
                    </a:lnTo>
                    <a:lnTo>
                      <a:pt x="154" y="23"/>
                    </a:lnTo>
                    <a:lnTo>
                      <a:pt x="154" y="22"/>
                    </a:lnTo>
                    <a:lnTo>
                      <a:pt x="157" y="21"/>
                    </a:lnTo>
                    <a:lnTo>
                      <a:pt x="157" y="19"/>
                    </a:lnTo>
                    <a:lnTo>
                      <a:pt x="157" y="18"/>
                    </a:lnTo>
                    <a:lnTo>
                      <a:pt x="160" y="17"/>
                    </a:lnTo>
                    <a:lnTo>
                      <a:pt x="160" y="16"/>
                    </a:lnTo>
                    <a:lnTo>
                      <a:pt x="160" y="15"/>
                    </a:lnTo>
                    <a:lnTo>
                      <a:pt x="163" y="13"/>
                    </a:lnTo>
                    <a:lnTo>
                      <a:pt x="163" y="13"/>
                    </a:lnTo>
                    <a:lnTo>
                      <a:pt x="163" y="12"/>
                    </a:lnTo>
                    <a:lnTo>
                      <a:pt x="166" y="10"/>
                    </a:lnTo>
                    <a:lnTo>
                      <a:pt x="166" y="10"/>
                    </a:lnTo>
                    <a:lnTo>
                      <a:pt x="166" y="9"/>
                    </a:lnTo>
                    <a:lnTo>
                      <a:pt x="170" y="8"/>
                    </a:lnTo>
                    <a:lnTo>
                      <a:pt x="170" y="7"/>
                    </a:lnTo>
                    <a:lnTo>
                      <a:pt x="170" y="6"/>
                    </a:lnTo>
                    <a:lnTo>
                      <a:pt x="173" y="5"/>
                    </a:lnTo>
                    <a:lnTo>
                      <a:pt x="173" y="5"/>
                    </a:lnTo>
                    <a:lnTo>
                      <a:pt x="173" y="4"/>
                    </a:lnTo>
                    <a:lnTo>
                      <a:pt x="176" y="3"/>
                    </a:lnTo>
                    <a:lnTo>
                      <a:pt x="176" y="3"/>
                    </a:lnTo>
                    <a:lnTo>
                      <a:pt x="176" y="2"/>
                    </a:lnTo>
                    <a:lnTo>
                      <a:pt x="179" y="2"/>
                    </a:lnTo>
                    <a:lnTo>
                      <a:pt x="179" y="1"/>
                    </a:lnTo>
                    <a:lnTo>
                      <a:pt x="179" y="1"/>
                    </a:lnTo>
                    <a:lnTo>
                      <a:pt x="182" y="1"/>
                    </a:lnTo>
                    <a:lnTo>
                      <a:pt x="186" y="0"/>
                    </a:lnTo>
                    <a:lnTo>
                      <a:pt x="189" y="0"/>
                    </a:lnTo>
                    <a:lnTo>
                      <a:pt x="192" y="0"/>
                    </a:lnTo>
                    <a:lnTo>
                      <a:pt x="195" y="1"/>
                    </a:lnTo>
                    <a:lnTo>
                      <a:pt x="195" y="1"/>
                    </a:lnTo>
                    <a:lnTo>
                      <a:pt x="195" y="1"/>
                    </a:lnTo>
                    <a:lnTo>
                      <a:pt x="198" y="2"/>
                    </a:lnTo>
                    <a:lnTo>
                      <a:pt x="198" y="2"/>
                    </a:lnTo>
                    <a:lnTo>
                      <a:pt x="198" y="3"/>
                    </a:lnTo>
                    <a:lnTo>
                      <a:pt x="202" y="3"/>
                    </a:lnTo>
                    <a:lnTo>
                      <a:pt x="202" y="4"/>
                    </a:lnTo>
                    <a:lnTo>
                      <a:pt x="202" y="5"/>
                    </a:lnTo>
                    <a:lnTo>
                      <a:pt x="205" y="5"/>
                    </a:lnTo>
                    <a:lnTo>
                      <a:pt x="205" y="6"/>
                    </a:lnTo>
                    <a:lnTo>
                      <a:pt x="205" y="6"/>
                    </a:lnTo>
                    <a:lnTo>
                      <a:pt x="208" y="7"/>
                    </a:lnTo>
                    <a:lnTo>
                      <a:pt x="208" y="8"/>
                    </a:lnTo>
                    <a:lnTo>
                      <a:pt x="208" y="9"/>
                    </a:lnTo>
                    <a:lnTo>
                      <a:pt x="211" y="10"/>
                    </a:lnTo>
                    <a:lnTo>
                      <a:pt x="211" y="11"/>
                    </a:lnTo>
                    <a:lnTo>
                      <a:pt x="211" y="12"/>
                    </a:lnTo>
                    <a:lnTo>
                      <a:pt x="214" y="13"/>
                    </a:lnTo>
                    <a:lnTo>
                      <a:pt x="214" y="14"/>
                    </a:lnTo>
                    <a:lnTo>
                      <a:pt x="214" y="15"/>
                    </a:lnTo>
                    <a:lnTo>
                      <a:pt x="218" y="16"/>
                    </a:lnTo>
                    <a:lnTo>
                      <a:pt x="218" y="18"/>
                    </a:lnTo>
                    <a:lnTo>
                      <a:pt x="218" y="19"/>
                    </a:lnTo>
                    <a:lnTo>
                      <a:pt x="218" y="20"/>
                    </a:lnTo>
                    <a:lnTo>
                      <a:pt x="221" y="21"/>
                    </a:lnTo>
                    <a:lnTo>
                      <a:pt x="221" y="23"/>
                    </a:lnTo>
                    <a:lnTo>
                      <a:pt x="221" y="24"/>
                    </a:lnTo>
                    <a:lnTo>
                      <a:pt x="224" y="25"/>
                    </a:lnTo>
                    <a:lnTo>
                      <a:pt x="224" y="27"/>
                    </a:lnTo>
                    <a:lnTo>
                      <a:pt x="224" y="28"/>
                    </a:lnTo>
                    <a:lnTo>
                      <a:pt x="227" y="29"/>
                    </a:lnTo>
                    <a:lnTo>
                      <a:pt x="227" y="31"/>
                    </a:lnTo>
                    <a:lnTo>
                      <a:pt x="227" y="33"/>
                    </a:lnTo>
                    <a:lnTo>
                      <a:pt x="230" y="34"/>
                    </a:lnTo>
                    <a:lnTo>
                      <a:pt x="230" y="36"/>
                    </a:lnTo>
                    <a:lnTo>
                      <a:pt x="230" y="37"/>
                    </a:lnTo>
                    <a:lnTo>
                      <a:pt x="234" y="39"/>
                    </a:lnTo>
                    <a:lnTo>
                      <a:pt x="234" y="40"/>
                    </a:lnTo>
                    <a:lnTo>
                      <a:pt x="234" y="42"/>
                    </a:lnTo>
                    <a:lnTo>
                      <a:pt x="237" y="44"/>
                    </a:lnTo>
                    <a:lnTo>
                      <a:pt x="237" y="45"/>
                    </a:lnTo>
                    <a:lnTo>
                      <a:pt x="237" y="47"/>
                    </a:lnTo>
                    <a:lnTo>
                      <a:pt x="240" y="49"/>
                    </a:lnTo>
                    <a:lnTo>
                      <a:pt x="240" y="50"/>
                    </a:lnTo>
                    <a:lnTo>
                      <a:pt x="240" y="52"/>
                    </a:lnTo>
                    <a:lnTo>
                      <a:pt x="243" y="54"/>
                    </a:lnTo>
                    <a:lnTo>
                      <a:pt x="243" y="55"/>
                    </a:lnTo>
                    <a:lnTo>
                      <a:pt x="243" y="57"/>
                    </a:lnTo>
                    <a:lnTo>
                      <a:pt x="246" y="59"/>
                    </a:lnTo>
                    <a:lnTo>
                      <a:pt x="246" y="60"/>
                    </a:lnTo>
                    <a:lnTo>
                      <a:pt x="246" y="62"/>
                    </a:lnTo>
                    <a:lnTo>
                      <a:pt x="250" y="64"/>
                    </a:lnTo>
                    <a:lnTo>
                      <a:pt x="250" y="66"/>
                    </a:lnTo>
                    <a:lnTo>
                      <a:pt x="250" y="67"/>
                    </a:lnTo>
                    <a:lnTo>
                      <a:pt x="253" y="69"/>
                    </a:lnTo>
                    <a:lnTo>
                      <a:pt x="253" y="71"/>
                    </a:lnTo>
                    <a:lnTo>
                      <a:pt x="253" y="72"/>
                    </a:lnTo>
                    <a:lnTo>
                      <a:pt x="256" y="74"/>
                    </a:lnTo>
                    <a:lnTo>
                      <a:pt x="256" y="76"/>
                    </a:lnTo>
                    <a:lnTo>
                      <a:pt x="256" y="77"/>
                    </a:lnTo>
                    <a:lnTo>
                      <a:pt x="259" y="79"/>
                    </a:lnTo>
                    <a:lnTo>
                      <a:pt x="259" y="81"/>
                    </a:lnTo>
                    <a:lnTo>
                      <a:pt x="259" y="82"/>
                    </a:lnTo>
                    <a:lnTo>
                      <a:pt x="262" y="84"/>
                    </a:lnTo>
                    <a:lnTo>
                      <a:pt x="262" y="85"/>
                    </a:lnTo>
                    <a:lnTo>
                      <a:pt x="262" y="87"/>
                    </a:lnTo>
                    <a:lnTo>
                      <a:pt x="266" y="88"/>
                    </a:lnTo>
                    <a:lnTo>
                      <a:pt x="266" y="90"/>
                    </a:lnTo>
                    <a:lnTo>
                      <a:pt x="266" y="91"/>
                    </a:lnTo>
                    <a:lnTo>
                      <a:pt x="269" y="92"/>
                    </a:lnTo>
                    <a:lnTo>
                      <a:pt x="269" y="94"/>
                    </a:lnTo>
                    <a:lnTo>
                      <a:pt x="269" y="95"/>
                    </a:lnTo>
                    <a:lnTo>
                      <a:pt x="272" y="97"/>
                    </a:lnTo>
                    <a:lnTo>
                      <a:pt x="272" y="98"/>
                    </a:lnTo>
                    <a:lnTo>
                      <a:pt x="272" y="99"/>
                    </a:lnTo>
                    <a:lnTo>
                      <a:pt x="275" y="100"/>
                    </a:lnTo>
                    <a:lnTo>
                      <a:pt x="275" y="102"/>
                    </a:lnTo>
                    <a:lnTo>
                      <a:pt x="275" y="103"/>
                    </a:lnTo>
                    <a:lnTo>
                      <a:pt x="278" y="104"/>
                    </a:lnTo>
                    <a:lnTo>
                      <a:pt x="278" y="105"/>
                    </a:lnTo>
                    <a:lnTo>
                      <a:pt x="278" y="106"/>
                    </a:lnTo>
                    <a:lnTo>
                      <a:pt x="282" y="107"/>
                    </a:lnTo>
                    <a:lnTo>
                      <a:pt x="282" y="108"/>
                    </a:lnTo>
                    <a:lnTo>
                      <a:pt x="282" y="109"/>
                    </a:lnTo>
                    <a:lnTo>
                      <a:pt x="285" y="110"/>
                    </a:lnTo>
                    <a:lnTo>
                      <a:pt x="285" y="11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28" name="Freeform 40"/>
              <p:cNvSpPr>
                <a:spLocks/>
              </p:cNvSpPr>
              <p:nvPr/>
            </p:nvSpPr>
            <p:spPr bwMode="auto">
              <a:xfrm>
                <a:off x="2164" y="2442"/>
                <a:ext cx="196" cy="121"/>
              </a:xfrm>
              <a:custGeom>
                <a:avLst/>
                <a:gdLst/>
                <a:ahLst/>
                <a:cxnLst>
                  <a:cxn ang="0">
                    <a:pos x="3" y="113"/>
                  </a:cxn>
                  <a:cxn ang="0">
                    <a:pos x="6" y="115"/>
                  </a:cxn>
                  <a:cxn ang="0">
                    <a:pos x="9" y="117"/>
                  </a:cxn>
                  <a:cxn ang="0">
                    <a:pos x="13" y="119"/>
                  </a:cxn>
                  <a:cxn ang="0">
                    <a:pos x="16" y="120"/>
                  </a:cxn>
                  <a:cxn ang="0">
                    <a:pos x="25" y="120"/>
                  </a:cxn>
                  <a:cxn ang="0">
                    <a:pos x="29" y="119"/>
                  </a:cxn>
                  <a:cxn ang="0">
                    <a:pos x="32" y="117"/>
                  </a:cxn>
                  <a:cxn ang="0">
                    <a:pos x="35" y="115"/>
                  </a:cxn>
                  <a:cxn ang="0">
                    <a:pos x="38" y="114"/>
                  </a:cxn>
                  <a:cxn ang="0">
                    <a:pos x="41" y="111"/>
                  </a:cxn>
                  <a:cxn ang="0">
                    <a:pos x="45" y="108"/>
                  </a:cxn>
                  <a:cxn ang="0">
                    <a:pos x="48" y="105"/>
                  </a:cxn>
                  <a:cxn ang="0">
                    <a:pos x="51" y="101"/>
                  </a:cxn>
                  <a:cxn ang="0">
                    <a:pos x="54" y="97"/>
                  </a:cxn>
                  <a:cxn ang="0">
                    <a:pos x="57" y="94"/>
                  </a:cxn>
                  <a:cxn ang="0">
                    <a:pos x="61" y="89"/>
                  </a:cxn>
                  <a:cxn ang="0">
                    <a:pos x="64" y="84"/>
                  </a:cxn>
                  <a:cxn ang="0">
                    <a:pos x="67" y="80"/>
                  </a:cxn>
                  <a:cxn ang="0">
                    <a:pos x="70" y="75"/>
                  </a:cxn>
                  <a:cxn ang="0">
                    <a:pos x="73" y="70"/>
                  </a:cxn>
                  <a:cxn ang="0">
                    <a:pos x="77" y="65"/>
                  </a:cxn>
                  <a:cxn ang="0">
                    <a:pos x="80" y="60"/>
                  </a:cxn>
                  <a:cxn ang="0">
                    <a:pos x="83" y="55"/>
                  </a:cxn>
                  <a:cxn ang="0">
                    <a:pos x="86" y="50"/>
                  </a:cxn>
                  <a:cxn ang="0">
                    <a:pos x="89" y="45"/>
                  </a:cxn>
                  <a:cxn ang="0">
                    <a:pos x="93" y="40"/>
                  </a:cxn>
                  <a:cxn ang="0">
                    <a:pos x="96" y="35"/>
                  </a:cxn>
                  <a:cxn ang="0">
                    <a:pos x="99" y="31"/>
                  </a:cxn>
                  <a:cxn ang="0">
                    <a:pos x="102" y="26"/>
                  </a:cxn>
                  <a:cxn ang="0">
                    <a:pos x="105" y="22"/>
                  </a:cxn>
                  <a:cxn ang="0">
                    <a:pos x="109" y="18"/>
                  </a:cxn>
                  <a:cxn ang="0">
                    <a:pos x="112" y="15"/>
                  </a:cxn>
                  <a:cxn ang="0">
                    <a:pos x="115" y="12"/>
                  </a:cxn>
                  <a:cxn ang="0">
                    <a:pos x="118" y="9"/>
                  </a:cxn>
                  <a:cxn ang="0">
                    <a:pos x="121" y="6"/>
                  </a:cxn>
                  <a:cxn ang="0">
                    <a:pos x="125" y="4"/>
                  </a:cxn>
                  <a:cxn ang="0">
                    <a:pos x="128" y="3"/>
                  </a:cxn>
                  <a:cxn ang="0">
                    <a:pos x="131" y="1"/>
                  </a:cxn>
                  <a:cxn ang="0">
                    <a:pos x="137" y="0"/>
                  </a:cxn>
                  <a:cxn ang="0">
                    <a:pos x="144" y="1"/>
                  </a:cxn>
                  <a:cxn ang="0">
                    <a:pos x="147" y="2"/>
                  </a:cxn>
                  <a:cxn ang="0">
                    <a:pos x="150" y="4"/>
                  </a:cxn>
                  <a:cxn ang="0">
                    <a:pos x="153" y="6"/>
                  </a:cxn>
                  <a:cxn ang="0">
                    <a:pos x="157" y="8"/>
                  </a:cxn>
                  <a:cxn ang="0">
                    <a:pos x="160" y="11"/>
                  </a:cxn>
                  <a:cxn ang="0">
                    <a:pos x="163" y="14"/>
                  </a:cxn>
                  <a:cxn ang="0">
                    <a:pos x="166" y="17"/>
                  </a:cxn>
                  <a:cxn ang="0">
                    <a:pos x="169" y="21"/>
                  </a:cxn>
                  <a:cxn ang="0">
                    <a:pos x="172" y="25"/>
                  </a:cxn>
                  <a:cxn ang="0">
                    <a:pos x="176" y="29"/>
                  </a:cxn>
                  <a:cxn ang="0">
                    <a:pos x="179" y="34"/>
                  </a:cxn>
                  <a:cxn ang="0">
                    <a:pos x="182" y="38"/>
                  </a:cxn>
                  <a:cxn ang="0">
                    <a:pos x="185" y="43"/>
                  </a:cxn>
                  <a:cxn ang="0">
                    <a:pos x="188" y="48"/>
                  </a:cxn>
                  <a:cxn ang="0">
                    <a:pos x="192" y="53"/>
                  </a:cxn>
                  <a:cxn ang="0">
                    <a:pos x="195" y="58"/>
                  </a:cxn>
                </a:cxnLst>
                <a:rect l="0" t="0" r="r" b="b"/>
                <a:pathLst>
                  <a:path w="196" h="121">
                    <a:moveTo>
                      <a:pt x="0" y="111"/>
                    </a:moveTo>
                    <a:lnTo>
                      <a:pt x="0" y="112"/>
                    </a:lnTo>
                    <a:lnTo>
                      <a:pt x="3" y="113"/>
                    </a:lnTo>
                    <a:lnTo>
                      <a:pt x="3" y="114"/>
                    </a:lnTo>
                    <a:lnTo>
                      <a:pt x="3" y="115"/>
                    </a:lnTo>
                    <a:lnTo>
                      <a:pt x="6" y="115"/>
                    </a:lnTo>
                    <a:lnTo>
                      <a:pt x="6" y="116"/>
                    </a:lnTo>
                    <a:lnTo>
                      <a:pt x="6" y="117"/>
                    </a:lnTo>
                    <a:lnTo>
                      <a:pt x="9" y="117"/>
                    </a:lnTo>
                    <a:lnTo>
                      <a:pt x="9" y="117"/>
                    </a:lnTo>
                    <a:lnTo>
                      <a:pt x="9" y="118"/>
                    </a:lnTo>
                    <a:lnTo>
                      <a:pt x="13" y="119"/>
                    </a:lnTo>
                    <a:lnTo>
                      <a:pt x="13" y="119"/>
                    </a:lnTo>
                    <a:lnTo>
                      <a:pt x="16" y="119"/>
                    </a:lnTo>
                    <a:lnTo>
                      <a:pt x="16" y="120"/>
                    </a:lnTo>
                    <a:lnTo>
                      <a:pt x="19" y="120"/>
                    </a:lnTo>
                    <a:lnTo>
                      <a:pt x="22" y="120"/>
                    </a:lnTo>
                    <a:lnTo>
                      <a:pt x="25" y="120"/>
                    </a:lnTo>
                    <a:lnTo>
                      <a:pt x="25" y="119"/>
                    </a:lnTo>
                    <a:lnTo>
                      <a:pt x="29" y="119"/>
                    </a:lnTo>
                    <a:lnTo>
                      <a:pt x="29" y="119"/>
                    </a:lnTo>
                    <a:lnTo>
                      <a:pt x="29" y="118"/>
                    </a:lnTo>
                    <a:lnTo>
                      <a:pt x="32" y="118"/>
                    </a:lnTo>
                    <a:lnTo>
                      <a:pt x="32" y="117"/>
                    </a:lnTo>
                    <a:lnTo>
                      <a:pt x="32" y="117"/>
                    </a:lnTo>
                    <a:lnTo>
                      <a:pt x="35" y="116"/>
                    </a:lnTo>
                    <a:lnTo>
                      <a:pt x="35" y="115"/>
                    </a:lnTo>
                    <a:lnTo>
                      <a:pt x="35" y="115"/>
                    </a:lnTo>
                    <a:lnTo>
                      <a:pt x="38" y="114"/>
                    </a:lnTo>
                    <a:lnTo>
                      <a:pt x="38" y="114"/>
                    </a:lnTo>
                    <a:lnTo>
                      <a:pt x="38" y="113"/>
                    </a:lnTo>
                    <a:lnTo>
                      <a:pt x="38" y="112"/>
                    </a:lnTo>
                    <a:lnTo>
                      <a:pt x="41" y="111"/>
                    </a:lnTo>
                    <a:lnTo>
                      <a:pt x="41" y="110"/>
                    </a:lnTo>
                    <a:lnTo>
                      <a:pt x="41" y="109"/>
                    </a:lnTo>
                    <a:lnTo>
                      <a:pt x="45" y="108"/>
                    </a:lnTo>
                    <a:lnTo>
                      <a:pt x="45" y="107"/>
                    </a:lnTo>
                    <a:lnTo>
                      <a:pt x="45" y="106"/>
                    </a:lnTo>
                    <a:lnTo>
                      <a:pt x="48" y="105"/>
                    </a:lnTo>
                    <a:lnTo>
                      <a:pt x="48" y="104"/>
                    </a:lnTo>
                    <a:lnTo>
                      <a:pt x="48" y="103"/>
                    </a:lnTo>
                    <a:lnTo>
                      <a:pt x="51" y="101"/>
                    </a:lnTo>
                    <a:lnTo>
                      <a:pt x="51" y="100"/>
                    </a:lnTo>
                    <a:lnTo>
                      <a:pt x="51" y="99"/>
                    </a:lnTo>
                    <a:lnTo>
                      <a:pt x="54" y="97"/>
                    </a:lnTo>
                    <a:lnTo>
                      <a:pt x="54" y="96"/>
                    </a:lnTo>
                    <a:lnTo>
                      <a:pt x="54" y="95"/>
                    </a:lnTo>
                    <a:lnTo>
                      <a:pt x="57" y="94"/>
                    </a:lnTo>
                    <a:lnTo>
                      <a:pt x="57" y="92"/>
                    </a:lnTo>
                    <a:lnTo>
                      <a:pt x="57" y="91"/>
                    </a:lnTo>
                    <a:lnTo>
                      <a:pt x="61" y="89"/>
                    </a:lnTo>
                    <a:lnTo>
                      <a:pt x="61" y="87"/>
                    </a:lnTo>
                    <a:lnTo>
                      <a:pt x="61" y="86"/>
                    </a:lnTo>
                    <a:lnTo>
                      <a:pt x="64" y="84"/>
                    </a:lnTo>
                    <a:lnTo>
                      <a:pt x="64" y="83"/>
                    </a:lnTo>
                    <a:lnTo>
                      <a:pt x="64" y="81"/>
                    </a:lnTo>
                    <a:lnTo>
                      <a:pt x="67" y="80"/>
                    </a:lnTo>
                    <a:lnTo>
                      <a:pt x="67" y="78"/>
                    </a:lnTo>
                    <a:lnTo>
                      <a:pt x="67" y="77"/>
                    </a:lnTo>
                    <a:lnTo>
                      <a:pt x="70" y="75"/>
                    </a:lnTo>
                    <a:lnTo>
                      <a:pt x="70" y="73"/>
                    </a:lnTo>
                    <a:lnTo>
                      <a:pt x="70" y="72"/>
                    </a:lnTo>
                    <a:lnTo>
                      <a:pt x="73" y="70"/>
                    </a:lnTo>
                    <a:lnTo>
                      <a:pt x="73" y="68"/>
                    </a:lnTo>
                    <a:lnTo>
                      <a:pt x="73" y="67"/>
                    </a:lnTo>
                    <a:lnTo>
                      <a:pt x="77" y="65"/>
                    </a:lnTo>
                    <a:lnTo>
                      <a:pt x="77" y="63"/>
                    </a:lnTo>
                    <a:lnTo>
                      <a:pt x="77" y="61"/>
                    </a:lnTo>
                    <a:lnTo>
                      <a:pt x="80" y="60"/>
                    </a:lnTo>
                    <a:lnTo>
                      <a:pt x="80" y="58"/>
                    </a:lnTo>
                    <a:lnTo>
                      <a:pt x="80" y="56"/>
                    </a:lnTo>
                    <a:lnTo>
                      <a:pt x="83" y="55"/>
                    </a:lnTo>
                    <a:lnTo>
                      <a:pt x="83" y="53"/>
                    </a:lnTo>
                    <a:lnTo>
                      <a:pt x="83" y="51"/>
                    </a:lnTo>
                    <a:lnTo>
                      <a:pt x="86" y="50"/>
                    </a:lnTo>
                    <a:lnTo>
                      <a:pt x="86" y="48"/>
                    </a:lnTo>
                    <a:lnTo>
                      <a:pt x="86" y="46"/>
                    </a:lnTo>
                    <a:lnTo>
                      <a:pt x="89" y="45"/>
                    </a:lnTo>
                    <a:lnTo>
                      <a:pt x="89" y="43"/>
                    </a:lnTo>
                    <a:lnTo>
                      <a:pt x="89" y="41"/>
                    </a:lnTo>
                    <a:lnTo>
                      <a:pt x="93" y="40"/>
                    </a:lnTo>
                    <a:lnTo>
                      <a:pt x="93" y="38"/>
                    </a:lnTo>
                    <a:lnTo>
                      <a:pt x="93" y="37"/>
                    </a:lnTo>
                    <a:lnTo>
                      <a:pt x="96" y="35"/>
                    </a:lnTo>
                    <a:lnTo>
                      <a:pt x="96" y="34"/>
                    </a:lnTo>
                    <a:lnTo>
                      <a:pt x="96" y="32"/>
                    </a:lnTo>
                    <a:lnTo>
                      <a:pt x="99" y="31"/>
                    </a:lnTo>
                    <a:lnTo>
                      <a:pt x="99" y="29"/>
                    </a:lnTo>
                    <a:lnTo>
                      <a:pt x="99" y="28"/>
                    </a:lnTo>
                    <a:lnTo>
                      <a:pt x="102" y="26"/>
                    </a:lnTo>
                    <a:lnTo>
                      <a:pt x="102" y="25"/>
                    </a:lnTo>
                    <a:lnTo>
                      <a:pt x="102" y="23"/>
                    </a:lnTo>
                    <a:lnTo>
                      <a:pt x="105" y="22"/>
                    </a:lnTo>
                    <a:lnTo>
                      <a:pt x="105" y="21"/>
                    </a:lnTo>
                    <a:lnTo>
                      <a:pt x="105" y="20"/>
                    </a:lnTo>
                    <a:lnTo>
                      <a:pt x="109" y="18"/>
                    </a:lnTo>
                    <a:lnTo>
                      <a:pt x="109" y="17"/>
                    </a:lnTo>
                    <a:lnTo>
                      <a:pt x="109" y="16"/>
                    </a:lnTo>
                    <a:lnTo>
                      <a:pt x="112" y="15"/>
                    </a:lnTo>
                    <a:lnTo>
                      <a:pt x="112" y="14"/>
                    </a:lnTo>
                    <a:lnTo>
                      <a:pt x="112" y="13"/>
                    </a:lnTo>
                    <a:lnTo>
                      <a:pt x="115" y="12"/>
                    </a:lnTo>
                    <a:lnTo>
                      <a:pt x="115" y="11"/>
                    </a:lnTo>
                    <a:lnTo>
                      <a:pt x="115" y="10"/>
                    </a:lnTo>
                    <a:lnTo>
                      <a:pt x="118" y="9"/>
                    </a:lnTo>
                    <a:lnTo>
                      <a:pt x="118" y="8"/>
                    </a:lnTo>
                    <a:lnTo>
                      <a:pt x="118" y="7"/>
                    </a:lnTo>
                    <a:lnTo>
                      <a:pt x="121" y="6"/>
                    </a:lnTo>
                    <a:lnTo>
                      <a:pt x="121" y="6"/>
                    </a:lnTo>
                    <a:lnTo>
                      <a:pt x="121" y="5"/>
                    </a:lnTo>
                    <a:lnTo>
                      <a:pt x="125" y="4"/>
                    </a:lnTo>
                    <a:lnTo>
                      <a:pt x="125" y="4"/>
                    </a:lnTo>
                    <a:lnTo>
                      <a:pt x="125" y="3"/>
                    </a:lnTo>
                    <a:lnTo>
                      <a:pt x="128" y="3"/>
                    </a:lnTo>
                    <a:lnTo>
                      <a:pt x="128" y="2"/>
                    </a:lnTo>
                    <a:lnTo>
                      <a:pt x="128" y="1"/>
                    </a:lnTo>
                    <a:lnTo>
                      <a:pt x="131" y="1"/>
                    </a:lnTo>
                    <a:lnTo>
                      <a:pt x="131" y="1"/>
                    </a:lnTo>
                    <a:lnTo>
                      <a:pt x="134" y="0"/>
                    </a:lnTo>
                    <a:lnTo>
                      <a:pt x="137" y="0"/>
                    </a:lnTo>
                    <a:lnTo>
                      <a:pt x="141" y="0"/>
                    </a:lnTo>
                    <a:lnTo>
                      <a:pt x="144" y="1"/>
                    </a:lnTo>
                    <a:lnTo>
                      <a:pt x="144" y="1"/>
                    </a:lnTo>
                    <a:lnTo>
                      <a:pt x="144" y="1"/>
                    </a:lnTo>
                    <a:lnTo>
                      <a:pt x="147" y="2"/>
                    </a:lnTo>
                    <a:lnTo>
                      <a:pt x="147" y="2"/>
                    </a:lnTo>
                    <a:lnTo>
                      <a:pt x="147" y="3"/>
                    </a:lnTo>
                    <a:lnTo>
                      <a:pt x="150" y="3"/>
                    </a:lnTo>
                    <a:lnTo>
                      <a:pt x="150" y="4"/>
                    </a:lnTo>
                    <a:lnTo>
                      <a:pt x="150" y="4"/>
                    </a:lnTo>
                    <a:lnTo>
                      <a:pt x="153" y="5"/>
                    </a:lnTo>
                    <a:lnTo>
                      <a:pt x="153" y="6"/>
                    </a:lnTo>
                    <a:lnTo>
                      <a:pt x="153" y="6"/>
                    </a:lnTo>
                    <a:lnTo>
                      <a:pt x="157" y="7"/>
                    </a:lnTo>
                    <a:lnTo>
                      <a:pt x="157" y="8"/>
                    </a:lnTo>
                    <a:lnTo>
                      <a:pt x="157" y="9"/>
                    </a:lnTo>
                    <a:lnTo>
                      <a:pt x="160" y="10"/>
                    </a:lnTo>
                    <a:lnTo>
                      <a:pt x="160" y="11"/>
                    </a:lnTo>
                    <a:lnTo>
                      <a:pt x="160" y="12"/>
                    </a:lnTo>
                    <a:lnTo>
                      <a:pt x="163" y="13"/>
                    </a:lnTo>
                    <a:lnTo>
                      <a:pt x="163" y="14"/>
                    </a:lnTo>
                    <a:lnTo>
                      <a:pt x="163" y="15"/>
                    </a:lnTo>
                    <a:lnTo>
                      <a:pt x="166" y="16"/>
                    </a:lnTo>
                    <a:lnTo>
                      <a:pt x="166" y="17"/>
                    </a:lnTo>
                    <a:lnTo>
                      <a:pt x="166" y="18"/>
                    </a:lnTo>
                    <a:lnTo>
                      <a:pt x="169" y="20"/>
                    </a:lnTo>
                    <a:lnTo>
                      <a:pt x="169" y="21"/>
                    </a:lnTo>
                    <a:lnTo>
                      <a:pt x="169" y="22"/>
                    </a:lnTo>
                    <a:lnTo>
                      <a:pt x="172" y="24"/>
                    </a:lnTo>
                    <a:lnTo>
                      <a:pt x="172" y="25"/>
                    </a:lnTo>
                    <a:lnTo>
                      <a:pt x="172" y="26"/>
                    </a:lnTo>
                    <a:lnTo>
                      <a:pt x="176" y="28"/>
                    </a:lnTo>
                    <a:lnTo>
                      <a:pt x="176" y="29"/>
                    </a:lnTo>
                    <a:lnTo>
                      <a:pt x="176" y="31"/>
                    </a:lnTo>
                    <a:lnTo>
                      <a:pt x="179" y="32"/>
                    </a:lnTo>
                    <a:lnTo>
                      <a:pt x="179" y="34"/>
                    </a:lnTo>
                    <a:lnTo>
                      <a:pt x="179" y="35"/>
                    </a:lnTo>
                    <a:lnTo>
                      <a:pt x="182" y="37"/>
                    </a:lnTo>
                    <a:lnTo>
                      <a:pt x="182" y="38"/>
                    </a:lnTo>
                    <a:lnTo>
                      <a:pt x="182" y="40"/>
                    </a:lnTo>
                    <a:lnTo>
                      <a:pt x="185" y="42"/>
                    </a:lnTo>
                    <a:lnTo>
                      <a:pt x="185" y="43"/>
                    </a:lnTo>
                    <a:lnTo>
                      <a:pt x="185" y="45"/>
                    </a:lnTo>
                    <a:lnTo>
                      <a:pt x="188" y="46"/>
                    </a:lnTo>
                    <a:lnTo>
                      <a:pt x="188" y="48"/>
                    </a:lnTo>
                    <a:lnTo>
                      <a:pt x="188" y="50"/>
                    </a:lnTo>
                    <a:lnTo>
                      <a:pt x="192" y="51"/>
                    </a:lnTo>
                    <a:lnTo>
                      <a:pt x="192" y="53"/>
                    </a:lnTo>
                    <a:lnTo>
                      <a:pt x="192" y="55"/>
                    </a:lnTo>
                    <a:lnTo>
                      <a:pt x="195" y="57"/>
                    </a:lnTo>
                    <a:lnTo>
                      <a:pt x="195" y="58"/>
                    </a:lnTo>
                    <a:lnTo>
                      <a:pt x="195" y="6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23" name="Rectangle 48"/>
            <p:cNvSpPr>
              <a:spLocks noChangeArrowheads="1"/>
            </p:cNvSpPr>
            <p:nvPr/>
          </p:nvSpPr>
          <p:spPr bwMode="auto">
            <a:xfrm>
              <a:off x="1200" y="2089"/>
              <a:ext cx="210" cy="229"/>
            </a:xfrm>
            <a:prstGeom prst="rect">
              <a:avLst/>
            </a:prstGeom>
            <a:noFill/>
            <a:ln w="12700">
              <a:noFill/>
              <a:miter lim="800000"/>
              <a:headEnd/>
              <a:tailEnd/>
            </a:ln>
            <a:effectLst/>
          </p:spPr>
          <p:txBody>
            <a:bodyPr wrap="none" lIns="90488" tIns="44450" rIns="90488" bIns="44450">
              <a:spAutoFit/>
            </a:bodyPr>
            <a:lstStyle/>
            <a:p>
              <a:r>
                <a:rPr lang="en-US" sz="1800">
                  <a:latin typeface="Arial" pitchFamily="34" charset="0"/>
                </a:rPr>
                <a:t>B</a:t>
              </a:r>
            </a:p>
          </p:txBody>
        </p:sp>
        <p:sp>
          <p:nvSpPr>
            <p:cNvPr id="24" name="Rectangle 51"/>
            <p:cNvSpPr>
              <a:spLocks noChangeArrowheads="1"/>
            </p:cNvSpPr>
            <p:nvPr/>
          </p:nvSpPr>
          <p:spPr bwMode="auto">
            <a:xfrm>
              <a:off x="5284" y="2103"/>
              <a:ext cx="276" cy="231"/>
            </a:xfrm>
            <a:prstGeom prst="rect">
              <a:avLst/>
            </a:prstGeom>
            <a:noFill/>
            <a:ln w="12700">
              <a:noFill/>
              <a:miter lim="800000"/>
              <a:headEnd/>
              <a:tailEnd/>
            </a:ln>
            <a:effectLst/>
          </p:spPr>
          <p:txBody>
            <a:bodyPr wrap="none" lIns="0" tIns="46038" rIns="0" bIns="46038">
              <a:spAutoFit/>
            </a:bodyPr>
            <a:lstStyle/>
            <a:p>
              <a:r>
                <a:rPr lang="en-US" sz="1800">
                  <a:latin typeface="Arial" pitchFamily="34" charset="0"/>
                </a:rPr>
                <a:t>A+B</a:t>
              </a:r>
            </a:p>
          </p:txBody>
        </p:sp>
      </p:grpSp>
      <p:grpSp>
        <p:nvGrpSpPr>
          <p:cNvPr id="32" name="Group 56"/>
          <p:cNvGrpSpPr>
            <a:grpSpLocks/>
          </p:cNvGrpSpPr>
          <p:nvPr/>
        </p:nvGrpSpPr>
        <p:grpSpPr bwMode="auto">
          <a:xfrm>
            <a:off x="152400" y="4138613"/>
            <a:ext cx="8666163" cy="760412"/>
            <a:chOff x="96" y="2463"/>
            <a:chExt cx="5459" cy="479"/>
          </a:xfrm>
        </p:grpSpPr>
        <p:grpSp>
          <p:nvGrpSpPr>
            <p:cNvPr id="33" name="Group 12"/>
            <p:cNvGrpSpPr>
              <a:grpSpLocks/>
            </p:cNvGrpSpPr>
            <p:nvPr/>
          </p:nvGrpSpPr>
          <p:grpSpPr bwMode="auto">
            <a:xfrm>
              <a:off x="3454" y="2463"/>
              <a:ext cx="1634" cy="364"/>
              <a:chOff x="2634" y="2923"/>
              <a:chExt cx="1227" cy="485"/>
            </a:xfrm>
          </p:grpSpPr>
          <p:sp>
            <p:nvSpPr>
              <p:cNvPr id="42" name="Freeform 13"/>
              <p:cNvSpPr>
                <a:spLocks/>
              </p:cNvSpPr>
              <p:nvPr/>
            </p:nvSpPr>
            <p:spPr bwMode="auto">
              <a:xfrm>
                <a:off x="2634" y="2923"/>
                <a:ext cx="388" cy="244"/>
              </a:xfrm>
              <a:custGeom>
                <a:avLst/>
                <a:gdLst/>
                <a:ahLst/>
                <a:cxnLst>
                  <a:cxn ang="0">
                    <a:pos x="4" y="219"/>
                  </a:cxn>
                  <a:cxn ang="0">
                    <a:pos x="11" y="187"/>
                  </a:cxn>
                  <a:cxn ang="0">
                    <a:pos x="15" y="159"/>
                  </a:cxn>
                  <a:cxn ang="0">
                    <a:pos x="19" y="130"/>
                  </a:cxn>
                  <a:cxn ang="0">
                    <a:pos x="26" y="103"/>
                  </a:cxn>
                  <a:cxn ang="0">
                    <a:pos x="30" y="79"/>
                  </a:cxn>
                  <a:cxn ang="0">
                    <a:pos x="34" y="59"/>
                  </a:cxn>
                  <a:cxn ang="0">
                    <a:pos x="41" y="41"/>
                  </a:cxn>
                  <a:cxn ang="0">
                    <a:pos x="45" y="27"/>
                  </a:cxn>
                  <a:cxn ang="0">
                    <a:pos x="48" y="14"/>
                  </a:cxn>
                  <a:cxn ang="0">
                    <a:pos x="56" y="6"/>
                  </a:cxn>
                  <a:cxn ang="0">
                    <a:pos x="67" y="0"/>
                  </a:cxn>
                  <a:cxn ang="0">
                    <a:pos x="74" y="6"/>
                  </a:cxn>
                  <a:cxn ang="0">
                    <a:pos x="78" y="13"/>
                  </a:cxn>
                  <a:cxn ang="0">
                    <a:pos x="86" y="20"/>
                  </a:cxn>
                  <a:cxn ang="0">
                    <a:pos x="89" y="28"/>
                  </a:cxn>
                  <a:cxn ang="0">
                    <a:pos x="93" y="38"/>
                  </a:cxn>
                  <a:cxn ang="0">
                    <a:pos x="100" y="47"/>
                  </a:cxn>
                  <a:cxn ang="0">
                    <a:pos x="104" y="55"/>
                  </a:cxn>
                  <a:cxn ang="0">
                    <a:pos x="108" y="65"/>
                  </a:cxn>
                  <a:cxn ang="0">
                    <a:pos x="115" y="71"/>
                  </a:cxn>
                  <a:cxn ang="0">
                    <a:pos x="119" y="78"/>
                  </a:cxn>
                  <a:cxn ang="0">
                    <a:pos x="130" y="84"/>
                  </a:cxn>
                  <a:cxn ang="0">
                    <a:pos x="145" y="81"/>
                  </a:cxn>
                  <a:cxn ang="0">
                    <a:pos x="152" y="74"/>
                  </a:cxn>
                  <a:cxn ang="0">
                    <a:pos x="156" y="68"/>
                  </a:cxn>
                  <a:cxn ang="0">
                    <a:pos x="160" y="60"/>
                  </a:cxn>
                  <a:cxn ang="0">
                    <a:pos x="167" y="54"/>
                  </a:cxn>
                  <a:cxn ang="0">
                    <a:pos x="171" y="46"/>
                  </a:cxn>
                  <a:cxn ang="0">
                    <a:pos x="175" y="38"/>
                  </a:cxn>
                  <a:cxn ang="0">
                    <a:pos x="182" y="30"/>
                  </a:cxn>
                  <a:cxn ang="0">
                    <a:pos x="186" y="24"/>
                  </a:cxn>
                  <a:cxn ang="0">
                    <a:pos x="190" y="17"/>
                  </a:cxn>
                  <a:cxn ang="0">
                    <a:pos x="201" y="11"/>
                  </a:cxn>
                  <a:cxn ang="0">
                    <a:pos x="216" y="14"/>
                  </a:cxn>
                  <a:cxn ang="0">
                    <a:pos x="223" y="20"/>
                  </a:cxn>
                  <a:cxn ang="0">
                    <a:pos x="227" y="27"/>
                  </a:cxn>
                  <a:cxn ang="0">
                    <a:pos x="234" y="33"/>
                  </a:cxn>
                  <a:cxn ang="0">
                    <a:pos x="238" y="41"/>
                  </a:cxn>
                  <a:cxn ang="0">
                    <a:pos x="242" y="49"/>
                  </a:cxn>
                  <a:cxn ang="0">
                    <a:pos x="249" y="57"/>
                  </a:cxn>
                  <a:cxn ang="0">
                    <a:pos x="253" y="63"/>
                  </a:cxn>
                  <a:cxn ang="0">
                    <a:pos x="260" y="71"/>
                  </a:cxn>
                  <a:cxn ang="0">
                    <a:pos x="264" y="78"/>
                  </a:cxn>
                  <a:cxn ang="0">
                    <a:pos x="275" y="84"/>
                  </a:cxn>
                  <a:cxn ang="0">
                    <a:pos x="290" y="81"/>
                  </a:cxn>
                  <a:cxn ang="0">
                    <a:pos x="294" y="74"/>
                  </a:cxn>
                  <a:cxn ang="0">
                    <a:pos x="301" y="68"/>
                  </a:cxn>
                  <a:cxn ang="0">
                    <a:pos x="305" y="60"/>
                  </a:cxn>
                  <a:cxn ang="0">
                    <a:pos x="309" y="52"/>
                  </a:cxn>
                  <a:cxn ang="0">
                    <a:pos x="312" y="43"/>
                  </a:cxn>
                  <a:cxn ang="0">
                    <a:pos x="320" y="33"/>
                  </a:cxn>
                  <a:cxn ang="0">
                    <a:pos x="323" y="25"/>
                  </a:cxn>
                  <a:cxn ang="0">
                    <a:pos x="327" y="16"/>
                  </a:cxn>
                  <a:cxn ang="0">
                    <a:pos x="335" y="9"/>
                  </a:cxn>
                  <a:cxn ang="0">
                    <a:pos x="342" y="3"/>
                  </a:cxn>
                  <a:cxn ang="0">
                    <a:pos x="353" y="3"/>
                  </a:cxn>
                  <a:cxn ang="0">
                    <a:pos x="361" y="9"/>
                  </a:cxn>
                  <a:cxn ang="0">
                    <a:pos x="364" y="19"/>
                  </a:cxn>
                  <a:cxn ang="0">
                    <a:pos x="368" y="32"/>
                  </a:cxn>
                  <a:cxn ang="0">
                    <a:pos x="375" y="47"/>
                  </a:cxn>
                  <a:cxn ang="0">
                    <a:pos x="379" y="67"/>
                  </a:cxn>
                  <a:cxn ang="0">
                    <a:pos x="383" y="89"/>
                  </a:cxn>
                </a:cxnLst>
                <a:rect l="0" t="0" r="r" b="b"/>
                <a:pathLst>
                  <a:path w="388" h="244">
                    <a:moveTo>
                      <a:pt x="0" y="243"/>
                    </a:moveTo>
                    <a:lnTo>
                      <a:pt x="4" y="235"/>
                    </a:lnTo>
                    <a:lnTo>
                      <a:pt x="4" y="227"/>
                    </a:lnTo>
                    <a:lnTo>
                      <a:pt x="4" y="219"/>
                    </a:lnTo>
                    <a:lnTo>
                      <a:pt x="8" y="211"/>
                    </a:lnTo>
                    <a:lnTo>
                      <a:pt x="8" y="203"/>
                    </a:lnTo>
                    <a:lnTo>
                      <a:pt x="8" y="195"/>
                    </a:lnTo>
                    <a:lnTo>
                      <a:pt x="11" y="187"/>
                    </a:lnTo>
                    <a:lnTo>
                      <a:pt x="11" y="181"/>
                    </a:lnTo>
                    <a:lnTo>
                      <a:pt x="11" y="173"/>
                    </a:lnTo>
                    <a:lnTo>
                      <a:pt x="15" y="165"/>
                    </a:lnTo>
                    <a:lnTo>
                      <a:pt x="15" y="159"/>
                    </a:lnTo>
                    <a:lnTo>
                      <a:pt x="15" y="151"/>
                    </a:lnTo>
                    <a:lnTo>
                      <a:pt x="19" y="144"/>
                    </a:lnTo>
                    <a:lnTo>
                      <a:pt x="19" y="136"/>
                    </a:lnTo>
                    <a:lnTo>
                      <a:pt x="19" y="130"/>
                    </a:lnTo>
                    <a:lnTo>
                      <a:pt x="22" y="124"/>
                    </a:lnTo>
                    <a:lnTo>
                      <a:pt x="22" y="116"/>
                    </a:lnTo>
                    <a:lnTo>
                      <a:pt x="22" y="109"/>
                    </a:lnTo>
                    <a:lnTo>
                      <a:pt x="26" y="103"/>
                    </a:lnTo>
                    <a:lnTo>
                      <a:pt x="26" y="97"/>
                    </a:lnTo>
                    <a:lnTo>
                      <a:pt x="26" y="92"/>
                    </a:lnTo>
                    <a:lnTo>
                      <a:pt x="30" y="86"/>
                    </a:lnTo>
                    <a:lnTo>
                      <a:pt x="30" y="79"/>
                    </a:lnTo>
                    <a:lnTo>
                      <a:pt x="30" y="74"/>
                    </a:lnTo>
                    <a:lnTo>
                      <a:pt x="34" y="70"/>
                    </a:lnTo>
                    <a:lnTo>
                      <a:pt x="34" y="63"/>
                    </a:lnTo>
                    <a:lnTo>
                      <a:pt x="34" y="59"/>
                    </a:lnTo>
                    <a:lnTo>
                      <a:pt x="37" y="54"/>
                    </a:lnTo>
                    <a:lnTo>
                      <a:pt x="37" y="49"/>
                    </a:lnTo>
                    <a:lnTo>
                      <a:pt x="37" y="44"/>
                    </a:lnTo>
                    <a:lnTo>
                      <a:pt x="41" y="41"/>
                    </a:lnTo>
                    <a:lnTo>
                      <a:pt x="41" y="36"/>
                    </a:lnTo>
                    <a:lnTo>
                      <a:pt x="41" y="33"/>
                    </a:lnTo>
                    <a:lnTo>
                      <a:pt x="45" y="30"/>
                    </a:lnTo>
                    <a:lnTo>
                      <a:pt x="45" y="27"/>
                    </a:lnTo>
                    <a:lnTo>
                      <a:pt x="45" y="24"/>
                    </a:lnTo>
                    <a:lnTo>
                      <a:pt x="48" y="20"/>
                    </a:lnTo>
                    <a:lnTo>
                      <a:pt x="48" y="17"/>
                    </a:lnTo>
                    <a:lnTo>
                      <a:pt x="48" y="14"/>
                    </a:lnTo>
                    <a:lnTo>
                      <a:pt x="52" y="13"/>
                    </a:lnTo>
                    <a:lnTo>
                      <a:pt x="52" y="11"/>
                    </a:lnTo>
                    <a:lnTo>
                      <a:pt x="52" y="8"/>
                    </a:lnTo>
                    <a:lnTo>
                      <a:pt x="56" y="6"/>
                    </a:lnTo>
                    <a:lnTo>
                      <a:pt x="56" y="5"/>
                    </a:lnTo>
                    <a:lnTo>
                      <a:pt x="60" y="3"/>
                    </a:lnTo>
                    <a:lnTo>
                      <a:pt x="63" y="1"/>
                    </a:lnTo>
                    <a:lnTo>
                      <a:pt x="67" y="0"/>
                    </a:lnTo>
                    <a:lnTo>
                      <a:pt x="71" y="1"/>
                    </a:lnTo>
                    <a:lnTo>
                      <a:pt x="71" y="3"/>
                    </a:lnTo>
                    <a:lnTo>
                      <a:pt x="74" y="5"/>
                    </a:lnTo>
                    <a:lnTo>
                      <a:pt x="74" y="6"/>
                    </a:lnTo>
                    <a:lnTo>
                      <a:pt x="74" y="8"/>
                    </a:lnTo>
                    <a:lnTo>
                      <a:pt x="78" y="9"/>
                    </a:lnTo>
                    <a:lnTo>
                      <a:pt x="78" y="11"/>
                    </a:lnTo>
                    <a:lnTo>
                      <a:pt x="78" y="13"/>
                    </a:lnTo>
                    <a:lnTo>
                      <a:pt x="82" y="14"/>
                    </a:lnTo>
                    <a:lnTo>
                      <a:pt x="82" y="16"/>
                    </a:lnTo>
                    <a:lnTo>
                      <a:pt x="82" y="17"/>
                    </a:lnTo>
                    <a:lnTo>
                      <a:pt x="86" y="20"/>
                    </a:lnTo>
                    <a:lnTo>
                      <a:pt x="86" y="22"/>
                    </a:lnTo>
                    <a:lnTo>
                      <a:pt x="86" y="24"/>
                    </a:lnTo>
                    <a:lnTo>
                      <a:pt x="89" y="27"/>
                    </a:lnTo>
                    <a:lnTo>
                      <a:pt x="89" y="28"/>
                    </a:lnTo>
                    <a:lnTo>
                      <a:pt x="89" y="30"/>
                    </a:lnTo>
                    <a:lnTo>
                      <a:pt x="93" y="33"/>
                    </a:lnTo>
                    <a:lnTo>
                      <a:pt x="93" y="35"/>
                    </a:lnTo>
                    <a:lnTo>
                      <a:pt x="93" y="38"/>
                    </a:lnTo>
                    <a:lnTo>
                      <a:pt x="97" y="40"/>
                    </a:lnTo>
                    <a:lnTo>
                      <a:pt x="97" y="43"/>
                    </a:lnTo>
                    <a:lnTo>
                      <a:pt x="97" y="44"/>
                    </a:lnTo>
                    <a:lnTo>
                      <a:pt x="100" y="47"/>
                    </a:lnTo>
                    <a:lnTo>
                      <a:pt x="100" y="49"/>
                    </a:lnTo>
                    <a:lnTo>
                      <a:pt x="100" y="52"/>
                    </a:lnTo>
                    <a:lnTo>
                      <a:pt x="104" y="54"/>
                    </a:lnTo>
                    <a:lnTo>
                      <a:pt x="104" y="55"/>
                    </a:lnTo>
                    <a:lnTo>
                      <a:pt x="104" y="59"/>
                    </a:lnTo>
                    <a:lnTo>
                      <a:pt x="108" y="60"/>
                    </a:lnTo>
                    <a:lnTo>
                      <a:pt x="108" y="62"/>
                    </a:lnTo>
                    <a:lnTo>
                      <a:pt x="108" y="65"/>
                    </a:lnTo>
                    <a:lnTo>
                      <a:pt x="112" y="67"/>
                    </a:lnTo>
                    <a:lnTo>
                      <a:pt x="112" y="68"/>
                    </a:lnTo>
                    <a:lnTo>
                      <a:pt x="112" y="70"/>
                    </a:lnTo>
                    <a:lnTo>
                      <a:pt x="115" y="71"/>
                    </a:lnTo>
                    <a:lnTo>
                      <a:pt x="115" y="73"/>
                    </a:lnTo>
                    <a:lnTo>
                      <a:pt x="115" y="74"/>
                    </a:lnTo>
                    <a:lnTo>
                      <a:pt x="119" y="76"/>
                    </a:lnTo>
                    <a:lnTo>
                      <a:pt x="119" y="78"/>
                    </a:lnTo>
                    <a:lnTo>
                      <a:pt x="123" y="79"/>
                    </a:lnTo>
                    <a:lnTo>
                      <a:pt x="123" y="81"/>
                    </a:lnTo>
                    <a:lnTo>
                      <a:pt x="126" y="82"/>
                    </a:lnTo>
                    <a:lnTo>
                      <a:pt x="130" y="84"/>
                    </a:lnTo>
                    <a:lnTo>
                      <a:pt x="134" y="86"/>
                    </a:lnTo>
                    <a:lnTo>
                      <a:pt x="138" y="84"/>
                    </a:lnTo>
                    <a:lnTo>
                      <a:pt x="141" y="82"/>
                    </a:lnTo>
                    <a:lnTo>
                      <a:pt x="145" y="81"/>
                    </a:lnTo>
                    <a:lnTo>
                      <a:pt x="145" y="79"/>
                    </a:lnTo>
                    <a:lnTo>
                      <a:pt x="149" y="78"/>
                    </a:lnTo>
                    <a:lnTo>
                      <a:pt x="149" y="76"/>
                    </a:lnTo>
                    <a:lnTo>
                      <a:pt x="152" y="74"/>
                    </a:lnTo>
                    <a:lnTo>
                      <a:pt x="152" y="73"/>
                    </a:lnTo>
                    <a:lnTo>
                      <a:pt x="152" y="71"/>
                    </a:lnTo>
                    <a:lnTo>
                      <a:pt x="156" y="70"/>
                    </a:lnTo>
                    <a:lnTo>
                      <a:pt x="156" y="68"/>
                    </a:lnTo>
                    <a:lnTo>
                      <a:pt x="156" y="67"/>
                    </a:lnTo>
                    <a:lnTo>
                      <a:pt x="160" y="65"/>
                    </a:lnTo>
                    <a:lnTo>
                      <a:pt x="160" y="62"/>
                    </a:lnTo>
                    <a:lnTo>
                      <a:pt x="160" y="60"/>
                    </a:lnTo>
                    <a:lnTo>
                      <a:pt x="164" y="59"/>
                    </a:lnTo>
                    <a:lnTo>
                      <a:pt x="164" y="57"/>
                    </a:lnTo>
                    <a:lnTo>
                      <a:pt x="164" y="55"/>
                    </a:lnTo>
                    <a:lnTo>
                      <a:pt x="167" y="54"/>
                    </a:lnTo>
                    <a:lnTo>
                      <a:pt x="167" y="51"/>
                    </a:lnTo>
                    <a:lnTo>
                      <a:pt x="167" y="49"/>
                    </a:lnTo>
                    <a:lnTo>
                      <a:pt x="171" y="47"/>
                    </a:lnTo>
                    <a:lnTo>
                      <a:pt x="171" y="46"/>
                    </a:lnTo>
                    <a:lnTo>
                      <a:pt x="171" y="43"/>
                    </a:lnTo>
                    <a:lnTo>
                      <a:pt x="175" y="41"/>
                    </a:lnTo>
                    <a:lnTo>
                      <a:pt x="175" y="40"/>
                    </a:lnTo>
                    <a:lnTo>
                      <a:pt x="175" y="38"/>
                    </a:lnTo>
                    <a:lnTo>
                      <a:pt x="178" y="35"/>
                    </a:lnTo>
                    <a:lnTo>
                      <a:pt x="178" y="33"/>
                    </a:lnTo>
                    <a:lnTo>
                      <a:pt x="178" y="32"/>
                    </a:lnTo>
                    <a:lnTo>
                      <a:pt x="182" y="30"/>
                    </a:lnTo>
                    <a:lnTo>
                      <a:pt x="182" y="28"/>
                    </a:lnTo>
                    <a:lnTo>
                      <a:pt x="182" y="27"/>
                    </a:lnTo>
                    <a:lnTo>
                      <a:pt x="186" y="25"/>
                    </a:lnTo>
                    <a:lnTo>
                      <a:pt x="186" y="24"/>
                    </a:lnTo>
                    <a:lnTo>
                      <a:pt x="186" y="22"/>
                    </a:lnTo>
                    <a:lnTo>
                      <a:pt x="186" y="20"/>
                    </a:lnTo>
                    <a:lnTo>
                      <a:pt x="190" y="19"/>
                    </a:lnTo>
                    <a:lnTo>
                      <a:pt x="190" y="17"/>
                    </a:lnTo>
                    <a:lnTo>
                      <a:pt x="193" y="16"/>
                    </a:lnTo>
                    <a:lnTo>
                      <a:pt x="193" y="14"/>
                    </a:lnTo>
                    <a:lnTo>
                      <a:pt x="197" y="13"/>
                    </a:lnTo>
                    <a:lnTo>
                      <a:pt x="201" y="11"/>
                    </a:lnTo>
                    <a:lnTo>
                      <a:pt x="204" y="9"/>
                    </a:lnTo>
                    <a:lnTo>
                      <a:pt x="208" y="11"/>
                    </a:lnTo>
                    <a:lnTo>
                      <a:pt x="212" y="13"/>
                    </a:lnTo>
                    <a:lnTo>
                      <a:pt x="216" y="14"/>
                    </a:lnTo>
                    <a:lnTo>
                      <a:pt x="219" y="16"/>
                    </a:lnTo>
                    <a:lnTo>
                      <a:pt x="219" y="17"/>
                    </a:lnTo>
                    <a:lnTo>
                      <a:pt x="223" y="19"/>
                    </a:lnTo>
                    <a:lnTo>
                      <a:pt x="223" y="20"/>
                    </a:lnTo>
                    <a:lnTo>
                      <a:pt x="223" y="22"/>
                    </a:lnTo>
                    <a:lnTo>
                      <a:pt x="227" y="24"/>
                    </a:lnTo>
                    <a:lnTo>
                      <a:pt x="227" y="25"/>
                    </a:lnTo>
                    <a:lnTo>
                      <a:pt x="227" y="27"/>
                    </a:lnTo>
                    <a:lnTo>
                      <a:pt x="231" y="28"/>
                    </a:lnTo>
                    <a:lnTo>
                      <a:pt x="231" y="30"/>
                    </a:lnTo>
                    <a:lnTo>
                      <a:pt x="231" y="32"/>
                    </a:lnTo>
                    <a:lnTo>
                      <a:pt x="234" y="33"/>
                    </a:lnTo>
                    <a:lnTo>
                      <a:pt x="234" y="35"/>
                    </a:lnTo>
                    <a:lnTo>
                      <a:pt x="234" y="36"/>
                    </a:lnTo>
                    <a:lnTo>
                      <a:pt x="238" y="38"/>
                    </a:lnTo>
                    <a:lnTo>
                      <a:pt x="238" y="41"/>
                    </a:lnTo>
                    <a:lnTo>
                      <a:pt x="238" y="43"/>
                    </a:lnTo>
                    <a:lnTo>
                      <a:pt x="242" y="44"/>
                    </a:lnTo>
                    <a:lnTo>
                      <a:pt x="242" y="46"/>
                    </a:lnTo>
                    <a:lnTo>
                      <a:pt x="242" y="49"/>
                    </a:lnTo>
                    <a:lnTo>
                      <a:pt x="245" y="51"/>
                    </a:lnTo>
                    <a:lnTo>
                      <a:pt x="245" y="52"/>
                    </a:lnTo>
                    <a:lnTo>
                      <a:pt x="245" y="54"/>
                    </a:lnTo>
                    <a:lnTo>
                      <a:pt x="249" y="57"/>
                    </a:lnTo>
                    <a:lnTo>
                      <a:pt x="249" y="59"/>
                    </a:lnTo>
                    <a:lnTo>
                      <a:pt x="249" y="60"/>
                    </a:lnTo>
                    <a:lnTo>
                      <a:pt x="253" y="62"/>
                    </a:lnTo>
                    <a:lnTo>
                      <a:pt x="253" y="63"/>
                    </a:lnTo>
                    <a:lnTo>
                      <a:pt x="253" y="65"/>
                    </a:lnTo>
                    <a:lnTo>
                      <a:pt x="257" y="67"/>
                    </a:lnTo>
                    <a:lnTo>
                      <a:pt x="257" y="70"/>
                    </a:lnTo>
                    <a:lnTo>
                      <a:pt x="260" y="71"/>
                    </a:lnTo>
                    <a:lnTo>
                      <a:pt x="260" y="73"/>
                    </a:lnTo>
                    <a:lnTo>
                      <a:pt x="260" y="74"/>
                    </a:lnTo>
                    <a:lnTo>
                      <a:pt x="264" y="76"/>
                    </a:lnTo>
                    <a:lnTo>
                      <a:pt x="264" y="78"/>
                    </a:lnTo>
                    <a:lnTo>
                      <a:pt x="268" y="79"/>
                    </a:lnTo>
                    <a:lnTo>
                      <a:pt x="268" y="81"/>
                    </a:lnTo>
                    <a:lnTo>
                      <a:pt x="271" y="82"/>
                    </a:lnTo>
                    <a:lnTo>
                      <a:pt x="275" y="84"/>
                    </a:lnTo>
                    <a:lnTo>
                      <a:pt x="279" y="86"/>
                    </a:lnTo>
                    <a:lnTo>
                      <a:pt x="283" y="84"/>
                    </a:lnTo>
                    <a:lnTo>
                      <a:pt x="286" y="82"/>
                    </a:lnTo>
                    <a:lnTo>
                      <a:pt x="290" y="81"/>
                    </a:lnTo>
                    <a:lnTo>
                      <a:pt x="290" y="79"/>
                    </a:lnTo>
                    <a:lnTo>
                      <a:pt x="294" y="78"/>
                    </a:lnTo>
                    <a:lnTo>
                      <a:pt x="294" y="76"/>
                    </a:lnTo>
                    <a:lnTo>
                      <a:pt x="294" y="74"/>
                    </a:lnTo>
                    <a:lnTo>
                      <a:pt x="297" y="73"/>
                    </a:lnTo>
                    <a:lnTo>
                      <a:pt x="297" y="71"/>
                    </a:lnTo>
                    <a:lnTo>
                      <a:pt x="297" y="70"/>
                    </a:lnTo>
                    <a:lnTo>
                      <a:pt x="301" y="68"/>
                    </a:lnTo>
                    <a:lnTo>
                      <a:pt x="301" y="67"/>
                    </a:lnTo>
                    <a:lnTo>
                      <a:pt x="301" y="65"/>
                    </a:lnTo>
                    <a:lnTo>
                      <a:pt x="305" y="63"/>
                    </a:lnTo>
                    <a:lnTo>
                      <a:pt x="305" y="60"/>
                    </a:lnTo>
                    <a:lnTo>
                      <a:pt x="305" y="59"/>
                    </a:lnTo>
                    <a:lnTo>
                      <a:pt x="309" y="57"/>
                    </a:lnTo>
                    <a:lnTo>
                      <a:pt x="309" y="54"/>
                    </a:lnTo>
                    <a:lnTo>
                      <a:pt x="309" y="52"/>
                    </a:lnTo>
                    <a:lnTo>
                      <a:pt x="309" y="51"/>
                    </a:lnTo>
                    <a:lnTo>
                      <a:pt x="312" y="47"/>
                    </a:lnTo>
                    <a:lnTo>
                      <a:pt x="312" y="46"/>
                    </a:lnTo>
                    <a:lnTo>
                      <a:pt x="312" y="43"/>
                    </a:lnTo>
                    <a:lnTo>
                      <a:pt x="316" y="41"/>
                    </a:lnTo>
                    <a:lnTo>
                      <a:pt x="316" y="38"/>
                    </a:lnTo>
                    <a:lnTo>
                      <a:pt x="316" y="36"/>
                    </a:lnTo>
                    <a:lnTo>
                      <a:pt x="320" y="33"/>
                    </a:lnTo>
                    <a:lnTo>
                      <a:pt x="320" y="32"/>
                    </a:lnTo>
                    <a:lnTo>
                      <a:pt x="320" y="28"/>
                    </a:lnTo>
                    <a:lnTo>
                      <a:pt x="323" y="27"/>
                    </a:lnTo>
                    <a:lnTo>
                      <a:pt x="323" y="25"/>
                    </a:lnTo>
                    <a:lnTo>
                      <a:pt x="323" y="22"/>
                    </a:lnTo>
                    <a:lnTo>
                      <a:pt x="327" y="20"/>
                    </a:lnTo>
                    <a:lnTo>
                      <a:pt x="327" y="19"/>
                    </a:lnTo>
                    <a:lnTo>
                      <a:pt x="327" y="16"/>
                    </a:lnTo>
                    <a:lnTo>
                      <a:pt x="331" y="14"/>
                    </a:lnTo>
                    <a:lnTo>
                      <a:pt x="331" y="13"/>
                    </a:lnTo>
                    <a:lnTo>
                      <a:pt x="331" y="11"/>
                    </a:lnTo>
                    <a:lnTo>
                      <a:pt x="335" y="9"/>
                    </a:lnTo>
                    <a:lnTo>
                      <a:pt x="335" y="8"/>
                    </a:lnTo>
                    <a:lnTo>
                      <a:pt x="335" y="6"/>
                    </a:lnTo>
                    <a:lnTo>
                      <a:pt x="338" y="5"/>
                    </a:lnTo>
                    <a:lnTo>
                      <a:pt x="342" y="3"/>
                    </a:lnTo>
                    <a:lnTo>
                      <a:pt x="346" y="1"/>
                    </a:lnTo>
                    <a:lnTo>
                      <a:pt x="349" y="0"/>
                    </a:lnTo>
                    <a:lnTo>
                      <a:pt x="353" y="1"/>
                    </a:lnTo>
                    <a:lnTo>
                      <a:pt x="353" y="3"/>
                    </a:lnTo>
                    <a:lnTo>
                      <a:pt x="357" y="5"/>
                    </a:lnTo>
                    <a:lnTo>
                      <a:pt x="357" y="6"/>
                    </a:lnTo>
                    <a:lnTo>
                      <a:pt x="357" y="8"/>
                    </a:lnTo>
                    <a:lnTo>
                      <a:pt x="361" y="9"/>
                    </a:lnTo>
                    <a:lnTo>
                      <a:pt x="361" y="13"/>
                    </a:lnTo>
                    <a:lnTo>
                      <a:pt x="361" y="14"/>
                    </a:lnTo>
                    <a:lnTo>
                      <a:pt x="364" y="16"/>
                    </a:lnTo>
                    <a:lnTo>
                      <a:pt x="364" y="19"/>
                    </a:lnTo>
                    <a:lnTo>
                      <a:pt x="364" y="22"/>
                    </a:lnTo>
                    <a:lnTo>
                      <a:pt x="368" y="25"/>
                    </a:lnTo>
                    <a:lnTo>
                      <a:pt x="368" y="28"/>
                    </a:lnTo>
                    <a:lnTo>
                      <a:pt x="368" y="32"/>
                    </a:lnTo>
                    <a:lnTo>
                      <a:pt x="372" y="36"/>
                    </a:lnTo>
                    <a:lnTo>
                      <a:pt x="372" y="40"/>
                    </a:lnTo>
                    <a:lnTo>
                      <a:pt x="372" y="44"/>
                    </a:lnTo>
                    <a:lnTo>
                      <a:pt x="375" y="47"/>
                    </a:lnTo>
                    <a:lnTo>
                      <a:pt x="375" y="52"/>
                    </a:lnTo>
                    <a:lnTo>
                      <a:pt x="375" y="57"/>
                    </a:lnTo>
                    <a:lnTo>
                      <a:pt x="379" y="62"/>
                    </a:lnTo>
                    <a:lnTo>
                      <a:pt x="379" y="67"/>
                    </a:lnTo>
                    <a:lnTo>
                      <a:pt x="379" y="73"/>
                    </a:lnTo>
                    <a:lnTo>
                      <a:pt x="383" y="78"/>
                    </a:lnTo>
                    <a:lnTo>
                      <a:pt x="383" y="84"/>
                    </a:lnTo>
                    <a:lnTo>
                      <a:pt x="383" y="89"/>
                    </a:lnTo>
                    <a:lnTo>
                      <a:pt x="387" y="95"/>
                    </a:lnTo>
                    <a:lnTo>
                      <a:pt x="387" y="102"/>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43" name="Freeform 14"/>
              <p:cNvSpPr>
                <a:spLocks/>
              </p:cNvSpPr>
              <p:nvPr/>
            </p:nvSpPr>
            <p:spPr bwMode="auto">
              <a:xfrm>
                <a:off x="3021" y="3025"/>
                <a:ext cx="387" cy="383"/>
              </a:xfrm>
              <a:custGeom>
                <a:avLst/>
                <a:gdLst/>
                <a:ahLst/>
                <a:cxnLst>
                  <a:cxn ang="0">
                    <a:pos x="3" y="19"/>
                  </a:cxn>
                  <a:cxn ang="0">
                    <a:pos x="7" y="47"/>
                  </a:cxn>
                  <a:cxn ang="0">
                    <a:pos x="14" y="76"/>
                  </a:cxn>
                  <a:cxn ang="0">
                    <a:pos x="18" y="106"/>
                  </a:cxn>
                  <a:cxn ang="0">
                    <a:pos x="22" y="138"/>
                  </a:cxn>
                  <a:cxn ang="0">
                    <a:pos x="29" y="168"/>
                  </a:cxn>
                  <a:cxn ang="0">
                    <a:pos x="33" y="200"/>
                  </a:cxn>
                  <a:cxn ang="0">
                    <a:pos x="37" y="228"/>
                  </a:cxn>
                  <a:cxn ang="0">
                    <a:pos x="44" y="257"/>
                  </a:cxn>
                  <a:cxn ang="0">
                    <a:pos x="48" y="282"/>
                  </a:cxn>
                  <a:cxn ang="0">
                    <a:pos x="52" y="306"/>
                  </a:cxn>
                  <a:cxn ang="0">
                    <a:pos x="55" y="327"/>
                  </a:cxn>
                  <a:cxn ang="0">
                    <a:pos x="63" y="344"/>
                  </a:cxn>
                  <a:cxn ang="0">
                    <a:pos x="66" y="359"/>
                  </a:cxn>
                  <a:cxn ang="0">
                    <a:pos x="70" y="370"/>
                  </a:cxn>
                  <a:cxn ang="0">
                    <a:pos x="78" y="376"/>
                  </a:cxn>
                  <a:cxn ang="0">
                    <a:pos x="85" y="382"/>
                  </a:cxn>
                  <a:cxn ang="0">
                    <a:pos x="96" y="376"/>
                  </a:cxn>
                  <a:cxn ang="0">
                    <a:pos x="104" y="368"/>
                  </a:cxn>
                  <a:cxn ang="0">
                    <a:pos x="107" y="362"/>
                  </a:cxn>
                  <a:cxn ang="0">
                    <a:pos x="111" y="352"/>
                  </a:cxn>
                  <a:cxn ang="0">
                    <a:pos x="118" y="343"/>
                  </a:cxn>
                  <a:cxn ang="0">
                    <a:pos x="122" y="333"/>
                  </a:cxn>
                  <a:cxn ang="0">
                    <a:pos x="126" y="325"/>
                  </a:cxn>
                  <a:cxn ang="0">
                    <a:pos x="133" y="317"/>
                  </a:cxn>
                  <a:cxn ang="0">
                    <a:pos x="137" y="309"/>
                  </a:cxn>
                  <a:cxn ang="0">
                    <a:pos x="144" y="303"/>
                  </a:cxn>
                  <a:cxn ang="0">
                    <a:pos x="156" y="297"/>
                  </a:cxn>
                  <a:cxn ang="0">
                    <a:pos x="167" y="303"/>
                  </a:cxn>
                  <a:cxn ang="0">
                    <a:pos x="174" y="309"/>
                  </a:cxn>
                  <a:cxn ang="0">
                    <a:pos x="178" y="316"/>
                  </a:cxn>
                  <a:cxn ang="0">
                    <a:pos x="182" y="322"/>
                  </a:cxn>
                  <a:cxn ang="0">
                    <a:pos x="189" y="330"/>
                  </a:cxn>
                  <a:cxn ang="0">
                    <a:pos x="193" y="338"/>
                  </a:cxn>
                  <a:cxn ang="0">
                    <a:pos x="196" y="346"/>
                  </a:cxn>
                  <a:cxn ang="0">
                    <a:pos x="204" y="354"/>
                  </a:cxn>
                  <a:cxn ang="0">
                    <a:pos x="208" y="360"/>
                  </a:cxn>
                  <a:cxn ang="0">
                    <a:pos x="215" y="366"/>
                  </a:cxn>
                  <a:cxn ang="0">
                    <a:pos x="226" y="373"/>
                  </a:cxn>
                  <a:cxn ang="0">
                    <a:pos x="241" y="366"/>
                  </a:cxn>
                  <a:cxn ang="0">
                    <a:pos x="248" y="360"/>
                  </a:cxn>
                  <a:cxn ang="0">
                    <a:pos x="252" y="354"/>
                  </a:cxn>
                  <a:cxn ang="0">
                    <a:pos x="256" y="346"/>
                  </a:cxn>
                  <a:cxn ang="0">
                    <a:pos x="263" y="338"/>
                  </a:cxn>
                  <a:cxn ang="0">
                    <a:pos x="267" y="330"/>
                  </a:cxn>
                  <a:cxn ang="0">
                    <a:pos x="271" y="322"/>
                  </a:cxn>
                  <a:cxn ang="0">
                    <a:pos x="278" y="316"/>
                  </a:cxn>
                  <a:cxn ang="0">
                    <a:pos x="282" y="309"/>
                  </a:cxn>
                  <a:cxn ang="0">
                    <a:pos x="289" y="303"/>
                  </a:cxn>
                  <a:cxn ang="0">
                    <a:pos x="300" y="297"/>
                  </a:cxn>
                  <a:cxn ang="0">
                    <a:pos x="312" y="303"/>
                  </a:cxn>
                  <a:cxn ang="0">
                    <a:pos x="319" y="309"/>
                  </a:cxn>
                  <a:cxn ang="0">
                    <a:pos x="323" y="317"/>
                  </a:cxn>
                  <a:cxn ang="0">
                    <a:pos x="326" y="325"/>
                  </a:cxn>
                  <a:cxn ang="0">
                    <a:pos x="334" y="333"/>
                  </a:cxn>
                  <a:cxn ang="0">
                    <a:pos x="338" y="343"/>
                  </a:cxn>
                  <a:cxn ang="0">
                    <a:pos x="341" y="352"/>
                  </a:cxn>
                  <a:cxn ang="0">
                    <a:pos x="349" y="362"/>
                  </a:cxn>
                  <a:cxn ang="0">
                    <a:pos x="352" y="368"/>
                  </a:cxn>
                  <a:cxn ang="0">
                    <a:pos x="360" y="376"/>
                  </a:cxn>
                  <a:cxn ang="0">
                    <a:pos x="371" y="382"/>
                  </a:cxn>
                  <a:cxn ang="0">
                    <a:pos x="378" y="376"/>
                  </a:cxn>
                  <a:cxn ang="0">
                    <a:pos x="382" y="370"/>
                  </a:cxn>
                </a:cxnLst>
                <a:rect l="0" t="0" r="r" b="b"/>
                <a:pathLst>
                  <a:path w="387" h="383">
                    <a:moveTo>
                      <a:pt x="0" y="0"/>
                    </a:moveTo>
                    <a:lnTo>
                      <a:pt x="0" y="6"/>
                    </a:lnTo>
                    <a:lnTo>
                      <a:pt x="3" y="12"/>
                    </a:lnTo>
                    <a:lnTo>
                      <a:pt x="3" y="19"/>
                    </a:lnTo>
                    <a:lnTo>
                      <a:pt x="3" y="25"/>
                    </a:lnTo>
                    <a:lnTo>
                      <a:pt x="7" y="33"/>
                    </a:lnTo>
                    <a:lnTo>
                      <a:pt x="7" y="39"/>
                    </a:lnTo>
                    <a:lnTo>
                      <a:pt x="7" y="47"/>
                    </a:lnTo>
                    <a:lnTo>
                      <a:pt x="11" y="54"/>
                    </a:lnTo>
                    <a:lnTo>
                      <a:pt x="11" y="61"/>
                    </a:lnTo>
                    <a:lnTo>
                      <a:pt x="11" y="68"/>
                    </a:lnTo>
                    <a:lnTo>
                      <a:pt x="14" y="76"/>
                    </a:lnTo>
                    <a:lnTo>
                      <a:pt x="14" y="84"/>
                    </a:lnTo>
                    <a:lnTo>
                      <a:pt x="14" y="92"/>
                    </a:lnTo>
                    <a:lnTo>
                      <a:pt x="18" y="98"/>
                    </a:lnTo>
                    <a:lnTo>
                      <a:pt x="18" y="106"/>
                    </a:lnTo>
                    <a:lnTo>
                      <a:pt x="18" y="114"/>
                    </a:lnTo>
                    <a:lnTo>
                      <a:pt x="22" y="122"/>
                    </a:lnTo>
                    <a:lnTo>
                      <a:pt x="22" y="130"/>
                    </a:lnTo>
                    <a:lnTo>
                      <a:pt x="22" y="138"/>
                    </a:lnTo>
                    <a:lnTo>
                      <a:pt x="26" y="146"/>
                    </a:lnTo>
                    <a:lnTo>
                      <a:pt x="26" y="154"/>
                    </a:lnTo>
                    <a:lnTo>
                      <a:pt x="26" y="162"/>
                    </a:lnTo>
                    <a:lnTo>
                      <a:pt x="29" y="168"/>
                    </a:lnTo>
                    <a:lnTo>
                      <a:pt x="29" y="176"/>
                    </a:lnTo>
                    <a:lnTo>
                      <a:pt x="29" y="184"/>
                    </a:lnTo>
                    <a:lnTo>
                      <a:pt x="33" y="192"/>
                    </a:lnTo>
                    <a:lnTo>
                      <a:pt x="33" y="200"/>
                    </a:lnTo>
                    <a:lnTo>
                      <a:pt x="33" y="206"/>
                    </a:lnTo>
                    <a:lnTo>
                      <a:pt x="37" y="214"/>
                    </a:lnTo>
                    <a:lnTo>
                      <a:pt x="37" y="222"/>
                    </a:lnTo>
                    <a:lnTo>
                      <a:pt x="37" y="228"/>
                    </a:lnTo>
                    <a:lnTo>
                      <a:pt x="40" y="236"/>
                    </a:lnTo>
                    <a:lnTo>
                      <a:pt x="40" y="243"/>
                    </a:lnTo>
                    <a:lnTo>
                      <a:pt x="40" y="250"/>
                    </a:lnTo>
                    <a:lnTo>
                      <a:pt x="44" y="257"/>
                    </a:lnTo>
                    <a:lnTo>
                      <a:pt x="44" y="263"/>
                    </a:lnTo>
                    <a:lnTo>
                      <a:pt x="44" y="270"/>
                    </a:lnTo>
                    <a:lnTo>
                      <a:pt x="44" y="276"/>
                    </a:lnTo>
                    <a:lnTo>
                      <a:pt x="48" y="282"/>
                    </a:lnTo>
                    <a:lnTo>
                      <a:pt x="48" y="289"/>
                    </a:lnTo>
                    <a:lnTo>
                      <a:pt x="48" y="295"/>
                    </a:lnTo>
                    <a:lnTo>
                      <a:pt x="52" y="300"/>
                    </a:lnTo>
                    <a:lnTo>
                      <a:pt x="52" y="306"/>
                    </a:lnTo>
                    <a:lnTo>
                      <a:pt x="52" y="311"/>
                    </a:lnTo>
                    <a:lnTo>
                      <a:pt x="55" y="317"/>
                    </a:lnTo>
                    <a:lnTo>
                      <a:pt x="55" y="322"/>
                    </a:lnTo>
                    <a:lnTo>
                      <a:pt x="55" y="327"/>
                    </a:lnTo>
                    <a:lnTo>
                      <a:pt x="59" y="332"/>
                    </a:lnTo>
                    <a:lnTo>
                      <a:pt x="59" y="336"/>
                    </a:lnTo>
                    <a:lnTo>
                      <a:pt x="59" y="339"/>
                    </a:lnTo>
                    <a:lnTo>
                      <a:pt x="63" y="344"/>
                    </a:lnTo>
                    <a:lnTo>
                      <a:pt x="63" y="347"/>
                    </a:lnTo>
                    <a:lnTo>
                      <a:pt x="63" y="352"/>
                    </a:lnTo>
                    <a:lnTo>
                      <a:pt x="66" y="355"/>
                    </a:lnTo>
                    <a:lnTo>
                      <a:pt x="66" y="359"/>
                    </a:lnTo>
                    <a:lnTo>
                      <a:pt x="66" y="362"/>
                    </a:lnTo>
                    <a:lnTo>
                      <a:pt x="70" y="363"/>
                    </a:lnTo>
                    <a:lnTo>
                      <a:pt x="70" y="366"/>
                    </a:lnTo>
                    <a:lnTo>
                      <a:pt x="70" y="370"/>
                    </a:lnTo>
                    <a:lnTo>
                      <a:pt x="74" y="371"/>
                    </a:lnTo>
                    <a:lnTo>
                      <a:pt x="74" y="373"/>
                    </a:lnTo>
                    <a:lnTo>
                      <a:pt x="74" y="374"/>
                    </a:lnTo>
                    <a:lnTo>
                      <a:pt x="78" y="376"/>
                    </a:lnTo>
                    <a:lnTo>
                      <a:pt x="78" y="378"/>
                    </a:lnTo>
                    <a:lnTo>
                      <a:pt x="81" y="379"/>
                    </a:lnTo>
                    <a:lnTo>
                      <a:pt x="81" y="381"/>
                    </a:lnTo>
                    <a:lnTo>
                      <a:pt x="85" y="382"/>
                    </a:lnTo>
                    <a:lnTo>
                      <a:pt x="89" y="381"/>
                    </a:lnTo>
                    <a:lnTo>
                      <a:pt x="92" y="379"/>
                    </a:lnTo>
                    <a:lnTo>
                      <a:pt x="96" y="378"/>
                    </a:lnTo>
                    <a:lnTo>
                      <a:pt x="96" y="376"/>
                    </a:lnTo>
                    <a:lnTo>
                      <a:pt x="100" y="374"/>
                    </a:lnTo>
                    <a:lnTo>
                      <a:pt x="100" y="373"/>
                    </a:lnTo>
                    <a:lnTo>
                      <a:pt x="100" y="371"/>
                    </a:lnTo>
                    <a:lnTo>
                      <a:pt x="104" y="368"/>
                    </a:lnTo>
                    <a:lnTo>
                      <a:pt x="104" y="366"/>
                    </a:lnTo>
                    <a:lnTo>
                      <a:pt x="104" y="365"/>
                    </a:lnTo>
                    <a:lnTo>
                      <a:pt x="107" y="363"/>
                    </a:lnTo>
                    <a:lnTo>
                      <a:pt x="107" y="362"/>
                    </a:lnTo>
                    <a:lnTo>
                      <a:pt x="107" y="359"/>
                    </a:lnTo>
                    <a:lnTo>
                      <a:pt x="111" y="357"/>
                    </a:lnTo>
                    <a:lnTo>
                      <a:pt x="111" y="354"/>
                    </a:lnTo>
                    <a:lnTo>
                      <a:pt x="111" y="352"/>
                    </a:lnTo>
                    <a:lnTo>
                      <a:pt x="115" y="351"/>
                    </a:lnTo>
                    <a:lnTo>
                      <a:pt x="115" y="347"/>
                    </a:lnTo>
                    <a:lnTo>
                      <a:pt x="115" y="346"/>
                    </a:lnTo>
                    <a:lnTo>
                      <a:pt x="118" y="343"/>
                    </a:lnTo>
                    <a:lnTo>
                      <a:pt x="118" y="341"/>
                    </a:lnTo>
                    <a:lnTo>
                      <a:pt x="118" y="338"/>
                    </a:lnTo>
                    <a:lnTo>
                      <a:pt x="122" y="336"/>
                    </a:lnTo>
                    <a:lnTo>
                      <a:pt x="122" y="333"/>
                    </a:lnTo>
                    <a:lnTo>
                      <a:pt x="122" y="332"/>
                    </a:lnTo>
                    <a:lnTo>
                      <a:pt x="126" y="328"/>
                    </a:lnTo>
                    <a:lnTo>
                      <a:pt x="126" y="327"/>
                    </a:lnTo>
                    <a:lnTo>
                      <a:pt x="126" y="325"/>
                    </a:lnTo>
                    <a:lnTo>
                      <a:pt x="130" y="322"/>
                    </a:lnTo>
                    <a:lnTo>
                      <a:pt x="130" y="320"/>
                    </a:lnTo>
                    <a:lnTo>
                      <a:pt x="130" y="319"/>
                    </a:lnTo>
                    <a:lnTo>
                      <a:pt x="133" y="317"/>
                    </a:lnTo>
                    <a:lnTo>
                      <a:pt x="133" y="314"/>
                    </a:lnTo>
                    <a:lnTo>
                      <a:pt x="133" y="312"/>
                    </a:lnTo>
                    <a:lnTo>
                      <a:pt x="137" y="311"/>
                    </a:lnTo>
                    <a:lnTo>
                      <a:pt x="137" y="309"/>
                    </a:lnTo>
                    <a:lnTo>
                      <a:pt x="137" y="308"/>
                    </a:lnTo>
                    <a:lnTo>
                      <a:pt x="141" y="306"/>
                    </a:lnTo>
                    <a:lnTo>
                      <a:pt x="141" y="305"/>
                    </a:lnTo>
                    <a:lnTo>
                      <a:pt x="144" y="303"/>
                    </a:lnTo>
                    <a:lnTo>
                      <a:pt x="144" y="301"/>
                    </a:lnTo>
                    <a:lnTo>
                      <a:pt x="148" y="300"/>
                    </a:lnTo>
                    <a:lnTo>
                      <a:pt x="152" y="298"/>
                    </a:lnTo>
                    <a:lnTo>
                      <a:pt x="156" y="297"/>
                    </a:lnTo>
                    <a:lnTo>
                      <a:pt x="159" y="298"/>
                    </a:lnTo>
                    <a:lnTo>
                      <a:pt x="163" y="300"/>
                    </a:lnTo>
                    <a:lnTo>
                      <a:pt x="167" y="301"/>
                    </a:lnTo>
                    <a:lnTo>
                      <a:pt x="167" y="303"/>
                    </a:lnTo>
                    <a:lnTo>
                      <a:pt x="170" y="305"/>
                    </a:lnTo>
                    <a:lnTo>
                      <a:pt x="170" y="306"/>
                    </a:lnTo>
                    <a:lnTo>
                      <a:pt x="170" y="308"/>
                    </a:lnTo>
                    <a:lnTo>
                      <a:pt x="174" y="309"/>
                    </a:lnTo>
                    <a:lnTo>
                      <a:pt x="174" y="311"/>
                    </a:lnTo>
                    <a:lnTo>
                      <a:pt x="174" y="312"/>
                    </a:lnTo>
                    <a:lnTo>
                      <a:pt x="178" y="314"/>
                    </a:lnTo>
                    <a:lnTo>
                      <a:pt x="178" y="316"/>
                    </a:lnTo>
                    <a:lnTo>
                      <a:pt x="178" y="317"/>
                    </a:lnTo>
                    <a:lnTo>
                      <a:pt x="182" y="319"/>
                    </a:lnTo>
                    <a:lnTo>
                      <a:pt x="182" y="320"/>
                    </a:lnTo>
                    <a:lnTo>
                      <a:pt x="182" y="322"/>
                    </a:lnTo>
                    <a:lnTo>
                      <a:pt x="185" y="325"/>
                    </a:lnTo>
                    <a:lnTo>
                      <a:pt x="185" y="327"/>
                    </a:lnTo>
                    <a:lnTo>
                      <a:pt x="185" y="328"/>
                    </a:lnTo>
                    <a:lnTo>
                      <a:pt x="189" y="330"/>
                    </a:lnTo>
                    <a:lnTo>
                      <a:pt x="189" y="333"/>
                    </a:lnTo>
                    <a:lnTo>
                      <a:pt x="189" y="335"/>
                    </a:lnTo>
                    <a:lnTo>
                      <a:pt x="193" y="336"/>
                    </a:lnTo>
                    <a:lnTo>
                      <a:pt x="193" y="338"/>
                    </a:lnTo>
                    <a:lnTo>
                      <a:pt x="193" y="341"/>
                    </a:lnTo>
                    <a:lnTo>
                      <a:pt x="196" y="343"/>
                    </a:lnTo>
                    <a:lnTo>
                      <a:pt x="196" y="344"/>
                    </a:lnTo>
                    <a:lnTo>
                      <a:pt x="196" y="346"/>
                    </a:lnTo>
                    <a:lnTo>
                      <a:pt x="200" y="347"/>
                    </a:lnTo>
                    <a:lnTo>
                      <a:pt x="200" y="349"/>
                    </a:lnTo>
                    <a:lnTo>
                      <a:pt x="200" y="352"/>
                    </a:lnTo>
                    <a:lnTo>
                      <a:pt x="204" y="354"/>
                    </a:lnTo>
                    <a:lnTo>
                      <a:pt x="204" y="355"/>
                    </a:lnTo>
                    <a:lnTo>
                      <a:pt x="204" y="357"/>
                    </a:lnTo>
                    <a:lnTo>
                      <a:pt x="208" y="359"/>
                    </a:lnTo>
                    <a:lnTo>
                      <a:pt x="208" y="360"/>
                    </a:lnTo>
                    <a:lnTo>
                      <a:pt x="211" y="362"/>
                    </a:lnTo>
                    <a:lnTo>
                      <a:pt x="211" y="363"/>
                    </a:lnTo>
                    <a:lnTo>
                      <a:pt x="211" y="365"/>
                    </a:lnTo>
                    <a:lnTo>
                      <a:pt x="215" y="366"/>
                    </a:lnTo>
                    <a:lnTo>
                      <a:pt x="215" y="368"/>
                    </a:lnTo>
                    <a:lnTo>
                      <a:pt x="219" y="370"/>
                    </a:lnTo>
                    <a:lnTo>
                      <a:pt x="222" y="371"/>
                    </a:lnTo>
                    <a:lnTo>
                      <a:pt x="226" y="373"/>
                    </a:lnTo>
                    <a:lnTo>
                      <a:pt x="230" y="371"/>
                    </a:lnTo>
                    <a:lnTo>
                      <a:pt x="234" y="370"/>
                    </a:lnTo>
                    <a:lnTo>
                      <a:pt x="237" y="368"/>
                    </a:lnTo>
                    <a:lnTo>
                      <a:pt x="241" y="366"/>
                    </a:lnTo>
                    <a:lnTo>
                      <a:pt x="241" y="365"/>
                    </a:lnTo>
                    <a:lnTo>
                      <a:pt x="245" y="363"/>
                    </a:lnTo>
                    <a:lnTo>
                      <a:pt x="245" y="362"/>
                    </a:lnTo>
                    <a:lnTo>
                      <a:pt x="248" y="360"/>
                    </a:lnTo>
                    <a:lnTo>
                      <a:pt x="248" y="359"/>
                    </a:lnTo>
                    <a:lnTo>
                      <a:pt x="248" y="357"/>
                    </a:lnTo>
                    <a:lnTo>
                      <a:pt x="252" y="355"/>
                    </a:lnTo>
                    <a:lnTo>
                      <a:pt x="252" y="354"/>
                    </a:lnTo>
                    <a:lnTo>
                      <a:pt x="252" y="352"/>
                    </a:lnTo>
                    <a:lnTo>
                      <a:pt x="256" y="349"/>
                    </a:lnTo>
                    <a:lnTo>
                      <a:pt x="256" y="347"/>
                    </a:lnTo>
                    <a:lnTo>
                      <a:pt x="256" y="346"/>
                    </a:lnTo>
                    <a:lnTo>
                      <a:pt x="260" y="344"/>
                    </a:lnTo>
                    <a:lnTo>
                      <a:pt x="260" y="343"/>
                    </a:lnTo>
                    <a:lnTo>
                      <a:pt x="260" y="341"/>
                    </a:lnTo>
                    <a:lnTo>
                      <a:pt x="263" y="338"/>
                    </a:lnTo>
                    <a:lnTo>
                      <a:pt x="263" y="336"/>
                    </a:lnTo>
                    <a:lnTo>
                      <a:pt x="263" y="335"/>
                    </a:lnTo>
                    <a:lnTo>
                      <a:pt x="267" y="333"/>
                    </a:lnTo>
                    <a:lnTo>
                      <a:pt x="267" y="330"/>
                    </a:lnTo>
                    <a:lnTo>
                      <a:pt x="267" y="328"/>
                    </a:lnTo>
                    <a:lnTo>
                      <a:pt x="271" y="327"/>
                    </a:lnTo>
                    <a:lnTo>
                      <a:pt x="271" y="325"/>
                    </a:lnTo>
                    <a:lnTo>
                      <a:pt x="271" y="322"/>
                    </a:lnTo>
                    <a:lnTo>
                      <a:pt x="274" y="320"/>
                    </a:lnTo>
                    <a:lnTo>
                      <a:pt x="274" y="319"/>
                    </a:lnTo>
                    <a:lnTo>
                      <a:pt x="274" y="317"/>
                    </a:lnTo>
                    <a:lnTo>
                      <a:pt x="278" y="316"/>
                    </a:lnTo>
                    <a:lnTo>
                      <a:pt x="278" y="314"/>
                    </a:lnTo>
                    <a:lnTo>
                      <a:pt x="278" y="312"/>
                    </a:lnTo>
                    <a:lnTo>
                      <a:pt x="282" y="311"/>
                    </a:lnTo>
                    <a:lnTo>
                      <a:pt x="282" y="309"/>
                    </a:lnTo>
                    <a:lnTo>
                      <a:pt x="282" y="308"/>
                    </a:lnTo>
                    <a:lnTo>
                      <a:pt x="286" y="306"/>
                    </a:lnTo>
                    <a:lnTo>
                      <a:pt x="286" y="305"/>
                    </a:lnTo>
                    <a:lnTo>
                      <a:pt x="289" y="303"/>
                    </a:lnTo>
                    <a:lnTo>
                      <a:pt x="289" y="301"/>
                    </a:lnTo>
                    <a:lnTo>
                      <a:pt x="293" y="300"/>
                    </a:lnTo>
                    <a:lnTo>
                      <a:pt x="297" y="298"/>
                    </a:lnTo>
                    <a:lnTo>
                      <a:pt x="300" y="297"/>
                    </a:lnTo>
                    <a:lnTo>
                      <a:pt x="304" y="298"/>
                    </a:lnTo>
                    <a:lnTo>
                      <a:pt x="308" y="300"/>
                    </a:lnTo>
                    <a:lnTo>
                      <a:pt x="312" y="301"/>
                    </a:lnTo>
                    <a:lnTo>
                      <a:pt x="312" y="303"/>
                    </a:lnTo>
                    <a:lnTo>
                      <a:pt x="315" y="305"/>
                    </a:lnTo>
                    <a:lnTo>
                      <a:pt x="315" y="306"/>
                    </a:lnTo>
                    <a:lnTo>
                      <a:pt x="315" y="308"/>
                    </a:lnTo>
                    <a:lnTo>
                      <a:pt x="319" y="309"/>
                    </a:lnTo>
                    <a:lnTo>
                      <a:pt x="319" y="311"/>
                    </a:lnTo>
                    <a:lnTo>
                      <a:pt x="319" y="312"/>
                    </a:lnTo>
                    <a:lnTo>
                      <a:pt x="323" y="314"/>
                    </a:lnTo>
                    <a:lnTo>
                      <a:pt x="323" y="317"/>
                    </a:lnTo>
                    <a:lnTo>
                      <a:pt x="323" y="319"/>
                    </a:lnTo>
                    <a:lnTo>
                      <a:pt x="326" y="320"/>
                    </a:lnTo>
                    <a:lnTo>
                      <a:pt x="326" y="322"/>
                    </a:lnTo>
                    <a:lnTo>
                      <a:pt x="326" y="325"/>
                    </a:lnTo>
                    <a:lnTo>
                      <a:pt x="330" y="327"/>
                    </a:lnTo>
                    <a:lnTo>
                      <a:pt x="330" y="328"/>
                    </a:lnTo>
                    <a:lnTo>
                      <a:pt x="330" y="332"/>
                    </a:lnTo>
                    <a:lnTo>
                      <a:pt x="334" y="333"/>
                    </a:lnTo>
                    <a:lnTo>
                      <a:pt x="334" y="336"/>
                    </a:lnTo>
                    <a:lnTo>
                      <a:pt x="334" y="338"/>
                    </a:lnTo>
                    <a:lnTo>
                      <a:pt x="338" y="341"/>
                    </a:lnTo>
                    <a:lnTo>
                      <a:pt x="338" y="343"/>
                    </a:lnTo>
                    <a:lnTo>
                      <a:pt x="338" y="346"/>
                    </a:lnTo>
                    <a:lnTo>
                      <a:pt x="341" y="347"/>
                    </a:lnTo>
                    <a:lnTo>
                      <a:pt x="341" y="351"/>
                    </a:lnTo>
                    <a:lnTo>
                      <a:pt x="341" y="352"/>
                    </a:lnTo>
                    <a:lnTo>
                      <a:pt x="345" y="354"/>
                    </a:lnTo>
                    <a:lnTo>
                      <a:pt x="345" y="357"/>
                    </a:lnTo>
                    <a:lnTo>
                      <a:pt x="345" y="359"/>
                    </a:lnTo>
                    <a:lnTo>
                      <a:pt x="349" y="362"/>
                    </a:lnTo>
                    <a:lnTo>
                      <a:pt x="349" y="363"/>
                    </a:lnTo>
                    <a:lnTo>
                      <a:pt x="349" y="365"/>
                    </a:lnTo>
                    <a:lnTo>
                      <a:pt x="352" y="366"/>
                    </a:lnTo>
                    <a:lnTo>
                      <a:pt x="352" y="368"/>
                    </a:lnTo>
                    <a:lnTo>
                      <a:pt x="352" y="371"/>
                    </a:lnTo>
                    <a:lnTo>
                      <a:pt x="356" y="373"/>
                    </a:lnTo>
                    <a:lnTo>
                      <a:pt x="356" y="374"/>
                    </a:lnTo>
                    <a:lnTo>
                      <a:pt x="360" y="376"/>
                    </a:lnTo>
                    <a:lnTo>
                      <a:pt x="360" y="378"/>
                    </a:lnTo>
                    <a:lnTo>
                      <a:pt x="364" y="379"/>
                    </a:lnTo>
                    <a:lnTo>
                      <a:pt x="367" y="381"/>
                    </a:lnTo>
                    <a:lnTo>
                      <a:pt x="371" y="382"/>
                    </a:lnTo>
                    <a:lnTo>
                      <a:pt x="375" y="381"/>
                    </a:lnTo>
                    <a:lnTo>
                      <a:pt x="375" y="379"/>
                    </a:lnTo>
                    <a:lnTo>
                      <a:pt x="378" y="378"/>
                    </a:lnTo>
                    <a:lnTo>
                      <a:pt x="378" y="376"/>
                    </a:lnTo>
                    <a:lnTo>
                      <a:pt x="378" y="374"/>
                    </a:lnTo>
                    <a:lnTo>
                      <a:pt x="382" y="373"/>
                    </a:lnTo>
                    <a:lnTo>
                      <a:pt x="382" y="371"/>
                    </a:lnTo>
                    <a:lnTo>
                      <a:pt x="382" y="370"/>
                    </a:lnTo>
                    <a:lnTo>
                      <a:pt x="386" y="366"/>
                    </a:lnTo>
                    <a:lnTo>
                      <a:pt x="386" y="363"/>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44" name="Freeform 15"/>
              <p:cNvSpPr>
                <a:spLocks/>
              </p:cNvSpPr>
              <p:nvPr/>
            </p:nvSpPr>
            <p:spPr bwMode="auto">
              <a:xfrm>
                <a:off x="3407" y="2923"/>
                <a:ext cx="372" cy="466"/>
              </a:xfrm>
              <a:custGeom>
                <a:avLst/>
                <a:gdLst/>
                <a:ahLst/>
                <a:cxnLst>
                  <a:cxn ang="0">
                    <a:pos x="4" y="457"/>
                  </a:cxn>
                  <a:cxn ang="0">
                    <a:pos x="7" y="441"/>
                  </a:cxn>
                  <a:cxn ang="0">
                    <a:pos x="15" y="424"/>
                  </a:cxn>
                  <a:cxn ang="0">
                    <a:pos x="18" y="402"/>
                  </a:cxn>
                  <a:cxn ang="0">
                    <a:pos x="22" y="378"/>
                  </a:cxn>
                  <a:cxn ang="0">
                    <a:pos x="26" y="352"/>
                  </a:cxn>
                  <a:cxn ang="0">
                    <a:pos x="33" y="324"/>
                  </a:cxn>
                  <a:cxn ang="0">
                    <a:pos x="37" y="294"/>
                  </a:cxn>
                  <a:cxn ang="0">
                    <a:pos x="41" y="264"/>
                  </a:cxn>
                  <a:cxn ang="0">
                    <a:pos x="48" y="232"/>
                  </a:cxn>
                  <a:cxn ang="0">
                    <a:pos x="52" y="200"/>
                  </a:cxn>
                  <a:cxn ang="0">
                    <a:pos x="56" y="170"/>
                  </a:cxn>
                  <a:cxn ang="0">
                    <a:pos x="63" y="141"/>
                  </a:cxn>
                  <a:cxn ang="0">
                    <a:pos x="67" y="114"/>
                  </a:cxn>
                  <a:cxn ang="0">
                    <a:pos x="70" y="89"/>
                  </a:cxn>
                  <a:cxn ang="0">
                    <a:pos x="78" y="67"/>
                  </a:cxn>
                  <a:cxn ang="0">
                    <a:pos x="82" y="47"/>
                  </a:cxn>
                  <a:cxn ang="0">
                    <a:pos x="85" y="32"/>
                  </a:cxn>
                  <a:cxn ang="0">
                    <a:pos x="93" y="19"/>
                  </a:cxn>
                  <a:cxn ang="0">
                    <a:pos x="96" y="9"/>
                  </a:cxn>
                  <a:cxn ang="0">
                    <a:pos x="104" y="3"/>
                  </a:cxn>
                  <a:cxn ang="0">
                    <a:pos x="115" y="3"/>
                  </a:cxn>
                  <a:cxn ang="0">
                    <a:pos x="122" y="9"/>
                  </a:cxn>
                  <a:cxn ang="0">
                    <a:pos x="126" y="16"/>
                  </a:cxn>
                  <a:cxn ang="0">
                    <a:pos x="134" y="25"/>
                  </a:cxn>
                  <a:cxn ang="0">
                    <a:pos x="137" y="33"/>
                  </a:cxn>
                  <a:cxn ang="0">
                    <a:pos x="141" y="43"/>
                  </a:cxn>
                  <a:cxn ang="0">
                    <a:pos x="148" y="52"/>
                  </a:cxn>
                  <a:cxn ang="0">
                    <a:pos x="152" y="60"/>
                  </a:cxn>
                  <a:cxn ang="0">
                    <a:pos x="156" y="68"/>
                  </a:cxn>
                  <a:cxn ang="0">
                    <a:pos x="160" y="74"/>
                  </a:cxn>
                  <a:cxn ang="0">
                    <a:pos x="167" y="81"/>
                  </a:cxn>
                  <a:cxn ang="0">
                    <a:pos x="182" y="84"/>
                  </a:cxn>
                  <a:cxn ang="0">
                    <a:pos x="193" y="78"/>
                  </a:cxn>
                  <a:cxn ang="0">
                    <a:pos x="197" y="71"/>
                  </a:cxn>
                  <a:cxn ang="0">
                    <a:pos x="204" y="63"/>
                  </a:cxn>
                  <a:cxn ang="0">
                    <a:pos x="208" y="57"/>
                  </a:cxn>
                  <a:cxn ang="0">
                    <a:pos x="212" y="49"/>
                  </a:cxn>
                  <a:cxn ang="0">
                    <a:pos x="219" y="41"/>
                  </a:cxn>
                  <a:cxn ang="0">
                    <a:pos x="223" y="33"/>
                  </a:cxn>
                  <a:cxn ang="0">
                    <a:pos x="226" y="27"/>
                  </a:cxn>
                  <a:cxn ang="0">
                    <a:pos x="234" y="20"/>
                  </a:cxn>
                  <a:cxn ang="0">
                    <a:pos x="241" y="14"/>
                  </a:cxn>
                  <a:cxn ang="0">
                    <a:pos x="252" y="11"/>
                  </a:cxn>
                  <a:cxn ang="0">
                    <a:pos x="264" y="16"/>
                  </a:cxn>
                  <a:cxn ang="0">
                    <a:pos x="271" y="22"/>
                  </a:cxn>
                  <a:cxn ang="0">
                    <a:pos x="275" y="28"/>
                  </a:cxn>
                  <a:cxn ang="0">
                    <a:pos x="278" y="35"/>
                  </a:cxn>
                  <a:cxn ang="0">
                    <a:pos x="282" y="43"/>
                  </a:cxn>
                  <a:cxn ang="0">
                    <a:pos x="290" y="51"/>
                  </a:cxn>
                  <a:cxn ang="0">
                    <a:pos x="293" y="59"/>
                  </a:cxn>
                  <a:cxn ang="0">
                    <a:pos x="297" y="67"/>
                  </a:cxn>
                  <a:cxn ang="0">
                    <a:pos x="304" y="73"/>
                  </a:cxn>
                  <a:cxn ang="0">
                    <a:pos x="308" y="79"/>
                  </a:cxn>
                  <a:cxn ang="0">
                    <a:pos x="323" y="86"/>
                  </a:cxn>
                  <a:cxn ang="0">
                    <a:pos x="334" y="79"/>
                  </a:cxn>
                  <a:cxn ang="0">
                    <a:pos x="342" y="73"/>
                  </a:cxn>
                  <a:cxn ang="0">
                    <a:pos x="345" y="67"/>
                  </a:cxn>
                  <a:cxn ang="0">
                    <a:pos x="349" y="59"/>
                  </a:cxn>
                  <a:cxn ang="0">
                    <a:pos x="356" y="49"/>
                  </a:cxn>
                  <a:cxn ang="0">
                    <a:pos x="360" y="40"/>
                  </a:cxn>
                  <a:cxn ang="0">
                    <a:pos x="364" y="30"/>
                  </a:cxn>
                  <a:cxn ang="0">
                    <a:pos x="371" y="22"/>
                  </a:cxn>
                </a:cxnLst>
                <a:rect l="0" t="0" r="r" b="b"/>
                <a:pathLst>
                  <a:path w="372" h="466">
                    <a:moveTo>
                      <a:pt x="0" y="465"/>
                    </a:moveTo>
                    <a:lnTo>
                      <a:pt x="0" y="464"/>
                    </a:lnTo>
                    <a:lnTo>
                      <a:pt x="4" y="461"/>
                    </a:lnTo>
                    <a:lnTo>
                      <a:pt x="4" y="457"/>
                    </a:lnTo>
                    <a:lnTo>
                      <a:pt x="4" y="454"/>
                    </a:lnTo>
                    <a:lnTo>
                      <a:pt x="7" y="449"/>
                    </a:lnTo>
                    <a:lnTo>
                      <a:pt x="7" y="446"/>
                    </a:lnTo>
                    <a:lnTo>
                      <a:pt x="7" y="441"/>
                    </a:lnTo>
                    <a:lnTo>
                      <a:pt x="11" y="438"/>
                    </a:lnTo>
                    <a:lnTo>
                      <a:pt x="11" y="434"/>
                    </a:lnTo>
                    <a:lnTo>
                      <a:pt x="11" y="429"/>
                    </a:lnTo>
                    <a:lnTo>
                      <a:pt x="15" y="424"/>
                    </a:lnTo>
                    <a:lnTo>
                      <a:pt x="15" y="419"/>
                    </a:lnTo>
                    <a:lnTo>
                      <a:pt x="15" y="413"/>
                    </a:lnTo>
                    <a:lnTo>
                      <a:pt x="18" y="408"/>
                    </a:lnTo>
                    <a:lnTo>
                      <a:pt x="18" y="402"/>
                    </a:lnTo>
                    <a:lnTo>
                      <a:pt x="18" y="397"/>
                    </a:lnTo>
                    <a:lnTo>
                      <a:pt x="22" y="391"/>
                    </a:lnTo>
                    <a:lnTo>
                      <a:pt x="22" y="384"/>
                    </a:lnTo>
                    <a:lnTo>
                      <a:pt x="22" y="378"/>
                    </a:lnTo>
                    <a:lnTo>
                      <a:pt x="26" y="372"/>
                    </a:lnTo>
                    <a:lnTo>
                      <a:pt x="26" y="365"/>
                    </a:lnTo>
                    <a:lnTo>
                      <a:pt x="26" y="359"/>
                    </a:lnTo>
                    <a:lnTo>
                      <a:pt x="26" y="352"/>
                    </a:lnTo>
                    <a:lnTo>
                      <a:pt x="30" y="345"/>
                    </a:lnTo>
                    <a:lnTo>
                      <a:pt x="30" y="338"/>
                    </a:lnTo>
                    <a:lnTo>
                      <a:pt x="30" y="330"/>
                    </a:lnTo>
                    <a:lnTo>
                      <a:pt x="33" y="324"/>
                    </a:lnTo>
                    <a:lnTo>
                      <a:pt x="33" y="316"/>
                    </a:lnTo>
                    <a:lnTo>
                      <a:pt x="33" y="308"/>
                    </a:lnTo>
                    <a:lnTo>
                      <a:pt x="37" y="302"/>
                    </a:lnTo>
                    <a:lnTo>
                      <a:pt x="37" y="294"/>
                    </a:lnTo>
                    <a:lnTo>
                      <a:pt x="37" y="286"/>
                    </a:lnTo>
                    <a:lnTo>
                      <a:pt x="41" y="278"/>
                    </a:lnTo>
                    <a:lnTo>
                      <a:pt x="41" y="270"/>
                    </a:lnTo>
                    <a:lnTo>
                      <a:pt x="41" y="264"/>
                    </a:lnTo>
                    <a:lnTo>
                      <a:pt x="44" y="256"/>
                    </a:lnTo>
                    <a:lnTo>
                      <a:pt x="44" y="248"/>
                    </a:lnTo>
                    <a:lnTo>
                      <a:pt x="44" y="240"/>
                    </a:lnTo>
                    <a:lnTo>
                      <a:pt x="48" y="232"/>
                    </a:lnTo>
                    <a:lnTo>
                      <a:pt x="48" y="224"/>
                    </a:lnTo>
                    <a:lnTo>
                      <a:pt x="48" y="216"/>
                    </a:lnTo>
                    <a:lnTo>
                      <a:pt x="52" y="208"/>
                    </a:lnTo>
                    <a:lnTo>
                      <a:pt x="52" y="200"/>
                    </a:lnTo>
                    <a:lnTo>
                      <a:pt x="52" y="194"/>
                    </a:lnTo>
                    <a:lnTo>
                      <a:pt x="56" y="186"/>
                    </a:lnTo>
                    <a:lnTo>
                      <a:pt x="56" y="178"/>
                    </a:lnTo>
                    <a:lnTo>
                      <a:pt x="56" y="170"/>
                    </a:lnTo>
                    <a:lnTo>
                      <a:pt x="59" y="163"/>
                    </a:lnTo>
                    <a:lnTo>
                      <a:pt x="59" y="156"/>
                    </a:lnTo>
                    <a:lnTo>
                      <a:pt x="59" y="149"/>
                    </a:lnTo>
                    <a:lnTo>
                      <a:pt x="63" y="141"/>
                    </a:lnTo>
                    <a:lnTo>
                      <a:pt x="63" y="135"/>
                    </a:lnTo>
                    <a:lnTo>
                      <a:pt x="63" y="127"/>
                    </a:lnTo>
                    <a:lnTo>
                      <a:pt x="67" y="121"/>
                    </a:lnTo>
                    <a:lnTo>
                      <a:pt x="67" y="114"/>
                    </a:lnTo>
                    <a:lnTo>
                      <a:pt x="67" y="108"/>
                    </a:lnTo>
                    <a:lnTo>
                      <a:pt x="70" y="102"/>
                    </a:lnTo>
                    <a:lnTo>
                      <a:pt x="70" y="95"/>
                    </a:lnTo>
                    <a:lnTo>
                      <a:pt x="70" y="89"/>
                    </a:lnTo>
                    <a:lnTo>
                      <a:pt x="74" y="84"/>
                    </a:lnTo>
                    <a:lnTo>
                      <a:pt x="74" y="78"/>
                    </a:lnTo>
                    <a:lnTo>
                      <a:pt x="74" y="73"/>
                    </a:lnTo>
                    <a:lnTo>
                      <a:pt x="78" y="67"/>
                    </a:lnTo>
                    <a:lnTo>
                      <a:pt x="78" y="62"/>
                    </a:lnTo>
                    <a:lnTo>
                      <a:pt x="78" y="57"/>
                    </a:lnTo>
                    <a:lnTo>
                      <a:pt x="82" y="52"/>
                    </a:lnTo>
                    <a:lnTo>
                      <a:pt x="82" y="47"/>
                    </a:lnTo>
                    <a:lnTo>
                      <a:pt x="82" y="44"/>
                    </a:lnTo>
                    <a:lnTo>
                      <a:pt x="85" y="40"/>
                    </a:lnTo>
                    <a:lnTo>
                      <a:pt x="85" y="36"/>
                    </a:lnTo>
                    <a:lnTo>
                      <a:pt x="85" y="32"/>
                    </a:lnTo>
                    <a:lnTo>
                      <a:pt x="89" y="28"/>
                    </a:lnTo>
                    <a:lnTo>
                      <a:pt x="89" y="25"/>
                    </a:lnTo>
                    <a:lnTo>
                      <a:pt x="89" y="22"/>
                    </a:lnTo>
                    <a:lnTo>
                      <a:pt x="93" y="19"/>
                    </a:lnTo>
                    <a:lnTo>
                      <a:pt x="93" y="16"/>
                    </a:lnTo>
                    <a:lnTo>
                      <a:pt x="93" y="14"/>
                    </a:lnTo>
                    <a:lnTo>
                      <a:pt x="96" y="13"/>
                    </a:lnTo>
                    <a:lnTo>
                      <a:pt x="96" y="9"/>
                    </a:lnTo>
                    <a:lnTo>
                      <a:pt x="96" y="8"/>
                    </a:lnTo>
                    <a:lnTo>
                      <a:pt x="100" y="6"/>
                    </a:lnTo>
                    <a:lnTo>
                      <a:pt x="100" y="5"/>
                    </a:lnTo>
                    <a:lnTo>
                      <a:pt x="104" y="3"/>
                    </a:lnTo>
                    <a:lnTo>
                      <a:pt x="108" y="1"/>
                    </a:lnTo>
                    <a:lnTo>
                      <a:pt x="111" y="0"/>
                    </a:lnTo>
                    <a:lnTo>
                      <a:pt x="115" y="1"/>
                    </a:lnTo>
                    <a:lnTo>
                      <a:pt x="115" y="3"/>
                    </a:lnTo>
                    <a:lnTo>
                      <a:pt x="119" y="5"/>
                    </a:lnTo>
                    <a:lnTo>
                      <a:pt x="119" y="6"/>
                    </a:lnTo>
                    <a:lnTo>
                      <a:pt x="122" y="8"/>
                    </a:lnTo>
                    <a:lnTo>
                      <a:pt x="122" y="9"/>
                    </a:lnTo>
                    <a:lnTo>
                      <a:pt x="122" y="11"/>
                    </a:lnTo>
                    <a:lnTo>
                      <a:pt x="126" y="13"/>
                    </a:lnTo>
                    <a:lnTo>
                      <a:pt x="126" y="14"/>
                    </a:lnTo>
                    <a:lnTo>
                      <a:pt x="126" y="16"/>
                    </a:lnTo>
                    <a:lnTo>
                      <a:pt x="130" y="19"/>
                    </a:lnTo>
                    <a:lnTo>
                      <a:pt x="130" y="20"/>
                    </a:lnTo>
                    <a:lnTo>
                      <a:pt x="130" y="22"/>
                    </a:lnTo>
                    <a:lnTo>
                      <a:pt x="134" y="25"/>
                    </a:lnTo>
                    <a:lnTo>
                      <a:pt x="134" y="27"/>
                    </a:lnTo>
                    <a:lnTo>
                      <a:pt x="134" y="28"/>
                    </a:lnTo>
                    <a:lnTo>
                      <a:pt x="137" y="32"/>
                    </a:lnTo>
                    <a:lnTo>
                      <a:pt x="137" y="33"/>
                    </a:lnTo>
                    <a:lnTo>
                      <a:pt x="137" y="36"/>
                    </a:lnTo>
                    <a:lnTo>
                      <a:pt x="141" y="38"/>
                    </a:lnTo>
                    <a:lnTo>
                      <a:pt x="141" y="41"/>
                    </a:lnTo>
                    <a:lnTo>
                      <a:pt x="141" y="43"/>
                    </a:lnTo>
                    <a:lnTo>
                      <a:pt x="145" y="46"/>
                    </a:lnTo>
                    <a:lnTo>
                      <a:pt x="145" y="47"/>
                    </a:lnTo>
                    <a:lnTo>
                      <a:pt x="145" y="51"/>
                    </a:lnTo>
                    <a:lnTo>
                      <a:pt x="148" y="52"/>
                    </a:lnTo>
                    <a:lnTo>
                      <a:pt x="148" y="54"/>
                    </a:lnTo>
                    <a:lnTo>
                      <a:pt x="148" y="57"/>
                    </a:lnTo>
                    <a:lnTo>
                      <a:pt x="148" y="59"/>
                    </a:lnTo>
                    <a:lnTo>
                      <a:pt x="152" y="60"/>
                    </a:lnTo>
                    <a:lnTo>
                      <a:pt x="152" y="63"/>
                    </a:lnTo>
                    <a:lnTo>
                      <a:pt x="152" y="65"/>
                    </a:lnTo>
                    <a:lnTo>
                      <a:pt x="156" y="67"/>
                    </a:lnTo>
                    <a:lnTo>
                      <a:pt x="156" y="68"/>
                    </a:lnTo>
                    <a:lnTo>
                      <a:pt x="156" y="70"/>
                    </a:lnTo>
                    <a:lnTo>
                      <a:pt x="160" y="71"/>
                    </a:lnTo>
                    <a:lnTo>
                      <a:pt x="160" y="73"/>
                    </a:lnTo>
                    <a:lnTo>
                      <a:pt x="160" y="74"/>
                    </a:lnTo>
                    <a:lnTo>
                      <a:pt x="163" y="76"/>
                    </a:lnTo>
                    <a:lnTo>
                      <a:pt x="163" y="78"/>
                    </a:lnTo>
                    <a:lnTo>
                      <a:pt x="163" y="79"/>
                    </a:lnTo>
                    <a:lnTo>
                      <a:pt x="167" y="81"/>
                    </a:lnTo>
                    <a:lnTo>
                      <a:pt x="171" y="82"/>
                    </a:lnTo>
                    <a:lnTo>
                      <a:pt x="174" y="84"/>
                    </a:lnTo>
                    <a:lnTo>
                      <a:pt x="178" y="86"/>
                    </a:lnTo>
                    <a:lnTo>
                      <a:pt x="182" y="84"/>
                    </a:lnTo>
                    <a:lnTo>
                      <a:pt x="186" y="82"/>
                    </a:lnTo>
                    <a:lnTo>
                      <a:pt x="189" y="81"/>
                    </a:lnTo>
                    <a:lnTo>
                      <a:pt x="189" y="79"/>
                    </a:lnTo>
                    <a:lnTo>
                      <a:pt x="193" y="78"/>
                    </a:lnTo>
                    <a:lnTo>
                      <a:pt x="193" y="76"/>
                    </a:lnTo>
                    <a:lnTo>
                      <a:pt x="193" y="74"/>
                    </a:lnTo>
                    <a:lnTo>
                      <a:pt x="197" y="73"/>
                    </a:lnTo>
                    <a:lnTo>
                      <a:pt x="197" y="71"/>
                    </a:lnTo>
                    <a:lnTo>
                      <a:pt x="200" y="70"/>
                    </a:lnTo>
                    <a:lnTo>
                      <a:pt x="200" y="67"/>
                    </a:lnTo>
                    <a:lnTo>
                      <a:pt x="200" y="65"/>
                    </a:lnTo>
                    <a:lnTo>
                      <a:pt x="204" y="63"/>
                    </a:lnTo>
                    <a:lnTo>
                      <a:pt x="204" y="62"/>
                    </a:lnTo>
                    <a:lnTo>
                      <a:pt x="204" y="60"/>
                    </a:lnTo>
                    <a:lnTo>
                      <a:pt x="208" y="59"/>
                    </a:lnTo>
                    <a:lnTo>
                      <a:pt x="208" y="57"/>
                    </a:lnTo>
                    <a:lnTo>
                      <a:pt x="208" y="54"/>
                    </a:lnTo>
                    <a:lnTo>
                      <a:pt x="212" y="52"/>
                    </a:lnTo>
                    <a:lnTo>
                      <a:pt x="212" y="51"/>
                    </a:lnTo>
                    <a:lnTo>
                      <a:pt x="212" y="49"/>
                    </a:lnTo>
                    <a:lnTo>
                      <a:pt x="215" y="46"/>
                    </a:lnTo>
                    <a:lnTo>
                      <a:pt x="215" y="44"/>
                    </a:lnTo>
                    <a:lnTo>
                      <a:pt x="215" y="43"/>
                    </a:lnTo>
                    <a:lnTo>
                      <a:pt x="219" y="41"/>
                    </a:lnTo>
                    <a:lnTo>
                      <a:pt x="219" y="38"/>
                    </a:lnTo>
                    <a:lnTo>
                      <a:pt x="219" y="36"/>
                    </a:lnTo>
                    <a:lnTo>
                      <a:pt x="223" y="35"/>
                    </a:lnTo>
                    <a:lnTo>
                      <a:pt x="223" y="33"/>
                    </a:lnTo>
                    <a:lnTo>
                      <a:pt x="223" y="32"/>
                    </a:lnTo>
                    <a:lnTo>
                      <a:pt x="226" y="30"/>
                    </a:lnTo>
                    <a:lnTo>
                      <a:pt x="226" y="28"/>
                    </a:lnTo>
                    <a:lnTo>
                      <a:pt x="226" y="27"/>
                    </a:lnTo>
                    <a:lnTo>
                      <a:pt x="230" y="25"/>
                    </a:lnTo>
                    <a:lnTo>
                      <a:pt x="230" y="24"/>
                    </a:lnTo>
                    <a:lnTo>
                      <a:pt x="230" y="22"/>
                    </a:lnTo>
                    <a:lnTo>
                      <a:pt x="234" y="20"/>
                    </a:lnTo>
                    <a:lnTo>
                      <a:pt x="234" y="19"/>
                    </a:lnTo>
                    <a:lnTo>
                      <a:pt x="234" y="17"/>
                    </a:lnTo>
                    <a:lnTo>
                      <a:pt x="238" y="16"/>
                    </a:lnTo>
                    <a:lnTo>
                      <a:pt x="241" y="14"/>
                    </a:lnTo>
                    <a:lnTo>
                      <a:pt x="241" y="13"/>
                    </a:lnTo>
                    <a:lnTo>
                      <a:pt x="245" y="11"/>
                    </a:lnTo>
                    <a:lnTo>
                      <a:pt x="249" y="9"/>
                    </a:lnTo>
                    <a:lnTo>
                      <a:pt x="252" y="11"/>
                    </a:lnTo>
                    <a:lnTo>
                      <a:pt x="256" y="11"/>
                    </a:lnTo>
                    <a:lnTo>
                      <a:pt x="260" y="13"/>
                    </a:lnTo>
                    <a:lnTo>
                      <a:pt x="264" y="14"/>
                    </a:lnTo>
                    <a:lnTo>
                      <a:pt x="264" y="16"/>
                    </a:lnTo>
                    <a:lnTo>
                      <a:pt x="267" y="17"/>
                    </a:lnTo>
                    <a:lnTo>
                      <a:pt x="267" y="19"/>
                    </a:lnTo>
                    <a:lnTo>
                      <a:pt x="267" y="20"/>
                    </a:lnTo>
                    <a:lnTo>
                      <a:pt x="271" y="22"/>
                    </a:lnTo>
                    <a:lnTo>
                      <a:pt x="271" y="24"/>
                    </a:lnTo>
                    <a:lnTo>
                      <a:pt x="271" y="25"/>
                    </a:lnTo>
                    <a:lnTo>
                      <a:pt x="271" y="27"/>
                    </a:lnTo>
                    <a:lnTo>
                      <a:pt x="275" y="28"/>
                    </a:lnTo>
                    <a:lnTo>
                      <a:pt x="275" y="30"/>
                    </a:lnTo>
                    <a:lnTo>
                      <a:pt x="275" y="32"/>
                    </a:lnTo>
                    <a:lnTo>
                      <a:pt x="278" y="33"/>
                    </a:lnTo>
                    <a:lnTo>
                      <a:pt x="278" y="35"/>
                    </a:lnTo>
                    <a:lnTo>
                      <a:pt x="278" y="38"/>
                    </a:lnTo>
                    <a:lnTo>
                      <a:pt x="282" y="40"/>
                    </a:lnTo>
                    <a:lnTo>
                      <a:pt x="282" y="41"/>
                    </a:lnTo>
                    <a:lnTo>
                      <a:pt x="282" y="43"/>
                    </a:lnTo>
                    <a:lnTo>
                      <a:pt x="286" y="46"/>
                    </a:lnTo>
                    <a:lnTo>
                      <a:pt x="286" y="47"/>
                    </a:lnTo>
                    <a:lnTo>
                      <a:pt x="286" y="49"/>
                    </a:lnTo>
                    <a:lnTo>
                      <a:pt x="290" y="51"/>
                    </a:lnTo>
                    <a:lnTo>
                      <a:pt x="290" y="54"/>
                    </a:lnTo>
                    <a:lnTo>
                      <a:pt x="290" y="55"/>
                    </a:lnTo>
                    <a:lnTo>
                      <a:pt x="293" y="57"/>
                    </a:lnTo>
                    <a:lnTo>
                      <a:pt x="293" y="59"/>
                    </a:lnTo>
                    <a:lnTo>
                      <a:pt x="293" y="60"/>
                    </a:lnTo>
                    <a:lnTo>
                      <a:pt x="297" y="62"/>
                    </a:lnTo>
                    <a:lnTo>
                      <a:pt x="297" y="65"/>
                    </a:lnTo>
                    <a:lnTo>
                      <a:pt x="297" y="67"/>
                    </a:lnTo>
                    <a:lnTo>
                      <a:pt x="301" y="68"/>
                    </a:lnTo>
                    <a:lnTo>
                      <a:pt x="301" y="70"/>
                    </a:lnTo>
                    <a:lnTo>
                      <a:pt x="301" y="71"/>
                    </a:lnTo>
                    <a:lnTo>
                      <a:pt x="304" y="73"/>
                    </a:lnTo>
                    <a:lnTo>
                      <a:pt x="304" y="74"/>
                    </a:lnTo>
                    <a:lnTo>
                      <a:pt x="308" y="76"/>
                    </a:lnTo>
                    <a:lnTo>
                      <a:pt x="308" y="78"/>
                    </a:lnTo>
                    <a:lnTo>
                      <a:pt x="308" y="79"/>
                    </a:lnTo>
                    <a:lnTo>
                      <a:pt x="312" y="81"/>
                    </a:lnTo>
                    <a:lnTo>
                      <a:pt x="316" y="82"/>
                    </a:lnTo>
                    <a:lnTo>
                      <a:pt x="319" y="84"/>
                    </a:lnTo>
                    <a:lnTo>
                      <a:pt x="323" y="86"/>
                    </a:lnTo>
                    <a:lnTo>
                      <a:pt x="327" y="84"/>
                    </a:lnTo>
                    <a:lnTo>
                      <a:pt x="330" y="82"/>
                    </a:lnTo>
                    <a:lnTo>
                      <a:pt x="334" y="81"/>
                    </a:lnTo>
                    <a:lnTo>
                      <a:pt x="334" y="79"/>
                    </a:lnTo>
                    <a:lnTo>
                      <a:pt x="338" y="78"/>
                    </a:lnTo>
                    <a:lnTo>
                      <a:pt x="338" y="76"/>
                    </a:lnTo>
                    <a:lnTo>
                      <a:pt x="338" y="74"/>
                    </a:lnTo>
                    <a:lnTo>
                      <a:pt x="342" y="73"/>
                    </a:lnTo>
                    <a:lnTo>
                      <a:pt x="342" y="71"/>
                    </a:lnTo>
                    <a:lnTo>
                      <a:pt x="342" y="70"/>
                    </a:lnTo>
                    <a:lnTo>
                      <a:pt x="345" y="68"/>
                    </a:lnTo>
                    <a:lnTo>
                      <a:pt x="345" y="67"/>
                    </a:lnTo>
                    <a:lnTo>
                      <a:pt x="345" y="65"/>
                    </a:lnTo>
                    <a:lnTo>
                      <a:pt x="349" y="62"/>
                    </a:lnTo>
                    <a:lnTo>
                      <a:pt x="349" y="60"/>
                    </a:lnTo>
                    <a:lnTo>
                      <a:pt x="349" y="59"/>
                    </a:lnTo>
                    <a:lnTo>
                      <a:pt x="353" y="55"/>
                    </a:lnTo>
                    <a:lnTo>
                      <a:pt x="353" y="54"/>
                    </a:lnTo>
                    <a:lnTo>
                      <a:pt x="353" y="52"/>
                    </a:lnTo>
                    <a:lnTo>
                      <a:pt x="356" y="49"/>
                    </a:lnTo>
                    <a:lnTo>
                      <a:pt x="356" y="47"/>
                    </a:lnTo>
                    <a:lnTo>
                      <a:pt x="356" y="44"/>
                    </a:lnTo>
                    <a:lnTo>
                      <a:pt x="360" y="43"/>
                    </a:lnTo>
                    <a:lnTo>
                      <a:pt x="360" y="40"/>
                    </a:lnTo>
                    <a:lnTo>
                      <a:pt x="360" y="38"/>
                    </a:lnTo>
                    <a:lnTo>
                      <a:pt x="364" y="35"/>
                    </a:lnTo>
                    <a:lnTo>
                      <a:pt x="364" y="33"/>
                    </a:lnTo>
                    <a:lnTo>
                      <a:pt x="364" y="30"/>
                    </a:lnTo>
                    <a:lnTo>
                      <a:pt x="368" y="28"/>
                    </a:lnTo>
                    <a:lnTo>
                      <a:pt x="368" y="27"/>
                    </a:lnTo>
                    <a:lnTo>
                      <a:pt x="368" y="24"/>
                    </a:lnTo>
                    <a:lnTo>
                      <a:pt x="371" y="22"/>
                    </a:lnTo>
                    <a:lnTo>
                      <a:pt x="371" y="20"/>
                    </a:lnTo>
                    <a:lnTo>
                      <a:pt x="371" y="17"/>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45" name="Freeform 16"/>
              <p:cNvSpPr>
                <a:spLocks/>
              </p:cNvSpPr>
              <p:nvPr/>
            </p:nvSpPr>
            <p:spPr bwMode="auto">
              <a:xfrm>
                <a:off x="3778" y="2923"/>
                <a:ext cx="83" cy="242"/>
              </a:xfrm>
              <a:custGeom>
                <a:avLst/>
                <a:gdLst/>
                <a:ahLst/>
                <a:cxnLst>
                  <a:cxn ang="0">
                    <a:pos x="0" y="17"/>
                  </a:cxn>
                  <a:cxn ang="0">
                    <a:pos x="4" y="16"/>
                  </a:cxn>
                  <a:cxn ang="0">
                    <a:pos x="4" y="14"/>
                  </a:cxn>
                  <a:cxn ang="0">
                    <a:pos x="4" y="13"/>
                  </a:cxn>
                  <a:cxn ang="0">
                    <a:pos x="8" y="11"/>
                  </a:cxn>
                  <a:cxn ang="0">
                    <a:pos x="8" y="9"/>
                  </a:cxn>
                  <a:cxn ang="0">
                    <a:pos x="8" y="8"/>
                  </a:cxn>
                  <a:cxn ang="0">
                    <a:pos x="11" y="6"/>
                  </a:cxn>
                  <a:cxn ang="0">
                    <a:pos x="11" y="5"/>
                  </a:cxn>
                  <a:cxn ang="0">
                    <a:pos x="15" y="3"/>
                  </a:cxn>
                  <a:cxn ang="0">
                    <a:pos x="19" y="1"/>
                  </a:cxn>
                  <a:cxn ang="0">
                    <a:pos x="23" y="0"/>
                  </a:cxn>
                  <a:cxn ang="0">
                    <a:pos x="26" y="1"/>
                  </a:cxn>
                  <a:cxn ang="0">
                    <a:pos x="26" y="3"/>
                  </a:cxn>
                  <a:cxn ang="0">
                    <a:pos x="30" y="5"/>
                  </a:cxn>
                  <a:cxn ang="0">
                    <a:pos x="30" y="6"/>
                  </a:cxn>
                  <a:cxn ang="0">
                    <a:pos x="30" y="8"/>
                  </a:cxn>
                  <a:cxn ang="0">
                    <a:pos x="34" y="11"/>
                  </a:cxn>
                  <a:cxn ang="0">
                    <a:pos x="34" y="13"/>
                  </a:cxn>
                  <a:cxn ang="0">
                    <a:pos x="34" y="14"/>
                  </a:cxn>
                  <a:cxn ang="0">
                    <a:pos x="38" y="17"/>
                  </a:cxn>
                  <a:cxn ang="0">
                    <a:pos x="38" y="20"/>
                  </a:cxn>
                  <a:cxn ang="0">
                    <a:pos x="38" y="24"/>
                  </a:cxn>
                  <a:cxn ang="0">
                    <a:pos x="41" y="27"/>
                  </a:cxn>
                  <a:cxn ang="0">
                    <a:pos x="41" y="30"/>
                  </a:cxn>
                  <a:cxn ang="0">
                    <a:pos x="41" y="33"/>
                  </a:cxn>
                  <a:cxn ang="0">
                    <a:pos x="45" y="36"/>
                  </a:cxn>
                  <a:cxn ang="0">
                    <a:pos x="45" y="41"/>
                  </a:cxn>
                  <a:cxn ang="0">
                    <a:pos x="45" y="44"/>
                  </a:cxn>
                  <a:cxn ang="0">
                    <a:pos x="49" y="49"/>
                  </a:cxn>
                  <a:cxn ang="0">
                    <a:pos x="49" y="54"/>
                  </a:cxn>
                  <a:cxn ang="0">
                    <a:pos x="49" y="59"/>
                  </a:cxn>
                  <a:cxn ang="0">
                    <a:pos x="52" y="63"/>
                  </a:cxn>
                  <a:cxn ang="0">
                    <a:pos x="52" y="70"/>
                  </a:cxn>
                  <a:cxn ang="0">
                    <a:pos x="52" y="74"/>
                  </a:cxn>
                  <a:cxn ang="0">
                    <a:pos x="56" y="79"/>
                  </a:cxn>
                  <a:cxn ang="0">
                    <a:pos x="56" y="86"/>
                  </a:cxn>
                  <a:cxn ang="0">
                    <a:pos x="56" y="92"/>
                  </a:cxn>
                  <a:cxn ang="0">
                    <a:pos x="60" y="97"/>
                  </a:cxn>
                  <a:cxn ang="0">
                    <a:pos x="60" y="103"/>
                  </a:cxn>
                  <a:cxn ang="0">
                    <a:pos x="60" y="109"/>
                  </a:cxn>
                  <a:cxn ang="0">
                    <a:pos x="64" y="116"/>
                  </a:cxn>
                  <a:cxn ang="0">
                    <a:pos x="64" y="124"/>
                  </a:cxn>
                  <a:cxn ang="0">
                    <a:pos x="64" y="130"/>
                  </a:cxn>
                  <a:cxn ang="0">
                    <a:pos x="67" y="136"/>
                  </a:cxn>
                  <a:cxn ang="0">
                    <a:pos x="67" y="144"/>
                  </a:cxn>
                  <a:cxn ang="0">
                    <a:pos x="67" y="151"/>
                  </a:cxn>
                  <a:cxn ang="0">
                    <a:pos x="71" y="159"/>
                  </a:cxn>
                  <a:cxn ang="0">
                    <a:pos x="71" y="165"/>
                  </a:cxn>
                  <a:cxn ang="0">
                    <a:pos x="71" y="173"/>
                  </a:cxn>
                  <a:cxn ang="0">
                    <a:pos x="75" y="181"/>
                  </a:cxn>
                  <a:cxn ang="0">
                    <a:pos x="75" y="187"/>
                  </a:cxn>
                  <a:cxn ang="0">
                    <a:pos x="75" y="195"/>
                  </a:cxn>
                  <a:cxn ang="0">
                    <a:pos x="78" y="203"/>
                  </a:cxn>
                  <a:cxn ang="0">
                    <a:pos x="78" y="211"/>
                  </a:cxn>
                  <a:cxn ang="0">
                    <a:pos x="78" y="219"/>
                  </a:cxn>
                  <a:cxn ang="0">
                    <a:pos x="82" y="227"/>
                  </a:cxn>
                  <a:cxn ang="0">
                    <a:pos x="82" y="235"/>
                  </a:cxn>
                  <a:cxn ang="0">
                    <a:pos x="82" y="241"/>
                  </a:cxn>
                </a:cxnLst>
                <a:rect l="0" t="0" r="r" b="b"/>
                <a:pathLst>
                  <a:path w="83" h="242">
                    <a:moveTo>
                      <a:pt x="0" y="17"/>
                    </a:moveTo>
                    <a:lnTo>
                      <a:pt x="4" y="16"/>
                    </a:lnTo>
                    <a:lnTo>
                      <a:pt x="4" y="14"/>
                    </a:lnTo>
                    <a:lnTo>
                      <a:pt x="4" y="13"/>
                    </a:lnTo>
                    <a:lnTo>
                      <a:pt x="8" y="11"/>
                    </a:lnTo>
                    <a:lnTo>
                      <a:pt x="8" y="9"/>
                    </a:lnTo>
                    <a:lnTo>
                      <a:pt x="8" y="8"/>
                    </a:lnTo>
                    <a:lnTo>
                      <a:pt x="11" y="6"/>
                    </a:lnTo>
                    <a:lnTo>
                      <a:pt x="11" y="5"/>
                    </a:lnTo>
                    <a:lnTo>
                      <a:pt x="15" y="3"/>
                    </a:lnTo>
                    <a:lnTo>
                      <a:pt x="19" y="1"/>
                    </a:lnTo>
                    <a:lnTo>
                      <a:pt x="23" y="0"/>
                    </a:lnTo>
                    <a:lnTo>
                      <a:pt x="26" y="1"/>
                    </a:lnTo>
                    <a:lnTo>
                      <a:pt x="26" y="3"/>
                    </a:lnTo>
                    <a:lnTo>
                      <a:pt x="30" y="5"/>
                    </a:lnTo>
                    <a:lnTo>
                      <a:pt x="30" y="6"/>
                    </a:lnTo>
                    <a:lnTo>
                      <a:pt x="30" y="8"/>
                    </a:lnTo>
                    <a:lnTo>
                      <a:pt x="34" y="11"/>
                    </a:lnTo>
                    <a:lnTo>
                      <a:pt x="34" y="13"/>
                    </a:lnTo>
                    <a:lnTo>
                      <a:pt x="34" y="14"/>
                    </a:lnTo>
                    <a:lnTo>
                      <a:pt x="38" y="17"/>
                    </a:lnTo>
                    <a:lnTo>
                      <a:pt x="38" y="20"/>
                    </a:lnTo>
                    <a:lnTo>
                      <a:pt x="38" y="24"/>
                    </a:lnTo>
                    <a:lnTo>
                      <a:pt x="41" y="27"/>
                    </a:lnTo>
                    <a:lnTo>
                      <a:pt x="41" y="30"/>
                    </a:lnTo>
                    <a:lnTo>
                      <a:pt x="41" y="33"/>
                    </a:lnTo>
                    <a:lnTo>
                      <a:pt x="45" y="36"/>
                    </a:lnTo>
                    <a:lnTo>
                      <a:pt x="45" y="41"/>
                    </a:lnTo>
                    <a:lnTo>
                      <a:pt x="45" y="44"/>
                    </a:lnTo>
                    <a:lnTo>
                      <a:pt x="49" y="49"/>
                    </a:lnTo>
                    <a:lnTo>
                      <a:pt x="49" y="54"/>
                    </a:lnTo>
                    <a:lnTo>
                      <a:pt x="49" y="59"/>
                    </a:lnTo>
                    <a:lnTo>
                      <a:pt x="52" y="63"/>
                    </a:lnTo>
                    <a:lnTo>
                      <a:pt x="52" y="70"/>
                    </a:lnTo>
                    <a:lnTo>
                      <a:pt x="52" y="74"/>
                    </a:lnTo>
                    <a:lnTo>
                      <a:pt x="56" y="79"/>
                    </a:lnTo>
                    <a:lnTo>
                      <a:pt x="56" y="86"/>
                    </a:lnTo>
                    <a:lnTo>
                      <a:pt x="56" y="92"/>
                    </a:lnTo>
                    <a:lnTo>
                      <a:pt x="60" y="97"/>
                    </a:lnTo>
                    <a:lnTo>
                      <a:pt x="60" y="103"/>
                    </a:lnTo>
                    <a:lnTo>
                      <a:pt x="60" y="109"/>
                    </a:lnTo>
                    <a:lnTo>
                      <a:pt x="64" y="116"/>
                    </a:lnTo>
                    <a:lnTo>
                      <a:pt x="64" y="124"/>
                    </a:lnTo>
                    <a:lnTo>
                      <a:pt x="64" y="130"/>
                    </a:lnTo>
                    <a:lnTo>
                      <a:pt x="67" y="136"/>
                    </a:lnTo>
                    <a:lnTo>
                      <a:pt x="67" y="144"/>
                    </a:lnTo>
                    <a:lnTo>
                      <a:pt x="67" y="151"/>
                    </a:lnTo>
                    <a:lnTo>
                      <a:pt x="71" y="159"/>
                    </a:lnTo>
                    <a:lnTo>
                      <a:pt x="71" y="165"/>
                    </a:lnTo>
                    <a:lnTo>
                      <a:pt x="71" y="173"/>
                    </a:lnTo>
                    <a:lnTo>
                      <a:pt x="75" y="181"/>
                    </a:lnTo>
                    <a:lnTo>
                      <a:pt x="75" y="187"/>
                    </a:lnTo>
                    <a:lnTo>
                      <a:pt x="75" y="195"/>
                    </a:lnTo>
                    <a:lnTo>
                      <a:pt x="78" y="203"/>
                    </a:lnTo>
                    <a:lnTo>
                      <a:pt x="78" y="211"/>
                    </a:lnTo>
                    <a:lnTo>
                      <a:pt x="78" y="219"/>
                    </a:lnTo>
                    <a:lnTo>
                      <a:pt x="82" y="227"/>
                    </a:lnTo>
                    <a:lnTo>
                      <a:pt x="82" y="235"/>
                    </a:lnTo>
                    <a:lnTo>
                      <a:pt x="82" y="241"/>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grpSp>
        <p:sp>
          <p:nvSpPr>
            <p:cNvPr id="34" name="Rectangle 24"/>
            <p:cNvSpPr>
              <a:spLocks noChangeArrowheads="1"/>
            </p:cNvSpPr>
            <p:nvPr/>
          </p:nvSpPr>
          <p:spPr bwMode="auto">
            <a:xfrm>
              <a:off x="96" y="2585"/>
              <a:ext cx="950" cy="229"/>
            </a:xfrm>
            <a:prstGeom prst="rect">
              <a:avLst/>
            </a:prstGeom>
            <a:noFill/>
            <a:ln w="12700">
              <a:noFill/>
              <a:miter lim="800000"/>
              <a:headEnd/>
              <a:tailEnd/>
            </a:ln>
            <a:effectLst/>
          </p:spPr>
          <p:txBody>
            <a:bodyPr wrap="none" lIns="90488" tIns="44450" rIns="90488" bIns="44450">
              <a:spAutoFit/>
            </a:bodyPr>
            <a:lstStyle/>
            <a:p>
              <a:r>
                <a:rPr lang="en-US" sz="1800">
                  <a:solidFill>
                    <a:srgbClr val="114FFB"/>
                  </a:solidFill>
                  <a:latin typeface="Arial" pitchFamily="34" charset="0"/>
                </a:rPr>
                <a:t>+ 0.8 sin(5x) </a:t>
              </a:r>
            </a:p>
          </p:txBody>
        </p:sp>
        <p:grpSp>
          <p:nvGrpSpPr>
            <p:cNvPr id="35" name="Group 31"/>
            <p:cNvGrpSpPr>
              <a:grpSpLocks/>
            </p:cNvGrpSpPr>
            <p:nvPr/>
          </p:nvGrpSpPr>
          <p:grpSpPr bwMode="auto">
            <a:xfrm>
              <a:off x="1482" y="2615"/>
              <a:ext cx="1410" cy="81"/>
              <a:chOff x="1303" y="3125"/>
              <a:chExt cx="1057" cy="108"/>
            </a:xfrm>
          </p:grpSpPr>
          <p:sp>
            <p:nvSpPr>
              <p:cNvPr id="38" name="Freeform 32"/>
              <p:cNvSpPr>
                <a:spLocks/>
              </p:cNvSpPr>
              <p:nvPr/>
            </p:nvSpPr>
            <p:spPr bwMode="auto">
              <a:xfrm>
                <a:off x="1303" y="3125"/>
                <a:ext cx="279" cy="108"/>
              </a:xfrm>
              <a:custGeom>
                <a:avLst/>
                <a:gdLst/>
                <a:ahLst/>
                <a:cxnLst>
                  <a:cxn ang="0">
                    <a:pos x="3" y="46"/>
                  </a:cxn>
                  <a:cxn ang="0">
                    <a:pos x="10" y="36"/>
                  </a:cxn>
                  <a:cxn ang="0">
                    <a:pos x="13" y="27"/>
                  </a:cxn>
                  <a:cxn ang="0">
                    <a:pos x="16" y="19"/>
                  </a:cxn>
                  <a:cxn ang="0">
                    <a:pos x="23" y="12"/>
                  </a:cxn>
                  <a:cxn ang="0">
                    <a:pos x="26" y="6"/>
                  </a:cxn>
                  <a:cxn ang="0">
                    <a:pos x="29" y="2"/>
                  </a:cxn>
                  <a:cxn ang="0">
                    <a:pos x="35" y="0"/>
                  </a:cxn>
                  <a:cxn ang="0">
                    <a:pos x="42" y="1"/>
                  </a:cxn>
                  <a:cxn ang="0">
                    <a:pos x="45" y="4"/>
                  </a:cxn>
                  <a:cxn ang="0">
                    <a:pos x="51" y="9"/>
                  </a:cxn>
                  <a:cxn ang="0">
                    <a:pos x="55" y="16"/>
                  </a:cxn>
                  <a:cxn ang="0">
                    <a:pos x="58" y="24"/>
                  </a:cxn>
                  <a:cxn ang="0">
                    <a:pos x="61" y="32"/>
                  </a:cxn>
                  <a:cxn ang="0">
                    <a:pos x="67" y="42"/>
                  </a:cxn>
                  <a:cxn ang="0">
                    <a:pos x="71" y="52"/>
                  </a:cxn>
                  <a:cxn ang="0">
                    <a:pos x="74" y="62"/>
                  </a:cxn>
                  <a:cxn ang="0">
                    <a:pos x="80" y="72"/>
                  </a:cxn>
                  <a:cxn ang="0">
                    <a:pos x="83" y="81"/>
                  </a:cxn>
                  <a:cxn ang="0">
                    <a:pos x="87" y="89"/>
                  </a:cxn>
                  <a:cxn ang="0">
                    <a:pos x="93" y="96"/>
                  </a:cxn>
                  <a:cxn ang="0">
                    <a:pos x="96" y="101"/>
                  </a:cxn>
                  <a:cxn ang="0">
                    <a:pos x="99" y="105"/>
                  </a:cxn>
                  <a:cxn ang="0">
                    <a:pos x="106" y="107"/>
                  </a:cxn>
                  <a:cxn ang="0">
                    <a:pos x="112" y="106"/>
                  </a:cxn>
                  <a:cxn ang="0">
                    <a:pos x="115" y="103"/>
                  </a:cxn>
                  <a:cxn ang="0">
                    <a:pos x="119" y="99"/>
                  </a:cxn>
                  <a:cxn ang="0">
                    <a:pos x="125" y="93"/>
                  </a:cxn>
                  <a:cxn ang="0">
                    <a:pos x="128" y="85"/>
                  </a:cxn>
                  <a:cxn ang="0">
                    <a:pos x="131" y="76"/>
                  </a:cxn>
                  <a:cxn ang="0">
                    <a:pos x="138" y="67"/>
                  </a:cxn>
                  <a:cxn ang="0">
                    <a:pos x="141" y="57"/>
                  </a:cxn>
                  <a:cxn ang="0">
                    <a:pos x="144" y="47"/>
                  </a:cxn>
                  <a:cxn ang="0">
                    <a:pos x="151" y="37"/>
                  </a:cxn>
                  <a:cxn ang="0">
                    <a:pos x="154" y="28"/>
                  </a:cxn>
                  <a:cxn ang="0">
                    <a:pos x="157" y="19"/>
                  </a:cxn>
                  <a:cxn ang="0">
                    <a:pos x="160" y="12"/>
                  </a:cxn>
                  <a:cxn ang="0">
                    <a:pos x="167" y="6"/>
                  </a:cxn>
                  <a:cxn ang="0">
                    <a:pos x="170" y="3"/>
                  </a:cxn>
                  <a:cxn ang="0">
                    <a:pos x="173" y="0"/>
                  </a:cxn>
                  <a:cxn ang="0">
                    <a:pos x="183" y="1"/>
                  </a:cxn>
                  <a:cxn ang="0">
                    <a:pos x="186" y="4"/>
                  </a:cxn>
                  <a:cxn ang="0">
                    <a:pos x="189" y="9"/>
                  </a:cxn>
                  <a:cxn ang="0">
                    <a:pos x="195" y="15"/>
                  </a:cxn>
                  <a:cxn ang="0">
                    <a:pos x="199" y="23"/>
                  </a:cxn>
                  <a:cxn ang="0">
                    <a:pos x="202" y="31"/>
                  </a:cxn>
                  <a:cxn ang="0">
                    <a:pos x="208" y="41"/>
                  </a:cxn>
                  <a:cxn ang="0">
                    <a:pos x="211" y="51"/>
                  </a:cxn>
                  <a:cxn ang="0">
                    <a:pos x="214" y="61"/>
                  </a:cxn>
                  <a:cxn ang="0">
                    <a:pos x="221" y="71"/>
                  </a:cxn>
                  <a:cxn ang="0">
                    <a:pos x="224" y="80"/>
                  </a:cxn>
                  <a:cxn ang="0">
                    <a:pos x="227" y="88"/>
                  </a:cxn>
                  <a:cxn ang="0">
                    <a:pos x="234" y="95"/>
                  </a:cxn>
                  <a:cxn ang="0">
                    <a:pos x="237" y="101"/>
                  </a:cxn>
                  <a:cxn ang="0">
                    <a:pos x="240" y="105"/>
                  </a:cxn>
                  <a:cxn ang="0">
                    <a:pos x="246" y="107"/>
                  </a:cxn>
                  <a:cxn ang="0">
                    <a:pos x="253" y="106"/>
                  </a:cxn>
                  <a:cxn ang="0">
                    <a:pos x="256" y="103"/>
                  </a:cxn>
                  <a:cxn ang="0">
                    <a:pos x="262" y="98"/>
                  </a:cxn>
                  <a:cxn ang="0">
                    <a:pos x="266" y="91"/>
                  </a:cxn>
                  <a:cxn ang="0">
                    <a:pos x="269" y="83"/>
                  </a:cxn>
                  <a:cxn ang="0">
                    <a:pos x="272" y="75"/>
                  </a:cxn>
                  <a:cxn ang="0">
                    <a:pos x="278" y="65"/>
                  </a:cxn>
                </a:cxnLst>
                <a:rect l="0" t="0" r="r" b="b"/>
                <a:pathLst>
                  <a:path w="279" h="108">
                    <a:moveTo>
                      <a:pt x="0" y="54"/>
                    </a:moveTo>
                    <a:lnTo>
                      <a:pt x="3" y="51"/>
                    </a:lnTo>
                    <a:lnTo>
                      <a:pt x="3" y="49"/>
                    </a:lnTo>
                    <a:lnTo>
                      <a:pt x="3" y="46"/>
                    </a:lnTo>
                    <a:lnTo>
                      <a:pt x="7" y="43"/>
                    </a:lnTo>
                    <a:lnTo>
                      <a:pt x="7" y="41"/>
                    </a:lnTo>
                    <a:lnTo>
                      <a:pt x="7" y="39"/>
                    </a:lnTo>
                    <a:lnTo>
                      <a:pt x="10" y="36"/>
                    </a:lnTo>
                    <a:lnTo>
                      <a:pt x="10" y="34"/>
                    </a:lnTo>
                    <a:lnTo>
                      <a:pt x="10" y="31"/>
                    </a:lnTo>
                    <a:lnTo>
                      <a:pt x="13" y="29"/>
                    </a:lnTo>
                    <a:lnTo>
                      <a:pt x="13" y="27"/>
                    </a:lnTo>
                    <a:lnTo>
                      <a:pt x="13" y="25"/>
                    </a:lnTo>
                    <a:lnTo>
                      <a:pt x="16" y="23"/>
                    </a:lnTo>
                    <a:lnTo>
                      <a:pt x="16" y="21"/>
                    </a:lnTo>
                    <a:lnTo>
                      <a:pt x="16" y="19"/>
                    </a:lnTo>
                    <a:lnTo>
                      <a:pt x="19" y="17"/>
                    </a:lnTo>
                    <a:lnTo>
                      <a:pt x="19" y="15"/>
                    </a:lnTo>
                    <a:lnTo>
                      <a:pt x="19" y="13"/>
                    </a:lnTo>
                    <a:lnTo>
                      <a:pt x="23" y="12"/>
                    </a:lnTo>
                    <a:lnTo>
                      <a:pt x="23" y="10"/>
                    </a:lnTo>
                    <a:lnTo>
                      <a:pt x="23" y="9"/>
                    </a:lnTo>
                    <a:lnTo>
                      <a:pt x="26" y="7"/>
                    </a:lnTo>
                    <a:lnTo>
                      <a:pt x="26" y="6"/>
                    </a:lnTo>
                    <a:lnTo>
                      <a:pt x="26" y="5"/>
                    </a:lnTo>
                    <a:lnTo>
                      <a:pt x="29" y="4"/>
                    </a:lnTo>
                    <a:lnTo>
                      <a:pt x="29" y="3"/>
                    </a:lnTo>
                    <a:lnTo>
                      <a:pt x="29" y="2"/>
                    </a:lnTo>
                    <a:lnTo>
                      <a:pt x="32" y="2"/>
                    </a:lnTo>
                    <a:lnTo>
                      <a:pt x="32" y="1"/>
                    </a:lnTo>
                    <a:lnTo>
                      <a:pt x="32" y="1"/>
                    </a:lnTo>
                    <a:lnTo>
                      <a:pt x="35" y="0"/>
                    </a:lnTo>
                    <a:lnTo>
                      <a:pt x="39" y="0"/>
                    </a:lnTo>
                    <a:lnTo>
                      <a:pt x="39" y="0"/>
                    </a:lnTo>
                    <a:lnTo>
                      <a:pt x="42" y="1"/>
                    </a:lnTo>
                    <a:lnTo>
                      <a:pt x="42" y="1"/>
                    </a:lnTo>
                    <a:lnTo>
                      <a:pt x="42" y="2"/>
                    </a:lnTo>
                    <a:lnTo>
                      <a:pt x="45" y="3"/>
                    </a:lnTo>
                    <a:lnTo>
                      <a:pt x="45" y="3"/>
                    </a:lnTo>
                    <a:lnTo>
                      <a:pt x="45" y="4"/>
                    </a:lnTo>
                    <a:lnTo>
                      <a:pt x="48" y="5"/>
                    </a:lnTo>
                    <a:lnTo>
                      <a:pt x="48" y="6"/>
                    </a:lnTo>
                    <a:lnTo>
                      <a:pt x="48" y="8"/>
                    </a:lnTo>
                    <a:lnTo>
                      <a:pt x="51" y="9"/>
                    </a:lnTo>
                    <a:lnTo>
                      <a:pt x="51" y="11"/>
                    </a:lnTo>
                    <a:lnTo>
                      <a:pt x="51" y="12"/>
                    </a:lnTo>
                    <a:lnTo>
                      <a:pt x="55" y="14"/>
                    </a:lnTo>
                    <a:lnTo>
                      <a:pt x="55" y="16"/>
                    </a:lnTo>
                    <a:lnTo>
                      <a:pt x="55" y="17"/>
                    </a:lnTo>
                    <a:lnTo>
                      <a:pt x="55" y="19"/>
                    </a:lnTo>
                    <a:lnTo>
                      <a:pt x="58" y="21"/>
                    </a:lnTo>
                    <a:lnTo>
                      <a:pt x="58" y="24"/>
                    </a:lnTo>
                    <a:lnTo>
                      <a:pt x="58" y="26"/>
                    </a:lnTo>
                    <a:lnTo>
                      <a:pt x="61" y="28"/>
                    </a:lnTo>
                    <a:lnTo>
                      <a:pt x="61" y="30"/>
                    </a:lnTo>
                    <a:lnTo>
                      <a:pt x="61" y="32"/>
                    </a:lnTo>
                    <a:lnTo>
                      <a:pt x="64" y="35"/>
                    </a:lnTo>
                    <a:lnTo>
                      <a:pt x="64" y="37"/>
                    </a:lnTo>
                    <a:lnTo>
                      <a:pt x="64" y="39"/>
                    </a:lnTo>
                    <a:lnTo>
                      <a:pt x="67" y="42"/>
                    </a:lnTo>
                    <a:lnTo>
                      <a:pt x="67" y="44"/>
                    </a:lnTo>
                    <a:lnTo>
                      <a:pt x="67" y="47"/>
                    </a:lnTo>
                    <a:lnTo>
                      <a:pt x="71" y="49"/>
                    </a:lnTo>
                    <a:lnTo>
                      <a:pt x="71" y="52"/>
                    </a:lnTo>
                    <a:lnTo>
                      <a:pt x="71" y="54"/>
                    </a:lnTo>
                    <a:lnTo>
                      <a:pt x="74" y="57"/>
                    </a:lnTo>
                    <a:lnTo>
                      <a:pt x="74" y="60"/>
                    </a:lnTo>
                    <a:lnTo>
                      <a:pt x="74" y="62"/>
                    </a:lnTo>
                    <a:lnTo>
                      <a:pt x="77" y="64"/>
                    </a:lnTo>
                    <a:lnTo>
                      <a:pt x="77" y="67"/>
                    </a:lnTo>
                    <a:lnTo>
                      <a:pt x="77" y="69"/>
                    </a:lnTo>
                    <a:lnTo>
                      <a:pt x="80" y="72"/>
                    </a:lnTo>
                    <a:lnTo>
                      <a:pt x="80" y="74"/>
                    </a:lnTo>
                    <a:lnTo>
                      <a:pt x="80" y="76"/>
                    </a:lnTo>
                    <a:lnTo>
                      <a:pt x="83" y="79"/>
                    </a:lnTo>
                    <a:lnTo>
                      <a:pt x="83" y="81"/>
                    </a:lnTo>
                    <a:lnTo>
                      <a:pt x="83" y="83"/>
                    </a:lnTo>
                    <a:lnTo>
                      <a:pt x="87" y="85"/>
                    </a:lnTo>
                    <a:lnTo>
                      <a:pt x="87" y="87"/>
                    </a:lnTo>
                    <a:lnTo>
                      <a:pt x="87" y="89"/>
                    </a:lnTo>
                    <a:lnTo>
                      <a:pt x="90" y="91"/>
                    </a:lnTo>
                    <a:lnTo>
                      <a:pt x="90" y="93"/>
                    </a:lnTo>
                    <a:lnTo>
                      <a:pt x="90" y="94"/>
                    </a:lnTo>
                    <a:lnTo>
                      <a:pt x="93" y="96"/>
                    </a:lnTo>
                    <a:lnTo>
                      <a:pt x="93" y="97"/>
                    </a:lnTo>
                    <a:lnTo>
                      <a:pt x="93" y="99"/>
                    </a:lnTo>
                    <a:lnTo>
                      <a:pt x="96" y="100"/>
                    </a:lnTo>
                    <a:lnTo>
                      <a:pt x="96" y="101"/>
                    </a:lnTo>
                    <a:lnTo>
                      <a:pt x="96" y="102"/>
                    </a:lnTo>
                    <a:lnTo>
                      <a:pt x="99" y="103"/>
                    </a:lnTo>
                    <a:lnTo>
                      <a:pt x="99" y="104"/>
                    </a:lnTo>
                    <a:lnTo>
                      <a:pt x="99" y="105"/>
                    </a:lnTo>
                    <a:lnTo>
                      <a:pt x="103" y="106"/>
                    </a:lnTo>
                    <a:lnTo>
                      <a:pt x="103" y="106"/>
                    </a:lnTo>
                    <a:lnTo>
                      <a:pt x="103" y="106"/>
                    </a:lnTo>
                    <a:lnTo>
                      <a:pt x="106" y="107"/>
                    </a:lnTo>
                    <a:lnTo>
                      <a:pt x="109" y="107"/>
                    </a:lnTo>
                    <a:lnTo>
                      <a:pt x="109" y="107"/>
                    </a:lnTo>
                    <a:lnTo>
                      <a:pt x="109" y="106"/>
                    </a:lnTo>
                    <a:lnTo>
                      <a:pt x="112" y="106"/>
                    </a:lnTo>
                    <a:lnTo>
                      <a:pt x="112" y="106"/>
                    </a:lnTo>
                    <a:lnTo>
                      <a:pt x="112" y="105"/>
                    </a:lnTo>
                    <a:lnTo>
                      <a:pt x="115" y="104"/>
                    </a:lnTo>
                    <a:lnTo>
                      <a:pt x="115" y="103"/>
                    </a:lnTo>
                    <a:lnTo>
                      <a:pt x="115" y="102"/>
                    </a:lnTo>
                    <a:lnTo>
                      <a:pt x="119" y="101"/>
                    </a:lnTo>
                    <a:lnTo>
                      <a:pt x="119" y="100"/>
                    </a:lnTo>
                    <a:lnTo>
                      <a:pt x="119" y="99"/>
                    </a:lnTo>
                    <a:lnTo>
                      <a:pt x="122" y="97"/>
                    </a:lnTo>
                    <a:lnTo>
                      <a:pt x="122" y="96"/>
                    </a:lnTo>
                    <a:lnTo>
                      <a:pt x="122" y="94"/>
                    </a:lnTo>
                    <a:lnTo>
                      <a:pt x="125" y="93"/>
                    </a:lnTo>
                    <a:lnTo>
                      <a:pt x="125" y="91"/>
                    </a:lnTo>
                    <a:lnTo>
                      <a:pt x="125" y="89"/>
                    </a:lnTo>
                    <a:lnTo>
                      <a:pt x="128" y="87"/>
                    </a:lnTo>
                    <a:lnTo>
                      <a:pt x="128" y="85"/>
                    </a:lnTo>
                    <a:lnTo>
                      <a:pt x="128" y="83"/>
                    </a:lnTo>
                    <a:lnTo>
                      <a:pt x="131" y="81"/>
                    </a:lnTo>
                    <a:lnTo>
                      <a:pt x="131" y="79"/>
                    </a:lnTo>
                    <a:lnTo>
                      <a:pt x="131" y="76"/>
                    </a:lnTo>
                    <a:lnTo>
                      <a:pt x="135" y="74"/>
                    </a:lnTo>
                    <a:lnTo>
                      <a:pt x="135" y="72"/>
                    </a:lnTo>
                    <a:lnTo>
                      <a:pt x="135" y="69"/>
                    </a:lnTo>
                    <a:lnTo>
                      <a:pt x="138" y="67"/>
                    </a:lnTo>
                    <a:lnTo>
                      <a:pt x="138" y="64"/>
                    </a:lnTo>
                    <a:lnTo>
                      <a:pt x="138" y="62"/>
                    </a:lnTo>
                    <a:lnTo>
                      <a:pt x="141" y="60"/>
                    </a:lnTo>
                    <a:lnTo>
                      <a:pt x="141" y="57"/>
                    </a:lnTo>
                    <a:lnTo>
                      <a:pt x="141" y="54"/>
                    </a:lnTo>
                    <a:lnTo>
                      <a:pt x="144" y="52"/>
                    </a:lnTo>
                    <a:lnTo>
                      <a:pt x="144" y="49"/>
                    </a:lnTo>
                    <a:lnTo>
                      <a:pt x="144" y="47"/>
                    </a:lnTo>
                    <a:lnTo>
                      <a:pt x="147" y="44"/>
                    </a:lnTo>
                    <a:lnTo>
                      <a:pt x="147" y="42"/>
                    </a:lnTo>
                    <a:lnTo>
                      <a:pt x="147" y="39"/>
                    </a:lnTo>
                    <a:lnTo>
                      <a:pt x="151" y="37"/>
                    </a:lnTo>
                    <a:lnTo>
                      <a:pt x="151" y="35"/>
                    </a:lnTo>
                    <a:lnTo>
                      <a:pt x="151" y="32"/>
                    </a:lnTo>
                    <a:lnTo>
                      <a:pt x="154" y="30"/>
                    </a:lnTo>
                    <a:lnTo>
                      <a:pt x="154" y="28"/>
                    </a:lnTo>
                    <a:lnTo>
                      <a:pt x="154" y="26"/>
                    </a:lnTo>
                    <a:lnTo>
                      <a:pt x="157" y="24"/>
                    </a:lnTo>
                    <a:lnTo>
                      <a:pt x="157" y="21"/>
                    </a:lnTo>
                    <a:lnTo>
                      <a:pt x="157" y="19"/>
                    </a:lnTo>
                    <a:lnTo>
                      <a:pt x="160" y="17"/>
                    </a:lnTo>
                    <a:lnTo>
                      <a:pt x="160" y="16"/>
                    </a:lnTo>
                    <a:lnTo>
                      <a:pt x="160" y="14"/>
                    </a:lnTo>
                    <a:lnTo>
                      <a:pt x="160" y="12"/>
                    </a:lnTo>
                    <a:lnTo>
                      <a:pt x="163" y="11"/>
                    </a:lnTo>
                    <a:lnTo>
                      <a:pt x="163" y="9"/>
                    </a:lnTo>
                    <a:lnTo>
                      <a:pt x="163" y="8"/>
                    </a:lnTo>
                    <a:lnTo>
                      <a:pt x="167" y="6"/>
                    </a:lnTo>
                    <a:lnTo>
                      <a:pt x="167" y="5"/>
                    </a:lnTo>
                    <a:lnTo>
                      <a:pt x="167" y="4"/>
                    </a:lnTo>
                    <a:lnTo>
                      <a:pt x="170" y="3"/>
                    </a:lnTo>
                    <a:lnTo>
                      <a:pt x="170" y="3"/>
                    </a:lnTo>
                    <a:lnTo>
                      <a:pt x="170" y="2"/>
                    </a:lnTo>
                    <a:lnTo>
                      <a:pt x="173" y="1"/>
                    </a:lnTo>
                    <a:lnTo>
                      <a:pt x="173" y="1"/>
                    </a:lnTo>
                    <a:lnTo>
                      <a:pt x="173" y="0"/>
                    </a:lnTo>
                    <a:lnTo>
                      <a:pt x="176" y="0"/>
                    </a:lnTo>
                    <a:lnTo>
                      <a:pt x="179" y="0"/>
                    </a:lnTo>
                    <a:lnTo>
                      <a:pt x="179" y="1"/>
                    </a:lnTo>
                    <a:lnTo>
                      <a:pt x="183" y="1"/>
                    </a:lnTo>
                    <a:lnTo>
                      <a:pt x="183" y="2"/>
                    </a:lnTo>
                    <a:lnTo>
                      <a:pt x="183" y="2"/>
                    </a:lnTo>
                    <a:lnTo>
                      <a:pt x="186" y="3"/>
                    </a:lnTo>
                    <a:lnTo>
                      <a:pt x="186" y="4"/>
                    </a:lnTo>
                    <a:lnTo>
                      <a:pt x="186" y="5"/>
                    </a:lnTo>
                    <a:lnTo>
                      <a:pt x="189" y="6"/>
                    </a:lnTo>
                    <a:lnTo>
                      <a:pt x="189" y="7"/>
                    </a:lnTo>
                    <a:lnTo>
                      <a:pt x="189" y="9"/>
                    </a:lnTo>
                    <a:lnTo>
                      <a:pt x="192" y="10"/>
                    </a:lnTo>
                    <a:lnTo>
                      <a:pt x="192" y="12"/>
                    </a:lnTo>
                    <a:lnTo>
                      <a:pt x="192" y="13"/>
                    </a:lnTo>
                    <a:lnTo>
                      <a:pt x="195" y="15"/>
                    </a:lnTo>
                    <a:lnTo>
                      <a:pt x="195" y="17"/>
                    </a:lnTo>
                    <a:lnTo>
                      <a:pt x="195" y="19"/>
                    </a:lnTo>
                    <a:lnTo>
                      <a:pt x="199" y="21"/>
                    </a:lnTo>
                    <a:lnTo>
                      <a:pt x="199" y="23"/>
                    </a:lnTo>
                    <a:lnTo>
                      <a:pt x="199" y="25"/>
                    </a:lnTo>
                    <a:lnTo>
                      <a:pt x="202" y="27"/>
                    </a:lnTo>
                    <a:lnTo>
                      <a:pt x="202" y="29"/>
                    </a:lnTo>
                    <a:lnTo>
                      <a:pt x="202" y="31"/>
                    </a:lnTo>
                    <a:lnTo>
                      <a:pt x="205" y="34"/>
                    </a:lnTo>
                    <a:lnTo>
                      <a:pt x="205" y="36"/>
                    </a:lnTo>
                    <a:lnTo>
                      <a:pt x="205" y="39"/>
                    </a:lnTo>
                    <a:lnTo>
                      <a:pt x="208" y="41"/>
                    </a:lnTo>
                    <a:lnTo>
                      <a:pt x="208" y="43"/>
                    </a:lnTo>
                    <a:lnTo>
                      <a:pt x="208" y="46"/>
                    </a:lnTo>
                    <a:lnTo>
                      <a:pt x="211" y="49"/>
                    </a:lnTo>
                    <a:lnTo>
                      <a:pt x="211" y="51"/>
                    </a:lnTo>
                    <a:lnTo>
                      <a:pt x="211" y="54"/>
                    </a:lnTo>
                    <a:lnTo>
                      <a:pt x="214" y="56"/>
                    </a:lnTo>
                    <a:lnTo>
                      <a:pt x="214" y="58"/>
                    </a:lnTo>
                    <a:lnTo>
                      <a:pt x="214" y="61"/>
                    </a:lnTo>
                    <a:lnTo>
                      <a:pt x="218" y="64"/>
                    </a:lnTo>
                    <a:lnTo>
                      <a:pt x="218" y="66"/>
                    </a:lnTo>
                    <a:lnTo>
                      <a:pt x="218" y="68"/>
                    </a:lnTo>
                    <a:lnTo>
                      <a:pt x="221" y="71"/>
                    </a:lnTo>
                    <a:lnTo>
                      <a:pt x="221" y="73"/>
                    </a:lnTo>
                    <a:lnTo>
                      <a:pt x="221" y="76"/>
                    </a:lnTo>
                    <a:lnTo>
                      <a:pt x="224" y="78"/>
                    </a:lnTo>
                    <a:lnTo>
                      <a:pt x="224" y="80"/>
                    </a:lnTo>
                    <a:lnTo>
                      <a:pt x="224" y="82"/>
                    </a:lnTo>
                    <a:lnTo>
                      <a:pt x="227" y="84"/>
                    </a:lnTo>
                    <a:lnTo>
                      <a:pt x="227" y="86"/>
                    </a:lnTo>
                    <a:lnTo>
                      <a:pt x="227" y="88"/>
                    </a:lnTo>
                    <a:lnTo>
                      <a:pt x="230" y="90"/>
                    </a:lnTo>
                    <a:lnTo>
                      <a:pt x="230" y="92"/>
                    </a:lnTo>
                    <a:lnTo>
                      <a:pt x="230" y="94"/>
                    </a:lnTo>
                    <a:lnTo>
                      <a:pt x="234" y="95"/>
                    </a:lnTo>
                    <a:lnTo>
                      <a:pt x="234" y="97"/>
                    </a:lnTo>
                    <a:lnTo>
                      <a:pt x="234" y="98"/>
                    </a:lnTo>
                    <a:lnTo>
                      <a:pt x="237" y="100"/>
                    </a:lnTo>
                    <a:lnTo>
                      <a:pt x="237" y="101"/>
                    </a:lnTo>
                    <a:lnTo>
                      <a:pt x="237" y="102"/>
                    </a:lnTo>
                    <a:lnTo>
                      <a:pt x="240" y="103"/>
                    </a:lnTo>
                    <a:lnTo>
                      <a:pt x="240" y="104"/>
                    </a:lnTo>
                    <a:lnTo>
                      <a:pt x="240" y="105"/>
                    </a:lnTo>
                    <a:lnTo>
                      <a:pt x="243" y="105"/>
                    </a:lnTo>
                    <a:lnTo>
                      <a:pt x="243" y="106"/>
                    </a:lnTo>
                    <a:lnTo>
                      <a:pt x="243" y="106"/>
                    </a:lnTo>
                    <a:lnTo>
                      <a:pt x="246" y="107"/>
                    </a:lnTo>
                    <a:lnTo>
                      <a:pt x="250" y="107"/>
                    </a:lnTo>
                    <a:lnTo>
                      <a:pt x="250" y="107"/>
                    </a:lnTo>
                    <a:lnTo>
                      <a:pt x="253" y="106"/>
                    </a:lnTo>
                    <a:lnTo>
                      <a:pt x="253" y="106"/>
                    </a:lnTo>
                    <a:lnTo>
                      <a:pt x="253" y="105"/>
                    </a:lnTo>
                    <a:lnTo>
                      <a:pt x="256" y="104"/>
                    </a:lnTo>
                    <a:lnTo>
                      <a:pt x="256" y="104"/>
                    </a:lnTo>
                    <a:lnTo>
                      <a:pt x="256" y="103"/>
                    </a:lnTo>
                    <a:lnTo>
                      <a:pt x="259" y="102"/>
                    </a:lnTo>
                    <a:lnTo>
                      <a:pt x="259" y="101"/>
                    </a:lnTo>
                    <a:lnTo>
                      <a:pt x="259" y="99"/>
                    </a:lnTo>
                    <a:lnTo>
                      <a:pt x="262" y="98"/>
                    </a:lnTo>
                    <a:lnTo>
                      <a:pt x="262" y="96"/>
                    </a:lnTo>
                    <a:lnTo>
                      <a:pt x="262" y="95"/>
                    </a:lnTo>
                    <a:lnTo>
                      <a:pt x="266" y="93"/>
                    </a:lnTo>
                    <a:lnTo>
                      <a:pt x="266" y="91"/>
                    </a:lnTo>
                    <a:lnTo>
                      <a:pt x="266" y="90"/>
                    </a:lnTo>
                    <a:lnTo>
                      <a:pt x="266" y="88"/>
                    </a:lnTo>
                    <a:lnTo>
                      <a:pt x="269" y="86"/>
                    </a:lnTo>
                    <a:lnTo>
                      <a:pt x="269" y="83"/>
                    </a:lnTo>
                    <a:lnTo>
                      <a:pt x="269" y="81"/>
                    </a:lnTo>
                    <a:lnTo>
                      <a:pt x="272" y="79"/>
                    </a:lnTo>
                    <a:lnTo>
                      <a:pt x="272" y="77"/>
                    </a:lnTo>
                    <a:lnTo>
                      <a:pt x="272" y="75"/>
                    </a:lnTo>
                    <a:lnTo>
                      <a:pt x="275" y="72"/>
                    </a:lnTo>
                    <a:lnTo>
                      <a:pt x="275" y="70"/>
                    </a:lnTo>
                    <a:lnTo>
                      <a:pt x="275" y="68"/>
                    </a:lnTo>
                    <a:lnTo>
                      <a:pt x="278" y="65"/>
                    </a:lnTo>
                    <a:lnTo>
                      <a:pt x="278" y="63"/>
                    </a:lnTo>
                    <a:lnTo>
                      <a:pt x="278" y="6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9" name="Freeform 33"/>
              <p:cNvSpPr>
                <a:spLocks/>
              </p:cNvSpPr>
              <p:nvPr/>
            </p:nvSpPr>
            <p:spPr bwMode="auto">
              <a:xfrm>
                <a:off x="1581" y="3125"/>
                <a:ext cx="280" cy="108"/>
              </a:xfrm>
              <a:custGeom>
                <a:avLst/>
                <a:gdLst/>
                <a:ahLst/>
                <a:cxnLst>
                  <a:cxn ang="0">
                    <a:pos x="4" y="53"/>
                  </a:cxn>
                  <a:cxn ang="0">
                    <a:pos x="10" y="43"/>
                  </a:cxn>
                  <a:cxn ang="0">
                    <a:pos x="13" y="33"/>
                  </a:cxn>
                  <a:cxn ang="0">
                    <a:pos x="16" y="24"/>
                  </a:cxn>
                  <a:cxn ang="0">
                    <a:pos x="23" y="16"/>
                  </a:cxn>
                  <a:cxn ang="0">
                    <a:pos x="26" y="10"/>
                  </a:cxn>
                  <a:cxn ang="0">
                    <a:pos x="29" y="5"/>
                  </a:cxn>
                  <a:cxn ang="0">
                    <a:pos x="36" y="1"/>
                  </a:cxn>
                  <a:cxn ang="0">
                    <a:pos x="42" y="0"/>
                  </a:cxn>
                  <a:cxn ang="0">
                    <a:pos x="45" y="1"/>
                  </a:cxn>
                  <a:cxn ang="0">
                    <a:pos x="48" y="5"/>
                  </a:cxn>
                  <a:cxn ang="0">
                    <a:pos x="55" y="10"/>
                  </a:cxn>
                  <a:cxn ang="0">
                    <a:pos x="58" y="16"/>
                  </a:cxn>
                  <a:cxn ang="0">
                    <a:pos x="61" y="24"/>
                  </a:cxn>
                  <a:cxn ang="0">
                    <a:pos x="68" y="33"/>
                  </a:cxn>
                  <a:cxn ang="0">
                    <a:pos x="71" y="43"/>
                  </a:cxn>
                  <a:cxn ang="0">
                    <a:pos x="74" y="53"/>
                  </a:cxn>
                  <a:cxn ang="0">
                    <a:pos x="80" y="63"/>
                  </a:cxn>
                  <a:cxn ang="0">
                    <a:pos x="84" y="72"/>
                  </a:cxn>
                  <a:cxn ang="0">
                    <a:pos x="87" y="81"/>
                  </a:cxn>
                  <a:cxn ang="0">
                    <a:pos x="93" y="90"/>
                  </a:cxn>
                  <a:cxn ang="0">
                    <a:pos x="96" y="96"/>
                  </a:cxn>
                  <a:cxn ang="0">
                    <a:pos x="100" y="102"/>
                  </a:cxn>
                  <a:cxn ang="0">
                    <a:pos x="103" y="105"/>
                  </a:cxn>
                  <a:cxn ang="0">
                    <a:pos x="109" y="107"/>
                  </a:cxn>
                  <a:cxn ang="0">
                    <a:pos x="116" y="105"/>
                  </a:cxn>
                  <a:cxn ang="0">
                    <a:pos x="119" y="102"/>
                  </a:cxn>
                  <a:cxn ang="0">
                    <a:pos x="125" y="97"/>
                  </a:cxn>
                  <a:cxn ang="0">
                    <a:pos x="128" y="90"/>
                  </a:cxn>
                  <a:cxn ang="0">
                    <a:pos x="132" y="82"/>
                  </a:cxn>
                  <a:cxn ang="0">
                    <a:pos x="138" y="73"/>
                  </a:cxn>
                  <a:cxn ang="0">
                    <a:pos x="141" y="64"/>
                  </a:cxn>
                  <a:cxn ang="0">
                    <a:pos x="144" y="54"/>
                  </a:cxn>
                  <a:cxn ang="0">
                    <a:pos x="151" y="43"/>
                  </a:cxn>
                  <a:cxn ang="0">
                    <a:pos x="154" y="34"/>
                  </a:cxn>
                  <a:cxn ang="0">
                    <a:pos x="157" y="25"/>
                  </a:cxn>
                  <a:cxn ang="0">
                    <a:pos x="164" y="17"/>
                  </a:cxn>
                  <a:cxn ang="0">
                    <a:pos x="167" y="10"/>
                  </a:cxn>
                  <a:cxn ang="0">
                    <a:pos x="170" y="5"/>
                  </a:cxn>
                  <a:cxn ang="0">
                    <a:pos x="176" y="2"/>
                  </a:cxn>
                  <a:cxn ang="0">
                    <a:pos x="183" y="0"/>
                  </a:cxn>
                  <a:cxn ang="0">
                    <a:pos x="186" y="2"/>
                  </a:cxn>
                  <a:cxn ang="0">
                    <a:pos x="192" y="5"/>
                  </a:cxn>
                  <a:cxn ang="0">
                    <a:pos x="196" y="11"/>
                  </a:cxn>
                  <a:cxn ang="0">
                    <a:pos x="199" y="17"/>
                  </a:cxn>
                  <a:cxn ang="0">
                    <a:pos x="202" y="26"/>
                  </a:cxn>
                  <a:cxn ang="0">
                    <a:pos x="208" y="35"/>
                  </a:cxn>
                  <a:cxn ang="0">
                    <a:pos x="212" y="44"/>
                  </a:cxn>
                  <a:cxn ang="0">
                    <a:pos x="215" y="54"/>
                  </a:cxn>
                  <a:cxn ang="0">
                    <a:pos x="221" y="64"/>
                  </a:cxn>
                  <a:cxn ang="0">
                    <a:pos x="224" y="74"/>
                  </a:cxn>
                  <a:cxn ang="0">
                    <a:pos x="228" y="83"/>
                  </a:cxn>
                  <a:cxn ang="0">
                    <a:pos x="234" y="91"/>
                  </a:cxn>
                  <a:cxn ang="0">
                    <a:pos x="237" y="97"/>
                  </a:cxn>
                  <a:cxn ang="0">
                    <a:pos x="240" y="102"/>
                  </a:cxn>
                  <a:cxn ang="0">
                    <a:pos x="247" y="106"/>
                  </a:cxn>
                  <a:cxn ang="0">
                    <a:pos x="253" y="107"/>
                  </a:cxn>
                  <a:cxn ang="0">
                    <a:pos x="256" y="106"/>
                  </a:cxn>
                  <a:cxn ang="0">
                    <a:pos x="260" y="102"/>
                  </a:cxn>
                  <a:cxn ang="0">
                    <a:pos x="266" y="97"/>
                  </a:cxn>
                  <a:cxn ang="0">
                    <a:pos x="269" y="91"/>
                  </a:cxn>
                  <a:cxn ang="0">
                    <a:pos x="272" y="83"/>
                  </a:cxn>
                  <a:cxn ang="0">
                    <a:pos x="279" y="74"/>
                  </a:cxn>
                </a:cxnLst>
                <a:rect l="0" t="0" r="r" b="b"/>
                <a:pathLst>
                  <a:path w="280" h="108">
                    <a:moveTo>
                      <a:pt x="0" y="60"/>
                    </a:moveTo>
                    <a:lnTo>
                      <a:pt x="4" y="58"/>
                    </a:lnTo>
                    <a:lnTo>
                      <a:pt x="4" y="55"/>
                    </a:lnTo>
                    <a:lnTo>
                      <a:pt x="4" y="53"/>
                    </a:lnTo>
                    <a:lnTo>
                      <a:pt x="7" y="50"/>
                    </a:lnTo>
                    <a:lnTo>
                      <a:pt x="7" y="47"/>
                    </a:lnTo>
                    <a:lnTo>
                      <a:pt x="7" y="45"/>
                    </a:lnTo>
                    <a:lnTo>
                      <a:pt x="10" y="43"/>
                    </a:lnTo>
                    <a:lnTo>
                      <a:pt x="10" y="40"/>
                    </a:lnTo>
                    <a:lnTo>
                      <a:pt x="10" y="38"/>
                    </a:lnTo>
                    <a:lnTo>
                      <a:pt x="13" y="35"/>
                    </a:lnTo>
                    <a:lnTo>
                      <a:pt x="13" y="33"/>
                    </a:lnTo>
                    <a:lnTo>
                      <a:pt x="13" y="31"/>
                    </a:lnTo>
                    <a:lnTo>
                      <a:pt x="16" y="28"/>
                    </a:lnTo>
                    <a:lnTo>
                      <a:pt x="16" y="26"/>
                    </a:lnTo>
                    <a:lnTo>
                      <a:pt x="16" y="24"/>
                    </a:lnTo>
                    <a:lnTo>
                      <a:pt x="20" y="22"/>
                    </a:lnTo>
                    <a:lnTo>
                      <a:pt x="20" y="20"/>
                    </a:lnTo>
                    <a:lnTo>
                      <a:pt x="20" y="18"/>
                    </a:lnTo>
                    <a:lnTo>
                      <a:pt x="23" y="16"/>
                    </a:lnTo>
                    <a:lnTo>
                      <a:pt x="23" y="14"/>
                    </a:lnTo>
                    <a:lnTo>
                      <a:pt x="23" y="13"/>
                    </a:lnTo>
                    <a:lnTo>
                      <a:pt x="26" y="11"/>
                    </a:lnTo>
                    <a:lnTo>
                      <a:pt x="26" y="10"/>
                    </a:lnTo>
                    <a:lnTo>
                      <a:pt x="26" y="8"/>
                    </a:lnTo>
                    <a:lnTo>
                      <a:pt x="29" y="7"/>
                    </a:lnTo>
                    <a:lnTo>
                      <a:pt x="29" y="6"/>
                    </a:lnTo>
                    <a:lnTo>
                      <a:pt x="29" y="5"/>
                    </a:lnTo>
                    <a:lnTo>
                      <a:pt x="32" y="4"/>
                    </a:lnTo>
                    <a:lnTo>
                      <a:pt x="32" y="3"/>
                    </a:lnTo>
                    <a:lnTo>
                      <a:pt x="32" y="2"/>
                    </a:lnTo>
                    <a:lnTo>
                      <a:pt x="36" y="1"/>
                    </a:lnTo>
                    <a:lnTo>
                      <a:pt x="36" y="1"/>
                    </a:lnTo>
                    <a:lnTo>
                      <a:pt x="36" y="1"/>
                    </a:lnTo>
                    <a:lnTo>
                      <a:pt x="39" y="0"/>
                    </a:lnTo>
                    <a:lnTo>
                      <a:pt x="42" y="0"/>
                    </a:lnTo>
                    <a:lnTo>
                      <a:pt x="42" y="0"/>
                    </a:lnTo>
                    <a:lnTo>
                      <a:pt x="42" y="1"/>
                    </a:lnTo>
                    <a:lnTo>
                      <a:pt x="45" y="1"/>
                    </a:lnTo>
                    <a:lnTo>
                      <a:pt x="45" y="1"/>
                    </a:lnTo>
                    <a:lnTo>
                      <a:pt x="45" y="2"/>
                    </a:lnTo>
                    <a:lnTo>
                      <a:pt x="48" y="3"/>
                    </a:lnTo>
                    <a:lnTo>
                      <a:pt x="48" y="4"/>
                    </a:lnTo>
                    <a:lnTo>
                      <a:pt x="48" y="5"/>
                    </a:lnTo>
                    <a:lnTo>
                      <a:pt x="52" y="6"/>
                    </a:lnTo>
                    <a:lnTo>
                      <a:pt x="52" y="7"/>
                    </a:lnTo>
                    <a:lnTo>
                      <a:pt x="52" y="8"/>
                    </a:lnTo>
                    <a:lnTo>
                      <a:pt x="55" y="10"/>
                    </a:lnTo>
                    <a:lnTo>
                      <a:pt x="55" y="11"/>
                    </a:lnTo>
                    <a:lnTo>
                      <a:pt x="55" y="13"/>
                    </a:lnTo>
                    <a:lnTo>
                      <a:pt x="58" y="14"/>
                    </a:lnTo>
                    <a:lnTo>
                      <a:pt x="58" y="16"/>
                    </a:lnTo>
                    <a:lnTo>
                      <a:pt x="58" y="18"/>
                    </a:lnTo>
                    <a:lnTo>
                      <a:pt x="61" y="20"/>
                    </a:lnTo>
                    <a:lnTo>
                      <a:pt x="61" y="22"/>
                    </a:lnTo>
                    <a:lnTo>
                      <a:pt x="61" y="24"/>
                    </a:lnTo>
                    <a:lnTo>
                      <a:pt x="64" y="26"/>
                    </a:lnTo>
                    <a:lnTo>
                      <a:pt x="64" y="28"/>
                    </a:lnTo>
                    <a:lnTo>
                      <a:pt x="64" y="31"/>
                    </a:lnTo>
                    <a:lnTo>
                      <a:pt x="68" y="33"/>
                    </a:lnTo>
                    <a:lnTo>
                      <a:pt x="68" y="35"/>
                    </a:lnTo>
                    <a:lnTo>
                      <a:pt x="68" y="38"/>
                    </a:lnTo>
                    <a:lnTo>
                      <a:pt x="71" y="40"/>
                    </a:lnTo>
                    <a:lnTo>
                      <a:pt x="71" y="43"/>
                    </a:lnTo>
                    <a:lnTo>
                      <a:pt x="71" y="45"/>
                    </a:lnTo>
                    <a:lnTo>
                      <a:pt x="74" y="47"/>
                    </a:lnTo>
                    <a:lnTo>
                      <a:pt x="74" y="50"/>
                    </a:lnTo>
                    <a:lnTo>
                      <a:pt x="74" y="53"/>
                    </a:lnTo>
                    <a:lnTo>
                      <a:pt x="77" y="55"/>
                    </a:lnTo>
                    <a:lnTo>
                      <a:pt x="77" y="58"/>
                    </a:lnTo>
                    <a:lnTo>
                      <a:pt x="77" y="60"/>
                    </a:lnTo>
                    <a:lnTo>
                      <a:pt x="80" y="63"/>
                    </a:lnTo>
                    <a:lnTo>
                      <a:pt x="80" y="65"/>
                    </a:lnTo>
                    <a:lnTo>
                      <a:pt x="80" y="68"/>
                    </a:lnTo>
                    <a:lnTo>
                      <a:pt x="84" y="70"/>
                    </a:lnTo>
                    <a:lnTo>
                      <a:pt x="84" y="72"/>
                    </a:lnTo>
                    <a:lnTo>
                      <a:pt x="84" y="75"/>
                    </a:lnTo>
                    <a:lnTo>
                      <a:pt x="87" y="77"/>
                    </a:lnTo>
                    <a:lnTo>
                      <a:pt x="87" y="79"/>
                    </a:lnTo>
                    <a:lnTo>
                      <a:pt x="87" y="81"/>
                    </a:lnTo>
                    <a:lnTo>
                      <a:pt x="90" y="83"/>
                    </a:lnTo>
                    <a:lnTo>
                      <a:pt x="90" y="86"/>
                    </a:lnTo>
                    <a:lnTo>
                      <a:pt x="90" y="88"/>
                    </a:lnTo>
                    <a:lnTo>
                      <a:pt x="93" y="90"/>
                    </a:lnTo>
                    <a:lnTo>
                      <a:pt x="93" y="91"/>
                    </a:lnTo>
                    <a:lnTo>
                      <a:pt x="93" y="93"/>
                    </a:lnTo>
                    <a:lnTo>
                      <a:pt x="93" y="95"/>
                    </a:lnTo>
                    <a:lnTo>
                      <a:pt x="96" y="96"/>
                    </a:lnTo>
                    <a:lnTo>
                      <a:pt x="96" y="98"/>
                    </a:lnTo>
                    <a:lnTo>
                      <a:pt x="96" y="99"/>
                    </a:lnTo>
                    <a:lnTo>
                      <a:pt x="100" y="101"/>
                    </a:lnTo>
                    <a:lnTo>
                      <a:pt x="100" y="102"/>
                    </a:lnTo>
                    <a:lnTo>
                      <a:pt x="100" y="103"/>
                    </a:lnTo>
                    <a:lnTo>
                      <a:pt x="103" y="104"/>
                    </a:lnTo>
                    <a:lnTo>
                      <a:pt x="103" y="104"/>
                    </a:lnTo>
                    <a:lnTo>
                      <a:pt x="103" y="105"/>
                    </a:lnTo>
                    <a:lnTo>
                      <a:pt x="106" y="106"/>
                    </a:lnTo>
                    <a:lnTo>
                      <a:pt x="106" y="106"/>
                    </a:lnTo>
                    <a:lnTo>
                      <a:pt x="106" y="107"/>
                    </a:lnTo>
                    <a:lnTo>
                      <a:pt x="109" y="107"/>
                    </a:lnTo>
                    <a:lnTo>
                      <a:pt x="112" y="107"/>
                    </a:lnTo>
                    <a:lnTo>
                      <a:pt x="112" y="106"/>
                    </a:lnTo>
                    <a:lnTo>
                      <a:pt x="116" y="106"/>
                    </a:lnTo>
                    <a:lnTo>
                      <a:pt x="116" y="105"/>
                    </a:lnTo>
                    <a:lnTo>
                      <a:pt x="116" y="105"/>
                    </a:lnTo>
                    <a:lnTo>
                      <a:pt x="119" y="104"/>
                    </a:lnTo>
                    <a:lnTo>
                      <a:pt x="119" y="103"/>
                    </a:lnTo>
                    <a:lnTo>
                      <a:pt x="119" y="102"/>
                    </a:lnTo>
                    <a:lnTo>
                      <a:pt x="122" y="101"/>
                    </a:lnTo>
                    <a:lnTo>
                      <a:pt x="122" y="100"/>
                    </a:lnTo>
                    <a:lnTo>
                      <a:pt x="122" y="98"/>
                    </a:lnTo>
                    <a:lnTo>
                      <a:pt x="125" y="97"/>
                    </a:lnTo>
                    <a:lnTo>
                      <a:pt x="125" y="95"/>
                    </a:lnTo>
                    <a:lnTo>
                      <a:pt x="125" y="94"/>
                    </a:lnTo>
                    <a:lnTo>
                      <a:pt x="128" y="92"/>
                    </a:lnTo>
                    <a:lnTo>
                      <a:pt x="128" y="90"/>
                    </a:lnTo>
                    <a:lnTo>
                      <a:pt x="128" y="88"/>
                    </a:lnTo>
                    <a:lnTo>
                      <a:pt x="132" y="86"/>
                    </a:lnTo>
                    <a:lnTo>
                      <a:pt x="132" y="84"/>
                    </a:lnTo>
                    <a:lnTo>
                      <a:pt x="132" y="82"/>
                    </a:lnTo>
                    <a:lnTo>
                      <a:pt x="135" y="80"/>
                    </a:lnTo>
                    <a:lnTo>
                      <a:pt x="135" y="78"/>
                    </a:lnTo>
                    <a:lnTo>
                      <a:pt x="135" y="76"/>
                    </a:lnTo>
                    <a:lnTo>
                      <a:pt x="138" y="73"/>
                    </a:lnTo>
                    <a:lnTo>
                      <a:pt x="138" y="71"/>
                    </a:lnTo>
                    <a:lnTo>
                      <a:pt x="138" y="68"/>
                    </a:lnTo>
                    <a:lnTo>
                      <a:pt x="141" y="66"/>
                    </a:lnTo>
                    <a:lnTo>
                      <a:pt x="141" y="64"/>
                    </a:lnTo>
                    <a:lnTo>
                      <a:pt x="141" y="61"/>
                    </a:lnTo>
                    <a:lnTo>
                      <a:pt x="144" y="58"/>
                    </a:lnTo>
                    <a:lnTo>
                      <a:pt x="144" y="56"/>
                    </a:lnTo>
                    <a:lnTo>
                      <a:pt x="144" y="54"/>
                    </a:lnTo>
                    <a:lnTo>
                      <a:pt x="148" y="51"/>
                    </a:lnTo>
                    <a:lnTo>
                      <a:pt x="148" y="49"/>
                    </a:lnTo>
                    <a:lnTo>
                      <a:pt x="148" y="46"/>
                    </a:lnTo>
                    <a:lnTo>
                      <a:pt x="151" y="43"/>
                    </a:lnTo>
                    <a:lnTo>
                      <a:pt x="151" y="41"/>
                    </a:lnTo>
                    <a:lnTo>
                      <a:pt x="151" y="39"/>
                    </a:lnTo>
                    <a:lnTo>
                      <a:pt x="154" y="36"/>
                    </a:lnTo>
                    <a:lnTo>
                      <a:pt x="154" y="34"/>
                    </a:lnTo>
                    <a:lnTo>
                      <a:pt x="154" y="31"/>
                    </a:lnTo>
                    <a:lnTo>
                      <a:pt x="157" y="29"/>
                    </a:lnTo>
                    <a:lnTo>
                      <a:pt x="157" y="27"/>
                    </a:lnTo>
                    <a:lnTo>
                      <a:pt x="157" y="25"/>
                    </a:lnTo>
                    <a:lnTo>
                      <a:pt x="160" y="23"/>
                    </a:lnTo>
                    <a:lnTo>
                      <a:pt x="160" y="21"/>
                    </a:lnTo>
                    <a:lnTo>
                      <a:pt x="160" y="19"/>
                    </a:lnTo>
                    <a:lnTo>
                      <a:pt x="164" y="17"/>
                    </a:lnTo>
                    <a:lnTo>
                      <a:pt x="164" y="15"/>
                    </a:lnTo>
                    <a:lnTo>
                      <a:pt x="164" y="13"/>
                    </a:lnTo>
                    <a:lnTo>
                      <a:pt x="167" y="12"/>
                    </a:lnTo>
                    <a:lnTo>
                      <a:pt x="167" y="10"/>
                    </a:lnTo>
                    <a:lnTo>
                      <a:pt x="167" y="9"/>
                    </a:lnTo>
                    <a:lnTo>
                      <a:pt x="170" y="7"/>
                    </a:lnTo>
                    <a:lnTo>
                      <a:pt x="170" y="6"/>
                    </a:lnTo>
                    <a:lnTo>
                      <a:pt x="170" y="5"/>
                    </a:lnTo>
                    <a:lnTo>
                      <a:pt x="173" y="4"/>
                    </a:lnTo>
                    <a:lnTo>
                      <a:pt x="173" y="3"/>
                    </a:lnTo>
                    <a:lnTo>
                      <a:pt x="173" y="2"/>
                    </a:lnTo>
                    <a:lnTo>
                      <a:pt x="176" y="2"/>
                    </a:lnTo>
                    <a:lnTo>
                      <a:pt x="176" y="1"/>
                    </a:lnTo>
                    <a:lnTo>
                      <a:pt x="176" y="1"/>
                    </a:lnTo>
                    <a:lnTo>
                      <a:pt x="180" y="0"/>
                    </a:lnTo>
                    <a:lnTo>
                      <a:pt x="183" y="0"/>
                    </a:lnTo>
                    <a:lnTo>
                      <a:pt x="183" y="0"/>
                    </a:lnTo>
                    <a:lnTo>
                      <a:pt x="186" y="1"/>
                    </a:lnTo>
                    <a:lnTo>
                      <a:pt x="186" y="1"/>
                    </a:lnTo>
                    <a:lnTo>
                      <a:pt x="186" y="2"/>
                    </a:lnTo>
                    <a:lnTo>
                      <a:pt x="189" y="3"/>
                    </a:lnTo>
                    <a:lnTo>
                      <a:pt x="189" y="3"/>
                    </a:lnTo>
                    <a:lnTo>
                      <a:pt x="189" y="4"/>
                    </a:lnTo>
                    <a:lnTo>
                      <a:pt x="192" y="5"/>
                    </a:lnTo>
                    <a:lnTo>
                      <a:pt x="192" y="6"/>
                    </a:lnTo>
                    <a:lnTo>
                      <a:pt x="192" y="8"/>
                    </a:lnTo>
                    <a:lnTo>
                      <a:pt x="196" y="9"/>
                    </a:lnTo>
                    <a:lnTo>
                      <a:pt x="196" y="11"/>
                    </a:lnTo>
                    <a:lnTo>
                      <a:pt x="196" y="12"/>
                    </a:lnTo>
                    <a:lnTo>
                      <a:pt x="199" y="14"/>
                    </a:lnTo>
                    <a:lnTo>
                      <a:pt x="199" y="16"/>
                    </a:lnTo>
                    <a:lnTo>
                      <a:pt x="199" y="17"/>
                    </a:lnTo>
                    <a:lnTo>
                      <a:pt x="199" y="19"/>
                    </a:lnTo>
                    <a:lnTo>
                      <a:pt x="202" y="21"/>
                    </a:lnTo>
                    <a:lnTo>
                      <a:pt x="202" y="24"/>
                    </a:lnTo>
                    <a:lnTo>
                      <a:pt x="202" y="26"/>
                    </a:lnTo>
                    <a:lnTo>
                      <a:pt x="205" y="28"/>
                    </a:lnTo>
                    <a:lnTo>
                      <a:pt x="205" y="30"/>
                    </a:lnTo>
                    <a:lnTo>
                      <a:pt x="205" y="32"/>
                    </a:lnTo>
                    <a:lnTo>
                      <a:pt x="208" y="35"/>
                    </a:lnTo>
                    <a:lnTo>
                      <a:pt x="208" y="37"/>
                    </a:lnTo>
                    <a:lnTo>
                      <a:pt x="208" y="39"/>
                    </a:lnTo>
                    <a:lnTo>
                      <a:pt x="212" y="42"/>
                    </a:lnTo>
                    <a:lnTo>
                      <a:pt x="212" y="44"/>
                    </a:lnTo>
                    <a:lnTo>
                      <a:pt x="212" y="47"/>
                    </a:lnTo>
                    <a:lnTo>
                      <a:pt x="215" y="49"/>
                    </a:lnTo>
                    <a:lnTo>
                      <a:pt x="215" y="52"/>
                    </a:lnTo>
                    <a:lnTo>
                      <a:pt x="215" y="54"/>
                    </a:lnTo>
                    <a:lnTo>
                      <a:pt x="218" y="57"/>
                    </a:lnTo>
                    <a:lnTo>
                      <a:pt x="218" y="60"/>
                    </a:lnTo>
                    <a:lnTo>
                      <a:pt x="218" y="62"/>
                    </a:lnTo>
                    <a:lnTo>
                      <a:pt x="221" y="64"/>
                    </a:lnTo>
                    <a:lnTo>
                      <a:pt x="221" y="67"/>
                    </a:lnTo>
                    <a:lnTo>
                      <a:pt x="221" y="69"/>
                    </a:lnTo>
                    <a:lnTo>
                      <a:pt x="224" y="72"/>
                    </a:lnTo>
                    <a:lnTo>
                      <a:pt x="224" y="74"/>
                    </a:lnTo>
                    <a:lnTo>
                      <a:pt x="224" y="76"/>
                    </a:lnTo>
                    <a:lnTo>
                      <a:pt x="228" y="79"/>
                    </a:lnTo>
                    <a:lnTo>
                      <a:pt x="228" y="81"/>
                    </a:lnTo>
                    <a:lnTo>
                      <a:pt x="228" y="83"/>
                    </a:lnTo>
                    <a:lnTo>
                      <a:pt x="231" y="85"/>
                    </a:lnTo>
                    <a:lnTo>
                      <a:pt x="231" y="87"/>
                    </a:lnTo>
                    <a:lnTo>
                      <a:pt x="231" y="89"/>
                    </a:lnTo>
                    <a:lnTo>
                      <a:pt x="234" y="91"/>
                    </a:lnTo>
                    <a:lnTo>
                      <a:pt x="234" y="93"/>
                    </a:lnTo>
                    <a:lnTo>
                      <a:pt x="234" y="94"/>
                    </a:lnTo>
                    <a:lnTo>
                      <a:pt x="237" y="96"/>
                    </a:lnTo>
                    <a:lnTo>
                      <a:pt x="237" y="97"/>
                    </a:lnTo>
                    <a:lnTo>
                      <a:pt x="237" y="99"/>
                    </a:lnTo>
                    <a:lnTo>
                      <a:pt x="240" y="100"/>
                    </a:lnTo>
                    <a:lnTo>
                      <a:pt x="240" y="101"/>
                    </a:lnTo>
                    <a:lnTo>
                      <a:pt x="240" y="102"/>
                    </a:lnTo>
                    <a:lnTo>
                      <a:pt x="244" y="103"/>
                    </a:lnTo>
                    <a:lnTo>
                      <a:pt x="244" y="104"/>
                    </a:lnTo>
                    <a:lnTo>
                      <a:pt x="244" y="105"/>
                    </a:lnTo>
                    <a:lnTo>
                      <a:pt x="247" y="106"/>
                    </a:lnTo>
                    <a:lnTo>
                      <a:pt x="247" y="106"/>
                    </a:lnTo>
                    <a:lnTo>
                      <a:pt x="247" y="106"/>
                    </a:lnTo>
                    <a:lnTo>
                      <a:pt x="250" y="107"/>
                    </a:lnTo>
                    <a:lnTo>
                      <a:pt x="253" y="107"/>
                    </a:lnTo>
                    <a:lnTo>
                      <a:pt x="253" y="107"/>
                    </a:lnTo>
                    <a:lnTo>
                      <a:pt x="253" y="106"/>
                    </a:lnTo>
                    <a:lnTo>
                      <a:pt x="256" y="106"/>
                    </a:lnTo>
                    <a:lnTo>
                      <a:pt x="256" y="106"/>
                    </a:lnTo>
                    <a:lnTo>
                      <a:pt x="256" y="105"/>
                    </a:lnTo>
                    <a:lnTo>
                      <a:pt x="260" y="104"/>
                    </a:lnTo>
                    <a:lnTo>
                      <a:pt x="260" y="103"/>
                    </a:lnTo>
                    <a:lnTo>
                      <a:pt x="260" y="102"/>
                    </a:lnTo>
                    <a:lnTo>
                      <a:pt x="263" y="101"/>
                    </a:lnTo>
                    <a:lnTo>
                      <a:pt x="263" y="100"/>
                    </a:lnTo>
                    <a:lnTo>
                      <a:pt x="263" y="99"/>
                    </a:lnTo>
                    <a:lnTo>
                      <a:pt x="266" y="97"/>
                    </a:lnTo>
                    <a:lnTo>
                      <a:pt x="266" y="96"/>
                    </a:lnTo>
                    <a:lnTo>
                      <a:pt x="266" y="94"/>
                    </a:lnTo>
                    <a:lnTo>
                      <a:pt x="269" y="93"/>
                    </a:lnTo>
                    <a:lnTo>
                      <a:pt x="269" y="91"/>
                    </a:lnTo>
                    <a:lnTo>
                      <a:pt x="269" y="89"/>
                    </a:lnTo>
                    <a:lnTo>
                      <a:pt x="272" y="87"/>
                    </a:lnTo>
                    <a:lnTo>
                      <a:pt x="272" y="85"/>
                    </a:lnTo>
                    <a:lnTo>
                      <a:pt x="272" y="83"/>
                    </a:lnTo>
                    <a:lnTo>
                      <a:pt x="276" y="81"/>
                    </a:lnTo>
                    <a:lnTo>
                      <a:pt x="276" y="79"/>
                    </a:lnTo>
                    <a:lnTo>
                      <a:pt x="276" y="76"/>
                    </a:lnTo>
                    <a:lnTo>
                      <a:pt x="279" y="74"/>
                    </a:lnTo>
                    <a:lnTo>
                      <a:pt x="279" y="72"/>
                    </a:lnTo>
                    <a:lnTo>
                      <a:pt x="279" y="6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0" name="Freeform 34"/>
              <p:cNvSpPr>
                <a:spLocks/>
              </p:cNvSpPr>
              <p:nvPr/>
            </p:nvSpPr>
            <p:spPr bwMode="auto">
              <a:xfrm>
                <a:off x="1860" y="3125"/>
                <a:ext cx="279" cy="108"/>
              </a:xfrm>
              <a:custGeom>
                <a:avLst/>
                <a:gdLst/>
                <a:ahLst/>
                <a:cxnLst>
                  <a:cxn ang="0">
                    <a:pos x="3" y="62"/>
                  </a:cxn>
                  <a:cxn ang="0">
                    <a:pos x="9" y="52"/>
                  </a:cxn>
                  <a:cxn ang="0">
                    <a:pos x="13" y="42"/>
                  </a:cxn>
                  <a:cxn ang="0">
                    <a:pos x="16" y="32"/>
                  </a:cxn>
                  <a:cxn ang="0">
                    <a:pos x="22" y="24"/>
                  </a:cxn>
                  <a:cxn ang="0">
                    <a:pos x="25" y="16"/>
                  </a:cxn>
                  <a:cxn ang="0">
                    <a:pos x="29" y="9"/>
                  </a:cxn>
                  <a:cxn ang="0">
                    <a:pos x="32" y="4"/>
                  </a:cxn>
                  <a:cxn ang="0">
                    <a:pos x="38" y="1"/>
                  </a:cxn>
                  <a:cxn ang="0">
                    <a:pos x="45" y="0"/>
                  </a:cxn>
                  <a:cxn ang="0">
                    <a:pos x="48" y="2"/>
                  </a:cxn>
                  <a:cxn ang="0">
                    <a:pos x="54" y="6"/>
                  </a:cxn>
                  <a:cxn ang="0">
                    <a:pos x="57" y="12"/>
                  </a:cxn>
                  <a:cxn ang="0">
                    <a:pos x="61" y="19"/>
                  </a:cxn>
                  <a:cxn ang="0">
                    <a:pos x="67" y="27"/>
                  </a:cxn>
                  <a:cxn ang="0">
                    <a:pos x="70" y="36"/>
                  </a:cxn>
                  <a:cxn ang="0">
                    <a:pos x="73" y="46"/>
                  </a:cxn>
                  <a:cxn ang="0">
                    <a:pos x="80" y="56"/>
                  </a:cxn>
                  <a:cxn ang="0">
                    <a:pos x="83" y="66"/>
                  </a:cxn>
                  <a:cxn ang="0">
                    <a:pos x="86" y="76"/>
                  </a:cxn>
                  <a:cxn ang="0">
                    <a:pos x="93" y="84"/>
                  </a:cxn>
                  <a:cxn ang="0">
                    <a:pos x="96" y="92"/>
                  </a:cxn>
                  <a:cxn ang="0">
                    <a:pos x="99" y="98"/>
                  </a:cxn>
                  <a:cxn ang="0">
                    <a:pos x="105" y="103"/>
                  </a:cxn>
                  <a:cxn ang="0">
                    <a:pos x="109" y="106"/>
                  </a:cxn>
                  <a:cxn ang="0">
                    <a:pos x="115" y="107"/>
                  </a:cxn>
                  <a:cxn ang="0">
                    <a:pos x="121" y="104"/>
                  </a:cxn>
                  <a:cxn ang="0">
                    <a:pos x="125" y="101"/>
                  </a:cxn>
                  <a:cxn ang="0">
                    <a:pos x="128" y="95"/>
                  </a:cxn>
                  <a:cxn ang="0">
                    <a:pos x="131" y="88"/>
                  </a:cxn>
                  <a:cxn ang="0">
                    <a:pos x="137" y="79"/>
                  </a:cxn>
                  <a:cxn ang="0">
                    <a:pos x="141" y="70"/>
                  </a:cxn>
                  <a:cxn ang="0">
                    <a:pos x="144" y="60"/>
                  </a:cxn>
                  <a:cxn ang="0">
                    <a:pos x="150" y="50"/>
                  </a:cxn>
                  <a:cxn ang="0">
                    <a:pos x="153" y="40"/>
                  </a:cxn>
                  <a:cxn ang="0">
                    <a:pos x="157" y="31"/>
                  </a:cxn>
                  <a:cxn ang="0">
                    <a:pos x="163" y="22"/>
                  </a:cxn>
                  <a:cxn ang="0">
                    <a:pos x="166" y="14"/>
                  </a:cxn>
                  <a:cxn ang="0">
                    <a:pos x="169" y="8"/>
                  </a:cxn>
                  <a:cxn ang="0">
                    <a:pos x="176" y="4"/>
                  </a:cxn>
                  <a:cxn ang="0">
                    <a:pos x="179" y="1"/>
                  </a:cxn>
                  <a:cxn ang="0">
                    <a:pos x="185" y="0"/>
                  </a:cxn>
                  <a:cxn ang="0">
                    <a:pos x="189" y="2"/>
                  </a:cxn>
                  <a:cxn ang="0">
                    <a:pos x="195" y="6"/>
                  </a:cxn>
                  <a:cxn ang="0">
                    <a:pos x="198" y="11"/>
                  </a:cxn>
                  <a:cxn ang="0">
                    <a:pos x="201" y="18"/>
                  </a:cxn>
                  <a:cxn ang="0">
                    <a:pos x="208" y="26"/>
                  </a:cxn>
                  <a:cxn ang="0">
                    <a:pos x="211" y="35"/>
                  </a:cxn>
                  <a:cxn ang="0">
                    <a:pos x="214" y="45"/>
                  </a:cxn>
                  <a:cxn ang="0">
                    <a:pos x="221" y="55"/>
                  </a:cxn>
                  <a:cxn ang="0">
                    <a:pos x="224" y="65"/>
                  </a:cxn>
                  <a:cxn ang="0">
                    <a:pos x="227" y="75"/>
                  </a:cxn>
                  <a:cxn ang="0">
                    <a:pos x="233" y="83"/>
                  </a:cxn>
                  <a:cxn ang="0">
                    <a:pos x="237" y="91"/>
                  </a:cxn>
                  <a:cxn ang="0">
                    <a:pos x="240" y="98"/>
                  </a:cxn>
                  <a:cxn ang="0">
                    <a:pos x="243" y="103"/>
                  </a:cxn>
                  <a:cxn ang="0">
                    <a:pos x="249" y="106"/>
                  </a:cxn>
                  <a:cxn ang="0">
                    <a:pos x="256" y="107"/>
                  </a:cxn>
                  <a:cxn ang="0">
                    <a:pos x="259" y="105"/>
                  </a:cxn>
                  <a:cxn ang="0">
                    <a:pos x="265" y="101"/>
                  </a:cxn>
                  <a:cxn ang="0">
                    <a:pos x="269" y="95"/>
                  </a:cxn>
                  <a:cxn ang="0">
                    <a:pos x="272" y="88"/>
                  </a:cxn>
                  <a:cxn ang="0">
                    <a:pos x="278" y="80"/>
                  </a:cxn>
                </a:cxnLst>
                <a:rect l="0" t="0" r="r" b="b"/>
                <a:pathLst>
                  <a:path w="279" h="108">
                    <a:moveTo>
                      <a:pt x="0" y="69"/>
                    </a:moveTo>
                    <a:lnTo>
                      <a:pt x="3" y="67"/>
                    </a:lnTo>
                    <a:lnTo>
                      <a:pt x="3" y="64"/>
                    </a:lnTo>
                    <a:lnTo>
                      <a:pt x="3" y="62"/>
                    </a:lnTo>
                    <a:lnTo>
                      <a:pt x="6" y="60"/>
                    </a:lnTo>
                    <a:lnTo>
                      <a:pt x="6" y="57"/>
                    </a:lnTo>
                    <a:lnTo>
                      <a:pt x="6" y="54"/>
                    </a:lnTo>
                    <a:lnTo>
                      <a:pt x="9" y="52"/>
                    </a:lnTo>
                    <a:lnTo>
                      <a:pt x="9" y="49"/>
                    </a:lnTo>
                    <a:lnTo>
                      <a:pt x="9" y="47"/>
                    </a:lnTo>
                    <a:lnTo>
                      <a:pt x="13" y="44"/>
                    </a:lnTo>
                    <a:lnTo>
                      <a:pt x="13" y="42"/>
                    </a:lnTo>
                    <a:lnTo>
                      <a:pt x="13" y="39"/>
                    </a:lnTo>
                    <a:lnTo>
                      <a:pt x="16" y="37"/>
                    </a:lnTo>
                    <a:lnTo>
                      <a:pt x="16" y="35"/>
                    </a:lnTo>
                    <a:lnTo>
                      <a:pt x="16" y="32"/>
                    </a:lnTo>
                    <a:lnTo>
                      <a:pt x="19" y="30"/>
                    </a:lnTo>
                    <a:lnTo>
                      <a:pt x="19" y="28"/>
                    </a:lnTo>
                    <a:lnTo>
                      <a:pt x="19" y="26"/>
                    </a:lnTo>
                    <a:lnTo>
                      <a:pt x="22" y="24"/>
                    </a:lnTo>
                    <a:lnTo>
                      <a:pt x="22" y="21"/>
                    </a:lnTo>
                    <a:lnTo>
                      <a:pt x="22" y="19"/>
                    </a:lnTo>
                    <a:lnTo>
                      <a:pt x="25" y="17"/>
                    </a:lnTo>
                    <a:lnTo>
                      <a:pt x="25" y="16"/>
                    </a:lnTo>
                    <a:lnTo>
                      <a:pt x="25" y="14"/>
                    </a:lnTo>
                    <a:lnTo>
                      <a:pt x="25" y="12"/>
                    </a:lnTo>
                    <a:lnTo>
                      <a:pt x="29" y="11"/>
                    </a:lnTo>
                    <a:lnTo>
                      <a:pt x="29" y="9"/>
                    </a:lnTo>
                    <a:lnTo>
                      <a:pt x="29" y="8"/>
                    </a:lnTo>
                    <a:lnTo>
                      <a:pt x="32" y="6"/>
                    </a:lnTo>
                    <a:lnTo>
                      <a:pt x="32" y="5"/>
                    </a:lnTo>
                    <a:lnTo>
                      <a:pt x="32" y="4"/>
                    </a:lnTo>
                    <a:lnTo>
                      <a:pt x="35" y="3"/>
                    </a:lnTo>
                    <a:lnTo>
                      <a:pt x="35" y="3"/>
                    </a:lnTo>
                    <a:lnTo>
                      <a:pt x="35" y="2"/>
                    </a:lnTo>
                    <a:lnTo>
                      <a:pt x="38" y="1"/>
                    </a:lnTo>
                    <a:lnTo>
                      <a:pt x="38" y="1"/>
                    </a:lnTo>
                    <a:lnTo>
                      <a:pt x="38" y="0"/>
                    </a:lnTo>
                    <a:lnTo>
                      <a:pt x="41" y="0"/>
                    </a:lnTo>
                    <a:lnTo>
                      <a:pt x="45" y="0"/>
                    </a:lnTo>
                    <a:lnTo>
                      <a:pt x="45" y="1"/>
                    </a:lnTo>
                    <a:lnTo>
                      <a:pt x="48" y="1"/>
                    </a:lnTo>
                    <a:lnTo>
                      <a:pt x="48" y="2"/>
                    </a:lnTo>
                    <a:lnTo>
                      <a:pt x="48" y="2"/>
                    </a:lnTo>
                    <a:lnTo>
                      <a:pt x="51" y="3"/>
                    </a:lnTo>
                    <a:lnTo>
                      <a:pt x="51" y="4"/>
                    </a:lnTo>
                    <a:lnTo>
                      <a:pt x="51" y="5"/>
                    </a:lnTo>
                    <a:lnTo>
                      <a:pt x="54" y="6"/>
                    </a:lnTo>
                    <a:lnTo>
                      <a:pt x="54" y="7"/>
                    </a:lnTo>
                    <a:lnTo>
                      <a:pt x="54" y="9"/>
                    </a:lnTo>
                    <a:lnTo>
                      <a:pt x="57" y="10"/>
                    </a:lnTo>
                    <a:lnTo>
                      <a:pt x="57" y="12"/>
                    </a:lnTo>
                    <a:lnTo>
                      <a:pt x="57" y="13"/>
                    </a:lnTo>
                    <a:lnTo>
                      <a:pt x="61" y="15"/>
                    </a:lnTo>
                    <a:lnTo>
                      <a:pt x="61" y="17"/>
                    </a:lnTo>
                    <a:lnTo>
                      <a:pt x="61" y="19"/>
                    </a:lnTo>
                    <a:lnTo>
                      <a:pt x="64" y="21"/>
                    </a:lnTo>
                    <a:lnTo>
                      <a:pt x="64" y="23"/>
                    </a:lnTo>
                    <a:lnTo>
                      <a:pt x="64" y="25"/>
                    </a:lnTo>
                    <a:lnTo>
                      <a:pt x="67" y="27"/>
                    </a:lnTo>
                    <a:lnTo>
                      <a:pt x="67" y="29"/>
                    </a:lnTo>
                    <a:lnTo>
                      <a:pt x="67" y="31"/>
                    </a:lnTo>
                    <a:lnTo>
                      <a:pt x="70" y="34"/>
                    </a:lnTo>
                    <a:lnTo>
                      <a:pt x="70" y="36"/>
                    </a:lnTo>
                    <a:lnTo>
                      <a:pt x="70" y="39"/>
                    </a:lnTo>
                    <a:lnTo>
                      <a:pt x="73" y="41"/>
                    </a:lnTo>
                    <a:lnTo>
                      <a:pt x="73" y="43"/>
                    </a:lnTo>
                    <a:lnTo>
                      <a:pt x="73" y="46"/>
                    </a:lnTo>
                    <a:lnTo>
                      <a:pt x="77" y="49"/>
                    </a:lnTo>
                    <a:lnTo>
                      <a:pt x="77" y="51"/>
                    </a:lnTo>
                    <a:lnTo>
                      <a:pt x="77" y="54"/>
                    </a:lnTo>
                    <a:lnTo>
                      <a:pt x="80" y="56"/>
                    </a:lnTo>
                    <a:lnTo>
                      <a:pt x="80" y="58"/>
                    </a:lnTo>
                    <a:lnTo>
                      <a:pt x="80" y="61"/>
                    </a:lnTo>
                    <a:lnTo>
                      <a:pt x="83" y="64"/>
                    </a:lnTo>
                    <a:lnTo>
                      <a:pt x="83" y="66"/>
                    </a:lnTo>
                    <a:lnTo>
                      <a:pt x="83" y="68"/>
                    </a:lnTo>
                    <a:lnTo>
                      <a:pt x="86" y="71"/>
                    </a:lnTo>
                    <a:lnTo>
                      <a:pt x="86" y="73"/>
                    </a:lnTo>
                    <a:lnTo>
                      <a:pt x="86" y="76"/>
                    </a:lnTo>
                    <a:lnTo>
                      <a:pt x="89" y="78"/>
                    </a:lnTo>
                    <a:lnTo>
                      <a:pt x="89" y="80"/>
                    </a:lnTo>
                    <a:lnTo>
                      <a:pt x="89" y="82"/>
                    </a:lnTo>
                    <a:lnTo>
                      <a:pt x="93" y="84"/>
                    </a:lnTo>
                    <a:lnTo>
                      <a:pt x="93" y="86"/>
                    </a:lnTo>
                    <a:lnTo>
                      <a:pt x="93" y="88"/>
                    </a:lnTo>
                    <a:lnTo>
                      <a:pt x="96" y="90"/>
                    </a:lnTo>
                    <a:lnTo>
                      <a:pt x="96" y="92"/>
                    </a:lnTo>
                    <a:lnTo>
                      <a:pt x="96" y="94"/>
                    </a:lnTo>
                    <a:lnTo>
                      <a:pt x="99" y="95"/>
                    </a:lnTo>
                    <a:lnTo>
                      <a:pt x="99" y="97"/>
                    </a:lnTo>
                    <a:lnTo>
                      <a:pt x="99" y="98"/>
                    </a:lnTo>
                    <a:lnTo>
                      <a:pt x="102" y="100"/>
                    </a:lnTo>
                    <a:lnTo>
                      <a:pt x="102" y="101"/>
                    </a:lnTo>
                    <a:lnTo>
                      <a:pt x="102" y="102"/>
                    </a:lnTo>
                    <a:lnTo>
                      <a:pt x="105" y="103"/>
                    </a:lnTo>
                    <a:lnTo>
                      <a:pt x="105" y="104"/>
                    </a:lnTo>
                    <a:lnTo>
                      <a:pt x="105" y="105"/>
                    </a:lnTo>
                    <a:lnTo>
                      <a:pt x="109" y="105"/>
                    </a:lnTo>
                    <a:lnTo>
                      <a:pt x="109" y="106"/>
                    </a:lnTo>
                    <a:lnTo>
                      <a:pt x="109" y="106"/>
                    </a:lnTo>
                    <a:lnTo>
                      <a:pt x="112" y="107"/>
                    </a:lnTo>
                    <a:lnTo>
                      <a:pt x="115" y="107"/>
                    </a:lnTo>
                    <a:lnTo>
                      <a:pt x="115" y="107"/>
                    </a:lnTo>
                    <a:lnTo>
                      <a:pt x="118" y="106"/>
                    </a:lnTo>
                    <a:lnTo>
                      <a:pt x="118" y="106"/>
                    </a:lnTo>
                    <a:lnTo>
                      <a:pt x="118" y="105"/>
                    </a:lnTo>
                    <a:lnTo>
                      <a:pt x="121" y="104"/>
                    </a:lnTo>
                    <a:lnTo>
                      <a:pt x="121" y="104"/>
                    </a:lnTo>
                    <a:lnTo>
                      <a:pt x="121" y="103"/>
                    </a:lnTo>
                    <a:lnTo>
                      <a:pt x="125" y="102"/>
                    </a:lnTo>
                    <a:lnTo>
                      <a:pt x="125" y="101"/>
                    </a:lnTo>
                    <a:lnTo>
                      <a:pt x="125" y="99"/>
                    </a:lnTo>
                    <a:lnTo>
                      <a:pt x="128" y="98"/>
                    </a:lnTo>
                    <a:lnTo>
                      <a:pt x="128" y="96"/>
                    </a:lnTo>
                    <a:lnTo>
                      <a:pt x="128" y="95"/>
                    </a:lnTo>
                    <a:lnTo>
                      <a:pt x="131" y="93"/>
                    </a:lnTo>
                    <a:lnTo>
                      <a:pt x="131" y="91"/>
                    </a:lnTo>
                    <a:lnTo>
                      <a:pt x="131" y="90"/>
                    </a:lnTo>
                    <a:lnTo>
                      <a:pt x="131" y="88"/>
                    </a:lnTo>
                    <a:lnTo>
                      <a:pt x="134" y="86"/>
                    </a:lnTo>
                    <a:lnTo>
                      <a:pt x="134" y="83"/>
                    </a:lnTo>
                    <a:lnTo>
                      <a:pt x="134" y="81"/>
                    </a:lnTo>
                    <a:lnTo>
                      <a:pt x="137" y="79"/>
                    </a:lnTo>
                    <a:lnTo>
                      <a:pt x="137" y="77"/>
                    </a:lnTo>
                    <a:lnTo>
                      <a:pt x="137" y="75"/>
                    </a:lnTo>
                    <a:lnTo>
                      <a:pt x="141" y="72"/>
                    </a:lnTo>
                    <a:lnTo>
                      <a:pt x="141" y="70"/>
                    </a:lnTo>
                    <a:lnTo>
                      <a:pt x="141" y="68"/>
                    </a:lnTo>
                    <a:lnTo>
                      <a:pt x="144" y="65"/>
                    </a:lnTo>
                    <a:lnTo>
                      <a:pt x="144" y="63"/>
                    </a:lnTo>
                    <a:lnTo>
                      <a:pt x="144" y="60"/>
                    </a:lnTo>
                    <a:lnTo>
                      <a:pt x="147" y="58"/>
                    </a:lnTo>
                    <a:lnTo>
                      <a:pt x="147" y="55"/>
                    </a:lnTo>
                    <a:lnTo>
                      <a:pt x="147" y="53"/>
                    </a:lnTo>
                    <a:lnTo>
                      <a:pt x="150" y="50"/>
                    </a:lnTo>
                    <a:lnTo>
                      <a:pt x="150" y="47"/>
                    </a:lnTo>
                    <a:lnTo>
                      <a:pt x="150" y="45"/>
                    </a:lnTo>
                    <a:lnTo>
                      <a:pt x="153" y="43"/>
                    </a:lnTo>
                    <a:lnTo>
                      <a:pt x="153" y="40"/>
                    </a:lnTo>
                    <a:lnTo>
                      <a:pt x="153" y="38"/>
                    </a:lnTo>
                    <a:lnTo>
                      <a:pt x="157" y="35"/>
                    </a:lnTo>
                    <a:lnTo>
                      <a:pt x="157" y="33"/>
                    </a:lnTo>
                    <a:lnTo>
                      <a:pt x="157" y="31"/>
                    </a:lnTo>
                    <a:lnTo>
                      <a:pt x="160" y="28"/>
                    </a:lnTo>
                    <a:lnTo>
                      <a:pt x="160" y="26"/>
                    </a:lnTo>
                    <a:lnTo>
                      <a:pt x="160" y="24"/>
                    </a:lnTo>
                    <a:lnTo>
                      <a:pt x="163" y="22"/>
                    </a:lnTo>
                    <a:lnTo>
                      <a:pt x="163" y="20"/>
                    </a:lnTo>
                    <a:lnTo>
                      <a:pt x="163" y="18"/>
                    </a:lnTo>
                    <a:lnTo>
                      <a:pt x="166" y="16"/>
                    </a:lnTo>
                    <a:lnTo>
                      <a:pt x="166" y="14"/>
                    </a:lnTo>
                    <a:lnTo>
                      <a:pt x="166" y="13"/>
                    </a:lnTo>
                    <a:lnTo>
                      <a:pt x="169" y="11"/>
                    </a:lnTo>
                    <a:lnTo>
                      <a:pt x="169" y="10"/>
                    </a:lnTo>
                    <a:lnTo>
                      <a:pt x="169" y="8"/>
                    </a:lnTo>
                    <a:lnTo>
                      <a:pt x="173" y="7"/>
                    </a:lnTo>
                    <a:lnTo>
                      <a:pt x="173" y="6"/>
                    </a:lnTo>
                    <a:lnTo>
                      <a:pt x="173" y="5"/>
                    </a:lnTo>
                    <a:lnTo>
                      <a:pt x="176" y="4"/>
                    </a:lnTo>
                    <a:lnTo>
                      <a:pt x="176" y="3"/>
                    </a:lnTo>
                    <a:lnTo>
                      <a:pt x="176" y="2"/>
                    </a:lnTo>
                    <a:lnTo>
                      <a:pt x="179" y="1"/>
                    </a:lnTo>
                    <a:lnTo>
                      <a:pt x="179" y="1"/>
                    </a:lnTo>
                    <a:lnTo>
                      <a:pt x="179" y="1"/>
                    </a:lnTo>
                    <a:lnTo>
                      <a:pt x="182" y="0"/>
                    </a:lnTo>
                    <a:lnTo>
                      <a:pt x="185" y="0"/>
                    </a:lnTo>
                    <a:lnTo>
                      <a:pt x="185" y="0"/>
                    </a:lnTo>
                    <a:lnTo>
                      <a:pt x="185" y="1"/>
                    </a:lnTo>
                    <a:lnTo>
                      <a:pt x="189" y="1"/>
                    </a:lnTo>
                    <a:lnTo>
                      <a:pt x="189" y="1"/>
                    </a:lnTo>
                    <a:lnTo>
                      <a:pt x="189" y="2"/>
                    </a:lnTo>
                    <a:lnTo>
                      <a:pt x="192" y="3"/>
                    </a:lnTo>
                    <a:lnTo>
                      <a:pt x="192" y="4"/>
                    </a:lnTo>
                    <a:lnTo>
                      <a:pt x="192" y="5"/>
                    </a:lnTo>
                    <a:lnTo>
                      <a:pt x="195" y="6"/>
                    </a:lnTo>
                    <a:lnTo>
                      <a:pt x="195" y="7"/>
                    </a:lnTo>
                    <a:lnTo>
                      <a:pt x="195" y="8"/>
                    </a:lnTo>
                    <a:lnTo>
                      <a:pt x="198" y="10"/>
                    </a:lnTo>
                    <a:lnTo>
                      <a:pt x="198" y="11"/>
                    </a:lnTo>
                    <a:lnTo>
                      <a:pt x="198" y="13"/>
                    </a:lnTo>
                    <a:lnTo>
                      <a:pt x="201" y="14"/>
                    </a:lnTo>
                    <a:lnTo>
                      <a:pt x="201" y="16"/>
                    </a:lnTo>
                    <a:lnTo>
                      <a:pt x="201" y="18"/>
                    </a:lnTo>
                    <a:lnTo>
                      <a:pt x="205" y="20"/>
                    </a:lnTo>
                    <a:lnTo>
                      <a:pt x="205" y="22"/>
                    </a:lnTo>
                    <a:lnTo>
                      <a:pt x="205" y="24"/>
                    </a:lnTo>
                    <a:lnTo>
                      <a:pt x="208" y="26"/>
                    </a:lnTo>
                    <a:lnTo>
                      <a:pt x="208" y="28"/>
                    </a:lnTo>
                    <a:lnTo>
                      <a:pt x="208" y="31"/>
                    </a:lnTo>
                    <a:lnTo>
                      <a:pt x="211" y="33"/>
                    </a:lnTo>
                    <a:lnTo>
                      <a:pt x="211" y="35"/>
                    </a:lnTo>
                    <a:lnTo>
                      <a:pt x="211" y="38"/>
                    </a:lnTo>
                    <a:lnTo>
                      <a:pt x="214" y="40"/>
                    </a:lnTo>
                    <a:lnTo>
                      <a:pt x="214" y="43"/>
                    </a:lnTo>
                    <a:lnTo>
                      <a:pt x="214" y="45"/>
                    </a:lnTo>
                    <a:lnTo>
                      <a:pt x="217" y="47"/>
                    </a:lnTo>
                    <a:lnTo>
                      <a:pt x="217" y="50"/>
                    </a:lnTo>
                    <a:lnTo>
                      <a:pt x="217" y="53"/>
                    </a:lnTo>
                    <a:lnTo>
                      <a:pt x="221" y="55"/>
                    </a:lnTo>
                    <a:lnTo>
                      <a:pt x="221" y="58"/>
                    </a:lnTo>
                    <a:lnTo>
                      <a:pt x="221" y="60"/>
                    </a:lnTo>
                    <a:lnTo>
                      <a:pt x="224" y="63"/>
                    </a:lnTo>
                    <a:lnTo>
                      <a:pt x="224" y="65"/>
                    </a:lnTo>
                    <a:lnTo>
                      <a:pt x="224" y="68"/>
                    </a:lnTo>
                    <a:lnTo>
                      <a:pt x="227" y="70"/>
                    </a:lnTo>
                    <a:lnTo>
                      <a:pt x="227" y="72"/>
                    </a:lnTo>
                    <a:lnTo>
                      <a:pt x="227" y="75"/>
                    </a:lnTo>
                    <a:lnTo>
                      <a:pt x="230" y="77"/>
                    </a:lnTo>
                    <a:lnTo>
                      <a:pt x="230" y="79"/>
                    </a:lnTo>
                    <a:lnTo>
                      <a:pt x="230" y="81"/>
                    </a:lnTo>
                    <a:lnTo>
                      <a:pt x="233" y="83"/>
                    </a:lnTo>
                    <a:lnTo>
                      <a:pt x="233" y="86"/>
                    </a:lnTo>
                    <a:lnTo>
                      <a:pt x="233" y="88"/>
                    </a:lnTo>
                    <a:lnTo>
                      <a:pt x="237" y="90"/>
                    </a:lnTo>
                    <a:lnTo>
                      <a:pt x="237" y="91"/>
                    </a:lnTo>
                    <a:lnTo>
                      <a:pt x="237" y="93"/>
                    </a:lnTo>
                    <a:lnTo>
                      <a:pt x="237" y="95"/>
                    </a:lnTo>
                    <a:lnTo>
                      <a:pt x="240" y="96"/>
                    </a:lnTo>
                    <a:lnTo>
                      <a:pt x="240" y="98"/>
                    </a:lnTo>
                    <a:lnTo>
                      <a:pt x="240" y="99"/>
                    </a:lnTo>
                    <a:lnTo>
                      <a:pt x="243" y="101"/>
                    </a:lnTo>
                    <a:lnTo>
                      <a:pt x="243" y="102"/>
                    </a:lnTo>
                    <a:lnTo>
                      <a:pt x="243" y="103"/>
                    </a:lnTo>
                    <a:lnTo>
                      <a:pt x="246" y="104"/>
                    </a:lnTo>
                    <a:lnTo>
                      <a:pt x="246" y="104"/>
                    </a:lnTo>
                    <a:lnTo>
                      <a:pt x="246" y="105"/>
                    </a:lnTo>
                    <a:lnTo>
                      <a:pt x="249" y="106"/>
                    </a:lnTo>
                    <a:lnTo>
                      <a:pt x="249" y="106"/>
                    </a:lnTo>
                    <a:lnTo>
                      <a:pt x="249" y="107"/>
                    </a:lnTo>
                    <a:lnTo>
                      <a:pt x="253" y="107"/>
                    </a:lnTo>
                    <a:lnTo>
                      <a:pt x="256" y="107"/>
                    </a:lnTo>
                    <a:lnTo>
                      <a:pt x="256" y="106"/>
                    </a:lnTo>
                    <a:lnTo>
                      <a:pt x="259" y="106"/>
                    </a:lnTo>
                    <a:lnTo>
                      <a:pt x="259" y="105"/>
                    </a:lnTo>
                    <a:lnTo>
                      <a:pt x="259" y="105"/>
                    </a:lnTo>
                    <a:lnTo>
                      <a:pt x="262" y="104"/>
                    </a:lnTo>
                    <a:lnTo>
                      <a:pt x="262" y="103"/>
                    </a:lnTo>
                    <a:lnTo>
                      <a:pt x="262" y="102"/>
                    </a:lnTo>
                    <a:lnTo>
                      <a:pt x="265" y="101"/>
                    </a:lnTo>
                    <a:lnTo>
                      <a:pt x="265" y="100"/>
                    </a:lnTo>
                    <a:lnTo>
                      <a:pt x="265" y="98"/>
                    </a:lnTo>
                    <a:lnTo>
                      <a:pt x="269" y="97"/>
                    </a:lnTo>
                    <a:lnTo>
                      <a:pt x="269" y="95"/>
                    </a:lnTo>
                    <a:lnTo>
                      <a:pt x="269" y="94"/>
                    </a:lnTo>
                    <a:lnTo>
                      <a:pt x="272" y="92"/>
                    </a:lnTo>
                    <a:lnTo>
                      <a:pt x="272" y="90"/>
                    </a:lnTo>
                    <a:lnTo>
                      <a:pt x="272" y="88"/>
                    </a:lnTo>
                    <a:lnTo>
                      <a:pt x="275" y="86"/>
                    </a:lnTo>
                    <a:lnTo>
                      <a:pt x="275" y="84"/>
                    </a:lnTo>
                    <a:lnTo>
                      <a:pt x="275" y="82"/>
                    </a:lnTo>
                    <a:lnTo>
                      <a:pt x="278" y="80"/>
                    </a:lnTo>
                    <a:lnTo>
                      <a:pt x="278" y="78"/>
                    </a:lnTo>
                    <a:lnTo>
                      <a:pt x="278" y="7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1" name="Freeform 35"/>
              <p:cNvSpPr>
                <a:spLocks/>
              </p:cNvSpPr>
              <p:nvPr/>
            </p:nvSpPr>
            <p:spPr bwMode="auto">
              <a:xfrm>
                <a:off x="2138" y="3125"/>
                <a:ext cx="222" cy="108"/>
              </a:xfrm>
              <a:custGeom>
                <a:avLst/>
                <a:gdLst/>
                <a:ahLst/>
                <a:cxnLst>
                  <a:cxn ang="0">
                    <a:pos x="3" y="68"/>
                  </a:cxn>
                  <a:cxn ang="0">
                    <a:pos x="10" y="58"/>
                  </a:cxn>
                  <a:cxn ang="0">
                    <a:pos x="13" y="49"/>
                  </a:cxn>
                  <a:cxn ang="0">
                    <a:pos x="16" y="39"/>
                  </a:cxn>
                  <a:cxn ang="0">
                    <a:pos x="23" y="29"/>
                  </a:cxn>
                  <a:cxn ang="0">
                    <a:pos x="26" y="21"/>
                  </a:cxn>
                  <a:cxn ang="0">
                    <a:pos x="29" y="13"/>
                  </a:cxn>
                  <a:cxn ang="0">
                    <a:pos x="35" y="7"/>
                  </a:cxn>
                  <a:cxn ang="0">
                    <a:pos x="39" y="3"/>
                  </a:cxn>
                  <a:cxn ang="0">
                    <a:pos x="42" y="1"/>
                  </a:cxn>
                  <a:cxn ang="0">
                    <a:pos x="51" y="1"/>
                  </a:cxn>
                  <a:cxn ang="0">
                    <a:pos x="55" y="3"/>
                  </a:cxn>
                  <a:cxn ang="0">
                    <a:pos x="58" y="8"/>
                  </a:cxn>
                  <a:cxn ang="0">
                    <a:pos x="64" y="14"/>
                  </a:cxn>
                  <a:cxn ang="0">
                    <a:pos x="67" y="21"/>
                  </a:cxn>
                  <a:cxn ang="0">
                    <a:pos x="71" y="30"/>
                  </a:cxn>
                  <a:cxn ang="0">
                    <a:pos x="74" y="39"/>
                  </a:cxn>
                  <a:cxn ang="0">
                    <a:pos x="80" y="49"/>
                  </a:cxn>
                  <a:cxn ang="0">
                    <a:pos x="83" y="60"/>
                  </a:cxn>
                  <a:cxn ang="0">
                    <a:pos x="87" y="69"/>
                  </a:cxn>
                  <a:cxn ang="0">
                    <a:pos x="93" y="79"/>
                  </a:cxn>
                  <a:cxn ang="0">
                    <a:pos x="96" y="87"/>
                  </a:cxn>
                  <a:cxn ang="0">
                    <a:pos x="99" y="94"/>
                  </a:cxn>
                  <a:cxn ang="0">
                    <a:pos x="106" y="100"/>
                  </a:cxn>
                  <a:cxn ang="0">
                    <a:pos x="109" y="104"/>
                  </a:cxn>
                  <a:cxn ang="0">
                    <a:pos x="112" y="106"/>
                  </a:cxn>
                  <a:cxn ang="0">
                    <a:pos x="119" y="106"/>
                  </a:cxn>
                  <a:cxn ang="0">
                    <a:pos x="125" y="104"/>
                  </a:cxn>
                  <a:cxn ang="0">
                    <a:pos x="128" y="100"/>
                  </a:cxn>
                  <a:cxn ang="0">
                    <a:pos x="131" y="94"/>
                  </a:cxn>
                  <a:cxn ang="0">
                    <a:pos x="138" y="87"/>
                  </a:cxn>
                  <a:cxn ang="0">
                    <a:pos x="141" y="79"/>
                  </a:cxn>
                  <a:cxn ang="0">
                    <a:pos x="144" y="69"/>
                  </a:cxn>
                  <a:cxn ang="0">
                    <a:pos x="151" y="60"/>
                  </a:cxn>
                  <a:cxn ang="0">
                    <a:pos x="154" y="49"/>
                  </a:cxn>
                  <a:cxn ang="0">
                    <a:pos x="157" y="39"/>
                  </a:cxn>
                  <a:cxn ang="0">
                    <a:pos x="163" y="30"/>
                  </a:cxn>
                  <a:cxn ang="0">
                    <a:pos x="167" y="21"/>
                  </a:cxn>
                  <a:cxn ang="0">
                    <a:pos x="170" y="14"/>
                  </a:cxn>
                  <a:cxn ang="0">
                    <a:pos x="173" y="8"/>
                  </a:cxn>
                  <a:cxn ang="0">
                    <a:pos x="179" y="3"/>
                  </a:cxn>
                  <a:cxn ang="0">
                    <a:pos x="183" y="1"/>
                  </a:cxn>
                  <a:cxn ang="0">
                    <a:pos x="189" y="1"/>
                  </a:cxn>
                  <a:cxn ang="0">
                    <a:pos x="195" y="3"/>
                  </a:cxn>
                  <a:cxn ang="0">
                    <a:pos x="198" y="7"/>
                  </a:cxn>
                  <a:cxn ang="0">
                    <a:pos x="202" y="13"/>
                  </a:cxn>
                  <a:cxn ang="0">
                    <a:pos x="208" y="21"/>
                  </a:cxn>
                  <a:cxn ang="0">
                    <a:pos x="211" y="29"/>
                  </a:cxn>
                  <a:cxn ang="0">
                    <a:pos x="214" y="39"/>
                  </a:cxn>
                  <a:cxn ang="0">
                    <a:pos x="221" y="49"/>
                  </a:cxn>
                </a:cxnLst>
                <a:rect l="0" t="0" r="r" b="b"/>
                <a:pathLst>
                  <a:path w="222" h="108">
                    <a:moveTo>
                      <a:pt x="0" y="76"/>
                    </a:moveTo>
                    <a:lnTo>
                      <a:pt x="3" y="73"/>
                    </a:lnTo>
                    <a:lnTo>
                      <a:pt x="3" y="71"/>
                    </a:lnTo>
                    <a:lnTo>
                      <a:pt x="3" y="68"/>
                    </a:lnTo>
                    <a:lnTo>
                      <a:pt x="7" y="66"/>
                    </a:lnTo>
                    <a:lnTo>
                      <a:pt x="7" y="64"/>
                    </a:lnTo>
                    <a:lnTo>
                      <a:pt x="7" y="61"/>
                    </a:lnTo>
                    <a:lnTo>
                      <a:pt x="10" y="58"/>
                    </a:lnTo>
                    <a:lnTo>
                      <a:pt x="10" y="56"/>
                    </a:lnTo>
                    <a:lnTo>
                      <a:pt x="10" y="54"/>
                    </a:lnTo>
                    <a:lnTo>
                      <a:pt x="13" y="51"/>
                    </a:lnTo>
                    <a:lnTo>
                      <a:pt x="13" y="49"/>
                    </a:lnTo>
                    <a:lnTo>
                      <a:pt x="13" y="46"/>
                    </a:lnTo>
                    <a:lnTo>
                      <a:pt x="16" y="43"/>
                    </a:lnTo>
                    <a:lnTo>
                      <a:pt x="16" y="41"/>
                    </a:lnTo>
                    <a:lnTo>
                      <a:pt x="16" y="39"/>
                    </a:lnTo>
                    <a:lnTo>
                      <a:pt x="19" y="36"/>
                    </a:lnTo>
                    <a:lnTo>
                      <a:pt x="19" y="34"/>
                    </a:lnTo>
                    <a:lnTo>
                      <a:pt x="19" y="31"/>
                    </a:lnTo>
                    <a:lnTo>
                      <a:pt x="23" y="29"/>
                    </a:lnTo>
                    <a:lnTo>
                      <a:pt x="23" y="27"/>
                    </a:lnTo>
                    <a:lnTo>
                      <a:pt x="23" y="25"/>
                    </a:lnTo>
                    <a:lnTo>
                      <a:pt x="26" y="23"/>
                    </a:lnTo>
                    <a:lnTo>
                      <a:pt x="26" y="21"/>
                    </a:lnTo>
                    <a:lnTo>
                      <a:pt x="26" y="19"/>
                    </a:lnTo>
                    <a:lnTo>
                      <a:pt x="29" y="17"/>
                    </a:lnTo>
                    <a:lnTo>
                      <a:pt x="29" y="15"/>
                    </a:lnTo>
                    <a:lnTo>
                      <a:pt x="29" y="13"/>
                    </a:lnTo>
                    <a:lnTo>
                      <a:pt x="32" y="12"/>
                    </a:lnTo>
                    <a:lnTo>
                      <a:pt x="32" y="10"/>
                    </a:lnTo>
                    <a:lnTo>
                      <a:pt x="32" y="9"/>
                    </a:lnTo>
                    <a:lnTo>
                      <a:pt x="35" y="7"/>
                    </a:lnTo>
                    <a:lnTo>
                      <a:pt x="35" y="6"/>
                    </a:lnTo>
                    <a:lnTo>
                      <a:pt x="35" y="5"/>
                    </a:lnTo>
                    <a:lnTo>
                      <a:pt x="39" y="4"/>
                    </a:lnTo>
                    <a:lnTo>
                      <a:pt x="39" y="3"/>
                    </a:lnTo>
                    <a:lnTo>
                      <a:pt x="39" y="2"/>
                    </a:lnTo>
                    <a:lnTo>
                      <a:pt x="42" y="2"/>
                    </a:lnTo>
                    <a:lnTo>
                      <a:pt x="42" y="1"/>
                    </a:lnTo>
                    <a:lnTo>
                      <a:pt x="42" y="1"/>
                    </a:lnTo>
                    <a:lnTo>
                      <a:pt x="45" y="0"/>
                    </a:lnTo>
                    <a:lnTo>
                      <a:pt x="48" y="0"/>
                    </a:lnTo>
                    <a:lnTo>
                      <a:pt x="48" y="0"/>
                    </a:lnTo>
                    <a:lnTo>
                      <a:pt x="51" y="1"/>
                    </a:lnTo>
                    <a:lnTo>
                      <a:pt x="51" y="1"/>
                    </a:lnTo>
                    <a:lnTo>
                      <a:pt x="51" y="2"/>
                    </a:lnTo>
                    <a:lnTo>
                      <a:pt x="55" y="3"/>
                    </a:lnTo>
                    <a:lnTo>
                      <a:pt x="55" y="3"/>
                    </a:lnTo>
                    <a:lnTo>
                      <a:pt x="55" y="4"/>
                    </a:lnTo>
                    <a:lnTo>
                      <a:pt x="58" y="5"/>
                    </a:lnTo>
                    <a:lnTo>
                      <a:pt x="58" y="6"/>
                    </a:lnTo>
                    <a:lnTo>
                      <a:pt x="58" y="8"/>
                    </a:lnTo>
                    <a:lnTo>
                      <a:pt x="61" y="9"/>
                    </a:lnTo>
                    <a:lnTo>
                      <a:pt x="61" y="11"/>
                    </a:lnTo>
                    <a:lnTo>
                      <a:pt x="61" y="12"/>
                    </a:lnTo>
                    <a:lnTo>
                      <a:pt x="64" y="14"/>
                    </a:lnTo>
                    <a:lnTo>
                      <a:pt x="64" y="16"/>
                    </a:lnTo>
                    <a:lnTo>
                      <a:pt x="64" y="17"/>
                    </a:lnTo>
                    <a:lnTo>
                      <a:pt x="64" y="19"/>
                    </a:lnTo>
                    <a:lnTo>
                      <a:pt x="67" y="21"/>
                    </a:lnTo>
                    <a:lnTo>
                      <a:pt x="67" y="24"/>
                    </a:lnTo>
                    <a:lnTo>
                      <a:pt x="67" y="26"/>
                    </a:lnTo>
                    <a:lnTo>
                      <a:pt x="71" y="28"/>
                    </a:lnTo>
                    <a:lnTo>
                      <a:pt x="71" y="30"/>
                    </a:lnTo>
                    <a:lnTo>
                      <a:pt x="71" y="32"/>
                    </a:lnTo>
                    <a:lnTo>
                      <a:pt x="74" y="35"/>
                    </a:lnTo>
                    <a:lnTo>
                      <a:pt x="74" y="37"/>
                    </a:lnTo>
                    <a:lnTo>
                      <a:pt x="74" y="39"/>
                    </a:lnTo>
                    <a:lnTo>
                      <a:pt x="77" y="42"/>
                    </a:lnTo>
                    <a:lnTo>
                      <a:pt x="77" y="44"/>
                    </a:lnTo>
                    <a:lnTo>
                      <a:pt x="77" y="47"/>
                    </a:lnTo>
                    <a:lnTo>
                      <a:pt x="80" y="49"/>
                    </a:lnTo>
                    <a:lnTo>
                      <a:pt x="80" y="52"/>
                    </a:lnTo>
                    <a:lnTo>
                      <a:pt x="80" y="54"/>
                    </a:lnTo>
                    <a:lnTo>
                      <a:pt x="83" y="57"/>
                    </a:lnTo>
                    <a:lnTo>
                      <a:pt x="83" y="60"/>
                    </a:lnTo>
                    <a:lnTo>
                      <a:pt x="83" y="62"/>
                    </a:lnTo>
                    <a:lnTo>
                      <a:pt x="87" y="64"/>
                    </a:lnTo>
                    <a:lnTo>
                      <a:pt x="87" y="67"/>
                    </a:lnTo>
                    <a:lnTo>
                      <a:pt x="87" y="69"/>
                    </a:lnTo>
                    <a:lnTo>
                      <a:pt x="90" y="72"/>
                    </a:lnTo>
                    <a:lnTo>
                      <a:pt x="90" y="74"/>
                    </a:lnTo>
                    <a:lnTo>
                      <a:pt x="90" y="76"/>
                    </a:lnTo>
                    <a:lnTo>
                      <a:pt x="93" y="79"/>
                    </a:lnTo>
                    <a:lnTo>
                      <a:pt x="93" y="81"/>
                    </a:lnTo>
                    <a:lnTo>
                      <a:pt x="93" y="83"/>
                    </a:lnTo>
                    <a:lnTo>
                      <a:pt x="96" y="85"/>
                    </a:lnTo>
                    <a:lnTo>
                      <a:pt x="96" y="87"/>
                    </a:lnTo>
                    <a:lnTo>
                      <a:pt x="96" y="89"/>
                    </a:lnTo>
                    <a:lnTo>
                      <a:pt x="99" y="91"/>
                    </a:lnTo>
                    <a:lnTo>
                      <a:pt x="99" y="93"/>
                    </a:lnTo>
                    <a:lnTo>
                      <a:pt x="99" y="94"/>
                    </a:lnTo>
                    <a:lnTo>
                      <a:pt x="103" y="96"/>
                    </a:lnTo>
                    <a:lnTo>
                      <a:pt x="103" y="97"/>
                    </a:lnTo>
                    <a:lnTo>
                      <a:pt x="103" y="99"/>
                    </a:lnTo>
                    <a:lnTo>
                      <a:pt x="106" y="100"/>
                    </a:lnTo>
                    <a:lnTo>
                      <a:pt x="106" y="101"/>
                    </a:lnTo>
                    <a:lnTo>
                      <a:pt x="106" y="102"/>
                    </a:lnTo>
                    <a:lnTo>
                      <a:pt x="109" y="103"/>
                    </a:lnTo>
                    <a:lnTo>
                      <a:pt x="109" y="104"/>
                    </a:lnTo>
                    <a:lnTo>
                      <a:pt x="109" y="105"/>
                    </a:lnTo>
                    <a:lnTo>
                      <a:pt x="112" y="106"/>
                    </a:lnTo>
                    <a:lnTo>
                      <a:pt x="112" y="106"/>
                    </a:lnTo>
                    <a:lnTo>
                      <a:pt x="112" y="106"/>
                    </a:lnTo>
                    <a:lnTo>
                      <a:pt x="115" y="107"/>
                    </a:lnTo>
                    <a:lnTo>
                      <a:pt x="119" y="107"/>
                    </a:lnTo>
                    <a:lnTo>
                      <a:pt x="119" y="107"/>
                    </a:lnTo>
                    <a:lnTo>
                      <a:pt x="119" y="106"/>
                    </a:lnTo>
                    <a:lnTo>
                      <a:pt x="122" y="106"/>
                    </a:lnTo>
                    <a:lnTo>
                      <a:pt x="122" y="106"/>
                    </a:lnTo>
                    <a:lnTo>
                      <a:pt x="122" y="105"/>
                    </a:lnTo>
                    <a:lnTo>
                      <a:pt x="125" y="104"/>
                    </a:lnTo>
                    <a:lnTo>
                      <a:pt x="125" y="103"/>
                    </a:lnTo>
                    <a:lnTo>
                      <a:pt x="125" y="102"/>
                    </a:lnTo>
                    <a:lnTo>
                      <a:pt x="128" y="101"/>
                    </a:lnTo>
                    <a:lnTo>
                      <a:pt x="128" y="100"/>
                    </a:lnTo>
                    <a:lnTo>
                      <a:pt x="128" y="99"/>
                    </a:lnTo>
                    <a:lnTo>
                      <a:pt x="131" y="97"/>
                    </a:lnTo>
                    <a:lnTo>
                      <a:pt x="131" y="96"/>
                    </a:lnTo>
                    <a:lnTo>
                      <a:pt x="131" y="94"/>
                    </a:lnTo>
                    <a:lnTo>
                      <a:pt x="135" y="93"/>
                    </a:lnTo>
                    <a:lnTo>
                      <a:pt x="135" y="91"/>
                    </a:lnTo>
                    <a:lnTo>
                      <a:pt x="135" y="89"/>
                    </a:lnTo>
                    <a:lnTo>
                      <a:pt x="138" y="87"/>
                    </a:lnTo>
                    <a:lnTo>
                      <a:pt x="138" y="85"/>
                    </a:lnTo>
                    <a:lnTo>
                      <a:pt x="138" y="83"/>
                    </a:lnTo>
                    <a:lnTo>
                      <a:pt x="141" y="81"/>
                    </a:lnTo>
                    <a:lnTo>
                      <a:pt x="141" y="79"/>
                    </a:lnTo>
                    <a:lnTo>
                      <a:pt x="141" y="76"/>
                    </a:lnTo>
                    <a:lnTo>
                      <a:pt x="144" y="74"/>
                    </a:lnTo>
                    <a:lnTo>
                      <a:pt x="144" y="72"/>
                    </a:lnTo>
                    <a:lnTo>
                      <a:pt x="144" y="69"/>
                    </a:lnTo>
                    <a:lnTo>
                      <a:pt x="147" y="67"/>
                    </a:lnTo>
                    <a:lnTo>
                      <a:pt x="147" y="64"/>
                    </a:lnTo>
                    <a:lnTo>
                      <a:pt x="147" y="62"/>
                    </a:lnTo>
                    <a:lnTo>
                      <a:pt x="151" y="60"/>
                    </a:lnTo>
                    <a:lnTo>
                      <a:pt x="151" y="57"/>
                    </a:lnTo>
                    <a:lnTo>
                      <a:pt x="151" y="54"/>
                    </a:lnTo>
                    <a:lnTo>
                      <a:pt x="154" y="52"/>
                    </a:lnTo>
                    <a:lnTo>
                      <a:pt x="154" y="49"/>
                    </a:lnTo>
                    <a:lnTo>
                      <a:pt x="154" y="47"/>
                    </a:lnTo>
                    <a:lnTo>
                      <a:pt x="157" y="44"/>
                    </a:lnTo>
                    <a:lnTo>
                      <a:pt x="157" y="42"/>
                    </a:lnTo>
                    <a:lnTo>
                      <a:pt x="157" y="39"/>
                    </a:lnTo>
                    <a:lnTo>
                      <a:pt x="160" y="37"/>
                    </a:lnTo>
                    <a:lnTo>
                      <a:pt x="160" y="35"/>
                    </a:lnTo>
                    <a:lnTo>
                      <a:pt x="160" y="32"/>
                    </a:lnTo>
                    <a:lnTo>
                      <a:pt x="163" y="30"/>
                    </a:lnTo>
                    <a:lnTo>
                      <a:pt x="163" y="28"/>
                    </a:lnTo>
                    <a:lnTo>
                      <a:pt x="163" y="26"/>
                    </a:lnTo>
                    <a:lnTo>
                      <a:pt x="167" y="24"/>
                    </a:lnTo>
                    <a:lnTo>
                      <a:pt x="167" y="21"/>
                    </a:lnTo>
                    <a:lnTo>
                      <a:pt x="167" y="19"/>
                    </a:lnTo>
                    <a:lnTo>
                      <a:pt x="170" y="17"/>
                    </a:lnTo>
                    <a:lnTo>
                      <a:pt x="170" y="16"/>
                    </a:lnTo>
                    <a:lnTo>
                      <a:pt x="170" y="14"/>
                    </a:lnTo>
                    <a:lnTo>
                      <a:pt x="170" y="12"/>
                    </a:lnTo>
                    <a:lnTo>
                      <a:pt x="173" y="11"/>
                    </a:lnTo>
                    <a:lnTo>
                      <a:pt x="173" y="9"/>
                    </a:lnTo>
                    <a:lnTo>
                      <a:pt x="173" y="8"/>
                    </a:lnTo>
                    <a:lnTo>
                      <a:pt x="176" y="6"/>
                    </a:lnTo>
                    <a:lnTo>
                      <a:pt x="176" y="5"/>
                    </a:lnTo>
                    <a:lnTo>
                      <a:pt x="176" y="4"/>
                    </a:lnTo>
                    <a:lnTo>
                      <a:pt x="179" y="3"/>
                    </a:lnTo>
                    <a:lnTo>
                      <a:pt x="179" y="3"/>
                    </a:lnTo>
                    <a:lnTo>
                      <a:pt x="179" y="2"/>
                    </a:lnTo>
                    <a:lnTo>
                      <a:pt x="183" y="1"/>
                    </a:lnTo>
                    <a:lnTo>
                      <a:pt x="183" y="1"/>
                    </a:lnTo>
                    <a:lnTo>
                      <a:pt x="183" y="0"/>
                    </a:lnTo>
                    <a:lnTo>
                      <a:pt x="186" y="0"/>
                    </a:lnTo>
                    <a:lnTo>
                      <a:pt x="189" y="0"/>
                    </a:lnTo>
                    <a:lnTo>
                      <a:pt x="189" y="1"/>
                    </a:lnTo>
                    <a:lnTo>
                      <a:pt x="192" y="1"/>
                    </a:lnTo>
                    <a:lnTo>
                      <a:pt x="192" y="2"/>
                    </a:lnTo>
                    <a:lnTo>
                      <a:pt x="192" y="2"/>
                    </a:lnTo>
                    <a:lnTo>
                      <a:pt x="195" y="3"/>
                    </a:lnTo>
                    <a:lnTo>
                      <a:pt x="195" y="4"/>
                    </a:lnTo>
                    <a:lnTo>
                      <a:pt x="195" y="5"/>
                    </a:lnTo>
                    <a:lnTo>
                      <a:pt x="198" y="6"/>
                    </a:lnTo>
                    <a:lnTo>
                      <a:pt x="198" y="7"/>
                    </a:lnTo>
                    <a:lnTo>
                      <a:pt x="198" y="9"/>
                    </a:lnTo>
                    <a:lnTo>
                      <a:pt x="202" y="10"/>
                    </a:lnTo>
                    <a:lnTo>
                      <a:pt x="202" y="12"/>
                    </a:lnTo>
                    <a:lnTo>
                      <a:pt x="202" y="13"/>
                    </a:lnTo>
                    <a:lnTo>
                      <a:pt x="205" y="15"/>
                    </a:lnTo>
                    <a:lnTo>
                      <a:pt x="205" y="17"/>
                    </a:lnTo>
                    <a:lnTo>
                      <a:pt x="205" y="19"/>
                    </a:lnTo>
                    <a:lnTo>
                      <a:pt x="208" y="21"/>
                    </a:lnTo>
                    <a:lnTo>
                      <a:pt x="208" y="23"/>
                    </a:lnTo>
                    <a:lnTo>
                      <a:pt x="208" y="25"/>
                    </a:lnTo>
                    <a:lnTo>
                      <a:pt x="211" y="27"/>
                    </a:lnTo>
                    <a:lnTo>
                      <a:pt x="211" y="29"/>
                    </a:lnTo>
                    <a:lnTo>
                      <a:pt x="211" y="31"/>
                    </a:lnTo>
                    <a:lnTo>
                      <a:pt x="214" y="34"/>
                    </a:lnTo>
                    <a:lnTo>
                      <a:pt x="214" y="36"/>
                    </a:lnTo>
                    <a:lnTo>
                      <a:pt x="214" y="39"/>
                    </a:lnTo>
                    <a:lnTo>
                      <a:pt x="218" y="41"/>
                    </a:lnTo>
                    <a:lnTo>
                      <a:pt x="218" y="43"/>
                    </a:lnTo>
                    <a:lnTo>
                      <a:pt x="218" y="46"/>
                    </a:lnTo>
                    <a:lnTo>
                      <a:pt x="221" y="49"/>
                    </a:lnTo>
                    <a:lnTo>
                      <a:pt x="221" y="51"/>
                    </a:lnTo>
                    <a:lnTo>
                      <a:pt x="221" y="5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36" name="Rectangle 49"/>
            <p:cNvSpPr>
              <a:spLocks noChangeArrowheads="1"/>
            </p:cNvSpPr>
            <p:nvPr/>
          </p:nvSpPr>
          <p:spPr bwMode="auto">
            <a:xfrm>
              <a:off x="1200" y="2593"/>
              <a:ext cx="218" cy="229"/>
            </a:xfrm>
            <a:prstGeom prst="rect">
              <a:avLst/>
            </a:prstGeom>
            <a:noFill/>
            <a:ln w="12700">
              <a:noFill/>
              <a:miter lim="800000"/>
              <a:headEnd/>
              <a:tailEnd/>
            </a:ln>
            <a:effectLst/>
          </p:spPr>
          <p:txBody>
            <a:bodyPr wrap="none" lIns="90488" tIns="44450" rIns="90488" bIns="44450">
              <a:spAutoFit/>
            </a:bodyPr>
            <a:lstStyle/>
            <a:p>
              <a:r>
                <a:rPr lang="en-US" sz="1800">
                  <a:latin typeface="Arial" pitchFamily="34" charset="0"/>
                </a:rPr>
                <a:t>C</a:t>
              </a:r>
            </a:p>
          </p:txBody>
        </p:sp>
        <p:sp>
          <p:nvSpPr>
            <p:cNvPr id="37" name="Rectangle 52"/>
            <p:cNvSpPr>
              <a:spLocks noChangeArrowheads="1"/>
            </p:cNvSpPr>
            <p:nvPr/>
          </p:nvSpPr>
          <p:spPr bwMode="auto">
            <a:xfrm>
              <a:off x="5091" y="2711"/>
              <a:ext cx="464" cy="231"/>
            </a:xfrm>
            <a:prstGeom prst="rect">
              <a:avLst/>
            </a:prstGeom>
            <a:noFill/>
            <a:ln w="12700">
              <a:noFill/>
              <a:miter lim="800000"/>
              <a:headEnd/>
              <a:tailEnd/>
            </a:ln>
            <a:effectLst/>
          </p:spPr>
          <p:txBody>
            <a:bodyPr wrap="none" lIns="0" tIns="46038" rIns="0" bIns="46038">
              <a:spAutoFit/>
            </a:bodyPr>
            <a:lstStyle/>
            <a:p>
              <a:r>
                <a:rPr lang="en-US" sz="1800">
                  <a:latin typeface="Arial" pitchFamily="34" charset="0"/>
                </a:rPr>
                <a:t>A+B+C</a:t>
              </a:r>
            </a:p>
          </p:txBody>
        </p:sp>
      </p:grpSp>
      <p:grpSp>
        <p:nvGrpSpPr>
          <p:cNvPr id="46" name="Group 57"/>
          <p:cNvGrpSpPr>
            <a:grpSpLocks/>
          </p:cNvGrpSpPr>
          <p:nvPr/>
        </p:nvGrpSpPr>
        <p:grpSpPr bwMode="auto">
          <a:xfrm>
            <a:off x="152400" y="4973638"/>
            <a:ext cx="8521700" cy="817562"/>
            <a:chOff x="96" y="2989"/>
            <a:chExt cx="5368" cy="515"/>
          </a:xfrm>
        </p:grpSpPr>
        <p:grpSp>
          <p:nvGrpSpPr>
            <p:cNvPr id="47" name="Group 17"/>
            <p:cNvGrpSpPr>
              <a:grpSpLocks/>
            </p:cNvGrpSpPr>
            <p:nvPr/>
          </p:nvGrpSpPr>
          <p:grpSpPr bwMode="auto">
            <a:xfrm>
              <a:off x="3456" y="2989"/>
              <a:ext cx="1636" cy="293"/>
              <a:chOff x="2634" y="3624"/>
              <a:chExt cx="1227" cy="390"/>
            </a:xfrm>
          </p:grpSpPr>
          <p:sp>
            <p:nvSpPr>
              <p:cNvPr id="56" name="Freeform 18"/>
              <p:cNvSpPr>
                <a:spLocks/>
              </p:cNvSpPr>
              <p:nvPr/>
            </p:nvSpPr>
            <p:spPr bwMode="auto">
              <a:xfrm>
                <a:off x="2634" y="3624"/>
                <a:ext cx="399" cy="196"/>
              </a:xfrm>
              <a:custGeom>
                <a:avLst/>
                <a:gdLst/>
                <a:ahLst/>
                <a:cxnLst>
                  <a:cxn ang="0">
                    <a:pos x="4" y="168"/>
                  </a:cxn>
                  <a:cxn ang="0">
                    <a:pos x="11" y="135"/>
                  </a:cxn>
                  <a:cxn ang="0">
                    <a:pos x="15" y="103"/>
                  </a:cxn>
                  <a:cxn ang="0">
                    <a:pos x="19" y="74"/>
                  </a:cxn>
                  <a:cxn ang="0">
                    <a:pos x="26" y="49"/>
                  </a:cxn>
                  <a:cxn ang="0">
                    <a:pos x="30" y="30"/>
                  </a:cxn>
                  <a:cxn ang="0">
                    <a:pos x="34" y="14"/>
                  </a:cxn>
                  <a:cxn ang="0">
                    <a:pos x="41" y="4"/>
                  </a:cxn>
                  <a:cxn ang="0">
                    <a:pos x="52" y="1"/>
                  </a:cxn>
                  <a:cxn ang="0">
                    <a:pos x="56" y="8"/>
                  </a:cxn>
                  <a:cxn ang="0">
                    <a:pos x="63" y="17"/>
                  </a:cxn>
                  <a:cxn ang="0">
                    <a:pos x="67" y="28"/>
                  </a:cxn>
                  <a:cxn ang="0">
                    <a:pos x="71" y="39"/>
                  </a:cxn>
                  <a:cxn ang="0">
                    <a:pos x="74" y="52"/>
                  </a:cxn>
                  <a:cxn ang="0">
                    <a:pos x="82" y="63"/>
                  </a:cxn>
                  <a:cxn ang="0">
                    <a:pos x="86" y="73"/>
                  </a:cxn>
                  <a:cxn ang="0">
                    <a:pos x="89" y="79"/>
                  </a:cxn>
                  <a:cxn ang="0">
                    <a:pos x="100" y="86"/>
                  </a:cxn>
                  <a:cxn ang="0">
                    <a:pos x="112" y="79"/>
                  </a:cxn>
                  <a:cxn ang="0">
                    <a:pos x="115" y="73"/>
                  </a:cxn>
                  <a:cxn ang="0">
                    <a:pos x="123" y="65"/>
                  </a:cxn>
                  <a:cxn ang="0">
                    <a:pos x="126" y="57"/>
                  </a:cxn>
                  <a:cxn ang="0">
                    <a:pos x="130" y="47"/>
                  </a:cxn>
                  <a:cxn ang="0">
                    <a:pos x="138" y="39"/>
                  </a:cxn>
                  <a:cxn ang="0">
                    <a:pos x="141" y="33"/>
                  </a:cxn>
                  <a:cxn ang="0">
                    <a:pos x="149" y="27"/>
                  </a:cxn>
                  <a:cxn ang="0">
                    <a:pos x="164" y="27"/>
                  </a:cxn>
                  <a:cxn ang="0">
                    <a:pos x="171" y="33"/>
                  </a:cxn>
                  <a:cxn ang="0">
                    <a:pos x="178" y="39"/>
                  </a:cxn>
                  <a:cxn ang="0">
                    <a:pos x="182" y="46"/>
                  </a:cxn>
                  <a:cxn ang="0">
                    <a:pos x="186" y="52"/>
                  </a:cxn>
                  <a:cxn ang="0">
                    <a:pos x="193" y="59"/>
                  </a:cxn>
                  <a:cxn ang="0">
                    <a:pos x="204" y="63"/>
                  </a:cxn>
                  <a:cxn ang="0">
                    <a:pos x="219" y="59"/>
                  </a:cxn>
                  <a:cxn ang="0">
                    <a:pos x="223" y="52"/>
                  </a:cxn>
                  <a:cxn ang="0">
                    <a:pos x="231" y="46"/>
                  </a:cxn>
                  <a:cxn ang="0">
                    <a:pos x="234" y="39"/>
                  </a:cxn>
                  <a:cxn ang="0">
                    <a:pos x="242" y="33"/>
                  </a:cxn>
                  <a:cxn ang="0">
                    <a:pos x="249" y="27"/>
                  </a:cxn>
                  <a:cxn ang="0">
                    <a:pos x="264" y="28"/>
                  </a:cxn>
                  <a:cxn ang="0">
                    <a:pos x="271" y="35"/>
                  </a:cxn>
                  <a:cxn ang="0">
                    <a:pos x="275" y="41"/>
                  </a:cxn>
                  <a:cxn ang="0">
                    <a:pos x="283" y="49"/>
                  </a:cxn>
                  <a:cxn ang="0">
                    <a:pos x="286" y="59"/>
                  </a:cxn>
                  <a:cxn ang="0">
                    <a:pos x="290" y="66"/>
                  </a:cxn>
                  <a:cxn ang="0">
                    <a:pos x="297" y="73"/>
                  </a:cxn>
                  <a:cxn ang="0">
                    <a:pos x="301" y="79"/>
                  </a:cxn>
                  <a:cxn ang="0">
                    <a:pos x="312" y="86"/>
                  </a:cxn>
                  <a:cxn ang="0">
                    <a:pos x="320" y="79"/>
                  </a:cxn>
                  <a:cxn ang="0">
                    <a:pos x="323" y="73"/>
                  </a:cxn>
                  <a:cxn ang="0">
                    <a:pos x="331" y="63"/>
                  </a:cxn>
                  <a:cxn ang="0">
                    <a:pos x="335" y="54"/>
                  </a:cxn>
                  <a:cxn ang="0">
                    <a:pos x="338" y="41"/>
                  </a:cxn>
                  <a:cxn ang="0">
                    <a:pos x="346" y="30"/>
                  </a:cxn>
                  <a:cxn ang="0">
                    <a:pos x="349" y="19"/>
                  </a:cxn>
                  <a:cxn ang="0">
                    <a:pos x="353" y="9"/>
                  </a:cxn>
                  <a:cxn ang="0">
                    <a:pos x="361" y="3"/>
                  </a:cxn>
                  <a:cxn ang="0">
                    <a:pos x="372" y="3"/>
                  </a:cxn>
                  <a:cxn ang="0">
                    <a:pos x="375" y="11"/>
                  </a:cxn>
                  <a:cxn ang="0">
                    <a:pos x="379" y="24"/>
                  </a:cxn>
                  <a:cxn ang="0">
                    <a:pos x="387" y="43"/>
                  </a:cxn>
                  <a:cxn ang="0">
                    <a:pos x="390" y="65"/>
                  </a:cxn>
                  <a:cxn ang="0">
                    <a:pos x="394" y="92"/>
                  </a:cxn>
                </a:cxnLst>
                <a:rect l="0" t="0" r="r" b="b"/>
                <a:pathLst>
                  <a:path w="399" h="196">
                    <a:moveTo>
                      <a:pt x="0" y="195"/>
                    </a:moveTo>
                    <a:lnTo>
                      <a:pt x="4" y="186"/>
                    </a:lnTo>
                    <a:lnTo>
                      <a:pt x="4" y="178"/>
                    </a:lnTo>
                    <a:lnTo>
                      <a:pt x="4" y="168"/>
                    </a:lnTo>
                    <a:lnTo>
                      <a:pt x="8" y="160"/>
                    </a:lnTo>
                    <a:lnTo>
                      <a:pt x="8" y="151"/>
                    </a:lnTo>
                    <a:lnTo>
                      <a:pt x="8" y="143"/>
                    </a:lnTo>
                    <a:lnTo>
                      <a:pt x="11" y="135"/>
                    </a:lnTo>
                    <a:lnTo>
                      <a:pt x="11" y="127"/>
                    </a:lnTo>
                    <a:lnTo>
                      <a:pt x="11" y="119"/>
                    </a:lnTo>
                    <a:lnTo>
                      <a:pt x="15" y="111"/>
                    </a:lnTo>
                    <a:lnTo>
                      <a:pt x="15" y="103"/>
                    </a:lnTo>
                    <a:lnTo>
                      <a:pt x="15" y="95"/>
                    </a:lnTo>
                    <a:lnTo>
                      <a:pt x="19" y="87"/>
                    </a:lnTo>
                    <a:lnTo>
                      <a:pt x="19" y="81"/>
                    </a:lnTo>
                    <a:lnTo>
                      <a:pt x="19" y="74"/>
                    </a:lnTo>
                    <a:lnTo>
                      <a:pt x="22" y="68"/>
                    </a:lnTo>
                    <a:lnTo>
                      <a:pt x="22" y="62"/>
                    </a:lnTo>
                    <a:lnTo>
                      <a:pt x="22" y="55"/>
                    </a:lnTo>
                    <a:lnTo>
                      <a:pt x="26" y="49"/>
                    </a:lnTo>
                    <a:lnTo>
                      <a:pt x="26" y="44"/>
                    </a:lnTo>
                    <a:lnTo>
                      <a:pt x="26" y="38"/>
                    </a:lnTo>
                    <a:lnTo>
                      <a:pt x="30" y="33"/>
                    </a:lnTo>
                    <a:lnTo>
                      <a:pt x="30" y="30"/>
                    </a:lnTo>
                    <a:lnTo>
                      <a:pt x="30" y="25"/>
                    </a:lnTo>
                    <a:lnTo>
                      <a:pt x="34" y="20"/>
                    </a:lnTo>
                    <a:lnTo>
                      <a:pt x="34" y="17"/>
                    </a:lnTo>
                    <a:lnTo>
                      <a:pt x="34" y="14"/>
                    </a:lnTo>
                    <a:lnTo>
                      <a:pt x="37" y="11"/>
                    </a:lnTo>
                    <a:lnTo>
                      <a:pt x="37" y="9"/>
                    </a:lnTo>
                    <a:lnTo>
                      <a:pt x="37" y="6"/>
                    </a:lnTo>
                    <a:lnTo>
                      <a:pt x="41" y="4"/>
                    </a:lnTo>
                    <a:lnTo>
                      <a:pt x="41" y="3"/>
                    </a:lnTo>
                    <a:lnTo>
                      <a:pt x="45" y="1"/>
                    </a:lnTo>
                    <a:lnTo>
                      <a:pt x="48" y="0"/>
                    </a:lnTo>
                    <a:lnTo>
                      <a:pt x="52" y="1"/>
                    </a:lnTo>
                    <a:lnTo>
                      <a:pt x="52" y="3"/>
                    </a:lnTo>
                    <a:lnTo>
                      <a:pt x="56" y="4"/>
                    </a:lnTo>
                    <a:lnTo>
                      <a:pt x="56" y="6"/>
                    </a:lnTo>
                    <a:lnTo>
                      <a:pt x="56" y="8"/>
                    </a:lnTo>
                    <a:lnTo>
                      <a:pt x="60" y="11"/>
                    </a:lnTo>
                    <a:lnTo>
                      <a:pt x="60" y="12"/>
                    </a:lnTo>
                    <a:lnTo>
                      <a:pt x="60" y="16"/>
                    </a:lnTo>
                    <a:lnTo>
                      <a:pt x="63" y="17"/>
                    </a:lnTo>
                    <a:lnTo>
                      <a:pt x="63" y="20"/>
                    </a:lnTo>
                    <a:lnTo>
                      <a:pt x="63" y="22"/>
                    </a:lnTo>
                    <a:lnTo>
                      <a:pt x="63" y="25"/>
                    </a:lnTo>
                    <a:lnTo>
                      <a:pt x="67" y="28"/>
                    </a:lnTo>
                    <a:lnTo>
                      <a:pt x="67" y="31"/>
                    </a:lnTo>
                    <a:lnTo>
                      <a:pt x="67" y="35"/>
                    </a:lnTo>
                    <a:lnTo>
                      <a:pt x="71" y="38"/>
                    </a:lnTo>
                    <a:lnTo>
                      <a:pt x="71" y="39"/>
                    </a:lnTo>
                    <a:lnTo>
                      <a:pt x="71" y="43"/>
                    </a:lnTo>
                    <a:lnTo>
                      <a:pt x="74" y="46"/>
                    </a:lnTo>
                    <a:lnTo>
                      <a:pt x="74" y="49"/>
                    </a:lnTo>
                    <a:lnTo>
                      <a:pt x="74" y="52"/>
                    </a:lnTo>
                    <a:lnTo>
                      <a:pt x="78" y="55"/>
                    </a:lnTo>
                    <a:lnTo>
                      <a:pt x="78" y="57"/>
                    </a:lnTo>
                    <a:lnTo>
                      <a:pt x="78" y="60"/>
                    </a:lnTo>
                    <a:lnTo>
                      <a:pt x="82" y="63"/>
                    </a:lnTo>
                    <a:lnTo>
                      <a:pt x="82" y="65"/>
                    </a:lnTo>
                    <a:lnTo>
                      <a:pt x="82" y="68"/>
                    </a:lnTo>
                    <a:lnTo>
                      <a:pt x="86" y="70"/>
                    </a:lnTo>
                    <a:lnTo>
                      <a:pt x="86" y="73"/>
                    </a:lnTo>
                    <a:lnTo>
                      <a:pt x="86" y="74"/>
                    </a:lnTo>
                    <a:lnTo>
                      <a:pt x="89" y="76"/>
                    </a:lnTo>
                    <a:lnTo>
                      <a:pt x="89" y="78"/>
                    </a:lnTo>
                    <a:lnTo>
                      <a:pt x="89" y="79"/>
                    </a:lnTo>
                    <a:lnTo>
                      <a:pt x="93" y="81"/>
                    </a:lnTo>
                    <a:lnTo>
                      <a:pt x="93" y="82"/>
                    </a:lnTo>
                    <a:lnTo>
                      <a:pt x="97" y="84"/>
                    </a:lnTo>
                    <a:lnTo>
                      <a:pt x="100" y="86"/>
                    </a:lnTo>
                    <a:lnTo>
                      <a:pt x="104" y="84"/>
                    </a:lnTo>
                    <a:lnTo>
                      <a:pt x="108" y="82"/>
                    </a:lnTo>
                    <a:lnTo>
                      <a:pt x="108" y="81"/>
                    </a:lnTo>
                    <a:lnTo>
                      <a:pt x="112" y="79"/>
                    </a:lnTo>
                    <a:lnTo>
                      <a:pt x="112" y="78"/>
                    </a:lnTo>
                    <a:lnTo>
                      <a:pt x="115" y="76"/>
                    </a:lnTo>
                    <a:lnTo>
                      <a:pt x="115" y="74"/>
                    </a:lnTo>
                    <a:lnTo>
                      <a:pt x="115" y="73"/>
                    </a:lnTo>
                    <a:lnTo>
                      <a:pt x="119" y="71"/>
                    </a:lnTo>
                    <a:lnTo>
                      <a:pt x="119" y="68"/>
                    </a:lnTo>
                    <a:lnTo>
                      <a:pt x="119" y="66"/>
                    </a:lnTo>
                    <a:lnTo>
                      <a:pt x="123" y="65"/>
                    </a:lnTo>
                    <a:lnTo>
                      <a:pt x="123" y="63"/>
                    </a:lnTo>
                    <a:lnTo>
                      <a:pt x="123" y="60"/>
                    </a:lnTo>
                    <a:lnTo>
                      <a:pt x="126" y="59"/>
                    </a:lnTo>
                    <a:lnTo>
                      <a:pt x="126" y="57"/>
                    </a:lnTo>
                    <a:lnTo>
                      <a:pt x="126" y="54"/>
                    </a:lnTo>
                    <a:lnTo>
                      <a:pt x="130" y="52"/>
                    </a:lnTo>
                    <a:lnTo>
                      <a:pt x="130" y="51"/>
                    </a:lnTo>
                    <a:lnTo>
                      <a:pt x="130" y="47"/>
                    </a:lnTo>
                    <a:lnTo>
                      <a:pt x="134" y="46"/>
                    </a:lnTo>
                    <a:lnTo>
                      <a:pt x="134" y="44"/>
                    </a:lnTo>
                    <a:lnTo>
                      <a:pt x="134" y="43"/>
                    </a:lnTo>
                    <a:lnTo>
                      <a:pt x="138" y="39"/>
                    </a:lnTo>
                    <a:lnTo>
                      <a:pt x="138" y="38"/>
                    </a:lnTo>
                    <a:lnTo>
                      <a:pt x="138" y="36"/>
                    </a:lnTo>
                    <a:lnTo>
                      <a:pt x="141" y="35"/>
                    </a:lnTo>
                    <a:lnTo>
                      <a:pt x="141" y="33"/>
                    </a:lnTo>
                    <a:lnTo>
                      <a:pt x="145" y="31"/>
                    </a:lnTo>
                    <a:lnTo>
                      <a:pt x="145" y="30"/>
                    </a:lnTo>
                    <a:lnTo>
                      <a:pt x="149" y="28"/>
                    </a:lnTo>
                    <a:lnTo>
                      <a:pt x="149" y="27"/>
                    </a:lnTo>
                    <a:lnTo>
                      <a:pt x="152" y="25"/>
                    </a:lnTo>
                    <a:lnTo>
                      <a:pt x="156" y="25"/>
                    </a:lnTo>
                    <a:lnTo>
                      <a:pt x="160" y="25"/>
                    </a:lnTo>
                    <a:lnTo>
                      <a:pt x="164" y="27"/>
                    </a:lnTo>
                    <a:lnTo>
                      <a:pt x="167" y="28"/>
                    </a:lnTo>
                    <a:lnTo>
                      <a:pt x="167" y="30"/>
                    </a:lnTo>
                    <a:lnTo>
                      <a:pt x="171" y="31"/>
                    </a:lnTo>
                    <a:lnTo>
                      <a:pt x="171" y="33"/>
                    </a:lnTo>
                    <a:lnTo>
                      <a:pt x="171" y="35"/>
                    </a:lnTo>
                    <a:lnTo>
                      <a:pt x="175" y="36"/>
                    </a:lnTo>
                    <a:lnTo>
                      <a:pt x="175" y="38"/>
                    </a:lnTo>
                    <a:lnTo>
                      <a:pt x="178" y="39"/>
                    </a:lnTo>
                    <a:lnTo>
                      <a:pt x="178" y="41"/>
                    </a:lnTo>
                    <a:lnTo>
                      <a:pt x="178" y="43"/>
                    </a:lnTo>
                    <a:lnTo>
                      <a:pt x="182" y="44"/>
                    </a:lnTo>
                    <a:lnTo>
                      <a:pt x="182" y="46"/>
                    </a:lnTo>
                    <a:lnTo>
                      <a:pt x="182" y="47"/>
                    </a:lnTo>
                    <a:lnTo>
                      <a:pt x="186" y="49"/>
                    </a:lnTo>
                    <a:lnTo>
                      <a:pt x="186" y="51"/>
                    </a:lnTo>
                    <a:lnTo>
                      <a:pt x="186" y="52"/>
                    </a:lnTo>
                    <a:lnTo>
                      <a:pt x="190" y="54"/>
                    </a:lnTo>
                    <a:lnTo>
                      <a:pt x="190" y="55"/>
                    </a:lnTo>
                    <a:lnTo>
                      <a:pt x="190" y="57"/>
                    </a:lnTo>
                    <a:lnTo>
                      <a:pt x="193" y="59"/>
                    </a:lnTo>
                    <a:lnTo>
                      <a:pt x="197" y="60"/>
                    </a:lnTo>
                    <a:lnTo>
                      <a:pt x="197" y="62"/>
                    </a:lnTo>
                    <a:lnTo>
                      <a:pt x="201" y="63"/>
                    </a:lnTo>
                    <a:lnTo>
                      <a:pt x="204" y="63"/>
                    </a:lnTo>
                    <a:lnTo>
                      <a:pt x="208" y="63"/>
                    </a:lnTo>
                    <a:lnTo>
                      <a:pt x="212" y="62"/>
                    </a:lnTo>
                    <a:lnTo>
                      <a:pt x="216" y="60"/>
                    </a:lnTo>
                    <a:lnTo>
                      <a:pt x="219" y="59"/>
                    </a:lnTo>
                    <a:lnTo>
                      <a:pt x="219" y="57"/>
                    </a:lnTo>
                    <a:lnTo>
                      <a:pt x="223" y="55"/>
                    </a:lnTo>
                    <a:lnTo>
                      <a:pt x="223" y="54"/>
                    </a:lnTo>
                    <a:lnTo>
                      <a:pt x="223" y="52"/>
                    </a:lnTo>
                    <a:lnTo>
                      <a:pt x="227" y="51"/>
                    </a:lnTo>
                    <a:lnTo>
                      <a:pt x="227" y="49"/>
                    </a:lnTo>
                    <a:lnTo>
                      <a:pt x="227" y="47"/>
                    </a:lnTo>
                    <a:lnTo>
                      <a:pt x="231" y="46"/>
                    </a:lnTo>
                    <a:lnTo>
                      <a:pt x="231" y="44"/>
                    </a:lnTo>
                    <a:lnTo>
                      <a:pt x="231" y="43"/>
                    </a:lnTo>
                    <a:lnTo>
                      <a:pt x="234" y="41"/>
                    </a:lnTo>
                    <a:lnTo>
                      <a:pt x="234" y="39"/>
                    </a:lnTo>
                    <a:lnTo>
                      <a:pt x="238" y="38"/>
                    </a:lnTo>
                    <a:lnTo>
                      <a:pt x="238" y="36"/>
                    </a:lnTo>
                    <a:lnTo>
                      <a:pt x="238" y="35"/>
                    </a:lnTo>
                    <a:lnTo>
                      <a:pt x="242" y="33"/>
                    </a:lnTo>
                    <a:lnTo>
                      <a:pt x="242" y="31"/>
                    </a:lnTo>
                    <a:lnTo>
                      <a:pt x="245" y="30"/>
                    </a:lnTo>
                    <a:lnTo>
                      <a:pt x="245" y="28"/>
                    </a:lnTo>
                    <a:lnTo>
                      <a:pt x="249" y="27"/>
                    </a:lnTo>
                    <a:lnTo>
                      <a:pt x="253" y="25"/>
                    </a:lnTo>
                    <a:lnTo>
                      <a:pt x="257" y="25"/>
                    </a:lnTo>
                    <a:lnTo>
                      <a:pt x="260" y="27"/>
                    </a:lnTo>
                    <a:lnTo>
                      <a:pt x="264" y="28"/>
                    </a:lnTo>
                    <a:lnTo>
                      <a:pt x="268" y="30"/>
                    </a:lnTo>
                    <a:lnTo>
                      <a:pt x="268" y="31"/>
                    </a:lnTo>
                    <a:lnTo>
                      <a:pt x="271" y="33"/>
                    </a:lnTo>
                    <a:lnTo>
                      <a:pt x="271" y="35"/>
                    </a:lnTo>
                    <a:lnTo>
                      <a:pt x="271" y="36"/>
                    </a:lnTo>
                    <a:lnTo>
                      <a:pt x="275" y="38"/>
                    </a:lnTo>
                    <a:lnTo>
                      <a:pt x="275" y="39"/>
                    </a:lnTo>
                    <a:lnTo>
                      <a:pt x="275" y="41"/>
                    </a:lnTo>
                    <a:lnTo>
                      <a:pt x="279" y="43"/>
                    </a:lnTo>
                    <a:lnTo>
                      <a:pt x="279" y="46"/>
                    </a:lnTo>
                    <a:lnTo>
                      <a:pt x="279" y="47"/>
                    </a:lnTo>
                    <a:lnTo>
                      <a:pt x="283" y="49"/>
                    </a:lnTo>
                    <a:lnTo>
                      <a:pt x="283" y="52"/>
                    </a:lnTo>
                    <a:lnTo>
                      <a:pt x="283" y="54"/>
                    </a:lnTo>
                    <a:lnTo>
                      <a:pt x="286" y="55"/>
                    </a:lnTo>
                    <a:lnTo>
                      <a:pt x="286" y="59"/>
                    </a:lnTo>
                    <a:lnTo>
                      <a:pt x="286" y="60"/>
                    </a:lnTo>
                    <a:lnTo>
                      <a:pt x="290" y="62"/>
                    </a:lnTo>
                    <a:lnTo>
                      <a:pt x="290" y="63"/>
                    </a:lnTo>
                    <a:lnTo>
                      <a:pt x="290" y="66"/>
                    </a:lnTo>
                    <a:lnTo>
                      <a:pt x="294" y="68"/>
                    </a:lnTo>
                    <a:lnTo>
                      <a:pt x="294" y="70"/>
                    </a:lnTo>
                    <a:lnTo>
                      <a:pt x="294" y="71"/>
                    </a:lnTo>
                    <a:lnTo>
                      <a:pt x="297" y="73"/>
                    </a:lnTo>
                    <a:lnTo>
                      <a:pt x="297" y="74"/>
                    </a:lnTo>
                    <a:lnTo>
                      <a:pt x="297" y="76"/>
                    </a:lnTo>
                    <a:lnTo>
                      <a:pt x="301" y="78"/>
                    </a:lnTo>
                    <a:lnTo>
                      <a:pt x="301" y="79"/>
                    </a:lnTo>
                    <a:lnTo>
                      <a:pt x="301" y="81"/>
                    </a:lnTo>
                    <a:lnTo>
                      <a:pt x="305" y="82"/>
                    </a:lnTo>
                    <a:lnTo>
                      <a:pt x="309" y="84"/>
                    </a:lnTo>
                    <a:lnTo>
                      <a:pt x="312" y="86"/>
                    </a:lnTo>
                    <a:lnTo>
                      <a:pt x="316" y="84"/>
                    </a:lnTo>
                    <a:lnTo>
                      <a:pt x="316" y="82"/>
                    </a:lnTo>
                    <a:lnTo>
                      <a:pt x="320" y="81"/>
                    </a:lnTo>
                    <a:lnTo>
                      <a:pt x="320" y="79"/>
                    </a:lnTo>
                    <a:lnTo>
                      <a:pt x="320" y="78"/>
                    </a:lnTo>
                    <a:lnTo>
                      <a:pt x="323" y="76"/>
                    </a:lnTo>
                    <a:lnTo>
                      <a:pt x="323" y="74"/>
                    </a:lnTo>
                    <a:lnTo>
                      <a:pt x="323" y="73"/>
                    </a:lnTo>
                    <a:lnTo>
                      <a:pt x="327" y="71"/>
                    </a:lnTo>
                    <a:lnTo>
                      <a:pt x="327" y="68"/>
                    </a:lnTo>
                    <a:lnTo>
                      <a:pt x="327" y="66"/>
                    </a:lnTo>
                    <a:lnTo>
                      <a:pt x="331" y="63"/>
                    </a:lnTo>
                    <a:lnTo>
                      <a:pt x="331" y="62"/>
                    </a:lnTo>
                    <a:lnTo>
                      <a:pt x="331" y="59"/>
                    </a:lnTo>
                    <a:lnTo>
                      <a:pt x="335" y="55"/>
                    </a:lnTo>
                    <a:lnTo>
                      <a:pt x="335" y="54"/>
                    </a:lnTo>
                    <a:lnTo>
                      <a:pt x="335" y="51"/>
                    </a:lnTo>
                    <a:lnTo>
                      <a:pt x="338" y="47"/>
                    </a:lnTo>
                    <a:lnTo>
                      <a:pt x="338" y="44"/>
                    </a:lnTo>
                    <a:lnTo>
                      <a:pt x="338" y="41"/>
                    </a:lnTo>
                    <a:lnTo>
                      <a:pt x="342" y="38"/>
                    </a:lnTo>
                    <a:lnTo>
                      <a:pt x="342" y="35"/>
                    </a:lnTo>
                    <a:lnTo>
                      <a:pt x="342" y="31"/>
                    </a:lnTo>
                    <a:lnTo>
                      <a:pt x="346" y="30"/>
                    </a:lnTo>
                    <a:lnTo>
                      <a:pt x="346" y="27"/>
                    </a:lnTo>
                    <a:lnTo>
                      <a:pt x="346" y="24"/>
                    </a:lnTo>
                    <a:lnTo>
                      <a:pt x="349" y="20"/>
                    </a:lnTo>
                    <a:lnTo>
                      <a:pt x="349" y="19"/>
                    </a:lnTo>
                    <a:lnTo>
                      <a:pt x="349" y="16"/>
                    </a:lnTo>
                    <a:lnTo>
                      <a:pt x="353" y="14"/>
                    </a:lnTo>
                    <a:lnTo>
                      <a:pt x="353" y="11"/>
                    </a:lnTo>
                    <a:lnTo>
                      <a:pt x="353" y="9"/>
                    </a:lnTo>
                    <a:lnTo>
                      <a:pt x="357" y="8"/>
                    </a:lnTo>
                    <a:lnTo>
                      <a:pt x="357" y="6"/>
                    </a:lnTo>
                    <a:lnTo>
                      <a:pt x="357" y="4"/>
                    </a:lnTo>
                    <a:lnTo>
                      <a:pt x="361" y="3"/>
                    </a:lnTo>
                    <a:lnTo>
                      <a:pt x="361" y="1"/>
                    </a:lnTo>
                    <a:lnTo>
                      <a:pt x="364" y="0"/>
                    </a:lnTo>
                    <a:lnTo>
                      <a:pt x="368" y="1"/>
                    </a:lnTo>
                    <a:lnTo>
                      <a:pt x="372" y="3"/>
                    </a:lnTo>
                    <a:lnTo>
                      <a:pt x="372" y="4"/>
                    </a:lnTo>
                    <a:lnTo>
                      <a:pt x="372" y="6"/>
                    </a:lnTo>
                    <a:lnTo>
                      <a:pt x="375" y="8"/>
                    </a:lnTo>
                    <a:lnTo>
                      <a:pt x="375" y="11"/>
                    </a:lnTo>
                    <a:lnTo>
                      <a:pt x="375" y="14"/>
                    </a:lnTo>
                    <a:lnTo>
                      <a:pt x="379" y="17"/>
                    </a:lnTo>
                    <a:lnTo>
                      <a:pt x="379" y="20"/>
                    </a:lnTo>
                    <a:lnTo>
                      <a:pt x="379" y="24"/>
                    </a:lnTo>
                    <a:lnTo>
                      <a:pt x="383" y="28"/>
                    </a:lnTo>
                    <a:lnTo>
                      <a:pt x="383" y="31"/>
                    </a:lnTo>
                    <a:lnTo>
                      <a:pt x="383" y="36"/>
                    </a:lnTo>
                    <a:lnTo>
                      <a:pt x="387" y="43"/>
                    </a:lnTo>
                    <a:lnTo>
                      <a:pt x="387" y="47"/>
                    </a:lnTo>
                    <a:lnTo>
                      <a:pt x="387" y="54"/>
                    </a:lnTo>
                    <a:lnTo>
                      <a:pt x="390" y="59"/>
                    </a:lnTo>
                    <a:lnTo>
                      <a:pt x="390" y="65"/>
                    </a:lnTo>
                    <a:lnTo>
                      <a:pt x="390" y="71"/>
                    </a:lnTo>
                    <a:lnTo>
                      <a:pt x="394" y="78"/>
                    </a:lnTo>
                    <a:lnTo>
                      <a:pt x="394" y="86"/>
                    </a:lnTo>
                    <a:lnTo>
                      <a:pt x="394" y="92"/>
                    </a:lnTo>
                    <a:lnTo>
                      <a:pt x="398" y="100"/>
                    </a:lnTo>
                    <a:lnTo>
                      <a:pt x="398" y="108"/>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57" name="Freeform 19"/>
              <p:cNvSpPr>
                <a:spLocks/>
              </p:cNvSpPr>
              <p:nvPr/>
            </p:nvSpPr>
            <p:spPr bwMode="auto">
              <a:xfrm>
                <a:off x="3032" y="3732"/>
                <a:ext cx="398" cy="282"/>
              </a:xfrm>
              <a:custGeom>
                <a:avLst/>
                <a:gdLst/>
                <a:ahLst/>
                <a:cxnLst>
                  <a:cxn ang="0">
                    <a:pos x="3" y="24"/>
                  </a:cxn>
                  <a:cxn ang="0">
                    <a:pos x="7" y="57"/>
                  </a:cxn>
                  <a:cxn ang="0">
                    <a:pos x="15" y="92"/>
                  </a:cxn>
                  <a:cxn ang="0">
                    <a:pos x="18" y="127"/>
                  </a:cxn>
                  <a:cxn ang="0">
                    <a:pos x="22" y="161"/>
                  </a:cxn>
                  <a:cxn ang="0">
                    <a:pos x="29" y="191"/>
                  </a:cxn>
                  <a:cxn ang="0">
                    <a:pos x="33" y="218"/>
                  </a:cxn>
                  <a:cxn ang="0">
                    <a:pos x="37" y="240"/>
                  </a:cxn>
                  <a:cxn ang="0">
                    <a:pos x="41" y="259"/>
                  </a:cxn>
                  <a:cxn ang="0">
                    <a:pos x="48" y="272"/>
                  </a:cxn>
                  <a:cxn ang="0">
                    <a:pos x="52" y="280"/>
                  </a:cxn>
                  <a:cxn ang="0">
                    <a:pos x="63" y="277"/>
                  </a:cxn>
                  <a:cxn ang="0">
                    <a:pos x="70" y="269"/>
                  </a:cxn>
                  <a:cxn ang="0">
                    <a:pos x="74" y="259"/>
                  </a:cxn>
                  <a:cxn ang="0">
                    <a:pos x="78" y="248"/>
                  </a:cxn>
                  <a:cxn ang="0">
                    <a:pos x="85" y="235"/>
                  </a:cxn>
                  <a:cxn ang="0">
                    <a:pos x="89" y="224"/>
                  </a:cxn>
                  <a:cxn ang="0">
                    <a:pos x="93" y="215"/>
                  </a:cxn>
                  <a:cxn ang="0">
                    <a:pos x="100" y="205"/>
                  </a:cxn>
                  <a:cxn ang="0">
                    <a:pos x="107" y="199"/>
                  </a:cxn>
                  <a:cxn ang="0">
                    <a:pos x="119" y="199"/>
                  </a:cxn>
                  <a:cxn ang="0">
                    <a:pos x="126" y="205"/>
                  </a:cxn>
                  <a:cxn ang="0">
                    <a:pos x="130" y="211"/>
                  </a:cxn>
                  <a:cxn ang="0">
                    <a:pos x="133" y="219"/>
                  </a:cxn>
                  <a:cxn ang="0">
                    <a:pos x="141" y="229"/>
                  </a:cxn>
                  <a:cxn ang="0">
                    <a:pos x="145" y="237"/>
                  </a:cxn>
                  <a:cxn ang="0">
                    <a:pos x="148" y="243"/>
                  </a:cxn>
                  <a:cxn ang="0">
                    <a:pos x="156" y="250"/>
                  </a:cxn>
                  <a:cxn ang="0">
                    <a:pos x="163" y="256"/>
                  </a:cxn>
                  <a:cxn ang="0">
                    <a:pos x="178" y="251"/>
                  </a:cxn>
                  <a:cxn ang="0">
                    <a:pos x="185" y="245"/>
                  </a:cxn>
                  <a:cxn ang="0">
                    <a:pos x="189" y="239"/>
                  </a:cxn>
                  <a:cxn ang="0">
                    <a:pos x="197" y="232"/>
                  </a:cxn>
                  <a:cxn ang="0">
                    <a:pos x="200" y="226"/>
                  </a:cxn>
                  <a:cxn ang="0">
                    <a:pos x="211" y="219"/>
                  </a:cxn>
                  <a:cxn ang="0">
                    <a:pos x="226" y="221"/>
                  </a:cxn>
                  <a:cxn ang="0">
                    <a:pos x="234" y="227"/>
                  </a:cxn>
                  <a:cxn ang="0">
                    <a:pos x="241" y="234"/>
                  </a:cxn>
                  <a:cxn ang="0">
                    <a:pos x="245" y="240"/>
                  </a:cxn>
                  <a:cxn ang="0">
                    <a:pos x="249" y="246"/>
                  </a:cxn>
                  <a:cxn ang="0">
                    <a:pos x="256" y="253"/>
                  </a:cxn>
                  <a:cxn ang="0">
                    <a:pos x="271" y="256"/>
                  </a:cxn>
                  <a:cxn ang="0">
                    <a:pos x="278" y="250"/>
                  </a:cxn>
                  <a:cxn ang="0">
                    <a:pos x="282" y="243"/>
                  </a:cxn>
                  <a:cxn ang="0">
                    <a:pos x="289" y="237"/>
                  </a:cxn>
                  <a:cxn ang="0">
                    <a:pos x="293" y="229"/>
                  </a:cxn>
                  <a:cxn ang="0">
                    <a:pos x="297" y="219"/>
                  </a:cxn>
                  <a:cxn ang="0">
                    <a:pos x="304" y="211"/>
                  </a:cxn>
                  <a:cxn ang="0">
                    <a:pos x="308" y="205"/>
                  </a:cxn>
                  <a:cxn ang="0">
                    <a:pos x="315" y="199"/>
                  </a:cxn>
                  <a:cxn ang="0">
                    <a:pos x="327" y="199"/>
                  </a:cxn>
                  <a:cxn ang="0">
                    <a:pos x="334" y="205"/>
                  </a:cxn>
                  <a:cxn ang="0">
                    <a:pos x="338" y="215"/>
                  </a:cxn>
                  <a:cxn ang="0">
                    <a:pos x="345" y="224"/>
                  </a:cxn>
                  <a:cxn ang="0">
                    <a:pos x="349" y="235"/>
                  </a:cxn>
                  <a:cxn ang="0">
                    <a:pos x="353" y="248"/>
                  </a:cxn>
                  <a:cxn ang="0">
                    <a:pos x="360" y="259"/>
                  </a:cxn>
                  <a:cxn ang="0">
                    <a:pos x="364" y="269"/>
                  </a:cxn>
                  <a:cxn ang="0">
                    <a:pos x="367" y="277"/>
                  </a:cxn>
                  <a:cxn ang="0">
                    <a:pos x="379" y="280"/>
                  </a:cxn>
                  <a:cxn ang="0">
                    <a:pos x="386" y="272"/>
                  </a:cxn>
                  <a:cxn ang="0">
                    <a:pos x="390" y="259"/>
                  </a:cxn>
                  <a:cxn ang="0">
                    <a:pos x="397" y="240"/>
                  </a:cxn>
                </a:cxnLst>
                <a:rect l="0" t="0" r="r" b="b"/>
                <a:pathLst>
                  <a:path w="398" h="282">
                    <a:moveTo>
                      <a:pt x="0" y="0"/>
                    </a:moveTo>
                    <a:lnTo>
                      <a:pt x="0" y="8"/>
                    </a:lnTo>
                    <a:lnTo>
                      <a:pt x="3" y="16"/>
                    </a:lnTo>
                    <a:lnTo>
                      <a:pt x="3" y="24"/>
                    </a:lnTo>
                    <a:lnTo>
                      <a:pt x="3" y="32"/>
                    </a:lnTo>
                    <a:lnTo>
                      <a:pt x="7" y="41"/>
                    </a:lnTo>
                    <a:lnTo>
                      <a:pt x="7" y="49"/>
                    </a:lnTo>
                    <a:lnTo>
                      <a:pt x="7" y="57"/>
                    </a:lnTo>
                    <a:lnTo>
                      <a:pt x="11" y="67"/>
                    </a:lnTo>
                    <a:lnTo>
                      <a:pt x="11" y="75"/>
                    </a:lnTo>
                    <a:lnTo>
                      <a:pt x="11" y="84"/>
                    </a:lnTo>
                    <a:lnTo>
                      <a:pt x="15" y="92"/>
                    </a:lnTo>
                    <a:lnTo>
                      <a:pt x="15" y="102"/>
                    </a:lnTo>
                    <a:lnTo>
                      <a:pt x="15" y="110"/>
                    </a:lnTo>
                    <a:lnTo>
                      <a:pt x="18" y="119"/>
                    </a:lnTo>
                    <a:lnTo>
                      <a:pt x="18" y="127"/>
                    </a:lnTo>
                    <a:lnTo>
                      <a:pt x="18" y="135"/>
                    </a:lnTo>
                    <a:lnTo>
                      <a:pt x="22" y="145"/>
                    </a:lnTo>
                    <a:lnTo>
                      <a:pt x="22" y="153"/>
                    </a:lnTo>
                    <a:lnTo>
                      <a:pt x="22" y="161"/>
                    </a:lnTo>
                    <a:lnTo>
                      <a:pt x="26" y="169"/>
                    </a:lnTo>
                    <a:lnTo>
                      <a:pt x="26" y="176"/>
                    </a:lnTo>
                    <a:lnTo>
                      <a:pt x="26" y="183"/>
                    </a:lnTo>
                    <a:lnTo>
                      <a:pt x="29" y="191"/>
                    </a:lnTo>
                    <a:lnTo>
                      <a:pt x="29" y="199"/>
                    </a:lnTo>
                    <a:lnTo>
                      <a:pt x="29" y="205"/>
                    </a:lnTo>
                    <a:lnTo>
                      <a:pt x="33" y="211"/>
                    </a:lnTo>
                    <a:lnTo>
                      <a:pt x="33" y="218"/>
                    </a:lnTo>
                    <a:lnTo>
                      <a:pt x="33" y="224"/>
                    </a:lnTo>
                    <a:lnTo>
                      <a:pt x="33" y="231"/>
                    </a:lnTo>
                    <a:lnTo>
                      <a:pt x="37" y="235"/>
                    </a:lnTo>
                    <a:lnTo>
                      <a:pt x="37" y="240"/>
                    </a:lnTo>
                    <a:lnTo>
                      <a:pt x="37" y="246"/>
                    </a:lnTo>
                    <a:lnTo>
                      <a:pt x="41" y="251"/>
                    </a:lnTo>
                    <a:lnTo>
                      <a:pt x="41" y="254"/>
                    </a:lnTo>
                    <a:lnTo>
                      <a:pt x="41" y="259"/>
                    </a:lnTo>
                    <a:lnTo>
                      <a:pt x="44" y="262"/>
                    </a:lnTo>
                    <a:lnTo>
                      <a:pt x="44" y="266"/>
                    </a:lnTo>
                    <a:lnTo>
                      <a:pt x="44" y="269"/>
                    </a:lnTo>
                    <a:lnTo>
                      <a:pt x="48" y="272"/>
                    </a:lnTo>
                    <a:lnTo>
                      <a:pt x="48" y="274"/>
                    </a:lnTo>
                    <a:lnTo>
                      <a:pt x="48" y="275"/>
                    </a:lnTo>
                    <a:lnTo>
                      <a:pt x="52" y="278"/>
                    </a:lnTo>
                    <a:lnTo>
                      <a:pt x="52" y="280"/>
                    </a:lnTo>
                    <a:lnTo>
                      <a:pt x="55" y="281"/>
                    </a:lnTo>
                    <a:lnTo>
                      <a:pt x="59" y="280"/>
                    </a:lnTo>
                    <a:lnTo>
                      <a:pt x="63" y="278"/>
                    </a:lnTo>
                    <a:lnTo>
                      <a:pt x="63" y="277"/>
                    </a:lnTo>
                    <a:lnTo>
                      <a:pt x="67" y="275"/>
                    </a:lnTo>
                    <a:lnTo>
                      <a:pt x="67" y="274"/>
                    </a:lnTo>
                    <a:lnTo>
                      <a:pt x="67" y="272"/>
                    </a:lnTo>
                    <a:lnTo>
                      <a:pt x="70" y="269"/>
                    </a:lnTo>
                    <a:lnTo>
                      <a:pt x="70" y="267"/>
                    </a:lnTo>
                    <a:lnTo>
                      <a:pt x="70" y="264"/>
                    </a:lnTo>
                    <a:lnTo>
                      <a:pt x="74" y="262"/>
                    </a:lnTo>
                    <a:lnTo>
                      <a:pt x="74" y="259"/>
                    </a:lnTo>
                    <a:lnTo>
                      <a:pt x="74" y="256"/>
                    </a:lnTo>
                    <a:lnTo>
                      <a:pt x="78" y="254"/>
                    </a:lnTo>
                    <a:lnTo>
                      <a:pt x="78" y="251"/>
                    </a:lnTo>
                    <a:lnTo>
                      <a:pt x="78" y="248"/>
                    </a:lnTo>
                    <a:lnTo>
                      <a:pt x="81" y="245"/>
                    </a:lnTo>
                    <a:lnTo>
                      <a:pt x="81" y="242"/>
                    </a:lnTo>
                    <a:lnTo>
                      <a:pt x="81" y="239"/>
                    </a:lnTo>
                    <a:lnTo>
                      <a:pt x="85" y="235"/>
                    </a:lnTo>
                    <a:lnTo>
                      <a:pt x="85" y="234"/>
                    </a:lnTo>
                    <a:lnTo>
                      <a:pt x="85" y="231"/>
                    </a:lnTo>
                    <a:lnTo>
                      <a:pt x="89" y="227"/>
                    </a:lnTo>
                    <a:lnTo>
                      <a:pt x="89" y="224"/>
                    </a:lnTo>
                    <a:lnTo>
                      <a:pt x="89" y="221"/>
                    </a:lnTo>
                    <a:lnTo>
                      <a:pt x="93" y="219"/>
                    </a:lnTo>
                    <a:lnTo>
                      <a:pt x="93" y="216"/>
                    </a:lnTo>
                    <a:lnTo>
                      <a:pt x="93" y="215"/>
                    </a:lnTo>
                    <a:lnTo>
                      <a:pt x="96" y="211"/>
                    </a:lnTo>
                    <a:lnTo>
                      <a:pt x="96" y="210"/>
                    </a:lnTo>
                    <a:lnTo>
                      <a:pt x="96" y="208"/>
                    </a:lnTo>
                    <a:lnTo>
                      <a:pt x="100" y="205"/>
                    </a:lnTo>
                    <a:lnTo>
                      <a:pt x="100" y="204"/>
                    </a:lnTo>
                    <a:lnTo>
                      <a:pt x="100" y="202"/>
                    </a:lnTo>
                    <a:lnTo>
                      <a:pt x="104" y="200"/>
                    </a:lnTo>
                    <a:lnTo>
                      <a:pt x="107" y="199"/>
                    </a:lnTo>
                    <a:lnTo>
                      <a:pt x="111" y="197"/>
                    </a:lnTo>
                    <a:lnTo>
                      <a:pt x="111" y="196"/>
                    </a:lnTo>
                    <a:lnTo>
                      <a:pt x="115" y="197"/>
                    </a:lnTo>
                    <a:lnTo>
                      <a:pt x="119" y="199"/>
                    </a:lnTo>
                    <a:lnTo>
                      <a:pt x="122" y="200"/>
                    </a:lnTo>
                    <a:lnTo>
                      <a:pt x="122" y="202"/>
                    </a:lnTo>
                    <a:lnTo>
                      <a:pt x="122" y="204"/>
                    </a:lnTo>
                    <a:lnTo>
                      <a:pt x="126" y="205"/>
                    </a:lnTo>
                    <a:lnTo>
                      <a:pt x="126" y="207"/>
                    </a:lnTo>
                    <a:lnTo>
                      <a:pt x="126" y="208"/>
                    </a:lnTo>
                    <a:lnTo>
                      <a:pt x="130" y="210"/>
                    </a:lnTo>
                    <a:lnTo>
                      <a:pt x="130" y="211"/>
                    </a:lnTo>
                    <a:lnTo>
                      <a:pt x="130" y="213"/>
                    </a:lnTo>
                    <a:lnTo>
                      <a:pt x="133" y="216"/>
                    </a:lnTo>
                    <a:lnTo>
                      <a:pt x="133" y="218"/>
                    </a:lnTo>
                    <a:lnTo>
                      <a:pt x="133" y="219"/>
                    </a:lnTo>
                    <a:lnTo>
                      <a:pt x="137" y="223"/>
                    </a:lnTo>
                    <a:lnTo>
                      <a:pt x="137" y="224"/>
                    </a:lnTo>
                    <a:lnTo>
                      <a:pt x="137" y="226"/>
                    </a:lnTo>
                    <a:lnTo>
                      <a:pt x="141" y="229"/>
                    </a:lnTo>
                    <a:lnTo>
                      <a:pt x="141" y="231"/>
                    </a:lnTo>
                    <a:lnTo>
                      <a:pt x="141" y="232"/>
                    </a:lnTo>
                    <a:lnTo>
                      <a:pt x="145" y="234"/>
                    </a:lnTo>
                    <a:lnTo>
                      <a:pt x="145" y="237"/>
                    </a:lnTo>
                    <a:lnTo>
                      <a:pt x="145" y="239"/>
                    </a:lnTo>
                    <a:lnTo>
                      <a:pt x="148" y="240"/>
                    </a:lnTo>
                    <a:lnTo>
                      <a:pt x="148" y="242"/>
                    </a:lnTo>
                    <a:lnTo>
                      <a:pt x="148" y="243"/>
                    </a:lnTo>
                    <a:lnTo>
                      <a:pt x="152" y="245"/>
                    </a:lnTo>
                    <a:lnTo>
                      <a:pt x="152" y="246"/>
                    </a:lnTo>
                    <a:lnTo>
                      <a:pt x="152" y="248"/>
                    </a:lnTo>
                    <a:lnTo>
                      <a:pt x="156" y="250"/>
                    </a:lnTo>
                    <a:lnTo>
                      <a:pt x="156" y="251"/>
                    </a:lnTo>
                    <a:lnTo>
                      <a:pt x="156" y="253"/>
                    </a:lnTo>
                    <a:lnTo>
                      <a:pt x="159" y="254"/>
                    </a:lnTo>
                    <a:lnTo>
                      <a:pt x="163" y="256"/>
                    </a:lnTo>
                    <a:lnTo>
                      <a:pt x="167" y="256"/>
                    </a:lnTo>
                    <a:lnTo>
                      <a:pt x="171" y="254"/>
                    </a:lnTo>
                    <a:lnTo>
                      <a:pt x="174" y="253"/>
                    </a:lnTo>
                    <a:lnTo>
                      <a:pt x="178" y="251"/>
                    </a:lnTo>
                    <a:lnTo>
                      <a:pt x="178" y="250"/>
                    </a:lnTo>
                    <a:lnTo>
                      <a:pt x="182" y="248"/>
                    </a:lnTo>
                    <a:lnTo>
                      <a:pt x="182" y="246"/>
                    </a:lnTo>
                    <a:lnTo>
                      <a:pt x="185" y="245"/>
                    </a:lnTo>
                    <a:lnTo>
                      <a:pt x="185" y="243"/>
                    </a:lnTo>
                    <a:lnTo>
                      <a:pt x="185" y="242"/>
                    </a:lnTo>
                    <a:lnTo>
                      <a:pt x="189" y="240"/>
                    </a:lnTo>
                    <a:lnTo>
                      <a:pt x="189" y="239"/>
                    </a:lnTo>
                    <a:lnTo>
                      <a:pt x="189" y="237"/>
                    </a:lnTo>
                    <a:lnTo>
                      <a:pt x="193" y="235"/>
                    </a:lnTo>
                    <a:lnTo>
                      <a:pt x="193" y="234"/>
                    </a:lnTo>
                    <a:lnTo>
                      <a:pt x="197" y="232"/>
                    </a:lnTo>
                    <a:lnTo>
                      <a:pt x="197" y="231"/>
                    </a:lnTo>
                    <a:lnTo>
                      <a:pt x="197" y="229"/>
                    </a:lnTo>
                    <a:lnTo>
                      <a:pt x="200" y="227"/>
                    </a:lnTo>
                    <a:lnTo>
                      <a:pt x="200" y="226"/>
                    </a:lnTo>
                    <a:lnTo>
                      <a:pt x="204" y="224"/>
                    </a:lnTo>
                    <a:lnTo>
                      <a:pt x="204" y="223"/>
                    </a:lnTo>
                    <a:lnTo>
                      <a:pt x="208" y="221"/>
                    </a:lnTo>
                    <a:lnTo>
                      <a:pt x="211" y="219"/>
                    </a:lnTo>
                    <a:lnTo>
                      <a:pt x="215" y="218"/>
                    </a:lnTo>
                    <a:lnTo>
                      <a:pt x="219" y="218"/>
                    </a:lnTo>
                    <a:lnTo>
                      <a:pt x="223" y="219"/>
                    </a:lnTo>
                    <a:lnTo>
                      <a:pt x="226" y="221"/>
                    </a:lnTo>
                    <a:lnTo>
                      <a:pt x="230" y="223"/>
                    </a:lnTo>
                    <a:lnTo>
                      <a:pt x="230" y="224"/>
                    </a:lnTo>
                    <a:lnTo>
                      <a:pt x="234" y="226"/>
                    </a:lnTo>
                    <a:lnTo>
                      <a:pt x="234" y="227"/>
                    </a:lnTo>
                    <a:lnTo>
                      <a:pt x="234" y="229"/>
                    </a:lnTo>
                    <a:lnTo>
                      <a:pt x="237" y="231"/>
                    </a:lnTo>
                    <a:lnTo>
                      <a:pt x="237" y="232"/>
                    </a:lnTo>
                    <a:lnTo>
                      <a:pt x="241" y="234"/>
                    </a:lnTo>
                    <a:lnTo>
                      <a:pt x="241" y="235"/>
                    </a:lnTo>
                    <a:lnTo>
                      <a:pt x="241" y="237"/>
                    </a:lnTo>
                    <a:lnTo>
                      <a:pt x="245" y="239"/>
                    </a:lnTo>
                    <a:lnTo>
                      <a:pt x="245" y="240"/>
                    </a:lnTo>
                    <a:lnTo>
                      <a:pt x="245" y="242"/>
                    </a:lnTo>
                    <a:lnTo>
                      <a:pt x="249" y="243"/>
                    </a:lnTo>
                    <a:lnTo>
                      <a:pt x="249" y="245"/>
                    </a:lnTo>
                    <a:lnTo>
                      <a:pt x="249" y="246"/>
                    </a:lnTo>
                    <a:lnTo>
                      <a:pt x="252" y="248"/>
                    </a:lnTo>
                    <a:lnTo>
                      <a:pt x="252" y="250"/>
                    </a:lnTo>
                    <a:lnTo>
                      <a:pt x="256" y="251"/>
                    </a:lnTo>
                    <a:lnTo>
                      <a:pt x="256" y="253"/>
                    </a:lnTo>
                    <a:lnTo>
                      <a:pt x="260" y="254"/>
                    </a:lnTo>
                    <a:lnTo>
                      <a:pt x="263" y="256"/>
                    </a:lnTo>
                    <a:lnTo>
                      <a:pt x="267" y="256"/>
                    </a:lnTo>
                    <a:lnTo>
                      <a:pt x="271" y="256"/>
                    </a:lnTo>
                    <a:lnTo>
                      <a:pt x="275" y="254"/>
                    </a:lnTo>
                    <a:lnTo>
                      <a:pt x="278" y="253"/>
                    </a:lnTo>
                    <a:lnTo>
                      <a:pt x="278" y="251"/>
                    </a:lnTo>
                    <a:lnTo>
                      <a:pt x="278" y="250"/>
                    </a:lnTo>
                    <a:lnTo>
                      <a:pt x="278" y="248"/>
                    </a:lnTo>
                    <a:lnTo>
                      <a:pt x="282" y="246"/>
                    </a:lnTo>
                    <a:lnTo>
                      <a:pt x="282" y="245"/>
                    </a:lnTo>
                    <a:lnTo>
                      <a:pt x="282" y="243"/>
                    </a:lnTo>
                    <a:lnTo>
                      <a:pt x="286" y="242"/>
                    </a:lnTo>
                    <a:lnTo>
                      <a:pt x="286" y="240"/>
                    </a:lnTo>
                    <a:lnTo>
                      <a:pt x="286" y="239"/>
                    </a:lnTo>
                    <a:lnTo>
                      <a:pt x="289" y="237"/>
                    </a:lnTo>
                    <a:lnTo>
                      <a:pt x="289" y="234"/>
                    </a:lnTo>
                    <a:lnTo>
                      <a:pt x="289" y="232"/>
                    </a:lnTo>
                    <a:lnTo>
                      <a:pt x="293" y="231"/>
                    </a:lnTo>
                    <a:lnTo>
                      <a:pt x="293" y="229"/>
                    </a:lnTo>
                    <a:lnTo>
                      <a:pt x="293" y="226"/>
                    </a:lnTo>
                    <a:lnTo>
                      <a:pt x="297" y="224"/>
                    </a:lnTo>
                    <a:lnTo>
                      <a:pt x="297" y="223"/>
                    </a:lnTo>
                    <a:lnTo>
                      <a:pt x="297" y="219"/>
                    </a:lnTo>
                    <a:lnTo>
                      <a:pt x="301" y="218"/>
                    </a:lnTo>
                    <a:lnTo>
                      <a:pt x="301" y="216"/>
                    </a:lnTo>
                    <a:lnTo>
                      <a:pt x="301" y="213"/>
                    </a:lnTo>
                    <a:lnTo>
                      <a:pt x="304" y="211"/>
                    </a:lnTo>
                    <a:lnTo>
                      <a:pt x="304" y="210"/>
                    </a:lnTo>
                    <a:lnTo>
                      <a:pt x="304" y="208"/>
                    </a:lnTo>
                    <a:lnTo>
                      <a:pt x="308" y="207"/>
                    </a:lnTo>
                    <a:lnTo>
                      <a:pt x="308" y="205"/>
                    </a:lnTo>
                    <a:lnTo>
                      <a:pt x="308" y="204"/>
                    </a:lnTo>
                    <a:lnTo>
                      <a:pt x="312" y="202"/>
                    </a:lnTo>
                    <a:lnTo>
                      <a:pt x="312" y="200"/>
                    </a:lnTo>
                    <a:lnTo>
                      <a:pt x="315" y="199"/>
                    </a:lnTo>
                    <a:lnTo>
                      <a:pt x="319" y="197"/>
                    </a:lnTo>
                    <a:lnTo>
                      <a:pt x="323" y="196"/>
                    </a:lnTo>
                    <a:lnTo>
                      <a:pt x="327" y="197"/>
                    </a:lnTo>
                    <a:lnTo>
                      <a:pt x="327" y="199"/>
                    </a:lnTo>
                    <a:lnTo>
                      <a:pt x="330" y="200"/>
                    </a:lnTo>
                    <a:lnTo>
                      <a:pt x="330" y="202"/>
                    </a:lnTo>
                    <a:lnTo>
                      <a:pt x="334" y="204"/>
                    </a:lnTo>
                    <a:lnTo>
                      <a:pt x="334" y="205"/>
                    </a:lnTo>
                    <a:lnTo>
                      <a:pt x="334" y="208"/>
                    </a:lnTo>
                    <a:lnTo>
                      <a:pt x="338" y="210"/>
                    </a:lnTo>
                    <a:lnTo>
                      <a:pt x="338" y="211"/>
                    </a:lnTo>
                    <a:lnTo>
                      <a:pt x="338" y="215"/>
                    </a:lnTo>
                    <a:lnTo>
                      <a:pt x="341" y="216"/>
                    </a:lnTo>
                    <a:lnTo>
                      <a:pt x="341" y="219"/>
                    </a:lnTo>
                    <a:lnTo>
                      <a:pt x="341" y="221"/>
                    </a:lnTo>
                    <a:lnTo>
                      <a:pt x="345" y="224"/>
                    </a:lnTo>
                    <a:lnTo>
                      <a:pt x="345" y="227"/>
                    </a:lnTo>
                    <a:lnTo>
                      <a:pt x="345" y="231"/>
                    </a:lnTo>
                    <a:lnTo>
                      <a:pt x="349" y="234"/>
                    </a:lnTo>
                    <a:lnTo>
                      <a:pt x="349" y="235"/>
                    </a:lnTo>
                    <a:lnTo>
                      <a:pt x="349" y="239"/>
                    </a:lnTo>
                    <a:lnTo>
                      <a:pt x="353" y="242"/>
                    </a:lnTo>
                    <a:lnTo>
                      <a:pt x="353" y="245"/>
                    </a:lnTo>
                    <a:lnTo>
                      <a:pt x="353" y="248"/>
                    </a:lnTo>
                    <a:lnTo>
                      <a:pt x="356" y="251"/>
                    </a:lnTo>
                    <a:lnTo>
                      <a:pt x="356" y="254"/>
                    </a:lnTo>
                    <a:lnTo>
                      <a:pt x="356" y="256"/>
                    </a:lnTo>
                    <a:lnTo>
                      <a:pt x="360" y="259"/>
                    </a:lnTo>
                    <a:lnTo>
                      <a:pt x="360" y="262"/>
                    </a:lnTo>
                    <a:lnTo>
                      <a:pt x="360" y="264"/>
                    </a:lnTo>
                    <a:lnTo>
                      <a:pt x="364" y="267"/>
                    </a:lnTo>
                    <a:lnTo>
                      <a:pt x="364" y="269"/>
                    </a:lnTo>
                    <a:lnTo>
                      <a:pt x="364" y="272"/>
                    </a:lnTo>
                    <a:lnTo>
                      <a:pt x="367" y="274"/>
                    </a:lnTo>
                    <a:lnTo>
                      <a:pt x="367" y="275"/>
                    </a:lnTo>
                    <a:lnTo>
                      <a:pt x="367" y="277"/>
                    </a:lnTo>
                    <a:lnTo>
                      <a:pt x="371" y="278"/>
                    </a:lnTo>
                    <a:lnTo>
                      <a:pt x="371" y="280"/>
                    </a:lnTo>
                    <a:lnTo>
                      <a:pt x="375" y="281"/>
                    </a:lnTo>
                    <a:lnTo>
                      <a:pt x="379" y="280"/>
                    </a:lnTo>
                    <a:lnTo>
                      <a:pt x="382" y="278"/>
                    </a:lnTo>
                    <a:lnTo>
                      <a:pt x="382" y="275"/>
                    </a:lnTo>
                    <a:lnTo>
                      <a:pt x="386" y="274"/>
                    </a:lnTo>
                    <a:lnTo>
                      <a:pt x="386" y="272"/>
                    </a:lnTo>
                    <a:lnTo>
                      <a:pt x="386" y="269"/>
                    </a:lnTo>
                    <a:lnTo>
                      <a:pt x="390" y="266"/>
                    </a:lnTo>
                    <a:lnTo>
                      <a:pt x="390" y="262"/>
                    </a:lnTo>
                    <a:lnTo>
                      <a:pt x="390" y="259"/>
                    </a:lnTo>
                    <a:lnTo>
                      <a:pt x="393" y="254"/>
                    </a:lnTo>
                    <a:lnTo>
                      <a:pt x="393" y="251"/>
                    </a:lnTo>
                    <a:lnTo>
                      <a:pt x="393" y="246"/>
                    </a:lnTo>
                    <a:lnTo>
                      <a:pt x="397" y="240"/>
                    </a:lnTo>
                    <a:lnTo>
                      <a:pt x="397" y="235"/>
                    </a:lnTo>
                    <a:lnTo>
                      <a:pt x="397" y="231"/>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58" name="Freeform 20"/>
              <p:cNvSpPr>
                <a:spLocks/>
              </p:cNvSpPr>
              <p:nvPr/>
            </p:nvSpPr>
            <p:spPr bwMode="auto">
              <a:xfrm>
                <a:off x="3429" y="3624"/>
                <a:ext cx="399" cy="340"/>
              </a:xfrm>
              <a:custGeom>
                <a:avLst/>
                <a:gdLst/>
                <a:ahLst/>
                <a:cxnLst>
                  <a:cxn ang="0">
                    <a:pos x="4" y="319"/>
                  </a:cxn>
                  <a:cxn ang="0">
                    <a:pos x="8" y="291"/>
                  </a:cxn>
                  <a:cxn ang="0">
                    <a:pos x="15" y="261"/>
                  </a:cxn>
                  <a:cxn ang="0">
                    <a:pos x="19" y="227"/>
                  </a:cxn>
                  <a:cxn ang="0">
                    <a:pos x="22" y="192"/>
                  </a:cxn>
                  <a:cxn ang="0">
                    <a:pos x="30" y="157"/>
                  </a:cxn>
                  <a:cxn ang="0">
                    <a:pos x="34" y="124"/>
                  </a:cxn>
                  <a:cxn ang="0">
                    <a:pos x="37" y="92"/>
                  </a:cxn>
                  <a:cxn ang="0">
                    <a:pos x="45" y="65"/>
                  </a:cxn>
                  <a:cxn ang="0">
                    <a:pos x="48" y="43"/>
                  </a:cxn>
                  <a:cxn ang="0">
                    <a:pos x="52" y="24"/>
                  </a:cxn>
                  <a:cxn ang="0">
                    <a:pos x="60" y="11"/>
                  </a:cxn>
                  <a:cxn ang="0">
                    <a:pos x="63" y="3"/>
                  </a:cxn>
                  <a:cxn ang="0">
                    <a:pos x="74" y="3"/>
                  </a:cxn>
                  <a:cxn ang="0">
                    <a:pos x="78" y="9"/>
                  </a:cxn>
                  <a:cxn ang="0">
                    <a:pos x="86" y="19"/>
                  </a:cxn>
                  <a:cxn ang="0">
                    <a:pos x="89" y="30"/>
                  </a:cxn>
                  <a:cxn ang="0">
                    <a:pos x="93" y="41"/>
                  </a:cxn>
                  <a:cxn ang="0">
                    <a:pos x="100" y="54"/>
                  </a:cxn>
                  <a:cxn ang="0">
                    <a:pos x="104" y="63"/>
                  </a:cxn>
                  <a:cxn ang="0">
                    <a:pos x="108" y="73"/>
                  </a:cxn>
                  <a:cxn ang="0">
                    <a:pos x="115" y="79"/>
                  </a:cxn>
                  <a:cxn ang="0">
                    <a:pos x="126" y="86"/>
                  </a:cxn>
                  <a:cxn ang="0">
                    <a:pos x="134" y="79"/>
                  </a:cxn>
                  <a:cxn ang="0">
                    <a:pos x="138" y="73"/>
                  </a:cxn>
                  <a:cxn ang="0">
                    <a:pos x="141" y="66"/>
                  </a:cxn>
                  <a:cxn ang="0">
                    <a:pos x="149" y="59"/>
                  </a:cxn>
                  <a:cxn ang="0">
                    <a:pos x="152" y="49"/>
                  </a:cxn>
                  <a:cxn ang="0">
                    <a:pos x="156" y="41"/>
                  </a:cxn>
                  <a:cxn ang="0">
                    <a:pos x="164" y="35"/>
                  </a:cxn>
                  <a:cxn ang="0">
                    <a:pos x="167" y="28"/>
                  </a:cxn>
                  <a:cxn ang="0">
                    <a:pos x="182" y="25"/>
                  </a:cxn>
                  <a:cxn ang="0">
                    <a:pos x="193" y="31"/>
                  </a:cxn>
                  <a:cxn ang="0">
                    <a:pos x="197" y="38"/>
                  </a:cxn>
                  <a:cxn ang="0">
                    <a:pos x="204" y="44"/>
                  </a:cxn>
                  <a:cxn ang="0">
                    <a:pos x="208" y="51"/>
                  </a:cxn>
                  <a:cxn ang="0">
                    <a:pos x="216" y="57"/>
                  </a:cxn>
                  <a:cxn ang="0">
                    <a:pos x="227" y="63"/>
                  </a:cxn>
                  <a:cxn ang="0">
                    <a:pos x="242" y="59"/>
                  </a:cxn>
                  <a:cxn ang="0">
                    <a:pos x="249" y="52"/>
                  </a:cxn>
                  <a:cxn ang="0">
                    <a:pos x="253" y="46"/>
                  </a:cxn>
                  <a:cxn ang="0">
                    <a:pos x="256" y="39"/>
                  </a:cxn>
                  <a:cxn ang="0">
                    <a:pos x="264" y="33"/>
                  </a:cxn>
                  <a:cxn ang="0">
                    <a:pos x="271" y="27"/>
                  </a:cxn>
                  <a:cxn ang="0">
                    <a:pos x="286" y="28"/>
                  </a:cxn>
                  <a:cxn ang="0">
                    <a:pos x="294" y="35"/>
                  </a:cxn>
                  <a:cxn ang="0">
                    <a:pos x="297" y="43"/>
                  </a:cxn>
                  <a:cxn ang="0">
                    <a:pos x="305" y="51"/>
                  </a:cxn>
                  <a:cxn ang="0">
                    <a:pos x="308" y="59"/>
                  </a:cxn>
                  <a:cxn ang="0">
                    <a:pos x="312" y="66"/>
                  </a:cxn>
                  <a:cxn ang="0">
                    <a:pos x="320" y="74"/>
                  </a:cxn>
                  <a:cxn ang="0">
                    <a:pos x="323" y="81"/>
                  </a:cxn>
                  <a:cxn ang="0">
                    <a:pos x="338" y="84"/>
                  </a:cxn>
                  <a:cxn ang="0">
                    <a:pos x="346" y="78"/>
                  </a:cxn>
                  <a:cxn ang="0">
                    <a:pos x="349" y="70"/>
                  </a:cxn>
                  <a:cxn ang="0">
                    <a:pos x="353" y="60"/>
                  </a:cxn>
                  <a:cxn ang="0">
                    <a:pos x="360" y="49"/>
                  </a:cxn>
                  <a:cxn ang="0">
                    <a:pos x="364" y="38"/>
                  </a:cxn>
                  <a:cxn ang="0">
                    <a:pos x="368" y="25"/>
                  </a:cxn>
                  <a:cxn ang="0">
                    <a:pos x="372" y="16"/>
                  </a:cxn>
                  <a:cxn ang="0">
                    <a:pos x="379" y="6"/>
                  </a:cxn>
                  <a:cxn ang="0">
                    <a:pos x="387" y="0"/>
                  </a:cxn>
                  <a:cxn ang="0">
                    <a:pos x="394" y="6"/>
                  </a:cxn>
                </a:cxnLst>
                <a:rect l="0" t="0" r="r" b="b"/>
                <a:pathLst>
                  <a:path w="399" h="340">
                    <a:moveTo>
                      <a:pt x="0" y="339"/>
                    </a:moveTo>
                    <a:lnTo>
                      <a:pt x="4" y="332"/>
                    </a:lnTo>
                    <a:lnTo>
                      <a:pt x="4" y="326"/>
                    </a:lnTo>
                    <a:lnTo>
                      <a:pt x="4" y="319"/>
                    </a:lnTo>
                    <a:lnTo>
                      <a:pt x="4" y="313"/>
                    </a:lnTo>
                    <a:lnTo>
                      <a:pt x="8" y="307"/>
                    </a:lnTo>
                    <a:lnTo>
                      <a:pt x="8" y="299"/>
                    </a:lnTo>
                    <a:lnTo>
                      <a:pt x="8" y="291"/>
                    </a:lnTo>
                    <a:lnTo>
                      <a:pt x="11" y="284"/>
                    </a:lnTo>
                    <a:lnTo>
                      <a:pt x="11" y="277"/>
                    </a:lnTo>
                    <a:lnTo>
                      <a:pt x="11" y="269"/>
                    </a:lnTo>
                    <a:lnTo>
                      <a:pt x="15" y="261"/>
                    </a:lnTo>
                    <a:lnTo>
                      <a:pt x="15" y="253"/>
                    </a:lnTo>
                    <a:lnTo>
                      <a:pt x="15" y="243"/>
                    </a:lnTo>
                    <a:lnTo>
                      <a:pt x="19" y="235"/>
                    </a:lnTo>
                    <a:lnTo>
                      <a:pt x="19" y="227"/>
                    </a:lnTo>
                    <a:lnTo>
                      <a:pt x="19" y="218"/>
                    </a:lnTo>
                    <a:lnTo>
                      <a:pt x="22" y="210"/>
                    </a:lnTo>
                    <a:lnTo>
                      <a:pt x="22" y="200"/>
                    </a:lnTo>
                    <a:lnTo>
                      <a:pt x="22" y="192"/>
                    </a:lnTo>
                    <a:lnTo>
                      <a:pt x="26" y="183"/>
                    </a:lnTo>
                    <a:lnTo>
                      <a:pt x="26" y="175"/>
                    </a:lnTo>
                    <a:lnTo>
                      <a:pt x="26" y="165"/>
                    </a:lnTo>
                    <a:lnTo>
                      <a:pt x="30" y="157"/>
                    </a:lnTo>
                    <a:lnTo>
                      <a:pt x="30" y="149"/>
                    </a:lnTo>
                    <a:lnTo>
                      <a:pt x="30" y="140"/>
                    </a:lnTo>
                    <a:lnTo>
                      <a:pt x="34" y="132"/>
                    </a:lnTo>
                    <a:lnTo>
                      <a:pt x="34" y="124"/>
                    </a:lnTo>
                    <a:lnTo>
                      <a:pt x="34" y="116"/>
                    </a:lnTo>
                    <a:lnTo>
                      <a:pt x="37" y="108"/>
                    </a:lnTo>
                    <a:lnTo>
                      <a:pt x="37" y="100"/>
                    </a:lnTo>
                    <a:lnTo>
                      <a:pt x="37" y="92"/>
                    </a:lnTo>
                    <a:lnTo>
                      <a:pt x="41" y="86"/>
                    </a:lnTo>
                    <a:lnTo>
                      <a:pt x="41" y="78"/>
                    </a:lnTo>
                    <a:lnTo>
                      <a:pt x="41" y="71"/>
                    </a:lnTo>
                    <a:lnTo>
                      <a:pt x="45" y="65"/>
                    </a:lnTo>
                    <a:lnTo>
                      <a:pt x="45" y="59"/>
                    </a:lnTo>
                    <a:lnTo>
                      <a:pt x="45" y="54"/>
                    </a:lnTo>
                    <a:lnTo>
                      <a:pt x="48" y="47"/>
                    </a:lnTo>
                    <a:lnTo>
                      <a:pt x="48" y="43"/>
                    </a:lnTo>
                    <a:lnTo>
                      <a:pt x="48" y="36"/>
                    </a:lnTo>
                    <a:lnTo>
                      <a:pt x="52" y="31"/>
                    </a:lnTo>
                    <a:lnTo>
                      <a:pt x="52" y="28"/>
                    </a:lnTo>
                    <a:lnTo>
                      <a:pt x="52" y="24"/>
                    </a:lnTo>
                    <a:lnTo>
                      <a:pt x="56" y="20"/>
                    </a:lnTo>
                    <a:lnTo>
                      <a:pt x="56" y="17"/>
                    </a:lnTo>
                    <a:lnTo>
                      <a:pt x="56" y="14"/>
                    </a:lnTo>
                    <a:lnTo>
                      <a:pt x="60" y="11"/>
                    </a:lnTo>
                    <a:lnTo>
                      <a:pt x="60" y="8"/>
                    </a:lnTo>
                    <a:lnTo>
                      <a:pt x="60" y="6"/>
                    </a:lnTo>
                    <a:lnTo>
                      <a:pt x="63" y="4"/>
                    </a:lnTo>
                    <a:lnTo>
                      <a:pt x="63" y="3"/>
                    </a:lnTo>
                    <a:lnTo>
                      <a:pt x="67" y="1"/>
                    </a:lnTo>
                    <a:lnTo>
                      <a:pt x="71" y="0"/>
                    </a:lnTo>
                    <a:lnTo>
                      <a:pt x="74" y="1"/>
                    </a:lnTo>
                    <a:lnTo>
                      <a:pt x="74" y="3"/>
                    </a:lnTo>
                    <a:lnTo>
                      <a:pt x="74" y="4"/>
                    </a:lnTo>
                    <a:lnTo>
                      <a:pt x="78" y="6"/>
                    </a:lnTo>
                    <a:lnTo>
                      <a:pt x="78" y="8"/>
                    </a:lnTo>
                    <a:lnTo>
                      <a:pt x="78" y="9"/>
                    </a:lnTo>
                    <a:lnTo>
                      <a:pt x="82" y="11"/>
                    </a:lnTo>
                    <a:lnTo>
                      <a:pt x="82" y="14"/>
                    </a:lnTo>
                    <a:lnTo>
                      <a:pt x="82" y="16"/>
                    </a:lnTo>
                    <a:lnTo>
                      <a:pt x="86" y="19"/>
                    </a:lnTo>
                    <a:lnTo>
                      <a:pt x="86" y="20"/>
                    </a:lnTo>
                    <a:lnTo>
                      <a:pt x="86" y="24"/>
                    </a:lnTo>
                    <a:lnTo>
                      <a:pt x="89" y="27"/>
                    </a:lnTo>
                    <a:lnTo>
                      <a:pt x="89" y="30"/>
                    </a:lnTo>
                    <a:lnTo>
                      <a:pt x="89" y="31"/>
                    </a:lnTo>
                    <a:lnTo>
                      <a:pt x="93" y="35"/>
                    </a:lnTo>
                    <a:lnTo>
                      <a:pt x="93" y="38"/>
                    </a:lnTo>
                    <a:lnTo>
                      <a:pt x="93" y="41"/>
                    </a:lnTo>
                    <a:lnTo>
                      <a:pt x="97" y="44"/>
                    </a:lnTo>
                    <a:lnTo>
                      <a:pt x="97" y="47"/>
                    </a:lnTo>
                    <a:lnTo>
                      <a:pt x="97" y="51"/>
                    </a:lnTo>
                    <a:lnTo>
                      <a:pt x="100" y="54"/>
                    </a:lnTo>
                    <a:lnTo>
                      <a:pt x="100" y="55"/>
                    </a:lnTo>
                    <a:lnTo>
                      <a:pt x="100" y="59"/>
                    </a:lnTo>
                    <a:lnTo>
                      <a:pt x="104" y="62"/>
                    </a:lnTo>
                    <a:lnTo>
                      <a:pt x="104" y="63"/>
                    </a:lnTo>
                    <a:lnTo>
                      <a:pt x="104" y="66"/>
                    </a:lnTo>
                    <a:lnTo>
                      <a:pt x="108" y="68"/>
                    </a:lnTo>
                    <a:lnTo>
                      <a:pt x="108" y="71"/>
                    </a:lnTo>
                    <a:lnTo>
                      <a:pt x="108" y="73"/>
                    </a:lnTo>
                    <a:lnTo>
                      <a:pt x="112" y="74"/>
                    </a:lnTo>
                    <a:lnTo>
                      <a:pt x="112" y="76"/>
                    </a:lnTo>
                    <a:lnTo>
                      <a:pt x="112" y="78"/>
                    </a:lnTo>
                    <a:lnTo>
                      <a:pt x="115" y="79"/>
                    </a:lnTo>
                    <a:lnTo>
                      <a:pt x="115" y="81"/>
                    </a:lnTo>
                    <a:lnTo>
                      <a:pt x="119" y="82"/>
                    </a:lnTo>
                    <a:lnTo>
                      <a:pt x="123" y="84"/>
                    </a:lnTo>
                    <a:lnTo>
                      <a:pt x="126" y="86"/>
                    </a:lnTo>
                    <a:lnTo>
                      <a:pt x="126" y="84"/>
                    </a:lnTo>
                    <a:lnTo>
                      <a:pt x="130" y="82"/>
                    </a:lnTo>
                    <a:lnTo>
                      <a:pt x="130" y="81"/>
                    </a:lnTo>
                    <a:lnTo>
                      <a:pt x="134" y="79"/>
                    </a:lnTo>
                    <a:lnTo>
                      <a:pt x="134" y="78"/>
                    </a:lnTo>
                    <a:lnTo>
                      <a:pt x="134" y="76"/>
                    </a:lnTo>
                    <a:lnTo>
                      <a:pt x="138" y="74"/>
                    </a:lnTo>
                    <a:lnTo>
                      <a:pt x="138" y="73"/>
                    </a:lnTo>
                    <a:lnTo>
                      <a:pt x="138" y="71"/>
                    </a:lnTo>
                    <a:lnTo>
                      <a:pt x="141" y="70"/>
                    </a:lnTo>
                    <a:lnTo>
                      <a:pt x="141" y="68"/>
                    </a:lnTo>
                    <a:lnTo>
                      <a:pt x="141" y="66"/>
                    </a:lnTo>
                    <a:lnTo>
                      <a:pt x="145" y="63"/>
                    </a:lnTo>
                    <a:lnTo>
                      <a:pt x="145" y="62"/>
                    </a:lnTo>
                    <a:lnTo>
                      <a:pt x="145" y="60"/>
                    </a:lnTo>
                    <a:lnTo>
                      <a:pt x="149" y="59"/>
                    </a:lnTo>
                    <a:lnTo>
                      <a:pt x="149" y="55"/>
                    </a:lnTo>
                    <a:lnTo>
                      <a:pt x="149" y="54"/>
                    </a:lnTo>
                    <a:lnTo>
                      <a:pt x="152" y="52"/>
                    </a:lnTo>
                    <a:lnTo>
                      <a:pt x="152" y="49"/>
                    </a:lnTo>
                    <a:lnTo>
                      <a:pt x="152" y="47"/>
                    </a:lnTo>
                    <a:lnTo>
                      <a:pt x="156" y="46"/>
                    </a:lnTo>
                    <a:lnTo>
                      <a:pt x="156" y="43"/>
                    </a:lnTo>
                    <a:lnTo>
                      <a:pt x="156" y="41"/>
                    </a:lnTo>
                    <a:lnTo>
                      <a:pt x="160" y="39"/>
                    </a:lnTo>
                    <a:lnTo>
                      <a:pt x="160" y="38"/>
                    </a:lnTo>
                    <a:lnTo>
                      <a:pt x="160" y="36"/>
                    </a:lnTo>
                    <a:lnTo>
                      <a:pt x="164" y="35"/>
                    </a:lnTo>
                    <a:lnTo>
                      <a:pt x="164" y="33"/>
                    </a:lnTo>
                    <a:lnTo>
                      <a:pt x="164" y="31"/>
                    </a:lnTo>
                    <a:lnTo>
                      <a:pt x="167" y="30"/>
                    </a:lnTo>
                    <a:lnTo>
                      <a:pt x="167" y="28"/>
                    </a:lnTo>
                    <a:lnTo>
                      <a:pt x="171" y="27"/>
                    </a:lnTo>
                    <a:lnTo>
                      <a:pt x="175" y="25"/>
                    </a:lnTo>
                    <a:lnTo>
                      <a:pt x="178" y="25"/>
                    </a:lnTo>
                    <a:lnTo>
                      <a:pt x="182" y="25"/>
                    </a:lnTo>
                    <a:lnTo>
                      <a:pt x="186" y="27"/>
                    </a:lnTo>
                    <a:lnTo>
                      <a:pt x="190" y="28"/>
                    </a:lnTo>
                    <a:lnTo>
                      <a:pt x="190" y="30"/>
                    </a:lnTo>
                    <a:lnTo>
                      <a:pt x="193" y="31"/>
                    </a:lnTo>
                    <a:lnTo>
                      <a:pt x="193" y="33"/>
                    </a:lnTo>
                    <a:lnTo>
                      <a:pt x="193" y="35"/>
                    </a:lnTo>
                    <a:lnTo>
                      <a:pt x="197" y="36"/>
                    </a:lnTo>
                    <a:lnTo>
                      <a:pt x="197" y="38"/>
                    </a:lnTo>
                    <a:lnTo>
                      <a:pt x="197" y="39"/>
                    </a:lnTo>
                    <a:lnTo>
                      <a:pt x="201" y="41"/>
                    </a:lnTo>
                    <a:lnTo>
                      <a:pt x="201" y="43"/>
                    </a:lnTo>
                    <a:lnTo>
                      <a:pt x="204" y="44"/>
                    </a:lnTo>
                    <a:lnTo>
                      <a:pt x="204" y="46"/>
                    </a:lnTo>
                    <a:lnTo>
                      <a:pt x="204" y="47"/>
                    </a:lnTo>
                    <a:lnTo>
                      <a:pt x="208" y="49"/>
                    </a:lnTo>
                    <a:lnTo>
                      <a:pt x="208" y="51"/>
                    </a:lnTo>
                    <a:lnTo>
                      <a:pt x="208" y="52"/>
                    </a:lnTo>
                    <a:lnTo>
                      <a:pt x="212" y="54"/>
                    </a:lnTo>
                    <a:lnTo>
                      <a:pt x="212" y="55"/>
                    </a:lnTo>
                    <a:lnTo>
                      <a:pt x="216" y="57"/>
                    </a:lnTo>
                    <a:lnTo>
                      <a:pt x="216" y="59"/>
                    </a:lnTo>
                    <a:lnTo>
                      <a:pt x="219" y="60"/>
                    </a:lnTo>
                    <a:lnTo>
                      <a:pt x="223" y="62"/>
                    </a:lnTo>
                    <a:lnTo>
                      <a:pt x="227" y="63"/>
                    </a:lnTo>
                    <a:lnTo>
                      <a:pt x="230" y="63"/>
                    </a:lnTo>
                    <a:lnTo>
                      <a:pt x="234" y="62"/>
                    </a:lnTo>
                    <a:lnTo>
                      <a:pt x="238" y="60"/>
                    </a:lnTo>
                    <a:lnTo>
                      <a:pt x="242" y="59"/>
                    </a:lnTo>
                    <a:lnTo>
                      <a:pt x="242" y="57"/>
                    </a:lnTo>
                    <a:lnTo>
                      <a:pt x="245" y="55"/>
                    </a:lnTo>
                    <a:lnTo>
                      <a:pt x="245" y="54"/>
                    </a:lnTo>
                    <a:lnTo>
                      <a:pt x="249" y="52"/>
                    </a:lnTo>
                    <a:lnTo>
                      <a:pt x="249" y="51"/>
                    </a:lnTo>
                    <a:lnTo>
                      <a:pt x="249" y="49"/>
                    </a:lnTo>
                    <a:lnTo>
                      <a:pt x="249" y="47"/>
                    </a:lnTo>
                    <a:lnTo>
                      <a:pt x="253" y="46"/>
                    </a:lnTo>
                    <a:lnTo>
                      <a:pt x="253" y="44"/>
                    </a:lnTo>
                    <a:lnTo>
                      <a:pt x="253" y="43"/>
                    </a:lnTo>
                    <a:lnTo>
                      <a:pt x="256" y="41"/>
                    </a:lnTo>
                    <a:lnTo>
                      <a:pt x="256" y="39"/>
                    </a:lnTo>
                    <a:lnTo>
                      <a:pt x="256" y="38"/>
                    </a:lnTo>
                    <a:lnTo>
                      <a:pt x="260" y="36"/>
                    </a:lnTo>
                    <a:lnTo>
                      <a:pt x="260" y="35"/>
                    </a:lnTo>
                    <a:lnTo>
                      <a:pt x="264" y="33"/>
                    </a:lnTo>
                    <a:lnTo>
                      <a:pt x="264" y="31"/>
                    </a:lnTo>
                    <a:lnTo>
                      <a:pt x="268" y="30"/>
                    </a:lnTo>
                    <a:lnTo>
                      <a:pt x="268" y="28"/>
                    </a:lnTo>
                    <a:lnTo>
                      <a:pt x="271" y="27"/>
                    </a:lnTo>
                    <a:lnTo>
                      <a:pt x="275" y="25"/>
                    </a:lnTo>
                    <a:lnTo>
                      <a:pt x="279" y="25"/>
                    </a:lnTo>
                    <a:lnTo>
                      <a:pt x="282" y="27"/>
                    </a:lnTo>
                    <a:lnTo>
                      <a:pt x="286" y="28"/>
                    </a:lnTo>
                    <a:lnTo>
                      <a:pt x="290" y="30"/>
                    </a:lnTo>
                    <a:lnTo>
                      <a:pt x="290" y="31"/>
                    </a:lnTo>
                    <a:lnTo>
                      <a:pt x="294" y="33"/>
                    </a:lnTo>
                    <a:lnTo>
                      <a:pt x="294" y="35"/>
                    </a:lnTo>
                    <a:lnTo>
                      <a:pt x="294" y="36"/>
                    </a:lnTo>
                    <a:lnTo>
                      <a:pt x="297" y="38"/>
                    </a:lnTo>
                    <a:lnTo>
                      <a:pt x="297" y="39"/>
                    </a:lnTo>
                    <a:lnTo>
                      <a:pt x="297" y="43"/>
                    </a:lnTo>
                    <a:lnTo>
                      <a:pt x="301" y="44"/>
                    </a:lnTo>
                    <a:lnTo>
                      <a:pt x="301" y="46"/>
                    </a:lnTo>
                    <a:lnTo>
                      <a:pt x="301" y="47"/>
                    </a:lnTo>
                    <a:lnTo>
                      <a:pt x="305" y="51"/>
                    </a:lnTo>
                    <a:lnTo>
                      <a:pt x="305" y="52"/>
                    </a:lnTo>
                    <a:lnTo>
                      <a:pt x="305" y="54"/>
                    </a:lnTo>
                    <a:lnTo>
                      <a:pt x="308" y="57"/>
                    </a:lnTo>
                    <a:lnTo>
                      <a:pt x="308" y="59"/>
                    </a:lnTo>
                    <a:lnTo>
                      <a:pt x="308" y="60"/>
                    </a:lnTo>
                    <a:lnTo>
                      <a:pt x="312" y="63"/>
                    </a:lnTo>
                    <a:lnTo>
                      <a:pt x="312" y="65"/>
                    </a:lnTo>
                    <a:lnTo>
                      <a:pt x="312" y="66"/>
                    </a:lnTo>
                    <a:lnTo>
                      <a:pt x="316" y="68"/>
                    </a:lnTo>
                    <a:lnTo>
                      <a:pt x="316" y="71"/>
                    </a:lnTo>
                    <a:lnTo>
                      <a:pt x="316" y="73"/>
                    </a:lnTo>
                    <a:lnTo>
                      <a:pt x="320" y="74"/>
                    </a:lnTo>
                    <a:lnTo>
                      <a:pt x="320" y="76"/>
                    </a:lnTo>
                    <a:lnTo>
                      <a:pt x="320" y="78"/>
                    </a:lnTo>
                    <a:lnTo>
                      <a:pt x="323" y="79"/>
                    </a:lnTo>
                    <a:lnTo>
                      <a:pt x="323" y="81"/>
                    </a:lnTo>
                    <a:lnTo>
                      <a:pt x="327" y="82"/>
                    </a:lnTo>
                    <a:lnTo>
                      <a:pt x="331" y="84"/>
                    </a:lnTo>
                    <a:lnTo>
                      <a:pt x="334" y="86"/>
                    </a:lnTo>
                    <a:lnTo>
                      <a:pt x="338" y="84"/>
                    </a:lnTo>
                    <a:lnTo>
                      <a:pt x="342" y="82"/>
                    </a:lnTo>
                    <a:lnTo>
                      <a:pt x="342" y="81"/>
                    </a:lnTo>
                    <a:lnTo>
                      <a:pt x="342" y="79"/>
                    </a:lnTo>
                    <a:lnTo>
                      <a:pt x="346" y="78"/>
                    </a:lnTo>
                    <a:lnTo>
                      <a:pt x="346" y="76"/>
                    </a:lnTo>
                    <a:lnTo>
                      <a:pt x="346" y="74"/>
                    </a:lnTo>
                    <a:lnTo>
                      <a:pt x="349" y="73"/>
                    </a:lnTo>
                    <a:lnTo>
                      <a:pt x="349" y="70"/>
                    </a:lnTo>
                    <a:lnTo>
                      <a:pt x="349" y="68"/>
                    </a:lnTo>
                    <a:lnTo>
                      <a:pt x="353" y="65"/>
                    </a:lnTo>
                    <a:lnTo>
                      <a:pt x="353" y="63"/>
                    </a:lnTo>
                    <a:lnTo>
                      <a:pt x="353" y="60"/>
                    </a:lnTo>
                    <a:lnTo>
                      <a:pt x="357" y="57"/>
                    </a:lnTo>
                    <a:lnTo>
                      <a:pt x="357" y="55"/>
                    </a:lnTo>
                    <a:lnTo>
                      <a:pt x="357" y="52"/>
                    </a:lnTo>
                    <a:lnTo>
                      <a:pt x="360" y="49"/>
                    </a:lnTo>
                    <a:lnTo>
                      <a:pt x="360" y="46"/>
                    </a:lnTo>
                    <a:lnTo>
                      <a:pt x="360" y="43"/>
                    </a:lnTo>
                    <a:lnTo>
                      <a:pt x="364" y="39"/>
                    </a:lnTo>
                    <a:lnTo>
                      <a:pt x="364" y="38"/>
                    </a:lnTo>
                    <a:lnTo>
                      <a:pt x="364" y="35"/>
                    </a:lnTo>
                    <a:lnTo>
                      <a:pt x="368" y="31"/>
                    </a:lnTo>
                    <a:lnTo>
                      <a:pt x="368" y="28"/>
                    </a:lnTo>
                    <a:lnTo>
                      <a:pt x="368" y="25"/>
                    </a:lnTo>
                    <a:lnTo>
                      <a:pt x="372" y="22"/>
                    </a:lnTo>
                    <a:lnTo>
                      <a:pt x="372" y="20"/>
                    </a:lnTo>
                    <a:lnTo>
                      <a:pt x="372" y="17"/>
                    </a:lnTo>
                    <a:lnTo>
                      <a:pt x="372" y="16"/>
                    </a:lnTo>
                    <a:lnTo>
                      <a:pt x="375" y="12"/>
                    </a:lnTo>
                    <a:lnTo>
                      <a:pt x="375" y="11"/>
                    </a:lnTo>
                    <a:lnTo>
                      <a:pt x="375" y="8"/>
                    </a:lnTo>
                    <a:lnTo>
                      <a:pt x="379" y="6"/>
                    </a:lnTo>
                    <a:lnTo>
                      <a:pt x="379" y="4"/>
                    </a:lnTo>
                    <a:lnTo>
                      <a:pt x="383" y="3"/>
                    </a:lnTo>
                    <a:lnTo>
                      <a:pt x="383" y="1"/>
                    </a:lnTo>
                    <a:lnTo>
                      <a:pt x="387" y="0"/>
                    </a:lnTo>
                    <a:lnTo>
                      <a:pt x="390" y="1"/>
                    </a:lnTo>
                    <a:lnTo>
                      <a:pt x="394" y="3"/>
                    </a:lnTo>
                    <a:lnTo>
                      <a:pt x="394" y="4"/>
                    </a:lnTo>
                    <a:lnTo>
                      <a:pt x="394" y="6"/>
                    </a:lnTo>
                    <a:lnTo>
                      <a:pt x="398" y="9"/>
                    </a:lnTo>
                    <a:lnTo>
                      <a:pt x="398" y="11"/>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sp>
            <p:nvSpPr>
              <p:cNvPr id="59" name="Freeform 21"/>
              <p:cNvSpPr>
                <a:spLocks/>
              </p:cNvSpPr>
              <p:nvPr/>
            </p:nvSpPr>
            <p:spPr bwMode="auto">
              <a:xfrm>
                <a:off x="3827" y="3635"/>
                <a:ext cx="34" cy="185"/>
              </a:xfrm>
              <a:custGeom>
                <a:avLst/>
                <a:gdLst/>
                <a:ahLst/>
                <a:cxnLst>
                  <a:cxn ang="0">
                    <a:pos x="0" y="0"/>
                  </a:cxn>
                  <a:cxn ang="0">
                    <a:pos x="0" y="3"/>
                  </a:cxn>
                  <a:cxn ang="0">
                    <a:pos x="3" y="6"/>
                  </a:cxn>
                  <a:cxn ang="0">
                    <a:pos x="3" y="9"/>
                  </a:cxn>
                  <a:cxn ang="0">
                    <a:pos x="3" y="14"/>
                  </a:cxn>
                  <a:cxn ang="0">
                    <a:pos x="7" y="19"/>
                  </a:cxn>
                  <a:cxn ang="0">
                    <a:pos x="7" y="22"/>
                  </a:cxn>
                  <a:cxn ang="0">
                    <a:pos x="7" y="27"/>
                  </a:cxn>
                  <a:cxn ang="0">
                    <a:pos x="11" y="33"/>
                  </a:cxn>
                  <a:cxn ang="0">
                    <a:pos x="11" y="38"/>
                  </a:cxn>
                  <a:cxn ang="0">
                    <a:pos x="11" y="44"/>
                  </a:cxn>
                  <a:cxn ang="0">
                    <a:pos x="15" y="51"/>
                  </a:cxn>
                  <a:cxn ang="0">
                    <a:pos x="15" y="57"/>
                  </a:cxn>
                  <a:cxn ang="0">
                    <a:pos x="15" y="63"/>
                  </a:cxn>
                  <a:cxn ang="0">
                    <a:pos x="18" y="70"/>
                  </a:cxn>
                  <a:cxn ang="0">
                    <a:pos x="18" y="76"/>
                  </a:cxn>
                  <a:cxn ang="0">
                    <a:pos x="18" y="84"/>
                  </a:cxn>
                  <a:cxn ang="0">
                    <a:pos x="22" y="92"/>
                  </a:cxn>
                  <a:cxn ang="0">
                    <a:pos x="22" y="100"/>
                  </a:cxn>
                  <a:cxn ang="0">
                    <a:pos x="22" y="108"/>
                  </a:cxn>
                  <a:cxn ang="0">
                    <a:pos x="26" y="116"/>
                  </a:cxn>
                  <a:cxn ang="0">
                    <a:pos x="26" y="124"/>
                  </a:cxn>
                  <a:cxn ang="0">
                    <a:pos x="26" y="132"/>
                  </a:cxn>
                  <a:cxn ang="0">
                    <a:pos x="29" y="140"/>
                  </a:cxn>
                  <a:cxn ang="0">
                    <a:pos x="29" y="149"/>
                  </a:cxn>
                  <a:cxn ang="0">
                    <a:pos x="29" y="157"/>
                  </a:cxn>
                  <a:cxn ang="0">
                    <a:pos x="33" y="167"/>
                  </a:cxn>
                  <a:cxn ang="0">
                    <a:pos x="33" y="175"/>
                  </a:cxn>
                  <a:cxn ang="0">
                    <a:pos x="33" y="184"/>
                  </a:cxn>
                </a:cxnLst>
                <a:rect l="0" t="0" r="r" b="b"/>
                <a:pathLst>
                  <a:path w="34" h="185">
                    <a:moveTo>
                      <a:pt x="0" y="0"/>
                    </a:moveTo>
                    <a:lnTo>
                      <a:pt x="0" y="3"/>
                    </a:lnTo>
                    <a:lnTo>
                      <a:pt x="3" y="6"/>
                    </a:lnTo>
                    <a:lnTo>
                      <a:pt x="3" y="9"/>
                    </a:lnTo>
                    <a:lnTo>
                      <a:pt x="3" y="14"/>
                    </a:lnTo>
                    <a:lnTo>
                      <a:pt x="7" y="19"/>
                    </a:lnTo>
                    <a:lnTo>
                      <a:pt x="7" y="22"/>
                    </a:lnTo>
                    <a:lnTo>
                      <a:pt x="7" y="27"/>
                    </a:lnTo>
                    <a:lnTo>
                      <a:pt x="11" y="33"/>
                    </a:lnTo>
                    <a:lnTo>
                      <a:pt x="11" y="38"/>
                    </a:lnTo>
                    <a:lnTo>
                      <a:pt x="11" y="44"/>
                    </a:lnTo>
                    <a:lnTo>
                      <a:pt x="15" y="51"/>
                    </a:lnTo>
                    <a:lnTo>
                      <a:pt x="15" y="57"/>
                    </a:lnTo>
                    <a:lnTo>
                      <a:pt x="15" y="63"/>
                    </a:lnTo>
                    <a:lnTo>
                      <a:pt x="18" y="70"/>
                    </a:lnTo>
                    <a:lnTo>
                      <a:pt x="18" y="76"/>
                    </a:lnTo>
                    <a:lnTo>
                      <a:pt x="18" y="84"/>
                    </a:lnTo>
                    <a:lnTo>
                      <a:pt x="22" y="92"/>
                    </a:lnTo>
                    <a:lnTo>
                      <a:pt x="22" y="100"/>
                    </a:lnTo>
                    <a:lnTo>
                      <a:pt x="22" y="108"/>
                    </a:lnTo>
                    <a:lnTo>
                      <a:pt x="26" y="116"/>
                    </a:lnTo>
                    <a:lnTo>
                      <a:pt x="26" y="124"/>
                    </a:lnTo>
                    <a:lnTo>
                      <a:pt x="26" y="132"/>
                    </a:lnTo>
                    <a:lnTo>
                      <a:pt x="29" y="140"/>
                    </a:lnTo>
                    <a:lnTo>
                      <a:pt x="29" y="149"/>
                    </a:lnTo>
                    <a:lnTo>
                      <a:pt x="29" y="157"/>
                    </a:lnTo>
                    <a:lnTo>
                      <a:pt x="33" y="167"/>
                    </a:lnTo>
                    <a:lnTo>
                      <a:pt x="33" y="175"/>
                    </a:lnTo>
                    <a:lnTo>
                      <a:pt x="33" y="184"/>
                    </a:lnTo>
                  </a:path>
                </a:pathLst>
              </a:custGeom>
              <a:noFill/>
              <a:ln w="28575" cap="rnd" cmpd="sng">
                <a:solidFill>
                  <a:srgbClr val="009900"/>
                </a:solidFill>
                <a:prstDash val="solid"/>
                <a:round/>
                <a:headEnd type="none" w="med" len="med"/>
                <a:tailEnd type="none" w="med" len="med"/>
              </a:ln>
              <a:effectLst/>
            </p:spPr>
            <p:txBody>
              <a:bodyPr/>
              <a:lstStyle/>
              <a:p>
                <a:endParaRPr lang="en-US"/>
              </a:p>
            </p:txBody>
          </p:sp>
        </p:grpSp>
        <p:sp>
          <p:nvSpPr>
            <p:cNvPr id="48" name="Rectangle 25"/>
            <p:cNvSpPr>
              <a:spLocks noChangeArrowheads="1"/>
            </p:cNvSpPr>
            <p:nvPr/>
          </p:nvSpPr>
          <p:spPr bwMode="auto">
            <a:xfrm>
              <a:off x="96" y="3081"/>
              <a:ext cx="950" cy="229"/>
            </a:xfrm>
            <a:prstGeom prst="rect">
              <a:avLst/>
            </a:prstGeom>
            <a:noFill/>
            <a:ln w="12700">
              <a:noFill/>
              <a:miter lim="800000"/>
              <a:headEnd/>
              <a:tailEnd/>
            </a:ln>
            <a:effectLst/>
          </p:spPr>
          <p:txBody>
            <a:bodyPr wrap="none" lIns="90488" tIns="44450" rIns="90488" bIns="44450">
              <a:spAutoFit/>
            </a:bodyPr>
            <a:lstStyle/>
            <a:p>
              <a:r>
                <a:rPr lang="en-US" sz="1800">
                  <a:solidFill>
                    <a:srgbClr val="114FFB"/>
                  </a:solidFill>
                  <a:latin typeface="Arial" pitchFamily="34" charset="0"/>
                </a:rPr>
                <a:t>+ 0.4 sin(7x) </a:t>
              </a:r>
            </a:p>
          </p:txBody>
        </p:sp>
        <p:grpSp>
          <p:nvGrpSpPr>
            <p:cNvPr id="49" name="Group 26"/>
            <p:cNvGrpSpPr>
              <a:grpSpLocks/>
            </p:cNvGrpSpPr>
            <p:nvPr/>
          </p:nvGrpSpPr>
          <p:grpSpPr bwMode="auto">
            <a:xfrm>
              <a:off x="1482" y="3103"/>
              <a:ext cx="1410" cy="91"/>
              <a:chOff x="1303" y="3776"/>
              <a:chExt cx="1057" cy="121"/>
            </a:xfrm>
          </p:grpSpPr>
          <p:sp>
            <p:nvSpPr>
              <p:cNvPr id="52" name="Freeform 27"/>
              <p:cNvSpPr>
                <a:spLocks/>
              </p:cNvSpPr>
              <p:nvPr/>
            </p:nvSpPr>
            <p:spPr bwMode="auto">
              <a:xfrm>
                <a:off x="1303" y="3776"/>
                <a:ext cx="276" cy="121"/>
              </a:xfrm>
              <a:custGeom>
                <a:avLst/>
                <a:gdLst/>
                <a:ahLst/>
                <a:cxnLst>
                  <a:cxn ang="0">
                    <a:pos x="3" y="48"/>
                  </a:cxn>
                  <a:cxn ang="0">
                    <a:pos x="10" y="33"/>
                  </a:cxn>
                  <a:cxn ang="0">
                    <a:pos x="13" y="20"/>
                  </a:cxn>
                  <a:cxn ang="0">
                    <a:pos x="16" y="10"/>
                  </a:cxn>
                  <a:cxn ang="0">
                    <a:pos x="23" y="3"/>
                  </a:cxn>
                  <a:cxn ang="0">
                    <a:pos x="29" y="0"/>
                  </a:cxn>
                  <a:cxn ang="0">
                    <a:pos x="32" y="3"/>
                  </a:cxn>
                  <a:cxn ang="0">
                    <a:pos x="35" y="11"/>
                  </a:cxn>
                  <a:cxn ang="0">
                    <a:pos x="42" y="21"/>
                  </a:cxn>
                  <a:cxn ang="0">
                    <a:pos x="45" y="35"/>
                  </a:cxn>
                  <a:cxn ang="0">
                    <a:pos x="48" y="50"/>
                  </a:cxn>
                  <a:cxn ang="0">
                    <a:pos x="55" y="66"/>
                  </a:cxn>
                  <a:cxn ang="0">
                    <a:pos x="58" y="81"/>
                  </a:cxn>
                  <a:cxn ang="0">
                    <a:pos x="61" y="95"/>
                  </a:cxn>
                  <a:cxn ang="0">
                    <a:pos x="64" y="106"/>
                  </a:cxn>
                  <a:cxn ang="0">
                    <a:pos x="71" y="115"/>
                  </a:cxn>
                  <a:cxn ang="0">
                    <a:pos x="74" y="119"/>
                  </a:cxn>
                  <a:cxn ang="0">
                    <a:pos x="80" y="119"/>
                  </a:cxn>
                  <a:cxn ang="0">
                    <a:pos x="83" y="115"/>
                  </a:cxn>
                  <a:cxn ang="0">
                    <a:pos x="87" y="106"/>
                  </a:cxn>
                  <a:cxn ang="0">
                    <a:pos x="93" y="94"/>
                  </a:cxn>
                  <a:cxn ang="0">
                    <a:pos x="96" y="81"/>
                  </a:cxn>
                  <a:cxn ang="0">
                    <a:pos x="99" y="65"/>
                  </a:cxn>
                  <a:cxn ang="0">
                    <a:pos x="106" y="49"/>
                  </a:cxn>
                  <a:cxn ang="0">
                    <a:pos x="109" y="34"/>
                  </a:cxn>
                  <a:cxn ang="0">
                    <a:pos x="112" y="21"/>
                  </a:cxn>
                  <a:cxn ang="0">
                    <a:pos x="119" y="10"/>
                  </a:cxn>
                  <a:cxn ang="0">
                    <a:pos x="122" y="3"/>
                  </a:cxn>
                  <a:cxn ang="0">
                    <a:pos x="128" y="0"/>
                  </a:cxn>
                  <a:cxn ang="0">
                    <a:pos x="131" y="3"/>
                  </a:cxn>
                  <a:cxn ang="0">
                    <a:pos x="138" y="10"/>
                  </a:cxn>
                  <a:cxn ang="0">
                    <a:pos x="141" y="21"/>
                  </a:cxn>
                  <a:cxn ang="0">
                    <a:pos x="144" y="34"/>
                  </a:cxn>
                  <a:cxn ang="0">
                    <a:pos x="151" y="49"/>
                  </a:cxn>
                  <a:cxn ang="0">
                    <a:pos x="154" y="64"/>
                  </a:cxn>
                  <a:cxn ang="0">
                    <a:pos x="157" y="80"/>
                  </a:cxn>
                  <a:cxn ang="0">
                    <a:pos x="160" y="94"/>
                  </a:cxn>
                  <a:cxn ang="0">
                    <a:pos x="167" y="106"/>
                  </a:cxn>
                  <a:cxn ang="0">
                    <a:pos x="170" y="114"/>
                  </a:cxn>
                  <a:cxn ang="0">
                    <a:pos x="173" y="119"/>
                  </a:cxn>
                  <a:cxn ang="0">
                    <a:pos x="179" y="119"/>
                  </a:cxn>
                  <a:cxn ang="0">
                    <a:pos x="183" y="115"/>
                  </a:cxn>
                  <a:cxn ang="0">
                    <a:pos x="189" y="107"/>
                  </a:cxn>
                  <a:cxn ang="0">
                    <a:pos x="192" y="95"/>
                  </a:cxn>
                  <a:cxn ang="0">
                    <a:pos x="195" y="81"/>
                  </a:cxn>
                  <a:cxn ang="0">
                    <a:pos x="202" y="66"/>
                  </a:cxn>
                  <a:cxn ang="0">
                    <a:pos x="205" y="50"/>
                  </a:cxn>
                  <a:cxn ang="0">
                    <a:pos x="208" y="35"/>
                  </a:cxn>
                  <a:cxn ang="0">
                    <a:pos x="214" y="21"/>
                  </a:cxn>
                  <a:cxn ang="0">
                    <a:pos x="218" y="11"/>
                  </a:cxn>
                  <a:cxn ang="0">
                    <a:pos x="221" y="3"/>
                  </a:cxn>
                  <a:cxn ang="0">
                    <a:pos x="227" y="0"/>
                  </a:cxn>
                  <a:cxn ang="0">
                    <a:pos x="230" y="2"/>
                  </a:cxn>
                  <a:cxn ang="0">
                    <a:pos x="237" y="8"/>
                  </a:cxn>
                  <a:cxn ang="0">
                    <a:pos x="240" y="17"/>
                  </a:cxn>
                  <a:cxn ang="0">
                    <a:pos x="243" y="29"/>
                  </a:cxn>
                  <a:cxn ang="0">
                    <a:pos x="250" y="44"/>
                  </a:cxn>
                  <a:cxn ang="0">
                    <a:pos x="253" y="60"/>
                  </a:cxn>
                  <a:cxn ang="0">
                    <a:pos x="256" y="75"/>
                  </a:cxn>
                  <a:cxn ang="0">
                    <a:pos x="262" y="90"/>
                  </a:cxn>
                  <a:cxn ang="0">
                    <a:pos x="266" y="102"/>
                  </a:cxn>
                  <a:cxn ang="0">
                    <a:pos x="269" y="112"/>
                  </a:cxn>
                  <a:cxn ang="0">
                    <a:pos x="272" y="118"/>
                  </a:cxn>
                </a:cxnLst>
                <a:rect l="0" t="0" r="r" b="b"/>
                <a:pathLst>
                  <a:path w="276" h="121">
                    <a:moveTo>
                      <a:pt x="0" y="60"/>
                    </a:moveTo>
                    <a:lnTo>
                      <a:pt x="3" y="56"/>
                    </a:lnTo>
                    <a:lnTo>
                      <a:pt x="3" y="52"/>
                    </a:lnTo>
                    <a:lnTo>
                      <a:pt x="3" y="48"/>
                    </a:lnTo>
                    <a:lnTo>
                      <a:pt x="7" y="44"/>
                    </a:lnTo>
                    <a:lnTo>
                      <a:pt x="7" y="41"/>
                    </a:lnTo>
                    <a:lnTo>
                      <a:pt x="7" y="37"/>
                    </a:lnTo>
                    <a:lnTo>
                      <a:pt x="10" y="33"/>
                    </a:lnTo>
                    <a:lnTo>
                      <a:pt x="10" y="30"/>
                    </a:lnTo>
                    <a:lnTo>
                      <a:pt x="10" y="26"/>
                    </a:lnTo>
                    <a:lnTo>
                      <a:pt x="13" y="23"/>
                    </a:lnTo>
                    <a:lnTo>
                      <a:pt x="13" y="20"/>
                    </a:lnTo>
                    <a:lnTo>
                      <a:pt x="13" y="17"/>
                    </a:lnTo>
                    <a:lnTo>
                      <a:pt x="16" y="15"/>
                    </a:lnTo>
                    <a:lnTo>
                      <a:pt x="16" y="12"/>
                    </a:lnTo>
                    <a:lnTo>
                      <a:pt x="16" y="10"/>
                    </a:lnTo>
                    <a:lnTo>
                      <a:pt x="19" y="8"/>
                    </a:lnTo>
                    <a:lnTo>
                      <a:pt x="19" y="6"/>
                    </a:lnTo>
                    <a:lnTo>
                      <a:pt x="19" y="4"/>
                    </a:lnTo>
                    <a:lnTo>
                      <a:pt x="23" y="3"/>
                    </a:lnTo>
                    <a:lnTo>
                      <a:pt x="23" y="2"/>
                    </a:lnTo>
                    <a:lnTo>
                      <a:pt x="23" y="1"/>
                    </a:lnTo>
                    <a:lnTo>
                      <a:pt x="26" y="0"/>
                    </a:lnTo>
                    <a:lnTo>
                      <a:pt x="29" y="0"/>
                    </a:lnTo>
                    <a:lnTo>
                      <a:pt x="29" y="1"/>
                    </a:lnTo>
                    <a:lnTo>
                      <a:pt x="29" y="1"/>
                    </a:lnTo>
                    <a:lnTo>
                      <a:pt x="32" y="2"/>
                    </a:lnTo>
                    <a:lnTo>
                      <a:pt x="32" y="3"/>
                    </a:lnTo>
                    <a:lnTo>
                      <a:pt x="32" y="5"/>
                    </a:lnTo>
                    <a:lnTo>
                      <a:pt x="35" y="6"/>
                    </a:lnTo>
                    <a:lnTo>
                      <a:pt x="35" y="8"/>
                    </a:lnTo>
                    <a:lnTo>
                      <a:pt x="35" y="11"/>
                    </a:lnTo>
                    <a:lnTo>
                      <a:pt x="39" y="13"/>
                    </a:lnTo>
                    <a:lnTo>
                      <a:pt x="39" y="16"/>
                    </a:lnTo>
                    <a:lnTo>
                      <a:pt x="39" y="18"/>
                    </a:lnTo>
                    <a:lnTo>
                      <a:pt x="42" y="21"/>
                    </a:lnTo>
                    <a:lnTo>
                      <a:pt x="42" y="24"/>
                    </a:lnTo>
                    <a:lnTo>
                      <a:pt x="42" y="28"/>
                    </a:lnTo>
                    <a:lnTo>
                      <a:pt x="45" y="31"/>
                    </a:lnTo>
                    <a:lnTo>
                      <a:pt x="45" y="35"/>
                    </a:lnTo>
                    <a:lnTo>
                      <a:pt x="45" y="38"/>
                    </a:lnTo>
                    <a:lnTo>
                      <a:pt x="48" y="42"/>
                    </a:lnTo>
                    <a:lnTo>
                      <a:pt x="48" y="46"/>
                    </a:lnTo>
                    <a:lnTo>
                      <a:pt x="48" y="50"/>
                    </a:lnTo>
                    <a:lnTo>
                      <a:pt x="51" y="54"/>
                    </a:lnTo>
                    <a:lnTo>
                      <a:pt x="51" y="58"/>
                    </a:lnTo>
                    <a:lnTo>
                      <a:pt x="51" y="61"/>
                    </a:lnTo>
                    <a:lnTo>
                      <a:pt x="55" y="66"/>
                    </a:lnTo>
                    <a:lnTo>
                      <a:pt x="55" y="69"/>
                    </a:lnTo>
                    <a:lnTo>
                      <a:pt x="55" y="73"/>
                    </a:lnTo>
                    <a:lnTo>
                      <a:pt x="55" y="77"/>
                    </a:lnTo>
                    <a:lnTo>
                      <a:pt x="58" y="81"/>
                    </a:lnTo>
                    <a:lnTo>
                      <a:pt x="58" y="84"/>
                    </a:lnTo>
                    <a:lnTo>
                      <a:pt x="58" y="88"/>
                    </a:lnTo>
                    <a:lnTo>
                      <a:pt x="61" y="92"/>
                    </a:lnTo>
                    <a:lnTo>
                      <a:pt x="61" y="95"/>
                    </a:lnTo>
                    <a:lnTo>
                      <a:pt x="61" y="98"/>
                    </a:lnTo>
                    <a:lnTo>
                      <a:pt x="64" y="101"/>
                    </a:lnTo>
                    <a:lnTo>
                      <a:pt x="64" y="104"/>
                    </a:lnTo>
                    <a:lnTo>
                      <a:pt x="64" y="106"/>
                    </a:lnTo>
                    <a:lnTo>
                      <a:pt x="67" y="109"/>
                    </a:lnTo>
                    <a:lnTo>
                      <a:pt x="67" y="111"/>
                    </a:lnTo>
                    <a:lnTo>
                      <a:pt x="67" y="113"/>
                    </a:lnTo>
                    <a:lnTo>
                      <a:pt x="71" y="115"/>
                    </a:lnTo>
                    <a:lnTo>
                      <a:pt x="71" y="116"/>
                    </a:lnTo>
                    <a:lnTo>
                      <a:pt x="71" y="117"/>
                    </a:lnTo>
                    <a:lnTo>
                      <a:pt x="74" y="119"/>
                    </a:lnTo>
                    <a:lnTo>
                      <a:pt x="74" y="119"/>
                    </a:lnTo>
                    <a:lnTo>
                      <a:pt x="74" y="120"/>
                    </a:lnTo>
                    <a:lnTo>
                      <a:pt x="77" y="120"/>
                    </a:lnTo>
                    <a:lnTo>
                      <a:pt x="77" y="120"/>
                    </a:lnTo>
                    <a:lnTo>
                      <a:pt x="80" y="119"/>
                    </a:lnTo>
                    <a:lnTo>
                      <a:pt x="80" y="119"/>
                    </a:lnTo>
                    <a:lnTo>
                      <a:pt x="80" y="117"/>
                    </a:lnTo>
                    <a:lnTo>
                      <a:pt x="83" y="116"/>
                    </a:lnTo>
                    <a:lnTo>
                      <a:pt x="83" y="115"/>
                    </a:lnTo>
                    <a:lnTo>
                      <a:pt x="83" y="113"/>
                    </a:lnTo>
                    <a:lnTo>
                      <a:pt x="87" y="111"/>
                    </a:lnTo>
                    <a:lnTo>
                      <a:pt x="87" y="108"/>
                    </a:lnTo>
                    <a:lnTo>
                      <a:pt x="87" y="106"/>
                    </a:lnTo>
                    <a:lnTo>
                      <a:pt x="90" y="104"/>
                    </a:lnTo>
                    <a:lnTo>
                      <a:pt x="90" y="100"/>
                    </a:lnTo>
                    <a:lnTo>
                      <a:pt x="90" y="97"/>
                    </a:lnTo>
                    <a:lnTo>
                      <a:pt x="93" y="94"/>
                    </a:lnTo>
                    <a:lnTo>
                      <a:pt x="93" y="91"/>
                    </a:lnTo>
                    <a:lnTo>
                      <a:pt x="93" y="87"/>
                    </a:lnTo>
                    <a:lnTo>
                      <a:pt x="96" y="84"/>
                    </a:lnTo>
                    <a:lnTo>
                      <a:pt x="96" y="81"/>
                    </a:lnTo>
                    <a:lnTo>
                      <a:pt x="96" y="77"/>
                    </a:lnTo>
                    <a:lnTo>
                      <a:pt x="99" y="73"/>
                    </a:lnTo>
                    <a:lnTo>
                      <a:pt x="99" y="69"/>
                    </a:lnTo>
                    <a:lnTo>
                      <a:pt x="99" y="65"/>
                    </a:lnTo>
                    <a:lnTo>
                      <a:pt x="103" y="61"/>
                    </a:lnTo>
                    <a:lnTo>
                      <a:pt x="103" y="57"/>
                    </a:lnTo>
                    <a:lnTo>
                      <a:pt x="103" y="53"/>
                    </a:lnTo>
                    <a:lnTo>
                      <a:pt x="106" y="49"/>
                    </a:lnTo>
                    <a:lnTo>
                      <a:pt x="106" y="45"/>
                    </a:lnTo>
                    <a:lnTo>
                      <a:pt x="106" y="41"/>
                    </a:lnTo>
                    <a:lnTo>
                      <a:pt x="109" y="38"/>
                    </a:lnTo>
                    <a:lnTo>
                      <a:pt x="109" y="34"/>
                    </a:lnTo>
                    <a:lnTo>
                      <a:pt x="109" y="31"/>
                    </a:lnTo>
                    <a:lnTo>
                      <a:pt x="112" y="27"/>
                    </a:lnTo>
                    <a:lnTo>
                      <a:pt x="112" y="24"/>
                    </a:lnTo>
                    <a:lnTo>
                      <a:pt x="112" y="21"/>
                    </a:lnTo>
                    <a:lnTo>
                      <a:pt x="115" y="18"/>
                    </a:lnTo>
                    <a:lnTo>
                      <a:pt x="115" y="15"/>
                    </a:lnTo>
                    <a:lnTo>
                      <a:pt x="115" y="13"/>
                    </a:lnTo>
                    <a:lnTo>
                      <a:pt x="119" y="10"/>
                    </a:lnTo>
                    <a:lnTo>
                      <a:pt x="119" y="8"/>
                    </a:lnTo>
                    <a:lnTo>
                      <a:pt x="119" y="6"/>
                    </a:lnTo>
                    <a:lnTo>
                      <a:pt x="122" y="5"/>
                    </a:lnTo>
                    <a:lnTo>
                      <a:pt x="122" y="3"/>
                    </a:lnTo>
                    <a:lnTo>
                      <a:pt x="122" y="2"/>
                    </a:lnTo>
                    <a:lnTo>
                      <a:pt x="125" y="1"/>
                    </a:lnTo>
                    <a:lnTo>
                      <a:pt x="125" y="0"/>
                    </a:lnTo>
                    <a:lnTo>
                      <a:pt x="128" y="0"/>
                    </a:lnTo>
                    <a:lnTo>
                      <a:pt x="128" y="0"/>
                    </a:lnTo>
                    <a:lnTo>
                      <a:pt x="131" y="1"/>
                    </a:lnTo>
                    <a:lnTo>
                      <a:pt x="131" y="2"/>
                    </a:lnTo>
                    <a:lnTo>
                      <a:pt x="131" y="3"/>
                    </a:lnTo>
                    <a:lnTo>
                      <a:pt x="135" y="5"/>
                    </a:lnTo>
                    <a:lnTo>
                      <a:pt x="135" y="6"/>
                    </a:lnTo>
                    <a:lnTo>
                      <a:pt x="135" y="8"/>
                    </a:lnTo>
                    <a:lnTo>
                      <a:pt x="138" y="10"/>
                    </a:lnTo>
                    <a:lnTo>
                      <a:pt x="138" y="13"/>
                    </a:lnTo>
                    <a:lnTo>
                      <a:pt x="138" y="15"/>
                    </a:lnTo>
                    <a:lnTo>
                      <a:pt x="141" y="18"/>
                    </a:lnTo>
                    <a:lnTo>
                      <a:pt x="141" y="21"/>
                    </a:lnTo>
                    <a:lnTo>
                      <a:pt x="141" y="24"/>
                    </a:lnTo>
                    <a:lnTo>
                      <a:pt x="144" y="27"/>
                    </a:lnTo>
                    <a:lnTo>
                      <a:pt x="144" y="30"/>
                    </a:lnTo>
                    <a:lnTo>
                      <a:pt x="144" y="34"/>
                    </a:lnTo>
                    <a:lnTo>
                      <a:pt x="147" y="38"/>
                    </a:lnTo>
                    <a:lnTo>
                      <a:pt x="147" y="41"/>
                    </a:lnTo>
                    <a:lnTo>
                      <a:pt x="147" y="45"/>
                    </a:lnTo>
                    <a:lnTo>
                      <a:pt x="151" y="49"/>
                    </a:lnTo>
                    <a:lnTo>
                      <a:pt x="151" y="53"/>
                    </a:lnTo>
                    <a:lnTo>
                      <a:pt x="151" y="57"/>
                    </a:lnTo>
                    <a:lnTo>
                      <a:pt x="154" y="61"/>
                    </a:lnTo>
                    <a:lnTo>
                      <a:pt x="154" y="64"/>
                    </a:lnTo>
                    <a:lnTo>
                      <a:pt x="154" y="69"/>
                    </a:lnTo>
                    <a:lnTo>
                      <a:pt x="157" y="73"/>
                    </a:lnTo>
                    <a:lnTo>
                      <a:pt x="157" y="76"/>
                    </a:lnTo>
                    <a:lnTo>
                      <a:pt x="157" y="80"/>
                    </a:lnTo>
                    <a:lnTo>
                      <a:pt x="160" y="84"/>
                    </a:lnTo>
                    <a:lnTo>
                      <a:pt x="160" y="87"/>
                    </a:lnTo>
                    <a:lnTo>
                      <a:pt x="160" y="91"/>
                    </a:lnTo>
                    <a:lnTo>
                      <a:pt x="160" y="94"/>
                    </a:lnTo>
                    <a:lnTo>
                      <a:pt x="163" y="97"/>
                    </a:lnTo>
                    <a:lnTo>
                      <a:pt x="163" y="100"/>
                    </a:lnTo>
                    <a:lnTo>
                      <a:pt x="163" y="103"/>
                    </a:lnTo>
                    <a:lnTo>
                      <a:pt x="167" y="106"/>
                    </a:lnTo>
                    <a:lnTo>
                      <a:pt x="167" y="108"/>
                    </a:lnTo>
                    <a:lnTo>
                      <a:pt x="167" y="110"/>
                    </a:lnTo>
                    <a:lnTo>
                      <a:pt x="170" y="112"/>
                    </a:lnTo>
                    <a:lnTo>
                      <a:pt x="170" y="114"/>
                    </a:lnTo>
                    <a:lnTo>
                      <a:pt x="170" y="116"/>
                    </a:lnTo>
                    <a:lnTo>
                      <a:pt x="173" y="117"/>
                    </a:lnTo>
                    <a:lnTo>
                      <a:pt x="173" y="118"/>
                    </a:lnTo>
                    <a:lnTo>
                      <a:pt x="173" y="119"/>
                    </a:lnTo>
                    <a:lnTo>
                      <a:pt x="176" y="120"/>
                    </a:lnTo>
                    <a:lnTo>
                      <a:pt x="176" y="120"/>
                    </a:lnTo>
                    <a:lnTo>
                      <a:pt x="179" y="120"/>
                    </a:lnTo>
                    <a:lnTo>
                      <a:pt x="179" y="119"/>
                    </a:lnTo>
                    <a:lnTo>
                      <a:pt x="179" y="119"/>
                    </a:lnTo>
                    <a:lnTo>
                      <a:pt x="183" y="118"/>
                    </a:lnTo>
                    <a:lnTo>
                      <a:pt x="183" y="116"/>
                    </a:lnTo>
                    <a:lnTo>
                      <a:pt x="183" y="115"/>
                    </a:lnTo>
                    <a:lnTo>
                      <a:pt x="186" y="113"/>
                    </a:lnTo>
                    <a:lnTo>
                      <a:pt x="186" y="111"/>
                    </a:lnTo>
                    <a:lnTo>
                      <a:pt x="186" y="109"/>
                    </a:lnTo>
                    <a:lnTo>
                      <a:pt x="189" y="107"/>
                    </a:lnTo>
                    <a:lnTo>
                      <a:pt x="189" y="104"/>
                    </a:lnTo>
                    <a:lnTo>
                      <a:pt x="189" y="101"/>
                    </a:lnTo>
                    <a:lnTo>
                      <a:pt x="192" y="98"/>
                    </a:lnTo>
                    <a:lnTo>
                      <a:pt x="192" y="95"/>
                    </a:lnTo>
                    <a:lnTo>
                      <a:pt x="192" y="92"/>
                    </a:lnTo>
                    <a:lnTo>
                      <a:pt x="195" y="89"/>
                    </a:lnTo>
                    <a:lnTo>
                      <a:pt x="195" y="85"/>
                    </a:lnTo>
                    <a:lnTo>
                      <a:pt x="195" y="81"/>
                    </a:lnTo>
                    <a:lnTo>
                      <a:pt x="199" y="77"/>
                    </a:lnTo>
                    <a:lnTo>
                      <a:pt x="199" y="74"/>
                    </a:lnTo>
                    <a:lnTo>
                      <a:pt x="199" y="70"/>
                    </a:lnTo>
                    <a:lnTo>
                      <a:pt x="202" y="66"/>
                    </a:lnTo>
                    <a:lnTo>
                      <a:pt x="202" y="62"/>
                    </a:lnTo>
                    <a:lnTo>
                      <a:pt x="202" y="58"/>
                    </a:lnTo>
                    <a:lnTo>
                      <a:pt x="205" y="54"/>
                    </a:lnTo>
                    <a:lnTo>
                      <a:pt x="205" y="50"/>
                    </a:lnTo>
                    <a:lnTo>
                      <a:pt x="205" y="46"/>
                    </a:lnTo>
                    <a:lnTo>
                      <a:pt x="208" y="42"/>
                    </a:lnTo>
                    <a:lnTo>
                      <a:pt x="208" y="39"/>
                    </a:lnTo>
                    <a:lnTo>
                      <a:pt x="208" y="35"/>
                    </a:lnTo>
                    <a:lnTo>
                      <a:pt x="211" y="31"/>
                    </a:lnTo>
                    <a:lnTo>
                      <a:pt x="211" y="28"/>
                    </a:lnTo>
                    <a:lnTo>
                      <a:pt x="211" y="25"/>
                    </a:lnTo>
                    <a:lnTo>
                      <a:pt x="214" y="21"/>
                    </a:lnTo>
                    <a:lnTo>
                      <a:pt x="214" y="19"/>
                    </a:lnTo>
                    <a:lnTo>
                      <a:pt x="214" y="16"/>
                    </a:lnTo>
                    <a:lnTo>
                      <a:pt x="218" y="13"/>
                    </a:lnTo>
                    <a:lnTo>
                      <a:pt x="218" y="11"/>
                    </a:lnTo>
                    <a:lnTo>
                      <a:pt x="218" y="9"/>
                    </a:lnTo>
                    <a:lnTo>
                      <a:pt x="221" y="7"/>
                    </a:lnTo>
                    <a:lnTo>
                      <a:pt x="221" y="5"/>
                    </a:lnTo>
                    <a:lnTo>
                      <a:pt x="221" y="3"/>
                    </a:lnTo>
                    <a:lnTo>
                      <a:pt x="224" y="2"/>
                    </a:lnTo>
                    <a:lnTo>
                      <a:pt x="224" y="1"/>
                    </a:lnTo>
                    <a:lnTo>
                      <a:pt x="224" y="1"/>
                    </a:lnTo>
                    <a:lnTo>
                      <a:pt x="227" y="0"/>
                    </a:lnTo>
                    <a:lnTo>
                      <a:pt x="227" y="0"/>
                    </a:lnTo>
                    <a:lnTo>
                      <a:pt x="230" y="0"/>
                    </a:lnTo>
                    <a:lnTo>
                      <a:pt x="230" y="1"/>
                    </a:lnTo>
                    <a:lnTo>
                      <a:pt x="230" y="2"/>
                    </a:lnTo>
                    <a:lnTo>
                      <a:pt x="234" y="3"/>
                    </a:lnTo>
                    <a:lnTo>
                      <a:pt x="234" y="4"/>
                    </a:lnTo>
                    <a:lnTo>
                      <a:pt x="234" y="6"/>
                    </a:lnTo>
                    <a:lnTo>
                      <a:pt x="237" y="8"/>
                    </a:lnTo>
                    <a:lnTo>
                      <a:pt x="237" y="10"/>
                    </a:lnTo>
                    <a:lnTo>
                      <a:pt x="237" y="12"/>
                    </a:lnTo>
                    <a:lnTo>
                      <a:pt x="240" y="14"/>
                    </a:lnTo>
                    <a:lnTo>
                      <a:pt x="240" y="17"/>
                    </a:lnTo>
                    <a:lnTo>
                      <a:pt x="240" y="20"/>
                    </a:lnTo>
                    <a:lnTo>
                      <a:pt x="243" y="23"/>
                    </a:lnTo>
                    <a:lnTo>
                      <a:pt x="243" y="26"/>
                    </a:lnTo>
                    <a:lnTo>
                      <a:pt x="243" y="29"/>
                    </a:lnTo>
                    <a:lnTo>
                      <a:pt x="246" y="33"/>
                    </a:lnTo>
                    <a:lnTo>
                      <a:pt x="246" y="36"/>
                    </a:lnTo>
                    <a:lnTo>
                      <a:pt x="246" y="40"/>
                    </a:lnTo>
                    <a:lnTo>
                      <a:pt x="250" y="44"/>
                    </a:lnTo>
                    <a:lnTo>
                      <a:pt x="250" y="48"/>
                    </a:lnTo>
                    <a:lnTo>
                      <a:pt x="250" y="52"/>
                    </a:lnTo>
                    <a:lnTo>
                      <a:pt x="253" y="56"/>
                    </a:lnTo>
                    <a:lnTo>
                      <a:pt x="253" y="60"/>
                    </a:lnTo>
                    <a:lnTo>
                      <a:pt x="253" y="64"/>
                    </a:lnTo>
                    <a:lnTo>
                      <a:pt x="256" y="67"/>
                    </a:lnTo>
                    <a:lnTo>
                      <a:pt x="256" y="71"/>
                    </a:lnTo>
                    <a:lnTo>
                      <a:pt x="256" y="75"/>
                    </a:lnTo>
                    <a:lnTo>
                      <a:pt x="259" y="79"/>
                    </a:lnTo>
                    <a:lnTo>
                      <a:pt x="259" y="83"/>
                    </a:lnTo>
                    <a:lnTo>
                      <a:pt x="259" y="86"/>
                    </a:lnTo>
                    <a:lnTo>
                      <a:pt x="262" y="90"/>
                    </a:lnTo>
                    <a:lnTo>
                      <a:pt x="262" y="93"/>
                    </a:lnTo>
                    <a:lnTo>
                      <a:pt x="262" y="97"/>
                    </a:lnTo>
                    <a:lnTo>
                      <a:pt x="266" y="100"/>
                    </a:lnTo>
                    <a:lnTo>
                      <a:pt x="266" y="102"/>
                    </a:lnTo>
                    <a:lnTo>
                      <a:pt x="266" y="105"/>
                    </a:lnTo>
                    <a:lnTo>
                      <a:pt x="266" y="108"/>
                    </a:lnTo>
                    <a:lnTo>
                      <a:pt x="269" y="110"/>
                    </a:lnTo>
                    <a:lnTo>
                      <a:pt x="269" y="112"/>
                    </a:lnTo>
                    <a:lnTo>
                      <a:pt x="269" y="114"/>
                    </a:lnTo>
                    <a:lnTo>
                      <a:pt x="272" y="115"/>
                    </a:lnTo>
                    <a:lnTo>
                      <a:pt x="272" y="117"/>
                    </a:lnTo>
                    <a:lnTo>
                      <a:pt x="272" y="118"/>
                    </a:lnTo>
                    <a:lnTo>
                      <a:pt x="275" y="119"/>
                    </a:lnTo>
                    <a:lnTo>
                      <a:pt x="275" y="1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53" name="Freeform 28"/>
              <p:cNvSpPr>
                <a:spLocks/>
              </p:cNvSpPr>
              <p:nvPr/>
            </p:nvSpPr>
            <p:spPr bwMode="auto">
              <a:xfrm>
                <a:off x="1578" y="3776"/>
                <a:ext cx="280" cy="121"/>
              </a:xfrm>
              <a:custGeom>
                <a:avLst/>
                <a:gdLst/>
                <a:ahLst/>
                <a:cxnLst>
                  <a:cxn ang="0">
                    <a:pos x="7" y="119"/>
                  </a:cxn>
                  <a:cxn ang="0">
                    <a:pos x="10" y="114"/>
                  </a:cxn>
                  <a:cxn ang="0">
                    <a:pos x="13" y="105"/>
                  </a:cxn>
                  <a:cxn ang="0">
                    <a:pos x="19" y="93"/>
                  </a:cxn>
                  <a:cxn ang="0">
                    <a:pos x="23" y="78"/>
                  </a:cxn>
                  <a:cxn ang="0">
                    <a:pos x="26" y="63"/>
                  </a:cxn>
                  <a:cxn ang="0">
                    <a:pos x="32" y="47"/>
                  </a:cxn>
                  <a:cxn ang="0">
                    <a:pos x="35" y="32"/>
                  </a:cxn>
                  <a:cxn ang="0">
                    <a:pos x="39" y="19"/>
                  </a:cxn>
                  <a:cxn ang="0">
                    <a:pos x="45" y="9"/>
                  </a:cxn>
                  <a:cxn ang="0">
                    <a:pos x="48" y="3"/>
                  </a:cxn>
                  <a:cxn ang="0">
                    <a:pos x="55" y="0"/>
                  </a:cxn>
                  <a:cxn ang="0">
                    <a:pos x="58" y="3"/>
                  </a:cxn>
                  <a:cxn ang="0">
                    <a:pos x="61" y="9"/>
                  </a:cxn>
                  <a:cxn ang="0">
                    <a:pos x="67" y="19"/>
                  </a:cxn>
                  <a:cxn ang="0">
                    <a:pos x="71" y="32"/>
                  </a:cxn>
                  <a:cxn ang="0">
                    <a:pos x="74" y="47"/>
                  </a:cxn>
                  <a:cxn ang="0">
                    <a:pos x="80" y="62"/>
                  </a:cxn>
                  <a:cxn ang="0">
                    <a:pos x="83" y="78"/>
                  </a:cxn>
                  <a:cxn ang="0">
                    <a:pos x="87" y="92"/>
                  </a:cxn>
                  <a:cxn ang="0">
                    <a:pos x="93" y="105"/>
                  </a:cxn>
                  <a:cxn ang="0">
                    <a:pos x="96" y="114"/>
                  </a:cxn>
                  <a:cxn ang="0">
                    <a:pos x="99" y="119"/>
                  </a:cxn>
                  <a:cxn ang="0">
                    <a:pos x="106" y="119"/>
                  </a:cxn>
                  <a:cxn ang="0">
                    <a:pos x="109" y="114"/>
                  </a:cxn>
                  <a:cxn ang="0">
                    <a:pos x="115" y="105"/>
                  </a:cxn>
                  <a:cxn ang="0">
                    <a:pos x="119" y="94"/>
                  </a:cxn>
                  <a:cxn ang="0">
                    <a:pos x="122" y="79"/>
                  </a:cxn>
                  <a:cxn ang="0">
                    <a:pos x="128" y="64"/>
                  </a:cxn>
                  <a:cxn ang="0">
                    <a:pos x="131" y="48"/>
                  </a:cxn>
                  <a:cxn ang="0">
                    <a:pos x="135" y="33"/>
                  </a:cxn>
                  <a:cxn ang="0">
                    <a:pos x="141" y="20"/>
                  </a:cxn>
                  <a:cxn ang="0">
                    <a:pos x="144" y="10"/>
                  </a:cxn>
                  <a:cxn ang="0">
                    <a:pos x="147" y="3"/>
                  </a:cxn>
                  <a:cxn ang="0">
                    <a:pos x="154" y="0"/>
                  </a:cxn>
                  <a:cxn ang="0">
                    <a:pos x="157" y="2"/>
                  </a:cxn>
                  <a:cxn ang="0">
                    <a:pos x="163" y="9"/>
                  </a:cxn>
                  <a:cxn ang="0">
                    <a:pos x="167" y="18"/>
                  </a:cxn>
                  <a:cxn ang="0">
                    <a:pos x="170" y="31"/>
                  </a:cxn>
                  <a:cxn ang="0">
                    <a:pos x="176" y="46"/>
                  </a:cxn>
                  <a:cxn ang="0">
                    <a:pos x="179" y="62"/>
                  </a:cxn>
                  <a:cxn ang="0">
                    <a:pos x="183" y="77"/>
                  </a:cxn>
                  <a:cxn ang="0">
                    <a:pos x="189" y="92"/>
                  </a:cxn>
                  <a:cxn ang="0">
                    <a:pos x="192" y="104"/>
                  </a:cxn>
                  <a:cxn ang="0">
                    <a:pos x="195" y="113"/>
                  </a:cxn>
                  <a:cxn ang="0">
                    <a:pos x="202" y="119"/>
                  </a:cxn>
                  <a:cxn ang="0">
                    <a:pos x="205" y="120"/>
                  </a:cxn>
                  <a:cxn ang="0">
                    <a:pos x="208" y="116"/>
                  </a:cxn>
                  <a:cxn ang="0">
                    <a:pos x="215" y="108"/>
                  </a:cxn>
                  <a:cxn ang="0">
                    <a:pos x="218" y="97"/>
                  </a:cxn>
                  <a:cxn ang="0">
                    <a:pos x="221" y="84"/>
                  </a:cxn>
                  <a:cxn ang="0">
                    <a:pos x="227" y="69"/>
                  </a:cxn>
                  <a:cxn ang="0">
                    <a:pos x="231" y="53"/>
                  </a:cxn>
                  <a:cxn ang="0">
                    <a:pos x="234" y="38"/>
                  </a:cxn>
                  <a:cxn ang="0">
                    <a:pos x="240" y="24"/>
                  </a:cxn>
                  <a:cxn ang="0">
                    <a:pos x="243" y="13"/>
                  </a:cxn>
                  <a:cxn ang="0">
                    <a:pos x="247" y="5"/>
                  </a:cxn>
                  <a:cxn ang="0">
                    <a:pos x="253" y="0"/>
                  </a:cxn>
                  <a:cxn ang="0">
                    <a:pos x="259" y="2"/>
                  </a:cxn>
                  <a:cxn ang="0">
                    <a:pos x="263" y="8"/>
                  </a:cxn>
                  <a:cxn ang="0">
                    <a:pos x="266" y="18"/>
                  </a:cxn>
                  <a:cxn ang="0">
                    <a:pos x="272" y="30"/>
                  </a:cxn>
                  <a:cxn ang="0">
                    <a:pos x="275" y="45"/>
                  </a:cxn>
                </a:cxnLst>
                <a:rect l="0" t="0" r="r" b="b"/>
                <a:pathLst>
                  <a:path w="280" h="121">
                    <a:moveTo>
                      <a:pt x="0" y="120"/>
                    </a:moveTo>
                    <a:lnTo>
                      <a:pt x="3" y="120"/>
                    </a:lnTo>
                    <a:lnTo>
                      <a:pt x="3" y="120"/>
                    </a:lnTo>
                    <a:lnTo>
                      <a:pt x="7" y="119"/>
                    </a:lnTo>
                    <a:lnTo>
                      <a:pt x="7" y="118"/>
                    </a:lnTo>
                    <a:lnTo>
                      <a:pt x="7" y="117"/>
                    </a:lnTo>
                    <a:lnTo>
                      <a:pt x="10" y="115"/>
                    </a:lnTo>
                    <a:lnTo>
                      <a:pt x="10" y="114"/>
                    </a:lnTo>
                    <a:lnTo>
                      <a:pt x="10" y="112"/>
                    </a:lnTo>
                    <a:lnTo>
                      <a:pt x="13" y="110"/>
                    </a:lnTo>
                    <a:lnTo>
                      <a:pt x="13" y="107"/>
                    </a:lnTo>
                    <a:lnTo>
                      <a:pt x="13" y="105"/>
                    </a:lnTo>
                    <a:lnTo>
                      <a:pt x="16" y="102"/>
                    </a:lnTo>
                    <a:lnTo>
                      <a:pt x="16" y="99"/>
                    </a:lnTo>
                    <a:lnTo>
                      <a:pt x="16" y="96"/>
                    </a:lnTo>
                    <a:lnTo>
                      <a:pt x="19" y="93"/>
                    </a:lnTo>
                    <a:lnTo>
                      <a:pt x="19" y="89"/>
                    </a:lnTo>
                    <a:lnTo>
                      <a:pt x="19" y="86"/>
                    </a:lnTo>
                    <a:lnTo>
                      <a:pt x="23" y="82"/>
                    </a:lnTo>
                    <a:lnTo>
                      <a:pt x="23" y="78"/>
                    </a:lnTo>
                    <a:lnTo>
                      <a:pt x="23" y="74"/>
                    </a:lnTo>
                    <a:lnTo>
                      <a:pt x="26" y="71"/>
                    </a:lnTo>
                    <a:lnTo>
                      <a:pt x="26" y="67"/>
                    </a:lnTo>
                    <a:lnTo>
                      <a:pt x="26" y="63"/>
                    </a:lnTo>
                    <a:lnTo>
                      <a:pt x="29" y="59"/>
                    </a:lnTo>
                    <a:lnTo>
                      <a:pt x="29" y="55"/>
                    </a:lnTo>
                    <a:lnTo>
                      <a:pt x="29" y="51"/>
                    </a:lnTo>
                    <a:lnTo>
                      <a:pt x="32" y="47"/>
                    </a:lnTo>
                    <a:lnTo>
                      <a:pt x="32" y="43"/>
                    </a:lnTo>
                    <a:lnTo>
                      <a:pt x="32" y="39"/>
                    </a:lnTo>
                    <a:lnTo>
                      <a:pt x="35" y="36"/>
                    </a:lnTo>
                    <a:lnTo>
                      <a:pt x="35" y="32"/>
                    </a:lnTo>
                    <a:lnTo>
                      <a:pt x="35" y="29"/>
                    </a:lnTo>
                    <a:lnTo>
                      <a:pt x="39" y="26"/>
                    </a:lnTo>
                    <a:lnTo>
                      <a:pt x="39" y="22"/>
                    </a:lnTo>
                    <a:lnTo>
                      <a:pt x="39" y="19"/>
                    </a:lnTo>
                    <a:lnTo>
                      <a:pt x="42" y="16"/>
                    </a:lnTo>
                    <a:lnTo>
                      <a:pt x="42" y="14"/>
                    </a:lnTo>
                    <a:lnTo>
                      <a:pt x="42" y="12"/>
                    </a:lnTo>
                    <a:lnTo>
                      <a:pt x="45" y="9"/>
                    </a:lnTo>
                    <a:lnTo>
                      <a:pt x="45" y="7"/>
                    </a:lnTo>
                    <a:lnTo>
                      <a:pt x="45" y="5"/>
                    </a:lnTo>
                    <a:lnTo>
                      <a:pt x="48" y="4"/>
                    </a:lnTo>
                    <a:lnTo>
                      <a:pt x="48" y="3"/>
                    </a:lnTo>
                    <a:lnTo>
                      <a:pt x="48" y="1"/>
                    </a:lnTo>
                    <a:lnTo>
                      <a:pt x="51" y="1"/>
                    </a:lnTo>
                    <a:lnTo>
                      <a:pt x="51" y="0"/>
                    </a:lnTo>
                    <a:lnTo>
                      <a:pt x="55" y="0"/>
                    </a:lnTo>
                    <a:lnTo>
                      <a:pt x="55" y="0"/>
                    </a:lnTo>
                    <a:lnTo>
                      <a:pt x="55" y="1"/>
                    </a:lnTo>
                    <a:lnTo>
                      <a:pt x="58" y="1"/>
                    </a:lnTo>
                    <a:lnTo>
                      <a:pt x="58" y="3"/>
                    </a:lnTo>
                    <a:lnTo>
                      <a:pt x="58" y="4"/>
                    </a:lnTo>
                    <a:lnTo>
                      <a:pt x="61" y="5"/>
                    </a:lnTo>
                    <a:lnTo>
                      <a:pt x="61" y="7"/>
                    </a:lnTo>
                    <a:lnTo>
                      <a:pt x="61" y="9"/>
                    </a:lnTo>
                    <a:lnTo>
                      <a:pt x="64" y="12"/>
                    </a:lnTo>
                    <a:lnTo>
                      <a:pt x="64" y="14"/>
                    </a:lnTo>
                    <a:lnTo>
                      <a:pt x="64" y="16"/>
                    </a:lnTo>
                    <a:lnTo>
                      <a:pt x="67" y="19"/>
                    </a:lnTo>
                    <a:lnTo>
                      <a:pt x="67" y="22"/>
                    </a:lnTo>
                    <a:lnTo>
                      <a:pt x="67" y="25"/>
                    </a:lnTo>
                    <a:lnTo>
                      <a:pt x="71" y="29"/>
                    </a:lnTo>
                    <a:lnTo>
                      <a:pt x="71" y="32"/>
                    </a:lnTo>
                    <a:lnTo>
                      <a:pt x="71" y="36"/>
                    </a:lnTo>
                    <a:lnTo>
                      <a:pt x="74" y="39"/>
                    </a:lnTo>
                    <a:lnTo>
                      <a:pt x="74" y="43"/>
                    </a:lnTo>
                    <a:lnTo>
                      <a:pt x="74" y="47"/>
                    </a:lnTo>
                    <a:lnTo>
                      <a:pt x="77" y="51"/>
                    </a:lnTo>
                    <a:lnTo>
                      <a:pt x="77" y="55"/>
                    </a:lnTo>
                    <a:lnTo>
                      <a:pt x="77" y="59"/>
                    </a:lnTo>
                    <a:lnTo>
                      <a:pt x="80" y="62"/>
                    </a:lnTo>
                    <a:lnTo>
                      <a:pt x="80" y="67"/>
                    </a:lnTo>
                    <a:lnTo>
                      <a:pt x="80" y="71"/>
                    </a:lnTo>
                    <a:lnTo>
                      <a:pt x="83" y="74"/>
                    </a:lnTo>
                    <a:lnTo>
                      <a:pt x="83" y="78"/>
                    </a:lnTo>
                    <a:lnTo>
                      <a:pt x="83" y="82"/>
                    </a:lnTo>
                    <a:lnTo>
                      <a:pt x="87" y="85"/>
                    </a:lnTo>
                    <a:lnTo>
                      <a:pt x="87" y="89"/>
                    </a:lnTo>
                    <a:lnTo>
                      <a:pt x="87" y="92"/>
                    </a:lnTo>
                    <a:lnTo>
                      <a:pt x="90" y="96"/>
                    </a:lnTo>
                    <a:lnTo>
                      <a:pt x="90" y="99"/>
                    </a:lnTo>
                    <a:lnTo>
                      <a:pt x="90" y="102"/>
                    </a:lnTo>
                    <a:lnTo>
                      <a:pt x="93" y="105"/>
                    </a:lnTo>
                    <a:lnTo>
                      <a:pt x="93" y="107"/>
                    </a:lnTo>
                    <a:lnTo>
                      <a:pt x="93" y="109"/>
                    </a:lnTo>
                    <a:lnTo>
                      <a:pt x="96" y="112"/>
                    </a:lnTo>
                    <a:lnTo>
                      <a:pt x="96" y="114"/>
                    </a:lnTo>
                    <a:lnTo>
                      <a:pt x="96" y="115"/>
                    </a:lnTo>
                    <a:lnTo>
                      <a:pt x="96" y="117"/>
                    </a:lnTo>
                    <a:lnTo>
                      <a:pt x="99" y="118"/>
                    </a:lnTo>
                    <a:lnTo>
                      <a:pt x="99" y="119"/>
                    </a:lnTo>
                    <a:lnTo>
                      <a:pt x="99" y="119"/>
                    </a:lnTo>
                    <a:lnTo>
                      <a:pt x="103" y="120"/>
                    </a:lnTo>
                    <a:lnTo>
                      <a:pt x="106" y="120"/>
                    </a:lnTo>
                    <a:lnTo>
                      <a:pt x="106" y="119"/>
                    </a:lnTo>
                    <a:lnTo>
                      <a:pt x="106" y="118"/>
                    </a:lnTo>
                    <a:lnTo>
                      <a:pt x="109" y="117"/>
                    </a:lnTo>
                    <a:lnTo>
                      <a:pt x="109" y="115"/>
                    </a:lnTo>
                    <a:lnTo>
                      <a:pt x="109" y="114"/>
                    </a:lnTo>
                    <a:lnTo>
                      <a:pt x="112" y="112"/>
                    </a:lnTo>
                    <a:lnTo>
                      <a:pt x="112" y="110"/>
                    </a:lnTo>
                    <a:lnTo>
                      <a:pt x="112" y="108"/>
                    </a:lnTo>
                    <a:lnTo>
                      <a:pt x="115" y="105"/>
                    </a:lnTo>
                    <a:lnTo>
                      <a:pt x="115" y="103"/>
                    </a:lnTo>
                    <a:lnTo>
                      <a:pt x="115" y="100"/>
                    </a:lnTo>
                    <a:lnTo>
                      <a:pt x="119" y="97"/>
                    </a:lnTo>
                    <a:lnTo>
                      <a:pt x="119" y="94"/>
                    </a:lnTo>
                    <a:lnTo>
                      <a:pt x="119" y="90"/>
                    </a:lnTo>
                    <a:lnTo>
                      <a:pt x="122" y="87"/>
                    </a:lnTo>
                    <a:lnTo>
                      <a:pt x="122" y="83"/>
                    </a:lnTo>
                    <a:lnTo>
                      <a:pt x="122" y="79"/>
                    </a:lnTo>
                    <a:lnTo>
                      <a:pt x="125" y="76"/>
                    </a:lnTo>
                    <a:lnTo>
                      <a:pt x="125" y="72"/>
                    </a:lnTo>
                    <a:lnTo>
                      <a:pt x="125" y="68"/>
                    </a:lnTo>
                    <a:lnTo>
                      <a:pt x="128" y="64"/>
                    </a:lnTo>
                    <a:lnTo>
                      <a:pt x="128" y="60"/>
                    </a:lnTo>
                    <a:lnTo>
                      <a:pt x="128" y="56"/>
                    </a:lnTo>
                    <a:lnTo>
                      <a:pt x="131" y="52"/>
                    </a:lnTo>
                    <a:lnTo>
                      <a:pt x="131" y="48"/>
                    </a:lnTo>
                    <a:lnTo>
                      <a:pt x="131" y="44"/>
                    </a:lnTo>
                    <a:lnTo>
                      <a:pt x="135" y="40"/>
                    </a:lnTo>
                    <a:lnTo>
                      <a:pt x="135" y="37"/>
                    </a:lnTo>
                    <a:lnTo>
                      <a:pt x="135" y="33"/>
                    </a:lnTo>
                    <a:lnTo>
                      <a:pt x="138" y="29"/>
                    </a:lnTo>
                    <a:lnTo>
                      <a:pt x="138" y="26"/>
                    </a:lnTo>
                    <a:lnTo>
                      <a:pt x="138" y="23"/>
                    </a:lnTo>
                    <a:lnTo>
                      <a:pt x="141" y="20"/>
                    </a:lnTo>
                    <a:lnTo>
                      <a:pt x="141" y="17"/>
                    </a:lnTo>
                    <a:lnTo>
                      <a:pt x="141" y="15"/>
                    </a:lnTo>
                    <a:lnTo>
                      <a:pt x="144" y="12"/>
                    </a:lnTo>
                    <a:lnTo>
                      <a:pt x="144" y="10"/>
                    </a:lnTo>
                    <a:lnTo>
                      <a:pt x="144" y="8"/>
                    </a:lnTo>
                    <a:lnTo>
                      <a:pt x="147" y="6"/>
                    </a:lnTo>
                    <a:lnTo>
                      <a:pt x="147" y="4"/>
                    </a:lnTo>
                    <a:lnTo>
                      <a:pt x="147" y="3"/>
                    </a:lnTo>
                    <a:lnTo>
                      <a:pt x="151" y="2"/>
                    </a:lnTo>
                    <a:lnTo>
                      <a:pt x="151" y="1"/>
                    </a:lnTo>
                    <a:lnTo>
                      <a:pt x="151" y="0"/>
                    </a:lnTo>
                    <a:lnTo>
                      <a:pt x="154" y="0"/>
                    </a:lnTo>
                    <a:lnTo>
                      <a:pt x="154" y="0"/>
                    </a:lnTo>
                    <a:lnTo>
                      <a:pt x="157" y="1"/>
                    </a:lnTo>
                    <a:lnTo>
                      <a:pt x="157" y="1"/>
                    </a:lnTo>
                    <a:lnTo>
                      <a:pt x="157" y="2"/>
                    </a:lnTo>
                    <a:lnTo>
                      <a:pt x="160" y="3"/>
                    </a:lnTo>
                    <a:lnTo>
                      <a:pt x="160" y="5"/>
                    </a:lnTo>
                    <a:lnTo>
                      <a:pt x="160" y="7"/>
                    </a:lnTo>
                    <a:lnTo>
                      <a:pt x="163" y="9"/>
                    </a:lnTo>
                    <a:lnTo>
                      <a:pt x="163" y="11"/>
                    </a:lnTo>
                    <a:lnTo>
                      <a:pt x="163" y="13"/>
                    </a:lnTo>
                    <a:lnTo>
                      <a:pt x="167" y="16"/>
                    </a:lnTo>
                    <a:lnTo>
                      <a:pt x="167" y="18"/>
                    </a:lnTo>
                    <a:lnTo>
                      <a:pt x="167" y="21"/>
                    </a:lnTo>
                    <a:lnTo>
                      <a:pt x="170" y="24"/>
                    </a:lnTo>
                    <a:lnTo>
                      <a:pt x="170" y="28"/>
                    </a:lnTo>
                    <a:lnTo>
                      <a:pt x="170" y="31"/>
                    </a:lnTo>
                    <a:lnTo>
                      <a:pt x="173" y="35"/>
                    </a:lnTo>
                    <a:lnTo>
                      <a:pt x="173" y="38"/>
                    </a:lnTo>
                    <a:lnTo>
                      <a:pt x="173" y="42"/>
                    </a:lnTo>
                    <a:lnTo>
                      <a:pt x="176" y="46"/>
                    </a:lnTo>
                    <a:lnTo>
                      <a:pt x="176" y="50"/>
                    </a:lnTo>
                    <a:lnTo>
                      <a:pt x="176" y="54"/>
                    </a:lnTo>
                    <a:lnTo>
                      <a:pt x="179" y="58"/>
                    </a:lnTo>
                    <a:lnTo>
                      <a:pt x="179" y="62"/>
                    </a:lnTo>
                    <a:lnTo>
                      <a:pt x="179" y="66"/>
                    </a:lnTo>
                    <a:lnTo>
                      <a:pt x="183" y="69"/>
                    </a:lnTo>
                    <a:lnTo>
                      <a:pt x="183" y="74"/>
                    </a:lnTo>
                    <a:lnTo>
                      <a:pt x="183" y="77"/>
                    </a:lnTo>
                    <a:lnTo>
                      <a:pt x="186" y="81"/>
                    </a:lnTo>
                    <a:lnTo>
                      <a:pt x="186" y="85"/>
                    </a:lnTo>
                    <a:lnTo>
                      <a:pt x="186" y="88"/>
                    </a:lnTo>
                    <a:lnTo>
                      <a:pt x="189" y="92"/>
                    </a:lnTo>
                    <a:lnTo>
                      <a:pt x="189" y="95"/>
                    </a:lnTo>
                    <a:lnTo>
                      <a:pt x="189" y="98"/>
                    </a:lnTo>
                    <a:lnTo>
                      <a:pt x="192" y="101"/>
                    </a:lnTo>
                    <a:lnTo>
                      <a:pt x="192" y="104"/>
                    </a:lnTo>
                    <a:lnTo>
                      <a:pt x="192" y="107"/>
                    </a:lnTo>
                    <a:lnTo>
                      <a:pt x="195" y="109"/>
                    </a:lnTo>
                    <a:lnTo>
                      <a:pt x="195" y="111"/>
                    </a:lnTo>
                    <a:lnTo>
                      <a:pt x="195" y="113"/>
                    </a:lnTo>
                    <a:lnTo>
                      <a:pt x="199" y="115"/>
                    </a:lnTo>
                    <a:lnTo>
                      <a:pt x="199" y="116"/>
                    </a:lnTo>
                    <a:lnTo>
                      <a:pt x="199" y="118"/>
                    </a:lnTo>
                    <a:lnTo>
                      <a:pt x="202" y="119"/>
                    </a:lnTo>
                    <a:lnTo>
                      <a:pt x="202" y="119"/>
                    </a:lnTo>
                    <a:lnTo>
                      <a:pt x="202" y="120"/>
                    </a:lnTo>
                    <a:lnTo>
                      <a:pt x="205" y="120"/>
                    </a:lnTo>
                    <a:lnTo>
                      <a:pt x="205" y="120"/>
                    </a:lnTo>
                    <a:lnTo>
                      <a:pt x="205" y="119"/>
                    </a:lnTo>
                    <a:lnTo>
                      <a:pt x="208" y="119"/>
                    </a:lnTo>
                    <a:lnTo>
                      <a:pt x="208" y="117"/>
                    </a:lnTo>
                    <a:lnTo>
                      <a:pt x="208" y="116"/>
                    </a:lnTo>
                    <a:lnTo>
                      <a:pt x="211" y="114"/>
                    </a:lnTo>
                    <a:lnTo>
                      <a:pt x="211" y="113"/>
                    </a:lnTo>
                    <a:lnTo>
                      <a:pt x="211" y="110"/>
                    </a:lnTo>
                    <a:lnTo>
                      <a:pt x="215" y="108"/>
                    </a:lnTo>
                    <a:lnTo>
                      <a:pt x="215" y="106"/>
                    </a:lnTo>
                    <a:lnTo>
                      <a:pt x="215" y="103"/>
                    </a:lnTo>
                    <a:lnTo>
                      <a:pt x="218" y="100"/>
                    </a:lnTo>
                    <a:lnTo>
                      <a:pt x="218" y="97"/>
                    </a:lnTo>
                    <a:lnTo>
                      <a:pt x="218" y="94"/>
                    </a:lnTo>
                    <a:lnTo>
                      <a:pt x="221" y="91"/>
                    </a:lnTo>
                    <a:lnTo>
                      <a:pt x="221" y="87"/>
                    </a:lnTo>
                    <a:lnTo>
                      <a:pt x="221" y="84"/>
                    </a:lnTo>
                    <a:lnTo>
                      <a:pt x="224" y="80"/>
                    </a:lnTo>
                    <a:lnTo>
                      <a:pt x="224" y="76"/>
                    </a:lnTo>
                    <a:lnTo>
                      <a:pt x="224" y="73"/>
                    </a:lnTo>
                    <a:lnTo>
                      <a:pt x="227" y="69"/>
                    </a:lnTo>
                    <a:lnTo>
                      <a:pt x="227" y="65"/>
                    </a:lnTo>
                    <a:lnTo>
                      <a:pt x="227" y="61"/>
                    </a:lnTo>
                    <a:lnTo>
                      <a:pt x="231" y="57"/>
                    </a:lnTo>
                    <a:lnTo>
                      <a:pt x="231" y="53"/>
                    </a:lnTo>
                    <a:lnTo>
                      <a:pt x="231" y="49"/>
                    </a:lnTo>
                    <a:lnTo>
                      <a:pt x="234" y="45"/>
                    </a:lnTo>
                    <a:lnTo>
                      <a:pt x="234" y="41"/>
                    </a:lnTo>
                    <a:lnTo>
                      <a:pt x="234" y="38"/>
                    </a:lnTo>
                    <a:lnTo>
                      <a:pt x="237" y="34"/>
                    </a:lnTo>
                    <a:lnTo>
                      <a:pt x="237" y="30"/>
                    </a:lnTo>
                    <a:lnTo>
                      <a:pt x="237" y="27"/>
                    </a:lnTo>
                    <a:lnTo>
                      <a:pt x="240" y="24"/>
                    </a:lnTo>
                    <a:lnTo>
                      <a:pt x="240" y="21"/>
                    </a:lnTo>
                    <a:lnTo>
                      <a:pt x="240" y="18"/>
                    </a:lnTo>
                    <a:lnTo>
                      <a:pt x="243" y="15"/>
                    </a:lnTo>
                    <a:lnTo>
                      <a:pt x="243" y="13"/>
                    </a:lnTo>
                    <a:lnTo>
                      <a:pt x="243" y="10"/>
                    </a:lnTo>
                    <a:lnTo>
                      <a:pt x="247" y="8"/>
                    </a:lnTo>
                    <a:lnTo>
                      <a:pt x="247" y="6"/>
                    </a:lnTo>
                    <a:lnTo>
                      <a:pt x="247" y="5"/>
                    </a:lnTo>
                    <a:lnTo>
                      <a:pt x="250" y="3"/>
                    </a:lnTo>
                    <a:lnTo>
                      <a:pt x="250" y="2"/>
                    </a:lnTo>
                    <a:lnTo>
                      <a:pt x="250" y="1"/>
                    </a:lnTo>
                    <a:lnTo>
                      <a:pt x="253" y="0"/>
                    </a:lnTo>
                    <a:lnTo>
                      <a:pt x="256" y="0"/>
                    </a:lnTo>
                    <a:lnTo>
                      <a:pt x="256" y="0"/>
                    </a:lnTo>
                    <a:lnTo>
                      <a:pt x="256" y="1"/>
                    </a:lnTo>
                    <a:lnTo>
                      <a:pt x="259" y="2"/>
                    </a:lnTo>
                    <a:lnTo>
                      <a:pt x="259" y="3"/>
                    </a:lnTo>
                    <a:lnTo>
                      <a:pt x="259" y="5"/>
                    </a:lnTo>
                    <a:lnTo>
                      <a:pt x="263" y="6"/>
                    </a:lnTo>
                    <a:lnTo>
                      <a:pt x="263" y="8"/>
                    </a:lnTo>
                    <a:lnTo>
                      <a:pt x="263" y="10"/>
                    </a:lnTo>
                    <a:lnTo>
                      <a:pt x="266" y="13"/>
                    </a:lnTo>
                    <a:lnTo>
                      <a:pt x="266" y="15"/>
                    </a:lnTo>
                    <a:lnTo>
                      <a:pt x="266" y="18"/>
                    </a:lnTo>
                    <a:lnTo>
                      <a:pt x="269" y="21"/>
                    </a:lnTo>
                    <a:lnTo>
                      <a:pt x="269" y="24"/>
                    </a:lnTo>
                    <a:lnTo>
                      <a:pt x="269" y="27"/>
                    </a:lnTo>
                    <a:lnTo>
                      <a:pt x="272" y="30"/>
                    </a:lnTo>
                    <a:lnTo>
                      <a:pt x="272" y="34"/>
                    </a:lnTo>
                    <a:lnTo>
                      <a:pt x="272" y="38"/>
                    </a:lnTo>
                    <a:lnTo>
                      <a:pt x="275" y="41"/>
                    </a:lnTo>
                    <a:lnTo>
                      <a:pt x="275" y="45"/>
                    </a:lnTo>
                    <a:lnTo>
                      <a:pt x="275" y="49"/>
                    </a:lnTo>
                    <a:lnTo>
                      <a:pt x="279" y="5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54" name="Freeform 29"/>
              <p:cNvSpPr>
                <a:spLocks/>
              </p:cNvSpPr>
              <p:nvPr/>
            </p:nvSpPr>
            <p:spPr bwMode="auto">
              <a:xfrm>
                <a:off x="1857" y="3776"/>
                <a:ext cx="273" cy="121"/>
              </a:xfrm>
              <a:custGeom>
                <a:avLst/>
                <a:gdLst/>
                <a:ahLst/>
                <a:cxnLst>
                  <a:cxn ang="0">
                    <a:pos x="3" y="65"/>
                  </a:cxn>
                  <a:cxn ang="0">
                    <a:pos x="6" y="80"/>
                  </a:cxn>
                  <a:cxn ang="0">
                    <a:pos x="9" y="94"/>
                  </a:cxn>
                  <a:cxn ang="0">
                    <a:pos x="16" y="106"/>
                  </a:cxn>
                  <a:cxn ang="0">
                    <a:pos x="19" y="114"/>
                  </a:cxn>
                  <a:cxn ang="0">
                    <a:pos x="22" y="119"/>
                  </a:cxn>
                  <a:cxn ang="0">
                    <a:pos x="28" y="119"/>
                  </a:cxn>
                  <a:cxn ang="0">
                    <a:pos x="32" y="115"/>
                  </a:cxn>
                  <a:cxn ang="0">
                    <a:pos x="35" y="107"/>
                  </a:cxn>
                  <a:cxn ang="0">
                    <a:pos x="41" y="95"/>
                  </a:cxn>
                  <a:cxn ang="0">
                    <a:pos x="44" y="81"/>
                  </a:cxn>
                  <a:cxn ang="0">
                    <a:pos x="48" y="66"/>
                  </a:cxn>
                  <a:cxn ang="0">
                    <a:pos x="54" y="50"/>
                  </a:cxn>
                  <a:cxn ang="0">
                    <a:pos x="57" y="35"/>
                  </a:cxn>
                  <a:cxn ang="0">
                    <a:pos x="60" y="21"/>
                  </a:cxn>
                  <a:cxn ang="0">
                    <a:pos x="67" y="11"/>
                  </a:cxn>
                  <a:cxn ang="0">
                    <a:pos x="70" y="3"/>
                  </a:cxn>
                  <a:cxn ang="0">
                    <a:pos x="73" y="0"/>
                  </a:cxn>
                  <a:cxn ang="0">
                    <a:pos x="80" y="2"/>
                  </a:cxn>
                  <a:cxn ang="0">
                    <a:pos x="83" y="8"/>
                  </a:cxn>
                  <a:cxn ang="0">
                    <a:pos x="89" y="17"/>
                  </a:cxn>
                  <a:cxn ang="0">
                    <a:pos x="92" y="29"/>
                  </a:cxn>
                  <a:cxn ang="0">
                    <a:pos x="96" y="44"/>
                  </a:cxn>
                  <a:cxn ang="0">
                    <a:pos x="102" y="60"/>
                  </a:cxn>
                  <a:cxn ang="0">
                    <a:pos x="105" y="76"/>
                  </a:cxn>
                  <a:cxn ang="0">
                    <a:pos x="108" y="90"/>
                  </a:cxn>
                  <a:cxn ang="0">
                    <a:pos x="115" y="103"/>
                  </a:cxn>
                  <a:cxn ang="0">
                    <a:pos x="118" y="112"/>
                  </a:cxn>
                  <a:cxn ang="0">
                    <a:pos x="121" y="118"/>
                  </a:cxn>
                  <a:cxn ang="0">
                    <a:pos x="128" y="119"/>
                  </a:cxn>
                  <a:cxn ang="0">
                    <a:pos x="134" y="115"/>
                  </a:cxn>
                  <a:cxn ang="0">
                    <a:pos x="137" y="107"/>
                  </a:cxn>
                  <a:cxn ang="0">
                    <a:pos x="140" y="96"/>
                  </a:cxn>
                  <a:cxn ang="0">
                    <a:pos x="144" y="82"/>
                  </a:cxn>
                  <a:cxn ang="0">
                    <a:pos x="150" y="67"/>
                  </a:cxn>
                  <a:cxn ang="0">
                    <a:pos x="153" y="51"/>
                  </a:cxn>
                  <a:cxn ang="0">
                    <a:pos x="156" y="36"/>
                  </a:cxn>
                  <a:cxn ang="0">
                    <a:pos x="163" y="22"/>
                  </a:cxn>
                  <a:cxn ang="0">
                    <a:pos x="166" y="12"/>
                  </a:cxn>
                  <a:cxn ang="0">
                    <a:pos x="169" y="4"/>
                  </a:cxn>
                  <a:cxn ang="0">
                    <a:pos x="176" y="0"/>
                  </a:cxn>
                  <a:cxn ang="0">
                    <a:pos x="179" y="1"/>
                  </a:cxn>
                  <a:cxn ang="0">
                    <a:pos x="185" y="7"/>
                  </a:cxn>
                  <a:cxn ang="0">
                    <a:pos x="188" y="16"/>
                  </a:cxn>
                  <a:cxn ang="0">
                    <a:pos x="192" y="29"/>
                  </a:cxn>
                  <a:cxn ang="0">
                    <a:pos x="198" y="43"/>
                  </a:cxn>
                  <a:cxn ang="0">
                    <a:pos x="201" y="59"/>
                  </a:cxn>
                  <a:cxn ang="0">
                    <a:pos x="204" y="74"/>
                  </a:cxn>
                  <a:cxn ang="0">
                    <a:pos x="211" y="89"/>
                  </a:cxn>
                  <a:cxn ang="0">
                    <a:pos x="214" y="102"/>
                  </a:cxn>
                  <a:cxn ang="0">
                    <a:pos x="217" y="112"/>
                  </a:cxn>
                  <a:cxn ang="0">
                    <a:pos x="224" y="118"/>
                  </a:cxn>
                  <a:cxn ang="0">
                    <a:pos x="230" y="120"/>
                  </a:cxn>
                  <a:cxn ang="0">
                    <a:pos x="233" y="115"/>
                  </a:cxn>
                  <a:cxn ang="0">
                    <a:pos x="236" y="108"/>
                  </a:cxn>
                  <a:cxn ang="0">
                    <a:pos x="240" y="97"/>
                  </a:cxn>
                  <a:cxn ang="0">
                    <a:pos x="246" y="83"/>
                  </a:cxn>
                  <a:cxn ang="0">
                    <a:pos x="249" y="67"/>
                  </a:cxn>
                  <a:cxn ang="0">
                    <a:pos x="252" y="52"/>
                  </a:cxn>
                  <a:cxn ang="0">
                    <a:pos x="259" y="36"/>
                  </a:cxn>
                  <a:cxn ang="0">
                    <a:pos x="262" y="23"/>
                  </a:cxn>
                  <a:cxn ang="0">
                    <a:pos x="265" y="12"/>
                  </a:cxn>
                  <a:cxn ang="0">
                    <a:pos x="272" y="4"/>
                  </a:cxn>
                </a:cxnLst>
                <a:rect l="0" t="0" r="r" b="b"/>
                <a:pathLst>
                  <a:path w="273" h="121">
                    <a:moveTo>
                      <a:pt x="0" y="53"/>
                    </a:moveTo>
                    <a:lnTo>
                      <a:pt x="0" y="57"/>
                    </a:lnTo>
                    <a:lnTo>
                      <a:pt x="0" y="61"/>
                    </a:lnTo>
                    <a:lnTo>
                      <a:pt x="3" y="65"/>
                    </a:lnTo>
                    <a:lnTo>
                      <a:pt x="3" y="69"/>
                    </a:lnTo>
                    <a:lnTo>
                      <a:pt x="3" y="73"/>
                    </a:lnTo>
                    <a:lnTo>
                      <a:pt x="6" y="76"/>
                    </a:lnTo>
                    <a:lnTo>
                      <a:pt x="6" y="80"/>
                    </a:lnTo>
                    <a:lnTo>
                      <a:pt x="6" y="84"/>
                    </a:lnTo>
                    <a:lnTo>
                      <a:pt x="9" y="87"/>
                    </a:lnTo>
                    <a:lnTo>
                      <a:pt x="9" y="91"/>
                    </a:lnTo>
                    <a:lnTo>
                      <a:pt x="9" y="94"/>
                    </a:lnTo>
                    <a:lnTo>
                      <a:pt x="12" y="97"/>
                    </a:lnTo>
                    <a:lnTo>
                      <a:pt x="12" y="100"/>
                    </a:lnTo>
                    <a:lnTo>
                      <a:pt x="12" y="103"/>
                    </a:lnTo>
                    <a:lnTo>
                      <a:pt x="16" y="106"/>
                    </a:lnTo>
                    <a:lnTo>
                      <a:pt x="16" y="108"/>
                    </a:lnTo>
                    <a:lnTo>
                      <a:pt x="16" y="110"/>
                    </a:lnTo>
                    <a:lnTo>
                      <a:pt x="19" y="113"/>
                    </a:lnTo>
                    <a:lnTo>
                      <a:pt x="19" y="114"/>
                    </a:lnTo>
                    <a:lnTo>
                      <a:pt x="19" y="116"/>
                    </a:lnTo>
                    <a:lnTo>
                      <a:pt x="22" y="117"/>
                    </a:lnTo>
                    <a:lnTo>
                      <a:pt x="22" y="119"/>
                    </a:lnTo>
                    <a:lnTo>
                      <a:pt x="22" y="119"/>
                    </a:lnTo>
                    <a:lnTo>
                      <a:pt x="25" y="120"/>
                    </a:lnTo>
                    <a:lnTo>
                      <a:pt x="25" y="120"/>
                    </a:lnTo>
                    <a:lnTo>
                      <a:pt x="28" y="120"/>
                    </a:lnTo>
                    <a:lnTo>
                      <a:pt x="28" y="119"/>
                    </a:lnTo>
                    <a:lnTo>
                      <a:pt x="28" y="119"/>
                    </a:lnTo>
                    <a:lnTo>
                      <a:pt x="28" y="118"/>
                    </a:lnTo>
                    <a:lnTo>
                      <a:pt x="32" y="116"/>
                    </a:lnTo>
                    <a:lnTo>
                      <a:pt x="32" y="115"/>
                    </a:lnTo>
                    <a:lnTo>
                      <a:pt x="32" y="113"/>
                    </a:lnTo>
                    <a:lnTo>
                      <a:pt x="35" y="111"/>
                    </a:lnTo>
                    <a:lnTo>
                      <a:pt x="35" y="109"/>
                    </a:lnTo>
                    <a:lnTo>
                      <a:pt x="35" y="107"/>
                    </a:lnTo>
                    <a:lnTo>
                      <a:pt x="38" y="104"/>
                    </a:lnTo>
                    <a:lnTo>
                      <a:pt x="38" y="101"/>
                    </a:lnTo>
                    <a:lnTo>
                      <a:pt x="38" y="98"/>
                    </a:lnTo>
                    <a:lnTo>
                      <a:pt x="41" y="95"/>
                    </a:lnTo>
                    <a:lnTo>
                      <a:pt x="41" y="92"/>
                    </a:lnTo>
                    <a:lnTo>
                      <a:pt x="41" y="88"/>
                    </a:lnTo>
                    <a:lnTo>
                      <a:pt x="44" y="85"/>
                    </a:lnTo>
                    <a:lnTo>
                      <a:pt x="44" y="81"/>
                    </a:lnTo>
                    <a:lnTo>
                      <a:pt x="44" y="77"/>
                    </a:lnTo>
                    <a:lnTo>
                      <a:pt x="48" y="74"/>
                    </a:lnTo>
                    <a:lnTo>
                      <a:pt x="48" y="69"/>
                    </a:lnTo>
                    <a:lnTo>
                      <a:pt x="48" y="66"/>
                    </a:lnTo>
                    <a:lnTo>
                      <a:pt x="51" y="62"/>
                    </a:lnTo>
                    <a:lnTo>
                      <a:pt x="51" y="58"/>
                    </a:lnTo>
                    <a:lnTo>
                      <a:pt x="51" y="54"/>
                    </a:lnTo>
                    <a:lnTo>
                      <a:pt x="54" y="50"/>
                    </a:lnTo>
                    <a:lnTo>
                      <a:pt x="54" y="46"/>
                    </a:lnTo>
                    <a:lnTo>
                      <a:pt x="54" y="42"/>
                    </a:lnTo>
                    <a:lnTo>
                      <a:pt x="57" y="38"/>
                    </a:lnTo>
                    <a:lnTo>
                      <a:pt x="57" y="35"/>
                    </a:lnTo>
                    <a:lnTo>
                      <a:pt x="57" y="31"/>
                    </a:lnTo>
                    <a:lnTo>
                      <a:pt x="60" y="28"/>
                    </a:lnTo>
                    <a:lnTo>
                      <a:pt x="60" y="24"/>
                    </a:lnTo>
                    <a:lnTo>
                      <a:pt x="60" y="21"/>
                    </a:lnTo>
                    <a:lnTo>
                      <a:pt x="64" y="18"/>
                    </a:lnTo>
                    <a:lnTo>
                      <a:pt x="64" y="16"/>
                    </a:lnTo>
                    <a:lnTo>
                      <a:pt x="64" y="13"/>
                    </a:lnTo>
                    <a:lnTo>
                      <a:pt x="67" y="11"/>
                    </a:lnTo>
                    <a:lnTo>
                      <a:pt x="67" y="9"/>
                    </a:lnTo>
                    <a:lnTo>
                      <a:pt x="67" y="7"/>
                    </a:lnTo>
                    <a:lnTo>
                      <a:pt x="70" y="5"/>
                    </a:lnTo>
                    <a:lnTo>
                      <a:pt x="70" y="3"/>
                    </a:lnTo>
                    <a:lnTo>
                      <a:pt x="70" y="2"/>
                    </a:lnTo>
                    <a:lnTo>
                      <a:pt x="73" y="1"/>
                    </a:lnTo>
                    <a:lnTo>
                      <a:pt x="73" y="1"/>
                    </a:lnTo>
                    <a:lnTo>
                      <a:pt x="73" y="0"/>
                    </a:lnTo>
                    <a:lnTo>
                      <a:pt x="76" y="0"/>
                    </a:lnTo>
                    <a:lnTo>
                      <a:pt x="76" y="0"/>
                    </a:lnTo>
                    <a:lnTo>
                      <a:pt x="80" y="1"/>
                    </a:lnTo>
                    <a:lnTo>
                      <a:pt x="80" y="2"/>
                    </a:lnTo>
                    <a:lnTo>
                      <a:pt x="80" y="3"/>
                    </a:lnTo>
                    <a:lnTo>
                      <a:pt x="83" y="4"/>
                    </a:lnTo>
                    <a:lnTo>
                      <a:pt x="83" y="6"/>
                    </a:lnTo>
                    <a:lnTo>
                      <a:pt x="83" y="8"/>
                    </a:lnTo>
                    <a:lnTo>
                      <a:pt x="86" y="10"/>
                    </a:lnTo>
                    <a:lnTo>
                      <a:pt x="86" y="12"/>
                    </a:lnTo>
                    <a:lnTo>
                      <a:pt x="86" y="15"/>
                    </a:lnTo>
                    <a:lnTo>
                      <a:pt x="89" y="17"/>
                    </a:lnTo>
                    <a:lnTo>
                      <a:pt x="89" y="20"/>
                    </a:lnTo>
                    <a:lnTo>
                      <a:pt x="89" y="23"/>
                    </a:lnTo>
                    <a:lnTo>
                      <a:pt x="92" y="26"/>
                    </a:lnTo>
                    <a:lnTo>
                      <a:pt x="92" y="29"/>
                    </a:lnTo>
                    <a:lnTo>
                      <a:pt x="92" y="33"/>
                    </a:lnTo>
                    <a:lnTo>
                      <a:pt x="96" y="37"/>
                    </a:lnTo>
                    <a:lnTo>
                      <a:pt x="96" y="40"/>
                    </a:lnTo>
                    <a:lnTo>
                      <a:pt x="96" y="44"/>
                    </a:lnTo>
                    <a:lnTo>
                      <a:pt x="99" y="48"/>
                    </a:lnTo>
                    <a:lnTo>
                      <a:pt x="99" y="52"/>
                    </a:lnTo>
                    <a:lnTo>
                      <a:pt x="99" y="56"/>
                    </a:lnTo>
                    <a:lnTo>
                      <a:pt x="102" y="60"/>
                    </a:lnTo>
                    <a:lnTo>
                      <a:pt x="102" y="64"/>
                    </a:lnTo>
                    <a:lnTo>
                      <a:pt x="102" y="68"/>
                    </a:lnTo>
                    <a:lnTo>
                      <a:pt x="105" y="72"/>
                    </a:lnTo>
                    <a:lnTo>
                      <a:pt x="105" y="76"/>
                    </a:lnTo>
                    <a:lnTo>
                      <a:pt x="105" y="79"/>
                    </a:lnTo>
                    <a:lnTo>
                      <a:pt x="108" y="83"/>
                    </a:lnTo>
                    <a:lnTo>
                      <a:pt x="108" y="87"/>
                    </a:lnTo>
                    <a:lnTo>
                      <a:pt x="108" y="90"/>
                    </a:lnTo>
                    <a:lnTo>
                      <a:pt x="112" y="94"/>
                    </a:lnTo>
                    <a:lnTo>
                      <a:pt x="112" y="97"/>
                    </a:lnTo>
                    <a:lnTo>
                      <a:pt x="112" y="100"/>
                    </a:lnTo>
                    <a:lnTo>
                      <a:pt x="115" y="103"/>
                    </a:lnTo>
                    <a:lnTo>
                      <a:pt x="115" y="105"/>
                    </a:lnTo>
                    <a:lnTo>
                      <a:pt x="115" y="108"/>
                    </a:lnTo>
                    <a:lnTo>
                      <a:pt x="118" y="110"/>
                    </a:lnTo>
                    <a:lnTo>
                      <a:pt x="118" y="112"/>
                    </a:lnTo>
                    <a:lnTo>
                      <a:pt x="118" y="114"/>
                    </a:lnTo>
                    <a:lnTo>
                      <a:pt x="121" y="115"/>
                    </a:lnTo>
                    <a:lnTo>
                      <a:pt x="121" y="117"/>
                    </a:lnTo>
                    <a:lnTo>
                      <a:pt x="121" y="118"/>
                    </a:lnTo>
                    <a:lnTo>
                      <a:pt x="124" y="119"/>
                    </a:lnTo>
                    <a:lnTo>
                      <a:pt x="124" y="120"/>
                    </a:lnTo>
                    <a:lnTo>
                      <a:pt x="128" y="120"/>
                    </a:lnTo>
                    <a:lnTo>
                      <a:pt x="128" y="119"/>
                    </a:lnTo>
                    <a:lnTo>
                      <a:pt x="131" y="119"/>
                    </a:lnTo>
                    <a:lnTo>
                      <a:pt x="131" y="118"/>
                    </a:lnTo>
                    <a:lnTo>
                      <a:pt x="131" y="117"/>
                    </a:lnTo>
                    <a:lnTo>
                      <a:pt x="134" y="115"/>
                    </a:lnTo>
                    <a:lnTo>
                      <a:pt x="134" y="114"/>
                    </a:lnTo>
                    <a:lnTo>
                      <a:pt x="134" y="112"/>
                    </a:lnTo>
                    <a:lnTo>
                      <a:pt x="134" y="109"/>
                    </a:lnTo>
                    <a:lnTo>
                      <a:pt x="137" y="107"/>
                    </a:lnTo>
                    <a:lnTo>
                      <a:pt x="137" y="105"/>
                    </a:lnTo>
                    <a:lnTo>
                      <a:pt x="137" y="102"/>
                    </a:lnTo>
                    <a:lnTo>
                      <a:pt x="140" y="99"/>
                    </a:lnTo>
                    <a:lnTo>
                      <a:pt x="140" y="96"/>
                    </a:lnTo>
                    <a:lnTo>
                      <a:pt x="140" y="92"/>
                    </a:lnTo>
                    <a:lnTo>
                      <a:pt x="144" y="89"/>
                    </a:lnTo>
                    <a:lnTo>
                      <a:pt x="144" y="85"/>
                    </a:lnTo>
                    <a:lnTo>
                      <a:pt x="144" y="82"/>
                    </a:lnTo>
                    <a:lnTo>
                      <a:pt x="147" y="78"/>
                    </a:lnTo>
                    <a:lnTo>
                      <a:pt x="147" y="74"/>
                    </a:lnTo>
                    <a:lnTo>
                      <a:pt x="147" y="71"/>
                    </a:lnTo>
                    <a:lnTo>
                      <a:pt x="150" y="67"/>
                    </a:lnTo>
                    <a:lnTo>
                      <a:pt x="150" y="62"/>
                    </a:lnTo>
                    <a:lnTo>
                      <a:pt x="150" y="59"/>
                    </a:lnTo>
                    <a:lnTo>
                      <a:pt x="153" y="55"/>
                    </a:lnTo>
                    <a:lnTo>
                      <a:pt x="153" y="51"/>
                    </a:lnTo>
                    <a:lnTo>
                      <a:pt x="153" y="47"/>
                    </a:lnTo>
                    <a:lnTo>
                      <a:pt x="156" y="43"/>
                    </a:lnTo>
                    <a:lnTo>
                      <a:pt x="156" y="39"/>
                    </a:lnTo>
                    <a:lnTo>
                      <a:pt x="156" y="36"/>
                    </a:lnTo>
                    <a:lnTo>
                      <a:pt x="160" y="32"/>
                    </a:lnTo>
                    <a:lnTo>
                      <a:pt x="160" y="29"/>
                    </a:lnTo>
                    <a:lnTo>
                      <a:pt x="160" y="25"/>
                    </a:lnTo>
                    <a:lnTo>
                      <a:pt x="163" y="22"/>
                    </a:lnTo>
                    <a:lnTo>
                      <a:pt x="163" y="19"/>
                    </a:lnTo>
                    <a:lnTo>
                      <a:pt x="163" y="16"/>
                    </a:lnTo>
                    <a:lnTo>
                      <a:pt x="166" y="14"/>
                    </a:lnTo>
                    <a:lnTo>
                      <a:pt x="166" y="12"/>
                    </a:lnTo>
                    <a:lnTo>
                      <a:pt x="166" y="9"/>
                    </a:lnTo>
                    <a:lnTo>
                      <a:pt x="169" y="7"/>
                    </a:lnTo>
                    <a:lnTo>
                      <a:pt x="169" y="5"/>
                    </a:lnTo>
                    <a:lnTo>
                      <a:pt x="169" y="4"/>
                    </a:lnTo>
                    <a:lnTo>
                      <a:pt x="172" y="3"/>
                    </a:lnTo>
                    <a:lnTo>
                      <a:pt x="172" y="1"/>
                    </a:lnTo>
                    <a:lnTo>
                      <a:pt x="172" y="1"/>
                    </a:lnTo>
                    <a:lnTo>
                      <a:pt x="176" y="0"/>
                    </a:lnTo>
                    <a:lnTo>
                      <a:pt x="176" y="0"/>
                    </a:lnTo>
                    <a:lnTo>
                      <a:pt x="179" y="0"/>
                    </a:lnTo>
                    <a:lnTo>
                      <a:pt x="179" y="1"/>
                    </a:lnTo>
                    <a:lnTo>
                      <a:pt x="179" y="1"/>
                    </a:lnTo>
                    <a:lnTo>
                      <a:pt x="182" y="3"/>
                    </a:lnTo>
                    <a:lnTo>
                      <a:pt x="182" y="4"/>
                    </a:lnTo>
                    <a:lnTo>
                      <a:pt x="182" y="5"/>
                    </a:lnTo>
                    <a:lnTo>
                      <a:pt x="185" y="7"/>
                    </a:lnTo>
                    <a:lnTo>
                      <a:pt x="185" y="9"/>
                    </a:lnTo>
                    <a:lnTo>
                      <a:pt x="185" y="12"/>
                    </a:lnTo>
                    <a:lnTo>
                      <a:pt x="188" y="14"/>
                    </a:lnTo>
                    <a:lnTo>
                      <a:pt x="188" y="16"/>
                    </a:lnTo>
                    <a:lnTo>
                      <a:pt x="188" y="19"/>
                    </a:lnTo>
                    <a:lnTo>
                      <a:pt x="192" y="22"/>
                    </a:lnTo>
                    <a:lnTo>
                      <a:pt x="192" y="26"/>
                    </a:lnTo>
                    <a:lnTo>
                      <a:pt x="192" y="29"/>
                    </a:lnTo>
                    <a:lnTo>
                      <a:pt x="195" y="32"/>
                    </a:lnTo>
                    <a:lnTo>
                      <a:pt x="195" y="36"/>
                    </a:lnTo>
                    <a:lnTo>
                      <a:pt x="195" y="39"/>
                    </a:lnTo>
                    <a:lnTo>
                      <a:pt x="198" y="43"/>
                    </a:lnTo>
                    <a:lnTo>
                      <a:pt x="198" y="47"/>
                    </a:lnTo>
                    <a:lnTo>
                      <a:pt x="198" y="51"/>
                    </a:lnTo>
                    <a:lnTo>
                      <a:pt x="201" y="55"/>
                    </a:lnTo>
                    <a:lnTo>
                      <a:pt x="201" y="59"/>
                    </a:lnTo>
                    <a:lnTo>
                      <a:pt x="201" y="63"/>
                    </a:lnTo>
                    <a:lnTo>
                      <a:pt x="204" y="67"/>
                    </a:lnTo>
                    <a:lnTo>
                      <a:pt x="204" y="71"/>
                    </a:lnTo>
                    <a:lnTo>
                      <a:pt x="204" y="74"/>
                    </a:lnTo>
                    <a:lnTo>
                      <a:pt x="208" y="78"/>
                    </a:lnTo>
                    <a:lnTo>
                      <a:pt x="208" y="82"/>
                    </a:lnTo>
                    <a:lnTo>
                      <a:pt x="208" y="86"/>
                    </a:lnTo>
                    <a:lnTo>
                      <a:pt x="211" y="89"/>
                    </a:lnTo>
                    <a:lnTo>
                      <a:pt x="211" y="93"/>
                    </a:lnTo>
                    <a:lnTo>
                      <a:pt x="211" y="96"/>
                    </a:lnTo>
                    <a:lnTo>
                      <a:pt x="214" y="99"/>
                    </a:lnTo>
                    <a:lnTo>
                      <a:pt x="214" y="102"/>
                    </a:lnTo>
                    <a:lnTo>
                      <a:pt x="214" y="105"/>
                    </a:lnTo>
                    <a:lnTo>
                      <a:pt x="217" y="107"/>
                    </a:lnTo>
                    <a:lnTo>
                      <a:pt x="217" y="110"/>
                    </a:lnTo>
                    <a:lnTo>
                      <a:pt x="217" y="112"/>
                    </a:lnTo>
                    <a:lnTo>
                      <a:pt x="220" y="114"/>
                    </a:lnTo>
                    <a:lnTo>
                      <a:pt x="220" y="115"/>
                    </a:lnTo>
                    <a:lnTo>
                      <a:pt x="220" y="117"/>
                    </a:lnTo>
                    <a:lnTo>
                      <a:pt x="224" y="118"/>
                    </a:lnTo>
                    <a:lnTo>
                      <a:pt x="224" y="119"/>
                    </a:lnTo>
                    <a:lnTo>
                      <a:pt x="224" y="120"/>
                    </a:lnTo>
                    <a:lnTo>
                      <a:pt x="227" y="120"/>
                    </a:lnTo>
                    <a:lnTo>
                      <a:pt x="230" y="120"/>
                    </a:lnTo>
                    <a:lnTo>
                      <a:pt x="230" y="119"/>
                    </a:lnTo>
                    <a:lnTo>
                      <a:pt x="230" y="118"/>
                    </a:lnTo>
                    <a:lnTo>
                      <a:pt x="233" y="117"/>
                    </a:lnTo>
                    <a:lnTo>
                      <a:pt x="233" y="115"/>
                    </a:lnTo>
                    <a:lnTo>
                      <a:pt x="233" y="114"/>
                    </a:lnTo>
                    <a:lnTo>
                      <a:pt x="236" y="112"/>
                    </a:lnTo>
                    <a:lnTo>
                      <a:pt x="236" y="110"/>
                    </a:lnTo>
                    <a:lnTo>
                      <a:pt x="236" y="108"/>
                    </a:lnTo>
                    <a:lnTo>
                      <a:pt x="240" y="105"/>
                    </a:lnTo>
                    <a:lnTo>
                      <a:pt x="240" y="102"/>
                    </a:lnTo>
                    <a:lnTo>
                      <a:pt x="240" y="100"/>
                    </a:lnTo>
                    <a:lnTo>
                      <a:pt x="240" y="97"/>
                    </a:lnTo>
                    <a:lnTo>
                      <a:pt x="243" y="93"/>
                    </a:lnTo>
                    <a:lnTo>
                      <a:pt x="243" y="90"/>
                    </a:lnTo>
                    <a:lnTo>
                      <a:pt x="243" y="86"/>
                    </a:lnTo>
                    <a:lnTo>
                      <a:pt x="246" y="83"/>
                    </a:lnTo>
                    <a:lnTo>
                      <a:pt x="246" y="79"/>
                    </a:lnTo>
                    <a:lnTo>
                      <a:pt x="246" y="75"/>
                    </a:lnTo>
                    <a:lnTo>
                      <a:pt x="249" y="71"/>
                    </a:lnTo>
                    <a:lnTo>
                      <a:pt x="249" y="67"/>
                    </a:lnTo>
                    <a:lnTo>
                      <a:pt x="249" y="64"/>
                    </a:lnTo>
                    <a:lnTo>
                      <a:pt x="252" y="60"/>
                    </a:lnTo>
                    <a:lnTo>
                      <a:pt x="252" y="56"/>
                    </a:lnTo>
                    <a:lnTo>
                      <a:pt x="252" y="52"/>
                    </a:lnTo>
                    <a:lnTo>
                      <a:pt x="256" y="48"/>
                    </a:lnTo>
                    <a:lnTo>
                      <a:pt x="256" y="44"/>
                    </a:lnTo>
                    <a:lnTo>
                      <a:pt x="256" y="40"/>
                    </a:lnTo>
                    <a:lnTo>
                      <a:pt x="259" y="36"/>
                    </a:lnTo>
                    <a:lnTo>
                      <a:pt x="259" y="33"/>
                    </a:lnTo>
                    <a:lnTo>
                      <a:pt x="259" y="29"/>
                    </a:lnTo>
                    <a:lnTo>
                      <a:pt x="262" y="26"/>
                    </a:lnTo>
                    <a:lnTo>
                      <a:pt x="262" y="23"/>
                    </a:lnTo>
                    <a:lnTo>
                      <a:pt x="262" y="20"/>
                    </a:lnTo>
                    <a:lnTo>
                      <a:pt x="265" y="17"/>
                    </a:lnTo>
                    <a:lnTo>
                      <a:pt x="265" y="14"/>
                    </a:lnTo>
                    <a:lnTo>
                      <a:pt x="265" y="12"/>
                    </a:lnTo>
                    <a:lnTo>
                      <a:pt x="268" y="10"/>
                    </a:lnTo>
                    <a:lnTo>
                      <a:pt x="268" y="8"/>
                    </a:lnTo>
                    <a:lnTo>
                      <a:pt x="268" y="6"/>
                    </a:lnTo>
                    <a:lnTo>
                      <a:pt x="272" y="4"/>
                    </a:lnTo>
                    <a:lnTo>
                      <a:pt x="272" y="3"/>
                    </a:lnTo>
                    <a:lnTo>
                      <a:pt x="272" y="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55" name="Freeform 30"/>
              <p:cNvSpPr>
                <a:spLocks/>
              </p:cNvSpPr>
              <p:nvPr/>
            </p:nvSpPr>
            <p:spPr bwMode="auto">
              <a:xfrm>
                <a:off x="2129" y="3776"/>
                <a:ext cx="231" cy="121"/>
              </a:xfrm>
              <a:custGeom>
                <a:avLst/>
                <a:gdLst/>
                <a:ahLst/>
                <a:cxnLst>
                  <a:cxn ang="0">
                    <a:pos x="6" y="0"/>
                  </a:cxn>
                  <a:cxn ang="0">
                    <a:pos x="9" y="2"/>
                  </a:cxn>
                  <a:cxn ang="0">
                    <a:pos x="12" y="9"/>
                  </a:cxn>
                  <a:cxn ang="0">
                    <a:pos x="19" y="19"/>
                  </a:cxn>
                  <a:cxn ang="0">
                    <a:pos x="22" y="31"/>
                  </a:cxn>
                  <a:cxn ang="0">
                    <a:pos x="25" y="46"/>
                  </a:cxn>
                  <a:cxn ang="0">
                    <a:pos x="32" y="62"/>
                  </a:cxn>
                  <a:cxn ang="0">
                    <a:pos x="35" y="77"/>
                  </a:cxn>
                  <a:cxn ang="0">
                    <a:pos x="38" y="92"/>
                  </a:cxn>
                  <a:cxn ang="0">
                    <a:pos x="44" y="104"/>
                  </a:cxn>
                  <a:cxn ang="0">
                    <a:pos x="48" y="113"/>
                  </a:cxn>
                  <a:cxn ang="0">
                    <a:pos x="51" y="119"/>
                  </a:cxn>
                  <a:cxn ang="0">
                    <a:pos x="57" y="120"/>
                  </a:cxn>
                  <a:cxn ang="0">
                    <a:pos x="60" y="116"/>
                  </a:cxn>
                  <a:cxn ang="0">
                    <a:pos x="67" y="108"/>
                  </a:cxn>
                  <a:cxn ang="0">
                    <a:pos x="70" y="97"/>
                  </a:cxn>
                  <a:cxn ang="0">
                    <a:pos x="73" y="84"/>
                  </a:cxn>
                  <a:cxn ang="0">
                    <a:pos x="76" y="69"/>
                  </a:cxn>
                  <a:cxn ang="0">
                    <a:pos x="83" y="53"/>
                  </a:cxn>
                  <a:cxn ang="0">
                    <a:pos x="86" y="38"/>
                  </a:cxn>
                  <a:cxn ang="0">
                    <a:pos x="89" y="24"/>
                  </a:cxn>
                  <a:cxn ang="0">
                    <a:pos x="96" y="13"/>
                  </a:cxn>
                  <a:cxn ang="0">
                    <a:pos x="99" y="5"/>
                  </a:cxn>
                  <a:cxn ang="0">
                    <a:pos x="102" y="0"/>
                  </a:cxn>
                  <a:cxn ang="0">
                    <a:pos x="108" y="2"/>
                  </a:cxn>
                  <a:cxn ang="0">
                    <a:pos x="115" y="8"/>
                  </a:cxn>
                  <a:cxn ang="0">
                    <a:pos x="118" y="18"/>
                  </a:cxn>
                  <a:cxn ang="0">
                    <a:pos x="121" y="31"/>
                  </a:cxn>
                  <a:cxn ang="0">
                    <a:pos x="128" y="45"/>
                  </a:cxn>
                  <a:cxn ang="0">
                    <a:pos x="131" y="61"/>
                  </a:cxn>
                  <a:cxn ang="0">
                    <a:pos x="134" y="77"/>
                  </a:cxn>
                  <a:cxn ang="0">
                    <a:pos x="140" y="91"/>
                  </a:cxn>
                  <a:cxn ang="0">
                    <a:pos x="144" y="104"/>
                  </a:cxn>
                  <a:cxn ang="0">
                    <a:pos x="147" y="113"/>
                  </a:cxn>
                  <a:cxn ang="0">
                    <a:pos x="153" y="119"/>
                  </a:cxn>
                  <a:cxn ang="0">
                    <a:pos x="156" y="120"/>
                  </a:cxn>
                  <a:cxn ang="0">
                    <a:pos x="163" y="116"/>
                  </a:cxn>
                  <a:cxn ang="0">
                    <a:pos x="166" y="109"/>
                  </a:cxn>
                  <a:cxn ang="0">
                    <a:pos x="169" y="98"/>
                  </a:cxn>
                  <a:cxn ang="0">
                    <a:pos x="176" y="84"/>
                  </a:cxn>
                  <a:cxn ang="0">
                    <a:pos x="179" y="69"/>
                  </a:cxn>
                  <a:cxn ang="0">
                    <a:pos x="182" y="54"/>
                  </a:cxn>
                  <a:cxn ang="0">
                    <a:pos x="185" y="38"/>
                  </a:cxn>
                  <a:cxn ang="0">
                    <a:pos x="192" y="24"/>
                  </a:cxn>
                  <a:cxn ang="0">
                    <a:pos x="195" y="13"/>
                  </a:cxn>
                  <a:cxn ang="0">
                    <a:pos x="198" y="5"/>
                  </a:cxn>
                  <a:cxn ang="0">
                    <a:pos x="204" y="1"/>
                  </a:cxn>
                  <a:cxn ang="0">
                    <a:pos x="211" y="2"/>
                  </a:cxn>
                  <a:cxn ang="0">
                    <a:pos x="214" y="8"/>
                  </a:cxn>
                  <a:cxn ang="0">
                    <a:pos x="217" y="17"/>
                  </a:cxn>
                  <a:cxn ang="0">
                    <a:pos x="223" y="30"/>
                  </a:cxn>
                  <a:cxn ang="0">
                    <a:pos x="227" y="44"/>
                  </a:cxn>
                  <a:cxn ang="0">
                    <a:pos x="230" y="60"/>
                  </a:cxn>
                </a:cxnLst>
                <a:rect l="0" t="0" r="r" b="b"/>
                <a:pathLst>
                  <a:path w="231" h="121">
                    <a:moveTo>
                      <a:pt x="0" y="2"/>
                    </a:moveTo>
                    <a:lnTo>
                      <a:pt x="3" y="1"/>
                    </a:lnTo>
                    <a:lnTo>
                      <a:pt x="3" y="0"/>
                    </a:lnTo>
                    <a:lnTo>
                      <a:pt x="6" y="0"/>
                    </a:lnTo>
                    <a:lnTo>
                      <a:pt x="6" y="0"/>
                    </a:lnTo>
                    <a:lnTo>
                      <a:pt x="6" y="1"/>
                    </a:lnTo>
                    <a:lnTo>
                      <a:pt x="9" y="1"/>
                    </a:lnTo>
                    <a:lnTo>
                      <a:pt x="9" y="2"/>
                    </a:lnTo>
                    <a:lnTo>
                      <a:pt x="9" y="3"/>
                    </a:lnTo>
                    <a:lnTo>
                      <a:pt x="12" y="5"/>
                    </a:lnTo>
                    <a:lnTo>
                      <a:pt x="12" y="7"/>
                    </a:lnTo>
                    <a:lnTo>
                      <a:pt x="12" y="9"/>
                    </a:lnTo>
                    <a:lnTo>
                      <a:pt x="16" y="11"/>
                    </a:lnTo>
                    <a:lnTo>
                      <a:pt x="16" y="13"/>
                    </a:lnTo>
                    <a:lnTo>
                      <a:pt x="16" y="16"/>
                    </a:lnTo>
                    <a:lnTo>
                      <a:pt x="19" y="19"/>
                    </a:lnTo>
                    <a:lnTo>
                      <a:pt x="19" y="21"/>
                    </a:lnTo>
                    <a:lnTo>
                      <a:pt x="19" y="25"/>
                    </a:lnTo>
                    <a:lnTo>
                      <a:pt x="22" y="28"/>
                    </a:lnTo>
                    <a:lnTo>
                      <a:pt x="22" y="31"/>
                    </a:lnTo>
                    <a:lnTo>
                      <a:pt x="22" y="35"/>
                    </a:lnTo>
                    <a:lnTo>
                      <a:pt x="25" y="39"/>
                    </a:lnTo>
                    <a:lnTo>
                      <a:pt x="25" y="42"/>
                    </a:lnTo>
                    <a:lnTo>
                      <a:pt x="25" y="46"/>
                    </a:lnTo>
                    <a:lnTo>
                      <a:pt x="28" y="50"/>
                    </a:lnTo>
                    <a:lnTo>
                      <a:pt x="28" y="54"/>
                    </a:lnTo>
                    <a:lnTo>
                      <a:pt x="28" y="58"/>
                    </a:lnTo>
                    <a:lnTo>
                      <a:pt x="32" y="62"/>
                    </a:lnTo>
                    <a:lnTo>
                      <a:pt x="32" y="66"/>
                    </a:lnTo>
                    <a:lnTo>
                      <a:pt x="32" y="70"/>
                    </a:lnTo>
                    <a:lnTo>
                      <a:pt x="35" y="74"/>
                    </a:lnTo>
                    <a:lnTo>
                      <a:pt x="35" y="77"/>
                    </a:lnTo>
                    <a:lnTo>
                      <a:pt x="35" y="81"/>
                    </a:lnTo>
                    <a:lnTo>
                      <a:pt x="38" y="85"/>
                    </a:lnTo>
                    <a:lnTo>
                      <a:pt x="38" y="89"/>
                    </a:lnTo>
                    <a:lnTo>
                      <a:pt x="38" y="92"/>
                    </a:lnTo>
                    <a:lnTo>
                      <a:pt x="41" y="95"/>
                    </a:lnTo>
                    <a:lnTo>
                      <a:pt x="41" y="98"/>
                    </a:lnTo>
                    <a:lnTo>
                      <a:pt x="41" y="101"/>
                    </a:lnTo>
                    <a:lnTo>
                      <a:pt x="44" y="104"/>
                    </a:lnTo>
                    <a:lnTo>
                      <a:pt x="44" y="107"/>
                    </a:lnTo>
                    <a:lnTo>
                      <a:pt x="44" y="109"/>
                    </a:lnTo>
                    <a:lnTo>
                      <a:pt x="48" y="111"/>
                    </a:lnTo>
                    <a:lnTo>
                      <a:pt x="48" y="113"/>
                    </a:lnTo>
                    <a:lnTo>
                      <a:pt x="48" y="115"/>
                    </a:lnTo>
                    <a:lnTo>
                      <a:pt x="51" y="116"/>
                    </a:lnTo>
                    <a:lnTo>
                      <a:pt x="51" y="118"/>
                    </a:lnTo>
                    <a:lnTo>
                      <a:pt x="51" y="119"/>
                    </a:lnTo>
                    <a:lnTo>
                      <a:pt x="54" y="119"/>
                    </a:lnTo>
                    <a:lnTo>
                      <a:pt x="54" y="120"/>
                    </a:lnTo>
                    <a:lnTo>
                      <a:pt x="57" y="120"/>
                    </a:lnTo>
                    <a:lnTo>
                      <a:pt x="57" y="120"/>
                    </a:lnTo>
                    <a:lnTo>
                      <a:pt x="57" y="119"/>
                    </a:lnTo>
                    <a:lnTo>
                      <a:pt x="60" y="118"/>
                    </a:lnTo>
                    <a:lnTo>
                      <a:pt x="60" y="117"/>
                    </a:lnTo>
                    <a:lnTo>
                      <a:pt x="60" y="116"/>
                    </a:lnTo>
                    <a:lnTo>
                      <a:pt x="64" y="114"/>
                    </a:lnTo>
                    <a:lnTo>
                      <a:pt x="64" y="112"/>
                    </a:lnTo>
                    <a:lnTo>
                      <a:pt x="64" y="110"/>
                    </a:lnTo>
                    <a:lnTo>
                      <a:pt x="67" y="108"/>
                    </a:lnTo>
                    <a:lnTo>
                      <a:pt x="67" y="106"/>
                    </a:lnTo>
                    <a:lnTo>
                      <a:pt x="67" y="103"/>
                    </a:lnTo>
                    <a:lnTo>
                      <a:pt x="70" y="100"/>
                    </a:lnTo>
                    <a:lnTo>
                      <a:pt x="70" y="97"/>
                    </a:lnTo>
                    <a:lnTo>
                      <a:pt x="70" y="94"/>
                    </a:lnTo>
                    <a:lnTo>
                      <a:pt x="73" y="91"/>
                    </a:lnTo>
                    <a:lnTo>
                      <a:pt x="73" y="87"/>
                    </a:lnTo>
                    <a:lnTo>
                      <a:pt x="73" y="84"/>
                    </a:lnTo>
                    <a:lnTo>
                      <a:pt x="73" y="80"/>
                    </a:lnTo>
                    <a:lnTo>
                      <a:pt x="76" y="76"/>
                    </a:lnTo>
                    <a:lnTo>
                      <a:pt x="76" y="73"/>
                    </a:lnTo>
                    <a:lnTo>
                      <a:pt x="76" y="69"/>
                    </a:lnTo>
                    <a:lnTo>
                      <a:pt x="80" y="64"/>
                    </a:lnTo>
                    <a:lnTo>
                      <a:pt x="80" y="61"/>
                    </a:lnTo>
                    <a:lnTo>
                      <a:pt x="80" y="57"/>
                    </a:lnTo>
                    <a:lnTo>
                      <a:pt x="83" y="53"/>
                    </a:lnTo>
                    <a:lnTo>
                      <a:pt x="83" y="49"/>
                    </a:lnTo>
                    <a:lnTo>
                      <a:pt x="83" y="45"/>
                    </a:lnTo>
                    <a:lnTo>
                      <a:pt x="86" y="41"/>
                    </a:lnTo>
                    <a:lnTo>
                      <a:pt x="86" y="38"/>
                    </a:lnTo>
                    <a:lnTo>
                      <a:pt x="86" y="34"/>
                    </a:lnTo>
                    <a:lnTo>
                      <a:pt x="89" y="30"/>
                    </a:lnTo>
                    <a:lnTo>
                      <a:pt x="89" y="27"/>
                    </a:lnTo>
                    <a:lnTo>
                      <a:pt x="89" y="24"/>
                    </a:lnTo>
                    <a:lnTo>
                      <a:pt x="92" y="21"/>
                    </a:lnTo>
                    <a:lnTo>
                      <a:pt x="92" y="18"/>
                    </a:lnTo>
                    <a:lnTo>
                      <a:pt x="92" y="15"/>
                    </a:lnTo>
                    <a:lnTo>
                      <a:pt x="96" y="13"/>
                    </a:lnTo>
                    <a:lnTo>
                      <a:pt x="96" y="10"/>
                    </a:lnTo>
                    <a:lnTo>
                      <a:pt x="96" y="8"/>
                    </a:lnTo>
                    <a:lnTo>
                      <a:pt x="99" y="6"/>
                    </a:lnTo>
                    <a:lnTo>
                      <a:pt x="99" y="5"/>
                    </a:lnTo>
                    <a:lnTo>
                      <a:pt x="99" y="3"/>
                    </a:lnTo>
                    <a:lnTo>
                      <a:pt x="102" y="2"/>
                    </a:lnTo>
                    <a:lnTo>
                      <a:pt x="102" y="1"/>
                    </a:lnTo>
                    <a:lnTo>
                      <a:pt x="102" y="0"/>
                    </a:lnTo>
                    <a:lnTo>
                      <a:pt x="105" y="0"/>
                    </a:lnTo>
                    <a:lnTo>
                      <a:pt x="108" y="0"/>
                    </a:lnTo>
                    <a:lnTo>
                      <a:pt x="108" y="1"/>
                    </a:lnTo>
                    <a:lnTo>
                      <a:pt x="108" y="2"/>
                    </a:lnTo>
                    <a:lnTo>
                      <a:pt x="112" y="3"/>
                    </a:lnTo>
                    <a:lnTo>
                      <a:pt x="112" y="5"/>
                    </a:lnTo>
                    <a:lnTo>
                      <a:pt x="112" y="6"/>
                    </a:lnTo>
                    <a:lnTo>
                      <a:pt x="115" y="8"/>
                    </a:lnTo>
                    <a:lnTo>
                      <a:pt x="115" y="10"/>
                    </a:lnTo>
                    <a:lnTo>
                      <a:pt x="115" y="13"/>
                    </a:lnTo>
                    <a:lnTo>
                      <a:pt x="118" y="15"/>
                    </a:lnTo>
                    <a:lnTo>
                      <a:pt x="118" y="18"/>
                    </a:lnTo>
                    <a:lnTo>
                      <a:pt x="118" y="21"/>
                    </a:lnTo>
                    <a:lnTo>
                      <a:pt x="121" y="24"/>
                    </a:lnTo>
                    <a:lnTo>
                      <a:pt x="121" y="27"/>
                    </a:lnTo>
                    <a:lnTo>
                      <a:pt x="121" y="31"/>
                    </a:lnTo>
                    <a:lnTo>
                      <a:pt x="124" y="34"/>
                    </a:lnTo>
                    <a:lnTo>
                      <a:pt x="124" y="38"/>
                    </a:lnTo>
                    <a:lnTo>
                      <a:pt x="124" y="41"/>
                    </a:lnTo>
                    <a:lnTo>
                      <a:pt x="128" y="45"/>
                    </a:lnTo>
                    <a:lnTo>
                      <a:pt x="128" y="49"/>
                    </a:lnTo>
                    <a:lnTo>
                      <a:pt x="128" y="53"/>
                    </a:lnTo>
                    <a:lnTo>
                      <a:pt x="131" y="57"/>
                    </a:lnTo>
                    <a:lnTo>
                      <a:pt x="131" y="61"/>
                    </a:lnTo>
                    <a:lnTo>
                      <a:pt x="131" y="65"/>
                    </a:lnTo>
                    <a:lnTo>
                      <a:pt x="134" y="69"/>
                    </a:lnTo>
                    <a:lnTo>
                      <a:pt x="134" y="73"/>
                    </a:lnTo>
                    <a:lnTo>
                      <a:pt x="134" y="77"/>
                    </a:lnTo>
                    <a:lnTo>
                      <a:pt x="137" y="81"/>
                    </a:lnTo>
                    <a:lnTo>
                      <a:pt x="137" y="84"/>
                    </a:lnTo>
                    <a:lnTo>
                      <a:pt x="137" y="87"/>
                    </a:lnTo>
                    <a:lnTo>
                      <a:pt x="140" y="91"/>
                    </a:lnTo>
                    <a:lnTo>
                      <a:pt x="140" y="94"/>
                    </a:lnTo>
                    <a:lnTo>
                      <a:pt x="140" y="97"/>
                    </a:lnTo>
                    <a:lnTo>
                      <a:pt x="144" y="100"/>
                    </a:lnTo>
                    <a:lnTo>
                      <a:pt x="144" y="104"/>
                    </a:lnTo>
                    <a:lnTo>
                      <a:pt x="144" y="106"/>
                    </a:lnTo>
                    <a:lnTo>
                      <a:pt x="147" y="108"/>
                    </a:lnTo>
                    <a:lnTo>
                      <a:pt x="147" y="111"/>
                    </a:lnTo>
                    <a:lnTo>
                      <a:pt x="147" y="113"/>
                    </a:lnTo>
                    <a:lnTo>
                      <a:pt x="150" y="115"/>
                    </a:lnTo>
                    <a:lnTo>
                      <a:pt x="150" y="116"/>
                    </a:lnTo>
                    <a:lnTo>
                      <a:pt x="150" y="117"/>
                    </a:lnTo>
                    <a:lnTo>
                      <a:pt x="153" y="119"/>
                    </a:lnTo>
                    <a:lnTo>
                      <a:pt x="153" y="119"/>
                    </a:lnTo>
                    <a:lnTo>
                      <a:pt x="153" y="120"/>
                    </a:lnTo>
                    <a:lnTo>
                      <a:pt x="156" y="120"/>
                    </a:lnTo>
                    <a:lnTo>
                      <a:pt x="156" y="120"/>
                    </a:lnTo>
                    <a:lnTo>
                      <a:pt x="160" y="119"/>
                    </a:lnTo>
                    <a:lnTo>
                      <a:pt x="160" y="119"/>
                    </a:lnTo>
                    <a:lnTo>
                      <a:pt x="160" y="117"/>
                    </a:lnTo>
                    <a:lnTo>
                      <a:pt x="163" y="116"/>
                    </a:lnTo>
                    <a:lnTo>
                      <a:pt x="163" y="115"/>
                    </a:lnTo>
                    <a:lnTo>
                      <a:pt x="163" y="113"/>
                    </a:lnTo>
                    <a:lnTo>
                      <a:pt x="166" y="111"/>
                    </a:lnTo>
                    <a:lnTo>
                      <a:pt x="166" y="109"/>
                    </a:lnTo>
                    <a:lnTo>
                      <a:pt x="166" y="106"/>
                    </a:lnTo>
                    <a:lnTo>
                      <a:pt x="169" y="104"/>
                    </a:lnTo>
                    <a:lnTo>
                      <a:pt x="169" y="101"/>
                    </a:lnTo>
                    <a:lnTo>
                      <a:pt x="169" y="98"/>
                    </a:lnTo>
                    <a:lnTo>
                      <a:pt x="172" y="95"/>
                    </a:lnTo>
                    <a:lnTo>
                      <a:pt x="172" y="92"/>
                    </a:lnTo>
                    <a:lnTo>
                      <a:pt x="172" y="88"/>
                    </a:lnTo>
                    <a:lnTo>
                      <a:pt x="176" y="84"/>
                    </a:lnTo>
                    <a:lnTo>
                      <a:pt x="176" y="81"/>
                    </a:lnTo>
                    <a:lnTo>
                      <a:pt x="176" y="77"/>
                    </a:lnTo>
                    <a:lnTo>
                      <a:pt x="179" y="73"/>
                    </a:lnTo>
                    <a:lnTo>
                      <a:pt x="179" y="69"/>
                    </a:lnTo>
                    <a:lnTo>
                      <a:pt x="179" y="66"/>
                    </a:lnTo>
                    <a:lnTo>
                      <a:pt x="179" y="61"/>
                    </a:lnTo>
                    <a:lnTo>
                      <a:pt x="182" y="58"/>
                    </a:lnTo>
                    <a:lnTo>
                      <a:pt x="182" y="54"/>
                    </a:lnTo>
                    <a:lnTo>
                      <a:pt x="182" y="50"/>
                    </a:lnTo>
                    <a:lnTo>
                      <a:pt x="185" y="46"/>
                    </a:lnTo>
                    <a:lnTo>
                      <a:pt x="185" y="42"/>
                    </a:lnTo>
                    <a:lnTo>
                      <a:pt x="185" y="38"/>
                    </a:lnTo>
                    <a:lnTo>
                      <a:pt x="188" y="35"/>
                    </a:lnTo>
                    <a:lnTo>
                      <a:pt x="188" y="31"/>
                    </a:lnTo>
                    <a:lnTo>
                      <a:pt x="188" y="28"/>
                    </a:lnTo>
                    <a:lnTo>
                      <a:pt x="192" y="24"/>
                    </a:lnTo>
                    <a:lnTo>
                      <a:pt x="192" y="21"/>
                    </a:lnTo>
                    <a:lnTo>
                      <a:pt x="192" y="18"/>
                    </a:lnTo>
                    <a:lnTo>
                      <a:pt x="195" y="16"/>
                    </a:lnTo>
                    <a:lnTo>
                      <a:pt x="195" y="13"/>
                    </a:lnTo>
                    <a:lnTo>
                      <a:pt x="195" y="11"/>
                    </a:lnTo>
                    <a:lnTo>
                      <a:pt x="198" y="8"/>
                    </a:lnTo>
                    <a:lnTo>
                      <a:pt x="198" y="6"/>
                    </a:lnTo>
                    <a:lnTo>
                      <a:pt x="198" y="5"/>
                    </a:lnTo>
                    <a:lnTo>
                      <a:pt x="201" y="3"/>
                    </a:lnTo>
                    <a:lnTo>
                      <a:pt x="201" y="2"/>
                    </a:lnTo>
                    <a:lnTo>
                      <a:pt x="201" y="1"/>
                    </a:lnTo>
                    <a:lnTo>
                      <a:pt x="204" y="1"/>
                    </a:lnTo>
                    <a:lnTo>
                      <a:pt x="204" y="0"/>
                    </a:lnTo>
                    <a:lnTo>
                      <a:pt x="207" y="0"/>
                    </a:lnTo>
                    <a:lnTo>
                      <a:pt x="207" y="1"/>
                    </a:lnTo>
                    <a:lnTo>
                      <a:pt x="211" y="2"/>
                    </a:lnTo>
                    <a:lnTo>
                      <a:pt x="211" y="3"/>
                    </a:lnTo>
                    <a:lnTo>
                      <a:pt x="211" y="4"/>
                    </a:lnTo>
                    <a:lnTo>
                      <a:pt x="214" y="6"/>
                    </a:lnTo>
                    <a:lnTo>
                      <a:pt x="214" y="8"/>
                    </a:lnTo>
                    <a:lnTo>
                      <a:pt x="214" y="10"/>
                    </a:lnTo>
                    <a:lnTo>
                      <a:pt x="217" y="12"/>
                    </a:lnTo>
                    <a:lnTo>
                      <a:pt x="217" y="15"/>
                    </a:lnTo>
                    <a:lnTo>
                      <a:pt x="217" y="17"/>
                    </a:lnTo>
                    <a:lnTo>
                      <a:pt x="220" y="20"/>
                    </a:lnTo>
                    <a:lnTo>
                      <a:pt x="220" y="23"/>
                    </a:lnTo>
                    <a:lnTo>
                      <a:pt x="220" y="26"/>
                    </a:lnTo>
                    <a:lnTo>
                      <a:pt x="223" y="30"/>
                    </a:lnTo>
                    <a:lnTo>
                      <a:pt x="223" y="33"/>
                    </a:lnTo>
                    <a:lnTo>
                      <a:pt x="223" y="37"/>
                    </a:lnTo>
                    <a:lnTo>
                      <a:pt x="227" y="41"/>
                    </a:lnTo>
                    <a:lnTo>
                      <a:pt x="227" y="44"/>
                    </a:lnTo>
                    <a:lnTo>
                      <a:pt x="227" y="48"/>
                    </a:lnTo>
                    <a:lnTo>
                      <a:pt x="230" y="52"/>
                    </a:lnTo>
                    <a:lnTo>
                      <a:pt x="230" y="56"/>
                    </a:lnTo>
                    <a:lnTo>
                      <a:pt x="230" y="6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50" name="Rectangle 50"/>
            <p:cNvSpPr>
              <a:spLocks noChangeArrowheads="1"/>
            </p:cNvSpPr>
            <p:nvPr/>
          </p:nvSpPr>
          <p:spPr bwMode="auto">
            <a:xfrm>
              <a:off x="1200" y="3081"/>
              <a:ext cx="218" cy="229"/>
            </a:xfrm>
            <a:prstGeom prst="rect">
              <a:avLst/>
            </a:prstGeom>
            <a:noFill/>
            <a:ln w="12700">
              <a:noFill/>
              <a:miter lim="800000"/>
              <a:headEnd/>
              <a:tailEnd/>
            </a:ln>
            <a:effectLst/>
          </p:spPr>
          <p:txBody>
            <a:bodyPr wrap="none" lIns="90488" tIns="44450" rIns="90488" bIns="44450">
              <a:spAutoFit/>
            </a:bodyPr>
            <a:lstStyle/>
            <a:p>
              <a:r>
                <a:rPr lang="en-US" sz="1800">
                  <a:latin typeface="Arial" pitchFamily="34" charset="0"/>
                </a:rPr>
                <a:t>D</a:t>
              </a:r>
            </a:p>
          </p:txBody>
        </p:sp>
        <p:sp>
          <p:nvSpPr>
            <p:cNvPr id="51" name="Rectangle 53"/>
            <p:cNvSpPr>
              <a:spLocks noChangeArrowheads="1"/>
            </p:cNvSpPr>
            <p:nvPr/>
          </p:nvSpPr>
          <p:spPr bwMode="auto">
            <a:xfrm>
              <a:off x="4812" y="3273"/>
              <a:ext cx="652" cy="231"/>
            </a:xfrm>
            <a:prstGeom prst="rect">
              <a:avLst/>
            </a:prstGeom>
            <a:noFill/>
            <a:ln w="12700">
              <a:noFill/>
              <a:miter lim="800000"/>
              <a:headEnd/>
              <a:tailEnd/>
            </a:ln>
            <a:effectLst/>
          </p:spPr>
          <p:txBody>
            <a:bodyPr wrap="none" lIns="0" tIns="46038" rIns="0" bIns="46038">
              <a:spAutoFit/>
            </a:bodyPr>
            <a:lstStyle/>
            <a:p>
              <a:r>
                <a:rPr lang="en-US" sz="1800">
                  <a:latin typeface="Arial" pitchFamily="34" charset="0"/>
                </a:rPr>
                <a:t>A+B+C+D</a:t>
              </a:r>
            </a:p>
          </p:txBody>
        </p:sp>
      </p:grpSp>
      <p:sp>
        <p:nvSpPr>
          <p:cNvPr id="60" name="Rectangle 54"/>
          <p:cNvSpPr>
            <a:spLocks noChangeArrowheads="1"/>
          </p:cNvSpPr>
          <p:nvPr/>
        </p:nvSpPr>
        <p:spPr bwMode="auto">
          <a:xfrm>
            <a:off x="1717675" y="381000"/>
            <a:ext cx="6646949" cy="766877"/>
          </a:xfrm>
          <a:prstGeom prst="rect">
            <a:avLst/>
          </a:prstGeom>
          <a:noFill/>
          <a:ln w="12700">
            <a:noFill/>
            <a:miter lim="800000"/>
            <a:headEnd/>
            <a:tailEnd/>
          </a:ln>
          <a:effectLst/>
        </p:spPr>
        <p:txBody>
          <a:bodyPr wrap="none" lIns="90488" tIns="44450" rIns="90488" bIns="44450">
            <a:spAutoFit/>
          </a:bodyPr>
          <a:lstStyle/>
          <a:p>
            <a:r>
              <a:rPr lang="en-US" sz="4400" b="1" dirty="0" smtClean="0">
                <a:solidFill>
                  <a:srgbClr val="003399"/>
                </a:solidFill>
                <a:latin typeface="+mj-lt"/>
                <a:ea typeface="+mj-ea"/>
                <a:cs typeface="+mj-cs"/>
              </a:rPr>
              <a:t>A sum of </a:t>
            </a:r>
            <a:r>
              <a:rPr lang="en-US" sz="4400" b="1" dirty="0" err="1" smtClean="0">
                <a:solidFill>
                  <a:srgbClr val="003399"/>
                </a:solidFill>
                <a:latin typeface="+mj-lt"/>
                <a:ea typeface="+mj-ea"/>
                <a:cs typeface="+mj-cs"/>
              </a:rPr>
              <a:t>sines</a:t>
            </a:r>
            <a:r>
              <a:rPr lang="en-US" sz="4400" b="1" dirty="0" smtClean="0">
                <a:solidFill>
                  <a:srgbClr val="003399"/>
                </a:solidFill>
                <a:latin typeface="+mj-lt"/>
                <a:ea typeface="+mj-ea"/>
                <a:cs typeface="+mj-cs"/>
              </a:rPr>
              <a:t> and cosines</a:t>
            </a:r>
          </a:p>
        </p:txBody>
      </p:sp>
      <p:grpSp>
        <p:nvGrpSpPr>
          <p:cNvPr id="61" name="Group 72"/>
          <p:cNvGrpSpPr>
            <a:grpSpLocks/>
          </p:cNvGrpSpPr>
          <p:nvPr/>
        </p:nvGrpSpPr>
        <p:grpSpPr bwMode="auto">
          <a:xfrm>
            <a:off x="476250" y="2743200"/>
            <a:ext cx="4095750" cy="454025"/>
            <a:chOff x="288" y="1578"/>
            <a:chExt cx="2580" cy="286"/>
          </a:xfrm>
        </p:grpSpPr>
        <p:sp>
          <p:nvSpPr>
            <p:cNvPr id="62" name="Rectangle 65"/>
            <p:cNvSpPr>
              <a:spLocks noChangeArrowheads="1"/>
            </p:cNvSpPr>
            <p:nvPr/>
          </p:nvSpPr>
          <p:spPr bwMode="auto">
            <a:xfrm>
              <a:off x="288" y="1635"/>
              <a:ext cx="626" cy="229"/>
            </a:xfrm>
            <a:prstGeom prst="rect">
              <a:avLst/>
            </a:prstGeom>
            <a:noFill/>
            <a:ln w="12700">
              <a:noFill/>
              <a:miter lim="800000"/>
              <a:headEnd/>
              <a:tailEnd/>
            </a:ln>
            <a:effectLst/>
          </p:spPr>
          <p:txBody>
            <a:bodyPr wrap="none" lIns="90488" tIns="44450" rIns="90488" bIns="44450">
              <a:spAutoFit/>
            </a:bodyPr>
            <a:lstStyle/>
            <a:p>
              <a:r>
                <a:rPr lang="en-US" sz="1800">
                  <a:solidFill>
                    <a:srgbClr val="114FFB"/>
                  </a:solidFill>
                  <a:latin typeface="Arial" pitchFamily="34" charset="0"/>
                </a:rPr>
                <a:t>   sin(x) </a:t>
              </a:r>
            </a:p>
          </p:txBody>
        </p:sp>
        <p:grpSp>
          <p:nvGrpSpPr>
            <p:cNvPr id="63" name="Group 66"/>
            <p:cNvGrpSpPr>
              <a:grpSpLocks/>
            </p:cNvGrpSpPr>
            <p:nvPr/>
          </p:nvGrpSpPr>
          <p:grpSpPr bwMode="auto">
            <a:xfrm>
              <a:off x="1459" y="1576"/>
              <a:ext cx="1412" cy="149"/>
              <a:chOff x="1303" y="1536"/>
              <a:chExt cx="1057" cy="606"/>
            </a:xfrm>
          </p:grpSpPr>
          <p:sp>
            <p:nvSpPr>
              <p:cNvPr id="65" name="Freeform 67"/>
              <p:cNvSpPr>
                <a:spLocks/>
              </p:cNvSpPr>
              <p:nvPr/>
            </p:nvSpPr>
            <p:spPr bwMode="auto">
              <a:xfrm>
                <a:off x="1303" y="1536"/>
                <a:ext cx="340" cy="305"/>
              </a:xfrm>
              <a:custGeom>
                <a:avLst/>
                <a:gdLst/>
                <a:ahLst/>
                <a:cxnLst>
                  <a:cxn ang="0">
                    <a:pos x="3" y="294"/>
                  </a:cxn>
                  <a:cxn ang="0">
                    <a:pos x="10" y="283"/>
                  </a:cxn>
                  <a:cxn ang="0">
                    <a:pos x="13" y="271"/>
                  </a:cxn>
                  <a:cxn ang="0">
                    <a:pos x="16" y="259"/>
                  </a:cxn>
                  <a:cxn ang="0">
                    <a:pos x="23" y="249"/>
                  </a:cxn>
                  <a:cxn ang="0">
                    <a:pos x="26" y="238"/>
                  </a:cxn>
                  <a:cxn ang="0">
                    <a:pos x="29" y="226"/>
                  </a:cxn>
                  <a:cxn ang="0">
                    <a:pos x="35" y="215"/>
                  </a:cxn>
                  <a:cxn ang="0">
                    <a:pos x="39" y="205"/>
                  </a:cxn>
                  <a:cxn ang="0">
                    <a:pos x="42" y="194"/>
                  </a:cxn>
                  <a:cxn ang="0">
                    <a:pos x="48" y="184"/>
                  </a:cxn>
                  <a:cxn ang="0">
                    <a:pos x="51" y="172"/>
                  </a:cxn>
                  <a:cxn ang="0">
                    <a:pos x="55" y="162"/>
                  </a:cxn>
                  <a:cxn ang="0">
                    <a:pos x="58" y="153"/>
                  </a:cxn>
                  <a:cxn ang="0">
                    <a:pos x="64" y="143"/>
                  </a:cxn>
                  <a:cxn ang="0">
                    <a:pos x="67" y="133"/>
                  </a:cxn>
                  <a:cxn ang="0">
                    <a:pos x="71" y="124"/>
                  </a:cxn>
                  <a:cxn ang="0">
                    <a:pos x="77" y="114"/>
                  </a:cxn>
                  <a:cxn ang="0">
                    <a:pos x="80" y="107"/>
                  </a:cxn>
                  <a:cxn ang="0">
                    <a:pos x="83" y="97"/>
                  </a:cxn>
                  <a:cxn ang="0">
                    <a:pos x="90" y="89"/>
                  </a:cxn>
                  <a:cxn ang="0">
                    <a:pos x="93" y="81"/>
                  </a:cxn>
                  <a:cxn ang="0">
                    <a:pos x="96" y="73"/>
                  </a:cxn>
                  <a:cxn ang="0">
                    <a:pos x="103" y="65"/>
                  </a:cxn>
                  <a:cxn ang="0">
                    <a:pos x="106" y="58"/>
                  </a:cxn>
                  <a:cxn ang="0">
                    <a:pos x="112" y="50"/>
                  </a:cxn>
                  <a:cxn ang="0">
                    <a:pos x="119" y="42"/>
                  </a:cxn>
                  <a:cxn ang="0">
                    <a:pos x="125" y="35"/>
                  </a:cxn>
                  <a:cxn ang="0">
                    <a:pos x="131" y="27"/>
                  </a:cxn>
                  <a:cxn ang="0">
                    <a:pos x="138" y="19"/>
                  </a:cxn>
                  <a:cxn ang="0">
                    <a:pos x="147" y="12"/>
                  </a:cxn>
                  <a:cxn ang="0">
                    <a:pos x="160" y="4"/>
                  </a:cxn>
                  <a:cxn ang="0">
                    <a:pos x="173" y="0"/>
                  </a:cxn>
                  <a:cxn ang="0">
                    <a:pos x="186" y="2"/>
                  </a:cxn>
                  <a:cxn ang="0">
                    <a:pos x="199" y="5"/>
                  </a:cxn>
                  <a:cxn ang="0">
                    <a:pos x="211" y="13"/>
                  </a:cxn>
                  <a:cxn ang="0">
                    <a:pos x="221" y="21"/>
                  </a:cxn>
                  <a:cxn ang="0">
                    <a:pos x="227" y="29"/>
                  </a:cxn>
                  <a:cxn ang="0">
                    <a:pos x="234" y="36"/>
                  </a:cxn>
                  <a:cxn ang="0">
                    <a:pos x="240" y="44"/>
                  </a:cxn>
                  <a:cxn ang="0">
                    <a:pos x="243" y="52"/>
                  </a:cxn>
                  <a:cxn ang="0">
                    <a:pos x="250" y="60"/>
                  </a:cxn>
                  <a:cxn ang="0">
                    <a:pos x="253" y="68"/>
                  </a:cxn>
                  <a:cxn ang="0">
                    <a:pos x="259" y="75"/>
                  </a:cxn>
                  <a:cxn ang="0">
                    <a:pos x="262" y="83"/>
                  </a:cxn>
                  <a:cxn ang="0">
                    <a:pos x="266" y="91"/>
                  </a:cxn>
                  <a:cxn ang="0">
                    <a:pos x="269" y="99"/>
                  </a:cxn>
                  <a:cxn ang="0">
                    <a:pos x="275" y="108"/>
                  </a:cxn>
                  <a:cxn ang="0">
                    <a:pos x="278" y="116"/>
                  </a:cxn>
                  <a:cxn ang="0">
                    <a:pos x="282" y="126"/>
                  </a:cxn>
                  <a:cxn ang="0">
                    <a:pos x="288" y="136"/>
                  </a:cxn>
                  <a:cxn ang="0">
                    <a:pos x="291" y="145"/>
                  </a:cxn>
                  <a:cxn ang="0">
                    <a:pos x="294" y="155"/>
                  </a:cxn>
                  <a:cxn ang="0">
                    <a:pos x="301" y="165"/>
                  </a:cxn>
                  <a:cxn ang="0">
                    <a:pos x="304" y="174"/>
                  </a:cxn>
                  <a:cxn ang="0">
                    <a:pos x="307" y="186"/>
                  </a:cxn>
                  <a:cxn ang="0">
                    <a:pos x="314" y="196"/>
                  </a:cxn>
                  <a:cxn ang="0">
                    <a:pos x="317" y="207"/>
                  </a:cxn>
                  <a:cxn ang="0">
                    <a:pos x="320" y="217"/>
                  </a:cxn>
                  <a:cxn ang="0">
                    <a:pos x="326" y="228"/>
                  </a:cxn>
                  <a:cxn ang="0">
                    <a:pos x="330" y="240"/>
                  </a:cxn>
                  <a:cxn ang="0">
                    <a:pos x="333" y="252"/>
                  </a:cxn>
                  <a:cxn ang="0">
                    <a:pos x="339" y="262"/>
                  </a:cxn>
                </a:cxnLst>
                <a:rect l="0" t="0" r="r" b="b"/>
                <a:pathLst>
                  <a:path w="340" h="305">
                    <a:moveTo>
                      <a:pt x="0" y="304"/>
                    </a:moveTo>
                    <a:lnTo>
                      <a:pt x="3" y="300"/>
                    </a:lnTo>
                    <a:lnTo>
                      <a:pt x="3" y="298"/>
                    </a:lnTo>
                    <a:lnTo>
                      <a:pt x="3" y="294"/>
                    </a:lnTo>
                    <a:lnTo>
                      <a:pt x="7" y="292"/>
                    </a:lnTo>
                    <a:lnTo>
                      <a:pt x="7" y="288"/>
                    </a:lnTo>
                    <a:lnTo>
                      <a:pt x="7" y="286"/>
                    </a:lnTo>
                    <a:lnTo>
                      <a:pt x="10" y="283"/>
                    </a:lnTo>
                    <a:lnTo>
                      <a:pt x="10" y="281"/>
                    </a:lnTo>
                    <a:lnTo>
                      <a:pt x="10" y="277"/>
                    </a:lnTo>
                    <a:lnTo>
                      <a:pt x="13" y="275"/>
                    </a:lnTo>
                    <a:lnTo>
                      <a:pt x="13" y="271"/>
                    </a:lnTo>
                    <a:lnTo>
                      <a:pt x="13" y="269"/>
                    </a:lnTo>
                    <a:lnTo>
                      <a:pt x="16" y="265"/>
                    </a:lnTo>
                    <a:lnTo>
                      <a:pt x="16" y="263"/>
                    </a:lnTo>
                    <a:lnTo>
                      <a:pt x="16" y="259"/>
                    </a:lnTo>
                    <a:lnTo>
                      <a:pt x="19" y="257"/>
                    </a:lnTo>
                    <a:lnTo>
                      <a:pt x="19" y="256"/>
                    </a:lnTo>
                    <a:lnTo>
                      <a:pt x="19" y="252"/>
                    </a:lnTo>
                    <a:lnTo>
                      <a:pt x="23" y="249"/>
                    </a:lnTo>
                    <a:lnTo>
                      <a:pt x="23" y="246"/>
                    </a:lnTo>
                    <a:lnTo>
                      <a:pt x="23" y="244"/>
                    </a:lnTo>
                    <a:lnTo>
                      <a:pt x="26" y="240"/>
                    </a:lnTo>
                    <a:lnTo>
                      <a:pt x="26" y="238"/>
                    </a:lnTo>
                    <a:lnTo>
                      <a:pt x="26" y="234"/>
                    </a:lnTo>
                    <a:lnTo>
                      <a:pt x="29" y="233"/>
                    </a:lnTo>
                    <a:lnTo>
                      <a:pt x="29" y="230"/>
                    </a:lnTo>
                    <a:lnTo>
                      <a:pt x="29" y="226"/>
                    </a:lnTo>
                    <a:lnTo>
                      <a:pt x="32" y="225"/>
                    </a:lnTo>
                    <a:lnTo>
                      <a:pt x="32" y="220"/>
                    </a:lnTo>
                    <a:lnTo>
                      <a:pt x="32" y="219"/>
                    </a:lnTo>
                    <a:lnTo>
                      <a:pt x="35" y="215"/>
                    </a:lnTo>
                    <a:lnTo>
                      <a:pt x="35" y="213"/>
                    </a:lnTo>
                    <a:lnTo>
                      <a:pt x="35" y="211"/>
                    </a:lnTo>
                    <a:lnTo>
                      <a:pt x="39" y="207"/>
                    </a:lnTo>
                    <a:lnTo>
                      <a:pt x="39" y="205"/>
                    </a:lnTo>
                    <a:lnTo>
                      <a:pt x="39" y="201"/>
                    </a:lnTo>
                    <a:lnTo>
                      <a:pt x="42" y="199"/>
                    </a:lnTo>
                    <a:lnTo>
                      <a:pt x="42" y="197"/>
                    </a:lnTo>
                    <a:lnTo>
                      <a:pt x="42" y="194"/>
                    </a:lnTo>
                    <a:lnTo>
                      <a:pt x="45" y="191"/>
                    </a:lnTo>
                    <a:lnTo>
                      <a:pt x="45" y="190"/>
                    </a:lnTo>
                    <a:lnTo>
                      <a:pt x="45" y="186"/>
                    </a:lnTo>
                    <a:lnTo>
                      <a:pt x="48" y="184"/>
                    </a:lnTo>
                    <a:lnTo>
                      <a:pt x="48" y="180"/>
                    </a:lnTo>
                    <a:lnTo>
                      <a:pt x="48" y="178"/>
                    </a:lnTo>
                    <a:lnTo>
                      <a:pt x="51" y="176"/>
                    </a:lnTo>
                    <a:lnTo>
                      <a:pt x="51" y="172"/>
                    </a:lnTo>
                    <a:lnTo>
                      <a:pt x="51" y="170"/>
                    </a:lnTo>
                    <a:lnTo>
                      <a:pt x="55" y="168"/>
                    </a:lnTo>
                    <a:lnTo>
                      <a:pt x="55" y="165"/>
                    </a:lnTo>
                    <a:lnTo>
                      <a:pt x="55" y="162"/>
                    </a:lnTo>
                    <a:lnTo>
                      <a:pt x="55" y="160"/>
                    </a:lnTo>
                    <a:lnTo>
                      <a:pt x="58" y="159"/>
                    </a:lnTo>
                    <a:lnTo>
                      <a:pt x="58" y="155"/>
                    </a:lnTo>
                    <a:lnTo>
                      <a:pt x="58" y="153"/>
                    </a:lnTo>
                    <a:lnTo>
                      <a:pt x="61" y="151"/>
                    </a:lnTo>
                    <a:lnTo>
                      <a:pt x="61" y="147"/>
                    </a:lnTo>
                    <a:lnTo>
                      <a:pt x="61" y="145"/>
                    </a:lnTo>
                    <a:lnTo>
                      <a:pt x="64" y="143"/>
                    </a:lnTo>
                    <a:lnTo>
                      <a:pt x="64" y="141"/>
                    </a:lnTo>
                    <a:lnTo>
                      <a:pt x="64" y="137"/>
                    </a:lnTo>
                    <a:lnTo>
                      <a:pt x="67" y="136"/>
                    </a:lnTo>
                    <a:lnTo>
                      <a:pt x="67" y="133"/>
                    </a:lnTo>
                    <a:lnTo>
                      <a:pt x="67" y="131"/>
                    </a:lnTo>
                    <a:lnTo>
                      <a:pt x="71" y="130"/>
                    </a:lnTo>
                    <a:lnTo>
                      <a:pt x="71" y="126"/>
                    </a:lnTo>
                    <a:lnTo>
                      <a:pt x="71" y="124"/>
                    </a:lnTo>
                    <a:lnTo>
                      <a:pt x="74" y="122"/>
                    </a:lnTo>
                    <a:lnTo>
                      <a:pt x="74" y="120"/>
                    </a:lnTo>
                    <a:lnTo>
                      <a:pt x="74" y="118"/>
                    </a:lnTo>
                    <a:lnTo>
                      <a:pt x="77" y="114"/>
                    </a:lnTo>
                    <a:lnTo>
                      <a:pt x="77" y="112"/>
                    </a:lnTo>
                    <a:lnTo>
                      <a:pt x="77" y="110"/>
                    </a:lnTo>
                    <a:lnTo>
                      <a:pt x="80" y="108"/>
                    </a:lnTo>
                    <a:lnTo>
                      <a:pt x="80" y="107"/>
                    </a:lnTo>
                    <a:lnTo>
                      <a:pt x="80" y="104"/>
                    </a:lnTo>
                    <a:lnTo>
                      <a:pt x="83" y="102"/>
                    </a:lnTo>
                    <a:lnTo>
                      <a:pt x="83" y="101"/>
                    </a:lnTo>
                    <a:lnTo>
                      <a:pt x="83" y="97"/>
                    </a:lnTo>
                    <a:lnTo>
                      <a:pt x="87" y="94"/>
                    </a:lnTo>
                    <a:lnTo>
                      <a:pt x="87" y="93"/>
                    </a:lnTo>
                    <a:lnTo>
                      <a:pt x="87" y="91"/>
                    </a:lnTo>
                    <a:lnTo>
                      <a:pt x="90" y="89"/>
                    </a:lnTo>
                    <a:lnTo>
                      <a:pt x="90" y="87"/>
                    </a:lnTo>
                    <a:lnTo>
                      <a:pt x="90" y="85"/>
                    </a:lnTo>
                    <a:lnTo>
                      <a:pt x="93" y="83"/>
                    </a:lnTo>
                    <a:lnTo>
                      <a:pt x="93" y="81"/>
                    </a:lnTo>
                    <a:lnTo>
                      <a:pt x="93" y="79"/>
                    </a:lnTo>
                    <a:lnTo>
                      <a:pt x="96" y="78"/>
                    </a:lnTo>
                    <a:lnTo>
                      <a:pt x="96" y="75"/>
                    </a:lnTo>
                    <a:lnTo>
                      <a:pt x="96" y="73"/>
                    </a:lnTo>
                    <a:lnTo>
                      <a:pt x="99" y="71"/>
                    </a:lnTo>
                    <a:lnTo>
                      <a:pt x="99" y="70"/>
                    </a:lnTo>
                    <a:lnTo>
                      <a:pt x="99" y="68"/>
                    </a:lnTo>
                    <a:lnTo>
                      <a:pt x="103" y="65"/>
                    </a:lnTo>
                    <a:lnTo>
                      <a:pt x="103" y="64"/>
                    </a:lnTo>
                    <a:lnTo>
                      <a:pt x="106" y="62"/>
                    </a:lnTo>
                    <a:lnTo>
                      <a:pt x="106" y="60"/>
                    </a:lnTo>
                    <a:lnTo>
                      <a:pt x="106" y="58"/>
                    </a:lnTo>
                    <a:lnTo>
                      <a:pt x="109" y="56"/>
                    </a:lnTo>
                    <a:lnTo>
                      <a:pt x="109" y="54"/>
                    </a:lnTo>
                    <a:lnTo>
                      <a:pt x="112" y="52"/>
                    </a:lnTo>
                    <a:lnTo>
                      <a:pt x="112" y="50"/>
                    </a:lnTo>
                    <a:lnTo>
                      <a:pt x="112" y="48"/>
                    </a:lnTo>
                    <a:lnTo>
                      <a:pt x="115" y="46"/>
                    </a:lnTo>
                    <a:lnTo>
                      <a:pt x="115" y="44"/>
                    </a:lnTo>
                    <a:lnTo>
                      <a:pt x="119" y="42"/>
                    </a:lnTo>
                    <a:lnTo>
                      <a:pt x="119" y="41"/>
                    </a:lnTo>
                    <a:lnTo>
                      <a:pt x="122" y="39"/>
                    </a:lnTo>
                    <a:lnTo>
                      <a:pt x="122" y="36"/>
                    </a:lnTo>
                    <a:lnTo>
                      <a:pt x="125" y="35"/>
                    </a:lnTo>
                    <a:lnTo>
                      <a:pt x="125" y="33"/>
                    </a:lnTo>
                    <a:lnTo>
                      <a:pt x="128" y="31"/>
                    </a:lnTo>
                    <a:lnTo>
                      <a:pt x="128" y="29"/>
                    </a:lnTo>
                    <a:lnTo>
                      <a:pt x="131" y="27"/>
                    </a:lnTo>
                    <a:lnTo>
                      <a:pt x="131" y="25"/>
                    </a:lnTo>
                    <a:lnTo>
                      <a:pt x="135" y="23"/>
                    </a:lnTo>
                    <a:lnTo>
                      <a:pt x="135" y="21"/>
                    </a:lnTo>
                    <a:lnTo>
                      <a:pt x="138" y="19"/>
                    </a:lnTo>
                    <a:lnTo>
                      <a:pt x="141" y="17"/>
                    </a:lnTo>
                    <a:lnTo>
                      <a:pt x="141" y="15"/>
                    </a:lnTo>
                    <a:lnTo>
                      <a:pt x="144" y="13"/>
                    </a:lnTo>
                    <a:lnTo>
                      <a:pt x="147" y="12"/>
                    </a:lnTo>
                    <a:lnTo>
                      <a:pt x="151" y="10"/>
                    </a:lnTo>
                    <a:lnTo>
                      <a:pt x="154" y="7"/>
                    </a:lnTo>
                    <a:lnTo>
                      <a:pt x="157" y="5"/>
                    </a:lnTo>
                    <a:lnTo>
                      <a:pt x="160" y="4"/>
                    </a:lnTo>
                    <a:lnTo>
                      <a:pt x="163" y="2"/>
                    </a:lnTo>
                    <a:lnTo>
                      <a:pt x="167" y="2"/>
                    </a:lnTo>
                    <a:lnTo>
                      <a:pt x="170" y="0"/>
                    </a:lnTo>
                    <a:lnTo>
                      <a:pt x="173" y="0"/>
                    </a:lnTo>
                    <a:lnTo>
                      <a:pt x="176" y="0"/>
                    </a:lnTo>
                    <a:lnTo>
                      <a:pt x="179" y="0"/>
                    </a:lnTo>
                    <a:lnTo>
                      <a:pt x="183" y="0"/>
                    </a:lnTo>
                    <a:lnTo>
                      <a:pt x="186" y="2"/>
                    </a:lnTo>
                    <a:lnTo>
                      <a:pt x="189" y="2"/>
                    </a:lnTo>
                    <a:lnTo>
                      <a:pt x="192" y="4"/>
                    </a:lnTo>
                    <a:lnTo>
                      <a:pt x="195" y="4"/>
                    </a:lnTo>
                    <a:lnTo>
                      <a:pt x="199" y="5"/>
                    </a:lnTo>
                    <a:lnTo>
                      <a:pt x="202" y="7"/>
                    </a:lnTo>
                    <a:lnTo>
                      <a:pt x="205" y="10"/>
                    </a:lnTo>
                    <a:lnTo>
                      <a:pt x="208" y="12"/>
                    </a:lnTo>
                    <a:lnTo>
                      <a:pt x="211" y="13"/>
                    </a:lnTo>
                    <a:lnTo>
                      <a:pt x="214" y="15"/>
                    </a:lnTo>
                    <a:lnTo>
                      <a:pt x="214" y="17"/>
                    </a:lnTo>
                    <a:lnTo>
                      <a:pt x="218" y="19"/>
                    </a:lnTo>
                    <a:lnTo>
                      <a:pt x="221" y="21"/>
                    </a:lnTo>
                    <a:lnTo>
                      <a:pt x="221" y="23"/>
                    </a:lnTo>
                    <a:lnTo>
                      <a:pt x="224" y="25"/>
                    </a:lnTo>
                    <a:lnTo>
                      <a:pt x="224" y="27"/>
                    </a:lnTo>
                    <a:lnTo>
                      <a:pt x="227" y="29"/>
                    </a:lnTo>
                    <a:lnTo>
                      <a:pt x="227" y="31"/>
                    </a:lnTo>
                    <a:lnTo>
                      <a:pt x="230" y="33"/>
                    </a:lnTo>
                    <a:lnTo>
                      <a:pt x="230" y="35"/>
                    </a:lnTo>
                    <a:lnTo>
                      <a:pt x="234" y="36"/>
                    </a:lnTo>
                    <a:lnTo>
                      <a:pt x="234" y="39"/>
                    </a:lnTo>
                    <a:lnTo>
                      <a:pt x="237" y="41"/>
                    </a:lnTo>
                    <a:lnTo>
                      <a:pt x="237" y="42"/>
                    </a:lnTo>
                    <a:lnTo>
                      <a:pt x="240" y="44"/>
                    </a:lnTo>
                    <a:lnTo>
                      <a:pt x="240" y="46"/>
                    </a:lnTo>
                    <a:lnTo>
                      <a:pt x="243" y="48"/>
                    </a:lnTo>
                    <a:lnTo>
                      <a:pt x="243" y="50"/>
                    </a:lnTo>
                    <a:lnTo>
                      <a:pt x="243" y="52"/>
                    </a:lnTo>
                    <a:lnTo>
                      <a:pt x="246" y="54"/>
                    </a:lnTo>
                    <a:lnTo>
                      <a:pt x="246" y="56"/>
                    </a:lnTo>
                    <a:lnTo>
                      <a:pt x="250" y="58"/>
                    </a:lnTo>
                    <a:lnTo>
                      <a:pt x="250" y="60"/>
                    </a:lnTo>
                    <a:lnTo>
                      <a:pt x="250" y="62"/>
                    </a:lnTo>
                    <a:lnTo>
                      <a:pt x="253" y="64"/>
                    </a:lnTo>
                    <a:lnTo>
                      <a:pt x="253" y="65"/>
                    </a:lnTo>
                    <a:lnTo>
                      <a:pt x="253" y="68"/>
                    </a:lnTo>
                    <a:lnTo>
                      <a:pt x="256" y="70"/>
                    </a:lnTo>
                    <a:lnTo>
                      <a:pt x="256" y="71"/>
                    </a:lnTo>
                    <a:lnTo>
                      <a:pt x="256" y="73"/>
                    </a:lnTo>
                    <a:lnTo>
                      <a:pt x="259" y="75"/>
                    </a:lnTo>
                    <a:lnTo>
                      <a:pt x="259" y="78"/>
                    </a:lnTo>
                    <a:lnTo>
                      <a:pt x="259" y="79"/>
                    </a:lnTo>
                    <a:lnTo>
                      <a:pt x="262" y="81"/>
                    </a:lnTo>
                    <a:lnTo>
                      <a:pt x="262" y="83"/>
                    </a:lnTo>
                    <a:lnTo>
                      <a:pt x="262" y="85"/>
                    </a:lnTo>
                    <a:lnTo>
                      <a:pt x="266" y="87"/>
                    </a:lnTo>
                    <a:lnTo>
                      <a:pt x="266" y="89"/>
                    </a:lnTo>
                    <a:lnTo>
                      <a:pt x="266" y="91"/>
                    </a:lnTo>
                    <a:lnTo>
                      <a:pt x="266" y="93"/>
                    </a:lnTo>
                    <a:lnTo>
                      <a:pt x="269" y="94"/>
                    </a:lnTo>
                    <a:lnTo>
                      <a:pt x="269" y="97"/>
                    </a:lnTo>
                    <a:lnTo>
                      <a:pt x="269" y="99"/>
                    </a:lnTo>
                    <a:lnTo>
                      <a:pt x="272" y="101"/>
                    </a:lnTo>
                    <a:lnTo>
                      <a:pt x="272" y="102"/>
                    </a:lnTo>
                    <a:lnTo>
                      <a:pt x="272" y="104"/>
                    </a:lnTo>
                    <a:lnTo>
                      <a:pt x="275" y="108"/>
                    </a:lnTo>
                    <a:lnTo>
                      <a:pt x="275" y="110"/>
                    </a:lnTo>
                    <a:lnTo>
                      <a:pt x="275" y="112"/>
                    </a:lnTo>
                    <a:lnTo>
                      <a:pt x="278" y="114"/>
                    </a:lnTo>
                    <a:lnTo>
                      <a:pt x="278" y="116"/>
                    </a:lnTo>
                    <a:lnTo>
                      <a:pt x="278" y="118"/>
                    </a:lnTo>
                    <a:lnTo>
                      <a:pt x="282" y="122"/>
                    </a:lnTo>
                    <a:lnTo>
                      <a:pt x="282" y="124"/>
                    </a:lnTo>
                    <a:lnTo>
                      <a:pt x="282" y="126"/>
                    </a:lnTo>
                    <a:lnTo>
                      <a:pt x="285" y="128"/>
                    </a:lnTo>
                    <a:lnTo>
                      <a:pt x="285" y="130"/>
                    </a:lnTo>
                    <a:lnTo>
                      <a:pt x="285" y="133"/>
                    </a:lnTo>
                    <a:lnTo>
                      <a:pt x="288" y="136"/>
                    </a:lnTo>
                    <a:lnTo>
                      <a:pt x="288" y="137"/>
                    </a:lnTo>
                    <a:lnTo>
                      <a:pt x="288" y="139"/>
                    </a:lnTo>
                    <a:lnTo>
                      <a:pt x="291" y="141"/>
                    </a:lnTo>
                    <a:lnTo>
                      <a:pt x="291" y="145"/>
                    </a:lnTo>
                    <a:lnTo>
                      <a:pt x="291" y="147"/>
                    </a:lnTo>
                    <a:lnTo>
                      <a:pt x="294" y="149"/>
                    </a:lnTo>
                    <a:lnTo>
                      <a:pt x="294" y="153"/>
                    </a:lnTo>
                    <a:lnTo>
                      <a:pt x="294" y="155"/>
                    </a:lnTo>
                    <a:lnTo>
                      <a:pt x="298" y="157"/>
                    </a:lnTo>
                    <a:lnTo>
                      <a:pt x="298" y="159"/>
                    </a:lnTo>
                    <a:lnTo>
                      <a:pt x="298" y="162"/>
                    </a:lnTo>
                    <a:lnTo>
                      <a:pt x="301" y="165"/>
                    </a:lnTo>
                    <a:lnTo>
                      <a:pt x="301" y="167"/>
                    </a:lnTo>
                    <a:lnTo>
                      <a:pt x="301" y="170"/>
                    </a:lnTo>
                    <a:lnTo>
                      <a:pt x="304" y="172"/>
                    </a:lnTo>
                    <a:lnTo>
                      <a:pt x="304" y="174"/>
                    </a:lnTo>
                    <a:lnTo>
                      <a:pt x="304" y="178"/>
                    </a:lnTo>
                    <a:lnTo>
                      <a:pt x="307" y="180"/>
                    </a:lnTo>
                    <a:lnTo>
                      <a:pt x="307" y="182"/>
                    </a:lnTo>
                    <a:lnTo>
                      <a:pt x="307" y="186"/>
                    </a:lnTo>
                    <a:lnTo>
                      <a:pt x="310" y="188"/>
                    </a:lnTo>
                    <a:lnTo>
                      <a:pt x="310" y="190"/>
                    </a:lnTo>
                    <a:lnTo>
                      <a:pt x="310" y="194"/>
                    </a:lnTo>
                    <a:lnTo>
                      <a:pt x="314" y="196"/>
                    </a:lnTo>
                    <a:lnTo>
                      <a:pt x="314" y="199"/>
                    </a:lnTo>
                    <a:lnTo>
                      <a:pt x="314" y="201"/>
                    </a:lnTo>
                    <a:lnTo>
                      <a:pt x="317" y="203"/>
                    </a:lnTo>
                    <a:lnTo>
                      <a:pt x="317" y="207"/>
                    </a:lnTo>
                    <a:lnTo>
                      <a:pt x="317" y="209"/>
                    </a:lnTo>
                    <a:lnTo>
                      <a:pt x="320" y="213"/>
                    </a:lnTo>
                    <a:lnTo>
                      <a:pt x="320" y="215"/>
                    </a:lnTo>
                    <a:lnTo>
                      <a:pt x="320" y="217"/>
                    </a:lnTo>
                    <a:lnTo>
                      <a:pt x="323" y="220"/>
                    </a:lnTo>
                    <a:lnTo>
                      <a:pt x="323" y="223"/>
                    </a:lnTo>
                    <a:lnTo>
                      <a:pt x="323" y="226"/>
                    </a:lnTo>
                    <a:lnTo>
                      <a:pt x="326" y="228"/>
                    </a:lnTo>
                    <a:lnTo>
                      <a:pt x="326" y="230"/>
                    </a:lnTo>
                    <a:lnTo>
                      <a:pt x="326" y="234"/>
                    </a:lnTo>
                    <a:lnTo>
                      <a:pt x="330" y="236"/>
                    </a:lnTo>
                    <a:lnTo>
                      <a:pt x="330" y="240"/>
                    </a:lnTo>
                    <a:lnTo>
                      <a:pt x="330" y="242"/>
                    </a:lnTo>
                    <a:lnTo>
                      <a:pt x="333" y="246"/>
                    </a:lnTo>
                    <a:lnTo>
                      <a:pt x="333" y="248"/>
                    </a:lnTo>
                    <a:lnTo>
                      <a:pt x="333" y="252"/>
                    </a:lnTo>
                    <a:lnTo>
                      <a:pt x="336" y="254"/>
                    </a:lnTo>
                    <a:lnTo>
                      <a:pt x="336" y="257"/>
                    </a:lnTo>
                    <a:lnTo>
                      <a:pt x="336" y="259"/>
                    </a:lnTo>
                    <a:lnTo>
                      <a:pt x="339" y="262"/>
                    </a:lnTo>
                    <a:lnTo>
                      <a:pt x="339" y="265"/>
                    </a:lnTo>
                    <a:lnTo>
                      <a:pt x="339" y="26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66" name="Freeform 68"/>
              <p:cNvSpPr>
                <a:spLocks/>
              </p:cNvSpPr>
              <p:nvPr/>
            </p:nvSpPr>
            <p:spPr bwMode="auto">
              <a:xfrm>
                <a:off x="1642" y="1803"/>
                <a:ext cx="344" cy="339"/>
              </a:xfrm>
              <a:custGeom>
                <a:avLst/>
                <a:gdLst/>
                <a:ahLst/>
                <a:cxnLst>
                  <a:cxn ang="0">
                    <a:pos x="3" y="10"/>
                  </a:cxn>
                  <a:cxn ang="0">
                    <a:pos x="10" y="21"/>
                  </a:cxn>
                  <a:cxn ang="0">
                    <a:pos x="13" y="33"/>
                  </a:cxn>
                  <a:cxn ang="0">
                    <a:pos x="16" y="43"/>
                  </a:cxn>
                  <a:cxn ang="0">
                    <a:pos x="23" y="54"/>
                  </a:cxn>
                  <a:cxn ang="0">
                    <a:pos x="26" y="66"/>
                  </a:cxn>
                  <a:cxn ang="0">
                    <a:pos x="29" y="77"/>
                  </a:cxn>
                  <a:cxn ang="0">
                    <a:pos x="32" y="89"/>
                  </a:cxn>
                  <a:cxn ang="0">
                    <a:pos x="39" y="101"/>
                  </a:cxn>
                  <a:cxn ang="0">
                    <a:pos x="42" y="110"/>
                  </a:cxn>
                  <a:cxn ang="0">
                    <a:pos x="45" y="122"/>
                  </a:cxn>
                  <a:cxn ang="0">
                    <a:pos x="51" y="133"/>
                  </a:cxn>
                  <a:cxn ang="0">
                    <a:pos x="55" y="143"/>
                  </a:cxn>
                  <a:cxn ang="0">
                    <a:pos x="58" y="155"/>
                  </a:cxn>
                  <a:cxn ang="0">
                    <a:pos x="64" y="164"/>
                  </a:cxn>
                  <a:cxn ang="0">
                    <a:pos x="67" y="174"/>
                  </a:cxn>
                  <a:cxn ang="0">
                    <a:pos x="71" y="186"/>
                  </a:cxn>
                  <a:cxn ang="0">
                    <a:pos x="77" y="196"/>
                  </a:cxn>
                  <a:cxn ang="0">
                    <a:pos x="80" y="205"/>
                  </a:cxn>
                  <a:cxn ang="0">
                    <a:pos x="83" y="212"/>
                  </a:cxn>
                  <a:cxn ang="0">
                    <a:pos x="90" y="222"/>
                  </a:cxn>
                  <a:cxn ang="0">
                    <a:pos x="93" y="232"/>
                  </a:cxn>
                  <a:cxn ang="0">
                    <a:pos x="96" y="240"/>
                  </a:cxn>
                  <a:cxn ang="0">
                    <a:pos x="103" y="247"/>
                  </a:cxn>
                  <a:cxn ang="0">
                    <a:pos x="106" y="257"/>
                  </a:cxn>
                  <a:cxn ang="0">
                    <a:pos x="109" y="265"/>
                  </a:cxn>
                  <a:cxn ang="0">
                    <a:pos x="115" y="273"/>
                  </a:cxn>
                  <a:cxn ang="0">
                    <a:pos x="119" y="280"/>
                  </a:cxn>
                  <a:cxn ang="0">
                    <a:pos x="125" y="288"/>
                  </a:cxn>
                  <a:cxn ang="0">
                    <a:pos x="131" y="296"/>
                  </a:cxn>
                  <a:cxn ang="0">
                    <a:pos x="138" y="304"/>
                  </a:cxn>
                  <a:cxn ang="0">
                    <a:pos x="141" y="311"/>
                  </a:cxn>
                  <a:cxn ang="0">
                    <a:pos x="151" y="319"/>
                  </a:cxn>
                  <a:cxn ang="0">
                    <a:pos x="160" y="327"/>
                  </a:cxn>
                  <a:cxn ang="0">
                    <a:pos x="173" y="334"/>
                  </a:cxn>
                  <a:cxn ang="0">
                    <a:pos x="186" y="338"/>
                  </a:cxn>
                  <a:cxn ang="0">
                    <a:pos x="199" y="336"/>
                  </a:cxn>
                  <a:cxn ang="0">
                    <a:pos x="211" y="333"/>
                  </a:cxn>
                  <a:cxn ang="0">
                    <a:pos x="224" y="325"/>
                  </a:cxn>
                  <a:cxn ang="0">
                    <a:pos x="234" y="317"/>
                  </a:cxn>
                  <a:cxn ang="0">
                    <a:pos x="240" y="309"/>
                  </a:cxn>
                  <a:cxn ang="0">
                    <a:pos x="247" y="302"/>
                  </a:cxn>
                  <a:cxn ang="0">
                    <a:pos x="250" y="294"/>
                  </a:cxn>
                  <a:cxn ang="0">
                    <a:pos x="256" y="286"/>
                  </a:cxn>
                  <a:cxn ang="0">
                    <a:pos x="263" y="278"/>
                  </a:cxn>
                  <a:cxn ang="0">
                    <a:pos x="266" y="270"/>
                  </a:cxn>
                  <a:cxn ang="0">
                    <a:pos x="272" y="263"/>
                  </a:cxn>
                  <a:cxn ang="0">
                    <a:pos x="275" y="255"/>
                  </a:cxn>
                  <a:cxn ang="0">
                    <a:pos x="279" y="246"/>
                  </a:cxn>
                  <a:cxn ang="0">
                    <a:pos x="285" y="238"/>
                  </a:cxn>
                  <a:cxn ang="0">
                    <a:pos x="288" y="230"/>
                  </a:cxn>
                  <a:cxn ang="0">
                    <a:pos x="291" y="220"/>
                  </a:cxn>
                  <a:cxn ang="0">
                    <a:pos x="298" y="211"/>
                  </a:cxn>
                  <a:cxn ang="0">
                    <a:pos x="301" y="201"/>
                  </a:cxn>
                  <a:cxn ang="0">
                    <a:pos x="304" y="191"/>
                  </a:cxn>
                  <a:cxn ang="0">
                    <a:pos x="311" y="182"/>
                  </a:cxn>
                  <a:cxn ang="0">
                    <a:pos x="314" y="172"/>
                  </a:cxn>
                  <a:cxn ang="0">
                    <a:pos x="317" y="162"/>
                  </a:cxn>
                  <a:cxn ang="0">
                    <a:pos x="323" y="151"/>
                  </a:cxn>
                  <a:cxn ang="0">
                    <a:pos x="327" y="141"/>
                  </a:cxn>
                  <a:cxn ang="0">
                    <a:pos x="330" y="130"/>
                  </a:cxn>
                  <a:cxn ang="0">
                    <a:pos x="336" y="120"/>
                  </a:cxn>
                  <a:cxn ang="0">
                    <a:pos x="339" y="109"/>
                  </a:cxn>
                </a:cxnLst>
                <a:rect l="0" t="0" r="r" b="b"/>
                <a:pathLst>
                  <a:path w="344" h="339">
                    <a:moveTo>
                      <a:pt x="0" y="0"/>
                    </a:moveTo>
                    <a:lnTo>
                      <a:pt x="3" y="4"/>
                    </a:lnTo>
                    <a:lnTo>
                      <a:pt x="3" y="6"/>
                    </a:lnTo>
                    <a:lnTo>
                      <a:pt x="3" y="10"/>
                    </a:lnTo>
                    <a:lnTo>
                      <a:pt x="7" y="11"/>
                    </a:lnTo>
                    <a:lnTo>
                      <a:pt x="7" y="16"/>
                    </a:lnTo>
                    <a:lnTo>
                      <a:pt x="7" y="18"/>
                    </a:lnTo>
                    <a:lnTo>
                      <a:pt x="10" y="21"/>
                    </a:lnTo>
                    <a:lnTo>
                      <a:pt x="10" y="24"/>
                    </a:lnTo>
                    <a:lnTo>
                      <a:pt x="10" y="27"/>
                    </a:lnTo>
                    <a:lnTo>
                      <a:pt x="13" y="29"/>
                    </a:lnTo>
                    <a:lnTo>
                      <a:pt x="13" y="33"/>
                    </a:lnTo>
                    <a:lnTo>
                      <a:pt x="13" y="35"/>
                    </a:lnTo>
                    <a:lnTo>
                      <a:pt x="16" y="37"/>
                    </a:lnTo>
                    <a:lnTo>
                      <a:pt x="16" y="40"/>
                    </a:lnTo>
                    <a:lnTo>
                      <a:pt x="16" y="43"/>
                    </a:lnTo>
                    <a:lnTo>
                      <a:pt x="19" y="46"/>
                    </a:lnTo>
                    <a:lnTo>
                      <a:pt x="19" y="48"/>
                    </a:lnTo>
                    <a:lnTo>
                      <a:pt x="19" y="53"/>
                    </a:lnTo>
                    <a:lnTo>
                      <a:pt x="23" y="54"/>
                    </a:lnTo>
                    <a:lnTo>
                      <a:pt x="23" y="58"/>
                    </a:lnTo>
                    <a:lnTo>
                      <a:pt x="23" y="60"/>
                    </a:lnTo>
                    <a:lnTo>
                      <a:pt x="26" y="64"/>
                    </a:lnTo>
                    <a:lnTo>
                      <a:pt x="26" y="66"/>
                    </a:lnTo>
                    <a:lnTo>
                      <a:pt x="26" y="70"/>
                    </a:lnTo>
                    <a:lnTo>
                      <a:pt x="29" y="72"/>
                    </a:lnTo>
                    <a:lnTo>
                      <a:pt x="29" y="75"/>
                    </a:lnTo>
                    <a:lnTo>
                      <a:pt x="29" y="77"/>
                    </a:lnTo>
                    <a:lnTo>
                      <a:pt x="32" y="81"/>
                    </a:lnTo>
                    <a:lnTo>
                      <a:pt x="32" y="83"/>
                    </a:lnTo>
                    <a:lnTo>
                      <a:pt x="32" y="85"/>
                    </a:lnTo>
                    <a:lnTo>
                      <a:pt x="32" y="89"/>
                    </a:lnTo>
                    <a:lnTo>
                      <a:pt x="35" y="91"/>
                    </a:lnTo>
                    <a:lnTo>
                      <a:pt x="35" y="95"/>
                    </a:lnTo>
                    <a:lnTo>
                      <a:pt x="35" y="97"/>
                    </a:lnTo>
                    <a:lnTo>
                      <a:pt x="39" y="101"/>
                    </a:lnTo>
                    <a:lnTo>
                      <a:pt x="39" y="103"/>
                    </a:lnTo>
                    <a:lnTo>
                      <a:pt x="39" y="106"/>
                    </a:lnTo>
                    <a:lnTo>
                      <a:pt x="42" y="109"/>
                    </a:lnTo>
                    <a:lnTo>
                      <a:pt x="42" y="110"/>
                    </a:lnTo>
                    <a:lnTo>
                      <a:pt x="42" y="114"/>
                    </a:lnTo>
                    <a:lnTo>
                      <a:pt x="45" y="116"/>
                    </a:lnTo>
                    <a:lnTo>
                      <a:pt x="45" y="120"/>
                    </a:lnTo>
                    <a:lnTo>
                      <a:pt x="45" y="122"/>
                    </a:lnTo>
                    <a:lnTo>
                      <a:pt x="48" y="126"/>
                    </a:lnTo>
                    <a:lnTo>
                      <a:pt x="48" y="128"/>
                    </a:lnTo>
                    <a:lnTo>
                      <a:pt x="48" y="130"/>
                    </a:lnTo>
                    <a:lnTo>
                      <a:pt x="51" y="133"/>
                    </a:lnTo>
                    <a:lnTo>
                      <a:pt x="51" y="135"/>
                    </a:lnTo>
                    <a:lnTo>
                      <a:pt x="51" y="139"/>
                    </a:lnTo>
                    <a:lnTo>
                      <a:pt x="55" y="141"/>
                    </a:lnTo>
                    <a:lnTo>
                      <a:pt x="55" y="143"/>
                    </a:lnTo>
                    <a:lnTo>
                      <a:pt x="55" y="147"/>
                    </a:lnTo>
                    <a:lnTo>
                      <a:pt x="58" y="149"/>
                    </a:lnTo>
                    <a:lnTo>
                      <a:pt x="58" y="151"/>
                    </a:lnTo>
                    <a:lnTo>
                      <a:pt x="58" y="155"/>
                    </a:lnTo>
                    <a:lnTo>
                      <a:pt x="61" y="157"/>
                    </a:lnTo>
                    <a:lnTo>
                      <a:pt x="61" y="159"/>
                    </a:lnTo>
                    <a:lnTo>
                      <a:pt x="61" y="162"/>
                    </a:lnTo>
                    <a:lnTo>
                      <a:pt x="64" y="164"/>
                    </a:lnTo>
                    <a:lnTo>
                      <a:pt x="64" y="167"/>
                    </a:lnTo>
                    <a:lnTo>
                      <a:pt x="64" y="170"/>
                    </a:lnTo>
                    <a:lnTo>
                      <a:pt x="67" y="172"/>
                    </a:lnTo>
                    <a:lnTo>
                      <a:pt x="67" y="174"/>
                    </a:lnTo>
                    <a:lnTo>
                      <a:pt x="67" y="178"/>
                    </a:lnTo>
                    <a:lnTo>
                      <a:pt x="71" y="180"/>
                    </a:lnTo>
                    <a:lnTo>
                      <a:pt x="71" y="182"/>
                    </a:lnTo>
                    <a:lnTo>
                      <a:pt x="71" y="186"/>
                    </a:lnTo>
                    <a:lnTo>
                      <a:pt x="74" y="188"/>
                    </a:lnTo>
                    <a:lnTo>
                      <a:pt x="74" y="190"/>
                    </a:lnTo>
                    <a:lnTo>
                      <a:pt x="74" y="191"/>
                    </a:lnTo>
                    <a:lnTo>
                      <a:pt x="77" y="196"/>
                    </a:lnTo>
                    <a:lnTo>
                      <a:pt x="77" y="197"/>
                    </a:lnTo>
                    <a:lnTo>
                      <a:pt x="77" y="199"/>
                    </a:lnTo>
                    <a:lnTo>
                      <a:pt x="80" y="201"/>
                    </a:lnTo>
                    <a:lnTo>
                      <a:pt x="80" y="205"/>
                    </a:lnTo>
                    <a:lnTo>
                      <a:pt x="80" y="207"/>
                    </a:lnTo>
                    <a:lnTo>
                      <a:pt x="83" y="209"/>
                    </a:lnTo>
                    <a:lnTo>
                      <a:pt x="83" y="211"/>
                    </a:lnTo>
                    <a:lnTo>
                      <a:pt x="83" y="212"/>
                    </a:lnTo>
                    <a:lnTo>
                      <a:pt x="87" y="217"/>
                    </a:lnTo>
                    <a:lnTo>
                      <a:pt x="87" y="218"/>
                    </a:lnTo>
                    <a:lnTo>
                      <a:pt x="87" y="220"/>
                    </a:lnTo>
                    <a:lnTo>
                      <a:pt x="90" y="222"/>
                    </a:lnTo>
                    <a:lnTo>
                      <a:pt x="90" y="225"/>
                    </a:lnTo>
                    <a:lnTo>
                      <a:pt x="90" y="226"/>
                    </a:lnTo>
                    <a:lnTo>
                      <a:pt x="93" y="230"/>
                    </a:lnTo>
                    <a:lnTo>
                      <a:pt x="93" y="232"/>
                    </a:lnTo>
                    <a:lnTo>
                      <a:pt x="93" y="234"/>
                    </a:lnTo>
                    <a:lnTo>
                      <a:pt x="96" y="236"/>
                    </a:lnTo>
                    <a:lnTo>
                      <a:pt x="96" y="238"/>
                    </a:lnTo>
                    <a:lnTo>
                      <a:pt x="96" y="240"/>
                    </a:lnTo>
                    <a:lnTo>
                      <a:pt x="99" y="241"/>
                    </a:lnTo>
                    <a:lnTo>
                      <a:pt x="99" y="244"/>
                    </a:lnTo>
                    <a:lnTo>
                      <a:pt x="99" y="246"/>
                    </a:lnTo>
                    <a:lnTo>
                      <a:pt x="103" y="247"/>
                    </a:lnTo>
                    <a:lnTo>
                      <a:pt x="103" y="251"/>
                    </a:lnTo>
                    <a:lnTo>
                      <a:pt x="103" y="254"/>
                    </a:lnTo>
                    <a:lnTo>
                      <a:pt x="106" y="255"/>
                    </a:lnTo>
                    <a:lnTo>
                      <a:pt x="106" y="257"/>
                    </a:lnTo>
                    <a:lnTo>
                      <a:pt x="106" y="259"/>
                    </a:lnTo>
                    <a:lnTo>
                      <a:pt x="109" y="261"/>
                    </a:lnTo>
                    <a:lnTo>
                      <a:pt x="109" y="263"/>
                    </a:lnTo>
                    <a:lnTo>
                      <a:pt x="109" y="265"/>
                    </a:lnTo>
                    <a:lnTo>
                      <a:pt x="112" y="267"/>
                    </a:lnTo>
                    <a:lnTo>
                      <a:pt x="112" y="269"/>
                    </a:lnTo>
                    <a:lnTo>
                      <a:pt x="115" y="270"/>
                    </a:lnTo>
                    <a:lnTo>
                      <a:pt x="115" y="273"/>
                    </a:lnTo>
                    <a:lnTo>
                      <a:pt x="115" y="275"/>
                    </a:lnTo>
                    <a:lnTo>
                      <a:pt x="119" y="276"/>
                    </a:lnTo>
                    <a:lnTo>
                      <a:pt x="119" y="278"/>
                    </a:lnTo>
                    <a:lnTo>
                      <a:pt x="119" y="280"/>
                    </a:lnTo>
                    <a:lnTo>
                      <a:pt x="122" y="282"/>
                    </a:lnTo>
                    <a:lnTo>
                      <a:pt x="122" y="284"/>
                    </a:lnTo>
                    <a:lnTo>
                      <a:pt x="125" y="286"/>
                    </a:lnTo>
                    <a:lnTo>
                      <a:pt x="125" y="288"/>
                    </a:lnTo>
                    <a:lnTo>
                      <a:pt x="125" y="290"/>
                    </a:lnTo>
                    <a:lnTo>
                      <a:pt x="128" y="292"/>
                    </a:lnTo>
                    <a:lnTo>
                      <a:pt x="128" y="294"/>
                    </a:lnTo>
                    <a:lnTo>
                      <a:pt x="131" y="296"/>
                    </a:lnTo>
                    <a:lnTo>
                      <a:pt x="131" y="298"/>
                    </a:lnTo>
                    <a:lnTo>
                      <a:pt x="135" y="299"/>
                    </a:lnTo>
                    <a:lnTo>
                      <a:pt x="135" y="302"/>
                    </a:lnTo>
                    <a:lnTo>
                      <a:pt x="138" y="304"/>
                    </a:lnTo>
                    <a:lnTo>
                      <a:pt x="138" y="305"/>
                    </a:lnTo>
                    <a:lnTo>
                      <a:pt x="138" y="307"/>
                    </a:lnTo>
                    <a:lnTo>
                      <a:pt x="141" y="309"/>
                    </a:lnTo>
                    <a:lnTo>
                      <a:pt x="141" y="311"/>
                    </a:lnTo>
                    <a:lnTo>
                      <a:pt x="144" y="313"/>
                    </a:lnTo>
                    <a:lnTo>
                      <a:pt x="147" y="315"/>
                    </a:lnTo>
                    <a:lnTo>
                      <a:pt x="147" y="317"/>
                    </a:lnTo>
                    <a:lnTo>
                      <a:pt x="151" y="319"/>
                    </a:lnTo>
                    <a:lnTo>
                      <a:pt x="151" y="321"/>
                    </a:lnTo>
                    <a:lnTo>
                      <a:pt x="154" y="323"/>
                    </a:lnTo>
                    <a:lnTo>
                      <a:pt x="157" y="325"/>
                    </a:lnTo>
                    <a:lnTo>
                      <a:pt x="160" y="327"/>
                    </a:lnTo>
                    <a:lnTo>
                      <a:pt x="163" y="328"/>
                    </a:lnTo>
                    <a:lnTo>
                      <a:pt x="167" y="331"/>
                    </a:lnTo>
                    <a:lnTo>
                      <a:pt x="170" y="333"/>
                    </a:lnTo>
                    <a:lnTo>
                      <a:pt x="173" y="334"/>
                    </a:lnTo>
                    <a:lnTo>
                      <a:pt x="176" y="336"/>
                    </a:lnTo>
                    <a:lnTo>
                      <a:pt x="179" y="336"/>
                    </a:lnTo>
                    <a:lnTo>
                      <a:pt x="183" y="338"/>
                    </a:lnTo>
                    <a:lnTo>
                      <a:pt x="186" y="338"/>
                    </a:lnTo>
                    <a:lnTo>
                      <a:pt x="189" y="338"/>
                    </a:lnTo>
                    <a:lnTo>
                      <a:pt x="192" y="338"/>
                    </a:lnTo>
                    <a:lnTo>
                      <a:pt x="195" y="338"/>
                    </a:lnTo>
                    <a:lnTo>
                      <a:pt x="199" y="336"/>
                    </a:lnTo>
                    <a:lnTo>
                      <a:pt x="202" y="336"/>
                    </a:lnTo>
                    <a:lnTo>
                      <a:pt x="205" y="334"/>
                    </a:lnTo>
                    <a:lnTo>
                      <a:pt x="208" y="334"/>
                    </a:lnTo>
                    <a:lnTo>
                      <a:pt x="211" y="333"/>
                    </a:lnTo>
                    <a:lnTo>
                      <a:pt x="215" y="331"/>
                    </a:lnTo>
                    <a:lnTo>
                      <a:pt x="218" y="328"/>
                    </a:lnTo>
                    <a:lnTo>
                      <a:pt x="221" y="327"/>
                    </a:lnTo>
                    <a:lnTo>
                      <a:pt x="224" y="325"/>
                    </a:lnTo>
                    <a:lnTo>
                      <a:pt x="227" y="323"/>
                    </a:lnTo>
                    <a:lnTo>
                      <a:pt x="231" y="321"/>
                    </a:lnTo>
                    <a:lnTo>
                      <a:pt x="231" y="319"/>
                    </a:lnTo>
                    <a:lnTo>
                      <a:pt x="234" y="317"/>
                    </a:lnTo>
                    <a:lnTo>
                      <a:pt x="234" y="315"/>
                    </a:lnTo>
                    <a:lnTo>
                      <a:pt x="237" y="313"/>
                    </a:lnTo>
                    <a:lnTo>
                      <a:pt x="240" y="311"/>
                    </a:lnTo>
                    <a:lnTo>
                      <a:pt x="240" y="309"/>
                    </a:lnTo>
                    <a:lnTo>
                      <a:pt x="243" y="307"/>
                    </a:lnTo>
                    <a:lnTo>
                      <a:pt x="243" y="305"/>
                    </a:lnTo>
                    <a:lnTo>
                      <a:pt x="243" y="304"/>
                    </a:lnTo>
                    <a:lnTo>
                      <a:pt x="247" y="302"/>
                    </a:lnTo>
                    <a:lnTo>
                      <a:pt x="247" y="299"/>
                    </a:lnTo>
                    <a:lnTo>
                      <a:pt x="250" y="298"/>
                    </a:lnTo>
                    <a:lnTo>
                      <a:pt x="250" y="296"/>
                    </a:lnTo>
                    <a:lnTo>
                      <a:pt x="250" y="294"/>
                    </a:lnTo>
                    <a:lnTo>
                      <a:pt x="253" y="292"/>
                    </a:lnTo>
                    <a:lnTo>
                      <a:pt x="253" y="290"/>
                    </a:lnTo>
                    <a:lnTo>
                      <a:pt x="256" y="288"/>
                    </a:lnTo>
                    <a:lnTo>
                      <a:pt x="256" y="286"/>
                    </a:lnTo>
                    <a:lnTo>
                      <a:pt x="259" y="284"/>
                    </a:lnTo>
                    <a:lnTo>
                      <a:pt x="259" y="282"/>
                    </a:lnTo>
                    <a:lnTo>
                      <a:pt x="259" y="280"/>
                    </a:lnTo>
                    <a:lnTo>
                      <a:pt x="263" y="278"/>
                    </a:lnTo>
                    <a:lnTo>
                      <a:pt x="263" y="276"/>
                    </a:lnTo>
                    <a:lnTo>
                      <a:pt x="263" y="275"/>
                    </a:lnTo>
                    <a:lnTo>
                      <a:pt x="266" y="273"/>
                    </a:lnTo>
                    <a:lnTo>
                      <a:pt x="266" y="270"/>
                    </a:lnTo>
                    <a:lnTo>
                      <a:pt x="266" y="269"/>
                    </a:lnTo>
                    <a:lnTo>
                      <a:pt x="269" y="267"/>
                    </a:lnTo>
                    <a:lnTo>
                      <a:pt x="269" y="265"/>
                    </a:lnTo>
                    <a:lnTo>
                      <a:pt x="272" y="263"/>
                    </a:lnTo>
                    <a:lnTo>
                      <a:pt x="272" y="261"/>
                    </a:lnTo>
                    <a:lnTo>
                      <a:pt x="272" y="259"/>
                    </a:lnTo>
                    <a:lnTo>
                      <a:pt x="275" y="257"/>
                    </a:lnTo>
                    <a:lnTo>
                      <a:pt x="275" y="255"/>
                    </a:lnTo>
                    <a:lnTo>
                      <a:pt x="275" y="254"/>
                    </a:lnTo>
                    <a:lnTo>
                      <a:pt x="279" y="251"/>
                    </a:lnTo>
                    <a:lnTo>
                      <a:pt x="279" y="247"/>
                    </a:lnTo>
                    <a:lnTo>
                      <a:pt x="279" y="246"/>
                    </a:lnTo>
                    <a:lnTo>
                      <a:pt x="282" y="244"/>
                    </a:lnTo>
                    <a:lnTo>
                      <a:pt x="282" y="241"/>
                    </a:lnTo>
                    <a:lnTo>
                      <a:pt x="282" y="240"/>
                    </a:lnTo>
                    <a:lnTo>
                      <a:pt x="285" y="238"/>
                    </a:lnTo>
                    <a:lnTo>
                      <a:pt x="285" y="236"/>
                    </a:lnTo>
                    <a:lnTo>
                      <a:pt x="285" y="234"/>
                    </a:lnTo>
                    <a:lnTo>
                      <a:pt x="288" y="232"/>
                    </a:lnTo>
                    <a:lnTo>
                      <a:pt x="288" y="230"/>
                    </a:lnTo>
                    <a:lnTo>
                      <a:pt x="288" y="226"/>
                    </a:lnTo>
                    <a:lnTo>
                      <a:pt x="291" y="225"/>
                    </a:lnTo>
                    <a:lnTo>
                      <a:pt x="291" y="222"/>
                    </a:lnTo>
                    <a:lnTo>
                      <a:pt x="291" y="220"/>
                    </a:lnTo>
                    <a:lnTo>
                      <a:pt x="295" y="218"/>
                    </a:lnTo>
                    <a:lnTo>
                      <a:pt x="295" y="217"/>
                    </a:lnTo>
                    <a:lnTo>
                      <a:pt x="295" y="212"/>
                    </a:lnTo>
                    <a:lnTo>
                      <a:pt x="298" y="211"/>
                    </a:lnTo>
                    <a:lnTo>
                      <a:pt x="298" y="209"/>
                    </a:lnTo>
                    <a:lnTo>
                      <a:pt x="298" y="207"/>
                    </a:lnTo>
                    <a:lnTo>
                      <a:pt x="301" y="205"/>
                    </a:lnTo>
                    <a:lnTo>
                      <a:pt x="301" y="201"/>
                    </a:lnTo>
                    <a:lnTo>
                      <a:pt x="301" y="199"/>
                    </a:lnTo>
                    <a:lnTo>
                      <a:pt x="304" y="197"/>
                    </a:lnTo>
                    <a:lnTo>
                      <a:pt x="304" y="196"/>
                    </a:lnTo>
                    <a:lnTo>
                      <a:pt x="304" y="191"/>
                    </a:lnTo>
                    <a:lnTo>
                      <a:pt x="307" y="190"/>
                    </a:lnTo>
                    <a:lnTo>
                      <a:pt x="307" y="188"/>
                    </a:lnTo>
                    <a:lnTo>
                      <a:pt x="307" y="186"/>
                    </a:lnTo>
                    <a:lnTo>
                      <a:pt x="311" y="182"/>
                    </a:lnTo>
                    <a:lnTo>
                      <a:pt x="311" y="180"/>
                    </a:lnTo>
                    <a:lnTo>
                      <a:pt x="311" y="178"/>
                    </a:lnTo>
                    <a:lnTo>
                      <a:pt x="314" y="174"/>
                    </a:lnTo>
                    <a:lnTo>
                      <a:pt x="314" y="172"/>
                    </a:lnTo>
                    <a:lnTo>
                      <a:pt x="314" y="170"/>
                    </a:lnTo>
                    <a:lnTo>
                      <a:pt x="317" y="167"/>
                    </a:lnTo>
                    <a:lnTo>
                      <a:pt x="317" y="164"/>
                    </a:lnTo>
                    <a:lnTo>
                      <a:pt x="317" y="162"/>
                    </a:lnTo>
                    <a:lnTo>
                      <a:pt x="320" y="159"/>
                    </a:lnTo>
                    <a:lnTo>
                      <a:pt x="320" y="157"/>
                    </a:lnTo>
                    <a:lnTo>
                      <a:pt x="320" y="155"/>
                    </a:lnTo>
                    <a:lnTo>
                      <a:pt x="323" y="151"/>
                    </a:lnTo>
                    <a:lnTo>
                      <a:pt x="323" y="149"/>
                    </a:lnTo>
                    <a:lnTo>
                      <a:pt x="323" y="147"/>
                    </a:lnTo>
                    <a:lnTo>
                      <a:pt x="327" y="143"/>
                    </a:lnTo>
                    <a:lnTo>
                      <a:pt x="327" y="141"/>
                    </a:lnTo>
                    <a:lnTo>
                      <a:pt x="327" y="139"/>
                    </a:lnTo>
                    <a:lnTo>
                      <a:pt x="330" y="135"/>
                    </a:lnTo>
                    <a:lnTo>
                      <a:pt x="330" y="133"/>
                    </a:lnTo>
                    <a:lnTo>
                      <a:pt x="330" y="130"/>
                    </a:lnTo>
                    <a:lnTo>
                      <a:pt x="333" y="128"/>
                    </a:lnTo>
                    <a:lnTo>
                      <a:pt x="333" y="126"/>
                    </a:lnTo>
                    <a:lnTo>
                      <a:pt x="333" y="122"/>
                    </a:lnTo>
                    <a:lnTo>
                      <a:pt x="336" y="120"/>
                    </a:lnTo>
                    <a:lnTo>
                      <a:pt x="336" y="116"/>
                    </a:lnTo>
                    <a:lnTo>
                      <a:pt x="336" y="114"/>
                    </a:lnTo>
                    <a:lnTo>
                      <a:pt x="339" y="110"/>
                    </a:lnTo>
                    <a:lnTo>
                      <a:pt x="339" y="109"/>
                    </a:lnTo>
                    <a:lnTo>
                      <a:pt x="339" y="106"/>
                    </a:lnTo>
                    <a:lnTo>
                      <a:pt x="343" y="10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67" name="Freeform 69"/>
              <p:cNvSpPr>
                <a:spLocks/>
              </p:cNvSpPr>
              <p:nvPr/>
            </p:nvSpPr>
            <p:spPr bwMode="auto">
              <a:xfrm>
                <a:off x="1985" y="1536"/>
                <a:ext cx="337" cy="372"/>
              </a:xfrm>
              <a:custGeom>
                <a:avLst/>
                <a:gdLst/>
                <a:ahLst/>
                <a:cxnLst>
                  <a:cxn ang="0">
                    <a:pos x="3" y="363"/>
                  </a:cxn>
                  <a:cxn ang="0">
                    <a:pos x="6" y="352"/>
                  </a:cxn>
                  <a:cxn ang="0">
                    <a:pos x="9" y="340"/>
                  </a:cxn>
                  <a:cxn ang="0">
                    <a:pos x="12" y="328"/>
                  </a:cxn>
                  <a:cxn ang="0">
                    <a:pos x="19" y="316"/>
                  </a:cxn>
                  <a:cxn ang="0">
                    <a:pos x="22" y="305"/>
                  </a:cxn>
                  <a:cxn ang="0">
                    <a:pos x="25" y="295"/>
                  </a:cxn>
                  <a:cxn ang="0">
                    <a:pos x="32" y="284"/>
                  </a:cxn>
                  <a:cxn ang="0">
                    <a:pos x="35" y="272"/>
                  </a:cxn>
                  <a:cxn ang="0">
                    <a:pos x="38" y="260"/>
                  </a:cxn>
                  <a:cxn ang="0">
                    <a:pos x="44" y="248"/>
                  </a:cxn>
                  <a:cxn ang="0">
                    <a:pos x="48" y="237"/>
                  </a:cxn>
                  <a:cxn ang="0">
                    <a:pos x="51" y="227"/>
                  </a:cxn>
                  <a:cxn ang="0">
                    <a:pos x="57" y="216"/>
                  </a:cxn>
                  <a:cxn ang="0">
                    <a:pos x="60" y="204"/>
                  </a:cxn>
                  <a:cxn ang="0">
                    <a:pos x="64" y="194"/>
                  </a:cxn>
                  <a:cxn ang="0">
                    <a:pos x="70" y="182"/>
                  </a:cxn>
                  <a:cxn ang="0">
                    <a:pos x="73" y="172"/>
                  </a:cxn>
                  <a:cxn ang="0">
                    <a:pos x="76" y="163"/>
                  </a:cxn>
                  <a:cxn ang="0">
                    <a:pos x="83" y="153"/>
                  </a:cxn>
                  <a:cxn ang="0">
                    <a:pos x="86" y="141"/>
                  </a:cxn>
                  <a:cxn ang="0">
                    <a:pos x="89" y="134"/>
                  </a:cxn>
                  <a:cxn ang="0">
                    <a:pos x="96" y="124"/>
                  </a:cxn>
                  <a:cxn ang="0">
                    <a:pos x="99" y="114"/>
                  </a:cxn>
                  <a:cxn ang="0">
                    <a:pos x="102" y="104"/>
                  </a:cxn>
                  <a:cxn ang="0">
                    <a:pos x="108" y="97"/>
                  </a:cxn>
                  <a:cxn ang="0">
                    <a:pos x="112" y="89"/>
                  </a:cxn>
                  <a:cxn ang="0">
                    <a:pos x="115" y="81"/>
                  </a:cxn>
                  <a:cxn ang="0">
                    <a:pos x="118" y="73"/>
                  </a:cxn>
                  <a:cxn ang="0">
                    <a:pos x="124" y="66"/>
                  </a:cxn>
                  <a:cxn ang="0">
                    <a:pos x="128" y="58"/>
                  </a:cxn>
                  <a:cxn ang="0">
                    <a:pos x="134" y="50"/>
                  </a:cxn>
                  <a:cxn ang="0">
                    <a:pos x="140" y="43"/>
                  </a:cxn>
                  <a:cxn ang="0">
                    <a:pos x="144" y="35"/>
                  </a:cxn>
                  <a:cxn ang="0">
                    <a:pos x="150" y="27"/>
                  </a:cxn>
                  <a:cxn ang="0">
                    <a:pos x="160" y="19"/>
                  </a:cxn>
                  <a:cxn ang="0">
                    <a:pos x="169" y="12"/>
                  </a:cxn>
                  <a:cxn ang="0">
                    <a:pos x="182" y="4"/>
                  </a:cxn>
                  <a:cxn ang="0">
                    <a:pos x="195" y="0"/>
                  </a:cxn>
                  <a:cxn ang="0">
                    <a:pos x="208" y="2"/>
                  </a:cxn>
                  <a:cxn ang="0">
                    <a:pos x="220" y="5"/>
                  </a:cxn>
                  <a:cxn ang="0">
                    <a:pos x="233" y="13"/>
                  </a:cxn>
                  <a:cxn ang="0">
                    <a:pos x="243" y="21"/>
                  </a:cxn>
                  <a:cxn ang="0">
                    <a:pos x="249" y="29"/>
                  </a:cxn>
                  <a:cxn ang="0">
                    <a:pos x="256" y="36"/>
                  </a:cxn>
                  <a:cxn ang="0">
                    <a:pos x="262" y="44"/>
                  </a:cxn>
                  <a:cxn ang="0">
                    <a:pos x="265" y="52"/>
                  </a:cxn>
                  <a:cxn ang="0">
                    <a:pos x="272" y="60"/>
                  </a:cxn>
                  <a:cxn ang="0">
                    <a:pos x="275" y="68"/>
                  </a:cxn>
                  <a:cxn ang="0">
                    <a:pos x="281" y="75"/>
                  </a:cxn>
                  <a:cxn ang="0">
                    <a:pos x="284" y="83"/>
                  </a:cxn>
                  <a:cxn ang="0">
                    <a:pos x="288" y="91"/>
                  </a:cxn>
                  <a:cxn ang="0">
                    <a:pos x="294" y="101"/>
                  </a:cxn>
                  <a:cxn ang="0">
                    <a:pos x="297" y="109"/>
                  </a:cxn>
                  <a:cxn ang="0">
                    <a:pos x="300" y="118"/>
                  </a:cxn>
                  <a:cxn ang="0">
                    <a:pos x="307" y="126"/>
                  </a:cxn>
                  <a:cxn ang="0">
                    <a:pos x="310" y="136"/>
                  </a:cxn>
                  <a:cxn ang="0">
                    <a:pos x="313" y="146"/>
                  </a:cxn>
                  <a:cxn ang="0">
                    <a:pos x="320" y="155"/>
                  </a:cxn>
                  <a:cxn ang="0">
                    <a:pos x="323" y="165"/>
                  </a:cxn>
                  <a:cxn ang="0">
                    <a:pos x="326" y="177"/>
                  </a:cxn>
                  <a:cxn ang="0">
                    <a:pos x="329" y="186"/>
                  </a:cxn>
                  <a:cxn ang="0">
                    <a:pos x="336" y="198"/>
                  </a:cxn>
                </a:cxnLst>
                <a:rect l="0" t="0" r="r" b="b"/>
                <a:pathLst>
                  <a:path w="337" h="372">
                    <a:moveTo>
                      <a:pt x="0" y="371"/>
                    </a:moveTo>
                    <a:lnTo>
                      <a:pt x="0" y="369"/>
                    </a:lnTo>
                    <a:lnTo>
                      <a:pt x="0" y="365"/>
                    </a:lnTo>
                    <a:lnTo>
                      <a:pt x="3" y="363"/>
                    </a:lnTo>
                    <a:lnTo>
                      <a:pt x="3" y="359"/>
                    </a:lnTo>
                    <a:lnTo>
                      <a:pt x="3" y="358"/>
                    </a:lnTo>
                    <a:lnTo>
                      <a:pt x="6" y="353"/>
                    </a:lnTo>
                    <a:lnTo>
                      <a:pt x="6" y="352"/>
                    </a:lnTo>
                    <a:lnTo>
                      <a:pt x="6" y="350"/>
                    </a:lnTo>
                    <a:lnTo>
                      <a:pt x="6" y="345"/>
                    </a:lnTo>
                    <a:lnTo>
                      <a:pt x="9" y="344"/>
                    </a:lnTo>
                    <a:lnTo>
                      <a:pt x="9" y="340"/>
                    </a:lnTo>
                    <a:lnTo>
                      <a:pt x="9" y="338"/>
                    </a:lnTo>
                    <a:lnTo>
                      <a:pt x="12" y="334"/>
                    </a:lnTo>
                    <a:lnTo>
                      <a:pt x="12" y="332"/>
                    </a:lnTo>
                    <a:lnTo>
                      <a:pt x="12" y="328"/>
                    </a:lnTo>
                    <a:lnTo>
                      <a:pt x="16" y="326"/>
                    </a:lnTo>
                    <a:lnTo>
                      <a:pt x="16" y="322"/>
                    </a:lnTo>
                    <a:lnTo>
                      <a:pt x="16" y="321"/>
                    </a:lnTo>
                    <a:lnTo>
                      <a:pt x="19" y="316"/>
                    </a:lnTo>
                    <a:lnTo>
                      <a:pt x="19" y="315"/>
                    </a:lnTo>
                    <a:lnTo>
                      <a:pt x="19" y="311"/>
                    </a:lnTo>
                    <a:lnTo>
                      <a:pt x="22" y="308"/>
                    </a:lnTo>
                    <a:lnTo>
                      <a:pt x="22" y="305"/>
                    </a:lnTo>
                    <a:lnTo>
                      <a:pt x="22" y="303"/>
                    </a:lnTo>
                    <a:lnTo>
                      <a:pt x="25" y="301"/>
                    </a:lnTo>
                    <a:lnTo>
                      <a:pt x="25" y="297"/>
                    </a:lnTo>
                    <a:lnTo>
                      <a:pt x="25" y="295"/>
                    </a:lnTo>
                    <a:lnTo>
                      <a:pt x="28" y="291"/>
                    </a:lnTo>
                    <a:lnTo>
                      <a:pt x="28" y="289"/>
                    </a:lnTo>
                    <a:lnTo>
                      <a:pt x="28" y="285"/>
                    </a:lnTo>
                    <a:lnTo>
                      <a:pt x="32" y="284"/>
                    </a:lnTo>
                    <a:lnTo>
                      <a:pt x="32" y="279"/>
                    </a:lnTo>
                    <a:lnTo>
                      <a:pt x="32" y="277"/>
                    </a:lnTo>
                    <a:lnTo>
                      <a:pt x="35" y="274"/>
                    </a:lnTo>
                    <a:lnTo>
                      <a:pt x="35" y="272"/>
                    </a:lnTo>
                    <a:lnTo>
                      <a:pt x="35" y="268"/>
                    </a:lnTo>
                    <a:lnTo>
                      <a:pt x="38" y="266"/>
                    </a:lnTo>
                    <a:lnTo>
                      <a:pt x="38" y="262"/>
                    </a:lnTo>
                    <a:lnTo>
                      <a:pt x="38" y="260"/>
                    </a:lnTo>
                    <a:lnTo>
                      <a:pt x="41" y="258"/>
                    </a:lnTo>
                    <a:lnTo>
                      <a:pt x="41" y="254"/>
                    </a:lnTo>
                    <a:lnTo>
                      <a:pt x="41" y="253"/>
                    </a:lnTo>
                    <a:lnTo>
                      <a:pt x="44" y="248"/>
                    </a:lnTo>
                    <a:lnTo>
                      <a:pt x="44" y="247"/>
                    </a:lnTo>
                    <a:lnTo>
                      <a:pt x="44" y="243"/>
                    </a:lnTo>
                    <a:lnTo>
                      <a:pt x="48" y="240"/>
                    </a:lnTo>
                    <a:lnTo>
                      <a:pt x="48" y="237"/>
                    </a:lnTo>
                    <a:lnTo>
                      <a:pt x="48" y="235"/>
                    </a:lnTo>
                    <a:lnTo>
                      <a:pt x="51" y="231"/>
                    </a:lnTo>
                    <a:lnTo>
                      <a:pt x="51" y="229"/>
                    </a:lnTo>
                    <a:lnTo>
                      <a:pt x="51" y="227"/>
                    </a:lnTo>
                    <a:lnTo>
                      <a:pt x="54" y="223"/>
                    </a:lnTo>
                    <a:lnTo>
                      <a:pt x="54" y="221"/>
                    </a:lnTo>
                    <a:lnTo>
                      <a:pt x="54" y="217"/>
                    </a:lnTo>
                    <a:lnTo>
                      <a:pt x="57" y="216"/>
                    </a:lnTo>
                    <a:lnTo>
                      <a:pt x="57" y="214"/>
                    </a:lnTo>
                    <a:lnTo>
                      <a:pt x="57" y="209"/>
                    </a:lnTo>
                    <a:lnTo>
                      <a:pt x="60" y="208"/>
                    </a:lnTo>
                    <a:lnTo>
                      <a:pt x="60" y="204"/>
                    </a:lnTo>
                    <a:lnTo>
                      <a:pt x="60" y="202"/>
                    </a:lnTo>
                    <a:lnTo>
                      <a:pt x="64" y="200"/>
                    </a:lnTo>
                    <a:lnTo>
                      <a:pt x="64" y="196"/>
                    </a:lnTo>
                    <a:lnTo>
                      <a:pt x="64" y="194"/>
                    </a:lnTo>
                    <a:lnTo>
                      <a:pt x="67" y="190"/>
                    </a:lnTo>
                    <a:lnTo>
                      <a:pt x="67" y="188"/>
                    </a:lnTo>
                    <a:lnTo>
                      <a:pt x="67" y="186"/>
                    </a:lnTo>
                    <a:lnTo>
                      <a:pt x="70" y="182"/>
                    </a:lnTo>
                    <a:lnTo>
                      <a:pt x="70" y="180"/>
                    </a:lnTo>
                    <a:lnTo>
                      <a:pt x="70" y="179"/>
                    </a:lnTo>
                    <a:lnTo>
                      <a:pt x="73" y="175"/>
                    </a:lnTo>
                    <a:lnTo>
                      <a:pt x="73" y="172"/>
                    </a:lnTo>
                    <a:lnTo>
                      <a:pt x="73" y="171"/>
                    </a:lnTo>
                    <a:lnTo>
                      <a:pt x="76" y="167"/>
                    </a:lnTo>
                    <a:lnTo>
                      <a:pt x="76" y="165"/>
                    </a:lnTo>
                    <a:lnTo>
                      <a:pt x="76" y="163"/>
                    </a:lnTo>
                    <a:lnTo>
                      <a:pt x="80" y="159"/>
                    </a:lnTo>
                    <a:lnTo>
                      <a:pt x="80" y="157"/>
                    </a:lnTo>
                    <a:lnTo>
                      <a:pt x="80" y="155"/>
                    </a:lnTo>
                    <a:lnTo>
                      <a:pt x="83" y="153"/>
                    </a:lnTo>
                    <a:lnTo>
                      <a:pt x="83" y="149"/>
                    </a:lnTo>
                    <a:lnTo>
                      <a:pt x="83" y="148"/>
                    </a:lnTo>
                    <a:lnTo>
                      <a:pt x="86" y="146"/>
                    </a:lnTo>
                    <a:lnTo>
                      <a:pt x="86" y="141"/>
                    </a:lnTo>
                    <a:lnTo>
                      <a:pt x="86" y="140"/>
                    </a:lnTo>
                    <a:lnTo>
                      <a:pt x="89" y="138"/>
                    </a:lnTo>
                    <a:lnTo>
                      <a:pt x="89" y="136"/>
                    </a:lnTo>
                    <a:lnTo>
                      <a:pt x="89" y="134"/>
                    </a:lnTo>
                    <a:lnTo>
                      <a:pt x="92" y="130"/>
                    </a:lnTo>
                    <a:lnTo>
                      <a:pt x="92" y="128"/>
                    </a:lnTo>
                    <a:lnTo>
                      <a:pt x="92" y="126"/>
                    </a:lnTo>
                    <a:lnTo>
                      <a:pt x="96" y="124"/>
                    </a:lnTo>
                    <a:lnTo>
                      <a:pt x="96" y="122"/>
                    </a:lnTo>
                    <a:lnTo>
                      <a:pt x="96" y="118"/>
                    </a:lnTo>
                    <a:lnTo>
                      <a:pt x="99" y="117"/>
                    </a:lnTo>
                    <a:lnTo>
                      <a:pt x="99" y="114"/>
                    </a:lnTo>
                    <a:lnTo>
                      <a:pt x="99" y="112"/>
                    </a:lnTo>
                    <a:lnTo>
                      <a:pt x="102" y="111"/>
                    </a:lnTo>
                    <a:lnTo>
                      <a:pt x="102" y="109"/>
                    </a:lnTo>
                    <a:lnTo>
                      <a:pt x="102" y="104"/>
                    </a:lnTo>
                    <a:lnTo>
                      <a:pt x="105" y="103"/>
                    </a:lnTo>
                    <a:lnTo>
                      <a:pt x="105" y="101"/>
                    </a:lnTo>
                    <a:lnTo>
                      <a:pt x="105" y="99"/>
                    </a:lnTo>
                    <a:lnTo>
                      <a:pt x="108" y="97"/>
                    </a:lnTo>
                    <a:lnTo>
                      <a:pt x="108" y="95"/>
                    </a:lnTo>
                    <a:lnTo>
                      <a:pt x="108" y="93"/>
                    </a:lnTo>
                    <a:lnTo>
                      <a:pt x="112" y="91"/>
                    </a:lnTo>
                    <a:lnTo>
                      <a:pt x="112" y="89"/>
                    </a:lnTo>
                    <a:lnTo>
                      <a:pt x="112" y="87"/>
                    </a:lnTo>
                    <a:lnTo>
                      <a:pt x="112" y="85"/>
                    </a:lnTo>
                    <a:lnTo>
                      <a:pt x="115" y="83"/>
                    </a:lnTo>
                    <a:lnTo>
                      <a:pt x="115" y="81"/>
                    </a:lnTo>
                    <a:lnTo>
                      <a:pt x="115" y="80"/>
                    </a:lnTo>
                    <a:lnTo>
                      <a:pt x="118" y="78"/>
                    </a:lnTo>
                    <a:lnTo>
                      <a:pt x="118" y="75"/>
                    </a:lnTo>
                    <a:lnTo>
                      <a:pt x="118" y="73"/>
                    </a:lnTo>
                    <a:lnTo>
                      <a:pt x="121" y="72"/>
                    </a:lnTo>
                    <a:lnTo>
                      <a:pt x="121" y="70"/>
                    </a:lnTo>
                    <a:lnTo>
                      <a:pt x="121" y="68"/>
                    </a:lnTo>
                    <a:lnTo>
                      <a:pt x="124" y="66"/>
                    </a:lnTo>
                    <a:lnTo>
                      <a:pt x="124" y="64"/>
                    </a:lnTo>
                    <a:lnTo>
                      <a:pt x="124" y="62"/>
                    </a:lnTo>
                    <a:lnTo>
                      <a:pt x="128" y="60"/>
                    </a:lnTo>
                    <a:lnTo>
                      <a:pt x="128" y="58"/>
                    </a:lnTo>
                    <a:lnTo>
                      <a:pt x="131" y="56"/>
                    </a:lnTo>
                    <a:lnTo>
                      <a:pt x="131" y="54"/>
                    </a:lnTo>
                    <a:lnTo>
                      <a:pt x="131" y="52"/>
                    </a:lnTo>
                    <a:lnTo>
                      <a:pt x="134" y="50"/>
                    </a:lnTo>
                    <a:lnTo>
                      <a:pt x="134" y="49"/>
                    </a:lnTo>
                    <a:lnTo>
                      <a:pt x="137" y="46"/>
                    </a:lnTo>
                    <a:lnTo>
                      <a:pt x="137" y="44"/>
                    </a:lnTo>
                    <a:lnTo>
                      <a:pt x="140" y="43"/>
                    </a:lnTo>
                    <a:lnTo>
                      <a:pt x="140" y="41"/>
                    </a:lnTo>
                    <a:lnTo>
                      <a:pt x="140" y="39"/>
                    </a:lnTo>
                    <a:lnTo>
                      <a:pt x="144" y="36"/>
                    </a:lnTo>
                    <a:lnTo>
                      <a:pt x="144" y="35"/>
                    </a:lnTo>
                    <a:lnTo>
                      <a:pt x="147" y="33"/>
                    </a:lnTo>
                    <a:lnTo>
                      <a:pt x="147" y="31"/>
                    </a:lnTo>
                    <a:lnTo>
                      <a:pt x="150" y="29"/>
                    </a:lnTo>
                    <a:lnTo>
                      <a:pt x="150" y="27"/>
                    </a:lnTo>
                    <a:lnTo>
                      <a:pt x="153" y="25"/>
                    </a:lnTo>
                    <a:lnTo>
                      <a:pt x="156" y="23"/>
                    </a:lnTo>
                    <a:lnTo>
                      <a:pt x="156" y="21"/>
                    </a:lnTo>
                    <a:lnTo>
                      <a:pt x="160" y="19"/>
                    </a:lnTo>
                    <a:lnTo>
                      <a:pt x="163" y="17"/>
                    </a:lnTo>
                    <a:lnTo>
                      <a:pt x="163" y="15"/>
                    </a:lnTo>
                    <a:lnTo>
                      <a:pt x="166" y="13"/>
                    </a:lnTo>
                    <a:lnTo>
                      <a:pt x="169" y="12"/>
                    </a:lnTo>
                    <a:lnTo>
                      <a:pt x="172" y="10"/>
                    </a:lnTo>
                    <a:lnTo>
                      <a:pt x="176" y="7"/>
                    </a:lnTo>
                    <a:lnTo>
                      <a:pt x="179" y="5"/>
                    </a:lnTo>
                    <a:lnTo>
                      <a:pt x="182" y="4"/>
                    </a:lnTo>
                    <a:lnTo>
                      <a:pt x="185" y="2"/>
                    </a:lnTo>
                    <a:lnTo>
                      <a:pt x="188" y="2"/>
                    </a:lnTo>
                    <a:lnTo>
                      <a:pt x="192" y="0"/>
                    </a:lnTo>
                    <a:lnTo>
                      <a:pt x="195" y="0"/>
                    </a:lnTo>
                    <a:lnTo>
                      <a:pt x="198" y="0"/>
                    </a:lnTo>
                    <a:lnTo>
                      <a:pt x="201" y="0"/>
                    </a:lnTo>
                    <a:lnTo>
                      <a:pt x="204" y="0"/>
                    </a:lnTo>
                    <a:lnTo>
                      <a:pt x="208" y="2"/>
                    </a:lnTo>
                    <a:lnTo>
                      <a:pt x="211" y="2"/>
                    </a:lnTo>
                    <a:lnTo>
                      <a:pt x="214" y="2"/>
                    </a:lnTo>
                    <a:lnTo>
                      <a:pt x="217" y="4"/>
                    </a:lnTo>
                    <a:lnTo>
                      <a:pt x="220" y="5"/>
                    </a:lnTo>
                    <a:lnTo>
                      <a:pt x="224" y="7"/>
                    </a:lnTo>
                    <a:lnTo>
                      <a:pt x="227" y="10"/>
                    </a:lnTo>
                    <a:lnTo>
                      <a:pt x="230" y="12"/>
                    </a:lnTo>
                    <a:lnTo>
                      <a:pt x="233" y="13"/>
                    </a:lnTo>
                    <a:lnTo>
                      <a:pt x="236" y="15"/>
                    </a:lnTo>
                    <a:lnTo>
                      <a:pt x="236" y="17"/>
                    </a:lnTo>
                    <a:lnTo>
                      <a:pt x="240" y="19"/>
                    </a:lnTo>
                    <a:lnTo>
                      <a:pt x="243" y="21"/>
                    </a:lnTo>
                    <a:lnTo>
                      <a:pt x="243" y="23"/>
                    </a:lnTo>
                    <a:lnTo>
                      <a:pt x="246" y="25"/>
                    </a:lnTo>
                    <a:lnTo>
                      <a:pt x="246" y="27"/>
                    </a:lnTo>
                    <a:lnTo>
                      <a:pt x="249" y="29"/>
                    </a:lnTo>
                    <a:lnTo>
                      <a:pt x="249" y="31"/>
                    </a:lnTo>
                    <a:lnTo>
                      <a:pt x="252" y="33"/>
                    </a:lnTo>
                    <a:lnTo>
                      <a:pt x="252" y="35"/>
                    </a:lnTo>
                    <a:lnTo>
                      <a:pt x="256" y="36"/>
                    </a:lnTo>
                    <a:lnTo>
                      <a:pt x="256" y="39"/>
                    </a:lnTo>
                    <a:lnTo>
                      <a:pt x="259" y="41"/>
                    </a:lnTo>
                    <a:lnTo>
                      <a:pt x="259" y="43"/>
                    </a:lnTo>
                    <a:lnTo>
                      <a:pt x="262" y="44"/>
                    </a:lnTo>
                    <a:lnTo>
                      <a:pt x="262" y="46"/>
                    </a:lnTo>
                    <a:lnTo>
                      <a:pt x="262" y="49"/>
                    </a:lnTo>
                    <a:lnTo>
                      <a:pt x="265" y="50"/>
                    </a:lnTo>
                    <a:lnTo>
                      <a:pt x="265" y="52"/>
                    </a:lnTo>
                    <a:lnTo>
                      <a:pt x="268" y="54"/>
                    </a:lnTo>
                    <a:lnTo>
                      <a:pt x="268" y="56"/>
                    </a:lnTo>
                    <a:lnTo>
                      <a:pt x="268" y="58"/>
                    </a:lnTo>
                    <a:lnTo>
                      <a:pt x="272" y="60"/>
                    </a:lnTo>
                    <a:lnTo>
                      <a:pt x="272" y="62"/>
                    </a:lnTo>
                    <a:lnTo>
                      <a:pt x="275" y="64"/>
                    </a:lnTo>
                    <a:lnTo>
                      <a:pt x="275" y="66"/>
                    </a:lnTo>
                    <a:lnTo>
                      <a:pt x="275" y="68"/>
                    </a:lnTo>
                    <a:lnTo>
                      <a:pt x="278" y="70"/>
                    </a:lnTo>
                    <a:lnTo>
                      <a:pt x="278" y="72"/>
                    </a:lnTo>
                    <a:lnTo>
                      <a:pt x="278" y="73"/>
                    </a:lnTo>
                    <a:lnTo>
                      <a:pt x="281" y="75"/>
                    </a:lnTo>
                    <a:lnTo>
                      <a:pt x="281" y="78"/>
                    </a:lnTo>
                    <a:lnTo>
                      <a:pt x="281" y="80"/>
                    </a:lnTo>
                    <a:lnTo>
                      <a:pt x="284" y="81"/>
                    </a:lnTo>
                    <a:lnTo>
                      <a:pt x="284" y="83"/>
                    </a:lnTo>
                    <a:lnTo>
                      <a:pt x="284" y="85"/>
                    </a:lnTo>
                    <a:lnTo>
                      <a:pt x="288" y="87"/>
                    </a:lnTo>
                    <a:lnTo>
                      <a:pt x="288" y="89"/>
                    </a:lnTo>
                    <a:lnTo>
                      <a:pt x="288" y="91"/>
                    </a:lnTo>
                    <a:lnTo>
                      <a:pt x="291" y="93"/>
                    </a:lnTo>
                    <a:lnTo>
                      <a:pt x="291" y="95"/>
                    </a:lnTo>
                    <a:lnTo>
                      <a:pt x="291" y="97"/>
                    </a:lnTo>
                    <a:lnTo>
                      <a:pt x="294" y="101"/>
                    </a:lnTo>
                    <a:lnTo>
                      <a:pt x="294" y="103"/>
                    </a:lnTo>
                    <a:lnTo>
                      <a:pt x="294" y="104"/>
                    </a:lnTo>
                    <a:lnTo>
                      <a:pt x="297" y="107"/>
                    </a:lnTo>
                    <a:lnTo>
                      <a:pt x="297" y="109"/>
                    </a:lnTo>
                    <a:lnTo>
                      <a:pt x="297" y="111"/>
                    </a:lnTo>
                    <a:lnTo>
                      <a:pt x="300" y="112"/>
                    </a:lnTo>
                    <a:lnTo>
                      <a:pt x="300" y="114"/>
                    </a:lnTo>
                    <a:lnTo>
                      <a:pt x="300" y="118"/>
                    </a:lnTo>
                    <a:lnTo>
                      <a:pt x="304" y="120"/>
                    </a:lnTo>
                    <a:lnTo>
                      <a:pt x="304" y="122"/>
                    </a:lnTo>
                    <a:lnTo>
                      <a:pt x="304" y="124"/>
                    </a:lnTo>
                    <a:lnTo>
                      <a:pt x="307" y="126"/>
                    </a:lnTo>
                    <a:lnTo>
                      <a:pt x="307" y="130"/>
                    </a:lnTo>
                    <a:lnTo>
                      <a:pt x="307" y="132"/>
                    </a:lnTo>
                    <a:lnTo>
                      <a:pt x="310" y="134"/>
                    </a:lnTo>
                    <a:lnTo>
                      <a:pt x="310" y="136"/>
                    </a:lnTo>
                    <a:lnTo>
                      <a:pt x="310" y="138"/>
                    </a:lnTo>
                    <a:lnTo>
                      <a:pt x="313" y="141"/>
                    </a:lnTo>
                    <a:lnTo>
                      <a:pt x="313" y="143"/>
                    </a:lnTo>
                    <a:lnTo>
                      <a:pt x="313" y="146"/>
                    </a:lnTo>
                    <a:lnTo>
                      <a:pt x="316" y="148"/>
                    </a:lnTo>
                    <a:lnTo>
                      <a:pt x="316" y="151"/>
                    </a:lnTo>
                    <a:lnTo>
                      <a:pt x="316" y="153"/>
                    </a:lnTo>
                    <a:lnTo>
                      <a:pt x="320" y="155"/>
                    </a:lnTo>
                    <a:lnTo>
                      <a:pt x="320" y="159"/>
                    </a:lnTo>
                    <a:lnTo>
                      <a:pt x="320" y="161"/>
                    </a:lnTo>
                    <a:lnTo>
                      <a:pt x="323" y="163"/>
                    </a:lnTo>
                    <a:lnTo>
                      <a:pt x="323" y="165"/>
                    </a:lnTo>
                    <a:lnTo>
                      <a:pt x="323" y="169"/>
                    </a:lnTo>
                    <a:lnTo>
                      <a:pt x="323" y="171"/>
                    </a:lnTo>
                    <a:lnTo>
                      <a:pt x="326" y="172"/>
                    </a:lnTo>
                    <a:lnTo>
                      <a:pt x="326" y="177"/>
                    </a:lnTo>
                    <a:lnTo>
                      <a:pt x="326" y="179"/>
                    </a:lnTo>
                    <a:lnTo>
                      <a:pt x="329" y="180"/>
                    </a:lnTo>
                    <a:lnTo>
                      <a:pt x="329" y="185"/>
                    </a:lnTo>
                    <a:lnTo>
                      <a:pt x="329" y="186"/>
                    </a:lnTo>
                    <a:lnTo>
                      <a:pt x="332" y="190"/>
                    </a:lnTo>
                    <a:lnTo>
                      <a:pt x="332" y="192"/>
                    </a:lnTo>
                    <a:lnTo>
                      <a:pt x="332" y="194"/>
                    </a:lnTo>
                    <a:lnTo>
                      <a:pt x="336" y="198"/>
                    </a:lnTo>
                    <a:lnTo>
                      <a:pt x="336" y="200"/>
                    </a:lnTo>
                    <a:lnTo>
                      <a:pt x="336" y="20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68" name="Freeform 70"/>
              <p:cNvSpPr>
                <a:spLocks/>
              </p:cNvSpPr>
              <p:nvPr/>
            </p:nvSpPr>
            <p:spPr bwMode="auto">
              <a:xfrm>
                <a:off x="2321" y="1740"/>
                <a:ext cx="39" cy="101"/>
              </a:xfrm>
              <a:custGeom>
                <a:avLst/>
                <a:gdLst/>
                <a:ahLst/>
                <a:cxnLst>
                  <a:cxn ang="0">
                    <a:pos x="0" y="0"/>
                  </a:cxn>
                  <a:cxn ang="0">
                    <a:pos x="3" y="4"/>
                  </a:cxn>
                  <a:cxn ang="0">
                    <a:pos x="3" y="6"/>
                  </a:cxn>
                  <a:cxn ang="0">
                    <a:pos x="3" y="9"/>
                  </a:cxn>
                  <a:cxn ang="0">
                    <a:pos x="6" y="12"/>
                  </a:cxn>
                  <a:cxn ang="0">
                    <a:pos x="6" y="14"/>
                  </a:cxn>
                  <a:cxn ang="0">
                    <a:pos x="6" y="17"/>
                  </a:cxn>
                  <a:cxn ang="0">
                    <a:pos x="9" y="19"/>
                  </a:cxn>
                  <a:cxn ang="0">
                    <a:pos x="9" y="23"/>
                  </a:cxn>
                  <a:cxn ang="0">
                    <a:pos x="9" y="25"/>
                  </a:cxn>
                  <a:cxn ang="0">
                    <a:pos x="12" y="28"/>
                  </a:cxn>
                  <a:cxn ang="0">
                    <a:pos x="12" y="31"/>
                  </a:cxn>
                  <a:cxn ang="0">
                    <a:pos x="12" y="32"/>
                  </a:cxn>
                  <a:cxn ang="0">
                    <a:pos x="15" y="36"/>
                  </a:cxn>
                  <a:cxn ang="0">
                    <a:pos x="15" y="38"/>
                  </a:cxn>
                  <a:cxn ang="0">
                    <a:pos x="15" y="42"/>
                  </a:cxn>
                  <a:cxn ang="0">
                    <a:pos x="19" y="44"/>
                  </a:cxn>
                  <a:cxn ang="0">
                    <a:pos x="19" y="47"/>
                  </a:cxn>
                  <a:cxn ang="0">
                    <a:pos x="19" y="49"/>
                  </a:cxn>
                  <a:cxn ang="0">
                    <a:pos x="22" y="53"/>
                  </a:cxn>
                  <a:cxn ang="0">
                    <a:pos x="22" y="55"/>
                  </a:cxn>
                  <a:cxn ang="0">
                    <a:pos x="22" y="56"/>
                  </a:cxn>
                  <a:cxn ang="0">
                    <a:pos x="25" y="61"/>
                  </a:cxn>
                  <a:cxn ang="0">
                    <a:pos x="25" y="62"/>
                  </a:cxn>
                  <a:cxn ang="0">
                    <a:pos x="25" y="66"/>
                  </a:cxn>
                  <a:cxn ang="0">
                    <a:pos x="28" y="68"/>
                  </a:cxn>
                  <a:cxn ang="0">
                    <a:pos x="28" y="72"/>
                  </a:cxn>
                  <a:cxn ang="0">
                    <a:pos x="28" y="74"/>
                  </a:cxn>
                  <a:cxn ang="0">
                    <a:pos x="31" y="78"/>
                  </a:cxn>
                  <a:cxn ang="0">
                    <a:pos x="31" y="79"/>
                  </a:cxn>
                  <a:cxn ang="0">
                    <a:pos x="31" y="83"/>
                  </a:cxn>
                  <a:cxn ang="0">
                    <a:pos x="35" y="85"/>
                  </a:cxn>
                  <a:cxn ang="0">
                    <a:pos x="35" y="89"/>
                  </a:cxn>
                  <a:cxn ang="0">
                    <a:pos x="35" y="91"/>
                  </a:cxn>
                  <a:cxn ang="0">
                    <a:pos x="38" y="94"/>
                  </a:cxn>
                  <a:cxn ang="0">
                    <a:pos x="38" y="96"/>
                  </a:cxn>
                  <a:cxn ang="0">
                    <a:pos x="38" y="100"/>
                  </a:cxn>
                </a:cxnLst>
                <a:rect l="0" t="0" r="r" b="b"/>
                <a:pathLst>
                  <a:path w="39" h="101">
                    <a:moveTo>
                      <a:pt x="0" y="0"/>
                    </a:moveTo>
                    <a:lnTo>
                      <a:pt x="3" y="4"/>
                    </a:lnTo>
                    <a:lnTo>
                      <a:pt x="3" y="6"/>
                    </a:lnTo>
                    <a:lnTo>
                      <a:pt x="3" y="9"/>
                    </a:lnTo>
                    <a:lnTo>
                      <a:pt x="6" y="12"/>
                    </a:lnTo>
                    <a:lnTo>
                      <a:pt x="6" y="14"/>
                    </a:lnTo>
                    <a:lnTo>
                      <a:pt x="6" y="17"/>
                    </a:lnTo>
                    <a:lnTo>
                      <a:pt x="9" y="19"/>
                    </a:lnTo>
                    <a:lnTo>
                      <a:pt x="9" y="23"/>
                    </a:lnTo>
                    <a:lnTo>
                      <a:pt x="9" y="25"/>
                    </a:lnTo>
                    <a:lnTo>
                      <a:pt x="12" y="28"/>
                    </a:lnTo>
                    <a:lnTo>
                      <a:pt x="12" y="31"/>
                    </a:lnTo>
                    <a:lnTo>
                      <a:pt x="12" y="32"/>
                    </a:lnTo>
                    <a:lnTo>
                      <a:pt x="15" y="36"/>
                    </a:lnTo>
                    <a:lnTo>
                      <a:pt x="15" y="38"/>
                    </a:lnTo>
                    <a:lnTo>
                      <a:pt x="15" y="42"/>
                    </a:lnTo>
                    <a:lnTo>
                      <a:pt x="19" y="44"/>
                    </a:lnTo>
                    <a:lnTo>
                      <a:pt x="19" y="47"/>
                    </a:lnTo>
                    <a:lnTo>
                      <a:pt x="19" y="49"/>
                    </a:lnTo>
                    <a:lnTo>
                      <a:pt x="22" y="53"/>
                    </a:lnTo>
                    <a:lnTo>
                      <a:pt x="22" y="55"/>
                    </a:lnTo>
                    <a:lnTo>
                      <a:pt x="22" y="56"/>
                    </a:lnTo>
                    <a:lnTo>
                      <a:pt x="25" y="61"/>
                    </a:lnTo>
                    <a:lnTo>
                      <a:pt x="25" y="62"/>
                    </a:lnTo>
                    <a:lnTo>
                      <a:pt x="25" y="66"/>
                    </a:lnTo>
                    <a:lnTo>
                      <a:pt x="28" y="68"/>
                    </a:lnTo>
                    <a:lnTo>
                      <a:pt x="28" y="72"/>
                    </a:lnTo>
                    <a:lnTo>
                      <a:pt x="28" y="74"/>
                    </a:lnTo>
                    <a:lnTo>
                      <a:pt x="31" y="78"/>
                    </a:lnTo>
                    <a:lnTo>
                      <a:pt x="31" y="79"/>
                    </a:lnTo>
                    <a:lnTo>
                      <a:pt x="31" y="83"/>
                    </a:lnTo>
                    <a:lnTo>
                      <a:pt x="35" y="85"/>
                    </a:lnTo>
                    <a:lnTo>
                      <a:pt x="35" y="89"/>
                    </a:lnTo>
                    <a:lnTo>
                      <a:pt x="35" y="91"/>
                    </a:lnTo>
                    <a:lnTo>
                      <a:pt x="38" y="94"/>
                    </a:lnTo>
                    <a:lnTo>
                      <a:pt x="38" y="96"/>
                    </a:lnTo>
                    <a:lnTo>
                      <a:pt x="38" y="10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64" name="Rectangle 71"/>
            <p:cNvSpPr>
              <a:spLocks noChangeArrowheads="1"/>
            </p:cNvSpPr>
            <p:nvPr/>
          </p:nvSpPr>
          <p:spPr bwMode="auto">
            <a:xfrm>
              <a:off x="1176" y="1595"/>
              <a:ext cx="210" cy="229"/>
            </a:xfrm>
            <a:prstGeom prst="rect">
              <a:avLst/>
            </a:prstGeom>
            <a:noFill/>
            <a:ln w="12700">
              <a:noFill/>
              <a:miter lim="800000"/>
              <a:headEnd/>
              <a:tailEnd/>
            </a:ln>
            <a:effectLst/>
          </p:spPr>
          <p:txBody>
            <a:bodyPr wrap="none" lIns="90488" tIns="44450" rIns="90488" bIns="44450">
              <a:spAutoFit/>
            </a:bodyPr>
            <a:lstStyle/>
            <a:p>
              <a:r>
                <a:rPr lang="en-US" sz="1800">
                  <a:latin typeface="Arial" pitchFamily="34"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3399"/>
                </a:solidFill>
              </a:rPr>
              <a:t>Amplitude and Phase</a:t>
            </a:r>
          </a:p>
        </p:txBody>
      </p:sp>
      <p:sp>
        <p:nvSpPr>
          <p:cNvPr id="3" name="Content Placeholder 2"/>
          <p:cNvSpPr>
            <a:spLocks noGrp="1"/>
          </p:cNvSpPr>
          <p:nvPr>
            <p:ph sz="quarter" idx="1"/>
          </p:nvPr>
        </p:nvSpPr>
        <p:spPr>
          <a:xfrm>
            <a:off x="612648" y="1600200"/>
            <a:ext cx="8153400" cy="2362200"/>
          </a:xfrm>
        </p:spPr>
        <p:txBody>
          <a:bodyPr/>
          <a:lstStyle/>
          <a:p>
            <a:r>
              <a:rPr lang="en-US" dirty="0" smtClean="0"/>
              <a:t>The spectrum is the set of waves representing a signal as frequency components.  It specifies for each frequency:</a:t>
            </a:r>
          </a:p>
          <a:p>
            <a:pPr lvl="1">
              <a:buClr>
                <a:srgbClr val="005DA2"/>
              </a:buClr>
              <a:buSzPct val="100000"/>
              <a:buFont typeface="Wingdings" pitchFamily="2" charset="2"/>
              <a:buChar char="§"/>
            </a:pPr>
            <a:r>
              <a:rPr lang="en-US" dirty="0" smtClean="0"/>
              <a:t>	The amplitude (related to the energy)</a:t>
            </a:r>
          </a:p>
          <a:p>
            <a:pPr lvl="1">
              <a:buClr>
                <a:srgbClr val="005DA2"/>
              </a:buClr>
              <a:buSzPct val="100000"/>
              <a:buFont typeface="Wingdings" pitchFamily="2" charset="2"/>
              <a:buChar char="§"/>
            </a:pPr>
            <a:r>
              <a:rPr lang="en-US" dirty="0" smtClean="0"/>
              <a:t>	The phase (its ‘position’ relative to other frequencies)</a:t>
            </a:r>
          </a:p>
          <a:p>
            <a:endParaRPr lang="en-US" dirty="0"/>
          </a:p>
        </p:txBody>
      </p:sp>
      <p:graphicFrame>
        <p:nvGraphicFramePr>
          <p:cNvPr id="33794" name="Object 4"/>
          <p:cNvGraphicFramePr>
            <a:graphicFrameLocks/>
          </p:cNvGraphicFramePr>
          <p:nvPr/>
        </p:nvGraphicFramePr>
        <p:xfrm>
          <a:off x="2498725" y="4327525"/>
          <a:ext cx="3830638" cy="1838325"/>
        </p:xfrm>
        <a:graphic>
          <a:graphicData uri="http://schemas.openxmlformats.org/presentationml/2006/ole">
            <p:oleObj spid="_x0000_s33798" name="Microsoft Drawing" r:id="rId4" imgW="3846513" imgH="1854200" progId="">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normAutofit/>
          </a:bodyPr>
          <a:lstStyle/>
          <a:p>
            <a:r>
              <a:rPr lang="en-US" b="1" dirty="0" smtClean="0">
                <a:solidFill>
                  <a:srgbClr val="003399"/>
                </a:solidFill>
              </a:rPr>
              <a:t>Fourier Transform</a:t>
            </a:r>
          </a:p>
        </p:txBody>
      </p:sp>
      <p:sp>
        <p:nvSpPr>
          <p:cNvPr id="5" name="Rectangle 3"/>
          <p:cNvSpPr txBox="1">
            <a:spLocks noChangeArrowheads="1"/>
          </p:cNvSpPr>
          <p:nvPr/>
        </p:nvSpPr>
        <p:spPr>
          <a:xfrm>
            <a:off x="685800" y="1447800"/>
            <a:ext cx="8229600" cy="10668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sz="2000" dirty="0" smtClean="0">
                <a:cs typeface="Tahoma" pitchFamily="34" charset="0"/>
              </a:rPr>
              <a:t>We want to understand the frequency w of our signal.  So, let’s </a:t>
            </a:r>
            <a:r>
              <a:rPr lang="en-US" sz="2000" dirty="0" err="1" smtClean="0">
                <a:cs typeface="Tahoma" pitchFamily="34" charset="0"/>
              </a:rPr>
              <a:t>reparametrize</a:t>
            </a:r>
            <a:r>
              <a:rPr lang="en-US" sz="2000" dirty="0" smtClean="0">
                <a:cs typeface="Tahoma" pitchFamily="34" charset="0"/>
              </a:rPr>
              <a:t> the signal by w instead of x:</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000" b="0" i="1" u="none" strike="noStrike" kern="1200" cap="none" spc="0" normalizeH="0" baseline="0" noProof="0" dirty="0">
              <a:ln>
                <a:noFill/>
              </a:ln>
              <a:solidFill>
                <a:schemeClr val="tx1"/>
              </a:solidFill>
              <a:effectLst/>
              <a:uLnTx/>
              <a:uFillTx/>
              <a:latin typeface="Symbol" pitchFamily="18" charset="2"/>
              <a:ea typeface="+mn-ea"/>
              <a:cs typeface="+mn-cs"/>
            </a:endParaRPr>
          </a:p>
        </p:txBody>
      </p:sp>
      <p:graphicFrame>
        <p:nvGraphicFramePr>
          <p:cNvPr id="6" name="Object 4"/>
          <p:cNvGraphicFramePr>
            <a:graphicFrameLocks noGrp="1" noChangeAspect="1"/>
          </p:cNvGraphicFramePr>
          <p:nvPr>
            <p:ph sz="quarter" idx="4294967295"/>
          </p:nvPr>
        </p:nvGraphicFramePr>
        <p:xfrm>
          <a:off x="4495800" y="3505200"/>
          <a:ext cx="2178050" cy="436563"/>
        </p:xfrm>
        <a:graphic>
          <a:graphicData uri="http://schemas.openxmlformats.org/presentationml/2006/ole">
            <p:oleObj spid="_x0000_s15378" name="Equation" r:id="rId3" imgW="825500" imgH="203200" progId="Equation.3">
              <p:embed/>
            </p:oleObj>
          </a:graphicData>
        </a:graphic>
      </p:graphicFrame>
      <p:grpSp>
        <p:nvGrpSpPr>
          <p:cNvPr id="7" name="Group 5"/>
          <p:cNvGrpSpPr>
            <a:grpSpLocks/>
          </p:cNvGrpSpPr>
          <p:nvPr/>
        </p:nvGrpSpPr>
        <p:grpSpPr bwMode="auto">
          <a:xfrm>
            <a:off x="1165225" y="2209800"/>
            <a:ext cx="6335713" cy="838200"/>
            <a:chOff x="734" y="1296"/>
            <a:chExt cx="3991" cy="528"/>
          </a:xfrm>
        </p:grpSpPr>
        <p:sp>
          <p:nvSpPr>
            <p:cNvPr id="8" name="Rectangle 6"/>
            <p:cNvSpPr>
              <a:spLocks noChangeArrowheads="1"/>
            </p:cNvSpPr>
            <p:nvPr/>
          </p:nvSpPr>
          <p:spPr bwMode="auto">
            <a:xfrm>
              <a:off x="1872" y="1296"/>
              <a:ext cx="1680" cy="528"/>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9" name="Line 7"/>
            <p:cNvSpPr>
              <a:spLocks noChangeShapeType="1"/>
            </p:cNvSpPr>
            <p:nvPr/>
          </p:nvSpPr>
          <p:spPr bwMode="auto">
            <a:xfrm>
              <a:off x="1296" y="1536"/>
              <a:ext cx="480" cy="0"/>
            </a:xfrm>
            <a:prstGeom prst="line">
              <a:avLst/>
            </a:prstGeom>
            <a:noFill/>
            <a:ln w="38100">
              <a:solidFill>
                <a:schemeClr val="tx1"/>
              </a:solidFill>
              <a:round/>
              <a:headEnd/>
              <a:tailEnd type="triangle" w="med" len="med"/>
            </a:ln>
            <a:effectLst/>
          </p:spPr>
          <p:txBody>
            <a:bodyPr/>
            <a:lstStyle/>
            <a:p>
              <a:endParaRPr lang="en-US"/>
            </a:p>
          </p:txBody>
        </p:sp>
        <p:sp>
          <p:nvSpPr>
            <p:cNvPr id="10" name="Line 8"/>
            <p:cNvSpPr>
              <a:spLocks noChangeShapeType="1"/>
            </p:cNvSpPr>
            <p:nvPr/>
          </p:nvSpPr>
          <p:spPr bwMode="auto">
            <a:xfrm>
              <a:off x="3744" y="1536"/>
              <a:ext cx="432" cy="0"/>
            </a:xfrm>
            <a:prstGeom prst="line">
              <a:avLst/>
            </a:prstGeom>
            <a:noFill/>
            <a:ln w="38100">
              <a:solidFill>
                <a:schemeClr val="tx1"/>
              </a:solidFill>
              <a:round/>
              <a:headEnd/>
              <a:tailEnd type="triangle" w="med" len="med"/>
            </a:ln>
            <a:effectLst/>
          </p:spPr>
          <p:txBody>
            <a:bodyPr/>
            <a:lstStyle/>
            <a:p>
              <a:endParaRPr lang="en-US"/>
            </a:p>
          </p:txBody>
        </p:sp>
        <p:sp>
          <p:nvSpPr>
            <p:cNvPr id="11" name="Text Box 9"/>
            <p:cNvSpPr txBox="1">
              <a:spLocks noChangeArrowheads="1"/>
            </p:cNvSpPr>
            <p:nvPr/>
          </p:nvSpPr>
          <p:spPr bwMode="auto">
            <a:xfrm>
              <a:off x="734" y="1415"/>
              <a:ext cx="364" cy="250"/>
            </a:xfrm>
            <a:prstGeom prst="rect">
              <a:avLst/>
            </a:prstGeom>
            <a:noFill/>
            <a:ln w="9525">
              <a:noFill/>
              <a:miter lim="800000"/>
              <a:headEnd/>
              <a:tailEnd/>
            </a:ln>
            <a:effectLst/>
          </p:spPr>
          <p:txBody>
            <a:bodyPr wrap="none">
              <a:spAutoFit/>
            </a:bodyPr>
            <a:lstStyle/>
            <a:p>
              <a:r>
                <a:rPr lang="en-US" sz="2000" b="1" i="1">
                  <a:cs typeface="Arial" pitchFamily="34" charset="0"/>
                </a:rPr>
                <a:t>f(x)</a:t>
              </a:r>
            </a:p>
          </p:txBody>
        </p:sp>
        <p:sp>
          <p:nvSpPr>
            <p:cNvPr id="12" name="Text Box 10"/>
            <p:cNvSpPr txBox="1">
              <a:spLocks noChangeArrowheads="1"/>
            </p:cNvSpPr>
            <p:nvPr/>
          </p:nvSpPr>
          <p:spPr bwMode="auto">
            <a:xfrm>
              <a:off x="4295" y="1416"/>
              <a:ext cx="430" cy="250"/>
            </a:xfrm>
            <a:prstGeom prst="rect">
              <a:avLst/>
            </a:prstGeom>
            <a:noFill/>
            <a:ln w="9525">
              <a:noFill/>
              <a:miter lim="800000"/>
              <a:headEnd/>
              <a:tailEnd/>
            </a:ln>
            <a:effectLst/>
          </p:spPr>
          <p:txBody>
            <a:bodyPr wrap="none">
              <a:spAutoFit/>
            </a:bodyPr>
            <a:lstStyle/>
            <a:p>
              <a:r>
                <a:rPr lang="en-US" sz="2000" b="1" i="1">
                  <a:cs typeface="Arial" pitchFamily="34" charset="0"/>
                </a:rPr>
                <a:t>F(</a:t>
              </a:r>
              <a:r>
                <a:rPr lang="en-US" sz="2000" b="1" i="1">
                  <a:latin typeface="Symbol" pitchFamily="18" charset="2"/>
                  <a:cs typeface="Arial" pitchFamily="34" charset="0"/>
                </a:rPr>
                <a:t>w</a:t>
              </a:r>
              <a:r>
                <a:rPr lang="en-US" sz="2000" b="1" i="1">
                  <a:cs typeface="Arial" pitchFamily="34" charset="0"/>
                </a:rPr>
                <a:t>)</a:t>
              </a:r>
            </a:p>
          </p:txBody>
        </p:sp>
        <p:sp>
          <p:nvSpPr>
            <p:cNvPr id="13" name="Text Box 11"/>
            <p:cNvSpPr txBox="1">
              <a:spLocks noChangeArrowheads="1"/>
            </p:cNvSpPr>
            <p:nvPr/>
          </p:nvSpPr>
          <p:spPr bwMode="auto">
            <a:xfrm>
              <a:off x="2338" y="1352"/>
              <a:ext cx="729" cy="407"/>
            </a:xfrm>
            <a:prstGeom prst="rect">
              <a:avLst/>
            </a:prstGeom>
            <a:noFill/>
            <a:ln w="9525">
              <a:noFill/>
              <a:miter lim="800000"/>
              <a:headEnd/>
              <a:tailEnd/>
            </a:ln>
            <a:effectLst/>
          </p:spPr>
          <p:txBody>
            <a:bodyPr wrap="none">
              <a:spAutoFit/>
            </a:bodyPr>
            <a:lstStyle/>
            <a:p>
              <a:pPr algn="ctr"/>
              <a:r>
                <a:rPr lang="en-US" sz="1800" b="1" dirty="0">
                  <a:cs typeface="Arial" pitchFamily="34" charset="0"/>
                </a:rPr>
                <a:t>Fourier </a:t>
              </a:r>
            </a:p>
            <a:p>
              <a:pPr algn="ctr"/>
              <a:r>
                <a:rPr lang="en-US" sz="1800" b="1" dirty="0">
                  <a:cs typeface="Arial" pitchFamily="34" charset="0"/>
                </a:rPr>
                <a:t>Transform</a:t>
              </a:r>
            </a:p>
          </p:txBody>
        </p:sp>
      </p:grpSp>
      <p:grpSp>
        <p:nvGrpSpPr>
          <p:cNvPr id="14" name="Group 12"/>
          <p:cNvGrpSpPr>
            <a:grpSpLocks/>
          </p:cNvGrpSpPr>
          <p:nvPr/>
        </p:nvGrpSpPr>
        <p:grpSpPr bwMode="auto">
          <a:xfrm>
            <a:off x="1150938" y="5867400"/>
            <a:ext cx="6230937" cy="838200"/>
            <a:chOff x="734" y="1296"/>
            <a:chExt cx="3925" cy="528"/>
          </a:xfrm>
        </p:grpSpPr>
        <p:sp>
          <p:nvSpPr>
            <p:cNvPr id="15" name="Rectangle 13"/>
            <p:cNvSpPr>
              <a:spLocks noChangeArrowheads="1"/>
            </p:cNvSpPr>
            <p:nvPr/>
          </p:nvSpPr>
          <p:spPr bwMode="auto">
            <a:xfrm>
              <a:off x="1872" y="1296"/>
              <a:ext cx="1680" cy="528"/>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6" name="Line 14"/>
            <p:cNvSpPr>
              <a:spLocks noChangeShapeType="1"/>
            </p:cNvSpPr>
            <p:nvPr/>
          </p:nvSpPr>
          <p:spPr bwMode="auto">
            <a:xfrm>
              <a:off x="1296" y="1536"/>
              <a:ext cx="480" cy="0"/>
            </a:xfrm>
            <a:prstGeom prst="line">
              <a:avLst/>
            </a:prstGeom>
            <a:noFill/>
            <a:ln w="38100">
              <a:solidFill>
                <a:schemeClr val="tx1"/>
              </a:solidFill>
              <a:round/>
              <a:headEnd/>
              <a:tailEnd type="triangle" w="med" len="med"/>
            </a:ln>
            <a:effectLst/>
          </p:spPr>
          <p:txBody>
            <a:bodyPr/>
            <a:lstStyle/>
            <a:p>
              <a:endParaRPr lang="en-US"/>
            </a:p>
          </p:txBody>
        </p:sp>
        <p:sp>
          <p:nvSpPr>
            <p:cNvPr id="17" name="Line 15"/>
            <p:cNvSpPr>
              <a:spLocks noChangeShapeType="1"/>
            </p:cNvSpPr>
            <p:nvPr/>
          </p:nvSpPr>
          <p:spPr bwMode="auto">
            <a:xfrm>
              <a:off x="3744" y="1536"/>
              <a:ext cx="432" cy="0"/>
            </a:xfrm>
            <a:prstGeom prst="line">
              <a:avLst/>
            </a:prstGeom>
            <a:noFill/>
            <a:ln w="38100">
              <a:solidFill>
                <a:schemeClr val="tx1"/>
              </a:solidFill>
              <a:round/>
              <a:headEnd/>
              <a:tailEnd type="triangle" w="med" len="med"/>
            </a:ln>
            <a:effectLst/>
          </p:spPr>
          <p:txBody>
            <a:bodyPr/>
            <a:lstStyle/>
            <a:p>
              <a:endParaRPr lang="en-US"/>
            </a:p>
          </p:txBody>
        </p:sp>
        <p:sp>
          <p:nvSpPr>
            <p:cNvPr id="18" name="Text Box 16"/>
            <p:cNvSpPr txBox="1">
              <a:spLocks noChangeArrowheads="1"/>
            </p:cNvSpPr>
            <p:nvPr/>
          </p:nvSpPr>
          <p:spPr bwMode="auto">
            <a:xfrm>
              <a:off x="734" y="1413"/>
              <a:ext cx="430" cy="250"/>
            </a:xfrm>
            <a:prstGeom prst="rect">
              <a:avLst/>
            </a:prstGeom>
            <a:noFill/>
            <a:ln w="9525">
              <a:noFill/>
              <a:miter lim="800000"/>
              <a:headEnd/>
              <a:tailEnd/>
            </a:ln>
            <a:effectLst/>
          </p:spPr>
          <p:txBody>
            <a:bodyPr wrap="none">
              <a:spAutoFit/>
            </a:bodyPr>
            <a:lstStyle/>
            <a:p>
              <a:r>
                <a:rPr lang="en-US" sz="2000" b="1" i="1">
                  <a:cs typeface="Arial" pitchFamily="34" charset="0"/>
                </a:rPr>
                <a:t>F(</a:t>
              </a:r>
              <a:r>
                <a:rPr lang="en-US" sz="2000" b="1" i="1">
                  <a:latin typeface="Symbol" pitchFamily="18" charset="2"/>
                  <a:cs typeface="Arial" pitchFamily="34" charset="0"/>
                </a:rPr>
                <a:t>w</a:t>
              </a:r>
              <a:r>
                <a:rPr lang="en-US" sz="2000" b="1" i="1">
                  <a:cs typeface="Arial" pitchFamily="34" charset="0"/>
                </a:rPr>
                <a:t>)</a:t>
              </a:r>
            </a:p>
          </p:txBody>
        </p:sp>
        <p:sp>
          <p:nvSpPr>
            <p:cNvPr id="19" name="Text Box 17"/>
            <p:cNvSpPr txBox="1">
              <a:spLocks noChangeArrowheads="1"/>
            </p:cNvSpPr>
            <p:nvPr/>
          </p:nvSpPr>
          <p:spPr bwMode="auto">
            <a:xfrm>
              <a:off x="4295" y="1418"/>
              <a:ext cx="364" cy="250"/>
            </a:xfrm>
            <a:prstGeom prst="rect">
              <a:avLst/>
            </a:prstGeom>
            <a:noFill/>
            <a:ln w="9525">
              <a:noFill/>
              <a:miter lim="800000"/>
              <a:headEnd/>
              <a:tailEnd/>
            </a:ln>
            <a:effectLst/>
          </p:spPr>
          <p:txBody>
            <a:bodyPr wrap="none">
              <a:spAutoFit/>
            </a:bodyPr>
            <a:lstStyle/>
            <a:p>
              <a:r>
                <a:rPr lang="en-US" sz="2000" b="1" i="1">
                  <a:cs typeface="Arial" pitchFamily="34" charset="0"/>
                </a:rPr>
                <a:t>f(x)</a:t>
              </a:r>
              <a:endParaRPr lang="en-US" sz="2400" b="1" i="1">
                <a:cs typeface="Arial" pitchFamily="34" charset="0"/>
              </a:endParaRPr>
            </a:p>
          </p:txBody>
        </p:sp>
        <p:sp>
          <p:nvSpPr>
            <p:cNvPr id="20" name="Text Box 18"/>
            <p:cNvSpPr txBox="1">
              <a:spLocks noChangeArrowheads="1"/>
            </p:cNvSpPr>
            <p:nvPr/>
          </p:nvSpPr>
          <p:spPr bwMode="auto">
            <a:xfrm>
              <a:off x="2182" y="1352"/>
              <a:ext cx="1046" cy="407"/>
            </a:xfrm>
            <a:prstGeom prst="rect">
              <a:avLst/>
            </a:prstGeom>
            <a:noFill/>
            <a:ln w="9525">
              <a:noFill/>
              <a:miter lim="800000"/>
              <a:headEnd/>
              <a:tailEnd/>
            </a:ln>
            <a:effectLst/>
          </p:spPr>
          <p:txBody>
            <a:bodyPr wrap="none">
              <a:spAutoFit/>
            </a:bodyPr>
            <a:lstStyle/>
            <a:p>
              <a:pPr algn="ctr"/>
              <a:r>
                <a:rPr lang="en-US" sz="1800" b="1" dirty="0">
                  <a:cs typeface="Arial" pitchFamily="34" charset="0"/>
                </a:rPr>
                <a:t>Inverse Fourier </a:t>
              </a:r>
            </a:p>
            <a:p>
              <a:pPr algn="ctr"/>
              <a:r>
                <a:rPr lang="en-US" sz="1800" b="1" dirty="0">
                  <a:cs typeface="Arial" pitchFamily="34" charset="0"/>
                </a:rPr>
                <a:t>Transform</a:t>
              </a:r>
            </a:p>
          </p:txBody>
        </p:sp>
      </p:grpSp>
      <p:sp>
        <p:nvSpPr>
          <p:cNvPr id="21" name="Rectangle 19"/>
          <p:cNvSpPr>
            <a:spLocks noChangeArrowheads="1"/>
          </p:cNvSpPr>
          <p:nvPr/>
        </p:nvSpPr>
        <p:spPr bwMode="auto">
          <a:xfrm>
            <a:off x="685800" y="3124200"/>
            <a:ext cx="7772400" cy="1143000"/>
          </a:xfrm>
          <a:prstGeom prst="rect">
            <a:avLst/>
          </a:prstGeom>
          <a:noFill/>
          <a:ln w="9525">
            <a:noFill/>
            <a:miter lim="800000"/>
            <a:headEnd/>
            <a:tailEnd/>
          </a:ln>
          <a:effectLst/>
        </p:spPr>
        <p:txBody>
          <a:bodyPr/>
          <a:lstStyle/>
          <a:p>
            <a:pPr marL="342900" indent="-342900" eaLnBrk="1" hangingPunct="1">
              <a:spcBef>
                <a:spcPct val="20000"/>
              </a:spcBef>
              <a:buFontTx/>
              <a:buChar char="•"/>
            </a:pPr>
            <a:r>
              <a:rPr lang="en-US" sz="2000" dirty="0"/>
              <a:t>For every </a:t>
            </a:r>
            <a:r>
              <a:rPr lang="en-US" sz="2000" i="1" dirty="0">
                <a:latin typeface="Symbol" pitchFamily="18" charset="2"/>
              </a:rPr>
              <a:t>w</a:t>
            </a:r>
            <a:r>
              <a:rPr lang="en-US" sz="2000" dirty="0"/>
              <a:t> from 0 to </a:t>
            </a:r>
            <a:r>
              <a:rPr lang="en-US" sz="2000" dirty="0" err="1"/>
              <a:t>inf</a:t>
            </a:r>
            <a:r>
              <a:rPr lang="en-US" sz="2000" dirty="0"/>
              <a:t>, </a:t>
            </a:r>
            <a:r>
              <a:rPr lang="en-US" sz="2000" b="1" i="1" dirty="0"/>
              <a:t>F(</a:t>
            </a:r>
            <a:r>
              <a:rPr lang="en-US" sz="2000" b="1" i="1" dirty="0">
                <a:latin typeface="Symbol" pitchFamily="18" charset="2"/>
              </a:rPr>
              <a:t>w</a:t>
            </a:r>
            <a:r>
              <a:rPr lang="en-US" sz="2000" b="1" i="1" dirty="0"/>
              <a:t>) </a:t>
            </a:r>
            <a:r>
              <a:rPr lang="en-US" sz="2000" dirty="0"/>
              <a:t>holds the amplitude </a:t>
            </a:r>
            <a:r>
              <a:rPr lang="en-US" sz="2000" i="1" dirty="0"/>
              <a:t>A </a:t>
            </a:r>
            <a:r>
              <a:rPr lang="en-US" sz="2000" dirty="0"/>
              <a:t>and phase </a:t>
            </a:r>
            <a:r>
              <a:rPr lang="en-US" sz="2000" i="1" dirty="0">
                <a:latin typeface="Symbol" pitchFamily="18" charset="2"/>
              </a:rPr>
              <a:t>f </a:t>
            </a:r>
            <a:r>
              <a:rPr lang="en-US" sz="2000" dirty="0"/>
              <a:t>of the corresponding sine  </a:t>
            </a:r>
          </a:p>
          <a:p>
            <a:pPr marL="342900" indent="-342900" eaLnBrk="1" hangingPunct="1">
              <a:spcBef>
                <a:spcPct val="20000"/>
              </a:spcBef>
              <a:buFontTx/>
              <a:buChar char="•"/>
            </a:pPr>
            <a:endParaRPr lang="en-US" sz="2000" dirty="0"/>
          </a:p>
          <a:p>
            <a:pPr marL="742950" lvl="1" indent="-285750" eaLnBrk="1" hangingPunct="1">
              <a:spcBef>
                <a:spcPct val="20000"/>
              </a:spcBef>
              <a:buFontTx/>
              <a:buChar char="–"/>
            </a:pPr>
            <a:r>
              <a:rPr lang="en-US" sz="1800" dirty="0"/>
              <a:t>How can </a:t>
            </a:r>
            <a:r>
              <a:rPr lang="en-US" sz="1800" i="1" dirty="0"/>
              <a:t>F </a:t>
            </a:r>
            <a:r>
              <a:rPr lang="en-US" sz="1800" dirty="0"/>
              <a:t>hold both?  Complex number trick!</a:t>
            </a:r>
          </a:p>
        </p:txBody>
      </p:sp>
      <p:graphicFrame>
        <p:nvGraphicFramePr>
          <p:cNvPr id="22" name="Object 20"/>
          <p:cNvGraphicFramePr>
            <a:graphicFrameLocks noGrp="1" noChangeAspect="1"/>
          </p:cNvGraphicFramePr>
          <p:nvPr>
            <p:ph sz="quarter" idx="4294967295"/>
          </p:nvPr>
        </p:nvGraphicFramePr>
        <p:xfrm>
          <a:off x="2393950" y="4533900"/>
          <a:ext cx="3308350" cy="422275"/>
        </p:xfrm>
        <a:graphic>
          <a:graphicData uri="http://schemas.openxmlformats.org/presentationml/2006/ole">
            <p:oleObj spid="_x0000_s15379" name="Equation" r:id="rId4" imgW="1295400" imgH="203200" progId="Equation.3">
              <p:embed/>
            </p:oleObj>
          </a:graphicData>
        </a:graphic>
      </p:graphicFrame>
      <p:graphicFrame>
        <p:nvGraphicFramePr>
          <p:cNvPr id="23" name="Object 21"/>
          <p:cNvGraphicFramePr>
            <a:graphicFrameLocks noChangeAspect="1"/>
          </p:cNvGraphicFramePr>
          <p:nvPr/>
        </p:nvGraphicFramePr>
        <p:xfrm>
          <a:off x="1219200" y="5118100"/>
          <a:ext cx="2933700" cy="596900"/>
        </p:xfrm>
        <a:graphic>
          <a:graphicData uri="http://schemas.openxmlformats.org/presentationml/2006/ole">
            <p:oleObj spid="_x0000_s15380" name="Equation" r:id="rId5" imgW="1371600" imgH="279400" progId="Equation.3">
              <p:embed/>
            </p:oleObj>
          </a:graphicData>
        </a:graphic>
      </p:graphicFrame>
      <p:graphicFrame>
        <p:nvGraphicFramePr>
          <p:cNvPr id="24" name="Object 22"/>
          <p:cNvGraphicFramePr>
            <a:graphicFrameLocks noChangeAspect="1"/>
          </p:cNvGraphicFramePr>
          <p:nvPr/>
        </p:nvGraphicFramePr>
        <p:xfrm>
          <a:off x="5930900" y="5008563"/>
          <a:ext cx="2070100" cy="935037"/>
        </p:xfrm>
        <a:graphic>
          <a:graphicData uri="http://schemas.openxmlformats.org/presentationml/2006/ole">
            <p:oleObj spid="_x0000_s15381" name="Equation" r:id="rId6" imgW="927100" imgH="41910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28600"/>
            <a:ext cx="8229600" cy="1143000"/>
          </a:xfrm>
        </p:spPr>
        <p:txBody>
          <a:bodyPr>
            <a:normAutofit/>
          </a:bodyPr>
          <a:lstStyle/>
          <a:p>
            <a:r>
              <a:rPr lang="en-US" b="1" dirty="0" smtClean="0">
                <a:solidFill>
                  <a:srgbClr val="003399"/>
                </a:solidFill>
              </a:rPr>
              <a:t>Time and Frequency</a:t>
            </a:r>
          </a:p>
        </p:txBody>
      </p:sp>
      <p:sp>
        <p:nvSpPr>
          <p:cNvPr id="5" name="Rectangle 3"/>
          <p:cNvSpPr txBox="1">
            <a:spLocks noChangeArrowheads="1"/>
          </p:cNvSpPr>
          <p:nvPr/>
        </p:nvSpPr>
        <p:spPr>
          <a:xfrm>
            <a:off x="457200" y="1722437"/>
            <a:ext cx="8229600" cy="4525963"/>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example : </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g</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hlink"/>
                </a:solidFill>
                <a:effectLst/>
                <a:uLnTx/>
                <a:uFillTx/>
                <a:latin typeface="Times New Roman" pitchFamily="18" charset="0"/>
                <a:ea typeface="Arial Unicode MS" pitchFamily="34" charset="-128"/>
                <a:cs typeface="Times New Roman" pitchFamily="18" charset="0"/>
              </a:rPr>
              <a:t>t</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 = </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sin(</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2pf </a:t>
            </a:r>
            <a:r>
              <a:rPr kumimoji="0" lang="en-US" sz="2900" b="0" i="1" u="none" strike="noStrike" kern="1200" cap="none" spc="0" normalizeH="0" baseline="0" noProof="0" smtClean="0">
                <a:ln>
                  <a:noFill/>
                </a:ln>
                <a:solidFill>
                  <a:schemeClr val="hlink"/>
                </a:solidFill>
                <a:effectLst/>
                <a:uLnTx/>
                <a:uFillTx/>
                <a:latin typeface="Times New Roman" pitchFamily="18" charset="0"/>
                <a:ea typeface="Arial Unicode MS" pitchFamily="34" charset="-128"/>
                <a:cs typeface="Times New Roman" pitchFamily="18" charset="0"/>
              </a:rPr>
              <a:t>t</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 + </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1/3</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)sin(</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2p</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3f</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 </a:t>
            </a:r>
            <a:r>
              <a:rPr kumimoji="0" lang="en-US" sz="2900" b="0" i="1" u="none" strike="noStrike" kern="1200" cap="none" spc="0" normalizeH="0" baseline="0" noProof="0" smtClean="0">
                <a:ln>
                  <a:noFill/>
                </a:ln>
                <a:solidFill>
                  <a:schemeClr val="hlink"/>
                </a:solidFill>
                <a:effectLst/>
                <a:uLnTx/>
                <a:uFillTx/>
                <a:latin typeface="Times New Roman" pitchFamily="18" charset="0"/>
                <a:ea typeface="Arial Unicode MS" pitchFamily="34" charset="-128"/>
                <a:cs typeface="Times New Roman" pitchFamily="18" charset="0"/>
              </a:rPr>
              <a:t>t</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endParaRPr kumimoji="0" lang="en-US" sz="2900" b="0" i="0" u="none" strike="noStrike" kern="1200" cap="none" spc="0" normalizeH="0" baseline="0" noProof="0">
              <a:ln>
                <a:noFill/>
              </a:ln>
              <a:solidFill>
                <a:schemeClr val="tx1"/>
              </a:solidFill>
              <a:effectLst/>
              <a:uLnTx/>
              <a:uFillTx/>
              <a:latin typeface="Times New Roman" pitchFamily="18" charset="0"/>
              <a:ea typeface="Arial Unicode MS" pitchFamily="34" charset="-128"/>
              <a:cs typeface="Times New Roman" pitchFamily="18" charset="0"/>
            </a:endParaRPr>
          </a:p>
        </p:txBody>
      </p:sp>
      <p:pic>
        <p:nvPicPr>
          <p:cNvPr id="6" name="Picture 4" descr="a6"/>
          <p:cNvPicPr>
            <a:picLocks noChangeAspect="1" noChangeArrowheads="1"/>
          </p:cNvPicPr>
          <p:nvPr/>
        </p:nvPicPr>
        <p:blipFill>
          <a:blip r:embed="rId2" cstate="print"/>
          <a:srcRect/>
          <a:stretch>
            <a:fillRect/>
          </a:stretch>
        </p:blipFill>
        <p:spPr bwMode="auto">
          <a:xfrm>
            <a:off x="381000" y="2444750"/>
            <a:ext cx="2438400" cy="209708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normAutofit/>
          </a:bodyPr>
          <a:lstStyle/>
          <a:p>
            <a:r>
              <a:rPr lang="en-US" b="1" dirty="0" smtClean="0">
                <a:solidFill>
                  <a:srgbClr val="003399"/>
                </a:solidFill>
              </a:rPr>
              <a:t>Time and Frequency</a:t>
            </a:r>
          </a:p>
        </p:txBody>
      </p:sp>
      <p:sp>
        <p:nvSpPr>
          <p:cNvPr id="5" name="Rectangle 3"/>
          <p:cNvSpPr txBox="1">
            <a:spLocks noChangeArrowheads="1"/>
          </p:cNvSpPr>
          <p:nvPr/>
        </p:nvSpPr>
        <p:spPr>
          <a:xfrm>
            <a:off x="457200" y="1600200"/>
            <a:ext cx="8229600" cy="4525963"/>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example : </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g</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hlink"/>
                </a:solidFill>
                <a:effectLst/>
                <a:uLnTx/>
                <a:uFillTx/>
                <a:latin typeface="Times New Roman" pitchFamily="18" charset="0"/>
                <a:ea typeface="Arial Unicode MS" pitchFamily="34" charset="-128"/>
                <a:cs typeface="Times New Roman" pitchFamily="18" charset="0"/>
              </a:rPr>
              <a:t>t</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 = </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sin(</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2pf </a:t>
            </a:r>
            <a:r>
              <a:rPr kumimoji="0" lang="en-US" sz="2900" b="0" i="1" u="none" strike="noStrike" kern="1200" cap="none" spc="0" normalizeH="0" baseline="0" noProof="0" smtClean="0">
                <a:ln>
                  <a:noFill/>
                </a:ln>
                <a:solidFill>
                  <a:schemeClr val="hlink"/>
                </a:solidFill>
                <a:effectLst/>
                <a:uLnTx/>
                <a:uFillTx/>
                <a:latin typeface="Times New Roman" pitchFamily="18" charset="0"/>
                <a:ea typeface="Arial Unicode MS" pitchFamily="34" charset="-128"/>
                <a:cs typeface="Times New Roman" pitchFamily="18" charset="0"/>
              </a:rPr>
              <a:t>t</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 + </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1/3</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)sin(</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2p</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3f</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 </a:t>
            </a:r>
            <a:r>
              <a:rPr kumimoji="0" lang="en-US" sz="2900" b="0" i="1" u="none" strike="noStrike" kern="1200" cap="none" spc="0" normalizeH="0" baseline="0" noProof="0" smtClean="0">
                <a:ln>
                  <a:noFill/>
                </a:ln>
                <a:solidFill>
                  <a:schemeClr val="hlink"/>
                </a:solidFill>
                <a:effectLst/>
                <a:uLnTx/>
                <a:uFillTx/>
                <a:latin typeface="Times New Roman" pitchFamily="18" charset="0"/>
                <a:ea typeface="Arial Unicode MS" pitchFamily="34" charset="-128"/>
                <a:cs typeface="Times New Roman" pitchFamily="18" charset="0"/>
              </a:rPr>
              <a:t>t</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endParaRPr kumimoji="0" lang="en-US" sz="2900" b="0" i="0" u="none" strike="noStrike" kern="1200" cap="none" spc="0" normalizeH="0" baseline="0" noProof="0">
              <a:ln>
                <a:noFill/>
              </a:ln>
              <a:solidFill>
                <a:schemeClr val="tx1"/>
              </a:solidFill>
              <a:effectLst/>
              <a:uLnTx/>
              <a:uFillTx/>
              <a:latin typeface="Times New Roman" pitchFamily="18" charset="0"/>
              <a:ea typeface="Arial Unicode MS" pitchFamily="34" charset="-128"/>
              <a:cs typeface="Times New Roman" pitchFamily="18" charset="0"/>
            </a:endParaRPr>
          </a:p>
        </p:txBody>
      </p:sp>
      <p:pic>
        <p:nvPicPr>
          <p:cNvPr id="6" name="Picture 4" descr="a6"/>
          <p:cNvPicPr>
            <a:picLocks noChangeAspect="1" noChangeArrowheads="1"/>
          </p:cNvPicPr>
          <p:nvPr/>
        </p:nvPicPr>
        <p:blipFill>
          <a:blip r:embed="rId2" cstate="print"/>
          <a:srcRect/>
          <a:stretch>
            <a:fillRect/>
          </a:stretch>
        </p:blipFill>
        <p:spPr bwMode="auto">
          <a:xfrm>
            <a:off x="368300" y="2335213"/>
            <a:ext cx="2438400" cy="2097087"/>
          </a:xfrm>
          <a:prstGeom prst="rect">
            <a:avLst/>
          </a:prstGeom>
          <a:noFill/>
        </p:spPr>
      </p:pic>
      <p:pic>
        <p:nvPicPr>
          <p:cNvPr id="7" name="Picture 5" descr="a2"/>
          <p:cNvPicPr>
            <a:picLocks noChangeAspect="1" noChangeArrowheads="1"/>
          </p:cNvPicPr>
          <p:nvPr/>
        </p:nvPicPr>
        <p:blipFill>
          <a:blip r:embed="rId3" cstate="print"/>
          <a:srcRect/>
          <a:stretch>
            <a:fillRect/>
          </a:stretch>
        </p:blipFill>
        <p:spPr bwMode="auto">
          <a:xfrm>
            <a:off x="3314700" y="2362200"/>
            <a:ext cx="2514600" cy="2143125"/>
          </a:xfrm>
          <a:prstGeom prst="rect">
            <a:avLst/>
          </a:prstGeom>
          <a:noFill/>
        </p:spPr>
      </p:pic>
      <p:pic>
        <p:nvPicPr>
          <p:cNvPr id="8" name="Picture 6" descr="a4"/>
          <p:cNvPicPr>
            <a:picLocks noChangeAspect="1" noChangeArrowheads="1"/>
          </p:cNvPicPr>
          <p:nvPr/>
        </p:nvPicPr>
        <p:blipFill>
          <a:blip r:embed="rId4" cstate="print"/>
          <a:srcRect/>
          <a:stretch>
            <a:fillRect/>
          </a:stretch>
        </p:blipFill>
        <p:spPr bwMode="auto">
          <a:xfrm>
            <a:off x="6210300" y="2360613"/>
            <a:ext cx="2514600" cy="2135187"/>
          </a:xfrm>
          <a:prstGeom prst="rect">
            <a:avLst/>
          </a:prstGeom>
          <a:noFill/>
        </p:spPr>
      </p:pic>
      <p:sp>
        <p:nvSpPr>
          <p:cNvPr id="9" name="Text Box 7"/>
          <p:cNvSpPr txBox="1">
            <a:spLocks noChangeArrowheads="1"/>
          </p:cNvSpPr>
          <p:nvPr/>
        </p:nvSpPr>
        <p:spPr bwMode="auto">
          <a:xfrm>
            <a:off x="2857500" y="3124200"/>
            <a:ext cx="685800" cy="519113"/>
          </a:xfrm>
          <a:prstGeom prst="rect">
            <a:avLst/>
          </a:prstGeom>
          <a:noFill/>
          <a:ln w="9525">
            <a:noFill/>
            <a:miter lim="800000"/>
            <a:headEnd/>
            <a:tailEnd/>
          </a:ln>
          <a:effectLst/>
        </p:spPr>
        <p:txBody>
          <a:bodyPr>
            <a:spAutoFit/>
          </a:bodyPr>
          <a:lstStyle/>
          <a:p>
            <a:pPr eaLnBrk="1" hangingPunct="1">
              <a:spcBef>
                <a:spcPct val="50000"/>
              </a:spcBef>
            </a:pPr>
            <a:r>
              <a:rPr lang="en-US" sz="2800">
                <a:solidFill>
                  <a:schemeClr val="accent2"/>
                </a:solidFill>
                <a:latin typeface="Comic Sans MS" pitchFamily="66" charset="0"/>
                <a:cs typeface="Times New Roman" pitchFamily="18" charset="0"/>
              </a:rPr>
              <a:t>= </a:t>
            </a:r>
            <a:endParaRPr lang="en-US" sz="2400">
              <a:solidFill>
                <a:srgbClr val="FF3300"/>
              </a:solidFill>
              <a:latin typeface="Comic Sans MS" pitchFamily="66" charset="0"/>
              <a:cs typeface="Times New Roman" pitchFamily="18" charset="0"/>
            </a:endParaRPr>
          </a:p>
        </p:txBody>
      </p:sp>
      <p:sp>
        <p:nvSpPr>
          <p:cNvPr id="10" name="Text Box 8"/>
          <p:cNvSpPr txBox="1">
            <a:spLocks noChangeArrowheads="1"/>
          </p:cNvSpPr>
          <p:nvPr/>
        </p:nvSpPr>
        <p:spPr bwMode="auto">
          <a:xfrm>
            <a:off x="5829300" y="3200400"/>
            <a:ext cx="685800" cy="519113"/>
          </a:xfrm>
          <a:prstGeom prst="rect">
            <a:avLst/>
          </a:prstGeom>
          <a:noFill/>
          <a:ln w="9525">
            <a:noFill/>
            <a:miter lim="800000"/>
            <a:headEnd/>
            <a:tailEnd/>
          </a:ln>
          <a:effectLst/>
        </p:spPr>
        <p:txBody>
          <a:bodyPr>
            <a:spAutoFit/>
          </a:bodyPr>
          <a:lstStyle/>
          <a:p>
            <a:pPr eaLnBrk="1" hangingPunct="1">
              <a:spcBef>
                <a:spcPct val="50000"/>
              </a:spcBef>
            </a:pPr>
            <a:r>
              <a:rPr lang="en-US" sz="2800">
                <a:solidFill>
                  <a:schemeClr val="accent2"/>
                </a:solidFill>
                <a:latin typeface="Comic Sans MS" pitchFamily="66" charset="0"/>
                <a:cs typeface="Times New Roman" pitchFamily="18" charset="0"/>
              </a:rPr>
              <a:t>+</a:t>
            </a:r>
            <a:endParaRPr lang="en-US" sz="2400">
              <a:solidFill>
                <a:srgbClr val="FF3300"/>
              </a:solidFill>
              <a:latin typeface="Comic Sans MS" pitchFamily="66"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normAutofit/>
          </a:bodyPr>
          <a:lstStyle/>
          <a:p>
            <a:r>
              <a:rPr lang="en-US" b="1" dirty="0" smtClean="0">
                <a:solidFill>
                  <a:srgbClr val="003399"/>
                </a:solidFill>
              </a:rPr>
              <a:t>Frequency Spectra</a:t>
            </a:r>
          </a:p>
        </p:txBody>
      </p:sp>
      <p:sp>
        <p:nvSpPr>
          <p:cNvPr id="5" name="Rectangle 3"/>
          <p:cNvSpPr txBox="1">
            <a:spLocks noChangeArrowheads="1"/>
          </p:cNvSpPr>
          <p:nvPr/>
        </p:nvSpPr>
        <p:spPr>
          <a:xfrm>
            <a:off x="457200" y="1600200"/>
            <a:ext cx="8229600" cy="4525963"/>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example : </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g</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hlink"/>
                </a:solidFill>
                <a:effectLst/>
                <a:uLnTx/>
                <a:uFillTx/>
                <a:latin typeface="Times New Roman" pitchFamily="18" charset="0"/>
                <a:ea typeface="Arial Unicode MS" pitchFamily="34" charset="-128"/>
                <a:cs typeface="Times New Roman" pitchFamily="18" charset="0"/>
              </a:rPr>
              <a:t>t</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 = </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sin(</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2pf </a:t>
            </a:r>
            <a:r>
              <a:rPr kumimoji="0" lang="en-US" sz="2900" b="0" i="1" u="none" strike="noStrike" kern="1200" cap="none" spc="0" normalizeH="0" baseline="0" noProof="0" smtClean="0">
                <a:ln>
                  <a:noFill/>
                </a:ln>
                <a:solidFill>
                  <a:schemeClr val="hlink"/>
                </a:solidFill>
                <a:effectLst/>
                <a:uLnTx/>
                <a:uFillTx/>
                <a:latin typeface="Times New Roman" pitchFamily="18" charset="0"/>
                <a:ea typeface="Arial Unicode MS" pitchFamily="34" charset="-128"/>
                <a:cs typeface="Times New Roman" pitchFamily="18" charset="0"/>
              </a:rPr>
              <a:t>t</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 + </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1/3</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)sin(</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2p</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r>
              <a:rPr kumimoji="0" lang="en-US" sz="2900" b="0" i="1"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3f</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 </a:t>
            </a:r>
            <a:r>
              <a:rPr kumimoji="0" lang="en-US" sz="2900" b="0" i="1" u="none" strike="noStrike" kern="1200" cap="none" spc="0" normalizeH="0" baseline="0" noProof="0" smtClean="0">
                <a:ln>
                  <a:noFill/>
                </a:ln>
                <a:solidFill>
                  <a:schemeClr val="hlink"/>
                </a:solidFill>
                <a:effectLst/>
                <a:uLnTx/>
                <a:uFillTx/>
                <a:latin typeface="Times New Roman" pitchFamily="18" charset="0"/>
                <a:ea typeface="Arial Unicode MS" pitchFamily="34" charset="-128"/>
                <a:cs typeface="Times New Roman" pitchFamily="18" charset="0"/>
              </a:rPr>
              <a:t>t</a:t>
            </a:r>
            <a:r>
              <a:rPr kumimoji="0" lang="en-US" sz="2900" b="0" i="0" u="none" strike="noStrike" kern="1200" cap="none" spc="0" normalizeH="0" baseline="0" noProof="0" smtClean="0">
                <a:ln>
                  <a:noFill/>
                </a:ln>
                <a:solidFill>
                  <a:schemeClr val="tx1"/>
                </a:solidFill>
                <a:effectLst/>
                <a:uLnTx/>
                <a:uFillTx/>
                <a:latin typeface="Times New Roman" pitchFamily="18" charset="0"/>
                <a:ea typeface="Arial Unicode MS" pitchFamily="34" charset="-128"/>
                <a:cs typeface="Times New Roman" pitchFamily="18" charset="0"/>
              </a:rPr>
              <a:t>)</a:t>
            </a:r>
            <a:endParaRPr kumimoji="0" lang="en-US" sz="2900" b="0" i="0" u="none" strike="noStrike" kern="1200" cap="none" spc="0" normalizeH="0" baseline="0" noProof="0">
              <a:ln>
                <a:noFill/>
              </a:ln>
              <a:solidFill>
                <a:schemeClr val="tx1"/>
              </a:solidFill>
              <a:effectLst/>
              <a:uLnTx/>
              <a:uFillTx/>
              <a:latin typeface="Times New Roman" pitchFamily="18" charset="0"/>
              <a:ea typeface="Arial Unicode MS" pitchFamily="34" charset="-128"/>
              <a:cs typeface="Times New Roman" pitchFamily="18" charset="0"/>
            </a:endParaRPr>
          </a:p>
        </p:txBody>
      </p:sp>
      <p:pic>
        <p:nvPicPr>
          <p:cNvPr id="6" name="Picture 4" descr="a6"/>
          <p:cNvPicPr>
            <a:picLocks noChangeAspect="1" noChangeArrowheads="1"/>
          </p:cNvPicPr>
          <p:nvPr/>
        </p:nvPicPr>
        <p:blipFill>
          <a:blip r:embed="rId2" cstate="print"/>
          <a:srcRect/>
          <a:stretch>
            <a:fillRect/>
          </a:stretch>
        </p:blipFill>
        <p:spPr bwMode="auto">
          <a:xfrm>
            <a:off x="368300" y="2335213"/>
            <a:ext cx="2438400" cy="2097087"/>
          </a:xfrm>
          <a:prstGeom prst="rect">
            <a:avLst/>
          </a:prstGeom>
          <a:noFill/>
        </p:spPr>
      </p:pic>
      <p:pic>
        <p:nvPicPr>
          <p:cNvPr id="7" name="Picture 5" descr="a2"/>
          <p:cNvPicPr>
            <a:picLocks noChangeAspect="1" noChangeArrowheads="1"/>
          </p:cNvPicPr>
          <p:nvPr/>
        </p:nvPicPr>
        <p:blipFill>
          <a:blip r:embed="rId3" cstate="print"/>
          <a:srcRect/>
          <a:stretch>
            <a:fillRect/>
          </a:stretch>
        </p:blipFill>
        <p:spPr bwMode="auto">
          <a:xfrm>
            <a:off x="3314700" y="2362200"/>
            <a:ext cx="2514600" cy="2143125"/>
          </a:xfrm>
          <a:prstGeom prst="rect">
            <a:avLst/>
          </a:prstGeom>
          <a:noFill/>
        </p:spPr>
      </p:pic>
      <p:pic>
        <p:nvPicPr>
          <p:cNvPr id="8" name="Picture 6" descr="a4"/>
          <p:cNvPicPr>
            <a:picLocks noChangeAspect="1" noChangeArrowheads="1"/>
          </p:cNvPicPr>
          <p:nvPr/>
        </p:nvPicPr>
        <p:blipFill>
          <a:blip r:embed="rId4" cstate="print"/>
          <a:srcRect/>
          <a:stretch>
            <a:fillRect/>
          </a:stretch>
        </p:blipFill>
        <p:spPr bwMode="auto">
          <a:xfrm>
            <a:off x="6210300" y="2360613"/>
            <a:ext cx="2514600" cy="2135187"/>
          </a:xfrm>
          <a:prstGeom prst="rect">
            <a:avLst/>
          </a:prstGeom>
          <a:noFill/>
        </p:spPr>
      </p:pic>
      <p:sp>
        <p:nvSpPr>
          <p:cNvPr id="9" name="Text Box 7"/>
          <p:cNvSpPr txBox="1">
            <a:spLocks noChangeArrowheads="1"/>
          </p:cNvSpPr>
          <p:nvPr/>
        </p:nvSpPr>
        <p:spPr bwMode="auto">
          <a:xfrm>
            <a:off x="2857500" y="3124200"/>
            <a:ext cx="685800" cy="519113"/>
          </a:xfrm>
          <a:prstGeom prst="rect">
            <a:avLst/>
          </a:prstGeom>
          <a:noFill/>
          <a:ln w="9525">
            <a:noFill/>
            <a:miter lim="800000"/>
            <a:headEnd/>
            <a:tailEnd/>
          </a:ln>
          <a:effectLst/>
        </p:spPr>
        <p:txBody>
          <a:bodyPr>
            <a:spAutoFit/>
          </a:bodyPr>
          <a:lstStyle/>
          <a:p>
            <a:pPr eaLnBrk="1" hangingPunct="1">
              <a:spcBef>
                <a:spcPct val="50000"/>
              </a:spcBef>
            </a:pPr>
            <a:r>
              <a:rPr lang="en-US" sz="2800">
                <a:solidFill>
                  <a:schemeClr val="accent2"/>
                </a:solidFill>
                <a:latin typeface="Comic Sans MS" pitchFamily="66" charset="0"/>
                <a:cs typeface="Times New Roman" pitchFamily="18" charset="0"/>
              </a:rPr>
              <a:t>= </a:t>
            </a:r>
            <a:endParaRPr lang="en-US" sz="2400">
              <a:solidFill>
                <a:srgbClr val="FF3300"/>
              </a:solidFill>
              <a:latin typeface="Comic Sans MS" pitchFamily="66" charset="0"/>
              <a:cs typeface="Times New Roman" pitchFamily="18" charset="0"/>
            </a:endParaRPr>
          </a:p>
        </p:txBody>
      </p:sp>
      <p:sp>
        <p:nvSpPr>
          <p:cNvPr id="10" name="Text Box 8"/>
          <p:cNvSpPr txBox="1">
            <a:spLocks noChangeArrowheads="1"/>
          </p:cNvSpPr>
          <p:nvPr/>
        </p:nvSpPr>
        <p:spPr bwMode="auto">
          <a:xfrm>
            <a:off x="5829300" y="3200400"/>
            <a:ext cx="685800" cy="519113"/>
          </a:xfrm>
          <a:prstGeom prst="rect">
            <a:avLst/>
          </a:prstGeom>
          <a:noFill/>
          <a:ln w="9525">
            <a:noFill/>
            <a:miter lim="800000"/>
            <a:headEnd/>
            <a:tailEnd/>
          </a:ln>
          <a:effectLst/>
        </p:spPr>
        <p:txBody>
          <a:bodyPr>
            <a:spAutoFit/>
          </a:bodyPr>
          <a:lstStyle/>
          <a:p>
            <a:pPr eaLnBrk="1" hangingPunct="1">
              <a:spcBef>
                <a:spcPct val="50000"/>
              </a:spcBef>
            </a:pPr>
            <a:r>
              <a:rPr lang="en-US" sz="2800">
                <a:solidFill>
                  <a:schemeClr val="accent2"/>
                </a:solidFill>
                <a:latin typeface="Comic Sans MS" pitchFamily="66" charset="0"/>
                <a:cs typeface="Times New Roman" pitchFamily="18" charset="0"/>
              </a:rPr>
              <a:t>+</a:t>
            </a:r>
            <a:endParaRPr lang="en-US" sz="2400">
              <a:solidFill>
                <a:srgbClr val="FF3300"/>
              </a:solidFill>
              <a:latin typeface="Comic Sans MS" pitchFamily="66" charset="0"/>
              <a:cs typeface="Times New Roman" pitchFamily="18" charset="0"/>
            </a:endParaRPr>
          </a:p>
        </p:txBody>
      </p:sp>
      <p:pic>
        <p:nvPicPr>
          <p:cNvPr id="11" name="Picture 9" descr="a5"/>
          <p:cNvPicPr>
            <a:picLocks noChangeAspect="1" noChangeArrowheads="1"/>
          </p:cNvPicPr>
          <p:nvPr/>
        </p:nvPicPr>
        <p:blipFill>
          <a:blip r:embed="rId5" cstate="print"/>
          <a:srcRect/>
          <a:stretch>
            <a:fillRect/>
          </a:stretch>
        </p:blipFill>
        <p:spPr bwMode="auto">
          <a:xfrm>
            <a:off x="2990850" y="4743450"/>
            <a:ext cx="2990850" cy="20002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3399"/>
                </a:solidFill>
              </a:rPr>
              <a:t>The Continuous Fourier Transform</a:t>
            </a:r>
          </a:p>
        </p:txBody>
      </p:sp>
      <p:sp>
        <p:nvSpPr>
          <p:cNvPr id="3" name="Content Placeholder 2"/>
          <p:cNvSpPr>
            <a:spLocks noGrp="1"/>
          </p:cNvSpPr>
          <p:nvPr>
            <p:ph sz="quarter" idx="1"/>
          </p:nvPr>
        </p:nvSpPr>
        <p:spPr>
          <a:xfrm>
            <a:off x="612648" y="1600200"/>
            <a:ext cx="8153400" cy="1143000"/>
          </a:xfrm>
        </p:spPr>
        <p:txBody>
          <a:bodyPr/>
          <a:lstStyle/>
          <a:p>
            <a:r>
              <a:rPr lang="en-US" altLang="ja-JP" sz="3200" dirty="0" smtClean="0">
                <a:ea typeface="ＭＳ Ｐゴシック" pitchFamily="1" charset="-128"/>
              </a:rPr>
              <a:t>Represent the signal as an infinite weighted sum of an infinite number of sinusoids</a:t>
            </a:r>
          </a:p>
          <a:p>
            <a:endParaRPr lang="en-US" dirty="0"/>
          </a:p>
        </p:txBody>
      </p:sp>
      <p:graphicFrame>
        <p:nvGraphicFramePr>
          <p:cNvPr id="16386" name="Object 2"/>
          <p:cNvGraphicFramePr>
            <a:graphicFrameLocks noChangeAspect="1"/>
          </p:cNvGraphicFramePr>
          <p:nvPr/>
        </p:nvGraphicFramePr>
        <p:xfrm>
          <a:off x="2155825" y="2895600"/>
          <a:ext cx="4481513" cy="1030288"/>
        </p:xfrm>
        <a:graphic>
          <a:graphicData uri="http://schemas.openxmlformats.org/presentationml/2006/ole">
            <p:oleObj spid="_x0000_s16390" name="Equation" r:id="rId3" imgW="2044700" imgH="469900" progId="Equation.3">
              <p:embed/>
            </p:oleObj>
          </a:graphicData>
        </a:graphic>
      </p:graphicFrame>
      <p:sp>
        <p:nvSpPr>
          <p:cNvPr id="5" name="Content Placeholder 2"/>
          <p:cNvSpPr txBox="1">
            <a:spLocks/>
          </p:cNvSpPr>
          <p:nvPr/>
        </p:nvSpPr>
        <p:spPr>
          <a:xfrm>
            <a:off x="533400" y="5181600"/>
            <a:ext cx="8153400" cy="1295400"/>
          </a:xfrm>
          <a:prstGeom prst="rect">
            <a:avLst/>
          </a:prstGeom>
        </p:spPr>
        <p:txBody>
          <a:bodyPr vert="horz">
            <a:normAutofit/>
          </a:bodyPr>
          <a:lstStyle/>
          <a:p>
            <a:r>
              <a:rPr lang="en-US" sz="2400" b="1" i="1" dirty="0" smtClean="0">
                <a:solidFill>
                  <a:srgbClr val="C00000"/>
                </a:solidFill>
                <a:cs typeface="Times New Roman" pitchFamily="18" charset="0"/>
              </a:rPr>
              <a:t>F</a:t>
            </a:r>
            <a:r>
              <a:rPr lang="en-US" sz="2400" b="1" dirty="0" smtClean="0">
                <a:solidFill>
                  <a:srgbClr val="C00000"/>
                </a:solidFill>
                <a:cs typeface="Times New Roman" pitchFamily="18" charset="0"/>
              </a:rPr>
              <a:t>(</a:t>
            </a:r>
            <a:r>
              <a:rPr lang="en-US" sz="2400" b="1" i="1" dirty="0" smtClean="0">
                <a:solidFill>
                  <a:srgbClr val="C00000"/>
                </a:solidFill>
                <a:cs typeface="Times New Roman" pitchFamily="18" charset="0"/>
              </a:rPr>
              <a:t>u</a:t>
            </a:r>
            <a:r>
              <a:rPr lang="en-US" sz="2400" b="1" dirty="0" smtClean="0">
                <a:solidFill>
                  <a:srgbClr val="C00000"/>
                </a:solidFill>
                <a:cs typeface="Times New Roman" pitchFamily="18" charset="0"/>
              </a:rPr>
              <a:t>)</a:t>
            </a:r>
            <a:r>
              <a:rPr lang="en-US" sz="2400" dirty="0" smtClean="0">
                <a:cs typeface="Times New Roman" pitchFamily="18" charset="0"/>
              </a:rPr>
              <a:t> is called the </a:t>
            </a:r>
            <a:r>
              <a:rPr lang="en-US" sz="2400" b="1" dirty="0" smtClean="0">
                <a:solidFill>
                  <a:srgbClr val="C00000"/>
                </a:solidFill>
                <a:cs typeface="Times New Roman" pitchFamily="18" charset="0"/>
              </a:rPr>
              <a:t>Fourier Transform</a:t>
            </a:r>
            <a:r>
              <a:rPr lang="en-US" sz="2400" dirty="0" smtClean="0">
                <a:solidFill>
                  <a:srgbClr val="C00000"/>
                </a:solidFill>
                <a:cs typeface="Times New Roman" pitchFamily="18" charset="0"/>
              </a:rPr>
              <a:t> </a:t>
            </a:r>
            <a:r>
              <a:rPr lang="en-US" sz="2400" dirty="0" smtClean="0">
                <a:cs typeface="Times New Roman" pitchFamily="18" charset="0"/>
              </a:rPr>
              <a:t>of </a:t>
            </a:r>
            <a:r>
              <a:rPr lang="en-US" sz="2400" i="1" dirty="0" smtClean="0">
                <a:cs typeface="Times New Roman" pitchFamily="18" charset="0"/>
              </a:rPr>
              <a:t>f(t)</a:t>
            </a:r>
            <a:r>
              <a:rPr lang="en-US" sz="2400" dirty="0" smtClean="0">
                <a:cs typeface="Times New Roman" pitchFamily="18" charset="0"/>
              </a:rPr>
              <a:t>. We say that </a:t>
            </a:r>
            <a:r>
              <a:rPr lang="en-US" sz="2400" i="1" dirty="0" smtClean="0">
                <a:cs typeface="Times New Roman" pitchFamily="18" charset="0"/>
              </a:rPr>
              <a:t>f(t)</a:t>
            </a:r>
            <a:r>
              <a:rPr lang="en-US" sz="2400" dirty="0" smtClean="0">
                <a:cs typeface="Times New Roman" pitchFamily="18" charset="0"/>
              </a:rPr>
              <a:t> lives in the “</a:t>
            </a:r>
            <a:r>
              <a:rPr lang="en-US" sz="2400" b="1" dirty="0" smtClean="0">
                <a:solidFill>
                  <a:srgbClr val="C00000"/>
                </a:solidFill>
                <a:cs typeface="Times New Roman" pitchFamily="18" charset="0"/>
              </a:rPr>
              <a:t>time domain</a:t>
            </a:r>
            <a:r>
              <a:rPr lang="en-US" sz="2400" dirty="0" smtClean="0">
                <a:cs typeface="Times New Roman" pitchFamily="18" charset="0"/>
              </a:rPr>
              <a:t>,” and </a:t>
            </a:r>
            <a:r>
              <a:rPr lang="en-US" sz="2400" b="1" i="1" dirty="0" smtClean="0">
                <a:solidFill>
                  <a:srgbClr val="C00000"/>
                </a:solidFill>
                <a:cs typeface="Times New Roman" pitchFamily="18" charset="0"/>
              </a:rPr>
              <a:t>F</a:t>
            </a:r>
            <a:r>
              <a:rPr lang="en-US" sz="2400" b="1" dirty="0" smtClean="0">
                <a:solidFill>
                  <a:srgbClr val="C00000"/>
                </a:solidFill>
                <a:cs typeface="Times New Roman" pitchFamily="18" charset="0"/>
              </a:rPr>
              <a:t>(</a:t>
            </a:r>
            <a:r>
              <a:rPr lang="en-US" sz="2400" b="1" i="1" dirty="0" smtClean="0">
                <a:solidFill>
                  <a:srgbClr val="C00000"/>
                </a:solidFill>
                <a:cs typeface="Times New Roman" pitchFamily="18" charset="0"/>
              </a:rPr>
              <a:t>u</a:t>
            </a:r>
            <a:r>
              <a:rPr lang="en-US" sz="2400" b="1" dirty="0" smtClean="0">
                <a:solidFill>
                  <a:srgbClr val="C00000"/>
                </a:solidFill>
                <a:cs typeface="Times New Roman" pitchFamily="18" charset="0"/>
              </a:rPr>
              <a:t>)</a:t>
            </a:r>
            <a:r>
              <a:rPr lang="en-US" sz="2400" dirty="0" smtClean="0">
                <a:cs typeface="Times New Roman" pitchFamily="18" charset="0"/>
              </a:rPr>
              <a:t> lives in the “</a:t>
            </a:r>
            <a:r>
              <a:rPr lang="en-US" sz="2400" b="1" dirty="0" smtClean="0">
                <a:solidFill>
                  <a:srgbClr val="C00000"/>
                </a:solidFill>
                <a:cs typeface="Times New Roman" pitchFamily="18" charset="0"/>
              </a:rPr>
              <a:t>frequency domain</a:t>
            </a:r>
            <a:r>
              <a:rPr lang="en-US" sz="2400" dirty="0" smtClean="0">
                <a:cs typeface="Times New Roman" pitchFamily="18" charset="0"/>
              </a:rPr>
              <a:t>.” </a:t>
            </a:r>
            <a:r>
              <a:rPr lang="en-US" sz="2400" b="1" i="1" dirty="0" smtClean="0">
                <a:solidFill>
                  <a:srgbClr val="C00000"/>
                </a:solidFill>
                <a:cs typeface="Times New Roman" pitchFamily="18" charset="0"/>
              </a:rPr>
              <a:t>u</a:t>
            </a:r>
            <a:r>
              <a:rPr lang="en-US" sz="2400" dirty="0" smtClean="0">
                <a:cs typeface="Times New Roman" pitchFamily="18" charset="0"/>
              </a:rPr>
              <a:t> is called the </a:t>
            </a:r>
            <a:r>
              <a:rPr lang="en-US" sz="2400" b="1" dirty="0" smtClean="0">
                <a:solidFill>
                  <a:srgbClr val="C00000"/>
                </a:solidFill>
                <a:cs typeface="Times New Roman" pitchFamily="18" charset="0"/>
              </a:rPr>
              <a:t>frequency variable</a:t>
            </a:r>
            <a:r>
              <a:rPr lang="en-US" sz="2400" b="1" dirty="0" smtClean="0">
                <a:cs typeface="Times New Roman" pitchFamily="18"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37434" y="4038600"/>
            <a:ext cx="5220766" cy="928694"/>
          </a:xfrm>
          <a:prstGeom prst="rect">
            <a:avLst/>
          </a:prstGeom>
          <a:noFill/>
          <a:ln>
            <a:solidFill>
              <a:srgbClr val="C00000"/>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3399"/>
                </a:solidFill>
              </a:rPr>
              <a:t>The Inverse Fourier Transform </a:t>
            </a:r>
          </a:p>
        </p:txBody>
      </p:sp>
      <p:sp>
        <p:nvSpPr>
          <p:cNvPr id="3" name="Content Placeholder 2"/>
          <p:cNvSpPr>
            <a:spLocks noGrp="1"/>
          </p:cNvSpPr>
          <p:nvPr>
            <p:ph sz="quarter" idx="1"/>
          </p:nvPr>
        </p:nvSpPr>
        <p:spPr>
          <a:xfrm>
            <a:off x="612648" y="1600200"/>
            <a:ext cx="8153400" cy="1447800"/>
          </a:xfrm>
        </p:spPr>
        <p:txBody>
          <a:bodyPr/>
          <a:lstStyle/>
          <a:p>
            <a:r>
              <a:rPr lang="en-US" sz="3200" dirty="0" smtClean="0"/>
              <a:t>Given </a:t>
            </a:r>
            <a:r>
              <a:rPr lang="en-US" sz="3200" i="1" dirty="0" smtClean="0"/>
              <a:t>F</a:t>
            </a:r>
            <a:r>
              <a:rPr lang="en-US" sz="3200" dirty="0" smtClean="0"/>
              <a:t>(</a:t>
            </a:r>
            <a:r>
              <a:rPr lang="en-US" sz="3200" i="1" dirty="0" smtClean="0"/>
              <a:t>u</a:t>
            </a:r>
            <a:r>
              <a:rPr lang="en-US" sz="3200" dirty="0" smtClean="0"/>
              <a:t>), </a:t>
            </a:r>
            <a:r>
              <a:rPr lang="en-US" sz="3200" i="1" dirty="0" smtClean="0"/>
              <a:t>f(t)</a:t>
            </a:r>
            <a:r>
              <a:rPr lang="en-US" sz="3200" dirty="0" smtClean="0"/>
              <a:t> can be obtained by the inverse Fourier transform (IFT)</a:t>
            </a:r>
          </a:p>
          <a:p>
            <a:endParaRPr lang="en-US" dirty="0"/>
          </a:p>
        </p:txBody>
      </p:sp>
      <p:graphicFrame>
        <p:nvGraphicFramePr>
          <p:cNvPr id="17410" name="Object 2"/>
          <p:cNvGraphicFramePr>
            <a:graphicFrameLocks noChangeAspect="1"/>
          </p:cNvGraphicFramePr>
          <p:nvPr/>
        </p:nvGraphicFramePr>
        <p:xfrm>
          <a:off x="2419350" y="3505200"/>
          <a:ext cx="4732338" cy="1030288"/>
        </p:xfrm>
        <a:graphic>
          <a:graphicData uri="http://schemas.openxmlformats.org/presentationml/2006/ole">
            <p:oleObj spid="_x0000_s17414" name="Equation" r:id="rId3" imgW="2159000" imgH="4699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00101" y="285729"/>
            <a:ext cx="6500858" cy="1928826"/>
            <a:chOff x="1071538" y="1071546"/>
            <a:chExt cx="6773031" cy="2461929"/>
          </a:xfrm>
        </p:grpSpPr>
        <p:pic>
          <p:nvPicPr>
            <p:cNvPr id="5" name="Picture 2"/>
            <p:cNvPicPr>
              <a:picLocks noChangeAspect="1" noChangeArrowheads="1"/>
            </p:cNvPicPr>
            <p:nvPr/>
          </p:nvPicPr>
          <p:blipFill>
            <a:blip r:embed="rId2" cstate="print"/>
            <a:srcRect/>
            <a:stretch>
              <a:fillRect/>
            </a:stretch>
          </p:blipFill>
          <p:spPr bwMode="auto">
            <a:xfrm>
              <a:off x="1071538" y="1357298"/>
              <a:ext cx="6773031" cy="1714512"/>
            </a:xfrm>
            <a:prstGeom prst="rect">
              <a:avLst/>
            </a:prstGeom>
            <a:noFill/>
            <a:ln w="9525">
              <a:noFill/>
              <a:miter lim="800000"/>
              <a:headEnd/>
              <a:tailEnd/>
            </a:ln>
            <a:effectLst/>
          </p:spPr>
        </p:pic>
        <p:sp>
          <p:nvSpPr>
            <p:cNvPr id="6" name="Rectangle 5"/>
            <p:cNvSpPr/>
            <p:nvPr/>
          </p:nvSpPr>
          <p:spPr>
            <a:xfrm>
              <a:off x="4857752" y="1500174"/>
              <a:ext cx="714380" cy="5000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TextBox 6"/>
            <p:cNvSpPr txBox="1"/>
            <p:nvPr/>
          </p:nvSpPr>
          <p:spPr>
            <a:xfrm>
              <a:off x="4572000" y="1071546"/>
              <a:ext cx="785818" cy="461665"/>
            </a:xfrm>
            <a:prstGeom prst="rect">
              <a:avLst/>
            </a:prstGeom>
            <a:solidFill>
              <a:schemeClr val="bg1"/>
            </a:solidFill>
          </p:spPr>
          <p:txBody>
            <a:bodyPr wrap="square" rtlCol="0">
              <a:spAutoFit/>
            </a:bodyPr>
            <a:lstStyle/>
            <a:p>
              <a:r>
                <a:rPr lang="en-IN" sz="2400" dirty="0" smtClean="0"/>
                <a:t>AW</a:t>
              </a:r>
              <a:endParaRPr lang="en-IN" sz="2400" dirty="0"/>
            </a:p>
          </p:txBody>
        </p:sp>
        <p:sp>
          <p:nvSpPr>
            <p:cNvPr id="8" name="TextBox 7"/>
            <p:cNvSpPr txBox="1"/>
            <p:nvPr/>
          </p:nvSpPr>
          <p:spPr>
            <a:xfrm>
              <a:off x="3214678" y="3000372"/>
              <a:ext cx="1071570" cy="461665"/>
            </a:xfrm>
            <a:prstGeom prst="rect">
              <a:avLst/>
            </a:prstGeom>
            <a:solidFill>
              <a:schemeClr val="bg1"/>
            </a:solidFill>
          </p:spPr>
          <p:txBody>
            <a:bodyPr wrap="square" rtlCol="0">
              <a:spAutoFit/>
            </a:bodyPr>
            <a:lstStyle/>
            <a:p>
              <a:r>
                <a:rPr lang="en-IN" sz="2400" dirty="0" smtClean="0"/>
                <a:t>-1/W</a:t>
              </a:r>
              <a:endParaRPr lang="en-IN" sz="2400" dirty="0"/>
            </a:p>
          </p:txBody>
        </p:sp>
        <p:sp>
          <p:nvSpPr>
            <p:cNvPr id="9" name="Rectangle 8"/>
            <p:cNvSpPr/>
            <p:nvPr/>
          </p:nvSpPr>
          <p:spPr>
            <a:xfrm>
              <a:off x="3786182" y="2786058"/>
              <a:ext cx="285752" cy="1428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Rectangle 9"/>
            <p:cNvSpPr/>
            <p:nvPr/>
          </p:nvSpPr>
          <p:spPr>
            <a:xfrm>
              <a:off x="5000628" y="2857496"/>
              <a:ext cx="285752" cy="2143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TextBox 10"/>
            <p:cNvSpPr txBox="1"/>
            <p:nvPr/>
          </p:nvSpPr>
          <p:spPr>
            <a:xfrm>
              <a:off x="4643438" y="3071810"/>
              <a:ext cx="1071570" cy="461665"/>
            </a:xfrm>
            <a:prstGeom prst="rect">
              <a:avLst/>
            </a:prstGeom>
            <a:solidFill>
              <a:schemeClr val="bg1"/>
            </a:solidFill>
          </p:spPr>
          <p:txBody>
            <a:bodyPr wrap="square" rtlCol="0">
              <a:spAutoFit/>
            </a:bodyPr>
            <a:lstStyle/>
            <a:p>
              <a:r>
                <a:rPr lang="en-IN" sz="2400" dirty="0" smtClean="0"/>
                <a:t>1/W</a:t>
              </a:r>
              <a:endParaRPr lang="en-IN" sz="2400" dirty="0"/>
            </a:p>
          </p:txBody>
        </p:sp>
      </p:grpSp>
      <p:sp>
        <p:nvSpPr>
          <p:cNvPr id="12" name="TextBox 11"/>
          <p:cNvSpPr txBox="1"/>
          <p:nvPr/>
        </p:nvSpPr>
        <p:spPr>
          <a:xfrm>
            <a:off x="428596" y="2428868"/>
            <a:ext cx="5929354" cy="4031873"/>
          </a:xfrm>
          <a:prstGeom prst="rect">
            <a:avLst/>
          </a:prstGeom>
          <a:solidFill>
            <a:schemeClr val="bg1"/>
          </a:solidFill>
        </p:spPr>
        <p:txBody>
          <a:bodyPr wrap="square" rtlCol="0">
            <a:spAutoFit/>
          </a:bodyPr>
          <a:lstStyle/>
          <a:p>
            <a:pPr>
              <a:spcAft>
                <a:spcPts val="1200"/>
              </a:spcAft>
            </a:pPr>
            <a:r>
              <a:rPr lang="en-IN" sz="2400" b="1" dirty="0" smtClean="0"/>
              <a:t>The Fourier spectrum tells us:</a:t>
            </a:r>
          </a:p>
          <a:p>
            <a:pPr marL="279400" indent="-279400">
              <a:spcAft>
                <a:spcPts val="1200"/>
              </a:spcAft>
              <a:buFont typeface="Wingdings" pitchFamily="2" charset="2"/>
              <a:buChar char="§"/>
            </a:pPr>
            <a:r>
              <a:rPr lang="en-IN" sz="2400" b="1" dirty="0" smtClean="0"/>
              <a:t>The pulse is made up of infinite frequencies.</a:t>
            </a:r>
          </a:p>
          <a:p>
            <a:pPr marL="279400" indent="-279400">
              <a:spcAft>
                <a:spcPts val="1200"/>
              </a:spcAft>
              <a:buFont typeface="Wingdings" pitchFamily="2" charset="2"/>
              <a:buChar char="§"/>
            </a:pPr>
            <a:r>
              <a:rPr lang="en-IN" sz="2400" b="1" dirty="0" smtClean="0"/>
              <a:t>The frequency component at 0 has the maximum amplitude.</a:t>
            </a:r>
          </a:p>
          <a:p>
            <a:pPr marL="279400" indent="-279400">
              <a:spcAft>
                <a:spcPts val="1200"/>
              </a:spcAft>
              <a:buFont typeface="Wingdings" pitchFamily="2" charset="2"/>
              <a:buChar char="§"/>
            </a:pPr>
            <a:r>
              <a:rPr lang="en-IN" sz="2400" b="1" dirty="0" smtClean="0"/>
              <a:t>At higher frequencies, the amplitude goes on decreasing.</a:t>
            </a:r>
          </a:p>
          <a:p>
            <a:pPr marL="279400" indent="-279400">
              <a:spcAft>
                <a:spcPts val="1200"/>
              </a:spcAft>
              <a:buFont typeface="Wingdings" pitchFamily="2" charset="2"/>
              <a:buChar char="§"/>
            </a:pPr>
            <a:r>
              <a:rPr lang="en-IN" sz="2400" b="1" dirty="0" smtClean="0"/>
              <a:t>If we add up all these frequencies (u), we get back the original signal.</a:t>
            </a:r>
            <a:endParaRPr lang="en-IN" sz="2400" b="1" dirty="0"/>
          </a:p>
        </p:txBody>
      </p:sp>
      <p:grpSp>
        <p:nvGrpSpPr>
          <p:cNvPr id="13" name="Group 12"/>
          <p:cNvGrpSpPr/>
          <p:nvPr/>
        </p:nvGrpSpPr>
        <p:grpSpPr>
          <a:xfrm>
            <a:off x="6429356" y="3500438"/>
            <a:ext cx="2714644" cy="2643206"/>
            <a:chOff x="6357950" y="1928802"/>
            <a:chExt cx="2428892" cy="2428892"/>
          </a:xfrm>
        </p:grpSpPr>
        <p:pic>
          <p:nvPicPr>
            <p:cNvPr id="14" name="Picture 3"/>
            <p:cNvPicPr>
              <a:picLocks noChangeAspect="1" noChangeArrowheads="1"/>
            </p:cNvPicPr>
            <p:nvPr/>
          </p:nvPicPr>
          <p:blipFill>
            <a:blip r:embed="rId3" cstate="print"/>
            <a:srcRect l="42093" t="38631" r="19133" b="3194"/>
            <a:stretch>
              <a:fillRect/>
            </a:stretch>
          </p:blipFill>
          <p:spPr bwMode="auto">
            <a:xfrm>
              <a:off x="6357950" y="1928802"/>
              <a:ext cx="2428892" cy="2428892"/>
            </a:xfrm>
            <a:prstGeom prst="rect">
              <a:avLst/>
            </a:prstGeom>
            <a:noFill/>
            <a:ln w="9525">
              <a:noFill/>
              <a:miter lim="800000"/>
              <a:headEnd/>
              <a:tailEnd/>
            </a:ln>
            <a:effectLst/>
          </p:spPr>
        </p:pic>
        <p:sp>
          <p:nvSpPr>
            <p:cNvPr id="15" name="Rectangle 14"/>
            <p:cNvSpPr/>
            <p:nvPr/>
          </p:nvSpPr>
          <p:spPr>
            <a:xfrm>
              <a:off x="6929454" y="2214554"/>
              <a:ext cx="500066" cy="4286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sp>
        <p:nvSpPr>
          <p:cNvPr id="16" name="TextBox 15"/>
          <p:cNvSpPr txBox="1"/>
          <p:nvPr/>
        </p:nvSpPr>
        <p:spPr>
          <a:xfrm>
            <a:off x="6143636" y="357166"/>
            <a:ext cx="2357454" cy="954107"/>
          </a:xfrm>
          <a:prstGeom prst="rect">
            <a:avLst/>
          </a:prstGeom>
          <a:noFill/>
        </p:spPr>
        <p:txBody>
          <a:bodyPr wrap="square" rtlCol="0">
            <a:spAutoFit/>
          </a:bodyPr>
          <a:lstStyle/>
          <a:p>
            <a:pPr algn="ctr"/>
            <a:r>
              <a:rPr lang="en-IN" sz="2800" b="1" dirty="0" smtClean="0"/>
              <a:t>Fourier Transform</a:t>
            </a:r>
            <a:endParaRPr lang="en-IN" sz="2800" b="1" dirty="0"/>
          </a:p>
        </p:txBody>
      </p:sp>
      <p:sp>
        <p:nvSpPr>
          <p:cNvPr id="17" name="TextBox 16"/>
          <p:cNvSpPr txBox="1"/>
          <p:nvPr/>
        </p:nvSpPr>
        <p:spPr>
          <a:xfrm>
            <a:off x="6357950" y="2571744"/>
            <a:ext cx="2357454" cy="954107"/>
          </a:xfrm>
          <a:prstGeom prst="rect">
            <a:avLst/>
          </a:prstGeom>
          <a:noFill/>
        </p:spPr>
        <p:txBody>
          <a:bodyPr wrap="square" rtlCol="0">
            <a:spAutoFit/>
          </a:bodyPr>
          <a:lstStyle/>
          <a:p>
            <a:pPr algn="ctr"/>
            <a:r>
              <a:rPr lang="en-IN" sz="2800" b="1" dirty="0" smtClean="0"/>
              <a:t>Fourier Spectrum</a:t>
            </a:r>
            <a:endParaRPr lang="en-IN"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a:grpSpLocks/>
          </p:cNvGrpSpPr>
          <p:nvPr/>
        </p:nvGrpSpPr>
        <p:grpSpPr bwMode="auto">
          <a:xfrm>
            <a:off x="609600" y="2179638"/>
            <a:ext cx="8196263" cy="4562475"/>
            <a:chOff x="384" y="1373"/>
            <a:chExt cx="5163" cy="2874"/>
          </a:xfrm>
        </p:grpSpPr>
        <p:graphicFrame>
          <p:nvGraphicFramePr>
            <p:cNvPr id="5" name="Object 7"/>
            <p:cNvGraphicFramePr>
              <a:graphicFrameLocks noChangeAspect="1"/>
            </p:cNvGraphicFramePr>
            <p:nvPr/>
          </p:nvGraphicFramePr>
          <p:xfrm>
            <a:off x="765" y="1374"/>
            <a:ext cx="1536" cy="1536"/>
          </p:xfrm>
          <a:graphic>
            <a:graphicData uri="http://schemas.openxmlformats.org/presentationml/2006/ole">
              <p:oleObj spid="_x0000_s1042" name="Image" r:id="rId3" imgW="3253089" imgH="3253089" progId="">
                <p:embed/>
              </p:oleObj>
            </a:graphicData>
          </a:graphic>
        </p:graphicFrame>
        <p:graphicFrame>
          <p:nvGraphicFramePr>
            <p:cNvPr id="6" name="Object 8"/>
            <p:cNvGraphicFramePr>
              <a:graphicFrameLocks noChangeAspect="1"/>
            </p:cNvGraphicFramePr>
            <p:nvPr/>
          </p:nvGraphicFramePr>
          <p:xfrm>
            <a:off x="3600" y="1373"/>
            <a:ext cx="1536" cy="1536"/>
          </p:xfrm>
          <a:graphic>
            <a:graphicData uri="http://schemas.openxmlformats.org/presentationml/2006/ole">
              <p:oleObj spid="_x0000_s1043" name="Image" r:id="rId4" imgW="3253089" imgH="3253089" progId="">
                <p:embed/>
              </p:oleObj>
            </a:graphicData>
          </a:graphic>
        </p:graphicFrame>
        <p:pic>
          <p:nvPicPr>
            <p:cNvPr id="7" name="Picture 9"/>
            <p:cNvPicPr>
              <a:picLocks noChangeAspect="1" noChangeArrowheads="1"/>
            </p:cNvPicPr>
            <p:nvPr/>
          </p:nvPicPr>
          <p:blipFill>
            <a:blip r:embed="rId5" cstate="print"/>
            <a:srcRect/>
            <a:stretch>
              <a:fillRect/>
            </a:stretch>
          </p:blipFill>
          <p:spPr bwMode="auto">
            <a:xfrm>
              <a:off x="2973" y="2873"/>
              <a:ext cx="2574" cy="1374"/>
            </a:xfrm>
            <a:prstGeom prst="rect">
              <a:avLst/>
            </a:prstGeom>
            <a:noFill/>
            <a:ln w="12700">
              <a:noFill/>
              <a:miter lim="800000"/>
              <a:headEnd/>
              <a:tailEnd/>
            </a:ln>
            <a:effectLst/>
          </p:spPr>
        </p:pic>
        <p:pic>
          <p:nvPicPr>
            <p:cNvPr id="8" name="Picture 10"/>
            <p:cNvPicPr>
              <a:picLocks noChangeAspect="1" noChangeArrowheads="1"/>
            </p:cNvPicPr>
            <p:nvPr/>
          </p:nvPicPr>
          <p:blipFill>
            <a:blip r:embed="rId6" cstate="print"/>
            <a:srcRect/>
            <a:stretch>
              <a:fillRect/>
            </a:stretch>
          </p:blipFill>
          <p:spPr bwMode="auto">
            <a:xfrm>
              <a:off x="384" y="2873"/>
              <a:ext cx="2563" cy="1368"/>
            </a:xfrm>
            <a:prstGeom prst="rect">
              <a:avLst/>
            </a:prstGeom>
            <a:noFill/>
            <a:ln w="12700">
              <a:noFill/>
              <a:miter lim="800000"/>
              <a:headEnd/>
              <a:tailEnd/>
            </a:ln>
            <a:effectLst/>
          </p:spPr>
        </p:pic>
        <p:sp>
          <p:nvSpPr>
            <p:cNvPr id="9" name="Rectangle 11"/>
            <p:cNvSpPr>
              <a:spLocks noChangeArrowheads="1"/>
            </p:cNvSpPr>
            <p:nvPr/>
          </p:nvSpPr>
          <p:spPr bwMode="auto">
            <a:xfrm>
              <a:off x="839" y="3022"/>
              <a:ext cx="1534" cy="248"/>
            </a:xfrm>
            <a:prstGeom prst="rect">
              <a:avLst/>
            </a:prstGeom>
            <a:solidFill>
              <a:srgbClr val="FFFF00"/>
            </a:solidFill>
            <a:ln w="12700">
              <a:noFill/>
              <a:miter lim="800000"/>
              <a:headEnd/>
              <a:tailEnd/>
            </a:ln>
            <a:effectLst/>
          </p:spPr>
          <p:txBody>
            <a:bodyPr wrap="none" lIns="90488" tIns="44450" rIns="90488" bIns="44450">
              <a:spAutoFit/>
            </a:bodyPr>
            <a:lstStyle/>
            <a:p>
              <a:r>
                <a:rPr lang="en-US" altLang="he-IL" sz="2000" b="1">
                  <a:solidFill>
                    <a:srgbClr val="FF0000"/>
                  </a:solidFill>
                  <a:latin typeface="Arial" pitchFamily="34" charset="0"/>
                </a:rPr>
                <a:t>Original histogram</a:t>
              </a:r>
            </a:p>
          </p:txBody>
        </p:sp>
        <p:sp>
          <p:nvSpPr>
            <p:cNvPr id="10" name="Rectangle 12"/>
            <p:cNvSpPr>
              <a:spLocks noChangeArrowheads="1"/>
            </p:cNvSpPr>
            <p:nvPr/>
          </p:nvSpPr>
          <p:spPr bwMode="auto">
            <a:xfrm>
              <a:off x="3340" y="3022"/>
              <a:ext cx="1678" cy="248"/>
            </a:xfrm>
            <a:prstGeom prst="rect">
              <a:avLst/>
            </a:prstGeom>
            <a:solidFill>
              <a:srgbClr val="FFFF00"/>
            </a:solidFill>
            <a:ln w="12700" algn="ctr">
              <a:noFill/>
              <a:miter lim="800000"/>
              <a:headEnd/>
              <a:tailEnd/>
            </a:ln>
            <a:effectLst/>
          </p:spPr>
          <p:txBody>
            <a:bodyPr wrap="none" lIns="90488" tIns="44450" rIns="90488" bIns="44450">
              <a:spAutoFit/>
            </a:bodyPr>
            <a:lstStyle/>
            <a:p>
              <a:r>
                <a:rPr lang="en-US" altLang="he-IL" sz="2000" b="1">
                  <a:solidFill>
                    <a:srgbClr val="FF0000"/>
                  </a:solidFill>
                  <a:latin typeface="Arial" pitchFamily="34" charset="0"/>
                </a:rPr>
                <a:t>Equalized histogram</a:t>
              </a:r>
            </a:p>
          </p:txBody>
        </p:sp>
      </p:grpSp>
      <p:sp>
        <p:nvSpPr>
          <p:cNvPr id="11" name="Rectangle 2"/>
          <p:cNvSpPr>
            <a:spLocks noChangeArrowheads="1"/>
          </p:cNvSpPr>
          <p:nvPr/>
        </p:nvSpPr>
        <p:spPr bwMode="auto">
          <a:xfrm>
            <a:off x="-144463" y="209079"/>
            <a:ext cx="9396413" cy="705321"/>
          </a:xfrm>
          <a:prstGeom prst="rect">
            <a:avLst/>
          </a:prstGeom>
          <a:noFill/>
          <a:ln w="12700">
            <a:noFill/>
            <a:miter lim="800000"/>
            <a:headEnd/>
            <a:tailEnd/>
          </a:ln>
          <a:effectLst/>
        </p:spPr>
        <p:txBody>
          <a:bodyPr lIns="90488" tIns="44450" rIns="90488" bIns="44450">
            <a:spAutoFit/>
          </a:bodyPr>
          <a:lstStyle/>
          <a:p>
            <a:pPr algn="ctr"/>
            <a:r>
              <a:rPr lang="en-US" sz="4000" b="1" dirty="0" smtClean="0">
                <a:solidFill>
                  <a:srgbClr val="003399"/>
                </a:solidFill>
                <a:latin typeface="+mj-lt"/>
                <a:ea typeface="+mj-ea"/>
                <a:cs typeface="+mj-cs"/>
              </a:rPr>
              <a:t>Image Operations in Different Domains</a:t>
            </a:r>
          </a:p>
        </p:txBody>
      </p:sp>
      <p:sp>
        <p:nvSpPr>
          <p:cNvPr id="12" name="Rectangle 3"/>
          <p:cNvSpPr>
            <a:spLocks noChangeArrowheads="1"/>
          </p:cNvSpPr>
          <p:nvPr/>
        </p:nvSpPr>
        <p:spPr bwMode="auto">
          <a:xfrm>
            <a:off x="738188" y="1295400"/>
            <a:ext cx="4892675" cy="2717800"/>
          </a:xfrm>
          <a:prstGeom prst="rect">
            <a:avLst/>
          </a:prstGeom>
          <a:noFill/>
          <a:ln w="12700">
            <a:noFill/>
            <a:miter lim="800000"/>
            <a:headEnd/>
            <a:tailEnd/>
          </a:ln>
          <a:effectLst/>
        </p:spPr>
        <p:txBody>
          <a:bodyPr wrap="none" lIns="90488" tIns="44450" rIns="90488" bIns="44450">
            <a:spAutoFit/>
          </a:bodyPr>
          <a:lstStyle/>
          <a:p>
            <a:pPr>
              <a:lnSpc>
                <a:spcPct val="210000"/>
              </a:lnSpc>
            </a:pPr>
            <a:r>
              <a:rPr lang="en-US" dirty="0">
                <a:solidFill>
                  <a:srgbClr val="0333BB"/>
                </a:solidFill>
                <a:latin typeface="Arial" pitchFamily="34" charset="0"/>
              </a:rPr>
              <a:t>1)  Gray value (histogram) domain </a:t>
            </a:r>
          </a:p>
          <a:p>
            <a:pPr>
              <a:lnSpc>
                <a:spcPct val="230000"/>
              </a:lnSpc>
            </a:pPr>
            <a:r>
              <a:rPr lang="en-US" dirty="0">
                <a:solidFill>
                  <a:srgbClr val="0333BB"/>
                </a:solidFill>
                <a:latin typeface="Arial" pitchFamily="34" charset="0"/>
              </a:rPr>
              <a:t>2)  Spatial (image) domain </a:t>
            </a:r>
          </a:p>
          <a:p>
            <a:pPr>
              <a:lnSpc>
                <a:spcPct val="280000"/>
              </a:lnSpc>
            </a:pPr>
            <a:r>
              <a:rPr lang="en-US" dirty="0">
                <a:solidFill>
                  <a:srgbClr val="0333BB"/>
                </a:solidFill>
                <a:latin typeface="Arial" pitchFamily="34" charset="0"/>
              </a:rPr>
              <a:t>3)  Frequency (Fourier) domain</a:t>
            </a:r>
          </a:p>
        </p:txBody>
      </p:sp>
      <p:sp>
        <p:nvSpPr>
          <p:cNvPr id="13" name="Rectangle 4"/>
          <p:cNvSpPr>
            <a:spLocks noChangeArrowheads="1"/>
          </p:cNvSpPr>
          <p:nvPr/>
        </p:nvSpPr>
        <p:spPr bwMode="auto">
          <a:xfrm>
            <a:off x="1219200" y="1676400"/>
            <a:ext cx="4696800" cy="477567"/>
          </a:xfrm>
          <a:prstGeom prst="rect">
            <a:avLst/>
          </a:prstGeom>
          <a:noFill/>
          <a:ln w="12700">
            <a:noFill/>
            <a:miter lim="800000"/>
            <a:headEnd/>
            <a:tailEnd/>
          </a:ln>
          <a:effectLst/>
        </p:spPr>
        <p:txBody>
          <a:bodyPr wrap="none" lIns="90488" tIns="44450" rIns="90488" bIns="44450">
            <a:spAutoFit/>
          </a:bodyPr>
          <a:lstStyle/>
          <a:p>
            <a:pPr>
              <a:lnSpc>
                <a:spcPct val="140000"/>
              </a:lnSpc>
            </a:pPr>
            <a:r>
              <a:rPr lang="en-US" dirty="0">
                <a:solidFill>
                  <a:srgbClr val="FF0000"/>
                </a:solidFill>
                <a:latin typeface="Arial" pitchFamily="34" charset="0"/>
              </a:rPr>
              <a:t>- Histogram </a:t>
            </a:r>
            <a:r>
              <a:rPr lang="en-US" dirty="0" smtClean="0">
                <a:solidFill>
                  <a:srgbClr val="FF0000"/>
                </a:solidFill>
                <a:latin typeface="Arial" pitchFamily="34" charset="0"/>
              </a:rPr>
              <a:t>equalization</a:t>
            </a:r>
            <a:r>
              <a:rPr lang="en-US" dirty="0">
                <a:solidFill>
                  <a:srgbClr val="FF0000"/>
                </a:solidFill>
                <a:latin typeface="Arial" pitchFamily="34" charset="0"/>
              </a:rPr>
              <a:t>, specification, etc...</a:t>
            </a:r>
          </a:p>
        </p:txBody>
      </p:sp>
      <p:sp>
        <p:nvSpPr>
          <p:cNvPr id="14" name="Rectangle 35"/>
          <p:cNvSpPr>
            <a:spLocks noChangeArrowheads="1"/>
          </p:cNvSpPr>
          <p:nvPr/>
        </p:nvSpPr>
        <p:spPr bwMode="auto">
          <a:xfrm>
            <a:off x="1220788" y="2362200"/>
            <a:ext cx="7519987" cy="600075"/>
          </a:xfrm>
          <a:prstGeom prst="rect">
            <a:avLst/>
          </a:prstGeom>
          <a:noFill/>
          <a:ln w="12700">
            <a:noFill/>
            <a:miter lim="800000"/>
            <a:headEnd/>
            <a:tailEnd/>
          </a:ln>
          <a:effectLst/>
        </p:spPr>
        <p:txBody>
          <a:bodyPr wrap="none" lIns="90488" tIns="44450" rIns="90488" bIns="44450">
            <a:spAutoFit/>
          </a:bodyPr>
          <a:lstStyle/>
          <a:p>
            <a:pPr>
              <a:lnSpc>
                <a:spcPct val="140000"/>
              </a:lnSpc>
            </a:pPr>
            <a:r>
              <a:rPr lang="en-US" dirty="0">
                <a:solidFill>
                  <a:srgbClr val="FF0000"/>
                </a:solidFill>
                <a:latin typeface="Arial" pitchFamily="34" charset="0"/>
              </a:rPr>
              <a:t>- Average filter, median filter, gradient, </a:t>
            </a:r>
            <a:r>
              <a:rPr lang="en-US" dirty="0" err="1">
                <a:solidFill>
                  <a:srgbClr val="FF0000"/>
                </a:solidFill>
                <a:latin typeface="Arial" pitchFamily="34" charset="0"/>
              </a:rPr>
              <a:t>laplacian</a:t>
            </a:r>
            <a:r>
              <a:rPr lang="en-US" dirty="0">
                <a:solidFill>
                  <a:srgbClr val="FF0000"/>
                </a:solidFill>
                <a:latin typeface="Arial" pitchFamily="34" charset="0"/>
              </a:rPr>
              <a:t>, etc…</a:t>
            </a:r>
          </a:p>
        </p:txBody>
      </p:sp>
      <p:grpSp>
        <p:nvGrpSpPr>
          <p:cNvPr id="15" name="Group 42"/>
          <p:cNvGrpSpPr>
            <a:grpSpLocks/>
          </p:cNvGrpSpPr>
          <p:nvPr/>
        </p:nvGrpSpPr>
        <p:grpSpPr bwMode="auto">
          <a:xfrm>
            <a:off x="2987675" y="3573463"/>
            <a:ext cx="5040313" cy="2776537"/>
            <a:chOff x="1882" y="2251"/>
            <a:chExt cx="3175" cy="1749"/>
          </a:xfrm>
        </p:grpSpPr>
        <p:pic>
          <p:nvPicPr>
            <p:cNvPr id="16" name="Picture 36" descr="car1"/>
            <p:cNvPicPr>
              <a:picLocks noChangeArrowheads="1"/>
            </p:cNvPicPr>
            <p:nvPr/>
          </p:nvPicPr>
          <p:blipFill>
            <a:blip r:embed="rId7" cstate="print"/>
            <a:srcRect/>
            <a:stretch>
              <a:fillRect/>
            </a:stretch>
          </p:blipFill>
          <p:spPr bwMode="auto">
            <a:xfrm>
              <a:off x="1973" y="2251"/>
              <a:ext cx="1198" cy="1180"/>
            </a:xfrm>
            <a:prstGeom prst="rect">
              <a:avLst/>
            </a:prstGeom>
            <a:noFill/>
          </p:spPr>
        </p:pic>
        <p:pic>
          <p:nvPicPr>
            <p:cNvPr id="17" name="Picture 37" descr="carMag"/>
            <p:cNvPicPr>
              <a:picLocks noChangeArrowheads="1"/>
            </p:cNvPicPr>
            <p:nvPr/>
          </p:nvPicPr>
          <p:blipFill>
            <a:blip r:embed="rId8" cstate="print">
              <a:lum bright="26000"/>
            </a:blip>
            <a:srcRect/>
            <a:stretch>
              <a:fillRect/>
            </a:stretch>
          </p:blipFill>
          <p:spPr bwMode="auto">
            <a:xfrm>
              <a:off x="3685" y="2251"/>
              <a:ext cx="1198" cy="1180"/>
            </a:xfrm>
            <a:prstGeom prst="rect">
              <a:avLst/>
            </a:prstGeom>
            <a:noFill/>
            <a:ln w="9525">
              <a:noFill/>
              <a:miter lim="800000"/>
              <a:headEnd/>
              <a:tailEnd/>
            </a:ln>
          </p:spPr>
        </p:pic>
        <p:sp>
          <p:nvSpPr>
            <p:cNvPr id="18" name="Text Box 38"/>
            <p:cNvSpPr txBox="1">
              <a:spLocks noChangeArrowheads="1"/>
            </p:cNvSpPr>
            <p:nvPr/>
          </p:nvSpPr>
          <p:spPr bwMode="auto">
            <a:xfrm>
              <a:off x="1882" y="3431"/>
              <a:ext cx="1148" cy="250"/>
            </a:xfrm>
            <a:prstGeom prst="rect">
              <a:avLst/>
            </a:prstGeom>
            <a:noFill/>
            <a:ln w="12700">
              <a:noFill/>
              <a:miter lim="800000"/>
              <a:headEnd/>
              <a:tailEnd/>
            </a:ln>
            <a:effectLst/>
          </p:spPr>
          <p:txBody>
            <a:bodyPr wrap="none">
              <a:spAutoFit/>
            </a:bodyPr>
            <a:lstStyle/>
            <a:p>
              <a:r>
                <a:rPr lang="en-US" sz="2000">
                  <a:latin typeface="Arial" pitchFamily="34" charset="0"/>
                </a:rPr>
                <a:t>Original image</a:t>
              </a:r>
            </a:p>
          </p:txBody>
        </p:sp>
        <p:sp>
          <p:nvSpPr>
            <p:cNvPr id="19" name="Text Box 39"/>
            <p:cNvSpPr txBox="1">
              <a:spLocks noChangeArrowheads="1"/>
            </p:cNvSpPr>
            <p:nvPr/>
          </p:nvSpPr>
          <p:spPr bwMode="auto">
            <a:xfrm>
              <a:off x="3537" y="3431"/>
              <a:ext cx="1520" cy="250"/>
            </a:xfrm>
            <a:prstGeom prst="rect">
              <a:avLst/>
            </a:prstGeom>
            <a:noFill/>
            <a:ln w="12700">
              <a:noFill/>
              <a:miter lim="800000"/>
              <a:headEnd/>
              <a:tailEnd/>
            </a:ln>
            <a:effectLst/>
          </p:spPr>
          <p:txBody>
            <a:bodyPr wrap="none">
              <a:spAutoFit/>
            </a:bodyPr>
            <a:lstStyle/>
            <a:p>
              <a:r>
                <a:rPr lang="en-US" sz="2000">
                  <a:latin typeface="Arial" pitchFamily="34" charset="0"/>
                </a:rPr>
                <a:t>Gradient magnitude</a:t>
              </a:r>
            </a:p>
          </p:txBody>
        </p:sp>
        <p:graphicFrame>
          <p:nvGraphicFramePr>
            <p:cNvPr id="20" name="Object 40"/>
            <p:cNvGraphicFramePr>
              <a:graphicFrameLocks noChangeAspect="1"/>
            </p:cNvGraphicFramePr>
            <p:nvPr/>
          </p:nvGraphicFramePr>
          <p:xfrm>
            <a:off x="3617" y="3626"/>
            <a:ext cx="1350" cy="374"/>
          </p:xfrm>
          <a:graphic>
            <a:graphicData uri="http://schemas.openxmlformats.org/presentationml/2006/ole">
              <p:oleObj spid="_x0000_s1044" name="משוואה" r:id="rId9" imgW="1180588" imgH="330057" progId="Equation.3">
                <p:embed/>
              </p:oleObj>
            </a:graphicData>
          </a:graphic>
        </p:graphicFrame>
        <p:graphicFrame>
          <p:nvGraphicFramePr>
            <p:cNvPr id="21" name="Object 41"/>
            <p:cNvGraphicFramePr>
              <a:graphicFrameLocks noChangeAspect="1"/>
            </p:cNvGraphicFramePr>
            <p:nvPr/>
          </p:nvGraphicFramePr>
          <p:xfrm>
            <a:off x="2971" y="3465"/>
            <a:ext cx="174" cy="230"/>
          </p:xfrm>
          <a:graphic>
            <a:graphicData uri="http://schemas.openxmlformats.org/presentationml/2006/ole">
              <p:oleObj spid="_x0000_s1045" name="משוואה" r:id="rId10" imgW="152268" imgH="203024" progId="Equation.3">
                <p:embed/>
              </p:oleObj>
            </a:graphicData>
          </a:graphic>
        </p:graphicFrame>
      </p:grpSp>
      <p:grpSp>
        <p:nvGrpSpPr>
          <p:cNvPr id="22" name="Group 43"/>
          <p:cNvGrpSpPr>
            <a:grpSpLocks/>
          </p:cNvGrpSpPr>
          <p:nvPr/>
        </p:nvGrpSpPr>
        <p:grpSpPr bwMode="auto">
          <a:xfrm>
            <a:off x="584200" y="3503613"/>
            <a:ext cx="5014913" cy="2805112"/>
            <a:chOff x="368" y="2207"/>
            <a:chExt cx="3159" cy="1767"/>
          </a:xfrm>
        </p:grpSpPr>
        <p:sp>
          <p:nvSpPr>
            <p:cNvPr id="23" name="Text Box 44"/>
            <p:cNvSpPr txBox="1">
              <a:spLocks noChangeArrowheads="1"/>
            </p:cNvSpPr>
            <p:nvPr/>
          </p:nvSpPr>
          <p:spPr bwMode="auto">
            <a:xfrm>
              <a:off x="720" y="3743"/>
              <a:ext cx="932" cy="231"/>
            </a:xfrm>
            <a:prstGeom prst="rect">
              <a:avLst/>
            </a:prstGeom>
            <a:noFill/>
            <a:ln w="12700">
              <a:noFill/>
              <a:miter lim="800000"/>
              <a:headEnd/>
              <a:tailEnd/>
            </a:ln>
            <a:effectLst/>
          </p:spPr>
          <p:txBody>
            <a:bodyPr wrap="none">
              <a:spAutoFit/>
            </a:bodyPr>
            <a:lstStyle/>
            <a:p>
              <a:r>
                <a:rPr lang="en-US" sz="1800">
                  <a:latin typeface="Arial" pitchFamily="34" charset="0"/>
                </a:rPr>
                <a:t>Blurry Image</a:t>
              </a:r>
            </a:p>
          </p:txBody>
        </p:sp>
        <p:sp>
          <p:nvSpPr>
            <p:cNvPr id="24" name="Text Box 45"/>
            <p:cNvSpPr txBox="1">
              <a:spLocks noChangeArrowheads="1"/>
            </p:cNvSpPr>
            <p:nvPr/>
          </p:nvSpPr>
          <p:spPr bwMode="auto">
            <a:xfrm>
              <a:off x="2428" y="3743"/>
              <a:ext cx="732" cy="231"/>
            </a:xfrm>
            <a:prstGeom prst="rect">
              <a:avLst/>
            </a:prstGeom>
            <a:noFill/>
            <a:ln w="12700">
              <a:noFill/>
              <a:miter lim="800000"/>
              <a:headEnd/>
              <a:tailEnd/>
            </a:ln>
            <a:effectLst/>
          </p:spPr>
          <p:txBody>
            <a:bodyPr wrap="none">
              <a:spAutoFit/>
            </a:bodyPr>
            <a:lstStyle/>
            <a:p>
              <a:r>
                <a:rPr lang="en-US" sz="1800">
                  <a:latin typeface="Arial" pitchFamily="34" charset="0"/>
                </a:rPr>
                <a:t>Laplacian</a:t>
              </a:r>
            </a:p>
          </p:txBody>
        </p:sp>
        <p:pic>
          <p:nvPicPr>
            <p:cNvPr id="25" name="Picture 46"/>
            <p:cNvPicPr>
              <a:picLocks noChangeAspect="1" noChangeArrowheads="1"/>
            </p:cNvPicPr>
            <p:nvPr/>
          </p:nvPicPr>
          <p:blipFill>
            <a:blip r:embed="rId11" cstate="print"/>
            <a:srcRect/>
            <a:stretch>
              <a:fillRect/>
            </a:stretch>
          </p:blipFill>
          <p:spPr bwMode="auto">
            <a:xfrm>
              <a:off x="368" y="2216"/>
              <a:ext cx="1452" cy="1457"/>
            </a:xfrm>
            <a:prstGeom prst="rect">
              <a:avLst/>
            </a:prstGeom>
            <a:noFill/>
          </p:spPr>
        </p:pic>
        <p:pic>
          <p:nvPicPr>
            <p:cNvPr id="26" name="Picture 47"/>
            <p:cNvPicPr>
              <a:picLocks noChangeAspect="1" noChangeArrowheads="1"/>
            </p:cNvPicPr>
            <p:nvPr/>
          </p:nvPicPr>
          <p:blipFill>
            <a:blip r:embed="rId12" cstate="print"/>
            <a:srcRect/>
            <a:stretch>
              <a:fillRect/>
            </a:stretch>
          </p:blipFill>
          <p:spPr bwMode="auto">
            <a:xfrm>
              <a:off x="2087" y="2207"/>
              <a:ext cx="1440" cy="1467"/>
            </a:xfrm>
            <a:prstGeom prst="rect">
              <a:avLst/>
            </a:prstGeom>
            <a:noFill/>
          </p:spPr>
        </p:pic>
      </p:grpSp>
      <p:grpSp>
        <p:nvGrpSpPr>
          <p:cNvPr id="27" name="Group 48"/>
          <p:cNvGrpSpPr>
            <a:grpSpLocks/>
          </p:cNvGrpSpPr>
          <p:nvPr/>
        </p:nvGrpSpPr>
        <p:grpSpPr bwMode="auto">
          <a:xfrm>
            <a:off x="2843213" y="3503613"/>
            <a:ext cx="5594350" cy="2805112"/>
            <a:chOff x="1791" y="2207"/>
            <a:chExt cx="3524" cy="1767"/>
          </a:xfrm>
        </p:grpSpPr>
        <p:sp>
          <p:nvSpPr>
            <p:cNvPr id="28" name="Rectangle 49"/>
            <p:cNvSpPr>
              <a:spLocks noChangeArrowheads="1"/>
            </p:cNvSpPr>
            <p:nvPr/>
          </p:nvSpPr>
          <p:spPr bwMode="auto">
            <a:xfrm>
              <a:off x="1791" y="2750"/>
              <a:ext cx="303" cy="442"/>
            </a:xfrm>
            <a:prstGeom prst="rect">
              <a:avLst/>
            </a:prstGeom>
            <a:solidFill>
              <a:srgbClr val="FFFF00"/>
            </a:solidFill>
            <a:ln w="12700">
              <a:noFill/>
              <a:miter lim="800000"/>
              <a:headEnd/>
              <a:tailEnd/>
            </a:ln>
            <a:effectLst/>
          </p:spPr>
          <p:txBody>
            <a:bodyPr wrap="none">
              <a:spAutoFit/>
            </a:bodyPr>
            <a:lstStyle/>
            <a:p>
              <a:r>
                <a:rPr lang="en-US" sz="4000">
                  <a:latin typeface="Arial" pitchFamily="34" charset="0"/>
                </a:rPr>
                <a:t>+</a:t>
              </a:r>
            </a:p>
          </p:txBody>
        </p:sp>
        <p:sp>
          <p:nvSpPr>
            <p:cNvPr id="29" name="Rectangle 50"/>
            <p:cNvSpPr>
              <a:spLocks noChangeArrowheads="1"/>
            </p:cNvSpPr>
            <p:nvPr/>
          </p:nvSpPr>
          <p:spPr bwMode="auto">
            <a:xfrm>
              <a:off x="3536" y="2750"/>
              <a:ext cx="303" cy="442"/>
            </a:xfrm>
            <a:prstGeom prst="rect">
              <a:avLst/>
            </a:prstGeom>
            <a:solidFill>
              <a:srgbClr val="FFFF00"/>
            </a:solidFill>
            <a:ln w="12700">
              <a:noFill/>
              <a:miter lim="800000"/>
              <a:headEnd/>
              <a:tailEnd/>
            </a:ln>
            <a:effectLst/>
          </p:spPr>
          <p:txBody>
            <a:bodyPr wrap="none">
              <a:spAutoFit/>
            </a:bodyPr>
            <a:lstStyle/>
            <a:p>
              <a:r>
                <a:rPr lang="en-US" sz="4000">
                  <a:latin typeface="Arial" pitchFamily="34" charset="0"/>
                </a:rPr>
                <a:t>=</a:t>
              </a:r>
            </a:p>
          </p:txBody>
        </p:sp>
        <p:sp>
          <p:nvSpPr>
            <p:cNvPr id="30" name="Text Box 51"/>
            <p:cNvSpPr txBox="1">
              <a:spLocks noChangeArrowheads="1"/>
            </p:cNvSpPr>
            <p:nvPr/>
          </p:nvSpPr>
          <p:spPr bwMode="auto">
            <a:xfrm>
              <a:off x="3984" y="3743"/>
              <a:ext cx="1260" cy="231"/>
            </a:xfrm>
            <a:prstGeom prst="rect">
              <a:avLst/>
            </a:prstGeom>
            <a:noFill/>
            <a:ln w="12700">
              <a:noFill/>
              <a:miter lim="800000"/>
              <a:headEnd/>
              <a:tailEnd/>
            </a:ln>
            <a:effectLst/>
          </p:spPr>
          <p:txBody>
            <a:bodyPr wrap="none">
              <a:spAutoFit/>
            </a:bodyPr>
            <a:lstStyle/>
            <a:p>
              <a:r>
                <a:rPr lang="en-US" sz="1800">
                  <a:latin typeface="Arial" pitchFamily="34" charset="0"/>
                </a:rPr>
                <a:t>Sharpened Image</a:t>
              </a:r>
            </a:p>
          </p:txBody>
        </p:sp>
        <p:pic>
          <p:nvPicPr>
            <p:cNvPr id="31" name="Picture 52"/>
            <p:cNvPicPr>
              <a:picLocks noChangeAspect="1" noChangeArrowheads="1"/>
            </p:cNvPicPr>
            <p:nvPr/>
          </p:nvPicPr>
          <p:blipFill>
            <a:blip r:embed="rId13" cstate="print"/>
            <a:srcRect/>
            <a:stretch>
              <a:fillRect/>
            </a:stretch>
          </p:blipFill>
          <p:spPr bwMode="auto">
            <a:xfrm>
              <a:off x="3840" y="2207"/>
              <a:ext cx="1475" cy="1475"/>
            </a:xfrm>
            <a:prstGeom prst="rect">
              <a:avLst/>
            </a:prstGeom>
            <a:noFill/>
          </p:spPr>
        </p:pic>
      </p:grpSp>
      <p:grpSp>
        <p:nvGrpSpPr>
          <p:cNvPr id="32" name="Group 24"/>
          <p:cNvGrpSpPr>
            <a:grpSpLocks/>
          </p:cNvGrpSpPr>
          <p:nvPr/>
        </p:nvGrpSpPr>
        <p:grpSpPr bwMode="auto">
          <a:xfrm>
            <a:off x="422275" y="2800350"/>
            <a:ext cx="7350125" cy="4084638"/>
            <a:chOff x="266" y="1611"/>
            <a:chExt cx="4630" cy="2573"/>
          </a:xfrm>
        </p:grpSpPr>
        <p:pic>
          <p:nvPicPr>
            <p:cNvPr id="33" name="Picture 25"/>
            <p:cNvPicPr>
              <a:picLocks noChangeArrowheads="1"/>
            </p:cNvPicPr>
            <p:nvPr/>
          </p:nvPicPr>
          <p:blipFill>
            <a:blip r:embed="rId14" cstate="print"/>
            <a:srcRect/>
            <a:stretch>
              <a:fillRect/>
            </a:stretch>
          </p:blipFill>
          <p:spPr bwMode="auto">
            <a:xfrm>
              <a:off x="567" y="2104"/>
              <a:ext cx="1025" cy="1031"/>
            </a:xfrm>
            <a:prstGeom prst="rect">
              <a:avLst/>
            </a:prstGeom>
            <a:noFill/>
            <a:ln w="12700">
              <a:noFill/>
              <a:miter lim="800000"/>
              <a:headEnd/>
              <a:tailEnd/>
            </a:ln>
            <a:effectLst/>
          </p:spPr>
        </p:pic>
        <p:pic>
          <p:nvPicPr>
            <p:cNvPr id="34" name="Picture 26"/>
            <p:cNvPicPr>
              <a:picLocks noChangeArrowheads="1"/>
            </p:cNvPicPr>
            <p:nvPr/>
          </p:nvPicPr>
          <p:blipFill>
            <a:blip r:embed="rId15" cstate="print"/>
            <a:srcRect/>
            <a:stretch>
              <a:fillRect/>
            </a:stretch>
          </p:blipFill>
          <p:spPr bwMode="auto">
            <a:xfrm>
              <a:off x="2460" y="1611"/>
              <a:ext cx="1088" cy="1031"/>
            </a:xfrm>
            <a:prstGeom prst="rect">
              <a:avLst/>
            </a:prstGeom>
            <a:noFill/>
            <a:ln w="12700">
              <a:noFill/>
              <a:miter lim="800000"/>
              <a:headEnd/>
              <a:tailEnd/>
            </a:ln>
            <a:effectLst/>
          </p:spPr>
        </p:pic>
        <p:pic>
          <p:nvPicPr>
            <p:cNvPr id="35" name="Picture 27"/>
            <p:cNvPicPr>
              <a:picLocks noChangeArrowheads="1"/>
            </p:cNvPicPr>
            <p:nvPr/>
          </p:nvPicPr>
          <p:blipFill>
            <a:blip r:embed="rId16" cstate="print"/>
            <a:srcRect/>
            <a:stretch>
              <a:fillRect/>
            </a:stretch>
          </p:blipFill>
          <p:spPr bwMode="auto">
            <a:xfrm>
              <a:off x="3772" y="1611"/>
              <a:ext cx="1088" cy="1031"/>
            </a:xfrm>
            <a:prstGeom prst="rect">
              <a:avLst/>
            </a:prstGeom>
            <a:noFill/>
            <a:ln w="12700">
              <a:noFill/>
              <a:miter lim="800000"/>
              <a:headEnd/>
              <a:tailEnd/>
            </a:ln>
            <a:effectLst/>
          </p:spPr>
        </p:pic>
        <p:pic>
          <p:nvPicPr>
            <p:cNvPr id="36" name="Picture 28"/>
            <p:cNvPicPr>
              <a:picLocks noChangeArrowheads="1"/>
            </p:cNvPicPr>
            <p:nvPr/>
          </p:nvPicPr>
          <p:blipFill>
            <a:blip r:embed="rId17" cstate="print"/>
            <a:srcRect/>
            <a:stretch>
              <a:fillRect/>
            </a:stretch>
          </p:blipFill>
          <p:spPr bwMode="auto">
            <a:xfrm>
              <a:off x="2460" y="2951"/>
              <a:ext cx="1088" cy="1031"/>
            </a:xfrm>
            <a:prstGeom prst="rect">
              <a:avLst/>
            </a:prstGeom>
            <a:noFill/>
            <a:ln w="12700">
              <a:noFill/>
              <a:miter lim="800000"/>
              <a:headEnd/>
              <a:tailEnd/>
            </a:ln>
            <a:effectLst/>
          </p:spPr>
        </p:pic>
        <p:pic>
          <p:nvPicPr>
            <p:cNvPr id="37" name="Picture 29"/>
            <p:cNvPicPr>
              <a:picLocks noChangeArrowheads="1"/>
            </p:cNvPicPr>
            <p:nvPr/>
          </p:nvPicPr>
          <p:blipFill>
            <a:blip r:embed="rId18" cstate="print"/>
            <a:srcRect/>
            <a:stretch>
              <a:fillRect/>
            </a:stretch>
          </p:blipFill>
          <p:spPr bwMode="auto">
            <a:xfrm>
              <a:off x="3777" y="2953"/>
              <a:ext cx="1088" cy="1031"/>
            </a:xfrm>
            <a:prstGeom prst="rect">
              <a:avLst/>
            </a:prstGeom>
            <a:noFill/>
            <a:ln w="12700">
              <a:noFill/>
              <a:miter lim="800000"/>
              <a:headEnd/>
              <a:tailEnd/>
            </a:ln>
            <a:effectLst/>
          </p:spPr>
        </p:pic>
        <p:sp>
          <p:nvSpPr>
            <p:cNvPr id="38" name="Rectangle 30"/>
            <p:cNvSpPr>
              <a:spLocks noChangeArrowheads="1"/>
            </p:cNvSpPr>
            <p:nvPr/>
          </p:nvSpPr>
          <p:spPr bwMode="auto">
            <a:xfrm>
              <a:off x="266" y="3137"/>
              <a:ext cx="1634" cy="440"/>
            </a:xfrm>
            <a:prstGeom prst="rect">
              <a:avLst/>
            </a:prstGeom>
            <a:noFill/>
            <a:ln w="12700">
              <a:noFill/>
              <a:miter lim="800000"/>
              <a:headEnd/>
              <a:tailEnd/>
            </a:ln>
            <a:effectLst/>
          </p:spPr>
          <p:txBody>
            <a:bodyPr wrap="none" lIns="90488" tIns="44450" rIns="90488" bIns="44450">
              <a:spAutoFit/>
            </a:bodyPr>
            <a:lstStyle/>
            <a:p>
              <a:pPr algn="ctr"/>
              <a:r>
                <a:rPr lang="en-US" sz="2000">
                  <a:latin typeface="Arial" pitchFamily="34" charset="0"/>
                </a:rPr>
                <a:t>Noisy image</a:t>
              </a:r>
            </a:p>
            <a:p>
              <a:pPr algn="ctr"/>
              <a:r>
                <a:rPr lang="en-US" sz="2000">
                  <a:latin typeface="Arial" pitchFamily="34" charset="0"/>
                </a:rPr>
                <a:t>(Salt &amp; Pepper noise)</a:t>
              </a:r>
            </a:p>
          </p:txBody>
        </p:sp>
        <p:sp>
          <p:nvSpPr>
            <p:cNvPr id="39" name="Rectangle 31"/>
            <p:cNvSpPr>
              <a:spLocks noChangeArrowheads="1"/>
            </p:cNvSpPr>
            <p:nvPr/>
          </p:nvSpPr>
          <p:spPr bwMode="auto">
            <a:xfrm>
              <a:off x="2479" y="2592"/>
              <a:ext cx="1127" cy="248"/>
            </a:xfrm>
            <a:prstGeom prst="rect">
              <a:avLst/>
            </a:prstGeom>
            <a:noFill/>
            <a:ln w="12700">
              <a:noFill/>
              <a:miter lim="800000"/>
              <a:headEnd/>
              <a:tailEnd/>
            </a:ln>
            <a:effectLst/>
          </p:spPr>
          <p:txBody>
            <a:bodyPr wrap="none" lIns="90488" tIns="44450" rIns="90488" bIns="44450">
              <a:spAutoFit/>
            </a:bodyPr>
            <a:lstStyle/>
            <a:p>
              <a:r>
                <a:rPr lang="en-US" sz="2000">
                  <a:latin typeface="Arial" pitchFamily="34" charset="0"/>
                </a:rPr>
                <a:t>3 X 3 Average</a:t>
              </a:r>
            </a:p>
          </p:txBody>
        </p:sp>
        <p:sp>
          <p:nvSpPr>
            <p:cNvPr id="40" name="Rectangle 32"/>
            <p:cNvSpPr>
              <a:spLocks noChangeArrowheads="1"/>
            </p:cNvSpPr>
            <p:nvPr/>
          </p:nvSpPr>
          <p:spPr bwMode="auto">
            <a:xfrm>
              <a:off x="3769" y="2592"/>
              <a:ext cx="1127" cy="248"/>
            </a:xfrm>
            <a:prstGeom prst="rect">
              <a:avLst/>
            </a:prstGeom>
            <a:noFill/>
            <a:ln w="12700">
              <a:noFill/>
              <a:miter lim="800000"/>
              <a:headEnd/>
              <a:tailEnd/>
            </a:ln>
            <a:effectLst/>
          </p:spPr>
          <p:txBody>
            <a:bodyPr wrap="none" lIns="90488" tIns="44450" rIns="90488" bIns="44450">
              <a:spAutoFit/>
            </a:bodyPr>
            <a:lstStyle/>
            <a:p>
              <a:r>
                <a:rPr lang="en-US" sz="2000">
                  <a:latin typeface="Arial" pitchFamily="34" charset="0"/>
                </a:rPr>
                <a:t>5 X 5 Average</a:t>
              </a:r>
            </a:p>
          </p:txBody>
        </p:sp>
        <p:sp>
          <p:nvSpPr>
            <p:cNvPr id="41" name="Rectangle 33"/>
            <p:cNvSpPr>
              <a:spLocks noChangeArrowheads="1"/>
            </p:cNvSpPr>
            <p:nvPr/>
          </p:nvSpPr>
          <p:spPr bwMode="auto">
            <a:xfrm>
              <a:off x="2431" y="3936"/>
              <a:ext cx="1127" cy="248"/>
            </a:xfrm>
            <a:prstGeom prst="rect">
              <a:avLst/>
            </a:prstGeom>
            <a:noFill/>
            <a:ln w="12700">
              <a:noFill/>
              <a:miter lim="800000"/>
              <a:headEnd/>
              <a:tailEnd/>
            </a:ln>
            <a:effectLst/>
          </p:spPr>
          <p:txBody>
            <a:bodyPr wrap="none" lIns="90488" tIns="44450" rIns="90488" bIns="44450">
              <a:spAutoFit/>
            </a:bodyPr>
            <a:lstStyle/>
            <a:p>
              <a:r>
                <a:rPr lang="en-US" sz="2000">
                  <a:latin typeface="Arial" pitchFamily="34" charset="0"/>
                </a:rPr>
                <a:t>7 X 7 Average</a:t>
              </a:r>
            </a:p>
          </p:txBody>
        </p:sp>
        <p:sp>
          <p:nvSpPr>
            <p:cNvPr id="42" name="Rectangle 34"/>
            <p:cNvSpPr>
              <a:spLocks noChangeArrowheads="1"/>
            </p:cNvSpPr>
            <p:nvPr/>
          </p:nvSpPr>
          <p:spPr bwMode="auto">
            <a:xfrm>
              <a:off x="4030" y="3936"/>
              <a:ext cx="639" cy="248"/>
            </a:xfrm>
            <a:prstGeom prst="rect">
              <a:avLst/>
            </a:prstGeom>
            <a:noFill/>
            <a:ln w="12700">
              <a:noFill/>
              <a:miter lim="800000"/>
              <a:headEnd/>
              <a:tailEnd/>
            </a:ln>
            <a:effectLst/>
          </p:spPr>
          <p:txBody>
            <a:bodyPr wrap="none" lIns="90488" tIns="44450" rIns="90488" bIns="44450">
              <a:spAutoFit/>
            </a:bodyPr>
            <a:lstStyle/>
            <a:p>
              <a:r>
                <a:rPr lang="en-US" sz="2000">
                  <a:latin typeface="Arial" pitchFamily="34" charset="0"/>
                </a:rPr>
                <a:t>Median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wipe(up)">
                                      <p:cBhvr>
                                        <p:cTn id="24" dur="500"/>
                                        <p:tgtEl>
                                          <p:spTgt spid="12">
                                            <p:txEl>
                                              <p:pRg st="1" end="1"/>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22"/>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2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2">
                                            <p:txEl>
                                              <p:pRg st="2" end="2"/>
                                            </p:txEl>
                                          </p:spTgt>
                                        </p:tgtEl>
                                        <p:attrNameLst>
                                          <p:attrName>style.visibility</p:attrName>
                                        </p:attrNameLst>
                                      </p:cBhvr>
                                      <p:to>
                                        <p:strVal val="visible"/>
                                      </p:to>
                                    </p:set>
                                    <p:animEffect transition="in" filter="wipe(up)">
                                      <p:cBhvr>
                                        <p:cTn id="64" dur="500"/>
                                        <p:tgtEl>
                                          <p:spTgt spid="12">
                                            <p:txEl>
                                              <p:pRg st="2" end="2"/>
                                            </p:txEl>
                                          </p:spTgt>
                                        </p:tgtEl>
                                      </p:cBhvr>
                                    </p:animEffect>
                                  </p:childTnLst>
                                </p:cTn>
                              </p:par>
                            </p:childTnLst>
                          </p:cTn>
                        </p:par>
                        <p:par>
                          <p:cTn id="65" fill="hold">
                            <p:stCondLst>
                              <p:cond delay="500"/>
                            </p:stCondLst>
                            <p:childTnLst>
                              <p:par>
                                <p:cTn id="66" presetID="4" presetClass="emph" presetSubtype="2" fill="hold" nodeType="afterEffect">
                                  <p:stCondLst>
                                    <p:cond delay="0"/>
                                  </p:stCondLst>
                                  <p:childTnLst>
                                    <p:anim to="1.5" calcmode="lin" valueType="num">
                                      <p:cBhvr override="childStyle">
                                        <p:cTn id="67" dur="1000" fill="hold"/>
                                        <p:tgtEl>
                                          <p:spTgt spid="12">
                                            <p:txEl>
                                              <p:pRg st="2" end="2"/>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3399"/>
                </a:solidFill>
              </a:rPr>
              <a:t>Discrete Fourier Transform (DFT)</a:t>
            </a:r>
          </a:p>
        </p:txBody>
      </p:sp>
      <p:sp>
        <p:nvSpPr>
          <p:cNvPr id="3" name="Content Placeholder 2"/>
          <p:cNvSpPr>
            <a:spLocks noGrp="1"/>
          </p:cNvSpPr>
          <p:nvPr>
            <p:ph sz="quarter" idx="1"/>
          </p:nvPr>
        </p:nvSpPr>
        <p:spPr>
          <a:xfrm>
            <a:off x="612648" y="1600200"/>
            <a:ext cx="8153400" cy="685800"/>
          </a:xfrm>
        </p:spPr>
        <p:txBody>
          <a:bodyPr/>
          <a:lstStyle/>
          <a:p>
            <a:r>
              <a:rPr lang="en-US" sz="3200" dirty="0" smtClean="0"/>
              <a:t>A continuous function f(x) is </a:t>
            </a:r>
            <a:r>
              <a:rPr lang="en-US" sz="3200" dirty="0" err="1" smtClean="0"/>
              <a:t>discretized</a:t>
            </a:r>
            <a:r>
              <a:rPr lang="en-US" sz="3200" dirty="0" smtClean="0"/>
              <a:t> as:</a:t>
            </a:r>
          </a:p>
          <a:p>
            <a:endParaRPr lang="en-US" dirty="0"/>
          </a:p>
        </p:txBody>
      </p:sp>
      <p:graphicFrame>
        <p:nvGraphicFramePr>
          <p:cNvPr id="18434" name="Object 2"/>
          <p:cNvGraphicFramePr>
            <a:graphicFrameLocks noChangeAspect="1"/>
          </p:cNvGraphicFramePr>
          <p:nvPr/>
        </p:nvGraphicFramePr>
        <p:xfrm>
          <a:off x="1084262" y="2286000"/>
          <a:ext cx="7145338" cy="495300"/>
        </p:xfrm>
        <a:graphic>
          <a:graphicData uri="http://schemas.openxmlformats.org/presentationml/2006/ole">
            <p:oleObj spid="_x0000_s18438" name="Kaava" r:id="rId4" imgW="3302000" imgH="228600" progId="Equation.3">
              <p:embed/>
            </p:oleObj>
          </a:graphicData>
        </a:graphic>
      </p:graphicFrame>
      <p:pic>
        <p:nvPicPr>
          <p:cNvPr id="6" name="Picture 2054" descr="3-4"/>
          <p:cNvPicPr>
            <a:picLocks noChangeAspect="1" noChangeArrowheads="1"/>
          </p:cNvPicPr>
          <p:nvPr/>
        </p:nvPicPr>
        <p:blipFill>
          <a:blip r:embed="rId5" cstate="print">
            <a:lum contrast="18000"/>
          </a:blip>
          <a:srcRect l="7216" r="5154"/>
          <a:stretch>
            <a:fillRect/>
          </a:stretch>
        </p:blipFill>
        <p:spPr bwMode="auto">
          <a:xfrm>
            <a:off x="1371600" y="2930525"/>
            <a:ext cx="6477000" cy="36226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027"/>
          <p:cNvGraphicFramePr>
            <a:graphicFrameLocks noChangeAspect="1"/>
          </p:cNvGraphicFramePr>
          <p:nvPr/>
        </p:nvGraphicFramePr>
        <p:xfrm>
          <a:off x="2514600" y="2590800"/>
          <a:ext cx="3330575" cy="623888"/>
        </p:xfrm>
        <a:graphic>
          <a:graphicData uri="http://schemas.openxmlformats.org/presentationml/2006/ole">
            <p:oleObj spid="_x0000_s19470" name="Kaava" r:id="rId3" imgW="1219200" imgH="228600" progId="Equation.3">
              <p:embed/>
            </p:oleObj>
          </a:graphicData>
        </a:graphic>
      </p:graphicFrame>
      <p:graphicFrame>
        <p:nvGraphicFramePr>
          <p:cNvPr id="6" name="Object 1028"/>
          <p:cNvGraphicFramePr>
            <a:graphicFrameLocks noChangeAspect="1"/>
          </p:cNvGraphicFramePr>
          <p:nvPr/>
        </p:nvGraphicFramePr>
        <p:xfrm>
          <a:off x="533400" y="3962400"/>
          <a:ext cx="8229600" cy="569913"/>
        </p:xfrm>
        <a:graphic>
          <a:graphicData uri="http://schemas.openxmlformats.org/presentationml/2006/ole">
            <p:oleObj spid="_x0000_s19471" name="Kaava" r:id="rId4" imgW="3302000" imgH="228600" progId="Equation.3">
              <p:embed/>
            </p:oleObj>
          </a:graphicData>
        </a:graphic>
      </p:graphicFrame>
      <p:graphicFrame>
        <p:nvGraphicFramePr>
          <p:cNvPr id="7" name="Object 1029"/>
          <p:cNvGraphicFramePr>
            <a:graphicFrameLocks noChangeAspect="1"/>
          </p:cNvGraphicFramePr>
          <p:nvPr/>
        </p:nvGraphicFramePr>
        <p:xfrm>
          <a:off x="2162175" y="5437188"/>
          <a:ext cx="5000625" cy="544512"/>
        </p:xfrm>
        <a:graphic>
          <a:graphicData uri="http://schemas.openxmlformats.org/presentationml/2006/ole">
            <p:oleObj spid="_x0000_s19472" name="Kaava" r:id="rId5" imgW="1866090" imgH="203112" progId="Equation.3">
              <p:embed/>
            </p:oleObj>
          </a:graphicData>
        </a:graphic>
      </p:graphicFrame>
      <p:sp>
        <p:nvSpPr>
          <p:cNvPr id="8" name="Text Box 1030"/>
          <p:cNvSpPr txBox="1">
            <a:spLocks noChangeArrowheads="1"/>
          </p:cNvSpPr>
          <p:nvPr/>
        </p:nvSpPr>
        <p:spPr bwMode="auto">
          <a:xfrm>
            <a:off x="457200" y="1600200"/>
            <a:ext cx="8229600" cy="946150"/>
          </a:xfrm>
          <a:prstGeom prst="rect">
            <a:avLst/>
          </a:prstGeom>
          <a:noFill/>
          <a:ln w="9525">
            <a:noFill/>
            <a:miter lim="800000"/>
            <a:headEnd/>
            <a:tailEnd/>
          </a:ln>
          <a:effectLst/>
        </p:spPr>
        <p:txBody>
          <a:bodyPr>
            <a:spAutoFit/>
          </a:bodyPr>
          <a:lstStyle/>
          <a:p>
            <a:pPr eaLnBrk="1" hangingPunct="1">
              <a:spcBef>
                <a:spcPct val="50000"/>
              </a:spcBef>
            </a:pPr>
            <a:r>
              <a:rPr lang="en-US" sz="2800" b="0" dirty="0">
                <a:latin typeface="Arial" pitchFamily="34" charset="0"/>
              </a:rPr>
              <a:t>Let x denote the discrete values (x=0,1,2,…,M-1), i.e.</a:t>
            </a:r>
          </a:p>
        </p:txBody>
      </p:sp>
      <p:sp>
        <p:nvSpPr>
          <p:cNvPr id="9" name="Text Box 1031"/>
          <p:cNvSpPr txBox="1">
            <a:spLocks noChangeArrowheads="1"/>
          </p:cNvSpPr>
          <p:nvPr/>
        </p:nvSpPr>
        <p:spPr bwMode="auto">
          <a:xfrm>
            <a:off x="533400" y="3276600"/>
            <a:ext cx="2209800" cy="519113"/>
          </a:xfrm>
          <a:prstGeom prst="rect">
            <a:avLst/>
          </a:prstGeom>
          <a:noFill/>
          <a:ln w="9525">
            <a:noFill/>
            <a:miter lim="800000"/>
            <a:headEnd/>
            <a:tailEnd/>
          </a:ln>
          <a:effectLst/>
        </p:spPr>
        <p:txBody>
          <a:bodyPr>
            <a:spAutoFit/>
          </a:bodyPr>
          <a:lstStyle/>
          <a:p>
            <a:pPr eaLnBrk="1" hangingPunct="1">
              <a:spcBef>
                <a:spcPct val="50000"/>
              </a:spcBef>
            </a:pPr>
            <a:r>
              <a:rPr lang="en-US" sz="2800" b="0" dirty="0">
                <a:latin typeface="Arial" pitchFamily="34" charset="0"/>
              </a:rPr>
              <a:t>then</a:t>
            </a:r>
          </a:p>
        </p:txBody>
      </p:sp>
      <p:sp>
        <p:nvSpPr>
          <p:cNvPr id="10" name="AutoShape 1032"/>
          <p:cNvSpPr>
            <a:spLocks noChangeArrowheads="1"/>
          </p:cNvSpPr>
          <p:nvPr/>
        </p:nvSpPr>
        <p:spPr bwMode="auto">
          <a:xfrm>
            <a:off x="4419600" y="4572000"/>
            <a:ext cx="381000" cy="609600"/>
          </a:xfrm>
          <a:prstGeom prst="downArrow">
            <a:avLst>
              <a:gd name="adj1" fmla="val 50000"/>
              <a:gd name="adj2" fmla="val 40000"/>
            </a:avLst>
          </a:prstGeom>
          <a:solidFill>
            <a:srgbClr val="00B0F0"/>
          </a:solidFill>
          <a:ln w="9525">
            <a:solidFill>
              <a:schemeClr val="tx1"/>
            </a:solidFill>
            <a:miter lim="800000"/>
            <a:headEnd/>
            <a:tailEnd/>
          </a:ln>
          <a:effectLst/>
        </p:spPr>
        <p:txBody>
          <a:bodyPr wrap="none" anchor="ctr"/>
          <a:lstStyle/>
          <a:p>
            <a:endParaRPr lang="en-US"/>
          </a:p>
        </p:txBody>
      </p:sp>
      <p:sp>
        <p:nvSpPr>
          <p:cNvPr id="12" name="Title 1"/>
          <p:cNvSpPr>
            <a:spLocks noGrp="1"/>
          </p:cNvSpPr>
          <p:nvPr>
            <p:ph type="title"/>
          </p:nvPr>
        </p:nvSpPr>
        <p:spPr>
          <a:xfrm>
            <a:off x="612648" y="228600"/>
            <a:ext cx="8153400" cy="990600"/>
          </a:xfrm>
        </p:spPr>
        <p:txBody>
          <a:bodyPr>
            <a:normAutofit/>
          </a:bodyPr>
          <a:lstStyle/>
          <a:p>
            <a:r>
              <a:rPr lang="en-US" b="1" dirty="0" smtClean="0">
                <a:solidFill>
                  <a:srgbClr val="003399"/>
                </a:solidFill>
              </a:rPr>
              <a:t>Discrete Fourier Transform (DFT)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51"/>
          <p:cNvSpPr txBox="1">
            <a:spLocks noChangeArrowheads="1"/>
          </p:cNvSpPr>
          <p:nvPr/>
        </p:nvSpPr>
        <p:spPr>
          <a:xfrm>
            <a:off x="533400" y="1571625"/>
            <a:ext cx="8153400" cy="1343025"/>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discrete Fourier transform pair that applies to sampled functions is given by:</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2052"/>
          <p:cNvGraphicFramePr>
            <a:graphicFrameLocks noChangeAspect="1"/>
          </p:cNvGraphicFramePr>
          <p:nvPr/>
        </p:nvGraphicFramePr>
        <p:xfrm>
          <a:off x="1238250" y="3295650"/>
          <a:ext cx="4354513" cy="1068388"/>
        </p:xfrm>
        <a:graphic>
          <a:graphicData uri="http://schemas.openxmlformats.org/presentationml/2006/ole">
            <p:oleObj spid="_x0000_s20490" name="Equation" r:id="rId3" imgW="1765300" imgH="431800" progId="Equation.3">
              <p:embed/>
            </p:oleObj>
          </a:graphicData>
        </a:graphic>
      </p:graphicFrame>
      <p:sp>
        <p:nvSpPr>
          <p:cNvPr id="6" name="Text Box 2053"/>
          <p:cNvSpPr txBox="1">
            <a:spLocks noChangeArrowheads="1"/>
          </p:cNvSpPr>
          <p:nvPr/>
        </p:nvSpPr>
        <p:spPr bwMode="auto">
          <a:xfrm>
            <a:off x="6286500" y="3551238"/>
            <a:ext cx="2523448" cy="523220"/>
          </a:xfrm>
          <a:prstGeom prst="rect">
            <a:avLst/>
          </a:prstGeom>
          <a:noFill/>
          <a:ln w="9525">
            <a:noFill/>
            <a:miter lim="800000"/>
            <a:headEnd/>
            <a:tailEnd/>
          </a:ln>
          <a:effectLst/>
        </p:spPr>
        <p:txBody>
          <a:bodyPr wrap="none">
            <a:spAutoFit/>
          </a:bodyPr>
          <a:lstStyle/>
          <a:p>
            <a:pPr eaLnBrk="1" hangingPunct="1"/>
            <a:r>
              <a:rPr lang="en-US" sz="2800" b="0" dirty="0"/>
              <a:t>u=0,1,2,…,</a:t>
            </a:r>
            <a:r>
              <a:rPr lang="en-US" sz="2800" b="0" dirty="0" smtClean="0"/>
              <a:t>M-1</a:t>
            </a:r>
            <a:endParaRPr lang="en-US" sz="2800" b="0" dirty="0"/>
          </a:p>
        </p:txBody>
      </p:sp>
      <p:graphicFrame>
        <p:nvGraphicFramePr>
          <p:cNvPr id="7" name="Object 2054"/>
          <p:cNvGraphicFramePr>
            <a:graphicFrameLocks noChangeAspect="1"/>
          </p:cNvGraphicFramePr>
          <p:nvPr/>
        </p:nvGraphicFramePr>
        <p:xfrm>
          <a:off x="1233488" y="5200650"/>
          <a:ext cx="3921125" cy="1123950"/>
        </p:xfrm>
        <a:graphic>
          <a:graphicData uri="http://schemas.openxmlformats.org/presentationml/2006/ole">
            <p:oleObj spid="_x0000_s20491" name="Equation" r:id="rId4" imgW="1511300" imgH="431800" progId="Equation.3">
              <p:embed/>
            </p:oleObj>
          </a:graphicData>
        </a:graphic>
      </p:graphicFrame>
      <p:sp>
        <p:nvSpPr>
          <p:cNvPr id="8" name="Text Box 2055"/>
          <p:cNvSpPr txBox="1">
            <a:spLocks noChangeArrowheads="1"/>
          </p:cNvSpPr>
          <p:nvPr/>
        </p:nvSpPr>
        <p:spPr bwMode="auto">
          <a:xfrm>
            <a:off x="6096000" y="5505450"/>
            <a:ext cx="2468946" cy="523220"/>
          </a:xfrm>
          <a:prstGeom prst="rect">
            <a:avLst/>
          </a:prstGeom>
          <a:noFill/>
          <a:ln w="9525">
            <a:noFill/>
            <a:miter lim="800000"/>
            <a:headEnd/>
            <a:tailEnd/>
          </a:ln>
          <a:effectLst/>
        </p:spPr>
        <p:txBody>
          <a:bodyPr wrap="none">
            <a:spAutoFit/>
          </a:bodyPr>
          <a:lstStyle/>
          <a:p>
            <a:pPr eaLnBrk="1" hangingPunct="1"/>
            <a:r>
              <a:rPr lang="en-US" sz="2800" b="0" dirty="0"/>
              <a:t>x=0,1,2,…,M-1</a:t>
            </a:r>
          </a:p>
        </p:txBody>
      </p:sp>
      <p:sp>
        <p:nvSpPr>
          <p:cNvPr id="9" name="Text Box 2056"/>
          <p:cNvSpPr txBox="1">
            <a:spLocks noChangeArrowheads="1"/>
          </p:cNvSpPr>
          <p:nvPr/>
        </p:nvSpPr>
        <p:spPr bwMode="auto">
          <a:xfrm>
            <a:off x="762000" y="4514850"/>
            <a:ext cx="739305" cy="523220"/>
          </a:xfrm>
          <a:prstGeom prst="rect">
            <a:avLst/>
          </a:prstGeom>
          <a:noFill/>
          <a:ln w="9525">
            <a:noFill/>
            <a:miter lim="800000"/>
            <a:headEnd/>
            <a:tailEnd/>
          </a:ln>
          <a:effectLst/>
        </p:spPr>
        <p:txBody>
          <a:bodyPr wrap="none">
            <a:spAutoFit/>
          </a:bodyPr>
          <a:lstStyle/>
          <a:p>
            <a:pPr eaLnBrk="1" hangingPunct="1"/>
            <a:r>
              <a:rPr lang="en-US" sz="2800" dirty="0" smtClean="0"/>
              <a:t>and</a:t>
            </a:r>
          </a:p>
        </p:txBody>
      </p:sp>
      <p:sp>
        <p:nvSpPr>
          <p:cNvPr id="10" name="Title 1"/>
          <p:cNvSpPr>
            <a:spLocks noGrp="1"/>
          </p:cNvSpPr>
          <p:nvPr>
            <p:ph type="title"/>
          </p:nvPr>
        </p:nvSpPr>
        <p:spPr>
          <a:xfrm>
            <a:off x="612648" y="228600"/>
            <a:ext cx="8153400" cy="990600"/>
          </a:xfrm>
        </p:spPr>
        <p:txBody>
          <a:bodyPr>
            <a:normAutofit/>
          </a:bodyPr>
          <a:lstStyle/>
          <a:p>
            <a:r>
              <a:rPr lang="en-US" b="1" dirty="0" smtClean="0">
                <a:solidFill>
                  <a:srgbClr val="003399"/>
                </a:solidFill>
              </a:rPr>
              <a:t>Discrete Fourier Transform (DFT)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153400" cy="990600"/>
          </a:xfrm>
        </p:spPr>
        <p:txBody>
          <a:bodyPr>
            <a:noAutofit/>
          </a:bodyPr>
          <a:lstStyle/>
          <a:p>
            <a:r>
              <a:rPr lang="en-GB" sz="3600" b="1" dirty="0" smtClean="0">
                <a:solidFill>
                  <a:srgbClr val="003399"/>
                </a:solidFill>
              </a:rPr>
              <a:t>Example</a:t>
            </a:r>
            <a:r>
              <a:rPr lang="en-GB" sz="3600" dirty="0" smtClean="0">
                <a:solidFill>
                  <a:srgbClr val="002060"/>
                </a:solidFill>
              </a:rPr>
              <a:t>: </a:t>
            </a:r>
            <a:r>
              <a:rPr lang="en-GB" sz="3600" b="1" dirty="0" smtClean="0">
                <a:solidFill>
                  <a:srgbClr val="003399"/>
                </a:solidFill>
              </a:rPr>
              <a:t>A simple one-dimensional DFT</a:t>
            </a:r>
            <a:endParaRPr lang="en-US" sz="3600" b="1" dirty="0" smtClean="0">
              <a:solidFill>
                <a:srgbClr val="003399"/>
              </a:solidFill>
            </a:endParaRPr>
          </a:p>
        </p:txBody>
      </p:sp>
      <p:grpSp>
        <p:nvGrpSpPr>
          <p:cNvPr id="4" name="Group 6"/>
          <p:cNvGrpSpPr>
            <a:grpSpLocks/>
          </p:cNvGrpSpPr>
          <p:nvPr/>
        </p:nvGrpSpPr>
        <p:grpSpPr bwMode="auto">
          <a:xfrm>
            <a:off x="962025" y="1600200"/>
            <a:ext cx="7572375" cy="5046662"/>
            <a:chOff x="785786" y="1071546"/>
            <a:chExt cx="7572428" cy="5047006"/>
          </a:xfrm>
        </p:grpSpPr>
        <p:pic>
          <p:nvPicPr>
            <p:cNvPr id="5" name="Picture 3"/>
            <p:cNvPicPr>
              <a:picLocks noChangeAspect="1" noChangeArrowheads="1"/>
            </p:cNvPicPr>
            <p:nvPr/>
          </p:nvPicPr>
          <p:blipFill>
            <a:blip r:embed="rId2" cstate="print"/>
            <a:srcRect/>
            <a:stretch>
              <a:fillRect/>
            </a:stretch>
          </p:blipFill>
          <p:spPr bwMode="auto">
            <a:xfrm>
              <a:off x="785786" y="1071546"/>
              <a:ext cx="7572428" cy="5047006"/>
            </a:xfrm>
            <a:prstGeom prst="rect">
              <a:avLst/>
            </a:prstGeom>
            <a:noFill/>
            <a:ln w="9525">
              <a:noFill/>
              <a:miter lim="800000"/>
              <a:headEnd/>
              <a:tailEnd/>
            </a:ln>
          </p:spPr>
        </p:pic>
        <p:sp>
          <p:nvSpPr>
            <p:cNvPr id="6" name="Rectangle 5"/>
            <p:cNvSpPr/>
            <p:nvPr/>
          </p:nvSpPr>
          <p:spPr>
            <a:xfrm>
              <a:off x="6929454" y="1571642"/>
              <a:ext cx="857256" cy="2143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grpSp>
      <p:pic>
        <p:nvPicPr>
          <p:cNvPr id="7" name="Picture 5"/>
          <p:cNvPicPr>
            <a:picLocks noChangeAspect="1" noChangeArrowheads="1"/>
          </p:cNvPicPr>
          <p:nvPr/>
        </p:nvPicPr>
        <p:blipFill>
          <a:blip r:embed="rId3" cstate="print">
            <a:clrChange>
              <a:clrFrom>
                <a:srgbClr val="FFFFFF"/>
              </a:clrFrom>
              <a:clrTo>
                <a:srgbClr val="FFFFFF">
                  <a:alpha val="0"/>
                </a:srgbClr>
              </a:clrTo>
            </a:clrChange>
          </a:blip>
          <a:srcRect r="558"/>
          <a:stretch>
            <a:fillRect/>
          </a:stretch>
        </p:blipFill>
        <p:spPr bwMode="auto">
          <a:xfrm>
            <a:off x="47625" y="3810000"/>
            <a:ext cx="4524375" cy="714375"/>
          </a:xfrm>
          <a:prstGeom prst="rect">
            <a:avLst/>
          </a:prstGeom>
        </p:spPr>
        <p:style>
          <a:lnRef idx="1">
            <a:schemeClr val="accent1"/>
          </a:lnRef>
          <a:fillRef idx="2">
            <a:schemeClr val="accent1"/>
          </a:fillRef>
          <a:effectRef idx="1">
            <a:schemeClr val="accent1"/>
          </a:effectRef>
          <a:fontRef idx="minor">
            <a:schemeClr val="dk1"/>
          </a:fontRef>
        </p:style>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304800" y="1539875"/>
            <a:ext cx="8534400" cy="167798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The  Fourier transform of a real function is generally </a:t>
            </a:r>
            <a:r>
              <a:rPr kumimoji="0" lang="en-US" sz="2800" b="0" i="0" u="none" strike="noStrike" kern="1200" cap="none" spc="0" normalizeH="0" baseline="0" noProof="0" smtClean="0">
                <a:ln>
                  <a:noFill/>
                </a:ln>
                <a:solidFill>
                  <a:srgbClr val="0000FF"/>
                </a:solidFill>
                <a:effectLst/>
                <a:uLnTx/>
                <a:uFillTx/>
                <a:latin typeface="+mn-lt"/>
                <a:ea typeface="+mn-ea"/>
                <a:cs typeface="+mn-cs"/>
              </a:rPr>
              <a:t>complex</a:t>
            </a:r>
            <a:r>
              <a:rPr kumimoji="0" lang="en-US" sz="2800" b="0" i="0" u="none" strike="noStrike" kern="1200" cap="none" spc="0" normalizeH="0" baseline="0" noProof="0" smtClean="0">
                <a:ln>
                  <a:noFill/>
                </a:ln>
                <a:solidFill>
                  <a:schemeClr val="tx1"/>
                </a:solidFill>
                <a:effectLst/>
                <a:uLnTx/>
                <a:uFillTx/>
                <a:latin typeface="+mn-lt"/>
                <a:ea typeface="+mn-ea"/>
                <a:cs typeface="+mn-cs"/>
              </a:rPr>
              <a:t> and we use polar coordinates:</a:t>
            </a:r>
            <a:endParaRPr kumimoji="0" lang="en-US" sz="28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5" name="Object 1028"/>
          <p:cNvGraphicFramePr>
            <a:graphicFrameLocks noChangeAspect="1"/>
          </p:cNvGraphicFramePr>
          <p:nvPr/>
        </p:nvGraphicFramePr>
        <p:xfrm>
          <a:off x="2784475" y="2422525"/>
          <a:ext cx="5719763" cy="4179888"/>
        </p:xfrm>
        <a:graphic>
          <a:graphicData uri="http://schemas.openxmlformats.org/presentationml/2006/ole">
            <p:oleObj spid="_x0000_s22534" name="Equation" r:id="rId3" imgW="2362200" imgH="1727200" progId="">
              <p:embed/>
            </p:oleObj>
          </a:graphicData>
        </a:graphic>
      </p:graphicFrame>
      <p:sp>
        <p:nvSpPr>
          <p:cNvPr id="6" name="AutoShape 1029"/>
          <p:cNvSpPr>
            <a:spLocks noChangeArrowheads="1"/>
          </p:cNvSpPr>
          <p:nvPr/>
        </p:nvSpPr>
        <p:spPr bwMode="auto">
          <a:xfrm>
            <a:off x="3924300" y="3360738"/>
            <a:ext cx="304800" cy="381000"/>
          </a:xfrm>
          <a:prstGeom prst="downArrow">
            <a:avLst>
              <a:gd name="adj1" fmla="val 50000"/>
              <a:gd name="adj2" fmla="val 31250"/>
            </a:avLst>
          </a:prstGeom>
          <a:solidFill>
            <a:srgbClr val="00B0F0"/>
          </a:solidFill>
          <a:ln w="9525">
            <a:solidFill>
              <a:schemeClr val="tx1"/>
            </a:solidFill>
            <a:miter lim="800000"/>
            <a:headEnd/>
            <a:tailEnd/>
          </a:ln>
          <a:effectLst/>
        </p:spPr>
        <p:txBody>
          <a:bodyPr wrap="none" anchor="ctr"/>
          <a:lstStyle/>
          <a:p>
            <a:endParaRPr lang="en-US"/>
          </a:p>
        </p:txBody>
      </p:sp>
      <p:sp>
        <p:nvSpPr>
          <p:cNvPr id="7" name="Rectangle 1030"/>
          <p:cNvSpPr>
            <a:spLocks noChangeArrowheads="1"/>
          </p:cNvSpPr>
          <p:nvPr/>
        </p:nvSpPr>
        <p:spPr bwMode="auto">
          <a:xfrm>
            <a:off x="838200" y="4267200"/>
            <a:ext cx="1676400" cy="4572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None/>
            </a:pPr>
            <a:r>
              <a:rPr lang="en-US" sz="2000" b="1" dirty="0">
                <a:solidFill>
                  <a:srgbClr val="0000FF"/>
                </a:solidFill>
                <a:latin typeface="Arial" pitchFamily="34" charset="0"/>
              </a:rPr>
              <a:t>Magnitude:</a:t>
            </a:r>
          </a:p>
        </p:txBody>
      </p:sp>
      <p:sp>
        <p:nvSpPr>
          <p:cNvPr id="8" name="Rectangle 1031"/>
          <p:cNvSpPr>
            <a:spLocks noChangeArrowheads="1"/>
          </p:cNvSpPr>
          <p:nvPr/>
        </p:nvSpPr>
        <p:spPr bwMode="auto">
          <a:xfrm>
            <a:off x="990600" y="5105400"/>
            <a:ext cx="1143000" cy="4572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None/>
            </a:pPr>
            <a:r>
              <a:rPr lang="en-US" sz="2000" b="1" dirty="0">
                <a:solidFill>
                  <a:srgbClr val="0000FF"/>
                </a:solidFill>
                <a:latin typeface="Arial" pitchFamily="34" charset="0"/>
              </a:rPr>
              <a:t>Phase:</a:t>
            </a:r>
          </a:p>
        </p:txBody>
      </p:sp>
      <p:sp>
        <p:nvSpPr>
          <p:cNvPr id="9" name="Rectangle 1032"/>
          <p:cNvSpPr>
            <a:spLocks noChangeArrowheads="1"/>
          </p:cNvSpPr>
          <p:nvPr/>
        </p:nvSpPr>
        <p:spPr bwMode="auto">
          <a:xfrm>
            <a:off x="4356100" y="3048000"/>
            <a:ext cx="3276600" cy="6096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65000"/>
              <a:buFont typeface="Wingdings" pitchFamily="2" charset="2"/>
              <a:buNone/>
            </a:pPr>
            <a:r>
              <a:rPr lang="en-US" sz="2400" b="1" dirty="0">
                <a:solidFill>
                  <a:srgbClr val="0000FF"/>
                </a:solidFill>
                <a:latin typeface="Arial" pitchFamily="34" charset="0"/>
              </a:rPr>
              <a:t>Polar coordinate</a:t>
            </a:r>
          </a:p>
        </p:txBody>
      </p:sp>
      <p:sp>
        <p:nvSpPr>
          <p:cNvPr id="10" name="Title 1"/>
          <p:cNvSpPr>
            <a:spLocks noGrp="1"/>
          </p:cNvSpPr>
          <p:nvPr>
            <p:ph type="title"/>
          </p:nvPr>
        </p:nvSpPr>
        <p:spPr>
          <a:xfrm>
            <a:off x="612648" y="228600"/>
            <a:ext cx="8153400" cy="990600"/>
          </a:xfrm>
        </p:spPr>
        <p:txBody>
          <a:bodyPr>
            <a:noAutofit/>
          </a:bodyPr>
          <a:lstStyle/>
          <a:p>
            <a:r>
              <a:rPr lang="en-US" sz="3800" b="1" dirty="0" smtClean="0">
                <a:solidFill>
                  <a:srgbClr val="003399"/>
                </a:solidFill>
              </a:rPr>
              <a:t>Polar Coordinate Representation of FT</a:t>
            </a:r>
          </a:p>
        </p:txBody>
      </p:sp>
      <p:sp>
        <p:nvSpPr>
          <p:cNvPr id="11" name="Rectangle 10"/>
          <p:cNvSpPr/>
          <p:nvPr/>
        </p:nvSpPr>
        <p:spPr>
          <a:xfrm>
            <a:off x="304800" y="6076890"/>
            <a:ext cx="2263761" cy="400110"/>
          </a:xfrm>
          <a:prstGeom prst="rect">
            <a:avLst/>
          </a:prstGeom>
        </p:spPr>
        <p:txBody>
          <a:bodyPr wrap="none">
            <a:spAutoFit/>
          </a:bodyPr>
          <a:lstStyle/>
          <a:p>
            <a:pPr marL="342900" indent="-342900">
              <a:spcBef>
                <a:spcPct val="20000"/>
              </a:spcBef>
              <a:buClr>
                <a:schemeClr val="accent1"/>
              </a:buClr>
              <a:buSzPct val="65000"/>
            </a:pPr>
            <a:r>
              <a:rPr lang="en-US" sz="2000" b="1" dirty="0" smtClean="0">
                <a:solidFill>
                  <a:srgbClr val="0000FF"/>
                </a:solidFill>
                <a:latin typeface="Arial" pitchFamily="34" charset="0"/>
              </a:rPr>
              <a:t>Power spectrum:</a:t>
            </a:r>
            <a:endParaRPr lang="en-US" sz="2000" b="1" dirty="0">
              <a:solidFill>
                <a:srgbClr val="0000FF"/>
              </a:solidFill>
              <a:latin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003399"/>
                </a:solidFill>
              </a:rPr>
              <a:t>How to compute F(u)?</a:t>
            </a:r>
            <a:endParaRPr lang="en-US" b="1" dirty="0" smtClean="0">
              <a:solidFill>
                <a:srgbClr val="003399"/>
              </a:solidFill>
            </a:endParaRPr>
          </a:p>
        </p:txBody>
      </p:sp>
      <p:sp>
        <p:nvSpPr>
          <p:cNvPr id="3" name="Content Placeholder 2"/>
          <p:cNvSpPr>
            <a:spLocks noGrp="1"/>
          </p:cNvSpPr>
          <p:nvPr>
            <p:ph sz="quarter" idx="1"/>
          </p:nvPr>
        </p:nvSpPr>
        <p:spPr>
          <a:xfrm>
            <a:off x="612648" y="3200400"/>
            <a:ext cx="8153400" cy="2895600"/>
          </a:xfrm>
        </p:spPr>
        <p:txBody>
          <a:bodyPr>
            <a:normAutofit fontScale="92500" lnSpcReduction="10000"/>
          </a:bodyPr>
          <a:lstStyle/>
          <a:p>
            <a:pPr marL="514350" indent="-514350">
              <a:buClr>
                <a:srgbClr val="005EA4"/>
              </a:buClr>
              <a:buSzPct val="100000"/>
              <a:buFont typeface="+mj-lt"/>
              <a:buAutoNum type="arabicPeriod"/>
              <a:defRPr/>
            </a:pPr>
            <a:r>
              <a:rPr lang="en-GB" sz="3200" dirty="0" smtClean="0"/>
              <a:t>Substitute u = 0 in the exponential term &amp; then sum for </a:t>
            </a:r>
            <a:r>
              <a:rPr lang="en-GB" sz="3200" i="1" dirty="0" smtClean="0"/>
              <a:t>all</a:t>
            </a:r>
            <a:r>
              <a:rPr lang="en-GB" sz="3200" dirty="0" smtClean="0"/>
              <a:t> values of x.</a:t>
            </a:r>
          </a:p>
          <a:p>
            <a:pPr marL="514350" indent="-514350">
              <a:buClr>
                <a:srgbClr val="005EA4"/>
              </a:buClr>
              <a:buSzPct val="100000"/>
              <a:buFont typeface="+mj-lt"/>
              <a:buAutoNum type="arabicPeriod"/>
              <a:defRPr/>
            </a:pPr>
            <a:r>
              <a:rPr lang="en-GB" sz="3200" dirty="0" smtClean="0"/>
              <a:t>Next substitute u = 1 in the exponential &amp; repeat the summation over all values of x.</a:t>
            </a:r>
          </a:p>
          <a:p>
            <a:pPr marL="514350" indent="-514350">
              <a:buClr>
                <a:srgbClr val="005EA4"/>
              </a:buClr>
              <a:buSzPct val="100000"/>
              <a:buFont typeface="+mj-lt"/>
              <a:buAutoNum type="arabicPeriod"/>
              <a:defRPr/>
            </a:pPr>
            <a:r>
              <a:rPr lang="en-GB" sz="3200" dirty="0" smtClean="0"/>
              <a:t>Repeat this process for all M values of u in order to obtain the complete Fourier transform.</a:t>
            </a:r>
          </a:p>
          <a:p>
            <a:endParaRPr lang="en-US" dirty="0"/>
          </a:p>
        </p:txBody>
      </p:sp>
      <p:graphicFrame>
        <p:nvGraphicFramePr>
          <p:cNvPr id="32770" name="Object 2"/>
          <p:cNvGraphicFramePr>
            <a:graphicFrameLocks noChangeAspect="1"/>
          </p:cNvGraphicFramePr>
          <p:nvPr/>
        </p:nvGraphicFramePr>
        <p:xfrm>
          <a:off x="1981200" y="1676400"/>
          <a:ext cx="4354513" cy="1068388"/>
        </p:xfrm>
        <a:graphic>
          <a:graphicData uri="http://schemas.openxmlformats.org/presentationml/2006/ole">
            <p:oleObj spid="_x0000_s32774" name="Equation" r:id="rId3" imgW="1765300" imgH="431800" progId="Equation.3">
              <p:embed/>
            </p:oleObj>
          </a:graphicData>
        </a:graphic>
      </p:graphicFrame>
      <p:sp>
        <p:nvSpPr>
          <p:cNvPr id="5" name="Text Box 8"/>
          <p:cNvSpPr txBox="1">
            <a:spLocks noChangeArrowheads="1"/>
          </p:cNvSpPr>
          <p:nvPr/>
        </p:nvSpPr>
        <p:spPr bwMode="auto">
          <a:xfrm>
            <a:off x="6477000" y="1752600"/>
            <a:ext cx="2178802" cy="523220"/>
          </a:xfrm>
          <a:prstGeom prst="rect">
            <a:avLst/>
          </a:prstGeom>
          <a:noFill/>
          <a:ln w="9525">
            <a:noFill/>
            <a:miter lim="800000"/>
            <a:headEnd/>
            <a:tailEnd/>
          </a:ln>
        </p:spPr>
        <p:txBody>
          <a:bodyPr wrap="none">
            <a:spAutoFit/>
          </a:bodyPr>
          <a:lstStyle/>
          <a:p>
            <a:pPr eaLnBrk="0" hangingPunct="0"/>
            <a:r>
              <a:rPr lang="en-US" sz="2000" i="1" dirty="0">
                <a:latin typeface="Times New Roman" pitchFamily="18" charset="0"/>
              </a:rPr>
              <a:t>u </a:t>
            </a:r>
            <a:r>
              <a:rPr lang="en-US" sz="2000" dirty="0">
                <a:latin typeface="Times New Roman" pitchFamily="18" charset="0"/>
              </a:rPr>
              <a:t>=[0,1,2, …,</a:t>
            </a:r>
            <a:r>
              <a:rPr lang="en-US" sz="2000" i="1" dirty="0">
                <a:latin typeface="Times New Roman" pitchFamily="18" charset="0"/>
              </a:rPr>
              <a:t> M</a:t>
            </a:r>
            <a:r>
              <a:rPr lang="en-US" sz="2000" dirty="0">
                <a:latin typeface="Times New Roman" pitchFamily="18" charset="0"/>
              </a:rPr>
              <a:t>-1</a:t>
            </a:r>
            <a:r>
              <a:rPr lang="en-US" sz="2800" dirty="0">
                <a:latin typeface="Times New Roman" pitchFamily="18"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3399"/>
                </a:solidFill>
              </a:rPr>
              <a:t>DFT: Example</a:t>
            </a:r>
          </a:p>
        </p:txBody>
      </p:sp>
      <p:sp>
        <p:nvSpPr>
          <p:cNvPr id="3" name="Content Placeholder 2"/>
          <p:cNvSpPr>
            <a:spLocks noGrp="1"/>
          </p:cNvSpPr>
          <p:nvPr>
            <p:ph sz="quarter" idx="1"/>
          </p:nvPr>
        </p:nvSpPr>
        <p:spPr>
          <a:xfrm>
            <a:off x="612648" y="1600200"/>
            <a:ext cx="8153400" cy="1219200"/>
          </a:xfrm>
        </p:spPr>
        <p:txBody>
          <a:bodyPr/>
          <a:lstStyle/>
          <a:p>
            <a:r>
              <a:rPr lang="en-IN" sz="3200" dirty="0" smtClean="0"/>
              <a:t>Find the DFT of f(x) = {0, 1, 2, 1}</a:t>
            </a:r>
          </a:p>
          <a:p>
            <a:r>
              <a:rPr lang="en-IN" sz="3200" b="1" dirty="0" smtClean="0">
                <a:solidFill>
                  <a:srgbClr val="C00000"/>
                </a:solidFill>
              </a:rPr>
              <a:t>DFT Matrix  Method</a:t>
            </a:r>
          </a:p>
          <a:p>
            <a:endParaRPr lang="en-US"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76400" y="2971800"/>
            <a:ext cx="5681654" cy="892095"/>
          </a:xfrm>
          <a:prstGeom prst="rect">
            <a:avLst/>
          </a:prstGeom>
        </p:spPr>
        <p:style>
          <a:lnRef idx="1">
            <a:schemeClr val="accent1"/>
          </a:lnRef>
          <a:fillRef idx="2">
            <a:schemeClr val="accent1"/>
          </a:fillRef>
          <a:effectRef idx="1">
            <a:schemeClr val="accent1"/>
          </a:effectRef>
          <a:fontRef idx="minor">
            <a:schemeClr val="dk1"/>
          </a:fontRef>
        </p:style>
      </p:pic>
      <p:sp>
        <p:nvSpPr>
          <p:cNvPr id="6" name="TextBox 5"/>
          <p:cNvSpPr txBox="1"/>
          <p:nvPr/>
        </p:nvSpPr>
        <p:spPr>
          <a:xfrm>
            <a:off x="1714480" y="4367234"/>
            <a:ext cx="5357850" cy="954107"/>
          </a:xfrm>
          <a:prstGeom prst="rect">
            <a:avLst/>
          </a:prstGeom>
          <a:noFill/>
        </p:spPr>
        <p:txBody>
          <a:bodyPr wrap="square" rtlCol="0">
            <a:spAutoFit/>
          </a:bodyPr>
          <a:lstStyle/>
          <a:p>
            <a:pPr algn="ctr"/>
            <a:r>
              <a:rPr lang="en-IN" sz="3200" b="1" dirty="0" smtClean="0">
                <a:latin typeface="+mn-lt"/>
              </a:rPr>
              <a:t>Twiddle Factor</a:t>
            </a:r>
          </a:p>
          <a:p>
            <a:pPr algn="just"/>
            <a:r>
              <a:rPr lang="en-IN" sz="2400" dirty="0" smtClean="0">
                <a:latin typeface="+mn-lt"/>
              </a:rPr>
              <a:t>A new factor defined as</a:t>
            </a:r>
            <a:endParaRPr lang="en-IN" sz="2400" dirty="0">
              <a:latin typeface="+mn-lt"/>
            </a:endParaRPr>
          </a:p>
        </p:txBody>
      </p:sp>
      <p:pic>
        <p:nvPicPr>
          <p:cNvPr id="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5562600"/>
            <a:ext cx="2143140" cy="746130"/>
          </a:xfrm>
          <a:prstGeom prst="rect">
            <a:avLst/>
          </a:prstGeom>
          <a:noFill/>
        </p:spPr>
        <p:style>
          <a:lnRef idx="2">
            <a:schemeClr val="accent2">
              <a:shade val="50000"/>
            </a:schemeClr>
          </a:lnRef>
          <a:fillRef idx="1">
            <a:schemeClr val="accent2"/>
          </a:fillRef>
          <a:effectRef idx="0">
            <a:schemeClr val="accent2"/>
          </a:effectRef>
          <a:fontRef idx="minor">
            <a:schemeClr val="lt1"/>
          </a:fontRef>
        </p:style>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3399"/>
                </a:solidFill>
              </a:rPr>
              <a:t>DFT: Example</a:t>
            </a:r>
            <a:endParaRPr lang="en-US" dirty="0"/>
          </a:p>
        </p:txBody>
      </p:sp>
      <p:sp>
        <p:nvSpPr>
          <p:cNvPr id="3" name="Content Placeholder 2"/>
          <p:cNvSpPr>
            <a:spLocks noGrp="1"/>
          </p:cNvSpPr>
          <p:nvPr>
            <p:ph sz="quarter" idx="1"/>
          </p:nvPr>
        </p:nvSpPr>
        <p:spPr>
          <a:xfrm>
            <a:off x="612648" y="1600200"/>
            <a:ext cx="8153400" cy="685800"/>
          </a:xfrm>
        </p:spPr>
        <p:txBody>
          <a:bodyPr/>
          <a:lstStyle/>
          <a:p>
            <a:r>
              <a:rPr lang="en-IN" sz="3200" dirty="0" smtClean="0"/>
              <a:t>The DFT now reduces to</a:t>
            </a:r>
          </a:p>
          <a:p>
            <a:endParaRPr lang="en-US"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2286001"/>
            <a:ext cx="3843366" cy="1318122"/>
          </a:xfrm>
          <a:prstGeom prst="rect">
            <a:avLst/>
          </a:prstGeom>
          <a:noFill/>
        </p:spPr>
      </p:pic>
      <p:sp>
        <p:nvSpPr>
          <p:cNvPr id="5" name="Content Placeholder 2"/>
          <p:cNvSpPr txBox="1">
            <a:spLocks/>
          </p:cNvSpPr>
          <p:nvPr/>
        </p:nvSpPr>
        <p:spPr>
          <a:xfrm>
            <a:off x="685800" y="3733800"/>
            <a:ext cx="8153400" cy="1143000"/>
          </a:xfrm>
          <a:prstGeom prst="rect">
            <a:avLst/>
          </a:prstGeom>
        </p:spPr>
        <p:txBody>
          <a:bodyPr vert="horz">
            <a:noAutofit/>
          </a:bodyPr>
          <a:lstStyle/>
          <a:p>
            <a:r>
              <a:rPr lang="en-IN" sz="2800" dirty="0" smtClean="0"/>
              <a:t>To solve this equation, form a square matrix W</a:t>
            </a:r>
            <a:r>
              <a:rPr lang="en-IN" sz="2800" baseline="-25000" dirty="0" smtClean="0"/>
              <a:t>M</a:t>
            </a:r>
            <a:r>
              <a:rPr lang="en-IN" sz="2800" dirty="0" smtClean="0"/>
              <a:t> of size </a:t>
            </a:r>
            <a:r>
              <a:rPr lang="en-IN" sz="2800" dirty="0" err="1" smtClean="0"/>
              <a:t>MxM</a:t>
            </a:r>
            <a:endParaRPr lang="en-IN" sz="2800" dirty="0" smtClean="0"/>
          </a:p>
          <a:p>
            <a:endParaRPr lang="en-IN" sz="2800" dirty="0" smtClean="0"/>
          </a:p>
          <a:p>
            <a:r>
              <a:rPr lang="en-IN" sz="2800" dirty="0" smtClean="0"/>
              <a:t>The equation then reduces to</a:t>
            </a:r>
          </a:p>
          <a:p>
            <a:pPr algn="ctr"/>
            <a:endParaRPr lang="en-IN" sz="2800" dirty="0" smtClean="0"/>
          </a:p>
          <a:p>
            <a:pPr algn="ctr"/>
            <a:r>
              <a:rPr lang="en-IN" sz="2800" dirty="0" smtClean="0"/>
              <a:t>F = W . f</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1428728" y="1725580"/>
            <a:ext cx="6357982" cy="523220"/>
          </a:xfrm>
          <a:prstGeom prst="rect">
            <a:avLst/>
          </a:prstGeom>
          <a:noFill/>
        </p:spPr>
        <p:txBody>
          <a:bodyPr wrap="square" rtlCol="0">
            <a:spAutoFit/>
          </a:bodyPr>
          <a:lstStyle/>
          <a:p>
            <a:r>
              <a:rPr lang="en-IN" sz="2800" dirty="0" smtClean="0">
                <a:solidFill>
                  <a:srgbClr val="003300"/>
                </a:solidFill>
                <a:latin typeface="Comic Sans MS"/>
              </a:rPr>
              <a:t>Here W</a:t>
            </a:r>
            <a:r>
              <a:rPr lang="en-IN" sz="2800" baseline="-25000" dirty="0" smtClean="0">
                <a:solidFill>
                  <a:srgbClr val="003300"/>
                </a:solidFill>
                <a:latin typeface="Comic Sans MS"/>
              </a:rPr>
              <a:t>M</a:t>
            </a:r>
            <a:r>
              <a:rPr lang="en-IN" sz="2800" dirty="0" smtClean="0">
                <a:solidFill>
                  <a:srgbClr val="003300"/>
                </a:solidFill>
                <a:latin typeface="Comic Sans MS"/>
              </a:rPr>
              <a:t> will be a 4x4 matrix</a:t>
            </a:r>
            <a:endParaRPr lang="en-IN" dirty="0"/>
          </a:p>
        </p:txBody>
      </p:sp>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4414" y="5654670"/>
            <a:ext cx="2143140" cy="746130"/>
          </a:xfrm>
          <a:prstGeom prst="rect">
            <a:avLst/>
          </a:prstGeom>
          <a:noFill/>
        </p:spPr>
        <p:style>
          <a:lnRef idx="2">
            <a:schemeClr val="accent2">
              <a:shade val="50000"/>
            </a:schemeClr>
          </a:lnRef>
          <a:fillRef idx="1">
            <a:schemeClr val="accent2"/>
          </a:fillRef>
          <a:effectRef idx="0">
            <a:schemeClr val="accent2"/>
          </a:effectRef>
          <a:fontRef idx="minor">
            <a:schemeClr val="lt1"/>
          </a:fontRef>
        </p:style>
      </p:pic>
      <p:grpSp>
        <p:nvGrpSpPr>
          <p:cNvPr id="6" name="Group 5"/>
          <p:cNvGrpSpPr/>
          <p:nvPr/>
        </p:nvGrpSpPr>
        <p:grpSpPr>
          <a:xfrm>
            <a:off x="1928794" y="2511398"/>
            <a:ext cx="6286544" cy="3000396"/>
            <a:chOff x="1928794" y="2143116"/>
            <a:chExt cx="6286544" cy="3000396"/>
          </a:xfrm>
        </p:grpSpPr>
        <p:pic>
          <p:nvPicPr>
            <p:cNvPr id="7"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28794" y="2143116"/>
              <a:ext cx="6093938" cy="2857520"/>
            </a:xfrm>
            <a:prstGeom prst="rect">
              <a:avLst/>
            </a:prstGeom>
            <a:noFill/>
          </p:spPr>
        </p:pic>
        <p:sp>
          <p:nvSpPr>
            <p:cNvPr id="8" name="Right Bracket 7"/>
            <p:cNvSpPr/>
            <p:nvPr/>
          </p:nvSpPr>
          <p:spPr>
            <a:xfrm>
              <a:off x="8072462" y="2571744"/>
              <a:ext cx="142876" cy="2571768"/>
            </a:xfrm>
            <a:prstGeom prst="rightBracket">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ket 8"/>
            <p:cNvSpPr/>
            <p:nvPr/>
          </p:nvSpPr>
          <p:spPr>
            <a:xfrm>
              <a:off x="4000496" y="2571744"/>
              <a:ext cx="142876" cy="2571768"/>
            </a:xfrm>
            <a:prstGeom prst="leftBracket">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14480" y="1905000"/>
            <a:ext cx="3816589" cy="1643074"/>
          </a:xfrm>
          <a:prstGeom prst="rect">
            <a:avLst/>
          </a:prstGeom>
          <a:noFill/>
        </p:spPr>
      </p:pic>
      <p:pic>
        <p:nvPicPr>
          <p:cNvPr id="5"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14480" y="4333892"/>
            <a:ext cx="5787552" cy="17859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3399"/>
                </a:solidFill>
              </a:rPr>
              <a:t>Image Enhancement</a:t>
            </a:r>
          </a:p>
        </p:txBody>
      </p:sp>
      <p:sp>
        <p:nvSpPr>
          <p:cNvPr id="3" name="Content Placeholder 2"/>
          <p:cNvSpPr>
            <a:spLocks noGrp="1"/>
          </p:cNvSpPr>
          <p:nvPr>
            <p:ph sz="quarter" idx="1"/>
          </p:nvPr>
        </p:nvSpPr>
        <p:spPr/>
        <p:txBody>
          <a:bodyPr/>
          <a:lstStyle/>
          <a:p>
            <a:r>
              <a:rPr lang="en-US" sz="2800" b="1" dirty="0" smtClean="0">
                <a:solidFill>
                  <a:srgbClr val="C00000"/>
                </a:solidFill>
              </a:rPr>
              <a:t>Purposes: </a:t>
            </a:r>
            <a:r>
              <a:rPr lang="en-US" sz="2800" dirty="0" smtClean="0">
                <a:solidFill>
                  <a:srgbClr val="000000"/>
                </a:solidFill>
              </a:rPr>
              <a:t>To make an image better appealing and easier to deal with than the original image	</a:t>
            </a:r>
          </a:p>
          <a:p>
            <a:r>
              <a:rPr lang="en-US" sz="2800" b="1" dirty="0" smtClean="0">
                <a:solidFill>
                  <a:srgbClr val="005DA2"/>
                </a:solidFill>
              </a:rPr>
              <a:t>Three categories:</a:t>
            </a:r>
          </a:p>
          <a:p>
            <a:pPr marL="457200" lvl="1" indent="-457200">
              <a:buClr>
                <a:srgbClr val="005DA2"/>
              </a:buClr>
              <a:buFont typeface="+mj-lt"/>
              <a:buAutoNum type="arabicPeriod"/>
            </a:pPr>
            <a:r>
              <a:rPr lang="en-US" sz="2800" b="1" dirty="0" smtClean="0">
                <a:solidFill>
                  <a:srgbClr val="C00000"/>
                </a:solidFill>
              </a:rPr>
              <a:t>Spatial domain methods: </a:t>
            </a:r>
            <a:r>
              <a:rPr lang="en-US" sz="2800" dirty="0" smtClean="0">
                <a:solidFill>
                  <a:srgbClr val="000000"/>
                </a:solidFill>
              </a:rPr>
              <a:t>operate on the images itself,</a:t>
            </a:r>
          </a:p>
          <a:p>
            <a:pPr lvl="2"/>
            <a:r>
              <a:rPr lang="en-US" sz="2800" b="1" dirty="0" smtClean="0">
                <a:solidFill>
                  <a:srgbClr val="005DA2"/>
                </a:solidFill>
              </a:rPr>
              <a:t>Point processing</a:t>
            </a:r>
            <a:r>
              <a:rPr lang="en-US" sz="2800" dirty="0" smtClean="0">
                <a:solidFill>
                  <a:srgbClr val="000000"/>
                </a:solidFill>
              </a:rPr>
              <a:t>, e.g., image averaging; logic operation; contrast stretching ... </a:t>
            </a:r>
          </a:p>
          <a:p>
            <a:pPr lvl="2"/>
            <a:r>
              <a:rPr lang="en-US" sz="2800" b="1" dirty="0" smtClean="0">
                <a:solidFill>
                  <a:srgbClr val="005DA2"/>
                </a:solidFill>
              </a:rPr>
              <a:t>Mask processing</a:t>
            </a:r>
            <a:r>
              <a:rPr lang="en-US" sz="2800" dirty="0" smtClean="0">
                <a:solidFill>
                  <a:srgbClr val="000000"/>
                </a:solidFill>
              </a:rPr>
              <a:t>, e.g., filtering or mask operation, (blurring, median</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00166" y="1678809"/>
            <a:ext cx="6137222" cy="2071702"/>
          </a:xfrm>
          <a:prstGeom prst="rect">
            <a:avLst/>
          </a:prstGeom>
          <a:noFill/>
        </p:spPr>
      </p:pic>
      <p:sp>
        <p:nvSpPr>
          <p:cNvPr id="5" name="TextBox 4"/>
          <p:cNvSpPr txBox="1"/>
          <p:nvPr/>
        </p:nvSpPr>
        <p:spPr>
          <a:xfrm>
            <a:off x="2214546" y="3750511"/>
            <a:ext cx="5000660" cy="181588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nSpc>
                <a:spcPct val="200000"/>
              </a:lnSpc>
            </a:pPr>
            <a:r>
              <a:rPr lang="en-IN" sz="2800" dirty="0" smtClean="0">
                <a:solidFill>
                  <a:srgbClr val="000000"/>
                </a:solidFill>
              </a:rPr>
              <a:t>F(0) = 1           F(1) = -1/2</a:t>
            </a:r>
          </a:p>
          <a:p>
            <a:pPr>
              <a:lnSpc>
                <a:spcPct val="200000"/>
              </a:lnSpc>
            </a:pPr>
            <a:r>
              <a:rPr lang="en-IN" sz="2800" dirty="0" smtClean="0">
                <a:solidFill>
                  <a:srgbClr val="000000"/>
                </a:solidFill>
              </a:rPr>
              <a:t>F(2) = 0           F(3) = -1/2</a:t>
            </a:r>
            <a:endParaRPr lang="en-IN" sz="2800" dirty="0">
              <a:solidFill>
                <a:srgbClr val="000000"/>
              </a:solidFill>
            </a:endParaRPr>
          </a:p>
        </p:txBody>
      </p:sp>
      <p:sp>
        <p:nvSpPr>
          <p:cNvPr id="6" name="TextBox 5"/>
          <p:cNvSpPr txBox="1"/>
          <p:nvPr/>
        </p:nvSpPr>
        <p:spPr>
          <a:xfrm>
            <a:off x="914400" y="5798403"/>
            <a:ext cx="7786742" cy="830997"/>
          </a:xfrm>
          <a:prstGeom prst="rect">
            <a:avLst/>
          </a:prstGeom>
          <a:solidFill>
            <a:srgbClr val="0070C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IN" sz="2400" dirty="0" smtClean="0">
                <a:solidFill>
                  <a:schemeClr val="bg1">
                    <a:lumMod val="95000"/>
                  </a:schemeClr>
                </a:solidFill>
                <a:latin typeface="+mn-lt"/>
              </a:rPr>
              <a:t>The size of the DFT matrix depends on the number of points in the input sequence.</a:t>
            </a:r>
            <a:endParaRPr lang="en-IN" sz="2400" dirty="0">
              <a:solidFill>
                <a:schemeClr val="bg1">
                  <a:lumMod val="95000"/>
                </a:schemeClr>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Image result for sin and cos table"/>
          <p:cNvPicPr>
            <a:picLocks noChangeAspect="1" noChangeArrowheads="1"/>
          </p:cNvPicPr>
          <p:nvPr/>
        </p:nvPicPr>
        <p:blipFill>
          <a:blip r:embed="rId2">
            <a:lum contrast="20000"/>
          </a:blip>
          <a:srcRect/>
          <a:stretch>
            <a:fillRect/>
          </a:stretch>
        </p:blipFill>
        <p:spPr bwMode="auto">
          <a:xfrm>
            <a:off x="76200" y="1143000"/>
            <a:ext cx="9015397" cy="54864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lstStyle/>
          <a:p>
            <a:r>
              <a:rPr lang="en-US" b="1" dirty="0" smtClean="0">
                <a:solidFill>
                  <a:srgbClr val="003399"/>
                </a:solidFill>
              </a:rPr>
              <a:t>2-D Discrete Fourier Transform …</a:t>
            </a:r>
            <a:endParaRPr lang="en-US" dirty="0"/>
          </a:p>
        </p:txBody>
      </p:sp>
      <p:sp>
        <p:nvSpPr>
          <p:cNvPr id="5" name="Title 1"/>
          <p:cNvSpPr txBox="1">
            <a:spLocks/>
          </p:cNvSpPr>
          <p:nvPr/>
        </p:nvSpPr>
        <p:spPr bwMode="auto">
          <a:xfrm>
            <a:off x="533400" y="1600200"/>
            <a:ext cx="8229600" cy="121444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N" sz="3600" b="0" i="0" u="none" strike="noStrike" kern="0" cap="none" spc="0" normalizeH="0" baseline="0" noProof="0" dirty="0" smtClean="0">
                <a:ln>
                  <a:noFill/>
                </a:ln>
                <a:solidFill>
                  <a:srgbClr val="000000"/>
                </a:solidFill>
                <a:effectLst/>
                <a:uLnTx/>
                <a:uFillTx/>
                <a:latin typeface="Comic Sans MS"/>
                <a:ea typeface="+mj-ea"/>
                <a:cs typeface="+mj-cs"/>
              </a:rPr>
              <a:t>What do we mean by </a:t>
            </a:r>
            <a:r>
              <a:rPr kumimoji="0" lang="en-IN" sz="3600" b="0" i="1" u="none" strike="noStrike" kern="0" cap="none" spc="0" normalizeH="0" baseline="0" noProof="0" dirty="0" smtClean="0">
                <a:ln>
                  <a:noFill/>
                </a:ln>
                <a:solidFill>
                  <a:srgbClr val="000000"/>
                </a:solidFill>
                <a:effectLst>
                  <a:glow rad="101600">
                    <a:srgbClr val="C00000">
                      <a:alpha val="60000"/>
                    </a:srgbClr>
                  </a:glow>
                </a:effectLst>
                <a:uLnTx/>
                <a:uFillTx/>
                <a:latin typeface="Comic Sans MS"/>
                <a:ea typeface="+mj-ea"/>
                <a:cs typeface="+mj-cs"/>
              </a:rPr>
              <a:t>frequency</a:t>
            </a:r>
            <a:r>
              <a:rPr kumimoji="0" lang="en-IN" sz="3600" b="0" i="0" u="none" strike="noStrike" kern="0" cap="none" spc="0" normalizeH="0" baseline="0" noProof="0" dirty="0" smtClean="0">
                <a:ln>
                  <a:noFill/>
                </a:ln>
                <a:solidFill>
                  <a:srgbClr val="000000"/>
                </a:solidFill>
                <a:effectLst/>
                <a:uLnTx/>
                <a:uFillTx/>
                <a:latin typeface="Comic Sans MS"/>
                <a:ea typeface="+mj-ea"/>
                <a:cs typeface="+mj-cs"/>
              </a:rPr>
              <a:t> in an image?</a:t>
            </a:r>
            <a:endParaRPr kumimoji="0" lang="en-IN" sz="3600" b="0" i="0" u="none" strike="noStrike" kern="0" cap="none" spc="0" normalizeH="0" baseline="0" noProof="0" dirty="0">
              <a:ln>
                <a:noFill/>
              </a:ln>
              <a:solidFill>
                <a:srgbClr val="000000"/>
              </a:solidFill>
              <a:effectLst/>
              <a:uLnTx/>
              <a:uFillTx/>
              <a:latin typeface="Comic Sans MS"/>
              <a:ea typeface="+mj-ea"/>
              <a:cs typeface="+mj-cs"/>
            </a:endParaRPr>
          </a:p>
        </p:txBody>
      </p:sp>
      <p:graphicFrame>
        <p:nvGraphicFramePr>
          <p:cNvPr id="6" name="Table 5"/>
          <p:cNvGraphicFramePr>
            <a:graphicFrameLocks noGrp="1"/>
          </p:cNvGraphicFramePr>
          <p:nvPr/>
        </p:nvGraphicFramePr>
        <p:xfrm>
          <a:off x="928662" y="3682904"/>
          <a:ext cx="2714644" cy="1285884"/>
        </p:xfrm>
        <a:graphic>
          <a:graphicData uri="http://schemas.openxmlformats.org/drawingml/2006/table">
            <a:tbl>
              <a:tblPr firstRow="1" bandRow="1"/>
              <a:tblGrid>
                <a:gridCol w="2714644">
                  <a:extLst>
                    <a:ext uri="{9D8B030D-6E8A-4147-A177-3AD203B41FA5}">
                      <a16:colId xmlns:a16="http://schemas.microsoft.com/office/drawing/2014/main" xmlns="" val="20000"/>
                    </a:ext>
                  </a:extLst>
                </a:gridCol>
              </a:tblGrid>
              <a:tr h="642942">
                <a:tc>
                  <a:txBody>
                    <a:bodyPr/>
                    <a:lstStyle>
                      <a:defPPr>
                        <a:defRPr lang="en-US"/>
                      </a:defPPr>
                      <a:lvl1pPr marL="0" algn="l" defTabSz="914400" rtl="0" eaLnBrk="1" latinLnBrk="0" hangingPunct="1">
                        <a:defRPr sz="1800" b="1" kern="1200">
                          <a:solidFill>
                            <a:schemeClr val="lt1"/>
                          </a:solidFill>
                          <a:latin typeface="Comic Sans MS"/>
                        </a:defRPr>
                      </a:lvl1pPr>
                      <a:lvl2pPr marL="457200" algn="l" defTabSz="914400" rtl="0" eaLnBrk="1" latinLnBrk="0" hangingPunct="1">
                        <a:defRPr sz="1800" b="1" kern="1200">
                          <a:solidFill>
                            <a:schemeClr val="lt1"/>
                          </a:solidFill>
                          <a:latin typeface="Comic Sans MS"/>
                        </a:defRPr>
                      </a:lvl2pPr>
                      <a:lvl3pPr marL="914400" algn="l" defTabSz="914400" rtl="0" eaLnBrk="1" latinLnBrk="0" hangingPunct="1">
                        <a:defRPr sz="1800" b="1" kern="1200">
                          <a:solidFill>
                            <a:schemeClr val="lt1"/>
                          </a:solidFill>
                          <a:latin typeface="Comic Sans MS"/>
                        </a:defRPr>
                      </a:lvl3pPr>
                      <a:lvl4pPr marL="1371600" algn="l" defTabSz="914400" rtl="0" eaLnBrk="1" latinLnBrk="0" hangingPunct="1">
                        <a:defRPr sz="1800" b="1" kern="1200">
                          <a:solidFill>
                            <a:schemeClr val="lt1"/>
                          </a:solidFill>
                          <a:latin typeface="Comic Sans MS"/>
                        </a:defRPr>
                      </a:lvl4pPr>
                      <a:lvl5pPr marL="1828800" algn="l" defTabSz="914400" rtl="0" eaLnBrk="1" latinLnBrk="0" hangingPunct="1">
                        <a:defRPr sz="1800" b="1" kern="1200">
                          <a:solidFill>
                            <a:schemeClr val="lt1"/>
                          </a:solidFill>
                          <a:latin typeface="Comic Sans MS"/>
                        </a:defRPr>
                      </a:lvl5pPr>
                      <a:lvl6pPr marL="2286000" algn="l" defTabSz="914400" rtl="0" eaLnBrk="1" latinLnBrk="0" hangingPunct="1">
                        <a:defRPr sz="1800" b="1" kern="1200">
                          <a:solidFill>
                            <a:schemeClr val="lt1"/>
                          </a:solidFill>
                          <a:latin typeface="Comic Sans MS"/>
                        </a:defRPr>
                      </a:lvl6pPr>
                      <a:lvl7pPr marL="2743200" algn="l" defTabSz="914400" rtl="0" eaLnBrk="1" latinLnBrk="0" hangingPunct="1">
                        <a:defRPr sz="1800" b="1" kern="1200">
                          <a:solidFill>
                            <a:schemeClr val="lt1"/>
                          </a:solidFill>
                          <a:latin typeface="Comic Sans MS"/>
                        </a:defRPr>
                      </a:lvl7pPr>
                      <a:lvl8pPr marL="3200400" algn="l" defTabSz="914400" rtl="0" eaLnBrk="1" latinLnBrk="0" hangingPunct="1">
                        <a:defRPr sz="1800" b="1" kern="1200">
                          <a:solidFill>
                            <a:schemeClr val="lt1"/>
                          </a:solidFill>
                          <a:latin typeface="Comic Sans MS"/>
                        </a:defRPr>
                      </a:lvl8pPr>
                      <a:lvl9pPr marL="3657600" algn="l" defTabSz="914400" rtl="0" eaLnBrk="1" latinLnBrk="0" hangingPunct="1">
                        <a:defRPr sz="1800" b="1" kern="1200">
                          <a:solidFill>
                            <a:schemeClr val="lt1"/>
                          </a:solidFill>
                          <a:latin typeface="Comic Sans MS"/>
                        </a:defRPr>
                      </a:lvl9pPr>
                    </a:lstStyle>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0000"/>
                    </a:solidFill>
                  </a:tcPr>
                </a:tc>
                <a:extLst>
                  <a:ext uri="{0D108BD9-81ED-4DB2-BD59-A6C34878D82A}">
                    <a16:rowId xmlns:a16="http://schemas.microsoft.com/office/drawing/2014/main" xmlns="" val="10000"/>
                  </a:ext>
                </a:extLst>
              </a:tr>
              <a:tr h="642942">
                <a:tc>
                  <a:txBody>
                    <a:bodyPr/>
                    <a:lstStyle>
                      <a:defPPr>
                        <a:defRPr lang="en-US"/>
                      </a:defPPr>
                      <a:lvl1pPr marL="0" algn="l" defTabSz="914400" rtl="0" eaLnBrk="1" latinLnBrk="0" hangingPunct="1">
                        <a:defRPr sz="1800" kern="1200">
                          <a:solidFill>
                            <a:schemeClr val="dk1"/>
                          </a:solidFill>
                          <a:latin typeface="Comic Sans MS"/>
                        </a:defRPr>
                      </a:lvl1pPr>
                      <a:lvl2pPr marL="457200" algn="l" defTabSz="914400" rtl="0" eaLnBrk="1" latinLnBrk="0" hangingPunct="1">
                        <a:defRPr sz="1800" kern="1200">
                          <a:solidFill>
                            <a:schemeClr val="dk1"/>
                          </a:solidFill>
                          <a:latin typeface="Comic Sans MS"/>
                        </a:defRPr>
                      </a:lvl2pPr>
                      <a:lvl3pPr marL="914400" algn="l" defTabSz="914400" rtl="0" eaLnBrk="1" latinLnBrk="0" hangingPunct="1">
                        <a:defRPr sz="1800" kern="1200">
                          <a:solidFill>
                            <a:schemeClr val="dk1"/>
                          </a:solidFill>
                          <a:latin typeface="Comic Sans MS"/>
                        </a:defRPr>
                      </a:lvl3pPr>
                      <a:lvl4pPr marL="1371600" algn="l" defTabSz="914400" rtl="0" eaLnBrk="1" latinLnBrk="0" hangingPunct="1">
                        <a:defRPr sz="1800" kern="1200">
                          <a:solidFill>
                            <a:schemeClr val="dk1"/>
                          </a:solidFill>
                          <a:latin typeface="Comic Sans MS"/>
                        </a:defRPr>
                      </a:lvl4pPr>
                      <a:lvl5pPr marL="1828800" algn="l" defTabSz="914400" rtl="0" eaLnBrk="1" latinLnBrk="0" hangingPunct="1">
                        <a:defRPr sz="1800" kern="1200">
                          <a:solidFill>
                            <a:schemeClr val="dk1"/>
                          </a:solidFill>
                          <a:latin typeface="Comic Sans MS"/>
                        </a:defRPr>
                      </a:lvl5pPr>
                      <a:lvl6pPr marL="2286000" algn="l" defTabSz="914400" rtl="0" eaLnBrk="1" latinLnBrk="0" hangingPunct="1">
                        <a:defRPr sz="1800" kern="1200">
                          <a:solidFill>
                            <a:schemeClr val="dk1"/>
                          </a:solidFill>
                          <a:latin typeface="Comic Sans MS"/>
                        </a:defRPr>
                      </a:lvl6pPr>
                      <a:lvl7pPr marL="2743200" algn="l" defTabSz="914400" rtl="0" eaLnBrk="1" latinLnBrk="0" hangingPunct="1">
                        <a:defRPr sz="1800" kern="1200">
                          <a:solidFill>
                            <a:schemeClr val="dk1"/>
                          </a:solidFill>
                          <a:latin typeface="Comic Sans MS"/>
                        </a:defRPr>
                      </a:lvl7pPr>
                      <a:lvl8pPr marL="3200400" algn="l" defTabSz="914400" rtl="0" eaLnBrk="1" latinLnBrk="0" hangingPunct="1">
                        <a:defRPr sz="1800" kern="1200">
                          <a:solidFill>
                            <a:schemeClr val="dk1"/>
                          </a:solidFill>
                          <a:latin typeface="Comic Sans MS"/>
                        </a:defRPr>
                      </a:lvl8pPr>
                      <a:lvl9pPr marL="3657600" algn="l" defTabSz="914400" rtl="0" eaLnBrk="1" latinLnBrk="0" hangingPunct="1">
                        <a:defRPr sz="1800" kern="1200">
                          <a:solidFill>
                            <a:schemeClr val="dk1"/>
                          </a:solidFill>
                          <a:latin typeface="Comic Sans MS"/>
                        </a:defRPr>
                      </a:lvl9pPr>
                    </a:lstStyle>
                    <a:p>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3399">
                        <a:tint val="40000"/>
                      </a:srgbClr>
                    </a:solidFill>
                  </a:tcPr>
                </a:tc>
                <a:extLst>
                  <a:ext uri="{0D108BD9-81ED-4DB2-BD59-A6C34878D82A}">
                    <a16:rowId xmlns:a16="http://schemas.microsoft.com/office/drawing/2014/main" xmlns="" val="10001"/>
                  </a:ext>
                </a:extLst>
              </a:tr>
            </a:tbl>
          </a:graphicData>
        </a:graphic>
      </p:graphicFrame>
      <p:grpSp>
        <p:nvGrpSpPr>
          <p:cNvPr id="7" name="Group 6"/>
          <p:cNvGrpSpPr/>
          <p:nvPr/>
        </p:nvGrpSpPr>
        <p:grpSpPr>
          <a:xfrm>
            <a:off x="3643306" y="3254276"/>
            <a:ext cx="4143404" cy="2308324"/>
            <a:chOff x="3643306" y="2928934"/>
            <a:chExt cx="4143404" cy="2308324"/>
          </a:xfrm>
        </p:grpSpPr>
        <p:sp>
          <p:nvSpPr>
            <p:cNvPr id="8" name="TextBox 7"/>
            <p:cNvSpPr txBox="1"/>
            <p:nvPr/>
          </p:nvSpPr>
          <p:spPr>
            <a:xfrm>
              <a:off x="4572000" y="2928934"/>
              <a:ext cx="3214710" cy="230832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smtClean="0">
                  <a:ln>
                    <a:noFill/>
                  </a:ln>
                  <a:solidFill>
                    <a:srgbClr val="000000"/>
                  </a:solidFill>
                  <a:effectLst/>
                  <a:uLnTx/>
                  <a:uFillTx/>
                </a:rPr>
                <a:t>Low frequency region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smtClean="0">
                  <a:ln>
                    <a:noFill/>
                  </a:ln>
                  <a:solidFill>
                    <a:srgbClr val="000000"/>
                  </a:solidFill>
                  <a:effectLst/>
                  <a:uLnTx/>
                  <a:uFillTx/>
                </a:rPr>
                <a:t>High frequency region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smtClean="0">
                  <a:ln>
                    <a:noFill/>
                  </a:ln>
                  <a:solidFill>
                    <a:srgbClr val="000000"/>
                  </a:solidFill>
                  <a:effectLst/>
                  <a:uLnTx/>
                  <a:uFillTx/>
                </a:rPr>
                <a:t>Low frequency region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0000"/>
                </a:solidFill>
                <a:effectLst/>
                <a:uLnTx/>
                <a:uFillTx/>
              </a:endParaRPr>
            </a:p>
          </p:txBody>
        </p:sp>
        <p:cxnSp>
          <p:nvCxnSpPr>
            <p:cNvPr id="9" name="Straight Arrow Connector 8"/>
            <p:cNvCxnSpPr/>
            <p:nvPr/>
          </p:nvCxnSpPr>
          <p:spPr bwMode="auto">
            <a:xfrm rot="10800000" flipV="1">
              <a:off x="3643306" y="3143248"/>
              <a:ext cx="928694" cy="357190"/>
            </a:xfrm>
            <a:prstGeom prst="straightConnector1">
              <a:avLst/>
            </a:prstGeom>
            <a:solidFill>
              <a:srgbClr val="003399"/>
            </a:solidFill>
            <a:ln w="12700" cap="flat" cmpd="sng" algn="ctr">
              <a:solidFill>
                <a:srgbClr val="000000"/>
              </a:solidFill>
              <a:prstDash val="solid"/>
              <a:round/>
              <a:headEnd type="none" w="med" len="med"/>
              <a:tailEnd type="arrow"/>
            </a:ln>
            <a:effectLst/>
          </p:spPr>
        </p:cxnSp>
        <p:cxnSp>
          <p:nvCxnSpPr>
            <p:cNvPr id="10" name="Straight Arrow Connector 9"/>
            <p:cNvCxnSpPr/>
            <p:nvPr/>
          </p:nvCxnSpPr>
          <p:spPr bwMode="auto">
            <a:xfrm rot="10800000" flipV="1">
              <a:off x="3643306" y="3857628"/>
              <a:ext cx="928694" cy="71438"/>
            </a:xfrm>
            <a:prstGeom prst="straightConnector1">
              <a:avLst/>
            </a:prstGeom>
            <a:solidFill>
              <a:srgbClr val="003399"/>
            </a:solidFill>
            <a:ln w="12700" cap="flat" cmpd="sng" algn="ctr">
              <a:solidFill>
                <a:srgbClr val="000000"/>
              </a:solidFill>
              <a:prstDash val="solid"/>
              <a:round/>
              <a:headEnd type="none" w="med" len="med"/>
              <a:tailEnd type="arrow"/>
            </a:ln>
            <a:effectLst/>
          </p:spPr>
        </p:cxnSp>
        <p:cxnSp>
          <p:nvCxnSpPr>
            <p:cNvPr id="11" name="Straight Arrow Connector 10"/>
            <p:cNvCxnSpPr/>
            <p:nvPr/>
          </p:nvCxnSpPr>
          <p:spPr bwMode="auto">
            <a:xfrm rot="10800000">
              <a:off x="3643306" y="4500570"/>
              <a:ext cx="928694" cy="142876"/>
            </a:xfrm>
            <a:prstGeom prst="straightConnector1">
              <a:avLst/>
            </a:prstGeom>
            <a:solidFill>
              <a:srgbClr val="003399"/>
            </a:solidFill>
            <a:ln w="12700" cap="flat" cmpd="sng" algn="ctr">
              <a:solidFill>
                <a:srgbClr val="000000"/>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normAutofit/>
          </a:bodyPr>
          <a:lstStyle/>
          <a:p>
            <a:pPr lvl="0"/>
            <a:r>
              <a:rPr lang="en-US" b="1" dirty="0" smtClean="0">
                <a:solidFill>
                  <a:srgbClr val="003399"/>
                </a:solidFill>
              </a:rPr>
              <a:t>Why is FT Useful?</a:t>
            </a:r>
          </a:p>
        </p:txBody>
      </p:sp>
      <p:sp>
        <p:nvSpPr>
          <p:cNvPr id="5" name="Content Placeholder 2"/>
          <p:cNvSpPr>
            <a:spLocks noGrp="1"/>
          </p:cNvSpPr>
          <p:nvPr>
            <p:ph sz="quarter" idx="1"/>
          </p:nvPr>
        </p:nvSpPr>
        <p:spPr>
          <a:xfrm>
            <a:off x="612648" y="1600200"/>
            <a:ext cx="7845552" cy="4495800"/>
          </a:xfrm>
        </p:spPr>
        <p:txBody>
          <a:bodyPr>
            <a:normAutofit/>
          </a:bodyPr>
          <a:lstStyle/>
          <a:p>
            <a:pPr marL="342900" lvl="0" indent="-342900" eaLnBrk="0" fontAlgn="base" hangingPunct="0">
              <a:spcBef>
                <a:spcPct val="20000"/>
              </a:spcBef>
              <a:spcAft>
                <a:spcPct val="0"/>
              </a:spcAft>
              <a:buClrTx/>
              <a:buSzTx/>
              <a:buFontTx/>
              <a:buChar char="•"/>
              <a:defRPr/>
            </a:pPr>
            <a:r>
              <a:rPr lang="en-US" sz="2800" kern="0" dirty="0" smtClean="0"/>
              <a:t>Remove undesirable frequencies from a signal.</a:t>
            </a:r>
          </a:p>
          <a:p>
            <a:pPr marL="342900" lvl="0" indent="-342900" eaLnBrk="0" fontAlgn="base" hangingPunct="0">
              <a:spcBef>
                <a:spcPct val="20000"/>
              </a:spcBef>
              <a:spcAft>
                <a:spcPct val="0"/>
              </a:spcAft>
              <a:buClrTx/>
              <a:buSzTx/>
              <a:buFontTx/>
              <a:buChar char="•"/>
              <a:defRPr/>
            </a:pPr>
            <a:r>
              <a:rPr lang="en-US" sz="2800" kern="0" dirty="0" smtClean="0"/>
              <a:t>Easier and faster to perform certain operations in the </a:t>
            </a:r>
            <a:r>
              <a:rPr lang="en-US" sz="2800" b="1" kern="0" dirty="0" smtClean="0"/>
              <a:t>frequency </a:t>
            </a:r>
            <a:r>
              <a:rPr lang="en-US" sz="2800" kern="0" dirty="0" smtClean="0"/>
              <a:t>domain than in the </a:t>
            </a:r>
            <a:r>
              <a:rPr lang="en-US" sz="2800" b="1" kern="0" dirty="0" smtClean="0"/>
              <a:t>spatial </a:t>
            </a:r>
            <a:r>
              <a:rPr lang="en-US" sz="2800" kern="0" dirty="0" smtClean="0"/>
              <a:t>domain.</a:t>
            </a:r>
          </a:p>
          <a:p>
            <a:pPr lvl="2">
              <a:defRPr/>
            </a:pPr>
            <a:r>
              <a:rPr lang="en-US" altLang="zh-TW" sz="2400" dirty="0" smtClean="0"/>
              <a:t>g(</a:t>
            </a:r>
            <a:r>
              <a:rPr lang="en-US" altLang="zh-TW" sz="2400" dirty="0" err="1" smtClean="0"/>
              <a:t>x,y</a:t>
            </a:r>
            <a:r>
              <a:rPr lang="en-US" altLang="zh-TW" sz="2400" dirty="0" smtClean="0"/>
              <a:t>) = f(</a:t>
            </a:r>
            <a:r>
              <a:rPr lang="en-US" altLang="zh-TW" sz="2400" dirty="0" err="1" smtClean="0"/>
              <a:t>x,y</a:t>
            </a:r>
            <a:r>
              <a:rPr lang="en-US" altLang="zh-TW" sz="2400" dirty="0" smtClean="0"/>
              <a:t>) </a:t>
            </a:r>
            <a:r>
              <a:rPr lang="en-US" altLang="zh-TW" sz="2400" dirty="0" smtClean="0">
                <a:latin typeface="Symbol" pitchFamily="18" charset="2"/>
              </a:rPr>
              <a:t></a:t>
            </a:r>
            <a:r>
              <a:rPr lang="en-US" altLang="zh-TW" sz="2400" dirty="0" smtClean="0"/>
              <a:t>h(</a:t>
            </a:r>
            <a:r>
              <a:rPr lang="en-US" altLang="zh-TW" sz="2400" dirty="0" err="1" smtClean="0"/>
              <a:t>x,y</a:t>
            </a:r>
            <a:r>
              <a:rPr lang="en-US" altLang="zh-TW" sz="2400" dirty="0" smtClean="0"/>
              <a:t>)</a:t>
            </a:r>
          </a:p>
          <a:p>
            <a:pPr lvl="3">
              <a:defRPr/>
            </a:pPr>
            <a:r>
              <a:rPr lang="en-US" altLang="zh-TW" sz="2400" dirty="0" smtClean="0"/>
              <a:t>=&gt; G(</a:t>
            </a:r>
            <a:r>
              <a:rPr lang="en-US" altLang="zh-TW" sz="2400" dirty="0" err="1" smtClean="0"/>
              <a:t>u,v</a:t>
            </a:r>
            <a:r>
              <a:rPr lang="en-US" altLang="zh-TW" sz="2400" dirty="0" smtClean="0"/>
              <a:t>) = F(</a:t>
            </a:r>
            <a:r>
              <a:rPr lang="en-US" altLang="zh-TW" sz="2400" dirty="0" err="1" smtClean="0"/>
              <a:t>u,v</a:t>
            </a:r>
            <a:r>
              <a:rPr lang="en-US" altLang="zh-TW" sz="2400" dirty="0" smtClean="0"/>
              <a:t>) • H(</a:t>
            </a:r>
            <a:r>
              <a:rPr lang="en-US" altLang="zh-TW" sz="2400" dirty="0" err="1" smtClean="0"/>
              <a:t>u,v</a:t>
            </a:r>
            <a:r>
              <a:rPr lang="en-US" altLang="zh-TW" sz="2400" dirty="0" smtClean="0"/>
              <a:t>)</a:t>
            </a:r>
          </a:p>
          <a:p>
            <a:pPr lvl="3">
              <a:defRPr/>
            </a:pPr>
            <a:r>
              <a:rPr lang="en-US" altLang="zh-TW" sz="2400" dirty="0" smtClean="0"/>
              <a:t>=&gt; certain properties of F(</a:t>
            </a:r>
            <a:r>
              <a:rPr lang="en-US" altLang="zh-TW" sz="2400" dirty="0" err="1" smtClean="0"/>
              <a:t>u,v</a:t>
            </a:r>
            <a:r>
              <a:rPr lang="en-US" altLang="zh-TW" sz="2400" dirty="0" smtClean="0"/>
              <a:t>) can be</a:t>
            </a:r>
          </a:p>
          <a:p>
            <a:pPr lvl="4">
              <a:defRPr/>
            </a:pPr>
            <a:r>
              <a:rPr lang="en-US" altLang="zh-TW" sz="2400" dirty="0" smtClean="0"/>
              <a:t>emphasized into G(</a:t>
            </a:r>
            <a:r>
              <a:rPr lang="en-US" altLang="zh-TW" sz="2400" dirty="0" err="1" smtClean="0"/>
              <a:t>u,v</a:t>
            </a:r>
            <a:r>
              <a:rPr lang="en-US" altLang="zh-TW" sz="2400" dirty="0" smtClean="0"/>
              <a:t>)</a:t>
            </a:r>
          </a:p>
          <a:p>
            <a:pPr lvl="3">
              <a:defRPr/>
            </a:pPr>
            <a:r>
              <a:rPr lang="en-US" altLang="zh-TW" sz="2400" dirty="0" smtClean="0"/>
              <a:t>=&gt; spatial domain g(</a:t>
            </a:r>
            <a:r>
              <a:rPr lang="en-US" altLang="zh-TW" sz="2400" dirty="0" err="1" smtClean="0"/>
              <a:t>x,y</a:t>
            </a:r>
            <a:r>
              <a:rPr lang="en-US" altLang="zh-TW" sz="2400" dirty="0" smtClean="0"/>
              <a:t>) = F</a:t>
            </a:r>
            <a:r>
              <a:rPr lang="en-US" altLang="zh-TW" sz="2400" baseline="30000" dirty="0" smtClean="0"/>
              <a:t>-1</a:t>
            </a:r>
            <a:r>
              <a:rPr lang="en-US" altLang="zh-TW" sz="2400" dirty="0" smtClean="0"/>
              <a:t>{G(</a:t>
            </a:r>
            <a:r>
              <a:rPr lang="en-US" altLang="zh-TW" sz="2400" dirty="0" err="1" smtClean="0"/>
              <a:t>u,v</a:t>
            </a:r>
            <a:r>
              <a:rPr lang="en-US" altLang="zh-TW" sz="2400" dirty="0" smtClean="0"/>
              <a:t>)}</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003399"/>
                </a:solidFill>
              </a:rPr>
              <a:t>Properties of DFT</a:t>
            </a:r>
          </a:p>
        </p:txBody>
      </p:sp>
      <p:sp>
        <p:nvSpPr>
          <p:cNvPr id="3" name="Content Placeholder 2"/>
          <p:cNvSpPr>
            <a:spLocks noGrp="1"/>
          </p:cNvSpPr>
          <p:nvPr>
            <p:ph sz="quarter" idx="1"/>
          </p:nvPr>
        </p:nvSpPr>
        <p:spPr>
          <a:xfrm>
            <a:off x="612648" y="1600200"/>
            <a:ext cx="8153400" cy="2971800"/>
          </a:xfrm>
        </p:spPr>
        <p:txBody>
          <a:bodyPr>
            <a:normAutofit/>
          </a:bodyPr>
          <a:lstStyle/>
          <a:p>
            <a:r>
              <a:rPr lang="en-IN" sz="4000" b="1" dirty="0" smtClean="0">
                <a:solidFill>
                  <a:srgbClr val="C00000"/>
                </a:solidFill>
              </a:rPr>
              <a:t>The </a:t>
            </a:r>
            <a:r>
              <a:rPr lang="en-IN" sz="4000" b="1" dirty="0" err="1" smtClean="0">
                <a:solidFill>
                  <a:srgbClr val="C00000"/>
                </a:solidFill>
              </a:rPr>
              <a:t>Separability</a:t>
            </a:r>
            <a:r>
              <a:rPr lang="en-IN" sz="4000" b="1" dirty="0" smtClean="0">
                <a:solidFill>
                  <a:srgbClr val="C00000"/>
                </a:solidFill>
              </a:rPr>
              <a:t> Property</a:t>
            </a:r>
          </a:p>
          <a:p>
            <a:r>
              <a:rPr lang="en-IN" sz="4000" dirty="0" smtClean="0">
                <a:latin typeface="Cambria" pitchFamily="18" charset="0"/>
              </a:rPr>
              <a:t>A 2-D DFT can be separated into two 1-D DFT</a:t>
            </a:r>
          </a:p>
          <a:p>
            <a:endParaRPr lang="en-US" dirty="0"/>
          </a:p>
        </p:txBody>
      </p:sp>
      <p:pic>
        <p:nvPicPr>
          <p:cNvPr id="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71600" y="4419600"/>
            <a:ext cx="6588125" cy="1330325"/>
          </a:xfrm>
          <a:prstGeom prst="rect">
            <a:avLst/>
          </a:prstGeom>
        </p:spPr>
        <p:style>
          <a:lnRef idx="1">
            <a:schemeClr val="accent1"/>
          </a:lnRef>
          <a:fillRef idx="2">
            <a:schemeClr val="accent1"/>
          </a:fillRef>
          <a:effectRef idx="1">
            <a:schemeClr val="accent1"/>
          </a:effectRef>
          <a:fontRef idx="minor">
            <a:schemeClr val="dk1"/>
          </a:fontRef>
        </p:style>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3399"/>
                </a:solidFill>
              </a:rPr>
              <a:t>Properties of DFT …</a:t>
            </a:r>
            <a:endParaRPr lang="en-US" dirty="0"/>
          </a:p>
        </p:txBody>
      </p:sp>
      <p:pic>
        <p:nvPicPr>
          <p:cNvPr id="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23924" y="1600200"/>
            <a:ext cx="6588125" cy="1330325"/>
          </a:xfrm>
          <a:prstGeom prst="rect">
            <a:avLst/>
          </a:prstGeom>
        </p:spPr>
        <p:style>
          <a:lnRef idx="1">
            <a:schemeClr val="accent1"/>
          </a:lnRef>
          <a:fillRef idx="2">
            <a:schemeClr val="accent1"/>
          </a:fillRef>
          <a:effectRef idx="1">
            <a:schemeClr val="accent1"/>
          </a:effectRef>
          <a:fontRef idx="minor">
            <a:schemeClr val="dk1"/>
          </a:fontRef>
        </p:style>
      </p:pic>
      <p:sp>
        <p:nvSpPr>
          <p:cNvPr id="5" name="TextBox 4"/>
          <p:cNvSpPr txBox="1"/>
          <p:nvPr/>
        </p:nvSpPr>
        <p:spPr>
          <a:xfrm>
            <a:off x="1181048" y="3268354"/>
            <a:ext cx="7429552" cy="461665"/>
          </a:xfrm>
          <a:prstGeom prst="rect">
            <a:avLst/>
          </a:prstGeom>
          <a:noFill/>
        </p:spPr>
        <p:txBody>
          <a:bodyPr wrap="square" rtlCol="0">
            <a:spAutoFit/>
          </a:bodyPr>
          <a:lstStyle/>
          <a:p>
            <a:r>
              <a:rPr lang="en-IN" sz="2400" dirty="0" smtClean="0">
                <a:latin typeface="+mn-lt"/>
              </a:rPr>
              <a:t>We can rearrange the terms as follows</a:t>
            </a:r>
            <a:endParaRPr lang="en-IN" sz="2400" dirty="0">
              <a:latin typeface="+mn-lt"/>
            </a:endParaRPr>
          </a:p>
        </p:txBody>
      </p:sp>
      <p:pic>
        <p:nvPicPr>
          <p:cNvPr id="6"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66799" y="3911296"/>
            <a:ext cx="6770573" cy="1285884"/>
          </a:xfrm>
          <a:prstGeom prst="rect">
            <a:avLst/>
          </a:prstGeom>
          <a:noFill/>
        </p:spPr>
      </p:pic>
      <p:pic>
        <p:nvPicPr>
          <p:cNvPr id="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66800" y="5340056"/>
            <a:ext cx="5214974" cy="13536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76220" y="1447800"/>
            <a:ext cx="2928958" cy="2461929"/>
            <a:chOff x="357158" y="571480"/>
            <a:chExt cx="2928958" cy="2461929"/>
          </a:xfrm>
        </p:grpSpPr>
        <p:cxnSp>
          <p:nvCxnSpPr>
            <p:cNvPr id="7" name="Straight Arrow Connector 6"/>
            <p:cNvCxnSpPr/>
            <p:nvPr/>
          </p:nvCxnSpPr>
          <p:spPr>
            <a:xfrm>
              <a:off x="928662" y="1000108"/>
              <a:ext cx="2357454" cy="131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70896" y="2000020"/>
              <a:ext cx="1999470" cy="1234"/>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393009" y="1678769"/>
              <a:ext cx="1357322" cy="15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928662" y="2357430"/>
              <a:ext cx="1143008" cy="15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8662" y="1643050"/>
              <a:ext cx="1071570" cy="461665"/>
            </a:xfrm>
            <a:prstGeom prst="rect">
              <a:avLst/>
            </a:prstGeom>
            <a:noFill/>
          </p:spPr>
          <p:txBody>
            <a:bodyPr wrap="square" rtlCol="0">
              <a:spAutoFit/>
            </a:bodyPr>
            <a:lstStyle/>
            <a:p>
              <a:pPr algn="ctr"/>
              <a:r>
                <a:rPr lang="en-IN" sz="2400" dirty="0" smtClean="0">
                  <a:latin typeface="+mn-lt"/>
                </a:rPr>
                <a:t>f(</a:t>
              </a:r>
              <a:r>
                <a:rPr lang="en-IN" sz="2400" dirty="0" err="1" smtClean="0">
                  <a:latin typeface="+mn-lt"/>
                </a:rPr>
                <a:t>x,y</a:t>
              </a:r>
              <a:r>
                <a:rPr lang="en-IN" sz="2400" dirty="0" smtClean="0">
                  <a:latin typeface="+mn-lt"/>
                </a:rPr>
                <a:t>)</a:t>
              </a:r>
              <a:endParaRPr lang="en-IN" sz="2400" dirty="0">
                <a:latin typeface="+mn-lt"/>
              </a:endParaRPr>
            </a:p>
          </p:txBody>
        </p:sp>
        <p:sp>
          <p:nvSpPr>
            <p:cNvPr id="12" name="TextBox 11"/>
            <p:cNvSpPr txBox="1"/>
            <p:nvPr/>
          </p:nvSpPr>
          <p:spPr>
            <a:xfrm>
              <a:off x="2643174" y="571480"/>
              <a:ext cx="500066" cy="461665"/>
            </a:xfrm>
            <a:prstGeom prst="rect">
              <a:avLst/>
            </a:prstGeom>
            <a:noFill/>
          </p:spPr>
          <p:txBody>
            <a:bodyPr wrap="square" rtlCol="0">
              <a:spAutoFit/>
            </a:bodyPr>
            <a:lstStyle/>
            <a:p>
              <a:pPr algn="ctr"/>
              <a:r>
                <a:rPr lang="en-IN" sz="2400" dirty="0" smtClean="0"/>
                <a:t>y</a:t>
              </a:r>
              <a:endParaRPr lang="en-IN" sz="2400" dirty="0"/>
            </a:p>
          </p:txBody>
        </p:sp>
        <p:sp>
          <p:nvSpPr>
            <p:cNvPr id="13" name="TextBox 12"/>
            <p:cNvSpPr txBox="1"/>
            <p:nvPr/>
          </p:nvSpPr>
          <p:spPr>
            <a:xfrm>
              <a:off x="357158" y="2571744"/>
              <a:ext cx="500066" cy="461665"/>
            </a:xfrm>
            <a:prstGeom prst="rect">
              <a:avLst/>
            </a:prstGeom>
            <a:noFill/>
          </p:spPr>
          <p:txBody>
            <a:bodyPr wrap="square" rtlCol="0">
              <a:spAutoFit/>
            </a:bodyPr>
            <a:lstStyle/>
            <a:p>
              <a:pPr algn="ctr"/>
              <a:r>
                <a:rPr lang="en-IN" sz="2400" dirty="0" smtClean="0"/>
                <a:t>x</a:t>
              </a:r>
              <a:endParaRPr lang="en-IN" sz="2400" dirty="0"/>
            </a:p>
          </p:txBody>
        </p:sp>
        <p:sp>
          <p:nvSpPr>
            <p:cNvPr id="14" name="TextBox 13"/>
            <p:cNvSpPr txBox="1"/>
            <p:nvPr/>
          </p:nvSpPr>
          <p:spPr>
            <a:xfrm>
              <a:off x="357158" y="571480"/>
              <a:ext cx="1143008" cy="461665"/>
            </a:xfrm>
            <a:prstGeom prst="rect">
              <a:avLst/>
            </a:prstGeom>
            <a:noFill/>
          </p:spPr>
          <p:txBody>
            <a:bodyPr wrap="square" rtlCol="0">
              <a:spAutoFit/>
            </a:bodyPr>
            <a:lstStyle/>
            <a:p>
              <a:pPr algn="ctr"/>
              <a:r>
                <a:rPr lang="en-IN" sz="2400" dirty="0" smtClean="0"/>
                <a:t>(0,0)</a:t>
              </a:r>
              <a:endParaRPr lang="en-IN" sz="2400" dirty="0"/>
            </a:p>
          </p:txBody>
        </p:sp>
      </p:grpSp>
      <p:grpSp>
        <p:nvGrpSpPr>
          <p:cNvPr id="15" name="Group 14"/>
          <p:cNvGrpSpPr/>
          <p:nvPr/>
        </p:nvGrpSpPr>
        <p:grpSpPr>
          <a:xfrm>
            <a:off x="5605442" y="1519238"/>
            <a:ext cx="2928958" cy="2461929"/>
            <a:chOff x="357158" y="571480"/>
            <a:chExt cx="2928958" cy="2461929"/>
          </a:xfrm>
        </p:grpSpPr>
        <p:cxnSp>
          <p:nvCxnSpPr>
            <p:cNvPr id="16" name="Straight Arrow Connector 15"/>
            <p:cNvCxnSpPr/>
            <p:nvPr/>
          </p:nvCxnSpPr>
          <p:spPr>
            <a:xfrm>
              <a:off x="928662" y="1000108"/>
              <a:ext cx="2357454" cy="131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70896" y="2000020"/>
              <a:ext cx="1999470" cy="1234"/>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393009" y="1678769"/>
              <a:ext cx="1357322" cy="15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928662" y="2357430"/>
              <a:ext cx="1143008" cy="15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28662" y="1643050"/>
              <a:ext cx="1071570" cy="461665"/>
            </a:xfrm>
            <a:prstGeom prst="rect">
              <a:avLst/>
            </a:prstGeom>
            <a:noFill/>
          </p:spPr>
          <p:txBody>
            <a:bodyPr wrap="square" rtlCol="0">
              <a:spAutoFit/>
            </a:bodyPr>
            <a:lstStyle/>
            <a:p>
              <a:pPr algn="ctr"/>
              <a:r>
                <a:rPr lang="en-IN" sz="2400" dirty="0" smtClean="0">
                  <a:latin typeface="+mn-lt"/>
                </a:rPr>
                <a:t>F(</a:t>
              </a:r>
              <a:r>
                <a:rPr lang="en-IN" sz="2400" dirty="0" err="1" smtClean="0">
                  <a:latin typeface="+mn-lt"/>
                </a:rPr>
                <a:t>x,v</a:t>
              </a:r>
              <a:r>
                <a:rPr lang="en-IN" sz="2400" dirty="0" smtClean="0">
                  <a:latin typeface="+mn-lt"/>
                </a:rPr>
                <a:t>)</a:t>
              </a:r>
              <a:endParaRPr lang="en-IN" sz="2400" dirty="0">
                <a:latin typeface="+mn-lt"/>
              </a:endParaRPr>
            </a:p>
          </p:txBody>
        </p:sp>
        <p:sp>
          <p:nvSpPr>
            <p:cNvPr id="21" name="TextBox 20"/>
            <p:cNvSpPr txBox="1"/>
            <p:nvPr/>
          </p:nvSpPr>
          <p:spPr>
            <a:xfrm>
              <a:off x="2643174" y="571480"/>
              <a:ext cx="500066" cy="461665"/>
            </a:xfrm>
            <a:prstGeom prst="rect">
              <a:avLst/>
            </a:prstGeom>
            <a:noFill/>
          </p:spPr>
          <p:txBody>
            <a:bodyPr wrap="square" rtlCol="0">
              <a:spAutoFit/>
            </a:bodyPr>
            <a:lstStyle/>
            <a:p>
              <a:pPr algn="ctr"/>
              <a:r>
                <a:rPr lang="en-IN" sz="2400" dirty="0" smtClean="0"/>
                <a:t>v</a:t>
              </a:r>
              <a:endParaRPr lang="en-IN" sz="2400" dirty="0"/>
            </a:p>
          </p:txBody>
        </p:sp>
        <p:sp>
          <p:nvSpPr>
            <p:cNvPr id="22" name="TextBox 21"/>
            <p:cNvSpPr txBox="1"/>
            <p:nvPr/>
          </p:nvSpPr>
          <p:spPr>
            <a:xfrm>
              <a:off x="357158" y="2571744"/>
              <a:ext cx="500066" cy="461665"/>
            </a:xfrm>
            <a:prstGeom prst="rect">
              <a:avLst/>
            </a:prstGeom>
            <a:noFill/>
          </p:spPr>
          <p:txBody>
            <a:bodyPr wrap="square" rtlCol="0">
              <a:spAutoFit/>
            </a:bodyPr>
            <a:lstStyle/>
            <a:p>
              <a:pPr algn="ctr"/>
              <a:r>
                <a:rPr lang="en-IN" sz="2400" dirty="0" smtClean="0"/>
                <a:t>x</a:t>
              </a:r>
              <a:endParaRPr lang="en-IN" sz="2400" dirty="0"/>
            </a:p>
          </p:txBody>
        </p:sp>
        <p:sp>
          <p:nvSpPr>
            <p:cNvPr id="23" name="TextBox 22"/>
            <p:cNvSpPr txBox="1"/>
            <p:nvPr/>
          </p:nvSpPr>
          <p:spPr>
            <a:xfrm>
              <a:off x="357158" y="571480"/>
              <a:ext cx="1143008" cy="461665"/>
            </a:xfrm>
            <a:prstGeom prst="rect">
              <a:avLst/>
            </a:prstGeom>
            <a:noFill/>
          </p:spPr>
          <p:txBody>
            <a:bodyPr wrap="square" rtlCol="0">
              <a:spAutoFit/>
            </a:bodyPr>
            <a:lstStyle/>
            <a:p>
              <a:pPr algn="ctr"/>
              <a:r>
                <a:rPr lang="en-IN" sz="2400" dirty="0" smtClean="0"/>
                <a:t>(0,0)</a:t>
              </a:r>
              <a:endParaRPr lang="en-IN" sz="2400" dirty="0"/>
            </a:p>
          </p:txBody>
        </p:sp>
      </p:grpSp>
      <p:cxnSp>
        <p:nvCxnSpPr>
          <p:cNvPr id="24" name="Straight Arrow Connector 23"/>
          <p:cNvCxnSpPr/>
          <p:nvPr/>
        </p:nvCxnSpPr>
        <p:spPr>
          <a:xfrm>
            <a:off x="3533740" y="2733684"/>
            <a:ext cx="2071702" cy="1588"/>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19426" y="1876428"/>
            <a:ext cx="2357454" cy="830997"/>
          </a:xfrm>
          <a:prstGeom prst="rect">
            <a:avLst/>
          </a:prstGeom>
          <a:noFill/>
        </p:spPr>
        <p:txBody>
          <a:bodyPr wrap="square" rtlCol="0">
            <a:spAutoFit/>
          </a:bodyPr>
          <a:lstStyle/>
          <a:p>
            <a:pPr algn="ctr"/>
            <a:r>
              <a:rPr lang="en-IN" sz="2400" dirty="0" smtClean="0"/>
              <a:t>Row Transformation</a:t>
            </a:r>
            <a:endParaRPr lang="en-IN" sz="2400" dirty="0"/>
          </a:p>
        </p:txBody>
      </p:sp>
      <p:grpSp>
        <p:nvGrpSpPr>
          <p:cNvPr id="26" name="Group 25"/>
          <p:cNvGrpSpPr/>
          <p:nvPr/>
        </p:nvGrpSpPr>
        <p:grpSpPr>
          <a:xfrm>
            <a:off x="2962236" y="4376758"/>
            <a:ext cx="2928958" cy="2461929"/>
            <a:chOff x="357158" y="571480"/>
            <a:chExt cx="2928958" cy="2461929"/>
          </a:xfrm>
        </p:grpSpPr>
        <p:cxnSp>
          <p:nvCxnSpPr>
            <p:cNvPr id="27" name="Straight Arrow Connector 26"/>
            <p:cNvCxnSpPr/>
            <p:nvPr/>
          </p:nvCxnSpPr>
          <p:spPr>
            <a:xfrm>
              <a:off x="928662" y="1000108"/>
              <a:ext cx="2357454" cy="131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70896" y="2000020"/>
              <a:ext cx="1999470" cy="1234"/>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393009" y="1678769"/>
              <a:ext cx="1357322" cy="15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928662" y="2357430"/>
              <a:ext cx="1143008" cy="15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28662" y="1643050"/>
              <a:ext cx="1071570" cy="461665"/>
            </a:xfrm>
            <a:prstGeom prst="rect">
              <a:avLst/>
            </a:prstGeom>
            <a:noFill/>
          </p:spPr>
          <p:txBody>
            <a:bodyPr wrap="square" rtlCol="0">
              <a:spAutoFit/>
            </a:bodyPr>
            <a:lstStyle/>
            <a:p>
              <a:pPr algn="ctr"/>
              <a:r>
                <a:rPr lang="en-IN" sz="2400" dirty="0" smtClean="0">
                  <a:latin typeface="+mn-lt"/>
                </a:rPr>
                <a:t>F(</a:t>
              </a:r>
              <a:r>
                <a:rPr lang="en-IN" sz="2400" dirty="0" err="1" smtClean="0">
                  <a:latin typeface="+mn-lt"/>
                </a:rPr>
                <a:t>u,v</a:t>
              </a:r>
              <a:r>
                <a:rPr lang="en-IN" sz="2400" dirty="0" smtClean="0">
                  <a:latin typeface="+mn-lt"/>
                </a:rPr>
                <a:t>)</a:t>
              </a:r>
              <a:endParaRPr lang="en-IN" sz="2400" dirty="0">
                <a:latin typeface="+mn-lt"/>
              </a:endParaRPr>
            </a:p>
          </p:txBody>
        </p:sp>
        <p:sp>
          <p:nvSpPr>
            <p:cNvPr id="32" name="TextBox 31"/>
            <p:cNvSpPr txBox="1"/>
            <p:nvPr/>
          </p:nvSpPr>
          <p:spPr>
            <a:xfrm>
              <a:off x="2643174" y="571480"/>
              <a:ext cx="500066" cy="461665"/>
            </a:xfrm>
            <a:prstGeom prst="rect">
              <a:avLst/>
            </a:prstGeom>
            <a:noFill/>
          </p:spPr>
          <p:txBody>
            <a:bodyPr wrap="square" rtlCol="0">
              <a:spAutoFit/>
            </a:bodyPr>
            <a:lstStyle/>
            <a:p>
              <a:pPr algn="ctr"/>
              <a:r>
                <a:rPr lang="en-IN" sz="2400" dirty="0" smtClean="0"/>
                <a:t>v</a:t>
              </a:r>
              <a:endParaRPr lang="en-IN" sz="2400" dirty="0"/>
            </a:p>
          </p:txBody>
        </p:sp>
        <p:sp>
          <p:nvSpPr>
            <p:cNvPr id="33" name="TextBox 32"/>
            <p:cNvSpPr txBox="1"/>
            <p:nvPr/>
          </p:nvSpPr>
          <p:spPr>
            <a:xfrm>
              <a:off x="357158" y="2571744"/>
              <a:ext cx="500066" cy="461665"/>
            </a:xfrm>
            <a:prstGeom prst="rect">
              <a:avLst/>
            </a:prstGeom>
            <a:noFill/>
          </p:spPr>
          <p:txBody>
            <a:bodyPr wrap="square" rtlCol="0">
              <a:spAutoFit/>
            </a:bodyPr>
            <a:lstStyle/>
            <a:p>
              <a:pPr algn="ctr"/>
              <a:r>
                <a:rPr lang="en-IN" sz="2400" dirty="0" smtClean="0"/>
                <a:t>u</a:t>
              </a:r>
              <a:endParaRPr lang="en-IN" sz="2400" dirty="0"/>
            </a:p>
          </p:txBody>
        </p:sp>
        <p:sp>
          <p:nvSpPr>
            <p:cNvPr id="34" name="TextBox 33"/>
            <p:cNvSpPr txBox="1"/>
            <p:nvPr/>
          </p:nvSpPr>
          <p:spPr>
            <a:xfrm>
              <a:off x="357158" y="571480"/>
              <a:ext cx="1143008" cy="461665"/>
            </a:xfrm>
            <a:prstGeom prst="rect">
              <a:avLst/>
            </a:prstGeom>
            <a:noFill/>
          </p:spPr>
          <p:txBody>
            <a:bodyPr wrap="square" rtlCol="0">
              <a:spAutoFit/>
            </a:bodyPr>
            <a:lstStyle/>
            <a:p>
              <a:pPr algn="ctr"/>
              <a:r>
                <a:rPr lang="en-IN" sz="2400" dirty="0" smtClean="0"/>
                <a:t>(0,0)</a:t>
              </a:r>
              <a:endParaRPr lang="en-IN" sz="2400" dirty="0"/>
            </a:p>
          </p:txBody>
        </p:sp>
      </p:grpSp>
      <p:cxnSp>
        <p:nvCxnSpPr>
          <p:cNvPr id="35" name="Elbow Connector 34"/>
          <p:cNvCxnSpPr/>
          <p:nvPr/>
        </p:nvCxnSpPr>
        <p:spPr>
          <a:xfrm rot="5400000">
            <a:off x="5891194" y="3948130"/>
            <a:ext cx="1714512" cy="1285884"/>
          </a:xfrm>
          <a:prstGeom prst="bentConnector3">
            <a:avLst>
              <a:gd name="adj1" fmla="val 99717"/>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91194" y="5591204"/>
            <a:ext cx="2357454" cy="830997"/>
          </a:xfrm>
          <a:prstGeom prst="rect">
            <a:avLst/>
          </a:prstGeom>
          <a:noFill/>
        </p:spPr>
        <p:txBody>
          <a:bodyPr wrap="square" rtlCol="0">
            <a:spAutoFit/>
          </a:bodyPr>
          <a:lstStyle/>
          <a:p>
            <a:pPr algn="ctr"/>
            <a:r>
              <a:rPr lang="en-IN" sz="2400" dirty="0" smtClean="0"/>
              <a:t>Column Transformation</a:t>
            </a:r>
            <a:endParaRPr lang="en-IN"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3399"/>
                </a:solidFill>
              </a:rPr>
              <a:t>Properties of DFT …</a:t>
            </a:r>
            <a:endParaRPr lang="en-US" dirty="0"/>
          </a:p>
        </p:txBody>
      </p:sp>
      <p:sp>
        <p:nvSpPr>
          <p:cNvPr id="3" name="Content Placeholder 2"/>
          <p:cNvSpPr>
            <a:spLocks noGrp="1"/>
          </p:cNvSpPr>
          <p:nvPr>
            <p:ph sz="quarter" idx="1"/>
          </p:nvPr>
        </p:nvSpPr>
        <p:spPr>
          <a:xfrm>
            <a:off x="612648" y="1600200"/>
            <a:ext cx="8153400" cy="609600"/>
          </a:xfrm>
        </p:spPr>
        <p:txBody>
          <a:bodyPr>
            <a:noAutofit/>
          </a:bodyPr>
          <a:lstStyle/>
          <a:p>
            <a:r>
              <a:rPr lang="en-IN" sz="3600" b="1" dirty="0" smtClean="0">
                <a:solidFill>
                  <a:srgbClr val="C00000"/>
                </a:solidFill>
              </a:rPr>
              <a:t>The Translation Property</a:t>
            </a:r>
            <a:endParaRPr lang="en-US" sz="3600" b="1" dirty="0">
              <a:solidFill>
                <a:srgbClr val="C00000"/>
              </a:solidFill>
            </a:endParaRPr>
          </a:p>
        </p:txBody>
      </p:sp>
      <p:sp>
        <p:nvSpPr>
          <p:cNvPr id="4" name="TextBox 3"/>
          <p:cNvSpPr txBox="1"/>
          <p:nvPr/>
        </p:nvSpPr>
        <p:spPr>
          <a:xfrm>
            <a:off x="1000100" y="2209800"/>
            <a:ext cx="7429552" cy="2308324"/>
          </a:xfrm>
          <a:prstGeom prst="rect">
            <a:avLst/>
          </a:prstGeom>
          <a:noFill/>
        </p:spPr>
        <p:txBody>
          <a:bodyPr wrap="square" rtlCol="0">
            <a:spAutoFit/>
          </a:bodyPr>
          <a:lstStyle/>
          <a:p>
            <a:pPr algn="just"/>
            <a:r>
              <a:rPr lang="en-IN" sz="3600" dirty="0" smtClean="0">
                <a:latin typeface="Cambria" pitchFamily="18" charset="0"/>
              </a:rPr>
              <a:t>If f(</a:t>
            </a:r>
            <a:r>
              <a:rPr lang="en-IN" sz="3600" dirty="0" err="1" smtClean="0">
                <a:latin typeface="Cambria" pitchFamily="18" charset="0"/>
              </a:rPr>
              <a:t>x,y</a:t>
            </a:r>
            <a:r>
              <a:rPr lang="en-IN" sz="3600" dirty="0" smtClean="0">
                <a:latin typeface="Cambria" pitchFamily="18" charset="0"/>
              </a:rPr>
              <a:t>) is multiplied by an exponential, the original Fourier Transform, F(</a:t>
            </a:r>
            <a:r>
              <a:rPr lang="en-IN" sz="3600" dirty="0" err="1" smtClean="0">
                <a:latin typeface="Cambria" pitchFamily="18" charset="0"/>
              </a:rPr>
              <a:t>u,v</a:t>
            </a:r>
            <a:r>
              <a:rPr lang="en-IN" sz="3600" dirty="0" smtClean="0">
                <a:latin typeface="Cambria" pitchFamily="18" charset="0"/>
              </a:rPr>
              <a:t>), gets shifted in frequency by f(u-u</a:t>
            </a:r>
            <a:r>
              <a:rPr lang="en-IN" sz="3600" baseline="-25000" dirty="0" smtClean="0">
                <a:latin typeface="Cambria" pitchFamily="18" charset="0"/>
              </a:rPr>
              <a:t>0</a:t>
            </a:r>
            <a:r>
              <a:rPr lang="en-IN" sz="3600" dirty="0" smtClean="0">
                <a:latin typeface="Cambria" pitchFamily="18" charset="0"/>
              </a:rPr>
              <a:t>, v-v</a:t>
            </a:r>
            <a:r>
              <a:rPr lang="en-IN" sz="3600" baseline="-25000" dirty="0" smtClean="0">
                <a:latin typeface="Cambria" pitchFamily="18" charset="0"/>
              </a:rPr>
              <a:t>0</a:t>
            </a:r>
            <a:r>
              <a:rPr lang="en-IN" sz="3600" dirty="0" smtClean="0">
                <a:latin typeface="Cambria" pitchFamily="18" charset="0"/>
              </a:rPr>
              <a:t>)</a:t>
            </a:r>
            <a:endParaRPr lang="en-IN" sz="3600" dirty="0">
              <a:latin typeface="Cambria" pitchFamily="18" charset="0"/>
            </a:endParaRPr>
          </a:p>
        </p:txBody>
      </p:sp>
      <p:pic>
        <p:nvPicPr>
          <p:cNvPr id="5"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5181600"/>
            <a:ext cx="6588125" cy="1330325"/>
          </a:xfrm>
          <a:prstGeom prst="rect">
            <a:avLst/>
          </a:prstGeom>
        </p:spPr>
        <p:style>
          <a:lnRef idx="1">
            <a:schemeClr val="accent1"/>
          </a:lnRef>
          <a:fillRef idx="2">
            <a:schemeClr val="accent1"/>
          </a:fillRef>
          <a:effectRef idx="1">
            <a:schemeClr val="accent1"/>
          </a:effectRef>
          <a:fontRef idx="minor">
            <a:schemeClr val="dk1"/>
          </a:fontRef>
        </p:style>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5240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76261" y="1690671"/>
            <a:ext cx="9300303" cy="2071702"/>
          </a:xfrm>
          <a:prstGeom prst="rect">
            <a:avLst/>
          </a:prstGeom>
          <a:noFill/>
        </p:spPr>
      </p:pic>
      <p:sp>
        <p:nvSpPr>
          <p:cNvPr id="8" name="Rectangle 4"/>
          <p:cNvSpPr>
            <a:spLocks noChangeArrowheads="1"/>
          </p:cNvSpPr>
          <p:nvPr/>
        </p:nvSpPr>
        <p:spPr bwMode="auto">
          <a:xfrm>
            <a:off x="-15240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Rectangle 2"/>
          <p:cNvSpPr>
            <a:spLocks noChangeArrowheads="1"/>
          </p:cNvSpPr>
          <p:nvPr/>
        </p:nvSpPr>
        <p:spPr bwMode="auto">
          <a:xfrm>
            <a:off x="-15240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0510" y="4119563"/>
            <a:ext cx="7970778" cy="19288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52432"/>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71538" y="1623978"/>
            <a:ext cx="6855861" cy="1357322"/>
          </a:xfrm>
          <a:prstGeom prst="rect">
            <a:avLst/>
          </a:prstGeom>
          <a:noFill/>
        </p:spPr>
      </p:pic>
      <p:sp>
        <p:nvSpPr>
          <p:cNvPr id="6" name="TextBox 5"/>
          <p:cNvSpPr txBox="1"/>
          <p:nvPr/>
        </p:nvSpPr>
        <p:spPr>
          <a:xfrm>
            <a:off x="1428728" y="2981300"/>
            <a:ext cx="5357850" cy="2677656"/>
          </a:xfrm>
          <a:prstGeom prst="rect">
            <a:avLst/>
          </a:prstGeom>
          <a:noFill/>
        </p:spPr>
        <p:txBody>
          <a:bodyPr wrap="square" rtlCol="0">
            <a:spAutoFit/>
          </a:bodyPr>
          <a:lstStyle/>
          <a:p>
            <a:r>
              <a:rPr lang="en-IN" sz="2800" dirty="0" smtClean="0">
                <a:solidFill>
                  <a:srgbClr val="000000"/>
                </a:solidFill>
                <a:latin typeface="+mn-lt"/>
              </a:rPr>
              <a:t>= F(u-u</a:t>
            </a:r>
            <a:r>
              <a:rPr lang="en-IN" sz="2800" baseline="-25000" dirty="0" smtClean="0">
                <a:solidFill>
                  <a:srgbClr val="000000"/>
                </a:solidFill>
                <a:latin typeface="+mn-lt"/>
              </a:rPr>
              <a:t>0</a:t>
            </a:r>
            <a:r>
              <a:rPr lang="en-IN" sz="2800" dirty="0" smtClean="0">
                <a:solidFill>
                  <a:srgbClr val="000000"/>
                </a:solidFill>
                <a:latin typeface="+mn-lt"/>
              </a:rPr>
              <a:t>, v-v</a:t>
            </a:r>
            <a:r>
              <a:rPr lang="en-IN" sz="2800" baseline="-25000" dirty="0" smtClean="0">
                <a:solidFill>
                  <a:srgbClr val="000000"/>
                </a:solidFill>
                <a:latin typeface="+mn-lt"/>
              </a:rPr>
              <a:t>0</a:t>
            </a:r>
            <a:r>
              <a:rPr lang="en-IN" sz="2800" dirty="0" smtClean="0">
                <a:solidFill>
                  <a:srgbClr val="000000"/>
                </a:solidFill>
                <a:latin typeface="+mn-lt"/>
              </a:rPr>
              <a:t>)</a:t>
            </a:r>
          </a:p>
          <a:p>
            <a:r>
              <a:rPr lang="en-IN" sz="2800" dirty="0" smtClean="0">
                <a:solidFill>
                  <a:srgbClr val="000000"/>
                </a:solidFill>
                <a:latin typeface="+mn-lt"/>
              </a:rPr>
              <a:t/>
            </a:r>
            <a:br>
              <a:rPr lang="en-IN" sz="2800" dirty="0" smtClean="0">
                <a:solidFill>
                  <a:srgbClr val="000000"/>
                </a:solidFill>
                <a:latin typeface="+mn-lt"/>
              </a:rPr>
            </a:br>
            <a:r>
              <a:rPr lang="en-IN" sz="2800" dirty="0" smtClean="0">
                <a:solidFill>
                  <a:srgbClr val="000000"/>
                </a:solidFill>
                <a:latin typeface="+mn-lt"/>
              </a:rPr>
              <a:t>Thus, if</a:t>
            </a:r>
          </a:p>
          <a:p>
            <a:endParaRPr lang="en-IN" sz="2800" dirty="0" smtClean="0">
              <a:solidFill>
                <a:srgbClr val="000000"/>
              </a:solidFill>
              <a:latin typeface="+mn-lt"/>
            </a:endParaRPr>
          </a:p>
          <a:p>
            <a:endParaRPr lang="en-IN" sz="2800" dirty="0" smtClean="0">
              <a:solidFill>
                <a:srgbClr val="000000"/>
              </a:solidFill>
              <a:latin typeface="+mn-lt"/>
            </a:endParaRPr>
          </a:p>
          <a:p>
            <a:r>
              <a:rPr lang="en-IN" sz="2800" dirty="0" smtClean="0">
                <a:solidFill>
                  <a:srgbClr val="000000"/>
                </a:solidFill>
                <a:latin typeface="+mn-lt"/>
              </a:rPr>
              <a:t>Then,</a:t>
            </a:r>
            <a:endParaRPr lang="en-IN" sz="2800" dirty="0">
              <a:solidFill>
                <a:srgbClr val="000000"/>
              </a:solidFill>
              <a:latin typeface="+mn-lt"/>
            </a:endParaRPr>
          </a:p>
        </p:txBody>
      </p:sp>
      <p:sp>
        <p:nvSpPr>
          <p:cNvPr id="7" name="Rectangle 2"/>
          <p:cNvSpPr>
            <a:spLocks noChangeArrowheads="1"/>
          </p:cNvSpPr>
          <p:nvPr/>
        </p:nvSpPr>
        <p:spPr bwMode="auto">
          <a:xfrm>
            <a:off x="0" y="552432"/>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71736" y="4481498"/>
            <a:ext cx="3857652" cy="673037"/>
          </a:xfrm>
          <a:prstGeom prst="rect">
            <a:avLst/>
          </a:prstGeom>
          <a:solidFill>
            <a:srgbClr val="0070C0"/>
          </a:solidFill>
        </p:spPr>
      </p:pic>
      <p:sp>
        <p:nvSpPr>
          <p:cNvPr id="9" name="Rectangle 4"/>
          <p:cNvSpPr>
            <a:spLocks noChangeArrowheads="1"/>
          </p:cNvSpPr>
          <p:nvPr/>
        </p:nvSpPr>
        <p:spPr bwMode="auto">
          <a:xfrm>
            <a:off x="0" y="552432"/>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85918" y="5767382"/>
            <a:ext cx="6909267" cy="785818"/>
          </a:xfrm>
          <a:prstGeom prst="rect">
            <a:avLst/>
          </a:prstGeom>
          <a:solidFill>
            <a:srgbClr val="0070C0"/>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amond(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3399"/>
                </a:solidFill>
              </a:rPr>
              <a:t>Image Enhancement …</a:t>
            </a:r>
            <a:endParaRPr lang="en-US" dirty="0"/>
          </a:p>
        </p:txBody>
      </p:sp>
      <p:sp>
        <p:nvSpPr>
          <p:cNvPr id="3" name="Content Placeholder 2"/>
          <p:cNvSpPr>
            <a:spLocks noGrp="1"/>
          </p:cNvSpPr>
          <p:nvPr>
            <p:ph sz="quarter" idx="1"/>
          </p:nvPr>
        </p:nvSpPr>
        <p:spPr/>
        <p:txBody>
          <a:bodyPr/>
          <a:lstStyle/>
          <a:p>
            <a:pPr marL="914400" lvl="1" indent="-457200">
              <a:buClr>
                <a:srgbClr val="005DA2"/>
              </a:buClr>
              <a:buSzPct val="100000"/>
              <a:buFont typeface="+mj-lt"/>
              <a:buAutoNum type="arabicPeriod" startAt="2"/>
              <a:defRPr/>
            </a:pPr>
            <a:r>
              <a:rPr kumimoji="1" lang="en-US" altLang="zh-TW" sz="2800" b="1" dirty="0" smtClean="0">
                <a:solidFill>
                  <a:srgbClr val="C00000"/>
                </a:solidFill>
                <a:ea typeface="新細明體"/>
              </a:rPr>
              <a:t>Frequency domain methods</a:t>
            </a:r>
            <a:r>
              <a:rPr lang="en-US" altLang="zh-TW" sz="2800" dirty="0" smtClean="0">
                <a:solidFill>
                  <a:srgbClr val="C00000"/>
                </a:solidFill>
              </a:rPr>
              <a:t>: </a:t>
            </a:r>
            <a:r>
              <a:rPr lang="en-US" altLang="zh-TW" dirty="0" smtClean="0">
                <a:solidFill>
                  <a:schemeClr val="tx2"/>
                </a:solidFill>
              </a:rPr>
              <a:t/>
            </a:r>
            <a:br>
              <a:rPr lang="en-US" altLang="zh-TW" dirty="0" smtClean="0">
                <a:solidFill>
                  <a:schemeClr val="tx2"/>
                </a:solidFill>
              </a:rPr>
            </a:br>
            <a:r>
              <a:rPr lang="en-US" altLang="zh-TW" sz="2400" dirty="0" smtClean="0"/>
              <a:t>work on the Fourier transformed output of the image, examples: from the convolution theory</a:t>
            </a:r>
          </a:p>
          <a:p>
            <a:pPr lvl="2">
              <a:defRPr/>
            </a:pPr>
            <a:r>
              <a:rPr lang="en-US" altLang="zh-TW" sz="2400" dirty="0" smtClean="0"/>
              <a:t>g(</a:t>
            </a:r>
            <a:r>
              <a:rPr lang="en-US" altLang="zh-TW" sz="2400" dirty="0" err="1" smtClean="0"/>
              <a:t>x,y</a:t>
            </a:r>
            <a:r>
              <a:rPr lang="en-US" altLang="zh-TW" sz="2400" dirty="0" smtClean="0"/>
              <a:t>) = f(</a:t>
            </a:r>
            <a:r>
              <a:rPr lang="en-US" altLang="zh-TW" sz="2400" dirty="0" err="1" smtClean="0"/>
              <a:t>x,y</a:t>
            </a:r>
            <a:r>
              <a:rPr lang="en-US" altLang="zh-TW" sz="2400" dirty="0" smtClean="0"/>
              <a:t>) </a:t>
            </a:r>
            <a:r>
              <a:rPr lang="en-US" altLang="zh-TW" sz="2400" dirty="0" smtClean="0">
                <a:latin typeface="Symbol" pitchFamily="18" charset="2"/>
              </a:rPr>
              <a:t></a:t>
            </a:r>
            <a:r>
              <a:rPr lang="en-US" altLang="zh-TW" sz="2400" dirty="0" smtClean="0"/>
              <a:t>h(</a:t>
            </a:r>
            <a:r>
              <a:rPr lang="en-US" altLang="zh-TW" sz="2400" dirty="0" err="1" smtClean="0"/>
              <a:t>x,y</a:t>
            </a:r>
            <a:r>
              <a:rPr lang="en-US" altLang="zh-TW" sz="2400" dirty="0" smtClean="0"/>
              <a:t>)</a:t>
            </a:r>
          </a:p>
          <a:p>
            <a:pPr lvl="3">
              <a:defRPr/>
            </a:pPr>
            <a:r>
              <a:rPr lang="en-US" altLang="zh-TW" sz="2400" dirty="0" smtClean="0"/>
              <a:t>=&gt; G(</a:t>
            </a:r>
            <a:r>
              <a:rPr lang="en-US" altLang="zh-TW" sz="2400" dirty="0" err="1" smtClean="0"/>
              <a:t>u,v</a:t>
            </a:r>
            <a:r>
              <a:rPr lang="en-US" altLang="zh-TW" sz="2400" dirty="0" smtClean="0"/>
              <a:t>) = F(</a:t>
            </a:r>
            <a:r>
              <a:rPr lang="en-US" altLang="zh-TW" sz="2400" dirty="0" err="1" smtClean="0"/>
              <a:t>u,v</a:t>
            </a:r>
            <a:r>
              <a:rPr lang="en-US" altLang="zh-TW" sz="2400" dirty="0" smtClean="0"/>
              <a:t>) • H(</a:t>
            </a:r>
            <a:r>
              <a:rPr lang="en-US" altLang="zh-TW" sz="2400" dirty="0" err="1" smtClean="0"/>
              <a:t>u,v</a:t>
            </a:r>
            <a:r>
              <a:rPr lang="en-US" altLang="zh-TW" sz="2400" dirty="0" smtClean="0"/>
              <a:t>)</a:t>
            </a:r>
          </a:p>
          <a:p>
            <a:pPr lvl="3">
              <a:defRPr/>
            </a:pPr>
            <a:r>
              <a:rPr lang="en-US" altLang="zh-TW" sz="2400" dirty="0" smtClean="0"/>
              <a:t>=&gt; certain properties of F(</a:t>
            </a:r>
            <a:r>
              <a:rPr lang="en-US" altLang="zh-TW" sz="2400" dirty="0" err="1" smtClean="0"/>
              <a:t>u,v</a:t>
            </a:r>
            <a:r>
              <a:rPr lang="en-US" altLang="zh-TW" sz="2400" dirty="0" smtClean="0"/>
              <a:t>) can be</a:t>
            </a:r>
          </a:p>
          <a:p>
            <a:pPr lvl="4">
              <a:defRPr/>
            </a:pPr>
            <a:r>
              <a:rPr lang="en-US" altLang="zh-TW" sz="2400" dirty="0" smtClean="0"/>
              <a:t>emphasized into G(</a:t>
            </a:r>
            <a:r>
              <a:rPr lang="en-US" altLang="zh-TW" sz="2400" dirty="0" err="1" smtClean="0"/>
              <a:t>u,v</a:t>
            </a:r>
            <a:r>
              <a:rPr lang="en-US" altLang="zh-TW" sz="2400" dirty="0" smtClean="0"/>
              <a:t>)</a:t>
            </a:r>
          </a:p>
          <a:p>
            <a:pPr lvl="3">
              <a:defRPr/>
            </a:pPr>
            <a:r>
              <a:rPr lang="en-US" altLang="zh-TW" sz="2400" dirty="0" smtClean="0"/>
              <a:t>=&gt; spatial domain g(</a:t>
            </a:r>
            <a:r>
              <a:rPr lang="en-US" altLang="zh-TW" sz="2400" dirty="0" err="1" smtClean="0"/>
              <a:t>x,y</a:t>
            </a:r>
            <a:r>
              <a:rPr lang="en-US" altLang="zh-TW" sz="2400" dirty="0" smtClean="0"/>
              <a:t>) = F</a:t>
            </a:r>
            <a:r>
              <a:rPr lang="en-US" altLang="zh-TW" sz="2400" baseline="30000" dirty="0" smtClean="0"/>
              <a:t>-1</a:t>
            </a:r>
            <a:r>
              <a:rPr lang="en-US" altLang="zh-TW" sz="2400" dirty="0" smtClean="0"/>
              <a:t>{G(</a:t>
            </a:r>
            <a:r>
              <a:rPr lang="en-US" altLang="zh-TW" sz="2400" dirty="0" err="1" smtClean="0"/>
              <a:t>u,v</a:t>
            </a:r>
            <a:r>
              <a:rPr lang="en-US" altLang="zh-TW" sz="2400" dirty="0" smtClean="0"/>
              <a:t>)}</a:t>
            </a:r>
          </a:p>
          <a:p>
            <a:pPr lvl="3">
              <a:buNone/>
              <a:defRPr/>
            </a:pPr>
            <a:endParaRPr lang="en-US" altLang="zh-TW" dirty="0" smtClean="0">
              <a:solidFill>
                <a:schemeClr val="tx2"/>
              </a:solidFill>
            </a:endParaRPr>
          </a:p>
          <a:p>
            <a:pPr lvl="2" indent="-457200">
              <a:buClr>
                <a:srgbClr val="005DA2"/>
              </a:buClr>
              <a:buSzPct val="100000"/>
              <a:buFont typeface="+mj-lt"/>
              <a:buAutoNum type="arabicPeriod" startAt="3"/>
            </a:pPr>
            <a:r>
              <a:rPr kumimoji="1" lang="en-US" altLang="zh-TW" sz="2800" b="1" dirty="0" smtClean="0">
                <a:solidFill>
                  <a:srgbClr val="C00000"/>
                </a:solidFill>
                <a:ea typeface="新細明體"/>
              </a:rPr>
              <a:t>Combination of the above two categories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1670" y="428604"/>
            <a:ext cx="5572164" cy="1077218"/>
          </a:xfrm>
          <a:prstGeom prst="rect">
            <a:avLst/>
          </a:prstGeom>
          <a:solidFill>
            <a:schemeClr val="tx1">
              <a:lumMod val="25000"/>
              <a:lumOff val="75000"/>
            </a:schemeClr>
          </a:solidFill>
          <a:ln>
            <a:solidFill>
              <a:srgbClr val="000000"/>
            </a:solidFill>
          </a:ln>
        </p:spPr>
        <p:txBody>
          <a:bodyPr wrap="square" rtlCol="0">
            <a:spAutoFit/>
          </a:bodyPr>
          <a:lstStyle/>
          <a:p>
            <a:pPr algn="ctr"/>
            <a:r>
              <a:rPr lang="en-IN" sz="3200" dirty="0" smtClean="0">
                <a:latin typeface="+mn-lt"/>
              </a:rPr>
              <a:t>What happens when </a:t>
            </a:r>
            <a:br>
              <a:rPr lang="en-IN" sz="3200" dirty="0" smtClean="0">
                <a:latin typeface="+mn-lt"/>
              </a:rPr>
            </a:br>
            <a:r>
              <a:rPr lang="en-IN" sz="3200" dirty="0" smtClean="0">
                <a:latin typeface="+mn-lt"/>
              </a:rPr>
              <a:t>u</a:t>
            </a:r>
            <a:r>
              <a:rPr lang="en-IN" sz="3200" baseline="-25000" dirty="0" smtClean="0">
                <a:latin typeface="+mn-lt"/>
              </a:rPr>
              <a:t>0</a:t>
            </a:r>
            <a:r>
              <a:rPr lang="en-IN" sz="3200" dirty="0" smtClean="0">
                <a:latin typeface="+mn-lt"/>
              </a:rPr>
              <a:t> = M/2 &amp; v</a:t>
            </a:r>
            <a:r>
              <a:rPr lang="en-IN" sz="3200" baseline="-25000" dirty="0" smtClean="0">
                <a:latin typeface="+mn-lt"/>
              </a:rPr>
              <a:t>0</a:t>
            </a:r>
            <a:r>
              <a:rPr lang="en-IN" sz="3200" dirty="0" smtClean="0">
                <a:latin typeface="+mn-lt"/>
              </a:rPr>
              <a:t> = N/2</a:t>
            </a:r>
            <a:endParaRPr lang="en-IN" sz="3200" dirty="0">
              <a:latin typeface="+mn-lt"/>
            </a:endParaRPr>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43108" y="2143116"/>
            <a:ext cx="3714776" cy="1059347"/>
          </a:xfrm>
          <a:prstGeom prst="rect">
            <a:avLst/>
          </a:prstGeom>
          <a:noFill/>
        </p:spPr>
      </p:pic>
      <p:pic>
        <p:nvPicPr>
          <p:cNvPr id="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43373" y="3286125"/>
            <a:ext cx="2357453" cy="613583"/>
          </a:xfrm>
          <a:prstGeom prst="rect">
            <a:avLst/>
          </a:prstGeom>
          <a:noFill/>
        </p:spPr>
      </p:pic>
      <p:sp>
        <p:nvSpPr>
          <p:cNvPr id="8"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p:cNvSpPr>
            <a:spLocks noChangeArrowheads="1"/>
          </p:cNvSpPr>
          <p:nvPr/>
        </p:nvSpPr>
        <p:spPr bwMode="auto">
          <a:xfrm>
            <a:off x="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GB" sz="1800" b="0" i="0" u="none" strike="noStrike" cap="none" normalizeH="0" baseline="0" smtClean="0">
              <a:ln>
                <a:noFill/>
              </a:ln>
              <a:solidFill>
                <a:schemeClr val="tx1"/>
              </a:solidFill>
              <a:effectLst/>
              <a:latin typeface="Arial" pitchFamily="34" charset="0"/>
            </a:endParaRPr>
          </a:p>
        </p:txBody>
      </p:sp>
      <p:sp>
        <p:nvSpPr>
          <p:cNvPr id="10" name="Rectangle 7"/>
          <p:cNvSpPr>
            <a:spLocks noChangeArrowheads="1"/>
          </p:cNvSpPr>
          <p:nvPr/>
        </p:nvSpPr>
        <p:spPr bwMode="auto">
          <a:xfrm>
            <a:off x="0" y="1533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 name="Line Callout 1 10"/>
          <p:cNvSpPr/>
          <p:nvPr/>
        </p:nvSpPr>
        <p:spPr>
          <a:xfrm>
            <a:off x="6786578" y="1714488"/>
            <a:ext cx="2143140" cy="1571636"/>
          </a:xfrm>
          <a:prstGeom prst="borderCallout1">
            <a:avLst>
              <a:gd name="adj1" fmla="val 18750"/>
              <a:gd name="adj2" fmla="val -8333"/>
              <a:gd name="adj3" fmla="val 93764"/>
              <a:gd name="adj4" fmla="val -3182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3600" dirty="0" smtClean="0">
                <a:solidFill>
                  <a:srgbClr val="000000"/>
                </a:solidFill>
              </a:rPr>
              <a:t>Why?</a:t>
            </a:r>
            <a:endParaRPr lang="en-IN" sz="3600" dirty="0">
              <a:solidFill>
                <a:srgbClr val="000000"/>
              </a:solidFill>
            </a:endParaRPr>
          </a:p>
        </p:txBody>
      </p:sp>
      <p:sp>
        <p:nvSpPr>
          <p:cNvPr id="12" name="Line Callout 1 11"/>
          <p:cNvSpPr/>
          <p:nvPr/>
        </p:nvSpPr>
        <p:spPr>
          <a:xfrm>
            <a:off x="857224" y="4643446"/>
            <a:ext cx="4929222" cy="2000264"/>
          </a:xfrm>
          <a:prstGeom prst="borderCallout1">
            <a:avLst>
              <a:gd name="adj1" fmla="val -44966"/>
              <a:gd name="adj2" fmla="val 104349"/>
              <a:gd name="adj3" fmla="val 59568"/>
              <a:gd name="adj4" fmla="val 11689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800" dirty="0" smtClean="0">
                <a:solidFill>
                  <a:srgbClr val="000000"/>
                </a:solidFill>
              </a:rPr>
              <a:t>Since (x + y) is an integer</a:t>
            </a:r>
          </a:p>
          <a:p>
            <a:pPr algn="ctr"/>
            <a:r>
              <a:rPr lang="en-IN" sz="2800" dirty="0" smtClean="0">
                <a:solidFill>
                  <a:srgbClr val="000000"/>
                </a:solidFill>
              </a:rPr>
              <a:t>So sin</a:t>
            </a:r>
            <a:r>
              <a:rPr lang="en-IN" sz="2800" dirty="0" smtClean="0">
                <a:solidFill>
                  <a:srgbClr val="000000"/>
                </a:solidFill>
                <a:sym typeface="Symbol"/>
              </a:rPr>
              <a:t>(</a:t>
            </a:r>
            <a:r>
              <a:rPr lang="en-IN" sz="2800" dirty="0" err="1" smtClean="0">
                <a:solidFill>
                  <a:srgbClr val="000000"/>
                </a:solidFill>
                <a:sym typeface="Symbol"/>
              </a:rPr>
              <a:t>x+y</a:t>
            </a:r>
            <a:r>
              <a:rPr lang="en-IN" sz="2800" dirty="0" smtClean="0">
                <a:solidFill>
                  <a:srgbClr val="000000"/>
                </a:solidFill>
                <a:sym typeface="Symbol"/>
              </a:rPr>
              <a:t>) = 0 &amp; </a:t>
            </a:r>
            <a:r>
              <a:rPr lang="en-IN" sz="2800" smtClean="0">
                <a:solidFill>
                  <a:srgbClr val="000000"/>
                </a:solidFill>
                <a:sym typeface="Symbol"/>
              </a:rPr>
              <a:t>cos</a:t>
            </a:r>
            <a:r>
              <a:rPr lang="en-IN" sz="2800" dirty="0" smtClean="0">
                <a:solidFill>
                  <a:srgbClr val="000000"/>
                </a:solidFill>
                <a:sym typeface="Symbol"/>
              </a:rPr>
              <a:t>(</a:t>
            </a:r>
            <a:r>
              <a:rPr lang="en-IN" sz="2800" dirty="0" err="1" smtClean="0">
                <a:solidFill>
                  <a:srgbClr val="000000"/>
                </a:solidFill>
                <a:sym typeface="Symbol"/>
              </a:rPr>
              <a:t>x+y</a:t>
            </a:r>
            <a:r>
              <a:rPr lang="en-IN" sz="2800" dirty="0" smtClean="0">
                <a:solidFill>
                  <a:srgbClr val="000000"/>
                </a:solidFill>
                <a:sym typeface="Symbol"/>
              </a:rPr>
              <a:t>) is 1 if (</a:t>
            </a:r>
            <a:r>
              <a:rPr lang="en-IN" sz="2800" dirty="0" err="1" smtClean="0">
                <a:solidFill>
                  <a:srgbClr val="000000"/>
                </a:solidFill>
                <a:sym typeface="Symbol"/>
              </a:rPr>
              <a:t>x+y</a:t>
            </a:r>
            <a:r>
              <a:rPr lang="en-IN" sz="2800" dirty="0" smtClean="0">
                <a:solidFill>
                  <a:srgbClr val="000000"/>
                </a:solidFill>
                <a:sym typeface="Symbol"/>
              </a:rPr>
              <a:t>) is even &amp; -1 if it is odd</a:t>
            </a:r>
            <a:endParaRPr lang="en-IN" sz="2800" dirty="0">
              <a:solidFill>
                <a:srgbClr val="000000"/>
              </a:solidFill>
            </a:endParaRPr>
          </a:p>
        </p:txBody>
      </p:sp>
      <p:sp>
        <p:nvSpPr>
          <p:cNvPr id="13" name="Rounded Rectangle 12"/>
          <p:cNvSpPr/>
          <p:nvPr/>
        </p:nvSpPr>
        <p:spPr>
          <a:xfrm>
            <a:off x="1071538" y="2428868"/>
            <a:ext cx="6091262" cy="20717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3200" dirty="0" smtClean="0">
                <a:solidFill>
                  <a:srgbClr val="000000"/>
                </a:solidFill>
              </a:rPr>
              <a:t>For an M x N image, what are the coordinates of the centre pixel?</a:t>
            </a:r>
            <a:endParaRPr lang="en-IN" sz="32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3"/>
                                        </p:tgtEl>
                                      </p:cBhvr>
                                    </p:animEffect>
                                    <p:set>
                                      <p:cBhvr>
                                        <p:cTn id="7" dur="1" fill="hold">
                                          <p:stCondLst>
                                            <p:cond delay="999"/>
                                          </p:stCondLst>
                                        </p:cTn>
                                        <p:tgtEl>
                                          <p:spTgt spid="13"/>
                                        </p:tgtEl>
                                        <p:attrNameLst>
                                          <p:attrName>style.visibility</p:attrName>
                                        </p:attrNameLst>
                                      </p:cBhvr>
                                      <p:to>
                                        <p:strVal val="hidden"/>
                                      </p:to>
                                    </p:set>
                                  </p:childTnLst>
                                </p:cTn>
                              </p:par>
                              <p:par>
                                <p:cTn id="8" presetID="2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edge">
                                      <p:cBhvr>
                                        <p:cTn id="10" dur="2000"/>
                                        <p:tgtEl>
                                          <p:spTgt spid="4"/>
                                        </p:tgtEl>
                                      </p:cBhvr>
                                    </p:animEffect>
                                  </p:childTnLst>
                                </p:cTn>
                              </p:par>
                              <p:par>
                                <p:cTn id="11" presetID="2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edge">
                                      <p:cBhvr>
                                        <p:cTn id="13" dur="2000"/>
                                        <p:tgtEl>
                                          <p:spTgt spid="6"/>
                                        </p:tgtEl>
                                      </p:cBhvr>
                                    </p:animEffect>
                                  </p:childTnLst>
                                </p:cTn>
                              </p:par>
                              <p:par>
                                <p:cTn id="14" presetID="2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edge">
                                      <p:cBhvr>
                                        <p:cTn id="16" dur="2000"/>
                                        <p:tgtEl>
                                          <p:spTgt spid="7"/>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edge">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edg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57224" y="3069473"/>
            <a:ext cx="2286016" cy="2928958"/>
            <a:chOff x="928662" y="642918"/>
            <a:chExt cx="2286016" cy="2928958"/>
          </a:xfrm>
        </p:grpSpPr>
        <p:grpSp>
          <p:nvGrpSpPr>
            <p:cNvPr id="5" name="Group 8"/>
            <p:cNvGrpSpPr/>
            <p:nvPr/>
          </p:nvGrpSpPr>
          <p:grpSpPr>
            <a:xfrm>
              <a:off x="1428728" y="1928802"/>
              <a:ext cx="1714512" cy="1643074"/>
              <a:chOff x="1428728" y="1500174"/>
              <a:chExt cx="1714512" cy="1643074"/>
            </a:xfrm>
          </p:grpSpPr>
          <p:sp>
            <p:nvSpPr>
              <p:cNvPr id="8" name="Rectangle 7"/>
              <p:cNvSpPr/>
              <p:nvPr/>
            </p:nvSpPr>
            <p:spPr>
              <a:xfrm>
                <a:off x="1428728" y="1500174"/>
                <a:ext cx="1714512" cy="1643074"/>
              </a:xfrm>
              <a:prstGeom prst="rect">
                <a:avLst/>
              </a:prstGeom>
              <a:noFill/>
              <a:ln w="28575">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Oval 8"/>
              <p:cNvSpPr/>
              <p:nvPr/>
            </p:nvSpPr>
            <p:spPr>
              <a:xfrm>
                <a:off x="1428728" y="1500174"/>
                <a:ext cx="71438" cy="71438"/>
              </a:xfrm>
              <a:prstGeom prst="ellipse">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sp>
          <p:nvSpPr>
            <p:cNvPr id="6" name="TextBox 5"/>
            <p:cNvSpPr txBox="1"/>
            <p:nvPr/>
          </p:nvSpPr>
          <p:spPr>
            <a:xfrm>
              <a:off x="928662" y="642918"/>
              <a:ext cx="2286016" cy="830997"/>
            </a:xfrm>
            <a:prstGeom prst="rect">
              <a:avLst/>
            </a:prstGeom>
            <a:noFill/>
          </p:spPr>
          <p:txBody>
            <a:bodyPr wrap="square" rtlCol="0">
              <a:spAutoFit/>
            </a:bodyPr>
            <a:lstStyle/>
            <a:p>
              <a:r>
                <a:rPr lang="en-IN" sz="2400" dirty="0" smtClean="0"/>
                <a:t>F(0, 0) is at the origin</a:t>
              </a:r>
              <a:endParaRPr lang="en-IN" sz="2400" dirty="0"/>
            </a:p>
          </p:txBody>
        </p:sp>
        <p:cxnSp>
          <p:nvCxnSpPr>
            <p:cNvPr id="7" name="Straight Arrow Connector 6"/>
            <p:cNvCxnSpPr/>
            <p:nvPr/>
          </p:nvCxnSpPr>
          <p:spPr>
            <a:xfrm rot="5400000">
              <a:off x="1428731" y="1214427"/>
              <a:ext cx="714380" cy="57149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5715008" y="3355225"/>
            <a:ext cx="2286016" cy="3045575"/>
            <a:chOff x="5643570" y="1928802"/>
            <a:chExt cx="2286016" cy="3045575"/>
          </a:xfrm>
        </p:grpSpPr>
        <p:grpSp>
          <p:nvGrpSpPr>
            <p:cNvPr id="11" name="Group 7"/>
            <p:cNvGrpSpPr/>
            <p:nvPr/>
          </p:nvGrpSpPr>
          <p:grpSpPr>
            <a:xfrm>
              <a:off x="5786446" y="1928802"/>
              <a:ext cx="1714512" cy="1643074"/>
              <a:chOff x="5715008" y="1571612"/>
              <a:chExt cx="1714512" cy="1643074"/>
            </a:xfrm>
          </p:grpSpPr>
          <p:sp>
            <p:nvSpPr>
              <p:cNvPr id="14" name="Rectangle 13"/>
              <p:cNvSpPr/>
              <p:nvPr/>
            </p:nvSpPr>
            <p:spPr>
              <a:xfrm>
                <a:off x="5715008" y="1571612"/>
                <a:ext cx="1714512" cy="1643074"/>
              </a:xfrm>
              <a:prstGeom prst="rect">
                <a:avLst/>
              </a:prstGeom>
              <a:noFill/>
              <a:ln w="28575">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Oval 14"/>
              <p:cNvSpPr/>
              <p:nvPr/>
            </p:nvSpPr>
            <p:spPr>
              <a:xfrm>
                <a:off x="6536545" y="2357430"/>
                <a:ext cx="71438" cy="71438"/>
              </a:xfrm>
              <a:prstGeom prst="ellipse">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sp>
          <p:nvSpPr>
            <p:cNvPr id="12" name="TextBox 11"/>
            <p:cNvSpPr txBox="1"/>
            <p:nvPr/>
          </p:nvSpPr>
          <p:spPr>
            <a:xfrm>
              <a:off x="5643570" y="4143380"/>
              <a:ext cx="2286016" cy="830997"/>
            </a:xfrm>
            <a:prstGeom prst="rect">
              <a:avLst/>
            </a:prstGeom>
            <a:noFill/>
          </p:spPr>
          <p:txBody>
            <a:bodyPr wrap="square" rtlCol="0">
              <a:spAutoFit/>
            </a:bodyPr>
            <a:lstStyle/>
            <a:p>
              <a:pPr algn="ctr"/>
              <a:r>
                <a:rPr lang="en-IN" sz="2400" dirty="0" smtClean="0"/>
                <a:t>F(M/2, N/2) is at the origin</a:t>
              </a:r>
              <a:endParaRPr lang="en-IN" sz="2400" dirty="0"/>
            </a:p>
          </p:txBody>
        </p:sp>
        <p:cxnSp>
          <p:nvCxnSpPr>
            <p:cNvPr id="13" name="Straight Arrow Connector 12"/>
            <p:cNvCxnSpPr>
              <a:stCxn id="12" idx="0"/>
            </p:cNvCxnSpPr>
            <p:nvPr/>
          </p:nvCxnSpPr>
          <p:spPr>
            <a:xfrm rot="16200000" flipV="1">
              <a:off x="6107917" y="3464719"/>
              <a:ext cx="1214446" cy="1428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Rectangle 2"/>
          <p:cNvSpPr>
            <a:spLocks noChangeArrowheads="1"/>
          </p:cNvSpPr>
          <p:nvPr/>
        </p:nvSpPr>
        <p:spPr bwMode="auto">
          <a:xfrm>
            <a:off x="0" y="56916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28661" y="1569275"/>
            <a:ext cx="7024737" cy="71438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1614488"/>
            <a:ext cx="3857625" cy="1000125"/>
          </a:xfrm>
          <a:prstGeom prst="ellipse">
            <a:avLst/>
          </a:prstGeom>
          <a:solidFill>
            <a:srgbClr val="005EA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sz="3200" dirty="0"/>
              <a:t>A common practice …</a:t>
            </a:r>
          </a:p>
        </p:txBody>
      </p:sp>
      <p:sp>
        <p:nvSpPr>
          <p:cNvPr id="5" name="TextBox 4"/>
          <p:cNvSpPr txBox="1"/>
          <p:nvPr/>
        </p:nvSpPr>
        <p:spPr>
          <a:xfrm>
            <a:off x="928688" y="3257550"/>
            <a:ext cx="7500937" cy="954088"/>
          </a:xfrm>
          <a:prstGeom prst="rect">
            <a:avLst/>
          </a:prstGeom>
          <a:solidFill>
            <a:schemeClr val="accent2">
              <a:lumMod val="60000"/>
              <a:lumOff val="40000"/>
            </a:schemeClr>
          </a:solidFill>
        </p:spPr>
        <p:txBody>
          <a:bodyPr>
            <a:spAutoFit/>
          </a:bodyPr>
          <a:lstStyle/>
          <a:p>
            <a:pPr algn="ctr">
              <a:defRPr/>
            </a:pPr>
            <a:r>
              <a:rPr lang="en-GB" sz="2800" dirty="0">
                <a:latin typeface="+mj-lt"/>
              </a:rPr>
              <a:t>Multiply the </a:t>
            </a:r>
            <a:r>
              <a:rPr lang="en-GB" sz="2800" dirty="0" err="1">
                <a:latin typeface="+mj-lt"/>
              </a:rPr>
              <a:t>i</a:t>
            </a:r>
            <a:r>
              <a:rPr lang="en-GB" sz="2800" dirty="0">
                <a:latin typeface="+mj-lt"/>
              </a:rPr>
              <a:t>/p image function by (-1)</a:t>
            </a:r>
            <a:r>
              <a:rPr lang="en-GB" sz="2800" baseline="30000" dirty="0">
                <a:latin typeface="+mj-lt"/>
              </a:rPr>
              <a:t>x + y</a:t>
            </a:r>
            <a:r>
              <a:rPr lang="en-GB" sz="2800" dirty="0">
                <a:latin typeface="+mj-lt"/>
              </a:rPr>
              <a:t> prior to computing the Fourier transform</a:t>
            </a:r>
          </a:p>
        </p:txBody>
      </p:sp>
      <p:sp>
        <p:nvSpPr>
          <p:cNvPr id="6" name="TextBox 5"/>
          <p:cNvSpPr txBox="1"/>
          <p:nvPr/>
        </p:nvSpPr>
        <p:spPr>
          <a:xfrm>
            <a:off x="857250" y="4972050"/>
            <a:ext cx="7429500" cy="1200150"/>
          </a:xfrm>
          <a:prstGeom prst="rect">
            <a:avLst/>
          </a:prstGeom>
          <a:noFill/>
          <a:ln w="76200">
            <a:solidFill>
              <a:srgbClr val="C00000"/>
            </a:solidFill>
          </a:ln>
        </p:spPr>
        <p:txBody>
          <a:bodyPr>
            <a:spAutoFit/>
          </a:bodyPr>
          <a:lstStyle/>
          <a:p>
            <a:pPr algn="ctr">
              <a:defRPr/>
            </a:pPr>
            <a:r>
              <a:rPr lang="en-GB" sz="2400" dirty="0">
                <a:latin typeface="+mj-lt"/>
              </a:rPr>
              <a:t>This shifts the origin of F(u, v) to frequency coordinates (M/2, N/2),which is the centre of the M x N area occupied by the 2-DFT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7200" y="1508125"/>
            <a:ext cx="8229600" cy="1798638"/>
          </a:xfrm>
          <a:prstGeom prst="rect">
            <a:avLst/>
          </a:prstGeom>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smtClean="0">
                <a:ln>
                  <a:noFill/>
                </a:ln>
                <a:solidFill>
                  <a:schemeClr val="tx1"/>
                </a:solidFill>
                <a:effectLst/>
                <a:uLnTx/>
                <a:uFillTx/>
                <a:latin typeface="+mn-lt"/>
                <a:ea typeface="+mn-ea"/>
                <a:cs typeface="+mn-cs"/>
              </a:rPr>
              <a:t>It is common to multiply input image by (-1)</a:t>
            </a:r>
            <a:r>
              <a:rPr kumimoji="0" lang="en-US" sz="2900" b="0" i="0" u="none" strike="noStrike" kern="1200" cap="none" spc="0" normalizeH="0" baseline="30000" noProof="0" smtClean="0">
                <a:ln>
                  <a:noFill/>
                </a:ln>
                <a:solidFill>
                  <a:schemeClr val="tx1"/>
                </a:solidFill>
                <a:effectLst/>
                <a:uLnTx/>
                <a:uFillTx/>
                <a:latin typeface="+mn-lt"/>
                <a:ea typeface="+mn-ea"/>
                <a:cs typeface="+mn-cs"/>
              </a:rPr>
              <a:t>x+y</a:t>
            </a:r>
            <a:r>
              <a:rPr kumimoji="0" lang="en-US" sz="2900" b="0" i="0" u="none" strike="noStrike" kern="1200" cap="none" spc="0" normalizeH="0" baseline="0" noProof="0" smtClean="0">
                <a:ln>
                  <a:noFill/>
                </a:ln>
                <a:solidFill>
                  <a:schemeClr val="tx1"/>
                </a:solidFill>
                <a:effectLst/>
                <a:uLnTx/>
                <a:uFillTx/>
                <a:latin typeface="+mn-lt"/>
                <a:ea typeface="+mn-ea"/>
                <a:cs typeface="+mn-cs"/>
              </a:rPr>
              <a:t> prior to computing the FT. This shift the center of the FT to (M/2,N/2).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defRPr/>
            </a:pPr>
            <a:r>
              <a:rPr kumimoji="0" lang="en-US" sz="2900" b="0" i="0" u="none" strike="noStrike" kern="1200" cap="none" spc="0" normalizeH="0" baseline="0" noProof="0" smtClean="0">
                <a:ln>
                  <a:noFill/>
                </a:ln>
                <a:solidFill>
                  <a:schemeClr val="tx1"/>
                </a:solidFill>
                <a:effectLst/>
                <a:uLnTx/>
                <a:uFillTx/>
                <a:latin typeface="+mn-lt"/>
                <a:ea typeface="+mn-ea"/>
                <a:cs typeface="+mn-cs"/>
              </a:rPr>
              <a:t>                                                                     </a:t>
            </a:r>
            <a:endParaRPr kumimoji="0" lang="en-US" sz="2900" b="0" i="0" u="none" strike="noStrike" kern="1200" cap="none" spc="0" normalizeH="0" baseline="0" noProof="0">
              <a:ln>
                <a:noFill/>
              </a:ln>
              <a:solidFill>
                <a:schemeClr val="tx1"/>
              </a:solidFill>
              <a:effectLst/>
              <a:uLnTx/>
              <a:uFillTx/>
              <a:latin typeface="+mn-lt"/>
              <a:ea typeface="+mn-ea"/>
              <a:cs typeface="+mn-cs"/>
            </a:endParaRPr>
          </a:p>
        </p:txBody>
      </p:sp>
      <p:pic>
        <p:nvPicPr>
          <p:cNvPr id="5" name="Picture 4" descr="ft1d3"/>
          <p:cNvPicPr>
            <a:picLocks noChangeAspect="1" noChangeArrowheads="1"/>
          </p:cNvPicPr>
          <p:nvPr/>
        </p:nvPicPr>
        <p:blipFill>
          <a:blip r:embed="rId3" cstate="print"/>
          <a:srcRect/>
          <a:stretch>
            <a:fillRect/>
          </a:stretch>
        </p:blipFill>
        <p:spPr bwMode="auto">
          <a:xfrm>
            <a:off x="533400" y="3905250"/>
            <a:ext cx="3429000" cy="2571750"/>
          </a:xfrm>
          <a:prstGeom prst="rect">
            <a:avLst/>
          </a:prstGeom>
          <a:noFill/>
        </p:spPr>
      </p:pic>
      <p:pic>
        <p:nvPicPr>
          <p:cNvPr id="6" name="Picture 5" descr="ft2d2"/>
          <p:cNvPicPr>
            <a:picLocks noChangeAspect="1" noChangeArrowheads="1"/>
          </p:cNvPicPr>
          <p:nvPr/>
        </p:nvPicPr>
        <p:blipFill>
          <a:blip r:embed="rId4" cstate="print"/>
          <a:srcRect/>
          <a:stretch>
            <a:fillRect/>
          </a:stretch>
        </p:blipFill>
        <p:spPr bwMode="auto">
          <a:xfrm>
            <a:off x="4876800" y="3905250"/>
            <a:ext cx="3429000" cy="2571750"/>
          </a:xfrm>
          <a:prstGeom prst="rect">
            <a:avLst/>
          </a:prstGeom>
          <a:noFill/>
        </p:spPr>
      </p:pic>
      <p:sp>
        <p:nvSpPr>
          <p:cNvPr id="7" name="AutoShape 6"/>
          <p:cNvSpPr>
            <a:spLocks noChangeArrowheads="1"/>
          </p:cNvSpPr>
          <p:nvPr/>
        </p:nvSpPr>
        <p:spPr bwMode="auto">
          <a:xfrm>
            <a:off x="3810000" y="5124450"/>
            <a:ext cx="1219200" cy="228600"/>
          </a:xfrm>
          <a:prstGeom prst="rightArrow">
            <a:avLst>
              <a:gd name="adj1" fmla="val 50000"/>
              <a:gd name="adj2" fmla="val 133333"/>
            </a:avLst>
          </a:prstGeom>
          <a:solidFill>
            <a:schemeClr val="accent1"/>
          </a:solidFill>
          <a:ln w="9525">
            <a:solidFill>
              <a:srgbClr val="800000"/>
            </a:solidFill>
            <a:miter lim="800000"/>
            <a:headEnd/>
            <a:tailEnd/>
          </a:ln>
          <a:effectLst/>
        </p:spPr>
        <p:txBody>
          <a:bodyPr wrap="none" anchor="ctr"/>
          <a:lstStyle/>
          <a:p>
            <a:endParaRPr lang="en-US"/>
          </a:p>
        </p:txBody>
      </p:sp>
      <p:sp>
        <p:nvSpPr>
          <p:cNvPr id="8" name="Text Box 7"/>
          <p:cNvSpPr txBox="1">
            <a:spLocks noChangeArrowheads="1"/>
          </p:cNvSpPr>
          <p:nvPr/>
        </p:nvSpPr>
        <p:spPr bwMode="auto">
          <a:xfrm>
            <a:off x="3733800" y="4591050"/>
            <a:ext cx="1219200" cy="457200"/>
          </a:xfrm>
          <a:prstGeom prst="rect">
            <a:avLst/>
          </a:prstGeom>
          <a:noFill/>
          <a:ln w="9525">
            <a:noFill/>
            <a:miter lim="800000"/>
            <a:headEnd/>
            <a:tailEnd/>
          </a:ln>
          <a:effectLst/>
        </p:spPr>
        <p:txBody>
          <a:bodyPr>
            <a:spAutoFit/>
          </a:bodyPr>
          <a:lstStyle/>
          <a:p>
            <a:pPr algn="ctr">
              <a:spcBef>
                <a:spcPct val="50000"/>
              </a:spcBef>
            </a:pPr>
            <a:r>
              <a:rPr lang="en-US"/>
              <a:t>Shift</a:t>
            </a:r>
          </a:p>
        </p:txBody>
      </p:sp>
      <p:graphicFrame>
        <p:nvGraphicFramePr>
          <p:cNvPr id="9" name="Object 8"/>
          <p:cNvGraphicFramePr>
            <a:graphicFrameLocks noChangeAspect="1"/>
          </p:cNvGraphicFramePr>
          <p:nvPr/>
        </p:nvGraphicFramePr>
        <p:xfrm>
          <a:off x="2771775" y="2444750"/>
          <a:ext cx="3168650" cy="622300"/>
        </p:xfrm>
        <a:graphic>
          <a:graphicData uri="http://schemas.openxmlformats.org/presentationml/2006/ole">
            <p:oleObj spid="_x0000_s73738" name="Equation" r:id="rId5" imgW="1295400" imgH="254000" progId="">
              <p:embed/>
            </p:oleObj>
          </a:graphicData>
        </a:graphic>
      </p:graphicFrame>
      <p:graphicFrame>
        <p:nvGraphicFramePr>
          <p:cNvPr id="10" name="Object 9"/>
          <p:cNvGraphicFramePr>
            <a:graphicFrameLocks noChangeAspect="1"/>
          </p:cNvGraphicFramePr>
          <p:nvPr/>
        </p:nvGraphicFramePr>
        <p:xfrm>
          <a:off x="1409700" y="3130550"/>
          <a:ext cx="6115050" cy="658813"/>
        </p:xfrm>
        <a:graphic>
          <a:graphicData uri="http://schemas.openxmlformats.org/presentationml/2006/ole">
            <p:oleObj spid="_x0000_s73739" name="Equation" r:id="rId6" imgW="2603500" imgH="279400" progId="">
              <p:embed/>
            </p:oleObj>
          </a:graphicData>
        </a:graphic>
      </p:graphicFrame>
      <p:sp>
        <p:nvSpPr>
          <p:cNvPr id="11" name="Title 1"/>
          <p:cNvSpPr>
            <a:spLocks noGrp="1"/>
          </p:cNvSpPr>
          <p:nvPr>
            <p:ph type="title"/>
          </p:nvPr>
        </p:nvSpPr>
        <p:spPr>
          <a:xfrm>
            <a:off x="612648" y="228600"/>
            <a:ext cx="8153400" cy="990600"/>
          </a:xfrm>
        </p:spPr>
        <p:txBody>
          <a:bodyPr>
            <a:noAutofit/>
          </a:bodyPr>
          <a:lstStyle/>
          <a:p>
            <a:r>
              <a:rPr lang="en-US" sz="3800" b="1" dirty="0" smtClean="0">
                <a:solidFill>
                  <a:srgbClr val="003399"/>
                </a:solidFill>
              </a:rPr>
              <a:t>Fourier Transform: shift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normAutofit/>
          </a:bodyPr>
          <a:lstStyle/>
          <a:p>
            <a:r>
              <a:rPr lang="en-US" sz="4000" b="1" dirty="0" smtClean="0">
                <a:solidFill>
                  <a:srgbClr val="003399"/>
                </a:solidFill>
              </a:rPr>
              <a:t>The Average Value Property</a:t>
            </a:r>
          </a:p>
        </p:txBody>
      </p:sp>
      <p:sp>
        <p:nvSpPr>
          <p:cNvPr id="5" name="TextBox 4"/>
          <p:cNvSpPr txBox="1"/>
          <p:nvPr/>
        </p:nvSpPr>
        <p:spPr>
          <a:xfrm>
            <a:off x="1214414" y="1885928"/>
            <a:ext cx="7143800" cy="954107"/>
          </a:xfrm>
          <a:prstGeom prst="rect">
            <a:avLst/>
          </a:prstGeom>
          <a:noFill/>
        </p:spPr>
        <p:txBody>
          <a:bodyPr wrap="square" rtlCol="0">
            <a:spAutoFit/>
          </a:bodyPr>
          <a:lstStyle/>
          <a:p>
            <a:pPr algn="ctr"/>
            <a:r>
              <a:rPr lang="en-IN" sz="2800" dirty="0" smtClean="0">
                <a:latin typeface="+mn-lt"/>
              </a:rPr>
              <a:t>What is the average of all the intensity values of the image?</a:t>
            </a:r>
            <a:endParaRPr lang="en-IN" sz="2800" dirty="0">
              <a:latin typeface="+mn-lt"/>
            </a:endParaRPr>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14480" y="3457564"/>
            <a:ext cx="5388466" cy="157163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normAutofit/>
          </a:bodyPr>
          <a:lstStyle/>
          <a:p>
            <a:r>
              <a:rPr lang="en-US" sz="4000" b="1" dirty="0" smtClean="0">
                <a:solidFill>
                  <a:srgbClr val="003399"/>
                </a:solidFill>
              </a:rPr>
              <a:t>The Average Value Property …</a:t>
            </a:r>
          </a:p>
        </p:txBody>
      </p:sp>
      <p:pic>
        <p:nvPicPr>
          <p:cNvPr id="5"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28750" y="1598413"/>
            <a:ext cx="5669280" cy="1144787"/>
          </a:xfrm>
          <a:prstGeom prst="rect">
            <a:avLst/>
          </a:prstGeom>
          <a:noFill/>
          <a:ln w="9525">
            <a:noFill/>
            <a:miter lim="800000"/>
            <a:headEnd/>
            <a:tailEnd/>
          </a:ln>
        </p:spPr>
      </p:pic>
      <p:sp>
        <p:nvSpPr>
          <p:cNvPr id="6" name="TextBox 5"/>
          <p:cNvSpPr txBox="1"/>
          <p:nvPr/>
        </p:nvSpPr>
        <p:spPr>
          <a:xfrm>
            <a:off x="1071563" y="2676525"/>
            <a:ext cx="7215187" cy="523875"/>
          </a:xfrm>
          <a:prstGeom prst="rect">
            <a:avLst/>
          </a:prstGeom>
          <a:noFill/>
        </p:spPr>
        <p:txBody>
          <a:bodyPr>
            <a:spAutoFit/>
          </a:bodyPr>
          <a:lstStyle/>
          <a:p>
            <a:pPr>
              <a:defRPr/>
            </a:pPr>
            <a:r>
              <a:rPr lang="en-GB" sz="2800" dirty="0">
                <a:latin typeface="+mj-lt"/>
              </a:rPr>
              <a:t>The value of transform at (u, v) = (0, 0)</a:t>
            </a:r>
          </a:p>
        </p:txBody>
      </p:sp>
      <p:sp>
        <p:nvSpPr>
          <p:cNvPr id="7" name="Rectangle 2"/>
          <p:cNvSpPr>
            <a:spLocks noChangeArrowheads="1"/>
          </p:cNvSpPr>
          <p:nvPr/>
        </p:nvSpPr>
        <p:spPr bwMode="auto">
          <a:xfrm>
            <a:off x="0" y="533400"/>
            <a:ext cx="9144000" cy="0"/>
          </a:xfrm>
          <a:prstGeom prst="rect">
            <a:avLst/>
          </a:prstGeom>
          <a:noFill/>
          <a:ln w="9525">
            <a:noFill/>
            <a:miter lim="800000"/>
            <a:headEnd/>
            <a:tailEnd/>
          </a:ln>
        </p:spPr>
        <p:txBody>
          <a:bodyPr wrap="none" anchor="ctr">
            <a:spAutoFit/>
          </a:bodyPr>
          <a:lstStyle/>
          <a:p>
            <a:endParaRPr lang="en-US"/>
          </a:p>
        </p:txBody>
      </p:sp>
      <p:pic>
        <p:nvPicPr>
          <p:cNvPr id="8"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43188" y="3319463"/>
            <a:ext cx="4357687" cy="1262062"/>
          </a:xfrm>
          <a:prstGeom prst="rect">
            <a:avLst/>
          </a:prstGeom>
          <a:noFill/>
          <a:ln w="9525">
            <a:noFill/>
            <a:miter lim="800000"/>
            <a:headEnd/>
            <a:tailEnd/>
          </a:ln>
        </p:spPr>
      </p:pic>
      <p:pic>
        <p:nvPicPr>
          <p:cNvPr id="9" name="Picture 3" descr="C:\Documents and Settings\SUPER\My Documents\My Pictures\Microsoft Clip Organizer\j0395769.gif"/>
          <p:cNvPicPr>
            <a:picLocks noChangeAspect="1" noChangeArrowheads="1" noCrop="1"/>
          </p:cNvPicPr>
          <p:nvPr/>
        </p:nvPicPr>
        <p:blipFill>
          <a:blip r:embed="rId4" cstate="print"/>
          <a:srcRect/>
          <a:stretch>
            <a:fillRect/>
          </a:stretch>
        </p:blipFill>
        <p:spPr bwMode="auto">
          <a:xfrm>
            <a:off x="4286250" y="3105150"/>
            <a:ext cx="781050" cy="1562100"/>
          </a:xfrm>
          <a:prstGeom prst="rect">
            <a:avLst/>
          </a:prstGeom>
          <a:noFill/>
          <a:ln w="9525">
            <a:noFill/>
            <a:miter lim="800000"/>
            <a:headEnd/>
            <a:tailEnd/>
          </a:ln>
        </p:spPr>
      </p:pic>
      <p:sp>
        <p:nvSpPr>
          <p:cNvPr id="10" name="TextBox 9"/>
          <p:cNvSpPr txBox="1"/>
          <p:nvPr/>
        </p:nvSpPr>
        <p:spPr>
          <a:xfrm>
            <a:off x="642910" y="4748218"/>
            <a:ext cx="8001056" cy="1815882"/>
          </a:xfrm>
          <a:prstGeom prst="rect">
            <a:avLst/>
          </a:prstGeom>
          <a:noFill/>
          <a:effectLst>
            <a:glow rad="228600">
              <a:schemeClr val="accent4">
                <a:satMod val="175000"/>
                <a:alpha val="40000"/>
              </a:schemeClr>
            </a:glow>
          </a:effectLst>
        </p:spPr>
        <p:txBody>
          <a:bodyPr>
            <a:spAutoFit/>
          </a:bodyPr>
          <a:lstStyle/>
          <a:p>
            <a:pPr algn="ctr">
              <a:defRPr/>
            </a:pPr>
            <a:r>
              <a:rPr lang="en-GB" sz="2800" dirty="0">
                <a:effectLst>
                  <a:glow rad="101600">
                    <a:srgbClr val="7030A0">
                      <a:alpha val="60000"/>
                    </a:srgbClr>
                  </a:glow>
                </a:effectLst>
                <a:latin typeface="+mj-lt"/>
              </a:rPr>
              <a:t>Which is the average of f(x, y)</a:t>
            </a:r>
          </a:p>
          <a:p>
            <a:pPr algn="ctr">
              <a:defRPr/>
            </a:pPr>
            <a:r>
              <a:rPr lang="en-GB" sz="2800" dirty="0">
                <a:latin typeface="+mj-lt"/>
              </a:rPr>
              <a:t>f(x, y) is an image</a:t>
            </a:r>
          </a:p>
          <a:p>
            <a:pPr algn="ctr">
              <a:defRPr/>
            </a:pPr>
            <a:r>
              <a:rPr lang="en-GB" sz="2800" dirty="0">
                <a:latin typeface="+mj-lt"/>
              </a:rPr>
              <a:t>The value of the Fourier transform at origin is equal to the average gray-level of the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edge">
                                      <p:cBhvr>
                                        <p:cTn id="1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685800" y="1524000"/>
            <a:ext cx="7772400" cy="6858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In 2-D case, the DFT pair is: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1028"/>
          <p:cNvGraphicFramePr>
            <a:graphicFrameLocks noChangeAspect="1"/>
          </p:cNvGraphicFramePr>
          <p:nvPr/>
        </p:nvGraphicFramePr>
        <p:xfrm>
          <a:off x="1549400" y="2286000"/>
          <a:ext cx="6200775" cy="1038225"/>
        </p:xfrm>
        <a:graphic>
          <a:graphicData uri="http://schemas.openxmlformats.org/presentationml/2006/ole">
            <p:oleObj spid="_x0000_s21514" name="Equation" r:id="rId3" imgW="2654300" imgH="444500" progId="Equation.3">
              <p:embed/>
            </p:oleObj>
          </a:graphicData>
        </a:graphic>
      </p:graphicFrame>
      <p:graphicFrame>
        <p:nvGraphicFramePr>
          <p:cNvPr id="6" name="Object 1029"/>
          <p:cNvGraphicFramePr>
            <a:graphicFrameLocks noChangeAspect="1"/>
          </p:cNvGraphicFramePr>
          <p:nvPr/>
        </p:nvGraphicFramePr>
        <p:xfrm>
          <a:off x="1376363" y="4648200"/>
          <a:ext cx="5586412" cy="1042988"/>
        </p:xfrm>
        <a:graphic>
          <a:graphicData uri="http://schemas.openxmlformats.org/presentationml/2006/ole">
            <p:oleObj spid="_x0000_s21515" name="Equation" r:id="rId4" imgW="2311400" imgH="431800" progId="Equation.3">
              <p:embed/>
            </p:oleObj>
          </a:graphicData>
        </a:graphic>
      </p:graphicFrame>
      <p:sp>
        <p:nvSpPr>
          <p:cNvPr id="7" name="Text Box 1030"/>
          <p:cNvSpPr txBox="1">
            <a:spLocks noChangeArrowheads="1"/>
          </p:cNvSpPr>
          <p:nvPr/>
        </p:nvSpPr>
        <p:spPr bwMode="auto">
          <a:xfrm>
            <a:off x="3352800" y="3429000"/>
            <a:ext cx="5246688" cy="519113"/>
          </a:xfrm>
          <a:prstGeom prst="rect">
            <a:avLst/>
          </a:prstGeom>
          <a:noFill/>
          <a:ln w="9525">
            <a:noFill/>
            <a:miter lim="800000"/>
            <a:headEnd/>
            <a:tailEnd/>
          </a:ln>
          <a:effectLst/>
        </p:spPr>
        <p:txBody>
          <a:bodyPr wrap="none">
            <a:spAutoFit/>
          </a:bodyPr>
          <a:lstStyle/>
          <a:p>
            <a:pPr eaLnBrk="1" hangingPunct="1"/>
            <a:r>
              <a:rPr lang="en-US" sz="2800" b="0" i="1">
                <a:solidFill>
                  <a:schemeClr val="tx1"/>
                </a:solidFill>
              </a:rPr>
              <a:t>u=0,1,2,…,M-1 and v=0,1,2,…,N-1</a:t>
            </a:r>
            <a:endParaRPr lang="en-US" sz="2800" b="0" i="1">
              <a:solidFill>
                <a:schemeClr val="accent2"/>
              </a:solidFill>
            </a:endParaRPr>
          </a:p>
        </p:txBody>
      </p:sp>
      <p:sp>
        <p:nvSpPr>
          <p:cNvPr id="8" name="Text Box 1031"/>
          <p:cNvSpPr txBox="1">
            <a:spLocks noChangeArrowheads="1"/>
          </p:cNvSpPr>
          <p:nvPr/>
        </p:nvSpPr>
        <p:spPr bwMode="auto">
          <a:xfrm>
            <a:off x="3536950" y="5805488"/>
            <a:ext cx="5226050" cy="519112"/>
          </a:xfrm>
          <a:prstGeom prst="rect">
            <a:avLst/>
          </a:prstGeom>
          <a:noFill/>
          <a:ln w="9525">
            <a:noFill/>
            <a:miter lim="800000"/>
            <a:headEnd/>
            <a:tailEnd/>
          </a:ln>
          <a:effectLst/>
        </p:spPr>
        <p:txBody>
          <a:bodyPr wrap="none">
            <a:spAutoFit/>
          </a:bodyPr>
          <a:lstStyle/>
          <a:p>
            <a:pPr eaLnBrk="1" hangingPunct="1"/>
            <a:r>
              <a:rPr lang="en-US" sz="2800" b="0" i="1">
                <a:solidFill>
                  <a:schemeClr val="tx1"/>
                </a:solidFill>
              </a:rPr>
              <a:t>x=0,1,2,…,M-1 and y=0,1,2,…,N-1</a:t>
            </a:r>
          </a:p>
        </p:txBody>
      </p:sp>
      <p:sp>
        <p:nvSpPr>
          <p:cNvPr id="9" name="Text Box 1032"/>
          <p:cNvSpPr txBox="1">
            <a:spLocks noChangeArrowheads="1"/>
          </p:cNvSpPr>
          <p:nvPr/>
        </p:nvSpPr>
        <p:spPr bwMode="auto">
          <a:xfrm>
            <a:off x="609600" y="4000500"/>
            <a:ext cx="795338" cy="519113"/>
          </a:xfrm>
          <a:prstGeom prst="rect">
            <a:avLst/>
          </a:prstGeom>
          <a:noFill/>
          <a:ln w="9525">
            <a:noFill/>
            <a:miter lim="800000"/>
            <a:headEnd/>
            <a:tailEnd/>
          </a:ln>
          <a:effectLst/>
        </p:spPr>
        <p:txBody>
          <a:bodyPr wrap="none">
            <a:spAutoFit/>
          </a:bodyPr>
          <a:lstStyle/>
          <a:p>
            <a:pPr eaLnBrk="1" hangingPunct="1"/>
            <a:r>
              <a:rPr lang="en-US" sz="2800" b="0">
                <a:solidFill>
                  <a:srgbClr val="0000FF"/>
                </a:solidFill>
              </a:rPr>
              <a:t>and:</a:t>
            </a:r>
          </a:p>
        </p:txBody>
      </p:sp>
      <p:sp>
        <p:nvSpPr>
          <p:cNvPr id="10" name="Title 1"/>
          <p:cNvSpPr>
            <a:spLocks noGrp="1"/>
          </p:cNvSpPr>
          <p:nvPr>
            <p:ph type="title"/>
          </p:nvPr>
        </p:nvSpPr>
        <p:spPr>
          <a:xfrm>
            <a:off x="612648" y="228600"/>
            <a:ext cx="8153400" cy="990600"/>
          </a:xfrm>
        </p:spPr>
        <p:txBody>
          <a:bodyPr>
            <a:normAutofit/>
          </a:bodyPr>
          <a:lstStyle/>
          <a:p>
            <a:r>
              <a:rPr lang="en-US" b="1" dirty="0" smtClean="0">
                <a:solidFill>
                  <a:srgbClr val="003399"/>
                </a:solidFill>
              </a:rPr>
              <a:t>2-D Discrete Fourier Transform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1524000"/>
            <a:ext cx="7715304" cy="461665"/>
          </a:xfrm>
          <a:prstGeom prst="rect">
            <a:avLst/>
          </a:prstGeom>
          <a:noFill/>
        </p:spPr>
        <p:txBody>
          <a:bodyPr wrap="square" rtlCol="0">
            <a:spAutoFit/>
          </a:bodyPr>
          <a:lstStyle/>
          <a:p>
            <a:r>
              <a:rPr lang="en-IN" sz="2400" dirty="0" smtClean="0">
                <a:latin typeface="+mn-lt"/>
              </a:rPr>
              <a:t>Q) Find the DFT of the following image.</a:t>
            </a:r>
            <a:endParaRPr lang="en-IN" sz="2400" dirty="0">
              <a:latin typeface="+mn-lt"/>
            </a:endParaRPr>
          </a:p>
        </p:txBody>
      </p:sp>
      <p:graphicFrame>
        <p:nvGraphicFramePr>
          <p:cNvPr id="7" name="Table 6"/>
          <p:cNvGraphicFramePr>
            <a:graphicFrameLocks noGrp="1"/>
          </p:cNvGraphicFramePr>
          <p:nvPr/>
        </p:nvGraphicFramePr>
        <p:xfrm>
          <a:off x="3048000" y="2286000"/>
          <a:ext cx="2560320" cy="2072640"/>
        </p:xfrm>
        <a:graphic>
          <a:graphicData uri="http://schemas.openxmlformats.org/drawingml/2006/table">
            <a:tbl>
              <a:tblPr>
                <a:tableStyleId>{616DA210-FB5B-4158-B5E0-FEB733F419BA}</a:tableStyleId>
              </a:tblPr>
              <a:tblGrid>
                <a:gridCol w="640080">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640080">
                  <a:extLst>
                    <a:ext uri="{9D8B030D-6E8A-4147-A177-3AD203B41FA5}">
                      <a16:colId xmlns:a16="http://schemas.microsoft.com/office/drawing/2014/main" xmlns="" val="20002"/>
                    </a:ext>
                  </a:extLst>
                </a:gridCol>
                <a:gridCol w="640080">
                  <a:extLst>
                    <a:ext uri="{9D8B030D-6E8A-4147-A177-3AD203B41FA5}">
                      <a16:colId xmlns:a16="http://schemas.microsoft.com/office/drawing/2014/main" xmlns="" val="20003"/>
                    </a:ext>
                  </a:extLst>
                </a:gridCol>
              </a:tblGrid>
              <a:tr h="370840">
                <a:tc>
                  <a:txBody>
                    <a:bodyPr/>
                    <a:lstStyle/>
                    <a:p>
                      <a:pPr algn="ctr"/>
                      <a:r>
                        <a:rPr lang="en-IN" sz="2800" dirty="0" smtClean="0"/>
                        <a:t>0</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1</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2</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1</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IN" sz="2800" dirty="0" smtClean="0"/>
                        <a:t>1</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2</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3</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2</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IN" sz="2800" dirty="0" smtClean="0"/>
                        <a:t>2</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3</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4</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3</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IN" sz="2800" dirty="0" smtClean="0"/>
                        <a:t>1</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2</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3</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smtClean="0"/>
                        <a:t>2</a:t>
                      </a:r>
                      <a:endParaRPr lang="en-IN"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9" name="TextBox 8"/>
          <p:cNvSpPr txBox="1"/>
          <p:nvPr/>
        </p:nvSpPr>
        <p:spPr>
          <a:xfrm>
            <a:off x="785786" y="4714884"/>
            <a:ext cx="7715304" cy="1200329"/>
          </a:xfrm>
          <a:prstGeom prst="rect">
            <a:avLst/>
          </a:prstGeom>
          <a:noFill/>
        </p:spPr>
        <p:txBody>
          <a:bodyPr wrap="square" rtlCol="0">
            <a:spAutoFit/>
          </a:bodyPr>
          <a:lstStyle/>
          <a:p>
            <a:r>
              <a:rPr lang="en-IN" sz="2400" dirty="0" smtClean="0">
                <a:latin typeface="+mn-lt"/>
              </a:rPr>
              <a:t>Hint:</a:t>
            </a:r>
          </a:p>
          <a:p>
            <a:r>
              <a:rPr lang="en-IN" sz="2400" dirty="0" smtClean="0">
                <a:latin typeface="+mn-lt"/>
              </a:rPr>
              <a:t>First do row-wise transformation &amp; then column-wise.</a:t>
            </a:r>
            <a:endParaRPr lang="en-IN" sz="2400" dirty="0">
              <a:latin typeface="+mn-lt"/>
            </a:endParaRPr>
          </a:p>
        </p:txBody>
      </p:sp>
      <p:sp>
        <p:nvSpPr>
          <p:cNvPr id="11" name="Title 1"/>
          <p:cNvSpPr>
            <a:spLocks noGrp="1"/>
          </p:cNvSpPr>
          <p:nvPr>
            <p:ph type="title"/>
          </p:nvPr>
        </p:nvSpPr>
        <p:spPr>
          <a:xfrm>
            <a:off x="612648" y="228600"/>
            <a:ext cx="8153400" cy="990600"/>
          </a:xfrm>
        </p:spPr>
        <p:txBody>
          <a:bodyPr>
            <a:normAutofit/>
          </a:bodyPr>
          <a:lstStyle/>
          <a:p>
            <a:r>
              <a:rPr lang="en-US" altLang="zh-CN" b="1" dirty="0" smtClean="0">
                <a:solidFill>
                  <a:srgbClr val="003399"/>
                </a:solidFill>
              </a:rPr>
              <a:t>Problems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3399"/>
                </a:solidFill>
              </a:rPr>
              <a:t>Problems …</a:t>
            </a:r>
            <a:endParaRPr lang="en-US" dirty="0"/>
          </a:p>
        </p:txBody>
      </p:sp>
      <p:sp>
        <p:nvSpPr>
          <p:cNvPr id="3" name="Content Placeholder 2"/>
          <p:cNvSpPr>
            <a:spLocks noGrp="1"/>
          </p:cNvSpPr>
          <p:nvPr>
            <p:ph sz="quarter" idx="1"/>
          </p:nvPr>
        </p:nvSpPr>
        <p:spPr/>
        <p:txBody>
          <a:bodyPr/>
          <a:lstStyle/>
          <a:p>
            <a:r>
              <a:rPr lang="en-US" dirty="0" smtClean="0"/>
              <a:t>Find the DFT of f(x)= {0,1,2,1}</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lstStyle/>
          <a:p>
            <a:r>
              <a:rPr lang="en-US" altLang="zh-CN" b="1" dirty="0" smtClean="0">
                <a:solidFill>
                  <a:srgbClr val="003399"/>
                </a:solidFill>
              </a:rPr>
              <a:t>Assignment …</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533400" y="1721162"/>
            <a:ext cx="8412480" cy="46796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28600"/>
            <a:ext cx="8153400" cy="990600"/>
          </a:xfrm>
        </p:spPr>
        <p:txBody>
          <a:bodyPr>
            <a:normAutofit/>
          </a:bodyPr>
          <a:lstStyle/>
          <a:p>
            <a:pPr lvl="0"/>
            <a:r>
              <a:rPr lang="en-US" b="1" dirty="0" smtClean="0">
                <a:solidFill>
                  <a:srgbClr val="003399"/>
                </a:solidFill>
              </a:rPr>
              <a:t>Why Do Transforms?</a:t>
            </a:r>
          </a:p>
        </p:txBody>
      </p:sp>
      <p:sp>
        <p:nvSpPr>
          <p:cNvPr id="5" name="Rectangle 3"/>
          <p:cNvSpPr txBox="1">
            <a:spLocks noChangeArrowheads="1"/>
          </p:cNvSpPr>
          <p:nvPr/>
        </p:nvSpPr>
        <p:spPr>
          <a:xfrm>
            <a:off x="565150" y="1524000"/>
            <a:ext cx="8426450" cy="5049837"/>
          </a:xfrm>
          <a:prstGeom prst="rect">
            <a:avLst/>
          </a:prstGeom>
        </p:spPr>
        <p:txBody>
          <a:bodyPr/>
          <a:lstStyle/>
          <a:p>
            <a:pPr marL="342900" marR="0" lvl="0" indent="-342900" algn="l" defTabSz="914400" rtl="0" eaLnBrk="0" fontAlgn="base" latinLnBrk="0" hangingPunct="0">
              <a:lnSpc>
                <a:spcPct val="85000"/>
              </a:lnSpc>
              <a:spcAft>
                <a:spcPct val="0"/>
              </a:spcAft>
              <a:buClrTx/>
              <a:buSzTx/>
              <a:buFontTx/>
              <a:buChar char="•"/>
              <a:tabLst/>
              <a:defRPr/>
            </a:pPr>
            <a:r>
              <a:rPr lang="en-US" sz="2600" b="1" dirty="0" smtClean="0">
                <a:solidFill>
                  <a:srgbClr val="C00000"/>
                </a:solidFill>
                <a:cs typeface="Tahoma" pitchFamily="34" charset="0"/>
              </a:rPr>
              <a:t>Fast computation</a:t>
            </a:r>
          </a:p>
          <a:p>
            <a:pPr marL="742950" marR="0" lvl="1" indent="-285750" algn="l" defTabSz="914400" rtl="0" eaLnBrk="0" fontAlgn="base" latinLnBrk="0" hangingPunct="0">
              <a:lnSpc>
                <a:spcPct val="90000"/>
              </a:lnSpc>
              <a:spcAft>
                <a:spcPct val="0"/>
              </a:spcAft>
              <a:buClrTx/>
              <a:buSzTx/>
              <a:buFontTx/>
              <a:buChar char="–"/>
              <a:tabLst/>
              <a:defRPr/>
            </a:pPr>
            <a:r>
              <a:rPr lang="en-US" sz="2600" dirty="0" smtClean="0">
                <a:cs typeface="Tahoma" pitchFamily="34" charset="0"/>
              </a:rPr>
              <a:t>E.g., convolution vs. multiplication for filter with wide support</a:t>
            </a:r>
          </a:p>
          <a:p>
            <a:pPr marL="342900" marR="0" lvl="0" indent="-342900" algn="l" defTabSz="914400" rtl="0" eaLnBrk="0" fontAlgn="base" latinLnBrk="0" hangingPunct="0">
              <a:lnSpc>
                <a:spcPct val="85000"/>
              </a:lnSpc>
              <a:spcAft>
                <a:spcPct val="0"/>
              </a:spcAft>
              <a:buClrTx/>
              <a:buSzTx/>
              <a:buFontTx/>
              <a:buChar char="•"/>
              <a:tabLst/>
              <a:defRPr/>
            </a:pPr>
            <a:r>
              <a:rPr lang="en-US" sz="2600" b="1" dirty="0" smtClean="0">
                <a:solidFill>
                  <a:srgbClr val="C00000"/>
                </a:solidFill>
                <a:cs typeface="Tahoma" pitchFamily="34" charset="0"/>
              </a:rPr>
              <a:t>Conceptual insights for various image processing</a:t>
            </a:r>
          </a:p>
          <a:p>
            <a:pPr marL="742950" marR="0" lvl="1" indent="-285750" algn="l" defTabSz="914400" rtl="0" eaLnBrk="0" fontAlgn="base" latinLnBrk="0" hangingPunct="0">
              <a:lnSpc>
                <a:spcPct val="90000"/>
              </a:lnSpc>
              <a:spcAft>
                <a:spcPct val="0"/>
              </a:spcAft>
              <a:buClrTx/>
              <a:buSzTx/>
              <a:buFontTx/>
              <a:buChar char="–"/>
              <a:tabLst/>
              <a:defRPr/>
            </a:pPr>
            <a:r>
              <a:rPr lang="en-US" sz="2600" dirty="0" smtClean="0">
                <a:cs typeface="Tahoma" pitchFamily="34" charset="0"/>
              </a:rPr>
              <a:t>E.g., spatial frequency info. (smooth, moderate change, fast change, etc.)</a:t>
            </a:r>
          </a:p>
          <a:p>
            <a:pPr marL="342900" marR="0" lvl="0" indent="-342900" algn="l" defTabSz="914400" rtl="0" eaLnBrk="0" fontAlgn="base" latinLnBrk="0" hangingPunct="0">
              <a:lnSpc>
                <a:spcPct val="85000"/>
              </a:lnSpc>
              <a:spcAft>
                <a:spcPct val="0"/>
              </a:spcAft>
              <a:buClrTx/>
              <a:buSzTx/>
              <a:buFontTx/>
              <a:buChar char="•"/>
              <a:tabLst/>
              <a:defRPr/>
            </a:pPr>
            <a:r>
              <a:rPr lang="en-US" sz="2600" b="1" dirty="0" smtClean="0">
                <a:solidFill>
                  <a:srgbClr val="C00000"/>
                </a:solidFill>
                <a:cs typeface="Tahoma" pitchFamily="34" charset="0"/>
              </a:rPr>
              <a:t>Obtain transformed data as measurement</a:t>
            </a:r>
          </a:p>
          <a:p>
            <a:pPr marL="742950" marR="0" lvl="1" indent="-285750" algn="l" defTabSz="914400" rtl="0" eaLnBrk="0" fontAlgn="base" latinLnBrk="0" hangingPunct="0">
              <a:lnSpc>
                <a:spcPct val="90000"/>
              </a:lnSpc>
              <a:spcAft>
                <a:spcPct val="0"/>
              </a:spcAft>
              <a:buClrTx/>
              <a:buSzTx/>
              <a:buFontTx/>
              <a:buChar char="–"/>
              <a:tabLst/>
              <a:defRPr/>
            </a:pPr>
            <a:r>
              <a:rPr lang="en-US" sz="2600" dirty="0" smtClean="0">
                <a:cs typeface="Tahoma" pitchFamily="34" charset="0"/>
              </a:rPr>
              <a:t>E.g., blurred images, radiology images (medical and astrophysics)</a:t>
            </a:r>
          </a:p>
          <a:p>
            <a:pPr marL="742950" marR="0" lvl="1" indent="-285750" algn="l" defTabSz="914400" rtl="0" eaLnBrk="0" fontAlgn="base" latinLnBrk="0" hangingPunct="0">
              <a:lnSpc>
                <a:spcPct val="90000"/>
              </a:lnSpc>
              <a:spcAft>
                <a:spcPct val="0"/>
              </a:spcAft>
              <a:buClrTx/>
              <a:buSzTx/>
              <a:buFontTx/>
              <a:buChar char="–"/>
              <a:tabLst/>
              <a:defRPr/>
            </a:pPr>
            <a:r>
              <a:rPr lang="en-US" sz="2600" dirty="0" smtClean="0">
                <a:cs typeface="Tahoma" pitchFamily="34" charset="0"/>
              </a:rPr>
              <a:t>Often need inverse transform</a:t>
            </a:r>
          </a:p>
          <a:p>
            <a:pPr marL="742950" marR="0" lvl="1" indent="-285750" algn="l" defTabSz="914400" rtl="0" eaLnBrk="0" fontAlgn="base" latinLnBrk="0" hangingPunct="0">
              <a:lnSpc>
                <a:spcPct val="90000"/>
              </a:lnSpc>
              <a:spcAft>
                <a:spcPct val="0"/>
              </a:spcAft>
              <a:buClrTx/>
              <a:buSzTx/>
              <a:buFontTx/>
              <a:buChar char="–"/>
              <a:tabLst/>
              <a:defRPr/>
            </a:pPr>
            <a:r>
              <a:rPr lang="en-US" sz="2600" dirty="0" smtClean="0">
                <a:cs typeface="Tahoma" pitchFamily="34" charset="0"/>
              </a:rPr>
              <a:t>May need to get assistance from other transforms</a:t>
            </a:r>
          </a:p>
          <a:p>
            <a:pPr marL="342900" marR="0" lvl="0" indent="-342900" algn="l" defTabSz="914400" rtl="0" eaLnBrk="0" fontAlgn="base" latinLnBrk="0" hangingPunct="0">
              <a:lnSpc>
                <a:spcPct val="85000"/>
              </a:lnSpc>
              <a:spcAft>
                <a:spcPct val="0"/>
              </a:spcAft>
              <a:buClrTx/>
              <a:buSzTx/>
              <a:buFontTx/>
              <a:buChar char="•"/>
              <a:tabLst/>
              <a:defRPr/>
            </a:pPr>
            <a:r>
              <a:rPr lang="en-US" sz="2600" b="1" dirty="0" smtClean="0">
                <a:solidFill>
                  <a:srgbClr val="C00000"/>
                </a:solidFill>
                <a:cs typeface="Tahoma" pitchFamily="34" charset="0"/>
              </a:rPr>
              <a:t>For efficient storage and transmission</a:t>
            </a:r>
          </a:p>
          <a:p>
            <a:pPr marL="742950" marR="0" lvl="1" indent="-285750" algn="l" defTabSz="914400" rtl="0" eaLnBrk="0" fontAlgn="base" latinLnBrk="0" hangingPunct="0">
              <a:lnSpc>
                <a:spcPct val="90000"/>
              </a:lnSpc>
              <a:spcAft>
                <a:spcPct val="0"/>
              </a:spcAft>
              <a:buClrTx/>
              <a:buSzTx/>
              <a:buFontTx/>
              <a:buChar char="–"/>
              <a:tabLst/>
              <a:defRPr/>
            </a:pPr>
            <a:r>
              <a:rPr lang="en-US" sz="2600" dirty="0" smtClean="0">
                <a:cs typeface="Tahoma" pitchFamily="34" charset="0"/>
              </a:rPr>
              <a:t>Pick a few “representatives” (basis) </a:t>
            </a:r>
          </a:p>
          <a:p>
            <a:pPr marL="742950" marR="0" lvl="1" indent="-285750" algn="l" defTabSz="914400" rtl="0" eaLnBrk="0" fontAlgn="base" latinLnBrk="0" hangingPunct="0">
              <a:lnSpc>
                <a:spcPct val="90000"/>
              </a:lnSpc>
              <a:spcAft>
                <a:spcPct val="0"/>
              </a:spcAft>
              <a:buClrTx/>
              <a:buSzTx/>
              <a:buFontTx/>
              <a:buChar char="–"/>
              <a:tabLst/>
              <a:defRPr/>
            </a:pPr>
            <a:r>
              <a:rPr lang="en-US" sz="2600" dirty="0" smtClean="0">
                <a:cs typeface="Tahoma" pitchFamily="34" charset="0"/>
              </a:rPr>
              <a:t>Just store/send the “contribution” from each basis</a:t>
            </a:r>
            <a:endParaRPr lang="en-US" sz="2600" dirty="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0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20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20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20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20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20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2000"/>
                                        <p:tgtEl>
                                          <p:spTgt spid="5">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2000"/>
                                        <p:tgtEl>
                                          <p:spTgt spid="5">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fade">
                                      <p:cBhvr>
                                        <p:cTn id="43"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Sample\Thank you\p3.jpg"/>
          <p:cNvPicPr>
            <a:picLocks noChangeAspect="1" noChangeArrowheads="1"/>
          </p:cNvPicPr>
          <p:nvPr/>
        </p:nvPicPr>
        <p:blipFill>
          <a:blip r:embed="rId2" cstate="print"/>
          <a:srcRect/>
          <a:stretch>
            <a:fillRect/>
          </a:stretch>
        </p:blipFill>
        <p:spPr bwMode="auto">
          <a:xfrm>
            <a:off x="2209800" y="1752600"/>
            <a:ext cx="4932506" cy="2971800"/>
          </a:xfrm>
          <a:prstGeom prst="rect">
            <a:avLst/>
          </a:prstGeom>
          <a:noFill/>
          <a:ln w="9525">
            <a:noFill/>
            <a:miter lim="800000"/>
            <a:headEnd/>
            <a:tailEnd/>
          </a:ln>
        </p:spPr>
      </p:pic>
      <p:sp>
        <p:nvSpPr>
          <p:cNvPr id="5" name="TextBox 9"/>
          <p:cNvSpPr txBox="1">
            <a:spLocks noChangeArrowheads="1"/>
          </p:cNvSpPr>
          <p:nvPr/>
        </p:nvSpPr>
        <p:spPr bwMode="auto">
          <a:xfrm>
            <a:off x="1524000" y="4953000"/>
            <a:ext cx="6357938" cy="830997"/>
          </a:xfrm>
          <a:prstGeom prst="rect">
            <a:avLst/>
          </a:prstGeom>
          <a:noFill/>
          <a:ln w="9525">
            <a:noFill/>
            <a:miter lim="800000"/>
            <a:headEnd/>
            <a:tailEnd/>
          </a:ln>
        </p:spPr>
        <p:txBody>
          <a:bodyPr>
            <a:spAutoFit/>
          </a:bodyPr>
          <a:lstStyle/>
          <a:p>
            <a:pPr algn="ctr"/>
            <a:r>
              <a:rPr lang="en-US" sz="4800" b="1" dirty="0">
                <a:solidFill>
                  <a:srgbClr val="002060"/>
                </a:solidFill>
                <a:latin typeface="Script MT Bold" pitchFamily="66" charset="0"/>
              </a:rPr>
              <a:t>Any </a:t>
            </a:r>
            <a:r>
              <a:rPr lang="en-US" sz="4800" b="1" dirty="0" smtClean="0">
                <a:solidFill>
                  <a:srgbClr val="002060"/>
                </a:solidFill>
                <a:latin typeface="Script MT Bold" pitchFamily="66" charset="0"/>
              </a:rPr>
              <a:t>Questions ?</a:t>
            </a:r>
            <a:endParaRPr lang="en-US" sz="4800" b="1" dirty="0">
              <a:solidFill>
                <a:srgbClr val="002060"/>
              </a:solidFill>
              <a:latin typeface="Script MT Bold"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lstStyle/>
          <a:p>
            <a:endParaRPr lang="en-US"/>
          </a:p>
        </p:txBody>
      </p:sp>
      <p:sp>
        <p:nvSpPr>
          <p:cNvPr id="5" name="Rectangle 8"/>
          <p:cNvSpPr>
            <a:spLocks noChangeArrowheads="1"/>
          </p:cNvSpPr>
          <p:nvPr/>
        </p:nvSpPr>
        <p:spPr bwMode="auto">
          <a:xfrm>
            <a:off x="619125" y="152400"/>
            <a:ext cx="8143875" cy="1571625"/>
          </a:xfrm>
          <a:prstGeom prst="rect">
            <a:avLst/>
          </a:prstGeom>
          <a:solidFill>
            <a:srgbClr val="002060"/>
          </a:solidFill>
          <a:ln>
            <a:headEnd/>
            <a:tailEnd/>
          </a:ln>
        </p:spPr>
        <p:style>
          <a:lnRef idx="1">
            <a:schemeClr val="accent1"/>
          </a:lnRef>
          <a:fillRef idx="3">
            <a:schemeClr val="accent1"/>
          </a:fillRef>
          <a:effectRef idx="2">
            <a:schemeClr val="accent1"/>
          </a:effectRef>
          <a:fontRef idx="minor">
            <a:schemeClr val="lt1"/>
          </a:fontRef>
        </p:style>
        <p:txBody>
          <a:bodyPr/>
          <a:lstStyle/>
          <a:p>
            <a:pPr algn="just">
              <a:buClr>
                <a:schemeClr val="bg1"/>
              </a:buClr>
              <a:buSzPct val="125000"/>
              <a:defRPr/>
            </a:pPr>
            <a:r>
              <a:rPr lang="en-GB" sz="2800" b="1" dirty="0"/>
              <a:t>Listening to an orchestra, you can distinguish between different instruments, although the sound is a SINGLE FUNCTION !</a:t>
            </a:r>
          </a:p>
          <a:p>
            <a:pPr marL="457200" indent="-457200">
              <a:buClr>
                <a:schemeClr val="bg1"/>
              </a:buClr>
              <a:buSzPct val="125000"/>
              <a:defRPr/>
            </a:pPr>
            <a:endParaRPr lang="en-GB" sz="3200" b="1" dirty="0"/>
          </a:p>
        </p:txBody>
      </p:sp>
      <p:grpSp>
        <p:nvGrpSpPr>
          <p:cNvPr id="6" name="Group 22"/>
          <p:cNvGrpSpPr>
            <a:grpSpLocks/>
          </p:cNvGrpSpPr>
          <p:nvPr/>
        </p:nvGrpSpPr>
        <p:grpSpPr bwMode="auto">
          <a:xfrm>
            <a:off x="904875" y="1903412"/>
            <a:ext cx="7848600" cy="3963988"/>
            <a:chOff x="1077913" y="3322638"/>
            <a:chExt cx="7848600" cy="3963987"/>
          </a:xfrm>
        </p:grpSpPr>
        <p:sp>
          <p:nvSpPr>
            <p:cNvPr id="7" name="Line 9"/>
            <p:cNvSpPr>
              <a:spLocks noChangeShapeType="1"/>
            </p:cNvSpPr>
            <p:nvPr/>
          </p:nvSpPr>
          <p:spPr bwMode="auto">
            <a:xfrm flipV="1">
              <a:off x="1087438" y="3494088"/>
              <a:ext cx="1587" cy="741362"/>
            </a:xfrm>
            <a:prstGeom prst="line">
              <a:avLst/>
            </a:prstGeom>
            <a:noFill/>
            <a:ln w="76200">
              <a:solidFill>
                <a:schemeClr val="accent1"/>
              </a:solidFill>
              <a:round/>
              <a:headEnd/>
              <a:tailEnd type="triangle" w="med" len="med"/>
            </a:ln>
          </p:spPr>
          <p:txBody>
            <a:bodyPr wrap="none" anchor="ctr"/>
            <a:lstStyle/>
            <a:p>
              <a:endParaRPr lang="en-IN"/>
            </a:p>
          </p:txBody>
        </p:sp>
        <p:sp>
          <p:nvSpPr>
            <p:cNvPr id="8" name="Line 10"/>
            <p:cNvSpPr>
              <a:spLocks noChangeShapeType="1"/>
            </p:cNvSpPr>
            <p:nvPr/>
          </p:nvSpPr>
          <p:spPr bwMode="auto">
            <a:xfrm>
              <a:off x="1077913" y="4235450"/>
              <a:ext cx="1431925" cy="3175"/>
            </a:xfrm>
            <a:prstGeom prst="line">
              <a:avLst/>
            </a:prstGeom>
            <a:noFill/>
            <a:ln w="76200">
              <a:solidFill>
                <a:schemeClr val="accent1"/>
              </a:solidFill>
              <a:round/>
              <a:headEnd/>
              <a:tailEnd type="triangle" w="med" len="med"/>
            </a:ln>
          </p:spPr>
          <p:txBody>
            <a:bodyPr wrap="none" anchor="ctr"/>
            <a:lstStyle/>
            <a:p>
              <a:endParaRPr lang="en-IN"/>
            </a:p>
          </p:txBody>
        </p:sp>
        <p:sp>
          <p:nvSpPr>
            <p:cNvPr id="9" name="Freeform 11"/>
            <p:cNvSpPr>
              <a:spLocks/>
            </p:cNvSpPr>
            <p:nvPr/>
          </p:nvSpPr>
          <p:spPr bwMode="auto">
            <a:xfrm>
              <a:off x="1087438" y="3790950"/>
              <a:ext cx="1122362" cy="365125"/>
            </a:xfrm>
            <a:custGeom>
              <a:avLst/>
              <a:gdLst>
                <a:gd name="T0" fmla="*/ 0 w 1203"/>
                <a:gd name="T1" fmla="*/ 2147483647 h 639"/>
                <a:gd name="T2" fmla="*/ 2147483647 w 1203"/>
                <a:gd name="T3" fmla="*/ 2147483647 h 639"/>
                <a:gd name="T4" fmla="*/ 2147483647 w 1203"/>
                <a:gd name="T5" fmla="*/ 2147483647 h 639"/>
                <a:gd name="T6" fmla="*/ 2147483647 w 1203"/>
                <a:gd name="T7" fmla="*/ 2147483647 h 639"/>
                <a:gd name="T8" fmla="*/ 2147483647 w 1203"/>
                <a:gd name="T9" fmla="*/ 2147483647 h 639"/>
                <a:gd name="T10" fmla="*/ 2147483647 w 1203"/>
                <a:gd name="T11" fmla="*/ 2147483647 h 639"/>
                <a:gd name="T12" fmla="*/ 2147483647 w 1203"/>
                <a:gd name="T13" fmla="*/ 2147483647 h 639"/>
                <a:gd name="T14" fmla="*/ 2147483647 w 1203"/>
                <a:gd name="T15" fmla="*/ 2147483647 h 639"/>
                <a:gd name="T16" fmla="*/ 2147483647 w 1203"/>
                <a:gd name="T17" fmla="*/ 2147483647 h 639"/>
                <a:gd name="T18" fmla="*/ 2147483647 w 1203"/>
                <a:gd name="T19" fmla="*/ 2147483647 h 639"/>
                <a:gd name="T20" fmla="*/ 2147483647 w 1203"/>
                <a:gd name="T21" fmla="*/ 2147483647 h 639"/>
                <a:gd name="T22" fmla="*/ 2147483647 w 1203"/>
                <a:gd name="T23" fmla="*/ 2147483647 h 639"/>
                <a:gd name="T24" fmla="*/ 2147483647 w 1203"/>
                <a:gd name="T25" fmla="*/ 2147483647 h 639"/>
                <a:gd name="T26" fmla="*/ 2147483647 w 1203"/>
                <a:gd name="T27" fmla="*/ 2147483647 h 639"/>
                <a:gd name="T28" fmla="*/ 2147483647 w 1203"/>
                <a:gd name="T29" fmla="*/ 2147483647 h 639"/>
                <a:gd name="T30" fmla="*/ 2147483647 w 1203"/>
                <a:gd name="T31" fmla="*/ 2147483647 h 639"/>
                <a:gd name="T32" fmla="*/ 2147483647 w 1203"/>
                <a:gd name="T33" fmla="*/ 2147483647 h 639"/>
                <a:gd name="T34" fmla="*/ 2147483647 w 1203"/>
                <a:gd name="T35" fmla="*/ 2147483647 h 639"/>
                <a:gd name="T36" fmla="*/ 2147483647 w 1203"/>
                <a:gd name="T37" fmla="*/ 2147483647 h 639"/>
                <a:gd name="T38" fmla="*/ 2147483647 w 1203"/>
                <a:gd name="T39" fmla="*/ 2147483647 h 639"/>
                <a:gd name="T40" fmla="*/ 2147483647 w 1203"/>
                <a:gd name="T41" fmla="*/ 2147483647 h 639"/>
                <a:gd name="T42" fmla="*/ 2147483647 w 1203"/>
                <a:gd name="T43" fmla="*/ 2147483647 h 6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3"/>
                <a:gd name="T67" fmla="*/ 0 h 639"/>
                <a:gd name="T68" fmla="*/ 1203 w 1203"/>
                <a:gd name="T69" fmla="*/ 639 h 6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3" h="639">
                  <a:moveTo>
                    <a:pt x="0" y="455"/>
                  </a:moveTo>
                  <a:cubicBezTo>
                    <a:pt x="30" y="330"/>
                    <a:pt x="92" y="223"/>
                    <a:pt x="158" y="114"/>
                  </a:cubicBezTo>
                  <a:cubicBezTo>
                    <a:pt x="184" y="72"/>
                    <a:pt x="202" y="37"/>
                    <a:pt x="253" y="25"/>
                  </a:cubicBezTo>
                  <a:cubicBezTo>
                    <a:pt x="290" y="0"/>
                    <a:pt x="297" y="7"/>
                    <a:pt x="348" y="12"/>
                  </a:cubicBezTo>
                  <a:cubicBezTo>
                    <a:pt x="382" y="20"/>
                    <a:pt x="390" y="32"/>
                    <a:pt x="418" y="50"/>
                  </a:cubicBezTo>
                  <a:cubicBezTo>
                    <a:pt x="449" y="96"/>
                    <a:pt x="461" y="152"/>
                    <a:pt x="494" y="196"/>
                  </a:cubicBezTo>
                  <a:cubicBezTo>
                    <a:pt x="497" y="207"/>
                    <a:pt x="501" y="229"/>
                    <a:pt x="507" y="240"/>
                  </a:cubicBezTo>
                  <a:cubicBezTo>
                    <a:pt x="514" y="253"/>
                    <a:pt x="532" y="278"/>
                    <a:pt x="532" y="278"/>
                  </a:cubicBezTo>
                  <a:cubicBezTo>
                    <a:pt x="540" y="311"/>
                    <a:pt x="569" y="376"/>
                    <a:pt x="589" y="405"/>
                  </a:cubicBezTo>
                  <a:cubicBezTo>
                    <a:pt x="597" y="431"/>
                    <a:pt x="613" y="457"/>
                    <a:pt x="627" y="481"/>
                  </a:cubicBezTo>
                  <a:cubicBezTo>
                    <a:pt x="634" y="494"/>
                    <a:pt x="652" y="519"/>
                    <a:pt x="652" y="519"/>
                  </a:cubicBezTo>
                  <a:cubicBezTo>
                    <a:pt x="664" y="556"/>
                    <a:pt x="649" y="522"/>
                    <a:pt x="677" y="550"/>
                  </a:cubicBezTo>
                  <a:cubicBezTo>
                    <a:pt x="683" y="555"/>
                    <a:pt x="685" y="563"/>
                    <a:pt x="690" y="569"/>
                  </a:cubicBezTo>
                  <a:cubicBezTo>
                    <a:pt x="696" y="576"/>
                    <a:pt x="702" y="582"/>
                    <a:pt x="709" y="588"/>
                  </a:cubicBezTo>
                  <a:cubicBezTo>
                    <a:pt x="737" y="612"/>
                    <a:pt x="801" y="632"/>
                    <a:pt x="836" y="639"/>
                  </a:cubicBezTo>
                  <a:cubicBezTo>
                    <a:pt x="914" y="634"/>
                    <a:pt x="965" y="623"/>
                    <a:pt x="1032" y="588"/>
                  </a:cubicBezTo>
                  <a:cubicBezTo>
                    <a:pt x="1036" y="582"/>
                    <a:pt x="1039" y="574"/>
                    <a:pt x="1045" y="569"/>
                  </a:cubicBezTo>
                  <a:cubicBezTo>
                    <a:pt x="1050" y="565"/>
                    <a:pt x="1059" y="568"/>
                    <a:pt x="1064" y="563"/>
                  </a:cubicBezTo>
                  <a:cubicBezTo>
                    <a:pt x="1069" y="558"/>
                    <a:pt x="1067" y="550"/>
                    <a:pt x="1070" y="544"/>
                  </a:cubicBezTo>
                  <a:cubicBezTo>
                    <a:pt x="1089" y="510"/>
                    <a:pt x="1091" y="510"/>
                    <a:pt x="1114" y="487"/>
                  </a:cubicBezTo>
                  <a:cubicBezTo>
                    <a:pt x="1129" y="441"/>
                    <a:pt x="1155" y="397"/>
                    <a:pt x="1177" y="354"/>
                  </a:cubicBezTo>
                  <a:cubicBezTo>
                    <a:pt x="1188" y="332"/>
                    <a:pt x="1191" y="306"/>
                    <a:pt x="1203" y="284"/>
                  </a:cubicBezTo>
                </a:path>
              </a:pathLst>
            </a:custGeom>
            <a:noFill/>
            <a:ln w="76200">
              <a:solidFill>
                <a:srgbClr val="FF3300"/>
              </a:solidFill>
              <a:round/>
              <a:headEnd/>
              <a:tailEnd/>
            </a:ln>
          </p:spPr>
          <p:txBody>
            <a:bodyPr wrap="none" anchor="ctr"/>
            <a:lstStyle/>
            <a:p>
              <a:endParaRPr lang="en-US" sz="2000">
                <a:latin typeface="Comic Sans MS" pitchFamily="66" charset="0"/>
              </a:endParaRPr>
            </a:p>
          </p:txBody>
        </p:sp>
        <p:sp>
          <p:nvSpPr>
            <p:cNvPr id="10" name="Line 12"/>
            <p:cNvSpPr>
              <a:spLocks noChangeShapeType="1"/>
            </p:cNvSpPr>
            <p:nvPr/>
          </p:nvSpPr>
          <p:spPr bwMode="auto">
            <a:xfrm flipV="1">
              <a:off x="1077913" y="6434138"/>
              <a:ext cx="1587" cy="849312"/>
            </a:xfrm>
            <a:prstGeom prst="line">
              <a:avLst/>
            </a:prstGeom>
            <a:noFill/>
            <a:ln w="76200">
              <a:solidFill>
                <a:schemeClr val="accent1"/>
              </a:solidFill>
              <a:round/>
              <a:headEnd/>
              <a:tailEnd type="triangle" w="med" len="med"/>
            </a:ln>
          </p:spPr>
          <p:txBody>
            <a:bodyPr wrap="none" anchor="ctr"/>
            <a:lstStyle/>
            <a:p>
              <a:endParaRPr lang="en-IN"/>
            </a:p>
          </p:txBody>
        </p:sp>
        <p:sp>
          <p:nvSpPr>
            <p:cNvPr id="11" name="Line 13"/>
            <p:cNvSpPr>
              <a:spLocks noChangeShapeType="1"/>
            </p:cNvSpPr>
            <p:nvPr/>
          </p:nvSpPr>
          <p:spPr bwMode="auto">
            <a:xfrm>
              <a:off x="1077913" y="7285038"/>
              <a:ext cx="1446212" cy="1587"/>
            </a:xfrm>
            <a:prstGeom prst="line">
              <a:avLst/>
            </a:prstGeom>
            <a:noFill/>
            <a:ln w="76200">
              <a:solidFill>
                <a:schemeClr val="accent1"/>
              </a:solidFill>
              <a:round/>
              <a:headEnd/>
              <a:tailEnd type="triangle" w="med" len="med"/>
            </a:ln>
          </p:spPr>
          <p:txBody>
            <a:bodyPr wrap="none" anchor="ctr"/>
            <a:lstStyle/>
            <a:p>
              <a:endParaRPr lang="en-IN"/>
            </a:p>
          </p:txBody>
        </p:sp>
        <p:sp>
          <p:nvSpPr>
            <p:cNvPr id="12" name="Freeform 14"/>
            <p:cNvSpPr>
              <a:spLocks/>
            </p:cNvSpPr>
            <p:nvPr/>
          </p:nvSpPr>
          <p:spPr bwMode="auto">
            <a:xfrm>
              <a:off x="1154113" y="6780213"/>
              <a:ext cx="795337" cy="503237"/>
            </a:xfrm>
            <a:custGeom>
              <a:avLst/>
              <a:gdLst>
                <a:gd name="T0" fmla="*/ 0 w 864"/>
                <a:gd name="T1" fmla="*/ 2147483647 h 768"/>
                <a:gd name="T2" fmla="*/ 0 w 864"/>
                <a:gd name="T3" fmla="*/ 0 h 768"/>
                <a:gd name="T4" fmla="*/ 2147483647 w 864"/>
                <a:gd name="T5" fmla="*/ 2147483647 h 768"/>
                <a:gd name="T6" fmla="*/ 2147483647 w 864"/>
                <a:gd name="T7" fmla="*/ 2147483647 h 768"/>
                <a:gd name="T8" fmla="*/ 2147483647 w 864"/>
                <a:gd name="T9" fmla="*/ 2147483647 h 768"/>
                <a:gd name="T10" fmla="*/ 0 60000 65536"/>
                <a:gd name="T11" fmla="*/ 0 60000 65536"/>
                <a:gd name="T12" fmla="*/ 0 60000 65536"/>
                <a:gd name="T13" fmla="*/ 0 60000 65536"/>
                <a:gd name="T14" fmla="*/ 0 60000 65536"/>
                <a:gd name="T15" fmla="*/ 0 w 864"/>
                <a:gd name="T16" fmla="*/ 0 h 768"/>
                <a:gd name="T17" fmla="*/ 864 w 864"/>
                <a:gd name="T18" fmla="*/ 768 h 768"/>
              </a:gdLst>
              <a:ahLst/>
              <a:cxnLst>
                <a:cxn ang="T10">
                  <a:pos x="T0" y="T1"/>
                </a:cxn>
                <a:cxn ang="T11">
                  <a:pos x="T2" y="T3"/>
                </a:cxn>
                <a:cxn ang="T12">
                  <a:pos x="T4" y="T5"/>
                </a:cxn>
                <a:cxn ang="T13">
                  <a:pos x="T6" y="T7"/>
                </a:cxn>
                <a:cxn ang="T14">
                  <a:pos x="T8" y="T9"/>
                </a:cxn>
              </a:cxnLst>
              <a:rect l="T15" t="T16" r="T17" b="T18"/>
              <a:pathLst>
                <a:path w="864" h="768">
                  <a:moveTo>
                    <a:pt x="0" y="768"/>
                  </a:moveTo>
                  <a:lnTo>
                    <a:pt x="0" y="0"/>
                  </a:lnTo>
                  <a:lnTo>
                    <a:pt x="432" y="768"/>
                  </a:lnTo>
                  <a:lnTo>
                    <a:pt x="432" y="48"/>
                  </a:lnTo>
                  <a:lnTo>
                    <a:pt x="864" y="768"/>
                  </a:lnTo>
                </a:path>
              </a:pathLst>
            </a:custGeom>
            <a:noFill/>
            <a:ln w="76200">
              <a:solidFill>
                <a:srgbClr val="FF3300"/>
              </a:solidFill>
              <a:round/>
              <a:headEnd/>
              <a:tailEnd/>
            </a:ln>
          </p:spPr>
          <p:txBody>
            <a:bodyPr wrap="none" anchor="ctr"/>
            <a:lstStyle/>
            <a:p>
              <a:endParaRPr lang="en-US" sz="2000">
                <a:latin typeface="Comic Sans MS" pitchFamily="66" charset="0"/>
              </a:endParaRPr>
            </a:p>
          </p:txBody>
        </p:sp>
        <p:sp>
          <p:nvSpPr>
            <p:cNvPr id="13" name="Text Box 15"/>
            <p:cNvSpPr txBox="1">
              <a:spLocks noChangeArrowheads="1"/>
            </p:cNvSpPr>
            <p:nvPr/>
          </p:nvSpPr>
          <p:spPr bwMode="auto">
            <a:xfrm>
              <a:off x="1306513" y="3322638"/>
              <a:ext cx="805029" cy="400110"/>
            </a:xfrm>
            <a:prstGeom prst="rect">
              <a:avLst/>
            </a:prstGeom>
            <a:noFill/>
            <a:ln w="76200">
              <a:noFill/>
              <a:miter lim="800000"/>
              <a:headEnd/>
              <a:tailEnd/>
            </a:ln>
          </p:spPr>
          <p:txBody>
            <a:bodyPr wrap="none">
              <a:spAutoFit/>
            </a:bodyPr>
            <a:lstStyle/>
            <a:p>
              <a:r>
                <a:rPr lang="en-US" sz="2000">
                  <a:latin typeface="Comic Sans MS" pitchFamily="66" charset="0"/>
                </a:rPr>
                <a:t>Flute</a:t>
              </a:r>
            </a:p>
          </p:txBody>
        </p:sp>
        <p:sp>
          <p:nvSpPr>
            <p:cNvPr id="14" name="Text Box 16"/>
            <p:cNvSpPr txBox="1">
              <a:spLocks noChangeArrowheads="1"/>
            </p:cNvSpPr>
            <p:nvPr/>
          </p:nvSpPr>
          <p:spPr bwMode="auto">
            <a:xfrm>
              <a:off x="1285875" y="6294438"/>
              <a:ext cx="809837" cy="400110"/>
            </a:xfrm>
            <a:prstGeom prst="rect">
              <a:avLst/>
            </a:prstGeom>
            <a:noFill/>
            <a:ln w="76200">
              <a:noFill/>
              <a:miter lim="800000"/>
              <a:headEnd/>
              <a:tailEnd/>
            </a:ln>
          </p:spPr>
          <p:txBody>
            <a:bodyPr wrap="none">
              <a:spAutoFit/>
            </a:bodyPr>
            <a:lstStyle/>
            <a:p>
              <a:r>
                <a:rPr lang="en-US" sz="2000" dirty="0" smtClean="0">
                  <a:latin typeface="Comic Sans MS" pitchFamily="66" charset="0"/>
                </a:rPr>
                <a:t>Sitar</a:t>
              </a:r>
              <a:endParaRPr lang="en-US" sz="2000" dirty="0">
                <a:latin typeface="Comic Sans MS" pitchFamily="66" charset="0"/>
              </a:endParaRPr>
            </a:p>
          </p:txBody>
        </p:sp>
        <p:sp>
          <p:nvSpPr>
            <p:cNvPr id="15" name="Line 17"/>
            <p:cNvSpPr>
              <a:spLocks noChangeShapeType="1"/>
            </p:cNvSpPr>
            <p:nvPr/>
          </p:nvSpPr>
          <p:spPr bwMode="auto">
            <a:xfrm flipV="1">
              <a:off x="1077913" y="4830763"/>
              <a:ext cx="1587" cy="930275"/>
            </a:xfrm>
            <a:prstGeom prst="line">
              <a:avLst/>
            </a:prstGeom>
            <a:noFill/>
            <a:ln w="76200">
              <a:solidFill>
                <a:schemeClr val="accent1"/>
              </a:solidFill>
              <a:round/>
              <a:headEnd/>
              <a:tailEnd type="triangle" w="med" len="med"/>
            </a:ln>
          </p:spPr>
          <p:txBody>
            <a:bodyPr wrap="none" anchor="ctr"/>
            <a:lstStyle/>
            <a:p>
              <a:endParaRPr lang="en-IN"/>
            </a:p>
          </p:txBody>
        </p:sp>
        <p:sp>
          <p:nvSpPr>
            <p:cNvPr id="16" name="Line 18"/>
            <p:cNvSpPr>
              <a:spLocks noChangeShapeType="1"/>
            </p:cNvSpPr>
            <p:nvPr/>
          </p:nvSpPr>
          <p:spPr bwMode="auto">
            <a:xfrm>
              <a:off x="1077913" y="5761038"/>
              <a:ext cx="1400175" cy="1587"/>
            </a:xfrm>
            <a:prstGeom prst="line">
              <a:avLst/>
            </a:prstGeom>
            <a:noFill/>
            <a:ln w="76200">
              <a:solidFill>
                <a:schemeClr val="accent1"/>
              </a:solidFill>
              <a:round/>
              <a:headEnd/>
              <a:tailEnd type="triangle" w="med" len="med"/>
            </a:ln>
          </p:spPr>
          <p:txBody>
            <a:bodyPr wrap="none" anchor="ctr"/>
            <a:lstStyle/>
            <a:p>
              <a:endParaRPr lang="en-IN"/>
            </a:p>
          </p:txBody>
        </p:sp>
        <p:sp>
          <p:nvSpPr>
            <p:cNvPr id="17" name="Text Box 19"/>
            <p:cNvSpPr txBox="1">
              <a:spLocks noChangeArrowheads="1"/>
            </p:cNvSpPr>
            <p:nvPr/>
          </p:nvSpPr>
          <p:spPr bwMode="auto">
            <a:xfrm>
              <a:off x="1162050" y="4541838"/>
              <a:ext cx="845103" cy="400110"/>
            </a:xfrm>
            <a:prstGeom prst="rect">
              <a:avLst/>
            </a:prstGeom>
            <a:noFill/>
            <a:ln w="76200">
              <a:noFill/>
              <a:miter lim="800000"/>
              <a:headEnd/>
              <a:tailEnd/>
            </a:ln>
          </p:spPr>
          <p:txBody>
            <a:bodyPr wrap="none">
              <a:spAutoFit/>
            </a:bodyPr>
            <a:lstStyle/>
            <a:p>
              <a:r>
                <a:rPr lang="en-US" sz="2000" dirty="0" err="1" smtClean="0">
                  <a:latin typeface="Comic Sans MS" pitchFamily="66" charset="0"/>
                </a:rPr>
                <a:t>Tabla</a:t>
              </a:r>
              <a:endParaRPr lang="en-US" sz="2000" dirty="0">
                <a:latin typeface="Comic Sans MS" pitchFamily="66" charset="0"/>
              </a:endParaRPr>
            </a:p>
          </p:txBody>
        </p:sp>
        <p:sp>
          <p:nvSpPr>
            <p:cNvPr id="18" name="Freeform 20"/>
            <p:cNvSpPr>
              <a:spLocks/>
            </p:cNvSpPr>
            <p:nvPr/>
          </p:nvSpPr>
          <p:spPr bwMode="auto">
            <a:xfrm>
              <a:off x="1077913" y="5167313"/>
              <a:ext cx="1225550" cy="517525"/>
            </a:xfrm>
            <a:custGeom>
              <a:avLst/>
              <a:gdLst>
                <a:gd name="T0" fmla="*/ 0 w 1344"/>
                <a:gd name="T1" fmla="*/ 0 h 720"/>
                <a:gd name="T2" fmla="*/ 2147483647 w 1344"/>
                <a:gd name="T3" fmla="*/ 0 h 720"/>
                <a:gd name="T4" fmla="*/ 2147483647 w 1344"/>
                <a:gd name="T5" fmla="*/ 2147483647 h 720"/>
                <a:gd name="T6" fmla="*/ 2147483647 w 1344"/>
                <a:gd name="T7" fmla="*/ 2147483647 h 720"/>
                <a:gd name="T8" fmla="*/ 2147483647 w 1344"/>
                <a:gd name="T9" fmla="*/ 0 h 720"/>
                <a:gd name="T10" fmla="*/ 2147483647 w 1344"/>
                <a:gd name="T11" fmla="*/ 0 h 720"/>
                <a:gd name="T12" fmla="*/ 2147483647 w 1344"/>
                <a:gd name="T13" fmla="*/ 2147483647 h 720"/>
                <a:gd name="T14" fmla="*/ 2147483647 w 1344"/>
                <a:gd name="T15" fmla="*/ 2147483647 h 720"/>
                <a:gd name="T16" fmla="*/ 0 60000 65536"/>
                <a:gd name="T17" fmla="*/ 0 60000 65536"/>
                <a:gd name="T18" fmla="*/ 0 60000 65536"/>
                <a:gd name="T19" fmla="*/ 0 60000 65536"/>
                <a:gd name="T20" fmla="*/ 0 60000 65536"/>
                <a:gd name="T21" fmla="*/ 0 60000 65536"/>
                <a:gd name="T22" fmla="*/ 0 60000 65536"/>
                <a:gd name="T23" fmla="*/ 0 60000 65536"/>
                <a:gd name="T24" fmla="*/ 0 w 1344"/>
                <a:gd name="T25" fmla="*/ 0 h 720"/>
                <a:gd name="T26" fmla="*/ 1344 w 1344"/>
                <a:gd name="T27" fmla="*/ 720 h 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4" h="720">
                  <a:moveTo>
                    <a:pt x="0" y="0"/>
                  </a:moveTo>
                  <a:lnTo>
                    <a:pt x="336" y="0"/>
                  </a:lnTo>
                  <a:lnTo>
                    <a:pt x="336" y="720"/>
                  </a:lnTo>
                  <a:lnTo>
                    <a:pt x="672" y="720"/>
                  </a:lnTo>
                  <a:lnTo>
                    <a:pt x="672" y="0"/>
                  </a:lnTo>
                  <a:lnTo>
                    <a:pt x="1008" y="0"/>
                  </a:lnTo>
                  <a:lnTo>
                    <a:pt x="1008" y="720"/>
                  </a:lnTo>
                  <a:lnTo>
                    <a:pt x="1344" y="720"/>
                  </a:lnTo>
                </a:path>
              </a:pathLst>
            </a:custGeom>
            <a:noFill/>
            <a:ln w="76200">
              <a:solidFill>
                <a:srgbClr val="FF3300"/>
              </a:solidFill>
              <a:round/>
              <a:headEnd/>
              <a:tailEnd/>
            </a:ln>
          </p:spPr>
          <p:txBody>
            <a:bodyPr wrap="none" anchor="ctr"/>
            <a:lstStyle/>
            <a:p>
              <a:endParaRPr lang="en-US" sz="2000">
                <a:latin typeface="Comic Sans MS" pitchFamily="66" charset="0"/>
              </a:endParaRPr>
            </a:p>
          </p:txBody>
        </p:sp>
        <p:sp>
          <p:nvSpPr>
            <p:cNvPr id="19" name="Line 21"/>
            <p:cNvSpPr>
              <a:spLocks noChangeShapeType="1"/>
            </p:cNvSpPr>
            <p:nvPr/>
          </p:nvSpPr>
          <p:spPr bwMode="auto">
            <a:xfrm flipV="1">
              <a:off x="5421313" y="4237038"/>
              <a:ext cx="0" cy="2057400"/>
            </a:xfrm>
            <a:prstGeom prst="line">
              <a:avLst/>
            </a:prstGeom>
            <a:noFill/>
            <a:ln w="76200">
              <a:solidFill>
                <a:schemeClr val="accent1"/>
              </a:solidFill>
              <a:round/>
              <a:headEnd/>
              <a:tailEnd type="triangle" w="med" len="med"/>
            </a:ln>
          </p:spPr>
          <p:txBody>
            <a:bodyPr wrap="none" anchor="ctr"/>
            <a:lstStyle/>
            <a:p>
              <a:endParaRPr lang="en-IN"/>
            </a:p>
          </p:txBody>
        </p:sp>
        <p:sp>
          <p:nvSpPr>
            <p:cNvPr id="20" name="Line 22"/>
            <p:cNvSpPr>
              <a:spLocks noChangeShapeType="1"/>
            </p:cNvSpPr>
            <p:nvPr/>
          </p:nvSpPr>
          <p:spPr bwMode="auto">
            <a:xfrm>
              <a:off x="5421313" y="6294438"/>
              <a:ext cx="3505200" cy="0"/>
            </a:xfrm>
            <a:prstGeom prst="line">
              <a:avLst/>
            </a:prstGeom>
            <a:noFill/>
            <a:ln w="76200">
              <a:solidFill>
                <a:schemeClr val="accent1"/>
              </a:solidFill>
              <a:round/>
              <a:headEnd/>
              <a:tailEnd type="triangle" w="med" len="med"/>
            </a:ln>
          </p:spPr>
          <p:txBody>
            <a:bodyPr wrap="none" anchor="ctr"/>
            <a:lstStyle/>
            <a:p>
              <a:endParaRPr lang="en-IN"/>
            </a:p>
          </p:txBody>
        </p:sp>
        <p:sp>
          <p:nvSpPr>
            <p:cNvPr id="21" name="Freeform 25"/>
            <p:cNvSpPr>
              <a:spLocks/>
            </p:cNvSpPr>
            <p:nvPr/>
          </p:nvSpPr>
          <p:spPr bwMode="auto">
            <a:xfrm>
              <a:off x="5421313" y="5062538"/>
              <a:ext cx="3289300" cy="901700"/>
            </a:xfrm>
            <a:custGeom>
              <a:avLst/>
              <a:gdLst>
                <a:gd name="T0" fmla="*/ 0 w 2072"/>
                <a:gd name="T1" fmla="*/ 2147483647 h 568"/>
                <a:gd name="T2" fmla="*/ 2147483647 w 2072"/>
                <a:gd name="T3" fmla="*/ 2147483647 h 568"/>
                <a:gd name="T4" fmla="*/ 2147483647 w 2072"/>
                <a:gd name="T5" fmla="*/ 2147483647 h 568"/>
                <a:gd name="T6" fmla="*/ 2147483647 w 2072"/>
                <a:gd name="T7" fmla="*/ 2147483647 h 568"/>
                <a:gd name="T8" fmla="*/ 2147483647 w 2072"/>
                <a:gd name="T9" fmla="*/ 2147483647 h 568"/>
                <a:gd name="T10" fmla="*/ 2147483647 w 2072"/>
                <a:gd name="T11" fmla="*/ 2147483647 h 568"/>
                <a:gd name="T12" fmla="*/ 2147483647 w 2072"/>
                <a:gd name="T13" fmla="*/ 2147483647 h 568"/>
                <a:gd name="T14" fmla="*/ 2147483647 w 2072"/>
                <a:gd name="T15" fmla="*/ 2147483647 h 568"/>
                <a:gd name="T16" fmla="*/ 2147483647 w 2072"/>
                <a:gd name="T17" fmla="*/ 2147483647 h 568"/>
                <a:gd name="T18" fmla="*/ 2147483647 w 2072"/>
                <a:gd name="T19" fmla="*/ 2147483647 h 568"/>
                <a:gd name="T20" fmla="*/ 2147483647 w 2072"/>
                <a:gd name="T21" fmla="*/ 2147483647 h 568"/>
                <a:gd name="T22" fmla="*/ 2147483647 w 2072"/>
                <a:gd name="T23" fmla="*/ 2147483647 h 568"/>
                <a:gd name="T24" fmla="*/ 2147483647 w 2072"/>
                <a:gd name="T25" fmla="*/ 2147483647 h 5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72"/>
                <a:gd name="T40" fmla="*/ 0 h 568"/>
                <a:gd name="T41" fmla="*/ 2072 w 2072"/>
                <a:gd name="T42" fmla="*/ 568 h 5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72" h="568">
                  <a:moveTo>
                    <a:pt x="0" y="488"/>
                  </a:moveTo>
                  <a:cubicBezTo>
                    <a:pt x="168" y="424"/>
                    <a:pt x="336" y="360"/>
                    <a:pt x="432" y="344"/>
                  </a:cubicBezTo>
                  <a:cubicBezTo>
                    <a:pt x="528" y="328"/>
                    <a:pt x="536" y="368"/>
                    <a:pt x="576" y="392"/>
                  </a:cubicBezTo>
                  <a:cubicBezTo>
                    <a:pt x="616" y="416"/>
                    <a:pt x="632" y="472"/>
                    <a:pt x="672" y="488"/>
                  </a:cubicBezTo>
                  <a:cubicBezTo>
                    <a:pt x="712" y="504"/>
                    <a:pt x="768" y="488"/>
                    <a:pt x="816" y="488"/>
                  </a:cubicBezTo>
                  <a:cubicBezTo>
                    <a:pt x="864" y="488"/>
                    <a:pt x="904" y="496"/>
                    <a:pt x="960" y="488"/>
                  </a:cubicBezTo>
                  <a:cubicBezTo>
                    <a:pt x="1016" y="480"/>
                    <a:pt x="1104" y="456"/>
                    <a:pt x="1152" y="440"/>
                  </a:cubicBezTo>
                  <a:cubicBezTo>
                    <a:pt x="1200" y="424"/>
                    <a:pt x="1200" y="424"/>
                    <a:pt x="1248" y="392"/>
                  </a:cubicBezTo>
                  <a:cubicBezTo>
                    <a:pt x="1296" y="360"/>
                    <a:pt x="1392" y="288"/>
                    <a:pt x="1440" y="248"/>
                  </a:cubicBezTo>
                  <a:cubicBezTo>
                    <a:pt x="1488" y="208"/>
                    <a:pt x="1488" y="184"/>
                    <a:pt x="1536" y="152"/>
                  </a:cubicBezTo>
                  <a:cubicBezTo>
                    <a:pt x="1584" y="120"/>
                    <a:pt x="1648" y="0"/>
                    <a:pt x="1728" y="56"/>
                  </a:cubicBezTo>
                  <a:cubicBezTo>
                    <a:pt x="1808" y="112"/>
                    <a:pt x="1960" y="408"/>
                    <a:pt x="2016" y="488"/>
                  </a:cubicBezTo>
                  <a:cubicBezTo>
                    <a:pt x="2072" y="568"/>
                    <a:pt x="2068" y="552"/>
                    <a:pt x="2064" y="536"/>
                  </a:cubicBezTo>
                </a:path>
              </a:pathLst>
            </a:custGeom>
            <a:noFill/>
            <a:ln w="76200">
              <a:solidFill>
                <a:srgbClr val="FF3300"/>
              </a:solidFill>
              <a:round/>
              <a:headEnd/>
              <a:tailEnd/>
            </a:ln>
          </p:spPr>
          <p:txBody>
            <a:bodyPr wrap="none" anchor="ctr"/>
            <a:lstStyle/>
            <a:p>
              <a:endParaRPr lang="en-US" sz="2000">
                <a:latin typeface="Comic Sans MS" pitchFamily="66" charset="0"/>
              </a:endParaRPr>
            </a:p>
          </p:txBody>
        </p:sp>
        <p:sp>
          <p:nvSpPr>
            <p:cNvPr id="22" name="Line 26"/>
            <p:cNvSpPr>
              <a:spLocks noChangeShapeType="1"/>
            </p:cNvSpPr>
            <p:nvPr/>
          </p:nvSpPr>
          <p:spPr bwMode="auto">
            <a:xfrm flipV="1">
              <a:off x="2525713" y="5227638"/>
              <a:ext cx="2590800" cy="1600200"/>
            </a:xfrm>
            <a:prstGeom prst="line">
              <a:avLst/>
            </a:prstGeom>
            <a:noFill/>
            <a:ln w="76200">
              <a:solidFill>
                <a:schemeClr val="accent1"/>
              </a:solidFill>
              <a:round/>
              <a:headEnd/>
              <a:tailEnd type="triangle" w="med" len="med"/>
            </a:ln>
          </p:spPr>
          <p:txBody>
            <a:bodyPr wrap="none" anchor="ctr"/>
            <a:lstStyle/>
            <a:p>
              <a:endParaRPr lang="en-IN"/>
            </a:p>
          </p:txBody>
        </p:sp>
        <p:sp>
          <p:nvSpPr>
            <p:cNvPr id="23" name="Line 27"/>
            <p:cNvSpPr>
              <a:spLocks noChangeShapeType="1"/>
            </p:cNvSpPr>
            <p:nvPr/>
          </p:nvSpPr>
          <p:spPr bwMode="auto">
            <a:xfrm>
              <a:off x="2525713" y="5227638"/>
              <a:ext cx="2819400" cy="0"/>
            </a:xfrm>
            <a:prstGeom prst="line">
              <a:avLst/>
            </a:prstGeom>
            <a:noFill/>
            <a:ln w="76200">
              <a:solidFill>
                <a:schemeClr val="accent1"/>
              </a:solidFill>
              <a:round/>
              <a:headEnd/>
              <a:tailEnd type="triangle" w="med" len="med"/>
            </a:ln>
          </p:spPr>
          <p:txBody>
            <a:bodyPr wrap="none" anchor="ctr"/>
            <a:lstStyle/>
            <a:p>
              <a:endParaRPr lang="en-IN"/>
            </a:p>
          </p:txBody>
        </p:sp>
        <p:sp>
          <p:nvSpPr>
            <p:cNvPr id="24" name="Line 28"/>
            <p:cNvSpPr>
              <a:spLocks noChangeShapeType="1"/>
            </p:cNvSpPr>
            <p:nvPr/>
          </p:nvSpPr>
          <p:spPr bwMode="auto">
            <a:xfrm>
              <a:off x="2449513" y="3703638"/>
              <a:ext cx="2667000" cy="1524000"/>
            </a:xfrm>
            <a:prstGeom prst="line">
              <a:avLst/>
            </a:prstGeom>
            <a:noFill/>
            <a:ln w="76200">
              <a:solidFill>
                <a:schemeClr val="accent1"/>
              </a:solidFill>
              <a:round/>
              <a:headEnd/>
              <a:tailEnd type="triangle" w="med" len="me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3399"/>
                </a:solidFill>
              </a:rPr>
              <a:t>Fourier Series</a:t>
            </a:r>
          </a:p>
        </p:txBody>
      </p:sp>
      <p:sp>
        <p:nvSpPr>
          <p:cNvPr id="3" name="Content Placeholder 2"/>
          <p:cNvSpPr>
            <a:spLocks noGrp="1"/>
          </p:cNvSpPr>
          <p:nvPr>
            <p:ph sz="quarter" idx="1"/>
          </p:nvPr>
        </p:nvSpPr>
        <p:spPr>
          <a:xfrm>
            <a:off x="612648" y="1600200"/>
            <a:ext cx="4797552" cy="4876800"/>
          </a:xfrm>
        </p:spPr>
        <p:txBody>
          <a:bodyPr>
            <a:normAutofit lnSpcReduction="10000"/>
          </a:bodyPr>
          <a:lstStyle/>
          <a:p>
            <a:pPr eaLnBrk="0" hangingPunct="0"/>
            <a:r>
              <a:rPr lang="en-US" sz="3300" dirty="0" smtClean="0">
                <a:cs typeface="Tahoma" pitchFamily="34" charset="0"/>
              </a:rPr>
              <a:t>Any function that periodically repeats itself can be expressed as the sum of </a:t>
            </a:r>
            <a:r>
              <a:rPr lang="en-US" sz="3300" dirty="0" err="1" smtClean="0">
                <a:cs typeface="Tahoma" pitchFamily="34" charset="0"/>
              </a:rPr>
              <a:t>sines</a:t>
            </a:r>
            <a:r>
              <a:rPr lang="en-US" sz="3300" dirty="0" smtClean="0">
                <a:cs typeface="Tahoma" pitchFamily="34" charset="0"/>
              </a:rPr>
              <a:t> and/or cosines of different frequencies, each multiplied by a different coefficients. This sum is called a </a:t>
            </a:r>
            <a:r>
              <a:rPr lang="en-US" sz="3300" dirty="0" smtClean="0">
                <a:solidFill>
                  <a:srgbClr val="0000FF"/>
                </a:solidFill>
                <a:cs typeface="Tahoma" pitchFamily="34" charset="0"/>
              </a:rPr>
              <a:t>Fourier series</a:t>
            </a:r>
            <a:r>
              <a:rPr lang="en-US" sz="3300" dirty="0" smtClean="0">
                <a:cs typeface="Tahoma" pitchFamily="34" charset="0"/>
              </a:rPr>
              <a:t>.</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334000" y="1600200"/>
            <a:ext cx="3552825"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3399"/>
                </a:solidFill>
              </a:rPr>
              <a:t>Joseph Fourier (1768-1830)</a:t>
            </a:r>
          </a:p>
        </p:txBody>
      </p:sp>
      <p:sp>
        <p:nvSpPr>
          <p:cNvPr id="7" name="Rectangle 3"/>
          <p:cNvSpPr txBox="1">
            <a:spLocks noChangeArrowheads="1"/>
          </p:cNvSpPr>
          <p:nvPr/>
        </p:nvSpPr>
        <p:spPr>
          <a:xfrm>
            <a:off x="457200" y="1447800"/>
            <a:ext cx="3810000" cy="5334000"/>
          </a:xfrm>
          <a:prstGeom prst="rect">
            <a:avLst/>
          </a:prstGeom>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Had crazy idea (1807):</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Any</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periodic function can be rewritten as a weighted sum of </a:t>
            </a:r>
            <a:r>
              <a:rPr kumimoji="0" lang="en-US" sz="2000" b="0" i="0" u="none" strike="noStrike" kern="1200" cap="none" spc="0" normalizeH="0" baseline="0" noProof="0" dirty="0" smtClean="0">
                <a:ln>
                  <a:noFill/>
                </a:ln>
                <a:solidFill>
                  <a:srgbClr val="CC3300"/>
                </a:solidFill>
                <a:effectLst/>
                <a:uLnTx/>
                <a:uFillTx/>
                <a:latin typeface="+mn-lt"/>
                <a:ea typeface="+mn-ea"/>
                <a:cs typeface="+mn-cs"/>
              </a:rPr>
              <a:t>Sines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or </a:t>
            </a:r>
            <a:r>
              <a:rPr kumimoji="0" lang="en-US" sz="2000" b="0" i="0" u="none" strike="noStrike" kern="1200" cap="none" spc="0" normalizeH="0" baseline="0" noProof="0" dirty="0" smtClean="0">
                <a:ln>
                  <a:noFill/>
                </a:ln>
                <a:solidFill>
                  <a:srgbClr val="CC3300"/>
                </a:solidFill>
                <a:effectLst/>
                <a:uLnTx/>
                <a:uFillTx/>
                <a:latin typeface="+mn-lt"/>
                <a:ea typeface="+mn-ea"/>
                <a:cs typeface="+mn-cs"/>
              </a:rPr>
              <a:t>Cosines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of different frequencies.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Don’t believe it?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Neither did Lagrange, Laplace, Poisson and other big wigs</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Not translated into English until 1878!</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But it’s true!</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called </a:t>
            </a:r>
            <a:r>
              <a:rPr kumimoji="0" lang="en-US" sz="2000" b="0" i="0" u="none" strike="noStrike" kern="1200" cap="none" spc="0" normalizeH="0" baseline="0" noProof="0" dirty="0" smtClean="0">
                <a:ln>
                  <a:noFill/>
                </a:ln>
                <a:solidFill>
                  <a:srgbClr val="CC3300"/>
                </a:solidFill>
                <a:effectLst/>
                <a:uLnTx/>
                <a:uFillTx/>
                <a:latin typeface="+mn-lt"/>
                <a:ea typeface="+mn-ea"/>
                <a:cs typeface="+mn-cs"/>
              </a:rPr>
              <a:t>Fourier Series</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Possibly the greatest tool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used in Engineering</a:t>
            </a:r>
          </a:p>
        </p:txBody>
      </p:sp>
      <p:pic>
        <p:nvPicPr>
          <p:cNvPr id="6" name="Picture 2" descr="E:\Course Materials\Course Materials\DIP\Image processing\Fourier Transformation\Fourier transform_files\180px-Fourier2.jpg">
            <a:hlinkClick r:id="rId2" tooltip="Fourier2.jpg"/>
          </p:cNvPr>
          <p:cNvPicPr>
            <a:picLocks noChangeAspect="1" noChangeArrowheads="1"/>
          </p:cNvPicPr>
          <p:nvPr/>
        </p:nvPicPr>
        <p:blipFill>
          <a:blip r:embed="rId3" cstate="print"/>
          <a:srcRect/>
          <a:stretch>
            <a:fillRect/>
          </a:stretch>
        </p:blipFill>
        <p:spPr bwMode="auto">
          <a:xfrm>
            <a:off x="4983480" y="1748536"/>
            <a:ext cx="3931920" cy="449986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ox(in)">
                                      <p:cBhvr>
                                        <p:cTn id="7" dur="500"/>
                                        <p:tgtEl>
                                          <p:spTgt spid="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box(in)">
                                      <p:cBhvr>
                                        <p:cTn id="10" dur="500"/>
                                        <p:tgtEl>
                                          <p:spTgt spid="7">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box(in)">
                                      <p:cBhvr>
                                        <p:cTn id="13" dur="500"/>
                                        <p:tgtEl>
                                          <p:spTgt spid="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diamond(in)">
                                      <p:cBhvr>
                                        <p:cTn id="18" dur="2000"/>
                                        <p:tgtEl>
                                          <p:spTgt spid="7">
                                            <p:txEl>
                                              <p:pRg st="5" end="5"/>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diamond(in)">
                                      <p:cBhvr>
                                        <p:cTn id="21" dur="2000"/>
                                        <p:tgtEl>
                                          <p:spTgt spid="7">
                                            <p:txEl>
                                              <p:pRg st="6" end="6"/>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diamond(in)">
                                      <p:cBhvr>
                                        <p:cTn id="24" dur="2000"/>
                                        <p:tgtEl>
                                          <p:spTgt spid="7">
                                            <p:txEl>
                                              <p:pRg st="7" end="7"/>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diamond(in)">
                                      <p:cBhvr>
                                        <p:cTn id="27"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003399"/>
                </a:solidFill>
              </a:rPr>
              <a:t>Periodic Signals</a:t>
            </a:r>
            <a:endParaRPr lang="en-US" b="1" dirty="0" smtClean="0">
              <a:solidFill>
                <a:srgbClr val="003399"/>
              </a:solidFill>
            </a:endParaRPr>
          </a:p>
        </p:txBody>
      </p:sp>
      <p:sp>
        <p:nvSpPr>
          <p:cNvPr id="5" name="TextBox 4"/>
          <p:cNvSpPr txBox="1"/>
          <p:nvPr/>
        </p:nvSpPr>
        <p:spPr>
          <a:xfrm>
            <a:off x="762000" y="1644908"/>
            <a:ext cx="7858180" cy="4832092"/>
          </a:xfrm>
          <a:prstGeom prst="rect">
            <a:avLst/>
          </a:prstGeom>
          <a:noFill/>
        </p:spPr>
        <p:style>
          <a:lnRef idx="0">
            <a:schemeClr val="accent1"/>
          </a:lnRef>
          <a:fillRef idx="3">
            <a:schemeClr val="accent1"/>
          </a:fillRef>
          <a:effectRef idx="3">
            <a:schemeClr val="accent1"/>
          </a:effectRef>
          <a:fontRef idx="minor">
            <a:schemeClr val="lt1"/>
          </a:fontRef>
        </p:style>
        <p:txBody>
          <a:bodyPr>
            <a:spAutoFit/>
          </a:bodyPr>
          <a:lstStyle/>
          <a:p>
            <a:pPr>
              <a:defRPr/>
            </a:pPr>
            <a:r>
              <a:rPr lang="en-US" sz="2800" dirty="0" smtClean="0">
                <a:solidFill>
                  <a:schemeClr val="tx1"/>
                </a:solidFill>
              </a:rPr>
              <a:t>A </a:t>
            </a:r>
            <a:r>
              <a:rPr lang="en-US" sz="2800" dirty="0">
                <a:solidFill>
                  <a:schemeClr val="tx1"/>
                </a:solidFill>
              </a:rPr>
              <a:t>continuous-time signal x(t) is </a:t>
            </a:r>
            <a:r>
              <a:rPr lang="en-US" sz="2800" b="1" dirty="0">
                <a:solidFill>
                  <a:schemeClr val="tx1"/>
                </a:solidFill>
              </a:rPr>
              <a:t>periodic if:</a:t>
            </a:r>
          </a:p>
          <a:p>
            <a:pPr algn="ctr">
              <a:defRPr/>
            </a:pPr>
            <a:r>
              <a:rPr lang="en-GB" sz="2800" dirty="0">
                <a:solidFill>
                  <a:srgbClr val="C00000"/>
                </a:solidFill>
              </a:rPr>
              <a:t>x(t + T) = x(t)</a:t>
            </a:r>
          </a:p>
          <a:p>
            <a:pPr algn="ctr">
              <a:defRPr/>
            </a:pPr>
            <a:endParaRPr lang="en-GB" sz="2800" dirty="0"/>
          </a:p>
          <a:p>
            <a:pPr>
              <a:defRPr/>
            </a:pPr>
            <a:r>
              <a:rPr lang="en-US" sz="2800" dirty="0" smtClean="0">
                <a:solidFill>
                  <a:schemeClr val="accent5">
                    <a:lumMod val="25000"/>
                  </a:schemeClr>
                </a:solidFill>
              </a:rPr>
              <a:t>Fundamental period</a:t>
            </a:r>
            <a:endParaRPr lang="en-US" sz="2800" dirty="0">
              <a:solidFill>
                <a:schemeClr val="accent5">
                  <a:lumMod val="25000"/>
                </a:schemeClr>
              </a:solidFill>
            </a:endParaRPr>
          </a:p>
          <a:p>
            <a:pPr>
              <a:defRPr/>
            </a:pPr>
            <a:r>
              <a:rPr lang="en-US" sz="2800" dirty="0">
                <a:solidFill>
                  <a:schemeClr val="accent5">
                    <a:lumMod val="25000"/>
                  </a:schemeClr>
                </a:solidFill>
              </a:rPr>
              <a:t> </a:t>
            </a:r>
            <a:r>
              <a:rPr lang="en-US" sz="2800" dirty="0">
                <a:solidFill>
                  <a:schemeClr val="tx1"/>
                </a:solidFill>
              </a:rPr>
              <a:t>T</a:t>
            </a:r>
            <a:r>
              <a:rPr lang="en-US" sz="2800" baseline="-25000" dirty="0">
                <a:solidFill>
                  <a:schemeClr val="tx1"/>
                </a:solidFill>
              </a:rPr>
              <a:t>0</a:t>
            </a:r>
            <a:r>
              <a:rPr lang="en-US" sz="2800" b="1" dirty="0">
                <a:solidFill>
                  <a:schemeClr val="tx1"/>
                </a:solidFill>
              </a:rPr>
              <a:t>, of x(t) is smallest T satisfying </a:t>
            </a:r>
            <a:r>
              <a:rPr lang="en-GB" sz="2800" dirty="0">
                <a:solidFill>
                  <a:schemeClr val="tx1"/>
                </a:solidFill>
              </a:rPr>
              <a:t>above equation.</a:t>
            </a:r>
          </a:p>
          <a:p>
            <a:pPr>
              <a:defRPr/>
            </a:pPr>
            <a:endParaRPr lang="en-GB" sz="2800" dirty="0">
              <a:solidFill>
                <a:schemeClr val="accent5">
                  <a:lumMod val="25000"/>
                </a:schemeClr>
              </a:solidFill>
            </a:endParaRPr>
          </a:p>
          <a:p>
            <a:pPr>
              <a:defRPr/>
            </a:pPr>
            <a:r>
              <a:rPr lang="en-GB" sz="2800" dirty="0">
                <a:solidFill>
                  <a:schemeClr val="accent5">
                    <a:lumMod val="25000"/>
                  </a:schemeClr>
                </a:solidFill>
              </a:rPr>
              <a:t>Fundamental frequency</a:t>
            </a:r>
            <a:r>
              <a:rPr lang="en-GB" sz="2800" b="1" dirty="0"/>
              <a:t>: </a:t>
            </a:r>
            <a:r>
              <a:rPr lang="en-GB" sz="2800" b="1" dirty="0">
                <a:solidFill>
                  <a:srgbClr val="C00000"/>
                </a:solidFill>
              </a:rPr>
              <a:t>f</a:t>
            </a:r>
            <a:r>
              <a:rPr lang="en-GB" sz="2800" b="1" baseline="-25000" dirty="0">
                <a:solidFill>
                  <a:srgbClr val="C00000"/>
                </a:solidFill>
              </a:rPr>
              <a:t>0</a:t>
            </a:r>
            <a:r>
              <a:rPr lang="en-GB" sz="2800" b="1" dirty="0">
                <a:solidFill>
                  <a:srgbClr val="C00000"/>
                </a:solidFill>
              </a:rPr>
              <a:t> = 1/T</a:t>
            </a:r>
            <a:r>
              <a:rPr lang="en-GB" sz="2800" b="1" baseline="-25000" dirty="0">
                <a:solidFill>
                  <a:srgbClr val="C00000"/>
                </a:solidFill>
              </a:rPr>
              <a:t>0</a:t>
            </a:r>
          </a:p>
          <a:p>
            <a:pPr>
              <a:defRPr/>
            </a:pPr>
            <a:endParaRPr lang="en-GB" sz="2800" dirty="0">
              <a:solidFill>
                <a:schemeClr val="accent5">
                  <a:lumMod val="25000"/>
                </a:schemeClr>
              </a:solidFill>
            </a:endParaRPr>
          </a:p>
          <a:p>
            <a:pPr>
              <a:defRPr/>
            </a:pPr>
            <a:r>
              <a:rPr lang="en-GB" sz="2800" dirty="0">
                <a:solidFill>
                  <a:schemeClr val="accent5">
                    <a:lumMod val="25000"/>
                  </a:schemeClr>
                </a:solidFill>
              </a:rPr>
              <a:t>Fundamental angular frequency</a:t>
            </a:r>
            <a:r>
              <a:rPr lang="en-GB" sz="2800" b="1" dirty="0"/>
              <a:t>: </a:t>
            </a:r>
          </a:p>
          <a:p>
            <a:pPr algn="ctr">
              <a:defRPr/>
            </a:pPr>
            <a:r>
              <a:rPr lang="el-GR" sz="2800" b="1" dirty="0">
                <a:solidFill>
                  <a:srgbClr val="C00000"/>
                </a:solidFill>
              </a:rPr>
              <a:t>ω</a:t>
            </a:r>
            <a:r>
              <a:rPr lang="el-GR" sz="2800" b="1" baseline="-25000" dirty="0">
                <a:solidFill>
                  <a:srgbClr val="C00000"/>
                </a:solidFill>
              </a:rPr>
              <a:t>0</a:t>
            </a:r>
            <a:r>
              <a:rPr lang="el-GR" sz="2800" b="1" dirty="0">
                <a:solidFill>
                  <a:srgbClr val="C00000"/>
                </a:solidFill>
              </a:rPr>
              <a:t> = 2π/</a:t>
            </a:r>
            <a:r>
              <a:rPr lang="en-GB" sz="2800" b="1" dirty="0">
                <a:solidFill>
                  <a:srgbClr val="C00000"/>
                </a:solidFill>
              </a:rPr>
              <a:t>T</a:t>
            </a:r>
            <a:r>
              <a:rPr lang="en-GB" sz="2800" b="1" baseline="-25000" dirty="0">
                <a:solidFill>
                  <a:srgbClr val="C00000"/>
                </a:solidFill>
              </a:rPr>
              <a:t>0</a:t>
            </a:r>
            <a:r>
              <a:rPr lang="en-GB" sz="2800" b="1" dirty="0">
                <a:solidFill>
                  <a:srgbClr val="C00000"/>
                </a:solidFill>
              </a:rPr>
              <a:t> = 2</a:t>
            </a:r>
            <a:r>
              <a:rPr lang="el-GR" sz="2800" b="1" dirty="0">
                <a:solidFill>
                  <a:srgbClr val="C00000"/>
                </a:solidFill>
              </a:rPr>
              <a:t>π</a:t>
            </a:r>
            <a:r>
              <a:rPr lang="en-GB" sz="2800" b="1" dirty="0">
                <a:solidFill>
                  <a:srgbClr val="C00000"/>
                </a:solidFill>
              </a:rPr>
              <a:t>f</a:t>
            </a:r>
            <a:r>
              <a:rPr lang="en-GB" sz="2800" b="1" baseline="-25000" dirty="0">
                <a:solidFill>
                  <a:srgbClr val="C00000"/>
                </a:solidFill>
              </a:rPr>
              <a:t>0</a:t>
            </a:r>
          </a:p>
          <a:p>
            <a:pPr>
              <a:defRPr/>
            </a:pPr>
            <a:endParaRPr lang="en-GB"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1112</TotalTime>
  <Words>2516</Words>
  <Application>Microsoft Office PowerPoint</Application>
  <PresentationFormat>On-screen Show (4:3)</PresentationFormat>
  <Paragraphs>303</Paragraphs>
  <Slides>50</Slides>
  <Notes>6</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50</vt:i4>
      </vt:variant>
    </vt:vector>
  </HeadingPairs>
  <TitlesOfParts>
    <vt:vector size="56" baseType="lpstr">
      <vt:lpstr>Median</vt:lpstr>
      <vt:lpstr>Image</vt:lpstr>
      <vt:lpstr>משוואה</vt:lpstr>
      <vt:lpstr>Microsoft Drawing</vt:lpstr>
      <vt:lpstr>Equation</vt:lpstr>
      <vt:lpstr>Kaava</vt:lpstr>
      <vt:lpstr> Image Enhancement In Frequency Domain</vt:lpstr>
      <vt:lpstr>Slide 2</vt:lpstr>
      <vt:lpstr>Image Enhancement</vt:lpstr>
      <vt:lpstr>Image Enhancement …</vt:lpstr>
      <vt:lpstr>Why Do Transforms?</vt:lpstr>
      <vt:lpstr>Slide 6</vt:lpstr>
      <vt:lpstr>Fourier Series</vt:lpstr>
      <vt:lpstr>Joseph Fourier (1768-1830)</vt:lpstr>
      <vt:lpstr>Periodic Signals</vt:lpstr>
      <vt:lpstr>Fourier Series</vt:lpstr>
      <vt:lpstr>Slide 11</vt:lpstr>
      <vt:lpstr>Amplitude and Phase</vt:lpstr>
      <vt:lpstr>Fourier Transform</vt:lpstr>
      <vt:lpstr>Time and Frequency</vt:lpstr>
      <vt:lpstr>Time and Frequency</vt:lpstr>
      <vt:lpstr>Frequency Spectra</vt:lpstr>
      <vt:lpstr>The Continuous Fourier Transform</vt:lpstr>
      <vt:lpstr>The Inverse Fourier Transform </vt:lpstr>
      <vt:lpstr>Slide 19</vt:lpstr>
      <vt:lpstr>Discrete Fourier Transform (DFT)</vt:lpstr>
      <vt:lpstr>Discrete Fourier Transform (DFT)</vt:lpstr>
      <vt:lpstr>Discrete Fourier Transform (DFT)</vt:lpstr>
      <vt:lpstr>Example: A simple one-dimensional DFT</vt:lpstr>
      <vt:lpstr>Polar Coordinate Representation of FT</vt:lpstr>
      <vt:lpstr>How to compute F(u)?</vt:lpstr>
      <vt:lpstr>DFT: Example</vt:lpstr>
      <vt:lpstr>DFT: Example</vt:lpstr>
      <vt:lpstr>Slide 28</vt:lpstr>
      <vt:lpstr>Slide 29</vt:lpstr>
      <vt:lpstr>Slide 30</vt:lpstr>
      <vt:lpstr>Slide 31</vt:lpstr>
      <vt:lpstr>2-D Discrete Fourier Transform …</vt:lpstr>
      <vt:lpstr>Why is FT Useful?</vt:lpstr>
      <vt:lpstr>Properties of DFT</vt:lpstr>
      <vt:lpstr>Properties of DFT …</vt:lpstr>
      <vt:lpstr>Slide 36</vt:lpstr>
      <vt:lpstr>Properties of DFT …</vt:lpstr>
      <vt:lpstr>Slide 38</vt:lpstr>
      <vt:lpstr>Slide 39</vt:lpstr>
      <vt:lpstr>Slide 40</vt:lpstr>
      <vt:lpstr>Slide 41</vt:lpstr>
      <vt:lpstr>Slide 42</vt:lpstr>
      <vt:lpstr>Fourier Transform: shift</vt:lpstr>
      <vt:lpstr>The Average Value Property</vt:lpstr>
      <vt:lpstr>The Average Value Property …</vt:lpstr>
      <vt:lpstr>2-D Discrete Fourier Transform</vt:lpstr>
      <vt:lpstr>Problems</vt:lpstr>
      <vt:lpstr>Problems …</vt:lpstr>
      <vt:lpstr>Assignment …</vt:lpstr>
      <vt:lpstr>Slide 50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Recognition</dc:title>
  <dc:creator>TANUJ</dc:creator>
  <cp:lastModifiedBy>GLAU</cp:lastModifiedBy>
  <cp:revision>220</cp:revision>
  <dcterms:created xsi:type="dcterms:W3CDTF">2011-05-24T03:14:57Z</dcterms:created>
  <dcterms:modified xsi:type="dcterms:W3CDTF">2022-09-08T21:09:49Z</dcterms:modified>
</cp:coreProperties>
</file>