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349" y="2753690"/>
            <a:ext cx="6607301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338" y="1614042"/>
            <a:ext cx="642175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" y="76200"/>
            <a:ext cx="1097280" cy="1143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905000"/>
            <a:ext cx="5212080" cy="3886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6294" y="0"/>
            <a:ext cx="2118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b="1" spc="-2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b="1" spc="-5" dirty="0">
                <a:solidFill>
                  <a:srgbClr val="FFFFFF"/>
                </a:solidFill>
                <a:latin typeface="Cambria"/>
                <a:cs typeface="Cambria"/>
              </a:rPr>
              <a:t>SC0009: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2550" y="397909"/>
            <a:ext cx="6709409" cy="12617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2965" algn="ctr">
              <a:lnSpc>
                <a:spcPct val="100000"/>
              </a:lnSpc>
              <a:spcBef>
                <a:spcPts val="590"/>
              </a:spcBef>
            </a:pP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Image</a:t>
            </a: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Processing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4000" b="1" spc="-150" dirty="0">
                <a:solidFill>
                  <a:srgbClr val="FFC000"/>
                </a:solidFill>
                <a:latin typeface="Arial"/>
                <a:cs typeface="Arial"/>
              </a:rPr>
              <a:t>Elemen</a:t>
            </a:r>
            <a:r>
              <a:rPr sz="4000" b="1" spc="-8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4000" b="1" spc="-805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40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130" dirty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40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75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4000" b="1" spc="-195" dirty="0">
                <a:solidFill>
                  <a:srgbClr val="FFC000"/>
                </a:solidFill>
                <a:latin typeface="Arial"/>
                <a:cs typeface="Arial"/>
              </a:rPr>
              <a:t>isu</a:t>
            </a:r>
            <a:r>
              <a:rPr sz="4000" b="1" spc="-21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4000" b="1" spc="-45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40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130" dirty="0">
                <a:solidFill>
                  <a:srgbClr val="FFC000"/>
                </a:solidFill>
                <a:latin typeface="Arial"/>
                <a:cs typeface="Arial"/>
              </a:rPr>
              <a:t>Percept</a:t>
            </a:r>
            <a:r>
              <a:rPr sz="4000" b="1" spc="-6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4000" b="1" spc="-254" dirty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14222"/>
            <a:ext cx="7971155" cy="45891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375" dirty="0">
                <a:solidFill>
                  <a:srgbClr val="C00000"/>
                </a:solidFill>
                <a:latin typeface="Arial"/>
                <a:cs typeface="Arial"/>
              </a:rPr>
              <a:t>Rods</a:t>
            </a:r>
            <a:endParaRPr sz="32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1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650" dirty="0">
                <a:latin typeface="Microsoft Sans Serif"/>
                <a:cs typeface="Microsoft Sans Serif"/>
              </a:rPr>
              <a:t>R</a:t>
            </a:r>
            <a:r>
              <a:rPr sz="2600" spc="-80" dirty="0">
                <a:latin typeface="Microsoft Sans Serif"/>
                <a:cs typeface="Microsoft Sans Serif"/>
              </a:rPr>
              <a:t>o</a:t>
            </a:r>
            <a:r>
              <a:rPr sz="2600" spc="-75" dirty="0">
                <a:latin typeface="Microsoft Sans Serif"/>
                <a:cs typeface="Microsoft Sans Serif"/>
              </a:rPr>
              <a:t>d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distribu</a:t>
            </a:r>
            <a:r>
              <a:rPr sz="2600" spc="-65" dirty="0">
                <a:latin typeface="Microsoft Sans Serif"/>
                <a:cs typeface="Microsoft Sans Serif"/>
              </a:rPr>
              <a:t>t</a:t>
            </a:r>
            <a:r>
              <a:rPr sz="2600" spc="-80" dirty="0">
                <a:latin typeface="Microsoft Sans Serif"/>
                <a:cs typeface="Microsoft Sans Serif"/>
              </a:rPr>
              <a:t>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o</a:t>
            </a:r>
            <a:r>
              <a:rPr sz="2600" spc="-190" dirty="0">
                <a:latin typeface="Microsoft Sans Serif"/>
                <a:cs typeface="Microsoft Sans Serif"/>
              </a:rPr>
              <a:t>v</a:t>
            </a:r>
            <a:r>
              <a:rPr sz="2600" spc="-75" dirty="0">
                <a:latin typeface="Microsoft Sans Serif"/>
                <a:cs typeface="Microsoft Sans Serif"/>
              </a:rPr>
              <a:t>er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ret</a:t>
            </a:r>
            <a:r>
              <a:rPr sz="2600" spc="-25" dirty="0">
                <a:latin typeface="Microsoft Sans Serif"/>
                <a:cs typeface="Microsoft Sans Serif"/>
              </a:rPr>
              <a:t>i</a:t>
            </a:r>
            <a:r>
              <a:rPr sz="2600" spc="-114" dirty="0">
                <a:latin typeface="Microsoft Sans Serif"/>
                <a:cs typeface="Microsoft Sans Serif"/>
              </a:rPr>
              <a:t>nal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sur</a:t>
            </a:r>
            <a:r>
              <a:rPr sz="2600" spc="-114" dirty="0">
                <a:latin typeface="Microsoft Sans Serif"/>
                <a:cs typeface="Microsoft Sans Serif"/>
              </a:rPr>
              <a:t>f</a:t>
            </a:r>
            <a:r>
              <a:rPr sz="2600" spc="-155" dirty="0">
                <a:latin typeface="Microsoft Sans Serif"/>
                <a:cs typeface="Microsoft Sans Serif"/>
              </a:rPr>
              <a:t>ace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lvl="1" indent="-274320">
              <a:lnSpc>
                <a:spcPts val="2810"/>
              </a:lnSpc>
              <a:spcBef>
                <a:spcPts val="64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0" dirty="0">
                <a:latin typeface="Microsoft Sans Serif"/>
                <a:cs typeface="Microsoft Sans Serif"/>
              </a:rPr>
              <a:t>Rods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give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general,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overall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picture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field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view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are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not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involved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color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vision.</a:t>
            </a:r>
            <a:endParaRPr sz="2600">
              <a:latin typeface="Microsoft Sans Serif"/>
              <a:cs typeface="Microsoft Sans Serif"/>
            </a:endParaRPr>
          </a:p>
          <a:p>
            <a:pPr marL="652780" marR="466725" lvl="1" indent="-274320">
              <a:lnSpc>
                <a:spcPts val="281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0" dirty="0">
                <a:latin typeface="Microsoft Sans Serif"/>
                <a:cs typeface="Microsoft Sans Serif"/>
              </a:rPr>
              <a:t>Rods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important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for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black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white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vision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dim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endParaRPr sz="2600">
              <a:latin typeface="Microsoft Sans Serif"/>
              <a:cs typeface="Microsoft Sans Serif"/>
            </a:endParaRPr>
          </a:p>
          <a:p>
            <a:pPr marL="652780" marR="502284" lvl="1" indent="-274320">
              <a:lnSpc>
                <a:spcPts val="2810"/>
              </a:lnSpc>
              <a:spcBef>
                <a:spcPts val="59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70" dirty="0">
                <a:latin typeface="Microsoft Sans Serif"/>
                <a:cs typeface="Microsoft Sans Serif"/>
              </a:rPr>
              <a:t>Discriminate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between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different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shades</a:t>
            </a:r>
            <a:r>
              <a:rPr sz="2600" dirty="0">
                <a:latin typeface="Microsoft Sans Serif"/>
                <a:cs typeface="Microsoft Sans Serif"/>
              </a:rPr>
              <a:t> 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darks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endParaRPr sz="26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25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0" dirty="0">
                <a:latin typeface="Microsoft Sans Serif"/>
                <a:cs typeface="Microsoft Sans Serif"/>
              </a:rPr>
              <a:t>Rods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provide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visual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response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called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Scotopic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Vision</a:t>
            </a:r>
            <a:endParaRPr sz="2600">
              <a:latin typeface="Microsoft Sans Serif"/>
              <a:cs typeface="Microsoft Sans Serif"/>
            </a:endParaRPr>
          </a:p>
          <a:p>
            <a:pPr marL="652780" marR="648335" lvl="1" indent="-274320">
              <a:lnSpc>
                <a:spcPts val="2810"/>
              </a:lnSpc>
              <a:spcBef>
                <a:spcPts val="64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b="1" spc="-215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2600" b="1" spc="-2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35" dirty="0">
                <a:solidFill>
                  <a:srgbClr val="C00000"/>
                </a:solidFill>
                <a:latin typeface="Arial"/>
                <a:cs typeface="Arial"/>
              </a:rPr>
              <a:t>seen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7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20" dirty="0">
                <a:solidFill>
                  <a:srgbClr val="C00000"/>
                </a:solidFill>
                <a:latin typeface="Arial"/>
                <a:cs typeface="Arial"/>
              </a:rPr>
              <a:t>moon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ght</a:t>
            </a:r>
            <a:r>
              <a:rPr sz="2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appear</a:t>
            </a:r>
            <a:r>
              <a:rPr sz="2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colo</a:t>
            </a:r>
            <a:r>
              <a:rPr sz="2600" b="1" spc="-254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less  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600" b="1" spc="-25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b="1" spc="-12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95" dirty="0">
                <a:solidFill>
                  <a:srgbClr val="C00000"/>
                </a:solidFill>
                <a:latin typeface="Arial"/>
                <a:cs typeface="Arial"/>
              </a:rPr>
              <a:t>ms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Arial"/>
                <a:cs typeface="Arial"/>
              </a:rPr>
              <a:t>becau</a:t>
            </a:r>
            <a:r>
              <a:rPr sz="2600" b="1" spc="-2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9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600" b="1" spc="-9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Arial"/>
                <a:cs typeface="Arial"/>
              </a:rPr>
              <a:t>rods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95" dirty="0">
                <a:solidFill>
                  <a:srgbClr val="C00000"/>
                </a:solidFill>
                <a:latin typeface="Arial"/>
                <a:cs typeface="Arial"/>
              </a:rPr>
              <a:t>stimu</a:t>
            </a:r>
            <a:r>
              <a:rPr sz="2600" b="1" spc="-12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ted.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458470"/>
            <a:ext cx="5135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95" dirty="0">
                <a:solidFill>
                  <a:srgbClr val="003399"/>
                </a:solidFill>
                <a:latin typeface="Arial"/>
                <a:cs typeface="Arial"/>
              </a:rPr>
              <a:t>Bl</a:t>
            </a:r>
            <a:r>
              <a:rPr sz="4400" b="1" spc="-24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4400" b="1" spc="-90" dirty="0">
                <a:solidFill>
                  <a:srgbClr val="003399"/>
                </a:solidFill>
                <a:latin typeface="Arial"/>
                <a:cs typeface="Arial"/>
              </a:rPr>
              <a:t>-</a:t>
            </a:r>
            <a:r>
              <a:rPr sz="4400" b="1" spc="-535" dirty="0">
                <a:solidFill>
                  <a:srgbClr val="003399"/>
                </a:solidFill>
                <a:latin typeface="Arial"/>
                <a:cs typeface="Arial"/>
              </a:rPr>
              <a:t>Spo</a:t>
            </a:r>
            <a:r>
              <a:rPr sz="4400" b="1" spc="-28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Experiment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0242"/>
            <a:ext cx="7731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95"/>
              </a:spcBef>
              <a:tabLst>
                <a:tab pos="477520" algn="l"/>
              </a:tabLst>
            </a:pPr>
            <a:r>
              <a:rPr sz="2050" spc="-235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229" dirty="0">
                <a:latin typeface="Microsoft Sans Serif"/>
                <a:cs typeface="Microsoft Sans Serif"/>
              </a:rPr>
              <a:t>D</a:t>
            </a:r>
            <a:r>
              <a:rPr sz="2800" spc="-130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aw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8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similar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215" dirty="0">
                <a:latin typeface="Microsoft Sans Serif"/>
                <a:cs typeface="Microsoft Sans Serif"/>
              </a:rPr>
              <a:t>o</a:t>
            </a:r>
            <a:r>
              <a:rPr sz="2800" spc="-160" dirty="0">
                <a:latin typeface="Microsoft Sans Serif"/>
                <a:cs typeface="Microsoft Sans Serif"/>
              </a:rPr>
              <a:t>w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pi</a:t>
            </a:r>
            <a:r>
              <a:rPr sz="2800" spc="-8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ce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  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(the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185" dirty="0">
                <a:latin typeface="Microsoft Sans Serif"/>
                <a:cs typeface="Microsoft Sans Serif"/>
              </a:rPr>
              <a:t>r</a:t>
            </a:r>
            <a:r>
              <a:rPr sz="2800" spc="-335" dirty="0">
                <a:latin typeface="Microsoft Sans Serif"/>
                <a:cs typeface="Microsoft Sans Serif"/>
              </a:rPr>
              <a:t>o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spc="-175" dirty="0">
                <a:latin typeface="Microsoft Sans Serif"/>
                <a:cs typeface="Microsoft Sans Serif"/>
              </a:rPr>
              <a:t>out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6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in</a:t>
            </a:r>
            <a:r>
              <a:rPr sz="2800" spc="-165" dirty="0">
                <a:latin typeface="Microsoft Sans Serif"/>
                <a:cs typeface="Microsoft Sans Serif"/>
              </a:rPr>
              <a:t>c</a:t>
            </a:r>
            <a:r>
              <a:rPr sz="2800" spc="-325" dirty="0">
                <a:latin typeface="Microsoft Sans Serif"/>
                <a:cs typeface="Microsoft Sans Serif"/>
              </a:rPr>
              <a:t>hes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t)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28592"/>
            <a:ext cx="7881620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95"/>
              </a:spcBef>
              <a:tabLst>
                <a:tab pos="477520" algn="l"/>
              </a:tabLst>
            </a:pPr>
            <a:r>
              <a:rPr sz="2050" spc="-229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229" dirty="0">
                <a:latin typeface="Microsoft Sans Serif"/>
                <a:cs typeface="Microsoft Sans Serif"/>
              </a:rPr>
              <a:t>Close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your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right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eye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focus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95" dirty="0">
                <a:latin typeface="Microsoft Sans Serif"/>
                <a:cs typeface="Microsoft Sans Serif"/>
              </a:rPr>
              <a:t>cross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with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your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left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eye</a:t>
            </a:r>
            <a:endParaRPr sz="2800">
              <a:latin typeface="Microsoft Sans Serif"/>
              <a:cs typeface="Microsoft Sans Serif"/>
            </a:endParaRPr>
          </a:p>
          <a:p>
            <a:pPr marL="477520" marR="532130" indent="-465455">
              <a:lnSpc>
                <a:spcPct val="100000"/>
              </a:lnSpc>
              <a:spcBef>
                <a:spcPts val="605"/>
              </a:spcBef>
              <a:tabLst>
                <a:tab pos="477520" algn="l"/>
              </a:tabLst>
            </a:pPr>
            <a:r>
              <a:rPr sz="2050" spc="-235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280" dirty="0">
                <a:latin typeface="Microsoft Sans Serif"/>
                <a:cs typeface="Microsoft Sans Serif"/>
              </a:rPr>
              <a:t>H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-30" dirty="0">
                <a:latin typeface="Microsoft Sans Serif"/>
                <a:cs typeface="Microsoft Sans Serif"/>
              </a:rPr>
              <a:t>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spc="-175" dirty="0">
                <a:latin typeface="Microsoft Sans Serif"/>
                <a:cs typeface="Microsoft Sans Serif"/>
              </a:rPr>
              <a:t>out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20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in</a:t>
            </a:r>
            <a:r>
              <a:rPr sz="2800" spc="-155" dirty="0">
                <a:latin typeface="Microsoft Sans Serif"/>
                <a:cs typeface="Microsoft Sans Serif"/>
              </a:rPr>
              <a:t>c</a:t>
            </a:r>
            <a:r>
              <a:rPr sz="2800" spc="-325" dirty="0">
                <a:latin typeface="Microsoft Sans Serif"/>
                <a:cs typeface="Microsoft Sans Serif"/>
              </a:rPr>
              <a:t>hes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-275" dirty="0">
                <a:latin typeface="Microsoft Sans Serif"/>
                <a:cs typeface="Microsoft Sans Serif"/>
              </a:rPr>
              <a:t>w</a:t>
            </a:r>
            <a:r>
              <a:rPr sz="2800" spc="-75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f</a:t>
            </a:r>
            <a:r>
              <a:rPr sz="2800" spc="25" dirty="0">
                <a:latin typeface="Microsoft Sans Serif"/>
                <a:cs typeface="Microsoft Sans Serif"/>
              </a:rPr>
              <a:t>r</a:t>
            </a:r>
            <a:r>
              <a:rPr sz="2800" spc="-315" dirty="0">
                <a:latin typeface="Microsoft Sans Serif"/>
                <a:cs typeface="Microsoft Sans Serif"/>
              </a:rPr>
              <a:t>om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135" dirty="0">
                <a:latin typeface="Microsoft Sans Serif"/>
                <a:cs typeface="Microsoft Sans Serif"/>
              </a:rPr>
              <a:t>our  </a:t>
            </a:r>
            <a:r>
              <a:rPr sz="2800" spc="-60" dirty="0">
                <a:latin typeface="Microsoft Sans Serif"/>
                <a:cs typeface="Microsoft Sans Serif"/>
              </a:rPr>
              <a:t>fa</a:t>
            </a:r>
            <a:r>
              <a:rPr sz="2800" spc="-65" dirty="0">
                <a:latin typeface="Microsoft Sans Serif"/>
                <a:cs typeface="Microsoft Sans Serif"/>
              </a:rPr>
              <a:t>c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95" dirty="0">
                <a:latin typeface="Microsoft Sans Serif"/>
                <a:cs typeface="Microsoft Sans Serif"/>
              </a:rPr>
              <a:t>mo</a:t>
            </a:r>
            <a:r>
              <a:rPr sz="2800" spc="-280" dirty="0">
                <a:latin typeface="Microsoft Sans Serif"/>
                <a:cs typeface="Microsoft Sans Serif"/>
              </a:rPr>
              <a:t>v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215" dirty="0">
                <a:latin typeface="Microsoft Sans Serif"/>
                <a:cs typeface="Microsoft Sans Serif"/>
              </a:rPr>
              <a:t>o</a:t>
            </a:r>
            <a:r>
              <a:rPr sz="2800" spc="-65" dirty="0">
                <a:latin typeface="Microsoft Sans Serif"/>
                <a:cs typeface="Microsoft Sans Serif"/>
              </a:rPr>
              <a:t>wly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275" dirty="0">
                <a:latin typeface="Microsoft Sans Serif"/>
                <a:cs typeface="Microsoft Sans Serif"/>
              </a:rPr>
              <a:t>w</a:t>
            </a:r>
            <a:r>
              <a:rPr sz="2800" spc="-10" dirty="0">
                <a:latin typeface="Microsoft Sans Serif"/>
                <a:cs typeface="Microsoft Sans Serif"/>
              </a:rPr>
              <a:t>ard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245" dirty="0">
                <a:latin typeface="Microsoft Sans Serif"/>
                <a:cs typeface="Microsoft Sans Serif"/>
              </a:rPr>
              <a:t>ou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77520" algn="l"/>
              </a:tabLst>
            </a:pPr>
            <a:r>
              <a:rPr sz="2050" spc="-235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175" dirty="0">
                <a:latin typeface="Microsoft Sans Serif"/>
                <a:cs typeface="Microsoft Sans Serif"/>
              </a:rPr>
              <a:t>hould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50" dirty="0">
                <a:latin typeface="Microsoft Sans Serif"/>
                <a:cs typeface="Microsoft Sans Serif"/>
              </a:rPr>
              <a:t>is</a:t>
            </a:r>
            <a:r>
              <a:rPr sz="2800" spc="-225" dirty="0">
                <a:latin typeface="Microsoft Sans Serif"/>
                <a:cs typeface="Microsoft Sans Serif"/>
              </a:rPr>
              <a:t>a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ar!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8655" y="2962655"/>
            <a:ext cx="5918200" cy="759460"/>
            <a:chOff x="1438655" y="2962655"/>
            <a:chExt cx="5918200" cy="759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918" y="3145146"/>
              <a:ext cx="5236904" cy="330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3227" y="2967227"/>
              <a:ext cx="5908675" cy="749935"/>
            </a:xfrm>
            <a:custGeom>
              <a:avLst/>
              <a:gdLst/>
              <a:ahLst/>
              <a:cxnLst/>
              <a:rect l="l" t="t" r="r" b="b"/>
              <a:pathLst>
                <a:path w="5908675" h="749935">
                  <a:moveTo>
                    <a:pt x="0" y="749808"/>
                  </a:moveTo>
                  <a:lnTo>
                    <a:pt x="5908548" y="749808"/>
                  </a:lnTo>
                  <a:lnTo>
                    <a:pt x="5908548" y="0"/>
                  </a:lnTo>
                  <a:lnTo>
                    <a:pt x="0" y="0"/>
                  </a:lnTo>
                  <a:lnTo>
                    <a:pt x="0" y="749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35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71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400" b="1" spc="-1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9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50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5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67637"/>
            <a:ext cx="7809865" cy="47078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marR="191135" indent="-320675" algn="just">
              <a:lnSpc>
                <a:spcPts val="3140"/>
              </a:lnSpc>
              <a:spcBef>
                <a:spcPts val="4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8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90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900" b="1" spc="-150" dirty="0">
                <a:solidFill>
                  <a:srgbClr val="6F2F9F"/>
                </a:solidFill>
                <a:latin typeface="Arial"/>
                <a:cs typeface="Arial"/>
              </a:rPr>
              <a:t>ye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lens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70" dirty="0">
                <a:solidFill>
                  <a:srgbClr val="6F2F9F"/>
                </a:solidFill>
                <a:latin typeface="Arial"/>
                <a:cs typeface="Arial"/>
              </a:rPr>
              <a:t>(as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305" dirty="0">
                <a:solidFill>
                  <a:srgbClr val="6F2F9F"/>
                </a:solidFill>
                <a:latin typeface="Arial"/>
                <a:cs typeface="Arial"/>
              </a:rPr>
              <a:t>com</a:t>
            </a:r>
            <a:r>
              <a:rPr sz="2900" b="1" spc="-285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900" b="1" spc="-18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900" b="1" spc="-6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900" b="1" spc="-225" dirty="0">
                <a:solidFill>
                  <a:srgbClr val="6F2F9F"/>
                </a:solidFill>
                <a:latin typeface="Arial"/>
                <a:cs typeface="Arial"/>
              </a:rPr>
              <a:t>ed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55" dirty="0">
                <a:solidFill>
                  <a:srgbClr val="6F2F9F"/>
                </a:solidFill>
                <a:latin typeface="Arial"/>
                <a:cs typeface="Arial"/>
              </a:rPr>
              <a:t>an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900" b="1" spc="-245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900" b="1" spc="-170" dirty="0">
                <a:solidFill>
                  <a:srgbClr val="6F2F9F"/>
                </a:solidFill>
                <a:latin typeface="Arial"/>
                <a:cs typeface="Arial"/>
              </a:rPr>
              <a:t>tical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6F2F9F"/>
                </a:solidFill>
                <a:latin typeface="Arial"/>
                <a:cs typeface="Arial"/>
              </a:rPr>
              <a:t>len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6F2F9F"/>
                </a:solidFill>
                <a:latin typeface="Arial"/>
                <a:cs typeface="Arial"/>
              </a:rPr>
              <a:t>is  </a:t>
            </a:r>
            <a:r>
              <a:rPr sz="2900" b="1" spc="-125" dirty="0">
                <a:solidFill>
                  <a:srgbClr val="C00000"/>
                </a:solidFill>
                <a:latin typeface="Arial"/>
                <a:cs typeface="Arial"/>
              </a:rPr>
              <a:t>flexible.</a:t>
            </a:r>
            <a:endParaRPr sz="2900">
              <a:latin typeface="Arial"/>
              <a:cs typeface="Arial"/>
            </a:endParaRPr>
          </a:p>
          <a:p>
            <a:pPr marL="332740" marR="5080" indent="-320675" algn="just">
              <a:lnSpc>
                <a:spcPts val="3130"/>
              </a:lnSpc>
              <a:spcBef>
                <a:spcPts val="6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35" dirty="0">
                <a:solidFill>
                  <a:srgbClr val="6F2F9F"/>
                </a:solidFill>
                <a:latin typeface="Arial"/>
                <a:cs typeface="Arial"/>
              </a:rPr>
              <a:t>It </a:t>
            </a:r>
            <a:r>
              <a:rPr sz="2900" b="1" spc="-265" dirty="0">
                <a:solidFill>
                  <a:srgbClr val="6F2F9F"/>
                </a:solidFill>
                <a:latin typeface="Arial"/>
                <a:cs typeface="Arial"/>
              </a:rPr>
              <a:t>gets </a:t>
            </a:r>
            <a:r>
              <a:rPr sz="2900" b="1" spc="-215" dirty="0">
                <a:solidFill>
                  <a:srgbClr val="6F2F9F"/>
                </a:solidFill>
                <a:latin typeface="Arial"/>
                <a:cs typeface="Arial"/>
              </a:rPr>
              <a:t>controlled </a:t>
            </a:r>
            <a:r>
              <a:rPr sz="2900" b="1" spc="-190" dirty="0">
                <a:solidFill>
                  <a:srgbClr val="6F2F9F"/>
                </a:solidFill>
                <a:latin typeface="Arial"/>
                <a:cs typeface="Arial"/>
              </a:rPr>
              <a:t>by </a:t>
            </a:r>
            <a:r>
              <a:rPr sz="2900" b="1" spc="-22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900" b="1" spc="-195" dirty="0">
                <a:solidFill>
                  <a:srgbClr val="6F2F9F"/>
                </a:solidFill>
                <a:latin typeface="Arial"/>
                <a:cs typeface="Arial"/>
              </a:rPr>
              <a:t>fibers </a:t>
            </a:r>
            <a:r>
              <a:rPr sz="2900" b="1" spc="-155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900" b="1" spc="-22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900" b="1" spc="-130" dirty="0">
                <a:solidFill>
                  <a:srgbClr val="6F2F9F"/>
                </a:solidFill>
                <a:latin typeface="Arial"/>
                <a:cs typeface="Arial"/>
              </a:rPr>
              <a:t>ciliary </a:t>
            </a:r>
            <a:r>
              <a:rPr sz="2900" b="1" spc="-200" dirty="0">
                <a:solidFill>
                  <a:srgbClr val="6F2F9F"/>
                </a:solidFill>
                <a:latin typeface="Arial"/>
                <a:cs typeface="Arial"/>
              </a:rPr>
              <a:t>body </a:t>
            </a:r>
            <a:r>
              <a:rPr sz="2900" b="1" spc="-1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9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900" b="1" spc="-295" dirty="0">
                <a:solidFill>
                  <a:srgbClr val="6F2F9F"/>
                </a:solidFill>
                <a:latin typeface="Arial"/>
                <a:cs typeface="Arial"/>
              </a:rPr>
              <a:t>oc</a:t>
            </a:r>
            <a:r>
              <a:rPr sz="2900" b="1" spc="-325" dirty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sz="2900" b="1" spc="-37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6F2F9F"/>
                </a:solidFill>
                <a:latin typeface="Arial"/>
                <a:cs typeface="Arial"/>
              </a:rPr>
              <a:t>on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90" dirty="0">
                <a:solidFill>
                  <a:srgbClr val="6F2F9F"/>
                </a:solidFill>
                <a:latin typeface="Arial"/>
                <a:cs typeface="Arial"/>
              </a:rPr>
              <a:t>dista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900" b="1" spc="-215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900" b="1" spc="-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900" b="1" spc="-24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jects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35" dirty="0">
                <a:solidFill>
                  <a:srgbClr val="6F2F9F"/>
                </a:solidFill>
                <a:latin typeface="Arial"/>
                <a:cs typeface="Arial"/>
              </a:rPr>
              <a:t>it</a:t>
            </a:r>
            <a:r>
              <a:rPr sz="2900"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gets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50" dirty="0">
                <a:solidFill>
                  <a:srgbClr val="6F2F9F"/>
                </a:solidFill>
                <a:latin typeface="Arial"/>
                <a:cs typeface="Arial"/>
              </a:rPr>
              <a:t>fl</a:t>
            </a:r>
            <a:r>
              <a:rPr sz="2900" b="1" spc="-3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tter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25" dirty="0">
                <a:solidFill>
                  <a:srgbClr val="6F2F9F"/>
                </a:solidFill>
                <a:latin typeface="Arial"/>
                <a:cs typeface="Arial"/>
              </a:rPr>
              <a:t>(and  </a:t>
            </a:r>
            <a:r>
              <a:rPr sz="2900" b="1" spc="-200" dirty="0">
                <a:solidFill>
                  <a:srgbClr val="6F2F9F"/>
                </a:solidFill>
                <a:latin typeface="Arial"/>
                <a:cs typeface="Arial"/>
              </a:rPr>
              <a:t>vice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1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2900" b="1" spc="-170" dirty="0">
                <a:solidFill>
                  <a:srgbClr val="6F2F9F"/>
                </a:solidFill>
                <a:latin typeface="Arial"/>
                <a:cs typeface="Arial"/>
              </a:rPr>
              <a:t>ersa).</a:t>
            </a:r>
            <a:endParaRPr sz="2900">
              <a:latin typeface="Arial"/>
              <a:cs typeface="Arial"/>
            </a:endParaRPr>
          </a:p>
          <a:p>
            <a:pPr marL="332740" marR="517525" indent="-320675">
              <a:lnSpc>
                <a:spcPts val="3130"/>
              </a:lnSpc>
              <a:spcBef>
                <a:spcPts val="71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Microsoft Sans Serif"/>
                <a:cs typeface="Microsoft Sans Serif"/>
              </a:rPr>
              <a:t>Dist</a:t>
            </a:r>
            <a:r>
              <a:rPr sz="2900" spc="-210" dirty="0">
                <a:latin typeface="Microsoft Sans Serif"/>
                <a:cs typeface="Microsoft Sans Serif"/>
              </a:rPr>
              <a:t>a</a:t>
            </a:r>
            <a:r>
              <a:rPr sz="2900" spc="-280" dirty="0">
                <a:latin typeface="Microsoft Sans Serif"/>
                <a:cs typeface="Microsoft Sans Serif"/>
              </a:rPr>
              <a:t>nce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be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225" dirty="0">
                <a:latin typeface="Microsoft Sans Serif"/>
                <a:cs typeface="Microsoft Sans Serif"/>
              </a:rPr>
              <a:t>ween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center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len</a:t>
            </a:r>
            <a:r>
              <a:rPr sz="2900" spc="-275" dirty="0">
                <a:latin typeface="Microsoft Sans Serif"/>
                <a:cs typeface="Microsoft Sans Serif"/>
              </a:rPr>
              <a:t>s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the  </a:t>
            </a:r>
            <a:r>
              <a:rPr sz="2900" spc="-95" dirty="0">
                <a:latin typeface="Microsoft Sans Serif"/>
                <a:cs typeface="Microsoft Sans Serif"/>
              </a:rPr>
              <a:t>retina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(</a:t>
            </a:r>
            <a:r>
              <a:rPr sz="2900" i="1" spc="-120" dirty="0">
                <a:latin typeface="Arial"/>
                <a:cs typeface="Arial"/>
              </a:rPr>
              <a:t>focal</a:t>
            </a:r>
            <a:r>
              <a:rPr sz="2900" i="1" spc="-35" dirty="0">
                <a:latin typeface="Arial"/>
                <a:cs typeface="Arial"/>
              </a:rPr>
              <a:t> </a:t>
            </a:r>
            <a:r>
              <a:rPr sz="2900" i="1" spc="-180" dirty="0">
                <a:latin typeface="Arial"/>
                <a:cs typeface="Arial"/>
              </a:rPr>
              <a:t>length</a:t>
            </a:r>
            <a:r>
              <a:rPr sz="2900" spc="-180" dirty="0">
                <a:latin typeface="Microsoft Sans Serif"/>
                <a:cs typeface="Microsoft Sans Serif"/>
              </a:rPr>
              <a:t>):</a:t>
            </a:r>
            <a:endParaRPr sz="2900">
              <a:latin typeface="Microsoft Sans Serif"/>
              <a:cs typeface="Microsoft Sans Serif"/>
            </a:endParaRPr>
          </a:p>
          <a:p>
            <a:pPr marL="652780" marR="42545" lvl="1" indent="-274320">
              <a:lnSpc>
                <a:spcPts val="2810"/>
              </a:lnSpc>
              <a:spcBef>
                <a:spcPts val="610"/>
              </a:spcBef>
              <a:buClr>
                <a:srgbClr val="005DA1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40" dirty="0">
                <a:latin typeface="Microsoft Sans Serif"/>
                <a:cs typeface="Microsoft Sans Serif"/>
              </a:rPr>
              <a:t>varies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from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17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430" dirty="0">
                <a:latin typeface="Microsoft Sans Serif"/>
                <a:cs typeface="Microsoft Sans Serif"/>
              </a:rPr>
              <a:t>mm</a:t>
            </a:r>
            <a:r>
              <a:rPr sz="2600" spc="-24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14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430" dirty="0">
                <a:latin typeface="Microsoft Sans Serif"/>
                <a:cs typeface="Microsoft Sans Serif"/>
              </a:rPr>
              <a:t>mm</a:t>
            </a:r>
            <a:r>
              <a:rPr sz="2600" spc="-229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(refractive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power</a:t>
            </a:r>
            <a:r>
              <a:rPr sz="2600" dirty="0">
                <a:latin typeface="Microsoft Sans Serif"/>
                <a:cs typeface="Microsoft Sans Serif"/>
              </a:rPr>
              <a:t> 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lens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g</a:t>
            </a:r>
            <a:r>
              <a:rPr sz="2600" spc="-75" dirty="0">
                <a:latin typeface="Microsoft Sans Serif"/>
                <a:cs typeface="Microsoft Sans Serif"/>
              </a:rPr>
              <a:t>o</a:t>
            </a:r>
            <a:r>
              <a:rPr sz="2600" spc="-290" dirty="0">
                <a:latin typeface="Microsoft Sans Serif"/>
                <a:cs typeface="Microsoft Sans Serif"/>
              </a:rPr>
              <a:t>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95" dirty="0">
                <a:latin typeface="Microsoft Sans Serif"/>
                <a:cs typeface="Microsoft Sans Serif"/>
              </a:rPr>
              <a:t>i</a:t>
            </a:r>
            <a:r>
              <a:rPr sz="2600" spc="-185" dirty="0">
                <a:latin typeface="Microsoft Sans Serif"/>
                <a:cs typeface="Microsoft Sans Serif"/>
              </a:rPr>
              <a:t>ni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370" dirty="0">
                <a:latin typeface="Microsoft Sans Serif"/>
                <a:cs typeface="Microsoft Sans Serif"/>
              </a:rPr>
              <a:t>um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ma</a:t>
            </a:r>
            <a:r>
              <a:rPr sz="2600" spc="-110" dirty="0">
                <a:latin typeface="Microsoft Sans Serif"/>
                <a:cs typeface="Microsoft Sans Serif"/>
              </a:rPr>
              <a:t>x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05" dirty="0">
                <a:latin typeface="Microsoft Sans Serif"/>
                <a:cs typeface="Microsoft Sans Serif"/>
              </a:rPr>
              <a:t>m</a:t>
            </a:r>
            <a:r>
              <a:rPr sz="2600" spc="-265" dirty="0">
                <a:latin typeface="Microsoft Sans Serif"/>
                <a:cs typeface="Microsoft Sans Serif"/>
              </a:rPr>
              <a:t>um).</a:t>
            </a:r>
            <a:endParaRPr sz="2600">
              <a:latin typeface="Microsoft Sans Serif"/>
              <a:cs typeface="Microsoft Sans Serif"/>
            </a:endParaRPr>
          </a:p>
          <a:p>
            <a:pPr marL="332740" marR="239395" indent="-320675">
              <a:lnSpc>
                <a:spcPts val="3130"/>
              </a:lnSpc>
              <a:spcBef>
                <a:spcPts val="6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0" dirty="0">
                <a:latin typeface="Microsoft Sans Serif"/>
                <a:cs typeface="Microsoft Sans Serif"/>
              </a:rPr>
              <a:t>Objects </a:t>
            </a:r>
            <a:r>
              <a:rPr sz="2900" spc="-45" dirty="0">
                <a:latin typeface="Microsoft Sans Serif"/>
                <a:cs typeface="Microsoft Sans Serif"/>
              </a:rPr>
              <a:t>farther </a:t>
            </a:r>
            <a:r>
              <a:rPr sz="2900" spc="-180" dirty="0">
                <a:latin typeface="Microsoft Sans Serif"/>
                <a:cs typeface="Microsoft Sans Serif"/>
              </a:rPr>
              <a:t>than</a:t>
            </a:r>
            <a:r>
              <a:rPr sz="2900" spc="-17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3 </a:t>
            </a:r>
            <a:r>
              <a:rPr sz="2900" spc="-480" dirty="0">
                <a:latin typeface="Microsoft Sans Serif"/>
                <a:cs typeface="Microsoft Sans Serif"/>
              </a:rPr>
              <a:t>m</a:t>
            </a:r>
            <a:r>
              <a:rPr sz="2900" spc="-475" dirty="0">
                <a:latin typeface="Microsoft Sans Serif"/>
                <a:cs typeface="Microsoft Sans Serif"/>
              </a:rPr>
              <a:t> </a:t>
            </a:r>
            <a:r>
              <a:rPr sz="2900" spc="-330" dirty="0">
                <a:latin typeface="Microsoft Sans Serif"/>
                <a:cs typeface="Microsoft Sans Serif"/>
              </a:rPr>
              <a:t>use</a:t>
            </a:r>
            <a:r>
              <a:rPr sz="2900" spc="-325" dirty="0">
                <a:latin typeface="Microsoft Sans Serif"/>
                <a:cs typeface="Microsoft Sans Serif"/>
              </a:rPr>
              <a:t> </a:t>
            </a:r>
            <a:r>
              <a:rPr sz="2900" spc="-305" dirty="0">
                <a:latin typeface="Microsoft Sans Serif"/>
                <a:cs typeface="Microsoft Sans Serif"/>
              </a:rPr>
              <a:t>minimum</a:t>
            </a:r>
            <a:r>
              <a:rPr sz="2900" spc="-300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refractive </a:t>
            </a:r>
            <a:r>
              <a:rPr sz="2900" spc="-8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lens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powers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10" dirty="0">
                <a:latin typeface="Microsoft Sans Serif"/>
                <a:cs typeface="Microsoft Sans Serif"/>
              </a:rPr>
              <a:t>(Focal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Length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17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85" dirty="0">
                <a:latin typeface="Microsoft Sans Serif"/>
                <a:cs typeface="Microsoft Sans Serif"/>
              </a:rPr>
              <a:t>mm)</a:t>
            </a:r>
            <a:r>
              <a:rPr sz="2900" spc="-35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vice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versa.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35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71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400" b="1" spc="-1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9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50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5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696468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81000"/>
            <a:ext cx="8686800" cy="2087880"/>
            <a:chOff x="457200" y="381000"/>
            <a:chExt cx="8686800" cy="2087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99288"/>
              <a:ext cx="8279892" cy="2069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381000"/>
              <a:ext cx="965200" cy="248920"/>
            </a:xfrm>
            <a:custGeom>
              <a:avLst/>
              <a:gdLst/>
              <a:ahLst/>
              <a:cxnLst/>
              <a:rect l="l" t="t" r="r" b="b"/>
              <a:pathLst>
                <a:path w="965200" h="248920">
                  <a:moveTo>
                    <a:pt x="96469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64691" y="248412"/>
                  </a:lnTo>
                  <a:lnTo>
                    <a:pt x="964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1387" y="4038929"/>
            <a:ext cx="7980680" cy="2282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900" spc="-190" dirty="0">
                <a:latin typeface="Microsoft Sans Serif"/>
                <a:cs typeface="Microsoft Sans Serif"/>
              </a:rPr>
              <a:t>Retinal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reflected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primarily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in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fovea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ts val="3130"/>
              </a:lnSpc>
              <a:spcBef>
                <a:spcPts val="75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900" spc="-655" dirty="0">
                <a:latin typeface="Microsoft Sans Serif"/>
                <a:cs typeface="Microsoft Sans Serif"/>
              </a:rPr>
              <a:t>P</a:t>
            </a:r>
            <a:r>
              <a:rPr sz="2900" spc="-125" dirty="0">
                <a:latin typeface="Microsoft Sans Serif"/>
                <a:cs typeface="Microsoft Sans Serif"/>
              </a:rPr>
              <a:t>ercep</a:t>
            </a:r>
            <a:r>
              <a:rPr sz="2900" spc="-65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245" dirty="0">
                <a:latin typeface="Microsoft Sans Serif"/>
                <a:cs typeface="Microsoft Sans Serif"/>
              </a:rPr>
              <a:t>k</a:t>
            </a:r>
            <a:r>
              <a:rPr sz="2900" spc="-325" dirty="0">
                <a:latin typeface="Microsoft Sans Serif"/>
                <a:cs typeface="Microsoft Sans Serif"/>
              </a:rPr>
              <a:t>es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pla</a:t>
            </a:r>
            <a:r>
              <a:rPr sz="2900" spc="-250" dirty="0">
                <a:latin typeface="Microsoft Sans Serif"/>
                <a:cs typeface="Microsoft Sans Serif"/>
              </a:rPr>
              <a:t>ce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b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rel</a:t>
            </a:r>
            <a:r>
              <a:rPr sz="2900" spc="-60" dirty="0">
                <a:latin typeface="Microsoft Sans Serif"/>
                <a:cs typeface="Microsoft Sans Serif"/>
              </a:rPr>
              <a:t>ati</a:t>
            </a:r>
            <a:r>
              <a:rPr sz="2900" spc="-175" dirty="0">
                <a:latin typeface="Microsoft Sans Serif"/>
                <a:cs typeface="Microsoft Sans Serif"/>
              </a:rPr>
              <a:t>v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e</a:t>
            </a:r>
            <a:r>
              <a:rPr sz="2900" spc="-65" dirty="0">
                <a:latin typeface="Microsoft Sans Serif"/>
                <a:cs typeface="Microsoft Sans Serif"/>
              </a:rPr>
              <a:t>x</a:t>
            </a:r>
            <a:r>
              <a:rPr sz="2900" spc="-90" dirty="0">
                <a:latin typeface="Microsoft Sans Serif"/>
                <a:cs typeface="Microsoft Sans Serif"/>
              </a:rPr>
              <a:t>cita</a:t>
            </a:r>
            <a:r>
              <a:rPr sz="2900" spc="-60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light  </a:t>
            </a:r>
            <a:r>
              <a:rPr sz="2900" spc="-150" dirty="0">
                <a:latin typeface="Microsoft Sans Serif"/>
                <a:cs typeface="Microsoft Sans Serif"/>
              </a:rPr>
              <a:t>receptors</a:t>
            </a:r>
            <a:endParaRPr sz="2900">
              <a:latin typeface="Microsoft Sans Serif"/>
              <a:cs typeface="Microsoft Sans Serif"/>
            </a:endParaRPr>
          </a:p>
          <a:p>
            <a:pPr marL="332740" marR="383540" indent="-320675">
              <a:lnSpc>
                <a:spcPts val="3130"/>
              </a:lnSpc>
              <a:spcBef>
                <a:spcPts val="71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Receptors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transform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radiant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energy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into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electrical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impulses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20" dirty="0">
                <a:latin typeface="Microsoft Sans Serif"/>
                <a:cs typeface="Microsoft Sans Serif"/>
              </a:rPr>
              <a:t>which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55" dirty="0">
                <a:latin typeface="Microsoft Sans Serif"/>
                <a:cs typeface="Microsoft Sans Serif"/>
              </a:rPr>
              <a:t>are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decoded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brain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609214"/>
            <a:ext cx="2592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80" dirty="0">
                <a:latin typeface="Arial"/>
                <a:cs typeface="Arial"/>
              </a:rPr>
              <a:t>S</a:t>
            </a:r>
            <a:r>
              <a:rPr sz="2000" b="1" spc="-30" dirty="0">
                <a:latin typeface="Arial"/>
                <a:cs typeface="Arial"/>
              </a:rPr>
              <a:t>i</a:t>
            </a:r>
            <a:r>
              <a:rPr sz="2000" b="1" spc="-80" dirty="0">
                <a:latin typeface="Arial"/>
                <a:cs typeface="Arial"/>
              </a:rPr>
              <a:t>z</a:t>
            </a:r>
            <a:r>
              <a:rPr sz="2000" b="1" spc="-155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of</a:t>
            </a:r>
            <a:r>
              <a:rPr sz="2000" b="1" spc="12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r</a:t>
            </a:r>
            <a:r>
              <a:rPr sz="2000" b="1" spc="-130" dirty="0">
                <a:latin typeface="Arial"/>
                <a:cs typeface="Arial"/>
              </a:rPr>
              <a:t>et</a:t>
            </a:r>
            <a:r>
              <a:rPr sz="2000" b="1" spc="-90" dirty="0">
                <a:latin typeface="Arial"/>
                <a:cs typeface="Arial"/>
              </a:rPr>
              <a:t>i</a:t>
            </a:r>
            <a:r>
              <a:rPr sz="2000" b="1" spc="-85" dirty="0">
                <a:latin typeface="Arial"/>
                <a:cs typeface="Arial"/>
              </a:rPr>
              <a:t>nal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185" dirty="0">
                <a:latin typeface="Arial"/>
                <a:cs typeface="Arial"/>
              </a:rPr>
              <a:t>m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-160" dirty="0">
                <a:latin typeface="Arial"/>
                <a:cs typeface="Arial"/>
              </a:rPr>
              <a:t>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(h)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076" y="2432151"/>
            <a:ext cx="186880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0" dirty="0">
                <a:latin typeface="Arial"/>
                <a:cs typeface="Arial"/>
              </a:rPr>
              <a:t>15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175" dirty="0">
                <a:latin typeface="Arial"/>
                <a:cs typeface="Arial"/>
              </a:rPr>
              <a:t>/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r>
              <a:rPr sz="2000" b="1" spc="-45" dirty="0">
                <a:latin typeface="Arial"/>
                <a:cs typeface="Arial"/>
              </a:rPr>
              <a:t>0</a:t>
            </a:r>
            <a:r>
              <a:rPr sz="2000" b="1" spc="-50" dirty="0">
                <a:latin typeface="Arial"/>
                <a:cs typeface="Arial"/>
              </a:rPr>
              <a:t>0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6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75" dirty="0">
                <a:latin typeface="Arial"/>
                <a:cs typeface="Arial"/>
              </a:rPr>
              <a:t>/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60" dirty="0">
                <a:latin typeface="Arial"/>
                <a:cs typeface="Arial"/>
              </a:rPr>
              <a:t>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6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2.55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04" dirty="0">
                <a:latin typeface="Arial"/>
                <a:cs typeface="Arial"/>
              </a:rPr>
              <a:t>m</a:t>
            </a:r>
            <a:r>
              <a:rPr sz="2000" b="1" spc="-195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1413"/>
            <a:ext cx="6695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0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b="1" spc="-200" dirty="0">
                <a:solidFill>
                  <a:srgbClr val="003399"/>
                </a:solidFill>
                <a:latin typeface="Arial"/>
                <a:cs typeface="Arial"/>
              </a:rPr>
              <a:t>da</a:t>
            </a:r>
            <a:r>
              <a:rPr b="1" spc="-195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b="1" spc="-12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b="1" spc="-15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b="1" spc="-16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b="1" spc="-14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b="1" spc="-254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r>
              <a:rPr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285" dirty="0">
                <a:solidFill>
                  <a:srgbClr val="003399"/>
                </a:solidFill>
                <a:latin typeface="Arial"/>
                <a:cs typeface="Arial"/>
              </a:rPr>
              <a:t>&amp;</a:t>
            </a:r>
            <a:r>
              <a:rPr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254" dirty="0">
                <a:solidFill>
                  <a:srgbClr val="003399"/>
                </a:solidFill>
                <a:latin typeface="Arial"/>
                <a:cs typeface="Arial"/>
              </a:rPr>
              <a:t>Discrim</a:t>
            </a:r>
            <a:r>
              <a:rPr b="1" spc="-15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b="1" spc="-18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b="1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b="1" spc="-16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b="1" spc="-14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b="1" spc="-254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1281" y="3139249"/>
            <a:ext cx="2082164" cy="1152525"/>
            <a:chOff x="1871281" y="3139249"/>
            <a:chExt cx="2082164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044" y="3144011"/>
              <a:ext cx="2072640" cy="1143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76044" y="3144011"/>
              <a:ext cx="2072639" cy="1143000"/>
            </a:xfrm>
            <a:custGeom>
              <a:avLst/>
              <a:gdLst/>
              <a:ahLst/>
              <a:cxnLst/>
              <a:rect l="l" t="t" r="r" b="b"/>
              <a:pathLst>
                <a:path w="2072639" h="1143000">
                  <a:moveTo>
                    <a:pt x="0" y="418338"/>
                  </a:moveTo>
                  <a:lnTo>
                    <a:pt x="277749" y="153162"/>
                  </a:lnTo>
                  <a:lnTo>
                    <a:pt x="758570" y="0"/>
                  </a:lnTo>
                  <a:lnTo>
                    <a:pt x="1314069" y="0"/>
                  </a:lnTo>
                  <a:lnTo>
                    <a:pt x="1794891" y="153162"/>
                  </a:lnTo>
                  <a:lnTo>
                    <a:pt x="2072640" y="418338"/>
                  </a:lnTo>
                  <a:lnTo>
                    <a:pt x="2072640" y="724662"/>
                  </a:lnTo>
                  <a:lnTo>
                    <a:pt x="1794891" y="989838"/>
                  </a:lnTo>
                  <a:lnTo>
                    <a:pt x="1314069" y="1143000"/>
                  </a:lnTo>
                  <a:lnTo>
                    <a:pt x="758570" y="1143000"/>
                  </a:lnTo>
                  <a:lnTo>
                    <a:pt x="277749" y="989838"/>
                  </a:lnTo>
                  <a:lnTo>
                    <a:pt x="0" y="724662"/>
                  </a:lnTo>
                  <a:lnTo>
                    <a:pt x="0" y="4183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1913" y="3327272"/>
            <a:ext cx="1122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Scotopic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35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ol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43537" y="3067621"/>
            <a:ext cx="2367280" cy="1152525"/>
            <a:chOff x="5443537" y="3067621"/>
            <a:chExt cx="2367280" cy="1152525"/>
          </a:xfrm>
        </p:grpSpPr>
        <p:sp>
          <p:nvSpPr>
            <p:cNvPr id="8" name="object 8"/>
            <p:cNvSpPr/>
            <p:nvPr/>
          </p:nvSpPr>
          <p:spPr>
            <a:xfrm>
              <a:off x="5448300" y="3072383"/>
              <a:ext cx="2357755" cy="1143000"/>
            </a:xfrm>
            <a:custGeom>
              <a:avLst/>
              <a:gdLst/>
              <a:ahLst/>
              <a:cxnLst/>
              <a:rect l="l" t="t" r="r" b="b"/>
              <a:pathLst>
                <a:path w="2357754" h="1143000">
                  <a:moveTo>
                    <a:pt x="1178814" y="0"/>
                  </a:moveTo>
                  <a:lnTo>
                    <a:pt x="949960" y="157479"/>
                  </a:lnTo>
                  <a:lnTo>
                    <a:pt x="589407" y="76580"/>
                  </a:lnTo>
                  <a:lnTo>
                    <a:pt x="553592" y="268477"/>
                  </a:lnTo>
                  <a:lnTo>
                    <a:pt x="157987" y="285750"/>
                  </a:lnTo>
                  <a:lnTo>
                    <a:pt x="324865" y="460501"/>
                  </a:lnTo>
                  <a:lnTo>
                    <a:pt x="0" y="571499"/>
                  </a:lnTo>
                  <a:lnTo>
                    <a:pt x="324865" y="682497"/>
                  </a:lnTo>
                  <a:lnTo>
                    <a:pt x="157987" y="857249"/>
                  </a:lnTo>
                  <a:lnTo>
                    <a:pt x="553592" y="874521"/>
                  </a:lnTo>
                  <a:lnTo>
                    <a:pt x="589407" y="1066418"/>
                  </a:lnTo>
                  <a:lnTo>
                    <a:pt x="949960" y="985519"/>
                  </a:lnTo>
                  <a:lnTo>
                    <a:pt x="1178814" y="1142999"/>
                  </a:lnTo>
                  <a:lnTo>
                    <a:pt x="1407668" y="985519"/>
                  </a:lnTo>
                  <a:lnTo>
                    <a:pt x="1768221" y="1066418"/>
                  </a:lnTo>
                  <a:lnTo>
                    <a:pt x="1804034" y="874521"/>
                  </a:lnTo>
                  <a:lnTo>
                    <a:pt x="2199640" y="857249"/>
                  </a:lnTo>
                  <a:lnTo>
                    <a:pt x="2032761" y="682497"/>
                  </a:lnTo>
                  <a:lnTo>
                    <a:pt x="2357628" y="571499"/>
                  </a:lnTo>
                  <a:lnTo>
                    <a:pt x="2032761" y="460501"/>
                  </a:lnTo>
                  <a:lnTo>
                    <a:pt x="2199640" y="285750"/>
                  </a:lnTo>
                  <a:lnTo>
                    <a:pt x="1804034" y="268477"/>
                  </a:lnTo>
                  <a:lnTo>
                    <a:pt x="1768221" y="76580"/>
                  </a:lnTo>
                  <a:lnTo>
                    <a:pt x="1407668" y="157479"/>
                  </a:lnTo>
                  <a:lnTo>
                    <a:pt x="117881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8300" y="3072383"/>
              <a:ext cx="2357755" cy="1143000"/>
            </a:xfrm>
            <a:custGeom>
              <a:avLst/>
              <a:gdLst/>
              <a:ahLst/>
              <a:cxnLst/>
              <a:rect l="l" t="t" r="r" b="b"/>
              <a:pathLst>
                <a:path w="2357754" h="1143000">
                  <a:moveTo>
                    <a:pt x="0" y="571499"/>
                  </a:moveTo>
                  <a:lnTo>
                    <a:pt x="324865" y="460501"/>
                  </a:lnTo>
                  <a:lnTo>
                    <a:pt x="157987" y="285750"/>
                  </a:lnTo>
                  <a:lnTo>
                    <a:pt x="553592" y="268477"/>
                  </a:lnTo>
                  <a:lnTo>
                    <a:pt x="589407" y="76580"/>
                  </a:lnTo>
                  <a:lnTo>
                    <a:pt x="949960" y="157479"/>
                  </a:lnTo>
                  <a:lnTo>
                    <a:pt x="1178814" y="0"/>
                  </a:lnTo>
                  <a:lnTo>
                    <a:pt x="1407668" y="157479"/>
                  </a:lnTo>
                  <a:lnTo>
                    <a:pt x="1768221" y="76580"/>
                  </a:lnTo>
                  <a:lnTo>
                    <a:pt x="1804034" y="268477"/>
                  </a:lnTo>
                  <a:lnTo>
                    <a:pt x="2199640" y="285750"/>
                  </a:lnTo>
                  <a:lnTo>
                    <a:pt x="2032761" y="460501"/>
                  </a:lnTo>
                  <a:lnTo>
                    <a:pt x="2357628" y="571499"/>
                  </a:lnTo>
                  <a:lnTo>
                    <a:pt x="2032761" y="682497"/>
                  </a:lnTo>
                  <a:lnTo>
                    <a:pt x="2199640" y="857249"/>
                  </a:lnTo>
                  <a:lnTo>
                    <a:pt x="1804034" y="874521"/>
                  </a:lnTo>
                  <a:lnTo>
                    <a:pt x="1768221" y="1066418"/>
                  </a:lnTo>
                  <a:lnTo>
                    <a:pt x="1407668" y="985519"/>
                  </a:lnTo>
                  <a:lnTo>
                    <a:pt x="1178814" y="1142999"/>
                  </a:lnTo>
                  <a:lnTo>
                    <a:pt x="949960" y="985519"/>
                  </a:lnTo>
                  <a:lnTo>
                    <a:pt x="589407" y="1066418"/>
                  </a:lnTo>
                  <a:lnTo>
                    <a:pt x="553592" y="874521"/>
                  </a:lnTo>
                  <a:lnTo>
                    <a:pt x="157987" y="857249"/>
                  </a:lnTo>
                  <a:lnTo>
                    <a:pt x="324865" y="682497"/>
                  </a:lnTo>
                  <a:lnTo>
                    <a:pt x="0" y="571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95"/>
              </a:spcBef>
            </a:pPr>
            <a:r>
              <a:rPr spc="-730" dirty="0"/>
              <a:t>R</a:t>
            </a:r>
            <a:r>
              <a:rPr spc="-125" dirty="0"/>
              <a:t>an</a:t>
            </a:r>
            <a:r>
              <a:rPr spc="-175" dirty="0"/>
              <a:t>g</a:t>
            </a:r>
            <a:r>
              <a:rPr spc="-160" dirty="0"/>
              <a:t>e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120" dirty="0"/>
              <a:t> </a:t>
            </a:r>
            <a:r>
              <a:rPr spc="-20" dirty="0"/>
              <a:t>li</a:t>
            </a:r>
            <a:r>
              <a:rPr spc="-35" dirty="0"/>
              <a:t>g</a:t>
            </a:r>
            <a:r>
              <a:rPr spc="-180" dirty="0"/>
              <a:t>ht</a:t>
            </a:r>
            <a:r>
              <a:rPr spc="25" dirty="0"/>
              <a:t> </a:t>
            </a:r>
            <a:r>
              <a:rPr spc="-125" dirty="0"/>
              <a:t>int</a:t>
            </a:r>
            <a:r>
              <a:rPr spc="-185" dirty="0"/>
              <a:t>e</a:t>
            </a:r>
            <a:r>
              <a:rPr spc="-170" dirty="0"/>
              <a:t>nsity</a:t>
            </a:r>
            <a:r>
              <a:rPr spc="50" dirty="0"/>
              <a:t> </a:t>
            </a:r>
            <a:r>
              <a:rPr spc="-114" dirty="0"/>
              <a:t>le</a:t>
            </a:r>
            <a:r>
              <a:rPr spc="-204" dirty="0"/>
              <a:t>v</a:t>
            </a:r>
            <a:r>
              <a:rPr spc="-220" dirty="0"/>
              <a:t>els</a:t>
            </a:r>
            <a:r>
              <a:rPr spc="35" dirty="0"/>
              <a:t> </a:t>
            </a:r>
            <a:r>
              <a:rPr spc="-90" dirty="0"/>
              <a:t>to</a:t>
            </a:r>
            <a:r>
              <a:rPr spc="30" dirty="0"/>
              <a:t> </a:t>
            </a:r>
            <a:r>
              <a:rPr spc="-215" dirty="0"/>
              <a:t>whi</a:t>
            </a:r>
            <a:r>
              <a:rPr spc="-110" dirty="0"/>
              <a:t>c</a:t>
            </a:r>
            <a:r>
              <a:rPr spc="-335" dirty="0"/>
              <a:t>h</a:t>
            </a:r>
            <a:r>
              <a:rPr spc="25" dirty="0"/>
              <a:t> </a:t>
            </a:r>
            <a:r>
              <a:rPr spc="-250" dirty="0"/>
              <a:t>human  </a:t>
            </a:r>
            <a:r>
              <a:rPr spc="-195" dirty="0"/>
              <a:t>visu</a:t>
            </a:r>
            <a:r>
              <a:rPr spc="-240" dirty="0"/>
              <a:t>a</a:t>
            </a:r>
            <a:r>
              <a:rPr spc="-30" dirty="0"/>
              <a:t>l</a:t>
            </a:r>
            <a:r>
              <a:rPr spc="25" dirty="0"/>
              <a:t> </a:t>
            </a:r>
            <a:r>
              <a:rPr spc="-459" dirty="0"/>
              <a:t>s</a:t>
            </a:r>
            <a:r>
              <a:rPr dirty="0"/>
              <a:t>y</a:t>
            </a:r>
            <a:r>
              <a:rPr spc="-190" dirty="0"/>
              <a:t>st</a:t>
            </a:r>
            <a:r>
              <a:rPr spc="-270" dirty="0"/>
              <a:t>e</a:t>
            </a:r>
            <a:r>
              <a:rPr spc="-470" dirty="0"/>
              <a:t>m</a:t>
            </a:r>
            <a:r>
              <a:rPr spc="25" dirty="0"/>
              <a:t> </a:t>
            </a:r>
            <a:r>
              <a:rPr spc="-165" dirty="0"/>
              <a:t>(</a:t>
            </a:r>
            <a:r>
              <a:rPr spc="-345" dirty="0"/>
              <a:t>H</a:t>
            </a:r>
            <a:r>
              <a:rPr spc="-325" dirty="0"/>
              <a:t>V</a:t>
            </a:r>
            <a:r>
              <a:rPr spc="-315" dirty="0"/>
              <a:t>S</a:t>
            </a:r>
            <a:r>
              <a:rPr spc="-175" dirty="0"/>
              <a:t>)</a:t>
            </a:r>
            <a:r>
              <a:rPr spc="25" dirty="0"/>
              <a:t> </a:t>
            </a:r>
            <a:r>
              <a:rPr spc="-320" dirty="0"/>
              <a:t>c</a:t>
            </a:r>
            <a:r>
              <a:rPr spc="-175" dirty="0"/>
              <a:t>an</a:t>
            </a:r>
            <a:r>
              <a:rPr spc="25" dirty="0"/>
              <a:t> </a:t>
            </a:r>
            <a:r>
              <a:rPr spc="-10" dirty="0"/>
              <a:t>a</a:t>
            </a:r>
            <a:r>
              <a:rPr spc="-15" dirty="0"/>
              <a:t>d</a:t>
            </a:r>
            <a:r>
              <a:rPr spc="-5" dirty="0"/>
              <a:t>a</a:t>
            </a:r>
            <a:r>
              <a:rPr spc="-20" dirty="0"/>
              <a:t>pt</a:t>
            </a:r>
          </a:p>
          <a:p>
            <a:pPr marL="2540" algn="ctr">
              <a:lnSpc>
                <a:spcPts val="4275"/>
              </a:lnSpc>
            </a:pPr>
            <a:r>
              <a:rPr sz="3600" spc="-5" dirty="0"/>
              <a:t>of</a:t>
            </a:r>
            <a:r>
              <a:rPr sz="3600" spc="125" dirty="0"/>
              <a:t> </a:t>
            </a:r>
            <a:r>
              <a:rPr sz="3600" spc="-225" dirty="0"/>
              <a:t>the</a:t>
            </a:r>
            <a:r>
              <a:rPr sz="3600" spc="25" dirty="0"/>
              <a:t> </a:t>
            </a:r>
            <a:r>
              <a:rPr sz="3600" spc="-85" dirty="0"/>
              <a:t>order</a:t>
            </a:r>
            <a:r>
              <a:rPr sz="3600" spc="10" dirty="0"/>
              <a:t> </a:t>
            </a:r>
            <a:r>
              <a:rPr sz="3600" spc="-5" dirty="0"/>
              <a:t>of</a:t>
            </a:r>
            <a:r>
              <a:rPr sz="3600" spc="130" dirty="0"/>
              <a:t> </a:t>
            </a:r>
            <a:r>
              <a:rPr sz="3600" spc="-15" dirty="0"/>
              <a:t>10</a:t>
            </a:r>
            <a:r>
              <a:rPr sz="3600" spc="-22" baseline="25462" dirty="0"/>
              <a:t>10</a:t>
            </a:r>
            <a:endParaRPr sz="3600" baseline="25462"/>
          </a:p>
          <a:p>
            <a:pPr marR="531495" algn="r">
              <a:lnSpc>
                <a:spcPct val="100000"/>
              </a:lnSpc>
              <a:spcBef>
                <a:spcPts val="1025"/>
              </a:spcBef>
            </a:pPr>
            <a:r>
              <a:rPr sz="2400" spc="-40" dirty="0">
                <a:solidFill>
                  <a:srgbClr val="FFFFFF"/>
                </a:solidFill>
              </a:rPr>
              <a:t>Glare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347205" y="3505911"/>
            <a:ext cx="563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46576" y="3771900"/>
            <a:ext cx="2226945" cy="1183005"/>
            <a:chOff x="3846576" y="3771900"/>
            <a:chExt cx="2226945" cy="11830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6576" y="3771900"/>
              <a:ext cx="2226564" cy="11826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81499" y="3857243"/>
              <a:ext cx="1110615" cy="1071880"/>
            </a:xfrm>
            <a:custGeom>
              <a:avLst/>
              <a:gdLst/>
              <a:ahLst/>
              <a:cxnLst/>
              <a:rect l="l" t="t" r="r" b="b"/>
              <a:pathLst>
                <a:path w="1110614" h="1071879">
                  <a:moveTo>
                    <a:pt x="870458" y="0"/>
                  </a:moveTo>
                  <a:lnTo>
                    <a:pt x="574928" y="267842"/>
                  </a:lnTo>
                  <a:lnTo>
                    <a:pt x="708913" y="267842"/>
                  </a:lnTo>
                  <a:lnTo>
                    <a:pt x="696505" y="321264"/>
                  </a:lnTo>
                  <a:lnTo>
                    <a:pt x="681983" y="373443"/>
                  </a:lnTo>
                  <a:lnTo>
                    <a:pt x="665410" y="424310"/>
                  </a:lnTo>
                  <a:lnTo>
                    <a:pt x="646849" y="473795"/>
                  </a:lnTo>
                  <a:lnTo>
                    <a:pt x="626363" y="521828"/>
                  </a:lnTo>
                  <a:lnTo>
                    <a:pt x="604014" y="568340"/>
                  </a:lnTo>
                  <a:lnTo>
                    <a:pt x="579865" y="613261"/>
                  </a:lnTo>
                  <a:lnTo>
                    <a:pt x="553980" y="656521"/>
                  </a:lnTo>
                  <a:lnTo>
                    <a:pt x="526421" y="698051"/>
                  </a:lnTo>
                  <a:lnTo>
                    <a:pt x="497251" y="737780"/>
                  </a:lnTo>
                  <a:lnTo>
                    <a:pt x="466532" y="775639"/>
                  </a:lnTo>
                  <a:lnTo>
                    <a:pt x="434327" y="811557"/>
                  </a:lnTo>
                  <a:lnTo>
                    <a:pt x="400700" y="845466"/>
                  </a:lnTo>
                  <a:lnTo>
                    <a:pt x="365713" y="877296"/>
                  </a:lnTo>
                  <a:lnTo>
                    <a:pt x="329429" y="906976"/>
                  </a:lnTo>
                  <a:lnTo>
                    <a:pt x="291911" y="934437"/>
                  </a:lnTo>
                  <a:lnTo>
                    <a:pt x="253221" y="959610"/>
                  </a:lnTo>
                  <a:lnTo>
                    <a:pt x="213423" y="982423"/>
                  </a:lnTo>
                  <a:lnTo>
                    <a:pt x="172579" y="1002809"/>
                  </a:lnTo>
                  <a:lnTo>
                    <a:pt x="130751" y="1020696"/>
                  </a:lnTo>
                  <a:lnTo>
                    <a:pt x="88004" y="1036015"/>
                  </a:lnTo>
                  <a:lnTo>
                    <a:pt x="44399" y="1048697"/>
                  </a:lnTo>
                  <a:lnTo>
                    <a:pt x="0" y="1058671"/>
                  </a:lnTo>
                  <a:lnTo>
                    <a:pt x="44157" y="1065729"/>
                  </a:lnTo>
                  <a:lnTo>
                    <a:pt x="88117" y="1069993"/>
                  </a:lnTo>
                  <a:lnTo>
                    <a:pt x="131817" y="1071518"/>
                  </a:lnTo>
                  <a:lnTo>
                    <a:pt x="175190" y="1070354"/>
                  </a:lnTo>
                  <a:lnTo>
                    <a:pt x="218173" y="1066555"/>
                  </a:lnTo>
                  <a:lnTo>
                    <a:pt x="260700" y="1060172"/>
                  </a:lnTo>
                  <a:lnTo>
                    <a:pt x="302708" y="1051258"/>
                  </a:lnTo>
                  <a:lnTo>
                    <a:pt x="344131" y="1039865"/>
                  </a:lnTo>
                  <a:lnTo>
                    <a:pt x="384905" y="1026046"/>
                  </a:lnTo>
                  <a:lnTo>
                    <a:pt x="424965" y="1009852"/>
                  </a:lnTo>
                  <a:lnTo>
                    <a:pt x="464247" y="991336"/>
                  </a:lnTo>
                  <a:lnTo>
                    <a:pt x="502686" y="970550"/>
                  </a:lnTo>
                  <a:lnTo>
                    <a:pt x="540217" y="947546"/>
                  </a:lnTo>
                  <a:lnTo>
                    <a:pt x="576776" y="922377"/>
                  </a:lnTo>
                  <a:lnTo>
                    <a:pt x="612298" y="895095"/>
                  </a:lnTo>
                  <a:lnTo>
                    <a:pt x="646719" y="865753"/>
                  </a:lnTo>
                  <a:lnTo>
                    <a:pt x="679973" y="834402"/>
                  </a:lnTo>
                  <a:lnTo>
                    <a:pt x="711997" y="801094"/>
                  </a:lnTo>
                  <a:lnTo>
                    <a:pt x="742725" y="765883"/>
                  </a:lnTo>
                  <a:lnTo>
                    <a:pt x="772094" y="728820"/>
                  </a:lnTo>
                  <a:lnTo>
                    <a:pt x="800037" y="689957"/>
                  </a:lnTo>
                  <a:lnTo>
                    <a:pt x="826492" y="649347"/>
                  </a:lnTo>
                  <a:lnTo>
                    <a:pt x="851392" y="607042"/>
                  </a:lnTo>
                  <a:lnTo>
                    <a:pt x="874674" y="563095"/>
                  </a:lnTo>
                  <a:lnTo>
                    <a:pt x="896273" y="517557"/>
                  </a:lnTo>
                  <a:lnTo>
                    <a:pt x="916124" y="470482"/>
                  </a:lnTo>
                  <a:lnTo>
                    <a:pt x="934162" y="421920"/>
                  </a:lnTo>
                  <a:lnTo>
                    <a:pt x="950323" y="371925"/>
                  </a:lnTo>
                  <a:lnTo>
                    <a:pt x="964543" y="320548"/>
                  </a:lnTo>
                  <a:lnTo>
                    <a:pt x="976756" y="267842"/>
                  </a:lnTo>
                  <a:lnTo>
                    <a:pt x="1110614" y="267842"/>
                  </a:lnTo>
                  <a:lnTo>
                    <a:pt x="870458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7056" y="3857243"/>
              <a:ext cx="1138555" cy="1071880"/>
            </a:xfrm>
            <a:custGeom>
              <a:avLst/>
              <a:gdLst/>
              <a:ahLst/>
              <a:cxnLst/>
              <a:rect l="l" t="t" r="r" b="b"/>
              <a:pathLst>
                <a:path w="1138554" h="1071879">
                  <a:moveTo>
                    <a:pt x="267843" y="0"/>
                  </a:moveTo>
                  <a:lnTo>
                    <a:pt x="0" y="0"/>
                  </a:lnTo>
                  <a:lnTo>
                    <a:pt x="1065" y="53471"/>
                  </a:lnTo>
                  <a:lnTo>
                    <a:pt x="4228" y="106264"/>
                  </a:lnTo>
                  <a:lnTo>
                    <a:pt x="9439" y="158317"/>
                  </a:lnTo>
                  <a:lnTo>
                    <a:pt x="16647" y="209569"/>
                  </a:lnTo>
                  <a:lnTo>
                    <a:pt x="25803" y="259958"/>
                  </a:lnTo>
                  <a:lnTo>
                    <a:pt x="36858" y="309422"/>
                  </a:lnTo>
                  <a:lnTo>
                    <a:pt x="49760" y="357902"/>
                  </a:lnTo>
                  <a:lnTo>
                    <a:pt x="64461" y="405334"/>
                  </a:lnTo>
                  <a:lnTo>
                    <a:pt x="80909" y="451659"/>
                  </a:lnTo>
                  <a:lnTo>
                    <a:pt x="99057" y="496814"/>
                  </a:lnTo>
                  <a:lnTo>
                    <a:pt x="118853" y="540737"/>
                  </a:lnTo>
                  <a:lnTo>
                    <a:pt x="140247" y="583369"/>
                  </a:lnTo>
                  <a:lnTo>
                    <a:pt x="163190" y="624646"/>
                  </a:lnTo>
                  <a:lnTo>
                    <a:pt x="187633" y="664509"/>
                  </a:lnTo>
                  <a:lnTo>
                    <a:pt x="213524" y="702894"/>
                  </a:lnTo>
                  <a:lnTo>
                    <a:pt x="240814" y="739742"/>
                  </a:lnTo>
                  <a:lnTo>
                    <a:pt x="269453" y="774991"/>
                  </a:lnTo>
                  <a:lnTo>
                    <a:pt x="299392" y="808579"/>
                  </a:lnTo>
                  <a:lnTo>
                    <a:pt x="330580" y="840445"/>
                  </a:lnTo>
                  <a:lnTo>
                    <a:pt x="362967" y="870527"/>
                  </a:lnTo>
                  <a:lnTo>
                    <a:pt x="396504" y="898764"/>
                  </a:lnTo>
                  <a:lnTo>
                    <a:pt x="431141" y="925096"/>
                  </a:lnTo>
                  <a:lnTo>
                    <a:pt x="466828" y="949459"/>
                  </a:lnTo>
                  <a:lnTo>
                    <a:pt x="503514" y="971794"/>
                  </a:lnTo>
                  <a:lnTo>
                    <a:pt x="541151" y="992038"/>
                  </a:lnTo>
                  <a:lnTo>
                    <a:pt x="579687" y="1010131"/>
                  </a:lnTo>
                  <a:lnTo>
                    <a:pt x="619074" y="1026010"/>
                  </a:lnTo>
                  <a:lnTo>
                    <a:pt x="659262" y="1039615"/>
                  </a:lnTo>
                  <a:lnTo>
                    <a:pt x="700200" y="1050883"/>
                  </a:lnTo>
                  <a:lnTo>
                    <a:pt x="741838" y="1059755"/>
                  </a:lnTo>
                  <a:lnTo>
                    <a:pt x="784127" y="1066168"/>
                  </a:lnTo>
                  <a:lnTo>
                    <a:pt x="827017" y="1070060"/>
                  </a:lnTo>
                  <a:lnTo>
                    <a:pt x="870458" y="1071371"/>
                  </a:lnTo>
                  <a:lnTo>
                    <a:pt x="1138301" y="1071371"/>
                  </a:lnTo>
                  <a:lnTo>
                    <a:pt x="1094860" y="1070060"/>
                  </a:lnTo>
                  <a:lnTo>
                    <a:pt x="1051970" y="1066168"/>
                  </a:lnTo>
                  <a:lnTo>
                    <a:pt x="1009681" y="1059755"/>
                  </a:lnTo>
                  <a:lnTo>
                    <a:pt x="968043" y="1050883"/>
                  </a:lnTo>
                  <a:lnTo>
                    <a:pt x="927105" y="1039615"/>
                  </a:lnTo>
                  <a:lnTo>
                    <a:pt x="886917" y="1026010"/>
                  </a:lnTo>
                  <a:lnTo>
                    <a:pt x="847530" y="1010131"/>
                  </a:lnTo>
                  <a:lnTo>
                    <a:pt x="808994" y="992038"/>
                  </a:lnTo>
                  <a:lnTo>
                    <a:pt x="771357" y="971794"/>
                  </a:lnTo>
                  <a:lnTo>
                    <a:pt x="734671" y="949459"/>
                  </a:lnTo>
                  <a:lnTo>
                    <a:pt x="698984" y="925096"/>
                  </a:lnTo>
                  <a:lnTo>
                    <a:pt x="664347" y="898764"/>
                  </a:lnTo>
                  <a:lnTo>
                    <a:pt x="630810" y="870527"/>
                  </a:lnTo>
                  <a:lnTo>
                    <a:pt x="598423" y="840445"/>
                  </a:lnTo>
                  <a:lnTo>
                    <a:pt x="567235" y="808579"/>
                  </a:lnTo>
                  <a:lnTo>
                    <a:pt x="537296" y="774991"/>
                  </a:lnTo>
                  <a:lnTo>
                    <a:pt x="508657" y="739742"/>
                  </a:lnTo>
                  <a:lnTo>
                    <a:pt x="481367" y="702894"/>
                  </a:lnTo>
                  <a:lnTo>
                    <a:pt x="455476" y="664509"/>
                  </a:lnTo>
                  <a:lnTo>
                    <a:pt x="431033" y="624646"/>
                  </a:lnTo>
                  <a:lnTo>
                    <a:pt x="408090" y="583369"/>
                  </a:lnTo>
                  <a:lnTo>
                    <a:pt x="386696" y="540737"/>
                  </a:lnTo>
                  <a:lnTo>
                    <a:pt x="366900" y="496814"/>
                  </a:lnTo>
                  <a:lnTo>
                    <a:pt x="348752" y="451659"/>
                  </a:lnTo>
                  <a:lnTo>
                    <a:pt x="332304" y="405334"/>
                  </a:lnTo>
                  <a:lnTo>
                    <a:pt x="317603" y="357902"/>
                  </a:lnTo>
                  <a:lnTo>
                    <a:pt x="304701" y="309422"/>
                  </a:lnTo>
                  <a:lnTo>
                    <a:pt x="293646" y="259958"/>
                  </a:lnTo>
                  <a:lnTo>
                    <a:pt x="284490" y="209569"/>
                  </a:lnTo>
                  <a:lnTo>
                    <a:pt x="277282" y="158317"/>
                  </a:lnTo>
                  <a:lnTo>
                    <a:pt x="272071" y="106264"/>
                  </a:lnTo>
                  <a:lnTo>
                    <a:pt x="268908" y="53471"/>
                  </a:lnTo>
                  <a:lnTo>
                    <a:pt x="267843" y="0"/>
                  </a:lnTo>
                  <a:close/>
                </a:path>
              </a:pathLst>
            </a:custGeom>
            <a:solidFill>
              <a:srgbClr val="BC90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7056" y="3857243"/>
              <a:ext cx="2115185" cy="1071880"/>
            </a:xfrm>
            <a:custGeom>
              <a:avLst/>
              <a:gdLst/>
              <a:ahLst/>
              <a:cxnLst/>
              <a:rect l="l" t="t" r="r" b="b"/>
              <a:pathLst>
                <a:path w="2115185" h="1071879">
                  <a:moveTo>
                    <a:pt x="1004443" y="1058671"/>
                  </a:moveTo>
                  <a:lnTo>
                    <a:pt x="1048842" y="1048697"/>
                  </a:lnTo>
                  <a:lnTo>
                    <a:pt x="1092447" y="1036015"/>
                  </a:lnTo>
                  <a:lnTo>
                    <a:pt x="1135194" y="1020696"/>
                  </a:lnTo>
                  <a:lnTo>
                    <a:pt x="1177022" y="1002809"/>
                  </a:lnTo>
                  <a:lnTo>
                    <a:pt x="1217866" y="982423"/>
                  </a:lnTo>
                  <a:lnTo>
                    <a:pt x="1257664" y="959610"/>
                  </a:lnTo>
                  <a:lnTo>
                    <a:pt x="1296354" y="934437"/>
                  </a:lnTo>
                  <a:lnTo>
                    <a:pt x="1333872" y="906976"/>
                  </a:lnTo>
                  <a:lnTo>
                    <a:pt x="1370156" y="877296"/>
                  </a:lnTo>
                  <a:lnTo>
                    <a:pt x="1405143" y="845466"/>
                  </a:lnTo>
                  <a:lnTo>
                    <a:pt x="1438770" y="811557"/>
                  </a:lnTo>
                  <a:lnTo>
                    <a:pt x="1470975" y="775639"/>
                  </a:lnTo>
                  <a:lnTo>
                    <a:pt x="1501694" y="737780"/>
                  </a:lnTo>
                  <a:lnTo>
                    <a:pt x="1530864" y="698051"/>
                  </a:lnTo>
                  <a:lnTo>
                    <a:pt x="1558423" y="656521"/>
                  </a:lnTo>
                  <a:lnTo>
                    <a:pt x="1584308" y="613261"/>
                  </a:lnTo>
                  <a:lnTo>
                    <a:pt x="1608457" y="568340"/>
                  </a:lnTo>
                  <a:lnTo>
                    <a:pt x="1630806" y="521828"/>
                  </a:lnTo>
                  <a:lnTo>
                    <a:pt x="1651292" y="473795"/>
                  </a:lnTo>
                  <a:lnTo>
                    <a:pt x="1669853" y="424310"/>
                  </a:lnTo>
                  <a:lnTo>
                    <a:pt x="1686426" y="373443"/>
                  </a:lnTo>
                  <a:lnTo>
                    <a:pt x="1700948" y="321264"/>
                  </a:lnTo>
                  <a:lnTo>
                    <a:pt x="1713357" y="267842"/>
                  </a:lnTo>
                  <a:lnTo>
                    <a:pt x="1579372" y="267842"/>
                  </a:lnTo>
                  <a:lnTo>
                    <a:pt x="1874901" y="0"/>
                  </a:lnTo>
                  <a:lnTo>
                    <a:pt x="2115058" y="267842"/>
                  </a:lnTo>
                  <a:lnTo>
                    <a:pt x="1981200" y="267842"/>
                  </a:lnTo>
                  <a:lnTo>
                    <a:pt x="1969157" y="319810"/>
                  </a:lnTo>
                  <a:lnTo>
                    <a:pt x="1955139" y="370546"/>
                  </a:lnTo>
                  <a:lnTo>
                    <a:pt x="1939207" y="419994"/>
                  </a:lnTo>
                  <a:lnTo>
                    <a:pt x="1921419" y="468097"/>
                  </a:lnTo>
                  <a:lnTo>
                    <a:pt x="1901836" y="514796"/>
                  </a:lnTo>
                  <a:lnTo>
                    <a:pt x="1880518" y="560036"/>
                  </a:lnTo>
                  <a:lnTo>
                    <a:pt x="1857525" y="603758"/>
                  </a:lnTo>
                  <a:lnTo>
                    <a:pt x="1832917" y="645905"/>
                  </a:lnTo>
                  <a:lnTo>
                    <a:pt x="1806753" y="686420"/>
                  </a:lnTo>
                  <a:lnTo>
                    <a:pt x="1779095" y="725247"/>
                  </a:lnTo>
                  <a:lnTo>
                    <a:pt x="1750001" y="762327"/>
                  </a:lnTo>
                  <a:lnTo>
                    <a:pt x="1719533" y="797603"/>
                  </a:lnTo>
                  <a:lnTo>
                    <a:pt x="1687749" y="831018"/>
                  </a:lnTo>
                  <a:lnTo>
                    <a:pt x="1654711" y="862515"/>
                  </a:lnTo>
                  <a:lnTo>
                    <a:pt x="1620477" y="892037"/>
                  </a:lnTo>
                  <a:lnTo>
                    <a:pt x="1585108" y="919526"/>
                  </a:lnTo>
                  <a:lnTo>
                    <a:pt x="1548664" y="944925"/>
                  </a:lnTo>
                  <a:lnTo>
                    <a:pt x="1511205" y="968177"/>
                  </a:lnTo>
                  <a:lnTo>
                    <a:pt x="1472792" y="989224"/>
                  </a:lnTo>
                  <a:lnTo>
                    <a:pt x="1433483" y="1008010"/>
                  </a:lnTo>
                  <a:lnTo>
                    <a:pt x="1393339" y="1024477"/>
                  </a:lnTo>
                  <a:lnTo>
                    <a:pt x="1352420" y="1038567"/>
                  </a:lnTo>
                  <a:lnTo>
                    <a:pt x="1310786" y="1050224"/>
                  </a:lnTo>
                  <a:lnTo>
                    <a:pt x="1268497" y="1059390"/>
                  </a:lnTo>
                  <a:lnTo>
                    <a:pt x="1225613" y="1066008"/>
                  </a:lnTo>
                  <a:lnTo>
                    <a:pt x="1182194" y="1070021"/>
                  </a:lnTo>
                  <a:lnTo>
                    <a:pt x="1138301" y="1071371"/>
                  </a:lnTo>
                  <a:lnTo>
                    <a:pt x="870458" y="1071371"/>
                  </a:lnTo>
                  <a:lnTo>
                    <a:pt x="827017" y="1070060"/>
                  </a:lnTo>
                  <a:lnTo>
                    <a:pt x="784127" y="1066168"/>
                  </a:lnTo>
                  <a:lnTo>
                    <a:pt x="741838" y="1059755"/>
                  </a:lnTo>
                  <a:lnTo>
                    <a:pt x="700200" y="1050883"/>
                  </a:lnTo>
                  <a:lnTo>
                    <a:pt x="659262" y="1039615"/>
                  </a:lnTo>
                  <a:lnTo>
                    <a:pt x="619074" y="1026010"/>
                  </a:lnTo>
                  <a:lnTo>
                    <a:pt x="579687" y="1010131"/>
                  </a:lnTo>
                  <a:lnTo>
                    <a:pt x="541151" y="992038"/>
                  </a:lnTo>
                  <a:lnTo>
                    <a:pt x="503514" y="971794"/>
                  </a:lnTo>
                  <a:lnTo>
                    <a:pt x="466828" y="949459"/>
                  </a:lnTo>
                  <a:lnTo>
                    <a:pt x="431141" y="925096"/>
                  </a:lnTo>
                  <a:lnTo>
                    <a:pt x="396504" y="898764"/>
                  </a:lnTo>
                  <a:lnTo>
                    <a:pt x="362967" y="870527"/>
                  </a:lnTo>
                  <a:lnTo>
                    <a:pt x="330580" y="840445"/>
                  </a:lnTo>
                  <a:lnTo>
                    <a:pt x="299392" y="808579"/>
                  </a:lnTo>
                  <a:lnTo>
                    <a:pt x="269453" y="774991"/>
                  </a:lnTo>
                  <a:lnTo>
                    <a:pt x="240814" y="739742"/>
                  </a:lnTo>
                  <a:lnTo>
                    <a:pt x="213524" y="702894"/>
                  </a:lnTo>
                  <a:lnTo>
                    <a:pt x="187633" y="664509"/>
                  </a:lnTo>
                  <a:lnTo>
                    <a:pt x="163190" y="624646"/>
                  </a:lnTo>
                  <a:lnTo>
                    <a:pt x="140247" y="583369"/>
                  </a:lnTo>
                  <a:lnTo>
                    <a:pt x="118853" y="540737"/>
                  </a:lnTo>
                  <a:lnTo>
                    <a:pt x="99057" y="496814"/>
                  </a:lnTo>
                  <a:lnTo>
                    <a:pt x="80909" y="451659"/>
                  </a:lnTo>
                  <a:lnTo>
                    <a:pt x="64461" y="405334"/>
                  </a:lnTo>
                  <a:lnTo>
                    <a:pt x="49760" y="357902"/>
                  </a:lnTo>
                  <a:lnTo>
                    <a:pt x="36858" y="309422"/>
                  </a:lnTo>
                  <a:lnTo>
                    <a:pt x="25803" y="259958"/>
                  </a:lnTo>
                  <a:lnTo>
                    <a:pt x="16647" y="209569"/>
                  </a:lnTo>
                  <a:lnTo>
                    <a:pt x="9439" y="158317"/>
                  </a:lnTo>
                  <a:lnTo>
                    <a:pt x="4228" y="106264"/>
                  </a:lnTo>
                  <a:lnTo>
                    <a:pt x="1065" y="53471"/>
                  </a:lnTo>
                  <a:lnTo>
                    <a:pt x="0" y="0"/>
                  </a:lnTo>
                  <a:lnTo>
                    <a:pt x="267843" y="0"/>
                  </a:lnTo>
                  <a:lnTo>
                    <a:pt x="268908" y="53471"/>
                  </a:lnTo>
                  <a:lnTo>
                    <a:pt x="272071" y="106264"/>
                  </a:lnTo>
                  <a:lnTo>
                    <a:pt x="277282" y="158317"/>
                  </a:lnTo>
                  <a:lnTo>
                    <a:pt x="284490" y="209569"/>
                  </a:lnTo>
                  <a:lnTo>
                    <a:pt x="293646" y="259958"/>
                  </a:lnTo>
                  <a:lnTo>
                    <a:pt x="304701" y="309422"/>
                  </a:lnTo>
                  <a:lnTo>
                    <a:pt x="317603" y="357902"/>
                  </a:lnTo>
                  <a:lnTo>
                    <a:pt x="332304" y="405334"/>
                  </a:lnTo>
                  <a:lnTo>
                    <a:pt x="348752" y="451659"/>
                  </a:lnTo>
                  <a:lnTo>
                    <a:pt x="366900" y="496814"/>
                  </a:lnTo>
                  <a:lnTo>
                    <a:pt x="386696" y="540737"/>
                  </a:lnTo>
                  <a:lnTo>
                    <a:pt x="408090" y="583369"/>
                  </a:lnTo>
                  <a:lnTo>
                    <a:pt x="431033" y="624646"/>
                  </a:lnTo>
                  <a:lnTo>
                    <a:pt x="455476" y="664509"/>
                  </a:lnTo>
                  <a:lnTo>
                    <a:pt x="481367" y="702894"/>
                  </a:lnTo>
                  <a:lnTo>
                    <a:pt x="508657" y="739742"/>
                  </a:lnTo>
                  <a:lnTo>
                    <a:pt x="537296" y="774991"/>
                  </a:lnTo>
                  <a:lnTo>
                    <a:pt x="567235" y="808579"/>
                  </a:lnTo>
                  <a:lnTo>
                    <a:pt x="598423" y="840445"/>
                  </a:lnTo>
                  <a:lnTo>
                    <a:pt x="630810" y="870527"/>
                  </a:lnTo>
                  <a:lnTo>
                    <a:pt x="664347" y="898764"/>
                  </a:lnTo>
                  <a:lnTo>
                    <a:pt x="698984" y="925096"/>
                  </a:lnTo>
                  <a:lnTo>
                    <a:pt x="734671" y="949459"/>
                  </a:lnTo>
                  <a:lnTo>
                    <a:pt x="771357" y="971794"/>
                  </a:lnTo>
                  <a:lnTo>
                    <a:pt x="808994" y="992038"/>
                  </a:lnTo>
                  <a:lnTo>
                    <a:pt x="847530" y="1010131"/>
                  </a:lnTo>
                  <a:lnTo>
                    <a:pt x="886917" y="1026010"/>
                  </a:lnTo>
                  <a:lnTo>
                    <a:pt x="927105" y="1039615"/>
                  </a:lnTo>
                  <a:lnTo>
                    <a:pt x="968043" y="1050883"/>
                  </a:lnTo>
                  <a:lnTo>
                    <a:pt x="1009681" y="1059755"/>
                  </a:lnTo>
                  <a:lnTo>
                    <a:pt x="1051970" y="1066168"/>
                  </a:lnTo>
                  <a:lnTo>
                    <a:pt x="1094860" y="1070060"/>
                  </a:lnTo>
                  <a:lnTo>
                    <a:pt x="1138301" y="10713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0739" y="4891277"/>
            <a:ext cx="70631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Microsoft Sans Serif"/>
                <a:cs typeface="Microsoft Sans Serif"/>
              </a:rPr>
              <a:t>Subjective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brightness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(i.e.</a:t>
            </a:r>
            <a:r>
              <a:rPr sz="2800" spc="4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intensity</a:t>
            </a:r>
            <a:r>
              <a:rPr sz="2800" spc="434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as</a:t>
            </a:r>
            <a:r>
              <a:rPr sz="2800" spc="26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perceived 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by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290" dirty="0">
                <a:latin typeface="Microsoft Sans Serif"/>
                <a:cs typeface="Microsoft Sans Serif"/>
              </a:rPr>
              <a:t>HVS) </a:t>
            </a:r>
            <a:r>
              <a:rPr sz="2800" spc="-250" dirty="0">
                <a:latin typeface="Microsoft Sans Serif"/>
                <a:cs typeface="Microsoft Sans Serif"/>
              </a:rPr>
              <a:t>is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b="1" spc="-190" dirty="0">
                <a:latin typeface="Arial"/>
                <a:cs typeface="Arial"/>
              </a:rPr>
              <a:t>logarithmic </a:t>
            </a:r>
            <a:r>
              <a:rPr sz="2800" b="1" spc="-210" dirty="0">
                <a:latin typeface="Arial"/>
                <a:cs typeface="Arial"/>
              </a:rPr>
              <a:t>function </a:t>
            </a:r>
            <a:r>
              <a:rPr sz="2800" dirty="0">
                <a:latin typeface="Microsoft Sans Serif"/>
                <a:cs typeface="Microsoft Sans Serif"/>
              </a:rPr>
              <a:t>of </a:t>
            </a:r>
            <a:r>
              <a:rPr sz="2800" spc="-170" dirty="0">
                <a:latin typeface="Microsoft Sans Serif"/>
                <a:cs typeface="Microsoft Sans Serif"/>
              </a:rPr>
              <a:t>the </a:t>
            </a:r>
            <a:r>
              <a:rPr sz="2800" spc="-85" dirty="0">
                <a:latin typeface="Microsoft Sans Serif"/>
                <a:cs typeface="Microsoft Sans Serif"/>
              </a:rPr>
              <a:t>light 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incident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eye.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53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95" dirty="0">
                <a:solidFill>
                  <a:srgbClr val="003399"/>
                </a:solidFill>
                <a:latin typeface="Arial"/>
                <a:cs typeface="Arial"/>
              </a:rPr>
              <a:t>Phenomena:</a:t>
            </a:r>
            <a:r>
              <a:rPr sz="3600"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300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003399"/>
                </a:solidFill>
                <a:latin typeface="Arial"/>
                <a:cs typeface="Arial"/>
              </a:rPr>
              <a:t>adaptation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90242"/>
            <a:ext cx="3810635" cy="319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latin typeface="Microsoft Sans Serif"/>
                <a:cs typeface="Microsoft Sans Serif"/>
              </a:rPr>
              <a:t>su</a:t>
            </a:r>
            <a:r>
              <a:rPr sz="2800" spc="-275" dirty="0">
                <a:latin typeface="Microsoft Sans Serif"/>
                <a:cs typeface="Microsoft Sans Serif"/>
              </a:rPr>
              <a:t>b</a:t>
            </a:r>
            <a:r>
              <a:rPr sz="2800" spc="-60" dirty="0">
                <a:latin typeface="Microsoft Sans Serif"/>
                <a:cs typeface="Microsoft Sans Serif"/>
              </a:rPr>
              <a:t>j</a:t>
            </a:r>
            <a:r>
              <a:rPr sz="2800" spc="-130" dirty="0">
                <a:latin typeface="Microsoft Sans Serif"/>
                <a:cs typeface="Microsoft Sans Serif"/>
              </a:rPr>
              <a:t>e</a:t>
            </a:r>
            <a:r>
              <a:rPr sz="2800" spc="-145" dirty="0">
                <a:latin typeface="Microsoft Sans Serif"/>
                <a:cs typeface="Microsoft Sans Serif"/>
              </a:rPr>
              <a:t>ct</a:t>
            </a:r>
            <a:r>
              <a:rPr sz="2800" spc="-80" dirty="0">
                <a:latin typeface="Microsoft Sans Serif"/>
                <a:cs typeface="Microsoft Sans Serif"/>
              </a:rPr>
              <a:t>i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30" dirty="0">
                <a:latin typeface="Microsoft Sans Serif"/>
                <a:cs typeface="Microsoft Sans Serif"/>
              </a:rPr>
              <a:t>g</a:t>
            </a:r>
            <a:r>
              <a:rPr sz="2800" spc="-204" dirty="0">
                <a:latin typeface="Microsoft Sans Serif"/>
                <a:cs typeface="Microsoft Sans Serif"/>
              </a:rPr>
              <a:t>htn</a:t>
            </a:r>
            <a:r>
              <a:rPr sz="2800" spc="-235" dirty="0">
                <a:latin typeface="Microsoft Sans Serif"/>
                <a:cs typeface="Microsoft Sans Serif"/>
              </a:rPr>
              <a:t>e</a:t>
            </a:r>
            <a:r>
              <a:rPr sz="2800" spc="-360" dirty="0">
                <a:latin typeface="Microsoft Sans Serif"/>
                <a:cs typeface="Microsoft Sans Serif"/>
              </a:rPr>
              <a:t>ss 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human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vi</a:t>
            </a:r>
            <a:r>
              <a:rPr sz="2800" spc="-270" dirty="0">
                <a:latin typeface="Microsoft Sans Serif"/>
                <a:cs typeface="Microsoft Sans Serif"/>
              </a:rPr>
              <a:t>s</a:t>
            </a:r>
            <a:r>
              <a:rPr sz="2800" spc="-175" dirty="0">
                <a:latin typeface="Microsoft Sans Serif"/>
                <a:cs typeface="Microsoft Sans Serif"/>
              </a:rPr>
              <a:t>u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30" dirty="0">
                <a:latin typeface="Microsoft Sans Serif"/>
                <a:cs typeface="Microsoft Sans Serif"/>
              </a:rPr>
              <a:t>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s</a:t>
            </a:r>
            <a:r>
              <a:rPr sz="2800" spc="-229" dirty="0">
                <a:latin typeface="Microsoft Sans Serif"/>
                <a:cs typeface="Microsoft Sans Serif"/>
              </a:rPr>
              <a:t>y</a:t>
            </a:r>
            <a:r>
              <a:rPr sz="2800" spc="-190" dirty="0">
                <a:latin typeface="Microsoft Sans Serif"/>
                <a:cs typeface="Microsoft Sans Serif"/>
              </a:rPr>
              <a:t>st</a:t>
            </a:r>
            <a:r>
              <a:rPr sz="2800" spc="-265" dirty="0">
                <a:latin typeface="Microsoft Sans Serif"/>
                <a:cs typeface="Microsoft Sans Serif"/>
              </a:rPr>
              <a:t>e</a:t>
            </a:r>
            <a:r>
              <a:rPr sz="2800" spc="-260" dirty="0">
                <a:latin typeface="Microsoft Sans Serif"/>
                <a:cs typeface="Microsoft Sans Serif"/>
              </a:rPr>
              <a:t>m  </a:t>
            </a:r>
            <a:r>
              <a:rPr sz="2800" spc="-175" dirty="0">
                <a:latin typeface="Microsoft Sans Serif"/>
                <a:cs typeface="Microsoft Sans Serif"/>
              </a:rPr>
              <a:t>h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imp</a:t>
            </a:r>
            <a:r>
              <a:rPr sz="2800" spc="-80" dirty="0">
                <a:latin typeface="Microsoft Sans Serif"/>
                <a:cs typeface="Microsoft Sans Serif"/>
              </a:rPr>
              <a:t>r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70" dirty="0">
                <a:latin typeface="Microsoft Sans Serif"/>
                <a:cs typeface="Microsoft Sans Serif"/>
              </a:rPr>
              <a:t>i</a:t>
            </a:r>
            <a:r>
              <a:rPr sz="2800" spc="-200" dirty="0">
                <a:latin typeface="Microsoft Sans Serif"/>
                <a:cs typeface="Microsoft Sans Serif"/>
              </a:rPr>
              <a:t>v</a:t>
            </a:r>
            <a:r>
              <a:rPr sz="2800" spc="-105" dirty="0">
                <a:latin typeface="Microsoft Sans Serif"/>
                <a:cs typeface="Microsoft Sans Serif"/>
              </a:rPr>
              <a:t>e  </a:t>
            </a:r>
            <a:r>
              <a:rPr sz="2800" spc="-180" dirty="0">
                <a:latin typeface="Microsoft Sans Serif"/>
                <a:cs typeface="Microsoft Sans Serif"/>
              </a:rPr>
              <a:t>dynamic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range.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Microsoft Sans Serif"/>
              <a:cs typeface="Microsoft Sans Serif"/>
            </a:endParaRPr>
          </a:p>
          <a:p>
            <a:pPr marL="332105" marR="278130" indent="-320040">
              <a:lnSpc>
                <a:spcPct val="10000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95" dirty="0">
                <a:latin typeface="Microsoft Sans Serif"/>
                <a:cs typeface="Microsoft Sans Serif"/>
              </a:rPr>
              <a:t>C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275" dirty="0">
                <a:latin typeface="Microsoft Sans Serif"/>
                <a:cs typeface="Microsoft Sans Serif"/>
              </a:rPr>
              <a:t>nn</a:t>
            </a:r>
            <a:r>
              <a:rPr sz="2800" spc="-27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-155" dirty="0">
                <a:latin typeface="Microsoft Sans Serif"/>
                <a:cs typeface="Microsoft Sans Serif"/>
              </a:rPr>
              <a:t>c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mpli</a:t>
            </a:r>
            <a:r>
              <a:rPr sz="2800" spc="-210" dirty="0">
                <a:latin typeface="Microsoft Sans Serif"/>
                <a:cs typeface="Microsoft Sans Serif"/>
              </a:rPr>
              <a:t>s</a:t>
            </a:r>
            <a:r>
              <a:rPr sz="2800" spc="-335" dirty="0">
                <a:latin typeface="Microsoft Sans Serif"/>
                <a:cs typeface="Microsoft Sans Serif"/>
              </a:rPr>
              <a:t>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this  </a:t>
            </a:r>
            <a:r>
              <a:rPr sz="2800" spc="-120" dirty="0">
                <a:latin typeface="Microsoft Sans Serif"/>
                <a:cs typeface="Microsoft Sans Serif"/>
              </a:rPr>
              <a:t>range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b="1" spc="-190" dirty="0">
                <a:latin typeface="Arial"/>
                <a:cs typeface="Arial"/>
              </a:rPr>
              <a:t>simultaneously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771" y="1848030"/>
            <a:ext cx="3749349" cy="4450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53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95" dirty="0">
                <a:solidFill>
                  <a:srgbClr val="003399"/>
                </a:solidFill>
                <a:latin typeface="Arial"/>
                <a:cs typeface="Arial"/>
              </a:rPr>
              <a:t>Phenomena:</a:t>
            </a:r>
            <a:r>
              <a:rPr sz="3600"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300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003399"/>
                </a:solidFill>
                <a:latin typeface="Arial"/>
                <a:cs typeface="Arial"/>
              </a:rPr>
              <a:t>adaptation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771" y="1848030"/>
            <a:ext cx="3749349" cy="44505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0540" y="3558540"/>
            <a:ext cx="4377055" cy="2929255"/>
            <a:chOff x="510540" y="3558540"/>
            <a:chExt cx="4377055" cy="2929255"/>
          </a:xfrm>
        </p:grpSpPr>
        <p:sp>
          <p:nvSpPr>
            <p:cNvPr id="5" name="object 5"/>
            <p:cNvSpPr/>
            <p:nvPr/>
          </p:nvSpPr>
          <p:spPr>
            <a:xfrm>
              <a:off x="520446" y="3568446"/>
              <a:ext cx="4357370" cy="2909570"/>
            </a:xfrm>
            <a:custGeom>
              <a:avLst/>
              <a:gdLst/>
              <a:ahLst/>
              <a:cxnLst/>
              <a:rect l="l" t="t" r="r" b="b"/>
              <a:pathLst>
                <a:path w="4357370" h="2909570">
                  <a:moveTo>
                    <a:pt x="4357116" y="0"/>
                  </a:moveTo>
                  <a:lnTo>
                    <a:pt x="484898" y="0"/>
                  </a:lnTo>
                  <a:lnTo>
                    <a:pt x="438199" y="2219"/>
                  </a:lnTo>
                  <a:lnTo>
                    <a:pt x="392755" y="8741"/>
                  </a:lnTo>
                  <a:lnTo>
                    <a:pt x="348771" y="19363"/>
                  </a:lnTo>
                  <a:lnTo>
                    <a:pt x="306449" y="33883"/>
                  </a:lnTo>
                  <a:lnTo>
                    <a:pt x="265993" y="52096"/>
                  </a:lnTo>
                  <a:lnTo>
                    <a:pt x="227606" y="73800"/>
                  </a:lnTo>
                  <a:lnTo>
                    <a:pt x="191491" y="98792"/>
                  </a:lnTo>
                  <a:lnTo>
                    <a:pt x="157850" y="126869"/>
                  </a:lnTo>
                  <a:lnTo>
                    <a:pt x="126889" y="157828"/>
                  </a:lnTo>
                  <a:lnTo>
                    <a:pt x="98808" y="191466"/>
                  </a:lnTo>
                  <a:lnTo>
                    <a:pt x="73813" y="227580"/>
                  </a:lnTo>
                  <a:lnTo>
                    <a:pt x="52105" y="265967"/>
                  </a:lnTo>
                  <a:lnTo>
                    <a:pt x="33889" y="306423"/>
                  </a:lnTo>
                  <a:lnTo>
                    <a:pt x="19367" y="348746"/>
                  </a:lnTo>
                  <a:lnTo>
                    <a:pt x="8743" y="392733"/>
                  </a:lnTo>
                  <a:lnTo>
                    <a:pt x="2219" y="438180"/>
                  </a:lnTo>
                  <a:lnTo>
                    <a:pt x="0" y="484885"/>
                  </a:lnTo>
                  <a:lnTo>
                    <a:pt x="0" y="2909316"/>
                  </a:lnTo>
                  <a:lnTo>
                    <a:pt x="3872229" y="2909316"/>
                  </a:lnTo>
                  <a:lnTo>
                    <a:pt x="3918935" y="2907096"/>
                  </a:lnTo>
                  <a:lnTo>
                    <a:pt x="3964382" y="2900572"/>
                  </a:lnTo>
                  <a:lnTo>
                    <a:pt x="4008369" y="2889948"/>
                  </a:lnTo>
                  <a:lnTo>
                    <a:pt x="4050692" y="2875426"/>
                  </a:lnTo>
                  <a:lnTo>
                    <a:pt x="4091148" y="2857210"/>
                  </a:lnTo>
                  <a:lnTo>
                    <a:pt x="4129535" y="2835502"/>
                  </a:lnTo>
                  <a:lnTo>
                    <a:pt x="4165649" y="2810507"/>
                  </a:lnTo>
                  <a:lnTo>
                    <a:pt x="4199287" y="2782426"/>
                  </a:lnTo>
                  <a:lnTo>
                    <a:pt x="4230246" y="2751465"/>
                  </a:lnTo>
                  <a:lnTo>
                    <a:pt x="4258323" y="2717824"/>
                  </a:lnTo>
                  <a:lnTo>
                    <a:pt x="4283315" y="2681709"/>
                  </a:lnTo>
                  <a:lnTo>
                    <a:pt x="4305019" y="2643322"/>
                  </a:lnTo>
                  <a:lnTo>
                    <a:pt x="4323232" y="2602866"/>
                  </a:lnTo>
                  <a:lnTo>
                    <a:pt x="4337752" y="2560544"/>
                  </a:lnTo>
                  <a:lnTo>
                    <a:pt x="4348374" y="2516560"/>
                  </a:lnTo>
                  <a:lnTo>
                    <a:pt x="4354896" y="2471116"/>
                  </a:lnTo>
                  <a:lnTo>
                    <a:pt x="4357116" y="2424417"/>
                  </a:lnTo>
                  <a:lnTo>
                    <a:pt x="4357116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446" y="3568446"/>
              <a:ext cx="4357370" cy="2909570"/>
            </a:xfrm>
            <a:custGeom>
              <a:avLst/>
              <a:gdLst/>
              <a:ahLst/>
              <a:cxnLst/>
              <a:rect l="l" t="t" r="r" b="b"/>
              <a:pathLst>
                <a:path w="4357370" h="2909570">
                  <a:moveTo>
                    <a:pt x="484898" y="0"/>
                  </a:moveTo>
                  <a:lnTo>
                    <a:pt x="4357116" y="0"/>
                  </a:lnTo>
                  <a:lnTo>
                    <a:pt x="4357116" y="2424417"/>
                  </a:lnTo>
                  <a:lnTo>
                    <a:pt x="4354896" y="2471116"/>
                  </a:lnTo>
                  <a:lnTo>
                    <a:pt x="4348374" y="2516560"/>
                  </a:lnTo>
                  <a:lnTo>
                    <a:pt x="4337752" y="2560544"/>
                  </a:lnTo>
                  <a:lnTo>
                    <a:pt x="4323232" y="2602866"/>
                  </a:lnTo>
                  <a:lnTo>
                    <a:pt x="4305019" y="2643322"/>
                  </a:lnTo>
                  <a:lnTo>
                    <a:pt x="4283315" y="2681709"/>
                  </a:lnTo>
                  <a:lnTo>
                    <a:pt x="4258323" y="2717824"/>
                  </a:lnTo>
                  <a:lnTo>
                    <a:pt x="4230246" y="2751465"/>
                  </a:lnTo>
                  <a:lnTo>
                    <a:pt x="4199287" y="2782426"/>
                  </a:lnTo>
                  <a:lnTo>
                    <a:pt x="4165649" y="2810507"/>
                  </a:lnTo>
                  <a:lnTo>
                    <a:pt x="4129535" y="2835502"/>
                  </a:lnTo>
                  <a:lnTo>
                    <a:pt x="4091148" y="2857210"/>
                  </a:lnTo>
                  <a:lnTo>
                    <a:pt x="4050692" y="2875426"/>
                  </a:lnTo>
                  <a:lnTo>
                    <a:pt x="4008369" y="2889948"/>
                  </a:lnTo>
                  <a:lnTo>
                    <a:pt x="3964382" y="2900572"/>
                  </a:lnTo>
                  <a:lnTo>
                    <a:pt x="3918935" y="2907096"/>
                  </a:lnTo>
                  <a:lnTo>
                    <a:pt x="3872229" y="2909316"/>
                  </a:lnTo>
                  <a:lnTo>
                    <a:pt x="0" y="2909316"/>
                  </a:lnTo>
                  <a:lnTo>
                    <a:pt x="0" y="484885"/>
                  </a:lnTo>
                  <a:lnTo>
                    <a:pt x="2219" y="438180"/>
                  </a:lnTo>
                  <a:lnTo>
                    <a:pt x="8743" y="392733"/>
                  </a:lnTo>
                  <a:lnTo>
                    <a:pt x="19367" y="348746"/>
                  </a:lnTo>
                  <a:lnTo>
                    <a:pt x="33889" y="306423"/>
                  </a:lnTo>
                  <a:lnTo>
                    <a:pt x="52105" y="265967"/>
                  </a:lnTo>
                  <a:lnTo>
                    <a:pt x="73813" y="227580"/>
                  </a:lnTo>
                  <a:lnTo>
                    <a:pt x="98808" y="191466"/>
                  </a:lnTo>
                  <a:lnTo>
                    <a:pt x="126889" y="157828"/>
                  </a:lnTo>
                  <a:lnTo>
                    <a:pt x="157850" y="126869"/>
                  </a:lnTo>
                  <a:lnTo>
                    <a:pt x="191491" y="98792"/>
                  </a:lnTo>
                  <a:lnTo>
                    <a:pt x="227606" y="73800"/>
                  </a:lnTo>
                  <a:lnTo>
                    <a:pt x="265993" y="52096"/>
                  </a:lnTo>
                  <a:lnTo>
                    <a:pt x="306449" y="33883"/>
                  </a:lnTo>
                  <a:lnTo>
                    <a:pt x="348771" y="19363"/>
                  </a:lnTo>
                  <a:lnTo>
                    <a:pt x="392755" y="8741"/>
                  </a:lnTo>
                  <a:lnTo>
                    <a:pt x="438199" y="2219"/>
                  </a:lnTo>
                  <a:lnTo>
                    <a:pt x="484898" y="0"/>
                  </a:lnTo>
                  <a:close/>
                </a:path>
              </a:pathLst>
            </a:custGeom>
            <a:ln w="19812">
              <a:solidFill>
                <a:srgbClr val="A15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591" y="3640836"/>
              <a:ext cx="3665982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836" y="4067556"/>
              <a:ext cx="1186434" cy="787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9740" y="1690242"/>
            <a:ext cx="4076700" cy="473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631825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latin typeface="Microsoft Sans Serif"/>
                <a:cs typeface="Microsoft Sans Serif"/>
              </a:rPr>
              <a:t>H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-160" dirty="0">
                <a:latin typeface="Microsoft Sans Serif"/>
                <a:cs typeface="Microsoft Sans Serif"/>
              </a:rPr>
              <a:t>c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45" dirty="0">
                <a:latin typeface="Microsoft Sans Serif"/>
                <a:cs typeface="Microsoft Sans Serif"/>
              </a:rPr>
              <a:t>o</a:t>
            </a:r>
            <a:r>
              <a:rPr sz="2800" spc="-160" dirty="0">
                <a:latin typeface="Microsoft Sans Serif"/>
                <a:cs typeface="Microsoft Sans Serif"/>
              </a:rPr>
              <a:t>mpl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380" dirty="0">
                <a:latin typeface="Microsoft Sans Serif"/>
                <a:cs typeface="Microsoft Sans Serif"/>
              </a:rPr>
              <a:t>s</a:t>
            </a:r>
            <a:r>
              <a:rPr sz="2800" spc="-420" dirty="0">
                <a:latin typeface="Microsoft Sans Serif"/>
                <a:cs typeface="Microsoft Sans Serif"/>
              </a:rPr>
              <a:t>h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325" dirty="0">
                <a:latin typeface="Microsoft Sans Serif"/>
                <a:cs typeface="Microsoft Sans Serif"/>
              </a:rPr>
              <a:t>s  </a:t>
            </a:r>
            <a:r>
              <a:rPr sz="2800" spc="-215" dirty="0">
                <a:latin typeface="Microsoft Sans Serif"/>
                <a:cs typeface="Microsoft Sans Serif"/>
              </a:rPr>
              <a:t>this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wide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30" dirty="0">
                <a:latin typeface="Microsoft Sans Serif"/>
                <a:cs typeface="Microsoft Sans Serif"/>
              </a:rPr>
              <a:t>a</a:t>
            </a:r>
            <a:r>
              <a:rPr sz="2800" spc="-50" dirty="0">
                <a:latin typeface="Microsoft Sans Serif"/>
                <a:cs typeface="Microsoft Sans Serif"/>
              </a:rPr>
              <a:t>ti</a:t>
            </a:r>
            <a:r>
              <a:rPr sz="2800" spc="-105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b</a:t>
            </a:r>
            <a:r>
              <a:rPr sz="2800" spc="-5" dirty="0">
                <a:latin typeface="Microsoft Sans Serif"/>
                <a:cs typeface="Microsoft Sans Serif"/>
              </a:rPr>
              <a:t>y  </a:t>
            </a:r>
            <a:r>
              <a:rPr sz="2800" spc="-215" dirty="0">
                <a:latin typeface="Microsoft Sans Serif"/>
                <a:cs typeface="Microsoft Sans Serif"/>
              </a:rPr>
              <a:t>c</a:t>
            </a:r>
            <a:r>
              <a:rPr sz="2800" spc="-175" dirty="0">
                <a:latin typeface="Microsoft Sans Serif"/>
                <a:cs typeface="Microsoft Sans Serif"/>
              </a:rPr>
              <a:t>h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n</a:t>
            </a:r>
            <a:r>
              <a:rPr sz="2800" spc="-229" dirty="0">
                <a:latin typeface="Microsoft Sans Serif"/>
                <a:cs typeface="Microsoft Sans Serif"/>
              </a:rPr>
              <a:t>g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i</a:t>
            </a:r>
            <a:r>
              <a:rPr sz="2800" spc="-254" dirty="0">
                <a:latin typeface="Microsoft Sans Serif"/>
                <a:cs typeface="Microsoft Sans Serif"/>
              </a:rPr>
              <a:t>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it</a:t>
            </a:r>
            <a:r>
              <a:rPr sz="2800" spc="-260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30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l</a:t>
            </a:r>
            <a:r>
              <a:rPr sz="2800" spc="-30" dirty="0">
                <a:latin typeface="Microsoft Sans Serif"/>
                <a:cs typeface="Microsoft Sans Serif"/>
              </a:rPr>
              <a:t>l  </a:t>
            </a:r>
            <a:r>
              <a:rPr sz="2800" spc="-175" dirty="0">
                <a:latin typeface="Microsoft Sans Serif"/>
                <a:cs typeface="Microsoft Sans Serif"/>
              </a:rPr>
              <a:t>sensitivity.</a:t>
            </a:r>
            <a:endParaRPr sz="2800">
              <a:latin typeface="Microsoft Sans Serif"/>
              <a:cs typeface="Microsoft Sans Serif"/>
            </a:endParaRPr>
          </a:p>
          <a:p>
            <a:pPr marL="1877695" marR="284480" indent="-1190625">
              <a:lnSpc>
                <a:spcPct val="100000"/>
              </a:lnSpc>
              <a:spcBef>
                <a:spcPts val="2570"/>
              </a:spcBef>
            </a:pPr>
            <a:r>
              <a:rPr sz="2800" spc="-315" dirty="0">
                <a:solidFill>
                  <a:srgbClr val="FFFF00"/>
                </a:solidFill>
                <a:latin typeface="Microsoft Sans Serif"/>
                <a:cs typeface="Microsoft Sans Serif"/>
              </a:rPr>
              <a:t>B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r</a:t>
            </a:r>
            <a:r>
              <a:rPr sz="2800" spc="-200" dirty="0">
                <a:solidFill>
                  <a:srgbClr val="FFFF00"/>
                </a:solidFill>
                <a:latin typeface="Microsoft Sans Serif"/>
                <a:cs typeface="Microsoft Sans Serif"/>
              </a:rPr>
              <a:t>ightne</a:t>
            </a:r>
            <a:r>
              <a:rPr sz="2800" spc="-204" dirty="0">
                <a:solidFill>
                  <a:srgbClr val="FFFF00"/>
                </a:solidFill>
                <a:latin typeface="Microsoft Sans Serif"/>
                <a:cs typeface="Microsoft Sans Serif"/>
              </a:rPr>
              <a:t>s</a:t>
            </a:r>
            <a:r>
              <a:rPr sz="2800" spc="-470" dirty="0">
                <a:solidFill>
                  <a:srgbClr val="FFFF00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FFFF00"/>
                </a:solidFill>
                <a:latin typeface="Microsoft Sans Serif"/>
                <a:cs typeface="Microsoft Sans Serif"/>
              </a:rPr>
              <a:t>Ad</a:t>
            </a:r>
            <a:r>
              <a:rPr sz="2800" spc="-60" dirty="0">
                <a:solidFill>
                  <a:srgbClr val="FFFF00"/>
                </a:solidFill>
                <a:latin typeface="Microsoft Sans Serif"/>
                <a:cs typeface="Microsoft Sans Serif"/>
              </a:rPr>
              <a:t>a</a:t>
            </a:r>
            <a:r>
              <a:rPr sz="2800" spc="-40" dirty="0">
                <a:solidFill>
                  <a:srgbClr val="FFFF00"/>
                </a:solidFill>
                <a:latin typeface="Microsoft Sans Serif"/>
                <a:cs typeface="Microsoft Sans Serif"/>
              </a:rPr>
              <a:t>ptati</a:t>
            </a:r>
            <a:r>
              <a:rPr sz="2800" spc="-5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2800" spc="-220" dirty="0">
                <a:solidFill>
                  <a:srgbClr val="FFFF00"/>
                </a:solidFill>
                <a:latin typeface="Microsoft Sans Serif"/>
                <a:cs typeface="Microsoft Sans Serif"/>
              </a:rPr>
              <a:t>n  </a:t>
            </a:r>
            <a:r>
              <a:rPr sz="2800" spc="-210" dirty="0">
                <a:solidFill>
                  <a:srgbClr val="FFFF00"/>
                </a:solidFill>
                <a:latin typeface="Microsoft Sans Serif"/>
                <a:cs typeface="Microsoft Sans Serif"/>
              </a:rPr>
              <a:t>Level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410209" marR="5080" indent="259079" algn="just">
              <a:lnSpc>
                <a:spcPct val="100000"/>
              </a:lnSpc>
            </a:pPr>
            <a:r>
              <a:rPr sz="32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48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gi</a:t>
            </a:r>
            <a:r>
              <a:rPr sz="32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2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3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 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</a:t>
            </a: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tion</a:t>
            </a:r>
            <a:r>
              <a:rPr sz="32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  </a:t>
            </a:r>
            <a:r>
              <a:rPr sz="3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sensitivity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HVS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76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15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95" dirty="0">
                <a:solidFill>
                  <a:srgbClr val="003399"/>
                </a:solidFill>
                <a:latin typeface="Arial"/>
                <a:cs typeface="Arial"/>
              </a:rPr>
              <a:t>discrimination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1603808"/>
            <a:ext cx="6620509" cy="23101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7505" algn="l"/>
                <a:tab pos="358140" algn="l"/>
              </a:tabLst>
            </a:pPr>
            <a:r>
              <a:rPr sz="2800" b="1" spc="-45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(the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e</a:t>
            </a:r>
            <a:r>
              <a:rPr sz="2800" spc="-10" dirty="0">
                <a:latin typeface="Microsoft Sans Serif"/>
                <a:cs typeface="Microsoft Sans Serif"/>
              </a:rPr>
              <a:t>x</a:t>
            </a:r>
            <a:r>
              <a:rPr sz="2800" spc="-5" dirty="0">
                <a:latin typeface="Microsoft Sans Serif"/>
                <a:cs typeface="Microsoft Sans Serif"/>
              </a:rPr>
              <a:t>p</a:t>
            </a:r>
            <a:r>
              <a:rPr sz="2800" spc="-10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215" dirty="0">
                <a:latin typeface="Microsoft Sans Serif"/>
                <a:cs typeface="Microsoft Sans Serif"/>
              </a:rPr>
              <a:t>iment</a:t>
            </a:r>
            <a:r>
              <a:rPr sz="2800" spc="-145" dirty="0">
                <a:latin typeface="Microsoft Sans Serif"/>
                <a:cs typeface="Microsoft Sans Serif"/>
              </a:rPr>
              <a:t>)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Symbol"/>
                <a:cs typeface="Symbol"/>
              </a:rPr>
              <a:t></a:t>
            </a:r>
            <a:r>
              <a:rPr sz="2800" spc="-170" dirty="0">
                <a:latin typeface="Microsoft Sans Serif"/>
                <a:cs typeface="Microsoft Sans Serif"/>
              </a:rPr>
              <a:t>I</a:t>
            </a:r>
            <a:r>
              <a:rPr sz="2775" spc="-315" baseline="-21021" dirty="0">
                <a:latin typeface="Microsoft Sans Serif"/>
                <a:cs typeface="Microsoft Sans Serif"/>
              </a:rPr>
              <a:t>c</a:t>
            </a:r>
            <a:r>
              <a:rPr sz="2800" spc="229" dirty="0">
                <a:latin typeface="Microsoft Sans Serif"/>
                <a:cs typeface="Microsoft Sans Serif"/>
              </a:rPr>
              <a:t>/I</a:t>
            </a:r>
            <a:endParaRPr sz="28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I: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background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illumination</a:t>
            </a:r>
            <a:endParaRPr sz="24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610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5" dirty="0">
                <a:latin typeface="Symbol"/>
                <a:cs typeface="Symbol"/>
              </a:rPr>
              <a:t></a:t>
            </a:r>
            <a:r>
              <a:rPr sz="2400" spc="-145" dirty="0">
                <a:latin typeface="Microsoft Sans Serif"/>
                <a:cs typeface="Microsoft Sans Serif"/>
              </a:rPr>
              <a:t>I</a:t>
            </a:r>
            <a:r>
              <a:rPr sz="2400" spc="-284" baseline="-20833" dirty="0">
                <a:latin typeface="Microsoft Sans Serif"/>
                <a:cs typeface="Microsoft Sans Serif"/>
              </a:rPr>
              <a:t>c</a:t>
            </a:r>
            <a:r>
              <a:rPr sz="2400" baseline="-20833" dirty="0">
                <a:latin typeface="Microsoft Sans Serif"/>
                <a:cs typeface="Microsoft Sans Serif"/>
              </a:rPr>
              <a:t> </a:t>
            </a:r>
            <a:r>
              <a:rPr sz="2400" spc="-292" baseline="-20833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: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inc</a:t>
            </a:r>
            <a:r>
              <a:rPr sz="2400" spc="-114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ement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ill</a:t>
            </a:r>
            <a:r>
              <a:rPr sz="2400" spc="-155" dirty="0">
                <a:latin typeface="Microsoft Sans Serif"/>
                <a:cs typeface="Microsoft Sans Serif"/>
              </a:rPr>
              <a:t>u</a:t>
            </a:r>
            <a:r>
              <a:rPr sz="2400" spc="-150" dirty="0">
                <a:latin typeface="Microsoft Sans Serif"/>
                <a:cs typeface="Microsoft Sans Serif"/>
              </a:rPr>
              <a:t>mination</a:t>
            </a:r>
            <a:endParaRPr sz="24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590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175" dirty="0">
                <a:latin typeface="Microsoft Sans Serif"/>
                <a:cs typeface="Microsoft Sans Serif"/>
              </a:rPr>
              <a:t>Small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Weber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ratio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indicates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good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discrimination</a:t>
            </a:r>
            <a:endParaRPr sz="24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Larger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Weber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ratio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indicates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poor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discrimination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837" y="4031220"/>
            <a:ext cx="3309257" cy="2718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916" y="4038600"/>
            <a:ext cx="2729883" cy="25435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39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40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4400" b="1" spc="-434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509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4400" b="1" spc="-48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400" b="1" spc="-245" dirty="0">
                <a:solidFill>
                  <a:srgbClr val="003399"/>
                </a:solidFill>
                <a:latin typeface="Arial"/>
                <a:cs typeface="Arial"/>
              </a:rPr>
              <a:t>visu</a:t>
            </a:r>
            <a:r>
              <a:rPr sz="4400" b="1" spc="-26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8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400" b="1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475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7941309" cy="42227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2740" marR="422909" indent="-320675">
              <a:lnSpc>
                <a:spcPts val="3030"/>
              </a:lnSpc>
              <a:spcBef>
                <a:spcPts val="4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32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pe</a:t>
            </a:r>
            <a:r>
              <a:rPr sz="2800" spc="-35" dirty="0">
                <a:latin typeface="Microsoft Sans Serif"/>
                <a:cs typeface="Microsoft Sans Serif"/>
              </a:rPr>
              <a:t>r</a:t>
            </a:r>
            <a:r>
              <a:rPr sz="2800" spc="-165" dirty="0">
                <a:latin typeface="Microsoft Sans Serif"/>
                <a:cs typeface="Microsoft Sans Serif"/>
              </a:rPr>
              <a:t>cei</a:t>
            </a:r>
            <a:r>
              <a:rPr sz="2800" spc="-254" dirty="0">
                <a:latin typeface="Microsoft Sans Serif"/>
                <a:cs typeface="Microsoft Sans Serif"/>
              </a:rPr>
              <a:t>v</a:t>
            </a:r>
            <a:r>
              <a:rPr sz="2800" spc="-90" dirty="0">
                <a:latin typeface="Microsoft Sans Serif"/>
                <a:cs typeface="Microsoft Sans Serif"/>
              </a:rPr>
              <a:t>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brig</a:t>
            </a:r>
            <a:r>
              <a:rPr sz="2800" spc="-300" dirty="0">
                <a:latin typeface="Microsoft Sans Serif"/>
                <a:cs typeface="Microsoft Sans Serif"/>
              </a:rPr>
              <a:t>htness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not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140" dirty="0">
                <a:latin typeface="Microsoft Sans Serif"/>
                <a:cs typeface="Microsoft Sans Serif"/>
              </a:rPr>
              <a:t>impl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function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145" dirty="0">
                <a:latin typeface="Microsoft Sans Serif"/>
                <a:cs typeface="Microsoft Sans Serif"/>
              </a:rPr>
              <a:t>f 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endParaRPr sz="28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1650" spc="-155" dirty="0">
                <a:solidFill>
                  <a:srgbClr val="93B6D2"/>
                </a:solidFill>
                <a:latin typeface="Cambria"/>
                <a:cs typeface="Cambria"/>
              </a:rPr>
              <a:t>🞑 </a:t>
            </a:r>
            <a:r>
              <a:rPr sz="1650" spc="-65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Mach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band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tte</a:t>
            </a: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927100" lvl="1" indent="-241935">
              <a:lnSpc>
                <a:spcPts val="2735"/>
              </a:lnSpc>
              <a:spcBef>
                <a:spcPts val="204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visual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25" dirty="0">
                <a:latin typeface="Microsoft Sans Serif"/>
                <a:cs typeface="Microsoft Sans Serif"/>
              </a:rPr>
              <a:t>system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tends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undershoot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overshoot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around</a:t>
            </a:r>
            <a:endParaRPr sz="2400">
              <a:latin typeface="Microsoft Sans Serif"/>
              <a:cs typeface="Microsoft Sans Serif"/>
            </a:endParaRPr>
          </a:p>
          <a:p>
            <a:pPr marR="422275" algn="ctr">
              <a:lnSpc>
                <a:spcPts val="2735"/>
              </a:lnSpc>
            </a:pP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boundary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regions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different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intensities</a:t>
            </a:r>
            <a:endParaRPr sz="24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10"/>
              </a:spcBef>
            </a:pPr>
            <a:r>
              <a:rPr sz="1650" spc="-155" dirty="0">
                <a:solidFill>
                  <a:srgbClr val="93B6D2"/>
                </a:solidFill>
                <a:latin typeface="Cambria"/>
                <a:cs typeface="Cambria"/>
              </a:rPr>
              <a:t>🞑 </a:t>
            </a:r>
            <a:r>
              <a:rPr sz="1650" spc="-65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Si</a:t>
            </a:r>
            <a:r>
              <a:rPr sz="2400" b="1" spc="-37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b="1" spc="-175" dirty="0">
                <a:solidFill>
                  <a:srgbClr val="C00000"/>
                </a:solidFill>
                <a:latin typeface="Arial"/>
                <a:cs typeface="Arial"/>
              </a:rPr>
              <a:t>ultaneous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C00000"/>
                </a:solidFill>
                <a:latin typeface="Arial"/>
                <a:cs typeface="Arial"/>
              </a:rPr>
              <a:t>cont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ast</a:t>
            </a:r>
            <a:endParaRPr sz="2400">
              <a:latin typeface="Arial"/>
              <a:cs typeface="Arial"/>
            </a:endParaRPr>
          </a:p>
          <a:p>
            <a:pPr marL="927100" marR="240665" lvl="1" indent="-228600">
              <a:lnSpc>
                <a:spcPts val="2590"/>
              </a:lnSpc>
              <a:spcBef>
                <a:spcPts val="54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region’s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perceived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brightness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does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not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depend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simply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it</a:t>
            </a:r>
            <a:r>
              <a:rPr sz="2400" spc="-220" dirty="0">
                <a:latin typeface="Microsoft Sans Serif"/>
                <a:cs typeface="Microsoft Sans Serif"/>
              </a:rPr>
              <a:t>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inten</a:t>
            </a:r>
            <a:r>
              <a:rPr sz="2400" spc="-210" dirty="0">
                <a:latin typeface="Microsoft Sans Serif"/>
                <a:cs typeface="Microsoft Sans Serif"/>
              </a:rPr>
              <a:t>s</a:t>
            </a:r>
            <a:r>
              <a:rPr sz="2400" spc="-25" dirty="0">
                <a:latin typeface="Microsoft Sans Serif"/>
                <a:cs typeface="Microsoft Sans Serif"/>
              </a:rPr>
              <a:t>it</a:t>
            </a:r>
            <a:r>
              <a:rPr sz="2400" spc="-150" dirty="0">
                <a:latin typeface="Microsoft Sans Serif"/>
                <a:cs typeface="Microsoft Sans Serif"/>
              </a:rPr>
              <a:t>y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</a:pPr>
            <a:r>
              <a:rPr sz="1650" spc="-155" dirty="0">
                <a:solidFill>
                  <a:srgbClr val="93B6D2"/>
                </a:solidFill>
                <a:latin typeface="Cambria"/>
                <a:cs typeface="Cambria"/>
              </a:rPr>
              <a:t>🞑 </a:t>
            </a:r>
            <a:r>
              <a:rPr sz="1650" spc="-65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Optica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illusi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927100" marR="318770" lvl="1" indent="-228600">
              <a:lnSpc>
                <a:spcPts val="2590"/>
              </a:lnSpc>
              <a:spcBef>
                <a:spcPts val="54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245" dirty="0">
                <a:latin typeface="Microsoft Sans Serif"/>
                <a:cs typeface="Microsoft Sans Serif"/>
              </a:rPr>
              <a:t>Eye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fills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nonexisting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information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wrongly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perceives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geometrical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properties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objects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64664" y="1655064"/>
          <a:ext cx="4609465" cy="100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444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105" dirty="0">
                          <a:latin typeface="Arial"/>
                          <a:cs typeface="Arial"/>
                        </a:rPr>
                        <a:t>Mathematical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Probabilistic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135" dirty="0">
                          <a:latin typeface="Arial"/>
                          <a:cs typeface="Arial"/>
                        </a:rPr>
                        <a:t>Formulations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992879" y="214884"/>
            <a:ext cx="1233170" cy="1449705"/>
            <a:chOff x="3992879" y="214884"/>
            <a:chExt cx="1233170" cy="1449705"/>
          </a:xfrm>
        </p:grpSpPr>
        <p:sp>
          <p:nvSpPr>
            <p:cNvPr id="4" name="object 4"/>
            <p:cNvSpPr/>
            <p:nvPr/>
          </p:nvSpPr>
          <p:spPr>
            <a:xfrm>
              <a:off x="3997451" y="219456"/>
              <a:ext cx="1224280" cy="1440180"/>
            </a:xfrm>
            <a:custGeom>
              <a:avLst/>
              <a:gdLst/>
              <a:ahLst/>
              <a:cxnLst/>
              <a:rect l="l" t="t" r="r" b="b"/>
              <a:pathLst>
                <a:path w="1224279" h="1440180">
                  <a:moveTo>
                    <a:pt x="611886" y="0"/>
                  </a:moveTo>
                  <a:lnTo>
                    <a:pt x="0" y="720090"/>
                  </a:lnTo>
                  <a:lnTo>
                    <a:pt x="611886" y="1440180"/>
                  </a:lnTo>
                  <a:lnTo>
                    <a:pt x="1223772" y="720090"/>
                  </a:lnTo>
                  <a:lnTo>
                    <a:pt x="61188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7451" y="219456"/>
              <a:ext cx="1224280" cy="1440180"/>
            </a:xfrm>
            <a:custGeom>
              <a:avLst/>
              <a:gdLst/>
              <a:ahLst/>
              <a:cxnLst/>
              <a:rect l="l" t="t" r="r" b="b"/>
              <a:pathLst>
                <a:path w="1224279" h="1440180">
                  <a:moveTo>
                    <a:pt x="0" y="720090"/>
                  </a:moveTo>
                  <a:lnTo>
                    <a:pt x="611886" y="0"/>
                  </a:lnTo>
                  <a:lnTo>
                    <a:pt x="1223772" y="720090"/>
                  </a:lnTo>
                  <a:lnTo>
                    <a:pt x="611886" y="1440180"/>
                  </a:lnTo>
                  <a:lnTo>
                    <a:pt x="0" y="720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0727" y="728484"/>
              <a:ext cx="631698" cy="5112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33442" y="777366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DIP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H</a:t>
            </a:r>
            <a:r>
              <a:rPr spc="-340" dirty="0"/>
              <a:t>o</a:t>
            </a:r>
            <a:r>
              <a:rPr spc="-240" dirty="0"/>
              <a:t>w</a:t>
            </a:r>
            <a:r>
              <a:rPr spc="-200" dirty="0"/>
              <a:t>e</a:t>
            </a:r>
            <a:r>
              <a:rPr spc="-235" dirty="0"/>
              <a:t>v</a:t>
            </a:r>
            <a:r>
              <a:rPr spc="-180" dirty="0"/>
              <a:t>e</a:t>
            </a:r>
            <a:r>
              <a:rPr spc="-225" dirty="0"/>
              <a:t>r</a:t>
            </a:r>
            <a:r>
              <a:rPr spc="-190" dirty="0"/>
              <a:t>,</a:t>
            </a:r>
            <a:r>
              <a:rPr spc="5" dirty="0"/>
              <a:t> </a:t>
            </a:r>
            <a:r>
              <a:rPr spc="-195" dirty="0"/>
              <a:t>the</a:t>
            </a:r>
            <a:r>
              <a:rPr spc="35" dirty="0"/>
              <a:t> </a:t>
            </a:r>
            <a:r>
              <a:rPr spc="-250" dirty="0"/>
              <a:t>c</a:t>
            </a:r>
            <a:r>
              <a:rPr spc="-245" dirty="0"/>
              <a:t>ho</a:t>
            </a:r>
            <a:r>
              <a:rPr spc="-95" dirty="0"/>
              <a:t>i</a:t>
            </a:r>
            <a:r>
              <a:rPr spc="-275" dirty="0"/>
              <a:t>ce</a:t>
            </a:r>
            <a:r>
              <a:rPr spc="10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spc="-40" dirty="0"/>
              <a:t>t</a:t>
            </a:r>
            <a:r>
              <a:rPr spc="-290" dirty="0"/>
              <a:t>e</a:t>
            </a:r>
            <a:r>
              <a:rPr spc="-130" dirty="0"/>
              <a:t>c</a:t>
            </a:r>
            <a:r>
              <a:rPr spc="-225" dirty="0"/>
              <a:t>hnique</a:t>
            </a:r>
            <a:r>
              <a:rPr spc="5" dirty="0"/>
              <a:t> </a:t>
            </a:r>
            <a:r>
              <a:rPr spc="-185" dirty="0"/>
              <a:t>i</a:t>
            </a:r>
            <a:r>
              <a:rPr spc="-385" dirty="0"/>
              <a:t>s</a:t>
            </a:r>
            <a:r>
              <a:rPr spc="15" dirty="0"/>
              <a:t> </a:t>
            </a:r>
            <a:r>
              <a:rPr spc="-105" dirty="0"/>
              <a:t>often  </a:t>
            </a:r>
            <a:r>
              <a:rPr spc="-150" dirty="0"/>
              <a:t>based</a:t>
            </a:r>
            <a:r>
              <a:rPr spc="10" dirty="0"/>
              <a:t> </a:t>
            </a:r>
            <a:r>
              <a:rPr spc="-280" dirty="0"/>
              <a:t>on</a:t>
            </a:r>
            <a:r>
              <a:rPr spc="30" dirty="0"/>
              <a:t> </a:t>
            </a:r>
            <a:r>
              <a:rPr spc="-250" dirty="0"/>
              <a:t>subje</a:t>
            </a:r>
            <a:r>
              <a:rPr spc="-254" dirty="0"/>
              <a:t>c</a:t>
            </a:r>
            <a:r>
              <a:rPr spc="-65" dirty="0"/>
              <a:t>ti</a:t>
            </a:r>
            <a:r>
              <a:rPr spc="-185" dirty="0"/>
              <a:t>v</a:t>
            </a:r>
            <a:r>
              <a:rPr spc="-305" dirty="0"/>
              <a:t>e</a:t>
            </a:r>
            <a:r>
              <a:rPr spc="-190" dirty="0"/>
              <a:t>,</a:t>
            </a:r>
            <a:r>
              <a:rPr spc="-10" dirty="0"/>
              <a:t> </a:t>
            </a:r>
            <a:r>
              <a:rPr spc="-200" dirty="0"/>
              <a:t>visual</a:t>
            </a:r>
            <a:r>
              <a:rPr spc="5" dirty="0"/>
              <a:t> </a:t>
            </a:r>
            <a:r>
              <a:rPr spc="-200" dirty="0"/>
              <a:t>judgment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5027" y="4034028"/>
            <a:ext cx="7569834" cy="942340"/>
            <a:chOff x="605027" y="4034028"/>
            <a:chExt cx="7569834" cy="942340"/>
          </a:xfrm>
        </p:grpSpPr>
        <p:sp>
          <p:nvSpPr>
            <p:cNvPr id="10" name="object 10"/>
            <p:cNvSpPr/>
            <p:nvPr/>
          </p:nvSpPr>
          <p:spPr>
            <a:xfrm>
              <a:off x="609599" y="4038600"/>
              <a:ext cx="7560945" cy="932815"/>
            </a:xfrm>
            <a:custGeom>
              <a:avLst/>
              <a:gdLst/>
              <a:ahLst/>
              <a:cxnLst/>
              <a:rect l="l" t="t" r="r" b="b"/>
              <a:pathLst>
                <a:path w="7560945" h="932814">
                  <a:moveTo>
                    <a:pt x="7405116" y="0"/>
                  </a:moveTo>
                  <a:lnTo>
                    <a:pt x="155448" y="0"/>
                  </a:lnTo>
                  <a:lnTo>
                    <a:pt x="147523" y="49133"/>
                  </a:lnTo>
                  <a:lnTo>
                    <a:pt x="125455" y="91805"/>
                  </a:lnTo>
                  <a:lnTo>
                    <a:pt x="91805" y="125455"/>
                  </a:lnTo>
                  <a:lnTo>
                    <a:pt x="49133" y="147523"/>
                  </a:lnTo>
                  <a:lnTo>
                    <a:pt x="0" y="155448"/>
                  </a:lnTo>
                  <a:lnTo>
                    <a:pt x="0" y="777239"/>
                  </a:lnTo>
                  <a:lnTo>
                    <a:pt x="49133" y="785164"/>
                  </a:lnTo>
                  <a:lnTo>
                    <a:pt x="91805" y="807232"/>
                  </a:lnTo>
                  <a:lnTo>
                    <a:pt x="125455" y="840882"/>
                  </a:lnTo>
                  <a:lnTo>
                    <a:pt x="147523" y="883554"/>
                  </a:lnTo>
                  <a:lnTo>
                    <a:pt x="155448" y="932688"/>
                  </a:lnTo>
                  <a:lnTo>
                    <a:pt x="7405116" y="932688"/>
                  </a:lnTo>
                  <a:lnTo>
                    <a:pt x="7413040" y="883554"/>
                  </a:lnTo>
                  <a:lnTo>
                    <a:pt x="7435108" y="840882"/>
                  </a:lnTo>
                  <a:lnTo>
                    <a:pt x="7468758" y="807232"/>
                  </a:lnTo>
                  <a:lnTo>
                    <a:pt x="7511430" y="785164"/>
                  </a:lnTo>
                  <a:lnTo>
                    <a:pt x="7560564" y="777239"/>
                  </a:lnTo>
                  <a:lnTo>
                    <a:pt x="7560564" y="155448"/>
                  </a:lnTo>
                  <a:lnTo>
                    <a:pt x="7511430" y="147523"/>
                  </a:lnTo>
                  <a:lnTo>
                    <a:pt x="7468758" y="125455"/>
                  </a:lnTo>
                  <a:lnTo>
                    <a:pt x="7435108" y="91805"/>
                  </a:lnTo>
                  <a:lnTo>
                    <a:pt x="7413040" y="49133"/>
                  </a:lnTo>
                  <a:lnTo>
                    <a:pt x="740511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4038600"/>
              <a:ext cx="7560945" cy="932815"/>
            </a:xfrm>
            <a:custGeom>
              <a:avLst/>
              <a:gdLst/>
              <a:ahLst/>
              <a:cxnLst/>
              <a:rect l="l" t="t" r="r" b="b"/>
              <a:pathLst>
                <a:path w="7560945" h="932814">
                  <a:moveTo>
                    <a:pt x="0" y="155448"/>
                  </a:moveTo>
                  <a:lnTo>
                    <a:pt x="49133" y="147523"/>
                  </a:lnTo>
                  <a:lnTo>
                    <a:pt x="91805" y="125455"/>
                  </a:lnTo>
                  <a:lnTo>
                    <a:pt x="125455" y="91805"/>
                  </a:lnTo>
                  <a:lnTo>
                    <a:pt x="147523" y="49133"/>
                  </a:lnTo>
                  <a:lnTo>
                    <a:pt x="155448" y="0"/>
                  </a:lnTo>
                  <a:lnTo>
                    <a:pt x="7405116" y="0"/>
                  </a:lnTo>
                  <a:lnTo>
                    <a:pt x="7413040" y="49133"/>
                  </a:lnTo>
                  <a:lnTo>
                    <a:pt x="7435108" y="91805"/>
                  </a:lnTo>
                  <a:lnTo>
                    <a:pt x="7468758" y="125455"/>
                  </a:lnTo>
                  <a:lnTo>
                    <a:pt x="7511430" y="147523"/>
                  </a:lnTo>
                  <a:lnTo>
                    <a:pt x="7560564" y="155448"/>
                  </a:lnTo>
                  <a:lnTo>
                    <a:pt x="7560564" y="777239"/>
                  </a:lnTo>
                  <a:lnTo>
                    <a:pt x="7511430" y="785164"/>
                  </a:lnTo>
                  <a:lnTo>
                    <a:pt x="7468758" y="807232"/>
                  </a:lnTo>
                  <a:lnTo>
                    <a:pt x="7435108" y="840882"/>
                  </a:lnTo>
                  <a:lnTo>
                    <a:pt x="7413040" y="883554"/>
                  </a:lnTo>
                  <a:lnTo>
                    <a:pt x="7405116" y="932688"/>
                  </a:lnTo>
                  <a:lnTo>
                    <a:pt x="155448" y="932688"/>
                  </a:lnTo>
                  <a:lnTo>
                    <a:pt x="147523" y="883554"/>
                  </a:lnTo>
                  <a:lnTo>
                    <a:pt x="125455" y="840882"/>
                  </a:lnTo>
                  <a:lnTo>
                    <a:pt x="91805" y="807232"/>
                  </a:lnTo>
                  <a:lnTo>
                    <a:pt x="49133" y="785164"/>
                  </a:lnTo>
                  <a:lnTo>
                    <a:pt x="0" y="777239"/>
                  </a:lnTo>
                  <a:lnTo>
                    <a:pt x="0" y="1554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0617" y="4047235"/>
            <a:ext cx="6614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3089" marR="5080" indent="-1851025">
              <a:lnSpc>
                <a:spcPct val="100000"/>
              </a:lnSpc>
              <a:spcBef>
                <a:spcPts val="95"/>
              </a:spcBef>
            </a:pPr>
            <a:r>
              <a:rPr sz="2800" spc="-265" dirty="0">
                <a:latin typeface="Microsoft Sans Serif"/>
                <a:cs typeface="Microsoft Sans Serif"/>
              </a:rPr>
              <a:t>Hence,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understanding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Human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Visual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Perception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415" dirty="0">
                <a:latin typeface="Microsoft Sans Serif"/>
                <a:cs typeface="Microsoft Sans Serif"/>
              </a:rPr>
              <a:t>VE</a:t>
            </a:r>
            <a:r>
              <a:rPr sz="2800" spc="-760" dirty="0">
                <a:latin typeface="Microsoft Sans Serif"/>
                <a:cs typeface="Microsoft Sans Serif"/>
              </a:rPr>
              <a:t>R</a:t>
            </a:r>
            <a:r>
              <a:rPr sz="2800" spc="-325" dirty="0">
                <a:latin typeface="Microsoft Sans Serif"/>
                <a:cs typeface="Microsoft Sans Serif"/>
              </a:rPr>
              <a:t>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IM</a:t>
            </a:r>
            <a:r>
              <a:rPr sz="2800" spc="-300" dirty="0">
                <a:latin typeface="Microsoft Sans Serif"/>
                <a:cs typeface="Microsoft Sans Serif"/>
              </a:rPr>
              <a:t>P</a:t>
            </a:r>
            <a:r>
              <a:rPr sz="2800" spc="-340" dirty="0">
                <a:latin typeface="Microsoft Sans Serif"/>
                <a:cs typeface="Microsoft Sans Serif"/>
              </a:rPr>
              <a:t>O</a:t>
            </a:r>
            <a:r>
              <a:rPr sz="2800" spc="-310" dirty="0">
                <a:latin typeface="Microsoft Sans Serif"/>
                <a:cs typeface="Microsoft Sans Serif"/>
              </a:rPr>
              <a:t>R</a:t>
            </a:r>
            <a:r>
              <a:rPr sz="2800" spc="-555" dirty="0">
                <a:latin typeface="Microsoft Sans Serif"/>
                <a:cs typeface="Microsoft Sans Serif"/>
              </a:rPr>
              <a:t>T</a:t>
            </a:r>
            <a:r>
              <a:rPr sz="2800" spc="-275" dirty="0">
                <a:latin typeface="Microsoft Sans Serif"/>
                <a:cs typeface="Microsoft Sans Serif"/>
              </a:rPr>
              <a:t>ANT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!!!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" y="5257800"/>
            <a:ext cx="8610600" cy="1385570"/>
          </a:xfrm>
          <a:prstGeom prst="rect">
            <a:avLst/>
          </a:prstGeom>
          <a:solidFill>
            <a:srgbClr val="005EA3"/>
          </a:solidFill>
        </p:spPr>
        <p:txBody>
          <a:bodyPr vert="horz" wrap="square" lIns="0" tIns="266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2800" spc="-330" dirty="0">
                <a:solidFill>
                  <a:srgbClr val="FFFF00"/>
                </a:solidFill>
                <a:latin typeface="Microsoft Sans Serif"/>
                <a:cs typeface="Microsoft Sans Serif"/>
              </a:rPr>
              <a:t>The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Microsoft Sans Serif"/>
                <a:cs typeface="Microsoft Sans Serif"/>
              </a:rPr>
              <a:t>b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-245" dirty="0">
                <a:solidFill>
                  <a:srgbClr val="FFFF00"/>
                </a:solidFill>
                <a:latin typeface="Microsoft Sans Serif"/>
                <a:cs typeface="Microsoft Sans Serif"/>
              </a:rPr>
              <a:t>st</a:t>
            </a:r>
            <a:r>
              <a:rPr sz="2800" spc="3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visi</a:t>
            </a:r>
            <a:r>
              <a:rPr sz="2800" spc="-23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2800" spc="-335" dirty="0">
                <a:solidFill>
                  <a:srgbClr val="FFFF00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380" dirty="0">
                <a:solidFill>
                  <a:srgbClr val="FFFF00"/>
                </a:solidFill>
                <a:latin typeface="Microsoft Sans Serif"/>
                <a:cs typeface="Microsoft Sans Serif"/>
              </a:rPr>
              <a:t>m</a:t>
            </a:r>
            <a:r>
              <a:rPr sz="2800" spc="-24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2800" spc="-90" dirty="0">
                <a:solidFill>
                  <a:srgbClr val="FFFF00"/>
                </a:solidFill>
                <a:latin typeface="Microsoft Sans Serif"/>
                <a:cs typeface="Microsoft Sans Serif"/>
              </a:rPr>
              <a:t>d</a:t>
            </a:r>
            <a:r>
              <a:rPr sz="2800" spc="-8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-30" dirty="0">
                <a:solidFill>
                  <a:srgbClr val="FFFF00"/>
                </a:solidFill>
                <a:latin typeface="Microsoft Sans Serif"/>
                <a:cs typeface="Microsoft Sans Serif"/>
              </a:rPr>
              <a:t>l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229" dirty="0">
                <a:solidFill>
                  <a:srgbClr val="FFFF00"/>
                </a:solidFill>
                <a:latin typeface="Microsoft Sans Serif"/>
                <a:cs typeface="Microsoft Sans Serif"/>
              </a:rPr>
              <a:t>w</a:t>
            </a:r>
            <a:r>
              <a:rPr sz="2800" spc="-16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FFFF00"/>
                </a:solidFill>
                <a:latin typeface="Microsoft Sans Serif"/>
                <a:cs typeface="Microsoft Sans Serif"/>
              </a:rPr>
              <a:t>h</a:t>
            </a:r>
            <a:r>
              <a:rPr sz="2800" spc="-165" dirty="0">
                <a:solidFill>
                  <a:srgbClr val="FFFF00"/>
                </a:solidFill>
                <a:latin typeface="Microsoft Sans Serif"/>
                <a:cs typeface="Microsoft Sans Serif"/>
              </a:rPr>
              <a:t>a</a:t>
            </a:r>
            <a:r>
              <a:rPr sz="2800" spc="-245" dirty="0">
                <a:solidFill>
                  <a:srgbClr val="FFFF00"/>
                </a:solidFill>
                <a:latin typeface="Microsoft Sans Serif"/>
                <a:cs typeface="Microsoft Sans Serif"/>
              </a:rPr>
              <a:t>v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-165" dirty="0">
                <a:solidFill>
                  <a:srgbClr val="FFFF00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  <a:p>
            <a:pPr marL="160020" marR="155575" algn="ctr">
              <a:lnSpc>
                <a:spcPct val="100000"/>
              </a:lnSpc>
            </a:pPr>
            <a:r>
              <a:rPr sz="28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Kn</a:t>
            </a:r>
            <a:r>
              <a:rPr sz="28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wled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</a:t>
            </a:r>
            <a:r>
              <a:rPr sz="28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47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0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 </a:t>
            </a:r>
            <a:r>
              <a:rPr sz="28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488949"/>
            <a:ext cx="703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Psychovisual</a:t>
            </a:r>
            <a:r>
              <a:rPr sz="2800" b="1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9"/>
                </a:solidFill>
                <a:latin typeface="Arial"/>
                <a:cs typeface="Arial"/>
              </a:rPr>
              <a:t>effects</a:t>
            </a:r>
            <a:r>
              <a:rPr sz="2800" b="1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Mach</a:t>
            </a:r>
            <a:r>
              <a:rPr sz="28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band</a:t>
            </a:r>
            <a:r>
              <a:rPr sz="28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pattern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3967048"/>
            <a:ext cx="7800975" cy="24911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172720" indent="-320675">
              <a:lnSpc>
                <a:spcPts val="2880"/>
              </a:lnSpc>
              <a:spcBef>
                <a:spcPts val="795"/>
              </a:spcBef>
              <a:buClr>
                <a:srgbClr val="005DA1"/>
              </a:buClr>
              <a:buFont typeface="Wingdings"/>
              <a:buChar char=""/>
              <a:tabLst>
                <a:tab pos="333375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effect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illustrated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-5" dirty="0">
                <a:latin typeface="Times New Roman"/>
                <a:cs typeface="Times New Roman"/>
              </a:rPr>
              <a:t> figure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above.</a:t>
            </a:r>
            <a:endParaRPr sz="3000">
              <a:latin typeface="Times New Roman"/>
              <a:cs typeface="Times New Roman"/>
            </a:endParaRPr>
          </a:p>
          <a:p>
            <a:pPr marL="332740" marR="280035" indent="-320675">
              <a:lnSpc>
                <a:spcPct val="80000"/>
              </a:lnSpc>
              <a:spcBef>
                <a:spcPts val="735"/>
              </a:spcBef>
              <a:buClr>
                <a:srgbClr val="005DA1"/>
              </a:buClr>
              <a:buFont typeface="Wingdings"/>
              <a:buChar char=""/>
              <a:tabLst>
                <a:tab pos="333375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intensity is </a:t>
            </a:r>
            <a:r>
              <a:rPr sz="3000" dirty="0">
                <a:latin typeface="Times New Roman"/>
                <a:cs typeface="Times New Roman"/>
              </a:rPr>
              <a:t>uniform over the width of each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bar.</a:t>
            </a:r>
            <a:endParaRPr sz="3000">
              <a:latin typeface="Times New Roman"/>
              <a:cs typeface="Times New Roman"/>
            </a:endParaRPr>
          </a:p>
          <a:p>
            <a:pPr marL="332740" marR="5080" indent="-320675">
              <a:lnSpc>
                <a:spcPts val="2880"/>
              </a:lnSpc>
              <a:spcBef>
                <a:spcPts val="675"/>
              </a:spcBef>
              <a:buClr>
                <a:srgbClr val="005DA1"/>
              </a:buClr>
              <a:buFont typeface="Wingdings"/>
              <a:buChar char=""/>
              <a:tabLst>
                <a:tab pos="333375" algn="l"/>
              </a:tabLst>
            </a:pPr>
            <a:r>
              <a:rPr sz="3000" dirty="0">
                <a:latin typeface="Times New Roman"/>
                <a:cs typeface="Times New Roman"/>
              </a:rPr>
              <a:t>However,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visual appearance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each </a:t>
            </a:r>
            <a:r>
              <a:rPr sz="3000" spc="-5" dirty="0">
                <a:latin typeface="Times New Roman"/>
                <a:cs typeface="Times New Roman"/>
              </a:rPr>
              <a:t>strip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darker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its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side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 </a:t>
            </a:r>
            <a:r>
              <a:rPr sz="3000" spc="-10" dirty="0">
                <a:latin typeface="Times New Roman"/>
                <a:cs typeface="Times New Roman"/>
              </a:rPr>
              <a:t>its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left.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8229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88949"/>
            <a:ext cx="760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Psychovisual</a:t>
            </a:r>
            <a:r>
              <a:rPr sz="2800" b="1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9"/>
                </a:solidFill>
                <a:latin typeface="Arial"/>
                <a:cs typeface="Arial"/>
              </a:rPr>
              <a:t>effects</a:t>
            </a:r>
            <a:r>
              <a:rPr sz="2800" b="1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Simultaneous</a:t>
            </a:r>
            <a:r>
              <a:rPr sz="2800" b="1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contrast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813429"/>
            <a:ext cx="8079105" cy="2490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48895" indent="-320040">
              <a:lnSpc>
                <a:spcPts val="2880"/>
              </a:lnSpc>
              <a:spcBef>
                <a:spcPts val="795"/>
              </a:spcBef>
              <a:buClr>
                <a:srgbClr val="005DA1"/>
              </a:buClr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000" spc="-355" dirty="0">
                <a:latin typeface="Microsoft Sans Serif"/>
                <a:cs typeface="Microsoft Sans Serif"/>
              </a:rPr>
              <a:t>The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45" dirty="0">
                <a:latin typeface="Microsoft Sans Serif"/>
                <a:cs typeface="Microsoft Sans Serif"/>
              </a:rPr>
              <a:t>simultaneous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contrast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latin typeface="Microsoft Sans Serif"/>
                <a:cs typeface="Microsoft Sans Serif"/>
              </a:rPr>
              <a:t>phenomenon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is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illustrated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above.</a:t>
            </a:r>
            <a:endParaRPr sz="3000">
              <a:latin typeface="Microsoft Sans Serif"/>
              <a:cs typeface="Microsoft Sans Serif"/>
            </a:endParaRPr>
          </a:p>
          <a:p>
            <a:pPr marL="332740" marR="769620" indent="-320040">
              <a:lnSpc>
                <a:spcPts val="2880"/>
              </a:lnSpc>
              <a:spcBef>
                <a:spcPts val="700"/>
              </a:spcBef>
              <a:buClr>
                <a:srgbClr val="005DA1"/>
              </a:buClr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000" spc="-35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small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squares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in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each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latin typeface="Microsoft Sans Serif"/>
                <a:cs typeface="Microsoft Sans Serif"/>
              </a:rPr>
              <a:t>image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are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00" dirty="0">
                <a:latin typeface="Microsoft Sans Serif"/>
                <a:cs typeface="Microsoft Sans Serif"/>
              </a:rPr>
              <a:t>same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intensity.</a:t>
            </a:r>
            <a:endParaRPr sz="30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ts val="2880"/>
              </a:lnSpc>
              <a:spcBef>
                <a:spcPts val="705"/>
              </a:spcBef>
              <a:buClr>
                <a:srgbClr val="005DA1"/>
              </a:buClr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000" spc="-320" dirty="0">
                <a:latin typeface="Microsoft Sans Serif"/>
                <a:cs typeface="Microsoft Sans Serif"/>
              </a:rPr>
              <a:t>Becau</a:t>
            </a:r>
            <a:r>
              <a:rPr sz="3000" spc="-300" dirty="0">
                <a:latin typeface="Microsoft Sans Serif"/>
                <a:cs typeface="Microsoft Sans Serif"/>
              </a:rPr>
              <a:t>s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20" dirty="0">
                <a:latin typeface="Microsoft Sans Serif"/>
                <a:cs typeface="Microsoft Sans Serif"/>
              </a:rPr>
              <a:t>diffe</a:t>
            </a:r>
            <a:r>
              <a:rPr sz="3000" dirty="0">
                <a:latin typeface="Microsoft Sans Serif"/>
                <a:cs typeface="Microsoft Sans Serif"/>
              </a:rPr>
              <a:t>r</a:t>
            </a:r>
            <a:r>
              <a:rPr sz="3000" spc="-185" dirty="0">
                <a:latin typeface="Microsoft Sans Serif"/>
                <a:cs typeface="Microsoft Sans Serif"/>
              </a:rPr>
              <a:t>ent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b</a:t>
            </a:r>
            <a:r>
              <a:rPr sz="3000" spc="-10" dirty="0">
                <a:latin typeface="Microsoft Sans Serif"/>
                <a:cs typeface="Microsoft Sans Serif"/>
              </a:rPr>
              <a:t>a</a:t>
            </a:r>
            <a:r>
              <a:rPr sz="3000" spc="-295" dirty="0">
                <a:latin typeface="Microsoft Sans Serif"/>
                <a:cs typeface="Microsoft Sans Serif"/>
              </a:rPr>
              <a:t>c</a:t>
            </a:r>
            <a:r>
              <a:rPr sz="3000" spc="-75" dirty="0">
                <a:latin typeface="Microsoft Sans Serif"/>
                <a:cs typeface="Microsoft Sans Serif"/>
              </a:rPr>
              <a:t>kg</a:t>
            </a:r>
            <a:r>
              <a:rPr sz="3000" spc="-120" dirty="0">
                <a:latin typeface="Microsoft Sans Serif"/>
                <a:cs typeface="Microsoft Sans Serif"/>
              </a:rPr>
              <a:t>r</a:t>
            </a:r>
            <a:r>
              <a:rPr sz="3000" spc="-295" dirty="0">
                <a:latin typeface="Microsoft Sans Serif"/>
                <a:cs typeface="Microsoft Sans Serif"/>
              </a:rPr>
              <a:t>ou</a:t>
            </a:r>
            <a:r>
              <a:rPr sz="3000" spc="-310" dirty="0">
                <a:latin typeface="Microsoft Sans Serif"/>
                <a:cs typeface="Microsoft Sans Serif"/>
              </a:rPr>
              <a:t>n</a:t>
            </a:r>
            <a:r>
              <a:rPr sz="3000" spc="-15" dirty="0">
                <a:latin typeface="Microsoft Sans Serif"/>
                <a:cs typeface="Microsoft Sans Serif"/>
              </a:rPr>
              <a:t>d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inten</a:t>
            </a:r>
            <a:r>
              <a:rPr sz="3000" spc="-285" dirty="0">
                <a:latin typeface="Microsoft Sans Serif"/>
                <a:cs typeface="Microsoft Sans Serif"/>
              </a:rPr>
              <a:t>s</a:t>
            </a:r>
            <a:r>
              <a:rPr sz="3000" spc="-140" dirty="0">
                <a:latin typeface="Microsoft Sans Serif"/>
                <a:cs typeface="Microsoft Sans Serif"/>
              </a:rPr>
              <a:t>itie</a:t>
            </a:r>
            <a:r>
              <a:rPr sz="3000" spc="-265" dirty="0">
                <a:latin typeface="Microsoft Sans Serif"/>
                <a:cs typeface="Microsoft Sans Serif"/>
              </a:rPr>
              <a:t>s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the  </a:t>
            </a:r>
            <a:r>
              <a:rPr sz="3000" spc="-215" dirty="0">
                <a:latin typeface="Microsoft Sans Serif"/>
                <a:cs typeface="Microsoft Sans Serif"/>
              </a:rPr>
              <a:t>small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squares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not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appear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equally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bright.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7772400" cy="20375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1429510"/>
            <a:ext cx="5486400" cy="53522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455421"/>
            <a:ext cx="7195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3399"/>
                </a:solidFill>
                <a:latin typeface="Arial"/>
                <a:cs typeface="Arial"/>
              </a:rPr>
              <a:t>Psychovisual</a:t>
            </a:r>
            <a:r>
              <a:rPr b="1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99"/>
                </a:solidFill>
                <a:latin typeface="Arial"/>
                <a:cs typeface="Arial"/>
              </a:rPr>
              <a:t>effects</a:t>
            </a:r>
            <a:r>
              <a:rPr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Optical</a:t>
            </a:r>
            <a:r>
              <a:rPr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519"/>
            <a:ext cx="2410460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80" dirty="0">
                <a:latin typeface="Microsoft Sans Serif"/>
                <a:cs typeface="Microsoft Sans Serif"/>
              </a:rPr>
              <a:t>E</a:t>
            </a:r>
            <a:r>
              <a:rPr sz="2900" spc="-350" dirty="0">
                <a:latin typeface="Microsoft Sans Serif"/>
                <a:cs typeface="Microsoft Sans Serif"/>
              </a:rPr>
              <a:t>y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fills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non  </a:t>
            </a:r>
            <a:r>
              <a:rPr sz="2900" spc="-145" dirty="0">
                <a:latin typeface="Microsoft Sans Serif"/>
                <a:cs typeface="Microsoft Sans Serif"/>
              </a:rPr>
              <a:t>existing </a:t>
            </a:r>
            <a:r>
              <a:rPr sz="2900" spc="-140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information</a:t>
            </a:r>
            <a:r>
              <a:rPr sz="2900" spc="-6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wrongly </a:t>
            </a:r>
            <a:r>
              <a:rPr sz="2900" spc="-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perceives 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geometrical </a:t>
            </a:r>
            <a:r>
              <a:rPr sz="2900" spc="-130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properties</a:t>
            </a:r>
            <a:r>
              <a:rPr sz="2900" spc="-4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 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object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94462"/>
            <a:ext cx="80010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80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800" b="1" spc="-395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800" b="1" spc="-44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800" b="1" spc="-42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800" b="1" spc="-200" dirty="0">
                <a:solidFill>
                  <a:srgbClr val="003399"/>
                </a:solidFill>
                <a:latin typeface="Arial"/>
                <a:cs typeface="Arial"/>
              </a:rPr>
              <a:t>vi</a:t>
            </a:r>
            <a:r>
              <a:rPr sz="3800" b="1" spc="-28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3800" b="1" spc="-160" dirty="0">
                <a:solidFill>
                  <a:srgbClr val="003399"/>
                </a:solidFill>
                <a:latin typeface="Arial"/>
                <a:cs typeface="Arial"/>
              </a:rPr>
              <a:t>ual</a:t>
            </a:r>
            <a:r>
              <a:rPr sz="38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800" b="1" spc="-22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800" b="1" spc="-4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8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800" b="1" spc="-409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800"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800" b="1" spc="-27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800" b="1" spc="-25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800" b="1" spc="-28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spc="-70" dirty="0">
                <a:solidFill>
                  <a:srgbClr val="C00000"/>
                </a:solidFill>
                <a:latin typeface="Arial"/>
                <a:cs typeface="Arial"/>
              </a:rPr>
              <a:t>il</a:t>
            </a:r>
            <a:r>
              <a:rPr sz="3800" b="1" spc="-8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800" b="1" spc="-350" dirty="0">
                <a:solidFill>
                  <a:srgbClr val="C00000"/>
                </a:solidFill>
                <a:latin typeface="Arial"/>
                <a:cs typeface="Arial"/>
              </a:rPr>
              <a:t>us</a:t>
            </a:r>
            <a:r>
              <a:rPr sz="3800" b="1" spc="-18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800" b="1" spc="-30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3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440" y="2447907"/>
            <a:ext cx="2819984" cy="3276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35" y="2381272"/>
            <a:ext cx="3029311" cy="3029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945" y="1662558"/>
            <a:ext cx="6663779" cy="4996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4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65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600" b="1" spc="-37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600" b="1" spc="-42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600" b="1" spc="-40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600" b="1" spc="-180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600" b="1" spc="-24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600" b="1" spc="-2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6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953000" cy="4914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4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65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600" b="1" spc="-37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600" b="1" spc="-42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600" b="1" spc="-40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600" b="1" spc="-180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600" b="1" spc="-24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600" b="1" spc="-2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6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858000" cy="5039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4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65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600" b="1" spc="-37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600" b="1" spc="-42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600" b="1" spc="-40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600" b="1" spc="-180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600" b="1" spc="-24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600" b="1" spc="-2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6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4170"/>
            <a:ext cx="5917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80" dirty="0">
                <a:solidFill>
                  <a:srgbClr val="003399"/>
                </a:solidFill>
                <a:latin typeface="Arial"/>
                <a:cs typeface="Arial"/>
              </a:rPr>
              <a:t>Electro</a:t>
            </a:r>
            <a:r>
              <a:rPr sz="4400" b="1" spc="-685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gnetic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sp</a:t>
            </a:r>
            <a:r>
              <a:rPr sz="4400" b="1" spc="-40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ctrum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89" y="2326192"/>
            <a:ext cx="8874844" cy="39864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31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40" dirty="0">
                <a:solidFill>
                  <a:srgbClr val="003399"/>
                </a:solidFill>
                <a:latin typeface="Arial"/>
                <a:cs typeface="Arial"/>
              </a:rPr>
              <a:t>Sp</a:t>
            </a: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ctrum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85" dirty="0">
                <a:solidFill>
                  <a:srgbClr val="003399"/>
                </a:solidFill>
                <a:latin typeface="Arial"/>
                <a:cs typeface="Arial"/>
              </a:rPr>
              <a:t>Colors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2377440" cy="3005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366" y="5440171"/>
            <a:ext cx="185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Sir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Isaac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Newton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2133600"/>
            <a:ext cx="4297680" cy="33558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25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80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003399"/>
                </a:solidFill>
                <a:latin typeface="Arial"/>
                <a:cs typeface="Arial"/>
              </a:rPr>
              <a:t>(an</a:t>
            </a:r>
            <a:r>
              <a:rPr sz="3600" b="1" spc="-8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3600" b="1" spc="-45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3600" b="1" spc="-85" dirty="0">
                <a:solidFill>
                  <a:srgbClr val="003399"/>
                </a:solidFill>
                <a:latin typeface="Arial"/>
                <a:cs typeface="Arial"/>
              </a:rPr>
              <a:t>y)</a:t>
            </a:r>
            <a:r>
              <a:rPr sz="3600" b="1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185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3600" b="1" spc="2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70" dirty="0">
                <a:solidFill>
                  <a:srgbClr val="003399"/>
                </a:solidFill>
                <a:latin typeface="Arial"/>
                <a:cs typeface="Arial"/>
              </a:rPr>
              <a:t>hu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3600" b="1" spc="-200" dirty="0">
                <a:solidFill>
                  <a:srgbClr val="003399"/>
                </a:solidFill>
                <a:latin typeface="Arial"/>
                <a:cs typeface="Arial"/>
              </a:rPr>
              <a:t>an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18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3421379" cy="3319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Avg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diameter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20mm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3950">
              <a:latin typeface="Microsoft Sans Serif"/>
              <a:cs typeface="Microsoft Sans Serif"/>
            </a:endParaRPr>
          </a:p>
          <a:p>
            <a:pPr marL="332740" marR="52069" indent="-320675">
              <a:lnSpc>
                <a:spcPts val="302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5" dirty="0">
                <a:latin typeface="Microsoft Sans Serif"/>
                <a:cs typeface="Microsoft Sans Serif"/>
              </a:rPr>
              <a:t>3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memb</a:t>
            </a:r>
            <a:r>
              <a:rPr sz="2800" spc="-140" dirty="0">
                <a:latin typeface="Microsoft Sans Serif"/>
                <a:cs typeface="Microsoft Sans Serif"/>
              </a:rPr>
              <a:t>r</a:t>
            </a:r>
            <a:r>
              <a:rPr sz="2800" spc="-170" dirty="0">
                <a:latin typeface="Microsoft Sans Serif"/>
                <a:cs typeface="Microsoft Sans Serif"/>
              </a:rPr>
              <a:t>an</a:t>
            </a:r>
            <a:r>
              <a:rPr sz="2800" spc="-16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en</a:t>
            </a:r>
            <a:r>
              <a:rPr sz="2800" spc="-250" dirty="0">
                <a:latin typeface="Microsoft Sans Serif"/>
                <a:cs typeface="Microsoft Sans Serif"/>
              </a:rPr>
              <a:t>c</a:t>
            </a:r>
            <a:r>
              <a:rPr sz="2800" spc="-204" dirty="0">
                <a:latin typeface="Microsoft Sans Serif"/>
                <a:cs typeface="Microsoft Sans Serif"/>
              </a:rPr>
              <a:t>lo</a:t>
            </a:r>
            <a:r>
              <a:rPr sz="2800" spc="-250" dirty="0">
                <a:latin typeface="Microsoft Sans Serif"/>
                <a:cs typeface="Microsoft Sans Serif"/>
              </a:rPr>
              <a:t>s</a:t>
            </a:r>
            <a:r>
              <a:rPr sz="2800" spc="-105" dirty="0">
                <a:latin typeface="Microsoft Sans Serif"/>
                <a:cs typeface="Microsoft Sans Serif"/>
              </a:rPr>
              <a:t>e 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eye</a:t>
            </a:r>
            <a:endParaRPr sz="2800">
              <a:latin typeface="Microsoft Sans Serif"/>
              <a:cs typeface="Microsoft Sans Serif"/>
            </a:endParaRPr>
          </a:p>
          <a:p>
            <a:pPr marL="477520" lvl="1" indent="-274955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642"/>
              <a:buChar char="–"/>
              <a:tabLst>
                <a:tab pos="477520" algn="l"/>
                <a:tab pos="47815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Cornea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 </a:t>
            </a:r>
            <a:r>
              <a:rPr sz="2800" spc="-170" dirty="0">
                <a:latin typeface="Microsoft Sans Serif"/>
                <a:cs typeface="Microsoft Sans Serif"/>
              </a:rPr>
              <a:t>sclera</a:t>
            </a:r>
            <a:endParaRPr sz="2800">
              <a:latin typeface="Microsoft Sans Serif"/>
              <a:cs typeface="Microsoft Sans Serif"/>
            </a:endParaRPr>
          </a:p>
          <a:p>
            <a:pPr marL="477520" lvl="1" indent="-274955">
              <a:lnSpc>
                <a:spcPct val="100000"/>
              </a:lnSpc>
              <a:spcBef>
                <a:spcPts val="670"/>
              </a:spcBef>
              <a:buClr>
                <a:srgbClr val="93B6D2"/>
              </a:buClr>
              <a:buSzPct val="69642"/>
              <a:buChar char="–"/>
              <a:tabLst>
                <a:tab pos="477520" algn="l"/>
                <a:tab pos="478155" algn="l"/>
              </a:tabLst>
            </a:pPr>
            <a:r>
              <a:rPr sz="2800" spc="-155" dirty="0">
                <a:latin typeface="Microsoft Sans Serif"/>
                <a:cs typeface="Microsoft Sans Serif"/>
              </a:rPr>
              <a:t>Choroid</a:t>
            </a:r>
            <a:endParaRPr sz="2800">
              <a:latin typeface="Microsoft Sans Serif"/>
              <a:cs typeface="Microsoft Sans Serif"/>
            </a:endParaRPr>
          </a:p>
          <a:p>
            <a:pPr marL="477520" lvl="1" indent="-274955">
              <a:lnSpc>
                <a:spcPct val="100000"/>
              </a:lnSpc>
              <a:spcBef>
                <a:spcPts val="675"/>
              </a:spcBef>
              <a:buClr>
                <a:srgbClr val="93B6D2"/>
              </a:buClr>
              <a:buSzPct val="69642"/>
              <a:buChar char="–"/>
              <a:tabLst>
                <a:tab pos="477520" algn="l"/>
                <a:tab pos="47815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Retina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930" y="1802741"/>
            <a:ext cx="3607803" cy="4253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916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85" dirty="0">
                <a:solidFill>
                  <a:srgbClr val="003399"/>
                </a:solidFill>
                <a:latin typeface="Arial"/>
                <a:cs typeface="Arial"/>
              </a:rPr>
              <a:t>Electrom</a:t>
            </a:r>
            <a:r>
              <a:rPr sz="4400" b="1" spc="-3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gnetic</a:t>
            </a:r>
            <a:r>
              <a:rPr sz="4400" b="1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sp</a:t>
            </a:r>
            <a:r>
              <a:rPr sz="4400" b="1" spc="-40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ctrum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72209"/>
            <a:ext cx="49377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55" dirty="0">
                <a:latin typeface="Microsoft Sans Serif"/>
                <a:cs typeface="Microsoft Sans Serif"/>
              </a:rPr>
              <a:t>Speed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spc="225" dirty="0">
                <a:latin typeface="Microsoft Sans Serif"/>
                <a:cs typeface="Microsoft Sans Serif"/>
              </a:rPr>
              <a:t>=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frequency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x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wavelength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2182495"/>
            <a:ext cx="6661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20" dirty="0">
                <a:latin typeface="Microsoft Sans Serif"/>
                <a:cs typeface="Microsoft Sans Serif"/>
              </a:rPr>
              <a:t>i.e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929" y="2004187"/>
            <a:ext cx="148463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λ</a:t>
            </a:r>
            <a:r>
              <a:rPr sz="30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100" b="1" spc="34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41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spc="-90" dirty="0">
                <a:solidFill>
                  <a:srgbClr val="C00000"/>
                </a:solidFill>
                <a:latin typeface="Arial"/>
                <a:cs typeface="Arial"/>
              </a:rPr>
              <a:t>c/</a:t>
            </a:r>
            <a:r>
              <a:rPr sz="4100" b="1" spc="-90" dirty="0">
                <a:solidFill>
                  <a:srgbClr val="C00000"/>
                </a:solidFill>
                <a:latin typeface="Cambria"/>
                <a:cs typeface="Cambria"/>
              </a:rPr>
              <a:t>ν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287" y="3142869"/>
            <a:ext cx="6771640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70840" algn="l"/>
                <a:tab pos="371475" algn="l"/>
              </a:tabLst>
            </a:pPr>
            <a:r>
              <a:rPr sz="2700" spc="-215" dirty="0">
                <a:latin typeface="Microsoft Sans Serif"/>
                <a:cs typeface="Microsoft Sans Serif"/>
              </a:rPr>
              <a:t>Sp</a:t>
            </a:r>
            <a:r>
              <a:rPr sz="2700" spc="-190" dirty="0">
                <a:latin typeface="Microsoft Sans Serif"/>
                <a:cs typeface="Microsoft Sans Serif"/>
              </a:rPr>
              <a:t>e</a:t>
            </a:r>
            <a:r>
              <a:rPr sz="2700" spc="-85" dirty="0">
                <a:latin typeface="Microsoft Sans Serif"/>
                <a:cs typeface="Microsoft Sans Serif"/>
              </a:rPr>
              <a:t>ed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li</a:t>
            </a:r>
            <a:r>
              <a:rPr sz="2700" spc="-50" dirty="0">
                <a:latin typeface="Microsoft Sans Serif"/>
                <a:cs typeface="Microsoft Sans Serif"/>
              </a:rPr>
              <a:t>g</a:t>
            </a:r>
            <a:r>
              <a:rPr sz="2700" spc="-170" dirty="0">
                <a:latin typeface="Microsoft Sans Serif"/>
                <a:cs typeface="Microsoft Sans Serif"/>
              </a:rPr>
              <a:t>ht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3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x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1</a:t>
            </a:r>
            <a:r>
              <a:rPr sz="2700" spc="-5" dirty="0">
                <a:latin typeface="Microsoft Sans Serif"/>
                <a:cs typeface="Microsoft Sans Serif"/>
              </a:rPr>
              <a:t>0</a:t>
            </a:r>
            <a:r>
              <a:rPr sz="2700" spc="-15" baseline="24691" dirty="0">
                <a:latin typeface="Microsoft Sans Serif"/>
                <a:cs typeface="Microsoft Sans Serif"/>
              </a:rPr>
              <a:t>8</a:t>
            </a:r>
            <a:r>
              <a:rPr sz="2700" baseline="24691" dirty="0">
                <a:latin typeface="Microsoft Sans Serif"/>
                <a:cs typeface="Microsoft Sans Serif"/>
              </a:rPr>
              <a:t> </a:t>
            </a:r>
            <a:r>
              <a:rPr sz="2700" spc="-315" baseline="24691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m/</a:t>
            </a:r>
            <a:r>
              <a:rPr sz="2700" spc="-90" dirty="0">
                <a:latin typeface="Microsoft Sans Serif"/>
                <a:cs typeface="Microsoft Sans Serif"/>
              </a:rPr>
              <a:t>s</a:t>
            </a:r>
            <a:r>
              <a:rPr sz="2700" spc="-245" dirty="0">
                <a:latin typeface="Microsoft Sans Serif"/>
                <a:cs typeface="Microsoft Sans Serif"/>
              </a:rPr>
              <a:t>e</a:t>
            </a:r>
            <a:r>
              <a:rPr sz="2700" spc="-215" dirty="0">
                <a:latin typeface="Microsoft Sans Serif"/>
                <a:cs typeface="Microsoft Sans Serif"/>
              </a:rPr>
              <a:t>c</a:t>
            </a:r>
            <a:r>
              <a:rPr sz="2700" spc="-160" dirty="0"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850">
              <a:latin typeface="Microsoft Sans Serif"/>
              <a:cs typeface="Microsoft Sans Serif"/>
            </a:endParaRPr>
          </a:p>
          <a:p>
            <a:pPr marL="370840" marR="17780" indent="-320675">
              <a:lnSpc>
                <a:spcPts val="292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70840" algn="l"/>
                <a:tab pos="371475" algn="l"/>
              </a:tabLst>
            </a:pPr>
            <a:r>
              <a:rPr sz="2700" spc="-310" dirty="0">
                <a:latin typeface="Microsoft Sans Serif"/>
                <a:cs typeface="Microsoft Sans Serif"/>
              </a:rPr>
              <a:t>The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energy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390" dirty="0">
                <a:latin typeface="Microsoft Sans Serif"/>
                <a:cs typeface="Microsoft Sans Serif"/>
              </a:rPr>
              <a:t>E,</a:t>
            </a:r>
            <a:r>
              <a:rPr sz="2700" spc="-28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0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various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components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-100" dirty="0">
                <a:latin typeface="Microsoft Sans Serif"/>
                <a:cs typeface="Microsoft Sans Serif"/>
              </a:rPr>
              <a:t>el</a:t>
            </a:r>
            <a:r>
              <a:rPr sz="2700" spc="-135" dirty="0">
                <a:latin typeface="Microsoft Sans Serif"/>
                <a:cs typeface="Microsoft Sans Serif"/>
              </a:rPr>
              <a:t>e</a:t>
            </a:r>
            <a:r>
              <a:rPr sz="2700" spc="-120" dirty="0">
                <a:latin typeface="Microsoft Sans Serif"/>
                <a:cs typeface="Microsoft Sans Serif"/>
              </a:rPr>
              <a:t>ct</a:t>
            </a:r>
            <a:r>
              <a:rPr sz="2700" spc="-145" dirty="0">
                <a:latin typeface="Microsoft Sans Serif"/>
                <a:cs typeface="Microsoft Sans Serif"/>
              </a:rPr>
              <a:t>r</a:t>
            </a:r>
            <a:r>
              <a:rPr sz="2700" spc="-190" dirty="0">
                <a:latin typeface="Microsoft Sans Serif"/>
                <a:cs typeface="Microsoft Sans Serif"/>
              </a:rPr>
              <a:t>omagn</a:t>
            </a:r>
            <a:r>
              <a:rPr sz="2700" spc="-165" dirty="0">
                <a:latin typeface="Microsoft Sans Serif"/>
                <a:cs typeface="Microsoft Sans Serif"/>
              </a:rPr>
              <a:t>e</a:t>
            </a:r>
            <a:r>
              <a:rPr sz="2700" spc="-120" dirty="0">
                <a:latin typeface="Microsoft Sans Serif"/>
                <a:cs typeface="Microsoft Sans Serif"/>
              </a:rPr>
              <a:t>tic</a:t>
            </a:r>
            <a:r>
              <a:rPr sz="2700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spe</a:t>
            </a:r>
            <a:r>
              <a:rPr sz="2700" spc="-215" dirty="0">
                <a:latin typeface="Microsoft Sans Serif"/>
                <a:cs typeface="Microsoft Sans Serif"/>
              </a:rPr>
              <a:t>c</a:t>
            </a:r>
            <a:r>
              <a:rPr sz="2700" spc="-10" dirty="0">
                <a:latin typeface="Microsoft Sans Serif"/>
                <a:cs typeface="Microsoft Sans Serif"/>
              </a:rPr>
              <a:t>t</a:t>
            </a:r>
            <a:r>
              <a:rPr sz="2700" spc="30" dirty="0">
                <a:latin typeface="Microsoft Sans Serif"/>
                <a:cs typeface="Microsoft Sans Serif"/>
              </a:rPr>
              <a:t>r</a:t>
            </a:r>
            <a:r>
              <a:rPr sz="2700" spc="-385" dirty="0">
                <a:latin typeface="Microsoft Sans Serif"/>
                <a:cs typeface="Microsoft Sans Serif"/>
              </a:rPr>
              <a:t>um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5" dirty="0">
                <a:latin typeface="Microsoft Sans Serif"/>
                <a:cs typeface="Microsoft Sans Serif"/>
              </a:rPr>
              <a:t>gi</a:t>
            </a:r>
            <a:r>
              <a:rPr sz="2700" spc="-130" dirty="0">
                <a:latin typeface="Microsoft Sans Serif"/>
                <a:cs typeface="Microsoft Sans Serif"/>
              </a:rPr>
              <a:t>v</a:t>
            </a:r>
            <a:r>
              <a:rPr sz="2700" spc="-240" dirty="0">
                <a:latin typeface="Microsoft Sans Serif"/>
                <a:cs typeface="Microsoft Sans Serif"/>
              </a:rPr>
              <a:t>en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as: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5322214"/>
            <a:ext cx="160274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77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41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spc="34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41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spc="-32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41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C00000"/>
                </a:solidFill>
                <a:latin typeface="Cambria"/>
                <a:cs typeface="Cambria"/>
              </a:rPr>
              <a:t>ν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2651" y="5500522"/>
            <a:ext cx="37350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5" dirty="0">
                <a:latin typeface="Microsoft Sans Serif"/>
                <a:cs typeface="Microsoft Sans Serif"/>
              </a:rPr>
              <a:t>where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320" dirty="0">
                <a:latin typeface="Microsoft Sans Serif"/>
                <a:cs typeface="Microsoft Sans Serif"/>
              </a:rPr>
              <a:t>h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2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Pl</a:t>
            </a:r>
            <a:r>
              <a:rPr sz="2700" spc="-200" dirty="0">
                <a:latin typeface="Microsoft Sans Serif"/>
                <a:cs typeface="Microsoft Sans Serif"/>
              </a:rPr>
              <a:t>a</a:t>
            </a:r>
            <a:r>
              <a:rPr sz="2700" spc="-335" dirty="0">
                <a:latin typeface="Microsoft Sans Serif"/>
                <a:cs typeface="Microsoft Sans Serif"/>
              </a:rPr>
              <a:t>n</a:t>
            </a:r>
            <a:r>
              <a:rPr sz="2700" spc="-250" dirty="0">
                <a:latin typeface="Microsoft Sans Serif"/>
                <a:cs typeface="Microsoft Sans Serif"/>
              </a:rPr>
              <a:t>c</a:t>
            </a:r>
            <a:r>
              <a:rPr sz="2700" spc="-125" dirty="0">
                <a:latin typeface="Microsoft Sans Serif"/>
                <a:cs typeface="Microsoft Sans Serif"/>
              </a:rPr>
              <a:t>k</a:t>
            </a:r>
            <a:r>
              <a:rPr sz="2700" spc="-105" dirty="0">
                <a:latin typeface="Microsoft Sans Serif"/>
                <a:cs typeface="Microsoft Sans Serif"/>
              </a:rPr>
              <a:t>’</a:t>
            </a:r>
            <a:r>
              <a:rPr sz="2700" spc="-45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4" dirty="0">
                <a:latin typeface="Microsoft Sans Serif"/>
                <a:cs typeface="Microsoft Sans Serif"/>
              </a:rPr>
              <a:t>co</a:t>
            </a:r>
            <a:r>
              <a:rPr sz="2700" spc="-265" dirty="0">
                <a:latin typeface="Microsoft Sans Serif"/>
                <a:cs typeface="Microsoft Sans Serif"/>
              </a:rPr>
              <a:t>n</a:t>
            </a:r>
            <a:r>
              <a:rPr sz="2700" spc="-165" dirty="0">
                <a:latin typeface="Microsoft Sans Serif"/>
                <a:cs typeface="Microsoft Sans Serif"/>
              </a:rPr>
              <a:t>stant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55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75" dirty="0">
                <a:solidFill>
                  <a:srgbClr val="003399"/>
                </a:solidFill>
                <a:latin typeface="Arial"/>
                <a:cs typeface="Arial"/>
              </a:rPr>
              <a:t>Chro</a:t>
            </a:r>
            <a:r>
              <a:rPr sz="4400" b="1" spc="-565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60" dirty="0">
                <a:solidFill>
                  <a:srgbClr val="003399"/>
                </a:solidFill>
                <a:latin typeface="Arial"/>
                <a:cs typeface="Arial"/>
              </a:rPr>
              <a:t>tic</a:t>
            </a:r>
            <a:r>
              <a:rPr sz="4400" b="1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85" dirty="0">
                <a:solidFill>
                  <a:srgbClr val="003399"/>
                </a:solidFill>
                <a:latin typeface="Arial"/>
                <a:cs typeface="Arial"/>
              </a:rPr>
              <a:t>Light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3800"/>
            <a:ext cx="7907020" cy="45745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220" dirty="0">
                <a:solidFill>
                  <a:srgbClr val="C00000"/>
                </a:solidFill>
                <a:latin typeface="Arial"/>
                <a:cs typeface="Arial"/>
              </a:rPr>
              <a:t>Radiance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4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605" dirty="0">
                <a:latin typeface="Microsoft Sans Serif"/>
                <a:cs typeface="Microsoft Sans Serif"/>
              </a:rPr>
              <a:t>T</a:t>
            </a:r>
            <a:r>
              <a:rPr sz="2400" spc="-50" dirty="0">
                <a:latin typeface="Microsoft Sans Serif"/>
                <a:cs typeface="Microsoft Sans Serif"/>
              </a:rPr>
              <a:t>ot</a:t>
            </a:r>
            <a:r>
              <a:rPr sz="2400" spc="-7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260" dirty="0">
                <a:latin typeface="Microsoft Sans Serif"/>
                <a:cs typeface="Microsoft Sans Serif"/>
              </a:rPr>
              <a:t>m</a:t>
            </a:r>
            <a:r>
              <a:rPr sz="2400" spc="-235" dirty="0">
                <a:latin typeface="Microsoft Sans Serif"/>
                <a:cs typeface="Microsoft Sans Serif"/>
              </a:rPr>
              <a:t>ou</a:t>
            </a:r>
            <a:r>
              <a:rPr sz="2400" spc="-229" dirty="0">
                <a:latin typeface="Microsoft Sans Serif"/>
                <a:cs typeface="Microsoft Sans Serif"/>
              </a:rPr>
              <a:t>n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ener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that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fl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270" dirty="0">
                <a:latin typeface="Microsoft Sans Serif"/>
                <a:cs typeface="Microsoft Sans Serif"/>
              </a:rPr>
              <a:t>ws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f</a:t>
            </a:r>
            <a:r>
              <a:rPr sz="2400" spc="25" dirty="0">
                <a:latin typeface="Microsoft Sans Serif"/>
                <a:cs typeface="Microsoft Sans Serif"/>
              </a:rPr>
              <a:t>r</a:t>
            </a:r>
            <a:r>
              <a:rPr sz="2400" spc="-270" dirty="0">
                <a:latin typeface="Microsoft Sans Serif"/>
                <a:cs typeface="Microsoft Sans Serif"/>
              </a:rPr>
              <a:t>om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ligh</a:t>
            </a:r>
            <a:r>
              <a:rPr sz="2400" spc="-55" dirty="0">
                <a:latin typeface="Microsoft Sans Serif"/>
                <a:cs typeface="Microsoft Sans Serif"/>
              </a:rPr>
              <a:t>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-280" dirty="0">
                <a:latin typeface="Microsoft Sans Serif"/>
                <a:cs typeface="Microsoft Sans Serif"/>
              </a:rPr>
              <a:t>u</a:t>
            </a:r>
            <a:r>
              <a:rPr sz="2400" spc="-140" dirty="0">
                <a:latin typeface="Microsoft Sans Serif"/>
                <a:cs typeface="Microsoft Sans Serif"/>
              </a:rPr>
              <a:t>rce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31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Measured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Watts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(W)</a:t>
            </a:r>
            <a:endParaRPr sz="24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59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245" dirty="0">
                <a:solidFill>
                  <a:srgbClr val="C00000"/>
                </a:solidFill>
                <a:latin typeface="Arial"/>
                <a:cs typeface="Arial"/>
              </a:rPr>
              <a:t>Luminance</a:t>
            </a:r>
            <a:endParaRPr sz="2700">
              <a:latin typeface="Arial"/>
              <a:cs typeface="Arial"/>
            </a:endParaRPr>
          </a:p>
          <a:p>
            <a:pPr marL="652780" marR="5080" lvl="1" indent="-274320">
              <a:lnSpc>
                <a:spcPts val="2590"/>
              </a:lnSpc>
              <a:spcBef>
                <a:spcPts val="65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90" dirty="0">
                <a:latin typeface="Microsoft Sans Serif"/>
                <a:cs typeface="Microsoft Sans Serif"/>
              </a:rPr>
              <a:t>Measures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amount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energy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observer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perceives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light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source.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28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Me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345" dirty="0">
                <a:latin typeface="Microsoft Sans Serif"/>
                <a:cs typeface="Microsoft Sans Serif"/>
              </a:rPr>
              <a:t>su</a:t>
            </a:r>
            <a:r>
              <a:rPr sz="2400" spc="-50" dirty="0">
                <a:latin typeface="Microsoft Sans Serif"/>
                <a:cs typeface="Microsoft Sans Serif"/>
              </a:rPr>
              <a:t>red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15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65" dirty="0">
                <a:latin typeface="Microsoft Sans Serif"/>
                <a:cs typeface="Microsoft Sans Serif"/>
              </a:rPr>
              <a:t>lumen</a:t>
            </a:r>
            <a:r>
              <a:rPr sz="2400" spc="-23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(l</a:t>
            </a:r>
            <a:r>
              <a:rPr sz="2400" spc="-350" dirty="0">
                <a:latin typeface="Microsoft Sans Serif"/>
                <a:cs typeface="Microsoft Sans Serif"/>
              </a:rPr>
              <a:t>m</a:t>
            </a:r>
            <a:r>
              <a:rPr sz="2400" spc="-15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260" dirty="0">
                <a:solidFill>
                  <a:srgbClr val="C00000"/>
                </a:solidFill>
                <a:latin typeface="Arial"/>
                <a:cs typeface="Arial"/>
              </a:rPr>
              <a:t>Brightness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2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Subjective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descriptor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495" dirty="0">
                <a:latin typeface="Microsoft Sans Serif"/>
                <a:cs typeface="Microsoft Sans Serif"/>
              </a:rPr>
              <a:t>–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practically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impossible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measure.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31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85" dirty="0">
                <a:latin typeface="Microsoft Sans Serif"/>
                <a:cs typeface="Microsoft Sans Serif"/>
              </a:rPr>
              <a:t>It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embodies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notion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intensity.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31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85" dirty="0">
                <a:latin typeface="Microsoft Sans Serif"/>
                <a:cs typeface="Microsoft Sans Serif"/>
              </a:rPr>
              <a:t>Key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factor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describing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colour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sensation.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505"/>
            <a:ext cx="391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b="1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b="1" i="1" spc="-360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b="1" i="1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b="1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574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371111"/>
            <a:ext cx="6131560" cy="18243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27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250" dirty="0">
                <a:solidFill>
                  <a:srgbClr val="C00000"/>
                </a:solidFill>
                <a:latin typeface="Arial"/>
                <a:cs typeface="Arial"/>
              </a:rPr>
              <a:t>Cornea</a:t>
            </a:r>
            <a:endParaRPr sz="3200">
              <a:latin typeface="Arial"/>
              <a:cs typeface="Arial"/>
            </a:endParaRPr>
          </a:p>
          <a:p>
            <a:pPr marL="736600" lvl="1" indent="-358775">
              <a:lnSpc>
                <a:spcPct val="100000"/>
              </a:lnSpc>
              <a:spcBef>
                <a:spcPts val="1055"/>
              </a:spcBef>
              <a:buClr>
                <a:srgbClr val="93B6D2"/>
              </a:buClr>
              <a:buSzPct val="94827"/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2900" spc="-730" dirty="0">
                <a:latin typeface="Microsoft Sans Serif"/>
                <a:cs typeface="Microsoft Sans Serif"/>
              </a:rPr>
              <a:t>T</a:t>
            </a:r>
            <a:r>
              <a:rPr sz="2900" spc="-215" dirty="0">
                <a:latin typeface="Microsoft Sans Serif"/>
                <a:cs typeface="Microsoft Sans Serif"/>
              </a:rPr>
              <a:t>ough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&amp;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50" dirty="0">
                <a:latin typeface="Microsoft Sans Serif"/>
                <a:cs typeface="Microsoft Sans Serif"/>
              </a:rPr>
              <a:t>T</a:t>
            </a:r>
            <a:r>
              <a:rPr sz="2900" spc="-25" dirty="0">
                <a:latin typeface="Microsoft Sans Serif"/>
                <a:cs typeface="Microsoft Sans Serif"/>
              </a:rPr>
              <a:t>r</a:t>
            </a:r>
            <a:r>
              <a:rPr sz="2900" spc="-290" dirty="0">
                <a:latin typeface="Microsoft Sans Serif"/>
                <a:cs typeface="Microsoft Sans Serif"/>
              </a:rPr>
              <a:t>an</a:t>
            </a:r>
            <a:r>
              <a:rPr sz="2900" spc="-254" dirty="0">
                <a:latin typeface="Microsoft Sans Serif"/>
                <a:cs typeface="Microsoft Sans Serif"/>
              </a:rPr>
              <a:t>s</a:t>
            </a:r>
            <a:r>
              <a:rPr sz="2900" spc="-10" dirty="0">
                <a:latin typeface="Microsoft Sans Serif"/>
                <a:cs typeface="Microsoft Sans Serif"/>
              </a:rPr>
              <a:t>pa</a:t>
            </a:r>
            <a:r>
              <a:rPr sz="2900" spc="-15" dirty="0">
                <a:latin typeface="Microsoft Sans Serif"/>
                <a:cs typeface="Microsoft Sans Serif"/>
              </a:rPr>
              <a:t>r</a:t>
            </a:r>
            <a:r>
              <a:rPr sz="2900" spc="-175" dirty="0">
                <a:latin typeface="Microsoft Sans Serif"/>
                <a:cs typeface="Microsoft Sans Serif"/>
              </a:rPr>
              <a:t>ent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ti</a:t>
            </a:r>
            <a:r>
              <a:rPr sz="2900" spc="-260" dirty="0">
                <a:latin typeface="Microsoft Sans Serif"/>
                <a:cs typeface="Microsoft Sans Serif"/>
              </a:rPr>
              <a:t>s</a:t>
            </a:r>
            <a:r>
              <a:rPr sz="2900" spc="-330" dirty="0">
                <a:latin typeface="Microsoft Sans Serif"/>
                <a:cs typeface="Microsoft Sans Serif"/>
              </a:rPr>
              <a:t>sue</a:t>
            </a:r>
            <a:endParaRPr sz="2900">
              <a:latin typeface="Microsoft Sans Serif"/>
              <a:cs typeface="Microsoft Sans Serif"/>
            </a:endParaRPr>
          </a:p>
          <a:p>
            <a:pPr marL="755015" lvl="1" indent="-377190">
              <a:lnSpc>
                <a:spcPct val="100000"/>
              </a:lnSpc>
              <a:spcBef>
                <a:spcPts val="1045"/>
              </a:spcBef>
              <a:buClr>
                <a:srgbClr val="93B6D2"/>
              </a:buClr>
              <a:buSzPct val="11379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900" spc="-245" dirty="0">
                <a:latin typeface="Microsoft Sans Serif"/>
                <a:cs typeface="Microsoft Sans Serif"/>
              </a:rPr>
              <a:t>Co</a:t>
            </a:r>
            <a:r>
              <a:rPr sz="2900" spc="-260" dirty="0">
                <a:latin typeface="Microsoft Sans Serif"/>
                <a:cs typeface="Microsoft Sans Serif"/>
              </a:rPr>
              <a:t>v</a:t>
            </a:r>
            <a:r>
              <a:rPr sz="2900" spc="-215" dirty="0">
                <a:latin typeface="Microsoft Sans Serif"/>
                <a:cs typeface="Microsoft Sans Serif"/>
              </a:rPr>
              <a:t>ers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70" dirty="0">
                <a:latin typeface="Microsoft Sans Serif"/>
                <a:cs typeface="Microsoft Sans Serif"/>
              </a:rPr>
              <a:t>f</a:t>
            </a:r>
            <a:r>
              <a:rPr sz="2900" spc="25" dirty="0">
                <a:latin typeface="Microsoft Sans Serif"/>
                <a:cs typeface="Microsoft Sans Serif"/>
              </a:rPr>
              <a:t>r</a:t>
            </a:r>
            <a:r>
              <a:rPr sz="2900" spc="-130" dirty="0">
                <a:latin typeface="Microsoft Sans Serif"/>
                <a:cs typeface="Microsoft Sans Serif"/>
              </a:rPr>
              <a:t>ont</a:t>
            </a:r>
            <a:r>
              <a:rPr sz="2900" spc="-150" dirty="0">
                <a:latin typeface="Microsoft Sans Serif"/>
                <a:cs typeface="Microsoft Sans Serif"/>
              </a:rPr>
              <a:t>a</a:t>
            </a:r>
            <a:r>
              <a:rPr sz="2900" spc="-25" dirty="0">
                <a:latin typeface="Microsoft Sans Serif"/>
                <a:cs typeface="Microsoft Sans Serif"/>
              </a:rPr>
              <a:t>l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sur</a:t>
            </a:r>
            <a:r>
              <a:rPr sz="2900" spc="-105" dirty="0">
                <a:latin typeface="Microsoft Sans Serif"/>
                <a:cs typeface="Microsoft Sans Serif"/>
              </a:rPr>
              <a:t>f</a:t>
            </a:r>
            <a:r>
              <a:rPr sz="2900" spc="-170" dirty="0">
                <a:latin typeface="Microsoft Sans Serif"/>
                <a:cs typeface="Microsoft Sans Serif"/>
              </a:rPr>
              <a:t>ace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90" dirty="0">
                <a:latin typeface="Microsoft Sans Serif"/>
                <a:cs typeface="Microsoft Sans Serif"/>
              </a:rPr>
              <a:t>e</a:t>
            </a:r>
            <a:r>
              <a:rPr sz="2900" spc="-65" dirty="0">
                <a:latin typeface="Microsoft Sans Serif"/>
                <a:cs typeface="Microsoft Sans Serif"/>
              </a:rPr>
              <a:t>y</a:t>
            </a:r>
            <a:r>
              <a:rPr sz="2900" spc="-160" dirty="0">
                <a:latin typeface="Microsoft Sans Serif"/>
                <a:cs typeface="Microsoft Sans Serif"/>
              </a:rPr>
              <a:t>e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595072"/>
            <a:ext cx="5486400" cy="2989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70880"/>
            <a:ext cx="3611879" cy="36531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9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740" algn="l"/>
              </a:tabLst>
            </a:pPr>
            <a:r>
              <a:rPr sz="3200" b="1" spc="-285" dirty="0">
                <a:solidFill>
                  <a:srgbClr val="C00000"/>
                </a:solidFill>
                <a:latin typeface="Arial"/>
                <a:cs typeface="Arial"/>
              </a:rPr>
              <a:t>Sclera</a:t>
            </a:r>
            <a:endParaRPr sz="3200">
              <a:latin typeface="Arial"/>
              <a:cs typeface="Arial"/>
            </a:endParaRPr>
          </a:p>
          <a:p>
            <a:pPr marL="652780" marR="862330" lvl="1" indent="-274955">
              <a:lnSpc>
                <a:spcPct val="100000"/>
              </a:lnSpc>
              <a:spcBef>
                <a:spcPts val="1585"/>
              </a:spcBef>
              <a:buClr>
                <a:srgbClr val="93B6D2"/>
              </a:buClr>
              <a:buSzPct val="113461"/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dirty="0"/>
              <a:t>	</a:t>
            </a:r>
            <a:r>
              <a:rPr sz="2600" spc="-180" dirty="0">
                <a:latin typeface="Microsoft Sans Serif"/>
                <a:cs typeface="Microsoft Sans Serif"/>
              </a:rPr>
              <a:t>Cont</a:t>
            </a:r>
            <a:r>
              <a:rPr sz="2600" spc="-70" dirty="0">
                <a:latin typeface="Microsoft Sans Serif"/>
                <a:cs typeface="Microsoft Sans Serif"/>
              </a:rPr>
              <a:t>i</a:t>
            </a:r>
            <a:r>
              <a:rPr sz="2600" spc="-300" dirty="0">
                <a:latin typeface="Microsoft Sans Serif"/>
                <a:cs typeface="Microsoft Sans Serif"/>
              </a:rPr>
              <a:t>nuous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5" dirty="0">
                <a:latin typeface="Microsoft Sans Serif"/>
                <a:cs typeface="Microsoft Sans Serif"/>
              </a:rPr>
              <a:t>i</a:t>
            </a:r>
            <a:r>
              <a:rPr sz="2600" spc="-135" dirty="0">
                <a:latin typeface="Microsoft Sans Serif"/>
                <a:cs typeface="Microsoft Sans Serif"/>
              </a:rPr>
              <a:t>th  </a:t>
            </a:r>
            <a:r>
              <a:rPr sz="2600" spc="-145" dirty="0">
                <a:latin typeface="Microsoft Sans Serif"/>
                <a:cs typeface="Microsoft Sans Serif"/>
              </a:rPr>
              <a:t>cornea</a:t>
            </a:r>
            <a:endParaRPr sz="2600">
              <a:latin typeface="Microsoft Sans Serif"/>
              <a:cs typeface="Microsoft Sans Serif"/>
            </a:endParaRPr>
          </a:p>
          <a:p>
            <a:pPr marL="742950" lvl="1" indent="-365125">
              <a:lnSpc>
                <a:spcPct val="100000"/>
              </a:lnSpc>
              <a:spcBef>
                <a:spcPts val="1565"/>
              </a:spcBef>
              <a:buClr>
                <a:srgbClr val="93B6D2"/>
              </a:buClr>
              <a:buSzPct val="113461"/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600" spc="-85" dirty="0">
                <a:latin typeface="Microsoft Sans Serif"/>
                <a:cs typeface="Microsoft Sans Serif"/>
              </a:rPr>
              <a:t>Opaque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membrane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lvl="1" indent="-274955">
              <a:lnSpc>
                <a:spcPct val="100000"/>
              </a:lnSpc>
              <a:spcBef>
                <a:spcPts val="1560"/>
              </a:spcBef>
              <a:buClr>
                <a:srgbClr val="93B6D2"/>
              </a:buClr>
              <a:buSzPct val="113461"/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dirty="0"/>
              <a:t>	</a:t>
            </a:r>
            <a:r>
              <a:rPr sz="2600" spc="-300" dirty="0">
                <a:latin typeface="Microsoft Sans Serif"/>
                <a:cs typeface="Microsoft Sans Serif"/>
              </a:rPr>
              <a:t>Encloses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the  </a:t>
            </a:r>
            <a:r>
              <a:rPr sz="2600" spc="-120" dirty="0">
                <a:latin typeface="Microsoft Sans Serif"/>
                <a:cs typeface="Microsoft Sans Serif"/>
              </a:rPr>
              <a:t>remainder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optic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globe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170432"/>
            <a:ext cx="4572000" cy="5458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14237"/>
            <a:ext cx="7883525" cy="49422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250" dirty="0">
                <a:solidFill>
                  <a:srgbClr val="C00000"/>
                </a:solidFill>
                <a:latin typeface="Arial"/>
                <a:cs typeface="Arial"/>
              </a:rPr>
              <a:t>Choroid</a:t>
            </a:r>
            <a:endParaRPr sz="3200">
              <a:latin typeface="Arial"/>
              <a:cs typeface="Arial"/>
            </a:endParaRPr>
          </a:p>
          <a:p>
            <a:pPr marL="652780" marR="5080" indent="-274320">
              <a:lnSpc>
                <a:spcPct val="100000"/>
              </a:lnSpc>
              <a:spcBef>
                <a:spcPts val="625"/>
              </a:spcBef>
            </a:pPr>
            <a:r>
              <a:rPr sz="1800" spc="-114" dirty="0">
                <a:solidFill>
                  <a:srgbClr val="93B6D2"/>
                </a:solidFill>
                <a:latin typeface="Cambria"/>
                <a:cs typeface="Cambria"/>
              </a:rPr>
              <a:t>🞑</a:t>
            </a:r>
            <a:r>
              <a:rPr sz="1800" spc="-110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-29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choroid </a:t>
            </a:r>
            <a:r>
              <a:rPr sz="2600" spc="-195" dirty="0">
                <a:latin typeface="Microsoft Sans Serif"/>
                <a:cs typeface="Microsoft Sans Serif"/>
              </a:rPr>
              <a:t>contains</a:t>
            </a:r>
            <a:r>
              <a:rPr sz="2600" spc="30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blood </a:t>
            </a:r>
            <a:r>
              <a:rPr sz="2600" spc="-260" dirty="0">
                <a:latin typeface="Microsoft Sans Serif"/>
                <a:cs typeface="Microsoft Sans Serif"/>
              </a:rPr>
              <a:t>vessels</a:t>
            </a:r>
            <a:r>
              <a:rPr sz="2600" spc="17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for </a:t>
            </a:r>
            <a:r>
              <a:rPr sz="2600" spc="-150" dirty="0">
                <a:latin typeface="Microsoft Sans Serif"/>
                <a:cs typeface="Microsoft Sans Serif"/>
              </a:rPr>
              <a:t>eye </a:t>
            </a:r>
            <a:r>
              <a:rPr sz="2600" spc="-130" dirty="0">
                <a:latin typeface="Microsoft Sans Serif"/>
                <a:cs typeface="Microsoft Sans Serif"/>
              </a:rPr>
              <a:t>nutrition </a:t>
            </a:r>
            <a:r>
              <a:rPr sz="2600" spc="-110" dirty="0">
                <a:latin typeface="Microsoft Sans Serif"/>
                <a:cs typeface="Microsoft Sans Serif"/>
              </a:rPr>
              <a:t>and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is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heavily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pigmented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reduce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extraneous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 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entrance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backscatter.</a:t>
            </a:r>
            <a:endParaRPr sz="2600">
              <a:latin typeface="Microsoft Sans Serif"/>
              <a:cs typeface="Microsoft Sans Serif"/>
            </a:endParaRPr>
          </a:p>
          <a:p>
            <a:pPr marL="652780" marR="664210" indent="-274320">
              <a:lnSpc>
                <a:spcPct val="100000"/>
              </a:lnSpc>
              <a:spcBef>
                <a:spcPts val="600"/>
              </a:spcBef>
            </a:pPr>
            <a:r>
              <a:rPr sz="1800" spc="-114" dirty="0">
                <a:solidFill>
                  <a:srgbClr val="93B6D2"/>
                </a:solidFill>
                <a:latin typeface="Cambria"/>
                <a:cs typeface="Cambria"/>
              </a:rPr>
              <a:t>🞑</a:t>
            </a:r>
            <a:r>
              <a:rPr sz="1800" spc="-110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It </a:t>
            </a:r>
            <a:r>
              <a:rPr sz="2600" spc="-229" dirty="0">
                <a:latin typeface="Microsoft Sans Serif"/>
                <a:cs typeface="Microsoft Sans Serif"/>
              </a:rPr>
              <a:t>is</a:t>
            </a:r>
            <a:r>
              <a:rPr sz="2600" spc="-22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divided </a:t>
            </a:r>
            <a:r>
              <a:rPr sz="2600" spc="-130" dirty="0">
                <a:latin typeface="Microsoft Sans Serif"/>
                <a:cs typeface="Microsoft Sans Serif"/>
              </a:rPr>
              <a:t>into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ciliary </a:t>
            </a:r>
            <a:r>
              <a:rPr sz="2600" spc="-60" dirty="0">
                <a:latin typeface="Microsoft Sans Serif"/>
                <a:cs typeface="Microsoft Sans Serif"/>
              </a:rPr>
              <a:t>body </a:t>
            </a:r>
            <a:r>
              <a:rPr sz="2600" spc="-110" dirty="0">
                <a:latin typeface="Microsoft Sans Serif"/>
                <a:cs typeface="Microsoft Sans Serif"/>
              </a:rPr>
              <a:t>and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iris 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diaphragm,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which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controls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amount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that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ent</a:t>
            </a:r>
            <a:r>
              <a:rPr sz="2600" spc="-170" dirty="0">
                <a:latin typeface="Microsoft Sans Serif"/>
                <a:cs typeface="Microsoft Sans Serif"/>
              </a:rPr>
              <a:t>e</a:t>
            </a:r>
            <a:r>
              <a:rPr sz="2600" spc="-215" dirty="0">
                <a:latin typeface="Microsoft Sans Serif"/>
                <a:cs typeface="Microsoft Sans Serif"/>
              </a:rPr>
              <a:t>rs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pupil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(2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430" dirty="0">
                <a:latin typeface="Microsoft Sans Serif"/>
                <a:cs typeface="Microsoft Sans Serif"/>
              </a:rPr>
              <a:t>mm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~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8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mm).</a:t>
            </a:r>
            <a:endParaRPr sz="2600">
              <a:latin typeface="Microsoft Sans Serif"/>
              <a:cs typeface="Microsoft Sans Serif"/>
            </a:endParaRPr>
          </a:p>
          <a:p>
            <a:pPr marL="581025" marR="92710" lvl="1" indent="-342900">
              <a:lnSpc>
                <a:spcPct val="100000"/>
              </a:lnSpc>
              <a:spcBef>
                <a:spcPts val="2065"/>
              </a:spcBef>
              <a:buFont typeface="Microsoft Sans Serif"/>
              <a:buChar char="•"/>
              <a:tabLst>
                <a:tab pos="581025" algn="l"/>
                <a:tab pos="581660" algn="l"/>
              </a:tabLst>
            </a:pPr>
            <a:r>
              <a:rPr sz="24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Arial"/>
                <a:cs typeface="Arial"/>
              </a:rPr>
              <a:t>lens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6F2F9F"/>
                </a:solidFill>
                <a:latin typeface="Arial"/>
                <a:cs typeface="Arial"/>
              </a:rPr>
              <a:t>made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F2F9F"/>
                </a:solidFill>
                <a:latin typeface="Arial"/>
                <a:cs typeface="Arial"/>
              </a:rPr>
              <a:t>up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F2F9F"/>
                </a:solidFill>
                <a:latin typeface="Arial"/>
                <a:cs typeface="Arial"/>
              </a:rPr>
              <a:t>fibrous</a:t>
            </a:r>
            <a:r>
              <a:rPr sz="2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F2F9F"/>
                </a:solidFill>
                <a:latin typeface="Arial"/>
                <a:cs typeface="Arial"/>
              </a:rPr>
              <a:t>cells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6F2F9F"/>
                </a:solidFill>
                <a:latin typeface="Arial"/>
                <a:cs typeface="Arial"/>
              </a:rPr>
              <a:t>suspended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Arial"/>
                <a:cs typeface="Arial"/>
              </a:rPr>
              <a:t>by </a:t>
            </a:r>
            <a:r>
              <a:rPr sz="2400" b="1" spc="-6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fibe</a:t>
            </a:r>
            <a:r>
              <a:rPr sz="2400" b="1" spc="-114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31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F2F9F"/>
                </a:solidFill>
                <a:latin typeface="Arial"/>
                <a:cs typeface="Arial"/>
              </a:rPr>
              <a:t>th</a:t>
            </a:r>
            <a:r>
              <a:rPr sz="2400" b="1" spc="-12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200" dirty="0">
                <a:solidFill>
                  <a:srgbClr val="6F2F9F"/>
                </a:solidFill>
                <a:latin typeface="Arial"/>
                <a:cs typeface="Arial"/>
              </a:rPr>
              <a:t>ttach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F2F9F"/>
                </a:solidFill>
                <a:latin typeface="Arial"/>
                <a:cs typeface="Arial"/>
              </a:rPr>
              <a:t>it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b="1" spc="-250" dirty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400" b="1" spc="-190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cilia</a:t>
            </a:r>
            <a:r>
              <a:rPr sz="2400" b="1" spc="-7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65" dirty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F2F9F"/>
                </a:solidFill>
                <a:latin typeface="Arial"/>
                <a:cs typeface="Arial"/>
              </a:rPr>
              <a:t>bo</a:t>
            </a:r>
            <a:r>
              <a:rPr sz="2400" b="1" spc="-204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b="1" spc="-215" dirty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1025" marR="739775" lvl="1" indent="-342900">
              <a:lnSpc>
                <a:spcPct val="100000"/>
              </a:lnSpc>
              <a:spcBef>
                <a:spcPts val="575"/>
              </a:spcBef>
              <a:buFont typeface="Microsoft Sans Serif"/>
              <a:buChar char="•"/>
              <a:tabLst>
                <a:tab pos="581025" algn="l"/>
                <a:tab pos="581660" algn="l"/>
                <a:tab pos="6388100" algn="l"/>
              </a:tabLst>
            </a:pPr>
            <a:r>
              <a:rPr sz="2400" b="1" spc="-110" dirty="0">
                <a:solidFill>
                  <a:srgbClr val="6F2F9F"/>
                </a:solidFill>
                <a:latin typeface="Arial"/>
                <a:cs typeface="Arial"/>
              </a:rPr>
              <a:t>It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slightly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6F2F9F"/>
                </a:solidFill>
                <a:latin typeface="Arial"/>
                <a:cs typeface="Arial"/>
              </a:rPr>
              <a:t>yellow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4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6F2F9F"/>
                </a:solidFill>
                <a:latin typeface="Arial"/>
                <a:cs typeface="Arial"/>
              </a:rPr>
              <a:t>absorbs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F2F9F"/>
                </a:solidFill>
                <a:latin typeface="Arial"/>
                <a:cs typeface="Arial"/>
              </a:rPr>
              <a:t>approx.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6F2F9F"/>
                </a:solidFill>
                <a:latin typeface="Arial"/>
                <a:cs typeface="Arial"/>
              </a:rPr>
              <a:t>8%	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2400" b="1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400" b="1" spc="-6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F2F9F"/>
                </a:solidFill>
                <a:latin typeface="Arial"/>
                <a:cs typeface="Arial"/>
              </a:rPr>
              <a:t>visible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light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6F2F9F"/>
                </a:solidFill>
                <a:latin typeface="Arial"/>
                <a:cs typeface="Arial"/>
              </a:rPr>
              <a:t>spectrum.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10423"/>
            <a:ext cx="3990975" cy="46602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3000" b="1" spc="-225" dirty="0">
                <a:solidFill>
                  <a:srgbClr val="C00000"/>
                </a:solidFill>
                <a:latin typeface="Arial"/>
                <a:cs typeface="Arial"/>
              </a:rPr>
              <a:t>Retina</a:t>
            </a:r>
            <a:endParaRPr sz="3000">
              <a:latin typeface="Arial"/>
              <a:cs typeface="Arial"/>
            </a:endParaRPr>
          </a:p>
          <a:p>
            <a:pPr marL="652780" marR="661670" lvl="1" indent="-274955">
              <a:lnSpc>
                <a:spcPts val="2590"/>
              </a:lnSpc>
              <a:spcBef>
                <a:spcPts val="68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Light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object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is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im</a:t>
            </a:r>
            <a:r>
              <a:rPr sz="2400" spc="-160" dirty="0">
                <a:latin typeface="Microsoft Sans Serif"/>
                <a:cs typeface="Microsoft Sans Serif"/>
              </a:rPr>
              <a:t>a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spc="-75" dirty="0">
                <a:latin typeface="Microsoft Sans Serif"/>
                <a:cs typeface="Microsoft Sans Serif"/>
              </a:rPr>
              <a:t>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reti</a:t>
            </a:r>
            <a:r>
              <a:rPr sz="2400" spc="-125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5590">
              <a:lnSpc>
                <a:spcPts val="2735"/>
              </a:lnSpc>
              <a:spcBef>
                <a:spcPts val="27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350" dirty="0">
                <a:latin typeface="Microsoft Sans Serif"/>
                <a:cs typeface="Microsoft Sans Serif"/>
              </a:rPr>
              <a:t>Th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retina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line</a:t>
            </a:r>
            <a:r>
              <a:rPr sz="2400" spc="-210" dirty="0">
                <a:latin typeface="Microsoft Sans Serif"/>
                <a:cs typeface="Microsoft Sans Serif"/>
              </a:rPr>
              <a:t>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entire</a:t>
            </a:r>
            <a:endParaRPr sz="2400">
              <a:latin typeface="Microsoft Sans Serif"/>
              <a:cs typeface="Microsoft Sans Serif"/>
            </a:endParaRPr>
          </a:p>
          <a:p>
            <a:pPr marL="652780">
              <a:lnSpc>
                <a:spcPts val="2735"/>
              </a:lnSpc>
            </a:pPr>
            <a:r>
              <a:rPr sz="2400" spc="-95" dirty="0">
                <a:latin typeface="Microsoft Sans Serif"/>
                <a:cs typeface="Microsoft Sans Serif"/>
              </a:rPr>
              <a:t>posterior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portion.</a:t>
            </a:r>
            <a:endParaRPr sz="2400">
              <a:latin typeface="Microsoft Sans Serif"/>
              <a:cs typeface="Microsoft Sans Serif"/>
            </a:endParaRPr>
          </a:p>
          <a:p>
            <a:pPr marL="652780" marR="5080" lvl="1" indent="-274955" algn="just">
              <a:lnSpc>
                <a:spcPts val="2590"/>
              </a:lnSpc>
              <a:spcBef>
                <a:spcPts val="64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Di</a:t>
            </a:r>
            <a:r>
              <a:rPr sz="2400" spc="-240" dirty="0">
                <a:latin typeface="Microsoft Sans Serif"/>
                <a:cs typeface="Microsoft Sans Serif"/>
              </a:rPr>
              <a:t>s</a:t>
            </a:r>
            <a:r>
              <a:rPr sz="2400" spc="-114" dirty="0">
                <a:latin typeface="Microsoft Sans Serif"/>
                <a:cs typeface="Microsoft Sans Serif"/>
              </a:rPr>
              <a:t>crete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ligh</a:t>
            </a:r>
            <a:r>
              <a:rPr sz="2400" spc="-55" dirty="0">
                <a:latin typeface="Microsoft Sans Serif"/>
                <a:cs typeface="Microsoft Sans Serif"/>
              </a:rPr>
              <a:t>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receptors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are  </a:t>
            </a:r>
            <a:r>
              <a:rPr sz="2400" spc="-85" dirty="0">
                <a:latin typeface="Microsoft Sans Serif"/>
                <a:cs typeface="Microsoft Sans Serif"/>
              </a:rPr>
              <a:t>distributed </a:t>
            </a:r>
            <a:r>
              <a:rPr sz="2400" spc="-120" dirty="0">
                <a:latin typeface="Microsoft Sans Serif"/>
                <a:cs typeface="Microsoft Sans Serif"/>
              </a:rPr>
              <a:t>over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40" dirty="0">
                <a:latin typeface="Microsoft Sans Serif"/>
                <a:cs typeface="Microsoft Sans Serif"/>
              </a:rPr>
              <a:t>surface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retina:</a:t>
            </a:r>
            <a:endParaRPr sz="2400">
              <a:latin typeface="Microsoft Sans Serif"/>
              <a:cs typeface="Microsoft Sans Serif"/>
            </a:endParaRPr>
          </a:p>
          <a:p>
            <a:pPr marL="1030605" marR="122555" lvl="2" indent="-287020" algn="just">
              <a:lnSpc>
                <a:spcPts val="2810"/>
              </a:lnSpc>
              <a:spcBef>
                <a:spcPts val="610"/>
              </a:spcBef>
              <a:buClr>
                <a:srgbClr val="DD8046"/>
              </a:buClr>
              <a:buSzPct val="75000"/>
              <a:buChar char="–"/>
              <a:tabLst>
                <a:tab pos="1031240" algn="l"/>
              </a:tabLst>
            </a:pPr>
            <a:r>
              <a:rPr sz="2600" spc="-265" dirty="0">
                <a:latin typeface="Microsoft Sans Serif"/>
                <a:cs typeface="Microsoft Sans Serif"/>
              </a:rPr>
              <a:t>cones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(6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10" dirty="0">
                <a:latin typeface="Microsoft Sans Serif"/>
                <a:cs typeface="Microsoft Sans Serif"/>
              </a:rPr>
              <a:t>7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90" dirty="0">
                <a:latin typeface="Microsoft Sans Serif"/>
                <a:cs typeface="Microsoft Sans Serif"/>
              </a:rPr>
              <a:t>i</a:t>
            </a:r>
            <a:r>
              <a:rPr sz="2600" spc="-25" dirty="0">
                <a:latin typeface="Microsoft Sans Serif"/>
                <a:cs typeface="Microsoft Sans Serif"/>
              </a:rPr>
              <a:t>lli</a:t>
            </a:r>
            <a:r>
              <a:rPr sz="2600" spc="-140" dirty="0">
                <a:latin typeface="Microsoft Sans Serif"/>
                <a:cs typeface="Microsoft Sans Serif"/>
              </a:rPr>
              <a:t>o</a:t>
            </a:r>
            <a:r>
              <a:rPr sz="2600" spc="-310" dirty="0">
                <a:latin typeface="Microsoft Sans Serif"/>
                <a:cs typeface="Microsoft Sans Serif"/>
              </a:rPr>
              <a:t>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0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  </a:t>
            </a:r>
            <a:r>
              <a:rPr sz="2600" spc="-150" dirty="0">
                <a:latin typeface="Microsoft Sans Serif"/>
                <a:cs typeface="Microsoft Sans Serif"/>
              </a:rPr>
              <a:t>eye)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endParaRPr sz="2600">
              <a:latin typeface="Microsoft Sans Serif"/>
              <a:cs typeface="Microsoft Sans Serif"/>
            </a:endParaRPr>
          </a:p>
          <a:p>
            <a:pPr marL="1030605" marR="273685" lvl="2" indent="-287020" algn="just">
              <a:lnSpc>
                <a:spcPts val="2810"/>
              </a:lnSpc>
              <a:spcBef>
                <a:spcPts val="620"/>
              </a:spcBef>
              <a:buClr>
                <a:srgbClr val="DD8046"/>
              </a:buClr>
              <a:buSzPct val="75000"/>
              <a:buChar char="–"/>
              <a:tabLst>
                <a:tab pos="1031240" algn="l"/>
              </a:tabLst>
            </a:pPr>
            <a:r>
              <a:rPr sz="2600" spc="-55" dirty="0">
                <a:latin typeface="Microsoft Sans Serif"/>
                <a:cs typeface="Microsoft Sans Serif"/>
              </a:rPr>
              <a:t>r</a:t>
            </a:r>
            <a:r>
              <a:rPr sz="2600" spc="-195" dirty="0">
                <a:latin typeface="Microsoft Sans Serif"/>
                <a:cs typeface="Microsoft Sans Serif"/>
              </a:rPr>
              <a:t>ods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(7</a:t>
            </a:r>
            <a:r>
              <a:rPr sz="2600" spc="-65" dirty="0">
                <a:latin typeface="Microsoft Sans Serif"/>
                <a:cs typeface="Microsoft Sans Serif"/>
              </a:rPr>
              <a:t>5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10" dirty="0">
                <a:latin typeface="Microsoft Sans Serif"/>
                <a:cs typeface="Microsoft Sans Serif"/>
              </a:rPr>
              <a:t>150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95" dirty="0">
                <a:latin typeface="Microsoft Sans Serif"/>
                <a:cs typeface="Microsoft Sans Serif"/>
              </a:rPr>
              <a:t>i</a:t>
            </a:r>
            <a:r>
              <a:rPr sz="2600" spc="-30" dirty="0">
                <a:latin typeface="Microsoft Sans Serif"/>
                <a:cs typeface="Microsoft Sans Serif"/>
              </a:rPr>
              <a:t>l</a:t>
            </a:r>
            <a:r>
              <a:rPr sz="2600" spc="-15" dirty="0">
                <a:latin typeface="Microsoft Sans Serif"/>
                <a:cs typeface="Microsoft Sans Serif"/>
              </a:rPr>
              <a:t>l</a:t>
            </a:r>
            <a:r>
              <a:rPr sz="2600" spc="-55" dirty="0">
                <a:latin typeface="Microsoft Sans Serif"/>
                <a:cs typeface="Microsoft Sans Serif"/>
              </a:rPr>
              <a:t>i</a:t>
            </a:r>
            <a:r>
              <a:rPr sz="2600" spc="-110" dirty="0">
                <a:latin typeface="Microsoft Sans Serif"/>
                <a:cs typeface="Microsoft Sans Serif"/>
              </a:rPr>
              <a:t>o</a:t>
            </a:r>
            <a:r>
              <a:rPr sz="2600" spc="-200" dirty="0">
                <a:latin typeface="Microsoft Sans Serif"/>
                <a:cs typeface="Microsoft Sans Serif"/>
              </a:rPr>
              <a:t>n  </a:t>
            </a:r>
            <a:r>
              <a:rPr sz="2600" spc="-50" dirty="0">
                <a:latin typeface="Microsoft Sans Serif"/>
                <a:cs typeface="Microsoft Sans Serif"/>
              </a:rPr>
              <a:t>per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eye)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828800"/>
            <a:ext cx="4038600" cy="4393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0881"/>
            <a:ext cx="7980045" cy="44011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325" dirty="0">
                <a:solidFill>
                  <a:srgbClr val="C00000"/>
                </a:solidFill>
                <a:latin typeface="Arial"/>
                <a:cs typeface="Arial"/>
              </a:rPr>
              <a:t>Cones</a:t>
            </a:r>
            <a:endParaRPr sz="3200">
              <a:latin typeface="Arial"/>
              <a:cs typeface="Arial"/>
            </a:endParaRPr>
          </a:p>
          <a:p>
            <a:pPr marL="652780" marR="395605" lvl="1" indent="-274320">
              <a:lnSpc>
                <a:spcPct val="100000"/>
              </a:lnSpc>
              <a:spcBef>
                <a:spcPts val="62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325" dirty="0">
                <a:latin typeface="Microsoft Sans Serif"/>
                <a:cs typeface="Microsoft Sans Serif"/>
              </a:rPr>
              <a:t>nes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ovi</a:t>
            </a:r>
            <a:r>
              <a:rPr sz="2800" spc="-110" dirty="0">
                <a:latin typeface="Microsoft Sans Serif"/>
                <a:cs typeface="Microsoft Sans Serif"/>
              </a:rPr>
              <a:t>d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75" dirty="0">
                <a:latin typeface="Microsoft Sans Serif"/>
                <a:cs typeface="Microsoft Sans Serif"/>
              </a:rPr>
              <a:t>lo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visi</a:t>
            </a:r>
            <a:r>
              <a:rPr sz="2800" spc="-235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p</a:t>
            </a:r>
            <a:r>
              <a:rPr sz="2800" spc="-170" dirty="0">
                <a:latin typeface="Microsoft Sans Serif"/>
                <a:cs typeface="Microsoft Sans Serif"/>
              </a:rPr>
              <a:t>ond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high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r  </a:t>
            </a:r>
            <a:r>
              <a:rPr sz="2800" spc="-185" dirty="0">
                <a:latin typeface="Microsoft Sans Serif"/>
                <a:cs typeface="Microsoft Sans Serif"/>
              </a:rPr>
              <a:t>levels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illumination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density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90" dirty="0">
                <a:latin typeface="Microsoft Sans Serif"/>
                <a:cs typeface="Microsoft Sans Serif"/>
              </a:rPr>
              <a:t>cones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higher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fovea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350" dirty="0">
                <a:latin typeface="Microsoft Sans Serif"/>
                <a:cs typeface="Microsoft Sans Serif"/>
              </a:rPr>
              <a:t>Ea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-335" dirty="0">
                <a:latin typeface="Microsoft Sans Serif"/>
                <a:cs typeface="Microsoft Sans Serif"/>
              </a:rPr>
              <a:t>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220" dirty="0">
                <a:latin typeface="Microsoft Sans Serif"/>
                <a:cs typeface="Microsoft Sans Serif"/>
              </a:rPr>
              <a:t>nnect</a:t>
            </a:r>
            <a:r>
              <a:rPr sz="2800" spc="-24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it</a:t>
            </a:r>
            <a:r>
              <a:rPr sz="2800" spc="-26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245" dirty="0">
                <a:latin typeface="Microsoft Sans Serif"/>
                <a:cs typeface="Microsoft Sans Serif"/>
              </a:rPr>
              <a:t>wn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ne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en</a:t>
            </a:r>
            <a:r>
              <a:rPr sz="2800" spc="-165" dirty="0">
                <a:latin typeface="Microsoft Sans Serif"/>
                <a:cs typeface="Microsoft Sans Serif"/>
              </a:rPr>
              <a:t>d.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45" dirty="0">
                <a:latin typeface="Microsoft Sans Serif"/>
                <a:cs typeface="Microsoft Sans Serif"/>
              </a:rPr>
              <a:t>Cone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vision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called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i="1" spc="-165" dirty="0">
                <a:latin typeface="Arial"/>
                <a:cs typeface="Arial"/>
              </a:rPr>
              <a:t>photopic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(or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bright-light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vision).</a:t>
            </a:r>
            <a:endParaRPr sz="2800">
              <a:latin typeface="Microsoft Sans Serif"/>
              <a:cs typeface="Microsoft Sans Serif"/>
            </a:endParaRPr>
          </a:p>
          <a:p>
            <a:pPr marL="652780" marR="443865" lvl="1" indent="-274320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b="1" spc="-290" dirty="0">
                <a:solidFill>
                  <a:srgbClr val="C00000"/>
                </a:solidFill>
                <a:latin typeface="Arial"/>
                <a:cs typeface="Arial"/>
              </a:rPr>
              <a:t>scles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contr</a:t>
            </a:r>
            <a:r>
              <a:rPr sz="2800" b="1" spc="-29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170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ye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sz="2800" b="1" spc="-1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te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ye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C00000"/>
                </a:solidFill>
                <a:latin typeface="Arial"/>
                <a:cs typeface="Arial"/>
              </a:rPr>
              <a:t>ball  </a:t>
            </a:r>
            <a:r>
              <a:rPr sz="2800" b="1" spc="-260" dirty="0">
                <a:solidFill>
                  <a:srgbClr val="C00000"/>
                </a:solidFill>
                <a:latin typeface="Arial"/>
                <a:cs typeface="Arial"/>
              </a:rPr>
              <a:t>un</a:t>
            </a: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il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4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ge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2800" b="1" spc="-17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32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800" b="1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19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26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265" dirty="0">
                <a:solidFill>
                  <a:srgbClr val="C00000"/>
                </a:solidFill>
                <a:latin typeface="Arial"/>
                <a:cs typeface="Arial"/>
              </a:rPr>
              <a:t>est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b="1" spc="-70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800" b="1" spc="-4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36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on 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b="1" spc="-3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1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800" b="1" spc="-120" dirty="0">
                <a:solidFill>
                  <a:srgbClr val="C00000"/>
                </a:solidFill>
                <a:latin typeface="Arial"/>
                <a:cs typeface="Arial"/>
              </a:rPr>
              <a:t>ea.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Office PowerPoint</Application>
  <PresentationFormat>On-screen Show (4:3)</PresentationFormat>
  <Paragraphs>143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MCSC0009:</vt:lpstr>
      <vt:lpstr>However, the choice of technique is often  based on subjective, visual judgment</vt:lpstr>
      <vt:lpstr>Structure (anatomy) of the human eye</vt:lpstr>
      <vt:lpstr>Slide 4</vt:lpstr>
      <vt:lpstr>Structure of the human eye …</vt:lpstr>
      <vt:lpstr>Structure of the human eye …</vt:lpstr>
      <vt:lpstr>Structure of the human eye …</vt:lpstr>
      <vt:lpstr>Structure of the human eye …</vt:lpstr>
      <vt:lpstr>Structure of the human eye …</vt:lpstr>
      <vt:lpstr>Structure of the human eye …</vt:lpstr>
      <vt:lpstr>Blind-Spot Experiment</vt:lpstr>
      <vt:lpstr>Image Formation in the Eye</vt:lpstr>
      <vt:lpstr>Image Formation in the Eye</vt:lpstr>
      <vt:lpstr>Slide 14</vt:lpstr>
      <vt:lpstr>Brightness Adaptation &amp; Discrimination</vt:lpstr>
      <vt:lpstr>Visual Phenomena: Brightness adaptation</vt:lpstr>
      <vt:lpstr>Visual Phenomena: Brightness adaptation</vt:lpstr>
      <vt:lpstr>Brightness discrimination</vt:lpstr>
      <vt:lpstr>Psychovisual effects</vt:lpstr>
      <vt:lpstr>Slide 20</vt:lpstr>
      <vt:lpstr>Psychovisual effects :Simultaneous contrast</vt:lpstr>
      <vt:lpstr>Psychovisual effects :Optical illusion</vt:lpstr>
      <vt:lpstr>Psychovisual effects :Optical illusion …</vt:lpstr>
      <vt:lpstr>Psychovisual effects :Optical illusion …</vt:lpstr>
      <vt:lpstr>Psychovisual effects :Optical illusion …</vt:lpstr>
      <vt:lpstr>Psychovisual effects :Optical illusion …</vt:lpstr>
      <vt:lpstr>Electromagnetic spectrum</vt:lpstr>
      <vt:lpstr>Spectrum of Colors</vt:lpstr>
      <vt:lpstr>Slide 29</vt:lpstr>
      <vt:lpstr>Electromagnetic spectrum</vt:lpstr>
      <vt:lpstr>Chromatic Light</vt:lpstr>
      <vt:lpstr>Any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TANUJ</dc:creator>
  <cp:lastModifiedBy>GLAU</cp:lastModifiedBy>
  <cp:revision>1</cp:revision>
  <dcterms:created xsi:type="dcterms:W3CDTF">2022-03-12T08:42:40Z</dcterms:created>
  <dcterms:modified xsi:type="dcterms:W3CDTF">2022-08-10T18:50:05Z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2022-03-12T00:00:00Z</vt:filetime>
  </property>
</Properties>
</file>