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0"/>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9"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608ACC-62BB-4D97-8A38-C88AEE6CBE2A}" type="datetimeFigureOut">
              <a:rPr lang="en-US" smtClean="0"/>
              <a:pPr/>
              <a:t>8/18/2022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33F663-7B16-4E25-B35E-7E587C4261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Mixed </a:t>
            </a:r>
            <a:r>
              <a:rPr lang="en-US" sz="1200" b="1" i="0" kern="1200" dirty="0" smtClean="0">
                <a:solidFill>
                  <a:schemeClr val="tx1"/>
                </a:solidFill>
                <a:latin typeface="+mn-lt"/>
                <a:ea typeface="+mn-ea"/>
                <a:cs typeface="+mn-cs"/>
              </a:rPr>
              <a:t>adjacency</a:t>
            </a:r>
            <a:r>
              <a:rPr lang="en-US" sz="1200" b="0" i="0" kern="1200" dirty="0" smtClean="0">
                <a:solidFill>
                  <a:schemeClr val="tx1"/>
                </a:solidFill>
                <a:latin typeface="+mn-lt"/>
                <a:ea typeface="+mn-ea"/>
                <a:cs typeface="+mn-cs"/>
              </a:rPr>
              <a:t> is a modification of 8-</a:t>
            </a:r>
            <a:r>
              <a:rPr lang="en-US" sz="1200" b="1" i="0" kern="1200" dirty="0" smtClean="0">
                <a:solidFill>
                  <a:schemeClr val="tx1"/>
                </a:solidFill>
                <a:latin typeface="+mn-lt"/>
                <a:ea typeface="+mn-ea"/>
                <a:cs typeface="+mn-cs"/>
              </a:rPr>
              <a:t>adjacency</a:t>
            </a:r>
            <a:r>
              <a:rPr lang="en-US" sz="1200" b="0" i="0" kern="1200" dirty="0" smtClean="0">
                <a:solidFill>
                  <a:schemeClr val="tx1"/>
                </a:solidFill>
                <a:latin typeface="+mn-lt"/>
                <a:ea typeface="+mn-ea"/>
                <a:cs typeface="+mn-cs"/>
              </a:rPr>
              <a:t>and is used to eliminate the multiple path connections that often arise when 8-</a:t>
            </a:r>
            <a:r>
              <a:rPr lang="en-US" sz="1200" b="1" i="0" kern="1200" dirty="0" smtClean="0">
                <a:solidFill>
                  <a:schemeClr val="tx1"/>
                </a:solidFill>
                <a:latin typeface="+mn-lt"/>
                <a:ea typeface="+mn-ea"/>
                <a:cs typeface="+mn-cs"/>
              </a:rPr>
              <a:t>adjacency</a:t>
            </a:r>
            <a:r>
              <a:rPr lang="en-US" sz="1200" b="0" i="0" kern="1200" dirty="0" smtClean="0">
                <a:solidFill>
                  <a:schemeClr val="tx1"/>
                </a:solidFill>
                <a:latin typeface="+mn-lt"/>
                <a:ea typeface="+mn-ea"/>
                <a:cs typeface="+mn-cs"/>
              </a:rPr>
              <a:t> is used. </a:t>
            </a:r>
            <a:endParaRPr lang="en-US" dirty="0"/>
          </a:p>
        </p:txBody>
      </p:sp>
      <p:sp>
        <p:nvSpPr>
          <p:cNvPr id="4" name="Slide Number Placeholder 3"/>
          <p:cNvSpPr>
            <a:spLocks noGrp="1"/>
          </p:cNvSpPr>
          <p:nvPr>
            <p:ph type="sldNum" sz="quarter" idx="10"/>
          </p:nvPr>
        </p:nvSpPr>
        <p:spPr/>
        <p:txBody>
          <a:bodyPr/>
          <a:lstStyle/>
          <a:p>
            <a:fld id="{BDF936D0-2CA5-4A90-96B6-9D86EF5B21DE}"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name </a:t>
            </a:r>
            <a:r>
              <a:rPr lang="en-US" sz="1200" b="1" i="0" kern="1200" dirty="0" smtClean="0">
                <a:solidFill>
                  <a:schemeClr val="tx1"/>
                </a:solidFill>
                <a:latin typeface="+mn-lt"/>
                <a:ea typeface="+mn-ea"/>
                <a:cs typeface="+mn-cs"/>
              </a:rPr>
              <a:t>City block distance</a:t>
            </a:r>
            <a:r>
              <a:rPr lang="en-US" sz="1200" b="0" i="0" kern="1200" dirty="0" smtClean="0">
                <a:solidFill>
                  <a:schemeClr val="tx1"/>
                </a:solidFill>
                <a:latin typeface="+mn-lt"/>
                <a:ea typeface="+mn-ea"/>
                <a:cs typeface="+mn-cs"/>
              </a:rPr>
              <a:t> (also referred to as Manhattan </a:t>
            </a:r>
            <a:r>
              <a:rPr lang="en-US" sz="1200" b="1" i="0" kern="1200" dirty="0" smtClean="0">
                <a:solidFill>
                  <a:schemeClr val="tx1"/>
                </a:solidFill>
                <a:latin typeface="+mn-lt"/>
                <a:ea typeface="+mn-ea"/>
                <a:cs typeface="+mn-cs"/>
              </a:rPr>
              <a:t>distance</a:t>
            </a:r>
            <a:r>
              <a:rPr lang="en-US" sz="1200" b="0" i="0" kern="1200" dirty="0" smtClean="0">
                <a:solidFill>
                  <a:schemeClr val="tx1"/>
                </a:solidFill>
                <a:latin typeface="+mn-lt"/>
                <a:ea typeface="+mn-ea"/>
                <a:cs typeface="+mn-cs"/>
              </a:rPr>
              <a:t>) is explained if you consider two points in the </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-plane. The shortest </a:t>
            </a:r>
            <a:r>
              <a:rPr lang="en-US" sz="1200" b="1" i="0" kern="1200" dirty="0" smtClean="0">
                <a:solidFill>
                  <a:schemeClr val="tx1"/>
                </a:solidFill>
                <a:latin typeface="+mn-lt"/>
                <a:ea typeface="+mn-ea"/>
                <a:cs typeface="+mn-cs"/>
              </a:rPr>
              <a:t>distance</a:t>
            </a:r>
            <a:r>
              <a:rPr lang="en-US" sz="1200" b="0" i="0" kern="1200" dirty="0" smtClean="0">
                <a:solidFill>
                  <a:schemeClr val="tx1"/>
                </a:solidFill>
                <a:latin typeface="+mn-lt"/>
                <a:ea typeface="+mn-ea"/>
                <a:cs typeface="+mn-cs"/>
              </a:rPr>
              <a:t> between the two points is along the hypotenuse, which is the Euclidean </a:t>
            </a:r>
            <a:r>
              <a:rPr lang="en-US" sz="1200" b="1" i="0" kern="1200" dirty="0" smtClean="0">
                <a:solidFill>
                  <a:schemeClr val="tx1"/>
                </a:solidFill>
                <a:latin typeface="+mn-lt"/>
                <a:ea typeface="+mn-ea"/>
                <a:cs typeface="+mn-cs"/>
              </a:rPr>
              <a:t>distance</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It is also known as </a:t>
            </a:r>
            <a:r>
              <a:rPr lang="en-US" sz="1200" b="1" i="0" kern="1200" dirty="0" smtClean="0">
                <a:solidFill>
                  <a:schemeClr val="tx1"/>
                </a:solidFill>
                <a:latin typeface="+mn-lt"/>
                <a:ea typeface="+mn-ea"/>
                <a:cs typeface="+mn-cs"/>
              </a:rPr>
              <a:t>chessboard distance</a:t>
            </a:r>
            <a:r>
              <a:rPr lang="en-US" sz="1200" b="0" i="0" kern="1200" dirty="0" smtClean="0">
                <a:solidFill>
                  <a:schemeClr val="tx1"/>
                </a:solidFill>
                <a:latin typeface="+mn-lt"/>
                <a:ea typeface="+mn-ea"/>
                <a:cs typeface="+mn-cs"/>
              </a:rPr>
              <a:t>, since in the game </a:t>
            </a:r>
            <a:r>
              <a:rPr lang="en-US" sz="1200" b="0" i="0" kern="1200" dirty="0" err="1" smtClean="0">
                <a:solidFill>
                  <a:schemeClr val="tx1"/>
                </a:solidFill>
                <a:latin typeface="+mn-lt"/>
                <a:ea typeface="+mn-ea"/>
                <a:cs typeface="+mn-cs"/>
              </a:rPr>
              <a:t>of</a:t>
            </a:r>
            <a:r>
              <a:rPr lang="en-US" sz="1200" b="1" i="0" kern="1200" dirty="0" err="1" smtClean="0">
                <a:solidFill>
                  <a:schemeClr val="tx1"/>
                </a:solidFill>
                <a:latin typeface="+mn-lt"/>
                <a:ea typeface="+mn-ea"/>
                <a:cs typeface="+mn-cs"/>
              </a:rPr>
              <a:t>chess</a:t>
            </a:r>
            <a:r>
              <a:rPr lang="en-US" sz="1200" b="0" i="0" kern="1200" dirty="0" smtClean="0">
                <a:solidFill>
                  <a:schemeClr val="tx1"/>
                </a:solidFill>
                <a:latin typeface="+mn-lt"/>
                <a:ea typeface="+mn-ea"/>
                <a:cs typeface="+mn-cs"/>
              </a:rPr>
              <a:t> the minimum number of moves needed by a king to go from one square on a </a:t>
            </a:r>
            <a:r>
              <a:rPr lang="en-US" sz="1200" b="1" i="0" kern="1200" dirty="0" smtClean="0">
                <a:solidFill>
                  <a:schemeClr val="tx1"/>
                </a:solidFill>
                <a:latin typeface="+mn-lt"/>
                <a:ea typeface="+mn-ea"/>
                <a:cs typeface="+mn-cs"/>
              </a:rPr>
              <a:t>chessboard</a:t>
            </a:r>
            <a:endParaRPr lang="en-US" dirty="0"/>
          </a:p>
        </p:txBody>
      </p:sp>
      <p:sp>
        <p:nvSpPr>
          <p:cNvPr id="4" name="Slide Number Placeholder 3"/>
          <p:cNvSpPr>
            <a:spLocks noGrp="1"/>
          </p:cNvSpPr>
          <p:nvPr>
            <p:ph type="sldNum" sz="quarter" idx="10"/>
          </p:nvPr>
        </p:nvSpPr>
        <p:spPr/>
        <p:txBody>
          <a:bodyPr/>
          <a:lstStyle/>
          <a:p>
            <a:fld id="{BDF936D0-2CA5-4A90-96B6-9D86EF5B21D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D5E7ED4-2389-4072-8B49-EA5D02D474EA}" type="datetimeFigureOut">
              <a:rPr lang="en-US" smtClean="0"/>
              <a:pPr/>
              <a:t>8/18/2022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046BA27-5E36-4BF9-BDB4-8352BA00C53A}"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5E7ED4-2389-4072-8B49-EA5D02D474EA}"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BA27-5E36-4BF9-BDB4-8352BA00C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5E7ED4-2389-4072-8B49-EA5D02D474EA}"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BA27-5E36-4BF9-BDB4-8352BA00C53A}"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D5E7ED4-2389-4072-8B49-EA5D02D474EA}"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BA27-5E36-4BF9-BDB4-8352BA00C53A}"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D5E7ED4-2389-4072-8B49-EA5D02D474EA}" type="datetimeFigureOut">
              <a:rPr lang="en-US" smtClean="0"/>
              <a:pPr/>
              <a:t>8/18/2022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046BA27-5E36-4BF9-BDB4-8352BA00C53A}"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D5E7ED4-2389-4072-8B49-EA5D02D474EA}"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6BA27-5E36-4BF9-BDB4-8352BA00C53A}"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D5E7ED4-2389-4072-8B49-EA5D02D474EA}" type="datetimeFigureOut">
              <a:rPr lang="en-US" smtClean="0"/>
              <a:pPr/>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46BA27-5E36-4BF9-BDB4-8352BA00C53A}"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5E7ED4-2389-4072-8B49-EA5D02D474EA}" type="datetimeFigureOut">
              <a:rPr lang="en-US" smtClean="0"/>
              <a:pPr/>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46BA27-5E36-4BF9-BDB4-8352BA00C53A}"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E7ED4-2389-4072-8B49-EA5D02D474EA}" type="datetimeFigureOut">
              <a:rPr lang="en-US" smtClean="0"/>
              <a:pPr/>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46BA27-5E36-4BF9-BDB4-8352BA00C53A}"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5E7ED4-2389-4072-8B49-EA5D02D474EA}"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6BA27-5E36-4BF9-BDB4-8352BA00C53A}"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5E7ED4-2389-4072-8B49-EA5D02D474EA}"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6BA27-5E36-4BF9-BDB4-8352BA00C53A}"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D5E7ED4-2389-4072-8B49-EA5D02D474EA}" type="datetimeFigureOut">
              <a:rPr lang="en-US" smtClean="0"/>
              <a:pPr/>
              <a:t>8/18/2022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046BA27-5E36-4BF9-BDB4-8352BA00C53A}"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0"/>
            <a:ext cx="7315200" cy="1524000"/>
          </a:xfrm>
        </p:spPr>
        <p:txBody>
          <a:bodyPr>
            <a:normAutofit/>
          </a:bodyPr>
          <a:lstStyle/>
          <a:p>
            <a:pPr algn="ctr"/>
            <a:r>
              <a:rPr lang="en-US" b="1" dirty="0" smtClean="0">
                <a:solidFill>
                  <a:schemeClr val="accent2">
                    <a:lumMod val="50000"/>
                  </a:schemeClr>
                </a:solidFill>
                <a:latin typeface="Times New Roman" pitchFamily="18" charset="0"/>
                <a:cs typeface="Times New Roman" pitchFamily="18" charset="0"/>
              </a:rPr>
              <a:t>Digital Image Processing</a:t>
            </a:r>
            <a:r>
              <a:rPr lang="en-US" b="1" smtClean="0">
                <a:solidFill>
                  <a:schemeClr val="accent2">
                    <a:lumMod val="50000"/>
                  </a:schemeClr>
                </a:solidFill>
                <a:latin typeface="Times New Roman" pitchFamily="18" charset="0"/>
                <a:cs typeface="Times New Roman" pitchFamily="18" charset="0"/>
              </a:rPr>
              <a:t/>
            </a:r>
            <a:br>
              <a:rPr lang="en-US" b="1" smtClean="0">
                <a:solidFill>
                  <a:schemeClr val="accent2">
                    <a:lumMod val="50000"/>
                  </a:schemeClr>
                </a:solidFill>
                <a:latin typeface="Times New Roman" pitchFamily="18" charset="0"/>
                <a:cs typeface="Times New Roman" pitchFamily="18" charset="0"/>
              </a:rPr>
            </a:br>
            <a:endParaRPr lang="en-US" b="1" dirty="0">
              <a:solidFill>
                <a:schemeClr val="accent2">
                  <a:lumMod val="50000"/>
                </a:schemeClr>
              </a:solidFill>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3429000" y="457200"/>
            <a:ext cx="1742740" cy="1645920"/>
          </a:xfrm>
          <a:prstGeom prst="rect">
            <a:avLst/>
          </a:prstGeom>
          <a:noFill/>
          <a:ln w="9525">
            <a:noFill/>
            <a:miter lim="800000"/>
            <a:headEnd/>
            <a:tailEnd/>
          </a:ln>
        </p:spPr>
      </p:pic>
      <p:sp>
        <p:nvSpPr>
          <p:cNvPr id="5" name="Rectangle 4"/>
          <p:cNvSpPr/>
          <p:nvPr/>
        </p:nvSpPr>
        <p:spPr>
          <a:xfrm>
            <a:off x="1447800" y="3810001"/>
            <a:ext cx="6477000" cy="707886"/>
          </a:xfrm>
          <a:prstGeom prst="rect">
            <a:avLst/>
          </a:prstGeom>
        </p:spPr>
        <p:txBody>
          <a:bodyPr wrap="square">
            <a:spAutoFit/>
          </a:bodyPr>
          <a:lstStyle/>
          <a:p>
            <a:pPr algn="ctr"/>
            <a:r>
              <a:rPr lang="en-US" sz="2000" dirty="0" smtClean="0">
                <a:solidFill>
                  <a:schemeClr val="tx2"/>
                </a:solidFill>
                <a:latin typeface="+mj-lt"/>
              </a:rPr>
              <a:t>Rajesh Kumar </a:t>
            </a:r>
            <a:r>
              <a:rPr lang="en-US" sz="2000" dirty="0" err="1" smtClean="0">
                <a:solidFill>
                  <a:schemeClr val="tx2"/>
                </a:solidFill>
                <a:latin typeface="+mj-lt"/>
              </a:rPr>
              <a:t>Tripathi</a:t>
            </a:r>
            <a:r>
              <a:rPr lang="en-US" sz="2000" dirty="0" smtClean="0">
                <a:solidFill>
                  <a:schemeClr val="tx2"/>
                </a:solidFill>
                <a:latin typeface="+mj-lt"/>
              </a:rPr>
              <a:t> </a:t>
            </a:r>
          </a:p>
          <a:p>
            <a:pPr algn="ctr"/>
            <a:r>
              <a:rPr lang="en-US" sz="2000" dirty="0" smtClean="0">
                <a:solidFill>
                  <a:schemeClr val="tx2"/>
                </a:solidFill>
                <a:latin typeface="+mj-lt"/>
              </a:rPr>
              <a:t>Assistant Professor </a:t>
            </a:r>
            <a:endParaRPr lang="en-US" sz="2000" dirty="0">
              <a:latin typeface="+mj-lt"/>
            </a:endParaRPr>
          </a:p>
        </p:txBody>
      </p:sp>
      <p:sp>
        <p:nvSpPr>
          <p:cNvPr id="6" name="Subtitle 2"/>
          <p:cNvSpPr txBox="1">
            <a:spLocks/>
          </p:cNvSpPr>
          <p:nvPr/>
        </p:nvSpPr>
        <p:spPr>
          <a:xfrm>
            <a:off x="1219200" y="5105400"/>
            <a:ext cx="6858000" cy="533400"/>
          </a:xfrm>
          <a:prstGeom prst="rect">
            <a:avLst/>
          </a:prstGeom>
        </p:spPr>
        <p:txBody>
          <a:bodyPr vert="horz">
            <a:normAutofit/>
          </a:bodyPr>
          <a:lstStyle/>
          <a:p>
            <a:pPr marL="0" marR="0" lvl="0" indent="0" algn="ctr"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Dept. of Computer Engineering and Applications</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Path</a:t>
            </a:r>
          </a:p>
        </p:txBody>
      </p:sp>
      <p:sp>
        <p:nvSpPr>
          <p:cNvPr id="3" name="Content Placeholder 2"/>
          <p:cNvSpPr>
            <a:spLocks noGrp="1"/>
          </p:cNvSpPr>
          <p:nvPr>
            <p:ph sz="quarter" idx="1"/>
          </p:nvPr>
        </p:nvSpPr>
        <p:spPr>
          <a:xfrm>
            <a:off x="457200" y="1219200"/>
            <a:ext cx="8153400" cy="4876800"/>
          </a:xfrm>
        </p:spPr>
        <p:txBody>
          <a:bodyPr>
            <a:normAutofit/>
          </a:bodyPr>
          <a:lstStyle/>
          <a:p>
            <a:pPr>
              <a:lnSpc>
                <a:spcPct val="120000"/>
              </a:lnSpc>
              <a:buFont typeface="Wingdings" pitchFamily="2" charset="2"/>
              <a:buChar char="Ø"/>
            </a:pPr>
            <a:r>
              <a:rPr lang="en-US" dirty="0" smtClean="0">
                <a:solidFill>
                  <a:srgbClr val="002060"/>
                </a:solidFill>
                <a:latin typeface="Times New Roman" pitchFamily="18" charset="0"/>
                <a:cs typeface="Times New Roman" pitchFamily="18" charset="0"/>
              </a:rPr>
              <a:t>A (digital) path (or curve) </a:t>
            </a:r>
            <a:r>
              <a:rPr lang="en-US" dirty="0" smtClean="0">
                <a:latin typeface="Times New Roman" pitchFamily="18" charset="0"/>
                <a:cs typeface="Times New Roman" pitchFamily="18" charset="0"/>
              </a:rPr>
              <a:t>from pixel p with coordinates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to pixel q with coordinates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is a sequence of distinct pixels with coordinates</a:t>
            </a:r>
          </a:p>
          <a:p>
            <a:pPr>
              <a:lnSpc>
                <a:spcPct val="120000"/>
              </a:lnSpc>
              <a:buFont typeface="Wingdings" pitchFamily="2" charset="2"/>
              <a:buNone/>
            </a:pPr>
            <a:r>
              <a:rPr lang="en-US" dirty="0" smtClean="0">
                <a:latin typeface="Times New Roman" pitchFamily="18" charset="0"/>
                <a:cs typeface="Times New Roman" pitchFamily="18" charset="0"/>
              </a:rPr>
              <a:t>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a:lnSpc>
                <a:spcPct val="120000"/>
              </a:lnSpc>
              <a:buFont typeface="Wingdings" pitchFamily="2" charset="2"/>
              <a:buNone/>
            </a:pPr>
            <a:r>
              <a:rPr lang="en-US" dirty="0" smtClean="0">
                <a:latin typeface="Times New Roman" pitchFamily="18" charset="0"/>
                <a:cs typeface="Times New Roman" pitchFamily="18" charset="0"/>
              </a:rPr>
              <a:t>    Where (x</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(x</a:t>
            </a:r>
            <a:r>
              <a:rPr lang="en-US" baseline="-25000" dirty="0" smtClean="0">
                <a:latin typeface="Times New Roman" pitchFamily="18" charset="0"/>
                <a:cs typeface="Times New Roman" pitchFamily="18" charset="0"/>
              </a:rPr>
              <a:t>i-1</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i-1</a:t>
            </a:r>
            <a:r>
              <a:rPr lang="en-US" dirty="0" smtClean="0">
                <a:latin typeface="Times New Roman" pitchFamily="18" charset="0"/>
                <a:cs typeface="Times New Roman" pitchFamily="18" charset="0"/>
              </a:rPr>
              <a:t>) are adjacent for 1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n.</a:t>
            </a:r>
          </a:p>
          <a:p>
            <a:pPr>
              <a:lnSpc>
                <a:spcPct val="120000"/>
              </a:lnSpc>
              <a:buFont typeface="Wingdings" pitchFamily="2" charset="2"/>
              <a:buChar char="Ø"/>
            </a:pPr>
            <a:r>
              <a:rPr lang="en-US" dirty="0" smtClean="0">
                <a:latin typeface="Times New Roman" pitchFamily="18" charset="0"/>
                <a:cs typeface="Times New Roman" pitchFamily="18" charset="0"/>
              </a:rPr>
              <a:t>Here </a:t>
            </a:r>
            <a:r>
              <a:rPr lang="en-US" i="1" dirty="0" smtClean="0">
                <a:latin typeface="Times New Roman" pitchFamily="18" charset="0"/>
                <a:cs typeface="Times New Roman" pitchFamily="18" charset="0"/>
              </a:rPr>
              <a:t>n </a:t>
            </a:r>
            <a:r>
              <a:rPr lang="en-US" dirty="0" smtClean="0">
                <a:latin typeface="Times New Roman" pitchFamily="18" charset="0"/>
                <a:cs typeface="Times New Roman" pitchFamily="18" charset="0"/>
              </a:rPr>
              <a:t>is the </a:t>
            </a:r>
            <a:r>
              <a:rPr lang="en-US" i="1" dirty="0" smtClean="0">
                <a:latin typeface="Times New Roman" pitchFamily="18" charset="0"/>
                <a:cs typeface="Times New Roman" pitchFamily="18" charset="0"/>
              </a:rPr>
              <a:t>length </a:t>
            </a:r>
            <a:r>
              <a:rPr lang="en-US" dirty="0" smtClean="0">
                <a:latin typeface="Times New Roman" pitchFamily="18" charset="0"/>
                <a:cs typeface="Times New Roman" pitchFamily="18" charset="0"/>
              </a:rPr>
              <a:t>of the path.</a:t>
            </a:r>
          </a:p>
          <a:p>
            <a:pPr>
              <a:lnSpc>
                <a:spcPct val="120000"/>
              </a:lnSpc>
              <a:buFont typeface="Wingdings" pitchFamily="2" charset="2"/>
              <a:buChar char="Ø"/>
            </a:pPr>
            <a:r>
              <a:rPr lang="en-US" dirty="0" smtClean="0">
                <a:latin typeface="Times New Roman" pitchFamily="18" charset="0"/>
                <a:cs typeface="Times New Roman" pitchFamily="18" charset="0"/>
              </a:rPr>
              <a:t>If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the path is </a:t>
            </a:r>
            <a:r>
              <a:rPr lang="en-US" b="1" i="1" dirty="0" smtClean="0">
                <a:latin typeface="Times New Roman" pitchFamily="18" charset="0"/>
                <a:cs typeface="Times New Roman" pitchFamily="18" charset="0"/>
              </a:rPr>
              <a:t>closed</a:t>
            </a:r>
            <a:r>
              <a:rPr lang="en-US" dirty="0" smtClean="0">
                <a:latin typeface="Times New Roman" pitchFamily="18" charset="0"/>
                <a:cs typeface="Times New Roman" pitchFamily="18" charset="0"/>
              </a:rPr>
              <a:t> path.</a:t>
            </a:r>
          </a:p>
          <a:p>
            <a:pPr>
              <a:lnSpc>
                <a:spcPct val="120000"/>
              </a:lnSpc>
              <a:buFont typeface="Wingdings" pitchFamily="2" charset="2"/>
              <a:buChar char="Ø"/>
            </a:pPr>
            <a:r>
              <a:rPr lang="en-US" dirty="0" smtClean="0">
                <a:latin typeface="Times New Roman" pitchFamily="18" charset="0"/>
                <a:cs typeface="Times New Roman" pitchFamily="18" charset="0"/>
              </a:rPr>
              <a:t>We can define 4-, 8-, and m-paths based on the type of adjacency used.</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Connectivity</a:t>
            </a:r>
            <a:endParaRPr lang="en-US" altLang="zh-CN" sz="3600"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b="1" dirty="0" smtClean="0">
                <a:solidFill>
                  <a:srgbClr val="002060"/>
                </a:solidFill>
                <a:latin typeface="Times New Roman" pitchFamily="18" charset="0"/>
                <a:cs typeface="Times New Roman" pitchFamily="18" charset="0"/>
              </a:rPr>
              <a:t>Connected in S</a:t>
            </a:r>
          </a:p>
          <a:p>
            <a:pPr>
              <a:buFont typeface="Arial" pitchFamily="34" charset="0"/>
              <a:buNone/>
            </a:pPr>
            <a:r>
              <a:rPr lang="en-US" dirty="0" smtClean="0">
                <a:latin typeface="Times New Roman" pitchFamily="18" charset="0"/>
                <a:cs typeface="Times New Roman" pitchFamily="18" charset="0"/>
              </a:rPr>
              <a:t>   Let S represent a subset of pixels in an image. Two pixels p with coordinates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and q with coordinates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are said to be </a:t>
            </a:r>
            <a:r>
              <a:rPr lang="en-US" b="1" dirty="0" smtClean="0">
                <a:latin typeface="Times New Roman" pitchFamily="18" charset="0"/>
                <a:cs typeface="Times New Roman" pitchFamily="18" charset="0"/>
              </a:rPr>
              <a:t>connected in S</a:t>
            </a:r>
            <a:r>
              <a:rPr lang="en-US" dirty="0" smtClean="0">
                <a:latin typeface="Times New Roman" pitchFamily="18" charset="0"/>
                <a:cs typeface="Times New Roman" pitchFamily="18" charset="0"/>
              </a:rPr>
              <a:t> if there exists a path </a:t>
            </a:r>
          </a:p>
          <a:p>
            <a:pPr>
              <a:buFont typeface="Arial" pitchFamily="34" charset="0"/>
              <a:buNone/>
            </a:pPr>
            <a:endParaRPr lang="en-US" dirty="0" smtClean="0">
              <a:latin typeface="Times New Roman" pitchFamily="18" charset="0"/>
              <a:cs typeface="Times New Roman" pitchFamily="18" charset="0"/>
            </a:endParaRPr>
          </a:p>
          <a:p>
            <a:pPr>
              <a:buFont typeface="Arial" pitchFamily="34" charset="0"/>
              <a:buNone/>
            </a:pPr>
            <a:r>
              <a:rPr lang="en-US" dirty="0" smtClean="0">
                <a:latin typeface="Times New Roman" pitchFamily="18" charset="0"/>
                <a:cs typeface="Times New Roman" pitchFamily="18" charset="0"/>
              </a:rPr>
              <a:t>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(x</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a:buFont typeface="Wingdings" pitchFamily="2" charset="2"/>
              <a:buNone/>
            </a:pPr>
            <a:endParaRPr lang="en-US" sz="3200" dirty="0" smtClean="0"/>
          </a:p>
          <a:p>
            <a:pPr>
              <a:buFont typeface="Wingdings" pitchFamily="2" charset="2"/>
              <a:buNone/>
            </a:pPr>
            <a:r>
              <a:rPr lang="en-US" sz="3200" dirty="0" smtClean="0"/>
              <a:t>   </a:t>
            </a:r>
          </a:p>
          <a:p>
            <a:pPr>
              <a:buFont typeface="Wingdings" pitchFamily="2" charset="2"/>
              <a:buChar char="Ø"/>
            </a:pPr>
            <a:endParaRPr lang="en-US" sz="3200" dirty="0" smtClean="0"/>
          </a:p>
          <a:p>
            <a:pPr>
              <a:buFont typeface="Wingdings" pitchFamily="2" charset="2"/>
              <a:buNone/>
            </a:pPr>
            <a:endParaRPr lang="en-US" sz="3200" dirty="0" smtClean="0"/>
          </a:p>
          <a:p>
            <a:pPr>
              <a:buFont typeface="Wingdings" pitchFamily="2" charset="2"/>
              <a:buNone/>
            </a:pPr>
            <a:endParaRPr lang="en-US" sz="3200" dirty="0" smtClean="0"/>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990600"/>
          </a:xfrm>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Region, Boundary and Edge</a:t>
            </a:r>
            <a:endParaRPr lang="en-US" altLang="zh-CN" sz="3600"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altLang="zh-TW" b="1" dirty="0" smtClean="0">
                <a:solidFill>
                  <a:srgbClr val="002060"/>
                </a:solidFill>
                <a:latin typeface="Times New Roman" pitchFamily="18" charset="0"/>
                <a:cs typeface="Times New Roman" pitchFamily="18" charset="0"/>
              </a:rPr>
              <a:t>Region</a:t>
            </a:r>
          </a:p>
          <a:p>
            <a:pPr lvl="1"/>
            <a:r>
              <a:rPr lang="en-US" altLang="zh-TW" sz="2600" dirty="0" smtClean="0">
                <a:latin typeface="Times New Roman" pitchFamily="18" charset="0"/>
                <a:cs typeface="Times New Roman" pitchFamily="18" charset="0"/>
              </a:rPr>
              <a:t>We call R a region of the image if R is a connected set</a:t>
            </a:r>
          </a:p>
          <a:p>
            <a:r>
              <a:rPr lang="en-US" altLang="zh-TW" b="1" dirty="0" smtClean="0">
                <a:solidFill>
                  <a:srgbClr val="002060"/>
                </a:solidFill>
                <a:latin typeface="Times New Roman" pitchFamily="18" charset="0"/>
                <a:cs typeface="Times New Roman" pitchFamily="18" charset="0"/>
              </a:rPr>
              <a:t>Boundary</a:t>
            </a:r>
          </a:p>
          <a:p>
            <a:pPr lvl="1"/>
            <a:r>
              <a:rPr lang="en-US" altLang="zh-TW" sz="2600" dirty="0" smtClean="0">
                <a:latin typeface="Times New Roman" pitchFamily="18" charset="0"/>
                <a:cs typeface="Times New Roman" pitchFamily="18" charset="0"/>
              </a:rPr>
              <a:t>The boundary of a region R is the set of pixels in the region that have one or more neighbors that are not in R</a:t>
            </a:r>
          </a:p>
          <a:p>
            <a:r>
              <a:rPr lang="en-US" altLang="zh-TW" b="1" dirty="0" smtClean="0">
                <a:solidFill>
                  <a:srgbClr val="002060"/>
                </a:solidFill>
                <a:latin typeface="Times New Roman" pitchFamily="18" charset="0"/>
                <a:cs typeface="Times New Roman" pitchFamily="18" charset="0"/>
              </a:rPr>
              <a:t>Edge</a:t>
            </a:r>
          </a:p>
          <a:p>
            <a:pPr lvl="1"/>
            <a:r>
              <a:rPr lang="en-US" altLang="zh-TW" sz="2600" dirty="0" smtClean="0">
                <a:latin typeface="Times New Roman" pitchFamily="18" charset="0"/>
                <a:cs typeface="Times New Roman" pitchFamily="18" charset="0"/>
              </a:rPr>
              <a:t>Pixels with derivative values that exceed a preset threshold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Distance Measures</a:t>
            </a:r>
            <a:endParaRPr lang="en-US" altLang="zh-CN" sz="3600"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106363" indent="20638"/>
            <a:r>
              <a:rPr lang="en-US" dirty="0" smtClean="0">
                <a:latin typeface="Times New Roman" pitchFamily="18" charset="0"/>
                <a:cs typeface="Times New Roman" pitchFamily="18" charset="0"/>
              </a:rPr>
              <a:t>  Given pixels </a:t>
            </a:r>
            <a:r>
              <a:rPr lang="en-US" i="1" dirty="0" smtClean="0">
                <a:latin typeface="Times New Roman" pitchFamily="18" charset="0"/>
                <a:cs typeface="Times New Roman" pitchFamily="18" charset="0"/>
              </a:rPr>
              <a:t>p, q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z </a:t>
            </a:r>
            <a:r>
              <a:rPr lang="en-US" dirty="0" smtClean="0">
                <a:latin typeface="Times New Roman" pitchFamily="18" charset="0"/>
                <a:cs typeface="Times New Roman" pitchFamily="18" charset="0"/>
              </a:rPr>
              <a:t>with coordinates (x, y), (s, t),       </a:t>
            </a:r>
          </a:p>
          <a:p>
            <a:pPr marL="106363" indent="20638">
              <a:buNone/>
            </a:pPr>
            <a:r>
              <a:rPr lang="en-US" dirty="0" smtClean="0">
                <a:latin typeface="Times New Roman" pitchFamily="18" charset="0"/>
                <a:cs typeface="Times New Roman" pitchFamily="18" charset="0"/>
              </a:rPr>
              <a:t>   (u, v) respectively, the distance function D has following </a:t>
            </a:r>
          </a:p>
          <a:p>
            <a:pPr marL="106363" indent="20638">
              <a:buNone/>
            </a:pPr>
            <a:r>
              <a:rPr lang="en-US" dirty="0" smtClean="0">
                <a:latin typeface="Times New Roman" pitchFamily="18" charset="0"/>
                <a:cs typeface="Times New Roman" pitchFamily="18" charset="0"/>
              </a:rPr>
              <a:t>    properties:</a:t>
            </a:r>
          </a:p>
          <a:p>
            <a:pPr marL="609600" indent="-373063">
              <a:buClr>
                <a:srgbClr val="005DA2"/>
              </a:buClr>
              <a:buSzPct val="100000"/>
              <a:buFont typeface="+mj-lt"/>
              <a:buAutoNum type="arabicPeriod"/>
            </a:pPr>
            <a:r>
              <a:rPr lang="en-US" dirty="0" smtClean="0">
                <a:solidFill>
                  <a:srgbClr val="002060"/>
                </a:solidFill>
                <a:latin typeface="Times New Roman" pitchFamily="18" charset="0"/>
                <a:cs typeface="Times New Roman" pitchFamily="18" charset="0"/>
              </a:rPr>
              <a:t>D(p, q) ≥ 0      [D(p, q) = 0, </a:t>
            </a:r>
            <a:r>
              <a:rPr lang="en-US" dirty="0" err="1" smtClean="0">
                <a:solidFill>
                  <a:srgbClr val="002060"/>
                </a:solidFill>
                <a:latin typeface="Times New Roman" pitchFamily="18" charset="0"/>
                <a:cs typeface="Times New Roman" pitchFamily="18" charset="0"/>
              </a:rPr>
              <a:t>iff</a:t>
            </a:r>
            <a:r>
              <a:rPr lang="en-US" dirty="0" smtClean="0">
                <a:solidFill>
                  <a:srgbClr val="002060"/>
                </a:solidFill>
                <a:latin typeface="Times New Roman" pitchFamily="18" charset="0"/>
                <a:cs typeface="Times New Roman" pitchFamily="18" charset="0"/>
              </a:rPr>
              <a:t> p = q]</a:t>
            </a:r>
          </a:p>
          <a:p>
            <a:pPr marL="609600" indent="-373063">
              <a:buClr>
                <a:srgbClr val="005DA2"/>
              </a:buClr>
              <a:buSzPct val="100000"/>
              <a:buFont typeface="+mj-lt"/>
              <a:buAutoNum type="arabicPeriod"/>
            </a:pPr>
            <a:endParaRPr lang="en-US" dirty="0" smtClean="0">
              <a:latin typeface="Times New Roman" pitchFamily="18" charset="0"/>
              <a:cs typeface="Times New Roman" pitchFamily="18" charset="0"/>
            </a:endParaRPr>
          </a:p>
          <a:p>
            <a:pPr marL="609600" indent="-373063">
              <a:buClr>
                <a:srgbClr val="005DA2"/>
              </a:buClr>
              <a:buSzPct val="100000"/>
              <a:buFont typeface="+mj-lt"/>
              <a:buAutoNum type="arabicPeriod"/>
            </a:pPr>
            <a:r>
              <a:rPr lang="en-US" dirty="0" smtClean="0">
                <a:solidFill>
                  <a:srgbClr val="002060"/>
                </a:solidFill>
                <a:latin typeface="Times New Roman" pitchFamily="18" charset="0"/>
                <a:cs typeface="Times New Roman" pitchFamily="18" charset="0"/>
              </a:rPr>
              <a:t>D(p, q) = D(q, p)</a:t>
            </a:r>
          </a:p>
          <a:p>
            <a:pPr marL="609600" indent="-373063">
              <a:buClr>
                <a:srgbClr val="005DA2"/>
              </a:buClr>
              <a:buSzPct val="100000"/>
              <a:buFont typeface="+mj-lt"/>
              <a:buAutoNum type="arabicPeriod"/>
            </a:pPr>
            <a:endParaRPr lang="en-US" dirty="0" smtClean="0">
              <a:latin typeface="Times New Roman" pitchFamily="18" charset="0"/>
              <a:cs typeface="Times New Roman" pitchFamily="18" charset="0"/>
            </a:endParaRPr>
          </a:p>
          <a:p>
            <a:pPr marL="609600" indent="-373063">
              <a:buClr>
                <a:srgbClr val="005DA2"/>
              </a:buClr>
              <a:buSzPct val="100000"/>
              <a:buFont typeface="+mj-lt"/>
              <a:buAutoNum type="arabicPeriod"/>
            </a:pPr>
            <a:r>
              <a:rPr lang="en-US" dirty="0" smtClean="0">
                <a:solidFill>
                  <a:srgbClr val="002060"/>
                </a:solidFill>
                <a:latin typeface="Times New Roman" pitchFamily="18" charset="0"/>
                <a:cs typeface="Times New Roman" pitchFamily="18" charset="0"/>
              </a:rPr>
              <a:t>D(p, z) ≤ D(p, q) + D(q, z)</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Distance Measures …</a:t>
            </a:r>
          </a:p>
        </p:txBody>
      </p:sp>
      <p:sp>
        <p:nvSpPr>
          <p:cNvPr id="3" name="Content Placeholder 2"/>
          <p:cNvSpPr>
            <a:spLocks noGrp="1"/>
          </p:cNvSpPr>
          <p:nvPr>
            <p:ph sz="quarter" idx="1"/>
          </p:nvPr>
        </p:nvSpPr>
        <p:spPr>
          <a:xfrm>
            <a:off x="536448" y="1295400"/>
            <a:ext cx="5788152" cy="4953000"/>
          </a:xfrm>
        </p:spPr>
        <p:txBody>
          <a:bodyPr>
            <a:normAutofit/>
          </a:bodyPr>
          <a:lstStyle/>
          <a:p>
            <a:pPr marL="58738" indent="-41275">
              <a:lnSpc>
                <a:spcPct val="90000"/>
              </a:lnSpc>
              <a:buFont typeface="Arial" pitchFamily="34" charset="0"/>
              <a:buNone/>
            </a:pPr>
            <a:r>
              <a:rPr lang="en-US" dirty="0" smtClean="0">
                <a:latin typeface="Times New Roman" pitchFamily="18" charset="0"/>
                <a:cs typeface="Times New Roman" pitchFamily="18" charset="0"/>
              </a:rPr>
              <a:t>The following are the different Distance measures:</a:t>
            </a:r>
          </a:p>
          <a:p>
            <a:pPr marL="609600" indent="-609600">
              <a:lnSpc>
                <a:spcPct val="90000"/>
              </a:lnSpc>
              <a:buFont typeface="Arial" pitchFamily="34" charset="0"/>
              <a:buNone/>
            </a:pPr>
            <a:r>
              <a:rPr lang="en-US" b="1" dirty="0" smtClean="0">
                <a:solidFill>
                  <a:srgbClr val="002060"/>
                </a:solidFill>
                <a:latin typeface="Times New Roman" pitchFamily="18" charset="0"/>
                <a:cs typeface="Times New Roman" pitchFamily="18" charset="0"/>
              </a:rPr>
              <a:t>Euclidean Distance :</a:t>
            </a:r>
          </a:p>
          <a:p>
            <a:pPr marL="609600" indent="-609600">
              <a:lnSpc>
                <a:spcPct val="90000"/>
              </a:lnSpc>
              <a:buFont typeface="Arial" pitchFamily="34" charset="0"/>
              <a:buNone/>
            </a:pPr>
            <a:r>
              <a:rPr lang="en-US" dirty="0" smtClean="0">
                <a:latin typeface="Times New Roman" pitchFamily="18" charset="0"/>
                <a:cs typeface="Times New Roman" pitchFamily="18" charset="0"/>
              </a:rPr>
              <a:t>     D</a:t>
            </a:r>
            <a:r>
              <a:rPr lang="en-US" baseline="-25000"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(p, q) = [(x-s)</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(y-t)</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1/2</a:t>
            </a:r>
          </a:p>
          <a:p>
            <a:pPr marL="609600" indent="-609600">
              <a:lnSpc>
                <a:spcPct val="90000"/>
              </a:lnSpc>
              <a:buFont typeface="Arial" pitchFamily="34" charset="0"/>
              <a:buNone/>
            </a:pPr>
            <a:endParaRPr lang="en-US" dirty="0" smtClean="0">
              <a:latin typeface="Times New Roman" pitchFamily="18" charset="0"/>
              <a:cs typeface="Times New Roman" pitchFamily="18" charset="0"/>
            </a:endParaRPr>
          </a:p>
          <a:p>
            <a:pPr marL="609600" indent="-609600">
              <a:lnSpc>
                <a:spcPct val="90000"/>
              </a:lnSpc>
              <a:buFont typeface="Arial" pitchFamily="34" charset="0"/>
              <a:buNone/>
            </a:pPr>
            <a:r>
              <a:rPr lang="en-US" b="1" dirty="0" smtClean="0">
                <a:solidFill>
                  <a:srgbClr val="002060"/>
                </a:solidFill>
                <a:latin typeface="Times New Roman" pitchFamily="18" charset="0"/>
                <a:cs typeface="Times New Roman" pitchFamily="18" charset="0"/>
              </a:rPr>
              <a:t>City Block Distance: </a:t>
            </a:r>
          </a:p>
          <a:p>
            <a:pPr marL="609600" indent="-609600">
              <a:lnSpc>
                <a:spcPct val="90000"/>
              </a:lnSpc>
              <a:buFont typeface="Arial" pitchFamily="34" charset="0"/>
              <a:buNone/>
            </a:pPr>
            <a:r>
              <a:rPr lang="en-US" dirty="0" smtClean="0">
                <a:latin typeface="Times New Roman" pitchFamily="18" charset="0"/>
                <a:cs typeface="Times New Roman" pitchFamily="18" charset="0"/>
              </a:rPr>
              <a:t>     D</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(p, q) = |x-s| + |y-t|</a:t>
            </a:r>
          </a:p>
          <a:p>
            <a:pPr marL="609600" indent="-609600">
              <a:lnSpc>
                <a:spcPct val="90000"/>
              </a:lnSpc>
              <a:buFont typeface="Arial" pitchFamily="34" charset="0"/>
              <a:buNone/>
            </a:pPr>
            <a:endParaRPr lang="en-US" dirty="0" smtClean="0">
              <a:latin typeface="Times New Roman" pitchFamily="18" charset="0"/>
              <a:cs typeface="Times New Roman" pitchFamily="18" charset="0"/>
            </a:endParaRPr>
          </a:p>
          <a:p>
            <a:pPr marL="609600" indent="-609600">
              <a:lnSpc>
                <a:spcPct val="90000"/>
              </a:lnSpc>
              <a:buFont typeface="Arial" pitchFamily="34" charset="0"/>
              <a:buNone/>
            </a:pPr>
            <a:r>
              <a:rPr lang="en-US" b="1" dirty="0" smtClean="0">
                <a:solidFill>
                  <a:srgbClr val="002060"/>
                </a:solidFill>
                <a:latin typeface="Times New Roman" pitchFamily="18" charset="0"/>
                <a:cs typeface="Times New Roman" pitchFamily="18" charset="0"/>
              </a:rPr>
              <a:t>Chess Board Distance: </a:t>
            </a:r>
          </a:p>
          <a:p>
            <a:pPr marL="609600" indent="-609600">
              <a:lnSpc>
                <a:spcPct val="90000"/>
              </a:lnSpc>
              <a:buFont typeface="Arial" pitchFamily="34" charset="0"/>
              <a:buNone/>
            </a:pPr>
            <a:r>
              <a:rPr lang="en-US" dirty="0" smtClean="0">
                <a:latin typeface="Times New Roman" pitchFamily="18" charset="0"/>
                <a:cs typeface="Times New Roman" pitchFamily="18" charset="0"/>
              </a:rPr>
              <a:t>     D</a:t>
            </a:r>
            <a:r>
              <a:rPr lang="en-US" baseline="-25000" dirty="0" smtClean="0">
                <a:latin typeface="Times New Roman" pitchFamily="18" charset="0"/>
                <a:cs typeface="Times New Roman" pitchFamily="18" charset="0"/>
              </a:rPr>
              <a:t>8</a:t>
            </a:r>
            <a:r>
              <a:rPr lang="en-US" dirty="0" smtClean="0">
                <a:latin typeface="Times New Roman" pitchFamily="18" charset="0"/>
                <a:cs typeface="Times New Roman" pitchFamily="18" charset="0"/>
              </a:rPr>
              <a:t>(p, q) = max(|x-s|, |y-t|)</a:t>
            </a:r>
          </a:p>
          <a:p>
            <a:endParaRPr lang="en-US"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3" cstate="print"/>
          <a:srcRect/>
          <a:stretch>
            <a:fillRect/>
          </a:stretch>
        </p:blipFill>
        <p:spPr bwMode="auto">
          <a:xfrm>
            <a:off x="6705599" y="2133599"/>
            <a:ext cx="1371600" cy="1459382"/>
          </a:xfrm>
          <a:prstGeom prst="rect">
            <a:avLst/>
          </a:prstGeom>
          <a:noFill/>
          <a:ln w="9525">
            <a:noFill/>
            <a:miter lim="800000"/>
            <a:headEnd/>
            <a:tailEnd/>
          </a:ln>
          <a:effectLst/>
        </p:spPr>
      </p:pic>
      <p:pic>
        <p:nvPicPr>
          <p:cNvPr id="5" name="Picture 6"/>
          <p:cNvPicPr>
            <a:picLocks noChangeAspect="1" noChangeArrowheads="1"/>
          </p:cNvPicPr>
          <p:nvPr/>
        </p:nvPicPr>
        <p:blipFill>
          <a:blip r:embed="rId4" cstate="print"/>
          <a:srcRect/>
          <a:stretch>
            <a:fillRect/>
          </a:stretch>
        </p:blipFill>
        <p:spPr bwMode="auto">
          <a:xfrm>
            <a:off x="6705599" y="4419599"/>
            <a:ext cx="1371600" cy="1414800"/>
          </a:xfrm>
          <a:prstGeom prst="rect">
            <a:avLst/>
          </a:prstGeom>
          <a:noFill/>
          <a:ln w="9525">
            <a:noFill/>
            <a:miter lim="800000"/>
            <a:headEnd/>
            <a:tailEnd/>
          </a:ln>
          <a:effectLst/>
        </p:spPr>
      </p:pic>
      <p:sp>
        <p:nvSpPr>
          <p:cNvPr id="6" name="Rectangle 5"/>
          <p:cNvSpPr/>
          <p:nvPr/>
        </p:nvSpPr>
        <p:spPr>
          <a:xfrm>
            <a:off x="6400800" y="3657600"/>
            <a:ext cx="1997663" cy="369332"/>
          </a:xfrm>
          <a:prstGeom prst="rect">
            <a:avLst/>
          </a:prstGeom>
        </p:spPr>
        <p:txBody>
          <a:bodyPr wrap="none">
            <a:spAutoFit/>
          </a:bodyPr>
          <a:lstStyle/>
          <a:p>
            <a:r>
              <a:rPr lang="en-US" b="1" dirty="0" smtClean="0"/>
              <a:t>City Block Distance</a:t>
            </a:r>
            <a:endParaRPr lang="en-US" dirty="0"/>
          </a:p>
        </p:txBody>
      </p:sp>
      <p:sp>
        <p:nvSpPr>
          <p:cNvPr id="7" name="Rectangle 6"/>
          <p:cNvSpPr/>
          <p:nvPr/>
        </p:nvSpPr>
        <p:spPr>
          <a:xfrm>
            <a:off x="6248400" y="5943600"/>
            <a:ext cx="2238113" cy="341632"/>
          </a:xfrm>
          <a:prstGeom prst="rect">
            <a:avLst/>
          </a:prstGeom>
        </p:spPr>
        <p:txBody>
          <a:bodyPr wrap="none">
            <a:spAutoFit/>
          </a:bodyPr>
          <a:lstStyle/>
          <a:p>
            <a:pPr marL="609600" indent="-609600">
              <a:lnSpc>
                <a:spcPct val="90000"/>
              </a:lnSpc>
              <a:buFont typeface="Arial" pitchFamily="34" charset="0"/>
              <a:buNone/>
            </a:pPr>
            <a:r>
              <a:rPr lang="en-US" b="1" dirty="0" smtClean="0"/>
              <a:t>Chess Board Distance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Problems</a:t>
            </a:r>
          </a:p>
        </p:txBody>
      </p:sp>
      <p:sp>
        <p:nvSpPr>
          <p:cNvPr id="3" name="Content Placeholder 2"/>
          <p:cNvSpPr>
            <a:spLocks noGrp="1"/>
          </p:cNvSpPr>
          <p:nvPr>
            <p:ph sz="quarter" idx="1"/>
          </p:nvPr>
        </p:nvSpPr>
        <p:spPr>
          <a:xfrm>
            <a:off x="612648" y="1295400"/>
            <a:ext cx="8153400" cy="2895600"/>
          </a:xfrm>
        </p:spPr>
        <p:txBody>
          <a:bodyPr/>
          <a:lstStyle/>
          <a:p>
            <a:pPr marL="457200" indent="-457200">
              <a:buClr>
                <a:srgbClr val="005EA4"/>
              </a:buClr>
              <a:buSzPct val="100000"/>
              <a:buFont typeface="+mj-lt"/>
              <a:buAutoNum type="arabicPeriod"/>
            </a:pPr>
            <a:r>
              <a:rPr lang="en-US" sz="2400" dirty="0" smtClean="0">
                <a:latin typeface="Times New Roman" pitchFamily="18" charset="0"/>
                <a:cs typeface="Times New Roman" pitchFamily="18" charset="0"/>
              </a:rPr>
              <a:t>When you enter a dark theater on a bright day, it takes an appreciable interval of time before you can see well enough to find an empty seat. Which of the visual process is at play in this situation?</a:t>
            </a:r>
          </a:p>
          <a:p>
            <a:pPr marL="457200" indent="-457200">
              <a:buClr>
                <a:srgbClr val="005EA4"/>
              </a:buClr>
              <a:buSzPct val="100000"/>
              <a:buFont typeface="+mj-lt"/>
              <a:buAutoNum type="arabicPeriod"/>
            </a:pPr>
            <a:r>
              <a:rPr lang="en-US" sz="2400" dirty="0" smtClean="0">
                <a:latin typeface="Times New Roman" pitchFamily="18" charset="0"/>
                <a:cs typeface="Times New Roman" pitchFamily="18" charset="0"/>
              </a:rPr>
              <a:t>Consider the two image subsets, S1 and S2, shown in the following figure. For V={1}, determine whether these two subsets are a) 4-adjacent, b) 8-adjacent, or c) m-adjacent.</a:t>
            </a:r>
          </a:p>
          <a:p>
            <a:endParaRPr lang="en-US" dirty="0"/>
          </a:p>
        </p:txBody>
      </p:sp>
      <p:graphicFrame>
        <p:nvGraphicFramePr>
          <p:cNvPr id="5" name="Table 4"/>
          <p:cNvGraphicFramePr>
            <a:graphicFrameLocks noGrp="1"/>
          </p:cNvGraphicFramePr>
          <p:nvPr/>
        </p:nvGraphicFramePr>
        <p:xfrm>
          <a:off x="2438400" y="4114800"/>
          <a:ext cx="3657600" cy="2161845"/>
        </p:xfrm>
        <a:graphic>
          <a:graphicData uri="http://schemas.openxmlformats.org/drawingml/2006/table">
            <a:tbl>
              <a:tblPr/>
              <a:tblGrid>
                <a:gridCol w="365760">
                  <a:extLst>
                    <a:ext uri="{9D8B030D-6E8A-4147-A177-3AD203B41FA5}">
                      <a16:colId xmlns:a16="http://schemas.microsoft.com/office/drawing/2014/main" xmlns="" val="20000"/>
                    </a:ext>
                  </a:extLst>
                </a:gridCol>
                <a:gridCol w="365760">
                  <a:extLst>
                    <a:ext uri="{9D8B030D-6E8A-4147-A177-3AD203B41FA5}">
                      <a16:colId xmlns:a16="http://schemas.microsoft.com/office/drawing/2014/main" xmlns="" val="20001"/>
                    </a:ext>
                  </a:extLst>
                </a:gridCol>
                <a:gridCol w="365760">
                  <a:extLst>
                    <a:ext uri="{9D8B030D-6E8A-4147-A177-3AD203B41FA5}">
                      <a16:colId xmlns:a16="http://schemas.microsoft.com/office/drawing/2014/main" xmlns="" val="20002"/>
                    </a:ext>
                  </a:extLst>
                </a:gridCol>
                <a:gridCol w="365760">
                  <a:extLst>
                    <a:ext uri="{9D8B030D-6E8A-4147-A177-3AD203B41FA5}">
                      <a16:colId xmlns:a16="http://schemas.microsoft.com/office/drawing/2014/main" xmlns="" val="20003"/>
                    </a:ext>
                  </a:extLst>
                </a:gridCol>
                <a:gridCol w="365760">
                  <a:extLst>
                    <a:ext uri="{9D8B030D-6E8A-4147-A177-3AD203B41FA5}">
                      <a16:colId xmlns:a16="http://schemas.microsoft.com/office/drawing/2014/main" xmlns="" val="20004"/>
                    </a:ext>
                  </a:extLst>
                </a:gridCol>
                <a:gridCol w="365760">
                  <a:extLst>
                    <a:ext uri="{9D8B030D-6E8A-4147-A177-3AD203B41FA5}">
                      <a16:colId xmlns:a16="http://schemas.microsoft.com/office/drawing/2014/main" xmlns="" val="20005"/>
                    </a:ext>
                  </a:extLst>
                </a:gridCol>
                <a:gridCol w="365760">
                  <a:extLst>
                    <a:ext uri="{9D8B030D-6E8A-4147-A177-3AD203B41FA5}">
                      <a16:colId xmlns:a16="http://schemas.microsoft.com/office/drawing/2014/main" xmlns="" val="20006"/>
                    </a:ext>
                  </a:extLst>
                </a:gridCol>
                <a:gridCol w="365760">
                  <a:extLst>
                    <a:ext uri="{9D8B030D-6E8A-4147-A177-3AD203B41FA5}">
                      <a16:colId xmlns:a16="http://schemas.microsoft.com/office/drawing/2014/main" xmlns="" val="20007"/>
                    </a:ext>
                  </a:extLst>
                </a:gridCol>
                <a:gridCol w="365760">
                  <a:extLst>
                    <a:ext uri="{9D8B030D-6E8A-4147-A177-3AD203B41FA5}">
                      <a16:colId xmlns:a16="http://schemas.microsoft.com/office/drawing/2014/main" xmlns="" val="20008"/>
                    </a:ext>
                  </a:extLst>
                </a:gridCol>
                <a:gridCol w="365760">
                  <a:extLst>
                    <a:ext uri="{9D8B030D-6E8A-4147-A177-3AD203B41FA5}">
                      <a16:colId xmlns:a16="http://schemas.microsoft.com/office/drawing/2014/main" xmlns="" val="20009"/>
                    </a:ext>
                  </a:extLst>
                </a:gridCol>
              </a:tblGrid>
              <a:tr h="295603">
                <a:tc gridSpan="5">
                  <a:txBody>
                    <a:bodyPr/>
                    <a:lstStyle/>
                    <a:p>
                      <a:pPr algn="ctr" fontAlgn="b"/>
                      <a:r>
                        <a:rPr lang="en-US" sz="2000" b="1" i="0" u="none" strike="noStrike" dirty="0">
                          <a:solidFill>
                            <a:srgbClr val="000000"/>
                          </a:solidFill>
                          <a:latin typeface="Calibri"/>
                        </a:rPr>
                        <a:t>S1</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2000" b="1" i="0" u="none" strike="noStrike">
                          <a:solidFill>
                            <a:srgbClr val="000000"/>
                          </a:solidFill>
                          <a:latin typeface="Calibri"/>
                        </a:rPr>
                        <a:t>S2</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69504">
                <a:tc>
                  <a:txBody>
                    <a:bodyPr/>
                    <a:lstStyle/>
                    <a:p>
                      <a:pPr algn="ctr" fontAlgn="b"/>
                      <a:r>
                        <a:rPr lang="en-US" sz="2000" b="1" i="0" u="none" strike="noStrike" dirty="0">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extLst>
                  <a:ext uri="{0D108BD9-81ED-4DB2-BD59-A6C34878D82A}">
                    <a16:rowId xmlns:a16="http://schemas.microsoft.com/office/drawing/2014/main" xmlns="" val="10001"/>
                  </a:ext>
                </a:extLst>
              </a:tr>
              <a:tr h="369504">
                <a:tc>
                  <a:txBody>
                    <a:bodyPr/>
                    <a:lstStyle/>
                    <a:p>
                      <a:pPr algn="ctr" fontAlgn="b"/>
                      <a:r>
                        <a:rPr lang="en-US" sz="2000" b="1" i="0" u="none" strike="noStrike" dirty="0">
                          <a:solidFill>
                            <a:srgbClr val="000000"/>
                          </a:solidFill>
                          <a:latin typeface="Calibri"/>
                        </a:rPr>
                        <a:t>1</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extLst>
                  <a:ext uri="{0D108BD9-81ED-4DB2-BD59-A6C34878D82A}">
                    <a16:rowId xmlns:a16="http://schemas.microsoft.com/office/drawing/2014/main" xmlns="" val="10002"/>
                  </a:ext>
                </a:extLst>
              </a:tr>
              <a:tr h="369504">
                <a:tc>
                  <a:txBody>
                    <a:bodyPr/>
                    <a:lstStyle/>
                    <a:p>
                      <a:pPr algn="ctr" fontAlgn="b"/>
                      <a:r>
                        <a:rPr lang="en-US" sz="2000" b="1" i="0" u="none" strike="noStrike">
                          <a:solidFill>
                            <a:srgbClr val="000000"/>
                          </a:solidFill>
                          <a:latin typeface="Calibri"/>
                        </a:rPr>
                        <a:t>1</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extLst>
                  <a:ext uri="{0D108BD9-81ED-4DB2-BD59-A6C34878D82A}">
                    <a16:rowId xmlns:a16="http://schemas.microsoft.com/office/drawing/2014/main" xmlns="" val="10003"/>
                  </a:ext>
                </a:extLst>
              </a:tr>
              <a:tr h="369504">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extLst>
                  <a:ext uri="{0D108BD9-81ED-4DB2-BD59-A6C34878D82A}">
                    <a16:rowId xmlns:a16="http://schemas.microsoft.com/office/drawing/2014/main" xmlns="" val="10004"/>
                  </a:ext>
                </a:extLst>
              </a:tr>
              <a:tr h="369504">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Problems</a:t>
            </a:r>
          </a:p>
        </p:txBody>
      </p:sp>
      <p:sp>
        <p:nvSpPr>
          <p:cNvPr id="3" name="Content Placeholder 2"/>
          <p:cNvSpPr>
            <a:spLocks noGrp="1"/>
          </p:cNvSpPr>
          <p:nvPr>
            <p:ph sz="quarter" idx="1"/>
          </p:nvPr>
        </p:nvSpPr>
        <p:spPr>
          <a:xfrm>
            <a:off x="612648" y="1295400"/>
            <a:ext cx="8153400" cy="2895600"/>
          </a:xfrm>
        </p:spPr>
        <p:txBody>
          <a:bodyPr/>
          <a:lstStyle/>
          <a:p>
            <a:pPr marL="457200" indent="-457200">
              <a:buClr>
                <a:srgbClr val="005EA4"/>
              </a:buClr>
              <a:buSzPct val="100000"/>
              <a:buFont typeface="+mj-lt"/>
              <a:buAutoNum type="arabicPeriod"/>
            </a:pPr>
            <a:r>
              <a:rPr lang="en-US" sz="2400" dirty="0" smtClean="0">
                <a:latin typeface="Times New Roman" pitchFamily="18" charset="0"/>
                <a:cs typeface="Times New Roman" pitchFamily="18" charset="0"/>
              </a:rPr>
              <a:t>S1 </a:t>
            </a:r>
            <a:r>
              <a:rPr lang="en-US" sz="2400" dirty="0">
                <a:latin typeface="Times New Roman" pitchFamily="18" charset="0"/>
                <a:cs typeface="Times New Roman" pitchFamily="18" charset="0"/>
              </a:rPr>
              <a:t>and S2 are not 4-connected because q is not in the set N4(p); </a:t>
            </a:r>
            <a:endParaRPr lang="en-US" sz="2400" dirty="0" smtClean="0">
              <a:latin typeface="Times New Roman" pitchFamily="18" charset="0"/>
              <a:cs typeface="Times New Roman" pitchFamily="18" charset="0"/>
            </a:endParaRPr>
          </a:p>
          <a:p>
            <a:pPr marL="457200" indent="-457200">
              <a:buClr>
                <a:srgbClr val="005EA4"/>
              </a:buClr>
              <a:buSzPct val="100000"/>
              <a:buFont typeface="+mj-lt"/>
              <a:buAutoNum type="arabicPeriod"/>
            </a:pPr>
            <a:r>
              <a:rPr lang="en-US" sz="2400" dirty="0" smtClean="0">
                <a:latin typeface="Times New Roman" pitchFamily="18" charset="0"/>
                <a:cs typeface="Times New Roman" pitchFamily="18" charset="0"/>
              </a:rPr>
              <a:t>S1 </a:t>
            </a:r>
            <a:r>
              <a:rPr lang="en-US" sz="2400" dirty="0">
                <a:latin typeface="Times New Roman" pitchFamily="18" charset="0"/>
                <a:cs typeface="Times New Roman" pitchFamily="18" charset="0"/>
              </a:rPr>
              <a:t>and S2 are 8-connected because q is in the set N8(p); </a:t>
            </a:r>
            <a:endParaRPr lang="en-US" sz="2400" dirty="0" smtClean="0">
              <a:latin typeface="Times New Roman" pitchFamily="18" charset="0"/>
              <a:cs typeface="Times New Roman" pitchFamily="18" charset="0"/>
            </a:endParaRPr>
          </a:p>
          <a:p>
            <a:pPr marL="457200" indent="-457200">
              <a:buClr>
                <a:srgbClr val="005EA4"/>
              </a:buClr>
              <a:buSzPct val="100000"/>
              <a:buFont typeface="+mj-lt"/>
              <a:buAutoNum type="arabicPeriod"/>
            </a:pPr>
            <a:r>
              <a:rPr lang="en-US" sz="2400" dirty="0" smtClean="0">
                <a:latin typeface="Times New Roman" pitchFamily="18" charset="0"/>
                <a:cs typeface="Times New Roman" pitchFamily="18" charset="0"/>
              </a:rPr>
              <a:t>S1 </a:t>
            </a:r>
            <a:r>
              <a:rPr lang="en-US" sz="2400" dirty="0">
                <a:latin typeface="Times New Roman" pitchFamily="18" charset="0"/>
                <a:cs typeface="Times New Roman" pitchFamily="18" charset="0"/>
              </a:rPr>
              <a:t>and S2 are m-connected because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q is in ND(p), and (ii)the set N4(p) ∩ N4(q) is empty.</a:t>
            </a:r>
          </a:p>
          <a:p>
            <a:pPr marL="457200" indent="-457200">
              <a:buClr>
                <a:srgbClr val="005EA4"/>
              </a:buClr>
              <a:buSzPct val="100000"/>
              <a:buFont typeface="+mj-lt"/>
              <a:buAutoNum type="arabicPeriod"/>
            </a:pPr>
            <a:endParaRPr lang="en-US" sz="2400" dirty="0" smtClean="0">
              <a:latin typeface="Times New Roman" pitchFamily="18" charset="0"/>
              <a:cs typeface="Times New Roman" pitchFamily="18" charset="0"/>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496811445"/>
              </p:ext>
            </p:extLst>
          </p:nvPr>
        </p:nvGraphicFramePr>
        <p:xfrm>
          <a:off x="990600" y="3352800"/>
          <a:ext cx="3657600" cy="2161845"/>
        </p:xfrm>
        <a:graphic>
          <a:graphicData uri="http://schemas.openxmlformats.org/drawingml/2006/table">
            <a:tbl>
              <a:tblPr/>
              <a:tblGrid>
                <a:gridCol w="365760">
                  <a:extLst>
                    <a:ext uri="{9D8B030D-6E8A-4147-A177-3AD203B41FA5}">
                      <a16:colId xmlns:a16="http://schemas.microsoft.com/office/drawing/2014/main" xmlns="" val="20000"/>
                    </a:ext>
                  </a:extLst>
                </a:gridCol>
                <a:gridCol w="365760">
                  <a:extLst>
                    <a:ext uri="{9D8B030D-6E8A-4147-A177-3AD203B41FA5}">
                      <a16:colId xmlns:a16="http://schemas.microsoft.com/office/drawing/2014/main" xmlns="" val="20001"/>
                    </a:ext>
                  </a:extLst>
                </a:gridCol>
                <a:gridCol w="365760">
                  <a:extLst>
                    <a:ext uri="{9D8B030D-6E8A-4147-A177-3AD203B41FA5}">
                      <a16:colId xmlns:a16="http://schemas.microsoft.com/office/drawing/2014/main" xmlns="" val="20002"/>
                    </a:ext>
                  </a:extLst>
                </a:gridCol>
                <a:gridCol w="365760">
                  <a:extLst>
                    <a:ext uri="{9D8B030D-6E8A-4147-A177-3AD203B41FA5}">
                      <a16:colId xmlns:a16="http://schemas.microsoft.com/office/drawing/2014/main" xmlns="" val="20003"/>
                    </a:ext>
                  </a:extLst>
                </a:gridCol>
                <a:gridCol w="365760">
                  <a:extLst>
                    <a:ext uri="{9D8B030D-6E8A-4147-A177-3AD203B41FA5}">
                      <a16:colId xmlns:a16="http://schemas.microsoft.com/office/drawing/2014/main" xmlns="" val="20004"/>
                    </a:ext>
                  </a:extLst>
                </a:gridCol>
                <a:gridCol w="365760">
                  <a:extLst>
                    <a:ext uri="{9D8B030D-6E8A-4147-A177-3AD203B41FA5}">
                      <a16:colId xmlns:a16="http://schemas.microsoft.com/office/drawing/2014/main" xmlns="" val="20005"/>
                    </a:ext>
                  </a:extLst>
                </a:gridCol>
                <a:gridCol w="365760">
                  <a:extLst>
                    <a:ext uri="{9D8B030D-6E8A-4147-A177-3AD203B41FA5}">
                      <a16:colId xmlns:a16="http://schemas.microsoft.com/office/drawing/2014/main" xmlns="" val="20006"/>
                    </a:ext>
                  </a:extLst>
                </a:gridCol>
                <a:gridCol w="365760">
                  <a:extLst>
                    <a:ext uri="{9D8B030D-6E8A-4147-A177-3AD203B41FA5}">
                      <a16:colId xmlns:a16="http://schemas.microsoft.com/office/drawing/2014/main" xmlns="" val="20007"/>
                    </a:ext>
                  </a:extLst>
                </a:gridCol>
                <a:gridCol w="365760">
                  <a:extLst>
                    <a:ext uri="{9D8B030D-6E8A-4147-A177-3AD203B41FA5}">
                      <a16:colId xmlns:a16="http://schemas.microsoft.com/office/drawing/2014/main" xmlns="" val="20008"/>
                    </a:ext>
                  </a:extLst>
                </a:gridCol>
                <a:gridCol w="365760">
                  <a:extLst>
                    <a:ext uri="{9D8B030D-6E8A-4147-A177-3AD203B41FA5}">
                      <a16:colId xmlns:a16="http://schemas.microsoft.com/office/drawing/2014/main" xmlns="" val="20009"/>
                    </a:ext>
                  </a:extLst>
                </a:gridCol>
              </a:tblGrid>
              <a:tr h="295603">
                <a:tc gridSpan="5">
                  <a:txBody>
                    <a:bodyPr/>
                    <a:lstStyle/>
                    <a:p>
                      <a:pPr algn="ctr" fontAlgn="b"/>
                      <a:r>
                        <a:rPr lang="en-US" sz="2000" b="1" i="0" u="none" strike="noStrike" dirty="0">
                          <a:solidFill>
                            <a:srgbClr val="000000"/>
                          </a:solidFill>
                          <a:latin typeface="Calibri"/>
                        </a:rPr>
                        <a:t>S1</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2000" b="1" i="0" u="none" strike="noStrike">
                          <a:solidFill>
                            <a:srgbClr val="000000"/>
                          </a:solidFill>
                          <a:latin typeface="Calibri"/>
                        </a:rPr>
                        <a:t>S2</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69504">
                <a:tc>
                  <a:txBody>
                    <a:bodyPr/>
                    <a:lstStyle/>
                    <a:p>
                      <a:pPr algn="ctr" fontAlgn="b"/>
                      <a:r>
                        <a:rPr lang="en-US" sz="2000" b="1" i="0" u="none" strike="noStrike" dirty="0">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extLst>
                  <a:ext uri="{0D108BD9-81ED-4DB2-BD59-A6C34878D82A}">
                    <a16:rowId xmlns:a16="http://schemas.microsoft.com/office/drawing/2014/main" xmlns="" val="10001"/>
                  </a:ext>
                </a:extLst>
              </a:tr>
              <a:tr h="369504">
                <a:tc>
                  <a:txBody>
                    <a:bodyPr/>
                    <a:lstStyle/>
                    <a:p>
                      <a:pPr algn="ctr" fontAlgn="b"/>
                      <a:r>
                        <a:rPr lang="en-US" sz="2000" b="1" i="0" u="none" strike="noStrike" dirty="0">
                          <a:solidFill>
                            <a:srgbClr val="000000"/>
                          </a:solidFill>
                          <a:latin typeface="Calibri"/>
                        </a:rPr>
                        <a:t>1</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extLst>
                  <a:ext uri="{0D108BD9-81ED-4DB2-BD59-A6C34878D82A}">
                    <a16:rowId xmlns:a16="http://schemas.microsoft.com/office/drawing/2014/main" xmlns="" val="10002"/>
                  </a:ext>
                </a:extLst>
              </a:tr>
              <a:tr h="369504">
                <a:tc>
                  <a:txBody>
                    <a:bodyPr/>
                    <a:lstStyle/>
                    <a:p>
                      <a:pPr algn="ctr" fontAlgn="b"/>
                      <a:r>
                        <a:rPr lang="en-US" sz="2000" b="1" i="0" u="none" strike="noStrike">
                          <a:solidFill>
                            <a:srgbClr val="000000"/>
                          </a:solidFill>
                          <a:latin typeface="Calibri"/>
                        </a:rPr>
                        <a:t>1</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extLst>
                  <a:ext uri="{0D108BD9-81ED-4DB2-BD59-A6C34878D82A}">
                    <a16:rowId xmlns:a16="http://schemas.microsoft.com/office/drawing/2014/main" xmlns="" val="10003"/>
                  </a:ext>
                </a:extLst>
              </a:tr>
              <a:tr h="369504">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2000" b="1" i="0" u="none" strike="noStrike">
                          <a:solidFill>
                            <a:srgbClr val="000000"/>
                          </a:solidFill>
                          <a:latin typeface="Calibri"/>
                        </a:rPr>
                        <a:t>0</a:t>
                      </a:r>
                    </a:p>
                  </a:txBody>
                  <a:tcPr marL="9525" marR="9525" marT="9525" marB="0" anchor="b">
                    <a:lnL w="6350" cap="flat" cmpd="sng" algn="ctr">
                      <a:solidFill>
                        <a:srgbClr val="000000"/>
                      </a:solidFill>
                      <a:prstDash val="dash"/>
                      <a:round/>
                      <a:headEnd type="none" w="med" len="med"/>
                      <a:tailEnd type="none" w="med" len="med"/>
                    </a:lnL>
                    <a:lnR>
                      <a:noFill/>
                    </a:lnR>
                    <a:lnT>
                      <a:noFill/>
                    </a:lnT>
                    <a:lnB>
                      <a:noFill/>
                    </a:lnB>
                  </a:tcPr>
                </a:tc>
                <a:extLst>
                  <a:ext uri="{0D108BD9-81ED-4DB2-BD59-A6C34878D82A}">
                    <a16:rowId xmlns:a16="http://schemas.microsoft.com/office/drawing/2014/main" xmlns="" val="10004"/>
                  </a:ext>
                </a:extLst>
              </a:tr>
              <a:tr h="369504">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w="6350" cap="flat" cmpd="sng" algn="ctr">
                      <a:solidFill>
                        <a:srgbClr val="000000"/>
                      </a:solidFill>
                      <a:prstDash val="dash"/>
                      <a:round/>
                      <a:headEnd type="none" w="med" len="med"/>
                      <a:tailEnd type="none" w="med" len="med"/>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extLst>
                  <a:ext uri="{0D108BD9-81ED-4DB2-BD59-A6C34878D82A}">
                    <a16:rowId xmlns:a16="http://schemas.microsoft.com/office/drawing/2014/main" xmlns="" val="10005"/>
                  </a:ext>
                </a:extLst>
              </a:tr>
            </a:tbl>
          </a:graphicData>
        </a:graphic>
      </p:graphicFrame>
      <p:pic>
        <p:nvPicPr>
          <p:cNvPr id="4" name="Picture 3"/>
          <p:cNvPicPr>
            <a:picLocks noChangeAspect="1"/>
          </p:cNvPicPr>
          <p:nvPr/>
        </p:nvPicPr>
        <p:blipFill>
          <a:blip r:embed="rId2"/>
          <a:stretch>
            <a:fillRect/>
          </a:stretch>
        </p:blipFill>
        <p:spPr>
          <a:xfrm>
            <a:off x="4724400" y="3343275"/>
            <a:ext cx="3667125" cy="2171370"/>
          </a:xfrm>
          <a:prstGeom prst="rect">
            <a:avLst/>
          </a:prstGeom>
        </p:spPr>
      </p:pic>
    </p:spTree>
    <p:extLst>
      <p:ext uri="{BB962C8B-B14F-4D97-AF65-F5344CB8AC3E}">
        <p14:creationId xmlns:p14="http://schemas.microsoft.com/office/powerpoint/2010/main" xmlns="" val="227594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Problems …</a:t>
            </a:r>
            <a:endParaRPr lang="en-US" altLang="zh-CN" sz="3600"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295400"/>
            <a:ext cx="8153400" cy="2209800"/>
          </a:xfrm>
        </p:spPr>
        <p:txBody>
          <a:bodyPr>
            <a:normAutofit/>
          </a:bodyPr>
          <a:lstStyle/>
          <a:p>
            <a:pPr marL="457200" indent="-457200">
              <a:buClr>
                <a:srgbClr val="005EA4"/>
              </a:buClr>
              <a:buSzPct val="100000"/>
              <a:buNone/>
            </a:pPr>
            <a:r>
              <a:rPr lang="en-US" sz="2400" dirty="0" smtClean="0">
                <a:latin typeface="Times New Roman" pitchFamily="18" charset="0"/>
                <a:cs typeface="Times New Roman" pitchFamily="18" charset="0"/>
              </a:rPr>
              <a:t>3. Consider the image segment shown </a:t>
            </a:r>
          </a:p>
          <a:p>
            <a:pPr>
              <a:buNone/>
            </a:pPr>
            <a:r>
              <a:rPr lang="en-US" sz="2400" dirty="0" smtClean="0">
                <a:latin typeface="Times New Roman" pitchFamily="18" charset="0"/>
                <a:cs typeface="Times New Roman" pitchFamily="18" charset="0"/>
              </a:rPr>
              <a:t>	a) Let V={0,1} and compute the length of the shortest 4-,8-, and m-path between p and q. if a particular path does not exist between these two points, explain why.</a:t>
            </a:r>
          </a:p>
          <a:p>
            <a:pPr>
              <a:buNone/>
            </a:pPr>
            <a:r>
              <a:rPr lang="en-US" sz="2400" dirty="0" smtClean="0">
                <a:latin typeface="Times New Roman" pitchFamily="18" charset="0"/>
                <a:cs typeface="Times New Roman" pitchFamily="18" charset="0"/>
              </a:rPr>
              <a:t>	b) Repeat for V={1,2} </a:t>
            </a:r>
            <a:endParaRPr lang="en-US" sz="24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971800" y="3733800"/>
          <a:ext cx="2895600" cy="1706880"/>
        </p:xfrm>
        <a:graphic>
          <a:graphicData uri="http://schemas.openxmlformats.org/drawingml/2006/table">
            <a:tbl>
              <a:tblPr/>
              <a:tblGrid>
                <a:gridCol w="482600">
                  <a:extLst>
                    <a:ext uri="{9D8B030D-6E8A-4147-A177-3AD203B41FA5}">
                      <a16:colId xmlns:a16="http://schemas.microsoft.com/office/drawing/2014/main" xmlns="" val="20000"/>
                    </a:ext>
                  </a:extLst>
                </a:gridCol>
                <a:gridCol w="482600">
                  <a:extLst>
                    <a:ext uri="{9D8B030D-6E8A-4147-A177-3AD203B41FA5}">
                      <a16:colId xmlns:a16="http://schemas.microsoft.com/office/drawing/2014/main" xmlns="" val="20001"/>
                    </a:ext>
                  </a:extLst>
                </a:gridCol>
                <a:gridCol w="482600">
                  <a:extLst>
                    <a:ext uri="{9D8B030D-6E8A-4147-A177-3AD203B41FA5}">
                      <a16:colId xmlns:a16="http://schemas.microsoft.com/office/drawing/2014/main" xmlns="" val="20002"/>
                    </a:ext>
                  </a:extLst>
                </a:gridCol>
                <a:gridCol w="482600">
                  <a:extLst>
                    <a:ext uri="{9D8B030D-6E8A-4147-A177-3AD203B41FA5}">
                      <a16:colId xmlns:a16="http://schemas.microsoft.com/office/drawing/2014/main" xmlns="" val="20003"/>
                    </a:ext>
                  </a:extLst>
                </a:gridCol>
                <a:gridCol w="482600">
                  <a:extLst>
                    <a:ext uri="{9D8B030D-6E8A-4147-A177-3AD203B41FA5}">
                      <a16:colId xmlns:a16="http://schemas.microsoft.com/office/drawing/2014/main" xmlns="" val="20004"/>
                    </a:ext>
                  </a:extLst>
                </a:gridCol>
                <a:gridCol w="482600">
                  <a:extLst>
                    <a:ext uri="{9D8B030D-6E8A-4147-A177-3AD203B41FA5}">
                      <a16:colId xmlns:a16="http://schemas.microsoft.com/office/drawing/2014/main" xmlns="" val="20005"/>
                    </a:ext>
                  </a:extLst>
                </a:gridCol>
              </a:tblGrid>
              <a:tr h="426720">
                <a:tc>
                  <a:txBody>
                    <a:bodyPr/>
                    <a:lstStyle/>
                    <a:p>
                      <a:pPr algn="l" fontAlgn="b"/>
                      <a:endParaRPr lang="en-US" sz="1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latin typeface="Calibri"/>
                        </a:rPr>
                        <a:t>(q)</a:t>
                      </a:r>
                    </a:p>
                  </a:txBody>
                  <a:tcPr marL="9525" marR="9525" marT="9525" marB="0" anchor="b">
                    <a:lnL>
                      <a:noFill/>
                    </a:lnL>
                    <a:lnR>
                      <a:noFill/>
                    </a:lnR>
                    <a:lnT>
                      <a:noFill/>
                    </a:lnT>
                    <a:lnB>
                      <a:noFill/>
                    </a:lnB>
                  </a:tcPr>
                </a:tc>
                <a:extLst>
                  <a:ext uri="{0D108BD9-81ED-4DB2-BD59-A6C34878D82A}">
                    <a16:rowId xmlns:a16="http://schemas.microsoft.com/office/drawing/2014/main" xmlns="" val="10000"/>
                  </a:ext>
                </a:extLst>
              </a:tr>
              <a:tr h="426720">
                <a:tc>
                  <a:txBody>
                    <a:bodyPr/>
                    <a:lstStyle/>
                    <a:p>
                      <a:pPr algn="l" fontAlgn="b"/>
                      <a:endParaRPr lang="en-US" sz="1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xmlns="" val="10001"/>
                  </a:ext>
                </a:extLst>
              </a:tr>
              <a:tr h="426720">
                <a:tc>
                  <a:txBody>
                    <a:bodyPr/>
                    <a:lstStyle/>
                    <a:p>
                      <a:pPr algn="l" fontAlgn="b"/>
                      <a:endParaRPr lang="en-US" sz="1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xmlns="" val="10002"/>
                  </a:ext>
                </a:extLst>
              </a:tr>
              <a:tr h="426720">
                <a:tc>
                  <a:txBody>
                    <a:bodyPr/>
                    <a:lstStyle/>
                    <a:p>
                      <a:pPr algn="r" fontAlgn="b"/>
                      <a:r>
                        <a:rPr lang="en-US" sz="2000" b="1" i="0" u="none" strike="noStrike" dirty="0">
                          <a:solidFill>
                            <a:srgbClr val="000000"/>
                          </a:solidFill>
                          <a:latin typeface="Calibri"/>
                        </a:rPr>
                        <a:t>(p)</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Problems …</a:t>
            </a:r>
            <a:endParaRPr lang="en-US" altLang="zh-CN" sz="3600"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295400"/>
            <a:ext cx="8153400" cy="2209800"/>
          </a:xfrm>
        </p:spPr>
        <p:txBody>
          <a:bodyPr>
            <a:normAutofit/>
          </a:bodyPr>
          <a:lstStyle/>
          <a:p>
            <a:pPr marL="457200" indent="-457200">
              <a:buClr>
                <a:srgbClr val="005EA4"/>
              </a:buClr>
              <a:buSzPct val="100000"/>
              <a:buNone/>
            </a:pPr>
            <a:r>
              <a:rPr lang="en-US" sz="2400" dirty="0" smtClean="0">
                <a:latin typeface="Times New Roman" pitchFamily="18" charset="0"/>
                <a:cs typeface="Times New Roman" pitchFamily="18" charset="0"/>
              </a:rPr>
              <a:t>3. Consider the image segment shown </a:t>
            </a:r>
          </a:p>
          <a:p>
            <a:pPr>
              <a:buNone/>
            </a:pPr>
            <a:r>
              <a:rPr lang="en-US" sz="2400" dirty="0" smtClean="0">
                <a:latin typeface="Times New Roman" pitchFamily="18" charset="0"/>
                <a:cs typeface="Times New Roman" pitchFamily="18" charset="0"/>
              </a:rPr>
              <a:t>	a) </a:t>
            </a:r>
            <a:r>
              <a:rPr lang="en-US" sz="2400" dirty="0">
                <a:latin typeface="Times New Roman" pitchFamily="18" charset="0"/>
                <a:cs typeface="Times New Roman" pitchFamily="18" charset="0"/>
              </a:rPr>
              <a:t>When V = {0,1}, 4-path does not exist between p and q because it is impossible to get from p to q by traveling along points that are both 4-adjacent and also have values from V . </a:t>
            </a: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3095343145"/>
              </p:ext>
            </p:extLst>
          </p:nvPr>
        </p:nvGraphicFramePr>
        <p:xfrm>
          <a:off x="6128530" y="190499"/>
          <a:ext cx="1905000" cy="1371600"/>
        </p:xfrm>
        <a:graphic>
          <a:graphicData uri="http://schemas.openxmlformats.org/drawingml/2006/table">
            <a:tbl>
              <a:tblPr/>
              <a:tblGrid>
                <a:gridCol w="317500">
                  <a:extLst>
                    <a:ext uri="{9D8B030D-6E8A-4147-A177-3AD203B41FA5}">
                      <a16:colId xmlns:a16="http://schemas.microsoft.com/office/drawing/2014/main" xmlns="" val="20000"/>
                    </a:ext>
                  </a:extLst>
                </a:gridCol>
                <a:gridCol w="317500">
                  <a:extLst>
                    <a:ext uri="{9D8B030D-6E8A-4147-A177-3AD203B41FA5}">
                      <a16:colId xmlns:a16="http://schemas.microsoft.com/office/drawing/2014/main" xmlns="" val="20001"/>
                    </a:ext>
                  </a:extLst>
                </a:gridCol>
                <a:gridCol w="317500">
                  <a:extLst>
                    <a:ext uri="{9D8B030D-6E8A-4147-A177-3AD203B41FA5}">
                      <a16:colId xmlns:a16="http://schemas.microsoft.com/office/drawing/2014/main" xmlns="" val="20002"/>
                    </a:ext>
                  </a:extLst>
                </a:gridCol>
                <a:gridCol w="317500">
                  <a:extLst>
                    <a:ext uri="{9D8B030D-6E8A-4147-A177-3AD203B41FA5}">
                      <a16:colId xmlns:a16="http://schemas.microsoft.com/office/drawing/2014/main" xmlns="" val="20003"/>
                    </a:ext>
                  </a:extLst>
                </a:gridCol>
                <a:gridCol w="317500">
                  <a:extLst>
                    <a:ext uri="{9D8B030D-6E8A-4147-A177-3AD203B41FA5}">
                      <a16:colId xmlns:a16="http://schemas.microsoft.com/office/drawing/2014/main" xmlns="" val="20004"/>
                    </a:ext>
                  </a:extLst>
                </a:gridCol>
                <a:gridCol w="317500">
                  <a:extLst>
                    <a:ext uri="{9D8B030D-6E8A-4147-A177-3AD203B41FA5}">
                      <a16:colId xmlns:a16="http://schemas.microsoft.com/office/drawing/2014/main" xmlns="" val="20005"/>
                    </a:ext>
                  </a:extLst>
                </a:gridCol>
              </a:tblGrid>
              <a:tr h="342900">
                <a:tc>
                  <a:txBody>
                    <a:bodyPr/>
                    <a:lstStyle/>
                    <a:p>
                      <a:pPr algn="l" fontAlgn="b"/>
                      <a:endParaRPr lang="en-US" sz="1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latin typeface="Calibri"/>
                        </a:rPr>
                        <a:t>(q)</a:t>
                      </a:r>
                    </a:p>
                  </a:txBody>
                  <a:tcPr marL="9525" marR="9525" marT="9525" marB="0" anchor="b">
                    <a:lnL>
                      <a:noFill/>
                    </a:lnL>
                    <a:lnR>
                      <a:noFill/>
                    </a:lnR>
                    <a:lnT>
                      <a:noFill/>
                    </a:lnT>
                    <a:lnB>
                      <a:noFill/>
                    </a:lnB>
                  </a:tcPr>
                </a:tc>
                <a:extLst>
                  <a:ext uri="{0D108BD9-81ED-4DB2-BD59-A6C34878D82A}">
                    <a16:rowId xmlns:a16="http://schemas.microsoft.com/office/drawing/2014/main" xmlns="" val="10000"/>
                  </a:ext>
                </a:extLst>
              </a:tr>
              <a:tr h="342900">
                <a:tc>
                  <a:txBody>
                    <a:bodyPr/>
                    <a:lstStyle/>
                    <a:p>
                      <a:pPr algn="l" fontAlgn="b"/>
                      <a:endParaRPr lang="en-US" sz="14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xmlns="" val="10001"/>
                  </a:ext>
                </a:extLst>
              </a:tr>
              <a:tr h="342900">
                <a:tc>
                  <a:txBody>
                    <a:bodyPr/>
                    <a:lstStyle/>
                    <a:p>
                      <a:pPr algn="l" fontAlgn="b"/>
                      <a:endParaRPr lang="en-US" sz="1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xmlns="" val="10002"/>
                  </a:ext>
                </a:extLst>
              </a:tr>
              <a:tr h="342900">
                <a:tc>
                  <a:txBody>
                    <a:bodyPr/>
                    <a:lstStyle/>
                    <a:p>
                      <a:pPr algn="r" fontAlgn="b"/>
                      <a:r>
                        <a:rPr lang="en-US" sz="2000" b="1" i="0" u="none" strike="noStrike" dirty="0">
                          <a:solidFill>
                            <a:srgbClr val="000000"/>
                          </a:solidFill>
                          <a:latin typeface="Calibri"/>
                        </a:rPr>
                        <a:t>(p)</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1"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xmlns="" val="10003"/>
                  </a:ext>
                </a:extLst>
              </a:tr>
            </a:tbl>
          </a:graphicData>
        </a:graphic>
      </p:graphicFrame>
      <p:pic>
        <p:nvPicPr>
          <p:cNvPr id="4" name="Picture 3"/>
          <p:cNvPicPr>
            <a:picLocks noChangeAspect="1"/>
          </p:cNvPicPr>
          <p:nvPr/>
        </p:nvPicPr>
        <p:blipFill>
          <a:blip r:embed="rId2"/>
          <a:stretch>
            <a:fillRect/>
          </a:stretch>
        </p:blipFill>
        <p:spPr>
          <a:xfrm>
            <a:off x="1558100" y="2978693"/>
            <a:ext cx="2202385" cy="1517107"/>
          </a:xfrm>
          <a:prstGeom prst="rect">
            <a:avLst/>
          </a:prstGeom>
        </p:spPr>
      </p:pic>
      <p:pic>
        <p:nvPicPr>
          <p:cNvPr id="5" name="Picture 4"/>
          <p:cNvPicPr>
            <a:picLocks noChangeAspect="1"/>
          </p:cNvPicPr>
          <p:nvPr/>
        </p:nvPicPr>
        <p:blipFill>
          <a:blip r:embed="rId3"/>
          <a:stretch>
            <a:fillRect/>
          </a:stretch>
        </p:blipFill>
        <p:spPr>
          <a:xfrm>
            <a:off x="4267200" y="2971801"/>
            <a:ext cx="2297697" cy="1523999"/>
          </a:xfrm>
          <a:prstGeom prst="rect">
            <a:avLst/>
          </a:prstGeom>
        </p:spPr>
      </p:pic>
      <p:pic>
        <p:nvPicPr>
          <p:cNvPr id="7" name="Picture 6"/>
          <p:cNvPicPr>
            <a:picLocks noChangeAspect="1"/>
          </p:cNvPicPr>
          <p:nvPr/>
        </p:nvPicPr>
        <p:blipFill>
          <a:blip r:embed="rId4"/>
          <a:stretch>
            <a:fillRect/>
          </a:stretch>
        </p:blipFill>
        <p:spPr>
          <a:xfrm>
            <a:off x="3679651" y="4648200"/>
            <a:ext cx="1640599" cy="1714500"/>
          </a:xfrm>
          <a:prstGeom prst="rect">
            <a:avLst/>
          </a:prstGeom>
        </p:spPr>
      </p:pic>
      <p:pic>
        <p:nvPicPr>
          <p:cNvPr id="8" name="Picture 7"/>
          <p:cNvPicPr>
            <a:picLocks noChangeAspect="1"/>
          </p:cNvPicPr>
          <p:nvPr/>
        </p:nvPicPr>
        <p:blipFill>
          <a:blip r:embed="rId5"/>
          <a:stretch>
            <a:fillRect/>
          </a:stretch>
        </p:blipFill>
        <p:spPr>
          <a:xfrm>
            <a:off x="6128530" y="4486276"/>
            <a:ext cx="2243259" cy="1685925"/>
          </a:xfrm>
          <a:prstGeom prst="rect">
            <a:avLst/>
          </a:prstGeom>
        </p:spPr>
      </p:pic>
      <p:sp>
        <p:nvSpPr>
          <p:cNvPr id="9" name="Rectangle 8"/>
          <p:cNvSpPr/>
          <p:nvPr/>
        </p:nvSpPr>
        <p:spPr>
          <a:xfrm>
            <a:off x="631698" y="5058132"/>
            <a:ext cx="2320507" cy="369332"/>
          </a:xfrm>
          <a:prstGeom prst="rect">
            <a:avLst/>
          </a:prstGeom>
        </p:spPr>
        <p:txBody>
          <a:bodyPr wrap="none">
            <a:spAutoFit/>
          </a:bodyPr>
          <a:lstStyle/>
          <a:p>
            <a:r>
              <a:rPr lang="en-US" dirty="0">
                <a:latin typeface="Times New Roman" pitchFamily="18" charset="0"/>
                <a:cs typeface="Times New Roman" pitchFamily="18" charset="0"/>
              </a:rPr>
              <a:t>b) Repeat for V={1,2} </a:t>
            </a:r>
            <a:endParaRPr lang="en-IN" dirty="0"/>
          </a:p>
        </p:txBody>
      </p:sp>
    </p:spTree>
    <p:extLst>
      <p:ext uri="{BB962C8B-B14F-4D97-AF65-F5344CB8AC3E}">
        <p14:creationId xmlns:p14="http://schemas.microsoft.com/office/powerpoint/2010/main" xmlns="" val="1038959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solidFill>
                  <a:srgbClr val="000000"/>
                </a:solidFill>
              </a:rPr>
              <a:t/>
            </a:r>
            <a:br>
              <a:rPr lang="en-US" sz="1200" dirty="0" smtClean="0">
                <a:solidFill>
                  <a:srgbClr val="000000"/>
                </a:solidFill>
              </a:rPr>
            </a:br>
            <a:r>
              <a:rPr lang="fr-FR" sz="3600" b="1" dirty="0" smtClean="0">
                <a:solidFill>
                  <a:schemeClr val="accent2">
                    <a:lumMod val="50000"/>
                  </a:schemeClr>
                </a:solidFill>
                <a:latin typeface="Times New Roman" pitchFamily="18" charset="0"/>
                <a:cs typeface="Times New Roman" pitchFamily="18" charset="0"/>
              </a:rPr>
              <a:t>Basic Relationship between Pixels </a:t>
            </a:r>
            <a:endParaRPr lang="en-US" sz="3600" dirty="0">
              <a:solidFill>
                <a:schemeClr val="accent2">
                  <a:lumMod val="50000"/>
                </a:schemeClr>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r>
              <a:rPr lang="en-US" dirty="0" smtClean="0">
                <a:latin typeface="Times New Roman" pitchFamily="18" charset="0"/>
                <a:cs typeface="Times New Roman" pitchFamily="18" charset="0"/>
              </a:rPr>
              <a:t>An image is denoted by a function f(</a:t>
            </a:r>
            <a:r>
              <a:rPr lang="en-US" dirty="0" err="1" smtClean="0">
                <a:latin typeface="Times New Roman" pitchFamily="18" charset="0"/>
                <a:cs typeface="Times New Roman" pitchFamily="18" charset="0"/>
              </a:rPr>
              <a:t>x,y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Each element f(</a:t>
            </a:r>
            <a:r>
              <a:rPr lang="en-US" dirty="0" err="1" smtClean="0">
                <a:latin typeface="Times New Roman" pitchFamily="18" charset="0"/>
                <a:cs typeface="Times New Roman" pitchFamily="18" charset="0"/>
              </a:rPr>
              <a:t>x,y</a:t>
            </a:r>
            <a:r>
              <a:rPr lang="en-US" dirty="0" smtClean="0">
                <a:latin typeface="Times New Roman" pitchFamily="18" charset="0"/>
                <a:cs typeface="Times New Roman" pitchFamily="18" charset="0"/>
              </a:rPr>
              <a:t>) at location (</a:t>
            </a:r>
            <a:r>
              <a:rPr lang="en-US" dirty="0" err="1" smtClean="0">
                <a:latin typeface="Times New Roman" pitchFamily="18" charset="0"/>
                <a:cs typeface="Times New Roman" pitchFamily="18" charset="0"/>
              </a:rPr>
              <a:t>x,y</a:t>
            </a:r>
            <a:r>
              <a:rPr lang="en-US" dirty="0" smtClean="0">
                <a:latin typeface="Times New Roman" pitchFamily="18" charset="0"/>
                <a:cs typeface="Times New Roman" pitchFamily="18" charset="0"/>
              </a:rPr>
              <a:t>) is called a pixel.</a:t>
            </a:r>
          </a:p>
          <a:p>
            <a:r>
              <a:rPr lang="en-US" dirty="0" smtClean="0">
                <a:latin typeface="Times New Roman" pitchFamily="18" charset="0"/>
                <a:cs typeface="Times New Roman" pitchFamily="18" charset="0"/>
              </a:rPr>
              <a:t>There exist some basic but important relationships between pixels.</a:t>
            </a: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r="32773"/>
          <a:stretch>
            <a:fillRect/>
          </a:stretch>
        </p:blipFill>
        <p:spPr bwMode="auto">
          <a:xfrm>
            <a:off x="2191563" y="3048000"/>
            <a:ext cx="4209237" cy="2971800"/>
          </a:xfrm>
          <a:prstGeom prst="rect">
            <a:avLst/>
          </a:prstGeom>
          <a:noFill/>
          <a:ln w="9525">
            <a:noFill/>
            <a:miter lim="800000"/>
            <a:headEnd/>
            <a:tailEnd/>
          </a:ln>
        </p:spPr>
      </p:pic>
      <p:sp>
        <p:nvSpPr>
          <p:cNvPr id="6" name="TextBox 5"/>
          <p:cNvSpPr txBox="1">
            <a:spLocks noChangeArrowheads="1"/>
          </p:cNvSpPr>
          <p:nvPr/>
        </p:nvSpPr>
        <p:spPr bwMode="auto">
          <a:xfrm>
            <a:off x="6324600" y="4800600"/>
            <a:ext cx="2057400" cy="523220"/>
          </a:xfrm>
          <a:prstGeom prst="rect">
            <a:avLst/>
          </a:prstGeom>
          <a:noFill/>
          <a:ln w="9525">
            <a:noFill/>
            <a:miter lim="800000"/>
            <a:headEnd/>
            <a:tailEnd/>
          </a:ln>
        </p:spPr>
        <p:txBody>
          <a:bodyPr wrap="square">
            <a:spAutoFit/>
          </a:bodyPr>
          <a:lstStyle/>
          <a:p>
            <a:r>
              <a:rPr lang="en-US" sz="2800" dirty="0"/>
              <a:t>f(x, y)</a:t>
            </a:r>
            <a:endParaRPr lang="en-GB"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solidFill>
                  <a:srgbClr val="000000"/>
                </a:solidFill>
              </a:rPr>
              <a:t/>
            </a:r>
            <a:br>
              <a:rPr lang="en-US" sz="1200" dirty="0" smtClean="0">
                <a:solidFill>
                  <a:srgbClr val="000000"/>
                </a:solidFill>
              </a:rPr>
            </a:br>
            <a:r>
              <a:rPr lang="fr-FR" sz="3600" b="1" dirty="0" smtClean="0">
                <a:solidFill>
                  <a:schemeClr val="accent2">
                    <a:lumMod val="50000"/>
                  </a:schemeClr>
                </a:solidFill>
                <a:latin typeface="Times New Roman" pitchFamily="18" charset="0"/>
                <a:cs typeface="Times New Roman" pitchFamily="18" charset="0"/>
              </a:rPr>
              <a:t>Basic Relationship between Pixels </a:t>
            </a:r>
            <a:endParaRPr lang="en-US" sz="3600" dirty="0">
              <a:solidFill>
                <a:schemeClr val="accent2">
                  <a:lumMod val="50000"/>
                </a:schemeClr>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 A pixel p at location (</a:t>
            </a:r>
            <a:r>
              <a:rPr lang="en-US" dirty="0" err="1" smtClean="0">
                <a:latin typeface="Times New Roman" pitchFamily="18" charset="0"/>
                <a:cs typeface="Times New Roman" pitchFamily="18" charset="0"/>
              </a:rPr>
              <a:t>x,y</a:t>
            </a:r>
            <a:r>
              <a:rPr lang="en-US" dirty="0" smtClean="0">
                <a:latin typeface="Times New Roman" pitchFamily="18" charset="0"/>
                <a:cs typeface="Times New Roman" pitchFamily="18" charset="0"/>
              </a:rPr>
              <a:t>) has two horizontal and two vertical neighbors.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set of four pixels is called 4-neighbors of p=N</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(p).</a:t>
            </a:r>
          </a:p>
          <a:p>
            <a:r>
              <a:rPr lang="en-US" dirty="0" smtClean="0">
                <a:latin typeface="Times New Roman" pitchFamily="18" charset="0"/>
                <a:cs typeface="Times New Roman" pitchFamily="18" charset="0"/>
              </a:rPr>
              <a:t>Each of these neighbors is at a unit distance from p.</a:t>
            </a:r>
          </a:p>
          <a:p>
            <a:r>
              <a:rPr lang="en-US" dirty="0" smtClean="0">
                <a:latin typeface="Times New Roman" pitchFamily="18" charset="0"/>
                <a:cs typeface="Times New Roman" pitchFamily="18" charset="0"/>
              </a:rPr>
              <a:t>If p is a boundary pixel then it will have less number of neighbors.</a:t>
            </a: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3048000" y="2133600"/>
            <a:ext cx="2790825" cy="19335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solidFill>
                  <a:srgbClr val="000000"/>
                </a:solidFill>
              </a:rPr>
              <a:t/>
            </a:r>
            <a:br>
              <a:rPr lang="en-US" sz="1200" dirty="0" smtClean="0">
                <a:solidFill>
                  <a:srgbClr val="000000"/>
                </a:solidFill>
              </a:rPr>
            </a:br>
            <a:r>
              <a:rPr lang="fr-FR" sz="3600" b="1" dirty="0" smtClean="0">
                <a:solidFill>
                  <a:schemeClr val="accent2">
                    <a:lumMod val="50000"/>
                  </a:schemeClr>
                </a:solidFill>
                <a:latin typeface="Times New Roman" pitchFamily="18" charset="0"/>
                <a:cs typeface="Times New Roman" pitchFamily="18" charset="0"/>
              </a:rPr>
              <a:t>Basic Relationship between Pixels </a:t>
            </a:r>
            <a:endParaRPr lang="en-US" sz="3600" dirty="0">
              <a:solidFill>
                <a:schemeClr val="accent2">
                  <a:lumMod val="50000"/>
                </a:schemeClr>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r>
              <a:rPr lang="en-US" dirty="0" smtClean="0">
                <a:latin typeface="Times New Roman" pitchFamily="18" charset="0"/>
                <a:cs typeface="Times New Roman" pitchFamily="18" charset="0"/>
              </a:rPr>
              <a:t> A pixel p has four </a:t>
            </a:r>
            <a:r>
              <a:rPr lang="en-US" dirty="0" smtClean="0">
                <a:solidFill>
                  <a:schemeClr val="accent1"/>
                </a:solidFill>
                <a:latin typeface="Times New Roman" pitchFamily="18" charset="0"/>
                <a:cs typeface="Times New Roman" pitchFamily="18" charset="0"/>
              </a:rPr>
              <a:t>diagonal neighbors</a:t>
            </a:r>
            <a:r>
              <a:rPr lang="en-US"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(p)</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points of N</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(p) and N</a:t>
            </a:r>
            <a:r>
              <a:rPr lang="en-US" baseline="-25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(p) together are called 8-neighbors of p.</a:t>
            </a:r>
          </a:p>
          <a:p>
            <a:r>
              <a:rPr lang="en-US" dirty="0" smtClean="0">
                <a:latin typeface="Times New Roman" pitchFamily="18" charset="0"/>
                <a:cs typeface="Times New Roman" pitchFamily="18" charset="0"/>
              </a:rPr>
              <a:t>N</a:t>
            </a:r>
            <a:r>
              <a:rPr lang="en-US" baseline="-25000" dirty="0" smtClean="0">
                <a:latin typeface="Times New Roman" pitchFamily="18" charset="0"/>
                <a:cs typeface="Times New Roman" pitchFamily="18" charset="0"/>
              </a:rPr>
              <a:t>8</a:t>
            </a:r>
            <a:r>
              <a:rPr lang="en-US" dirty="0" smtClean="0">
                <a:latin typeface="Times New Roman" pitchFamily="18" charset="0"/>
                <a:cs typeface="Times New Roman" pitchFamily="18" charset="0"/>
              </a:rPr>
              <a:t>(p) = N</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(p) U N</a:t>
            </a:r>
            <a:r>
              <a:rPr lang="en-US" baseline="-25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(p)</a:t>
            </a:r>
          </a:p>
          <a:p>
            <a:r>
              <a:rPr lang="en-US" dirty="0" smtClean="0">
                <a:latin typeface="Times New Roman" pitchFamily="18" charset="0"/>
                <a:cs typeface="Times New Roman" pitchFamily="18" charset="0"/>
              </a:rPr>
              <a:t>If p is a boundary pixel then both N</a:t>
            </a:r>
            <a:r>
              <a:rPr lang="en-US" baseline="-25000"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(p) and </a:t>
            </a:r>
            <a:r>
              <a:rPr lang="en-US" dirty="0" err="1" smtClean="0">
                <a:latin typeface="Times New Roman" pitchFamily="18" charset="0"/>
                <a:cs typeface="Times New Roman" pitchFamily="18" charset="0"/>
              </a:rPr>
              <a:t>and</a:t>
            </a:r>
            <a:r>
              <a:rPr lang="en-US" dirty="0" smtClean="0">
                <a:latin typeface="Times New Roman" pitchFamily="18" charset="0"/>
                <a:cs typeface="Times New Roman" pitchFamily="18" charset="0"/>
              </a:rPr>
              <a:t> N</a:t>
            </a:r>
            <a:r>
              <a:rPr lang="en-US" baseline="-25000" dirty="0" smtClean="0">
                <a:latin typeface="Times New Roman" pitchFamily="18" charset="0"/>
                <a:cs typeface="Times New Roman" pitchFamily="18" charset="0"/>
              </a:rPr>
              <a:t>8</a:t>
            </a:r>
            <a:r>
              <a:rPr lang="en-US" dirty="0" smtClean="0">
                <a:latin typeface="Times New Roman" pitchFamily="18" charset="0"/>
                <a:cs typeface="Times New Roman" pitchFamily="18" charset="0"/>
              </a:rPr>
              <a:t>(p) will have less number of pixels.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2590800" y="1752600"/>
            <a:ext cx="3057525" cy="18002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1200" dirty="0" smtClean="0">
                <a:solidFill>
                  <a:srgbClr val="000000"/>
                </a:solidFill>
              </a:rPr>
              <a:t/>
            </a:r>
            <a:br>
              <a:rPr lang="en-US" sz="1200" dirty="0" smtClean="0">
                <a:solidFill>
                  <a:srgbClr val="000000"/>
                </a:solidFill>
              </a:rPr>
            </a:br>
            <a:r>
              <a:rPr lang="fr-FR" sz="3600" b="1" dirty="0" smtClean="0">
                <a:solidFill>
                  <a:schemeClr val="accent2">
                    <a:lumMod val="50000"/>
                  </a:schemeClr>
                </a:solidFill>
                <a:latin typeface="Times New Roman" pitchFamily="18" charset="0"/>
                <a:cs typeface="Times New Roman" pitchFamily="18" charset="0"/>
              </a:rPr>
              <a:t>Basic Relationship between Pixels </a:t>
            </a:r>
            <a:endParaRPr lang="en-US" sz="3600" dirty="0">
              <a:solidFill>
                <a:schemeClr val="accent2">
                  <a:lumMod val="50000"/>
                </a:schemeClr>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lgn="just"/>
            <a:r>
              <a:rPr lang="en-US" dirty="0" smtClean="0">
                <a:latin typeface="Times New Roman" pitchFamily="18" charset="0"/>
                <a:cs typeface="Times New Roman" pitchFamily="18" charset="0"/>
              </a:rPr>
              <a:t>Two pixels are said to be </a:t>
            </a:r>
            <a:r>
              <a:rPr lang="en-US" dirty="0" smtClean="0">
                <a:solidFill>
                  <a:srgbClr val="0070C0"/>
                </a:solidFill>
                <a:latin typeface="Times New Roman" pitchFamily="18" charset="0"/>
                <a:cs typeface="Times New Roman" pitchFamily="18" charset="0"/>
              </a:rPr>
              <a:t>connected</a:t>
            </a:r>
            <a:r>
              <a:rPr lang="en-US" dirty="0" smtClean="0">
                <a:latin typeface="Times New Roman" pitchFamily="18" charset="0"/>
                <a:cs typeface="Times New Roman" pitchFamily="18" charset="0"/>
              </a:rPr>
              <a:t> if they are adjacent in some sense</a:t>
            </a:r>
          </a:p>
          <a:p>
            <a:pPr lvl="1" algn="just"/>
            <a:r>
              <a:rPr lang="en-US" sz="2600" dirty="0" smtClean="0">
                <a:solidFill>
                  <a:srgbClr val="0070C0"/>
                </a:solidFill>
                <a:latin typeface="Times New Roman" pitchFamily="18" charset="0"/>
                <a:cs typeface="Times New Roman" pitchFamily="18" charset="0"/>
              </a:rPr>
              <a:t>They are neighbors(N</a:t>
            </a:r>
            <a:r>
              <a:rPr lang="en-US" sz="2600" baseline="-25000" dirty="0" smtClean="0">
                <a:solidFill>
                  <a:srgbClr val="0070C0"/>
                </a:solidFill>
                <a:latin typeface="Times New Roman" pitchFamily="18" charset="0"/>
                <a:cs typeface="Times New Roman" pitchFamily="18" charset="0"/>
              </a:rPr>
              <a:t>4</a:t>
            </a:r>
            <a:r>
              <a:rPr lang="en-US" sz="2600" dirty="0" smtClean="0">
                <a:solidFill>
                  <a:srgbClr val="0070C0"/>
                </a:solidFill>
                <a:latin typeface="Times New Roman" pitchFamily="18" charset="0"/>
                <a:cs typeface="Times New Roman" pitchFamily="18" charset="0"/>
              </a:rPr>
              <a:t>,N</a:t>
            </a:r>
            <a:r>
              <a:rPr lang="en-US" sz="2600" baseline="-25000" dirty="0" smtClean="0">
                <a:solidFill>
                  <a:srgbClr val="0070C0"/>
                </a:solidFill>
                <a:latin typeface="Times New Roman" pitchFamily="18" charset="0"/>
                <a:cs typeface="Times New Roman" pitchFamily="18" charset="0"/>
              </a:rPr>
              <a:t>D</a:t>
            </a:r>
            <a:r>
              <a:rPr lang="en-US" sz="2600" dirty="0" smtClean="0">
                <a:solidFill>
                  <a:srgbClr val="0070C0"/>
                </a:solidFill>
                <a:latin typeface="Times New Roman" pitchFamily="18" charset="0"/>
                <a:cs typeface="Times New Roman" pitchFamily="18" charset="0"/>
              </a:rPr>
              <a:t> or N</a:t>
            </a:r>
            <a:r>
              <a:rPr lang="en-US" sz="2600" baseline="-25000" dirty="0" smtClean="0">
                <a:solidFill>
                  <a:srgbClr val="0070C0"/>
                </a:solidFill>
                <a:latin typeface="Times New Roman" pitchFamily="18" charset="0"/>
                <a:cs typeface="Times New Roman" pitchFamily="18" charset="0"/>
              </a:rPr>
              <a:t>8</a:t>
            </a:r>
            <a:r>
              <a:rPr lang="en-US" sz="2600" dirty="0" smtClean="0">
                <a:solidFill>
                  <a:srgbClr val="0070C0"/>
                </a:solidFill>
                <a:latin typeface="Times New Roman" pitchFamily="18" charset="0"/>
                <a:cs typeface="Times New Roman" pitchFamily="18" charset="0"/>
              </a:rPr>
              <a:t>) and</a:t>
            </a:r>
          </a:p>
          <a:p>
            <a:pPr lvl="1" algn="just"/>
            <a:r>
              <a:rPr lang="en-US" sz="2600" dirty="0" smtClean="0">
                <a:solidFill>
                  <a:srgbClr val="0070C0"/>
                </a:solidFill>
                <a:latin typeface="Times New Roman" pitchFamily="18" charset="0"/>
                <a:cs typeface="Times New Roman" pitchFamily="18" charset="0"/>
              </a:rPr>
              <a:t>Their intensity values (gray levels) are similar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a binary image B, two points p and q will be connected if q </a:t>
            </a:r>
            <a:r>
              <a:rPr lang="az-Cyrl-AZ" dirty="0" smtClean="0">
                <a:latin typeface="Times New Roman" pitchFamily="18" charset="0"/>
                <a:cs typeface="Times New Roman" pitchFamily="18" charset="0"/>
              </a:rPr>
              <a:t>Є</a:t>
            </a:r>
            <a:r>
              <a:rPr lang="en-US" dirty="0" smtClean="0">
                <a:latin typeface="Times New Roman" pitchFamily="18" charset="0"/>
                <a:cs typeface="Times New Roman" pitchFamily="18" charset="0"/>
              </a:rPr>
              <a:t> N(p) or p</a:t>
            </a:r>
            <a:r>
              <a:rPr lang="az-Cyrl-AZ" dirty="0" smtClean="0">
                <a:latin typeface="Times New Roman" pitchFamily="18" charset="0"/>
                <a:cs typeface="Times New Roman" pitchFamily="18" charset="0"/>
              </a:rPr>
              <a:t> Є </a:t>
            </a:r>
            <a:r>
              <a:rPr lang="en-US" dirty="0" smtClean="0">
                <a:latin typeface="Times New Roman" pitchFamily="18" charset="0"/>
                <a:cs typeface="Times New Roman" pitchFamily="18" charset="0"/>
              </a:rPr>
              <a:t>N(q) and B(p) = B(q).</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b="1" dirty="0" smtClean="0">
                <a:solidFill>
                  <a:schemeClr val="accent2">
                    <a:lumMod val="50000"/>
                  </a:schemeClr>
                </a:solidFill>
                <a:latin typeface="Times New Roman" pitchFamily="18" charset="0"/>
                <a:cs typeface="Times New Roman" pitchFamily="18" charset="0"/>
              </a:rPr>
              <a:t>Basic Relationship between Pixels </a:t>
            </a:r>
            <a:endParaRPr lang="en-US" altLang="zh-CN" sz="3600" b="1" dirty="0" smtClean="0">
              <a:solidFill>
                <a:srgbClr val="003399"/>
              </a:solidFill>
            </a:endParaRPr>
          </a:p>
        </p:txBody>
      </p:sp>
      <p:sp>
        <p:nvSpPr>
          <p:cNvPr id="3" name="Content Placeholder 2"/>
          <p:cNvSpPr>
            <a:spLocks noGrp="1"/>
          </p:cNvSpPr>
          <p:nvPr>
            <p:ph sz="quarter" idx="1"/>
          </p:nvPr>
        </p:nvSpPr>
        <p:spPr>
          <a:xfrm>
            <a:off x="533400" y="1295400"/>
            <a:ext cx="8153400" cy="4800600"/>
          </a:xfrm>
        </p:spPr>
        <p:txBody>
          <a:bodyPr>
            <a:normAutofit/>
          </a:bodyPr>
          <a:lstStyle/>
          <a:p>
            <a:r>
              <a:rPr lang="en-US" dirty="0" smtClean="0">
                <a:latin typeface="Times New Roman" pitchFamily="18" charset="0"/>
                <a:cs typeface="Times New Roman" pitchFamily="18" charset="0"/>
              </a:rPr>
              <a:t>Neighborhood</a:t>
            </a:r>
          </a:p>
          <a:p>
            <a:r>
              <a:rPr lang="en-US" dirty="0" smtClean="0">
                <a:latin typeface="Times New Roman" pitchFamily="18" charset="0"/>
                <a:cs typeface="Times New Roman" pitchFamily="18" charset="0"/>
              </a:rPr>
              <a:t>Adjacency</a:t>
            </a:r>
          </a:p>
          <a:p>
            <a:r>
              <a:rPr lang="en-US" dirty="0" smtClean="0">
                <a:latin typeface="Times New Roman" pitchFamily="18" charset="0"/>
                <a:cs typeface="Times New Roman" pitchFamily="18" charset="0"/>
              </a:rPr>
              <a:t>Connectivity</a:t>
            </a:r>
          </a:p>
          <a:p>
            <a:r>
              <a:rPr lang="en-US" dirty="0" smtClean="0">
                <a:latin typeface="Times New Roman" pitchFamily="18" charset="0"/>
                <a:cs typeface="Times New Roman" pitchFamily="18" charset="0"/>
              </a:rPr>
              <a:t>Paths</a:t>
            </a:r>
          </a:p>
          <a:p>
            <a:r>
              <a:rPr lang="en-US" dirty="0" smtClean="0">
                <a:latin typeface="Times New Roman" pitchFamily="18" charset="0"/>
                <a:cs typeface="Times New Roman" pitchFamily="18" charset="0"/>
              </a:rPr>
              <a:t>Regions and boundaries</a:t>
            </a:r>
          </a:p>
          <a:p>
            <a:endParaRPr lang="en-US" i="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5" name="Group 5"/>
          <p:cNvGraphicFramePr>
            <a:graphicFrameLocks/>
          </p:cNvGraphicFramePr>
          <p:nvPr/>
        </p:nvGraphicFramePr>
        <p:xfrm>
          <a:off x="4114799" y="1371600"/>
          <a:ext cx="4572002" cy="3276600"/>
        </p:xfrm>
        <a:graphic>
          <a:graphicData uri="http://schemas.openxmlformats.org/drawingml/2006/table">
            <a:tbl>
              <a:tblPr/>
              <a:tblGrid>
                <a:gridCol w="1523013">
                  <a:extLst>
                    <a:ext uri="{9D8B030D-6E8A-4147-A177-3AD203B41FA5}">
                      <a16:colId xmlns:a16="http://schemas.microsoft.com/office/drawing/2014/main" xmlns="" val="20000"/>
                    </a:ext>
                  </a:extLst>
                </a:gridCol>
                <a:gridCol w="1525976">
                  <a:extLst>
                    <a:ext uri="{9D8B030D-6E8A-4147-A177-3AD203B41FA5}">
                      <a16:colId xmlns:a16="http://schemas.microsoft.com/office/drawing/2014/main" xmlns="" val="20001"/>
                    </a:ext>
                  </a:extLst>
                </a:gridCol>
                <a:gridCol w="1523013">
                  <a:extLst>
                    <a:ext uri="{9D8B030D-6E8A-4147-A177-3AD203B41FA5}">
                      <a16:colId xmlns:a16="http://schemas.microsoft.com/office/drawing/2014/main" xmlns="" val="20002"/>
                    </a:ext>
                  </a:extLst>
                </a:gridCol>
              </a:tblGrid>
              <a:tr h="1174119">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(X-1,Y-1)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rgbClr val="005EA4"/>
                          </a:solidFill>
                          <a:effectLst/>
                          <a:latin typeface="Times New Roman" pitchFamily="18" charset="0"/>
                          <a:ea typeface="宋体" pitchFamily="2" charset="-122"/>
                          <a:cs typeface="Times New Roman" pitchFamily="18" charset="0"/>
                        </a:rPr>
                        <a:t>(X-1,Y)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(X-1,Y+1)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1049577">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rgbClr val="005EA4"/>
                          </a:solidFill>
                          <a:effectLst/>
                          <a:latin typeface="Times New Roman" pitchFamily="18" charset="0"/>
                          <a:ea typeface="宋体" pitchFamily="2" charset="-122"/>
                          <a:cs typeface="Times New Roman" pitchFamily="18" charset="0"/>
                        </a:rPr>
                        <a:t>(X,Y-1)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bg1">
                              <a:lumMod val="95000"/>
                            </a:schemeClr>
                          </a:solidFill>
                          <a:effectLst/>
                          <a:latin typeface="Times New Roman" pitchFamily="18" charset="0"/>
                          <a:ea typeface="宋体" pitchFamily="2" charset="-122"/>
                          <a:cs typeface="Times New Roman" pitchFamily="18" charset="0"/>
                        </a:rPr>
                        <a:t>(X,Y)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rgbClr val="005EA4"/>
                          </a:solidFill>
                          <a:effectLst/>
                          <a:latin typeface="Times New Roman" pitchFamily="18" charset="0"/>
                          <a:ea typeface="宋体" pitchFamily="2" charset="-122"/>
                          <a:cs typeface="Times New Roman" pitchFamily="18" charset="0"/>
                        </a:rPr>
                        <a:t>(X,Y+1)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1"/>
                  </a:ext>
                </a:extLst>
              </a:tr>
              <a:tr h="1052904">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(X+1,Y-1)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rgbClr val="005EA4"/>
                          </a:solidFill>
                          <a:effectLst/>
                          <a:latin typeface="Times New Roman" pitchFamily="18" charset="0"/>
                          <a:ea typeface="宋体" pitchFamily="2" charset="-122"/>
                          <a:cs typeface="Times New Roman" pitchFamily="18" charset="0"/>
                        </a:rPr>
                        <a:t>(X+1,Y)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50000"/>
                        </a:spcBef>
                        <a:spcAft>
                          <a:spcPct val="0"/>
                        </a:spcAft>
                        <a:buClr>
                          <a:schemeClr val="folHlink"/>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(X+1,Y+1)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solidFill>
                  <a:schemeClr val="accent2">
                    <a:lumMod val="50000"/>
                  </a:schemeClr>
                </a:solidFill>
                <a:latin typeface="Times New Roman" pitchFamily="18" charset="0"/>
                <a:cs typeface="Times New Roman" pitchFamily="18" charset="0"/>
              </a:rPr>
              <a:t>Adjacency</a:t>
            </a:r>
          </a:p>
        </p:txBody>
      </p:sp>
      <p:sp>
        <p:nvSpPr>
          <p:cNvPr id="3" name="Content Placeholder 2"/>
          <p:cNvSpPr>
            <a:spLocks noGrp="1"/>
          </p:cNvSpPr>
          <p:nvPr>
            <p:ph sz="quarter" idx="1"/>
          </p:nvPr>
        </p:nvSpPr>
        <p:spPr>
          <a:xfrm>
            <a:off x="457200" y="1219200"/>
            <a:ext cx="8153400" cy="5029200"/>
          </a:xfrm>
        </p:spPr>
        <p:txBody>
          <a:bodyPr>
            <a:normAutofit fontScale="77500" lnSpcReduction="20000"/>
          </a:bodyPr>
          <a:lstStyle/>
          <a:p>
            <a:pPr>
              <a:lnSpc>
                <a:spcPct val="120000"/>
              </a:lnSpc>
            </a:pPr>
            <a:r>
              <a:rPr lang="en-US" sz="3400" dirty="0" smtClean="0">
                <a:latin typeface="Times New Roman" pitchFamily="18" charset="0"/>
                <a:cs typeface="Times New Roman" pitchFamily="18" charset="0"/>
              </a:rPr>
              <a:t>Let V be the set of intensity values </a:t>
            </a:r>
          </a:p>
          <a:p>
            <a:pPr>
              <a:lnSpc>
                <a:spcPct val="120000"/>
              </a:lnSpc>
            </a:pPr>
            <a:r>
              <a:rPr lang="en-US" sz="3400" dirty="0" smtClean="0">
                <a:latin typeface="Times New Roman" pitchFamily="18" charset="0"/>
                <a:cs typeface="Times New Roman" pitchFamily="18" charset="0"/>
              </a:rPr>
              <a:t> </a:t>
            </a:r>
            <a:r>
              <a:rPr lang="en-US" sz="3400" b="1" dirty="0" smtClean="0">
                <a:solidFill>
                  <a:srgbClr val="C00000"/>
                </a:solidFill>
                <a:latin typeface="Times New Roman" pitchFamily="18" charset="0"/>
                <a:cs typeface="Times New Roman" pitchFamily="18" charset="0"/>
              </a:rPr>
              <a:t>4-adjacency</a:t>
            </a:r>
            <a:r>
              <a:rPr lang="en-US" sz="3400" dirty="0" smtClean="0">
                <a:solidFill>
                  <a:srgbClr val="C00000"/>
                </a:solidFill>
                <a:latin typeface="Times New Roman" pitchFamily="18" charset="0"/>
                <a:cs typeface="Times New Roman" pitchFamily="18" charset="0"/>
              </a:rPr>
              <a:t>: </a:t>
            </a:r>
            <a:r>
              <a:rPr lang="en-US" sz="3400" dirty="0" smtClean="0">
                <a:latin typeface="Times New Roman" pitchFamily="18" charset="0"/>
                <a:cs typeface="Times New Roman" pitchFamily="18" charset="0"/>
              </a:rPr>
              <a:t>Two pixels p and q with values from V are 4-adjacent if q is in the set N</a:t>
            </a:r>
            <a:r>
              <a:rPr lang="en-US" sz="3400" baseline="-25000" dirty="0" smtClean="0">
                <a:latin typeface="Times New Roman" pitchFamily="18" charset="0"/>
                <a:cs typeface="Times New Roman" pitchFamily="18" charset="0"/>
              </a:rPr>
              <a:t>4</a:t>
            </a:r>
            <a:r>
              <a:rPr lang="en-US" sz="3400" dirty="0" smtClean="0">
                <a:latin typeface="Times New Roman" pitchFamily="18" charset="0"/>
                <a:cs typeface="Times New Roman" pitchFamily="18" charset="0"/>
              </a:rPr>
              <a:t>(p).</a:t>
            </a:r>
          </a:p>
          <a:p>
            <a:pPr>
              <a:lnSpc>
                <a:spcPct val="120000"/>
              </a:lnSpc>
            </a:pPr>
            <a:r>
              <a:rPr lang="en-US" sz="3400" dirty="0" smtClean="0">
                <a:latin typeface="Times New Roman" pitchFamily="18" charset="0"/>
                <a:cs typeface="Times New Roman" pitchFamily="18" charset="0"/>
              </a:rPr>
              <a:t> </a:t>
            </a:r>
            <a:r>
              <a:rPr lang="en-US" sz="3400" b="1" dirty="0" smtClean="0">
                <a:solidFill>
                  <a:srgbClr val="C00000"/>
                </a:solidFill>
                <a:latin typeface="Times New Roman" pitchFamily="18" charset="0"/>
                <a:cs typeface="Times New Roman" pitchFamily="18" charset="0"/>
              </a:rPr>
              <a:t>8-adjacency: </a:t>
            </a:r>
            <a:r>
              <a:rPr lang="en-US" sz="3400" dirty="0" smtClean="0">
                <a:latin typeface="Times New Roman" pitchFamily="18" charset="0"/>
                <a:cs typeface="Times New Roman" pitchFamily="18" charset="0"/>
              </a:rPr>
              <a:t>Two pixels p and q with values from V are 8-adjacent if q is in the set N</a:t>
            </a:r>
            <a:r>
              <a:rPr lang="en-US" sz="3400" baseline="-25000" dirty="0" smtClean="0">
                <a:latin typeface="Times New Roman" pitchFamily="18" charset="0"/>
                <a:cs typeface="Times New Roman" pitchFamily="18" charset="0"/>
              </a:rPr>
              <a:t>8</a:t>
            </a:r>
            <a:r>
              <a:rPr lang="en-US" sz="3400" dirty="0" smtClean="0">
                <a:latin typeface="Times New Roman" pitchFamily="18" charset="0"/>
                <a:cs typeface="Times New Roman" pitchFamily="18" charset="0"/>
              </a:rPr>
              <a:t>(p).</a:t>
            </a:r>
          </a:p>
          <a:p>
            <a:pPr>
              <a:lnSpc>
                <a:spcPct val="120000"/>
              </a:lnSpc>
            </a:pPr>
            <a:r>
              <a:rPr lang="en-US" sz="3400" b="1" dirty="0" smtClean="0">
                <a:solidFill>
                  <a:srgbClr val="C00000"/>
                </a:solidFill>
                <a:latin typeface="Times New Roman" pitchFamily="18" charset="0"/>
                <a:cs typeface="Times New Roman" pitchFamily="18" charset="0"/>
              </a:rPr>
              <a:t>m-adjacency: </a:t>
            </a:r>
            <a:r>
              <a:rPr lang="en-US" sz="3400" dirty="0" smtClean="0">
                <a:latin typeface="Times New Roman" pitchFamily="18" charset="0"/>
                <a:cs typeface="Times New Roman" pitchFamily="18" charset="0"/>
              </a:rPr>
              <a:t>Two pixels p and q with values from V are m-adjacent if</a:t>
            </a:r>
          </a:p>
          <a:p>
            <a:pPr>
              <a:lnSpc>
                <a:spcPct val="120000"/>
              </a:lnSpc>
              <a:buFont typeface="Wingdings" pitchFamily="2" charset="2"/>
              <a:buNone/>
            </a:pP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i</a:t>
            </a:r>
            <a:r>
              <a:rPr lang="en-US" sz="3400" dirty="0" smtClean="0">
                <a:latin typeface="Times New Roman" pitchFamily="18" charset="0"/>
                <a:cs typeface="Times New Roman" pitchFamily="18" charset="0"/>
              </a:rPr>
              <a:t>) q is in the set N</a:t>
            </a:r>
            <a:r>
              <a:rPr lang="en-US" sz="3400" baseline="-25000" dirty="0" smtClean="0">
                <a:latin typeface="Times New Roman" pitchFamily="18" charset="0"/>
                <a:cs typeface="Times New Roman" pitchFamily="18" charset="0"/>
              </a:rPr>
              <a:t>4</a:t>
            </a:r>
            <a:r>
              <a:rPr lang="en-US" sz="3400" dirty="0" smtClean="0">
                <a:latin typeface="Times New Roman" pitchFamily="18" charset="0"/>
                <a:cs typeface="Times New Roman" pitchFamily="18" charset="0"/>
              </a:rPr>
              <a:t>(p), or</a:t>
            </a:r>
          </a:p>
          <a:p>
            <a:pPr>
              <a:lnSpc>
                <a:spcPct val="120000"/>
              </a:lnSpc>
              <a:buNone/>
            </a:pPr>
            <a:r>
              <a:rPr lang="en-US" sz="3400" dirty="0" smtClean="0">
                <a:latin typeface="Times New Roman" pitchFamily="18" charset="0"/>
                <a:cs typeface="Times New Roman" pitchFamily="18" charset="0"/>
              </a:rPr>
              <a:t>     (ii) q is in the set N</a:t>
            </a:r>
            <a:r>
              <a:rPr lang="en-US" sz="3400" baseline="-25000" dirty="0" smtClean="0">
                <a:latin typeface="Times New Roman" pitchFamily="18" charset="0"/>
                <a:cs typeface="Times New Roman" pitchFamily="18" charset="0"/>
              </a:rPr>
              <a:t>D</a:t>
            </a:r>
            <a:r>
              <a:rPr lang="en-US" sz="3400" dirty="0" smtClean="0">
                <a:latin typeface="Times New Roman" pitchFamily="18" charset="0"/>
                <a:cs typeface="Times New Roman" pitchFamily="18" charset="0"/>
              </a:rPr>
              <a:t>(p) and the set N</a:t>
            </a:r>
            <a:r>
              <a:rPr lang="en-US" sz="3400" baseline="-25000" dirty="0" smtClean="0">
                <a:latin typeface="Times New Roman" pitchFamily="18" charset="0"/>
                <a:cs typeface="Times New Roman" pitchFamily="18" charset="0"/>
              </a:rPr>
              <a:t>4</a:t>
            </a:r>
            <a:r>
              <a:rPr lang="en-US" sz="3400" dirty="0" smtClean="0">
                <a:latin typeface="Times New Roman" pitchFamily="18" charset="0"/>
                <a:cs typeface="Times New Roman" pitchFamily="18" charset="0"/>
              </a:rPr>
              <a:t>(p) ∩ N</a:t>
            </a:r>
            <a:r>
              <a:rPr lang="en-US" sz="3400" baseline="-25000" dirty="0" smtClean="0">
                <a:latin typeface="Times New Roman" pitchFamily="18" charset="0"/>
                <a:cs typeface="Times New Roman" pitchFamily="18" charset="0"/>
              </a:rPr>
              <a:t>4</a:t>
            </a:r>
            <a:r>
              <a:rPr lang="en-US" sz="3400" dirty="0" smtClean="0">
                <a:latin typeface="Times New Roman" pitchFamily="18" charset="0"/>
                <a:cs typeface="Times New Roman" pitchFamily="18" charset="0"/>
              </a:rPr>
              <a:t>(q) </a:t>
            </a:r>
            <a:r>
              <a:rPr lang="en-US" sz="3200" b="1" dirty="0" smtClean="0">
                <a:latin typeface="Times New Roman" pitchFamily="18" charset="0"/>
                <a:cs typeface="Times New Roman" pitchFamily="18" charset="0"/>
              </a:rPr>
              <a:t>is    </a:t>
            </a:r>
          </a:p>
          <a:p>
            <a:pPr>
              <a:lnSpc>
                <a:spcPct val="120000"/>
              </a:lnSpc>
              <a:buNone/>
            </a:pPr>
            <a:r>
              <a:rPr lang="en-US" sz="3200" b="1" dirty="0" smtClean="0">
                <a:latin typeface="Times New Roman" pitchFamily="18" charset="0"/>
                <a:cs typeface="Times New Roman" pitchFamily="18" charset="0"/>
              </a:rPr>
              <a:t>          empty </a:t>
            </a:r>
            <a:r>
              <a:rPr lang="en-US" sz="3400" dirty="0" smtClean="0">
                <a:latin typeface="Times New Roman" pitchFamily="18" charset="0"/>
                <a:cs typeface="Times New Roman" pitchFamily="18" charset="0"/>
              </a:rPr>
              <a:t>(has no pixels whose values are from V).</a:t>
            </a:r>
          </a:p>
          <a:p>
            <a:pPr>
              <a:lnSpc>
                <a:spcPct val="120000"/>
              </a:lnSpc>
              <a:buFont typeface="Wingdings" pitchFamily="2" charset="2"/>
              <a:buChar char="Ø"/>
            </a:pPr>
            <a:endParaRPr lang="en-US" sz="3400" dirty="0" smtClean="0">
              <a:latin typeface="Times New Roman" pitchFamily="18" charset="0"/>
              <a:cs typeface="Times New Roman" pitchFamily="18" charset="0"/>
            </a:endParaRPr>
          </a:p>
          <a:p>
            <a:pPr>
              <a:buFont typeface="Wingdings" pitchFamily="2" charset="2"/>
              <a:buChar char="Ø"/>
            </a:pPr>
            <a:endParaRPr lang="en-US" sz="32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301625" y="228600"/>
            <a:ext cx="8540750" cy="990600"/>
          </a:xfrm>
        </p:spPr>
        <p:txBody>
          <a:bodyPr>
            <a:normAutofit/>
          </a:bodyPr>
          <a:lstStyle/>
          <a:p>
            <a:r>
              <a:rPr lang="en-US" altLang="zh-CN" sz="3600" b="1" dirty="0">
                <a:solidFill>
                  <a:schemeClr val="accent2">
                    <a:lumMod val="50000"/>
                  </a:schemeClr>
                </a:solidFill>
                <a:latin typeface="Times New Roman" pitchFamily="18" charset="0"/>
                <a:cs typeface="Times New Roman" pitchFamily="18" charset="0"/>
              </a:rPr>
              <a:t>Examples: Adjacency and </a:t>
            </a:r>
            <a:r>
              <a:rPr lang="en-US" altLang="zh-CN" sz="3600" b="1" dirty="0" smtClean="0">
                <a:solidFill>
                  <a:schemeClr val="accent2">
                    <a:lumMod val="50000"/>
                  </a:schemeClr>
                </a:solidFill>
                <a:latin typeface="Times New Roman" pitchFamily="18" charset="0"/>
                <a:cs typeface="Times New Roman" pitchFamily="18" charset="0"/>
              </a:rPr>
              <a:t>Path</a:t>
            </a:r>
            <a:endParaRPr lang="en-US" altLang="zh-CN" sz="3600" b="1" dirty="0">
              <a:solidFill>
                <a:schemeClr val="accent2">
                  <a:lumMod val="50000"/>
                </a:schemeClr>
              </a:solidFill>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cstate="print"/>
          <a:srcRect l="20027" r="57542" b="44637"/>
          <a:stretch>
            <a:fillRect/>
          </a:stretch>
        </p:blipFill>
        <p:spPr bwMode="auto">
          <a:xfrm>
            <a:off x="2819400" y="1795462"/>
            <a:ext cx="3200400" cy="2286000"/>
          </a:xfrm>
          <a:prstGeom prst="rect">
            <a:avLst/>
          </a:prstGeom>
          <a:noFill/>
          <a:ln w="9525">
            <a:noFill/>
            <a:miter lim="800000"/>
            <a:headEnd/>
            <a:tailEnd/>
          </a:ln>
        </p:spPr>
      </p:pic>
      <p:sp>
        <p:nvSpPr>
          <p:cNvPr id="7" name="TextBox 4"/>
          <p:cNvSpPr txBox="1">
            <a:spLocks noChangeArrowheads="1"/>
          </p:cNvSpPr>
          <p:nvPr/>
        </p:nvSpPr>
        <p:spPr bwMode="auto">
          <a:xfrm>
            <a:off x="457200" y="4767262"/>
            <a:ext cx="8077200" cy="1569660"/>
          </a:xfrm>
          <a:prstGeom prst="rect">
            <a:avLst/>
          </a:prstGeom>
          <a:noFill/>
          <a:ln w="9525">
            <a:noFill/>
            <a:miter lim="800000"/>
            <a:headEnd/>
            <a:tailEnd/>
          </a:ln>
        </p:spPr>
        <p:txBody>
          <a:bodyPr>
            <a:spAutoFit/>
          </a:bodyPr>
          <a:lstStyle/>
          <a:p>
            <a:r>
              <a:rPr lang="en-US" sz="3200" dirty="0"/>
              <a:t>Find 8-adjacency &amp; m-adjacency of the pixel in the centre.</a:t>
            </a:r>
          </a:p>
          <a:p>
            <a:r>
              <a:rPr lang="en-US" sz="3200" dirty="0"/>
              <a:t>Note: V = {1}</a:t>
            </a:r>
            <a:endParaRPr lang="en-GB"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381000" y="228600"/>
            <a:ext cx="8540750" cy="990600"/>
          </a:xfrm>
        </p:spPr>
        <p:txBody>
          <a:bodyPr>
            <a:normAutofit/>
          </a:bodyPr>
          <a:lstStyle/>
          <a:p>
            <a:r>
              <a:rPr lang="en-US" altLang="zh-CN" sz="3600" b="1" dirty="0">
                <a:solidFill>
                  <a:schemeClr val="accent2">
                    <a:lumMod val="50000"/>
                  </a:schemeClr>
                </a:solidFill>
                <a:latin typeface="Times New Roman" pitchFamily="18" charset="0"/>
                <a:cs typeface="Times New Roman" pitchFamily="18" charset="0"/>
              </a:rPr>
              <a:t>Examples: Adjacency and </a:t>
            </a:r>
            <a:r>
              <a:rPr lang="en-US" altLang="zh-CN" sz="3600" b="1" dirty="0" smtClean="0">
                <a:solidFill>
                  <a:schemeClr val="accent2">
                    <a:lumMod val="50000"/>
                  </a:schemeClr>
                </a:solidFill>
                <a:latin typeface="Times New Roman" pitchFamily="18" charset="0"/>
                <a:cs typeface="Times New Roman" pitchFamily="18" charset="0"/>
              </a:rPr>
              <a:t>Path</a:t>
            </a:r>
            <a:endParaRPr lang="en-US" altLang="zh-CN" sz="3600" b="1" dirty="0">
              <a:solidFill>
                <a:schemeClr val="accent2">
                  <a:lumMod val="50000"/>
                </a:schemeClr>
              </a:solidFill>
              <a:latin typeface="Times New Roman" pitchFamily="18" charset="0"/>
              <a:cs typeface="Times New Roman" pitchFamily="18" charset="0"/>
            </a:endParaRPr>
          </a:p>
        </p:txBody>
      </p:sp>
      <p:sp>
        <p:nvSpPr>
          <p:cNvPr id="15" name="TextBox 8"/>
          <p:cNvSpPr txBox="1">
            <a:spLocks noChangeArrowheads="1"/>
          </p:cNvSpPr>
          <p:nvPr/>
        </p:nvSpPr>
        <p:spPr bwMode="auto">
          <a:xfrm>
            <a:off x="457200" y="4495800"/>
            <a:ext cx="8458200" cy="892552"/>
          </a:xfrm>
          <a:prstGeom prst="rect">
            <a:avLst/>
          </a:prstGeom>
          <a:noFill/>
          <a:ln w="9525">
            <a:noFill/>
            <a:miter lim="800000"/>
            <a:headEnd/>
            <a:tailEnd/>
          </a:ln>
        </p:spPr>
        <p:txBody>
          <a:bodyPr>
            <a:spAutoFit/>
          </a:bodyPr>
          <a:lstStyle/>
          <a:p>
            <a:r>
              <a:rPr lang="en-US" sz="2600" dirty="0">
                <a:latin typeface="Times New Roman" pitchFamily="18" charset="0"/>
                <a:cs typeface="Times New Roman" pitchFamily="18" charset="0"/>
              </a:rPr>
              <a:t>V = {1}</a:t>
            </a:r>
          </a:p>
          <a:p>
            <a:r>
              <a:rPr lang="en-US" sz="2600" dirty="0">
                <a:latin typeface="Times New Roman" pitchFamily="18" charset="0"/>
                <a:cs typeface="Times New Roman" pitchFamily="18" charset="0"/>
              </a:rPr>
              <a:t>Fig (b) shows the ambiguity in 8-adjacency</a:t>
            </a:r>
            <a:endParaRPr lang="en-GB" sz="2600" dirty="0">
              <a:latin typeface="Times New Roman" pitchFamily="18" charset="0"/>
              <a:cs typeface="Times New Roman" pitchFamily="18" charset="0"/>
            </a:endParaRPr>
          </a:p>
        </p:txBody>
      </p:sp>
      <p:grpSp>
        <p:nvGrpSpPr>
          <p:cNvPr id="2" name="Group 15"/>
          <p:cNvGrpSpPr>
            <a:grpSpLocks/>
          </p:cNvGrpSpPr>
          <p:nvPr/>
        </p:nvGrpSpPr>
        <p:grpSpPr bwMode="auto">
          <a:xfrm>
            <a:off x="457201" y="1828800"/>
            <a:ext cx="8305800" cy="2438400"/>
            <a:chOff x="228600" y="1219200"/>
            <a:chExt cx="8689459" cy="2438400"/>
          </a:xfrm>
        </p:grpSpPr>
        <p:grpSp>
          <p:nvGrpSpPr>
            <p:cNvPr id="3" name="Group 6"/>
            <p:cNvGrpSpPr>
              <a:grpSpLocks/>
            </p:cNvGrpSpPr>
            <p:nvPr/>
          </p:nvGrpSpPr>
          <p:grpSpPr bwMode="auto">
            <a:xfrm>
              <a:off x="228600" y="1295400"/>
              <a:ext cx="8689459" cy="2362200"/>
              <a:chOff x="228600" y="1219200"/>
              <a:chExt cx="8689459" cy="2362200"/>
            </a:xfrm>
          </p:grpSpPr>
          <p:pic>
            <p:nvPicPr>
              <p:cNvPr id="19" name="Picture 3"/>
              <p:cNvPicPr>
                <a:picLocks noChangeAspect="1" noChangeArrowheads="1"/>
              </p:cNvPicPr>
              <p:nvPr/>
            </p:nvPicPr>
            <p:blipFill>
              <a:blip r:embed="rId2" cstate="print"/>
              <a:srcRect b="6061"/>
              <a:stretch>
                <a:fillRect/>
              </a:stretch>
            </p:blipFill>
            <p:spPr bwMode="auto">
              <a:xfrm>
                <a:off x="228600" y="1219200"/>
                <a:ext cx="8689459" cy="2362200"/>
              </a:xfrm>
              <a:prstGeom prst="rect">
                <a:avLst/>
              </a:prstGeom>
              <a:noFill/>
              <a:ln w="9525">
                <a:noFill/>
                <a:miter lim="800000"/>
                <a:headEnd/>
                <a:tailEnd/>
              </a:ln>
            </p:spPr>
          </p:pic>
          <p:sp>
            <p:nvSpPr>
              <p:cNvPr id="20" name="Rectangle 19"/>
              <p:cNvSpPr/>
              <p:nvPr/>
            </p:nvSpPr>
            <p:spPr>
              <a:xfrm>
                <a:off x="228600" y="2590800"/>
                <a:ext cx="129532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
          <p:nvSpPr>
            <p:cNvPr id="18" name="Oval 17"/>
            <p:cNvSpPr/>
            <p:nvPr/>
          </p:nvSpPr>
          <p:spPr>
            <a:xfrm>
              <a:off x="4571742" y="1219200"/>
              <a:ext cx="914346"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1228</TotalTime>
  <Words>1116</Words>
  <Application>Microsoft Office PowerPoint</Application>
  <PresentationFormat>On-screen Show (4:3)</PresentationFormat>
  <Paragraphs>281</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Origin</vt:lpstr>
      <vt:lpstr>Digital Image Processing </vt:lpstr>
      <vt:lpstr> Basic Relationship between Pixels </vt:lpstr>
      <vt:lpstr> Basic Relationship between Pixels </vt:lpstr>
      <vt:lpstr> Basic Relationship between Pixels </vt:lpstr>
      <vt:lpstr> Basic Relationship between Pixels </vt:lpstr>
      <vt:lpstr>Basic Relationship between Pixels </vt:lpstr>
      <vt:lpstr>Adjacency</vt:lpstr>
      <vt:lpstr>Examples: Adjacency and Path</vt:lpstr>
      <vt:lpstr>Examples: Adjacency and Path</vt:lpstr>
      <vt:lpstr>Path</vt:lpstr>
      <vt:lpstr>Connectivity</vt:lpstr>
      <vt:lpstr>Region, Boundary and Edge</vt:lpstr>
      <vt:lpstr>Distance Measures</vt:lpstr>
      <vt:lpstr>Distance Measures …</vt:lpstr>
      <vt:lpstr>Problems</vt:lpstr>
      <vt:lpstr>Problems</vt:lpstr>
      <vt:lpstr>Problems …</vt:lpstr>
      <vt:lpstr>Problems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code:-CSE7001</dc:title>
  <dc:creator>rajesh</dc:creator>
  <cp:lastModifiedBy>GLAU</cp:lastModifiedBy>
  <cp:revision>336</cp:revision>
  <dcterms:created xsi:type="dcterms:W3CDTF">2016-07-19T11:13:53Z</dcterms:created>
  <dcterms:modified xsi:type="dcterms:W3CDTF">2022-08-18T21:07:22Z</dcterms:modified>
</cp:coreProperties>
</file>