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3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6807"/>
            <a:ext cx="369316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0650" y="2203450"/>
            <a:ext cx="4057650" cy="306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8952" y="493521"/>
            <a:ext cx="677290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9330" marR="5080" indent="-977265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solidFill>
                  <a:srgbClr val="FFFFFF"/>
                </a:solidFill>
              </a:rPr>
              <a:t>Image</a:t>
            </a:r>
            <a:r>
              <a:rPr sz="5400" spc="-225" dirty="0">
                <a:solidFill>
                  <a:srgbClr val="FFFFFF"/>
                </a:solidFill>
              </a:rPr>
              <a:t> </a:t>
            </a:r>
            <a:r>
              <a:rPr sz="5400" spc="-204" dirty="0">
                <a:solidFill>
                  <a:srgbClr val="FFFFFF"/>
                </a:solidFill>
              </a:rPr>
              <a:t>Representation </a:t>
            </a:r>
            <a:r>
              <a:rPr sz="5400" spc="-1485" dirty="0">
                <a:solidFill>
                  <a:srgbClr val="FFFFFF"/>
                </a:solidFill>
              </a:rPr>
              <a:t> </a:t>
            </a:r>
            <a:r>
              <a:rPr sz="5400" spc="-60" dirty="0">
                <a:solidFill>
                  <a:srgbClr val="FFFFFF"/>
                </a:solidFill>
              </a:rPr>
              <a:t>and</a:t>
            </a:r>
            <a:r>
              <a:rPr sz="5400" spc="-165" dirty="0">
                <a:solidFill>
                  <a:srgbClr val="FFFFFF"/>
                </a:solidFill>
              </a:rPr>
              <a:t> </a:t>
            </a:r>
            <a:r>
              <a:rPr sz="5400" spc="-250" dirty="0">
                <a:solidFill>
                  <a:srgbClr val="FFFFFF"/>
                </a:solidFill>
              </a:rPr>
              <a:t>Description</a:t>
            </a:r>
            <a:endParaRPr sz="54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590800"/>
            <a:ext cx="6858000" cy="23789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408" y="1629155"/>
            <a:ext cx="3166872" cy="146608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394460"/>
            <a:ext cx="8806180" cy="4935220"/>
            <a:chOff x="0" y="1394460"/>
            <a:chExt cx="8806180" cy="49352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4040"/>
              <a:ext cx="3960876" cy="37825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84726" y="1413510"/>
              <a:ext cx="4104640" cy="1800225"/>
            </a:xfrm>
            <a:custGeom>
              <a:avLst/>
              <a:gdLst/>
              <a:ahLst/>
              <a:cxnLst/>
              <a:rect l="l" t="t" r="r" b="b"/>
              <a:pathLst>
                <a:path w="4104640" h="1800225">
                  <a:moveTo>
                    <a:pt x="0" y="899922"/>
                  </a:moveTo>
                  <a:lnTo>
                    <a:pt x="4037" y="843016"/>
                  </a:lnTo>
                  <a:lnTo>
                    <a:pt x="15988" y="787049"/>
                  </a:lnTo>
                  <a:lnTo>
                    <a:pt x="35612" y="732128"/>
                  </a:lnTo>
                  <a:lnTo>
                    <a:pt x="62670" y="678358"/>
                  </a:lnTo>
                  <a:lnTo>
                    <a:pt x="96921" y="625843"/>
                  </a:lnTo>
                  <a:lnTo>
                    <a:pt x="138124" y="574690"/>
                  </a:lnTo>
                  <a:lnTo>
                    <a:pt x="186039" y="525005"/>
                  </a:lnTo>
                  <a:lnTo>
                    <a:pt x="240427" y="476891"/>
                  </a:lnTo>
                  <a:lnTo>
                    <a:pt x="301045" y="430456"/>
                  </a:lnTo>
                  <a:lnTo>
                    <a:pt x="333616" y="407900"/>
                  </a:lnTo>
                  <a:lnTo>
                    <a:pt x="367655" y="385804"/>
                  </a:lnTo>
                  <a:lnTo>
                    <a:pt x="403131" y="364180"/>
                  </a:lnTo>
                  <a:lnTo>
                    <a:pt x="440015" y="343041"/>
                  </a:lnTo>
                  <a:lnTo>
                    <a:pt x="478277" y="322401"/>
                  </a:lnTo>
                  <a:lnTo>
                    <a:pt x="517886" y="302272"/>
                  </a:lnTo>
                  <a:lnTo>
                    <a:pt x="558813" y="282669"/>
                  </a:lnTo>
                  <a:lnTo>
                    <a:pt x="601027" y="263604"/>
                  </a:lnTo>
                  <a:lnTo>
                    <a:pt x="644499" y="245090"/>
                  </a:lnTo>
                  <a:lnTo>
                    <a:pt x="689197" y="227141"/>
                  </a:lnTo>
                  <a:lnTo>
                    <a:pt x="735094" y="209769"/>
                  </a:lnTo>
                  <a:lnTo>
                    <a:pt x="782157" y="192988"/>
                  </a:lnTo>
                  <a:lnTo>
                    <a:pt x="830358" y="176812"/>
                  </a:lnTo>
                  <a:lnTo>
                    <a:pt x="879666" y="161253"/>
                  </a:lnTo>
                  <a:lnTo>
                    <a:pt x="930051" y="146324"/>
                  </a:lnTo>
                  <a:lnTo>
                    <a:pt x="981483" y="132038"/>
                  </a:lnTo>
                  <a:lnTo>
                    <a:pt x="1033932" y="118410"/>
                  </a:lnTo>
                  <a:lnTo>
                    <a:pt x="1087369" y="105452"/>
                  </a:lnTo>
                  <a:lnTo>
                    <a:pt x="1141762" y="93177"/>
                  </a:lnTo>
                  <a:lnTo>
                    <a:pt x="1197082" y="81598"/>
                  </a:lnTo>
                  <a:lnTo>
                    <a:pt x="1253299" y="70729"/>
                  </a:lnTo>
                  <a:lnTo>
                    <a:pt x="1310383" y="60582"/>
                  </a:lnTo>
                  <a:lnTo>
                    <a:pt x="1368303" y="51172"/>
                  </a:lnTo>
                  <a:lnTo>
                    <a:pt x="1427031" y="42510"/>
                  </a:lnTo>
                  <a:lnTo>
                    <a:pt x="1486535" y="34611"/>
                  </a:lnTo>
                  <a:lnTo>
                    <a:pt x="1546786" y="27488"/>
                  </a:lnTo>
                  <a:lnTo>
                    <a:pt x="1607753" y="21153"/>
                  </a:lnTo>
                  <a:lnTo>
                    <a:pt x="1669407" y="15620"/>
                  </a:lnTo>
                  <a:lnTo>
                    <a:pt x="1731717" y="10902"/>
                  </a:lnTo>
                  <a:lnTo>
                    <a:pt x="1794654" y="7012"/>
                  </a:lnTo>
                  <a:lnTo>
                    <a:pt x="1858187" y="3964"/>
                  </a:lnTo>
                  <a:lnTo>
                    <a:pt x="1922287" y="1770"/>
                  </a:lnTo>
                  <a:lnTo>
                    <a:pt x="1986923" y="444"/>
                  </a:lnTo>
                  <a:lnTo>
                    <a:pt x="2052065" y="0"/>
                  </a:lnTo>
                  <a:lnTo>
                    <a:pt x="2117208" y="444"/>
                  </a:lnTo>
                  <a:lnTo>
                    <a:pt x="2181844" y="1770"/>
                  </a:lnTo>
                  <a:lnTo>
                    <a:pt x="2245944" y="3964"/>
                  </a:lnTo>
                  <a:lnTo>
                    <a:pt x="2309477" y="7012"/>
                  </a:lnTo>
                  <a:lnTo>
                    <a:pt x="2372414" y="10902"/>
                  </a:lnTo>
                  <a:lnTo>
                    <a:pt x="2434724" y="15620"/>
                  </a:lnTo>
                  <a:lnTo>
                    <a:pt x="2496378" y="21153"/>
                  </a:lnTo>
                  <a:lnTo>
                    <a:pt x="2557345" y="27488"/>
                  </a:lnTo>
                  <a:lnTo>
                    <a:pt x="2617596" y="34611"/>
                  </a:lnTo>
                  <a:lnTo>
                    <a:pt x="2677100" y="42510"/>
                  </a:lnTo>
                  <a:lnTo>
                    <a:pt x="2735828" y="51172"/>
                  </a:lnTo>
                  <a:lnTo>
                    <a:pt x="2793748" y="60582"/>
                  </a:lnTo>
                  <a:lnTo>
                    <a:pt x="2850832" y="70729"/>
                  </a:lnTo>
                  <a:lnTo>
                    <a:pt x="2907049" y="81598"/>
                  </a:lnTo>
                  <a:lnTo>
                    <a:pt x="2962369" y="93177"/>
                  </a:lnTo>
                  <a:lnTo>
                    <a:pt x="3016762" y="105452"/>
                  </a:lnTo>
                  <a:lnTo>
                    <a:pt x="3070199" y="118410"/>
                  </a:lnTo>
                  <a:lnTo>
                    <a:pt x="3122648" y="132038"/>
                  </a:lnTo>
                  <a:lnTo>
                    <a:pt x="3174080" y="146324"/>
                  </a:lnTo>
                  <a:lnTo>
                    <a:pt x="3224465" y="161253"/>
                  </a:lnTo>
                  <a:lnTo>
                    <a:pt x="3273773" y="176812"/>
                  </a:lnTo>
                  <a:lnTo>
                    <a:pt x="3321974" y="192988"/>
                  </a:lnTo>
                  <a:lnTo>
                    <a:pt x="3369037" y="209769"/>
                  </a:lnTo>
                  <a:lnTo>
                    <a:pt x="3414934" y="227141"/>
                  </a:lnTo>
                  <a:lnTo>
                    <a:pt x="3459632" y="245090"/>
                  </a:lnTo>
                  <a:lnTo>
                    <a:pt x="3503104" y="263604"/>
                  </a:lnTo>
                  <a:lnTo>
                    <a:pt x="3545318" y="282669"/>
                  </a:lnTo>
                  <a:lnTo>
                    <a:pt x="3586245" y="302272"/>
                  </a:lnTo>
                  <a:lnTo>
                    <a:pt x="3625854" y="322401"/>
                  </a:lnTo>
                  <a:lnTo>
                    <a:pt x="3664116" y="343041"/>
                  </a:lnTo>
                  <a:lnTo>
                    <a:pt x="3701000" y="364180"/>
                  </a:lnTo>
                  <a:lnTo>
                    <a:pt x="3736476" y="385804"/>
                  </a:lnTo>
                  <a:lnTo>
                    <a:pt x="3770515" y="407900"/>
                  </a:lnTo>
                  <a:lnTo>
                    <a:pt x="3803086" y="430456"/>
                  </a:lnTo>
                  <a:lnTo>
                    <a:pt x="3834159" y="453457"/>
                  </a:lnTo>
                  <a:lnTo>
                    <a:pt x="3891692" y="500745"/>
                  </a:lnTo>
                  <a:lnTo>
                    <a:pt x="3942873" y="549657"/>
                  </a:lnTo>
                  <a:lnTo>
                    <a:pt x="3987463" y="600090"/>
                  </a:lnTo>
                  <a:lnTo>
                    <a:pt x="4025220" y="651937"/>
                  </a:lnTo>
                  <a:lnTo>
                    <a:pt x="4055904" y="705093"/>
                  </a:lnTo>
                  <a:lnTo>
                    <a:pt x="4079275" y="759452"/>
                  </a:lnTo>
                  <a:lnTo>
                    <a:pt x="4095093" y="814908"/>
                  </a:lnTo>
                  <a:lnTo>
                    <a:pt x="4103117" y="871358"/>
                  </a:lnTo>
                  <a:lnTo>
                    <a:pt x="4104131" y="899922"/>
                  </a:lnTo>
                  <a:lnTo>
                    <a:pt x="4103117" y="928485"/>
                  </a:lnTo>
                  <a:lnTo>
                    <a:pt x="4095093" y="984935"/>
                  </a:lnTo>
                  <a:lnTo>
                    <a:pt x="4079275" y="1040391"/>
                  </a:lnTo>
                  <a:lnTo>
                    <a:pt x="4055904" y="1094750"/>
                  </a:lnTo>
                  <a:lnTo>
                    <a:pt x="4025220" y="1147906"/>
                  </a:lnTo>
                  <a:lnTo>
                    <a:pt x="3987463" y="1199753"/>
                  </a:lnTo>
                  <a:lnTo>
                    <a:pt x="3942873" y="1250186"/>
                  </a:lnTo>
                  <a:lnTo>
                    <a:pt x="3891692" y="1299098"/>
                  </a:lnTo>
                  <a:lnTo>
                    <a:pt x="3834159" y="1346386"/>
                  </a:lnTo>
                  <a:lnTo>
                    <a:pt x="3803086" y="1369387"/>
                  </a:lnTo>
                  <a:lnTo>
                    <a:pt x="3770515" y="1391943"/>
                  </a:lnTo>
                  <a:lnTo>
                    <a:pt x="3736476" y="1414039"/>
                  </a:lnTo>
                  <a:lnTo>
                    <a:pt x="3701000" y="1435663"/>
                  </a:lnTo>
                  <a:lnTo>
                    <a:pt x="3664116" y="1456802"/>
                  </a:lnTo>
                  <a:lnTo>
                    <a:pt x="3625854" y="1477442"/>
                  </a:lnTo>
                  <a:lnTo>
                    <a:pt x="3586245" y="1497571"/>
                  </a:lnTo>
                  <a:lnTo>
                    <a:pt x="3545318" y="1517174"/>
                  </a:lnTo>
                  <a:lnTo>
                    <a:pt x="3503104" y="1536239"/>
                  </a:lnTo>
                  <a:lnTo>
                    <a:pt x="3459632" y="1554753"/>
                  </a:lnTo>
                  <a:lnTo>
                    <a:pt x="3414934" y="1572702"/>
                  </a:lnTo>
                  <a:lnTo>
                    <a:pt x="3369037" y="1590074"/>
                  </a:lnTo>
                  <a:lnTo>
                    <a:pt x="3321974" y="1606855"/>
                  </a:lnTo>
                  <a:lnTo>
                    <a:pt x="3273773" y="1623031"/>
                  </a:lnTo>
                  <a:lnTo>
                    <a:pt x="3224465" y="1638590"/>
                  </a:lnTo>
                  <a:lnTo>
                    <a:pt x="3174080" y="1653519"/>
                  </a:lnTo>
                  <a:lnTo>
                    <a:pt x="3122648" y="1667805"/>
                  </a:lnTo>
                  <a:lnTo>
                    <a:pt x="3070199" y="1681433"/>
                  </a:lnTo>
                  <a:lnTo>
                    <a:pt x="3016762" y="1694391"/>
                  </a:lnTo>
                  <a:lnTo>
                    <a:pt x="2962369" y="1706666"/>
                  </a:lnTo>
                  <a:lnTo>
                    <a:pt x="2907049" y="1718245"/>
                  </a:lnTo>
                  <a:lnTo>
                    <a:pt x="2850832" y="1729114"/>
                  </a:lnTo>
                  <a:lnTo>
                    <a:pt x="2793748" y="1739261"/>
                  </a:lnTo>
                  <a:lnTo>
                    <a:pt x="2735828" y="1748671"/>
                  </a:lnTo>
                  <a:lnTo>
                    <a:pt x="2677100" y="1757333"/>
                  </a:lnTo>
                  <a:lnTo>
                    <a:pt x="2617596" y="1765232"/>
                  </a:lnTo>
                  <a:lnTo>
                    <a:pt x="2557345" y="1772355"/>
                  </a:lnTo>
                  <a:lnTo>
                    <a:pt x="2496378" y="1778690"/>
                  </a:lnTo>
                  <a:lnTo>
                    <a:pt x="2434724" y="1784223"/>
                  </a:lnTo>
                  <a:lnTo>
                    <a:pt x="2372414" y="1788941"/>
                  </a:lnTo>
                  <a:lnTo>
                    <a:pt x="2309477" y="1792831"/>
                  </a:lnTo>
                  <a:lnTo>
                    <a:pt x="2245944" y="1795879"/>
                  </a:lnTo>
                  <a:lnTo>
                    <a:pt x="2181844" y="1798073"/>
                  </a:lnTo>
                  <a:lnTo>
                    <a:pt x="2117208" y="1799399"/>
                  </a:lnTo>
                  <a:lnTo>
                    <a:pt x="2052065" y="1799843"/>
                  </a:lnTo>
                  <a:lnTo>
                    <a:pt x="1986923" y="1799399"/>
                  </a:lnTo>
                  <a:lnTo>
                    <a:pt x="1922287" y="1798073"/>
                  </a:lnTo>
                  <a:lnTo>
                    <a:pt x="1858187" y="1795879"/>
                  </a:lnTo>
                  <a:lnTo>
                    <a:pt x="1794654" y="1792831"/>
                  </a:lnTo>
                  <a:lnTo>
                    <a:pt x="1731717" y="1788941"/>
                  </a:lnTo>
                  <a:lnTo>
                    <a:pt x="1669407" y="1784223"/>
                  </a:lnTo>
                  <a:lnTo>
                    <a:pt x="1607753" y="1778690"/>
                  </a:lnTo>
                  <a:lnTo>
                    <a:pt x="1546786" y="1772355"/>
                  </a:lnTo>
                  <a:lnTo>
                    <a:pt x="1486535" y="1765232"/>
                  </a:lnTo>
                  <a:lnTo>
                    <a:pt x="1427031" y="1757333"/>
                  </a:lnTo>
                  <a:lnTo>
                    <a:pt x="1368303" y="1748671"/>
                  </a:lnTo>
                  <a:lnTo>
                    <a:pt x="1310383" y="1739261"/>
                  </a:lnTo>
                  <a:lnTo>
                    <a:pt x="1253299" y="1729114"/>
                  </a:lnTo>
                  <a:lnTo>
                    <a:pt x="1197082" y="1718245"/>
                  </a:lnTo>
                  <a:lnTo>
                    <a:pt x="1141762" y="1706666"/>
                  </a:lnTo>
                  <a:lnTo>
                    <a:pt x="1087369" y="1694391"/>
                  </a:lnTo>
                  <a:lnTo>
                    <a:pt x="1033932" y="1681433"/>
                  </a:lnTo>
                  <a:lnTo>
                    <a:pt x="981483" y="1667805"/>
                  </a:lnTo>
                  <a:lnTo>
                    <a:pt x="930051" y="1653519"/>
                  </a:lnTo>
                  <a:lnTo>
                    <a:pt x="879666" y="1638590"/>
                  </a:lnTo>
                  <a:lnTo>
                    <a:pt x="830358" y="1623031"/>
                  </a:lnTo>
                  <a:lnTo>
                    <a:pt x="782157" y="1606855"/>
                  </a:lnTo>
                  <a:lnTo>
                    <a:pt x="735094" y="1590074"/>
                  </a:lnTo>
                  <a:lnTo>
                    <a:pt x="689197" y="1572702"/>
                  </a:lnTo>
                  <a:lnTo>
                    <a:pt x="644499" y="1554753"/>
                  </a:lnTo>
                  <a:lnTo>
                    <a:pt x="601027" y="1536239"/>
                  </a:lnTo>
                  <a:lnTo>
                    <a:pt x="558813" y="1517174"/>
                  </a:lnTo>
                  <a:lnTo>
                    <a:pt x="517886" y="1497571"/>
                  </a:lnTo>
                  <a:lnTo>
                    <a:pt x="478277" y="1477442"/>
                  </a:lnTo>
                  <a:lnTo>
                    <a:pt x="440015" y="1456802"/>
                  </a:lnTo>
                  <a:lnTo>
                    <a:pt x="403131" y="1435663"/>
                  </a:lnTo>
                  <a:lnTo>
                    <a:pt x="367655" y="1414039"/>
                  </a:lnTo>
                  <a:lnTo>
                    <a:pt x="333616" y="1391943"/>
                  </a:lnTo>
                  <a:lnTo>
                    <a:pt x="301045" y="1369387"/>
                  </a:lnTo>
                  <a:lnTo>
                    <a:pt x="269972" y="1346386"/>
                  </a:lnTo>
                  <a:lnTo>
                    <a:pt x="212439" y="1299098"/>
                  </a:lnTo>
                  <a:lnTo>
                    <a:pt x="161258" y="1250186"/>
                  </a:lnTo>
                  <a:lnTo>
                    <a:pt x="116668" y="1199753"/>
                  </a:lnTo>
                  <a:lnTo>
                    <a:pt x="78911" y="1147906"/>
                  </a:lnTo>
                  <a:lnTo>
                    <a:pt x="48227" y="1094750"/>
                  </a:lnTo>
                  <a:lnTo>
                    <a:pt x="24856" y="1040391"/>
                  </a:lnTo>
                  <a:lnTo>
                    <a:pt x="9038" y="984935"/>
                  </a:lnTo>
                  <a:lnTo>
                    <a:pt x="1014" y="928485"/>
                  </a:lnTo>
                  <a:lnTo>
                    <a:pt x="0" y="899922"/>
                  </a:lnTo>
                  <a:close/>
                </a:path>
              </a:pathLst>
            </a:custGeom>
            <a:ln w="38099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7891" y="2421636"/>
              <a:ext cx="574675" cy="341630"/>
            </a:xfrm>
            <a:custGeom>
              <a:avLst/>
              <a:gdLst/>
              <a:ahLst/>
              <a:cxnLst/>
              <a:rect l="l" t="t" r="r" b="b"/>
              <a:pathLst>
                <a:path w="574675" h="341630">
                  <a:moveTo>
                    <a:pt x="143637" y="0"/>
                  </a:moveTo>
                  <a:lnTo>
                    <a:pt x="0" y="170687"/>
                  </a:lnTo>
                  <a:lnTo>
                    <a:pt x="143637" y="341375"/>
                  </a:lnTo>
                  <a:lnTo>
                    <a:pt x="143637" y="256031"/>
                  </a:lnTo>
                  <a:lnTo>
                    <a:pt x="574548" y="256031"/>
                  </a:lnTo>
                  <a:lnTo>
                    <a:pt x="574548" y="85343"/>
                  </a:lnTo>
                  <a:lnTo>
                    <a:pt x="143637" y="85343"/>
                  </a:lnTo>
                  <a:lnTo>
                    <a:pt x="143637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07891" y="2421636"/>
              <a:ext cx="574675" cy="341630"/>
            </a:xfrm>
            <a:custGeom>
              <a:avLst/>
              <a:gdLst/>
              <a:ahLst/>
              <a:cxnLst/>
              <a:rect l="l" t="t" r="r" b="b"/>
              <a:pathLst>
                <a:path w="574675" h="341630">
                  <a:moveTo>
                    <a:pt x="0" y="170687"/>
                  </a:moveTo>
                  <a:lnTo>
                    <a:pt x="143637" y="0"/>
                  </a:lnTo>
                  <a:lnTo>
                    <a:pt x="143637" y="85343"/>
                  </a:lnTo>
                  <a:lnTo>
                    <a:pt x="574548" y="85343"/>
                  </a:lnTo>
                  <a:lnTo>
                    <a:pt x="574548" y="256031"/>
                  </a:lnTo>
                  <a:lnTo>
                    <a:pt x="143637" y="256031"/>
                  </a:lnTo>
                  <a:lnTo>
                    <a:pt x="143637" y="341375"/>
                  </a:lnTo>
                  <a:lnTo>
                    <a:pt x="0" y="1706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3964" y="4076700"/>
              <a:ext cx="3889247" cy="1988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08653" y="3861054"/>
              <a:ext cx="5078095" cy="2449195"/>
            </a:xfrm>
            <a:custGeom>
              <a:avLst/>
              <a:gdLst/>
              <a:ahLst/>
              <a:cxnLst/>
              <a:rect l="l" t="t" r="r" b="b"/>
              <a:pathLst>
                <a:path w="5078095" h="2449195">
                  <a:moveTo>
                    <a:pt x="0" y="1224534"/>
                  </a:moveTo>
                  <a:lnTo>
                    <a:pt x="3107" y="1163418"/>
                  </a:lnTo>
                  <a:lnTo>
                    <a:pt x="12332" y="1103079"/>
                  </a:lnTo>
                  <a:lnTo>
                    <a:pt x="27529" y="1043585"/>
                  </a:lnTo>
                  <a:lnTo>
                    <a:pt x="48554" y="985006"/>
                  </a:lnTo>
                  <a:lnTo>
                    <a:pt x="75259" y="927414"/>
                  </a:lnTo>
                  <a:lnTo>
                    <a:pt x="107500" y="870878"/>
                  </a:lnTo>
                  <a:lnTo>
                    <a:pt x="145132" y="815468"/>
                  </a:lnTo>
                  <a:lnTo>
                    <a:pt x="188009" y="761255"/>
                  </a:lnTo>
                  <a:lnTo>
                    <a:pt x="235985" y="708308"/>
                  </a:lnTo>
                  <a:lnTo>
                    <a:pt x="288915" y="656698"/>
                  </a:lnTo>
                  <a:lnTo>
                    <a:pt x="346653" y="606495"/>
                  </a:lnTo>
                  <a:lnTo>
                    <a:pt x="377280" y="581943"/>
                  </a:lnTo>
                  <a:lnTo>
                    <a:pt x="409054" y="557769"/>
                  </a:lnTo>
                  <a:lnTo>
                    <a:pt x="441958" y="533982"/>
                  </a:lnTo>
                  <a:lnTo>
                    <a:pt x="475973" y="510591"/>
                  </a:lnTo>
                  <a:lnTo>
                    <a:pt x="511081" y="487603"/>
                  </a:lnTo>
                  <a:lnTo>
                    <a:pt x="547264" y="465029"/>
                  </a:lnTo>
                  <a:lnTo>
                    <a:pt x="584503" y="442877"/>
                  </a:lnTo>
                  <a:lnTo>
                    <a:pt x="622781" y="421156"/>
                  </a:lnTo>
                  <a:lnTo>
                    <a:pt x="662080" y="399874"/>
                  </a:lnTo>
                  <a:lnTo>
                    <a:pt x="702380" y="379040"/>
                  </a:lnTo>
                  <a:lnTo>
                    <a:pt x="743664" y="358663"/>
                  </a:lnTo>
                  <a:lnTo>
                    <a:pt x="785914" y="338752"/>
                  </a:lnTo>
                  <a:lnTo>
                    <a:pt x="829111" y="319316"/>
                  </a:lnTo>
                  <a:lnTo>
                    <a:pt x="873238" y="300363"/>
                  </a:lnTo>
                  <a:lnTo>
                    <a:pt x="918276" y="281901"/>
                  </a:lnTo>
                  <a:lnTo>
                    <a:pt x="964206" y="263941"/>
                  </a:lnTo>
                  <a:lnTo>
                    <a:pt x="1011012" y="246490"/>
                  </a:lnTo>
                  <a:lnTo>
                    <a:pt x="1058674" y="229558"/>
                  </a:lnTo>
                  <a:lnTo>
                    <a:pt x="1107175" y="213153"/>
                  </a:lnTo>
                  <a:lnTo>
                    <a:pt x="1156496" y="197284"/>
                  </a:lnTo>
                  <a:lnTo>
                    <a:pt x="1206619" y="181959"/>
                  </a:lnTo>
                  <a:lnTo>
                    <a:pt x="1257525" y="167188"/>
                  </a:lnTo>
                  <a:lnTo>
                    <a:pt x="1309198" y="152979"/>
                  </a:lnTo>
                  <a:lnTo>
                    <a:pt x="1361618" y="139341"/>
                  </a:lnTo>
                  <a:lnTo>
                    <a:pt x="1414767" y="126283"/>
                  </a:lnTo>
                  <a:lnTo>
                    <a:pt x="1468627" y="113813"/>
                  </a:lnTo>
                  <a:lnTo>
                    <a:pt x="1523180" y="101941"/>
                  </a:lnTo>
                  <a:lnTo>
                    <a:pt x="1578408" y="90675"/>
                  </a:lnTo>
                  <a:lnTo>
                    <a:pt x="1634293" y="80024"/>
                  </a:lnTo>
                  <a:lnTo>
                    <a:pt x="1690816" y="69996"/>
                  </a:lnTo>
                  <a:lnTo>
                    <a:pt x="1747959" y="60601"/>
                  </a:lnTo>
                  <a:lnTo>
                    <a:pt x="1805704" y="51846"/>
                  </a:lnTo>
                  <a:lnTo>
                    <a:pt x="1864033" y="43742"/>
                  </a:lnTo>
                  <a:lnTo>
                    <a:pt x="1922928" y="36297"/>
                  </a:lnTo>
                  <a:lnTo>
                    <a:pt x="1982370" y="29519"/>
                  </a:lnTo>
                  <a:lnTo>
                    <a:pt x="2042341" y="23417"/>
                  </a:lnTo>
                  <a:lnTo>
                    <a:pt x="2102824" y="18000"/>
                  </a:lnTo>
                  <a:lnTo>
                    <a:pt x="2163799" y="13277"/>
                  </a:lnTo>
                  <a:lnTo>
                    <a:pt x="2225249" y="9257"/>
                  </a:lnTo>
                  <a:lnTo>
                    <a:pt x="2287156" y="5947"/>
                  </a:lnTo>
                  <a:lnTo>
                    <a:pt x="2349501" y="3358"/>
                  </a:lnTo>
                  <a:lnTo>
                    <a:pt x="2412266" y="1498"/>
                  </a:lnTo>
                  <a:lnTo>
                    <a:pt x="2475433" y="376"/>
                  </a:lnTo>
                  <a:lnTo>
                    <a:pt x="2538984" y="0"/>
                  </a:lnTo>
                  <a:lnTo>
                    <a:pt x="2602534" y="376"/>
                  </a:lnTo>
                  <a:lnTo>
                    <a:pt x="2665701" y="1498"/>
                  </a:lnTo>
                  <a:lnTo>
                    <a:pt x="2728466" y="3358"/>
                  </a:lnTo>
                  <a:lnTo>
                    <a:pt x="2790811" y="5947"/>
                  </a:lnTo>
                  <a:lnTo>
                    <a:pt x="2852718" y="9257"/>
                  </a:lnTo>
                  <a:lnTo>
                    <a:pt x="2914168" y="13277"/>
                  </a:lnTo>
                  <a:lnTo>
                    <a:pt x="2975143" y="18000"/>
                  </a:lnTo>
                  <a:lnTo>
                    <a:pt x="3035626" y="23417"/>
                  </a:lnTo>
                  <a:lnTo>
                    <a:pt x="3095597" y="29519"/>
                  </a:lnTo>
                  <a:lnTo>
                    <a:pt x="3155039" y="36297"/>
                  </a:lnTo>
                  <a:lnTo>
                    <a:pt x="3213934" y="43742"/>
                  </a:lnTo>
                  <a:lnTo>
                    <a:pt x="3272263" y="51846"/>
                  </a:lnTo>
                  <a:lnTo>
                    <a:pt x="3330008" y="60601"/>
                  </a:lnTo>
                  <a:lnTo>
                    <a:pt x="3387151" y="69996"/>
                  </a:lnTo>
                  <a:lnTo>
                    <a:pt x="3443674" y="80024"/>
                  </a:lnTo>
                  <a:lnTo>
                    <a:pt x="3499559" y="90675"/>
                  </a:lnTo>
                  <a:lnTo>
                    <a:pt x="3554787" y="101941"/>
                  </a:lnTo>
                  <a:lnTo>
                    <a:pt x="3609340" y="113813"/>
                  </a:lnTo>
                  <a:lnTo>
                    <a:pt x="3663200" y="126283"/>
                  </a:lnTo>
                  <a:lnTo>
                    <a:pt x="3716349" y="139341"/>
                  </a:lnTo>
                  <a:lnTo>
                    <a:pt x="3768769" y="152979"/>
                  </a:lnTo>
                  <a:lnTo>
                    <a:pt x="3820442" y="167188"/>
                  </a:lnTo>
                  <a:lnTo>
                    <a:pt x="3871348" y="181959"/>
                  </a:lnTo>
                  <a:lnTo>
                    <a:pt x="3921471" y="197284"/>
                  </a:lnTo>
                  <a:lnTo>
                    <a:pt x="3970792" y="213153"/>
                  </a:lnTo>
                  <a:lnTo>
                    <a:pt x="4019293" y="229558"/>
                  </a:lnTo>
                  <a:lnTo>
                    <a:pt x="4066955" y="246490"/>
                  </a:lnTo>
                  <a:lnTo>
                    <a:pt x="4113761" y="263941"/>
                  </a:lnTo>
                  <a:lnTo>
                    <a:pt x="4159691" y="281901"/>
                  </a:lnTo>
                  <a:lnTo>
                    <a:pt x="4204729" y="300363"/>
                  </a:lnTo>
                  <a:lnTo>
                    <a:pt x="4248856" y="319316"/>
                  </a:lnTo>
                  <a:lnTo>
                    <a:pt x="4292053" y="338752"/>
                  </a:lnTo>
                  <a:lnTo>
                    <a:pt x="4334303" y="358663"/>
                  </a:lnTo>
                  <a:lnTo>
                    <a:pt x="4375587" y="379040"/>
                  </a:lnTo>
                  <a:lnTo>
                    <a:pt x="4415887" y="399874"/>
                  </a:lnTo>
                  <a:lnTo>
                    <a:pt x="4455186" y="421156"/>
                  </a:lnTo>
                  <a:lnTo>
                    <a:pt x="4493464" y="442877"/>
                  </a:lnTo>
                  <a:lnTo>
                    <a:pt x="4530703" y="465029"/>
                  </a:lnTo>
                  <a:lnTo>
                    <a:pt x="4566886" y="487603"/>
                  </a:lnTo>
                  <a:lnTo>
                    <a:pt x="4601994" y="510591"/>
                  </a:lnTo>
                  <a:lnTo>
                    <a:pt x="4636009" y="533982"/>
                  </a:lnTo>
                  <a:lnTo>
                    <a:pt x="4668913" y="557769"/>
                  </a:lnTo>
                  <a:lnTo>
                    <a:pt x="4700687" y="581943"/>
                  </a:lnTo>
                  <a:lnTo>
                    <a:pt x="4731314" y="606495"/>
                  </a:lnTo>
                  <a:lnTo>
                    <a:pt x="4760775" y="631416"/>
                  </a:lnTo>
                  <a:lnTo>
                    <a:pt x="4816127" y="682332"/>
                  </a:lnTo>
                  <a:lnTo>
                    <a:pt x="4866599" y="734619"/>
                  </a:lnTo>
                  <a:lnTo>
                    <a:pt x="4912043" y="788207"/>
                  </a:lnTo>
                  <a:lnTo>
                    <a:pt x="4952315" y="843028"/>
                  </a:lnTo>
                  <a:lnTo>
                    <a:pt x="4987270" y="899010"/>
                  </a:lnTo>
                  <a:lnTo>
                    <a:pt x="5016762" y="956083"/>
                  </a:lnTo>
                  <a:lnTo>
                    <a:pt x="5040645" y="1014177"/>
                  </a:lnTo>
                  <a:lnTo>
                    <a:pt x="5058774" y="1073221"/>
                  </a:lnTo>
                  <a:lnTo>
                    <a:pt x="5071003" y="1133147"/>
                  </a:lnTo>
                  <a:lnTo>
                    <a:pt x="5077188" y="1193883"/>
                  </a:lnTo>
                  <a:lnTo>
                    <a:pt x="5077968" y="1224534"/>
                  </a:lnTo>
                  <a:lnTo>
                    <a:pt x="5077188" y="1255184"/>
                  </a:lnTo>
                  <a:lnTo>
                    <a:pt x="5071003" y="1315921"/>
                  </a:lnTo>
                  <a:lnTo>
                    <a:pt x="5058774" y="1375848"/>
                  </a:lnTo>
                  <a:lnTo>
                    <a:pt x="5040645" y="1434894"/>
                  </a:lnTo>
                  <a:lnTo>
                    <a:pt x="5016762" y="1492988"/>
                  </a:lnTo>
                  <a:lnTo>
                    <a:pt x="4987270" y="1550062"/>
                  </a:lnTo>
                  <a:lnTo>
                    <a:pt x="4952315" y="1606044"/>
                  </a:lnTo>
                  <a:lnTo>
                    <a:pt x="4912043" y="1660865"/>
                  </a:lnTo>
                  <a:lnTo>
                    <a:pt x="4866599" y="1714454"/>
                  </a:lnTo>
                  <a:lnTo>
                    <a:pt x="4816127" y="1766741"/>
                  </a:lnTo>
                  <a:lnTo>
                    <a:pt x="4760775" y="1817656"/>
                  </a:lnTo>
                  <a:lnTo>
                    <a:pt x="4731314" y="1842578"/>
                  </a:lnTo>
                  <a:lnTo>
                    <a:pt x="4700687" y="1867130"/>
                  </a:lnTo>
                  <a:lnTo>
                    <a:pt x="4668913" y="1891303"/>
                  </a:lnTo>
                  <a:lnTo>
                    <a:pt x="4636009" y="1915090"/>
                  </a:lnTo>
                  <a:lnTo>
                    <a:pt x="4601994" y="1938482"/>
                  </a:lnTo>
                  <a:lnTo>
                    <a:pt x="4566886" y="1961469"/>
                  </a:lnTo>
                  <a:lnTo>
                    <a:pt x="4530703" y="1984043"/>
                  </a:lnTo>
                  <a:lnTo>
                    <a:pt x="4493464" y="2006195"/>
                  </a:lnTo>
                  <a:lnTo>
                    <a:pt x="4455186" y="2027916"/>
                  </a:lnTo>
                  <a:lnTo>
                    <a:pt x="4415887" y="2049198"/>
                  </a:lnTo>
                  <a:lnTo>
                    <a:pt x="4375587" y="2070032"/>
                  </a:lnTo>
                  <a:lnTo>
                    <a:pt x="4334303" y="2090408"/>
                  </a:lnTo>
                  <a:lnTo>
                    <a:pt x="4292053" y="2110319"/>
                  </a:lnTo>
                  <a:lnTo>
                    <a:pt x="4248856" y="2129756"/>
                  </a:lnTo>
                  <a:lnTo>
                    <a:pt x="4204729" y="2148709"/>
                  </a:lnTo>
                  <a:lnTo>
                    <a:pt x="4159691" y="2167170"/>
                  </a:lnTo>
                  <a:lnTo>
                    <a:pt x="4113761" y="2185130"/>
                  </a:lnTo>
                  <a:lnTo>
                    <a:pt x="4066955" y="2202580"/>
                  </a:lnTo>
                  <a:lnTo>
                    <a:pt x="4019293" y="2219512"/>
                  </a:lnTo>
                  <a:lnTo>
                    <a:pt x="3970792" y="2235917"/>
                  </a:lnTo>
                  <a:lnTo>
                    <a:pt x="3921471" y="2251787"/>
                  </a:lnTo>
                  <a:lnTo>
                    <a:pt x="3871348" y="2267111"/>
                  </a:lnTo>
                  <a:lnTo>
                    <a:pt x="3820442" y="2281882"/>
                  </a:lnTo>
                  <a:lnTo>
                    <a:pt x="3768769" y="2296091"/>
                  </a:lnTo>
                  <a:lnTo>
                    <a:pt x="3716349" y="2309728"/>
                  </a:lnTo>
                  <a:lnTo>
                    <a:pt x="3663200" y="2322786"/>
                  </a:lnTo>
                  <a:lnTo>
                    <a:pt x="3609340" y="2335256"/>
                  </a:lnTo>
                  <a:lnTo>
                    <a:pt x="3554787" y="2347128"/>
                  </a:lnTo>
                  <a:lnTo>
                    <a:pt x="3499559" y="2358394"/>
                  </a:lnTo>
                  <a:lnTo>
                    <a:pt x="3443674" y="2369045"/>
                  </a:lnTo>
                  <a:lnTo>
                    <a:pt x="3387151" y="2379072"/>
                  </a:lnTo>
                  <a:lnTo>
                    <a:pt x="3330008" y="2388468"/>
                  </a:lnTo>
                  <a:lnTo>
                    <a:pt x="3272263" y="2397222"/>
                  </a:lnTo>
                  <a:lnTo>
                    <a:pt x="3213934" y="2405326"/>
                  </a:lnTo>
                  <a:lnTo>
                    <a:pt x="3155039" y="2412771"/>
                  </a:lnTo>
                  <a:lnTo>
                    <a:pt x="3095597" y="2419549"/>
                  </a:lnTo>
                  <a:lnTo>
                    <a:pt x="3035626" y="2425651"/>
                  </a:lnTo>
                  <a:lnTo>
                    <a:pt x="2975143" y="2431067"/>
                  </a:lnTo>
                  <a:lnTo>
                    <a:pt x="2914168" y="2435790"/>
                  </a:lnTo>
                  <a:lnTo>
                    <a:pt x="2852718" y="2439811"/>
                  </a:lnTo>
                  <a:lnTo>
                    <a:pt x="2790811" y="2443120"/>
                  </a:lnTo>
                  <a:lnTo>
                    <a:pt x="2728466" y="2445709"/>
                  </a:lnTo>
                  <a:lnTo>
                    <a:pt x="2665701" y="2447569"/>
                  </a:lnTo>
                  <a:lnTo>
                    <a:pt x="2602534" y="2448691"/>
                  </a:lnTo>
                  <a:lnTo>
                    <a:pt x="2538984" y="2449068"/>
                  </a:lnTo>
                  <a:lnTo>
                    <a:pt x="2475433" y="2448691"/>
                  </a:lnTo>
                  <a:lnTo>
                    <a:pt x="2412266" y="2447569"/>
                  </a:lnTo>
                  <a:lnTo>
                    <a:pt x="2349501" y="2445709"/>
                  </a:lnTo>
                  <a:lnTo>
                    <a:pt x="2287156" y="2443120"/>
                  </a:lnTo>
                  <a:lnTo>
                    <a:pt x="2225249" y="2439811"/>
                  </a:lnTo>
                  <a:lnTo>
                    <a:pt x="2163799" y="2435790"/>
                  </a:lnTo>
                  <a:lnTo>
                    <a:pt x="2102824" y="2431067"/>
                  </a:lnTo>
                  <a:lnTo>
                    <a:pt x="2042341" y="2425651"/>
                  </a:lnTo>
                  <a:lnTo>
                    <a:pt x="1982370" y="2419549"/>
                  </a:lnTo>
                  <a:lnTo>
                    <a:pt x="1922928" y="2412771"/>
                  </a:lnTo>
                  <a:lnTo>
                    <a:pt x="1864033" y="2405326"/>
                  </a:lnTo>
                  <a:lnTo>
                    <a:pt x="1805704" y="2397222"/>
                  </a:lnTo>
                  <a:lnTo>
                    <a:pt x="1747959" y="2388468"/>
                  </a:lnTo>
                  <a:lnTo>
                    <a:pt x="1690816" y="2379072"/>
                  </a:lnTo>
                  <a:lnTo>
                    <a:pt x="1634293" y="2369045"/>
                  </a:lnTo>
                  <a:lnTo>
                    <a:pt x="1578408" y="2358394"/>
                  </a:lnTo>
                  <a:lnTo>
                    <a:pt x="1523180" y="2347128"/>
                  </a:lnTo>
                  <a:lnTo>
                    <a:pt x="1468627" y="2335256"/>
                  </a:lnTo>
                  <a:lnTo>
                    <a:pt x="1414767" y="2322786"/>
                  </a:lnTo>
                  <a:lnTo>
                    <a:pt x="1361618" y="2309728"/>
                  </a:lnTo>
                  <a:lnTo>
                    <a:pt x="1309198" y="2296091"/>
                  </a:lnTo>
                  <a:lnTo>
                    <a:pt x="1257525" y="2281882"/>
                  </a:lnTo>
                  <a:lnTo>
                    <a:pt x="1206619" y="2267111"/>
                  </a:lnTo>
                  <a:lnTo>
                    <a:pt x="1156496" y="2251787"/>
                  </a:lnTo>
                  <a:lnTo>
                    <a:pt x="1107175" y="2235917"/>
                  </a:lnTo>
                  <a:lnTo>
                    <a:pt x="1058674" y="2219512"/>
                  </a:lnTo>
                  <a:lnTo>
                    <a:pt x="1011012" y="2202580"/>
                  </a:lnTo>
                  <a:lnTo>
                    <a:pt x="964206" y="2185130"/>
                  </a:lnTo>
                  <a:lnTo>
                    <a:pt x="918276" y="2167170"/>
                  </a:lnTo>
                  <a:lnTo>
                    <a:pt x="873238" y="2148709"/>
                  </a:lnTo>
                  <a:lnTo>
                    <a:pt x="829111" y="2129756"/>
                  </a:lnTo>
                  <a:lnTo>
                    <a:pt x="785914" y="2110319"/>
                  </a:lnTo>
                  <a:lnTo>
                    <a:pt x="743664" y="2090408"/>
                  </a:lnTo>
                  <a:lnTo>
                    <a:pt x="702380" y="2070032"/>
                  </a:lnTo>
                  <a:lnTo>
                    <a:pt x="662080" y="2049198"/>
                  </a:lnTo>
                  <a:lnTo>
                    <a:pt x="622781" y="2027916"/>
                  </a:lnTo>
                  <a:lnTo>
                    <a:pt x="584503" y="2006195"/>
                  </a:lnTo>
                  <a:lnTo>
                    <a:pt x="547264" y="1984043"/>
                  </a:lnTo>
                  <a:lnTo>
                    <a:pt x="511081" y="1961469"/>
                  </a:lnTo>
                  <a:lnTo>
                    <a:pt x="475973" y="1938482"/>
                  </a:lnTo>
                  <a:lnTo>
                    <a:pt x="441958" y="1915090"/>
                  </a:lnTo>
                  <a:lnTo>
                    <a:pt x="409054" y="1891303"/>
                  </a:lnTo>
                  <a:lnTo>
                    <a:pt x="377280" y="1867130"/>
                  </a:lnTo>
                  <a:lnTo>
                    <a:pt x="346653" y="1842578"/>
                  </a:lnTo>
                  <a:lnTo>
                    <a:pt x="317192" y="1817656"/>
                  </a:lnTo>
                  <a:lnTo>
                    <a:pt x="261840" y="1766741"/>
                  </a:lnTo>
                  <a:lnTo>
                    <a:pt x="211368" y="1714454"/>
                  </a:lnTo>
                  <a:lnTo>
                    <a:pt x="165924" y="1660865"/>
                  </a:lnTo>
                  <a:lnTo>
                    <a:pt x="125652" y="1606044"/>
                  </a:lnTo>
                  <a:lnTo>
                    <a:pt x="90697" y="1550062"/>
                  </a:lnTo>
                  <a:lnTo>
                    <a:pt x="61205" y="1492988"/>
                  </a:lnTo>
                  <a:lnTo>
                    <a:pt x="37322" y="1434894"/>
                  </a:lnTo>
                  <a:lnTo>
                    <a:pt x="19193" y="1375848"/>
                  </a:lnTo>
                  <a:lnTo>
                    <a:pt x="6964" y="1315921"/>
                  </a:lnTo>
                  <a:lnTo>
                    <a:pt x="779" y="1255184"/>
                  </a:lnTo>
                  <a:lnTo>
                    <a:pt x="0" y="1224534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69235" y="5013960"/>
              <a:ext cx="574675" cy="341630"/>
            </a:xfrm>
            <a:custGeom>
              <a:avLst/>
              <a:gdLst/>
              <a:ahLst/>
              <a:cxnLst/>
              <a:rect l="l" t="t" r="r" b="b"/>
              <a:pathLst>
                <a:path w="574675" h="341629">
                  <a:moveTo>
                    <a:pt x="143637" y="0"/>
                  </a:moveTo>
                  <a:lnTo>
                    <a:pt x="0" y="170687"/>
                  </a:lnTo>
                  <a:lnTo>
                    <a:pt x="143637" y="341375"/>
                  </a:lnTo>
                  <a:lnTo>
                    <a:pt x="143637" y="256031"/>
                  </a:lnTo>
                  <a:lnTo>
                    <a:pt x="574547" y="256031"/>
                  </a:lnTo>
                  <a:lnTo>
                    <a:pt x="574547" y="85343"/>
                  </a:lnTo>
                  <a:lnTo>
                    <a:pt x="143637" y="85343"/>
                  </a:lnTo>
                  <a:lnTo>
                    <a:pt x="143637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69235" y="5013960"/>
              <a:ext cx="574675" cy="341630"/>
            </a:xfrm>
            <a:custGeom>
              <a:avLst/>
              <a:gdLst/>
              <a:ahLst/>
              <a:cxnLst/>
              <a:rect l="l" t="t" r="r" b="b"/>
              <a:pathLst>
                <a:path w="574675" h="341629">
                  <a:moveTo>
                    <a:pt x="0" y="170687"/>
                  </a:moveTo>
                  <a:lnTo>
                    <a:pt x="143637" y="0"/>
                  </a:lnTo>
                  <a:lnTo>
                    <a:pt x="143637" y="85343"/>
                  </a:lnTo>
                  <a:lnTo>
                    <a:pt x="574547" y="85343"/>
                  </a:lnTo>
                  <a:lnTo>
                    <a:pt x="574547" y="256031"/>
                  </a:lnTo>
                  <a:lnTo>
                    <a:pt x="143637" y="256031"/>
                  </a:lnTo>
                  <a:lnTo>
                    <a:pt x="143637" y="341375"/>
                  </a:lnTo>
                  <a:lnTo>
                    <a:pt x="0" y="1706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99258" y="355472"/>
            <a:ext cx="467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6699"/>
                </a:solidFill>
              </a:rPr>
              <a:t>Discrimination</a:t>
            </a:r>
            <a:r>
              <a:rPr spc="-25" dirty="0">
                <a:solidFill>
                  <a:srgbClr val="006699"/>
                </a:solidFill>
              </a:rPr>
              <a:t> </a:t>
            </a:r>
            <a:r>
              <a:rPr spc="-5" dirty="0">
                <a:solidFill>
                  <a:srgbClr val="006699"/>
                </a:solidFill>
              </a:rPr>
              <a:t>power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8153" y="1577296"/>
            <a:ext cx="8105140" cy="992505"/>
            <a:chOff x="518153" y="1577296"/>
            <a:chExt cx="8105140" cy="992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53" y="1577296"/>
              <a:ext cx="8104645" cy="9373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896" y="1641347"/>
              <a:ext cx="7755635" cy="9281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2262" y="1600961"/>
              <a:ext cx="8001000" cy="833755"/>
            </a:xfrm>
            <a:custGeom>
              <a:avLst/>
              <a:gdLst/>
              <a:ahLst/>
              <a:cxnLst/>
              <a:rect l="l" t="t" r="r" b="b"/>
              <a:pathLst>
                <a:path w="8001000" h="833755">
                  <a:moveTo>
                    <a:pt x="7862061" y="0"/>
                  </a:moveTo>
                  <a:lnTo>
                    <a:pt x="138937" y="0"/>
                  </a:lnTo>
                  <a:lnTo>
                    <a:pt x="95022" y="7085"/>
                  </a:lnTo>
                  <a:lnTo>
                    <a:pt x="56882" y="26814"/>
                  </a:lnTo>
                  <a:lnTo>
                    <a:pt x="26806" y="56893"/>
                  </a:lnTo>
                  <a:lnTo>
                    <a:pt x="7083" y="95032"/>
                  </a:lnTo>
                  <a:lnTo>
                    <a:pt x="0" y="138937"/>
                  </a:lnTo>
                  <a:lnTo>
                    <a:pt x="0" y="694689"/>
                  </a:lnTo>
                  <a:lnTo>
                    <a:pt x="7083" y="738595"/>
                  </a:lnTo>
                  <a:lnTo>
                    <a:pt x="26806" y="776734"/>
                  </a:lnTo>
                  <a:lnTo>
                    <a:pt x="56882" y="806813"/>
                  </a:lnTo>
                  <a:lnTo>
                    <a:pt x="95022" y="826542"/>
                  </a:lnTo>
                  <a:lnTo>
                    <a:pt x="138937" y="833627"/>
                  </a:lnTo>
                  <a:lnTo>
                    <a:pt x="7862061" y="833627"/>
                  </a:lnTo>
                  <a:lnTo>
                    <a:pt x="7905967" y="826542"/>
                  </a:lnTo>
                  <a:lnTo>
                    <a:pt x="7944106" y="806813"/>
                  </a:lnTo>
                  <a:lnTo>
                    <a:pt x="7974185" y="776734"/>
                  </a:lnTo>
                  <a:lnTo>
                    <a:pt x="7993914" y="738595"/>
                  </a:lnTo>
                  <a:lnTo>
                    <a:pt x="8001000" y="694689"/>
                  </a:lnTo>
                  <a:lnTo>
                    <a:pt x="8001000" y="138937"/>
                  </a:lnTo>
                  <a:lnTo>
                    <a:pt x="7993914" y="95032"/>
                  </a:lnTo>
                  <a:lnTo>
                    <a:pt x="7974185" y="56893"/>
                  </a:lnTo>
                  <a:lnTo>
                    <a:pt x="7944106" y="26814"/>
                  </a:lnTo>
                  <a:lnTo>
                    <a:pt x="7905967" y="7085"/>
                  </a:lnTo>
                  <a:lnTo>
                    <a:pt x="7862061" y="0"/>
                  </a:lnTo>
                  <a:close/>
                </a:path>
              </a:pathLst>
            </a:custGeom>
            <a:solidFill>
              <a:srgbClr val="005D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78" y="1578101"/>
              <a:ext cx="8048625" cy="880110"/>
            </a:xfrm>
            <a:custGeom>
              <a:avLst/>
              <a:gdLst/>
              <a:ahLst/>
              <a:cxnLst/>
              <a:rect l="l" t="t" r="r" b="b"/>
              <a:pathLst>
                <a:path w="8048625" h="880110">
                  <a:moveTo>
                    <a:pt x="7901139" y="0"/>
                  </a:moveTo>
                  <a:lnTo>
                    <a:pt x="161289" y="0"/>
                  </a:lnTo>
                  <a:lnTo>
                    <a:pt x="144818" y="1270"/>
                  </a:lnTo>
                  <a:lnTo>
                    <a:pt x="98221" y="12700"/>
                  </a:lnTo>
                  <a:lnTo>
                    <a:pt x="58140" y="38100"/>
                  </a:lnTo>
                  <a:lnTo>
                    <a:pt x="27114" y="72389"/>
                  </a:lnTo>
                  <a:lnTo>
                    <a:pt x="6997" y="115570"/>
                  </a:lnTo>
                  <a:lnTo>
                    <a:pt x="28" y="161289"/>
                  </a:lnTo>
                  <a:lnTo>
                    <a:pt x="0" y="720089"/>
                  </a:lnTo>
                  <a:lnTo>
                    <a:pt x="990" y="736600"/>
                  </a:lnTo>
                  <a:lnTo>
                    <a:pt x="13207" y="782320"/>
                  </a:lnTo>
                  <a:lnTo>
                    <a:pt x="37858" y="822960"/>
                  </a:lnTo>
                  <a:lnTo>
                    <a:pt x="72643" y="853439"/>
                  </a:lnTo>
                  <a:lnTo>
                    <a:pt x="115328" y="873760"/>
                  </a:lnTo>
                  <a:lnTo>
                    <a:pt x="147091" y="880110"/>
                  </a:lnTo>
                  <a:lnTo>
                    <a:pt x="7903425" y="880110"/>
                  </a:lnTo>
                  <a:lnTo>
                    <a:pt x="7919681" y="877570"/>
                  </a:lnTo>
                  <a:lnTo>
                    <a:pt x="7935048" y="872489"/>
                  </a:lnTo>
                  <a:lnTo>
                    <a:pt x="7949907" y="867410"/>
                  </a:lnTo>
                  <a:lnTo>
                    <a:pt x="7955597" y="864870"/>
                  </a:lnTo>
                  <a:lnTo>
                    <a:pt x="162547" y="864870"/>
                  </a:lnTo>
                  <a:lnTo>
                    <a:pt x="133362" y="862330"/>
                  </a:lnTo>
                  <a:lnTo>
                    <a:pt x="92951" y="847089"/>
                  </a:lnTo>
                  <a:lnTo>
                    <a:pt x="59042" y="821689"/>
                  </a:lnTo>
                  <a:lnTo>
                    <a:pt x="33616" y="788670"/>
                  </a:lnTo>
                  <a:lnTo>
                    <a:pt x="18821" y="748030"/>
                  </a:lnTo>
                  <a:lnTo>
                    <a:pt x="15774" y="161289"/>
                  </a:lnTo>
                  <a:lnTo>
                    <a:pt x="16484" y="147320"/>
                  </a:lnTo>
                  <a:lnTo>
                    <a:pt x="27139" y="105410"/>
                  </a:lnTo>
                  <a:lnTo>
                    <a:pt x="48983" y="69850"/>
                  </a:lnTo>
                  <a:lnTo>
                    <a:pt x="80225" y="40640"/>
                  </a:lnTo>
                  <a:lnTo>
                    <a:pt x="118516" y="22860"/>
                  </a:lnTo>
                  <a:lnTo>
                    <a:pt x="162128" y="15240"/>
                  </a:lnTo>
                  <a:lnTo>
                    <a:pt x="7953565" y="15240"/>
                  </a:lnTo>
                  <a:lnTo>
                    <a:pt x="7947875" y="12700"/>
                  </a:lnTo>
                  <a:lnTo>
                    <a:pt x="7932889" y="6350"/>
                  </a:lnTo>
                  <a:lnTo>
                    <a:pt x="7917268" y="2540"/>
                  </a:lnTo>
                  <a:lnTo>
                    <a:pt x="7901139" y="0"/>
                  </a:lnTo>
                  <a:close/>
                </a:path>
                <a:path w="8048625" h="880110">
                  <a:moveTo>
                    <a:pt x="7953565" y="15240"/>
                  </a:moveTo>
                  <a:lnTo>
                    <a:pt x="7885645" y="15240"/>
                  </a:lnTo>
                  <a:lnTo>
                    <a:pt x="7900377" y="16510"/>
                  </a:lnTo>
                  <a:lnTo>
                    <a:pt x="7928952" y="21590"/>
                  </a:lnTo>
                  <a:lnTo>
                    <a:pt x="7967433" y="40640"/>
                  </a:lnTo>
                  <a:lnTo>
                    <a:pt x="7998675" y="68580"/>
                  </a:lnTo>
                  <a:lnTo>
                    <a:pt x="8020773" y="105410"/>
                  </a:lnTo>
                  <a:lnTo>
                    <a:pt x="8031568" y="147320"/>
                  </a:lnTo>
                  <a:lnTo>
                    <a:pt x="8032383" y="161289"/>
                  </a:lnTo>
                  <a:lnTo>
                    <a:pt x="8032330" y="720089"/>
                  </a:lnTo>
                  <a:lnTo>
                    <a:pt x="8025980" y="762000"/>
                  </a:lnTo>
                  <a:lnTo>
                    <a:pt x="8007565" y="800100"/>
                  </a:lnTo>
                  <a:lnTo>
                    <a:pt x="7979244" y="831850"/>
                  </a:lnTo>
                  <a:lnTo>
                    <a:pt x="7943049" y="853439"/>
                  </a:lnTo>
                  <a:lnTo>
                    <a:pt x="7886153" y="864870"/>
                  </a:lnTo>
                  <a:lnTo>
                    <a:pt x="7955597" y="864870"/>
                  </a:lnTo>
                  <a:lnTo>
                    <a:pt x="7989785" y="843280"/>
                  </a:lnTo>
                  <a:lnTo>
                    <a:pt x="8021027" y="807720"/>
                  </a:lnTo>
                  <a:lnTo>
                    <a:pt x="8041220" y="765810"/>
                  </a:lnTo>
                  <a:lnTo>
                    <a:pt x="8048088" y="720089"/>
                  </a:lnTo>
                  <a:lnTo>
                    <a:pt x="8048205" y="161289"/>
                  </a:lnTo>
                  <a:lnTo>
                    <a:pt x="8047189" y="144780"/>
                  </a:lnTo>
                  <a:lnTo>
                    <a:pt x="8034870" y="97789"/>
                  </a:lnTo>
                  <a:lnTo>
                    <a:pt x="8010359" y="58420"/>
                  </a:lnTo>
                  <a:lnTo>
                    <a:pt x="7975561" y="26670"/>
                  </a:lnTo>
                  <a:lnTo>
                    <a:pt x="7962099" y="19050"/>
                  </a:lnTo>
                  <a:lnTo>
                    <a:pt x="7953565" y="15240"/>
                  </a:lnTo>
                  <a:close/>
                </a:path>
                <a:path w="8048625" h="880110">
                  <a:moveTo>
                    <a:pt x="7899488" y="31750"/>
                  </a:moveTo>
                  <a:lnTo>
                    <a:pt x="149542" y="31750"/>
                  </a:lnTo>
                  <a:lnTo>
                    <a:pt x="123913" y="36829"/>
                  </a:lnTo>
                  <a:lnTo>
                    <a:pt x="79501" y="60960"/>
                  </a:lnTo>
                  <a:lnTo>
                    <a:pt x="47447" y="99060"/>
                  </a:lnTo>
                  <a:lnTo>
                    <a:pt x="34226" y="135889"/>
                  </a:lnTo>
                  <a:lnTo>
                    <a:pt x="31526" y="161289"/>
                  </a:lnTo>
                  <a:lnTo>
                    <a:pt x="31569" y="720089"/>
                  </a:lnTo>
                  <a:lnTo>
                    <a:pt x="41643" y="768350"/>
                  </a:lnTo>
                  <a:lnTo>
                    <a:pt x="61112" y="801370"/>
                  </a:lnTo>
                  <a:lnTo>
                    <a:pt x="99758" y="833120"/>
                  </a:lnTo>
                  <a:lnTo>
                    <a:pt x="135724" y="847089"/>
                  </a:lnTo>
                  <a:lnTo>
                    <a:pt x="162547" y="849630"/>
                  </a:lnTo>
                  <a:lnTo>
                    <a:pt x="7885264" y="849630"/>
                  </a:lnTo>
                  <a:lnTo>
                    <a:pt x="7911680" y="847089"/>
                  </a:lnTo>
                  <a:lnTo>
                    <a:pt x="7924253" y="843280"/>
                  </a:lnTo>
                  <a:lnTo>
                    <a:pt x="7936318" y="839470"/>
                  </a:lnTo>
                  <a:lnTo>
                    <a:pt x="7947875" y="833120"/>
                  </a:lnTo>
                  <a:lnTo>
                    <a:pt x="149631" y="833120"/>
                  </a:lnTo>
                  <a:lnTo>
                    <a:pt x="138099" y="830580"/>
                  </a:lnTo>
                  <a:lnTo>
                    <a:pt x="97205" y="812800"/>
                  </a:lnTo>
                  <a:lnTo>
                    <a:pt x="66192" y="781050"/>
                  </a:lnTo>
                  <a:lnTo>
                    <a:pt x="49314" y="740410"/>
                  </a:lnTo>
                  <a:lnTo>
                    <a:pt x="47278" y="161289"/>
                  </a:lnTo>
                  <a:lnTo>
                    <a:pt x="47929" y="149860"/>
                  </a:lnTo>
                  <a:lnTo>
                    <a:pt x="61645" y="106680"/>
                  </a:lnTo>
                  <a:lnTo>
                    <a:pt x="90182" y="72389"/>
                  </a:lnTo>
                  <a:lnTo>
                    <a:pt x="129324" y="52070"/>
                  </a:lnTo>
                  <a:lnTo>
                    <a:pt x="151904" y="46990"/>
                  </a:lnTo>
                  <a:lnTo>
                    <a:pt x="7948510" y="46990"/>
                  </a:lnTo>
                  <a:lnTo>
                    <a:pt x="7936953" y="41910"/>
                  </a:lnTo>
                  <a:lnTo>
                    <a:pt x="7925015" y="38100"/>
                  </a:lnTo>
                  <a:lnTo>
                    <a:pt x="7912569" y="34290"/>
                  </a:lnTo>
                  <a:lnTo>
                    <a:pt x="7899488" y="31750"/>
                  </a:lnTo>
                  <a:close/>
                </a:path>
                <a:path w="8048625" h="880110">
                  <a:moveTo>
                    <a:pt x="7948510" y="46990"/>
                  </a:moveTo>
                  <a:lnTo>
                    <a:pt x="7885645" y="46990"/>
                  </a:lnTo>
                  <a:lnTo>
                    <a:pt x="7898599" y="48260"/>
                  </a:lnTo>
                  <a:lnTo>
                    <a:pt x="7910156" y="49529"/>
                  </a:lnTo>
                  <a:lnTo>
                    <a:pt x="7951050" y="67310"/>
                  </a:lnTo>
                  <a:lnTo>
                    <a:pt x="7981911" y="99060"/>
                  </a:lnTo>
                  <a:lnTo>
                    <a:pt x="7998802" y="139700"/>
                  </a:lnTo>
                  <a:lnTo>
                    <a:pt x="8000892" y="718820"/>
                  </a:lnTo>
                  <a:lnTo>
                    <a:pt x="8000199" y="731520"/>
                  </a:lnTo>
                  <a:lnTo>
                    <a:pt x="7986483" y="774700"/>
                  </a:lnTo>
                  <a:lnTo>
                    <a:pt x="7958162" y="807720"/>
                  </a:lnTo>
                  <a:lnTo>
                    <a:pt x="7918792" y="828039"/>
                  </a:lnTo>
                  <a:lnTo>
                    <a:pt x="7907743" y="831850"/>
                  </a:lnTo>
                  <a:lnTo>
                    <a:pt x="7896313" y="833120"/>
                  </a:lnTo>
                  <a:lnTo>
                    <a:pt x="7947875" y="833120"/>
                  </a:lnTo>
                  <a:lnTo>
                    <a:pt x="7986610" y="801370"/>
                  </a:lnTo>
                  <a:lnTo>
                    <a:pt x="8010613" y="758189"/>
                  </a:lnTo>
                  <a:lnTo>
                    <a:pt x="8016640" y="718820"/>
                  </a:lnTo>
                  <a:lnTo>
                    <a:pt x="8016646" y="161289"/>
                  </a:lnTo>
                  <a:lnTo>
                    <a:pt x="8016074" y="149860"/>
                  </a:lnTo>
                  <a:lnTo>
                    <a:pt x="8006549" y="111760"/>
                  </a:lnTo>
                  <a:lnTo>
                    <a:pt x="7986991" y="78739"/>
                  </a:lnTo>
                  <a:lnTo>
                    <a:pt x="7959305" y="53340"/>
                  </a:lnTo>
                  <a:lnTo>
                    <a:pt x="7948510" y="469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71856" y="4792979"/>
            <a:ext cx="8461375" cy="1248410"/>
            <a:chOff x="371856" y="4792979"/>
            <a:chExt cx="8461375" cy="12484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37" y="4858485"/>
              <a:ext cx="8211332" cy="1021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856" y="4792979"/>
              <a:ext cx="8461248" cy="12481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4162" y="4863845"/>
              <a:ext cx="8144509" cy="954405"/>
            </a:xfrm>
            <a:custGeom>
              <a:avLst/>
              <a:gdLst/>
              <a:ahLst/>
              <a:cxnLst/>
              <a:rect l="l" t="t" r="r" b="b"/>
              <a:pathLst>
                <a:path w="8144509" h="954404">
                  <a:moveTo>
                    <a:pt x="8144256" y="0"/>
                  </a:moveTo>
                  <a:lnTo>
                    <a:pt x="0" y="0"/>
                  </a:lnTo>
                  <a:lnTo>
                    <a:pt x="0" y="954023"/>
                  </a:lnTo>
                  <a:lnTo>
                    <a:pt x="8144256" y="954023"/>
                  </a:lnTo>
                  <a:lnTo>
                    <a:pt x="8144256" y="0"/>
                  </a:lnTo>
                  <a:close/>
                </a:path>
              </a:pathLst>
            </a:custGeom>
            <a:solidFill>
              <a:srgbClr val="ECD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162" y="4863845"/>
              <a:ext cx="8144509" cy="954405"/>
            </a:xfrm>
            <a:custGeom>
              <a:avLst/>
              <a:gdLst/>
              <a:ahLst/>
              <a:cxnLst/>
              <a:rect l="l" t="t" r="r" b="b"/>
              <a:pathLst>
                <a:path w="8144509" h="954404">
                  <a:moveTo>
                    <a:pt x="0" y="954023"/>
                  </a:moveTo>
                  <a:lnTo>
                    <a:pt x="8144256" y="954023"/>
                  </a:lnTo>
                  <a:lnTo>
                    <a:pt x="8144256" y="0"/>
                  </a:lnTo>
                  <a:lnTo>
                    <a:pt x="0" y="0"/>
                  </a:lnTo>
                  <a:lnTo>
                    <a:pt x="0" y="954023"/>
                  </a:lnTo>
                  <a:close/>
                </a:path>
              </a:pathLst>
            </a:custGeom>
            <a:ln w="10668">
              <a:solidFill>
                <a:srgbClr val="D7B1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7593" y="1738122"/>
            <a:ext cx="8202076" cy="4104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35" algn="ctr">
              <a:lnSpc>
                <a:spcPct val="100000"/>
              </a:lnSpc>
              <a:spcBef>
                <a:spcPts val="105"/>
              </a:spcBef>
            </a:pPr>
            <a:r>
              <a:rPr sz="3200" spc="-39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3200" spc="-3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32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undary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3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95" dirty="0">
                <a:solidFill>
                  <a:srgbClr val="FFFFFF"/>
                </a:solidFill>
                <a:latin typeface="Microsoft Sans Serif"/>
                <a:cs typeface="Microsoft Sans Serif"/>
              </a:rPr>
              <a:t>sequen</a:t>
            </a:r>
            <a:r>
              <a:rPr sz="32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2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con</a:t>
            </a:r>
            <a:r>
              <a:rPr sz="3200" spc="-3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ect</a:t>
            </a:r>
            <a:r>
              <a:rPr sz="32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points</a:t>
            </a:r>
            <a:endParaRPr sz="3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Microsoft Sans Serif"/>
              <a:cs typeface="Microsoft Sans Serif"/>
            </a:endParaRPr>
          </a:p>
          <a:p>
            <a:pPr marL="12700">
              <a:lnSpc>
                <a:spcPts val="3340"/>
              </a:lnSpc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150" dirty="0">
                <a:latin typeface="Microsoft Sans Serif"/>
                <a:cs typeface="Microsoft Sans Serif"/>
              </a:rPr>
              <a:t>o/p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2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boundary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(or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border)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following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algorithm:</a:t>
            </a:r>
            <a:endParaRPr sz="2800" dirty="0">
              <a:latin typeface="Microsoft Sans Serif"/>
              <a:cs typeface="Microsoft Sans Serif"/>
            </a:endParaRPr>
          </a:p>
          <a:p>
            <a:pPr marL="326390" marR="279400" algn="ctr">
              <a:lnSpc>
                <a:spcPts val="4320"/>
              </a:lnSpc>
              <a:spcBef>
                <a:spcPts val="120"/>
              </a:spcBef>
            </a:pPr>
            <a:r>
              <a:rPr sz="3600" spc="-330" dirty="0">
                <a:latin typeface="Microsoft Sans Serif"/>
                <a:cs typeface="Microsoft Sans Serif"/>
              </a:rPr>
              <a:t>An</a:t>
            </a:r>
            <a:r>
              <a:rPr sz="3600" spc="-325" dirty="0">
                <a:latin typeface="Microsoft Sans Serif"/>
                <a:cs typeface="Microsoft Sans Serif"/>
              </a:rPr>
              <a:t> </a:t>
            </a:r>
            <a:r>
              <a:rPr sz="3600" spc="-95" dirty="0">
                <a:latin typeface="Microsoft Sans Serif"/>
                <a:cs typeface="Microsoft Sans Serif"/>
              </a:rPr>
              <a:t>ordered </a:t>
            </a:r>
            <a:r>
              <a:rPr sz="3600" spc="-180" dirty="0">
                <a:latin typeface="Microsoft Sans Serif"/>
                <a:cs typeface="Microsoft Sans Serif"/>
              </a:rPr>
              <a:t>list </a:t>
            </a:r>
            <a:r>
              <a:rPr sz="3600" spc="-5" dirty="0">
                <a:latin typeface="Microsoft Sans Serif"/>
                <a:cs typeface="Microsoft Sans Serif"/>
              </a:rPr>
              <a:t>of </a:t>
            </a:r>
            <a:r>
              <a:rPr sz="3600" spc="-220" dirty="0">
                <a:latin typeface="Microsoft Sans Serif"/>
                <a:cs typeface="Microsoft Sans Serif"/>
              </a:rPr>
              <a:t>points</a:t>
            </a:r>
            <a:r>
              <a:rPr sz="3600" spc="-215" dirty="0">
                <a:latin typeface="Microsoft Sans Serif"/>
                <a:cs typeface="Microsoft Sans Serif"/>
              </a:rPr>
              <a:t> </a:t>
            </a:r>
            <a:r>
              <a:rPr sz="3600" spc="-185" dirty="0">
                <a:latin typeface="Microsoft Sans Serif"/>
                <a:cs typeface="Microsoft Sans Serif"/>
              </a:rPr>
              <a:t>representing </a:t>
            </a:r>
            <a:r>
              <a:rPr sz="3600" spc="-225" dirty="0">
                <a:latin typeface="Microsoft Sans Serif"/>
                <a:cs typeface="Microsoft Sans Serif"/>
              </a:rPr>
              <a:t>the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-140" dirty="0">
                <a:latin typeface="Microsoft Sans Serif"/>
                <a:cs typeface="Microsoft Sans Serif"/>
              </a:rPr>
              <a:t>boundary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of</a:t>
            </a:r>
            <a:r>
              <a:rPr sz="3600" spc="140" dirty="0">
                <a:latin typeface="Microsoft Sans Serif"/>
                <a:cs typeface="Microsoft Sans Serif"/>
              </a:rPr>
              <a:t> </a:t>
            </a:r>
            <a:r>
              <a:rPr sz="3600" spc="-220" dirty="0">
                <a:latin typeface="Microsoft Sans Serif"/>
                <a:cs typeface="Microsoft Sans Serif"/>
              </a:rPr>
              <a:t>an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155" dirty="0">
                <a:latin typeface="Microsoft Sans Serif"/>
                <a:cs typeface="Microsoft Sans Serif"/>
              </a:rPr>
              <a:t>object</a:t>
            </a:r>
            <a:endParaRPr sz="3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Microsoft Sans Serif"/>
              <a:cs typeface="Microsoft Sans Serif"/>
            </a:endParaRPr>
          </a:p>
          <a:p>
            <a:pPr marL="116839" marR="5080">
              <a:lnSpc>
                <a:spcPct val="100000"/>
              </a:lnSpc>
              <a:spcBef>
                <a:spcPts val="5"/>
              </a:spcBef>
              <a:tabLst>
                <a:tab pos="1737360" algn="l"/>
                <a:tab pos="2475230" algn="l"/>
                <a:tab pos="4585970" algn="l"/>
                <a:tab pos="5923280" algn="l"/>
                <a:tab pos="6796405" algn="l"/>
              </a:tabLst>
            </a:pPr>
            <a:r>
              <a:rPr sz="2800" spc="-280" dirty="0" smtClean="0">
                <a:latin typeface="Microsoft Sans Serif"/>
                <a:cs typeface="Microsoft Sans Serif"/>
              </a:rPr>
              <a:t>C</a:t>
            </a:r>
            <a:r>
              <a:rPr sz="2800" spc="-210" dirty="0" smtClean="0">
                <a:latin typeface="Microsoft Sans Serif"/>
                <a:cs typeface="Microsoft Sans Serif"/>
              </a:rPr>
              <a:t>o</a:t>
            </a:r>
            <a:r>
              <a:rPr sz="2800" spc="-200" dirty="0" smtClean="0">
                <a:latin typeface="Microsoft Sans Serif"/>
                <a:cs typeface="Microsoft Sans Serif"/>
              </a:rPr>
              <a:t>nsi</a:t>
            </a:r>
            <a:r>
              <a:rPr sz="2800" spc="-250" dirty="0" smtClean="0">
                <a:latin typeface="Microsoft Sans Serif"/>
                <a:cs typeface="Microsoft Sans Serif"/>
              </a:rPr>
              <a:t>d</a:t>
            </a:r>
            <a:r>
              <a:rPr sz="2800" spc="-85" dirty="0" smtClean="0">
                <a:latin typeface="Microsoft Sans Serif"/>
                <a:cs typeface="Microsoft Sans Serif"/>
              </a:rPr>
              <a:t>er</a:t>
            </a:r>
            <a:r>
              <a:rPr lang="en-IN" sz="2800" dirty="0">
                <a:latin typeface="Microsoft Sans Serif"/>
                <a:cs typeface="Microsoft Sans Serif"/>
              </a:rPr>
              <a:t> </a:t>
            </a:r>
            <a:r>
              <a:rPr sz="2800" spc="-170" dirty="0" smtClean="0">
                <a:latin typeface="Microsoft Sans Serif"/>
                <a:cs typeface="Microsoft Sans Serif"/>
              </a:rPr>
              <a:t>a</a:t>
            </a:r>
            <a:r>
              <a:rPr sz="2800" spc="-175" dirty="0" smtClean="0">
                <a:latin typeface="Microsoft Sans Serif"/>
                <a:cs typeface="Microsoft Sans Serif"/>
              </a:rPr>
              <a:t>n</a:t>
            </a:r>
            <a:r>
              <a:rPr lang="en-IN" sz="2800" dirty="0">
                <a:latin typeface="Microsoft Sans Serif"/>
                <a:cs typeface="Microsoft Sans Serif"/>
              </a:rPr>
              <a:t> </a:t>
            </a:r>
            <a:r>
              <a:rPr sz="2800" spc="-10" dirty="0" smtClean="0">
                <a:latin typeface="Microsoft Sans Serif"/>
                <a:cs typeface="Microsoft Sans Serif"/>
              </a:rPr>
              <a:t>8</a:t>
            </a:r>
            <a:r>
              <a:rPr sz="2800" spc="10" dirty="0" smtClean="0">
                <a:latin typeface="Microsoft Sans Serif"/>
                <a:cs typeface="Microsoft Sans Serif"/>
              </a:rPr>
              <a:t>-</a:t>
            </a:r>
            <a:r>
              <a:rPr sz="2800" spc="-229" dirty="0" smtClean="0">
                <a:latin typeface="Microsoft Sans Serif"/>
                <a:cs typeface="Microsoft Sans Serif"/>
              </a:rPr>
              <a:t>c</a:t>
            </a:r>
            <a:r>
              <a:rPr sz="2800" spc="-250" dirty="0" smtClean="0">
                <a:latin typeface="Microsoft Sans Serif"/>
                <a:cs typeface="Microsoft Sans Serif"/>
              </a:rPr>
              <a:t>o</a:t>
            </a:r>
            <a:r>
              <a:rPr sz="2800" spc="-220" dirty="0" smtClean="0">
                <a:latin typeface="Microsoft Sans Serif"/>
                <a:cs typeface="Microsoft Sans Serif"/>
              </a:rPr>
              <a:t>nnect</a:t>
            </a:r>
            <a:r>
              <a:rPr sz="2800" spc="-245" dirty="0" smtClean="0">
                <a:latin typeface="Microsoft Sans Serif"/>
                <a:cs typeface="Microsoft Sans Serif"/>
              </a:rPr>
              <a:t>e</a:t>
            </a:r>
            <a:r>
              <a:rPr sz="2800" spc="-15" dirty="0" smtClean="0">
                <a:latin typeface="Microsoft Sans Serif"/>
                <a:cs typeface="Microsoft Sans Serif"/>
              </a:rPr>
              <a:t>d</a:t>
            </a:r>
            <a:r>
              <a:rPr lang="en-IN" sz="2800" dirty="0">
                <a:latin typeface="Microsoft Sans Serif"/>
                <a:cs typeface="Microsoft Sans Serif"/>
              </a:rPr>
              <a:t> </a:t>
            </a:r>
            <a:r>
              <a:rPr sz="2800" spc="-175" dirty="0" smtClean="0">
                <a:latin typeface="Microsoft Sans Serif"/>
                <a:cs typeface="Microsoft Sans Serif"/>
              </a:rPr>
              <a:t>im</a:t>
            </a:r>
            <a:r>
              <a:rPr sz="2800" spc="-170" dirty="0" smtClean="0">
                <a:latin typeface="Microsoft Sans Serif"/>
                <a:cs typeface="Microsoft Sans Serif"/>
              </a:rPr>
              <a:t>a</a:t>
            </a:r>
            <a:r>
              <a:rPr sz="2800" spc="-75" dirty="0" smtClean="0">
                <a:latin typeface="Microsoft Sans Serif"/>
                <a:cs typeface="Microsoft Sans Serif"/>
              </a:rPr>
              <a:t>g</a:t>
            </a:r>
            <a:r>
              <a:rPr sz="2800" spc="-175" dirty="0" smtClean="0">
                <a:latin typeface="Microsoft Sans Serif"/>
                <a:cs typeface="Microsoft Sans Serif"/>
              </a:rPr>
              <a:t>e</a:t>
            </a:r>
            <a:r>
              <a:rPr sz="2800" spc="-165" dirty="0" smtClean="0">
                <a:latin typeface="Microsoft Sans Serif"/>
                <a:cs typeface="Microsoft Sans Serif"/>
              </a:rPr>
              <a:t>.</a:t>
            </a:r>
            <a:r>
              <a:rPr lang="en-IN" sz="2800" dirty="0">
                <a:latin typeface="Microsoft Sans Serif"/>
                <a:cs typeface="Microsoft Sans Serif"/>
              </a:rPr>
              <a:t> </a:t>
            </a:r>
            <a:r>
              <a:rPr sz="2800" spc="-340" dirty="0" smtClean="0">
                <a:latin typeface="Microsoft Sans Serif"/>
                <a:cs typeface="Microsoft Sans Serif"/>
              </a:rPr>
              <a:t>Th</a:t>
            </a:r>
            <a:r>
              <a:rPr sz="2800" spc="-320" dirty="0" smtClean="0">
                <a:latin typeface="Microsoft Sans Serif"/>
                <a:cs typeface="Microsoft Sans Serif"/>
              </a:rPr>
              <a:t>e</a:t>
            </a:r>
            <a:r>
              <a:rPr lang="en-IN" sz="2800" dirty="0" smtClean="0">
                <a:latin typeface="Microsoft Sans Serif"/>
                <a:cs typeface="Microsoft Sans Serif"/>
              </a:rPr>
              <a:t> </a:t>
            </a:r>
            <a:r>
              <a:rPr sz="2800" spc="90" dirty="0" smtClean="0">
                <a:latin typeface="Microsoft Sans Serif"/>
                <a:cs typeface="Microsoft Sans Serif"/>
              </a:rPr>
              <a:t>f</a:t>
            </a:r>
            <a:r>
              <a:rPr sz="2800" spc="-150" dirty="0" smtClean="0">
                <a:latin typeface="Microsoft Sans Serif"/>
                <a:cs typeface="Microsoft Sans Serif"/>
              </a:rPr>
              <a:t>o</a:t>
            </a:r>
            <a:r>
              <a:rPr sz="2800" spc="-55" dirty="0" smtClean="0">
                <a:latin typeface="Microsoft Sans Serif"/>
                <a:cs typeface="Microsoft Sans Serif"/>
              </a:rPr>
              <a:t>ll</a:t>
            </a:r>
            <a:r>
              <a:rPr sz="2800" spc="-200" dirty="0" smtClean="0">
                <a:latin typeface="Microsoft Sans Serif"/>
                <a:cs typeface="Microsoft Sans Serif"/>
              </a:rPr>
              <a:t>o</a:t>
            </a:r>
            <a:r>
              <a:rPr sz="2800" spc="-114" dirty="0" smtClean="0">
                <a:latin typeface="Microsoft Sans Serif"/>
                <a:cs typeface="Microsoft Sans Serif"/>
              </a:rPr>
              <a:t>wing </a:t>
            </a:r>
            <a:r>
              <a:rPr lang="en-IN" sz="2800" spc="-114" dirty="0" smtClean="0">
                <a:latin typeface="Microsoft Sans Serif"/>
                <a:cs typeface="Microsoft Sans Serif"/>
              </a:rPr>
              <a:t> </a:t>
            </a:r>
            <a:r>
              <a:rPr sz="2800" spc="-120" dirty="0" smtClean="0">
                <a:latin typeface="Microsoft Sans Serif"/>
                <a:cs typeface="Microsoft Sans Serif"/>
              </a:rPr>
              <a:t>algorithm</a:t>
            </a:r>
            <a:r>
              <a:rPr sz="2800" spc="40" dirty="0" smtClean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follows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boundary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for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any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closed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contour.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750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5" dirty="0"/>
              <a:t>Bound</a:t>
            </a:r>
            <a:r>
              <a:rPr sz="4400" spc="-345" dirty="0"/>
              <a:t>a</a:t>
            </a:r>
            <a:r>
              <a:rPr sz="4400" spc="-254" dirty="0"/>
              <a:t>r</a:t>
            </a:r>
            <a:r>
              <a:rPr sz="4400" spc="-110" dirty="0"/>
              <a:t>y</a:t>
            </a:r>
            <a:r>
              <a:rPr sz="4400" spc="-70" dirty="0"/>
              <a:t> </a:t>
            </a:r>
            <a:r>
              <a:rPr sz="4400" spc="-385" dirty="0"/>
              <a:t>(Bord</a:t>
            </a:r>
            <a:r>
              <a:rPr sz="4400" spc="-390" dirty="0"/>
              <a:t>e</a:t>
            </a:r>
            <a:r>
              <a:rPr sz="4400" spc="-215" dirty="0"/>
              <a:t>r)</a:t>
            </a:r>
            <a:r>
              <a:rPr sz="4400" spc="-55" dirty="0"/>
              <a:t> </a:t>
            </a:r>
            <a:r>
              <a:rPr sz="4400" spc="-720" dirty="0"/>
              <a:t>F</a:t>
            </a:r>
            <a:r>
              <a:rPr sz="4400" spc="-190" dirty="0"/>
              <a:t>oll</a:t>
            </a:r>
            <a:r>
              <a:rPr sz="4400" spc="-385" dirty="0"/>
              <a:t>o</a:t>
            </a:r>
            <a:r>
              <a:rPr sz="4400" spc="-185" dirty="0"/>
              <a:t>wing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1626489"/>
            <a:ext cx="80772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8390" marR="151130" indent="-1076325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Microsoft Sans Serif"/>
                <a:cs typeface="Microsoft Sans Serif"/>
              </a:rPr>
              <a:t>Step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1: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Start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0" dirty="0">
                <a:latin typeface="Microsoft Sans Serif"/>
                <a:cs typeface="Microsoft Sans Serif"/>
              </a:rPr>
              <a:t>scanning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row-wise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from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top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left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corner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10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image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matrix.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145" dirty="0">
                <a:latin typeface="Microsoft Sans Serif"/>
                <a:cs typeface="Microsoft Sans Serif"/>
              </a:rPr>
              <a:t>Step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2: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Mark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first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object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pixel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obtained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as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start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pixel.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140" dirty="0">
                <a:latin typeface="Microsoft Sans Serif"/>
                <a:cs typeface="Microsoft Sans Serif"/>
              </a:rPr>
              <a:t>Step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3: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Based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on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i="1" spc="-180" dirty="0">
                <a:latin typeface="Arial"/>
                <a:cs typeface="Arial"/>
              </a:rPr>
              <a:t>previous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pixel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(p)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visited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&amp;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i="1" spc="-145" dirty="0">
                <a:latin typeface="Arial"/>
                <a:cs typeface="Arial"/>
              </a:rPr>
              <a:t>currently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pixel</a:t>
            </a:r>
            <a:endParaRPr sz="2400">
              <a:latin typeface="Microsoft Sans Serif"/>
              <a:cs typeface="Microsoft Sans Serif"/>
            </a:endParaRPr>
          </a:p>
          <a:p>
            <a:pPr marL="1088390" marR="374650">
              <a:lnSpc>
                <a:spcPct val="100000"/>
              </a:lnSpc>
              <a:tabLst>
                <a:tab pos="5958840" algn="l"/>
              </a:tabLst>
            </a:pPr>
            <a:r>
              <a:rPr sz="2400" spc="-195" dirty="0">
                <a:latin typeface="Microsoft Sans Serif"/>
                <a:cs typeface="Microsoft Sans Serif"/>
              </a:rPr>
              <a:t>(c)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being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vi</a:t>
            </a:r>
            <a:r>
              <a:rPr sz="2400" spc="-229" dirty="0">
                <a:latin typeface="Microsoft Sans Serif"/>
                <a:cs typeface="Microsoft Sans Serif"/>
              </a:rPr>
              <a:t>s</a:t>
            </a:r>
            <a:r>
              <a:rPr sz="2400" spc="-75" dirty="0">
                <a:latin typeface="Microsoft Sans Serif"/>
                <a:cs typeface="Microsoft Sans Serif"/>
              </a:rPr>
              <a:t>ited</a:t>
            </a:r>
            <a:r>
              <a:rPr sz="2400" spc="-50" dirty="0">
                <a:latin typeface="Microsoft Sans Serif"/>
                <a:cs typeface="Microsoft Sans Serif"/>
              </a:rPr>
              <a:t>,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fi</a:t>
            </a:r>
            <a:r>
              <a:rPr sz="2400" spc="-150" dirty="0">
                <a:latin typeface="Microsoft Sans Serif"/>
                <a:cs typeface="Microsoft Sans Serif"/>
              </a:rPr>
              <a:t>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i="1" spc="-295" dirty="0">
                <a:latin typeface="Arial"/>
                <a:cs typeface="Arial"/>
              </a:rPr>
              <a:t>n</a:t>
            </a:r>
            <a:r>
              <a:rPr sz="2400" i="1" spc="-315" dirty="0">
                <a:latin typeface="Arial"/>
                <a:cs typeface="Arial"/>
              </a:rPr>
              <a:t>e</a:t>
            </a:r>
            <a:r>
              <a:rPr sz="2400" i="1" spc="-10" dirty="0">
                <a:latin typeface="Arial"/>
                <a:cs typeface="Arial"/>
              </a:rPr>
              <a:t>xt </a:t>
            </a:r>
            <a:r>
              <a:rPr sz="2400" spc="-10" dirty="0">
                <a:latin typeface="Microsoft Sans Serif"/>
                <a:cs typeface="Microsoft Sans Serif"/>
              </a:rPr>
              <a:t>pi</a:t>
            </a:r>
            <a:r>
              <a:rPr sz="2400" spc="-65" dirty="0">
                <a:latin typeface="Microsoft Sans Serif"/>
                <a:cs typeface="Microsoft Sans Serif"/>
              </a:rPr>
              <a:t>x</a:t>
            </a:r>
            <a:r>
              <a:rPr sz="2400" spc="-80" dirty="0">
                <a:latin typeface="Microsoft Sans Serif"/>
                <a:cs typeface="Microsoft Sans Serif"/>
              </a:rPr>
              <a:t>el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(n).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85" dirty="0">
                <a:latin typeface="Microsoft Sans Serif"/>
                <a:cs typeface="Microsoft Sans Serif"/>
              </a:rPr>
              <a:t>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i</a:t>
            </a:r>
            <a:r>
              <a:rPr sz="2400" spc="-290" dirty="0">
                <a:latin typeface="Microsoft Sans Serif"/>
                <a:cs typeface="Microsoft Sans Serif"/>
              </a:rPr>
              <a:t>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f</a:t>
            </a:r>
            <a:r>
              <a:rPr sz="2400" spc="-235" dirty="0">
                <a:latin typeface="Microsoft Sans Serif"/>
                <a:cs typeface="Microsoft Sans Serif"/>
              </a:rPr>
              <a:t>ou</a:t>
            </a:r>
            <a:r>
              <a:rPr sz="2400" spc="-229" dirty="0">
                <a:latin typeface="Microsoft Sans Serif"/>
                <a:cs typeface="Microsoft Sans Serif"/>
              </a:rPr>
              <a:t>n</a:t>
            </a:r>
            <a:r>
              <a:rPr sz="2400" spc="-15" dirty="0">
                <a:latin typeface="Microsoft Sans Serif"/>
                <a:cs typeface="Microsoft Sans Serif"/>
              </a:rPr>
              <a:t>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b</a:t>
            </a:r>
            <a:r>
              <a:rPr sz="2400" dirty="0">
                <a:latin typeface="Microsoft Sans Serif"/>
                <a:cs typeface="Microsoft Sans Serif"/>
              </a:rPr>
              <a:t>y  </a:t>
            </a:r>
            <a:r>
              <a:rPr sz="2400" spc="-150" dirty="0">
                <a:latin typeface="Microsoft Sans Serif"/>
                <a:cs typeface="Microsoft Sans Serif"/>
              </a:rPr>
              <a:t>searching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neighbourhood</a:t>
            </a:r>
            <a:r>
              <a:rPr sz="2400" spc="-5" dirty="0">
                <a:latin typeface="Microsoft Sans Serif"/>
                <a:cs typeface="Microsoft Sans Serif"/>
              </a:rPr>
              <a:t> of</a:t>
            </a:r>
            <a:r>
              <a:rPr sz="2400" spc="10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c,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clockwise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starting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f</a:t>
            </a:r>
            <a:r>
              <a:rPr sz="2400" spc="30" dirty="0">
                <a:latin typeface="Microsoft Sans Serif"/>
                <a:cs typeface="Microsoft Sans Serif"/>
              </a:rPr>
              <a:t>r</a:t>
            </a:r>
            <a:r>
              <a:rPr sz="2400" spc="-270" dirty="0">
                <a:latin typeface="Microsoft Sans Serif"/>
                <a:cs typeface="Microsoft Sans Serif"/>
              </a:rPr>
              <a:t>om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position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50" dirty="0">
                <a:latin typeface="Microsoft Sans Serif"/>
                <a:cs typeface="Microsoft Sans Serif"/>
              </a:rPr>
              <a:t>m</a:t>
            </a:r>
            <a:r>
              <a:rPr sz="2400" spc="-175" dirty="0">
                <a:latin typeface="Microsoft Sans Serif"/>
                <a:cs typeface="Microsoft Sans Serif"/>
              </a:rPr>
              <a:t>a</a:t>
            </a:r>
            <a:r>
              <a:rPr sz="2400" spc="50" dirty="0">
                <a:latin typeface="Microsoft Sans Serif"/>
                <a:cs typeface="Microsoft Sans Serif"/>
              </a:rPr>
              <a:t>r</a:t>
            </a:r>
            <a:r>
              <a:rPr sz="2400" spc="-195" dirty="0">
                <a:latin typeface="Microsoft Sans Serif"/>
                <a:cs typeface="Microsoft Sans Serif"/>
              </a:rPr>
              <a:t>k</a:t>
            </a:r>
            <a:r>
              <a:rPr sz="2400" spc="-75" dirty="0">
                <a:latin typeface="Microsoft Sans Serif"/>
                <a:cs typeface="Microsoft Sans Serif"/>
              </a:rPr>
              <a:t>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05" dirty="0">
                <a:latin typeface="Microsoft Sans Serif"/>
                <a:cs typeface="Microsoft Sans Serif"/>
              </a:rPr>
              <a:t>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up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t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</a:t>
            </a:r>
            <a:r>
              <a:rPr sz="2400" spc="-95" dirty="0">
                <a:latin typeface="Microsoft Sans Serif"/>
                <a:cs typeface="Microsoft Sans Serif"/>
              </a:rPr>
              <a:t>re</a:t>
            </a:r>
            <a:r>
              <a:rPr sz="2400" spc="-100" dirty="0">
                <a:latin typeface="Microsoft Sans Serif"/>
                <a:cs typeface="Microsoft Sans Serif"/>
              </a:rPr>
              <a:t>v</a:t>
            </a:r>
            <a:r>
              <a:rPr sz="2400" spc="-135" dirty="0">
                <a:latin typeface="Microsoft Sans Serif"/>
                <a:cs typeface="Microsoft Sans Serif"/>
              </a:rPr>
              <a:t>io</a:t>
            </a:r>
            <a:r>
              <a:rPr sz="2400" spc="-185" dirty="0">
                <a:latin typeface="Microsoft Sans Serif"/>
                <a:cs typeface="Microsoft Sans Serif"/>
              </a:rPr>
              <a:t>u</a:t>
            </a:r>
            <a:r>
              <a:rPr sz="2400" spc="-405" dirty="0">
                <a:latin typeface="Microsoft Sans Serif"/>
                <a:cs typeface="Microsoft Sans Serif"/>
              </a:rPr>
              <a:t>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pi</a:t>
            </a:r>
            <a:r>
              <a:rPr sz="2400" spc="-65" dirty="0">
                <a:latin typeface="Microsoft Sans Serif"/>
                <a:cs typeface="Microsoft Sans Serif"/>
              </a:rPr>
              <a:t>x</a:t>
            </a:r>
            <a:r>
              <a:rPr sz="2400" spc="-80" dirty="0">
                <a:latin typeface="Microsoft Sans Serif"/>
                <a:cs typeface="Microsoft Sans Serif"/>
              </a:rPr>
              <a:t>el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p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1012" y="4400550"/>
          <a:ext cx="7143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2000" y="4400550"/>
          <a:ext cx="7143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82926" y="4400550"/>
          <a:ext cx="7143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33851" y="4400550"/>
          <a:ext cx="7143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86300" y="4400550"/>
          <a:ext cx="7143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37225" y="4400550"/>
          <a:ext cx="7143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88150" y="4400550"/>
          <a:ext cx="7143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839075" y="4400550"/>
          <a:ext cx="7143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64591" y="5508447"/>
            <a:ext cx="7926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8390" marR="5080" indent="-1076325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Trebuchet MS"/>
                <a:cs typeface="Trebuchet MS"/>
              </a:rPr>
              <a:t>Step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4:</a:t>
            </a:r>
            <a:r>
              <a:rPr sz="2400" spc="-2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Mark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i="1" spc="-240" dirty="0">
                <a:latin typeface="Trebuchet MS"/>
                <a:cs typeface="Trebuchet MS"/>
              </a:rPr>
              <a:t>current</a:t>
            </a:r>
            <a:r>
              <a:rPr sz="2400" i="1" spc="-6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pixel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i="1" spc="-229" dirty="0">
                <a:latin typeface="Trebuchet MS"/>
                <a:cs typeface="Trebuchet MS"/>
              </a:rPr>
              <a:t>previous</a:t>
            </a:r>
            <a:r>
              <a:rPr sz="2400" i="1" spc="-7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pixel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&amp;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i="1" spc="-240" dirty="0">
                <a:latin typeface="Trebuchet MS"/>
                <a:cs typeface="Trebuchet MS"/>
              </a:rPr>
              <a:t>next</a:t>
            </a:r>
            <a:r>
              <a:rPr sz="2400" i="1" spc="-6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pixel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as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the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i="1" spc="-229" dirty="0">
                <a:latin typeface="Trebuchet MS"/>
                <a:cs typeface="Trebuchet MS"/>
              </a:rPr>
              <a:t>cu</a:t>
            </a:r>
            <a:r>
              <a:rPr sz="2400" i="1" spc="-185" dirty="0">
                <a:latin typeface="Trebuchet MS"/>
                <a:cs typeface="Trebuchet MS"/>
              </a:rPr>
              <a:t>r</a:t>
            </a:r>
            <a:r>
              <a:rPr sz="2400" i="1" spc="-270" dirty="0">
                <a:latin typeface="Trebuchet MS"/>
                <a:cs typeface="Trebuchet MS"/>
              </a:rPr>
              <a:t>r</a:t>
            </a:r>
            <a:r>
              <a:rPr sz="2400" i="1" spc="-254" dirty="0">
                <a:latin typeface="Trebuchet MS"/>
                <a:cs typeface="Trebuchet MS"/>
              </a:rPr>
              <a:t>ent</a:t>
            </a:r>
            <a:r>
              <a:rPr sz="2400" i="1" spc="-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pi</a:t>
            </a:r>
            <a:r>
              <a:rPr sz="2400" spc="-185" dirty="0">
                <a:latin typeface="Trebuchet MS"/>
                <a:cs typeface="Trebuchet MS"/>
              </a:rPr>
              <a:t>x</a:t>
            </a:r>
            <a:r>
              <a:rPr sz="2400" spc="-235" dirty="0">
                <a:latin typeface="Trebuchet MS"/>
                <a:cs typeface="Trebuchet MS"/>
              </a:rPr>
              <a:t>el.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105" dirty="0">
                <a:latin typeface="Trebuchet MS"/>
                <a:cs typeface="Trebuchet MS"/>
              </a:rPr>
              <a:t>St</a:t>
            </a:r>
            <a:r>
              <a:rPr sz="2400" spc="-150" dirty="0">
                <a:latin typeface="Trebuchet MS"/>
                <a:cs typeface="Trebuchet MS"/>
              </a:rPr>
              <a:t>ep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5: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G</a:t>
            </a:r>
            <a:r>
              <a:rPr sz="2400" spc="85" dirty="0">
                <a:latin typeface="Trebuchet MS"/>
                <a:cs typeface="Trebuchet MS"/>
              </a:rPr>
              <a:t>o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</a:t>
            </a:r>
            <a:r>
              <a:rPr sz="2400" spc="35" dirty="0">
                <a:latin typeface="Trebuchet MS"/>
                <a:cs typeface="Trebuchet MS"/>
              </a:rPr>
              <a:t>o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step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91387" y="267970"/>
            <a:ext cx="7456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5" dirty="0"/>
              <a:t>Bound</a:t>
            </a:r>
            <a:r>
              <a:rPr sz="4400" spc="-345" dirty="0"/>
              <a:t>a</a:t>
            </a:r>
            <a:r>
              <a:rPr sz="4400" spc="-254" dirty="0"/>
              <a:t>r</a:t>
            </a:r>
            <a:r>
              <a:rPr sz="4400" spc="-110" dirty="0"/>
              <a:t>y</a:t>
            </a:r>
            <a:r>
              <a:rPr sz="4400" spc="-70" dirty="0"/>
              <a:t> </a:t>
            </a:r>
            <a:r>
              <a:rPr sz="4400" spc="-385" dirty="0"/>
              <a:t>(Bord</a:t>
            </a:r>
            <a:r>
              <a:rPr sz="4400" spc="-390" dirty="0"/>
              <a:t>e</a:t>
            </a:r>
            <a:r>
              <a:rPr sz="4400" spc="-215" dirty="0"/>
              <a:t>r)</a:t>
            </a:r>
            <a:r>
              <a:rPr sz="4400" spc="-55" dirty="0"/>
              <a:t> </a:t>
            </a:r>
            <a:r>
              <a:rPr sz="4400" spc="-720" dirty="0"/>
              <a:t>F</a:t>
            </a:r>
            <a:r>
              <a:rPr sz="4400" spc="-190" dirty="0"/>
              <a:t>oll</a:t>
            </a:r>
            <a:r>
              <a:rPr sz="4400" spc="-385" dirty="0"/>
              <a:t>o</a:t>
            </a:r>
            <a:r>
              <a:rPr sz="4400" spc="-185" dirty="0"/>
              <a:t>wing</a:t>
            </a:r>
            <a:r>
              <a:rPr sz="4400" spc="-65" dirty="0"/>
              <a:t> </a:t>
            </a:r>
            <a:r>
              <a:rPr sz="4400" dirty="0"/>
              <a:t>…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456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5" dirty="0"/>
              <a:t>Bound</a:t>
            </a:r>
            <a:r>
              <a:rPr sz="4400" spc="-345" dirty="0"/>
              <a:t>a</a:t>
            </a:r>
            <a:r>
              <a:rPr sz="4400" spc="-254" dirty="0"/>
              <a:t>r</a:t>
            </a:r>
            <a:r>
              <a:rPr sz="4400" spc="-110" dirty="0"/>
              <a:t>y</a:t>
            </a:r>
            <a:r>
              <a:rPr sz="4400" spc="-70" dirty="0"/>
              <a:t> </a:t>
            </a:r>
            <a:r>
              <a:rPr sz="4400" spc="-385" dirty="0"/>
              <a:t>(Bord</a:t>
            </a:r>
            <a:r>
              <a:rPr sz="4400" spc="-390" dirty="0"/>
              <a:t>e</a:t>
            </a:r>
            <a:r>
              <a:rPr sz="4400" spc="-215" dirty="0"/>
              <a:t>r)</a:t>
            </a:r>
            <a:r>
              <a:rPr sz="4400" spc="-55" dirty="0"/>
              <a:t> </a:t>
            </a:r>
            <a:r>
              <a:rPr sz="4400" spc="-720" dirty="0"/>
              <a:t>F</a:t>
            </a:r>
            <a:r>
              <a:rPr sz="4400" spc="-190" dirty="0"/>
              <a:t>oll</a:t>
            </a:r>
            <a:r>
              <a:rPr sz="4400" spc="-385" dirty="0"/>
              <a:t>o</a:t>
            </a:r>
            <a:r>
              <a:rPr sz="4400" spc="-185" dirty="0"/>
              <a:t>wing</a:t>
            </a:r>
            <a:r>
              <a:rPr sz="4400" spc="-65" dirty="0"/>
              <a:t> </a:t>
            </a:r>
            <a:r>
              <a:rPr sz="4400" dirty="0"/>
              <a:t>…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0650" y="2203450"/>
          <a:ext cx="4043677" cy="304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548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1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6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F3F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2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8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35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48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456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5" dirty="0"/>
              <a:t>Bound</a:t>
            </a:r>
            <a:r>
              <a:rPr sz="4400" spc="-345" dirty="0"/>
              <a:t>a</a:t>
            </a:r>
            <a:r>
              <a:rPr sz="4400" spc="-254" dirty="0"/>
              <a:t>r</a:t>
            </a:r>
            <a:r>
              <a:rPr sz="4400" spc="-110" dirty="0"/>
              <a:t>y</a:t>
            </a:r>
            <a:r>
              <a:rPr sz="4400" spc="-70" dirty="0"/>
              <a:t> </a:t>
            </a:r>
            <a:r>
              <a:rPr sz="4400" spc="-385" dirty="0"/>
              <a:t>(Bord</a:t>
            </a:r>
            <a:r>
              <a:rPr sz="4400" spc="-390" dirty="0"/>
              <a:t>e</a:t>
            </a:r>
            <a:r>
              <a:rPr sz="4400" spc="-215" dirty="0"/>
              <a:t>r)</a:t>
            </a:r>
            <a:r>
              <a:rPr sz="4400" spc="-55" dirty="0"/>
              <a:t> </a:t>
            </a:r>
            <a:r>
              <a:rPr sz="4400" spc="-720" dirty="0"/>
              <a:t>F</a:t>
            </a:r>
            <a:r>
              <a:rPr sz="4400" spc="-190" dirty="0"/>
              <a:t>oll</a:t>
            </a:r>
            <a:r>
              <a:rPr sz="4400" spc="-385" dirty="0"/>
              <a:t>o</a:t>
            </a:r>
            <a:r>
              <a:rPr sz="4400" spc="-185" dirty="0"/>
              <a:t>wing</a:t>
            </a:r>
            <a:r>
              <a:rPr sz="4400" spc="-65" dirty="0"/>
              <a:t> </a:t>
            </a:r>
            <a:r>
              <a:rPr sz="4400" dirty="0"/>
              <a:t>…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0650" y="2203450"/>
          <a:ext cx="4041771" cy="304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1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700" b="1" spc="-315" baseline="-77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210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700" b="1" baseline="-7716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b="1" spc="-375" baseline="-771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6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F3F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2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456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5" dirty="0"/>
              <a:t>Bound</a:t>
            </a:r>
            <a:r>
              <a:rPr sz="4400" spc="-345" dirty="0"/>
              <a:t>a</a:t>
            </a:r>
            <a:r>
              <a:rPr sz="4400" spc="-254" dirty="0"/>
              <a:t>r</a:t>
            </a:r>
            <a:r>
              <a:rPr sz="4400" spc="-110" dirty="0"/>
              <a:t>y</a:t>
            </a:r>
            <a:r>
              <a:rPr sz="4400" spc="-70" dirty="0"/>
              <a:t> </a:t>
            </a:r>
            <a:r>
              <a:rPr sz="4400" spc="-385" dirty="0"/>
              <a:t>(Bord</a:t>
            </a:r>
            <a:r>
              <a:rPr sz="4400" spc="-390" dirty="0"/>
              <a:t>e</a:t>
            </a:r>
            <a:r>
              <a:rPr sz="4400" spc="-215" dirty="0"/>
              <a:t>r)</a:t>
            </a:r>
            <a:r>
              <a:rPr sz="4400" spc="-55" dirty="0"/>
              <a:t> </a:t>
            </a:r>
            <a:r>
              <a:rPr sz="4400" spc="-720" dirty="0"/>
              <a:t>F</a:t>
            </a:r>
            <a:r>
              <a:rPr sz="4400" spc="-190" dirty="0"/>
              <a:t>oll</a:t>
            </a:r>
            <a:r>
              <a:rPr sz="4400" spc="-385" dirty="0"/>
              <a:t>o</a:t>
            </a:r>
            <a:r>
              <a:rPr sz="4400" spc="-185" dirty="0"/>
              <a:t>wing</a:t>
            </a:r>
            <a:r>
              <a:rPr sz="4400" spc="-65" dirty="0"/>
              <a:t> </a:t>
            </a:r>
            <a:r>
              <a:rPr sz="4400" dirty="0"/>
              <a:t>…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0650" y="2203450"/>
          <a:ext cx="4037324" cy="304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93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1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6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2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456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5" dirty="0"/>
              <a:t>Bound</a:t>
            </a:r>
            <a:r>
              <a:rPr sz="4400" spc="-345" dirty="0"/>
              <a:t>a</a:t>
            </a:r>
            <a:r>
              <a:rPr sz="4400" spc="-254" dirty="0"/>
              <a:t>r</a:t>
            </a:r>
            <a:r>
              <a:rPr sz="4400" spc="-110" dirty="0"/>
              <a:t>y</a:t>
            </a:r>
            <a:r>
              <a:rPr sz="4400" spc="-70" dirty="0"/>
              <a:t> </a:t>
            </a:r>
            <a:r>
              <a:rPr sz="4400" spc="-385" dirty="0"/>
              <a:t>(Bord</a:t>
            </a:r>
            <a:r>
              <a:rPr sz="4400" spc="-390" dirty="0"/>
              <a:t>e</a:t>
            </a:r>
            <a:r>
              <a:rPr sz="4400" spc="-215" dirty="0"/>
              <a:t>r)</a:t>
            </a:r>
            <a:r>
              <a:rPr sz="4400" spc="-55" dirty="0"/>
              <a:t> </a:t>
            </a:r>
            <a:r>
              <a:rPr sz="4400" spc="-720" dirty="0"/>
              <a:t>F</a:t>
            </a:r>
            <a:r>
              <a:rPr sz="4400" spc="-190" dirty="0"/>
              <a:t>oll</a:t>
            </a:r>
            <a:r>
              <a:rPr sz="4400" spc="-385" dirty="0"/>
              <a:t>o</a:t>
            </a:r>
            <a:r>
              <a:rPr sz="4400" spc="-185" dirty="0"/>
              <a:t>wing</a:t>
            </a:r>
            <a:r>
              <a:rPr sz="4400" spc="-65" dirty="0"/>
              <a:t> </a:t>
            </a:r>
            <a:r>
              <a:rPr sz="4400" dirty="0"/>
              <a:t>…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0650" y="2203450"/>
          <a:ext cx="4117337" cy="3047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b="1" spc="-375" baseline="-10802" dirty="0">
                          <a:latin typeface="Arial"/>
                          <a:cs typeface="Arial"/>
                        </a:rPr>
                        <a:t>P</a:t>
                      </a:r>
                      <a:endParaRPr sz="2700" baseline="-10802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baseline="-10802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700" baseline="-10802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456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5" dirty="0"/>
              <a:t>Bound</a:t>
            </a:r>
            <a:r>
              <a:rPr sz="4400" spc="-345" dirty="0"/>
              <a:t>a</a:t>
            </a:r>
            <a:r>
              <a:rPr sz="4400" spc="-254" dirty="0"/>
              <a:t>r</a:t>
            </a:r>
            <a:r>
              <a:rPr sz="4400" spc="-110" dirty="0"/>
              <a:t>y</a:t>
            </a:r>
            <a:r>
              <a:rPr sz="4400" spc="-70" dirty="0"/>
              <a:t> </a:t>
            </a:r>
            <a:r>
              <a:rPr sz="4400" spc="-385" dirty="0"/>
              <a:t>(Bord</a:t>
            </a:r>
            <a:r>
              <a:rPr sz="4400" spc="-390" dirty="0"/>
              <a:t>e</a:t>
            </a:r>
            <a:r>
              <a:rPr sz="4400" spc="-215" dirty="0"/>
              <a:t>r)</a:t>
            </a:r>
            <a:r>
              <a:rPr sz="4400" spc="-55" dirty="0"/>
              <a:t> </a:t>
            </a:r>
            <a:r>
              <a:rPr sz="4400" spc="-720" dirty="0"/>
              <a:t>F</a:t>
            </a:r>
            <a:r>
              <a:rPr sz="4400" spc="-190" dirty="0"/>
              <a:t>oll</a:t>
            </a:r>
            <a:r>
              <a:rPr sz="4400" spc="-385" dirty="0"/>
              <a:t>o</a:t>
            </a:r>
            <a:r>
              <a:rPr sz="4400" spc="-185" dirty="0"/>
              <a:t>wing</a:t>
            </a:r>
            <a:r>
              <a:rPr sz="4400" spc="-65" dirty="0"/>
              <a:t> </a:t>
            </a:r>
            <a:r>
              <a:rPr sz="4400" dirty="0"/>
              <a:t>…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0650" y="2203450"/>
          <a:ext cx="4037326" cy="304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baseline="-4629" dirty="0">
                          <a:latin typeface="Arial"/>
                          <a:cs typeface="Arial"/>
                        </a:rPr>
                        <a:t>P</a:t>
                      </a:r>
                      <a:endParaRPr sz="2700" baseline="-4629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9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700" b="1" spc="-292" baseline="1543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700" baseline="1543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7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456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5" dirty="0"/>
              <a:t>Bound</a:t>
            </a:r>
            <a:r>
              <a:rPr sz="4400" spc="-345" dirty="0"/>
              <a:t>a</a:t>
            </a:r>
            <a:r>
              <a:rPr sz="4400" spc="-254" dirty="0"/>
              <a:t>r</a:t>
            </a:r>
            <a:r>
              <a:rPr sz="4400" spc="-110" dirty="0"/>
              <a:t>y</a:t>
            </a:r>
            <a:r>
              <a:rPr sz="4400" spc="-70" dirty="0"/>
              <a:t> </a:t>
            </a:r>
            <a:r>
              <a:rPr sz="4400" spc="-385" dirty="0"/>
              <a:t>(Bord</a:t>
            </a:r>
            <a:r>
              <a:rPr sz="4400" spc="-390" dirty="0"/>
              <a:t>e</a:t>
            </a:r>
            <a:r>
              <a:rPr sz="4400" spc="-215" dirty="0"/>
              <a:t>r)</a:t>
            </a:r>
            <a:r>
              <a:rPr sz="4400" spc="-55" dirty="0"/>
              <a:t> </a:t>
            </a:r>
            <a:r>
              <a:rPr sz="4400" spc="-720" dirty="0"/>
              <a:t>F</a:t>
            </a:r>
            <a:r>
              <a:rPr sz="4400" spc="-190" dirty="0"/>
              <a:t>oll</a:t>
            </a:r>
            <a:r>
              <a:rPr sz="4400" spc="-385" dirty="0"/>
              <a:t>o</a:t>
            </a:r>
            <a:r>
              <a:rPr sz="4400" spc="-185" dirty="0"/>
              <a:t>wing</a:t>
            </a:r>
            <a:r>
              <a:rPr sz="4400" spc="-65" dirty="0"/>
              <a:t> </a:t>
            </a:r>
            <a:r>
              <a:rPr sz="4400" dirty="0"/>
              <a:t>…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0650" y="2203450"/>
          <a:ext cx="4041136" cy="3047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375" baseline="-10802" dirty="0">
                          <a:latin typeface="Arial"/>
                          <a:cs typeface="Arial"/>
                        </a:rPr>
                        <a:t>P</a:t>
                      </a:r>
                      <a:endParaRPr sz="2700" baseline="-10802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382" baseline="-3086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700" baseline="-3086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3571"/>
            <a:ext cx="2962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0" dirty="0"/>
              <a:t>Chai</a:t>
            </a:r>
            <a:r>
              <a:rPr sz="4400" spc="-335" dirty="0"/>
              <a:t>n</a:t>
            </a:r>
            <a:r>
              <a:rPr sz="4400" spc="-55" dirty="0"/>
              <a:t> </a:t>
            </a:r>
            <a:r>
              <a:rPr sz="4400" spc="-450" dirty="0"/>
              <a:t>Codes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703833"/>
            <a:ext cx="75571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90" dirty="0">
                <a:solidFill>
                  <a:srgbClr val="B85B21"/>
                </a:solidFill>
                <a:latin typeface="Arial"/>
                <a:cs typeface="Arial"/>
              </a:rPr>
              <a:t>Represent</a:t>
            </a:r>
            <a:r>
              <a:rPr sz="3200" b="1" spc="-50" dirty="0">
                <a:solidFill>
                  <a:srgbClr val="B85B21"/>
                </a:solidFill>
                <a:latin typeface="Arial"/>
                <a:cs typeface="Arial"/>
              </a:rPr>
              <a:t> </a:t>
            </a:r>
            <a:r>
              <a:rPr sz="3200" b="1" spc="-90" dirty="0">
                <a:solidFill>
                  <a:srgbClr val="B85B21"/>
                </a:solidFill>
                <a:latin typeface="Arial"/>
                <a:cs typeface="Arial"/>
              </a:rPr>
              <a:t>a</a:t>
            </a:r>
            <a:r>
              <a:rPr sz="3200" b="1" spc="-40" dirty="0">
                <a:solidFill>
                  <a:srgbClr val="B85B21"/>
                </a:solidFill>
                <a:latin typeface="Arial"/>
                <a:cs typeface="Arial"/>
              </a:rPr>
              <a:t> </a:t>
            </a:r>
            <a:r>
              <a:rPr sz="3200" b="1" spc="-204" dirty="0">
                <a:solidFill>
                  <a:srgbClr val="B85B21"/>
                </a:solidFill>
                <a:latin typeface="Arial"/>
                <a:cs typeface="Arial"/>
              </a:rPr>
              <a:t>boundary</a:t>
            </a:r>
            <a:r>
              <a:rPr sz="3200" b="1" spc="-70" dirty="0">
                <a:solidFill>
                  <a:srgbClr val="B85B21"/>
                </a:solidFill>
                <a:latin typeface="Arial"/>
                <a:cs typeface="Arial"/>
              </a:rPr>
              <a:t> </a:t>
            </a:r>
            <a:r>
              <a:rPr sz="3200" b="1" spc="-160" dirty="0">
                <a:solidFill>
                  <a:srgbClr val="B85B21"/>
                </a:solidFill>
                <a:latin typeface="Arial"/>
                <a:cs typeface="Arial"/>
              </a:rPr>
              <a:t>of</a:t>
            </a:r>
            <a:r>
              <a:rPr sz="3200" b="1" spc="185" dirty="0">
                <a:solidFill>
                  <a:srgbClr val="B85B21"/>
                </a:solidFill>
                <a:latin typeface="Arial"/>
                <a:cs typeface="Arial"/>
              </a:rPr>
              <a:t> </a:t>
            </a:r>
            <a:r>
              <a:rPr sz="3200" b="1" spc="-90" dirty="0">
                <a:solidFill>
                  <a:srgbClr val="B85B21"/>
                </a:solidFill>
                <a:latin typeface="Arial"/>
                <a:cs typeface="Arial"/>
              </a:rPr>
              <a:t>a</a:t>
            </a:r>
            <a:r>
              <a:rPr sz="3200" b="1" spc="-35" dirty="0">
                <a:solidFill>
                  <a:srgbClr val="B85B21"/>
                </a:solidFill>
                <a:latin typeface="Arial"/>
                <a:cs typeface="Arial"/>
              </a:rPr>
              <a:t> </a:t>
            </a:r>
            <a:r>
              <a:rPr sz="3200" b="1" spc="-305" dirty="0">
                <a:solidFill>
                  <a:srgbClr val="B85B21"/>
                </a:solidFill>
                <a:latin typeface="Arial"/>
                <a:cs typeface="Arial"/>
              </a:rPr>
              <a:t>connected</a:t>
            </a:r>
            <a:r>
              <a:rPr sz="3200" b="1" spc="-55" dirty="0">
                <a:solidFill>
                  <a:srgbClr val="B85B21"/>
                </a:solidFill>
                <a:latin typeface="Arial"/>
                <a:cs typeface="Arial"/>
              </a:rPr>
              <a:t> </a:t>
            </a:r>
            <a:r>
              <a:rPr sz="3200" b="1" spc="-200" dirty="0">
                <a:solidFill>
                  <a:srgbClr val="B85B21"/>
                </a:solidFill>
                <a:latin typeface="Arial"/>
                <a:cs typeface="Arial"/>
              </a:rPr>
              <a:t>region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62" y="1600961"/>
            <a:ext cx="8458200" cy="1201420"/>
          </a:xfrm>
          <a:prstGeom prst="rect">
            <a:avLst/>
          </a:prstGeom>
          <a:ln w="19811">
            <a:solidFill>
              <a:srgbClr val="93B6D2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85"/>
              </a:spcBef>
            </a:pPr>
            <a:r>
              <a:rPr sz="2400" b="1" dirty="0">
                <a:solidFill>
                  <a:srgbClr val="FF0000"/>
                </a:solidFill>
                <a:latin typeface="Palatino Linotype"/>
                <a:cs typeface="Palatino Linotype"/>
              </a:rPr>
              <a:t>Why</a:t>
            </a:r>
            <a:r>
              <a:rPr sz="2400" b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focus</a:t>
            </a:r>
            <a:r>
              <a:rPr sz="24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on</a:t>
            </a:r>
            <a:r>
              <a:rPr sz="2400" b="1" spc="-2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boundary?</a:t>
            </a:r>
            <a:endParaRPr sz="2400">
              <a:latin typeface="Palatino Linotype"/>
              <a:cs typeface="Palatino Linotype"/>
            </a:endParaRPr>
          </a:p>
          <a:p>
            <a:pPr marL="90170" marR="6502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Palatino Linotype"/>
                <a:cs typeface="Palatino Linotype"/>
              </a:rPr>
              <a:t>The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boundary</a:t>
            </a:r>
            <a:r>
              <a:rPr sz="2400" spc="-5" dirty="0">
                <a:latin typeface="Palatino Linotype"/>
                <a:cs typeface="Palatino Linotype"/>
              </a:rPr>
              <a:t> is </a:t>
            </a:r>
            <a:r>
              <a:rPr sz="2400" dirty="0">
                <a:latin typeface="Palatino Linotype"/>
                <a:cs typeface="Palatino Linotype"/>
              </a:rPr>
              <a:t>a</a:t>
            </a:r>
            <a:r>
              <a:rPr sz="2400" spc="-5" dirty="0">
                <a:latin typeface="Palatino Linotype"/>
                <a:cs typeface="Palatino Linotype"/>
              </a:rPr>
              <a:t> good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representation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 an object shape </a:t>
            </a:r>
            <a:r>
              <a:rPr sz="2400" spc="-58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also requires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less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memory.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50209"/>
            <a:ext cx="77133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Palatino Linotype"/>
                <a:cs typeface="Palatino Linotype"/>
              </a:rPr>
              <a:t>Chain </a:t>
            </a:r>
            <a:r>
              <a:rPr sz="2400" b="1" dirty="0">
                <a:solidFill>
                  <a:srgbClr val="990000"/>
                </a:solidFill>
                <a:latin typeface="Palatino Linotype"/>
                <a:cs typeface="Palatino Linotype"/>
              </a:rPr>
              <a:t>codes: </a:t>
            </a:r>
            <a:r>
              <a:rPr sz="2400" spc="-5" dirty="0">
                <a:latin typeface="Palatino Linotype"/>
                <a:cs typeface="Palatino Linotype"/>
              </a:rPr>
              <a:t>it represents </a:t>
            </a:r>
            <a:r>
              <a:rPr sz="2400" dirty="0">
                <a:latin typeface="Palatino Linotype"/>
                <a:cs typeface="Palatino Linotype"/>
              </a:rPr>
              <a:t>an object boundary </a:t>
            </a:r>
            <a:r>
              <a:rPr sz="2400" spc="-5" dirty="0">
                <a:latin typeface="Palatino Linotype"/>
                <a:cs typeface="Palatino Linotype"/>
              </a:rPr>
              <a:t>by </a:t>
            </a:r>
            <a:r>
              <a:rPr sz="2400" dirty="0">
                <a:latin typeface="Palatino Linotype"/>
                <a:cs typeface="Palatino Linotype"/>
              </a:rPr>
              <a:t>a 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connected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sequence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 straight</a:t>
            </a:r>
            <a:r>
              <a:rPr sz="2400" spc="1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line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segments of </a:t>
            </a:r>
            <a:r>
              <a:rPr sz="2400" spc="-5" dirty="0">
                <a:latin typeface="Palatino Linotype"/>
                <a:cs typeface="Palatino Linotype"/>
              </a:rPr>
              <a:t>specified </a:t>
            </a:r>
            <a:r>
              <a:rPr sz="2400" spc="-58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length</a:t>
            </a:r>
            <a:r>
              <a:rPr sz="2400" spc="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-5" dirty="0">
                <a:latin typeface="Palatino Linotype"/>
                <a:cs typeface="Palatino Linotype"/>
              </a:rPr>
              <a:t> direction.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Palatino Linotype"/>
                <a:cs typeface="Palatino Linotype"/>
              </a:rPr>
              <a:t>The </a:t>
            </a:r>
            <a:r>
              <a:rPr sz="2400" spc="-5" dirty="0">
                <a:latin typeface="Palatino Linotype"/>
                <a:cs typeface="Palatino Linotype"/>
              </a:rPr>
              <a:t>direction</a:t>
            </a:r>
            <a:r>
              <a:rPr sz="2400" spc="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 each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segment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is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coded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by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using</a:t>
            </a:r>
            <a:r>
              <a:rPr sz="2400" dirty="0">
                <a:latin typeface="Palatino Linotype"/>
                <a:cs typeface="Palatino Linotype"/>
              </a:rPr>
              <a:t> a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Palatino Linotype"/>
                <a:cs typeface="Palatino Linotype"/>
              </a:rPr>
              <a:t>numbering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scheme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shown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below</a:t>
            </a:r>
            <a:endParaRPr sz="240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260" y="4982143"/>
            <a:ext cx="5116095" cy="14255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12544" y="6550253"/>
            <a:ext cx="271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alatino Linotype"/>
                <a:cs typeface="Palatino Linotype"/>
              </a:rPr>
              <a:t>4-directional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chain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code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4463" y="6490817"/>
            <a:ext cx="2712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alatino Linotype"/>
                <a:cs typeface="Palatino Linotype"/>
              </a:rPr>
              <a:t>8-directional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chain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code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35026"/>
            <a:ext cx="7480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</a:t>
            </a:r>
            <a:r>
              <a:rPr spc="-100" dirty="0"/>
              <a:t>a</a:t>
            </a:r>
            <a:r>
              <a:rPr spc="-290" dirty="0"/>
              <a:t>ge</a:t>
            </a:r>
            <a:r>
              <a:rPr spc="-45" dirty="0"/>
              <a:t> </a:t>
            </a:r>
            <a:r>
              <a:rPr spc="-615" dirty="0"/>
              <a:t>R</a:t>
            </a:r>
            <a:r>
              <a:rPr spc="-315" dirty="0"/>
              <a:t>ep</a:t>
            </a:r>
            <a:r>
              <a:rPr spc="-150" dirty="0"/>
              <a:t>r</a:t>
            </a:r>
            <a:r>
              <a:rPr spc="-280" dirty="0"/>
              <a:t>esent</a:t>
            </a:r>
            <a:r>
              <a:rPr spc="-235" dirty="0"/>
              <a:t>a</a:t>
            </a:r>
            <a:r>
              <a:rPr spc="-229" dirty="0"/>
              <a:t>tion</a:t>
            </a:r>
            <a:r>
              <a:rPr spc="-30" dirty="0"/>
              <a:t> </a:t>
            </a:r>
            <a:r>
              <a:rPr spc="-229" dirty="0"/>
              <a:t>and</a:t>
            </a:r>
            <a:r>
              <a:rPr spc="-45" dirty="0"/>
              <a:t> </a:t>
            </a:r>
            <a:r>
              <a:rPr spc="-280" dirty="0"/>
              <a:t>Descriptio</a:t>
            </a:r>
            <a:r>
              <a:rPr spc="-365" dirty="0"/>
              <a:t>n</a:t>
            </a:r>
            <a:r>
              <a:rPr spc="-47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41779"/>
            <a:ext cx="7321550" cy="494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990000"/>
                </a:solidFill>
                <a:latin typeface="Arial"/>
                <a:cs typeface="Arial"/>
              </a:rPr>
              <a:t>Objective:</a:t>
            </a:r>
            <a:endParaRPr sz="2400">
              <a:latin typeface="Arial"/>
              <a:cs typeface="Arial"/>
            </a:endParaRPr>
          </a:p>
          <a:p>
            <a:pPr marL="88900" marR="5080" indent="914400">
              <a:lnSpc>
                <a:spcPct val="100000"/>
              </a:lnSpc>
            </a:pPr>
            <a:r>
              <a:rPr sz="2400" spc="-605" dirty="0">
                <a:latin typeface="Microsoft Sans Serif"/>
                <a:cs typeface="Microsoft Sans Serif"/>
              </a:rPr>
              <a:t>T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repres</a:t>
            </a:r>
            <a:r>
              <a:rPr sz="2400" spc="-145" dirty="0">
                <a:latin typeface="Microsoft Sans Serif"/>
                <a:cs typeface="Microsoft Sans Serif"/>
              </a:rPr>
              <a:t>ent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desc</a:t>
            </a:r>
            <a:r>
              <a:rPr sz="2400" spc="-110" dirty="0">
                <a:latin typeface="Microsoft Sans Serif"/>
                <a:cs typeface="Microsoft Sans Serif"/>
              </a:rPr>
              <a:t>r</a:t>
            </a:r>
            <a:r>
              <a:rPr sz="2400" spc="-55" dirty="0">
                <a:latin typeface="Microsoft Sans Serif"/>
                <a:cs typeface="Microsoft Sans Serif"/>
              </a:rPr>
              <a:t>ib</a:t>
            </a:r>
            <a:r>
              <a:rPr sz="2400" spc="-70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in</a:t>
            </a:r>
            <a:r>
              <a:rPr sz="2400" spc="-95" dirty="0">
                <a:latin typeface="Microsoft Sans Serif"/>
                <a:cs typeface="Microsoft Sans Serif"/>
              </a:rPr>
              <a:t>f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5" dirty="0">
                <a:latin typeface="Microsoft Sans Serif"/>
                <a:cs typeface="Microsoft Sans Serif"/>
              </a:rPr>
              <a:t>r</a:t>
            </a:r>
            <a:r>
              <a:rPr sz="2400" spc="-250" dirty="0">
                <a:latin typeface="Microsoft Sans Serif"/>
                <a:cs typeface="Microsoft Sans Serif"/>
              </a:rPr>
              <a:t>m</a:t>
            </a:r>
            <a:r>
              <a:rPr sz="2400" spc="-175" dirty="0">
                <a:latin typeface="Microsoft Sans Serif"/>
                <a:cs typeface="Microsoft Sans Serif"/>
              </a:rPr>
              <a:t>a</a:t>
            </a:r>
            <a:r>
              <a:rPr sz="2400" spc="-114" dirty="0">
                <a:latin typeface="Microsoft Sans Serif"/>
                <a:cs typeface="Microsoft Sans Serif"/>
              </a:rPr>
              <a:t>tion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em</a:t>
            </a:r>
            <a:r>
              <a:rPr sz="2400" spc="-170" dirty="0">
                <a:latin typeface="Microsoft Sans Serif"/>
                <a:cs typeface="Microsoft Sans Serif"/>
              </a:rPr>
              <a:t>b</a:t>
            </a:r>
            <a:r>
              <a:rPr sz="2400" spc="-55" dirty="0">
                <a:latin typeface="Microsoft Sans Serif"/>
                <a:cs typeface="Microsoft Sans Serif"/>
              </a:rPr>
              <a:t>ed</a:t>
            </a:r>
            <a:r>
              <a:rPr sz="2400" spc="-65" dirty="0">
                <a:latin typeface="Microsoft Sans Serif"/>
                <a:cs typeface="Microsoft Sans Serif"/>
              </a:rPr>
              <a:t>d</a:t>
            </a:r>
            <a:r>
              <a:rPr sz="2400" spc="-75" dirty="0">
                <a:latin typeface="Microsoft Sans Serif"/>
                <a:cs typeface="Microsoft Sans Serif"/>
              </a:rPr>
              <a:t>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in  </a:t>
            </a:r>
            <a:r>
              <a:rPr sz="2400" spc="-150" dirty="0">
                <a:latin typeface="Microsoft Sans Serif"/>
                <a:cs typeface="Microsoft Sans Serif"/>
              </a:rPr>
              <a:t>an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image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other </a:t>
            </a:r>
            <a:r>
              <a:rPr sz="2400" spc="-160" dirty="0">
                <a:latin typeface="Microsoft Sans Serif"/>
                <a:cs typeface="Microsoft Sans Serif"/>
              </a:rPr>
              <a:t>forms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that </a:t>
            </a:r>
            <a:r>
              <a:rPr sz="2400" spc="-50" dirty="0">
                <a:latin typeface="Microsoft Sans Serif"/>
                <a:cs typeface="Microsoft Sans Serif"/>
              </a:rPr>
              <a:t>are </a:t>
            </a:r>
            <a:r>
              <a:rPr sz="2400" spc="-170" dirty="0">
                <a:latin typeface="Microsoft Sans Serif"/>
                <a:cs typeface="Microsoft Sans Serif"/>
              </a:rPr>
              <a:t>more</a:t>
            </a:r>
            <a:r>
              <a:rPr sz="2400" spc="-16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suitable </a:t>
            </a:r>
            <a:r>
              <a:rPr sz="2400" spc="-150" dirty="0">
                <a:latin typeface="Microsoft Sans Serif"/>
                <a:cs typeface="Microsoft Sans Serif"/>
              </a:rPr>
              <a:t>than</a:t>
            </a:r>
            <a:r>
              <a:rPr sz="2400" spc="-145" dirty="0">
                <a:latin typeface="Microsoft Sans Serif"/>
                <a:cs typeface="Microsoft Sans Serif"/>
              </a:rPr>
              <a:t> the 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image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itself.</a:t>
            </a:r>
            <a:endParaRPr sz="2400">
              <a:latin typeface="Microsoft Sans Serif"/>
              <a:cs typeface="Microsoft Sans Serif"/>
            </a:endParaRPr>
          </a:p>
          <a:p>
            <a:pPr marL="88900">
              <a:lnSpc>
                <a:spcPct val="100000"/>
              </a:lnSpc>
            </a:pPr>
            <a:r>
              <a:rPr sz="2400" b="1" spc="-200" dirty="0">
                <a:solidFill>
                  <a:srgbClr val="990000"/>
                </a:solidFill>
                <a:latin typeface="Arial"/>
                <a:cs typeface="Arial"/>
              </a:rPr>
              <a:t>Benefits:</a:t>
            </a:r>
            <a:endParaRPr sz="2400">
              <a:latin typeface="Arial"/>
              <a:cs typeface="Arial"/>
            </a:endParaRPr>
          </a:p>
          <a:p>
            <a:pPr marL="1189355" indent="-186690">
              <a:lnSpc>
                <a:spcPct val="100000"/>
              </a:lnSpc>
              <a:buChar char="-"/>
              <a:tabLst>
                <a:tab pos="1189990" algn="l"/>
              </a:tabLst>
            </a:pPr>
            <a:r>
              <a:rPr sz="2400" spc="-250" dirty="0">
                <a:latin typeface="Microsoft Sans Serif"/>
                <a:cs typeface="Microsoft Sans Serif"/>
              </a:rPr>
              <a:t>Easi</a:t>
            </a:r>
            <a:r>
              <a:rPr sz="2400" spc="-70" dirty="0">
                <a:latin typeface="Microsoft Sans Serif"/>
                <a:cs typeface="Microsoft Sans Serif"/>
              </a:rPr>
              <a:t>er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under</a:t>
            </a:r>
            <a:r>
              <a:rPr sz="2400" spc="-180" dirty="0">
                <a:latin typeface="Microsoft Sans Serif"/>
                <a:cs typeface="Microsoft Sans Serif"/>
              </a:rPr>
              <a:t>s</a:t>
            </a:r>
            <a:r>
              <a:rPr sz="2400" spc="-85" dirty="0">
                <a:latin typeface="Microsoft Sans Serif"/>
                <a:cs typeface="Microsoft Sans Serif"/>
              </a:rPr>
              <a:t>tand</a:t>
            </a:r>
            <a:endParaRPr sz="2400">
              <a:latin typeface="Microsoft Sans Serif"/>
              <a:cs typeface="Microsoft Sans Serif"/>
            </a:endParaRPr>
          </a:p>
          <a:p>
            <a:pPr marL="1189355" indent="-186690">
              <a:lnSpc>
                <a:spcPct val="100000"/>
              </a:lnSpc>
              <a:spcBef>
                <a:spcPts val="15"/>
              </a:spcBef>
              <a:buChar char="-"/>
              <a:tabLst>
                <a:tab pos="1189990" algn="l"/>
              </a:tabLst>
            </a:pPr>
            <a:r>
              <a:rPr sz="2400" spc="-175" dirty="0">
                <a:latin typeface="Microsoft Sans Serif"/>
                <a:cs typeface="Microsoft Sans Serif"/>
              </a:rPr>
              <a:t>Require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fewer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0" dirty="0">
                <a:latin typeface="Microsoft Sans Serif"/>
                <a:cs typeface="Microsoft Sans Serif"/>
              </a:rPr>
              <a:t>memory,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faster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processed</a:t>
            </a:r>
            <a:endParaRPr sz="2400">
              <a:latin typeface="Microsoft Sans Serif"/>
              <a:cs typeface="Microsoft Sans Serif"/>
            </a:endParaRPr>
          </a:p>
          <a:p>
            <a:pPr marL="1189355" indent="-186690">
              <a:lnSpc>
                <a:spcPct val="100000"/>
              </a:lnSpc>
              <a:buChar char="-"/>
              <a:tabLst>
                <a:tab pos="1189990" algn="l"/>
              </a:tabLst>
            </a:pPr>
            <a:r>
              <a:rPr sz="2400" spc="-105" dirty="0">
                <a:latin typeface="Microsoft Sans Serif"/>
                <a:cs typeface="Microsoft Sans Serif"/>
              </a:rPr>
              <a:t>More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“ready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to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be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used”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b="1" spc="-195" dirty="0">
                <a:solidFill>
                  <a:srgbClr val="005EA3"/>
                </a:solidFill>
                <a:latin typeface="Arial"/>
                <a:cs typeface="Arial"/>
              </a:rPr>
              <a:t>What</a:t>
            </a:r>
            <a:r>
              <a:rPr sz="2400" b="1" spc="-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05EA3"/>
                </a:solidFill>
                <a:latin typeface="Arial"/>
                <a:cs typeface="Arial"/>
              </a:rPr>
              <a:t>kind</a:t>
            </a:r>
            <a:r>
              <a:rPr sz="2400" b="1" spc="-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005EA3"/>
                </a:solidFill>
                <a:latin typeface="Arial"/>
                <a:cs typeface="Arial"/>
              </a:rPr>
              <a:t>of</a:t>
            </a:r>
            <a:r>
              <a:rPr sz="2400" b="1" spc="1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005EA3"/>
                </a:solidFill>
                <a:latin typeface="Arial"/>
                <a:cs typeface="Arial"/>
              </a:rPr>
              <a:t>information</a:t>
            </a:r>
            <a:r>
              <a:rPr sz="24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005EA3"/>
                </a:solidFill>
                <a:latin typeface="Arial"/>
                <a:cs typeface="Arial"/>
              </a:rPr>
              <a:t>we</a:t>
            </a:r>
            <a:r>
              <a:rPr sz="2400" b="1" spc="-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005EA3"/>
                </a:solidFill>
                <a:latin typeface="Arial"/>
                <a:cs typeface="Arial"/>
              </a:rPr>
              <a:t>can</a:t>
            </a:r>
            <a:r>
              <a:rPr sz="2400" b="1" spc="-4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400" b="1" spc="-254" dirty="0">
                <a:solidFill>
                  <a:srgbClr val="005EA3"/>
                </a:solidFill>
                <a:latin typeface="Arial"/>
                <a:cs typeface="Arial"/>
              </a:rPr>
              <a:t>use?</a:t>
            </a:r>
            <a:endParaRPr sz="2400">
              <a:latin typeface="Arial"/>
              <a:cs typeface="Arial"/>
            </a:endParaRPr>
          </a:p>
          <a:p>
            <a:pPr marL="1113155" indent="-186690">
              <a:lnSpc>
                <a:spcPct val="100000"/>
              </a:lnSpc>
              <a:buChar char="-"/>
              <a:tabLst>
                <a:tab pos="1113790" algn="l"/>
              </a:tabLst>
            </a:pPr>
            <a:r>
              <a:rPr sz="2400" spc="-280" dirty="0">
                <a:latin typeface="Microsoft Sans Serif"/>
                <a:cs typeface="Microsoft Sans Serif"/>
              </a:rPr>
              <a:t>Bou</a:t>
            </a:r>
            <a:r>
              <a:rPr sz="2400" spc="-260" dirty="0">
                <a:latin typeface="Microsoft Sans Serif"/>
                <a:cs typeface="Microsoft Sans Serif"/>
              </a:rPr>
              <a:t>n</a:t>
            </a:r>
            <a:r>
              <a:rPr sz="2400" spc="-15" dirty="0">
                <a:latin typeface="Microsoft Sans Serif"/>
                <a:cs typeface="Microsoft Sans Serif"/>
              </a:rPr>
              <a:t>d</a:t>
            </a:r>
            <a:r>
              <a:rPr sz="2400" spc="-2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165" dirty="0">
                <a:latin typeface="Microsoft Sans Serif"/>
                <a:cs typeface="Microsoft Sans Serif"/>
              </a:rPr>
              <a:t>y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325" dirty="0">
                <a:latin typeface="Microsoft Sans Serif"/>
                <a:cs typeface="Microsoft Sans Serif"/>
              </a:rPr>
              <a:t>s</a:t>
            </a:r>
            <a:r>
              <a:rPr sz="2400" spc="-360" dirty="0">
                <a:latin typeface="Microsoft Sans Serif"/>
                <a:cs typeface="Microsoft Sans Serif"/>
              </a:rPr>
              <a:t>h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p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  <a:p>
            <a:pPr marL="1113155" indent="-186690">
              <a:lnSpc>
                <a:spcPct val="100000"/>
              </a:lnSpc>
              <a:buChar char="-"/>
              <a:tabLst>
                <a:tab pos="1113790" algn="l"/>
              </a:tabLst>
            </a:pPr>
            <a:r>
              <a:rPr sz="2400" spc="-204" dirty="0">
                <a:latin typeface="Microsoft Sans Serif"/>
                <a:cs typeface="Microsoft Sans Serif"/>
              </a:rPr>
              <a:t>Region</a:t>
            </a:r>
            <a:endParaRPr sz="2400">
              <a:latin typeface="Microsoft Sans Serif"/>
              <a:cs typeface="Microsoft Sans Serif"/>
            </a:endParaRPr>
          </a:p>
          <a:p>
            <a:pPr marL="1113155" indent="-186690">
              <a:lnSpc>
                <a:spcPct val="100000"/>
              </a:lnSpc>
              <a:buChar char="-"/>
              <a:tabLst>
                <a:tab pos="1113790" algn="l"/>
              </a:tabLst>
            </a:pPr>
            <a:r>
              <a:rPr sz="2400" spc="-180" dirty="0">
                <a:latin typeface="Microsoft Sans Serif"/>
                <a:cs typeface="Microsoft Sans Serif"/>
              </a:rPr>
              <a:t>Texture</a:t>
            </a:r>
            <a:endParaRPr sz="2400">
              <a:latin typeface="Microsoft Sans Serif"/>
              <a:cs typeface="Microsoft Sans Serif"/>
            </a:endParaRPr>
          </a:p>
          <a:p>
            <a:pPr marL="1113155" indent="-186690">
              <a:lnSpc>
                <a:spcPct val="100000"/>
              </a:lnSpc>
              <a:buChar char="-"/>
              <a:tabLst>
                <a:tab pos="1113790" algn="l"/>
              </a:tabLst>
            </a:pPr>
            <a:r>
              <a:rPr sz="2400" spc="-155" dirty="0">
                <a:latin typeface="Microsoft Sans Serif"/>
                <a:cs typeface="Microsoft Sans Serif"/>
              </a:rPr>
              <a:t>Relation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between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regions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670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Chai</a:t>
            </a:r>
            <a:r>
              <a:rPr sz="4400" spc="-335" dirty="0"/>
              <a:t>n</a:t>
            </a:r>
            <a:r>
              <a:rPr sz="4400" spc="-55" dirty="0"/>
              <a:t> </a:t>
            </a:r>
            <a:r>
              <a:rPr sz="4400" spc="-450" dirty="0"/>
              <a:t>Co</a:t>
            </a:r>
            <a:r>
              <a:rPr sz="4400" spc="-409" dirty="0"/>
              <a:t>d</a:t>
            </a:r>
            <a:r>
              <a:rPr sz="4400" spc="-455" dirty="0"/>
              <a:t>es</a:t>
            </a:r>
            <a:r>
              <a:rPr sz="4400" spc="-55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538986"/>
            <a:ext cx="5186045" cy="190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Palatino Linotype"/>
                <a:cs typeface="Palatino Linotype"/>
              </a:rPr>
              <a:t>Trace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the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object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outline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-</a:t>
            </a:r>
            <a:endParaRPr sz="2000">
              <a:latin typeface="Palatino Linotype"/>
              <a:cs typeface="Palatino Linotype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Palatino Linotype"/>
                <a:cs typeface="Palatino Linotype"/>
              </a:rPr>
              <a:t>follow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pixels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boundary</a:t>
            </a:r>
            <a:endParaRPr sz="2000">
              <a:latin typeface="Palatino Linotype"/>
              <a:cs typeface="Palatino Linotype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Palatino Linotype"/>
                <a:cs typeface="Palatino Linotype"/>
              </a:rPr>
              <a:t>Code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directions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movement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Palatino Linotype"/>
                <a:cs typeface="Palatino Linotype"/>
              </a:rPr>
              <a:t>Description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is</a:t>
            </a:r>
            <a:endParaRPr sz="2000">
              <a:latin typeface="Palatino Linotype"/>
              <a:cs typeface="Palatino Linotype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Palatino Linotype"/>
                <a:cs typeface="Palatino Linotype"/>
              </a:rPr>
              <a:t>position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independent,</a:t>
            </a:r>
            <a:endParaRPr sz="2000">
              <a:latin typeface="Palatino Linotype"/>
              <a:cs typeface="Palatino Linotype"/>
            </a:endParaRPr>
          </a:p>
          <a:p>
            <a:pPr marL="1841500">
              <a:lnSpc>
                <a:spcPct val="100000"/>
              </a:lnSpc>
              <a:spcBef>
                <a:spcPts val="375"/>
              </a:spcBef>
            </a:pPr>
            <a:r>
              <a:rPr sz="2000" dirty="0">
                <a:latin typeface="Palatino Linotype"/>
                <a:cs typeface="Palatino Linotype"/>
              </a:rPr>
              <a:t>orientation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dependent</a:t>
            </a:r>
            <a:endParaRPr sz="20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241" y="3553967"/>
            <a:ext cx="5827257" cy="30051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412" y="1879561"/>
            <a:ext cx="2604675" cy="32121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94250" y="2662554"/>
            <a:ext cx="3616960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355">
              <a:lnSpc>
                <a:spcPct val="100000"/>
              </a:lnSpc>
              <a:spcBef>
                <a:spcPts val="100"/>
              </a:spcBef>
              <a:tabLst>
                <a:tab pos="1134110" algn="l"/>
              </a:tabLst>
            </a:pPr>
            <a:r>
              <a:rPr sz="2400" spc="-185" dirty="0">
                <a:latin typeface="Microsoft Sans Serif"/>
                <a:cs typeface="Microsoft Sans Serif"/>
              </a:rPr>
              <a:t>Find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	</a:t>
            </a:r>
            <a:r>
              <a:rPr sz="2400" spc="-15" dirty="0">
                <a:latin typeface="Microsoft Sans Serif"/>
                <a:cs typeface="Microsoft Sans Serif"/>
              </a:rPr>
              <a:t>4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directional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Chain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Code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600">
              <a:latin typeface="Microsoft Sans Serif"/>
              <a:cs typeface="Microsoft Sans Serif"/>
            </a:endParaRPr>
          </a:p>
          <a:p>
            <a:pPr marL="250825">
              <a:lnSpc>
                <a:spcPct val="100000"/>
              </a:lnSpc>
              <a:spcBef>
                <a:spcPts val="1595"/>
              </a:spcBef>
            </a:pPr>
            <a:r>
              <a:rPr sz="2400" dirty="0">
                <a:latin typeface="Palatino Linotype"/>
                <a:cs typeface="Palatino Linotype"/>
              </a:rPr>
              <a:t>1101101030332330322212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670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Chai</a:t>
            </a:r>
            <a:r>
              <a:rPr sz="4400" spc="-335" dirty="0"/>
              <a:t>n</a:t>
            </a:r>
            <a:r>
              <a:rPr sz="4400" spc="-55" dirty="0"/>
              <a:t> </a:t>
            </a:r>
            <a:r>
              <a:rPr sz="4400" spc="-450" dirty="0"/>
              <a:t>Co</a:t>
            </a:r>
            <a:r>
              <a:rPr sz="4400" spc="-409" dirty="0"/>
              <a:t>d</a:t>
            </a:r>
            <a:r>
              <a:rPr sz="4400" spc="-455" dirty="0"/>
              <a:t>es</a:t>
            </a:r>
            <a:r>
              <a:rPr sz="4400" spc="-55" dirty="0"/>
              <a:t> </a:t>
            </a:r>
            <a:r>
              <a:rPr sz="4400" dirty="0"/>
              <a:t>…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670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Chai</a:t>
            </a:r>
            <a:r>
              <a:rPr sz="4400" spc="-335" dirty="0"/>
              <a:t>n</a:t>
            </a:r>
            <a:r>
              <a:rPr sz="4400" spc="-55" dirty="0"/>
              <a:t> </a:t>
            </a:r>
            <a:r>
              <a:rPr sz="4400" spc="-450" dirty="0"/>
              <a:t>Co</a:t>
            </a:r>
            <a:r>
              <a:rPr sz="4400" spc="-409" dirty="0"/>
              <a:t>d</a:t>
            </a:r>
            <a:r>
              <a:rPr sz="4400" spc="-455" dirty="0"/>
              <a:t>es</a:t>
            </a:r>
            <a:r>
              <a:rPr sz="4400" spc="-55" dirty="0"/>
              <a:t> </a:t>
            </a:r>
            <a:r>
              <a:rPr sz="4400" dirty="0"/>
              <a:t>…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455" y="1855655"/>
            <a:ext cx="2755826" cy="3303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84852" y="2793619"/>
            <a:ext cx="3354704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2270">
              <a:lnSpc>
                <a:spcPct val="100000"/>
              </a:lnSpc>
              <a:spcBef>
                <a:spcPts val="100"/>
              </a:spcBef>
              <a:tabLst>
                <a:tab pos="1285875" algn="l"/>
              </a:tabLst>
            </a:pPr>
            <a:r>
              <a:rPr sz="2400" spc="-5" dirty="0">
                <a:latin typeface="Palatino Linotype"/>
                <a:cs typeface="Palatino Linotype"/>
              </a:rPr>
              <a:t>Find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	</a:t>
            </a:r>
            <a:r>
              <a:rPr sz="2400" dirty="0">
                <a:latin typeface="Palatino Linotype"/>
                <a:cs typeface="Palatino Linotype"/>
              </a:rPr>
              <a:t>8</a:t>
            </a:r>
            <a:r>
              <a:rPr sz="2400" spc="-7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directional </a:t>
            </a:r>
            <a:r>
              <a:rPr sz="2400" spc="-58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Chain </a:t>
            </a:r>
            <a:r>
              <a:rPr sz="2400" dirty="0">
                <a:latin typeface="Palatino Linotype"/>
                <a:cs typeface="Palatino Linotype"/>
              </a:rPr>
              <a:t>Code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Palatino Linotype"/>
              <a:cs typeface="Palatino Linotype"/>
            </a:endParaRPr>
          </a:p>
          <a:p>
            <a:pPr marL="476250" algn="ctr">
              <a:lnSpc>
                <a:spcPct val="100000"/>
              </a:lnSpc>
            </a:pPr>
            <a:r>
              <a:rPr sz="2400" spc="-15" dirty="0">
                <a:latin typeface="Microsoft Sans Serif"/>
                <a:cs typeface="Microsoft Sans Serif"/>
              </a:rPr>
              <a:t>22120207656764443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670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Chai</a:t>
            </a:r>
            <a:r>
              <a:rPr sz="4400" spc="-335" dirty="0"/>
              <a:t>n</a:t>
            </a:r>
            <a:r>
              <a:rPr sz="4400" spc="-55" dirty="0"/>
              <a:t> </a:t>
            </a:r>
            <a:r>
              <a:rPr sz="4400" spc="-450" dirty="0"/>
              <a:t>Co</a:t>
            </a:r>
            <a:r>
              <a:rPr sz="4400" spc="-409" dirty="0"/>
              <a:t>d</a:t>
            </a:r>
            <a:r>
              <a:rPr sz="4400" spc="-455" dirty="0"/>
              <a:t>es</a:t>
            </a:r>
            <a:r>
              <a:rPr sz="4400" spc="-55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23658"/>
            <a:ext cx="7672705" cy="29457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900" spc="-145" dirty="0">
                <a:latin typeface="Microsoft Sans Serif"/>
                <a:cs typeface="Microsoft Sans Serif"/>
              </a:rPr>
              <a:t>Unacceptable</a:t>
            </a:r>
            <a:r>
              <a:rPr sz="2900" spc="-50" dirty="0">
                <a:latin typeface="Microsoft Sans Serif"/>
                <a:cs typeface="Microsoft Sans Serif"/>
              </a:rPr>
              <a:t> </a:t>
            </a:r>
            <a:r>
              <a:rPr sz="2900" spc="-215" dirty="0">
                <a:latin typeface="Microsoft Sans Serif"/>
                <a:cs typeface="Microsoft Sans Serif"/>
              </a:rPr>
              <a:t>because</a:t>
            </a:r>
            <a:endParaRPr sz="29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60" dirty="0">
                <a:latin typeface="Microsoft Sans Serif"/>
                <a:cs typeface="Microsoft Sans Serif"/>
              </a:rPr>
              <a:t>resulting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90" dirty="0">
                <a:latin typeface="Microsoft Sans Serif"/>
                <a:cs typeface="Microsoft Sans Serif"/>
              </a:rPr>
              <a:t>chain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0" dirty="0">
                <a:latin typeface="Microsoft Sans Serif"/>
                <a:cs typeface="Microsoft Sans Serif"/>
              </a:rPr>
              <a:t> </a:t>
            </a:r>
            <a:r>
              <a:rPr sz="2900" spc="-229" dirty="0">
                <a:latin typeface="Microsoft Sans Serif"/>
                <a:cs typeface="Microsoft Sans Serif"/>
              </a:rPr>
              <a:t>codes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04" dirty="0">
                <a:latin typeface="Microsoft Sans Serif"/>
                <a:cs typeface="Microsoft Sans Serif"/>
              </a:rPr>
              <a:t>tends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be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quite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long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80" dirty="0">
                <a:latin typeface="Microsoft Sans Serif"/>
                <a:cs typeface="Microsoft Sans Serif"/>
              </a:rPr>
              <a:t>a</a:t>
            </a:r>
            <a:r>
              <a:rPr sz="2900" spc="-260" dirty="0">
                <a:latin typeface="Microsoft Sans Serif"/>
                <a:cs typeface="Microsoft Sans Serif"/>
              </a:rPr>
              <a:t>n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04" dirty="0">
                <a:latin typeface="Microsoft Sans Serif"/>
                <a:cs typeface="Microsoft Sans Serif"/>
              </a:rPr>
              <a:t>small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0" dirty="0">
                <a:latin typeface="Microsoft Sans Serif"/>
                <a:cs typeface="Microsoft Sans Serif"/>
              </a:rPr>
              <a:t>dis</a:t>
            </a:r>
            <a:r>
              <a:rPr sz="2900" spc="-95" dirty="0">
                <a:latin typeface="Microsoft Sans Serif"/>
                <a:cs typeface="Microsoft Sans Serif"/>
              </a:rPr>
              <a:t>t</a:t>
            </a:r>
            <a:r>
              <a:rPr sz="2900" spc="-110" dirty="0">
                <a:latin typeface="Microsoft Sans Serif"/>
                <a:cs typeface="Microsoft Sans Serif"/>
              </a:rPr>
              <a:t>ur</a:t>
            </a:r>
            <a:r>
              <a:rPr sz="2900" spc="-130" dirty="0">
                <a:latin typeface="Microsoft Sans Serif"/>
                <a:cs typeface="Microsoft Sans Serif"/>
              </a:rPr>
              <a:t>b</a:t>
            </a:r>
            <a:r>
              <a:rPr sz="2900" spc="-240" dirty="0">
                <a:latin typeface="Microsoft Sans Serif"/>
                <a:cs typeface="Microsoft Sans Serif"/>
              </a:rPr>
              <a:t>an</a:t>
            </a:r>
            <a:r>
              <a:rPr sz="2900" spc="-225" dirty="0">
                <a:latin typeface="Microsoft Sans Serif"/>
                <a:cs typeface="Microsoft Sans Serif"/>
              </a:rPr>
              <a:t>c</a:t>
            </a:r>
            <a:r>
              <a:rPr sz="2900" spc="-325" dirty="0">
                <a:latin typeface="Microsoft Sans Serif"/>
                <a:cs typeface="Microsoft Sans Serif"/>
              </a:rPr>
              <a:t>es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along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b</a:t>
            </a:r>
            <a:r>
              <a:rPr sz="2900" spc="-175" dirty="0">
                <a:latin typeface="Microsoft Sans Serif"/>
                <a:cs typeface="Microsoft Sans Serif"/>
              </a:rPr>
              <a:t>ound</a:t>
            </a:r>
            <a:r>
              <a:rPr sz="2900" spc="-170" dirty="0">
                <a:latin typeface="Microsoft Sans Serif"/>
                <a:cs typeface="Microsoft Sans Serif"/>
              </a:rPr>
              <a:t>a</a:t>
            </a:r>
            <a:r>
              <a:rPr sz="2900" dirty="0">
                <a:latin typeface="Microsoft Sans Serif"/>
                <a:cs typeface="Microsoft Sans Serif"/>
              </a:rPr>
              <a:t>ry </a:t>
            </a:r>
            <a:r>
              <a:rPr sz="2900" spc="-175" dirty="0">
                <a:latin typeface="Microsoft Sans Serif"/>
                <a:cs typeface="Microsoft Sans Serif"/>
              </a:rPr>
              <a:t>due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to  </a:t>
            </a:r>
            <a:r>
              <a:rPr sz="2900" spc="-235" dirty="0">
                <a:latin typeface="Microsoft Sans Serif"/>
                <a:cs typeface="Microsoft Sans Serif"/>
              </a:rPr>
              <a:t>noise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or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i</a:t>
            </a:r>
            <a:r>
              <a:rPr sz="2900" spc="-415" dirty="0">
                <a:latin typeface="Microsoft Sans Serif"/>
                <a:cs typeface="Microsoft Sans Serif"/>
              </a:rPr>
              <a:t>m</a:t>
            </a:r>
            <a:r>
              <a:rPr sz="2900" spc="-5" dirty="0">
                <a:latin typeface="Microsoft Sans Serif"/>
                <a:cs typeface="Microsoft Sans Serif"/>
              </a:rPr>
              <a:t>per</a:t>
            </a:r>
            <a:r>
              <a:rPr sz="2900" dirty="0">
                <a:latin typeface="Microsoft Sans Serif"/>
                <a:cs typeface="Microsoft Sans Serif"/>
              </a:rPr>
              <a:t>f</a:t>
            </a:r>
            <a:r>
              <a:rPr sz="2900" spc="-170" dirty="0">
                <a:latin typeface="Microsoft Sans Serif"/>
                <a:cs typeface="Microsoft Sans Serif"/>
              </a:rPr>
              <a:t>ect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200" dirty="0">
                <a:latin typeface="Microsoft Sans Serif"/>
                <a:cs typeface="Microsoft Sans Serif"/>
              </a:rPr>
              <a:t>segmenta</a:t>
            </a:r>
            <a:r>
              <a:rPr sz="2900" spc="-95" dirty="0">
                <a:latin typeface="Microsoft Sans Serif"/>
                <a:cs typeface="Microsoft Sans Serif"/>
              </a:rPr>
              <a:t>t</a:t>
            </a:r>
            <a:r>
              <a:rPr sz="2900" spc="-160" dirty="0">
                <a:latin typeface="Microsoft Sans Serif"/>
                <a:cs typeface="Microsoft Sans Serif"/>
              </a:rPr>
              <a:t>io</a:t>
            </a:r>
            <a:r>
              <a:rPr sz="2900" spc="-220" dirty="0">
                <a:latin typeface="Microsoft Sans Serif"/>
                <a:cs typeface="Microsoft Sans Serif"/>
              </a:rPr>
              <a:t>n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spc="-265" dirty="0">
                <a:latin typeface="Microsoft Sans Serif"/>
                <a:cs typeface="Microsoft Sans Serif"/>
              </a:rPr>
              <a:t>cause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225" dirty="0">
                <a:latin typeface="Microsoft Sans Serif"/>
                <a:cs typeface="Microsoft Sans Serif"/>
              </a:rPr>
              <a:t>c</a:t>
            </a:r>
            <a:r>
              <a:rPr sz="2900" spc="-175" dirty="0">
                <a:latin typeface="Microsoft Sans Serif"/>
                <a:cs typeface="Microsoft Sans Serif"/>
              </a:rPr>
              <a:t>han</a:t>
            </a:r>
            <a:r>
              <a:rPr sz="2900" spc="-235" dirty="0">
                <a:latin typeface="Microsoft Sans Serif"/>
                <a:cs typeface="Microsoft Sans Serif"/>
              </a:rPr>
              <a:t>g</a:t>
            </a:r>
            <a:r>
              <a:rPr sz="2900" spc="-325" dirty="0">
                <a:latin typeface="Microsoft Sans Serif"/>
                <a:cs typeface="Microsoft Sans Serif"/>
              </a:rPr>
              <a:t>es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60" dirty="0">
                <a:latin typeface="Microsoft Sans Serif"/>
                <a:cs typeface="Microsoft Sans Serif"/>
              </a:rPr>
              <a:t>in 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code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00" dirty="0">
                <a:latin typeface="Microsoft Sans Serif"/>
                <a:cs typeface="Microsoft Sans Serif"/>
              </a:rPr>
              <a:t>that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may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not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be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55" dirty="0">
                <a:latin typeface="Microsoft Sans Serif"/>
                <a:cs typeface="Microsoft Sans Serif"/>
              </a:rPr>
              <a:t>related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04" dirty="0">
                <a:latin typeface="Microsoft Sans Serif"/>
                <a:cs typeface="Microsoft Sans Serif"/>
              </a:rPr>
              <a:t>shape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 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boundary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719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0" dirty="0"/>
              <a:t>Pro</a:t>
            </a:r>
            <a:r>
              <a:rPr sz="4400" spc="-430" dirty="0"/>
              <a:t>b</a:t>
            </a:r>
            <a:r>
              <a:rPr sz="4400" spc="-355" dirty="0"/>
              <a:t>lems</a:t>
            </a:r>
            <a:r>
              <a:rPr sz="4400" spc="-50" dirty="0"/>
              <a:t> </a:t>
            </a:r>
            <a:r>
              <a:rPr sz="4400" spc="-175" dirty="0"/>
              <a:t>with</a:t>
            </a:r>
            <a:r>
              <a:rPr sz="4400" spc="-65" dirty="0"/>
              <a:t> </a:t>
            </a:r>
            <a:r>
              <a:rPr sz="4400" spc="-340" dirty="0"/>
              <a:t>the</a:t>
            </a:r>
            <a:r>
              <a:rPr sz="4400" spc="-50" dirty="0"/>
              <a:t> </a:t>
            </a:r>
            <a:r>
              <a:rPr sz="4400" spc="-300" dirty="0"/>
              <a:t>Chai</a:t>
            </a:r>
            <a:r>
              <a:rPr sz="4400" spc="-335" dirty="0"/>
              <a:t>n</a:t>
            </a:r>
            <a:r>
              <a:rPr sz="4400" spc="-55" dirty="0"/>
              <a:t> </a:t>
            </a:r>
            <a:r>
              <a:rPr sz="4400" spc="-415" dirty="0"/>
              <a:t>Code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6" y="1611833"/>
            <a:ext cx="8300213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15" dirty="0">
                <a:latin typeface="Microsoft Sans Serif"/>
                <a:cs typeface="Microsoft Sans Serif"/>
              </a:rPr>
              <a:t>Chain</a:t>
            </a:r>
            <a:r>
              <a:rPr sz="2900" spc="-21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code </a:t>
            </a:r>
            <a:r>
              <a:rPr sz="2900" spc="-135" dirty="0">
                <a:latin typeface="Microsoft Sans Serif"/>
                <a:cs typeface="Microsoft Sans Serif"/>
              </a:rPr>
              <a:t>representation </a:t>
            </a:r>
            <a:r>
              <a:rPr sz="2900" spc="-260" dirty="0">
                <a:latin typeface="Microsoft Sans Serif"/>
                <a:cs typeface="Microsoft Sans Serif"/>
              </a:rPr>
              <a:t>is</a:t>
            </a:r>
            <a:r>
              <a:rPr sz="2900" spc="-254" dirty="0">
                <a:latin typeface="Microsoft Sans Serif"/>
                <a:cs typeface="Microsoft Sans Serif"/>
              </a:rPr>
              <a:t> </a:t>
            </a:r>
            <a:r>
              <a:rPr sz="2900" spc="-150" dirty="0">
                <a:latin typeface="Microsoft Sans Serif"/>
                <a:cs typeface="Microsoft Sans Serif"/>
              </a:rPr>
              <a:t>conceptually </a:t>
            </a:r>
            <a:r>
              <a:rPr sz="2900" spc="-14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10" dirty="0">
                <a:latin typeface="Microsoft Sans Serif"/>
                <a:cs typeface="Microsoft Sans Serif"/>
              </a:rPr>
              <a:t>p</a:t>
            </a:r>
            <a:r>
              <a:rPr sz="2900" spc="-65" dirty="0">
                <a:latin typeface="Microsoft Sans Serif"/>
                <a:cs typeface="Microsoft Sans Serif"/>
              </a:rPr>
              <a:t>pe</a:t>
            </a:r>
            <a:r>
              <a:rPr sz="2900" spc="-60" dirty="0">
                <a:latin typeface="Microsoft Sans Serif"/>
                <a:cs typeface="Microsoft Sans Serif"/>
              </a:rPr>
              <a:t>a</a:t>
            </a:r>
            <a:r>
              <a:rPr sz="2900" spc="-95" dirty="0">
                <a:latin typeface="Microsoft Sans Serif"/>
                <a:cs typeface="Microsoft Sans Serif"/>
              </a:rPr>
              <a:t>lin</a:t>
            </a:r>
            <a:r>
              <a:rPr sz="2900" spc="-204" dirty="0">
                <a:latin typeface="Microsoft Sans Serif"/>
                <a:cs typeface="Microsoft Sans Serif"/>
              </a:rPr>
              <a:t>g</a:t>
            </a:r>
            <a:r>
              <a:rPr sz="2900" spc="-170" dirty="0">
                <a:latin typeface="Microsoft Sans Serif"/>
                <a:cs typeface="Microsoft Sans Serif"/>
              </a:rPr>
              <a:t>,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65" dirty="0">
                <a:latin typeface="Microsoft Sans Serif"/>
                <a:cs typeface="Microsoft Sans Serif"/>
              </a:rPr>
              <a:t>y</a:t>
            </a:r>
            <a:r>
              <a:rPr sz="2900" spc="-90" dirty="0">
                <a:latin typeface="Microsoft Sans Serif"/>
                <a:cs typeface="Microsoft Sans Serif"/>
              </a:rPr>
              <a:t>et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80" dirty="0">
                <a:latin typeface="Microsoft Sans Serif"/>
                <a:cs typeface="Microsoft Sans Serif"/>
              </a:rPr>
              <a:t>has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95" dirty="0">
                <a:latin typeface="Microsoft Sans Serif"/>
                <a:cs typeface="Microsoft Sans Serif"/>
              </a:rPr>
              <a:t>f</a:t>
            </a:r>
            <a:r>
              <a:rPr sz="2900" spc="-80" dirty="0">
                <a:latin typeface="Microsoft Sans Serif"/>
                <a:cs typeface="Microsoft Sans Serif"/>
              </a:rPr>
              <a:t>oll</a:t>
            </a:r>
            <a:r>
              <a:rPr sz="2900" spc="-220" dirty="0">
                <a:latin typeface="Microsoft Sans Serif"/>
                <a:cs typeface="Microsoft Sans Serif"/>
              </a:rPr>
              <a:t>o</a:t>
            </a:r>
            <a:r>
              <a:rPr sz="2900" spc="-135" dirty="0">
                <a:latin typeface="Microsoft Sans Serif"/>
                <a:cs typeface="Microsoft Sans Serif"/>
              </a:rPr>
              <a:t>wing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t</a:t>
            </a:r>
            <a:r>
              <a:rPr sz="2900" spc="-195" dirty="0">
                <a:latin typeface="Microsoft Sans Serif"/>
                <a:cs typeface="Microsoft Sans Serif"/>
              </a:rPr>
              <a:t>w</a:t>
            </a:r>
            <a:r>
              <a:rPr sz="2900" spc="-165" dirty="0">
                <a:latin typeface="Microsoft Sans Serif"/>
                <a:cs typeface="Microsoft Sans Serif"/>
              </a:rPr>
              <a:t>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</a:t>
            </a:r>
            <a:r>
              <a:rPr sz="2900" spc="-55" dirty="0">
                <a:latin typeface="Microsoft Sans Serif"/>
                <a:cs typeface="Microsoft Sans Serif"/>
              </a:rPr>
              <a:t>r</a:t>
            </a:r>
            <a:r>
              <a:rPr sz="2900" spc="-220" dirty="0">
                <a:latin typeface="Microsoft Sans Serif"/>
                <a:cs typeface="Microsoft Sans Serif"/>
              </a:rPr>
              <a:t>oblems</a:t>
            </a:r>
            <a:endParaRPr sz="2900" dirty="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615"/>
              </a:spcBef>
            </a:pPr>
            <a:r>
              <a:rPr sz="1800" spc="-17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Dep</a:t>
            </a:r>
            <a:r>
              <a:rPr sz="2600" spc="-135" dirty="0">
                <a:latin typeface="Microsoft Sans Serif"/>
                <a:cs typeface="Microsoft Sans Serif"/>
              </a:rPr>
              <a:t>e</a:t>
            </a:r>
            <a:r>
              <a:rPr sz="2600" spc="-155" dirty="0">
                <a:latin typeface="Microsoft Sans Serif"/>
                <a:cs typeface="Microsoft Sans Serif"/>
              </a:rPr>
              <a:t>nd</a:t>
            </a:r>
            <a:r>
              <a:rPr sz="2600" spc="-150" dirty="0">
                <a:latin typeface="Microsoft Sans Serif"/>
                <a:cs typeface="Microsoft Sans Serif"/>
              </a:rPr>
              <a:t>e</a:t>
            </a:r>
            <a:r>
              <a:rPr sz="2600" spc="-165" dirty="0">
                <a:latin typeface="Microsoft Sans Serif"/>
                <a:cs typeface="Microsoft Sans Serif"/>
              </a:rPr>
              <a:t>nt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on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sta</a:t>
            </a:r>
            <a:r>
              <a:rPr sz="2600" spc="-55" dirty="0">
                <a:latin typeface="Microsoft Sans Serif"/>
                <a:cs typeface="Microsoft Sans Serif"/>
              </a:rPr>
              <a:t>r</a:t>
            </a:r>
            <a:r>
              <a:rPr sz="2600" spc="-25" dirty="0">
                <a:latin typeface="Microsoft Sans Serif"/>
                <a:cs typeface="Microsoft Sans Serif"/>
              </a:rPr>
              <a:t>t</a:t>
            </a:r>
            <a:r>
              <a:rPr sz="2600" spc="-15" dirty="0">
                <a:latin typeface="Microsoft Sans Serif"/>
                <a:cs typeface="Microsoft Sans Serif"/>
              </a:rPr>
              <a:t>i</a:t>
            </a:r>
            <a:r>
              <a:rPr sz="2600" spc="-160" dirty="0">
                <a:latin typeface="Microsoft Sans Serif"/>
                <a:cs typeface="Microsoft Sans Serif"/>
              </a:rPr>
              <a:t>ng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p</a:t>
            </a:r>
            <a:r>
              <a:rPr sz="2600" spc="-75" dirty="0">
                <a:latin typeface="Microsoft Sans Serif"/>
                <a:cs typeface="Microsoft Sans Serif"/>
              </a:rPr>
              <a:t>o</a:t>
            </a:r>
            <a:r>
              <a:rPr sz="2600" spc="-120" dirty="0">
                <a:latin typeface="Microsoft Sans Serif"/>
                <a:cs typeface="Microsoft Sans Serif"/>
              </a:rPr>
              <a:t>int</a:t>
            </a:r>
            <a:endParaRPr sz="2600" dirty="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spc="-17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Dep</a:t>
            </a:r>
            <a:r>
              <a:rPr sz="2600" spc="-135" dirty="0">
                <a:latin typeface="Microsoft Sans Serif"/>
                <a:cs typeface="Microsoft Sans Serif"/>
              </a:rPr>
              <a:t>e</a:t>
            </a:r>
            <a:r>
              <a:rPr sz="2600" spc="-160" dirty="0">
                <a:latin typeface="Microsoft Sans Serif"/>
                <a:cs typeface="Microsoft Sans Serif"/>
              </a:rPr>
              <a:t>ndent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on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ori</a:t>
            </a:r>
            <a:r>
              <a:rPr sz="2600" spc="-100" dirty="0">
                <a:latin typeface="Microsoft Sans Serif"/>
                <a:cs typeface="Microsoft Sans Serif"/>
              </a:rPr>
              <a:t>e</a:t>
            </a:r>
            <a:r>
              <a:rPr sz="2600" spc="-85" dirty="0">
                <a:latin typeface="Microsoft Sans Serif"/>
                <a:cs typeface="Microsoft Sans Serif"/>
              </a:rPr>
              <a:t>ntat</a:t>
            </a:r>
            <a:r>
              <a:rPr sz="2600" spc="-40" dirty="0">
                <a:latin typeface="Microsoft Sans Serif"/>
                <a:cs typeface="Microsoft Sans Serif"/>
              </a:rPr>
              <a:t>i</a:t>
            </a:r>
            <a:r>
              <a:rPr sz="2600" spc="-225" dirty="0">
                <a:latin typeface="Microsoft Sans Serif"/>
                <a:cs typeface="Microsoft Sans Serif"/>
              </a:rPr>
              <a:t>on</a:t>
            </a:r>
            <a:endParaRPr sz="2600" dirty="0">
              <a:latin typeface="Microsoft Sans Serif"/>
              <a:cs typeface="Microsoft Sans Serif"/>
            </a:endParaRPr>
          </a:p>
          <a:p>
            <a:pPr marL="332740" marR="160020" indent="-320675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730" dirty="0">
                <a:latin typeface="Microsoft Sans Serif"/>
                <a:cs typeface="Microsoft Sans Serif"/>
              </a:rPr>
              <a:t>T</a:t>
            </a:r>
            <a:r>
              <a:rPr sz="2900" spc="-165" dirty="0">
                <a:latin typeface="Microsoft Sans Serif"/>
                <a:cs typeface="Microsoft Sans Serif"/>
              </a:rPr>
              <a:t>o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330" dirty="0">
                <a:latin typeface="Microsoft Sans Serif"/>
                <a:cs typeface="Microsoft Sans Serif"/>
              </a:rPr>
              <a:t>use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0" dirty="0">
                <a:latin typeface="Microsoft Sans Serif"/>
                <a:cs typeface="Microsoft Sans Serif"/>
              </a:rPr>
              <a:t>bound</a:t>
            </a:r>
            <a:r>
              <a:rPr sz="2900" spc="-145" dirty="0">
                <a:latin typeface="Microsoft Sans Serif"/>
                <a:cs typeface="Microsoft Sans Serif"/>
              </a:rPr>
              <a:t>a</a:t>
            </a:r>
            <a:r>
              <a:rPr sz="2900" dirty="0">
                <a:latin typeface="Microsoft Sans Serif"/>
                <a:cs typeface="Microsoft Sans Serif"/>
              </a:rPr>
              <a:t>ry </a:t>
            </a:r>
            <a:r>
              <a:rPr sz="2900" spc="-55" dirty="0">
                <a:latin typeface="Microsoft Sans Serif"/>
                <a:cs typeface="Microsoft Sans Serif"/>
              </a:rPr>
              <a:t>re</a:t>
            </a:r>
            <a:r>
              <a:rPr sz="2900" spc="-65" dirty="0">
                <a:latin typeface="Microsoft Sans Serif"/>
                <a:cs typeface="Microsoft Sans Serif"/>
              </a:rPr>
              <a:t>p</a:t>
            </a:r>
            <a:r>
              <a:rPr sz="2900" spc="-210" dirty="0">
                <a:latin typeface="Microsoft Sans Serif"/>
                <a:cs typeface="Microsoft Sans Serif"/>
              </a:rPr>
              <a:t>re</a:t>
            </a:r>
            <a:r>
              <a:rPr sz="2900" spc="-229" dirty="0">
                <a:latin typeface="Microsoft Sans Serif"/>
                <a:cs typeface="Microsoft Sans Serif"/>
              </a:rPr>
              <a:t>s</a:t>
            </a:r>
            <a:r>
              <a:rPr sz="2900" spc="-135" dirty="0">
                <a:latin typeface="Microsoft Sans Serif"/>
                <a:cs typeface="Microsoft Sans Serif"/>
              </a:rPr>
              <a:t>entation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i</a:t>
            </a:r>
            <a:r>
              <a:rPr sz="2900" spc="-260" dirty="0">
                <a:latin typeface="Microsoft Sans Serif"/>
                <a:cs typeface="Microsoft Sans Serif"/>
              </a:rPr>
              <a:t>n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object </a:t>
            </a:r>
            <a:r>
              <a:rPr sz="2900" spc="-150" dirty="0" smtClean="0">
                <a:latin typeface="Microsoft Sans Serif"/>
                <a:cs typeface="Microsoft Sans Serif"/>
              </a:rPr>
              <a:t>recognition</a:t>
            </a:r>
            <a:r>
              <a:rPr sz="2900" spc="-150" dirty="0">
                <a:latin typeface="Microsoft Sans Serif"/>
                <a:cs typeface="Microsoft Sans Serif"/>
              </a:rPr>
              <a:t>,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we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need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achieve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invariance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 </a:t>
            </a:r>
            <a:r>
              <a:rPr sz="2900" spc="-760" dirty="0">
                <a:latin typeface="Microsoft Sans Serif"/>
                <a:cs typeface="Microsoft Sans Serif"/>
              </a:rPr>
              <a:t> </a:t>
            </a:r>
            <a:r>
              <a:rPr sz="2900" spc="-105" dirty="0">
                <a:latin typeface="Microsoft Sans Serif"/>
                <a:cs typeface="Microsoft Sans Serif"/>
              </a:rPr>
              <a:t>starting</a:t>
            </a:r>
            <a:r>
              <a:rPr sz="2900" spc="-15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point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and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orientation</a:t>
            </a:r>
            <a:endParaRPr sz="2900" dirty="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630"/>
              </a:spcBef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3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Normalized</a:t>
            </a:r>
            <a:r>
              <a:rPr sz="2600" spc="-35" dirty="0">
                <a:latin typeface="Microsoft Sans Serif"/>
                <a:cs typeface="Microsoft Sans Serif"/>
              </a:rPr>
              <a:t> </a:t>
            </a:r>
            <a:r>
              <a:rPr sz="2600" spc="-204" dirty="0">
                <a:latin typeface="Microsoft Sans Serif"/>
                <a:cs typeface="Microsoft Sans Serif"/>
              </a:rPr>
              <a:t>codes</a:t>
            </a:r>
            <a:endParaRPr sz="2600" dirty="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595"/>
              </a:spcBef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3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Differential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spc="-204" dirty="0">
                <a:latin typeface="Microsoft Sans Serif"/>
                <a:cs typeface="Microsoft Sans Serif"/>
              </a:rPr>
              <a:t>codes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594" y="104013"/>
            <a:ext cx="543877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5" dirty="0"/>
              <a:t>No</a:t>
            </a:r>
            <a:r>
              <a:rPr sz="4400" spc="-120" dirty="0"/>
              <a:t>r</a:t>
            </a:r>
            <a:r>
              <a:rPr sz="4400" spc="-150" dirty="0"/>
              <a:t>maliz</a:t>
            </a:r>
            <a:r>
              <a:rPr sz="4400" spc="-95" dirty="0"/>
              <a:t>a</a:t>
            </a:r>
            <a:r>
              <a:rPr sz="4400" spc="-275" dirty="0"/>
              <a:t>tion</a:t>
            </a:r>
            <a:r>
              <a:rPr sz="4400" spc="-80" dirty="0"/>
              <a:t> </a:t>
            </a:r>
            <a:r>
              <a:rPr sz="4400" spc="-545" dirty="0"/>
              <a:t>St</a:t>
            </a:r>
            <a:r>
              <a:rPr sz="4400" spc="-380" dirty="0"/>
              <a:t>r</a:t>
            </a:r>
            <a:r>
              <a:rPr sz="4400" spc="-45" dirty="0"/>
              <a:t>a</a:t>
            </a:r>
            <a:r>
              <a:rPr sz="4400" spc="-250" dirty="0"/>
              <a:t>t</a:t>
            </a:r>
            <a:r>
              <a:rPr sz="4400" spc="-340" dirty="0"/>
              <a:t>e</a:t>
            </a:r>
            <a:r>
              <a:rPr sz="4400" spc="-235" dirty="0"/>
              <a:t>gy</a:t>
            </a:r>
            <a:endParaRPr sz="4400"/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185" dirty="0">
                <a:solidFill>
                  <a:srgbClr val="C00000"/>
                </a:solidFill>
              </a:rPr>
              <a:t>to</a:t>
            </a:r>
            <a:r>
              <a:rPr sz="2400" spc="-30" dirty="0">
                <a:solidFill>
                  <a:srgbClr val="C00000"/>
                </a:solidFill>
              </a:rPr>
              <a:t> </a:t>
            </a:r>
            <a:r>
              <a:rPr sz="2400" spc="-275" dirty="0">
                <a:solidFill>
                  <a:srgbClr val="C00000"/>
                </a:solidFill>
              </a:rPr>
              <a:t>o</a:t>
            </a:r>
            <a:r>
              <a:rPr sz="2400" spc="-95" dirty="0">
                <a:solidFill>
                  <a:srgbClr val="C00000"/>
                </a:solidFill>
              </a:rPr>
              <a:t>v</a:t>
            </a:r>
            <a:r>
              <a:rPr sz="2400" spc="-235" dirty="0">
                <a:solidFill>
                  <a:srgbClr val="C00000"/>
                </a:solidFill>
              </a:rPr>
              <a:t>er</a:t>
            </a:r>
            <a:r>
              <a:rPr sz="2400" spc="-270" dirty="0">
                <a:solidFill>
                  <a:srgbClr val="C00000"/>
                </a:solidFill>
              </a:rPr>
              <a:t>c</a:t>
            </a:r>
            <a:r>
              <a:rPr sz="2400" spc="-175" dirty="0">
                <a:solidFill>
                  <a:srgbClr val="C00000"/>
                </a:solidFill>
              </a:rPr>
              <a:t>o</a:t>
            </a:r>
            <a:r>
              <a:rPr sz="2400" spc="-265" dirty="0">
                <a:solidFill>
                  <a:srgbClr val="C00000"/>
                </a:solidFill>
              </a:rPr>
              <a:t>m</a:t>
            </a:r>
            <a:r>
              <a:rPr sz="2400" spc="-190" dirty="0">
                <a:solidFill>
                  <a:srgbClr val="C00000"/>
                </a:solidFill>
              </a:rPr>
              <a:t>e</a:t>
            </a:r>
            <a:r>
              <a:rPr sz="2400" spc="-20" dirty="0">
                <a:solidFill>
                  <a:srgbClr val="C00000"/>
                </a:solidFill>
              </a:rPr>
              <a:t> </a:t>
            </a:r>
            <a:r>
              <a:rPr sz="2400" spc="-185" dirty="0">
                <a:solidFill>
                  <a:srgbClr val="C00000"/>
                </a:solidFill>
              </a:rPr>
              <a:t>the</a:t>
            </a:r>
            <a:r>
              <a:rPr sz="2400" spc="-30" dirty="0">
                <a:solidFill>
                  <a:srgbClr val="C00000"/>
                </a:solidFill>
              </a:rPr>
              <a:t> </a:t>
            </a:r>
            <a:r>
              <a:rPr sz="2400" spc="-325" dirty="0">
                <a:solidFill>
                  <a:srgbClr val="C00000"/>
                </a:solidFill>
              </a:rPr>
              <a:t>s</a:t>
            </a:r>
            <a:r>
              <a:rPr sz="2400" spc="-150" dirty="0">
                <a:solidFill>
                  <a:srgbClr val="C00000"/>
                </a:solidFill>
              </a:rPr>
              <a:t>ta</a:t>
            </a:r>
            <a:r>
              <a:rPr sz="2400" spc="-5" dirty="0">
                <a:solidFill>
                  <a:srgbClr val="C00000"/>
                </a:solidFill>
              </a:rPr>
              <a:t>r</a:t>
            </a:r>
            <a:r>
              <a:rPr sz="2400" spc="-155" dirty="0">
                <a:solidFill>
                  <a:srgbClr val="C00000"/>
                </a:solidFill>
              </a:rPr>
              <a:t>ting</a:t>
            </a:r>
            <a:r>
              <a:rPr sz="2400" spc="-30" dirty="0">
                <a:solidFill>
                  <a:srgbClr val="C00000"/>
                </a:solidFill>
              </a:rPr>
              <a:t> </a:t>
            </a:r>
            <a:r>
              <a:rPr sz="2400" spc="-195" dirty="0">
                <a:solidFill>
                  <a:srgbClr val="C00000"/>
                </a:solidFill>
              </a:rPr>
              <a:t>p</a:t>
            </a:r>
            <a:r>
              <a:rPr sz="2400" spc="-204" dirty="0">
                <a:solidFill>
                  <a:srgbClr val="C00000"/>
                </a:solidFill>
              </a:rPr>
              <a:t>o</a:t>
            </a:r>
            <a:r>
              <a:rPr sz="2400" spc="-140" dirty="0">
                <a:solidFill>
                  <a:srgbClr val="C00000"/>
                </a:solidFill>
              </a:rPr>
              <a:t>int</a:t>
            </a:r>
            <a:r>
              <a:rPr sz="2400" spc="-30" dirty="0">
                <a:solidFill>
                  <a:srgbClr val="C00000"/>
                </a:solidFill>
              </a:rPr>
              <a:t> </a:t>
            </a:r>
            <a:r>
              <a:rPr sz="2400" spc="-229" dirty="0">
                <a:solidFill>
                  <a:srgbClr val="C00000"/>
                </a:solidFill>
              </a:rPr>
              <a:t>p</a:t>
            </a:r>
            <a:r>
              <a:rPr sz="2400" spc="-145" dirty="0">
                <a:solidFill>
                  <a:srgbClr val="C00000"/>
                </a:solidFill>
              </a:rPr>
              <a:t>r</a:t>
            </a:r>
            <a:r>
              <a:rPr sz="2400" spc="-170" dirty="0">
                <a:solidFill>
                  <a:srgbClr val="C00000"/>
                </a:solidFill>
              </a:rPr>
              <a:t>oblem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220" y="1844039"/>
            <a:ext cx="1707459" cy="13908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04761" y="2531490"/>
            <a:ext cx="1033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33</a:t>
            </a:r>
            <a:r>
              <a:rPr sz="1800" spc="-5" dirty="0">
                <a:latin typeface="Microsoft Sans Serif"/>
                <a:cs typeface="Microsoft Sans Serif"/>
              </a:rPr>
              <a:t>0</a:t>
            </a:r>
            <a:r>
              <a:rPr sz="1800" spc="-10" dirty="0">
                <a:latin typeface="Microsoft Sans Serif"/>
                <a:cs typeface="Microsoft Sans Serif"/>
              </a:rPr>
              <a:t>0</a:t>
            </a:r>
            <a:r>
              <a:rPr sz="1800" spc="-20" dirty="0">
                <a:latin typeface="Microsoft Sans Serif"/>
                <a:cs typeface="Microsoft Sans Serif"/>
              </a:rPr>
              <a:t>1</a:t>
            </a:r>
            <a:r>
              <a:rPr sz="1800" spc="-10" dirty="0">
                <a:latin typeface="Microsoft Sans Serif"/>
                <a:cs typeface="Microsoft Sans Serif"/>
              </a:rPr>
              <a:t>1</a:t>
            </a:r>
            <a:r>
              <a:rPr sz="1800" spc="-20" dirty="0">
                <a:latin typeface="Microsoft Sans Serif"/>
                <a:cs typeface="Microsoft Sans Serif"/>
              </a:rPr>
              <a:t>2</a:t>
            </a:r>
            <a:r>
              <a:rPr sz="1800" spc="-1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02835" y="1903476"/>
            <a:ext cx="1490980" cy="1249680"/>
            <a:chOff x="4402835" y="1903476"/>
            <a:chExt cx="1490980" cy="1249680"/>
          </a:xfrm>
        </p:grpSpPr>
        <p:sp>
          <p:nvSpPr>
            <p:cNvPr id="6" name="object 6"/>
            <p:cNvSpPr/>
            <p:nvPr/>
          </p:nvSpPr>
          <p:spPr>
            <a:xfrm>
              <a:off x="4445508" y="1933955"/>
              <a:ext cx="1447800" cy="1219200"/>
            </a:xfrm>
            <a:custGeom>
              <a:avLst/>
              <a:gdLst/>
              <a:ahLst/>
              <a:cxnLst/>
              <a:rect l="l" t="t" r="r" b="b"/>
              <a:pathLst>
                <a:path w="1447800" h="1219200">
                  <a:moveTo>
                    <a:pt x="723900" y="1181100"/>
                  </a:moveTo>
                  <a:lnTo>
                    <a:pt x="711200" y="1174750"/>
                  </a:lnTo>
                  <a:lnTo>
                    <a:pt x="647700" y="1143000"/>
                  </a:lnTo>
                  <a:lnTo>
                    <a:pt x="647700" y="1174750"/>
                  </a:lnTo>
                  <a:lnTo>
                    <a:pt x="41275" y="1174750"/>
                  </a:lnTo>
                  <a:lnTo>
                    <a:pt x="69850" y="1117600"/>
                  </a:lnTo>
                  <a:lnTo>
                    <a:pt x="76200" y="1104900"/>
                  </a:lnTo>
                  <a:lnTo>
                    <a:pt x="44450" y="1104900"/>
                  </a:lnTo>
                  <a:lnTo>
                    <a:pt x="44450" y="609600"/>
                  </a:lnTo>
                  <a:lnTo>
                    <a:pt x="38100" y="609600"/>
                  </a:lnTo>
                  <a:lnTo>
                    <a:pt x="31750" y="609600"/>
                  </a:lnTo>
                  <a:lnTo>
                    <a:pt x="31750" y="1104900"/>
                  </a:lnTo>
                  <a:lnTo>
                    <a:pt x="0" y="1104900"/>
                  </a:lnTo>
                  <a:lnTo>
                    <a:pt x="38100" y="1181100"/>
                  </a:lnTo>
                  <a:lnTo>
                    <a:pt x="38100" y="1187450"/>
                  </a:lnTo>
                  <a:lnTo>
                    <a:pt x="647700" y="1187450"/>
                  </a:lnTo>
                  <a:lnTo>
                    <a:pt x="647700" y="1219200"/>
                  </a:lnTo>
                  <a:lnTo>
                    <a:pt x="711200" y="1187450"/>
                  </a:lnTo>
                  <a:lnTo>
                    <a:pt x="723900" y="1181100"/>
                  </a:lnTo>
                  <a:close/>
                </a:path>
                <a:path w="1447800" h="1219200">
                  <a:moveTo>
                    <a:pt x="723900" y="31750"/>
                  </a:moveTo>
                  <a:lnTo>
                    <a:pt x="114300" y="31750"/>
                  </a:lnTo>
                  <a:lnTo>
                    <a:pt x="114300" y="0"/>
                  </a:lnTo>
                  <a:lnTo>
                    <a:pt x="38100" y="38100"/>
                  </a:lnTo>
                  <a:lnTo>
                    <a:pt x="31750" y="38100"/>
                  </a:lnTo>
                  <a:lnTo>
                    <a:pt x="31750" y="533400"/>
                  </a:lnTo>
                  <a:lnTo>
                    <a:pt x="0" y="533400"/>
                  </a:lnTo>
                  <a:lnTo>
                    <a:pt x="38100" y="609600"/>
                  </a:lnTo>
                  <a:lnTo>
                    <a:pt x="69850" y="546100"/>
                  </a:lnTo>
                  <a:lnTo>
                    <a:pt x="76200" y="533400"/>
                  </a:lnTo>
                  <a:lnTo>
                    <a:pt x="44450" y="533400"/>
                  </a:lnTo>
                  <a:lnTo>
                    <a:pt x="44450" y="41275"/>
                  </a:lnTo>
                  <a:lnTo>
                    <a:pt x="114300" y="76200"/>
                  </a:lnTo>
                  <a:lnTo>
                    <a:pt x="114300" y="44450"/>
                  </a:lnTo>
                  <a:lnTo>
                    <a:pt x="723900" y="44450"/>
                  </a:lnTo>
                  <a:lnTo>
                    <a:pt x="723900" y="38100"/>
                  </a:lnTo>
                  <a:lnTo>
                    <a:pt x="723900" y="31750"/>
                  </a:lnTo>
                  <a:close/>
                </a:path>
                <a:path w="1447800" h="1219200">
                  <a:moveTo>
                    <a:pt x="1447800" y="685800"/>
                  </a:moveTo>
                  <a:lnTo>
                    <a:pt x="1441450" y="673100"/>
                  </a:lnTo>
                  <a:lnTo>
                    <a:pt x="1409700" y="609600"/>
                  </a:lnTo>
                  <a:lnTo>
                    <a:pt x="1371600" y="685800"/>
                  </a:lnTo>
                  <a:lnTo>
                    <a:pt x="1403350" y="685800"/>
                  </a:lnTo>
                  <a:lnTo>
                    <a:pt x="1403350" y="1177925"/>
                  </a:lnTo>
                  <a:lnTo>
                    <a:pt x="1397000" y="1174750"/>
                  </a:lnTo>
                  <a:lnTo>
                    <a:pt x="1333500" y="1143000"/>
                  </a:lnTo>
                  <a:lnTo>
                    <a:pt x="1333500" y="1174750"/>
                  </a:lnTo>
                  <a:lnTo>
                    <a:pt x="723900" y="1174750"/>
                  </a:lnTo>
                  <a:lnTo>
                    <a:pt x="723900" y="1181100"/>
                  </a:lnTo>
                  <a:lnTo>
                    <a:pt x="723900" y="1187450"/>
                  </a:lnTo>
                  <a:lnTo>
                    <a:pt x="1333500" y="1187450"/>
                  </a:lnTo>
                  <a:lnTo>
                    <a:pt x="1333500" y="1219200"/>
                  </a:lnTo>
                  <a:lnTo>
                    <a:pt x="1397000" y="1187450"/>
                  </a:lnTo>
                  <a:lnTo>
                    <a:pt x="1409700" y="1181100"/>
                  </a:lnTo>
                  <a:lnTo>
                    <a:pt x="1416050" y="1181100"/>
                  </a:lnTo>
                  <a:lnTo>
                    <a:pt x="1416050" y="685800"/>
                  </a:lnTo>
                  <a:lnTo>
                    <a:pt x="1447800" y="685800"/>
                  </a:lnTo>
                  <a:close/>
                </a:path>
                <a:path w="1447800" h="1219200">
                  <a:moveTo>
                    <a:pt x="1447800" y="114300"/>
                  </a:moveTo>
                  <a:lnTo>
                    <a:pt x="1441450" y="101600"/>
                  </a:lnTo>
                  <a:lnTo>
                    <a:pt x="1409700" y="38100"/>
                  </a:lnTo>
                  <a:lnTo>
                    <a:pt x="1409700" y="31750"/>
                  </a:lnTo>
                  <a:lnTo>
                    <a:pt x="800100" y="31750"/>
                  </a:lnTo>
                  <a:lnTo>
                    <a:pt x="800100" y="0"/>
                  </a:lnTo>
                  <a:lnTo>
                    <a:pt x="723900" y="38100"/>
                  </a:lnTo>
                  <a:lnTo>
                    <a:pt x="800100" y="76200"/>
                  </a:lnTo>
                  <a:lnTo>
                    <a:pt x="800100" y="44450"/>
                  </a:lnTo>
                  <a:lnTo>
                    <a:pt x="1406525" y="44450"/>
                  </a:lnTo>
                  <a:lnTo>
                    <a:pt x="1371600" y="114300"/>
                  </a:lnTo>
                  <a:lnTo>
                    <a:pt x="1403350" y="114300"/>
                  </a:lnTo>
                  <a:lnTo>
                    <a:pt x="1403350" y="609600"/>
                  </a:lnTo>
                  <a:lnTo>
                    <a:pt x="1409700" y="609600"/>
                  </a:lnTo>
                  <a:lnTo>
                    <a:pt x="1416050" y="609600"/>
                  </a:lnTo>
                  <a:lnTo>
                    <a:pt x="1416050" y="114300"/>
                  </a:lnTo>
                  <a:lnTo>
                    <a:pt x="14478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2835" y="1903476"/>
              <a:ext cx="161544" cy="135636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71497" y="3626266"/>
          <a:ext cx="3054350" cy="1547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744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33001122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00112233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30011223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01122330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297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00112233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01122330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1750">
                        <a:lnSpc>
                          <a:spcPts val="163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11223300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 marR="16891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spc="-100" dirty="0">
                          <a:latin typeface="Microsoft Sans Serif"/>
                          <a:cs typeface="Microsoft Sans Serif"/>
                        </a:rPr>
                        <a:t>Sort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4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ws</a:t>
                      </a:r>
                    </a:p>
                  </a:txBody>
                  <a:tcPr marL="0" marR="0" marT="18796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11223300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12233001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  <a:p>
                      <a:pPr marL="176530">
                        <a:lnSpc>
                          <a:spcPts val="163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22330011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71497" y="4723800"/>
          <a:ext cx="3054350" cy="1072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89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12233001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23300112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22330011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33001122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34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23300112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6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30011223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807207" y="4536947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17008" y="4536947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58636" y="4152392"/>
            <a:ext cx="2081530" cy="87121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0"/>
              </a:spcBef>
            </a:pPr>
            <a:r>
              <a:rPr sz="1800" spc="-110" dirty="0">
                <a:latin typeface="Microsoft Sans Serif"/>
                <a:cs typeface="Microsoft Sans Serif"/>
              </a:rPr>
              <a:t>Fir</a:t>
            </a:r>
            <a:r>
              <a:rPr sz="1800" spc="-160" dirty="0">
                <a:latin typeface="Microsoft Sans Serif"/>
                <a:cs typeface="Microsoft Sans Serif"/>
              </a:rPr>
              <a:t>st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r</a:t>
            </a:r>
            <a:r>
              <a:rPr sz="1800" spc="-155" dirty="0">
                <a:latin typeface="Microsoft Sans Serif"/>
                <a:cs typeface="Microsoft Sans Serif"/>
              </a:rPr>
              <a:t>o</a:t>
            </a:r>
            <a:r>
              <a:rPr sz="1800" spc="-100" dirty="0">
                <a:latin typeface="Microsoft Sans Serif"/>
                <a:cs typeface="Microsoft Sans Serif"/>
              </a:rPr>
              <a:t>w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gi</a:t>
            </a:r>
            <a:r>
              <a:rPr sz="1800" spc="-90" dirty="0">
                <a:latin typeface="Microsoft Sans Serif"/>
                <a:cs typeface="Microsoft Sans Serif"/>
              </a:rPr>
              <a:t>v</a:t>
            </a:r>
            <a:r>
              <a:rPr sz="1800" spc="-204" dirty="0">
                <a:latin typeface="Microsoft Sans Serif"/>
                <a:cs typeface="Microsoft Sans Serif"/>
              </a:rPr>
              <a:t>es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the  </a:t>
            </a:r>
            <a:r>
              <a:rPr sz="1800" spc="-125" dirty="0">
                <a:latin typeface="Microsoft Sans Serif"/>
                <a:cs typeface="Microsoft Sans Serif"/>
              </a:rPr>
              <a:t>no</a:t>
            </a:r>
            <a:r>
              <a:rPr sz="1800" spc="-40" dirty="0">
                <a:latin typeface="Microsoft Sans Serif"/>
                <a:cs typeface="Microsoft Sans Serif"/>
              </a:rPr>
              <a:t>r</a:t>
            </a:r>
            <a:r>
              <a:rPr sz="1800" spc="-85" dirty="0">
                <a:latin typeface="Microsoft Sans Serif"/>
                <a:cs typeface="Microsoft Sans Serif"/>
              </a:rPr>
              <a:t>mali</a:t>
            </a:r>
            <a:r>
              <a:rPr sz="1800" spc="-75" dirty="0">
                <a:latin typeface="Microsoft Sans Serif"/>
                <a:cs typeface="Microsoft Sans Serif"/>
              </a:rPr>
              <a:t>zed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c</a:t>
            </a:r>
            <a:r>
              <a:rPr sz="1800" spc="-114" dirty="0">
                <a:latin typeface="Microsoft Sans Serif"/>
                <a:cs typeface="Microsoft Sans Serif"/>
              </a:rPr>
              <a:t>ha</a:t>
            </a:r>
            <a:r>
              <a:rPr sz="1800" spc="-75" dirty="0">
                <a:latin typeface="Microsoft Sans Serif"/>
                <a:cs typeface="Microsoft Sans Serif"/>
              </a:rPr>
              <a:t>i</a:t>
            </a:r>
            <a:r>
              <a:rPr sz="1800" spc="-165" dirty="0">
                <a:latin typeface="Microsoft Sans Serif"/>
                <a:cs typeface="Microsoft Sans Serif"/>
              </a:rPr>
              <a:t>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cod</a:t>
            </a:r>
            <a:r>
              <a:rPr sz="1800" spc="-70" dirty="0">
                <a:latin typeface="Microsoft Sans Serif"/>
                <a:cs typeface="Microsoft Sans Serif"/>
              </a:rPr>
              <a:t>e  </a:t>
            </a:r>
            <a:r>
              <a:rPr sz="1800" spc="-10" dirty="0">
                <a:latin typeface="Microsoft Sans Serif"/>
                <a:cs typeface="Microsoft Sans Serif"/>
              </a:rPr>
              <a:t>00112233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88" y="135578"/>
            <a:ext cx="6321260" cy="2892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3571"/>
            <a:ext cx="6370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800" i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First</a:t>
            </a:r>
            <a:r>
              <a:rPr sz="2800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Difference</a:t>
            </a:r>
            <a:r>
              <a:rPr sz="2800" i="1" spc="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00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Chain</a:t>
            </a:r>
            <a:r>
              <a:rPr sz="2800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Codes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365" y="551434"/>
            <a:ext cx="8784235" cy="293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10" dirty="0">
                <a:solidFill>
                  <a:srgbClr val="990000"/>
                </a:solidFill>
                <a:latin typeface="Arial"/>
                <a:cs typeface="Arial"/>
              </a:rPr>
              <a:t>Pr</a:t>
            </a:r>
            <a:r>
              <a:rPr sz="2200" b="1" spc="-250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2200" b="1" spc="-135" dirty="0">
                <a:solidFill>
                  <a:srgbClr val="990000"/>
                </a:solidFill>
                <a:latin typeface="Arial"/>
                <a:cs typeface="Arial"/>
              </a:rPr>
              <a:t>ble</a:t>
            </a:r>
            <a:r>
              <a:rPr sz="2200" b="1" spc="-220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sz="22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200" b="1" spc="-114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22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22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200" b="1" spc="-180" dirty="0">
                <a:solidFill>
                  <a:srgbClr val="990000"/>
                </a:solidFill>
                <a:latin typeface="Arial"/>
                <a:cs typeface="Arial"/>
              </a:rPr>
              <a:t>cha</a:t>
            </a:r>
            <a:r>
              <a:rPr sz="2200" b="1" spc="-85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2200" b="1" spc="-180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22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200" b="1" spc="-210" dirty="0">
                <a:solidFill>
                  <a:srgbClr val="990000"/>
                </a:solidFill>
                <a:latin typeface="Arial"/>
                <a:cs typeface="Arial"/>
              </a:rPr>
              <a:t>code:</a:t>
            </a:r>
            <a:endParaRPr sz="2200" dirty="0">
              <a:latin typeface="Arial"/>
              <a:cs typeface="Arial"/>
            </a:endParaRPr>
          </a:p>
          <a:p>
            <a:pPr marL="400685">
              <a:lnSpc>
                <a:spcPct val="100000"/>
              </a:lnSpc>
            </a:pP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chain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code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sequence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depends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on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starting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point.</a:t>
            </a:r>
            <a:endParaRPr sz="2200" dirty="0">
              <a:latin typeface="Microsoft Sans Serif"/>
              <a:cs typeface="Microsoft Sans Serif"/>
            </a:endParaRPr>
          </a:p>
          <a:p>
            <a:pPr marL="12700" marR="264160">
              <a:lnSpc>
                <a:spcPct val="100000"/>
              </a:lnSpc>
            </a:pPr>
            <a:endParaRPr lang="en-IN" sz="2200" b="1" spc="-175" dirty="0" smtClean="0">
              <a:solidFill>
                <a:srgbClr val="990000"/>
              </a:solidFill>
              <a:latin typeface="Arial"/>
              <a:cs typeface="Arial"/>
            </a:endParaRPr>
          </a:p>
          <a:p>
            <a:pPr marL="12700" marR="264160">
              <a:lnSpc>
                <a:spcPct val="100000"/>
              </a:lnSpc>
            </a:pPr>
            <a:r>
              <a:rPr sz="2200" b="1" spc="-175" dirty="0" smtClean="0">
                <a:solidFill>
                  <a:srgbClr val="990000"/>
                </a:solidFill>
                <a:latin typeface="Arial"/>
                <a:cs typeface="Arial"/>
              </a:rPr>
              <a:t>Solution</a:t>
            </a:r>
            <a:r>
              <a:rPr sz="2200" b="1" spc="-175" dirty="0">
                <a:solidFill>
                  <a:srgbClr val="990000"/>
                </a:solidFill>
                <a:latin typeface="Arial"/>
                <a:cs typeface="Arial"/>
              </a:rPr>
              <a:t>:</a:t>
            </a:r>
            <a:r>
              <a:rPr sz="2200" b="1" spc="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treat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65" dirty="0">
                <a:latin typeface="Microsoft Sans Serif"/>
                <a:cs typeface="Microsoft Sans Serif"/>
              </a:rPr>
              <a:t>chain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code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as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circular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sequence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and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redefine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starting point </a:t>
            </a:r>
            <a:r>
              <a:rPr sz="2200" spc="-250" dirty="0">
                <a:latin typeface="Microsoft Sans Serif"/>
                <a:cs typeface="Microsoft Sans Serif"/>
              </a:rPr>
              <a:t>so</a:t>
            </a:r>
            <a:r>
              <a:rPr sz="2200" spc="-24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that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-13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resulting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sequence</a:t>
            </a:r>
            <a:r>
              <a:rPr sz="2200" spc="-19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200" dirty="0">
                <a:latin typeface="Microsoft Sans Serif"/>
                <a:cs typeface="Microsoft Sans Serif"/>
              </a:rPr>
              <a:t>numbers</a:t>
            </a:r>
            <a:r>
              <a:rPr sz="2200" spc="-195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forms</a:t>
            </a:r>
            <a:r>
              <a:rPr sz="2200" spc="-14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an </a:t>
            </a:r>
            <a:r>
              <a:rPr sz="2200" spc="-13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integ</a:t>
            </a:r>
            <a:r>
              <a:rPr sz="2200" spc="-110" dirty="0">
                <a:latin typeface="Microsoft Sans Serif"/>
                <a:cs typeface="Microsoft Sans Serif"/>
              </a:rPr>
              <a:t>e</a:t>
            </a:r>
            <a:r>
              <a:rPr sz="2200" spc="-5" dirty="0">
                <a:latin typeface="Microsoft Sans Serif"/>
                <a:cs typeface="Microsoft Sans Serif"/>
              </a:rPr>
              <a:t>r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mi</a:t>
            </a:r>
            <a:r>
              <a:rPr sz="2200" spc="-235" dirty="0">
                <a:latin typeface="Microsoft Sans Serif"/>
                <a:cs typeface="Microsoft Sans Serif"/>
              </a:rPr>
              <a:t>n</a:t>
            </a:r>
            <a:r>
              <a:rPr sz="2200" spc="-220" dirty="0">
                <a:latin typeface="Microsoft Sans Serif"/>
                <a:cs typeface="Microsoft Sans Serif"/>
              </a:rPr>
              <a:t>im</a:t>
            </a:r>
            <a:r>
              <a:rPr sz="2200" spc="-235" dirty="0">
                <a:latin typeface="Microsoft Sans Serif"/>
                <a:cs typeface="Microsoft Sans Serif"/>
              </a:rPr>
              <a:t>u</a:t>
            </a:r>
            <a:r>
              <a:rPr sz="2200" spc="-370" dirty="0">
                <a:latin typeface="Microsoft Sans Serif"/>
                <a:cs typeface="Microsoft Sans Serif"/>
              </a:rPr>
              <a:t>m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mag</a:t>
            </a:r>
            <a:r>
              <a:rPr sz="2200" spc="-155" dirty="0">
                <a:latin typeface="Microsoft Sans Serif"/>
                <a:cs typeface="Microsoft Sans Serif"/>
              </a:rPr>
              <a:t>n</a:t>
            </a:r>
            <a:r>
              <a:rPr sz="2200" spc="-100" dirty="0">
                <a:latin typeface="Microsoft Sans Serif"/>
                <a:cs typeface="Microsoft Sans Serif"/>
              </a:rPr>
              <a:t>itude.</a:t>
            </a:r>
            <a:endParaRPr sz="2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200" b="1" spc="-215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2200" b="1" spc="-2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200" b="1" spc="-145" dirty="0">
                <a:solidFill>
                  <a:srgbClr val="990000"/>
                </a:solidFill>
                <a:latin typeface="Arial"/>
                <a:cs typeface="Arial"/>
              </a:rPr>
              <a:t>first </a:t>
            </a:r>
            <a:r>
              <a:rPr sz="2200" b="1" spc="-155" dirty="0">
                <a:solidFill>
                  <a:srgbClr val="990000"/>
                </a:solidFill>
                <a:latin typeface="Arial"/>
                <a:cs typeface="Arial"/>
              </a:rPr>
              <a:t>difference </a:t>
            </a:r>
            <a:r>
              <a:rPr sz="2200" b="1" spc="-114" dirty="0">
                <a:solidFill>
                  <a:srgbClr val="990000"/>
                </a:solidFill>
                <a:latin typeface="Arial"/>
                <a:cs typeface="Arial"/>
              </a:rPr>
              <a:t>of </a:t>
            </a:r>
            <a:r>
              <a:rPr sz="2200" b="1" spc="-65" dirty="0">
                <a:solidFill>
                  <a:srgbClr val="990000"/>
                </a:solidFill>
                <a:latin typeface="Arial"/>
                <a:cs typeface="Arial"/>
              </a:rPr>
              <a:t>a </a:t>
            </a:r>
            <a:r>
              <a:rPr sz="2200" b="1" spc="-160" dirty="0">
                <a:solidFill>
                  <a:srgbClr val="990000"/>
                </a:solidFill>
                <a:latin typeface="Arial"/>
                <a:cs typeface="Arial"/>
              </a:rPr>
              <a:t>chain </a:t>
            </a:r>
            <a:r>
              <a:rPr sz="2200" b="1" spc="-210" dirty="0">
                <a:solidFill>
                  <a:srgbClr val="990000"/>
                </a:solidFill>
                <a:latin typeface="Arial"/>
                <a:cs typeface="Arial"/>
              </a:rPr>
              <a:t>code:</a:t>
            </a:r>
            <a:r>
              <a:rPr sz="2200" b="1" spc="-204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200" spc="-155" dirty="0">
                <a:latin typeface="Microsoft Sans Serif"/>
                <a:cs typeface="Microsoft Sans Serif"/>
              </a:rPr>
              <a:t>counting</a:t>
            </a:r>
            <a:r>
              <a:rPr sz="2200" spc="-15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 </a:t>
            </a:r>
            <a:r>
              <a:rPr sz="2200" spc="-175" dirty="0">
                <a:latin typeface="Microsoft Sans Serif"/>
                <a:cs typeface="Microsoft Sans Serif"/>
              </a:rPr>
              <a:t>number</a:t>
            </a:r>
            <a:r>
              <a:rPr sz="2200" spc="-1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 </a:t>
            </a:r>
            <a:r>
              <a:rPr sz="2200" spc="-95" dirty="0">
                <a:latin typeface="Microsoft Sans Serif"/>
                <a:cs typeface="Microsoft Sans Serif"/>
              </a:rPr>
              <a:t>direction </a:t>
            </a:r>
            <a:r>
              <a:rPr sz="2200" spc="-9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change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(in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5" dirty="0">
                <a:latin typeface="Microsoft Sans Serif"/>
                <a:cs typeface="Microsoft Sans Serif"/>
              </a:rPr>
              <a:t>counterclockwise)</a:t>
            </a:r>
            <a:r>
              <a:rPr sz="2200" spc="8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between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2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adjacent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80" dirty="0">
                <a:latin typeface="Microsoft Sans Serif"/>
                <a:cs typeface="Microsoft Sans Serif"/>
              </a:rPr>
              <a:t>elements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code.</a:t>
            </a:r>
            <a:endParaRPr sz="22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450717"/>
            <a:ext cx="859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3333CC"/>
                </a:solidFill>
                <a:latin typeface="Microsoft Sans Serif"/>
                <a:cs typeface="Microsoft Sans Serif"/>
              </a:rPr>
              <a:t>Exa</a:t>
            </a:r>
            <a:r>
              <a:rPr sz="1800" spc="-110" dirty="0">
                <a:solidFill>
                  <a:srgbClr val="3333CC"/>
                </a:solidFill>
                <a:latin typeface="Microsoft Sans Serif"/>
                <a:cs typeface="Microsoft Sans Serif"/>
              </a:rPr>
              <a:t>mple:</a:t>
            </a:r>
            <a:endParaRPr sz="1800">
              <a:latin typeface="Microsoft Sans Serif"/>
              <a:cs typeface="Microsoft Sans Serif"/>
            </a:endParaRPr>
          </a:p>
          <a:p>
            <a:pPr marR="103505" algn="r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802" y="4267961"/>
            <a:ext cx="1219200" cy="1219200"/>
            <a:chOff x="320802" y="4267961"/>
            <a:chExt cx="1219200" cy="1219200"/>
          </a:xfrm>
        </p:grpSpPr>
        <p:sp>
          <p:nvSpPr>
            <p:cNvPr id="7" name="object 7"/>
            <p:cNvSpPr/>
            <p:nvPr/>
          </p:nvSpPr>
          <p:spPr>
            <a:xfrm>
              <a:off x="320802" y="4267961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1219200" y="609600"/>
                  </a:moveTo>
                  <a:lnTo>
                    <a:pt x="1193279" y="596646"/>
                  </a:lnTo>
                  <a:lnTo>
                    <a:pt x="1141476" y="570738"/>
                  </a:lnTo>
                  <a:lnTo>
                    <a:pt x="1141476" y="596646"/>
                  </a:lnTo>
                  <a:lnTo>
                    <a:pt x="622554" y="596646"/>
                  </a:lnTo>
                  <a:lnTo>
                    <a:pt x="622554" y="77724"/>
                  </a:lnTo>
                  <a:lnTo>
                    <a:pt x="648462" y="77724"/>
                  </a:lnTo>
                  <a:lnTo>
                    <a:pt x="641972" y="64770"/>
                  </a:lnTo>
                  <a:lnTo>
                    <a:pt x="609600" y="0"/>
                  </a:lnTo>
                  <a:lnTo>
                    <a:pt x="570738" y="77724"/>
                  </a:lnTo>
                  <a:lnTo>
                    <a:pt x="596646" y="77724"/>
                  </a:lnTo>
                  <a:lnTo>
                    <a:pt x="596646" y="596646"/>
                  </a:lnTo>
                  <a:lnTo>
                    <a:pt x="77724" y="596646"/>
                  </a:lnTo>
                  <a:lnTo>
                    <a:pt x="77724" y="570738"/>
                  </a:lnTo>
                  <a:lnTo>
                    <a:pt x="0" y="609600"/>
                  </a:lnTo>
                  <a:lnTo>
                    <a:pt x="77724" y="648462"/>
                  </a:lnTo>
                  <a:lnTo>
                    <a:pt x="77724" y="622554"/>
                  </a:lnTo>
                  <a:lnTo>
                    <a:pt x="596646" y="622554"/>
                  </a:lnTo>
                  <a:lnTo>
                    <a:pt x="596646" y="1141476"/>
                  </a:lnTo>
                  <a:lnTo>
                    <a:pt x="570738" y="1141476"/>
                  </a:lnTo>
                  <a:lnTo>
                    <a:pt x="609600" y="1219200"/>
                  </a:lnTo>
                  <a:lnTo>
                    <a:pt x="641985" y="1154430"/>
                  </a:lnTo>
                  <a:lnTo>
                    <a:pt x="648462" y="1141476"/>
                  </a:lnTo>
                  <a:lnTo>
                    <a:pt x="622554" y="1141476"/>
                  </a:lnTo>
                  <a:lnTo>
                    <a:pt x="622554" y="622554"/>
                  </a:lnTo>
                  <a:lnTo>
                    <a:pt x="1141476" y="622554"/>
                  </a:lnTo>
                  <a:lnTo>
                    <a:pt x="1141476" y="648462"/>
                  </a:lnTo>
                  <a:lnTo>
                    <a:pt x="1193279" y="622554"/>
                  </a:lnTo>
                  <a:lnTo>
                    <a:pt x="1219200" y="60960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402" y="4624069"/>
              <a:ext cx="241553" cy="2537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739" y="463524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539719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2669" y="4669917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628" y="3447669"/>
            <a:ext cx="380619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0" dirty="0">
                <a:solidFill>
                  <a:srgbClr val="FF0000"/>
                </a:solidFill>
                <a:latin typeface="Microsoft Sans Serif"/>
                <a:cs typeface="Microsoft Sans Serif"/>
              </a:rPr>
              <a:t>Example:</a:t>
            </a:r>
            <a:endParaRPr sz="2000" dirty="0">
              <a:latin typeface="Microsoft Sans Serif"/>
              <a:cs typeface="Microsoft Sans Serif"/>
            </a:endParaRPr>
          </a:p>
          <a:p>
            <a:pPr marL="445134" indent="-154305">
              <a:lnSpc>
                <a:spcPct val="100000"/>
              </a:lnSpc>
              <a:buChar char="-"/>
              <a:tabLst>
                <a:tab pos="445770" algn="l"/>
              </a:tabLst>
            </a:pP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sz="20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FF0000"/>
                </a:solidFill>
                <a:latin typeface="Microsoft Sans Serif"/>
                <a:cs typeface="Microsoft Sans Serif"/>
              </a:rPr>
              <a:t>c</a:t>
            </a:r>
            <a:r>
              <a:rPr sz="2000" spc="-125" dirty="0">
                <a:solidFill>
                  <a:srgbClr val="FF0000"/>
                </a:solidFill>
                <a:latin typeface="Microsoft Sans Serif"/>
                <a:cs typeface="Microsoft Sans Serif"/>
              </a:rPr>
              <a:t>hain</a:t>
            </a:r>
            <a:r>
              <a:rPr sz="20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Microsoft Sans Serif"/>
                <a:cs typeface="Microsoft Sans Serif"/>
              </a:rPr>
              <a:t>code</a:t>
            </a:r>
            <a:r>
              <a:rPr sz="2000" spc="-120" dirty="0">
                <a:solidFill>
                  <a:srgbClr val="FF0000"/>
                </a:solidFill>
                <a:latin typeface="Microsoft Sans Serif"/>
                <a:cs typeface="Microsoft Sans Serif"/>
              </a:rPr>
              <a:t>:</a:t>
            </a:r>
            <a:r>
              <a:rPr sz="20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10</a:t>
            </a:r>
            <a:r>
              <a:rPr sz="20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1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03</a:t>
            </a:r>
            <a:r>
              <a:rPr sz="20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3</a:t>
            </a:r>
            <a:r>
              <a:rPr sz="20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22</a:t>
            </a:r>
            <a:endParaRPr sz="2000" dirty="0">
              <a:latin typeface="Microsoft Sans Serif"/>
              <a:cs typeface="Microsoft Sans Serif"/>
            </a:endParaRPr>
          </a:p>
          <a:p>
            <a:pPr marL="445134" indent="-154305">
              <a:lnSpc>
                <a:spcPct val="100000"/>
              </a:lnSpc>
              <a:buChar char="-"/>
              <a:tabLst>
                <a:tab pos="445770" algn="l"/>
                <a:tab pos="2727960" algn="l"/>
              </a:tabLst>
            </a:pPr>
            <a:r>
              <a:rPr sz="2000" spc="-229" dirty="0">
                <a:solidFill>
                  <a:srgbClr val="990000"/>
                </a:solidFill>
                <a:latin typeface="Microsoft Sans Serif"/>
                <a:cs typeface="Microsoft Sans Serif"/>
              </a:rPr>
              <a:t>The</a:t>
            </a:r>
            <a:r>
              <a:rPr sz="2000" spc="5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990000"/>
                </a:solidFill>
                <a:latin typeface="Microsoft Sans Serif"/>
                <a:cs typeface="Microsoft Sans Serif"/>
              </a:rPr>
              <a:t>first</a:t>
            </a:r>
            <a:r>
              <a:rPr sz="2000" spc="3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990000"/>
                </a:solidFill>
                <a:latin typeface="Microsoft Sans Serif"/>
                <a:cs typeface="Microsoft Sans Serif"/>
              </a:rPr>
              <a:t>difference</a:t>
            </a:r>
            <a:r>
              <a:rPr sz="2000" spc="3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990000"/>
                </a:solidFill>
                <a:latin typeface="Microsoft Sans Serif"/>
                <a:cs typeface="Microsoft Sans Serif"/>
              </a:rPr>
              <a:t>=	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3133030</a:t>
            </a:r>
            <a:endParaRPr sz="2000" dirty="0">
              <a:latin typeface="Microsoft Sans Serif"/>
              <a:cs typeface="Microsoft Sans Serif"/>
            </a:endParaRPr>
          </a:p>
          <a:p>
            <a:pPr marL="445134" indent="-154305">
              <a:lnSpc>
                <a:spcPct val="100000"/>
              </a:lnSpc>
              <a:buChar char="-"/>
              <a:tabLst>
                <a:tab pos="445770" algn="l"/>
              </a:tabLst>
            </a:pPr>
            <a:r>
              <a:rPr sz="2000" spc="-145" dirty="0">
                <a:solidFill>
                  <a:srgbClr val="3333CC"/>
                </a:solidFill>
                <a:latin typeface="Microsoft Sans Serif"/>
                <a:cs typeface="Microsoft Sans Serif"/>
              </a:rPr>
              <a:t>Tr</a:t>
            </a:r>
            <a:r>
              <a:rPr sz="2000" spc="-165" dirty="0">
                <a:solidFill>
                  <a:srgbClr val="3333CC"/>
                </a:solidFill>
                <a:latin typeface="Microsoft Sans Serif"/>
                <a:cs typeface="Microsoft Sans Serif"/>
              </a:rPr>
              <a:t>e</a:t>
            </a:r>
            <a:r>
              <a:rPr sz="2000" spc="-60" dirty="0">
                <a:solidFill>
                  <a:srgbClr val="3333CC"/>
                </a:solidFill>
                <a:latin typeface="Microsoft Sans Serif"/>
                <a:cs typeface="Microsoft Sans Serif"/>
              </a:rPr>
              <a:t>ating</a:t>
            </a:r>
            <a:r>
              <a:rPr sz="2000" spc="-20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Microsoft Sans Serif"/>
                <a:cs typeface="Microsoft Sans Serif"/>
              </a:rPr>
              <a:t>a</a:t>
            </a:r>
            <a:r>
              <a:rPr sz="2000" spc="20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3333CC"/>
                </a:solidFill>
                <a:latin typeface="Microsoft Sans Serif"/>
                <a:cs typeface="Microsoft Sans Serif"/>
              </a:rPr>
              <a:t>c</a:t>
            </a:r>
            <a:r>
              <a:rPr sz="2000" spc="-125" dirty="0">
                <a:solidFill>
                  <a:srgbClr val="3333CC"/>
                </a:solidFill>
                <a:latin typeface="Microsoft Sans Serif"/>
                <a:cs typeface="Microsoft Sans Serif"/>
              </a:rPr>
              <a:t>hain</a:t>
            </a:r>
            <a:r>
              <a:rPr sz="2000" spc="5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3333CC"/>
                </a:solidFill>
                <a:latin typeface="Microsoft Sans Serif"/>
                <a:cs typeface="Microsoft Sans Serif"/>
              </a:rPr>
              <a:t>code</a:t>
            </a:r>
            <a:r>
              <a:rPr sz="2000" spc="10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3333CC"/>
                </a:solidFill>
                <a:latin typeface="Microsoft Sans Serif"/>
                <a:cs typeface="Microsoft Sans Serif"/>
              </a:rPr>
              <a:t>as</a:t>
            </a:r>
            <a:r>
              <a:rPr sz="2000" spc="10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Microsoft Sans Serif"/>
                <a:cs typeface="Microsoft Sans Serif"/>
              </a:rPr>
              <a:t>a</a:t>
            </a:r>
            <a:endParaRPr sz="2000" dirty="0">
              <a:latin typeface="Microsoft Sans Serif"/>
              <a:cs typeface="Microsoft Sans Serif"/>
            </a:endParaRPr>
          </a:p>
          <a:p>
            <a:pPr marL="501650">
              <a:lnSpc>
                <a:spcPct val="100000"/>
              </a:lnSpc>
            </a:pPr>
            <a:r>
              <a:rPr sz="2000" spc="-95" dirty="0">
                <a:solidFill>
                  <a:srgbClr val="3333CC"/>
                </a:solidFill>
                <a:latin typeface="Microsoft Sans Serif"/>
                <a:cs typeface="Microsoft Sans Serif"/>
              </a:rPr>
              <a:t>circular</a:t>
            </a:r>
            <a:r>
              <a:rPr sz="2000" spc="-5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-210" dirty="0">
                <a:solidFill>
                  <a:srgbClr val="3333CC"/>
                </a:solidFill>
                <a:latin typeface="Microsoft Sans Serif"/>
                <a:cs typeface="Microsoft Sans Serif"/>
              </a:rPr>
              <a:t>s</a:t>
            </a:r>
            <a:r>
              <a:rPr sz="2000" spc="-229" dirty="0">
                <a:solidFill>
                  <a:srgbClr val="3333CC"/>
                </a:solidFill>
                <a:latin typeface="Microsoft Sans Serif"/>
                <a:cs typeface="Microsoft Sans Serif"/>
              </a:rPr>
              <a:t>e</a:t>
            </a:r>
            <a:r>
              <a:rPr sz="2000" spc="-120" dirty="0">
                <a:solidFill>
                  <a:srgbClr val="3333CC"/>
                </a:solidFill>
                <a:latin typeface="Microsoft Sans Serif"/>
                <a:cs typeface="Microsoft Sans Serif"/>
              </a:rPr>
              <a:t>q</a:t>
            </a:r>
            <a:r>
              <a:rPr sz="2000" spc="-130" dirty="0">
                <a:solidFill>
                  <a:srgbClr val="3333CC"/>
                </a:solidFill>
                <a:latin typeface="Microsoft Sans Serif"/>
                <a:cs typeface="Microsoft Sans Serif"/>
              </a:rPr>
              <a:t>u</a:t>
            </a:r>
            <a:r>
              <a:rPr sz="2000" spc="-160" dirty="0">
                <a:solidFill>
                  <a:srgbClr val="3333CC"/>
                </a:solidFill>
                <a:latin typeface="Microsoft Sans Serif"/>
                <a:cs typeface="Microsoft Sans Serif"/>
              </a:rPr>
              <a:t>ence,</a:t>
            </a:r>
            <a:r>
              <a:rPr sz="2000" spc="-25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3333CC"/>
                </a:solidFill>
                <a:latin typeface="Microsoft Sans Serif"/>
                <a:cs typeface="Microsoft Sans Serif"/>
              </a:rPr>
              <a:t>w</a:t>
            </a:r>
            <a:r>
              <a:rPr sz="2000" spc="-110" dirty="0">
                <a:solidFill>
                  <a:srgbClr val="3333CC"/>
                </a:solidFill>
                <a:latin typeface="Microsoft Sans Serif"/>
                <a:cs typeface="Microsoft Sans Serif"/>
              </a:rPr>
              <a:t>e</a:t>
            </a:r>
            <a:r>
              <a:rPr sz="2000" spc="20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3333CC"/>
                </a:solidFill>
                <a:latin typeface="Microsoft Sans Serif"/>
                <a:cs typeface="Microsoft Sans Serif"/>
              </a:rPr>
              <a:t>get</a:t>
            </a:r>
            <a:endParaRPr sz="2000" dirty="0">
              <a:latin typeface="Microsoft Sans Serif"/>
              <a:cs typeface="Microsoft Sans Serif"/>
            </a:endParaRPr>
          </a:p>
          <a:p>
            <a:pPr marL="501650">
              <a:lnSpc>
                <a:spcPct val="100000"/>
              </a:lnSpc>
            </a:pPr>
            <a:r>
              <a:rPr sz="2000" spc="-120" dirty="0">
                <a:solidFill>
                  <a:srgbClr val="3333CC"/>
                </a:solidFill>
                <a:latin typeface="Microsoft Sans Serif"/>
                <a:cs typeface="Microsoft Sans Serif"/>
              </a:rPr>
              <a:t>the</a:t>
            </a:r>
            <a:r>
              <a:rPr sz="2000" spc="-5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3333CC"/>
                </a:solidFill>
                <a:latin typeface="Microsoft Sans Serif"/>
                <a:cs typeface="Microsoft Sans Serif"/>
              </a:rPr>
              <a:t>first</a:t>
            </a:r>
            <a:r>
              <a:rPr sz="2000" spc="-45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3333CC"/>
                </a:solidFill>
                <a:latin typeface="Microsoft Sans Serif"/>
                <a:cs typeface="Microsoft Sans Serif"/>
              </a:rPr>
              <a:t>difference</a:t>
            </a:r>
            <a:r>
              <a:rPr sz="2000" spc="-25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3333CC"/>
                </a:solidFill>
                <a:latin typeface="Microsoft Sans Serif"/>
                <a:cs typeface="Microsoft Sans Serif"/>
              </a:rPr>
              <a:t>=</a:t>
            </a:r>
            <a:r>
              <a:rPr sz="2000" spc="10" dirty="0">
                <a:solidFill>
                  <a:srgbClr val="3333CC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Microsoft Sans Serif"/>
                <a:cs typeface="Microsoft Sans Serif"/>
              </a:rPr>
              <a:t>31330303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394" y="3450717"/>
            <a:ext cx="223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Microsoft Sans Serif"/>
                <a:cs typeface="Microsoft Sans Serif"/>
              </a:rPr>
              <a:t>C</a:t>
            </a:r>
            <a:r>
              <a:rPr sz="1800" spc="-185" dirty="0">
                <a:latin typeface="Microsoft Sans Serif"/>
                <a:cs typeface="Microsoft Sans Serif"/>
              </a:rPr>
              <a:t>h</a:t>
            </a:r>
            <a:r>
              <a:rPr sz="1800" spc="-80" dirty="0">
                <a:latin typeface="Microsoft Sans Serif"/>
                <a:cs typeface="Microsoft Sans Serif"/>
              </a:rPr>
              <a:t>ain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cod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: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275" dirty="0">
                <a:latin typeface="Microsoft Sans Serif"/>
                <a:cs typeface="Microsoft Sans Serif"/>
              </a:rPr>
              <a:t>T</a:t>
            </a:r>
            <a:r>
              <a:rPr sz="1800" spc="-245" dirty="0">
                <a:latin typeface="Microsoft Sans Serif"/>
                <a:cs typeface="Microsoft Sans Serif"/>
              </a:rPr>
              <a:t>h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first</a:t>
            </a:r>
            <a:endParaRPr sz="1800" dirty="0">
              <a:latin typeface="Microsoft Sans Serif"/>
              <a:cs typeface="Microsoft Sans Serif"/>
            </a:endParaRPr>
          </a:p>
          <a:p>
            <a:pPr marL="1282065">
              <a:lnSpc>
                <a:spcPct val="100000"/>
              </a:lnSpc>
            </a:pPr>
            <a:r>
              <a:rPr sz="1800" spc="40" dirty="0">
                <a:latin typeface="Microsoft Sans Serif"/>
                <a:cs typeface="Microsoft Sans Serif"/>
              </a:rPr>
              <a:t>diff</a:t>
            </a:r>
            <a:r>
              <a:rPr sz="1800" spc="-125" dirty="0">
                <a:latin typeface="Microsoft Sans Serif"/>
                <a:cs typeface="Microsoft Sans Serif"/>
              </a:rPr>
              <a:t>eren</a:t>
            </a:r>
            <a:r>
              <a:rPr sz="1800" spc="-120" dirty="0">
                <a:latin typeface="Microsoft Sans Serif"/>
                <a:cs typeface="Microsoft Sans Serif"/>
              </a:rPr>
              <a:t>c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endParaRPr sz="18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81446"/>
              </p:ext>
            </p:extLst>
          </p:nvPr>
        </p:nvGraphicFramePr>
        <p:xfrm>
          <a:off x="1990850" y="4035162"/>
          <a:ext cx="1351279" cy="163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528">
                <a:tc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2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203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503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279775" y="5926328"/>
            <a:ext cx="5263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3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C00000"/>
                </a:solidFill>
                <a:latin typeface="Arial"/>
                <a:cs typeface="Arial"/>
              </a:rPr>
              <a:t>first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difference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C00000"/>
                </a:solidFill>
                <a:latin typeface="Arial"/>
                <a:cs typeface="Arial"/>
              </a:rPr>
              <a:t>rotational</a:t>
            </a:r>
            <a:r>
              <a:rPr sz="2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C00000"/>
                </a:solidFill>
                <a:latin typeface="Arial"/>
                <a:cs typeface="Arial"/>
              </a:rPr>
              <a:t>invariant.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1500378"/>
            <a:ext cx="9144000" cy="2087880"/>
          </a:xfrm>
          <a:custGeom>
            <a:avLst/>
            <a:gdLst/>
            <a:ahLst/>
            <a:cxnLst/>
            <a:rect l="l" t="t" r="r" b="b"/>
            <a:pathLst>
              <a:path w="9144000" h="2087879">
                <a:moveTo>
                  <a:pt x="0" y="2087880"/>
                </a:moveTo>
                <a:lnTo>
                  <a:pt x="9144000" y="2087880"/>
                </a:lnTo>
                <a:lnTo>
                  <a:pt x="9144000" y="0"/>
                </a:lnTo>
                <a:lnTo>
                  <a:pt x="0" y="0"/>
                </a:lnTo>
                <a:lnTo>
                  <a:pt x="0" y="208788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489" y="0"/>
            <a:ext cx="55657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5945">
              <a:lnSpc>
                <a:spcPct val="100000"/>
              </a:lnSpc>
              <a:spcBef>
                <a:spcPts val="95"/>
              </a:spcBef>
            </a:pPr>
            <a:r>
              <a:rPr sz="4000" spc="-180" dirty="0"/>
              <a:t>Differential</a:t>
            </a:r>
            <a:r>
              <a:rPr sz="4000" spc="-90" dirty="0"/>
              <a:t> </a:t>
            </a:r>
            <a:r>
              <a:rPr sz="4000" spc="-290" dirty="0"/>
              <a:t>Strategy </a:t>
            </a:r>
            <a:r>
              <a:rPr sz="4000" spc="-285" dirty="0"/>
              <a:t> </a:t>
            </a:r>
            <a:r>
              <a:rPr sz="4000" spc="-300" dirty="0"/>
              <a:t>No</a:t>
            </a:r>
            <a:r>
              <a:rPr sz="4000" spc="-95" dirty="0"/>
              <a:t>r</a:t>
            </a:r>
            <a:r>
              <a:rPr sz="4000" spc="-190" dirty="0"/>
              <a:t>mal</a:t>
            </a:r>
            <a:r>
              <a:rPr sz="4000" spc="-85" dirty="0"/>
              <a:t>i</a:t>
            </a:r>
            <a:r>
              <a:rPr sz="4000" spc="-100" dirty="0"/>
              <a:t>z</a:t>
            </a:r>
            <a:r>
              <a:rPr sz="4000" spc="-25" dirty="0"/>
              <a:t>a</a:t>
            </a:r>
            <a:r>
              <a:rPr sz="4000" spc="-254" dirty="0"/>
              <a:t>tion</a:t>
            </a:r>
            <a:r>
              <a:rPr sz="4000" spc="-75" dirty="0"/>
              <a:t> </a:t>
            </a:r>
            <a:r>
              <a:rPr sz="4000" spc="-125" dirty="0"/>
              <a:t>f</a:t>
            </a:r>
            <a:r>
              <a:rPr sz="4000" spc="-315" dirty="0"/>
              <a:t>or</a:t>
            </a:r>
            <a:r>
              <a:rPr sz="4000" spc="-50" dirty="0"/>
              <a:t> </a:t>
            </a:r>
            <a:r>
              <a:rPr sz="4000" spc="-245" dirty="0"/>
              <a:t>rot</a:t>
            </a:r>
            <a:r>
              <a:rPr sz="4000" spc="-220" dirty="0"/>
              <a:t>a</a:t>
            </a:r>
            <a:r>
              <a:rPr sz="4000" spc="-175" dirty="0"/>
              <a:t>ti</a:t>
            </a:r>
            <a:r>
              <a:rPr sz="4000" spc="-340" dirty="0"/>
              <a:t>o</a:t>
            </a:r>
            <a:r>
              <a:rPr sz="4000" spc="-325" dirty="0"/>
              <a:t>n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98761" y="4078223"/>
            <a:ext cx="2994660" cy="2565400"/>
            <a:chOff x="598761" y="4078223"/>
            <a:chExt cx="2994660" cy="2565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9412" y="4078223"/>
              <a:ext cx="1707459" cy="16681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8667" y="5794891"/>
              <a:ext cx="2974975" cy="838835"/>
            </a:xfrm>
            <a:custGeom>
              <a:avLst/>
              <a:gdLst/>
              <a:ahLst/>
              <a:cxnLst/>
              <a:rect l="l" t="t" r="r" b="b"/>
              <a:pathLst>
                <a:path w="2974975" h="838834">
                  <a:moveTo>
                    <a:pt x="1834094" y="0"/>
                  </a:moveTo>
                  <a:lnTo>
                    <a:pt x="1776097" y="771"/>
                  </a:lnTo>
                  <a:lnTo>
                    <a:pt x="1719972" y="5755"/>
                  </a:lnTo>
                  <a:lnTo>
                    <a:pt x="1667336" y="14744"/>
                  </a:lnTo>
                  <a:lnTo>
                    <a:pt x="1619805" y="27529"/>
                  </a:lnTo>
                  <a:lnTo>
                    <a:pt x="1578995" y="43902"/>
                  </a:lnTo>
                  <a:lnTo>
                    <a:pt x="1546522" y="63656"/>
                  </a:lnTo>
                  <a:lnTo>
                    <a:pt x="1526936" y="56770"/>
                  </a:lnTo>
                  <a:lnTo>
                    <a:pt x="1484193" y="44734"/>
                  </a:lnTo>
                  <a:lnTo>
                    <a:pt x="1406374" y="30526"/>
                  </a:lnTo>
                  <a:lnTo>
                    <a:pt x="1350005" y="25065"/>
                  </a:lnTo>
                  <a:lnTo>
                    <a:pt x="1293093" y="23125"/>
                  </a:lnTo>
                  <a:lnTo>
                    <a:pt x="1236656" y="24584"/>
                  </a:lnTo>
                  <a:lnTo>
                    <a:pt x="1181715" y="29323"/>
                  </a:lnTo>
                  <a:lnTo>
                    <a:pt x="1129288" y="37221"/>
                  </a:lnTo>
                  <a:lnTo>
                    <a:pt x="1080395" y="48160"/>
                  </a:lnTo>
                  <a:lnTo>
                    <a:pt x="1036055" y="62017"/>
                  </a:lnTo>
                  <a:lnTo>
                    <a:pt x="997289" y="78674"/>
                  </a:lnTo>
                  <a:lnTo>
                    <a:pt x="965116" y="98009"/>
                  </a:lnTo>
                  <a:lnTo>
                    <a:pt x="919104" y="88937"/>
                  </a:lnTo>
                  <a:lnTo>
                    <a:pt x="871042" y="81923"/>
                  </a:lnTo>
                  <a:lnTo>
                    <a:pt x="821400" y="77005"/>
                  </a:lnTo>
                  <a:lnTo>
                    <a:pt x="770646" y="74217"/>
                  </a:lnTo>
                  <a:lnTo>
                    <a:pt x="719251" y="73595"/>
                  </a:lnTo>
                  <a:lnTo>
                    <a:pt x="667682" y="75175"/>
                  </a:lnTo>
                  <a:lnTo>
                    <a:pt x="600338" y="80641"/>
                  </a:lnTo>
                  <a:lnTo>
                    <a:pt x="537387" y="89596"/>
                  </a:lnTo>
                  <a:lnTo>
                    <a:pt x="479443" y="101727"/>
                  </a:lnTo>
                  <a:lnTo>
                    <a:pt x="427122" y="116725"/>
                  </a:lnTo>
                  <a:lnTo>
                    <a:pt x="381038" y="134278"/>
                  </a:lnTo>
                  <a:lnTo>
                    <a:pt x="341808" y="154077"/>
                  </a:lnTo>
                  <a:lnTo>
                    <a:pt x="310046" y="175811"/>
                  </a:lnTo>
                  <a:lnTo>
                    <a:pt x="271386" y="223842"/>
                  </a:lnTo>
                  <a:lnTo>
                    <a:pt x="265720" y="249517"/>
                  </a:lnTo>
                  <a:lnTo>
                    <a:pt x="269982" y="275885"/>
                  </a:lnTo>
                  <a:lnTo>
                    <a:pt x="267480" y="278502"/>
                  </a:lnTo>
                  <a:lnTo>
                    <a:pt x="212088" y="282775"/>
                  </a:lnTo>
                  <a:lnTo>
                    <a:pt x="160418" y="290865"/>
                  </a:lnTo>
                  <a:lnTo>
                    <a:pt x="113717" y="302463"/>
                  </a:lnTo>
                  <a:lnTo>
                    <a:pt x="73233" y="317262"/>
                  </a:lnTo>
                  <a:lnTo>
                    <a:pt x="12390" y="359313"/>
                  </a:lnTo>
                  <a:lnTo>
                    <a:pt x="0" y="384647"/>
                  </a:lnTo>
                  <a:lnTo>
                    <a:pt x="2401" y="410009"/>
                  </a:lnTo>
                  <a:lnTo>
                    <a:pt x="18952" y="434450"/>
                  </a:lnTo>
                  <a:lnTo>
                    <a:pt x="49010" y="457023"/>
                  </a:lnTo>
                  <a:lnTo>
                    <a:pt x="91935" y="476781"/>
                  </a:lnTo>
                  <a:lnTo>
                    <a:pt x="147084" y="492776"/>
                  </a:lnTo>
                  <a:lnTo>
                    <a:pt x="107852" y="512817"/>
                  </a:lnTo>
                  <a:lnTo>
                    <a:pt x="81142" y="535365"/>
                  </a:lnTo>
                  <a:lnTo>
                    <a:pt x="67677" y="559581"/>
                  </a:lnTo>
                  <a:lnTo>
                    <a:pt x="68179" y="584622"/>
                  </a:lnTo>
                  <a:lnTo>
                    <a:pt x="105194" y="627965"/>
                  </a:lnTo>
                  <a:lnTo>
                    <a:pt x="180145" y="661346"/>
                  </a:lnTo>
                  <a:lnTo>
                    <a:pt x="228500" y="673290"/>
                  </a:lnTo>
                  <a:lnTo>
                    <a:pt x="282323" y="681531"/>
                  </a:lnTo>
                  <a:lnTo>
                    <a:pt x="340276" y="685663"/>
                  </a:lnTo>
                  <a:lnTo>
                    <a:pt x="401020" y="685283"/>
                  </a:lnTo>
                  <a:lnTo>
                    <a:pt x="402862" y="686527"/>
                  </a:lnTo>
                  <a:lnTo>
                    <a:pt x="439119" y="707452"/>
                  </a:lnTo>
                  <a:lnTo>
                    <a:pt x="475833" y="724149"/>
                  </a:lnTo>
                  <a:lnTo>
                    <a:pt x="516329" y="739012"/>
                  </a:lnTo>
                  <a:lnTo>
                    <a:pt x="560163" y="752001"/>
                  </a:lnTo>
                  <a:lnTo>
                    <a:pt x="606891" y="763071"/>
                  </a:lnTo>
                  <a:lnTo>
                    <a:pt x="656066" y="772181"/>
                  </a:lnTo>
                  <a:lnTo>
                    <a:pt x="707246" y="779287"/>
                  </a:lnTo>
                  <a:lnTo>
                    <a:pt x="759984" y="784347"/>
                  </a:lnTo>
                  <a:lnTo>
                    <a:pt x="813835" y="787319"/>
                  </a:lnTo>
                  <a:lnTo>
                    <a:pt x="868356" y="788160"/>
                  </a:lnTo>
                  <a:lnTo>
                    <a:pt x="923101" y="786827"/>
                  </a:lnTo>
                  <a:lnTo>
                    <a:pt x="977625" y="783278"/>
                  </a:lnTo>
                  <a:lnTo>
                    <a:pt x="1031483" y="777469"/>
                  </a:lnTo>
                  <a:lnTo>
                    <a:pt x="1084231" y="769359"/>
                  </a:lnTo>
                  <a:lnTo>
                    <a:pt x="1135423" y="758904"/>
                  </a:lnTo>
                  <a:lnTo>
                    <a:pt x="1174622" y="778427"/>
                  </a:lnTo>
                  <a:lnTo>
                    <a:pt x="1220105" y="795572"/>
                  </a:lnTo>
                  <a:lnTo>
                    <a:pt x="1271148" y="810131"/>
                  </a:lnTo>
                  <a:lnTo>
                    <a:pt x="1327025" y="821896"/>
                  </a:lnTo>
                  <a:lnTo>
                    <a:pt x="1387010" y="830659"/>
                  </a:lnTo>
                  <a:lnTo>
                    <a:pt x="1448556" y="836127"/>
                  </a:lnTo>
                  <a:lnTo>
                    <a:pt x="1509989" y="838320"/>
                  </a:lnTo>
                  <a:lnTo>
                    <a:pt x="1570617" y="837378"/>
                  </a:lnTo>
                  <a:lnTo>
                    <a:pt x="1629750" y="833445"/>
                  </a:lnTo>
                  <a:lnTo>
                    <a:pt x="1686697" y="826663"/>
                  </a:lnTo>
                  <a:lnTo>
                    <a:pt x="1740769" y="817174"/>
                  </a:lnTo>
                  <a:lnTo>
                    <a:pt x="1791274" y="805119"/>
                  </a:lnTo>
                  <a:lnTo>
                    <a:pt x="1837522" y="790641"/>
                  </a:lnTo>
                  <a:lnTo>
                    <a:pt x="1878822" y="773883"/>
                  </a:lnTo>
                  <a:lnTo>
                    <a:pt x="1914484" y="754985"/>
                  </a:lnTo>
                  <a:lnTo>
                    <a:pt x="1966130" y="711343"/>
                  </a:lnTo>
                  <a:lnTo>
                    <a:pt x="2014485" y="721226"/>
                  </a:lnTo>
                  <a:lnTo>
                    <a:pt x="2065698" y="728436"/>
                  </a:lnTo>
                  <a:lnTo>
                    <a:pt x="2119006" y="732890"/>
                  </a:lnTo>
                  <a:lnTo>
                    <a:pt x="2173648" y="734508"/>
                  </a:lnTo>
                  <a:lnTo>
                    <a:pt x="2238254" y="732708"/>
                  </a:lnTo>
                  <a:lnTo>
                    <a:pt x="2299619" y="727111"/>
                  </a:lnTo>
                  <a:lnTo>
                    <a:pt x="2356918" y="718031"/>
                  </a:lnTo>
                  <a:lnTo>
                    <a:pt x="2409326" y="705778"/>
                  </a:lnTo>
                  <a:lnTo>
                    <a:pt x="2456017" y="690664"/>
                  </a:lnTo>
                  <a:lnTo>
                    <a:pt x="2496166" y="673002"/>
                  </a:lnTo>
                  <a:lnTo>
                    <a:pt x="2528949" y="653102"/>
                  </a:lnTo>
                  <a:lnTo>
                    <a:pt x="2569111" y="607838"/>
                  </a:lnTo>
                  <a:lnTo>
                    <a:pt x="2574841" y="583098"/>
                  </a:lnTo>
                  <a:lnTo>
                    <a:pt x="2633378" y="578392"/>
                  </a:lnTo>
                  <a:lnTo>
                    <a:pt x="2689665" y="570881"/>
                  </a:lnTo>
                  <a:lnTo>
                    <a:pt x="2743023" y="560674"/>
                  </a:lnTo>
                  <a:lnTo>
                    <a:pt x="2792773" y="547881"/>
                  </a:lnTo>
                  <a:lnTo>
                    <a:pt x="2848999" y="528348"/>
                  </a:lnTo>
                  <a:lnTo>
                    <a:pt x="2895104" y="506204"/>
                  </a:lnTo>
                  <a:lnTo>
                    <a:pt x="2930913" y="481966"/>
                  </a:lnTo>
                  <a:lnTo>
                    <a:pt x="2970938" y="429271"/>
                  </a:lnTo>
                  <a:lnTo>
                    <a:pt x="2974803" y="401848"/>
                  </a:lnTo>
                  <a:lnTo>
                    <a:pt x="2967667" y="374396"/>
                  </a:lnTo>
                  <a:lnTo>
                    <a:pt x="2949355" y="347431"/>
                  </a:lnTo>
                  <a:lnTo>
                    <a:pt x="2919691" y="321471"/>
                  </a:lnTo>
                  <a:lnTo>
                    <a:pt x="2878498" y="297031"/>
                  </a:lnTo>
                  <a:lnTo>
                    <a:pt x="2885102" y="291011"/>
                  </a:lnTo>
                  <a:lnTo>
                    <a:pt x="2890817" y="284813"/>
                  </a:lnTo>
                  <a:lnTo>
                    <a:pt x="2895262" y="278489"/>
                  </a:lnTo>
                  <a:lnTo>
                    <a:pt x="2907490" y="250295"/>
                  </a:lnTo>
                  <a:lnTo>
                    <a:pt x="2904954" y="222577"/>
                  </a:lnTo>
                  <a:lnTo>
                    <a:pt x="2859734" y="171353"/>
                  </a:lnTo>
                  <a:lnTo>
                    <a:pt x="2819122" y="149241"/>
                  </a:lnTo>
                  <a:lnTo>
                    <a:pt x="2767889" y="130390"/>
                  </a:lnTo>
                  <a:lnTo>
                    <a:pt x="2707072" y="115498"/>
                  </a:lnTo>
                  <a:lnTo>
                    <a:pt x="2637706" y="105261"/>
                  </a:lnTo>
                  <a:lnTo>
                    <a:pt x="2622550" y="83920"/>
                  </a:lnTo>
                  <a:lnTo>
                    <a:pt x="2565519" y="46028"/>
                  </a:lnTo>
                  <a:lnTo>
                    <a:pt x="2524930" y="30331"/>
                  </a:lnTo>
                  <a:lnTo>
                    <a:pt x="2480740" y="18188"/>
                  </a:lnTo>
                  <a:lnTo>
                    <a:pt x="2433320" y="9155"/>
                  </a:lnTo>
                  <a:lnTo>
                    <a:pt x="2383639" y="3203"/>
                  </a:lnTo>
                  <a:lnTo>
                    <a:pt x="2332668" y="299"/>
                  </a:lnTo>
                  <a:lnTo>
                    <a:pt x="2281376" y="414"/>
                  </a:lnTo>
                  <a:lnTo>
                    <a:pt x="2230731" y="3518"/>
                  </a:lnTo>
                  <a:lnTo>
                    <a:pt x="2181703" y="9579"/>
                  </a:lnTo>
                  <a:lnTo>
                    <a:pt x="2135262" y="18567"/>
                  </a:lnTo>
                  <a:lnTo>
                    <a:pt x="2092376" y="30452"/>
                  </a:lnTo>
                  <a:lnTo>
                    <a:pt x="2054014" y="45203"/>
                  </a:lnTo>
                  <a:lnTo>
                    <a:pt x="2031625" y="35196"/>
                  </a:lnTo>
                  <a:lnTo>
                    <a:pt x="2006532" y="26261"/>
                  </a:lnTo>
                  <a:lnTo>
                    <a:pt x="1978987" y="18478"/>
                  </a:lnTo>
                  <a:lnTo>
                    <a:pt x="1949239" y="11929"/>
                  </a:lnTo>
                  <a:lnTo>
                    <a:pt x="1892347" y="3649"/>
                  </a:lnTo>
                  <a:lnTo>
                    <a:pt x="1834094" y="0"/>
                  </a:lnTo>
                  <a:close/>
                </a:path>
              </a:pathLst>
            </a:custGeom>
            <a:solidFill>
              <a:srgbClr val="005E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667" y="5794891"/>
              <a:ext cx="2974975" cy="838835"/>
            </a:xfrm>
            <a:custGeom>
              <a:avLst/>
              <a:gdLst/>
              <a:ahLst/>
              <a:cxnLst/>
              <a:rect l="l" t="t" r="r" b="b"/>
              <a:pathLst>
                <a:path w="2974975" h="838834">
                  <a:moveTo>
                    <a:pt x="269982" y="275885"/>
                  </a:moveTo>
                  <a:lnTo>
                    <a:pt x="271386" y="223842"/>
                  </a:lnTo>
                  <a:lnTo>
                    <a:pt x="310046" y="175811"/>
                  </a:lnTo>
                  <a:lnTo>
                    <a:pt x="341808" y="154077"/>
                  </a:lnTo>
                  <a:lnTo>
                    <a:pt x="381038" y="134278"/>
                  </a:lnTo>
                  <a:lnTo>
                    <a:pt x="427122" y="116725"/>
                  </a:lnTo>
                  <a:lnTo>
                    <a:pt x="479443" y="101727"/>
                  </a:lnTo>
                  <a:lnTo>
                    <a:pt x="537387" y="89596"/>
                  </a:lnTo>
                  <a:lnTo>
                    <a:pt x="600338" y="80641"/>
                  </a:lnTo>
                  <a:lnTo>
                    <a:pt x="667682" y="75175"/>
                  </a:lnTo>
                  <a:lnTo>
                    <a:pt x="719251" y="73595"/>
                  </a:lnTo>
                  <a:lnTo>
                    <a:pt x="770646" y="74217"/>
                  </a:lnTo>
                  <a:lnTo>
                    <a:pt x="821400" y="77005"/>
                  </a:lnTo>
                  <a:lnTo>
                    <a:pt x="871042" y="81923"/>
                  </a:lnTo>
                  <a:lnTo>
                    <a:pt x="919104" y="88937"/>
                  </a:lnTo>
                  <a:lnTo>
                    <a:pt x="965116" y="98009"/>
                  </a:lnTo>
                  <a:lnTo>
                    <a:pt x="997289" y="78674"/>
                  </a:lnTo>
                  <a:lnTo>
                    <a:pt x="1036055" y="62017"/>
                  </a:lnTo>
                  <a:lnTo>
                    <a:pt x="1080395" y="48160"/>
                  </a:lnTo>
                  <a:lnTo>
                    <a:pt x="1129288" y="37221"/>
                  </a:lnTo>
                  <a:lnTo>
                    <a:pt x="1181715" y="29323"/>
                  </a:lnTo>
                  <a:lnTo>
                    <a:pt x="1236656" y="24584"/>
                  </a:lnTo>
                  <a:lnTo>
                    <a:pt x="1293093" y="23125"/>
                  </a:lnTo>
                  <a:lnTo>
                    <a:pt x="1350005" y="25065"/>
                  </a:lnTo>
                  <a:lnTo>
                    <a:pt x="1406374" y="30526"/>
                  </a:lnTo>
                  <a:lnTo>
                    <a:pt x="1461178" y="39627"/>
                  </a:lnTo>
                  <a:lnTo>
                    <a:pt x="1506136" y="50456"/>
                  </a:lnTo>
                  <a:lnTo>
                    <a:pt x="1546522" y="63656"/>
                  </a:lnTo>
                  <a:lnTo>
                    <a:pt x="1578995" y="43902"/>
                  </a:lnTo>
                  <a:lnTo>
                    <a:pt x="1619805" y="27529"/>
                  </a:lnTo>
                  <a:lnTo>
                    <a:pt x="1667336" y="14744"/>
                  </a:lnTo>
                  <a:lnTo>
                    <a:pt x="1719972" y="5755"/>
                  </a:lnTo>
                  <a:lnTo>
                    <a:pt x="1776097" y="771"/>
                  </a:lnTo>
                  <a:lnTo>
                    <a:pt x="1834094" y="0"/>
                  </a:lnTo>
                  <a:lnTo>
                    <a:pt x="1892347" y="3649"/>
                  </a:lnTo>
                  <a:lnTo>
                    <a:pt x="1949239" y="11929"/>
                  </a:lnTo>
                  <a:lnTo>
                    <a:pt x="2006532" y="26261"/>
                  </a:lnTo>
                  <a:lnTo>
                    <a:pt x="2054014" y="45203"/>
                  </a:lnTo>
                  <a:lnTo>
                    <a:pt x="2092376" y="30452"/>
                  </a:lnTo>
                  <a:lnTo>
                    <a:pt x="2135262" y="18567"/>
                  </a:lnTo>
                  <a:lnTo>
                    <a:pt x="2181703" y="9579"/>
                  </a:lnTo>
                  <a:lnTo>
                    <a:pt x="2230731" y="3518"/>
                  </a:lnTo>
                  <a:lnTo>
                    <a:pt x="2281376" y="414"/>
                  </a:lnTo>
                  <a:lnTo>
                    <a:pt x="2332668" y="299"/>
                  </a:lnTo>
                  <a:lnTo>
                    <a:pt x="2383639" y="3203"/>
                  </a:lnTo>
                  <a:lnTo>
                    <a:pt x="2433320" y="9155"/>
                  </a:lnTo>
                  <a:lnTo>
                    <a:pt x="2480740" y="18188"/>
                  </a:lnTo>
                  <a:lnTo>
                    <a:pt x="2524930" y="30331"/>
                  </a:lnTo>
                  <a:lnTo>
                    <a:pt x="2565519" y="46028"/>
                  </a:lnTo>
                  <a:lnTo>
                    <a:pt x="2622550" y="83920"/>
                  </a:lnTo>
                  <a:lnTo>
                    <a:pt x="2637706" y="105261"/>
                  </a:lnTo>
                  <a:lnTo>
                    <a:pt x="2707072" y="115498"/>
                  </a:lnTo>
                  <a:lnTo>
                    <a:pt x="2767889" y="130390"/>
                  </a:lnTo>
                  <a:lnTo>
                    <a:pt x="2819122" y="149241"/>
                  </a:lnTo>
                  <a:lnTo>
                    <a:pt x="2859734" y="171353"/>
                  </a:lnTo>
                  <a:lnTo>
                    <a:pt x="2904954" y="222577"/>
                  </a:lnTo>
                  <a:lnTo>
                    <a:pt x="2907490" y="250295"/>
                  </a:lnTo>
                  <a:lnTo>
                    <a:pt x="2895262" y="278489"/>
                  </a:lnTo>
                  <a:lnTo>
                    <a:pt x="2890817" y="284813"/>
                  </a:lnTo>
                  <a:lnTo>
                    <a:pt x="2885102" y="291011"/>
                  </a:lnTo>
                  <a:lnTo>
                    <a:pt x="2878498" y="297031"/>
                  </a:lnTo>
                  <a:lnTo>
                    <a:pt x="2919691" y="321471"/>
                  </a:lnTo>
                  <a:lnTo>
                    <a:pt x="2949355" y="347431"/>
                  </a:lnTo>
                  <a:lnTo>
                    <a:pt x="2967667" y="374396"/>
                  </a:lnTo>
                  <a:lnTo>
                    <a:pt x="2974803" y="401848"/>
                  </a:lnTo>
                  <a:lnTo>
                    <a:pt x="2970938" y="429271"/>
                  </a:lnTo>
                  <a:lnTo>
                    <a:pt x="2930913" y="481966"/>
                  </a:lnTo>
                  <a:lnTo>
                    <a:pt x="2895104" y="506204"/>
                  </a:lnTo>
                  <a:lnTo>
                    <a:pt x="2848999" y="528348"/>
                  </a:lnTo>
                  <a:lnTo>
                    <a:pt x="2792773" y="547881"/>
                  </a:lnTo>
                  <a:lnTo>
                    <a:pt x="2743023" y="560674"/>
                  </a:lnTo>
                  <a:lnTo>
                    <a:pt x="2689665" y="570881"/>
                  </a:lnTo>
                  <a:lnTo>
                    <a:pt x="2633378" y="578392"/>
                  </a:lnTo>
                  <a:lnTo>
                    <a:pt x="2574841" y="583098"/>
                  </a:lnTo>
                  <a:lnTo>
                    <a:pt x="2569111" y="607838"/>
                  </a:lnTo>
                  <a:lnTo>
                    <a:pt x="2528949" y="653102"/>
                  </a:lnTo>
                  <a:lnTo>
                    <a:pt x="2496166" y="673002"/>
                  </a:lnTo>
                  <a:lnTo>
                    <a:pt x="2456017" y="690664"/>
                  </a:lnTo>
                  <a:lnTo>
                    <a:pt x="2409326" y="705778"/>
                  </a:lnTo>
                  <a:lnTo>
                    <a:pt x="2356918" y="718031"/>
                  </a:lnTo>
                  <a:lnTo>
                    <a:pt x="2299619" y="727111"/>
                  </a:lnTo>
                  <a:lnTo>
                    <a:pt x="2238254" y="732708"/>
                  </a:lnTo>
                  <a:lnTo>
                    <a:pt x="2173648" y="734508"/>
                  </a:lnTo>
                  <a:lnTo>
                    <a:pt x="2119006" y="732890"/>
                  </a:lnTo>
                  <a:lnTo>
                    <a:pt x="2065698" y="728436"/>
                  </a:lnTo>
                  <a:lnTo>
                    <a:pt x="2014485" y="721226"/>
                  </a:lnTo>
                  <a:lnTo>
                    <a:pt x="1966130" y="711343"/>
                  </a:lnTo>
                  <a:lnTo>
                    <a:pt x="1943817" y="734091"/>
                  </a:lnTo>
                  <a:lnTo>
                    <a:pt x="1878822" y="773883"/>
                  </a:lnTo>
                  <a:lnTo>
                    <a:pt x="1837522" y="790641"/>
                  </a:lnTo>
                  <a:lnTo>
                    <a:pt x="1791274" y="805119"/>
                  </a:lnTo>
                  <a:lnTo>
                    <a:pt x="1740769" y="817174"/>
                  </a:lnTo>
                  <a:lnTo>
                    <a:pt x="1686697" y="826663"/>
                  </a:lnTo>
                  <a:lnTo>
                    <a:pt x="1629750" y="833445"/>
                  </a:lnTo>
                  <a:lnTo>
                    <a:pt x="1570617" y="837378"/>
                  </a:lnTo>
                  <a:lnTo>
                    <a:pt x="1509989" y="838320"/>
                  </a:lnTo>
                  <a:lnTo>
                    <a:pt x="1448556" y="836127"/>
                  </a:lnTo>
                  <a:lnTo>
                    <a:pt x="1387010" y="830659"/>
                  </a:lnTo>
                  <a:lnTo>
                    <a:pt x="1327025" y="821896"/>
                  </a:lnTo>
                  <a:lnTo>
                    <a:pt x="1271148" y="810131"/>
                  </a:lnTo>
                  <a:lnTo>
                    <a:pt x="1220105" y="795572"/>
                  </a:lnTo>
                  <a:lnTo>
                    <a:pt x="1174622" y="778427"/>
                  </a:lnTo>
                  <a:lnTo>
                    <a:pt x="1135423" y="758904"/>
                  </a:lnTo>
                  <a:lnTo>
                    <a:pt x="1084231" y="769359"/>
                  </a:lnTo>
                  <a:lnTo>
                    <a:pt x="1031483" y="777469"/>
                  </a:lnTo>
                  <a:lnTo>
                    <a:pt x="977625" y="783278"/>
                  </a:lnTo>
                  <a:lnTo>
                    <a:pt x="923101" y="786827"/>
                  </a:lnTo>
                  <a:lnTo>
                    <a:pt x="868356" y="788160"/>
                  </a:lnTo>
                  <a:lnTo>
                    <a:pt x="813835" y="787319"/>
                  </a:lnTo>
                  <a:lnTo>
                    <a:pt x="759984" y="784347"/>
                  </a:lnTo>
                  <a:lnTo>
                    <a:pt x="707246" y="779287"/>
                  </a:lnTo>
                  <a:lnTo>
                    <a:pt x="656066" y="772181"/>
                  </a:lnTo>
                  <a:lnTo>
                    <a:pt x="606891" y="763071"/>
                  </a:lnTo>
                  <a:lnTo>
                    <a:pt x="560163" y="752001"/>
                  </a:lnTo>
                  <a:lnTo>
                    <a:pt x="516329" y="739012"/>
                  </a:lnTo>
                  <a:lnTo>
                    <a:pt x="475833" y="724149"/>
                  </a:lnTo>
                  <a:lnTo>
                    <a:pt x="439119" y="707452"/>
                  </a:lnTo>
                  <a:lnTo>
                    <a:pt x="404729" y="687746"/>
                  </a:lnTo>
                  <a:lnTo>
                    <a:pt x="401020" y="685283"/>
                  </a:lnTo>
                  <a:lnTo>
                    <a:pt x="340276" y="685663"/>
                  </a:lnTo>
                  <a:lnTo>
                    <a:pt x="282323" y="681531"/>
                  </a:lnTo>
                  <a:lnTo>
                    <a:pt x="228500" y="673290"/>
                  </a:lnTo>
                  <a:lnTo>
                    <a:pt x="180145" y="661346"/>
                  </a:lnTo>
                  <a:lnTo>
                    <a:pt x="138597" y="646103"/>
                  </a:lnTo>
                  <a:lnTo>
                    <a:pt x="81275" y="607336"/>
                  </a:lnTo>
                  <a:lnTo>
                    <a:pt x="67677" y="559581"/>
                  </a:lnTo>
                  <a:lnTo>
                    <a:pt x="81142" y="535365"/>
                  </a:lnTo>
                  <a:lnTo>
                    <a:pt x="107852" y="512817"/>
                  </a:lnTo>
                  <a:lnTo>
                    <a:pt x="147084" y="492776"/>
                  </a:lnTo>
                  <a:lnTo>
                    <a:pt x="91935" y="476781"/>
                  </a:lnTo>
                  <a:lnTo>
                    <a:pt x="49010" y="457023"/>
                  </a:lnTo>
                  <a:lnTo>
                    <a:pt x="18952" y="434450"/>
                  </a:lnTo>
                  <a:lnTo>
                    <a:pt x="2401" y="410009"/>
                  </a:lnTo>
                  <a:lnTo>
                    <a:pt x="0" y="384647"/>
                  </a:lnTo>
                  <a:lnTo>
                    <a:pt x="12390" y="359313"/>
                  </a:lnTo>
                  <a:lnTo>
                    <a:pt x="73233" y="317262"/>
                  </a:lnTo>
                  <a:lnTo>
                    <a:pt x="113717" y="302463"/>
                  </a:lnTo>
                  <a:lnTo>
                    <a:pt x="160418" y="290865"/>
                  </a:lnTo>
                  <a:lnTo>
                    <a:pt x="212088" y="282775"/>
                  </a:lnTo>
                  <a:lnTo>
                    <a:pt x="267480" y="278502"/>
                  </a:lnTo>
                  <a:lnTo>
                    <a:pt x="269982" y="275885"/>
                  </a:lnTo>
                  <a:close/>
                </a:path>
                <a:path w="2974975" h="838834">
                  <a:moveTo>
                    <a:pt x="324528" y="504981"/>
                  </a:moveTo>
                  <a:lnTo>
                    <a:pt x="279050" y="505009"/>
                  </a:lnTo>
                  <a:lnTo>
                    <a:pt x="234338" y="502395"/>
                  </a:lnTo>
                  <a:lnTo>
                    <a:pt x="191156" y="497206"/>
                  </a:lnTo>
                  <a:lnTo>
                    <a:pt x="150272" y="489512"/>
                  </a:lnTo>
                </a:path>
                <a:path w="2974975" h="838834">
                  <a:moveTo>
                    <a:pt x="478287" y="674208"/>
                  </a:moveTo>
                  <a:lnTo>
                    <a:pt x="459733" y="676774"/>
                  </a:lnTo>
                  <a:lnTo>
                    <a:pt x="440800" y="678867"/>
                  </a:lnTo>
                  <a:lnTo>
                    <a:pt x="421548" y="680482"/>
                  </a:lnTo>
                  <a:lnTo>
                    <a:pt x="402036" y="681612"/>
                  </a:lnTo>
                </a:path>
                <a:path w="2974975" h="838834">
                  <a:moveTo>
                    <a:pt x="1135296" y="755526"/>
                  </a:moveTo>
                  <a:lnTo>
                    <a:pt x="1122041" y="747449"/>
                  </a:lnTo>
                  <a:lnTo>
                    <a:pt x="1109928" y="739118"/>
                  </a:lnTo>
                  <a:lnTo>
                    <a:pt x="1099006" y="730548"/>
                  </a:lnTo>
                  <a:lnTo>
                    <a:pt x="1089322" y="721757"/>
                  </a:lnTo>
                </a:path>
                <a:path w="2974975" h="838834">
                  <a:moveTo>
                    <a:pt x="1984799" y="671338"/>
                  </a:moveTo>
                  <a:lnTo>
                    <a:pt x="1982083" y="680729"/>
                  </a:lnTo>
                  <a:lnTo>
                    <a:pt x="1978116" y="690047"/>
                  </a:lnTo>
                  <a:lnTo>
                    <a:pt x="1972887" y="699272"/>
                  </a:lnTo>
                  <a:lnTo>
                    <a:pt x="1966384" y="708384"/>
                  </a:lnTo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8305" y="6227432"/>
              <a:ext cx="243458" cy="1582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8662" y="5837377"/>
              <a:ext cx="2607310" cy="304800"/>
            </a:xfrm>
            <a:custGeom>
              <a:avLst/>
              <a:gdLst/>
              <a:ahLst/>
              <a:cxnLst/>
              <a:rect l="l" t="t" r="r" b="b"/>
              <a:pathLst>
                <a:path w="2607310" h="304800">
                  <a:moveTo>
                    <a:pt x="2607106" y="252488"/>
                  </a:moveTo>
                  <a:lnTo>
                    <a:pt x="2588171" y="267071"/>
                  </a:lnTo>
                  <a:lnTo>
                    <a:pt x="2565069" y="280671"/>
                  </a:lnTo>
                  <a:lnTo>
                    <a:pt x="2538062" y="293159"/>
                  </a:lnTo>
                  <a:lnTo>
                    <a:pt x="2507411" y="304406"/>
                  </a:lnTo>
                </a:path>
                <a:path w="2607310" h="304800">
                  <a:moveTo>
                    <a:pt x="2368092" y="59867"/>
                  </a:moveTo>
                  <a:lnTo>
                    <a:pt x="2371902" y="67957"/>
                  </a:lnTo>
                  <a:lnTo>
                    <a:pt x="2373680" y="76161"/>
                  </a:lnTo>
                  <a:lnTo>
                    <a:pt x="2373299" y="84378"/>
                  </a:lnTo>
                </a:path>
                <a:path w="2607310" h="304800">
                  <a:moveTo>
                    <a:pt x="1732076" y="31267"/>
                  </a:moveTo>
                  <a:lnTo>
                    <a:pt x="1742570" y="22933"/>
                  </a:lnTo>
                  <a:lnTo>
                    <a:pt x="1754587" y="14924"/>
                  </a:lnTo>
                  <a:lnTo>
                    <a:pt x="1768081" y="7269"/>
                  </a:lnTo>
                  <a:lnTo>
                    <a:pt x="1783003" y="0"/>
                  </a:lnTo>
                </a:path>
                <a:path w="2607310" h="304800">
                  <a:moveTo>
                    <a:pt x="1254810" y="46164"/>
                  </a:moveTo>
                  <a:lnTo>
                    <a:pt x="1259358" y="39212"/>
                  </a:lnTo>
                  <a:lnTo>
                    <a:pt x="1265002" y="32388"/>
                  </a:lnTo>
                  <a:lnTo>
                    <a:pt x="1271741" y="25711"/>
                  </a:lnTo>
                  <a:lnTo>
                    <a:pt x="1279575" y="19202"/>
                  </a:lnTo>
                </a:path>
                <a:path w="2607310" h="304800">
                  <a:moveTo>
                    <a:pt x="694740" y="55321"/>
                  </a:moveTo>
                  <a:lnTo>
                    <a:pt x="718640" y="61073"/>
                  </a:lnTo>
                  <a:lnTo>
                    <a:pt x="741540" y="67363"/>
                  </a:lnTo>
                  <a:lnTo>
                    <a:pt x="763392" y="74173"/>
                  </a:lnTo>
                  <a:lnTo>
                    <a:pt x="784148" y="81483"/>
                  </a:lnTo>
                </a:path>
                <a:path w="2607310" h="304800">
                  <a:moveTo>
                    <a:pt x="15608" y="260934"/>
                  </a:moveTo>
                  <a:lnTo>
                    <a:pt x="10644" y="254144"/>
                  </a:lnTo>
                  <a:lnTo>
                    <a:pt x="6384" y="247288"/>
                  </a:lnTo>
                  <a:lnTo>
                    <a:pt x="2835" y="240374"/>
                  </a:lnTo>
                  <a:lnTo>
                    <a:pt x="0" y="233413"/>
                  </a:lnTo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10228" y="4226052"/>
            <a:ext cx="1186180" cy="1186180"/>
            <a:chOff x="4110228" y="4226052"/>
            <a:chExt cx="1186180" cy="1186180"/>
          </a:xfrm>
        </p:grpSpPr>
        <p:sp>
          <p:nvSpPr>
            <p:cNvPr id="11" name="object 11"/>
            <p:cNvSpPr/>
            <p:nvPr/>
          </p:nvSpPr>
          <p:spPr>
            <a:xfrm>
              <a:off x="4152900" y="4268724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500" y="1104900"/>
                  </a:moveTo>
                  <a:lnTo>
                    <a:pt x="558800" y="1098550"/>
                  </a:lnTo>
                  <a:lnTo>
                    <a:pt x="495300" y="1066800"/>
                  </a:lnTo>
                  <a:lnTo>
                    <a:pt x="495300" y="1098550"/>
                  </a:lnTo>
                  <a:lnTo>
                    <a:pt x="41275" y="1098550"/>
                  </a:lnTo>
                  <a:lnTo>
                    <a:pt x="69850" y="1041400"/>
                  </a:lnTo>
                  <a:lnTo>
                    <a:pt x="76200" y="1028700"/>
                  </a:lnTo>
                  <a:lnTo>
                    <a:pt x="44450" y="1028700"/>
                  </a:lnTo>
                  <a:lnTo>
                    <a:pt x="44450" y="571500"/>
                  </a:lnTo>
                  <a:lnTo>
                    <a:pt x="38100" y="571500"/>
                  </a:lnTo>
                  <a:lnTo>
                    <a:pt x="31750" y="571500"/>
                  </a:lnTo>
                  <a:lnTo>
                    <a:pt x="31750" y="1028700"/>
                  </a:lnTo>
                  <a:lnTo>
                    <a:pt x="0" y="1028700"/>
                  </a:lnTo>
                  <a:lnTo>
                    <a:pt x="38100" y="1104900"/>
                  </a:lnTo>
                  <a:lnTo>
                    <a:pt x="38100" y="1111250"/>
                  </a:lnTo>
                  <a:lnTo>
                    <a:pt x="495300" y="1111250"/>
                  </a:lnTo>
                  <a:lnTo>
                    <a:pt x="495300" y="1143000"/>
                  </a:lnTo>
                  <a:lnTo>
                    <a:pt x="558800" y="1111250"/>
                  </a:lnTo>
                  <a:lnTo>
                    <a:pt x="571500" y="1104900"/>
                  </a:lnTo>
                  <a:close/>
                </a:path>
                <a:path w="1143000" h="1143000">
                  <a:moveTo>
                    <a:pt x="1143000" y="571500"/>
                  </a:moveTo>
                  <a:lnTo>
                    <a:pt x="1136650" y="558800"/>
                  </a:lnTo>
                  <a:lnTo>
                    <a:pt x="1104900" y="495300"/>
                  </a:lnTo>
                  <a:lnTo>
                    <a:pt x="1104900" y="488950"/>
                  </a:lnTo>
                  <a:lnTo>
                    <a:pt x="571500" y="488950"/>
                  </a:lnTo>
                  <a:lnTo>
                    <a:pt x="571500" y="457200"/>
                  </a:lnTo>
                  <a:lnTo>
                    <a:pt x="501650" y="492125"/>
                  </a:lnTo>
                  <a:lnTo>
                    <a:pt x="501650" y="114300"/>
                  </a:lnTo>
                  <a:lnTo>
                    <a:pt x="533400" y="114300"/>
                  </a:lnTo>
                  <a:lnTo>
                    <a:pt x="527050" y="101600"/>
                  </a:lnTo>
                  <a:lnTo>
                    <a:pt x="495300" y="38100"/>
                  </a:lnTo>
                  <a:lnTo>
                    <a:pt x="495300" y="31750"/>
                  </a:lnTo>
                  <a:lnTo>
                    <a:pt x="114300" y="31750"/>
                  </a:lnTo>
                  <a:lnTo>
                    <a:pt x="114300" y="0"/>
                  </a:lnTo>
                  <a:lnTo>
                    <a:pt x="38100" y="38100"/>
                  </a:lnTo>
                  <a:lnTo>
                    <a:pt x="31750" y="38100"/>
                  </a:lnTo>
                  <a:lnTo>
                    <a:pt x="31750" y="495300"/>
                  </a:lnTo>
                  <a:lnTo>
                    <a:pt x="0" y="495300"/>
                  </a:lnTo>
                  <a:lnTo>
                    <a:pt x="38100" y="571500"/>
                  </a:lnTo>
                  <a:lnTo>
                    <a:pt x="69850" y="508000"/>
                  </a:lnTo>
                  <a:lnTo>
                    <a:pt x="76200" y="495300"/>
                  </a:lnTo>
                  <a:lnTo>
                    <a:pt x="44450" y="495300"/>
                  </a:lnTo>
                  <a:lnTo>
                    <a:pt x="44450" y="41275"/>
                  </a:lnTo>
                  <a:lnTo>
                    <a:pt x="114300" y="76200"/>
                  </a:lnTo>
                  <a:lnTo>
                    <a:pt x="114300" y="44450"/>
                  </a:lnTo>
                  <a:lnTo>
                    <a:pt x="492125" y="44450"/>
                  </a:lnTo>
                  <a:lnTo>
                    <a:pt x="457200" y="114300"/>
                  </a:lnTo>
                  <a:lnTo>
                    <a:pt x="488950" y="114300"/>
                  </a:lnTo>
                  <a:lnTo>
                    <a:pt x="488950" y="495300"/>
                  </a:lnTo>
                  <a:lnTo>
                    <a:pt x="495300" y="495300"/>
                  </a:lnTo>
                  <a:lnTo>
                    <a:pt x="571500" y="533400"/>
                  </a:lnTo>
                  <a:lnTo>
                    <a:pt x="571500" y="501650"/>
                  </a:lnTo>
                  <a:lnTo>
                    <a:pt x="1101725" y="501650"/>
                  </a:lnTo>
                  <a:lnTo>
                    <a:pt x="1066800" y="571500"/>
                  </a:lnTo>
                  <a:lnTo>
                    <a:pt x="1098550" y="571500"/>
                  </a:lnTo>
                  <a:lnTo>
                    <a:pt x="1098550" y="1101725"/>
                  </a:lnTo>
                  <a:lnTo>
                    <a:pt x="1092200" y="1098550"/>
                  </a:lnTo>
                  <a:lnTo>
                    <a:pt x="1028700" y="1066800"/>
                  </a:lnTo>
                  <a:lnTo>
                    <a:pt x="1028700" y="1098550"/>
                  </a:lnTo>
                  <a:lnTo>
                    <a:pt x="571500" y="1098550"/>
                  </a:lnTo>
                  <a:lnTo>
                    <a:pt x="571500" y="1104900"/>
                  </a:lnTo>
                  <a:lnTo>
                    <a:pt x="571500" y="1111250"/>
                  </a:lnTo>
                  <a:lnTo>
                    <a:pt x="1028700" y="1111250"/>
                  </a:lnTo>
                  <a:lnTo>
                    <a:pt x="1028700" y="1143000"/>
                  </a:lnTo>
                  <a:lnTo>
                    <a:pt x="1092200" y="1111250"/>
                  </a:lnTo>
                  <a:lnTo>
                    <a:pt x="1104900" y="1104900"/>
                  </a:lnTo>
                  <a:lnTo>
                    <a:pt x="1111250" y="1104900"/>
                  </a:lnTo>
                  <a:lnTo>
                    <a:pt x="1111250" y="571500"/>
                  </a:lnTo>
                  <a:lnTo>
                    <a:pt x="1143000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0228" y="4226052"/>
              <a:ext cx="161544" cy="16154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624828" y="4226052"/>
            <a:ext cx="1186180" cy="1186180"/>
            <a:chOff x="6624828" y="4226052"/>
            <a:chExt cx="1186180" cy="1186180"/>
          </a:xfrm>
        </p:grpSpPr>
        <p:sp>
          <p:nvSpPr>
            <p:cNvPr id="14" name="object 14"/>
            <p:cNvSpPr/>
            <p:nvPr/>
          </p:nvSpPr>
          <p:spPr>
            <a:xfrm>
              <a:off x="6667500" y="4268724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500" y="31750"/>
                  </a:moveTo>
                  <a:lnTo>
                    <a:pt x="114300" y="31750"/>
                  </a:lnTo>
                  <a:lnTo>
                    <a:pt x="114300" y="0"/>
                  </a:lnTo>
                  <a:lnTo>
                    <a:pt x="38100" y="38100"/>
                  </a:lnTo>
                  <a:lnTo>
                    <a:pt x="31750" y="38100"/>
                  </a:lnTo>
                  <a:lnTo>
                    <a:pt x="31750" y="495300"/>
                  </a:lnTo>
                  <a:lnTo>
                    <a:pt x="0" y="495300"/>
                  </a:lnTo>
                  <a:lnTo>
                    <a:pt x="38100" y="571500"/>
                  </a:lnTo>
                  <a:lnTo>
                    <a:pt x="69850" y="508000"/>
                  </a:lnTo>
                  <a:lnTo>
                    <a:pt x="76200" y="495300"/>
                  </a:lnTo>
                  <a:lnTo>
                    <a:pt x="44450" y="495300"/>
                  </a:lnTo>
                  <a:lnTo>
                    <a:pt x="44450" y="41275"/>
                  </a:lnTo>
                  <a:lnTo>
                    <a:pt x="114300" y="76200"/>
                  </a:lnTo>
                  <a:lnTo>
                    <a:pt x="114300" y="44450"/>
                  </a:lnTo>
                  <a:lnTo>
                    <a:pt x="571500" y="44450"/>
                  </a:lnTo>
                  <a:lnTo>
                    <a:pt x="571500" y="38100"/>
                  </a:lnTo>
                  <a:lnTo>
                    <a:pt x="571500" y="31750"/>
                  </a:lnTo>
                  <a:close/>
                </a:path>
                <a:path w="1143000" h="1143000">
                  <a:moveTo>
                    <a:pt x="1143000" y="114300"/>
                  </a:moveTo>
                  <a:lnTo>
                    <a:pt x="1136650" y="101600"/>
                  </a:lnTo>
                  <a:lnTo>
                    <a:pt x="1104900" y="38100"/>
                  </a:lnTo>
                  <a:lnTo>
                    <a:pt x="1104900" y="31750"/>
                  </a:lnTo>
                  <a:lnTo>
                    <a:pt x="647700" y="31750"/>
                  </a:lnTo>
                  <a:lnTo>
                    <a:pt x="647700" y="0"/>
                  </a:lnTo>
                  <a:lnTo>
                    <a:pt x="571500" y="38100"/>
                  </a:lnTo>
                  <a:lnTo>
                    <a:pt x="647700" y="76200"/>
                  </a:lnTo>
                  <a:lnTo>
                    <a:pt x="647700" y="44450"/>
                  </a:lnTo>
                  <a:lnTo>
                    <a:pt x="1101725" y="44450"/>
                  </a:lnTo>
                  <a:lnTo>
                    <a:pt x="1066800" y="114300"/>
                  </a:lnTo>
                  <a:lnTo>
                    <a:pt x="1098550" y="114300"/>
                  </a:lnTo>
                  <a:lnTo>
                    <a:pt x="1098550" y="492125"/>
                  </a:lnTo>
                  <a:lnTo>
                    <a:pt x="1092200" y="488950"/>
                  </a:lnTo>
                  <a:lnTo>
                    <a:pt x="1028700" y="457200"/>
                  </a:lnTo>
                  <a:lnTo>
                    <a:pt x="1028700" y="488950"/>
                  </a:lnTo>
                  <a:lnTo>
                    <a:pt x="647700" y="488950"/>
                  </a:lnTo>
                  <a:lnTo>
                    <a:pt x="647700" y="495300"/>
                  </a:lnTo>
                  <a:lnTo>
                    <a:pt x="609600" y="571500"/>
                  </a:lnTo>
                  <a:lnTo>
                    <a:pt x="641350" y="571500"/>
                  </a:lnTo>
                  <a:lnTo>
                    <a:pt x="641350" y="1101725"/>
                  </a:lnTo>
                  <a:lnTo>
                    <a:pt x="635000" y="1098550"/>
                  </a:lnTo>
                  <a:lnTo>
                    <a:pt x="571500" y="1066800"/>
                  </a:lnTo>
                  <a:lnTo>
                    <a:pt x="571500" y="1098550"/>
                  </a:lnTo>
                  <a:lnTo>
                    <a:pt x="41275" y="1098550"/>
                  </a:lnTo>
                  <a:lnTo>
                    <a:pt x="69850" y="1041400"/>
                  </a:lnTo>
                  <a:lnTo>
                    <a:pt x="76200" y="1028700"/>
                  </a:lnTo>
                  <a:lnTo>
                    <a:pt x="44450" y="1028700"/>
                  </a:lnTo>
                  <a:lnTo>
                    <a:pt x="44450" y="571500"/>
                  </a:lnTo>
                  <a:lnTo>
                    <a:pt x="38100" y="571500"/>
                  </a:lnTo>
                  <a:lnTo>
                    <a:pt x="31750" y="571500"/>
                  </a:lnTo>
                  <a:lnTo>
                    <a:pt x="31750" y="1028700"/>
                  </a:lnTo>
                  <a:lnTo>
                    <a:pt x="0" y="1028700"/>
                  </a:lnTo>
                  <a:lnTo>
                    <a:pt x="38100" y="1104900"/>
                  </a:lnTo>
                  <a:lnTo>
                    <a:pt x="38100" y="1111250"/>
                  </a:lnTo>
                  <a:lnTo>
                    <a:pt x="571500" y="1111250"/>
                  </a:lnTo>
                  <a:lnTo>
                    <a:pt x="571500" y="1143000"/>
                  </a:lnTo>
                  <a:lnTo>
                    <a:pt x="635000" y="1111250"/>
                  </a:lnTo>
                  <a:lnTo>
                    <a:pt x="647700" y="1104900"/>
                  </a:lnTo>
                  <a:lnTo>
                    <a:pt x="654050" y="1104900"/>
                  </a:lnTo>
                  <a:lnTo>
                    <a:pt x="654050" y="571500"/>
                  </a:lnTo>
                  <a:lnTo>
                    <a:pt x="685800" y="571500"/>
                  </a:lnTo>
                  <a:lnTo>
                    <a:pt x="679450" y="558800"/>
                  </a:lnTo>
                  <a:lnTo>
                    <a:pt x="650875" y="501650"/>
                  </a:lnTo>
                  <a:lnTo>
                    <a:pt x="1028700" y="501650"/>
                  </a:lnTo>
                  <a:lnTo>
                    <a:pt x="1028700" y="533400"/>
                  </a:lnTo>
                  <a:lnTo>
                    <a:pt x="1092200" y="501650"/>
                  </a:lnTo>
                  <a:lnTo>
                    <a:pt x="1104900" y="495300"/>
                  </a:lnTo>
                  <a:lnTo>
                    <a:pt x="1111250" y="495300"/>
                  </a:lnTo>
                  <a:lnTo>
                    <a:pt x="1111250" y="114300"/>
                  </a:lnTo>
                  <a:lnTo>
                    <a:pt x="11430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4828" y="4226052"/>
              <a:ext cx="161544" cy="16154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025900" y="5641430"/>
            <a:ext cx="1458595" cy="9398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20" dirty="0">
                <a:latin typeface="Microsoft Sans Serif"/>
                <a:cs typeface="Microsoft Sans Serif"/>
              </a:rPr>
              <a:t>33001212</a:t>
            </a:r>
            <a:endParaRPr sz="2400">
              <a:latin typeface="Microsoft Sans Serif"/>
              <a:cs typeface="Microsoft Sans Serif"/>
            </a:endParaRPr>
          </a:p>
          <a:p>
            <a:pPr marL="104775">
              <a:lnSpc>
                <a:spcPct val="100000"/>
              </a:lnSpc>
              <a:spcBef>
                <a:spcPts val="720"/>
              </a:spcBef>
            </a:pPr>
            <a:r>
              <a:rPr sz="24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01011311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3209" y="5568315"/>
            <a:ext cx="1366520" cy="10128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20" dirty="0">
                <a:latin typeface="Microsoft Sans Serif"/>
                <a:cs typeface="Microsoft Sans Serif"/>
              </a:rPr>
              <a:t>33010122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01131101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81828" y="4073652"/>
            <a:ext cx="523875" cy="295275"/>
            <a:chOff x="5481828" y="4073652"/>
            <a:chExt cx="523875" cy="295275"/>
          </a:xfrm>
        </p:grpSpPr>
        <p:sp>
          <p:nvSpPr>
            <p:cNvPr id="19" name="object 19"/>
            <p:cNvSpPr/>
            <p:nvPr/>
          </p:nvSpPr>
          <p:spPr>
            <a:xfrm>
              <a:off x="5486400" y="4078224"/>
              <a:ext cx="514350" cy="285750"/>
            </a:xfrm>
            <a:custGeom>
              <a:avLst/>
              <a:gdLst/>
              <a:ahLst/>
              <a:cxnLst/>
              <a:rect l="l" t="t" r="r" b="b"/>
              <a:pathLst>
                <a:path w="514350" h="285750">
                  <a:moveTo>
                    <a:pt x="514350" y="190500"/>
                  </a:moveTo>
                  <a:lnTo>
                    <a:pt x="285750" y="190500"/>
                  </a:lnTo>
                  <a:lnTo>
                    <a:pt x="400050" y="285750"/>
                  </a:lnTo>
                  <a:lnTo>
                    <a:pt x="514350" y="190500"/>
                  </a:lnTo>
                  <a:close/>
                </a:path>
                <a:path w="514350" h="285750">
                  <a:moveTo>
                    <a:pt x="228600" y="0"/>
                  </a:moveTo>
                  <a:lnTo>
                    <a:pt x="176188" y="5034"/>
                  </a:lnTo>
                  <a:lnTo>
                    <a:pt x="128073" y="19372"/>
                  </a:lnTo>
                  <a:lnTo>
                    <a:pt x="85628" y="41867"/>
                  </a:lnTo>
                  <a:lnTo>
                    <a:pt x="50225" y="71374"/>
                  </a:lnTo>
                  <a:lnTo>
                    <a:pt x="23237" y="106746"/>
                  </a:lnTo>
                  <a:lnTo>
                    <a:pt x="6038" y="146837"/>
                  </a:lnTo>
                  <a:lnTo>
                    <a:pt x="0" y="190500"/>
                  </a:lnTo>
                  <a:lnTo>
                    <a:pt x="114300" y="190500"/>
                  </a:lnTo>
                  <a:lnTo>
                    <a:pt x="123283" y="153435"/>
                  </a:lnTo>
                  <a:lnTo>
                    <a:pt x="147780" y="123158"/>
                  </a:lnTo>
                  <a:lnTo>
                    <a:pt x="184112" y="102739"/>
                  </a:lnTo>
                  <a:lnTo>
                    <a:pt x="228600" y="95250"/>
                  </a:lnTo>
                  <a:lnTo>
                    <a:pt x="425190" y="95250"/>
                  </a:lnTo>
                  <a:lnTo>
                    <a:pt x="406974" y="71374"/>
                  </a:lnTo>
                  <a:lnTo>
                    <a:pt x="371571" y="41867"/>
                  </a:lnTo>
                  <a:lnTo>
                    <a:pt x="329126" y="19372"/>
                  </a:lnTo>
                  <a:lnTo>
                    <a:pt x="281011" y="5034"/>
                  </a:lnTo>
                  <a:lnTo>
                    <a:pt x="228600" y="0"/>
                  </a:lnTo>
                  <a:close/>
                </a:path>
                <a:path w="514350" h="285750">
                  <a:moveTo>
                    <a:pt x="425190" y="95250"/>
                  </a:moveTo>
                  <a:lnTo>
                    <a:pt x="228600" y="95250"/>
                  </a:lnTo>
                  <a:lnTo>
                    <a:pt x="273087" y="102739"/>
                  </a:lnTo>
                  <a:lnTo>
                    <a:pt x="309419" y="123158"/>
                  </a:lnTo>
                  <a:lnTo>
                    <a:pt x="333916" y="153435"/>
                  </a:lnTo>
                  <a:lnTo>
                    <a:pt x="342900" y="190500"/>
                  </a:lnTo>
                  <a:lnTo>
                    <a:pt x="457200" y="190500"/>
                  </a:lnTo>
                  <a:lnTo>
                    <a:pt x="451161" y="146837"/>
                  </a:lnTo>
                  <a:lnTo>
                    <a:pt x="433962" y="106746"/>
                  </a:lnTo>
                  <a:lnTo>
                    <a:pt x="425190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4078224"/>
              <a:ext cx="514350" cy="285750"/>
            </a:xfrm>
            <a:custGeom>
              <a:avLst/>
              <a:gdLst/>
              <a:ahLst/>
              <a:cxnLst/>
              <a:rect l="l" t="t" r="r" b="b"/>
              <a:pathLst>
                <a:path w="514350" h="285750">
                  <a:moveTo>
                    <a:pt x="342900" y="190500"/>
                  </a:moveTo>
                  <a:lnTo>
                    <a:pt x="333916" y="153435"/>
                  </a:lnTo>
                  <a:lnTo>
                    <a:pt x="309419" y="123158"/>
                  </a:lnTo>
                  <a:lnTo>
                    <a:pt x="273087" y="102739"/>
                  </a:lnTo>
                  <a:lnTo>
                    <a:pt x="228600" y="95250"/>
                  </a:lnTo>
                  <a:lnTo>
                    <a:pt x="184112" y="102739"/>
                  </a:lnTo>
                  <a:lnTo>
                    <a:pt x="147780" y="123158"/>
                  </a:lnTo>
                  <a:lnTo>
                    <a:pt x="123283" y="153435"/>
                  </a:lnTo>
                  <a:lnTo>
                    <a:pt x="114300" y="190500"/>
                  </a:lnTo>
                  <a:lnTo>
                    <a:pt x="0" y="190500"/>
                  </a:lnTo>
                  <a:lnTo>
                    <a:pt x="6038" y="146837"/>
                  </a:lnTo>
                  <a:lnTo>
                    <a:pt x="23237" y="106746"/>
                  </a:lnTo>
                  <a:lnTo>
                    <a:pt x="50225" y="71374"/>
                  </a:lnTo>
                  <a:lnTo>
                    <a:pt x="85628" y="41867"/>
                  </a:lnTo>
                  <a:lnTo>
                    <a:pt x="128073" y="19372"/>
                  </a:lnTo>
                  <a:lnTo>
                    <a:pt x="176188" y="5034"/>
                  </a:lnTo>
                  <a:lnTo>
                    <a:pt x="228600" y="0"/>
                  </a:lnTo>
                  <a:lnTo>
                    <a:pt x="281011" y="5034"/>
                  </a:lnTo>
                  <a:lnTo>
                    <a:pt x="329126" y="19372"/>
                  </a:lnTo>
                  <a:lnTo>
                    <a:pt x="371571" y="41867"/>
                  </a:lnTo>
                  <a:lnTo>
                    <a:pt x="406974" y="71374"/>
                  </a:lnTo>
                  <a:lnTo>
                    <a:pt x="433962" y="106746"/>
                  </a:lnTo>
                  <a:lnTo>
                    <a:pt x="451161" y="146837"/>
                  </a:lnTo>
                  <a:lnTo>
                    <a:pt x="457200" y="190500"/>
                  </a:lnTo>
                  <a:lnTo>
                    <a:pt x="514350" y="190500"/>
                  </a:lnTo>
                  <a:lnTo>
                    <a:pt x="400050" y="285750"/>
                  </a:lnTo>
                  <a:lnTo>
                    <a:pt x="285750" y="190500"/>
                  </a:lnTo>
                  <a:lnTo>
                    <a:pt x="34290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24753" y="3679317"/>
            <a:ext cx="40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Microsoft Sans Serif"/>
                <a:cs typeface="Microsoft Sans Serif"/>
              </a:rPr>
              <a:t>90</a:t>
            </a:r>
            <a:r>
              <a:rPr sz="1800" spc="-44" baseline="25462" dirty="0">
                <a:latin typeface="Microsoft Sans Serif"/>
                <a:cs typeface="Microsoft Sans Serif"/>
              </a:rPr>
              <a:t>o</a:t>
            </a:r>
            <a:endParaRPr sz="1800" baseline="25462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39" y="1475613"/>
            <a:ext cx="8826500" cy="20377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75615" marR="5080" indent="-463550">
              <a:lnSpc>
                <a:spcPts val="2590"/>
              </a:lnSpc>
              <a:spcBef>
                <a:spcPts val="425"/>
              </a:spcBef>
              <a:tabLst>
                <a:tab pos="475615" algn="l"/>
              </a:tabLst>
            </a:pPr>
            <a:r>
              <a:rPr sz="2400" dirty="0">
                <a:latin typeface="Wingdings"/>
                <a:cs typeface="Wingdings"/>
              </a:rPr>
              <a:t>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Palatino Linotype"/>
                <a:cs typeface="Palatino Linotype"/>
              </a:rPr>
              <a:t>Counting</a:t>
            </a:r>
            <a:r>
              <a:rPr sz="2400" spc="3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(counterclockwise)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2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number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direction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changes </a:t>
            </a:r>
            <a:r>
              <a:rPr sz="2400" spc="-58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that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separate </a:t>
            </a:r>
            <a:r>
              <a:rPr sz="2400" spc="-5" dirty="0">
                <a:latin typeface="Palatino Linotype"/>
                <a:cs typeface="Palatino Linotype"/>
              </a:rPr>
              <a:t>two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adjacent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element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dirty="0">
                <a:latin typeface="Palatino Linotype"/>
                <a:cs typeface="Palatino Linotype"/>
              </a:rPr>
              <a:t> code</a:t>
            </a:r>
            <a:endParaRPr sz="2400">
              <a:latin typeface="Palatino Linotype"/>
              <a:cs typeface="Palatino Linotype"/>
            </a:endParaRPr>
          </a:p>
          <a:p>
            <a:pPr marL="475615" marR="197485" indent="-463550">
              <a:lnSpc>
                <a:spcPts val="2590"/>
              </a:lnSpc>
              <a:spcBef>
                <a:spcPts val="10"/>
              </a:spcBef>
              <a:tabLst>
                <a:tab pos="475615" algn="l"/>
              </a:tabLst>
            </a:pPr>
            <a:r>
              <a:rPr sz="2400" dirty="0">
                <a:latin typeface="Wingdings"/>
                <a:cs typeface="Wingdings"/>
              </a:rPr>
              <a:t>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Palatino Linotype"/>
                <a:cs typeface="Palatino Linotype"/>
              </a:rPr>
              <a:t>Assuming the </a:t>
            </a:r>
            <a:r>
              <a:rPr sz="2400" dirty="0">
                <a:latin typeface="Palatino Linotype"/>
                <a:cs typeface="Palatino Linotype"/>
              </a:rPr>
              <a:t>first </a:t>
            </a:r>
            <a:r>
              <a:rPr sz="2400" spc="-5" dirty="0">
                <a:latin typeface="Palatino Linotype"/>
                <a:cs typeface="Palatino Linotype"/>
              </a:rPr>
              <a:t>difference </a:t>
            </a:r>
            <a:r>
              <a:rPr sz="2400" dirty="0">
                <a:latin typeface="Palatino Linotype"/>
                <a:cs typeface="Palatino Linotype"/>
              </a:rPr>
              <a:t>code </a:t>
            </a:r>
            <a:r>
              <a:rPr sz="2400" spc="-5" dirty="0">
                <a:latin typeface="Palatino Linotype"/>
                <a:cs typeface="Palatino Linotype"/>
              </a:rPr>
              <a:t>represents </a:t>
            </a:r>
            <a:r>
              <a:rPr sz="2400" dirty="0">
                <a:latin typeface="Palatino Linotype"/>
                <a:cs typeface="Palatino Linotype"/>
              </a:rPr>
              <a:t>a closed </a:t>
            </a:r>
            <a:r>
              <a:rPr sz="2400" spc="-5" dirty="0">
                <a:latin typeface="Palatino Linotype"/>
                <a:cs typeface="Palatino Linotype"/>
              </a:rPr>
              <a:t>path, 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rotation</a:t>
            </a:r>
            <a:r>
              <a:rPr sz="2400" spc="2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normalization</a:t>
            </a:r>
            <a:r>
              <a:rPr sz="2400" spc="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can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be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achieved by</a:t>
            </a:r>
            <a:r>
              <a:rPr sz="2400" dirty="0">
                <a:latin typeface="Palatino Linotype"/>
                <a:cs typeface="Palatino Linotype"/>
              </a:rPr>
              <a:t> circularly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shifting </a:t>
            </a:r>
            <a:r>
              <a:rPr sz="2400" spc="-58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number </a:t>
            </a:r>
            <a:r>
              <a:rPr sz="2400" dirty="0">
                <a:latin typeface="Palatino Linotype"/>
                <a:cs typeface="Palatino Linotype"/>
              </a:rPr>
              <a:t>of</a:t>
            </a:r>
            <a:r>
              <a:rPr sz="2400" spc="-5" dirty="0">
                <a:latin typeface="Palatino Linotype"/>
                <a:cs typeface="Palatino Linotype"/>
              </a:rPr>
              <a:t> the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code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so</a:t>
            </a:r>
            <a:r>
              <a:rPr sz="2400" spc="-5" dirty="0">
                <a:latin typeface="Palatino Linotype"/>
                <a:cs typeface="Palatino Linotype"/>
              </a:rPr>
              <a:t> that</a:t>
            </a:r>
            <a:r>
              <a:rPr sz="2400" spc="1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list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of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numbers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forms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 smallest</a:t>
            </a:r>
            <a:r>
              <a:rPr sz="2400" spc="-5" dirty="0">
                <a:latin typeface="Palatino Linotype"/>
                <a:cs typeface="Palatino Linotype"/>
              </a:rPr>
              <a:t> possible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integer.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0040" y="5946444"/>
            <a:ext cx="1598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01011311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6893"/>
            <a:ext cx="3700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15" dirty="0"/>
              <a:t>Shap</a:t>
            </a:r>
            <a:r>
              <a:rPr sz="4400" spc="-375" dirty="0"/>
              <a:t>e</a:t>
            </a:r>
            <a:r>
              <a:rPr sz="4400" spc="-55" dirty="0"/>
              <a:t> </a:t>
            </a:r>
            <a:r>
              <a:rPr sz="4400" spc="-360" dirty="0"/>
              <a:t>Numbers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2234260"/>
            <a:ext cx="784415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 marR="5080" indent="-464184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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shape</a:t>
            </a:r>
            <a:r>
              <a:rPr sz="2400" b="1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number</a:t>
            </a:r>
            <a:r>
              <a:rPr sz="2400" b="1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of</a:t>
            </a:r>
            <a:r>
              <a:rPr sz="2400" dirty="0">
                <a:latin typeface="Palatino Linotype"/>
                <a:cs typeface="Palatino Linotype"/>
              </a:rPr>
              <a:t> a boundary obtained from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 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chain code is defined as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smallest magnitude </a:t>
            </a:r>
            <a:r>
              <a:rPr sz="2400" spc="-5" dirty="0">
                <a:latin typeface="Palatino Linotype"/>
                <a:cs typeface="Palatino Linotype"/>
              </a:rPr>
              <a:t>of the </a:t>
            </a:r>
            <a:r>
              <a:rPr sz="2400" dirty="0">
                <a:latin typeface="Palatino Linotype"/>
                <a:cs typeface="Palatino Linotype"/>
              </a:rPr>
              <a:t> circular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first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difference.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  <a:tabLst>
                <a:tab pos="475615" algn="l"/>
                <a:tab pos="1152525" algn="l"/>
                <a:tab pos="2065655" algn="l"/>
                <a:tab pos="2521585" algn="l"/>
                <a:tab pos="3128010" algn="l"/>
                <a:tab pos="4106545" algn="l"/>
                <a:tab pos="5373370" algn="l"/>
                <a:tab pos="5757545" algn="l"/>
                <a:tab pos="6957059" algn="l"/>
                <a:tab pos="7404734" algn="l"/>
              </a:tabLst>
            </a:pPr>
            <a:r>
              <a:rPr sz="2400" dirty="0">
                <a:latin typeface="Wingdings"/>
                <a:cs typeface="Wingdings"/>
              </a:rPr>
              <a:t>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Palatino Linotype"/>
                <a:cs typeface="Palatino Linotype"/>
              </a:rPr>
              <a:t>The	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ord</a:t>
            </a:r>
            <a:r>
              <a:rPr sz="24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e</a:t>
            </a:r>
            <a:r>
              <a:rPr sz="2400" b="1" dirty="0">
                <a:solidFill>
                  <a:srgbClr val="FF0000"/>
                </a:solidFill>
                <a:latin typeface="Palatino Linotype"/>
                <a:cs typeface="Palatino Linotype"/>
              </a:rPr>
              <a:t>r	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o</a:t>
            </a:r>
            <a:r>
              <a:rPr sz="2400" b="1" dirty="0">
                <a:solidFill>
                  <a:srgbClr val="FF0000"/>
                </a:solidFill>
                <a:latin typeface="Palatino Linotype"/>
                <a:cs typeface="Palatino Linotype"/>
              </a:rPr>
              <a:t>f	the	sha</a:t>
            </a:r>
            <a:r>
              <a:rPr sz="24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p</a:t>
            </a:r>
            <a:r>
              <a:rPr sz="2400" b="1" dirty="0">
                <a:solidFill>
                  <a:srgbClr val="FF0000"/>
                </a:solidFill>
                <a:latin typeface="Palatino Linotype"/>
                <a:cs typeface="Palatino Linotype"/>
              </a:rPr>
              <a:t>e	n</a:t>
            </a:r>
            <a:r>
              <a:rPr sz="24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u</a:t>
            </a:r>
            <a:r>
              <a:rPr sz="24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mbe</a:t>
            </a:r>
            <a:r>
              <a:rPr sz="2400" b="1" dirty="0">
                <a:solidFill>
                  <a:srgbClr val="FF0000"/>
                </a:solidFill>
                <a:latin typeface="Palatino Linotype"/>
                <a:cs typeface="Palatino Linotype"/>
              </a:rPr>
              <a:t>r	</a:t>
            </a:r>
            <a:r>
              <a:rPr sz="2400" spc="-5" dirty="0">
                <a:latin typeface="Palatino Linotype"/>
                <a:cs typeface="Palatino Linotype"/>
              </a:rPr>
              <a:t>i</a:t>
            </a:r>
            <a:r>
              <a:rPr sz="2400" dirty="0">
                <a:latin typeface="Palatino Linotype"/>
                <a:cs typeface="Palatino Linotype"/>
              </a:rPr>
              <a:t>s	defined	</a:t>
            </a:r>
            <a:r>
              <a:rPr sz="2400" spc="-5" dirty="0">
                <a:latin typeface="Palatino Linotype"/>
                <a:cs typeface="Palatino Linotype"/>
              </a:rPr>
              <a:t>a</a:t>
            </a:r>
            <a:r>
              <a:rPr sz="2400" dirty="0">
                <a:latin typeface="Palatino Linotype"/>
                <a:cs typeface="Palatino Linotype"/>
              </a:rPr>
              <a:t>s	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endParaRPr sz="2400">
              <a:latin typeface="Palatino Linotype"/>
              <a:cs typeface="Palatino Linotype"/>
            </a:endParaRPr>
          </a:p>
          <a:p>
            <a:pPr marL="476250">
              <a:lnSpc>
                <a:spcPct val="100000"/>
              </a:lnSpc>
            </a:pPr>
            <a:r>
              <a:rPr sz="2400" spc="-5" dirty="0">
                <a:latin typeface="Palatino Linotype"/>
                <a:cs typeface="Palatino Linotype"/>
              </a:rPr>
              <a:t>number of</a:t>
            </a:r>
            <a:r>
              <a:rPr sz="2400" dirty="0">
                <a:latin typeface="Palatino Linotype"/>
                <a:cs typeface="Palatino Linotype"/>
              </a:rPr>
              <a:t> digits </a:t>
            </a:r>
            <a:r>
              <a:rPr sz="2400" spc="-5" dirty="0">
                <a:latin typeface="Palatino Linotype"/>
                <a:cs typeface="Palatino Linotype"/>
              </a:rPr>
              <a:t>in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its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representation.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816" y="1535938"/>
            <a:ext cx="7433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Palatino Linotype"/>
                <a:cs typeface="Palatino Linotype"/>
              </a:rPr>
              <a:t>Find the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shape</a:t>
            </a:r>
            <a:r>
              <a:rPr sz="2400" spc="-5" dirty="0">
                <a:latin typeface="Palatino Linotype"/>
                <a:cs typeface="Palatino Linotype"/>
              </a:rPr>
              <a:t> number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&amp;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order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</a:t>
            </a:r>
            <a:r>
              <a:rPr sz="2400" spc="-5" dirty="0">
                <a:latin typeface="Palatino Linotype"/>
                <a:cs typeface="Palatino Linotype"/>
              </a:rPr>
              <a:t> the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given boundary.</a:t>
            </a:r>
            <a:endParaRPr sz="24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9055" y="2086355"/>
            <a:ext cx="2600960" cy="1731645"/>
            <a:chOff x="829055" y="2086355"/>
            <a:chExt cx="2600960" cy="1731645"/>
          </a:xfrm>
        </p:grpSpPr>
        <p:sp>
          <p:nvSpPr>
            <p:cNvPr id="4" name="object 4"/>
            <p:cNvSpPr/>
            <p:nvPr/>
          </p:nvSpPr>
          <p:spPr>
            <a:xfrm>
              <a:off x="838961" y="2096261"/>
              <a:ext cx="332740" cy="196850"/>
            </a:xfrm>
            <a:custGeom>
              <a:avLst/>
              <a:gdLst/>
              <a:ahLst/>
              <a:cxnLst/>
              <a:rect l="l" t="t" r="r" b="b"/>
              <a:pathLst>
                <a:path w="332740" h="196850">
                  <a:moveTo>
                    <a:pt x="0" y="98298"/>
                  </a:moveTo>
                  <a:lnTo>
                    <a:pt x="32050" y="40270"/>
                  </a:lnTo>
                  <a:lnTo>
                    <a:pt x="68009" y="18982"/>
                  </a:lnTo>
                  <a:lnTo>
                    <a:pt x="113609" y="5017"/>
                  </a:lnTo>
                  <a:lnTo>
                    <a:pt x="166115" y="0"/>
                  </a:lnTo>
                  <a:lnTo>
                    <a:pt x="218622" y="5017"/>
                  </a:lnTo>
                  <a:lnTo>
                    <a:pt x="264222" y="18982"/>
                  </a:lnTo>
                  <a:lnTo>
                    <a:pt x="300181" y="40270"/>
                  </a:lnTo>
                  <a:lnTo>
                    <a:pt x="323763" y="67251"/>
                  </a:lnTo>
                  <a:lnTo>
                    <a:pt x="332231" y="98298"/>
                  </a:lnTo>
                  <a:lnTo>
                    <a:pt x="323763" y="129344"/>
                  </a:lnTo>
                  <a:lnTo>
                    <a:pt x="300181" y="156325"/>
                  </a:lnTo>
                  <a:lnTo>
                    <a:pt x="264222" y="177613"/>
                  </a:lnTo>
                  <a:lnTo>
                    <a:pt x="218622" y="191578"/>
                  </a:lnTo>
                  <a:lnTo>
                    <a:pt x="166115" y="196596"/>
                  </a:lnTo>
                  <a:lnTo>
                    <a:pt x="113609" y="191578"/>
                  </a:lnTo>
                  <a:lnTo>
                    <a:pt x="68009" y="177613"/>
                  </a:lnTo>
                  <a:lnTo>
                    <a:pt x="32050" y="156325"/>
                  </a:lnTo>
                  <a:lnTo>
                    <a:pt x="8468" y="129344"/>
                  </a:lnTo>
                  <a:lnTo>
                    <a:pt x="0" y="98298"/>
                  </a:lnTo>
                  <a:close/>
                </a:path>
              </a:pathLst>
            </a:custGeom>
            <a:ln w="19812">
              <a:solidFill>
                <a:srgbClr val="95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2840" y="2089276"/>
              <a:ext cx="2447290" cy="1728470"/>
            </a:xfrm>
            <a:custGeom>
              <a:avLst/>
              <a:gdLst/>
              <a:ahLst/>
              <a:cxnLst/>
              <a:rect l="l" t="t" r="r" b="b"/>
              <a:pathLst>
                <a:path w="2447290" h="1728470">
                  <a:moveTo>
                    <a:pt x="2435618" y="1576324"/>
                  </a:moveTo>
                  <a:lnTo>
                    <a:pt x="2434094" y="1570228"/>
                  </a:lnTo>
                  <a:lnTo>
                    <a:pt x="2429268" y="1567434"/>
                  </a:lnTo>
                  <a:lnTo>
                    <a:pt x="2424569" y="1564767"/>
                  </a:lnTo>
                  <a:lnTo>
                    <a:pt x="2418473" y="1566291"/>
                  </a:lnTo>
                  <a:lnTo>
                    <a:pt x="2415806" y="1570990"/>
                  </a:lnTo>
                  <a:lnTo>
                    <a:pt x="2389771" y="1615630"/>
                  </a:lnTo>
                  <a:lnTo>
                    <a:pt x="2389771" y="839089"/>
                  </a:lnTo>
                  <a:lnTo>
                    <a:pt x="2369959" y="839089"/>
                  </a:lnTo>
                  <a:lnTo>
                    <a:pt x="2369959" y="1615630"/>
                  </a:lnTo>
                  <a:lnTo>
                    <a:pt x="2343924" y="1570990"/>
                  </a:lnTo>
                  <a:lnTo>
                    <a:pt x="2341257" y="1566291"/>
                  </a:lnTo>
                  <a:lnTo>
                    <a:pt x="2335161" y="1564767"/>
                  </a:lnTo>
                  <a:lnTo>
                    <a:pt x="2330462" y="1567434"/>
                  </a:lnTo>
                  <a:lnTo>
                    <a:pt x="2325636" y="1570228"/>
                  </a:lnTo>
                  <a:lnTo>
                    <a:pt x="2324112" y="1576324"/>
                  </a:lnTo>
                  <a:lnTo>
                    <a:pt x="2326906" y="1581023"/>
                  </a:lnTo>
                  <a:lnTo>
                    <a:pt x="2374595" y="1662811"/>
                  </a:lnTo>
                  <a:lnTo>
                    <a:pt x="1241247" y="1662811"/>
                  </a:lnTo>
                  <a:lnTo>
                    <a:pt x="1285887" y="1636776"/>
                  </a:lnTo>
                  <a:lnTo>
                    <a:pt x="1290586" y="1634109"/>
                  </a:lnTo>
                  <a:lnTo>
                    <a:pt x="1292237" y="1628013"/>
                  </a:lnTo>
                  <a:lnTo>
                    <a:pt x="1289443" y="1623314"/>
                  </a:lnTo>
                  <a:lnTo>
                    <a:pt x="1286649" y="1618488"/>
                  </a:lnTo>
                  <a:lnTo>
                    <a:pt x="1280553" y="1616964"/>
                  </a:lnTo>
                  <a:lnTo>
                    <a:pt x="1275854" y="1619758"/>
                  </a:lnTo>
                  <a:lnTo>
                    <a:pt x="1185049" y="1672717"/>
                  </a:lnTo>
                  <a:lnTo>
                    <a:pt x="1275854" y="1725676"/>
                  </a:lnTo>
                  <a:lnTo>
                    <a:pt x="1280553" y="1728470"/>
                  </a:lnTo>
                  <a:lnTo>
                    <a:pt x="1286649" y="1726946"/>
                  </a:lnTo>
                  <a:lnTo>
                    <a:pt x="1289443" y="1722120"/>
                  </a:lnTo>
                  <a:lnTo>
                    <a:pt x="1292237" y="1717421"/>
                  </a:lnTo>
                  <a:lnTo>
                    <a:pt x="1290586" y="1711325"/>
                  </a:lnTo>
                  <a:lnTo>
                    <a:pt x="1285887" y="1708658"/>
                  </a:lnTo>
                  <a:lnTo>
                    <a:pt x="1241247" y="1682623"/>
                  </a:lnTo>
                  <a:lnTo>
                    <a:pt x="2380754" y="1682623"/>
                  </a:lnTo>
                  <a:lnTo>
                    <a:pt x="2380754" y="1670304"/>
                  </a:lnTo>
                  <a:lnTo>
                    <a:pt x="2391270" y="1652270"/>
                  </a:lnTo>
                  <a:lnTo>
                    <a:pt x="2432824" y="1581023"/>
                  </a:lnTo>
                  <a:lnTo>
                    <a:pt x="2435618" y="1576324"/>
                  </a:lnTo>
                  <a:close/>
                </a:path>
                <a:path w="2447290" h="1728470">
                  <a:moveTo>
                    <a:pt x="2446794" y="790321"/>
                  </a:moveTo>
                  <a:lnTo>
                    <a:pt x="2429776" y="780415"/>
                  </a:lnTo>
                  <a:lnTo>
                    <a:pt x="2355862" y="737362"/>
                  </a:lnTo>
                  <a:lnTo>
                    <a:pt x="2351163" y="734568"/>
                  </a:lnTo>
                  <a:lnTo>
                    <a:pt x="2345067" y="736092"/>
                  </a:lnTo>
                  <a:lnTo>
                    <a:pt x="2342273" y="740918"/>
                  </a:lnTo>
                  <a:lnTo>
                    <a:pt x="2339606" y="745617"/>
                  </a:lnTo>
                  <a:lnTo>
                    <a:pt x="2341130" y="751713"/>
                  </a:lnTo>
                  <a:lnTo>
                    <a:pt x="2345829" y="754380"/>
                  </a:lnTo>
                  <a:lnTo>
                    <a:pt x="2390444" y="780415"/>
                  </a:lnTo>
                  <a:lnTo>
                    <a:pt x="1456143" y="780415"/>
                  </a:lnTo>
                  <a:lnTo>
                    <a:pt x="1461693" y="770890"/>
                  </a:lnTo>
                  <a:lnTo>
                    <a:pt x="1503184" y="699770"/>
                  </a:lnTo>
                  <a:lnTo>
                    <a:pt x="1505978" y="694944"/>
                  </a:lnTo>
                  <a:lnTo>
                    <a:pt x="1504454" y="688975"/>
                  </a:lnTo>
                  <a:lnTo>
                    <a:pt x="1499628" y="686181"/>
                  </a:lnTo>
                  <a:lnTo>
                    <a:pt x="1494929" y="683387"/>
                  </a:lnTo>
                  <a:lnTo>
                    <a:pt x="1488833" y="685038"/>
                  </a:lnTo>
                  <a:lnTo>
                    <a:pt x="1486166" y="689737"/>
                  </a:lnTo>
                  <a:lnTo>
                    <a:pt x="1460131" y="734377"/>
                  </a:lnTo>
                  <a:lnTo>
                    <a:pt x="1450213" y="751357"/>
                  </a:lnTo>
                  <a:lnTo>
                    <a:pt x="1460119" y="734377"/>
                  </a:lnTo>
                  <a:lnTo>
                    <a:pt x="1460131" y="55753"/>
                  </a:lnTo>
                  <a:lnTo>
                    <a:pt x="1450860" y="55753"/>
                  </a:lnTo>
                  <a:lnTo>
                    <a:pt x="1433842" y="45847"/>
                  </a:lnTo>
                  <a:lnTo>
                    <a:pt x="1359928" y="2794"/>
                  </a:lnTo>
                  <a:lnTo>
                    <a:pt x="1355229" y="0"/>
                  </a:lnTo>
                  <a:lnTo>
                    <a:pt x="1349133" y="1524"/>
                  </a:lnTo>
                  <a:lnTo>
                    <a:pt x="1346466" y="6350"/>
                  </a:lnTo>
                  <a:lnTo>
                    <a:pt x="1343672" y="11049"/>
                  </a:lnTo>
                  <a:lnTo>
                    <a:pt x="1345323" y="17145"/>
                  </a:lnTo>
                  <a:lnTo>
                    <a:pt x="1350022" y="19812"/>
                  </a:lnTo>
                  <a:lnTo>
                    <a:pt x="1394637" y="45847"/>
                  </a:lnTo>
                  <a:lnTo>
                    <a:pt x="55765" y="45847"/>
                  </a:lnTo>
                  <a:lnTo>
                    <a:pt x="55765" y="55753"/>
                  </a:lnTo>
                  <a:lnTo>
                    <a:pt x="0" y="151257"/>
                  </a:lnTo>
                  <a:lnTo>
                    <a:pt x="1600" y="157353"/>
                  </a:lnTo>
                  <a:lnTo>
                    <a:pt x="11049" y="162941"/>
                  </a:lnTo>
                  <a:lnTo>
                    <a:pt x="17119" y="161290"/>
                  </a:lnTo>
                  <a:lnTo>
                    <a:pt x="45847" y="112039"/>
                  </a:lnTo>
                  <a:lnTo>
                    <a:pt x="45859" y="75311"/>
                  </a:lnTo>
                  <a:lnTo>
                    <a:pt x="45859" y="112039"/>
                  </a:lnTo>
                  <a:lnTo>
                    <a:pt x="45859" y="906348"/>
                  </a:lnTo>
                  <a:lnTo>
                    <a:pt x="0" y="984885"/>
                  </a:lnTo>
                  <a:lnTo>
                    <a:pt x="1600" y="990981"/>
                  </a:lnTo>
                  <a:lnTo>
                    <a:pt x="11049" y="996569"/>
                  </a:lnTo>
                  <a:lnTo>
                    <a:pt x="17119" y="994918"/>
                  </a:lnTo>
                  <a:lnTo>
                    <a:pt x="45847" y="945667"/>
                  </a:lnTo>
                  <a:lnTo>
                    <a:pt x="45859" y="908939"/>
                  </a:lnTo>
                  <a:lnTo>
                    <a:pt x="45859" y="937514"/>
                  </a:lnTo>
                  <a:lnTo>
                    <a:pt x="45859" y="945667"/>
                  </a:lnTo>
                  <a:lnTo>
                    <a:pt x="45859" y="1722120"/>
                  </a:lnTo>
                  <a:lnTo>
                    <a:pt x="65671" y="1722120"/>
                  </a:lnTo>
                  <a:lnTo>
                    <a:pt x="65671" y="1678533"/>
                  </a:lnTo>
                  <a:lnTo>
                    <a:pt x="151307" y="1728470"/>
                  </a:lnTo>
                  <a:lnTo>
                    <a:pt x="157378" y="1726946"/>
                  </a:lnTo>
                  <a:lnTo>
                    <a:pt x="160134" y="1722120"/>
                  </a:lnTo>
                  <a:lnTo>
                    <a:pt x="162890" y="1717421"/>
                  </a:lnTo>
                  <a:lnTo>
                    <a:pt x="161302" y="1711325"/>
                  </a:lnTo>
                  <a:lnTo>
                    <a:pt x="156565" y="1708658"/>
                  </a:lnTo>
                  <a:lnTo>
                    <a:pt x="111925" y="1682623"/>
                  </a:lnTo>
                  <a:lnTo>
                    <a:pt x="1185049" y="1682623"/>
                  </a:lnTo>
                  <a:lnTo>
                    <a:pt x="1185049" y="1672717"/>
                  </a:lnTo>
                  <a:lnTo>
                    <a:pt x="1185049" y="1662811"/>
                  </a:lnTo>
                  <a:lnTo>
                    <a:pt x="111925" y="1662811"/>
                  </a:lnTo>
                  <a:lnTo>
                    <a:pt x="156565" y="1636776"/>
                  </a:lnTo>
                  <a:lnTo>
                    <a:pt x="161302" y="1634109"/>
                  </a:lnTo>
                  <a:lnTo>
                    <a:pt x="162890" y="1628013"/>
                  </a:lnTo>
                  <a:lnTo>
                    <a:pt x="160134" y="1623314"/>
                  </a:lnTo>
                  <a:lnTo>
                    <a:pt x="157378" y="1618488"/>
                  </a:lnTo>
                  <a:lnTo>
                    <a:pt x="151307" y="1616964"/>
                  </a:lnTo>
                  <a:lnTo>
                    <a:pt x="65671" y="1666913"/>
                  </a:lnTo>
                  <a:lnTo>
                    <a:pt x="65671" y="945667"/>
                  </a:lnTo>
                  <a:lnTo>
                    <a:pt x="94411" y="994918"/>
                  </a:lnTo>
                  <a:lnTo>
                    <a:pt x="100482" y="996569"/>
                  </a:lnTo>
                  <a:lnTo>
                    <a:pt x="109931" y="990981"/>
                  </a:lnTo>
                  <a:lnTo>
                    <a:pt x="111531" y="984885"/>
                  </a:lnTo>
                  <a:lnTo>
                    <a:pt x="67183" y="908939"/>
                  </a:lnTo>
                  <a:lnTo>
                    <a:pt x="65671" y="906360"/>
                  </a:lnTo>
                  <a:lnTo>
                    <a:pt x="65671" y="112039"/>
                  </a:lnTo>
                  <a:lnTo>
                    <a:pt x="94411" y="161290"/>
                  </a:lnTo>
                  <a:lnTo>
                    <a:pt x="100482" y="162941"/>
                  </a:lnTo>
                  <a:lnTo>
                    <a:pt x="109931" y="157353"/>
                  </a:lnTo>
                  <a:lnTo>
                    <a:pt x="111531" y="151257"/>
                  </a:lnTo>
                  <a:lnTo>
                    <a:pt x="67183" y="75311"/>
                  </a:lnTo>
                  <a:lnTo>
                    <a:pt x="61544" y="65659"/>
                  </a:lnTo>
                  <a:lnTo>
                    <a:pt x="1394637" y="65659"/>
                  </a:lnTo>
                  <a:lnTo>
                    <a:pt x="1350022" y="91694"/>
                  </a:lnTo>
                  <a:lnTo>
                    <a:pt x="1345323" y="94361"/>
                  </a:lnTo>
                  <a:lnTo>
                    <a:pt x="1343672" y="100457"/>
                  </a:lnTo>
                  <a:lnTo>
                    <a:pt x="1346466" y="105156"/>
                  </a:lnTo>
                  <a:lnTo>
                    <a:pt x="1349133" y="109982"/>
                  </a:lnTo>
                  <a:lnTo>
                    <a:pt x="1355229" y="111506"/>
                  </a:lnTo>
                  <a:lnTo>
                    <a:pt x="1359928" y="108712"/>
                  </a:lnTo>
                  <a:lnTo>
                    <a:pt x="1433842" y="65659"/>
                  </a:lnTo>
                  <a:lnTo>
                    <a:pt x="1440319" y="61899"/>
                  </a:lnTo>
                  <a:lnTo>
                    <a:pt x="1440319" y="734377"/>
                  </a:lnTo>
                  <a:lnTo>
                    <a:pt x="1414284" y="689737"/>
                  </a:lnTo>
                  <a:lnTo>
                    <a:pt x="1411617" y="685038"/>
                  </a:lnTo>
                  <a:lnTo>
                    <a:pt x="1405521" y="683387"/>
                  </a:lnTo>
                  <a:lnTo>
                    <a:pt x="1400822" y="686181"/>
                  </a:lnTo>
                  <a:lnTo>
                    <a:pt x="1395996" y="688975"/>
                  </a:lnTo>
                  <a:lnTo>
                    <a:pt x="1394472" y="694944"/>
                  </a:lnTo>
                  <a:lnTo>
                    <a:pt x="1397266" y="699770"/>
                  </a:lnTo>
                  <a:lnTo>
                    <a:pt x="1450225" y="790575"/>
                  </a:lnTo>
                  <a:lnTo>
                    <a:pt x="1450225" y="800227"/>
                  </a:lnTo>
                  <a:lnTo>
                    <a:pt x="2390444" y="800227"/>
                  </a:lnTo>
                  <a:lnTo>
                    <a:pt x="2345829" y="826262"/>
                  </a:lnTo>
                  <a:lnTo>
                    <a:pt x="2341130" y="828929"/>
                  </a:lnTo>
                  <a:lnTo>
                    <a:pt x="2339606" y="835025"/>
                  </a:lnTo>
                  <a:lnTo>
                    <a:pt x="2342273" y="839724"/>
                  </a:lnTo>
                  <a:lnTo>
                    <a:pt x="2345067" y="844550"/>
                  </a:lnTo>
                  <a:lnTo>
                    <a:pt x="2351163" y="846074"/>
                  </a:lnTo>
                  <a:lnTo>
                    <a:pt x="2355862" y="843280"/>
                  </a:lnTo>
                  <a:lnTo>
                    <a:pt x="2429776" y="800227"/>
                  </a:lnTo>
                  <a:lnTo>
                    <a:pt x="2446794" y="790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3920" y="2031492"/>
            <a:ext cx="1997351" cy="16272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444" y="3700398"/>
            <a:ext cx="317373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 Linotype"/>
                <a:cs typeface="Palatino Linotype"/>
              </a:rPr>
              <a:t>4-direction</a:t>
            </a:r>
            <a:r>
              <a:rPr sz="2400" spc="-3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chain</a:t>
            </a:r>
            <a:r>
              <a:rPr sz="2400" spc="-2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code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83300"/>
              </a:lnSpc>
            </a:pPr>
            <a:r>
              <a:rPr sz="2400" spc="-5" dirty="0">
                <a:latin typeface="Palatino Linotype"/>
                <a:cs typeface="Palatino Linotype"/>
              </a:rPr>
              <a:t>First</a:t>
            </a:r>
            <a:r>
              <a:rPr sz="2400" spc="1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difference 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Circular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first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difference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028" y="3700398"/>
            <a:ext cx="200660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 Linotype"/>
                <a:cs typeface="Palatino Linotype"/>
              </a:rPr>
              <a:t>: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2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2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</a:t>
            </a:r>
            <a:endParaRPr sz="2400">
              <a:latin typeface="Palatino Linotype"/>
              <a:cs typeface="Palatino Linotype"/>
            </a:endParaRPr>
          </a:p>
          <a:p>
            <a:pPr marL="88900">
              <a:lnSpc>
                <a:spcPct val="100000"/>
              </a:lnSpc>
              <a:spcBef>
                <a:spcPts val="2400"/>
              </a:spcBef>
            </a:pPr>
            <a:r>
              <a:rPr sz="2400" dirty="0">
                <a:latin typeface="Palatino Linotype"/>
                <a:cs typeface="Palatino Linotype"/>
              </a:rPr>
              <a:t>: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</a:t>
            </a:r>
            <a:endParaRPr sz="2400">
              <a:latin typeface="Palatino Linotype"/>
              <a:cs typeface="Palatino Linotype"/>
            </a:endParaRPr>
          </a:p>
          <a:p>
            <a:pPr marL="88900">
              <a:lnSpc>
                <a:spcPct val="100000"/>
              </a:lnSpc>
              <a:spcBef>
                <a:spcPts val="2400"/>
              </a:spcBef>
            </a:pPr>
            <a:r>
              <a:rPr sz="2400" dirty="0">
                <a:latin typeface="Palatino Linotype"/>
                <a:cs typeface="Palatino Linotype"/>
              </a:rPr>
              <a:t>: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4" y="5712053"/>
            <a:ext cx="1986914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Palatino Linotype"/>
                <a:cs typeface="Palatino Linotype"/>
              </a:rPr>
              <a:t>Shape</a:t>
            </a:r>
            <a:r>
              <a:rPr sz="2400" spc="-5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number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400" spc="-5" dirty="0">
                <a:latin typeface="Palatino Linotype"/>
                <a:cs typeface="Palatino Linotype"/>
              </a:rPr>
              <a:t>Order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2228" y="5712053"/>
            <a:ext cx="193167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 Linotype"/>
                <a:cs typeface="Palatino Linotype"/>
              </a:rPr>
              <a:t>: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0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2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1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400" dirty="0">
                <a:latin typeface="Palatino Linotype"/>
                <a:cs typeface="Palatino Linotype"/>
              </a:rPr>
              <a:t>:</a:t>
            </a:r>
            <a:r>
              <a:rPr sz="2400" spc="-4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8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286893"/>
            <a:ext cx="4408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15" dirty="0"/>
              <a:t>Shap</a:t>
            </a:r>
            <a:r>
              <a:rPr sz="4400" spc="-375" dirty="0"/>
              <a:t>e</a:t>
            </a:r>
            <a:r>
              <a:rPr sz="4400" spc="-55" dirty="0"/>
              <a:t> </a:t>
            </a:r>
            <a:r>
              <a:rPr sz="4400" spc="-360" dirty="0"/>
              <a:t>Numbers</a:t>
            </a:r>
            <a:r>
              <a:rPr sz="4400" spc="-55" dirty="0"/>
              <a:t> </a:t>
            </a:r>
            <a:r>
              <a:rPr sz="4400" dirty="0"/>
              <a:t>…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737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40" dirty="0"/>
              <a:t>R</a:t>
            </a:r>
            <a:r>
              <a:rPr sz="4400" spc="-385" dirty="0"/>
              <a:t>ep</a:t>
            </a:r>
            <a:r>
              <a:rPr sz="4400" spc="-170" dirty="0"/>
              <a:t>r</a:t>
            </a:r>
            <a:r>
              <a:rPr sz="4400" spc="-415" dirty="0"/>
              <a:t>es</a:t>
            </a:r>
            <a:r>
              <a:rPr sz="4400" spc="-405" dirty="0"/>
              <a:t>e</a:t>
            </a:r>
            <a:r>
              <a:rPr sz="4400" spc="-250" dirty="0"/>
              <a:t>nt</a:t>
            </a:r>
            <a:r>
              <a:rPr sz="4400" spc="-215" dirty="0"/>
              <a:t>a</a:t>
            </a:r>
            <a:r>
              <a:rPr sz="4400" spc="-275" dirty="0"/>
              <a:t>tion</a:t>
            </a:r>
            <a:r>
              <a:rPr sz="4400" spc="-85" dirty="0"/>
              <a:t> </a:t>
            </a:r>
            <a:r>
              <a:rPr sz="4400" spc="-395" dirty="0"/>
              <a:t>&amp;</a:t>
            </a:r>
            <a:r>
              <a:rPr sz="4400" spc="-45" dirty="0"/>
              <a:t> </a:t>
            </a:r>
            <a:r>
              <a:rPr sz="4400" spc="-495" dirty="0"/>
              <a:t>Desc</a:t>
            </a:r>
            <a:r>
              <a:rPr sz="4400" spc="-315" dirty="0"/>
              <a:t>r</a:t>
            </a:r>
            <a:r>
              <a:rPr sz="4400" spc="-254" dirty="0"/>
              <a:t>iption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61541"/>
            <a:ext cx="7925434" cy="39427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32740" marR="68580" indent="-320675">
              <a:lnSpc>
                <a:spcPct val="90000"/>
              </a:lnSpc>
              <a:spcBef>
                <a:spcPts val="49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204" dirty="0">
                <a:latin typeface="Microsoft Sans Serif"/>
                <a:cs typeface="Microsoft Sans Serif"/>
              </a:rPr>
              <a:t>Segmentation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35" dirty="0">
                <a:latin typeface="Microsoft Sans Serif"/>
                <a:cs typeface="Microsoft Sans Serif"/>
              </a:rPr>
              <a:t>techniques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50" dirty="0">
                <a:latin typeface="Microsoft Sans Serif"/>
                <a:cs typeface="Microsoft Sans Serif"/>
              </a:rPr>
              <a:t>yield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75" dirty="0">
                <a:latin typeface="Microsoft Sans Serif"/>
                <a:cs typeface="Microsoft Sans Serif"/>
              </a:rPr>
              <a:t>raw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data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latin typeface="Microsoft Sans Serif"/>
                <a:cs typeface="Microsoft Sans Serif"/>
              </a:rPr>
              <a:t>in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form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pixels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along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boundary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90" dirty="0">
                <a:latin typeface="Microsoft Sans Serif"/>
                <a:cs typeface="Microsoft Sans Serif"/>
              </a:rPr>
              <a:t>or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pixels </a:t>
            </a:r>
            <a:r>
              <a:rPr sz="3200" spc="-135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contained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latin typeface="Microsoft Sans Serif"/>
                <a:cs typeface="Microsoft Sans Serif"/>
              </a:rPr>
              <a:t>in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region.</a:t>
            </a:r>
            <a:endParaRPr sz="3200">
              <a:latin typeface="Microsoft Sans Serif"/>
              <a:cs typeface="Microsoft Sans Serif"/>
            </a:endParaRPr>
          </a:p>
          <a:p>
            <a:pPr marL="332740" marR="685800" indent="-320675">
              <a:lnSpc>
                <a:spcPts val="3460"/>
              </a:lnSpc>
              <a:spcBef>
                <a:spcPts val="74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45" dirty="0">
                <a:latin typeface="Microsoft Sans Serif"/>
                <a:cs typeface="Microsoft Sans Serif"/>
              </a:rPr>
              <a:t>After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29" dirty="0">
                <a:latin typeface="Microsoft Sans Serif"/>
                <a:cs typeface="Microsoft Sans Serif"/>
              </a:rPr>
              <a:t>segment</a:t>
            </a:r>
            <a:r>
              <a:rPr sz="3200" spc="-245" dirty="0">
                <a:latin typeface="Microsoft Sans Serif"/>
                <a:cs typeface="Microsoft Sans Serif"/>
              </a:rPr>
              <a:t>a</a:t>
            </a:r>
            <a:r>
              <a:rPr sz="3200" spc="-160" dirty="0">
                <a:latin typeface="Microsoft Sans Serif"/>
                <a:cs typeface="Microsoft Sans Serif"/>
              </a:rPr>
              <a:t>tion,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im</a:t>
            </a:r>
            <a:r>
              <a:rPr sz="3200" spc="-210" dirty="0">
                <a:latin typeface="Microsoft Sans Serif"/>
                <a:cs typeface="Microsoft Sans Serif"/>
              </a:rPr>
              <a:t>a</a:t>
            </a:r>
            <a:r>
              <a:rPr sz="3200" spc="-8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54" dirty="0">
                <a:latin typeface="Microsoft Sans Serif"/>
                <a:cs typeface="Microsoft Sans Serif"/>
              </a:rPr>
              <a:t>needs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b</a:t>
            </a:r>
            <a:r>
              <a:rPr sz="3200" spc="-114" dirty="0">
                <a:latin typeface="Microsoft Sans Serif"/>
                <a:cs typeface="Microsoft Sans Serif"/>
              </a:rPr>
              <a:t>e  </a:t>
            </a:r>
            <a:r>
              <a:rPr sz="3200" spc="-150" dirty="0">
                <a:latin typeface="Microsoft Sans Serif"/>
                <a:cs typeface="Microsoft Sans Serif"/>
              </a:rPr>
              <a:t>described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and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interpreted.</a:t>
            </a:r>
            <a:endParaRPr sz="3200">
              <a:latin typeface="Microsoft Sans Serif"/>
              <a:cs typeface="Microsoft Sans Serif"/>
            </a:endParaRPr>
          </a:p>
          <a:p>
            <a:pPr marL="652780" marR="272415" indent="-274320">
              <a:lnSpc>
                <a:spcPts val="2810"/>
              </a:lnSpc>
              <a:spcBef>
                <a:spcPts val="620"/>
              </a:spcBef>
            </a:pPr>
            <a:r>
              <a:rPr sz="1800" spc="-17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b="1" spc="-43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b="1" spc="-229" dirty="0">
                <a:solidFill>
                  <a:srgbClr val="C00000"/>
                </a:solidFill>
                <a:latin typeface="Arial"/>
                <a:cs typeface="Arial"/>
              </a:rPr>
              <a:t>ep</a:t>
            </a:r>
            <a:r>
              <a:rPr sz="2600" b="1" spc="-114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esent</a:t>
            </a:r>
            <a:r>
              <a:rPr sz="2600" b="1" spc="-17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b="1" spc="-13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b="1" spc="-12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on:</a:t>
            </a:r>
            <a:r>
              <a:rPr sz="26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an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o</a:t>
            </a:r>
            <a:r>
              <a:rPr sz="2600" spc="-75" dirty="0">
                <a:latin typeface="Microsoft Sans Serif"/>
                <a:cs typeface="Microsoft Sans Serif"/>
              </a:rPr>
              <a:t>b</a:t>
            </a:r>
            <a:r>
              <a:rPr sz="2600" spc="-55" dirty="0">
                <a:latin typeface="Microsoft Sans Serif"/>
                <a:cs typeface="Microsoft Sans Serif"/>
              </a:rPr>
              <a:t>j</a:t>
            </a:r>
            <a:r>
              <a:rPr sz="2600" spc="-114" dirty="0">
                <a:latin typeface="Microsoft Sans Serif"/>
                <a:cs typeface="Microsoft Sans Serif"/>
              </a:rPr>
              <a:t>e</a:t>
            </a:r>
            <a:r>
              <a:rPr sz="2600" spc="-160" dirty="0">
                <a:latin typeface="Microsoft Sans Serif"/>
                <a:cs typeface="Microsoft Sans Serif"/>
              </a:rPr>
              <a:t>ct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65" dirty="0">
                <a:latin typeface="Microsoft Sans Serif"/>
                <a:cs typeface="Microsoft Sans Serif"/>
              </a:rPr>
              <a:t>m</a:t>
            </a:r>
            <a:r>
              <a:rPr sz="2600" spc="-225" dirty="0">
                <a:latin typeface="Microsoft Sans Serif"/>
                <a:cs typeface="Microsoft Sans Serif"/>
              </a:rPr>
              <a:t>a</a:t>
            </a:r>
            <a:r>
              <a:rPr sz="2600" dirty="0">
                <a:latin typeface="Microsoft Sans Serif"/>
                <a:cs typeface="Microsoft Sans Serif"/>
              </a:rPr>
              <a:t>y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be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repr</a:t>
            </a:r>
            <a:r>
              <a:rPr sz="2600" spc="-70" dirty="0">
                <a:latin typeface="Microsoft Sans Serif"/>
                <a:cs typeface="Microsoft Sans Serif"/>
              </a:rPr>
              <a:t>e</a:t>
            </a:r>
            <a:r>
              <a:rPr sz="2600" spc="-180" dirty="0">
                <a:latin typeface="Microsoft Sans Serif"/>
                <a:cs typeface="Microsoft Sans Serif"/>
              </a:rPr>
              <a:t>sented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b</a:t>
            </a:r>
            <a:r>
              <a:rPr sz="2600" dirty="0">
                <a:latin typeface="Microsoft Sans Serif"/>
                <a:cs typeface="Microsoft Sans Serif"/>
              </a:rPr>
              <a:t>y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its  </a:t>
            </a:r>
            <a:r>
              <a:rPr sz="2600" spc="-120" dirty="0">
                <a:latin typeface="Microsoft Sans Serif"/>
                <a:cs typeface="Microsoft Sans Serif"/>
              </a:rPr>
              <a:t>boundary.</a:t>
            </a:r>
            <a:endParaRPr sz="2600">
              <a:latin typeface="Microsoft Sans Serif"/>
              <a:cs typeface="Microsoft Sans Serif"/>
            </a:endParaRPr>
          </a:p>
          <a:p>
            <a:pPr marL="652780" marR="5080" indent="-274320">
              <a:lnSpc>
                <a:spcPts val="2810"/>
              </a:lnSpc>
              <a:spcBef>
                <a:spcPts val="595"/>
              </a:spcBef>
            </a:pPr>
            <a:r>
              <a:rPr sz="1800" spc="-17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b="1" spc="-235" dirty="0">
                <a:solidFill>
                  <a:srgbClr val="C00000"/>
                </a:solidFill>
                <a:latin typeface="Arial"/>
                <a:cs typeface="Arial"/>
              </a:rPr>
              <a:t>Descrip</a:t>
            </a:r>
            <a:r>
              <a:rPr sz="2600" b="1" spc="-16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b="1" spc="-8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600" b="1" spc="-18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n:</a:t>
            </a:r>
            <a:r>
              <a:rPr sz="26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ob</a:t>
            </a:r>
            <a:r>
              <a:rPr sz="2600" spc="-25" dirty="0">
                <a:latin typeface="Microsoft Sans Serif"/>
                <a:cs typeface="Microsoft Sans Serif"/>
              </a:rPr>
              <a:t>j</a:t>
            </a:r>
            <a:r>
              <a:rPr sz="2600" spc="-155" dirty="0">
                <a:latin typeface="Microsoft Sans Serif"/>
                <a:cs typeface="Microsoft Sans Serif"/>
              </a:rPr>
              <a:t>ect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boundary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65" dirty="0">
                <a:latin typeface="Microsoft Sans Serif"/>
                <a:cs typeface="Microsoft Sans Serif"/>
              </a:rPr>
              <a:t>m</a:t>
            </a:r>
            <a:r>
              <a:rPr sz="2600" spc="-220" dirty="0">
                <a:latin typeface="Microsoft Sans Serif"/>
                <a:cs typeface="Microsoft Sans Serif"/>
              </a:rPr>
              <a:t>a</a:t>
            </a:r>
            <a:r>
              <a:rPr sz="2600" dirty="0">
                <a:latin typeface="Microsoft Sans Serif"/>
                <a:cs typeface="Microsoft Sans Serif"/>
              </a:rPr>
              <a:t>y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be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desc</a:t>
            </a:r>
            <a:r>
              <a:rPr sz="2600" spc="-130" dirty="0">
                <a:latin typeface="Microsoft Sans Serif"/>
                <a:cs typeface="Microsoft Sans Serif"/>
              </a:rPr>
              <a:t>r</a:t>
            </a:r>
            <a:r>
              <a:rPr sz="2600" spc="-60" dirty="0">
                <a:latin typeface="Microsoft Sans Serif"/>
                <a:cs typeface="Microsoft Sans Serif"/>
              </a:rPr>
              <a:t>ib</a:t>
            </a:r>
            <a:r>
              <a:rPr sz="2600" spc="-70" dirty="0">
                <a:latin typeface="Microsoft Sans Serif"/>
                <a:cs typeface="Microsoft Sans Serif"/>
              </a:rPr>
              <a:t>e</a:t>
            </a:r>
            <a:r>
              <a:rPr sz="2600" spc="-10" dirty="0">
                <a:latin typeface="Microsoft Sans Serif"/>
                <a:cs typeface="Microsoft Sans Serif"/>
              </a:rPr>
              <a:t>d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b</a:t>
            </a:r>
            <a:r>
              <a:rPr sz="2600" dirty="0">
                <a:latin typeface="Microsoft Sans Serif"/>
                <a:cs typeface="Microsoft Sans Serif"/>
              </a:rPr>
              <a:t>y  </a:t>
            </a:r>
            <a:r>
              <a:rPr sz="2600" spc="-160" dirty="0">
                <a:latin typeface="Microsoft Sans Serif"/>
                <a:cs typeface="Microsoft Sans Serif"/>
              </a:rPr>
              <a:t>its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length,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orientation,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or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number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concavities...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06070"/>
            <a:ext cx="41719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25" dirty="0"/>
              <a:t>Sha</a:t>
            </a:r>
            <a:r>
              <a:rPr sz="4400" spc="-405" dirty="0"/>
              <a:t>p</a:t>
            </a:r>
            <a:r>
              <a:rPr sz="4400" spc="-340" dirty="0"/>
              <a:t>e</a:t>
            </a:r>
            <a:r>
              <a:rPr sz="4400" spc="-55" dirty="0"/>
              <a:t> </a:t>
            </a:r>
            <a:r>
              <a:rPr sz="4400" spc="-325" dirty="0"/>
              <a:t>Number</a:t>
            </a:r>
            <a:r>
              <a:rPr sz="4400" spc="-55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616405"/>
            <a:ext cx="591248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45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2400" b="1" spc="-320" dirty="0">
                <a:solidFill>
                  <a:srgbClr val="990000"/>
                </a:solidFill>
                <a:latin typeface="Arial"/>
                <a:cs typeface="Arial"/>
              </a:rPr>
              <a:t>h</a:t>
            </a:r>
            <a:r>
              <a:rPr sz="2400" b="1" spc="-150" dirty="0">
                <a:solidFill>
                  <a:srgbClr val="990000"/>
                </a:solidFill>
                <a:latin typeface="Arial"/>
                <a:cs typeface="Arial"/>
              </a:rPr>
              <a:t>ape</a:t>
            </a:r>
            <a:r>
              <a:rPr sz="24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2400" b="1" spc="-204" dirty="0">
                <a:solidFill>
                  <a:srgbClr val="990000"/>
                </a:solidFill>
                <a:latin typeface="Arial"/>
                <a:cs typeface="Arial"/>
              </a:rPr>
              <a:t>u</a:t>
            </a:r>
            <a:r>
              <a:rPr sz="2400" b="1" spc="-254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sz="2400" b="1" spc="-185" dirty="0">
                <a:solidFill>
                  <a:srgbClr val="990000"/>
                </a:solidFill>
                <a:latin typeface="Arial"/>
                <a:cs typeface="Arial"/>
              </a:rPr>
              <a:t>ber</a:t>
            </a:r>
            <a:r>
              <a:rPr sz="2400" b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2400" b="1" spc="1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2400" b="1" spc="-250" dirty="0">
                <a:solidFill>
                  <a:srgbClr val="990000"/>
                </a:solidFill>
                <a:latin typeface="Arial"/>
                <a:cs typeface="Arial"/>
              </a:rPr>
              <a:t>h</a:t>
            </a:r>
            <a:r>
              <a:rPr sz="2400" b="1" spc="-185" dirty="0">
                <a:solidFill>
                  <a:srgbClr val="990000"/>
                </a:solidFill>
                <a:latin typeface="Arial"/>
                <a:cs typeface="Arial"/>
              </a:rPr>
              <a:t>e</a:t>
            </a:r>
            <a:r>
              <a:rPr sz="24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990000"/>
                </a:solidFill>
                <a:latin typeface="Arial"/>
                <a:cs typeface="Arial"/>
              </a:rPr>
              <a:t>b</a:t>
            </a:r>
            <a:r>
              <a:rPr sz="2400" b="1" spc="-204" dirty="0">
                <a:solidFill>
                  <a:srgbClr val="990000"/>
                </a:solidFill>
                <a:latin typeface="Arial"/>
                <a:cs typeface="Arial"/>
              </a:rPr>
              <a:t>o</a:t>
            </a:r>
            <a:r>
              <a:rPr sz="2400" b="1" spc="-195" dirty="0">
                <a:solidFill>
                  <a:srgbClr val="990000"/>
                </a:solidFill>
                <a:latin typeface="Arial"/>
                <a:cs typeface="Arial"/>
              </a:rPr>
              <a:t>u</a:t>
            </a:r>
            <a:r>
              <a:rPr sz="2400" b="1" spc="-204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2400" b="1" spc="-165" dirty="0">
                <a:solidFill>
                  <a:srgbClr val="990000"/>
                </a:solidFill>
                <a:latin typeface="Arial"/>
                <a:cs typeface="Arial"/>
              </a:rPr>
              <a:t>da</a:t>
            </a:r>
            <a:r>
              <a:rPr sz="2400" b="1" spc="-60" dirty="0">
                <a:solidFill>
                  <a:srgbClr val="990000"/>
                </a:solidFill>
                <a:latin typeface="Arial"/>
                <a:cs typeface="Arial"/>
              </a:rPr>
              <a:t>ry</a:t>
            </a:r>
            <a:r>
              <a:rPr sz="24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sz="2400" b="1" spc="-120" dirty="0">
                <a:solidFill>
                  <a:srgbClr val="990000"/>
                </a:solidFill>
                <a:latin typeface="Arial"/>
                <a:cs typeface="Arial"/>
              </a:rPr>
              <a:t>efinitio</a:t>
            </a:r>
            <a:r>
              <a:rPr sz="2400" b="1" spc="-185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2400" b="1" spc="-180" dirty="0">
                <a:solidFill>
                  <a:srgbClr val="99000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first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difference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10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smallest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magnitude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235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990000"/>
                </a:solidFill>
                <a:latin typeface="Arial"/>
                <a:cs typeface="Arial"/>
              </a:rPr>
              <a:t>order</a:t>
            </a:r>
            <a:r>
              <a:rPr sz="24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24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sz="2400" b="1" spc="1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325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2400" b="1" spc="-160" dirty="0">
                <a:solidFill>
                  <a:srgbClr val="990000"/>
                </a:solidFill>
                <a:latin typeface="Arial"/>
                <a:cs typeface="Arial"/>
              </a:rPr>
              <a:t>hape</a:t>
            </a:r>
            <a:r>
              <a:rPr sz="24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990000"/>
                </a:solidFill>
                <a:latin typeface="Arial"/>
                <a:cs typeface="Arial"/>
              </a:rPr>
              <a:t>nu</a:t>
            </a:r>
            <a:r>
              <a:rPr sz="2400" b="1" spc="-275" dirty="0">
                <a:solidFill>
                  <a:srgbClr val="990000"/>
                </a:solidFill>
                <a:latin typeface="Arial"/>
                <a:cs typeface="Arial"/>
              </a:rPr>
              <a:t>m</a:t>
            </a:r>
            <a:r>
              <a:rPr sz="2400" b="1" spc="-210" dirty="0">
                <a:solidFill>
                  <a:srgbClr val="990000"/>
                </a:solidFill>
                <a:latin typeface="Arial"/>
                <a:cs typeface="Arial"/>
              </a:rPr>
              <a:t>be</a:t>
            </a:r>
            <a:r>
              <a:rPr sz="2400" b="1" spc="-120" dirty="0">
                <a:solidFill>
                  <a:srgbClr val="990000"/>
                </a:solidFill>
                <a:latin typeface="Arial"/>
                <a:cs typeface="Arial"/>
              </a:rPr>
              <a:t>r</a:t>
            </a:r>
            <a:r>
              <a:rPr sz="2400" b="1" spc="-180" dirty="0">
                <a:solidFill>
                  <a:srgbClr val="99000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85" dirty="0">
                <a:latin typeface="Microsoft Sans Serif"/>
                <a:cs typeface="Microsoft Sans Serif"/>
              </a:rPr>
              <a:t>n</a:t>
            </a:r>
            <a:r>
              <a:rPr sz="2400" spc="-280" dirty="0">
                <a:latin typeface="Microsoft Sans Serif"/>
                <a:cs typeface="Microsoft Sans Serif"/>
              </a:rPr>
              <a:t>u</a:t>
            </a:r>
            <a:r>
              <a:rPr sz="2400" spc="-250" dirty="0">
                <a:latin typeface="Microsoft Sans Serif"/>
                <a:cs typeface="Microsoft Sans Serif"/>
              </a:rPr>
              <a:t>m</a:t>
            </a:r>
            <a:r>
              <a:rPr sz="2400" spc="-175" dirty="0">
                <a:latin typeface="Microsoft Sans Serif"/>
                <a:cs typeface="Microsoft Sans Serif"/>
              </a:rPr>
              <a:t>b</a:t>
            </a:r>
            <a:r>
              <a:rPr sz="2400" spc="-70" dirty="0">
                <a:latin typeface="Microsoft Sans Serif"/>
                <a:cs typeface="Microsoft Sans Serif"/>
              </a:rPr>
              <a:t>er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di</a:t>
            </a:r>
            <a:r>
              <a:rPr sz="2400" spc="-30" dirty="0">
                <a:latin typeface="Microsoft Sans Serif"/>
                <a:cs typeface="Microsoft Sans Serif"/>
              </a:rPr>
              <a:t>g</a:t>
            </a:r>
            <a:r>
              <a:rPr sz="2400" spc="-120" dirty="0">
                <a:latin typeface="Microsoft Sans Serif"/>
                <a:cs typeface="Microsoft Sans Serif"/>
              </a:rPr>
              <a:t>it</a:t>
            </a:r>
            <a:r>
              <a:rPr sz="2400" spc="-220" dirty="0">
                <a:latin typeface="Microsoft Sans Serif"/>
                <a:cs typeface="Microsoft Sans Serif"/>
              </a:rPr>
              <a:t>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20" dirty="0">
                <a:latin typeface="Microsoft Sans Serif"/>
                <a:cs typeface="Microsoft Sans Serif"/>
              </a:rPr>
              <a:t>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sequence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07402" y="1864614"/>
            <a:ext cx="1219200" cy="1219200"/>
            <a:chOff x="7407402" y="1864614"/>
            <a:chExt cx="1219200" cy="1219200"/>
          </a:xfrm>
        </p:grpSpPr>
        <p:sp>
          <p:nvSpPr>
            <p:cNvPr id="5" name="object 5"/>
            <p:cNvSpPr/>
            <p:nvPr/>
          </p:nvSpPr>
          <p:spPr>
            <a:xfrm>
              <a:off x="7407402" y="1864613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1219200" y="609600"/>
                  </a:moveTo>
                  <a:lnTo>
                    <a:pt x="1193292" y="596646"/>
                  </a:lnTo>
                  <a:lnTo>
                    <a:pt x="1141476" y="570738"/>
                  </a:lnTo>
                  <a:lnTo>
                    <a:pt x="1141476" y="596646"/>
                  </a:lnTo>
                  <a:lnTo>
                    <a:pt x="622554" y="596646"/>
                  </a:lnTo>
                  <a:lnTo>
                    <a:pt x="622554" y="77724"/>
                  </a:lnTo>
                  <a:lnTo>
                    <a:pt x="648462" y="77724"/>
                  </a:lnTo>
                  <a:lnTo>
                    <a:pt x="641985" y="64770"/>
                  </a:lnTo>
                  <a:lnTo>
                    <a:pt x="609600" y="0"/>
                  </a:lnTo>
                  <a:lnTo>
                    <a:pt x="570738" y="77724"/>
                  </a:lnTo>
                  <a:lnTo>
                    <a:pt x="596646" y="77724"/>
                  </a:lnTo>
                  <a:lnTo>
                    <a:pt x="596646" y="596646"/>
                  </a:lnTo>
                  <a:lnTo>
                    <a:pt x="77724" y="596646"/>
                  </a:lnTo>
                  <a:lnTo>
                    <a:pt x="77724" y="570738"/>
                  </a:lnTo>
                  <a:lnTo>
                    <a:pt x="0" y="609600"/>
                  </a:lnTo>
                  <a:lnTo>
                    <a:pt x="77724" y="648462"/>
                  </a:lnTo>
                  <a:lnTo>
                    <a:pt x="77724" y="622554"/>
                  </a:lnTo>
                  <a:lnTo>
                    <a:pt x="596646" y="622554"/>
                  </a:lnTo>
                  <a:lnTo>
                    <a:pt x="596646" y="1141476"/>
                  </a:lnTo>
                  <a:lnTo>
                    <a:pt x="570738" y="1141476"/>
                  </a:lnTo>
                  <a:lnTo>
                    <a:pt x="609600" y="1219200"/>
                  </a:lnTo>
                  <a:lnTo>
                    <a:pt x="641985" y="1154430"/>
                  </a:lnTo>
                  <a:lnTo>
                    <a:pt x="648462" y="1141476"/>
                  </a:lnTo>
                  <a:lnTo>
                    <a:pt x="622554" y="1141476"/>
                  </a:lnTo>
                  <a:lnTo>
                    <a:pt x="622554" y="622554"/>
                  </a:lnTo>
                  <a:lnTo>
                    <a:pt x="1141476" y="622554"/>
                  </a:lnTo>
                  <a:lnTo>
                    <a:pt x="1141476" y="648462"/>
                  </a:lnTo>
                  <a:lnTo>
                    <a:pt x="1193292" y="622554"/>
                  </a:lnTo>
                  <a:lnTo>
                    <a:pt x="1219200" y="60960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7002" y="2220722"/>
              <a:ext cx="241553" cy="25374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928609" y="1503934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6609" y="223126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8609" y="299326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0539" y="2265934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0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9133" y="3412331"/>
            <a:ext cx="3613452" cy="11612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100" y="4875637"/>
            <a:ext cx="4959047" cy="131576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5920" y="2019300"/>
            <a:ext cx="5149558" cy="1417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06070"/>
            <a:ext cx="41719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25" dirty="0"/>
              <a:t>Sha</a:t>
            </a:r>
            <a:r>
              <a:rPr sz="4400" spc="-405" dirty="0"/>
              <a:t>p</a:t>
            </a:r>
            <a:r>
              <a:rPr sz="4400" spc="-340" dirty="0"/>
              <a:t>e</a:t>
            </a:r>
            <a:r>
              <a:rPr sz="4400" spc="-55" dirty="0"/>
              <a:t> </a:t>
            </a:r>
            <a:r>
              <a:rPr sz="4400" spc="-325" dirty="0"/>
              <a:t>Number</a:t>
            </a:r>
            <a:r>
              <a:rPr sz="4400" spc="-55" dirty="0"/>
              <a:t> </a:t>
            </a:r>
            <a:r>
              <a:rPr sz="4400" dirty="0"/>
              <a:t>…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73" y="3581400"/>
            <a:ext cx="6236687" cy="118102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964691"/>
            <a:ext cx="4267200" cy="5257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61228" y="4260596"/>
            <a:ext cx="373126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solidFill>
                  <a:srgbClr val="990000"/>
                </a:solidFill>
                <a:latin typeface="Microsoft Sans Serif"/>
                <a:cs typeface="Microsoft Sans Serif"/>
              </a:rPr>
              <a:t>Chain</a:t>
            </a:r>
            <a:r>
              <a:rPr sz="2000" spc="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990000"/>
                </a:solidFill>
                <a:latin typeface="Microsoft Sans Serif"/>
                <a:cs typeface="Microsoft Sans Serif"/>
              </a:rPr>
              <a:t>code</a:t>
            </a:r>
            <a:r>
              <a:rPr sz="2000" spc="-120" dirty="0">
                <a:solidFill>
                  <a:srgbClr val="990000"/>
                </a:solidFill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2</a:t>
            </a:r>
            <a:r>
              <a:rPr sz="2000" spc="1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2</a:t>
            </a:r>
            <a:r>
              <a:rPr sz="2000" spc="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2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2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2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1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2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1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65" dirty="0">
                <a:solidFill>
                  <a:srgbClr val="990000"/>
                </a:solidFill>
                <a:latin typeface="Microsoft Sans Serif"/>
                <a:cs typeface="Microsoft Sans Serif"/>
              </a:rPr>
              <a:t>Fir</a:t>
            </a:r>
            <a:r>
              <a:rPr sz="2000" spc="-204" dirty="0">
                <a:solidFill>
                  <a:srgbClr val="990000"/>
                </a:solidFill>
                <a:latin typeface="Microsoft Sans Serif"/>
                <a:cs typeface="Microsoft Sans Serif"/>
              </a:rPr>
              <a:t>s</a:t>
            </a:r>
            <a:r>
              <a:rPr sz="2000" spc="-15" dirty="0">
                <a:solidFill>
                  <a:srgbClr val="990000"/>
                </a:solidFill>
                <a:latin typeface="Microsoft Sans Serif"/>
                <a:cs typeface="Microsoft Sans Serif"/>
              </a:rPr>
              <a:t>t</a:t>
            </a:r>
            <a:r>
              <a:rPr sz="2000" spc="-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990000"/>
                </a:solidFill>
                <a:latin typeface="Microsoft Sans Serif"/>
                <a:cs typeface="Microsoft Sans Serif"/>
              </a:rPr>
              <a:t>dif</a:t>
            </a:r>
            <a:r>
              <a:rPr sz="2000" spc="45" dirty="0">
                <a:solidFill>
                  <a:srgbClr val="990000"/>
                </a:solidFill>
                <a:latin typeface="Microsoft Sans Serif"/>
                <a:cs typeface="Microsoft Sans Serif"/>
              </a:rPr>
              <a:t>f</a:t>
            </a:r>
            <a:r>
              <a:rPr sz="2000" spc="-130" dirty="0">
                <a:solidFill>
                  <a:srgbClr val="990000"/>
                </a:solidFill>
                <a:latin typeface="Microsoft Sans Serif"/>
                <a:cs typeface="Microsoft Sans Serif"/>
              </a:rPr>
              <a:t>erence: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1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1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1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1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1228" y="6089700"/>
            <a:ext cx="37312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0" dirty="0">
                <a:solidFill>
                  <a:srgbClr val="990000"/>
                </a:solidFill>
                <a:latin typeface="Microsoft Sans Serif"/>
                <a:cs typeface="Microsoft Sans Serif"/>
              </a:rPr>
              <a:t>Shape </a:t>
            </a:r>
            <a:r>
              <a:rPr sz="2000" spc="-125" dirty="0">
                <a:solidFill>
                  <a:srgbClr val="990000"/>
                </a:solidFill>
                <a:latin typeface="Microsoft Sans Serif"/>
                <a:cs typeface="Microsoft Sans Serif"/>
              </a:rPr>
              <a:t>N</a:t>
            </a:r>
            <a:r>
              <a:rPr sz="2000" spc="-130" dirty="0">
                <a:solidFill>
                  <a:srgbClr val="990000"/>
                </a:solidFill>
                <a:latin typeface="Microsoft Sans Serif"/>
                <a:cs typeface="Microsoft Sans Serif"/>
              </a:rPr>
              <a:t>o</a:t>
            </a:r>
            <a:r>
              <a:rPr sz="2000" spc="-120" dirty="0">
                <a:solidFill>
                  <a:srgbClr val="990000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1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1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1</a:t>
            </a:r>
            <a:r>
              <a:rPr sz="2000" spc="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1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r>
              <a:rPr sz="2000" spc="-5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Microsoft Sans Serif"/>
                <a:cs typeface="Microsoft Sans Serif"/>
              </a:rPr>
              <a:t>3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041142"/>
            <a:ext cx="2181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latin typeface="Microsoft Sans Serif"/>
                <a:cs typeface="Microsoft Sans Serif"/>
              </a:rPr>
              <a:t>1.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Original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boundary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5955" y="2281504"/>
            <a:ext cx="26758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DD8046"/>
                </a:solidFill>
                <a:latin typeface="Microsoft Sans Serif"/>
                <a:cs typeface="Microsoft Sans Serif"/>
              </a:rPr>
              <a:t>2.</a:t>
            </a:r>
            <a:r>
              <a:rPr sz="1800" spc="20" dirty="0">
                <a:solidFill>
                  <a:srgbClr val="DD8046"/>
                </a:solidFill>
                <a:latin typeface="Microsoft Sans Serif"/>
                <a:cs typeface="Microsoft Sans Serif"/>
              </a:rPr>
              <a:t> </a:t>
            </a:r>
            <a:r>
              <a:rPr sz="1800" spc="-140" dirty="0">
                <a:solidFill>
                  <a:srgbClr val="DD8046"/>
                </a:solidFill>
                <a:latin typeface="Microsoft Sans Serif"/>
                <a:cs typeface="Microsoft Sans Serif"/>
              </a:rPr>
              <a:t>Find</a:t>
            </a:r>
            <a:r>
              <a:rPr sz="1800" spc="15" dirty="0">
                <a:solidFill>
                  <a:srgbClr val="DD804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DD8046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DD8046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DD8046"/>
                </a:solidFill>
                <a:latin typeface="Microsoft Sans Serif"/>
                <a:cs typeface="Microsoft Sans Serif"/>
              </a:rPr>
              <a:t>smallest</a:t>
            </a:r>
            <a:r>
              <a:rPr sz="1800" spc="15" dirty="0">
                <a:solidFill>
                  <a:srgbClr val="DD8046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DD8046"/>
                </a:solidFill>
                <a:latin typeface="Microsoft Sans Serif"/>
                <a:cs typeface="Microsoft Sans Serif"/>
              </a:rPr>
              <a:t>rectang</a:t>
            </a:r>
            <a:r>
              <a:rPr sz="1800" spc="-35" dirty="0">
                <a:solidFill>
                  <a:srgbClr val="DD8046"/>
                </a:solidFill>
                <a:latin typeface="Microsoft Sans Serif"/>
                <a:cs typeface="Microsoft Sans Serif"/>
              </a:rPr>
              <a:t>l</a:t>
            </a:r>
            <a:r>
              <a:rPr sz="1800" spc="-100" dirty="0">
                <a:solidFill>
                  <a:srgbClr val="DD8046"/>
                </a:solidFill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65" dirty="0">
                <a:solidFill>
                  <a:srgbClr val="DD8046"/>
                </a:solidFill>
                <a:latin typeface="Microsoft Sans Serif"/>
                <a:cs typeface="Microsoft Sans Serif"/>
              </a:rPr>
              <a:t>that</a:t>
            </a:r>
            <a:r>
              <a:rPr sz="1800" spc="-5" dirty="0">
                <a:solidFill>
                  <a:srgbClr val="DD8046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DD8046"/>
                </a:solidFill>
                <a:latin typeface="Microsoft Sans Serif"/>
                <a:cs typeface="Microsoft Sans Serif"/>
              </a:rPr>
              <a:t>fits</a:t>
            </a:r>
            <a:r>
              <a:rPr sz="1800" spc="5" dirty="0">
                <a:solidFill>
                  <a:srgbClr val="DD8046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DD8046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DD8046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DD8046"/>
                </a:solidFill>
                <a:latin typeface="Microsoft Sans Serif"/>
                <a:cs typeface="Microsoft Sans Serif"/>
              </a:rPr>
              <a:t>shape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8700" y="2032254"/>
            <a:ext cx="4134485" cy="4191000"/>
            <a:chOff x="1028700" y="2032254"/>
            <a:chExt cx="4134485" cy="4191000"/>
          </a:xfrm>
        </p:grpSpPr>
        <p:sp>
          <p:nvSpPr>
            <p:cNvPr id="8" name="object 8"/>
            <p:cNvSpPr/>
            <p:nvPr/>
          </p:nvSpPr>
          <p:spPr>
            <a:xfrm>
              <a:off x="4699253" y="2032254"/>
              <a:ext cx="463550" cy="388620"/>
            </a:xfrm>
            <a:custGeom>
              <a:avLst/>
              <a:gdLst/>
              <a:ahLst/>
              <a:cxnLst/>
              <a:rect l="l" t="t" r="r" b="b"/>
              <a:pathLst>
                <a:path w="463550" h="388619">
                  <a:moveTo>
                    <a:pt x="64916" y="41185"/>
                  </a:moveTo>
                  <a:lnTo>
                    <a:pt x="52219" y="56427"/>
                  </a:lnTo>
                  <a:lnTo>
                    <a:pt x="450850" y="388620"/>
                  </a:lnTo>
                  <a:lnTo>
                    <a:pt x="463550" y="373380"/>
                  </a:lnTo>
                  <a:lnTo>
                    <a:pt x="64916" y="41185"/>
                  </a:lnTo>
                  <a:close/>
                </a:path>
                <a:path w="463550" h="388619">
                  <a:moveTo>
                    <a:pt x="0" y="0"/>
                  </a:moveTo>
                  <a:lnTo>
                    <a:pt x="34162" y="78105"/>
                  </a:lnTo>
                  <a:lnTo>
                    <a:pt x="52219" y="56427"/>
                  </a:lnTo>
                  <a:lnTo>
                    <a:pt x="42418" y="48260"/>
                  </a:lnTo>
                  <a:lnTo>
                    <a:pt x="55118" y="33020"/>
                  </a:lnTo>
                  <a:lnTo>
                    <a:pt x="71717" y="33020"/>
                  </a:lnTo>
                  <a:lnTo>
                    <a:pt x="82931" y="19558"/>
                  </a:lnTo>
                  <a:lnTo>
                    <a:pt x="0" y="0"/>
                  </a:lnTo>
                  <a:close/>
                </a:path>
                <a:path w="463550" h="388619">
                  <a:moveTo>
                    <a:pt x="55118" y="33020"/>
                  </a:moveTo>
                  <a:lnTo>
                    <a:pt x="42418" y="48260"/>
                  </a:lnTo>
                  <a:lnTo>
                    <a:pt x="52219" y="56427"/>
                  </a:lnTo>
                  <a:lnTo>
                    <a:pt x="64916" y="41185"/>
                  </a:lnTo>
                  <a:lnTo>
                    <a:pt x="55118" y="33020"/>
                  </a:lnTo>
                  <a:close/>
                </a:path>
                <a:path w="463550" h="388619">
                  <a:moveTo>
                    <a:pt x="71717" y="33020"/>
                  </a:moveTo>
                  <a:lnTo>
                    <a:pt x="55118" y="33020"/>
                  </a:lnTo>
                  <a:lnTo>
                    <a:pt x="64916" y="41185"/>
                  </a:lnTo>
                  <a:lnTo>
                    <a:pt x="71717" y="3302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8700" y="5689854"/>
              <a:ext cx="78105" cy="533400"/>
            </a:xfrm>
            <a:custGeom>
              <a:avLst/>
              <a:gdLst/>
              <a:ahLst/>
              <a:cxnLst/>
              <a:rect l="l" t="t" r="r" b="b"/>
              <a:pathLst>
                <a:path w="78105" h="533400">
                  <a:moveTo>
                    <a:pt x="51815" y="64770"/>
                  </a:moveTo>
                  <a:lnTo>
                    <a:pt x="25908" y="64770"/>
                  </a:lnTo>
                  <a:lnTo>
                    <a:pt x="25908" y="533400"/>
                  </a:lnTo>
                  <a:lnTo>
                    <a:pt x="51815" y="533400"/>
                  </a:lnTo>
                  <a:lnTo>
                    <a:pt x="51815" y="64770"/>
                  </a:lnTo>
                  <a:close/>
                </a:path>
                <a:path w="78105" h="533400">
                  <a:moveTo>
                    <a:pt x="38862" y="0"/>
                  </a:moveTo>
                  <a:lnTo>
                    <a:pt x="0" y="77724"/>
                  </a:lnTo>
                  <a:lnTo>
                    <a:pt x="25908" y="77724"/>
                  </a:lnTo>
                  <a:lnTo>
                    <a:pt x="25908" y="64770"/>
                  </a:lnTo>
                  <a:lnTo>
                    <a:pt x="71247" y="64770"/>
                  </a:lnTo>
                  <a:lnTo>
                    <a:pt x="38862" y="0"/>
                  </a:lnTo>
                  <a:close/>
                </a:path>
                <a:path w="78105" h="533400">
                  <a:moveTo>
                    <a:pt x="71247" y="64770"/>
                  </a:moveTo>
                  <a:lnTo>
                    <a:pt x="51815" y="64770"/>
                  </a:lnTo>
                  <a:lnTo>
                    <a:pt x="51815" y="77724"/>
                  </a:lnTo>
                  <a:lnTo>
                    <a:pt x="77724" y="77724"/>
                  </a:lnTo>
                  <a:lnTo>
                    <a:pt x="71247" y="647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9740" y="6245148"/>
            <a:ext cx="1337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0000"/>
                </a:solidFill>
                <a:latin typeface="Microsoft Sans Serif"/>
                <a:cs typeface="Microsoft Sans Serif"/>
              </a:rPr>
              <a:t>3.</a:t>
            </a:r>
            <a:r>
              <a:rPr sz="18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Microsoft Sans Serif"/>
                <a:cs typeface="Microsoft Sans Serif"/>
              </a:rPr>
              <a:t>Create</a:t>
            </a:r>
            <a:r>
              <a:rPr sz="1800" spc="-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grid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2900" y="5981496"/>
            <a:ext cx="1715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009900"/>
                </a:solidFill>
                <a:latin typeface="Microsoft Sans Serif"/>
                <a:cs typeface="Microsoft Sans Serif"/>
              </a:rPr>
              <a:t>4.</a:t>
            </a:r>
            <a:r>
              <a:rPr sz="1800" spc="15" dirty="0">
                <a:solidFill>
                  <a:srgbClr val="009900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009900"/>
                </a:solidFill>
                <a:latin typeface="Microsoft Sans Serif"/>
                <a:cs typeface="Microsoft Sans Serif"/>
              </a:rPr>
              <a:t>Fi</a:t>
            </a:r>
            <a:r>
              <a:rPr sz="1800" spc="-215" dirty="0">
                <a:solidFill>
                  <a:srgbClr val="009900"/>
                </a:solidFill>
                <a:latin typeface="Microsoft Sans Serif"/>
                <a:cs typeface="Microsoft Sans Serif"/>
              </a:rPr>
              <a:t>n</a:t>
            </a:r>
            <a:r>
              <a:rPr sz="1800" spc="-10" dirty="0">
                <a:solidFill>
                  <a:srgbClr val="009900"/>
                </a:solidFill>
                <a:latin typeface="Microsoft Sans Serif"/>
                <a:cs typeface="Microsoft Sans Serif"/>
              </a:rPr>
              <a:t>d</a:t>
            </a:r>
            <a:r>
              <a:rPr sz="1800" spc="15" dirty="0">
                <a:solidFill>
                  <a:srgbClr val="009900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009900"/>
                </a:solidFill>
                <a:latin typeface="Microsoft Sans Serif"/>
                <a:cs typeface="Microsoft Sans Serif"/>
              </a:rPr>
              <a:t>th</a:t>
            </a:r>
            <a:r>
              <a:rPr sz="1800" spc="-105" dirty="0">
                <a:solidFill>
                  <a:srgbClr val="009900"/>
                </a:solidFill>
                <a:latin typeface="Microsoft Sans Serif"/>
                <a:cs typeface="Microsoft Sans Serif"/>
              </a:rPr>
              <a:t>e</a:t>
            </a:r>
            <a:r>
              <a:rPr sz="1800" spc="15" dirty="0">
                <a:solidFill>
                  <a:srgbClr val="009900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009900"/>
                </a:solidFill>
                <a:latin typeface="Microsoft Sans Serif"/>
                <a:cs typeface="Microsoft Sans Serif"/>
              </a:rPr>
              <a:t>nearest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009900"/>
                </a:solidFill>
                <a:latin typeface="Microsoft Sans Serif"/>
                <a:cs typeface="Microsoft Sans Serif"/>
              </a:rPr>
              <a:t>Grid.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2140" y="146050"/>
            <a:ext cx="41719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25" dirty="0"/>
              <a:t>Sha</a:t>
            </a:r>
            <a:r>
              <a:rPr sz="4400" spc="-405" dirty="0"/>
              <a:t>p</a:t>
            </a:r>
            <a:r>
              <a:rPr sz="4400" spc="-340" dirty="0"/>
              <a:t>e</a:t>
            </a:r>
            <a:r>
              <a:rPr sz="4400" spc="-55" dirty="0"/>
              <a:t> </a:t>
            </a:r>
            <a:r>
              <a:rPr sz="4400" spc="-325" dirty="0"/>
              <a:t>Number</a:t>
            </a:r>
            <a:r>
              <a:rPr sz="4400" spc="-55" dirty="0"/>
              <a:t> </a:t>
            </a:r>
            <a:r>
              <a:rPr sz="4400" dirty="0"/>
              <a:t>…</a:t>
            </a:r>
            <a:endParaRPr sz="4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752600"/>
            <a:ext cx="4933188" cy="2971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961" y="4956809"/>
            <a:ext cx="3921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40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4800" i="1" spc="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355" dirty="0">
                <a:solidFill>
                  <a:srgbClr val="001F5F"/>
                </a:solidFill>
                <a:latin typeface="Cambria"/>
                <a:cs typeface="Cambria"/>
              </a:rPr>
              <a:t>Questions</a:t>
            </a:r>
            <a:r>
              <a:rPr sz="4800" i="1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5" dirty="0">
                <a:solidFill>
                  <a:srgbClr val="001F5F"/>
                </a:solidFill>
                <a:latin typeface="Cambria"/>
                <a:cs typeface="Cambria"/>
              </a:rPr>
              <a:t>?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496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0" dirty="0"/>
              <a:t>Representation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02689"/>
            <a:ext cx="7874000" cy="3759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dirty="0">
                <a:latin typeface="Palatino Linotype"/>
                <a:cs typeface="Palatino Linotype"/>
              </a:rPr>
              <a:t>An</a:t>
            </a:r>
            <a:r>
              <a:rPr sz="3200" spc="-20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object </a:t>
            </a:r>
            <a:r>
              <a:rPr sz="3200" spc="5" dirty="0">
                <a:latin typeface="Palatino Linotype"/>
                <a:cs typeface="Palatino Linotype"/>
              </a:rPr>
              <a:t>can</a:t>
            </a:r>
            <a:r>
              <a:rPr sz="3200" spc="-20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be</a:t>
            </a:r>
            <a:r>
              <a:rPr sz="3200" spc="-5" dirty="0">
                <a:latin typeface="Palatino Linotype"/>
                <a:cs typeface="Palatino Linotype"/>
              </a:rPr>
              <a:t> represented</a:t>
            </a:r>
            <a:r>
              <a:rPr sz="3200" spc="20" dirty="0">
                <a:latin typeface="Palatino Linotype"/>
                <a:cs typeface="Palatino Linotype"/>
              </a:rPr>
              <a:t> </a:t>
            </a:r>
            <a:r>
              <a:rPr sz="3200" spc="-5" dirty="0">
                <a:latin typeface="Palatino Linotype"/>
                <a:cs typeface="Palatino Linotype"/>
              </a:rPr>
              <a:t>by:</a:t>
            </a:r>
            <a:endParaRPr sz="3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Palatino Linotype"/>
              <a:cs typeface="Palatino Linotype"/>
            </a:endParaRPr>
          </a:p>
          <a:p>
            <a:pPr marL="652780" marR="518795" indent="-274320">
              <a:lnSpc>
                <a:spcPct val="100000"/>
              </a:lnSpc>
            </a:pPr>
            <a:r>
              <a:rPr sz="2250" spc="2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3200" spc="20" dirty="0">
                <a:solidFill>
                  <a:srgbClr val="C00000"/>
                </a:solidFill>
                <a:latin typeface="Palatino Linotype"/>
                <a:cs typeface="Palatino Linotype"/>
              </a:rPr>
              <a:t>Its </a:t>
            </a:r>
            <a:r>
              <a:rPr sz="3200" dirty="0">
                <a:solidFill>
                  <a:srgbClr val="0000FF"/>
                </a:solidFill>
                <a:latin typeface="Palatino Linotype"/>
                <a:cs typeface="Palatino Linotype"/>
              </a:rPr>
              <a:t>external </a:t>
            </a:r>
            <a:r>
              <a:rPr sz="3200" spc="-5" dirty="0">
                <a:solidFill>
                  <a:srgbClr val="0000FF"/>
                </a:solidFill>
                <a:latin typeface="Palatino Linotype"/>
                <a:cs typeface="Palatino Linotype"/>
              </a:rPr>
              <a:t>characteristics</a:t>
            </a:r>
            <a:r>
              <a:rPr sz="3200" spc="-5" dirty="0">
                <a:solidFill>
                  <a:srgbClr val="C00000"/>
                </a:solidFill>
                <a:latin typeface="Palatino Linotype"/>
                <a:cs typeface="Palatino Linotype"/>
              </a:rPr>
              <a:t>, </a:t>
            </a:r>
            <a:r>
              <a:rPr sz="3200" dirty="0">
                <a:solidFill>
                  <a:srgbClr val="C00000"/>
                </a:solidFill>
                <a:latin typeface="Palatino Linotype"/>
                <a:cs typeface="Palatino Linotype"/>
              </a:rPr>
              <a:t>such as </a:t>
            </a:r>
            <a:r>
              <a:rPr sz="3200" spc="-5" dirty="0">
                <a:solidFill>
                  <a:srgbClr val="C00000"/>
                </a:solidFill>
                <a:latin typeface="Palatino Linotype"/>
                <a:cs typeface="Palatino Linotype"/>
              </a:rPr>
              <a:t>its </a:t>
            </a:r>
            <a:r>
              <a:rPr sz="320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Palatino Linotype"/>
                <a:cs typeface="Palatino Linotype"/>
              </a:rPr>
              <a:t>boundary.</a:t>
            </a:r>
            <a:endParaRPr sz="3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Palatino Linotype"/>
              <a:cs typeface="Palatino Linotype"/>
            </a:endParaRPr>
          </a:p>
          <a:p>
            <a:pPr marL="652780" marR="5080" indent="-274320">
              <a:lnSpc>
                <a:spcPct val="100000"/>
              </a:lnSpc>
            </a:pPr>
            <a:r>
              <a:rPr sz="2250" spc="2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3200" spc="25" dirty="0">
                <a:solidFill>
                  <a:srgbClr val="C00000"/>
                </a:solidFill>
                <a:latin typeface="Palatino Linotype"/>
                <a:cs typeface="Palatino Linotype"/>
              </a:rPr>
              <a:t>Or </a:t>
            </a:r>
            <a:r>
              <a:rPr sz="3200" spc="-5" dirty="0">
                <a:solidFill>
                  <a:srgbClr val="C00000"/>
                </a:solidFill>
                <a:latin typeface="Palatino Linotype"/>
                <a:cs typeface="Palatino Linotype"/>
              </a:rPr>
              <a:t>its </a:t>
            </a:r>
            <a:r>
              <a:rPr sz="3200" spc="-5" dirty="0">
                <a:solidFill>
                  <a:srgbClr val="0000FF"/>
                </a:solidFill>
                <a:latin typeface="Palatino Linotype"/>
                <a:cs typeface="Palatino Linotype"/>
              </a:rPr>
              <a:t>internal </a:t>
            </a:r>
            <a:r>
              <a:rPr sz="3200" dirty="0">
                <a:solidFill>
                  <a:srgbClr val="0000FF"/>
                </a:solidFill>
                <a:latin typeface="Palatino Linotype"/>
                <a:cs typeface="Palatino Linotype"/>
              </a:rPr>
              <a:t>characteristics</a:t>
            </a:r>
            <a:r>
              <a:rPr sz="3200" dirty="0">
                <a:solidFill>
                  <a:srgbClr val="C00000"/>
                </a:solidFill>
                <a:latin typeface="Palatino Linotype"/>
                <a:cs typeface="Palatino Linotype"/>
              </a:rPr>
              <a:t>, such as </a:t>
            </a:r>
            <a:r>
              <a:rPr sz="3200" spc="-5" dirty="0">
                <a:solidFill>
                  <a:srgbClr val="C00000"/>
                </a:solidFill>
                <a:latin typeface="Palatino Linotype"/>
                <a:cs typeface="Palatino Linotype"/>
              </a:rPr>
              <a:t>its </a:t>
            </a:r>
            <a:r>
              <a:rPr sz="320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Palatino Linotype"/>
                <a:cs typeface="Palatino Linotype"/>
              </a:rPr>
              <a:t>texture.</a:t>
            </a:r>
            <a:endParaRPr sz="3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563" y="1981200"/>
            <a:ext cx="1438656" cy="20116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8964" y="1981200"/>
            <a:ext cx="1981200" cy="1981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1163" y="4343400"/>
            <a:ext cx="1745753" cy="1981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4364" y="1981200"/>
            <a:ext cx="1357883" cy="1981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21964" y="4343400"/>
            <a:ext cx="5029199" cy="19857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12563" y="2209851"/>
            <a:ext cx="2883237" cy="135326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7860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34" dirty="0"/>
              <a:t>These</a:t>
            </a:r>
            <a:r>
              <a:rPr sz="4400" spc="-50" dirty="0"/>
              <a:t> </a:t>
            </a:r>
            <a:r>
              <a:rPr sz="4400" spc="-385" dirty="0"/>
              <a:t>objects</a:t>
            </a:r>
            <a:r>
              <a:rPr sz="4400" spc="-50" dirty="0"/>
              <a:t> </a:t>
            </a:r>
            <a:r>
              <a:rPr sz="4400" spc="-240" dirty="0"/>
              <a:t>are</a:t>
            </a:r>
            <a:r>
              <a:rPr sz="4400" spc="-55" dirty="0"/>
              <a:t> </a:t>
            </a:r>
            <a:r>
              <a:rPr sz="4400" spc="-325" dirty="0"/>
              <a:t>recognized</a:t>
            </a:r>
            <a:r>
              <a:rPr sz="4400" spc="-55" dirty="0"/>
              <a:t> </a:t>
            </a:r>
            <a:r>
              <a:rPr sz="4400" spc="-210" dirty="0"/>
              <a:t>by...</a:t>
            </a:r>
            <a:endParaRPr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312" y="671512"/>
          <a:ext cx="8554716" cy="563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30" dirty="0">
                          <a:latin typeface="Arial"/>
                          <a:cs typeface="Arial"/>
                        </a:rPr>
                        <a:t>Texture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Color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Context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Shape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926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4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49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362200"/>
            <a:ext cx="1295400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800600"/>
            <a:ext cx="1175824" cy="685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3962400"/>
            <a:ext cx="1295400" cy="685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600" y="5562600"/>
            <a:ext cx="1295400" cy="6614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600" y="1524000"/>
            <a:ext cx="1295400" cy="685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599" y="3185179"/>
            <a:ext cx="1293972" cy="6050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618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0" dirty="0"/>
              <a:t>Description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0308"/>
            <a:ext cx="7995413" cy="3617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70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fea</a:t>
            </a:r>
            <a:r>
              <a:rPr sz="3200" spc="-15" dirty="0">
                <a:latin typeface="Microsoft Sans Serif"/>
                <a:cs typeface="Microsoft Sans Serif"/>
              </a:rPr>
              <a:t>t</a:t>
            </a:r>
            <a:r>
              <a:rPr sz="3200" spc="-275" dirty="0">
                <a:latin typeface="Microsoft Sans Serif"/>
                <a:cs typeface="Microsoft Sans Serif"/>
              </a:rPr>
              <a:t>ures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th</a:t>
            </a:r>
            <a:r>
              <a:rPr sz="3200" spc="-180" dirty="0">
                <a:latin typeface="Microsoft Sans Serif"/>
                <a:cs typeface="Microsoft Sans Serif"/>
              </a:rPr>
              <a:t>a</a:t>
            </a:r>
            <a:r>
              <a:rPr sz="3200" spc="-25" dirty="0">
                <a:latin typeface="Microsoft Sans Serif"/>
                <a:cs typeface="Microsoft Sans Serif"/>
              </a:rPr>
              <a:t>t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65" dirty="0">
                <a:latin typeface="Microsoft Sans Serif"/>
                <a:cs typeface="Microsoft Sans Serif"/>
              </a:rPr>
              <a:t>represent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0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a</a:t>
            </a:r>
            <a:r>
              <a:rPr sz="3200" spc="-75" dirty="0">
                <a:latin typeface="Microsoft Sans Serif"/>
                <a:cs typeface="Microsoft Sans Serif"/>
              </a:rPr>
              <a:t>r</a:t>
            </a:r>
            <a:r>
              <a:rPr sz="3200" spc="-110" dirty="0">
                <a:latin typeface="Microsoft Sans Serif"/>
                <a:cs typeface="Microsoft Sans Serif"/>
              </a:rPr>
              <a:t>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29" dirty="0">
                <a:latin typeface="Microsoft Sans Serif"/>
                <a:cs typeface="Microsoft Sans Serif"/>
              </a:rPr>
              <a:t>used  </a:t>
            </a:r>
            <a:r>
              <a:rPr sz="3200" spc="-275" dirty="0">
                <a:latin typeface="Microsoft Sans Serif"/>
                <a:cs typeface="Microsoft Sans Serif"/>
              </a:rPr>
              <a:t>as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latin typeface="Microsoft Sans Serif"/>
                <a:cs typeface="Microsoft Sans Serif"/>
              </a:rPr>
              <a:t>descr</a:t>
            </a:r>
            <a:r>
              <a:rPr sz="3200" spc="-90" dirty="0">
                <a:latin typeface="Microsoft Sans Serif"/>
                <a:cs typeface="Microsoft Sans Serif"/>
              </a:rPr>
              <a:t>i</a:t>
            </a:r>
            <a:r>
              <a:rPr sz="3200" spc="-145" dirty="0">
                <a:latin typeface="Microsoft Sans Serif"/>
                <a:cs typeface="Microsoft Sans Serif"/>
              </a:rPr>
              <a:t>ptor</a:t>
            </a:r>
            <a:r>
              <a:rPr sz="3200" spc="-204" dirty="0">
                <a:latin typeface="Microsoft Sans Serif"/>
                <a:cs typeface="Microsoft Sans Serif"/>
              </a:rPr>
              <a:t>s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 dirty="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72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55" dirty="0">
                <a:latin typeface="Microsoft Sans Serif"/>
                <a:cs typeface="Microsoft Sans Serif"/>
              </a:rPr>
              <a:t>representation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lang="en-IN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3200" spc="30" dirty="0" smtClean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boundary</a:t>
            </a:r>
            <a:endParaRPr sz="3200" dirty="0">
              <a:latin typeface="Microsoft Sans Serif"/>
              <a:cs typeface="Microsoft Sans Serif"/>
            </a:endParaRPr>
          </a:p>
          <a:p>
            <a:pPr marL="332740" marR="222250" indent="-320675">
              <a:lnSpc>
                <a:spcPct val="99800"/>
              </a:lnSpc>
              <a:spcBef>
                <a:spcPts val="7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60" dirty="0">
                <a:latin typeface="Microsoft Sans Serif"/>
                <a:cs typeface="Microsoft Sans Serif"/>
              </a:rPr>
              <a:t>description</a:t>
            </a:r>
            <a:r>
              <a:rPr sz="3200" spc="-20" dirty="0">
                <a:latin typeface="Microsoft Sans Serif"/>
                <a:cs typeface="Microsoft Sans Serif"/>
              </a:rPr>
              <a:t> </a:t>
            </a:r>
            <a:r>
              <a:rPr lang="en-IN" sz="3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sz="3200" spc="-170" dirty="0" smtClean="0">
                <a:latin typeface="Microsoft Sans Serif"/>
                <a:cs typeface="Microsoft Sans Serif"/>
              </a:rPr>
              <a:t>length</a:t>
            </a:r>
            <a:r>
              <a:rPr sz="3200" spc="5" dirty="0" smtClean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1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boundary, </a:t>
            </a:r>
            <a:r>
              <a:rPr sz="3200" spc="-150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orientation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straight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line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joining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its </a:t>
            </a:r>
            <a:r>
              <a:rPr sz="3200" spc="-195" dirty="0">
                <a:latin typeface="Microsoft Sans Serif"/>
                <a:cs typeface="Microsoft Sans Serif"/>
              </a:rPr>
              <a:t> </a:t>
            </a:r>
            <a:r>
              <a:rPr sz="3200" spc="-270" dirty="0">
                <a:latin typeface="Microsoft Sans Serif"/>
                <a:cs typeface="Microsoft Sans Serif"/>
              </a:rPr>
              <a:t>e</a:t>
            </a:r>
            <a:r>
              <a:rPr sz="3200" spc="-155" dirty="0">
                <a:latin typeface="Microsoft Sans Serif"/>
                <a:cs typeface="Microsoft Sans Serif"/>
              </a:rPr>
              <a:t>xtreme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point</a:t>
            </a:r>
            <a:r>
              <a:rPr sz="3200" spc="-270" dirty="0">
                <a:latin typeface="Microsoft Sans Serif"/>
                <a:cs typeface="Microsoft Sans Serif"/>
              </a:rPr>
              <a:t>s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and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number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concavities  </a:t>
            </a:r>
            <a:r>
              <a:rPr sz="3200" spc="-204" dirty="0">
                <a:latin typeface="Microsoft Sans Serif"/>
                <a:cs typeface="Microsoft Sans Serif"/>
              </a:rPr>
              <a:t>in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boundary.</a:t>
            </a:r>
            <a:endParaRPr sz="3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322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95" dirty="0"/>
              <a:t>Desc</a:t>
            </a:r>
            <a:r>
              <a:rPr sz="4400" spc="-315" dirty="0"/>
              <a:t>r</a:t>
            </a:r>
            <a:r>
              <a:rPr sz="4400" spc="-254" dirty="0"/>
              <a:t>iption</a:t>
            </a:r>
            <a:r>
              <a:rPr sz="4400" spc="-85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0308"/>
            <a:ext cx="7901305" cy="2732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204" dirty="0">
                <a:latin typeface="Microsoft Sans Serif"/>
                <a:cs typeface="Microsoft Sans Serif"/>
              </a:rPr>
              <a:t>Descriptors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should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not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be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sensitive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variations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like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  <a:p>
            <a:pPr marL="1242695" lvl="1" indent="-316230">
              <a:lnSpc>
                <a:spcPct val="100000"/>
              </a:lnSpc>
              <a:spcBef>
                <a:spcPts val="700"/>
              </a:spcBef>
              <a:buChar char="–"/>
              <a:tabLst>
                <a:tab pos="1243330" algn="l"/>
              </a:tabLst>
            </a:pPr>
            <a:r>
              <a:rPr sz="3200" spc="-420" dirty="0">
                <a:latin typeface="Microsoft Sans Serif"/>
                <a:cs typeface="Microsoft Sans Serif"/>
              </a:rPr>
              <a:t>S</a:t>
            </a:r>
            <a:r>
              <a:rPr sz="3200" spc="-140" dirty="0">
                <a:latin typeface="Microsoft Sans Serif"/>
                <a:cs typeface="Microsoft Sans Serif"/>
              </a:rPr>
              <a:t>i</a:t>
            </a:r>
            <a:r>
              <a:rPr sz="3200" spc="-190" dirty="0">
                <a:latin typeface="Microsoft Sans Serif"/>
                <a:cs typeface="Microsoft Sans Serif"/>
              </a:rPr>
              <a:t>ze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35" dirty="0">
                <a:latin typeface="Microsoft Sans Serif"/>
                <a:cs typeface="Microsoft Sans Serif"/>
              </a:rPr>
              <a:t>Chan</a:t>
            </a:r>
            <a:r>
              <a:rPr sz="3200" spc="-29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endParaRPr sz="3200">
              <a:latin typeface="Microsoft Sans Serif"/>
              <a:cs typeface="Microsoft Sans Serif"/>
            </a:endParaRPr>
          </a:p>
          <a:p>
            <a:pPr marL="1242695" lvl="1" indent="-316230">
              <a:lnSpc>
                <a:spcPct val="100000"/>
              </a:lnSpc>
              <a:spcBef>
                <a:spcPts val="695"/>
              </a:spcBef>
              <a:buChar char="–"/>
              <a:tabLst>
                <a:tab pos="1243330" algn="l"/>
              </a:tabLst>
            </a:pPr>
            <a:r>
              <a:rPr sz="3200" spc="-215" dirty="0">
                <a:latin typeface="Microsoft Sans Serif"/>
                <a:cs typeface="Microsoft Sans Serif"/>
              </a:rPr>
              <a:t>Translation</a:t>
            </a:r>
            <a:endParaRPr sz="3200">
              <a:latin typeface="Microsoft Sans Serif"/>
              <a:cs typeface="Microsoft Sans Serif"/>
            </a:endParaRPr>
          </a:p>
          <a:p>
            <a:pPr marL="1242695" lvl="1" indent="-316230">
              <a:lnSpc>
                <a:spcPct val="100000"/>
              </a:lnSpc>
              <a:spcBef>
                <a:spcPts val="710"/>
              </a:spcBef>
              <a:buChar char="–"/>
              <a:tabLst>
                <a:tab pos="1243330" algn="l"/>
              </a:tabLst>
            </a:pPr>
            <a:r>
              <a:rPr sz="3200" spc="-204" dirty="0">
                <a:latin typeface="Microsoft Sans Serif"/>
                <a:cs typeface="Microsoft Sans Serif"/>
              </a:rPr>
              <a:t>Rotation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5238"/>
            <a:ext cx="5020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699"/>
                </a:solidFill>
              </a:rPr>
              <a:t>What</a:t>
            </a:r>
            <a:r>
              <a:rPr sz="4000" spc="-30" dirty="0">
                <a:solidFill>
                  <a:srgbClr val="006699"/>
                </a:solidFill>
              </a:rPr>
              <a:t> </a:t>
            </a:r>
            <a:r>
              <a:rPr sz="4000" dirty="0">
                <a:solidFill>
                  <a:srgbClr val="006699"/>
                </a:solidFill>
              </a:rPr>
              <a:t>are</a:t>
            </a:r>
            <a:r>
              <a:rPr sz="4000" spc="-20" dirty="0">
                <a:solidFill>
                  <a:srgbClr val="006699"/>
                </a:solidFill>
              </a:rPr>
              <a:t> </a:t>
            </a:r>
            <a:r>
              <a:rPr sz="4000" spc="-5" dirty="0">
                <a:solidFill>
                  <a:srgbClr val="006699"/>
                </a:solidFill>
              </a:rPr>
              <a:t>invariants?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7840" y="1622501"/>
            <a:ext cx="8045450" cy="347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0840" marR="911225" indent="-320675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Invariants</a:t>
            </a:r>
            <a:r>
              <a:rPr sz="2900" b="1" spc="-5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are</a:t>
            </a:r>
            <a:r>
              <a:rPr sz="2900" b="1" spc="-2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functionals</a:t>
            </a:r>
            <a:r>
              <a:rPr sz="2900" b="1" spc="-5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defined</a:t>
            </a:r>
            <a:r>
              <a:rPr sz="2900" b="1" spc="-3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on</a:t>
            </a:r>
            <a:r>
              <a:rPr sz="2900" b="1" spc="-1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the </a:t>
            </a:r>
            <a:r>
              <a:rPr sz="2900" b="1" spc="-79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image</a:t>
            </a:r>
            <a:r>
              <a:rPr sz="2900" b="1" spc="-2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space</a:t>
            </a:r>
            <a:r>
              <a:rPr sz="29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such</a:t>
            </a:r>
            <a:r>
              <a:rPr sz="2900" b="1" spc="-2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that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250">
              <a:latin typeface="Arial"/>
              <a:cs typeface="Arial"/>
            </a:endParaRPr>
          </a:p>
          <a:p>
            <a:pPr marL="370840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71475" algn="l"/>
                <a:tab pos="2541270" algn="l"/>
              </a:tabLst>
            </a:pPr>
            <a:r>
              <a:rPr sz="2900" b="1" i="1" dirty="0">
                <a:solidFill>
                  <a:srgbClr val="003300"/>
                </a:solidFill>
                <a:latin typeface="Arial"/>
                <a:cs typeface="Arial"/>
              </a:rPr>
              <a:t>I(f)</a:t>
            </a:r>
            <a:r>
              <a:rPr sz="2900" b="1" i="1" spc="-1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i="1" dirty="0">
                <a:solidFill>
                  <a:srgbClr val="003300"/>
                </a:solidFill>
                <a:latin typeface="Arial"/>
                <a:cs typeface="Arial"/>
              </a:rPr>
              <a:t>=</a:t>
            </a:r>
            <a:r>
              <a:rPr sz="2900" b="1" i="1" spc="-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i="1" dirty="0">
                <a:solidFill>
                  <a:srgbClr val="003300"/>
                </a:solidFill>
                <a:latin typeface="Arial"/>
                <a:cs typeface="Arial"/>
              </a:rPr>
              <a:t>I(D(f))	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for</a:t>
            </a:r>
            <a:r>
              <a:rPr sz="2900" b="1" spc="-3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all</a:t>
            </a:r>
            <a:r>
              <a:rPr sz="2900" b="1" spc="-45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admissible</a:t>
            </a:r>
            <a:r>
              <a:rPr sz="2900" b="1" spc="-6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i="1" dirty="0">
                <a:solidFill>
                  <a:srgbClr val="003300"/>
                </a:solidFill>
                <a:latin typeface="Arial"/>
                <a:cs typeface="Arial"/>
              </a:rPr>
              <a:t>D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4200">
              <a:latin typeface="Arial"/>
              <a:cs typeface="Arial"/>
            </a:endParaRPr>
          </a:p>
          <a:p>
            <a:pPr marL="370840" marR="43180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71475" algn="l"/>
                <a:tab pos="1987550" algn="l"/>
                <a:tab pos="7630795" algn="l"/>
              </a:tabLst>
            </a:pPr>
            <a:r>
              <a:rPr sz="2900" b="1" i="1" dirty="0">
                <a:solidFill>
                  <a:srgbClr val="003300"/>
                </a:solidFill>
                <a:latin typeface="Arial"/>
                <a:cs typeface="Arial"/>
              </a:rPr>
              <a:t>I(</a:t>
            </a:r>
            <a:r>
              <a:rPr sz="2900" b="1" i="1" spc="5" dirty="0">
                <a:solidFill>
                  <a:srgbClr val="003300"/>
                </a:solidFill>
                <a:latin typeface="Arial"/>
                <a:cs typeface="Arial"/>
              </a:rPr>
              <a:t>f</a:t>
            </a:r>
            <a:r>
              <a:rPr sz="2850" b="1" i="1" spc="30" baseline="-20467" dirty="0">
                <a:solidFill>
                  <a:srgbClr val="003300"/>
                </a:solidFill>
                <a:latin typeface="Arial"/>
                <a:cs typeface="Arial"/>
              </a:rPr>
              <a:t>1</a:t>
            </a:r>
            <a:r>
              <a:rPr sz="2900" b="1" i="1" dirty="0">
                <a:solidFill>
                  <a:srgbClr val="003300"/>
                </a:solidFill>
                <a:latin typeface="Arial"/>
                <a:cs typeface="Arial"/>
              </a:rPr>
              <a:t>),</a:t>
            </a:r>
            <a:r>
              <a:rPr sz="2900" b="1" i="1" spc="-5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i="1" dirty="0">
                <a:solidFill>
                  <a:srgbClr val="003300"/>
                </a:solidFill>
                <a:latin typeface="Arial"/>
                <a:cs typeface="Arial"/>
              </a:rPr>
              <a:t>I(</a:t>
            </a:r>
            <a:r>
              <a:rPr sz="2900" b="1" i="1" spc="5" dirty="0">
                <a:solidFill>
                  <a:srgbClr val="003300"/>
                </a:solidFill>
                <a:latin typeface="Arial"/>
                <a:cs typeface="Arial"/>
              </a:rPr>
              <a:t>f</a:t>
            </a:r>
            <a:r>
              <a:rPr sz="2850" b="1" i="1" spc="30" baseline="-20467" dirty="0">
                <a:solidFill>
                  <a:srgbClr val="003300"/>
                </a:solidFill>
                <a:latin typeface="Arial"/>
                <a:cs typeface="Arial"/>
              </a:rPr>
              <a:t>2</a:t>
            </a:r>
            <a:r>
              <a:rPr sz="2900" b="1" i="1" dirty="0">
                <a:solidFill>
                  <a:srgbClr val="003300"/>
                </a:solidFill>
                <a:latin typeface="Arial"/>
                <a:cs typeface="Arial"/>
              </a:rPr>
              <a:t>)	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“diff</a:t>
            </a:r>
            <a:r>
              <a:rPr sz="2900" b="1" spc="10" dirty="0">
                <a:solidFill>
                  <a:srgbClr val="003300"/>
                </a:solidFill>
                <a:latin typeface="Arial"/>
                <a:cs typeface="Arial"/>
              </a:rPr>
              <a:t>e</a:t>
            </a:r>
            <a:r>
              <a:rPr sz="2900" b="1" spc="-15" dirty="0">
                <a:solidFill>
                  <a:srgbClr val="003300"/>
                </a:solidFill>
                <a:latin typeface="Arial"/>
                <a:cs typeface="Arial"/>
              </a:rPr>
              <a:t>r</a:t>
            </a:r>
            <a:r>
              <a:rPr sz="2900" b="1" spc="-5" dirty="0">
                <a:solidFill>
                  <a:srgbClr val="003300"/>
                </a:solidFill>
                <a:latin typeface="Arial"/>
                <a:cs typeface="Arial"/>
              </a:rPr>
              <a:t>en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t</a:t>
            </a:r>
            <a:r>
              <a:rPr sz="2900" b="1" spc="-4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spc="-5" dirty="0">
                <a:solidFill>
                  <a:srgbClr val="003300"/>
                </a:solidFill>
                <a:latin typeface="Arial"/>
                <a:cs typeface="Arial"/>
              </a:rPr>
              <a:t>eno</a:t>
            </a:r>
            <a:r>
              <a:rPr sz="2900" b="1" spc="5" dirty="0">
                <a:solidFill>
                  <a:srgbClr val="003300"/>
                </a:solidFill>
                <a:latin typeface="Arial"/>
                <a:cs typeface="Arial"/>
              </a:rPr>
              <a:t>u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g</a:t>
            </a:r>
            <a:r>
              <a:rPr sz="2900" b="1" spc="20" dirty="0">
                <a:solidFill>
                  <a:srgbClr val="003300"/>
                </a:solidFill>
                <a:latin typeface="Arial"/>
                <a:cs typeface="Arial"/>
              </a:rPr>
              <a:t>h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“</a:t>
            </a:r>
            <a:r>
              <a:rPr sz="2900" b="1" spc="-3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for</a:t>
            </a:r>
            <a:r>
              <a:rPr sz="2900" b="1" spc="-1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diff</a:t>
            </a:r>
            <a:r>
              <a:rPr sz="2900" b="1" spc="10" dirty="0">
                <a:solidFill>
                  <a:srgbClr val="003300"/>
                </a:solidFill>
                <a:latin typeface="Arial"/>
                <a:cs typeface="Arial"/>
              </a:rPr>
              <a:t>e</a:t>
            </a:r>
            <a:r>
              <a:rPr sz="2900" b="1" dirty="0">
                <a:solidFill>
                  <a:srgbClr val="003300"/>
                </a:solidFill>
                <a:latin typeface="Arial"/>
                <a:cs typeface="Arial"/>
              </a:rPr>
              <a:t>rent	</a:t>
            </a:r>
            <a:r>
              <a:rPr sz="2900" b="1" i="1" spc="5" dirty="0">
                <a:solidFill>
                  <a:srgbClr val="003300"/>
                </a:solidFill>
                <a:latin typeface="Arial"/>
                <a:cs typeface="Arial"/>
              </a:rPr>
              <a:t>f</a:t>
            </a:r>
            <a:r>
              <a:rPr sz="2850" b="1" i="1" spc="30" baseline="-20467" dirty="0">
                <a:solidFill>
                  <a:srgbClr val="003300"/>
                </a:solidFill>
                <a:latin typeface="Arial"/>
                <a:cs typeface="Arial"/>
              </a:rPr>
              <a:t>1</a:t>
            </a:r>
            <a:r>
              <a:rPr sz="2900" b="1" i="1" dirty="0">
                <a:solidFill>
                  <a:srgbClr val="003300"/>
                </a:solidFill>
                <a:latin typeface="Arial"/>
                <a:cs typeface="Arial"/>
              </a:rPr>
              <a:t>,  </a:t>
            </a:r>
            <a:r>
              <a:rPr sz="2900" b="1" i="1" spc="10" dirty="0">
                <a:solidFill>
                  <a:srgbClr val="003300"/>
                </a:solidFill>
                <a:latin typeface="Arial"/>
                <a:cs typeface="Arial"/>
              </a:rPr>
              <a:t>f</a:t>
            </a:r>
            <a:r>
              <a:rPr sz="2850" b="1" i="1" spc="15" baseline="-20467" dirty="0">
                <a:solidFill>
                  <a:srgbClr val="003300"/>
                </a:solidFill>
                <a:latin typeface="Arial"/>
                <a:cs typeface="Arial"/>
              </a:rPr>
              <a:t>2</a:t>
            </a:r>
            <a:endParaRPr sz="2850" baseline="-204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1161</Words>
  <Application>Microsoft Office PowerPoint</Application>
  <PresentationFormat>On-screen Show (4:3)</PresentationFormat>
  <Paragraphs>330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</vt:lpstr>
      <vt:lpstr>Microsoft Sans Serif</vt:lpstr>
      <vt:lpstr>Palatino Linotype</vt:lpstr>
      <vt:lpstr>Times New Roman</vt:lpstr>
      <vt:lpstr>Trebuchet MS</vt:lpstr>
      <vt:lpstr>Wingdings</vt:lpstr>
      <vt:lpstr>Office Theme</vt:lpstr>
      <vt:lpstr>Image Representation  and Description</vt:lpstr>
      <vt:lpstr>Image Representation and Description?</vt:lpstr>
      <vt:lpstr>Representation &amp; Description</vt:lpstr>
      <vt:lpstr>Representation</vt:lpstr>
      <vt:lpstr>These objects are recognized by...</vt:lpstr>
      <vt:lpstr>PowerPoint Presentation</vt:lpstr>
      <vt:lpstr>Description</vt:lpstr>
      <vt:lpstr>Description …</vt:lpstr>
      <vt:lpstr>What are invariants?</vt:lpstr>
      <vt:lpstr>Discrimination power</vt:lpstr>
      <vt:lpstr>Boundary (Border) Following</vt:lpstr>
      <vt:lpstr>Boundary (Border) Following …</vt:lpstr>
      <vt:lpstr>Boundary (Border) Following …</vt:lpstr>
      <vt:lpstr>Boundary (Border) Following …</vt:lpstr>
      <vt:lpstr>Boundary (Border) Following …</vt:lpstr>
      <vt:lpstr>Boundary (Border) Following …</vt:lpstr>
      <vt:lpstr>Boundary (Border) Following …</vt:lpstr>
      <vt:lpstr>Boundary (Border) Following …</vt:lpstr>
      <vt:lpstr>Chain Codes</vt:lpstr>
      <vt:lpstr>Chain Codes …</vt:lpstr>
      <vt:lpstr>Chain Codes …</vt:lpstr>
      <vt:lpstr>Chain Codes …</vt:lpstr>
      <vt:lpstr>Chain Codes …</vt:lpstr>
      <vt:lpstr>Problems with the Chain Code</vt:lpstr>
      <vt:lpstr>Normalization Strategy to overcome the starting point problem</vt:lpstr>
      <vt:lpstr>The First Difference of a Chain Codes</vt:lpstr>
      <vt:lpstr>Differential Strategy  Normalization for rotation</vt:lpstr>
      <vt:lpstr>Shape Numbers</vt:lpstr>
      <vt:lpstr>Shape Numbers …</vt:lpstr>
      <vt:lpstr>Shape Number …</vt:lpstr>
      <vt:lpstr>Shape Number …</vt:lpstr>
      <vt:lpstr>Shape Number …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</dc:title>
  <dc:creator>Kailash</dc:creator>
  <cp:lastModifiedBy>DELL PC</cp:lastModifiedBy>
  <cp:revision>2</cp:revision>
  <dcterms:created xsi:type="dcterms:W3CDTF">2022-05-28T15:54:25Z</dcterms:created>
  <dcterms:modified xsi:type="dcterms:W3CDTF">2022-05-28T16:06:36Z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2022-05-28T00:00:00Z</vt:filetime>
  </property>
</Properties>
</file>