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52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50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51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</p:sldIdLst>
  <p:sldSz cx="10414000" cy="9144000"/>
  <p:notesSz cx="1041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74" autoAdjust="0"/>
  </p:normalViewPr>
  <p:slideViewPr>
    <p:cSldViewPr>
      <p:cViewPr varScale="1">
        <p:scale>
          <a:sx n="53" d="100"/>
          <a:sy n="53" d="100"/>
        </p:scale>
        <p:origin x="1608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14" y="8534400"/>
            <a:ext cx="10411288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8445755"/>
            <a:ext cx="10411288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260" y="1011936"/>
            <a:ext cx="8591550" cy="4754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111" spc="-5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627" y="5940828"/>
            <a:ext cx="8591550" cy="1524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733" cap="all" spc="228" baseline="0">
                <a:solidFill>
                  <a:schemeClr val="tx2"/>
                </a:solidFill>
                <a:latin typeface="+mj-lt"/>
              </a:defRPr>
            </a:lvl1pPr>
            <a:lvl2pPr marL="520705" indent="0" algn="ctr">
              <a:buNone/>
              <a:defRPr sz="2733"/>
            </a:lvl2pPr>
            <a:lvl3pPr marL="1041410" indent="0" algn="ctr">
              <a:buNone/>
              <a:defRPr sz="2733"/>
            </a:lvl3pPr>
            <a:lvl4pPr marL="1562115" indent="0" algn="ctr">
              <a:buNone/>
              <a:defRPr sz="2278"/>
            </a:lvl4pPr>
            <a:lvl5pPr marL="2082820" indent="0" algn="ctr">
              <a:buNone/>
              <a:defRPr sz="2278"/>
            </a:lvl5pPr>
            <a:lvl6pPr marL="2603525" indent="0" algn="ctr">
              <a:buNone/>
              <a:defRPr sz="2278"/>
            </a:lvl6pPr>
            <a:lvl7pPr marL="3124230" indent="0" algn="ctr">
              <a:buNone/>
              <a:defRPr sz="2278"/>
            </a:lvl7pPr>
            <a:lvl8pPr marL="3644936" indent="0" algn="ctr">
              <a:buNone/>
              <a:defRPr sz="2278"/>
            </a:lvl8pPr>
            <a:lvl9pPr marL="4165641" indent="0" algn="ctr">
              <a:buNone/>
              <a:defRPr sz="22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031542" y="5791200"/>
            <a:ext cx="84353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14" y="8534400"/>
            <a:ext cx="10411288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8445755"/>
            <a:ext cx="10411288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2519" y="549736"/>
            <a:ext cx="2245519" cy="7679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549736"/>
            <a:ext cx="6606381" cy="767986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2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14" y="8534400"/>
            <a:ext cx="10411288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8445755"/>
            <a:ext cx="10411288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1011936"/>
            <a:ext cx="8591550" cy="47548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111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0" y="5937504"/>
            <a:ext cx="8591550" cy="1524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733" cap="all" spc="228" baseline="0">
                <a:solidFill>
                  <a:schemeClr val="tx2"/>
                </a:solidFill>
                <a:latin typeface="+mj-lt"/>
              </a:defRPr>
            </a:lvl1pPr>
            <a:lvl2pPr marL="520705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2pPr>
            <a:lvl3pPr marL="1041410" indent="0">
              <a:buNone/>
              <a:defRPr sz="1822">
                <a:solidFill>
                  <a:schemeClr val="tx1">
                    <a:tint val="75000"/>
                  </a:schemeClr>
                </a:solidFill>
              </a:defRPr>
            </a:lvl3pPr>
            <a:lvl4pPr marL="1562115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4pPr>
            <a:lvl5pPr marL="208282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5pPr>
            <a:lvl6pPr marL="2603525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6pPr>
            <a:lvl7pPr marL="312423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7pPr>
            <a:lvl8pPr marL="364493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8pPr>
            <a:lvl9pPr marL="4165641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031542" y="5791200"/>
            <a:ext cx="84353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37260" y="382139"/>
            <a:ext cx="8591550" cy="1934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260" y="2460979"/>
            <a:ext cx="4217670" cy="53644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1140" y="2460980"/>
            <a:ext cx="4217670" cy="53644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37260" y="382139"/>
            <a:ext cx="8591550" cy="1934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0" y="2461403"/>
            <a:ext cx="421767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78" b="0" cap="all" baseline="0">
                <a:solidFill>
                  <a:schemeClr val="tx2"/>
                </a:solidFill>
              </a:defRPr>
            </a:lvl1pPr>
            <a:lvl2pPr marL="520705" indent="0">
              <a:buNone/>
              <a:defRPr sz="2278" b="1"/>
            </a:lvl2pPr>
            <a:lvl3pPr marL="1041410" indent="0">
              <a:buNone/>
              <a:defRPr sz="2050" b="1"/>
            </a:lvl3pPr>
            <a:lvl4pPr marL="1562115" indent="0">
              <a:buNone/>
              <a:defRPr sz="1822" b="1"/>
            </a:lvl4pPr>
            <a:lvl5pPr marL="2082820" indent="0">
              <a:buNone/>
              <a:defRPr sz="1822" b="1"/>
            </a:lvl5pPr>
            <a:lvl6pPr marL="2603525" indent="0">
              <a:buNone/>
              <a:defRPr sz="1822" b="1"/>
            </a:lvl6pPr>
            <a:lvl7pPr marL="3124230" indent="0">
              <a:buNone/>
              <a:defRPr sz="1822" b="1"/>
            </a:lvl7pPr>
            <a:lvl8pPr marL="3644936" indent="0">
              <a:buNone/>
              <a:defRPr sz="1822" b="1"/>
            </a:lvl8pPr>
            <a:lvl9pPr marL="4165641" indent="0">
              <a:buNone/>
              <a:defRPr sz="18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60" y="3443112"/>
            <a:ext cx="4217670" cy="45042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1140" y="2461403"/>
            <a:ext cx="421767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78" b="0" cap="all" baseline="0">
                <a:solidFill>
                  <a:schemeClr val="tx2"/>
                </a:solidFill>
              </a:defRPr>
            </a:lvl1pPr>
            <a:lvl2pPr marL="520705" indent="0">
              <a:buNone/>
              <a:defRPr sz="2278" b="1"/>
            </a:lvl2pPr>
            <a:lvl3pPr marL="1041410" indent="0">
              <a:buNone/>
              <a:defRPr sz="2050" b="1"/>
            </a:lvl3pPr>
            <a:lvl4pPr marL="1562115" indent="0">
              <a:buNone/>
              <a:defRPr sz="1822" b="1"/>
            </a:lvl4pPr>
            <a:lvl5pPr marL="2082820" indent="0">
              <a:buNone/>
              <a:defRPr sz="1822" b="1"/>
            </a:lvl5pPr>
            <a:lvl6pPr marL="2603525" indent="0">
              <a:buNone/>
              <a:defRPr sz="1822" b="1"/>
            </a:lvl6pPr>
            <a:lvl7pPr marL="3124230" indent="0">
              <a:buNone/>
              <a:defRPr sz="1822" b="1"/>
            </a:lvl7pPr>
            <a:lvl8pPr marL="3644936" indent="0">
              <a:buNone/>
              <a:defRPr sz="1822" b="1"/>
            </a:lvl8pPr>
            <a:lvl9pPr marL="4165641" indent="0">
              <a:buNone/>
              <a:defRPr sz="18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1140" y="3443112"/>
            <a:ext cx="4217670" cy="45042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9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7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4" y="8534400"/>
            <a:ext cx="10411288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8445755"/>
            <a:ext cx="10411288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4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46005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450893" y="0"/>
            <a:ext cx="54674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792479"/>
            <a:ext cx="2733675" cy="3048000"/>
          </a:xfrm>
        </p:spPr>
        <p:txBody>
          <a:bodyPr anchor="b">
            <a:normAutofit/>
          </a:bodyPr>
          <a:lstStyle>
            <a:lvl1pPr>
              <a:defRPr sz="4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513" y="975360"/>
            <a:ext cx="5545455" cy="7010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525" y="3901440"/>
            <a:ext cx="2733675" cy="45054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708">
                <a:solidFill>
                  <a:srgbClr val="FFFFFF"/>
                </a:solidFill>
              </a:defRPr>
            </a:lvl1pPr>
            <a:lvl2pPr marL="520705" indent="0">
              <a:buNone/>
              <a:defRPr sz="1367"/>
            </a:lvl2pPr>
            <a:lvl3pPr marL="1041410" indent="0">
              <a:buNone/>
              <a:defRPr sz="1139"/>
            </a:lvl3pPr>
            <a:lvl4pPr marL="1562115" indent="0">
              <a:buNone/>
              <a:defRPr sz="1025"/>
            </a:lvl4pPr>
            <a:lvl5pPr marL="2082820" indent="0">
              <a:buNone/>
              <a:defRPr sz="1025"/>
            </a:lvl5pPr>
            <a:lvl6pPr marL="2603525" indent="0">
              <a:buNone/>
              <a:defRPr sz="1025"/>
            </a:lvl6pPr>
            <a:lvl7pPr marL="3124230" indent="0">
              <a:buNone/>
              <a:defRPr sz="1025"/>
            </a:lvl7pPr>
            <a:lvl8pPr marL="3644936" indent="0">
              <a:buNone/>
              <a:defRPr sz="1025"/>
            </a:lvl8pPr>
            <a:lvl9pPr marL="4165641" indent="0">
              <a:buNone/>
              <a:defRPr sz="10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7625" y="8613049"/>
            <a:ext cx="2236645" cy="48683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00512" y="8613049"/>
            <a:ext cx="3970338" cy="4868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604000"/>
            <a:ext cx="10411288" cy="2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6553435"/>
            <a:ext cx="10411288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6766560"/>
            <a:ext cx="8638739" cy="1097280"/>
          </a:xfrm>
        </p:spPr>
        <p:txBody>
          <a:bodyPr tIns="0" bIns="0" anchor="b">
            <a:noAutofit/>
          </a:bodyPr>
          <a:lstStyle>
            <a:lvl1pPr>
              <a:defRPr sz="4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413987" cy="655343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644"/>
            </a:lvl1pPr>
            <a:lvl2pPr marL="520705" indent="0">
              <a:buNone/>
              <a:defRPr sz="3189"/>
            </a:lvl2pPr>
            <a:lvl3pPr marL="1041410" indent="0">
              <a:buNone/>
              <a:defRPr sz="2733"/>
            </a:lvl3pPr>
            <a:lvl4pPr marL="1562115" indent="0">
              <a:buNone/>
              <a:defRPr sz="2278"/>
            </a:lvl4pPr>
            <a:lvl5pPr marL="2082820" indent="0">
              <a:buNone/>
              <a:defRPr sz="2278"/>
            </a:lvl5pPr>
            <a:lvl6pPr marL="2603525" indent="0">
              <a:buNone/>
              <a:defRPr sz="2278"/>
            </a:lvl6pPr>
            <a:lvl7pPr marL="3124230" indent="0">
              <a:buNone/>
              <a:defRPr sz="2278"/>
            </a:lvl7pPr>
            <a:lvl8pPr marL="3644936" indent="0">
              <a:buNone/>
              <a:defRPr sz="2278"/>
            </a:lvl8pPr>
            <a:lvl9pPr marL="4165641" indent="0">
              <a:buNone/>
              <a:defRPr sz="227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60" y="7876032"/>
            <a:ext cx="8643620" cy="79248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83"/>
              </a:spcAft>
              <a:buNone/>
              <a:defRPr sz="1708">
                <a:solidFill>
                  <a:srgbClr val="FFFFFF"/>
                </a:solidFill>
              </a:defRPr>
            </a:lvl1pPr>
            <a:lvl2pPr marL="520705" indent="0">
              <a:buNone/>
              <a:defRPr sz="1367"/>
            </a:lvl2pPr>
            <a:lvl3pPr marL="1041410" indent="0">
              <a:buNone/>
              <a:defRPr sz="1139"/>
            </a:lvl3pPr>
            <a:lvl4pPr marL="1562115" indent="0">
              <a:buNone/>
              <a:defRPr sz="1025"/>
            </a:lvl4pPr>
            <a:lvl5pPr marL="2082820" indent="0">
              <a:buNone/>
              <a:defRPr sz="1025"/>
            </a:lvl5pPr>
            <a:lvl6pPr marL="2603525" indent="0">
              <a:buNone/>
              <a:defRPr sz="1025"/>
            </a:lvl6pPr>
            <a:lvl7pPr marL="3124230" indent="0">
              <a:buNone/>
              <a:defRPr sz="1025"/>
            </a:lvl7pPr>
            <a:lvl8pPr marL="3644936" indent="0">
              <a:buNone/>
              <a:defRPr sz="1025"/>
            </a:lvl8pPr>
            <a:lvl9pPr marL="4165641" indent="0">
              <a:buNone/>
              <a:defRPr sz="10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0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8534400"/>
            <a:ext cx="1041400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8445754"/>
            <a:ext cx="10414001" cy="8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260" y="382139"/>
            <a:ext cx="8591550" cy="193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59" y="2460979"/>
            <a:ext cx="8591551" cy="5364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2" y="8613049"/>
            <a:ext cx="21117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8617" y="8613049"/>
            <a:ext cx="411947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643" y="8613049"/>
            <a:ext cx="11206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6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019475" y="2317127"/>
            <a:ext cx="851344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8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1041410" rtl="0" eaLnBrk="1" latinLnBrk="0" hangingPunct="1">
        <a:lnSpc>
          <a:spcPct val="85000"/>
        </a:lnSpc>
        <a:spcBef>
          <a:spcPct val="0"/>
        </a:spcBef>
        <a:buNone/>
        <a:defRPr sz="5467" kern="1200" spc="-5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4141" indent="-104141" algn="l" defTabSz="1041410" rtl="0" eaLnBrk="1" latinLnBrk="0" hangingPunct="1">
        <a:lnSpc>
          <a:spcPct val="90000"/>
        </a:lnSpc>
        <a:spcBef>
          <a:spcPts val="1367"/>
        </a:spcBef>
        <a:spcAft>
          <a:spcPts val="228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37392" indent="-208282" algn="l" defTabSz="1041410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2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5674" indent="-208282" algn="l" defTabSz="1041410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5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3956" indent="-208282" algn="l" defTabSz="1041410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5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62238" indent="-208282" algn="l" defTabSz="1041410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5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52790" indent="-260353" algn="l" defTabSz="1041410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5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80570" indent="-260353" algn="l" defTabSz="1041410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5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08350" indent="-260353" algn="l" defTabSz="1041410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5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36130" indent="-260353" algn="l" defTabSz="1041410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5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1410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5" algn="l" defTabSz="1041410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2pPr>
      <a:lvl3pPr marL="1041410" algn="l" defTabSz="1041410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15" algn="l" defTabSz="1041410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4pPr>
      <a:lvl5pPr marL="2082820" algn="l" defTabSz="1041410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5pPr>
      <a:lvl6pPr marL="2603525" algn="l" defTabSz="1041410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6pPr>
      <a:lvl7pPr marL="3124230" algn="l" defTabSz="1041410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7pPr>
      <a:lvl8pPr marL="3644936" algn="l" defTabSz="1041410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8pPr>
      <a:lvl9pPr marL="4165641" algn="l" defTabSz="1041410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6" y="0"/>
            <a:ext cx="10414126" cy="708660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0789" y="76200"/>
            <a:ext cx="8419211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200" spc="9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sz="7200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200" spc="-120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72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4400" spc="-5" dirty="0">
                <a:solidFill>
                  <a:srgbClr val="D0AE71"/>
                </a:solidFill>
                <a:latin typeface="Trebuchet MS"/>
                <a:cs typeface="Trebuchet MS"/>
              </a:rPr>
              <a:t>Edge</a:t>
            </a:r>
            <a:r>
              <a:rPr sz="4400" spc="-200" dirty="0">
                <a:solidFill>
                  <a:srgbClr val="D0AE71"/>
                </a:solidFill>
                <a:latin typeface="Trebuchet MS"/>
                <a:cs typeface="Trebuchet MS"/>
              </a:rPr>
              <a:t> </a:t>
            </a:r>
            <a:r>
              <a:rPr sz="4400" spc="-35" dirty="0">
                <a:solidFill>
                  <a:srgbClr val="D0AE71"/>
                </a:solidFill>
                <a:latin typeface="Trebuchet MS"/>
                <a:cs typeface="Trebuchet MS"/>
              </a:rPr>
              <a:t>&amp;</a:t>
            </a:r>
            <a:r>
              <a:rPr sz="4400" spc="-210" dirty="0">
                <a:solidFill>
                  <a:srgbClr val="D0AE71"/>
                </a:solidFill>
                <a:latin typeface="Trebuchet MS"/>
                <a:cs typeface="Trebuchet MS"/>
              </a:rPr>
              <a:t> </a:t>
            </a:r>
            <a:r>
              <a:rPr sz="4400" spc="-130" dirty="0">
                <a:solidFill>
                  <a:srgbClr val="D0AE71"/>
                </a:solidFill>
                <a:latin typeface="Trebuchet MS"/>
                <a:cs typeface="Trebuchet MS"/>
              </a:rPr>
              <a:t>Line</a:t>
            </a:r>
            <a:r>
              <a:rPr sz="4400" spc="-204" dirty="0">
                <a:solidFill>
                  <a:srgbClr val="D0AE71"/>
                </a:solidFill>
                <a:latin typeface="Trebuchet MS"/>
                <a:cs typeface="Trebuchet MS"/>
              </a:rPr>
              <a:t> </a:t>
            </a:r>
            <a:r>
              <a:rPr sz="4400" spc="-145" dirty="0">
                <a:solidFill>
                  <a:srgbClr val="D0AE71"/>
                </a:solidFill>
                <a:latin typeface="Trebuchet MS"/>
                <a:cs typeface="Trebuchet MS"/>
              </a:rPr>
              <a:t>Detect</a:t>
            </a:r>
            <a:r>
              <a:rPr sz="4400" spc="-80" dirty="0">
                <a:solidFill>
                  <a:srgbClr val="D0AE71"/>
                </a:solidFill>
                <a:latin typeface="Trebuchet MS"/>
                <a:cs typeface="Trebuchet MS"/>
              </a:rPr>
              <a:t>i</a:t>
            </a:r>
            <a:r>
              <a:rPr sz="4400" spc="-125" dirty="0">
                <a:solidFill>
                  <a:srgbClr val="D0AE71"/>
                </a:solidFill>
                <a:latin typeface="Trebuchet MS"/>
                <a:cs typeface="Trebuchet MS"/>
              </a:rPr>
              <a:t>on</a:t>
            </a:r>
            <a:endParaRPr sz="4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38100"/>
            <a:ext cx="1097280" cy="1143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03" y="2567954"/>
            <a:ext cx="4016319" cy="41970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2581" y="2556797"/>
            <a:ext cx="3651199" cy="421936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653280" y="4503920"/>
            <a:ext cx="1087120" cy="325120"/>
            <a:chOff x="4105655" y="3496055"/>
            <a:chExt cx="1087120" cy="325120"/>
          </a:xfrm>
        </p:grpSpPr>
        <p:sp>
          <p:nvSpPr>
            <p:cNvPr id="12" name="object 12"/>
            <p:cNvSpPr/>
            <p:nvPr/>
          </p:nvSpPr>
          <p:spPr>
            <a:xfrm>
              <a:off x="4115561" y="3505961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914400" y="0"/>
                  </a:moveTo>
                  <a:lnTo>
                    <a:pt x="914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304800"/>
                  </a:lnTo>
                  <a:lnTo>
                    <a:pt x="10668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5561" y="3505961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1066800" y="152400"/>
                  </a:lnTo>
                  <a:lnTo>
                    <a:pt x="914400" y="304800"/>
                  </a:lnTo>
                  <a:lnTo>
                    <a:pt x="914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490" y="1300574"/>
            <a:ext cx="69369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75" dirty="0">
                <a:solidFill>
                  <a:srgbClr val="003399"/>
                </a:solidFill>
                <a:latin typeface="+mn-lt"/>
              </a:rPr>
              <a:t>Point Detection (cont…)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942" y="3090926"/>
            <a:ext cx="8275658" cy="37277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1665" y="6847840"/>
            <a:ext cx="17665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latin typeface="Microsoft Sans Serif"/>
                <a:cs typeface="Microsoft Sans Serif"/>
              </a:rPr>
              <a:t>X-ray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image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turbine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blade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5540" y="6847840"/>
            <a:ext cx="16934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IN" sz="2200" spc="-90" dirty="0" smtClean="0">
                <a:latin typeface="Microsoft Sans Serif"/>
                <a:cs typeface="Microsoft Sans Serif"/>
              </a:rPr>
              <a:t>Result of </a:t>
            </a:r>
            <a:r>
              <a:rPr sz="2200" spc="-90" dirty="0" smtClean="0">
                <a:latin typeface="Microsoft Sans Serif"/>
                <a:cs typeface="Microsoft Sans Serif"/>
              </a:rPr>
              <a:t>point</a:t>
            </a:r>
            <a:endParaRPr sz="22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110" dirty="0">
                <a:latin typeface="Microsoft Sans Serif"/>
                <a:cs typeface="Microsoft Sans Serif"/>
              </a:rPr>
              <a:t>detection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6094" y="6847840"/>
            <a:ext cx="13633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5"/>
              </a:spcBef>
            </a:pPr>
            <a:r>
              <a:rPr lang="en-IN" sz="2200" spc="-5" dirty="0" smtClean="0">
                <a:latin typeface="Microsoft Sans Serif"/>
                <a:cs typeface="Microsoft Sans Serif"/>
              </a:rPr>
              <a:t>Result </a:t>
            </a:r>
            <a:r>
              <a:rPr sz="2200" spc="-5" dirty="0" smtClean="0">
                <a:latin typeface="Microsoft Sans Serif"/>
                <a:cs typeface="Microsoft Sans Serif"/>
              </a:rPr>
              <a:t>of</a:t>
            </a:r>
            <a:endParaRPr sz="22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125" dirty="0">
                <a:latin typeface="Microsoft Sans Serif"/>
                <a:cs typeface="Microsoft Sans Serif"/>
              </a:rPr>
              <a:t>thresholding</a:t>
            </a:r>
            <a:endParaRPr sz="2200" dirty="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95355" y="3808730"/>
            <a:ext cx="6129655" cy="652780"/>
            <a:chOff x="2397251" y="2705100"/>
            <a:chExt cx="6129655" cy="652780"/>
          </a:xfrm>
        </p:grpSpPr>
        <p:sp>
          <p:nvSpPr>
            <p:cNvPr id="8" name="object 8"/>
            <p:cNvSpPr/>
            <p:nvPr/>
          </p:nvSpPr>
          <p:spPr>
            <a:xfrm>
              <a:off x="2435351" y="27432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31307" y="27432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12607" y="27432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542" y="1085738"/>
            <a:ext cx="637885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75" dirty="0">
                <a:solidFill>
                  <a:srgbClr val="003399"/>
                </a:solidFill>
                <a:latin typeface="+mn-lt"/>
              </a:rPr>
              <a:t>Line 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094" y="2622002"/>
            <a:ext cx="9429906" cy="176458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11150" indent="-299085" algn="just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11785" algn="l"/>
              </a:tabLst>
            </a:pPr>
            <a:r>
              <a:rPr sz="3600" spc="-335" dirty="0">
                <a:cs typeface="Microsoft Sans Serif"/>
              </a:rPr>
              <a:t>The</a:t>
            </a:r>
            <a:r>
              <a:rPr sz="3600" spc="30" dirty="0">
                <a:cs typeface="Microsoft Sans Serif"/>
              </a:rPr>
              <a:t> </a:t>
            </a:r>
            <a:r>
              <a:rPr sz="3600" spc="-335" dirty="0">
                <a:cs typeface="Microsoft Sans Serif"/>
              </a:rPr>
              <a:t>n</a:t>
            </a:r>
            <a:r>
              <a:rPr sz="3600" spc="-245" dirty="0">
                <a:cs typeface="Microsoft Sans Serif"/>
              </a:rPr>
              <a:t>e</a:t>
            </a:r>
            <a:r>
              <a:rPr sz="3600" spc="-10" dirty="0">
                <a:cs typeface="Microsoft Sans Serif"/>
              </a:rPr>
              <a:t>xt</a:t>
            </a:r>
            <a:r>
              <a:rPr sz="3600" spc="30" dirty="0">
                <a:cs typeface="Microsoft Sans Serif"/>
              </a:rPr>
              <a:t> </a:t>
            </a:r>
            <a:r>
              <a:rPr sz="3600" spc="-120" dirty="0">
                <a:cs typeface="Microsoft Sans Serif"/>
              </a:rPr>
              <a:t>le</a:t>
            </a:r>
            <a:r>
              <a:rPr sz="3600" spc="-204" dirty="0">
                <a:cs typeface="Microsoft Sans Serif"/>
              </a:rPr>
              <a:t>v</a:t>
            </a:r>
            <a:r>
              <a:rPr sz="3600" spc="-95" dirty="0">
                <a:cs typeface="Microsoft Sans Serif"/>
              </a:rPr>
              <a:t>el</a:t>
            </a:r>
            <a:r>
              <a:rPr sz="3600" spc="30" dirty="0">
                <a:cs typeface="Microsoft Sans Serif"/>
              </a:rPr>
              <a:t> </a:t>
            </a:r>
            <a:r>
              <a:rPr sz="3600" dirty="0">
                <a:cs typeface="Microsoft Sans Serif"/>
              </a:rPr>
              <a:t>of</a:t>
            </a:r>
            <a:r>
              <a:rPr sz="3600" spc="125" dirty="0">
                <a:cs typeface="Microsoft Sans Serif"/>
              </a:rPr>
              <a:t> </a:t>
            </a:r>
            <a:r>
              <a:rPr sz="3600" spc="-275" dirty="0">
                <a:cs typeface="Microsoft Sans Serif"/>
              </a:rPr>
              <a:t>co</a:t>
            </a:r>
            <a:r>
              <a:rPr sz="3600" spc="-445" dirty="0">
                <a:cs typeface="Microsoft Sans Serif"/>
              </a:rPr>
              <a:t>m</a:t>
            </a:r>
            <a:r>
              <a:rPr sz="3600" spc="-60" dirty="0">
                <a:cs typeface="Microsoft Sans Serif"/>
              </a:rPr>
              <a:t>pl</a:t>
            </a:r>
            <a:r>
              <a:rPr sz="3600" spc="-160" dirty="0">
                <a:cs typeface="Microsoft Sans Serif"/>
              </a:rPr>
              <a:t>e</a:t>
            </a:r>
            <a:r>
              <a:rPr sz="3600" spc="-15" dirty="0">
                <a:cs typeface="Microsoft Sans Serif"/>
              </a:rPr>
              <a:t>xi</a:t>
            </a:r>
            <a:r>
              <a:rPr sz="3600" spc="-10" dirty="0">
                <a:cs typeface="Microsoft Sans Serif"/>
              </a:rPr>
              <a:t>t</a:t>
            </a:r>
            <a:r>
              <a:rPr sz="3600" dirty="0">
                <a:cs typeface="Microsoft Sans Serif"/>
              </a:rPr>
              <a:t>y</a:t>
            </a:r>
            <a:r>
              <a:rPr sz="3600" spc="10" dirty="0">
                <a:cs typeface="Microsoft Sans Serif"/>
              </a:rPr>
              <a:t> </a:t>
            </a:r>
            <a:r>
              <a:rPr sz="3600" spc="-165" dirty="0">
                <a:cs typeface="Microsoft Sans Serif"/>
              </a:rPr>
              <a:t>i</a:t>
            </a:r>
            <a:r>
              <a:rPr sz="3600" spc="-350" dirty="0">
                <a:cs typeface="Microsoft Sans Serif"/>
              </a:rPr>
              <a:t>s</a:t>
            </a:r>
            <a:r>
              <a:rPr sz="3600" spc="30" dirty="0">
                <a:cs typeface="Microsoft Sans Serif"/>
              </a:rPr>
              <a:t> </a:t>
            </a:r>
            <a:r>
              <a:rPr sz="3600" spc="-90" dirty="0">
                <a:cs typeface="Microsoft Sans Serif"/>
              </a:rPr>
              <a:t>to</a:t>
            </a:r>
            <a:r>
              <a:rPr sz="3600" spc="30" dirty="0">
                <a:cs typeface="Microsoft Sans Serif"/>
              </a:rPr>
              <a:t> </a:t>
            </a:r>
            <a:r>
              <a:rPr sz="3600" spc="-10" dirty="0">
                <a:cs typeface="Microsoft Sans Serif"/>
              </a:rPr>
              <a:t>t</a:t>
            </a:r>
            <a:r>
              <a:rPr sz="3600" dirty="0">
                <a:cs typeface="Microsoft Sans Serif"/>
              </a:rPr>
              <a:t>ry</a:t>
            </a:r>
            <a:r>
              <a:rPr sz="3600" spc="10" dirty="0">
                <a:cs typeface="Microsoft Sans Serif"/>
              </a:rPr>
              <a:t> </a:t>
            </a:r>
            <a:r>
              <a:rPr sz="3600" spc="-90" dirty="0">
                <a:cs typeface="Microsoft Sans Serif"/>
              </a:rPr>
              <a:t>to</a:t>
            </a:r>
            <a:r>
              <a:rPr sz="3600" spc="30" dirty="0">
                <a:cs typeface="Microsoft Sans Serif"/>
              </a:rPr>
              <a:t> </a:t>
            </a:r>
            <a:r>
              <a:rPr sz="3600" spc="-75" dirty="0">
                <a:cs typeface="Microsoft Sans Serif"/>
              </a:rPr>
              <a:t>de</a:t>
            </a:r>
            <a:r>
              <a:rPr sz="3600" spc="-30" dirty="0">
                <a:cs typeface="Microsoft Sans Serif"/>
              </a:rPr>
              <a:t>t</a:t>
            </a:r>
            <a:r>
              <a:rPr sz="3600" spc="-170" dirty="0">
                <a:cs typeface="Microsoft Sans Serif"/>
              </a:rPr>
              <a:t>ect</a:t>
            </a:r>
            <a:r>
              <a:rPr sz="3600" spc="20" dirty="0">
                <a:cs typeface="Microsoft Sans Serif"/>
              </a:rPr>
              <a:t> </a:t>
            </a:r>
            <a:r>
              <a:rPr sz="3600" spc="-215" dirty="0">
                <a:cs typeface="Microsoft Sans Serif"/>
              </a:rPr>
              <a:t>lines</a:t>
            </a:r>
            <a:endParaRPr sz="3600" dirty="0"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11785" algn="l"/>
              </a:tabLst>
            </a:pPr>
            <a:r>
              <a:rPr sz="3600" spc="-335" dirty="0">
                <a:cs typeface="Microsoft Sans Serif"/>
              </a:rPr>
              <a:t>The</a:t>
            </a:r>
            <a:r>
              <a:rPr sz="3600" spc="40" dirty="0">
                <a:cs typeface="Microsoft Sans Serif"/>
              </a:rPr>
              <a:t> </a:t>
            </a:r>
            <a:r>
              <a:rPr sz="3600" spc="-330" dirty="0">
                <a:cs typeface="Microsoft Sans Serif"/>
              </a:rPr>
              <a:t>masks</a:t>
            </a:r>
            <a:r>
              <a:rPr sz="3600" spc="15" dirty="0">
                <a:cs typeface="Microsoft Sans Serif"/>
              </a:rPr>
              <a:t> </a:t>
            </a:r>
            <a:r>
              <a:rPr sz="3600" spc="-120" dirty="0">
                <a:cs typeface="Microsoft Sans Serif"/>
              </a:rPr>
              <a:t>below</a:t>
            </a:r>
            <a:r>
              <a:rPr sz="3600" spc="20" dirty="0">
                <a:cs typeface="Microsoft Sans Serif"/>
              </a:rPr>
              <a:t> </a:t>
            </a:r>
            <a:r>
              <a:rPr sz="3600" spc="-60" dirty="0">
                <a:cs typeface="Microsoft Sans Serif"/>
              </a:rPr>
              <a:t>will</a:t>
            </a:r>
            <a:r>
              <a:rPr sz="3600" spc="35" dirty="0">
                <a:cs typeface="Microsoft Sans Serif"/>
              </a:rPr>
              <a:t> </a:t>
            </a:r>
            <a:r>
              <a:rPr sz="3600" spc="-95" dirty="0">
                <a:cs typeface="Microsoft Sans Serif"/>
              </a:rPr>
              <a:t>extract</a:t>
            </a:r>
            <a:r>
              <a:rPr sz="3600" spc="10" dirty="0">
                <a:cs typeface="Microsoft Sans Serif"/>
              </a:rPr>
              <a:t> </a:t>
            </a:r>
            <a:r>
              <a:rPr sz="3600" spc="-210" dirty="0">
                <a:cs typeface="Microsoft Sans Serif"/>
              </a:rPr>
              <a:t>lines</a:t>
            </a:r>
            <a:r>
              <a:rPr sz="3600" spc="35" dirty="0">
                <a:cs typeface="Microsoft Sans Serif"/>
              </a:rPr>
              <a:t> </a:t>
            </a:r>
            <a:r>
              <a:rPr sz="3600" spc="-100" dirty="0">
                <a:cs typeface="Microsoft Sans Serif"/>
              </a:rPr>
              <a:t>that</a:t>
            </a:r>
            <a:r>
              <a:rPr sz="3600" spc="20" dirty="0">
                <a:cs typeface="Microsoft Sans Serif"/>
              </a:rPr>
              <a:t> </a:t>
            </a:r>
            <a:r>
              <a:rPr sz="3600" spc="-55" dirty="0">
                <a:cs typeface="Microsoft Sans Serif"/>
              </a:rPr>
              <a:t>are</a:t>
            </a:r>
            <a:r>
              <a:rPr sz="3600" spc="10" dirty="0">
                <a:cs typeface="Microsoft Sans Serif"/>
              </a:rPr>
              <a:t> </a:t>
            </a:r>
            <a:r>
              <a:rPr sz="3600" spc="-225" dirty="0">
                <a:cs typeface="Microsoft Sans Serif"/>
              </a:rPr>
              <a:t>one</a:t>
            </a:r>
            <a:r>
              <a:rPr sz="3600" spc="35" dirty="0">
                <a:cs typeface="Microsoft Sans Serif"/>
              </a:rPr>
              <a:t> </a:t>
            </a:r>
            <a:r>
              <a:rPr sz="3600" spc="-55" dirty="0">
                <a:cs typeface="Microsoft Sans Serif"/>
              </a:rPr>
              <a:t>pixel </a:t>
            </a:r>
            <a:r>
              <a:rPr sz="3600" spc="-755" dirty="0">
                <a:cs typeface="Microsoft Sans Serif"/>
              </a:rPr>
              <a:t> </a:t>
            </a:r>
            <a:r>
              <a:rPr sz="3600" spc="-170" dirty="0">
                <a:cs typeface="Microsoft Sans Serif"/>
              </a:rPr>
              <a:t>thick</a:t>
            </a:r>
            <a:r>
              <a:rPr sz="3600" spc="20" dirty="0">
                <a:cs typeface="Microsoft Sans Serif"/>
              </a:rPr>
              <a:t> </a:t>
            </a:r>
            <a:r>
              <a:rPr sz="3600" spc="-125" dirty="0">
                <a:cs typeface="Microsoft Sans Serif"/>
              </a:rPr>
              <a:t>and</a:t>
            </a:r>
            <a:r>
              <a:rPr sz="3600" spc="25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running</a:t>
            </a:r>
            <a:r>
              <a:rPr sz="3600" spc="30" dirty="0">
                <a:cs typeface="Microsoft Sans Serif"/>
              </a:rPr>
              <a:t> </a:t>
            </a:r>
            <a:r>
              <a:rPr sz="3600" spc="-190" dirty="0">
                <a:cs typeface="Microsoft Sans Serif"/>
              </a:rPr>
              <a:t>in</a:t>
            </a:r>
            <a:r>
              <a:rPr sz="3600" spc="25" dirty="0">
                <a:cs typeface="Microsoft Sans Serif"/>
              </a:rPr>
              <a:t> </a:t>
            </a:r>
            <a:r>
              <a:rPr sz="3600" spc="-15" dirty="0">
                <a:cs typeface="Microsoft Sans Serif"/>
              </a:rPr>
              <a:t>a</a:t>
            </a:r>
            <a:r>
              <a:rPr sz="3600" spc="35" dirty="0">
                <a:cs typeface="Microsoft Sans Serif"/>
              </a:rPr>
              <a:t> </a:t>
            </a:r>
            <a:r>
              <a:rPr sz="3600" spc="-75" dirty="0">
                <a:cs typeface="Microsoft Sans Serif"/>
              </a:rPr>
              <a:t>particular</a:t>
            </a:r>
            <a:r>
              <a:rPr sz="3600" spc="-5" dirty="0">
                <a:cs typeface="Microsoft Sans Serif"/>
              </a:rPr>
              <a:t> </a:t>
            </a:r>
            <a:r>
              <a:rPr sz="3600" spc="-120" dirty="0">
                <a:cs typeface="Microsoft Sans Serif"/>
              </a:rPr>
              <a:t>direction</a:t>
            </a:r>
            <a:endParaRPr sz="36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312" y="4876800"/>
            <a:ext cx="8909888" cy="3229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300574"/>
            <a:ext cx="60099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75" dirty="0">
                <a:solidFill>
                  <a:srgbClr val="003399"/>
                </a:solidFill>
                <a:latin typeface="+mn-lt"/>
              </a:rPr>
              <a:t>Line Detection 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987" y="2625806"/>
            <a:ext cx="9036813" cy="393120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8140" algn="just">
              <a:lnSpc>
                <a:spcPct val="10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58775" algn="l"/>
              </a:tabLst>
            </a:pPr>
            <a:r>
              <a:rPr sz="3600" spc="-114" dirty="0">
                <a:cs typeface="Microsoft Sans Serif"/>
              </a:rPr>
              <a:t>A</a:t>
            </a:r>
            <a:r>
              <a:rPr sz="3600" spc="-105" dirty="0">
                <a:cs typeface="Microsoft Sans Serif"/>
              </a:rPr>
              <a:t>p</a:t>
            </a:r>
            <a:r>
              <a:rPr sz="3600" spc="-15" dirty="0">
                <a:cs typeface="Microsoft Sans Serif"/>
              </a:rPr>
              <a:t>ply</a:t>
            </a:r>
            <a:r>
              <a:rPr sz="3600" spc="35" dirty="0">
                <a:cs typeface="Microsoft Sans Serif"/>
              </a:rPr>
              <a:t> </a:t>
            </a:r>
            <a:r>
              <a:rPr sz="3600" spc="-200" dirty="0">
                <a:cs typeface="Microsoft Sans Serif"/>
              </a:rPr>
              <a:t>e</a:t>
            </a:r>
            <a:r>
              <a:rPr sz="3600" spc="-245" dirty="0">
                <a:cs typeface="Microsoft Sans Serif"/>
              </a:rPr>
              <a:t>v</a:t>
            </a:r>
            <a:r>
              <a:rPr sz="3600" spc="-60" dirty="0">
                <a:cs typeface="Microsoft Sans Serif"/>
              </a:rPr>
              <a:t>ery</a:t>
            </a:r>
            <a:r>
              <a:rPr sz="3600" spc="5" dirty="0">
                <a:cs typeface="Microsoft Sans Serif"/>
              </a:rPr>
              <a:t> </a:t>
            </a:r>
            <a:r>
              <a:rPr sz="3600" spc="-360" dirty="0">
                <a:cs typeface="Microsoft Sans Serif"/>
              </a:rPr>
              <a:t>masks</a:t>
            </a:r>
            <a:r>
              <a:rPr sz="3600" spc="5" dirty="0">
                <a:cs typeface="Microsoft Sans Serif"/>
              </a:rPr>
              <a:t> </a:t>
            </a:r>
            <a:r>
              <a:rPr sz="3600" spc="-280" dirty="0">
                <a:cs typeface="Microsoft Sans Serif"/>
              </a:rPr>
              <a:t>on</a:t>
            </a:r>
            <a:r>
              <a:rPr sz="3600" spc="35" dirty="0">
                <a:cs typeface="Microsoft Sans Serif"/>
              </a:rPr>
              <a:t> </a:t>
            </a:r>
            <a:r>
              <a:rPr sz="3600" spc="-135" dirty="0">
                <a:cs typeface="Microsoft Sans Serif"/>
              </a:rPr>
              <a:t>t</a:t>
            </a:r>
            <a:r>
              <a:rPr sz="3600" spc="-275" dirty="0">
                <a:cs typeface="Microsoft Sans Serif"/>
              </a:rPr>
              <a:t>h</a:t>
            </a:r>
            <a:r>
              <a:rPr sz="3600" spc="-180" dirty="0">
                <a:cs typeface="Microsoft Sans Serif"/>
              </a:rPr>
              <a:t>e</a:t>
            </a:r>
            <a:r>
              <a:rPr sz="3600" spc="35" dirty="0">
                <a:cs typeface="Microsoft Sans Serif"/>
              </a:rPr>
              <a:t> </a:t>
            </a:r>
            <a:r>
              <a:rPr sz="3600" spc="-150" dirty="0" smtClean="0">
                <a:cs typeface="Microsoft Sans Serif"/>
              </a:rPr>
              <a:t>ima</a:t>
            </a:r>
            <a:r>
              <a:rPr sz="3600" spc="-225" dirty="0" smtClean="0">
                <a:cs typeface="Microsoft Sans Serif"/>
              </a:rPr>
              <a:t>g</a:t>
            </a:r>
            <a:r>
              <a:rPr sz="3600" spc="-180" dirty="0" smtClean="0">
                <a:cs typeface="Microsoft Sans Serif"/>
              </a:rPr>
              <a:t>e</a:t>
            </a:r>
            <a:endParaRPr lang="en-IN" sz="3600" spc="-180" dirty="0">
              <a:cs typeface="Microsoft Sans Serif"/>
            </a:endParaRPr>
          </a:p>
          <a:p>
            <a:pPr marL="358140" algn="just">
              <a:lnSpc>
                <a:spcPct val="10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58775" algn="l"/>
              </a:tabLst>
            </a:pPr>
            <a:r>
              <a:rPr sz="3600" spc="-80" dirty="0" smtClean="0">
                <a:cs typeface="Microsoft Sans Serif"/>
              </a:rPr>
              <a:t>let</a:t>
            </a:r>
            <a:r>
              <a:rPr sz="3600" spc="5" dirty="0" smtClean="0">
                <a:cs typeface="Microsoft Sans Serif"/>
              </a:rPr>
              <a:t> </a:t>
            </a:r>
            <a:r>
              <a:rPr sz="3600" spc="-305" dirty="0">
                <a:cs typeface="Microsoft Sans Serif"/>
              </a:rPr>
              <a:t>R1,</a:t>
            </a:r>
            <a:r>
              <a:rPr sz="3600" spc="30" dirty="0">
                <a:cs typeface="Microsoft Sans Serif"/>
              </a:rPr>
              <a:t> </a:t>
            </a:r>
            <a:r>
              <a:rPr sz="3600" spc="-305" dirty="0">
                <a:cs typeface="Microsoft Sans Serif"/>
              </a:rPr>
              <a:t>R2,</a:t>
            </a:r>
            <a:r>
              <a:rPr sz="3600" spc="30" dirty="0">
                <a:cs typeface="Microsoft Sans Serif"/>
              </a:rPr>
              <a:t> </a:t>
            </a:r>
            <a:r>
              <a:rPr sz="3600" spc="-305" dirty="0">
                <a:cs typeface="Microsoft Sans Serif"/>
              </a:rPr>
              <a:t>R3,</a:t>
            </a:r>
            <a:r>
              <a:rPr sz="3600" spc="20" dirty="0">
                <a:cs typeface="Microsoft Sans Serif"/>
              </a:rPr>
              <a:t> </a:t>
            </a:r>
            <a:r>
              <a:rPr sz="3600" spc="-365" dirty="0">
                <a:cs typeface="Microsoft Sans Serif"/>
              </a:rPr>
              <a:t>R4</a:t>
            </a:r>
            <a:r>
              <a:rPr sz="3600" spc="30" dirty="0">
                <a:cs typeface="Microsoft Sans Serif"/>
              </a:rPr>
              <a:t> </a:t>
            </a:r>
            <a:r>
              <a:rPr sz="3600" spc="-215" dirty="0">
                <a:cs typeface="Microsoft Sans Serif"/>
              </a:rPr>
              <a:t>denotes</a:t>
            </a:r>
            <a:r>
              <a:rPr sz="3600" spc="5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the</a:t>
            </a:r>
            <a:r>
              <a:rPr sz="3600" spc="30" dirty="0">
                <a:cs typeface="Microsoft Sans Serif"/>
              </a:rPr>
              <a:t> </a:t>
            </a:r>
            <a:r>
              <a:rPr sz="3600" spc="-254" dirty="0">
                <a:cs typeface="Microsoft Sans Serif"/>
              </a:rPr>
              <a:t>response</a:t>
            </a:r>
            <a:r>
              <a:rPr sz="3600" dirty="0">
                <a:cs typeface="Microsoft Sans Serif"/>
              </a:rPr>
              <a:t> of</a:t>
            </a:r>
            <a:r>
              <a:rPr sz="3600" spc="135" dirty="0">
                <a:cs typeface="Microsoft Sans Serif"/>
              </a:rPr>
              <a:t> </a:t>
            </a:r>
            <a:r>
              <a:rPr sz="3600" spc="-200" dirty="0">
                <a:cs typeface="Microsoft Sans Serif"/>
              </a:rPr>
              <a:t>the </a:t>
            </a:r>
            <a:r>
              <a:rPr sz="3600" spc="-835" dirty="0">
                <a:cs typeface="Microsoft Sans Serif"/>
              </a:rPr>
              <a:t> </a:t>
            </a:r>
            <a:r>
              <a:rPr sz="3600" spc="-145" dirty="0">
                <a:cs typeface="Microsoft Sans Serif"/>
              </a:rPr>
              <a:t>horizontal,</a:t>
            </a:r>
            <a:r>
              <a:rPr sz="3600" spc="-5" dirty="0">
                <a:cs typeface="Microsoft Sans Serif"/>
              </a:rPr>
              <a:t> </a:t>
            </a:r>
            <a:r>
              <a:rPr sz="3600" spc="80" dirty="0">
                <a:cs typeface="Microsoft Sans Serif"/>
              </a:rPr>
              <a:t>+45</a:t>
            </a:r>
            <a:r>
              <a:rPr sz="3600" spc="15" dirty="0">
                <a:cs typeface="Microsoft Sans Serif"/>
              </a:rPr>
              <a:t> </a:t>
            </a:r>
            <a:r>
              <a:rPr sz="3600" spc="-125" dirty="0">
                <a:cs typeface="Microsoft Sans Serif"/>
              </a:rPr>
              <a:t>degree,</a:t>
            </a:r>
            <a:r>
              <a:rPr sz="3600" dirty="0">
                <a:cs typeface="Microsoft Sans Serif"/>
              </a:rPr>
              <a:t> </a:t>
            </a:r>
            <a:r>
              <a:rPr sz="3600" spc="-105" dirty="0">
                <a:cs typeface="Microsoft Sans Serif"/>
              </a:rPr>
              <a:t>vertical</a:t>
            </a:r>
            <a:r>
              <a:rPr sz="3600" dirty="0">
                <a:cs typeface="Microsoft Sans Serif"/>
              </a:rPr>
              <a:t> </a:t>
            </a:r>
            <a:r>
              <a:rPr sz="3600" spc="-135" dirty="0">
                <a:cs typeface="Microsoft Sans Serif"/>
              </a:rPr>
              <a:t>and</a:t>
            </a:r>
            <a:r>
              <a:rPr sz="3600" spc="25" dirty="0">
                <a:cs typeface="Microsoft Sans Serif"/>
              </a:rPr>
              <a:t> </a:t>
            </a:r>
            <a:r>
              <a:rPr sz="3600" spc="-15" dirty="0" smtClean="0">
                <a:cs typeface="Microsoft Sans Serif"/>
              </a:rPr>
              <a:t>-</a:t>
            </a:r>
            <a:r>
              <a:rPr lang="en-IN" sz="3600" spc="-15" dirty="0" smtClean="0">
                <a:cs typeface="Microsoft Sans Serif"/>
              </a:rPr>
              <a:t>4</a:t>
            </a:r>
            <a:r>
              <a:rPr sz="3600" spc="-15" dirty="0" smtClean="0">
                <a:cs typeface="Microsoft Sans Serif"/>
              </a:rPr>
              <a:t>5 </a:t>
            </a:r>
            <a:r>
              <a:rPr sz="3600" spc="-95" dirty="0" smtClean="0">
                <a:cs typeface="Microsoft Sans Serif"/>
              </a:rPr>
              <a:t>degree</a:t>
            </a:r>
            <a:r>
              <a:rPr sz="3600" spc="5" dirty="0" smtClean="0">
                <a:cs typeface="Microsoft Sans Serif"/>
              </a:rPr>
              <a:t> </a:t>
            </a:r>
            <a:r>
              <a:rPr sz="3600" spc="-375" dirty="0">
                <a:cs typeface="Microsoft Sans Serif"/>
              </a:rPr>
              <a:t>mask</a:t>
            </a:r>
            <a:r>
              <a:rPr sz="3600" spc="-385" dirty="0">
                <a:cs typeface="Microsoft Sans Serif"/>
              </a:rPr>
              <a:t>s</a:t>
            </a:r>
            <a:r>
              <a:rPr sz="3600" spc="-190" dirty="0">
                <a:cs typeface="Microsoft Sans Serif"/>
              </a:rPr>
              <a:t>,</a:t>
            </a:r>
            <a:r>
              <a:rPr sz="3600" spc="15" dirty="0">
                <a:cs typeface="Microsoft Sans Serif"/>
              </a:rPr>
              <a:t> </a:t>
            </a:r>
            <a:r>
              <a:rPr sz="3600" spc="-165" dirty="0" smtClean="0">
                <a:cs typeface="Microsoft Sans Serif"/>
              </a:rPr>
              <a:t>respecti</a:t>
            </a:r>
            <a:r>
              <a:rPr sz="3600" spc="-260" dirty="0" smtClean="0">
                <a:cs typeface="Microsoft Sans Serif"/>
              </a:rPr>
              <a:t>v</a:t>
            </a:r>
            <a:r>
              <a:rPr sz="3600" spc="-105" dirty="0" smtClean="0">
                <a:cs typeface="Microsoft Sans Serif"/>
              </a:rPr>
              <a:t>el</a:t>
            </a:r>
            <a:r>
              <a:rPr sz="3600" spc="-204" dirty="0" smtClean="0">
                <a:cs typeface="Microsoft Sans Serif"/>
              </a:rPr>
              <a:t>y</a:t>
            </a:r>
            <a:r>
              <a:rPr sz="3600" spc="-190" dirty="0" smtClean="0">
                <a:cs typeface="Microsoft Sans Serif"/>
              </a:rPr>
              <a:t>.</a:t>
            </a:r>
            <a:endParaRPr lang="en-IN" sz="3600" spc="-190" dirty="0" smtClean="0">
              <a:cs typeface="Microsoft Sans Serif"/>
            </a:endParaRPr>
          </a:p>
          <a:p>
            <a:pPr marL="358140" algn="just">
              <a:lnSpc>
                <a:spcPct val="10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58775" algn="l"/>
              </a:tabLst>
            </a:pPr>
            <a:r>
              <a:rPr lang="en-IN" sz="3600" spc="-80" dirty="0" smtClean="0">
                <a:cs typeface="Microsoft Sans Serif"/>
              </a:rPr>
              <a:t>I</a:t>
            </a:r>
            <a:r>
              <a:rPr sz="3600" spc="-80" dirty="0" smtClean="0">
                <a:cs typeface="Microsoft Sans Serif"/>
              </a:rPr>
              <a:t>f</a:t>
            </a:r>
            <a:r>
              <a:rPr sz="3600" spc="15" dirty="0" smtClean="0">
                <a:cs typeface="Microsoft Sans Serif"/>
              </a:rPr>
              <a:t> </a:t>
            </a:r>
            <a:r>
              <a:rPr sz="3600" spc="-20" dirty="0">
                <a:cs typeface="Microsoft Sans Serif"/>
              </a:rPr>
              <a:t>at</a:t>
            </a:r>
            <a:r>
              <a:rPr sz="3600" spc="30" dirty="0">
                <a:cs typeface="Microsoft Sans Serif"/>
              </a:rPr>
              <a:t> </a:t>
            </a:r>
            <a:r>
              <a:rPr sz="3600" spc="-15" dirty="0">
                <a:cs typeface="Microsoft Sans Serif"/>
              </a:rPr>
              <a:t>a</a:t>
            </a:r>
            <a:r>
              <a:rPr sz="3600" spc="25" dirty="0">
                <a:cs typeface="Microsoft Sans Serif"/>
              </a:rPr>
              <a:t> </a:t>
            </a:r>
            <a:r>
              <a:rPr sz="3600" spc="-135" dirty="0">
                <a:cs typeface="Microsoft Sans Serif"/>
              </a:rPr>
              <a:t>certain</a:t>
            </a:r>
            <a:r>
              <a:rPr sz="3600" spc="5" dirty="0">
                <a:cs typeface="Microsoft Sans Serif"/>
              </a:rPr>
              <a:t> </a:t>
            </a:r>
            <a:r>
              <a:rPr sz="3600" spc="-125" dirty="0">
                <a:cs typeface="Microsoft Sans Serif"/>
              </a:rPr>
              <a:t>point</a:t>
            </a:r>
            <a:r>
              <a:rPr sz="3600" spc="10" dirty="0">
                <a:cs typeface="Microsoft Sans Serif"/>
              </a:rPr>
              <a:t> </a:t>
            </a:r>
            <a:r>
              <a:rPr sz="3600" spc="-204" dirty="0">
                <a:cs typeface="Microsoft Sans Serif"/>
              </a:rPr>
              <a:t>in</a:t>
            </a:r>
            <a:r>
              <a:rPr sz="3600" spc="30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the</a:t>
            </a:r>
            <a:r>
              <a:rPr sz="3600" spc="25" dirty="0">
                <a:cs typeface="Microsoft Sans Serif"/>
              </a:rPr>
              <a:t> </a:t>
            </a:r>
            <a:r>
              <a:rPr sz="3600" spc="-170" dirty="0" smtClean="0">
                <a:cs typeface="Microsoft Sans Serif"/>
              </a:rPr>
              <a:t>image</a:t>
            </a:r>
            <a:r>
              <a:rPr lang="en-IN" sz="3600" dirty="0">
                <a:cs typeface="Microsoft Sans Serif"/>
              </a:rPr>
              <a:t> </a:t>
            </a:r>
            <a:r>
              <a:rPr sz="3600" spc="245" dirty="0" smtClean="0">
                <a:cs typeface="Microsoft Sans Serif"/>
              </a:rPr>
              <a:t>|</a:t>
            </a:r>
            <a:r>
              <a:rPr sz="3600" spc="245" dirty="0" err="1" smtClean="0">
                <a:cs typeface="Microsoft Sans Serif"/>
              </a:rPr>
              <a:t>R</a:t>
            </a:r>
            <a:r>
              <a:rPr sz="3600" spc="367" baseline="-21164" dirty="0" err="1" smtClean="0">
                <a:cs typeface="Microsoft Sans Serif"/>
              </a:rPr>
              <a:t>i</a:t>
            </a:r>
            <a:r>
              <a:rPr sz="3600" spc="245" dirty="0">
                <a:cs typeface="Microsoft Sans Serif"/>
              </a:rPr>
              <a:t>|</a:t>
            </a:r>
            <a:r>
              <a:rPr sz="3600" spc="-10" dirty="0">
                <a:cs typeface="Microsoft Sans Serif"/>
              </a:rPr>
              <a:t> </a:t>
            </a:r>
            <a:r>
              <a:rPr sz="3600" spc="265" dirty="0">
                <a:cs typeface="Microsoft Sans Serif"/>
              </a:rPr>
              <a:t>&gt;</a:t>
            </a:r>
            <a:r>
              <a:rPr sz="3600" spc="10" dirty="0">
                <a:cs typeface="Microsoft Sans Serif"/>
              </a:rPr>
              <a:t> </a:t>
            </a:r>
            <a:r>
              <a:rPr sz="3600" spc="160" dirty="0">
                <a:cs typeface="Microsoft Sans Serif"/>
              </a:rPr>
              <a:t>|</a:t>
            </a:r>
            <a:r>
              <a:rPr sz="3600" spc="160" dirty="0" err="1" smtClean="0">
                <a:cs typeface="Microsoft Sans Serif"/>
              </a:rPr>
              <a:t>R</a:t>
            </a:r>
            <a:r>
              <a:rPr sz="3600" spc="240" baseline="-21164" dirty="0" err="1" smtClean="0">
                <a:cs typeface="Microsoft Sans Serif"/>
              </a:rPr>
              <a:t>j</a:t>
            </a:r>
            <a:r>
              <a:rPr sz="3600" spc="160" dirty="0" smtClean="0">
                <a:cs typeface="Microsoft Sans Serif"/>
              </a:rPr>
              <a:t>|</a:t>
            </a:r>
            <a:r>
              <a:rPr lang="en-IN" sz="3600" spc="160" dirty="0" smtClean="0">
                <a:cs typeface="Microsoft Sans Serif"/>
              </a:rPr>
              <a:t> </a:t>
            </a:r>
            <a:r>
              <a:rPr sz="3600" spc="110" dirty="0" smtClean="0">
                <a:cs typeface="Microsoft Sans Serif"/>
              </a:rPr>
              <a:t>f</a:t>
            </a:r>
            <a:r>
              <a:rPr sz="3600" spc="-90" dirty="0" smtClean="0">
                <a:cs typeface="Microsoft Sans Serif"/>
              </a:rPr>
              <a:t>or</a:t>
            </a:r>
            <a:r>
              <a:rPr sz="3600" spc="15" dirty="0" smtClean="0">
                <a:cs typeface="Microsoft Sans Serif"/>
              </a:rPr>
              <a:t> </a:t>
            </a:r>
            <a:r>
              <a:rPr sz="3600" spc="-25" dirty="0">
                <a:cs typeface="Microsoft Sans Serif"/>
              </a:rPr>
              <a:t>all</a:t>
            </a:r>
            <a:r>
              <a:rPr sz="3600" spc="25" dirty="0">
                <a:cs typeface="Microsoft Sans Serif"/>
              </a:rPr>
              <a:t> </a:t>
            </a:r>
            <a:r>
              <a:rPr sz="3600" spc="-25" dirty="0" smtClean="0">
                <a:cs typeface="Microsoft Sans Serif"/>
              </a:rPr>
              <a:t>j</a:t>
            </a:r>
            <a:r>
              <a:rPr lang="en-IN" sz="3600" spc="-25" dirty="0" smtClean="0">
                <a:cs typeface="Microsoft Sans Serif"/>
              </a:rPr>
              <a:t> ≠ </a:t>
            </a:r>
            <a:r>
              <a:rPr lang="en-IN" sz="3600" spc="-25" dirty="0" err="1" smtClean="0">
                <a:cs typeface="Microsoft Sans Serif"/>
              </a:rPr>
              <a:t>i</a:t>
            </a:r>
            <a:r>
              <a:rPr lang="en-IN" sz="3600" spc="-25" dirty="0" smtClean="0">
                <a:cs typeface="Microsoft Sans Serif"/>
              </a:rPr>
              <a:t>, </a:t>
            </a:r>
            <a:r>
              <a:rPr sz="3600" spc="-110" dirty="0" smtClean="0">
                <a:cs typeface="Microsoft Sans Serif"/>
              </a:rPr>
              <a:t>that</a:t>
            </a:r>
            <a:r>
              <a:rPr sz="3600" spc="20" dirty="0" smtClean="0">
                <a:cs typeface="Microsoft Sans Serif"/>
              </a:rPr>
              <a:t> </a:t>
            </a:r>
            <a:r>
              <a:rPr sz="3600" spc="-90" dirty="0">
                <a:cs typeface="Microsoft Sans Serif"/>
              </a:rPr>
              <a:t>po</a:t>
            </a:r>
            <a:r>
              <a:rPr sz="3600" spc="-30" dirty="0">
                <a:cs typeface="Microsoft Sans Serif"/>
              </a:rPr>
              <a:t>i</a:t>
            </a:r>
            <a:r>
              <a:rPr sz="3600" spc="-200" dirty="0">
                <a:cs typeface="Microsoft Sans Serif"/>
              </a:rPr>
              <a:t>nt</a:t>
            </a:r>
            <a:r>
              <a:rPr sz="3600" spc="10" dirty="0">
                <a:cs typeface="Microsoft Sans Serif"/>
              </a:rPr>
              <a:t> </a:t>
            </a:r>
            <a:r>
              <a:rPr sz="3600" spc="-185" dirty="0">
                <a:cs typeface="Microsoft Sans Serif"/>
              </a:rPr>
              <a:t>i</a:t>
            </a:r>
            <a:r>
              <a:rPr sz="3600" spc="-385" dirty="0">
                <a:cs typeface="Microsoft Sans Serif"/>
              </a:rPr>
              <a:t>s</a:t>
            </a:r>
            <a:r>
              <a:rPr sz="3600" spc="30" dirty="0">
                <a:cs typeface="Microsoft Sans Serif"/>
              </a:rPr>
              <a:t> </a:t>
            </a:r>
            <a:r>
              <a:rPr sz="3600" spc="-140" dirty="0">
                <a:cs typeface="Microsoft Sans Serif"/>
              </a:rPr>
              <a:t>sai</a:t>
            </a:r>
            <a:r>
              <a:rPr sz="3600" spc="-180" dirty="0">
                <a:cs typeface="Microsoft Sans Serif"/>
              </a:rPr>
              <a:t>d</a:t>
            </a:r>
            <a:r>
              <a:rPr sz="3600" spc="5" dirty="0">
                <a:cs typeface="Microsoft Sans Serif"/>
              </a:rPr>
              <a:t> </a:t>
            </a:r>
            <a:r>
              <a:rPr sz="3600" spc="-100" dirty="0">
                <a:cs typeface="Microsoft Sans Serif"/>
              </a:rPr>
              <a:t>to</a:t>
            </a:r>
            <a:r>
              <a:rPr sz="3600" spc="35" dirty="0">
                <a:cs typeface="Microsoft Sans Serif"/>
              </a:rPr>
              <a:t> </a:t>
            </a:r>
            <a:r>
              <a:rPr sz="3600" spc="-25" dirty="0">
                <a:cs typeface="Microsoft Sans Serif"/>
              </a:rPr>
              <a:t>b</a:t>
            </a:r>
            <a:r>
              <a:rPr sz="3600" spc="-180" dirty="0">
                <a:cs typeface="Microsoft Sans Serif"/>
              </a:rPr>
              <a:t>e</a:t>
            </a:r>
            <a:r>
              <a:rPr sz="3600" spc="35" dirty="0">
                <a:cs typeface="Microsoft Sans Serif"/>
              </a:rPr>
              <a:t> </a:t>
            </a:r>
            <a:r>
              <a:rPr sz="3600" spc="-220" dirty="0">
                <a:cs typeface="Microsoft Sans Serif"/>
              </a:rPr>
              <a:t>more</a:t>
            </a:r>
            <a:r>
              <a:rPr sz="3600" spc="40" dirty="0">
                <a:cs typeface="Microsoft Sans Serif"/>
              </a:rPr>
              <a:t> </a:t>
            </a:r>
            <a:r>
              <a:rPr sz="3600" spc="-65" dirty="0" smtClean="0">
                <a:cs typeface="Microsoft Sans Serif"/>
              </a:rPr>
              <a:t>li</a:t>
            </a:r>
            <a:r>
              <a:rPr sz="3600" spc="-195" dirty="0" smtClean="0">
                <a:cs typeface="Microsoft Sans Serif"/>
              </a:rPr>
              <a:t>k</a:t>
            </a:r>
            <a:r>
              <a:rPr sz="3600" spc="-60" dirty="0" smtClean="0">
                <a:cs typeface="Microsoft Sans Serif"/>
              </a:rPr>
              <a:t>ely</a:t>
            </a:r>
            <a:r>
              <a:rPr lang="en-IN" sz="3600" spc="-60" dirty="0">
                <a:cs typeface="Microsoft Sans Serif"/>
              </a:rPr>
              <a:t> </a:t>
            </a:r>
            <a:r>
              <a:rPr sz="3600" spc="-305" dirty="0" smtClean="0">
                <a:cs typeface="Microsoft Sans Serif"/>
              </a:rPr>
              <a:t>assoc</a:t>
            </a:r>
            <a:r>
              <a:rPr sz="3600" spc="-125" dirty="0" smtClean="0">
                <a:cs typeface="Microsoft Sans Serif"/>
              </a:rPr>
              <a:t>i</a:t>
            </a:r>
            <a:r>
              <a:rPr sz="3600" spc="-60" dirty="0" smtClean="0">
                <a:cs typeface="Microsoft Sans Serif"/>
              </a:rPr>
              <a:t>ated</a:t>
            </a:r>
            <a:r>
              <a:rPr sz="3600" spc="-5" dirty="0" smtClean="0">
                <a:cs typeface="Microsoft Sans Serif"/>
              </a:rPr>
              <a:t> </a:t>
            </a:r>
            <a:r>
              <a:rPr sz="3600" spc="-150" dirty="0">
                <a:cs typeface="Microsoft Sans Serif"/>
              </a:rPr>
              <a:t>with</a:t>
            </a:r>
            <a:r>
              <a:rPr sz="3600" spc="30" dirty="0">
                <a:cs typeface="Microsoft Sans Serif"/>
              </a:rPr>
              <a:t> </a:t>
            </a:r>
            <a:r>
              <a:rPr sz="3600" spc="-15" dirty="0" smtClean="0">
                <a:cs typeface="Microsoft Sans Serif"/>
              </a:rPr>
              <a:t>a</a:t>
            </a:r>
            <a:r>
              <a:rPr lang="en-IN" sz="3600" spc="20" dirty="0">
                <a:cs typeface="Microsoft Sans Serif"/>
              </a:rPr>
              <a:t> </a:t>
            </a:r>
            <a:r>
              <a:rPr sz="3600" spc="-140" dirty="0" smtClean="0">
                <a:cs typeface="Microsoft Sans Serif"/>
              </a:rPr>
              <a:t>lin</a:t>
            </a:r>
            <a:r>
              <a:rPr sz="3600" spc="-220" dirty="0" smtClean="0">
                <a:cs typeface="Microsoft Sans Serif"/>
              </a:rPr>
              <a:t>e</a:t>
            </a:r>
            <a:r>
              <a:rPr sz="3600" spc="20" dirty="0" smtClean="0">
                <a:cs typeface="Microsoft Sans Serif"/>
              </a:rPr>
              <a:t> </a:t>
            </a:r>
            <a:r>
              <a:rPr sz="3600" spc="-125" dirty="0">
                <a:cs typeface="Microsoft Sans Serif"/>
              </a:rPr>
              <a:t>i</a:t>
            </a:r>
            <a:r>
              <a:rPr sz="3600" spc="-290" dirty="0">
                <a:cs typeface="Microsoft Sans Serif"/>
              </a:rPr>
              <a:t>n</a:t>
            </a:r>
            <a:r>
              <a:rPr sz="3600" spc="30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the</a:t>
            </a:r>
            <a:r>
              <a:rPr sz="3600" spc="30" dirty="0">
                <a:cs typeface="Microsoft Sans Serif"/>
              </a:rPr>
              <a:t> </a:t>
            </a:r>
            <a:r>
              <a:rPr sz="3600" spc="-30" dirty="0">
                <a:cs typeface="Microsoft Sans Serif"/>
              </a:rPr>
              <a:t>d</a:t>
            </a:r>
            <a:r>
              <a:rPr sz="3600" spc="-60" dirty="0">
                <a:cs typeface="Microsoft Sans Serif"/>
              </a:rPr>
              <a:t>ir</a:t>
            </a:r>
            <a:r>
              <a:rPr sz="3600" spc="-100" dirty="0">
                <a:cs typeface="Microsoft Sans Serif"/>
              </a:rPr>
              <a:t>e</a:t>
            </a:r>
            <a:r>
              <a:rPr sz="3600" spc="-130" dirty="0">
                <a:cs typeface="Microsoft Sans Serif"/>
              </a:rPr>
              <a:t>cti</a:t>
            </a:r>
            <a:r>
              <a:rPr sz="3600" spc="-210" dirty="0">
                <a:cs typeface="Microsoft Sans Serif"/>
              </a:rPr>
              <a:t>o</a:t>
            </a:r>
            <a:r>
              <a:rPr sz="3600" spc="-380" dirty="0">
                <a:cs typeface="Microsoft Sans Serif"/>
              </a:rPr>
              <a:t>n</a:t>
            </a:r>
            <a:r>
              <a:rPr sz="3600" spc="-15" dirty="0">
                <a:cs typeface="Microsoft Sans Serif"/>
              </a:rPr>
              <a:t> </a:t>
            </a:r>
            <a:r>
              <a:rPr sz="3600" dirty="0">
                <a:cs typeface="Microsoft Sans Serif"/>
              </a:rPr>
              <a:t>of</a:t>
            </a:r>
            <a:r>
              <a:rPr sz="3600" spc="130" dirty="0">
                <a:cs typeface="Microsoft Sans Serif"/>
              </a:rPr>
              <a:t> </a:t>
            </a:r>
            <a:r>
              <a:rPr sz="3600" spc="-325" dirty="0">
                <a:cs typeface="Microsoft Sans Serif"/>
              </a:rPr>
              <a:t>m</a:t>
            </a:r>
            <a:r>
              <a:rPr sz="3600" spc="-235" dirty="0">
                <a:cs typeface="Microsoft Sans Serif"/>
              </a:rPr>
              <a:t>a</a:t>
            </a:r>
            <a:r>
              <a:rPr sz="3600" spc="-370" dirty="0">
                <a:cs typeface="Microsoft Sans Serif"/>
              </a:rPr>
              <a:t>s</a:t>
            </a:r>
            <a:r>
              <a:rPr sz="3600" spc="-365" dirty="0">
                <a:cs typeface="Microsoft Sans Serif"/>
              </a:rPr>
              <a:t>k</a:t>
            </a:r>
            <a:r>
              <a:rPr sz="3600" spc="50" dirty="0">
                <a:cs typeface="Microsoft Sans Serif"/>
              </a:rPr>
              <a:t> </a:t>
            </a:r>
            <a:r>
              <a:rPr sz="3600" spc="-25" dirty="0">
                <a:cs typeface="Microsoft Sans Serif"/>
              </a:rPr>
              <a:t>i</a:t>
            </a:r>
            <a:r>
              <a:rPr sz="3600" spc="-190" dirty="0">
                <a:cs typeface="Microsoft Sans Serif"/>
              </a:rPr>
              <a:t>.</a:t>
            </a:r>
            <a:endParaRPr sz="36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110" y="1299228"/>
            <a:ext cx="61810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b="1" spc="-275" dirty="0">
                <a:solidFill>
                  <a:srgbClr val="003399"/>
                </a:solidFill>
                <a:latin typeface="Calibri" panose="020F0502020204030204"/>
              </a:rPr>
              <a:t>Line Detection (</a:t>
            </a:r>
            <a:r>
              <a:rPr lang="en-IN" sz="5400" b="1" spc="-275" dirty="0" err="1">
                <a:solidFill>
                  <a:srgbClr val="003399"/>
                </a:solidFill>
                <a:latin typeface="Calibri" panose="020F0502020204030204"/>
              </a:rPr>
              <a:t>cont</a:t>
            </a:r>
            <a:r>
              <a:rPr lang="en-IN" sz="5400" b="1" spc="-275" dirty="0">
                <a:solidFill>
                  <a:srgbClr val="003399"/>
                </a:solidFill>
                <a:latin typeface="Calibri" panose="020F0502020204030204"/>
              </a:rPr>
              <a:t>…)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007110" y="2663825"/>
            <a:ext cx="8771890" cy="504881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60000" marR="5080" algn="just"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600" spc="-125" dirty="0">
                <a:cs typeface="Microsoft Sans Serif"/>
              </a:rPr>
              <a:t>Alternatively, </a:t>
            </a:r>
            <a:r>
              <a:rPr sz="3600" spc="70" dirty="0">
                <a:cs typeface="Microsoft Sans Serif"/>
              </a:rPr>
              <a:t>if </a:t>
            </a:r>
            <a:r>
              <a:rPr sz="3600" spc="-210" dirty="0">
                <a:cs typeface="Microsoft Sans Serif"/>
              </a:rPr>
              <a:t>we</a:t>
            </a:r>
            <a:r>
              <a:rPr sz="3600" spc="-204" dirty="0">
                <a:cs typeface="Microsoft Sans Serif"/>
              </a:rPr>
              <a:t> </a:t>
            </a:r>
            <a:r>
              <a:rPr sz="3600" spc="-65" dirty="0">
                <a:cs typeface="Microsoft Sans Serif"/>
              </a:rPr>
              <a:t>are </a:t>
            </a:r>
            <a:r>
              <a:rPr sz="3600" spc="-155" dirty="0">
                <a:cs typeface="Microsoft Sans Serif"/>
              </a:rPr>
              <a:t>interested </a:t>
            </a:r>
            <a:r>
              <a:rPr sz="3600" spc="-204" dirty="0">
                <a:cs typeface="Microsoft Sans Serif"/>
              </a:rPr>
              <a:t>in</a:t>
            </a:r>
            <a:r>
              <a:rPr sz="3600" spc="-200" dirty="0">
                <a:cs typeface="Microsoft Sans Serif"/>
              </a:rPr>
              <a:t> </a:t>
            </a:r>
            <a:r>
              <a:rPr sz="3600" spc="-135" dirty="0">
                <a:cs typeface="Microsoft Sans Serif"/>
              </a:rPr>
              <a:t>detecting </a:t>
            </a:r>
            <a:r>
              <a:rPr sz="3600" spc="-130" dirty="0">
                <a:cs typeface="Microsoft Sans Serif"/>
              </a:rPr>
              <a:t> </a:t>
            </a:r>
            <a:r>
              <a:rPr sz="3600" spc="-25" dirty="0">
                <a:cs typeface="Microsoft Sans Serif"/>
              </a:rPr>
              <a:t>all</a:t>
            </a:r>
            <a:r>
              <a:rPr sz="3600" spc="20" dirty="0">
                <a:cs typeface="Microsoft Sans Serif"/>
              </a:rPr>
              <a:t> </a:t>
            </a:r>
            <a:r>
              <a:rPr sz="3600" spc="-35" dirty="0">
                <a:cs typeface="Microsoft Sans Serif"/>
              </a:rPr>
              <a:t>l</a:t>
            </a:r>
            <a:r>
              <a:rPr sz="3600" spc="-25" dirty="0">
                <a:cs typeface="Microsoft Sans Serif"/>
              </a:rPr>
              <a:t>i</a:t>
            </a:r>
            <a:r>
              <a:rPr sz="3600" spc="-365" dirty="0">
                <a:cs typeface="Microsoft Sans Serif"/>
              </a:rPr>
              <a:t>nes</a:t>
            </a:r>
            <a:r>
              <a:rPr sz="3600" spc="20" dirty="0">
                <a:cs typeface="Microsoft Sans Serif"/>
              </a:rPr>
              <a:t> </a:t>
            </a:r>
            <a:r>
              <a:rPr sz="3600" spc="-125" dirty="0">
                <a:cs typeface="Microsoft Sans Serif"/>
              </a:rPr>
              <a:t>i</a:t>
            </a:r>
            <a:r>
              <a:rPr sz="3600" spc="-290" dirty="0">
                <a:cs typeface="Microsoft Sans Serif"/>
              </a:rPr>
              <a:t>n</a:t>
            </a:r>
            <a:r>
              <a:rPr sz="3600" spc="30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an</a:t>
            </a:r>
            <a:r>
              <a:rPr sz="3600" spc="20" dirty="0">
                <a:cs typeface="Microsoft Sans Serif"/>
              </a:rPr>
              <a:t> </a:t>
            </a:r>
            <a:r>
              <a:rPr sz="3600" spc="-150" dirty="0">
                <a:cs typeface="Microsoft Sans Serif"/>
              </a:rPr>
              <a:t>ima</a:t>
            </a:r>
            <a:r>
              <a:rPr sz="3600" spc="-215" dirty="0">
                <a:cs typeface="Microsoft Sans Serif"/>
              </a:rPr>
              <a:t>g</a:t>
            </a:r>
            <a:r>
              <a:rPr sz="3600" spc="-180" dirty="0">
                <a:cs typeface="Microsoft Sans Serif"/>
              </a:rPr>
              <a:t>e</a:t>
            </a:r>
            <a:r>
              <a:rPr sz="3600" spc="20" dirty="0">
                <a:cs typeface="Microsoft Sans Serif"/>
              </a:rPr>
              <a:t> </a:t>
            </a:r>
            <a:r>
              <a:rPr sz="3600" spc="-125" dirty="0">
                <a:cs typeface="Microsoft Sans Serif"/>
              </a:rPr>
              <a:t>i</a:t>
            </a:r>
            <a:r>
              <a:rPr sz="3600" spc="-290" dirty="0">
                <a:cs typeface="Microsoft Sans Serif"/>
              </a:rPr>
              <a:t>n</a:t>
            </a:r>
            <a:r>
              <a:rPr sz="3600" spc="30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the</a:t>
            </a:r>
            <a:r>
              <a:rPr sz="3600" spc="30" dirty="0">
                <a:cs typeface="Microsoft Sans Serif"/>
              </a:rPr>
              <a:t> </a:t>
            </a:r>
            <a:r>
              <a:rPr sz="3600" spc="-30" dirty="0">
                <a:cs typeface="Microsoft Sans Serif"/>
              </a:rPr>
              <a:t>d</a:t>
            </a:r>
            <a:r>
              <a:rPr sz="3600" spc="-60" dirty="0">
                <a:cs typeface="Microsoft Sans Serif"/>
              </a:rPr>
              <a:t>ir</a:t>
            </a:r>
            <a:r>
              <a:rPr sz="3600" spc="-100" dirty="0">
                <a:cs typeface="Microsoft Sans Serif"/>
              </a:rPr>
              <a:t>e</a:t>
            </a:r>
            <a:r>
              <a:rPr sz="3600" spc="-130" dirty="0">
                <a:cs typeface="Microsoft Sans Serif"/>
              </a:rPr>
              <a:t>cti</a:t>
            </a:r>
            <a:r>
              <a:rPr sz="3600" spc="-210" dirty="0">
                <a:cs typeface="Microsoft Sans Serif"/>
              </a:rPr>
              <a:t>o</a:t>
            </a:r>
            <a:r>
              <a:rPr sz="3600" spc="-380" dirty="0">
                <a:cs typeface="Microsoft Sans Serif"/>
              </a:rPr>
              <a:t>n</a:t>
            </a:r>
            <a:r>
              <a:rPr sz="3600" spc="-15" dirty="0">
                <a:cs typeface="Microsoft Sans Serif"/>
              </a:rPr>
              <a:t> </a:t>
            </a:r>
            <a:r>
              <a:rPr sz="3600" spc="-95" dirty="0">
                <a:cs typeface="Microsoft Sans Serif"/>
              </a:rPr>
              <a:t>defin</a:t>
            </a:r>
            <a:r>
              <a:rPr sz="3600" spc="-114" dirty="0">
                <a:cs typeface="Microsoft Sans Serif"/>
              </a:rPr>
              <a:t>e</a:t>
            </a:r>
            <a:r>
              <a:rPr sz="3600" spc="-15" dirty="0">
                <a:cs typeface="Microsoft Sans Serif"/>
              </a:rPr>
              <a:t>d</a:t>
            </a:r>
            <a:r>
              <a:rPr sz="3600" spc="-5" dirty="0">
                <a:cs typeface="Microsoft Sans Serif"/>
              </a:rPr>
              <a:t> </a:t>
            </a:r>
            <a:r>
              <a:rPr sz="3600" spc="-175" dirty="0" smtClean="0">
                <a:cs typeface="Microsoft Sans Serif"/>
              </a:rPr>
              <a:t>b</a:t>
            </a:r>
            <a:r>
              <a:rPr sz="3600" dirty="0" smtClean="0">
                <a:cs typeface="Microsoft Sans Serif"/>
              </a:rPr>
              <a:t>y</a:t>
            </a:r>
            <a:r>
              <a:rPr lang="en-IN" sz="3600" dirty="0" smtClean="0">
                <a:cs typeface="Microsoft Sans Serif"/>
              </a:rPr>
              <a:t> </a:t>
            </a:r>
            <a:r>
              <a:rPr sz="3600" spc="-15" dirty="0" smtClean="0">
                <a:cs typeface="Microsoft Sans Serif"/>
              </a:rPr>
              <a:t>a </a:t>
            </a:r>
            <a:r>
              <a:rPr sz="3600" spc="-170" dirty="0">
                <a:cs typeface="Microsoft Sans Serif"/>
              </a:rPr>
              <a:t>given </a:t>
            </a:r>
            <a:r>
              <a:rPr sz="3600" spc="-295" dirty="0">
                <a:cs typeface="Microsoft Sans Serif"/>
              </a:rPr>
              <a:t>mask,</a:t>
            </a:r>
            <a:r>
              <a:rPr sz="3600" spc="-290" dirty="0">
                <a:cs typeface="Microsoft Sans Serif"/>
              </a:rPr>
              <a:t> </a:t>
            </a:r>
            <a:r>
              <a:rPr sz="3600" spc="-215" dirty="0">
                <a:cs typeface="Microsoft Sans Serif"/>
              </a:rPr>
              <a:t>we</a:t>
            </a:r>
            <a:r>
              <a:rPr sz="3600" spc="-210" dirty="0">
                <a:cs typeface="Microsoft Sans Serif"/>
              </a:rPr>
              <a:t> </a:t>
            </a:r>
            <a:r>
              <a:rPr sz="3600" spc="-190" dirty="0">
                <a:cs typeface="Microsoft Sans Serif"/>
              </a:rPr>
              <a:t>simply </a:t>
            </a:r>
            <a:r>
              <a:rPr sz="3600" spc="-235" dirty="0">
                <a:cs typeface="Microsoft Sans Serif"/>
              </a:rPr>
              <a:t>run</a:t>
            </a:r>
            <a:r>
              <a:rPr sz="3600" spc="-229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the </a:t>
            </a:r>
            <a:r>
              <a:rPr sz="3600" spc="-320" dirty="0">
                <a:cs typeface="Microsoft Sans Serif"/>
              </a:rPr>
              <a:t>mask</a:t>
            </a:r>
            <a:r>
              <a:rPr sz="3600" spc="-315" dirty="0">
                <a:cs typeface="Microsoft Sans Serif"/>
              </a:rPr>
              <a:t> </a:t>
            </a:r>
            <a:r>
              <a:rPr sz="3600" spc="-204" dirty="0" smtClean="0">
                <a:cs typeface="Microsoft Sans Serif"/>
              </a:rPr>
              <a:t>through</a:t>
            </a:r>
            <a:r>
              <a:rPr lang="en-IN" sz="3600" spc="-204" dirty="0" smtClean="0">
                <a:cs typeface="Microsoft Sans Serif"/>
              </a:rPr>
              <a:t> </a:t>
            </a:r>
            <a:r>
              <a:rPr sz="3600" spc="-195" dirty="0" smtClean="0">
                <a:cs typeface="Microsoft Sans Serif"/>
              </a:rPr>
              <a:t>the</a:t>
            </a:r>
            <a:r>
              <a:rPr sz="3600" spc="25" dirty="0" smtClean="0">
                <a:cs typeface="Microsoft Sans Serif"/>
              </a:rPr>
              <a:t> </a:t>
            </a:r>
            <a:r>
              <a:rPr sz="3600" spc="-170" dirty="0">
                <a:cs typeface="Microsoft Sans Serif"/>
              </a:rPr>
              <a:t>image</a:t>
            </a:r>
            <a:r>
              <a:rPr sz="3600" spc="20" dirty="0">
                <a:cs typeface="Microsoft Sans Serif"/>
              </a:rPr>
              <a:t> </a:t>
            </a:r>
            <a:r>
              <a:rPr sz="3600" spc="-135" dirty="0">
                <a:cs typeface="Microsoft Sans Serif"/>
              </a:rPr>
              <a:t>and</a:t>
            </a:r>
            <a:r>
              <a:rPr sz="3600" spc="10" dirty="0">
                <a:cs typeface="Microsoft Sans Serif"/>
              </a:rPr>
              <a:t> </a:t>
            </a:r>
            <a:r>
              <a:rPr sz="3600" spc="-190" dirty="0">
                <a:cs typeface="Microsoft Sans Serif"/>
              </a:rPr>
              <a:t>threshold</a:t>
            </a:r>
            <a:r>
              <a:rPr sz="3600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the</a:t>
            </a:r>
            <a:r>
              <a:rPr sz="3600" spc="10" dirty="0">
                <a:cs typeface="Microsoft Sans Serif"/>
              </a:rPr>
              <a:t> </a:t>
            </a:r>
            <a:r>
              <a:rPr sz="3600" spc="-170" dirty="0">
                <a:cs typeface="Microsoft Sans Serif"/>
              </a:rPr>
              <a:t>absolute</a:t>
            </a:r>
            <a:r>
              <a:rPr sz="3600" spc="10" dirty="0">
                <a:cs typeface="Microsoft Sans Serif"/>
              </a:rPr>
              <a:t> </a:t>
            </a:r>
            <a:r>
              <a:rPr sz="3600" spc="-175" dirty="0">
                <a:cs typeface="Microsoft Sans Serif"/>
              </a:rPr>
              <a:t>value</a:t>
            </a:r>
            <a:r>
              <a:rPr sz="3600" spc="20" dirty="0">
                <a:cs typeface="Microsoft Sans Serif"/>
              </a:rPr>
              <a:t> </a:t>
            </a:r>
            <a:r>
              <a:rPr sz="3600" dirty="0" smtClean="0">
                <a:cs typeface="Microsoft Sans Serif"/>
              </a:rPr>
              <a:t>o</a:t>
            </a:r>
            <a:r>
              <a:rPr lang="en-IN" sz="3600" dirty="0" smtClean="0">
                <a:cs typeface="Microsoft Sans Serif"/>
              </a:rPr>
              <a:t>f </a:t>
            </a:r>
            <a:r>
              <a:rPr sz="3600" spc="-195" dirty="0" smtClean="0">
                <a:cs typeface="Microsoft Sans Serif"/>
              </a:rPr>
              <a:t>the</a:t>
            </a:r>
            <a:r>
              <a:rPr sz="3600" spc="25" dirty="0" smtClean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result.</a:t>
            </a:r>
            <a:endParaRPr sz="3600" dirty="0">
              <a:cs typeface="Microsoft Sans Serif"/>
            </a:endParaRPr>
          </a:p>
          <a:p>
            <a:pPr marL="360000" marR="231775" algn="just"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600" spc="-370" dirty="0">
                <a:cs typeface="Microsoft Sans Serif"/>
              </a:rPr>
              <a:t>The</a:t>
            </a:r>
            <a:r>
              <a:rPr sz="3600" spc="30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points</a:t>
            </a:r>
            <a:r>
              <a:rPr sz="3600" spc="5" dirty="0">
                <a:cs typeface="Microsoft Sans Serif"/>
              </a:rPr>
              <a:t> </a:t>
            </a:r>
            <a:r>
              <a:rPr sz="3600" spc="-110" dirty="0">
                <a:cs typeface="Microsoft Sans Serif"/>
              </a:rPr>
              <a:t>that</a:t>
            </a:r>
            <a:r>
              <a:rPr sz="3600" spc="20" dirty="0">
                <a:cs typeface="Microsoft Sans Serif"/>
              </a:rPr>
              <a:t> </a:t>
            </a:r>
            <a:r>
              <a:rPr sz="3600" spc="-30" dirty="0">
                <a:cs typeface="Microsoft Sans Serif"/>
              </a:rPr>
              <a:t>a</a:t>
            </a:r>
            <a:r>
              <a:rPr sz="3600" spc="-75" dirty="0">
                <a:cs typeface="Microsoft Sans Serif"/>
              </a:rPr>
              <a:t>r</a:t>
            </a:r>
            <a:r>
              <a:rPr sz="3600" spc="-114" dirty="0">
                <a:cs typeface="Microsoft Sans Serif"/>
              </a:rPr>
              <a:t>e</a:t>
            </a:r>
            <a:r>
              <a:rPr sz="3600" spc="30" dirty="0">
                <a:cs typeface="Microsoft Sans Serif"/>
              </a:rPr>
              <a:t> </a:t>
            </a:r>
            <a:r>
              <a:rPr sz="3600" spc="-65" dirty="0">
                <a:cs typeface="Microsoft Sans Serif"/>
              </a:rPr>
              <a:t>l</a:t>
            </a:r>
            <a:r>
              <a:rPr sz="3600" spc="-145" dirty="0">
                <a:cs typeface="Microsoft Sans Serif"/>
              </a:rPr>
              <a:t>e</a:t>
            </a:r>
            <a:r>
              <a:rPr sz="3600" spc="70" dirty="0">
                <a:cs typeface="Microsoft Sans Serif"/>
              </a:rPr>
              <a:t>f</a:t>
            </a:r>
            <a:r>
              <a:rPr sz="3600" spc="75" dirty="0">
                <a:cs typeface="Microsoft Sans Serif"/>
              </a:rPr>
              <a:t>t</a:t>
            </a:r>
            <a:r>
              <a:rPr sz="3600" spc="10" dirty="0">
                <a:cs typeface="Microsoft Sans Serif"/>
              </a:rPr>
              <a:t> </a:t>
            </a:r>
            <a:r>
              <a:rPr sz="3600" spc="-65" dirty="0">
                <a:cs typeface="Microsoft Sans Serif"/>
              </a:rPr>
              <a:t>are</a:t>
            </a:r>
            <a:r>
              <a:rPr sz="3600" spc="35" dirty="0">
                <a:cs typeface="Microsoft Sans Serif"/>
              </a:rPr>
              <a:t> </a:t>
            </a:r>
            <a:r>
              <a:rPr sz="3600" spc="-35" dirty="0">
                <a:cs typeface="Microsoft Sans Serif"/>
              </a:rPr>
              <a:t>t</a:t>
            </a:r>
            <a:r>
              <a:rPr sz="3600" spc="-280" dirty="0">
                <a:cs typeface="Microsoft Sans Serif"/>
              </a:rPr>
              <a:t>he</a:t>
            </a:r>
            <a:r>
              <a:rPr sz="3600" spc="30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st</a:t>
            </a:r>
            <a:r>
              <a:rPr sz="3600" spc="-235" dirty="0">
                <a:cs typeface="Microsoft Sans Serif"/>
              </a:rPr>
              <a:t>r</a:t>
            </a:r>
            <a:r>
              <a:rPr sz="3600" spc="-190" dirty="0">
                <a:cs typeface="Microsoft Sans Serif"/>
              </a:rPr>
              <a:t>on</a:t>
            </a:r>
            <a:r>
              <a:rPr sz="3600" spc="-250" dirty="0">
                <a:cs typeface="Microsoft Sans Serif"/>
              </a:rPr>
              <a:t>g</a:t>
            </a:r>
            <a:r>
              <a:rPr sz="3600" spc="-204" dirty="0">
                <a:cs typeface="Microsoft Sans Serif"/>
              </a:rPr>
              <a:t>est  </a:t>
            </a:r>
            <a:r>
              <a:rPr sz="3600" spc="-210" dirty="0">
                <a:cs typeface="Microsoft Sans Serif"/>
              </a:rPr>
              <a:t>respo</a:t>
            </a:r>
            <a:r>
              <a:rPr sz="3600" spc="-229" dirty="0">
                <a:cs typeface="Microsoft Sans Serif"/>
              </a:rPr>
              <a:t>n</a:t>
            </a:r>
            <a:r>
              <a:rPr sz="3600" spc="-425" dirty="0">
                <a:cs typeface="Microsoft Sans Serif"/>
              </a:rPr>
              <a:t>se</a:t>
            </a:r>
            <a:r>
              <a:rPr sz="3600" spc="-480" dirty="0">
                <a:cs typeface="Microsoft Sans Serif"/>
              </a:rPr>
              <a:t>s</a:t>
            </a:r>
            <a:r>
              <a:rPr sz="3600" spc="-190" dirty="0">
                <a:cs typeface="Microsoft Sans Serif"/>
              </a:rPr>
              <a:t>,</a:t>
            </a:r>
            <a:r>
              <a:rPr sz="3600" spc="5" dirty="0">
                <a:cs typeface="Microsoft Sans Serif"/>
              </a:rPr>
              <a:t> </a:t>
            </a:r>
            <a:r>
              <a:rPr sz="3600" spc="-240" dirty="0">
                <a:cs typeface="Microsoft Sans Serif"/>
              </a:rPr>
              <a:t>whi</a:t>
            </a:r>
            <a:r>
              <a:rPr sz="3600" spc="-105" dirty="0">
                <a:cs typeface="Microsoft Sans Serif"/>
              </a:rPr>
              <a:t>c</a:t>
            </a:r>
            <a:r>
              <a:rPr sz="3600" spc="-285" dirty="0">
                <a:cs typeface="Microsoft Sans Serif"/>
              </a:rPr>
              <a:t>h,</a:t>
            </a:r>
            <a:r>
              <a:rPr sz="3600" spc="20" dirty="0">
                <a:cs typeface="Microsoft Sans Serif"/>
              </a:rPr>
              <a:t> </a:t>
            </a:r>
            <a:r>
              <a:rPr sz="3600" spc="114" dirty="0">
                <a:cs typeface="Microsoft Sans Serif"/>
              </a:rPr>
              <a:t>f</a:t>
            </a:r>
            <a:r>
              <a:rPr sz="3600" spc="-90" dirty="0">
                <a:cs typeface="Microsoft Sans Serif"/>
              </a:rPr>
              <a:t>or</a:t>
            </a:r>
            <a:r>
              <a:rPr sz="3600" spc="20" dirty="0">
                <a:cs typeface="Microsoft Sans Serif"/>
              </a:rPr>
              <a:t> </a:t>
            </a:r>
            <a:r>
              <a:rPr sz="3600" spc="-35" dirty="0">
                <a:cs typeface="Microsoft Sans Serif"/>
              </a:rPr>
              <a:t>l</a:t>
            </a:r>
            <a:r>
              <a:rPr sz="3600" spc="-25" dirty="0">
                <a:cs typeface="Microsoft Sans Serif"/>
              </a:rPr>
              <a:t>i</a:t>
            </a:r>
            <a:r>
              <a:rPr sz="3600" spc="-365" dirty="0">
                <a:cs typeface="Microsoft Sans Serif"/>
              </a:rPr>
              <a:t>nes</a:t>
            </a:r>
            <a:r>
              <a:rPr sz="3600" spc="5" dirty="0">
                <a:cs typeface="Microsoft Sans Serif"/>
              </a:rPr>
              <a:t> </a:t>
            </a:r>
            <a:r>
              <a:rPr sz="3600" spc="-245" dirty="0">
                <a:cs typeface="Microsoft Sans Serif"/>
              </a:rPr>
              <a:t>one</a:t>
            </a:r>
            <a:r>
              <a:rPr sz="3600" spc="20" dirty="0">
                <a:cs typeface="Microsoft Sans Serif"/>
              </a:rPr>
              <a:t> </a:t>
            </a:r>
            <a:r>
              <a:rPr sz="3600" spc="-15" dirty="0">
                <a:cs typeface="Microsoft Sans Serif"/>
              </a:rPr>
              <a:t>pi</a:t>
            </a:r>
            <a:r>
              <a:rPr sz="3600" spc="-70" dirty="0">
                <a:cs typeface="Microsoft Sans Serif"/>
              </a:rPr>
              <a:t>x</a:t>
            </a:r>
            <a:r>
              <a:rPr sz="3600" spc="-105" dirty="0">
                <a:cs typeface="Microsoft Sans Serif"/>
              </a:rPr>
              <a:t>el</a:t>
            </a:r>
            <a:r>
              <a:rPr sz="3600" spc="10" dirty="0">
                <a:cs typeface="Microsoft Sans Serif"/>
              </a:rPr>
              <a:t> </a:t>
            </a:r>
            <a:r>
              <a:rPr sz="3600" spc="-180" dirty="0">
                <a:cs typeface="Microsoft Sans Serif"/>
              </a:rPr>
              <a:t>thi</a:t>
            </a:r>
            <a:r>
              <a:rPr sz="3600" spc="-195" dirty="0">
                <a:cs typeface="Microsoft Sans Serif"/>
              </a:rPr>
              <a:t>c</a:t>
            </a:r>
            <a:r>
              <a:rPr sz="3600" spc="-165" dirty="0">
                <a:cs typeface="Microsoft Sans Serif"/>
              </a:rPr>
              <a:t>k,  </a:t>
            </a:r>
            <a:r>
              <a:rPr sz="3600" spc="-185" dirty="0">
                <a:cs typeface="Microsoft Sans Serif"/>
              </a:rPr>
              <a:t>correspond</a:t>
            </a:r>
            <a:r>
              <a:rPr sz="3600" spc="-5" dirty="0">
                <a:cs typeface="Microsoft Sans Serif"/>
              </a:rPr>
              <a:t> </a:t>
            </a:r>
            <a:r>
              <a:rPr sz="3600" spc="-265" dirty="0">
                <a:cs typeface="Microsoft Sans Serif"/>
              </a:rPr>
              <a:t>closest</a:t>
            </a:r>
            <a:r>
              <a:rPr sz="3600" spc="5" dirty="0">
                <a:cs typeface="Microsoft Sans Serif"/>
              </a:rPr>
              <a:t> </a:t>
            </a:r>
            <a:r>
              <a:rPr sz="3600" spc="-100" dirty="0">
                <a:cs typeface="Microsoft Sans Serif"/>
              </a:rPr>
              <a:t>to</a:t>
            </a:r>
            <a:r>
              <a:rPr sz="3600" spc="40" dirty="0">
                <a:cs typeface="Microsoft Sans Serif"/>
              </a:rPr>
              <a:t> </a:t>
            </a:r>
            <a:r>
              <a:rPr sz="3600" spc="-200" dirty="0">
                <a:cs typeface="Microsoft Sans Serif"/>
              </a:rPr>
              <a:t>the</a:t>
            </a:r>
            <a:r>
              <a:rPr sz="3600" spc="40" dirty="0">
                <a:cs typeface="Microsoft Sans Serif"/>
              </a:rPr>
              <a:t> </a:t>
            </a:r>
            <a:r>
              <a:rPr sz="3600" spc="-135" dirty="0">
                <a:cs typeface="Microsoft Sans Serif"/>
              </a:rPr>
              <a:t>direction</a:t>
            </a:r>
            <a:r>
              <a:rPr sz="3600" spc="15" dirty="0">
                <a:cs typeface="Microsoft Sans Serif"/>
              </a:rPr>
              <a:t> </a:t>
            </a:r>
            <a:r>
              <a:rPr sz="3600" spc="-90" dirty="0">
                <a:cs typeface="Microsoft Sans Serif"/>
              </a:rPr>
              <a:t>defined</a:t>
            </a:r>
            <a:r>
              <a:rPr sz="3600" spc="-10" dirty="0">
                <a:cs typeface="Microsoft Sans Serif"/>
              </a:rPr>
              <a:t> </a:t>
            </a:r>
            <a:r>
              <a:rPr sz="3600" spc="-90" dirty="0">
                <a:cs typeface="Microsoft Sans Serif"/>
              </a:rPr>
              <a:t>by </a:t>
            </a:r>
            <a:r>
              <a:rPr sz="3600" spc="-835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the</a:t>
            </a:r>
            <a:r>
              <a:rPr sz="3600" spc="25" dirty="0">
                <a:cs typeface="Microsoft Sans Serif"/>
              </a:rPr>
              <a:t> </a:t>
            </a:r>
            <a:r>
              <a:rPr sz="3600" spc="-300" dirty="0">
                <a:cs typeface="Microsoft Sans Serif"/>
              </a:rPr>
              <a:t>mask.</a:t>
            </a:r>
            <a:endParaRPr sz="36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990600"/>
            <a:ext cx="6096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b="1" spc="-275" dirty="0">
                <a:solidFill>
                  <a:srgbClr val="003399"/>
                </a:solidFill>
                <a:latin typeface="Calibri" panose="020F0502020204030204"/>
              </a:rPr>
              <a:t>Line Detection (</a:t>
            </a:r>
            <a:r>
              <a:rPr lang="en-IN" sz="5400" b="1" spc="-275" dirty="0" err="1">
                <a:solidFill>
                  <a:srgbClr val="003399"/>
                </a:solidFill>
                <a:latin typeface="Calibri" panose="020F0502020204030204"/>
              </a:rPr>
              <a:t>cont</a:t>
            </a:r>
            <a:r>
              <a:rPr lang="en-IN" sz="5400" b="1" spc="-275" dirty="0">
                <a:solidFill>
                  <a:srgbClr val="003399"/>
                </a:solidFill>
                <a:latin typeface="Calibri" panose="020F0502020204030204"/>
              </a:rPr>
              <a:t>…)</a:t>
            </a:r>
            <a:endParaRPr sz="5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6200" y="2971800"/>
            <a:ext cx="5105400" cy="4967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16200" y="2394834"/>
            <a:ext cx="4953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latin typeface="Arial"/>
                <a:cs typeface="Arial"/>
              </a:rPr>
              <a:t>Bina</a:t>
            </a:r>
            <a:r>
              <a:rPr sz="2800" spc="-130" dirty="0">
                <a:latin typeface="Arial"/>
                <a:cs typeface="Arial"/>
              </a:rPr>
              <a:t>r</a:t>
            </a:r>
            <a:r>
              <a:rPr sz="2800" spc="-60" dirty="0">
                <a:latin typeface="Arial"/>
                <a:cs typeface="Arial"/>
              </a:rPr>
              <a:t>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im</a:t>
            </a:r>
            <a:r>
              <a:rPr sz="2800" spc="-50" dirty="0">
                <a:latin typeface="Arial"/>
                <a:cs typeface="Arial"/>
              </a:rPr>
              <a:t>a</a:t>
            </a:r>
            <a:r>
              <a:rPr sz="2800" spc="-180" dirty="0">
                <a:latin typeface="Arial"/>
                <a:cs typeface="Arial"/>
              </a:rPr>
              <a:t>ge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of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130" dirty="0">
                <a:latin typeface="Arial"/>
                <a:cs typeface="Arial"/>
              </a:rPr>
              <a:t>r</a:t>
            </a:r>
            <a:r>
              <a:rPr sz="2800" spc="-175" dirty="0">
                <a:latin typeface="Arial"/>
                <a:cs typeface="Arial"/>
              </a:rPr>
              <a:t>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b</a:t>
            </a:r>
            <a:r>
              <a:rPr sz="2800" spc="-190" dirty="0">
                <a:latin typeface="Arial"/>
                <a:cs typeface="Arial"/>
              </a:rPr>
              <a:t>o</a:t>
            </a:r>
            <a:r>
              <a:rPr sz="2800" spc="-180" dirty="0">
                <a:latin typeface="Arial"/>
                <a:cs typeface="Arial"/>
              </a:rPr>
              <a:t>nd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mask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059" y="5960994"/>
            <a:ext cx="1736141" cy="3449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ts val="2630"/>
              </a:lnSpc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7180" y="6127745"/>
            <a:ext cx="163322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370" dirty="0">
                <a:latin typeface="Arial"/>
                <a:cs typeface="Arial"/>
              </a:rPr>
              <a:t>R</a:t>
            </a:r>
            <a:r>
              <a:rPr sz="2200" b="1" spc="-170" dirty="0">
                <a:latin typeface="Arial"/>
                <a:cs typeface="Arial"/>
              </a:rPr>
              <a:t>esult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of  </a:t>
            </a:r>
            <a:r>
              <a:rPr sz="2200" b="1" spc="-160" dirty="0">
                <a:latin typeface="Arial"/>
                <a:cs typeface="Arial"/>
              </a:rPr>
              <a:t>thresholding </a:t>
            </a:r>
            <a:r>
              <a:rPr sz="2200" b="1" spc="-155" dirty="0">
                <a:latin typeface="Arial"/>
                <a:cs typeface="Arial"/>
              </a:rPr>
              <a:t> </a:t>
            </a:r>
            <a:r>
              <a:rPr sz="2200" b="1" spc="-70" dirty="0">
                <a:latin typeface="Arial"/>
                <a:cs typeface="Arial"/>
              </a:rPr>
              <a:t>fil</a:t>
            </a:r>
            <a:r>
              <a:rPr sz="2200" b="1" spc="-75" dirty="0">
                <a:latin typeface="Arial"/>
                <a:cs typeface="Arial"/>
              </a:rPr>
              <a:t>t</a:t>
            </a:r>
            <a:r>
              <a:rPr sz="2200" b="1" spc="-150" dirty="0">
                <a:latin typeface="Arial"/>
                <a:cs typeface="Arial"/>
              </a:rPr>
              <a:t>ering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r</a:t>
            </a:r>
            <a:r>
              <a:rPr sz="2200" b="1" spc="-170" dirty="0">
                <a:latin typeface="Arial"/>
                <a:cs typeface="Arial"/>
              </a:rPr>
              <a:t>esult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11200" y="5970138"/>
            <a:ext cx="1833931" cy="1360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2700" algn="just">
              <a:lnSpc>
                <a:spcPct val="100200"/>
              </a:lnSpc>
              <a:spcBef>
                <a:spcPts val="90"/>
              </a:spcBef>
              <a:tabLst>
                <a:tab pos="0" algn="l"/>
              </a:tabLst>
            </a:pPr>
            <a:r>
              <a:rPr sz="2200" b="1" spc="-114" dirty="0">
                <a:latin typeface="Arial"/>
                <a:cs typeface="Arial"/>
              </a:rPr>
              <a:t>Afte</a:t>
            </a:r>
            <a:r>
              <a:rPr sz="2200" b="1" spc="-140" dirty="0">
                <a:latin typeface="Arial"/>
                <a:cs typeface="Arial"/>
              </a:rPr>
              <a:t>r  </a:t>
            </a:r>
            <a:r>
              <a:rPr sz="2200" b="1" spc="-165" dirty="0">
                <a:latin typeface="Arial"/>
                <a:cs typeface="Arial"/>
              </a:rPr>
              <a:t>pr</a:t>
            </a:r>
            <a:r>
              <a:rPr sz="2200" b="1" spc="-210" dirty="0">
                <a:latin typeface="Arial"/>
                <a:cs typeface="Arial"/>
              </a:rPr>
              <a:t>o</a:t>
            </a:r>
            <a:r>
              <a:rPr sz="2200" b="1" spc="-190" dirty="0">
                <a:latin typeface="Arial"/>
                <a:cs typeface="Arial"/>
              </a:rPr>
              <a:t>cessing  </a:t>
            </a:r>
            <a:r>
              <a:rPr sz="2200" b="1" spc="-90" dirty="0" smtClean="0">
                <a:latin typeface="Arial"/>
                <a:cs typeface="Arial"/>
              </a:rPr>
              <a:t>with</a:t>
            </a:r>
            <a:r>
              <a:rPr lang="en-IN" sz="2200" b="1" spc="-90" dirty="0" smtClean="0">
                <a:latin typeface="Arial"/>
                <a:cs typeface="Arial"/>
              </a:rPr>
              <a:t> </a:t>
            </a:r>
            <a:r>
              <a:rPr sz="2200" b="1" spc="-45" dirty="0" smtClean="0">
                <a:latin typeface="Arial"/>
                <a:cs typeface="Arial"/>
              </a:rPr>
              <a:t>-45</a:t>
            </a:r>
            <a:r>
              <a:rPr sz="2200" b="1" spc="-45" dirty="0">
                <a:latin typeface="Arial"/>
                <a:cs typeface="Arial"/>
              </a:rPr>
              <a:t>° </a:t>
            </a:r>
            <a:r>
              <a:rPr sz="2200" b="1" spc="-110" dirty="0">
                <a:latin typeface="Arial"/>
                <a:cs typeface="Arial"/>
              </a:rPr>
              <a:t>line</a:t>
            </a:r>
            <a:endParaRPr sz="2200" dirty="0">
              <a:latin typeface="Arial"/>
              <a:cs typeface="Arial"/>
            </a:endParaRPr>
          </a:p>
          <a:p>
            <a:pPr marR="5080" algn="just">
              <a:lnSpc>
                <a:spcPts val="2630"/>
              </a:lnSpc>
              <a:tabLst>
                <a:tab pos="0" algn="l"/>
              </a:tabLst>
            </a:pPr>
            <a:r>
              <a:rPr sz="2200" b="1" spc="-175" dirty="0">
                <a:latin typeface="Arial"/>
                <a:cs typeface="Arial"/>
              </a:rPr>
              <a:t>det</a:t>
            </a:r>
            <a:r>
              <a:rPr sz="2200" b="1" spc="-260" dirty="0">
                <a:latin typeface="Arial"/>
                <a:cs typeface="Arial"/>
              </a:rPr>
              <a:t>ec</a:t>
            </a:r>
            <a:r>
              <a:rPr sz="2200" b="1" spc="-150" dirty="0">
                <a:latin typeface="Arial"/>
                <a:cs typeface="Arial"/>
              </a:rPr>
              <a:t>t</a:t>
            </a:r>
            <a:r>
              <a:rPr sz="2200" b="1" spc="-175" dirty="0">
                <a:latin typeface="Arial"/>
                <a:cs typeface="Arial"/>
              </a:rPr>
              <a:t>or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1397000" y="-76200"/>
            <a:ext cx="7543800" cy="952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7028" y="195072"/>
            <a:ext cx="10511028" cy="8704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074" y="1284441"/>
            <a:ext cx="28543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70" dirty="0">
                <a:solidFill>
                  <a:srgbClr val="003399"/>
                </a:solidFill>
                <a:latin typeface="+mn-lt"/>
              </a:rPr>
              <a:t>Edge</a:t>
            </a:r>
            <a:endParaRPr sz="60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075" y="2362200"/>
            <a:ext cx="8721726" cy="597022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60000" marR="219710" algn="just"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b="1" i="1" spc="-5" dirty="0">
                <a:solidFill>
                  <a:srgbClr val="C00000"/>
                </a:solidFill>
                <a:cs typeface="Times New Roman"/>
              </a:rPr>
              <a:t>The </a:t>
            </a:r>
            <a:r>
              <a:rPr sz="3200" b="1" i="1" dirty="0">
                <a:solidFill>
                  <a:srgbClr val="C00000"/>
                </a:solidFill>
                <a:cs typeface="Times New Roman"/>
              </a:rPr>
              <a:t>ability</a:t>
            </a:r>
            <a:r>
              <a:rPr sz="3200" b="1" i="1" spc="-15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3200" b="1" i="1" spc="-5" dirty="0">
                <a:solidFill>
                  <a:srgbClr val="C00000"/>
                </a:solidFill>
                <a:cs typeface="Times New Roman"/>
              </a:rPr>
              <a:t>to</a:t>
            </a:r>
            <a:r>
              <a:rPr sz="3200" b="1" i="1" spc="-1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3200" b="1" i="1" spc="-5" dirty="0">
                <a:solidFill>
                  <a:srgbClr val="C00000"/>
                </a:solidFill>
                <a:cs typeface="Times New Roman"/>
              </a:rPr>
              <a:t>measure gray-level</a:t>
            </a:r>
            <a:r>
              <a:rPr sz="3200" b="1" i="1" spc="-2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3200" b="1" i="1" dirty="0">
                <a:solidFill>
                  <a:srgbClr val="C00000"/>
                </a:solidFill>
                <a:cs typeface="Times New Roman"/>
              </a:rPr>
              <a:t>transitions</a:t>
            </a:r>
            <a:r>
              <a:rPr sz="3200" b="1" i="1" spc="-35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3200" b="1" i="1" spc="-5" dirty="0">
                <a:solidFill>
                  <a:srgbClr val="C00000"/>
                </a:solidFill>
                <a:cs typeface="Times New Roman"/>
              </a:rPr>
              <a:t>in</a:t>
            </a:r>
            <a:r>
              <a:rPr sz="3200" b="1" i="1" spc="1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3200" b="1" i="1" spc="-5" dirty="0">
                <a:solidFill>
                  <a:srgbClr val="C00000"/>
                </a:solidFill>
                <a:cs typeface="Times New Roman"/>
              </a:rPr>
              <a:t>a </a:t>
            </a:r>
            <a:r>
              <a:rPr sz="3200" b="1" i="1" spc="-685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3200" b="1" i="1" spc="-5" dirty="0">
                <a:solidFill>
                  <a:srgbClr val="C00000"/>
                </a:solidFill>
                <a:cs typeface="Times New Roman"/>
              </a:rPr>
              <a:t>meaningful</a:t>
            </a:r>
            <a:r>
              <a:rPr sz="3200" b="1" i="1" spc="-1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3200" b="1" i="1" spc="-5" dirty="0">
                <a:solidFill>
                  <a:srgbClr val="C00000"/>
                </a:solidFill>
                <a:cs typeface="Times New Roman"/>
              </a:rPr>
              <a:t>way</a:t>
            </a:r>
            <a:endParaRPr sz="3200" dirty="0">
              <a:cs typeface="Times New Roman"/>
            </a:endParaRPr>
          </a:p>
          <a:p>
            <a:pPr marL="360000" marR="154940" algn="just"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b="1" spc="-305" dirty="0">
                <a:solidFill>
                  <a:srgbClr val="005DA1"/>
                </a:solidFill>
                <a:cs typeface="Arial"/>
              </a:rPr>
              <a:t>Edges</a:t>
            </a:r>
            <a:r>
              <a:rPr sz="3200" b="1" spc="-60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200" dirty="0">
                <a:solidFill>
                  <a:srgbClr val="005DA1"/>
                </a:solidFill>
                <a:cs typeface="Arial"/>
              </a:rPr>
              <a:t>characterize</a:t>
            </a:r>
            <a:r>
              <a:rPr sz="3200" b="1" spc="-30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204" dirty="0">
                <a:solidFill>
                  <a:srgbClr val="005DA1"/>
                </a:solidFill>
                <a:cs typeface="Arial"/>
              </a:rPr>
              <a:t>boundaries</a:t>
            </a:r>
            <a:r>
              <a:rPr sz="3200" b="1" spc="30" dirty="0">
                <a:solidFill>
                  <a:srgbClr val="005DA1"/>
                </a:solidFill>
                <a:cs typeface="Arial"/>
              </a:rPr>
              <a:t> </a:t>
            </a:r>
            <a:r>
              <a:rPr sz="3200" spc="-114" dirty="0">
                <a:cs typeface="Microsoft Sans Serif"/>
              </a:rPr>
              <a:t>and</a:t>
            </a:r>
            <a:r>
              <a:rPr sz="3200" spc="30" dirty="0">
                <a:cs typeface="Microsoft Sans Serif"/>
              </a:rPr>
              <a:t> </a:t>
            </a:r>
            <a:r>
              <a:rPr sz="3200" spc="-55" dirty="0">
                <a:cs typeface="Microsoft Sans Serif"/>
              </a:rPr>
              <a:t>are</a:t>
            </a:r>
            <a:r>
              <a:rPr sz="3200" spc="30" dirty="0">
                <a:cs typeface="Microsoft Sans Serif"/>
              </a:rPr>
              <a:t> </a:t>
            </a:r>
            <a:r>
              <a:rPr sz="3200" spc="-95" dirty="0">
                <a:cs typeface="Microsoft Sans Serif"/>
              </a:rPr>
              <a:t>therefore</a:t>
            </a:r>
            <a:r>
              <a:rPr sz="3200" spc="30" dirty="0">
                <a:cs typeface="Microsoft Sans Serif"/>
              </a:rPr>
              <a:t> </a:t>
            </a:r>
            <a:r>
              <a:rPr sz="3200" spc="-15" dirty="0" smtClean="0">
                <a:cs typeface="Microsoft Sans Serif"/>
              </a:rPr>
              <a:t>a</a:t>
            </a:r>
            <a:r>
              <a:rPr lang="en-IN" sz="3200" spc="-15" dirty="0" smtClean="0">
                <a:cs typeface="Microsoft Sans Serif"/>
              </a:rPr>
              <a:t> </a:t>
            </a:r>
            <a:r>
              <a:rPr sz="3200" spc="-125" dirty="0" smtClean="0">
                <a:cs typeface="Microsoft Sans Serif"/>
              </a:rPr>
              <a:t>problem </a:t>
            </a:r>
            <a:r>
              <a:rPr sz="3200" spc="-5" dirty="0">
                <a:cs typeface="Microsoft Sans Serif"/>
              </a:rPr>
              <a:t>of </a:t>
            </a:r>
            <a:r>
              <a:rPr sz="3200" spc="-135" dirty="0">
                <a:cs typeface="Microsoft Sans Serif"/>
              </a:rPr>
              <a:t>fundamental </a:t>
            </a:r>
            <a:r>
              <a:rPr sz="3200" spc="-145" dirty="0">
                <a:cs typeface="Microsoft Sans Serif"/>
              </a:rPr>
              <a:t>importance</a:t>
            </a:r>
            <a:r>
              <a:rPr sz="3200" spc="-140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in</a:t>
            </a:r>
            <a:r>
              <a:rPr sz="3200" spc="-170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image </a:t>
            </a:r>
            <a:r>
              <a:rPr sz="3200" spc="-140" dirty="0">
                <a:cs typeface="Microsoft Sans Serif"/>
              </a:rPr>
              <a:t> </a:t>
            </a:r>
            <a:r>
              <a:rPr sz="3200" spc="-195" dirty="0">
                <a:cs typeface="Microsoft Sans Serif"/>
              </a:rPr>
              <a:t>processing.</a:t>
            </a:r>
            <a:endParaRPr sz="3200" dirty="0">
              <a:cs typeface="Microsoft Sans Serif"/>
            </a:endParaRPr>
          </a:p>
          <a:p>
            <a:pPr marL="360000" marR="299085" algn="just"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b="1" spc="-305" dirty="0">
                <a:solidFill>
                  <a:srgbClr val="005DA1"/>
                </a:solidFill>
                <a:cs typeface="Arial"/>
              </a:rPr>
              <a:t>Edges</a:t>
            </a:r>
            <a:r>
              <a:rPr sz="3200" b="1" spc="-60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135" dirty="0">
                <a:solidFill>
                  <a:srgbClr val="005DA1"/>
                </a:solidFill>
                <a:cs typeface="Arial"/>
              </a:rPr>
              <a:t>in</a:t>
            </a:r>
            <a:r>
              <a:rPr sz="3200" b="1" spc="-35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75" dirty="0">
                <a:solidFill>
                  <a:srgbClr val="005DA1"/>
                </a:solidFill>
                <a:cs typeface="Arial"/>
              </a:rPr>
              <a:t>i</a:t>
            </a:r>
            <a:r>
              <a:rPr sz="3200" b="1" spc="-250" dirty="0">
                <a:solidFill>
                  <a:srgbClr val="005DA1"/>
                </a:solidFill>
                <a:cs typeface="Arial"/>
              </a:rPr>
              <a:t>m</a:t>
            </a:r>
            <a:r>
              <a:rPr sz="3200" b="1" spc="-35" dirty="0">
                <a:solidFill>
                  <a:srgbClr val="005DA1"/>
                </a:solidFill>
                <a:cs typeface="Arial"/>
              </a:rPr>
              <a:t>a</a:t>
            </a:r>
            <a:r>
              <a:rPr sz="3200" b="1" spc="-260" dirty="0">
                <a:solidFill>
                  <a:srgbClr val="005DA1"/>
                </a:solidFill>
                <a:cs typeface="Arial"/>
              </a:rPr>
              <a:t>ges</a:t>
            </a:r>
            <a:r>
              <a:rPr sz="3200" b="1" spc="-40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170" dirty="0">
                <a:solidFill>
                  <a:srgbClr val="005DA1"/>
                </a:solidFill>
                <a:cs typeface="Arial"/>
              </a:rPr>
              <a:t>a</a:t>
            </a:r>
            <a:r>
              <a:rPr sz="3200" b="1" spc="-80" dirty="0">
                <a:solidFill>
                  <a:srgbClr val="005DA1"/>
                </a:solidFill>
                <a:cs typeface="Arial"/>
              </a:rPr>
              <a:t>r</a:t>
            </a:r>
            <a:r>
              <a:rPr sz="3200" b="1" spc="-210" dirty="0">
                <a:solidFill>
                  <a:srgbClr val="005DA1"/>
                </a:solidFill>
                <a:cs typeface="Arial"/>
              </a:rPr>
              <a:t>e</a:t>
            </a:r>
            <a:r>
              <a:rPr sz="3200" b="1" spc="-35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170" dirty="0">
                <a:solidFill>
                  <a:srgbClr val="005DA1"/>
                </a:solidFill>
                <a:cs typeface="Arial"/>
              </a:rPr>
              <a:t>a</a:t>
            </a:r>
            <a:r>
              <a:rPr sz="3200" b="1" spc="-75" dirty="0">
                <a:solidFill>
                  <a:srgbClr val="005DA1"/>
                </a:solidFill>
                <a:cs typeface="Arial"/>
              </a:rPr>
              <a:t>r</a:t>
            </a:r>
            <a:r>
              <a:rPr sz="3200" b="1" spc="-215" dirty="0">
                <a:solidFill>
                  <a:srgbClr val="005DA1"/>
                </a:solidFill>
                <a:cs typeface="Arial"/>
              </a:rPr>
              <a:t>eas</a:t>
            </a:r>
            <a:r>
              <a:rPr sz="3200" b="1" spc="-35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25" dirty="0">
                <a:solidFill>
                  <a:srgbClr val="005DA1"/>
                </a:solidFill>
                <a:cs typeface="Arial"/>
              </a:rPr>
              <a:t>w</a:t>
            </a:r>
            <a:r>
              <a:rPr sz="3200" b="1" spc="-114" dirty="0">
                <a:solidFill>
                  <a:srgbClr val="005DA1"/>
                </a:solidFill>
                <a:cs typeface="Arial"/>
              </a:rPr>
              <a:t>i</a:t>
            </a:r>
            <a:r>
              <a:rPr sz="3200" b="1" spc="-150" dirty="0">
                <a:solidFill>
                  <a:srgbClr val="005DA1"/>
                </a:solidFill>
                <a:cs typeface="Arial"/>
              </a:rPr>
              <a:t>t</a:t>
            </a:r>
            <a:r>
              <a:rPr sz="3200" b="1" spc="-220" dirty="0">
                <a:solidFill>
                  <a:srgbClr val="005DA1"/>
                </a:solidFill>
                <a:cs typeface="Arial"/>
              </a:rPr>
              <a:t>h</a:t>
            </a:r>
            <a:r>
              <a:rPr sz="3200" b="1" spc="-30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265" dirty="0">
                <a:solidFill>
                  <a:srgbClr val="005DA1"/>
                </a:solidFill>
                <a:cs typeface="Arial"/>
              </a:rPr>
              <a:t>st</a:t>
            </a:r>
            <a:r>
              <a:rPr sz="3200" b="1" spc="-245" dirty="0">
                <a:solidFill>
                  <a:srgbClr val="005DA1"/>
                </a:solidFill>
                <a:cs typeface="Arial"/>
              </a:rPr>
              <a:t>r</a:t>
            </a:r>
            <a:r>
              <a:rPr sz="3200" b="1" spc="-220" dirty="0">
                <a:solidFill>
                  <a:srgbClr val="005DA1"/>
                </a:solidFill>
                <a:cs typeface="Arial"/>
              </a:rPr>
              <a:t>o</a:t>
            </a:r>
            <a:r>
              <a:rPr sz="3200" b="1" spc="-235" dirty="0">
                <a:solidFill>
                  <a:srgbClr val="005DA1"/>
                </a:solidFill>
                <a:cs typeface="Arial"/>
              </a:rPr>
              <a:t>n</a:t>
            </a:r>
            <a:r>
              <a:rPr sz="3200" b="1" spc="-225" dirty="0">
                <a:solidFill>
                  <a:srgbClr val="005DA1"/>
                </a:solidFill>
                <a:cs typeface="Arial"/>
              </a:rPr>
              <a:t>g</a:t>
            </a:r>
            <a:r>
              <a:rPr sz="3200" b="1" spc="-10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85" dirty="0">
                <a:solidFill>
                  <a:srgbClr val="005DA1"/>
                </a:solidFill>
                <a:cs typeface="Arial"/>
              </a:rPr>
              <a:t>i</a:t>
            </a:r>
            <a:r>
              <a:rPr sz="3200" b="1" spc="-200" dirty="0">
                <a:solidFill>
                  <a:srgbClr val="005DA1"/>
                </a:solidFill>
                <a:cs typeface="Arial"/>
              </a:rPr>
              <a:t>n</a:t>
            </a:r>
            <a:r>
              <a:rPr sz="3200" b="1" spc="-185" dirty="0">
                <a:solidFill>
                  <a:srgbClr val="005DA1"/>
                </a:solidFill>
                <a:cs typeface="Arial"/>
              </a:rPr>
              <a:t>te</a:t>
            </a:r>
            <a:r>
              <a:rPr sz="3200" b="1" spc="-265" dirty="0">
                <a:solidFill>
                  <a:srgbClr val="005DA1"/>
                </a:solidFill>
                <a:cs typeface="Arial"/>
              </a:rPr>
              <a:t>n</a:t>
            </a:r>
            <a:r>
              <a:rPr sz="3200" b="1" spc="-215" dirty="0">
                <a:solidFill>
                  <a:srgbClr val="005DA1"/>
                </a:solidFill>
                <a:cs typeface="Arial"/>
              </a:rPr>
              <a:t>si</a:t>
            </a:r>
            <a:r>
              <a:rPr sz="3200" b="1" spc="-185" dirty="0">
                <a:solidFill>
                  <a:srgbClr val="005DA1"/>
                </a:solidFill>
                <a:cs typeface="Arial"/>
              </a:rPr>
              <a:t>t</a:t>
            </a:r>
            <a:r>
              <a:rPr sz="3200" b="1" spc="-50" dirty="0">
                <a:solidFill>
                  <a:srgbClr val="005DA1"/>
                </a:solidFill>
                <a:cs typeface="Arial"/>
              </a:rPr>
              <a:t>y  </a:t>
            </a:r>
            <a:r>
              <a:rPr sz="3200" b="1" spc="-250" dirty="0">
                <a:solidFill>
                  <a:srgbClr val="005DA1"/>
                </a:solidFill>
                <a:cs typeface="Arial"/>
              </a:rPr>
              <a:t>contrasts</a:t>
            </a:r>
            <a:r>
              <a:rPr sz="3200" b="1" spc="-10" dirty="0">
                <a:solidFill>
                  <a:srgbClr val="005DA1"/>
                </a:solidFill>
                <a:cs typeface="Arial"/>
              </a:rPr>
              <a:t> </a:t>
            </a:r>
            <a:r>
              <a:rPr sz="3200" spc="555" dirty="0">
                <a:cs typeface="Microsoft Sans Serif"/>
              </a:rPr>
              <a:t>–</a:t>
            </a:r>
            <a:r>
              <a:rPr sz="3200" spc="3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</a:t>
            </a:r>
            <a:r>
              <a:rPr sz="3200" spc="25" dirty="0">
                <a:cs typeface="Microsoft Sans Serif"/>
              </a:rPr>
              <a:t> </a:t>
            </a:r>
            <a:r>
              <a:rPr sz="3200" spc="-204" dirty="0">
                <a:cs typeface="Microsoft Sans Serif"/>
              </a:rPr>
              <a:t>jump</a:t>
            </a:r>
            <a:r>
              <a:rPr sz="3200" spc="35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in</a:t>
            </a:r>
            <a:r>
              <a:rPr sz="3200" spc="30" dirty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intensity</a:t>
            </a:r>
            <a:r>
              <a:rPr sz="3200" spc="35" dirty="0">
                <a:cs typeface="Microsoft Sans Serif"/>
              </a:rPr>
              <a:t> </a:t>
            </a:r>
            <a:r>
              <a:rPr sz="3200" spc="-125" dirty="0">
                <a:cs typeface="Microsoft Sans Serif"/>
              </a:rPr>
              <a:t>from</a:t>
            </a:r>
            <a:r>
              <a:rPr sz="3200" spc="25" dirty="0">
                <a:cs typeface="Microsoft Sans Serif"/>
              </a:rPr>
              <a:t> </a:t>
            </a:r>
            <a:r>
              <a:rPr sz="3200" spc="-210" dirty="0">
                <a:cs typeface="Microsoft Sans Serif"/>
              </a:rPr>
              <a:t>one</a:t>
            </a:r>
            <a:r>
              <a:rPr sz="3200" spc="30" dirty="0">
                <a:cs typeface="Microsoft Sans Serif"/>
              </a:rPr>
              <a:t> </a:t>
            </a:r>
            <a:r>
              <a:rPr sz="3200" spc="-50" dirty="0">
                <a:cs typeface="Microsoft Sans Serif"/>
              </a:rPr>
              <a:t>pixel</a:t>
            </a:r>
            <a:r>
              <a:rPr sz="3200" spc="15" dirty="0">
                <a:cs typeface="Microsoft Sans Serif"/>
              </a:rPr>
              <a:t> </a:t>
            </a:r>
            <a:r>
              <a:rPr sz="3200" spc="-85" dirty="0">
                <a:cs typeface="Microsoft Sans Serif"/>
              </a:rPr>
              <a:t>to</a:t>
            </a:r>
            <a:r>
              <a:rPr sz="3200" spc="45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the </a:t>
            </a:r>
            <a:r>
              <a:rPr sz="3200" spc="-700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next.</a:t>
            </a:r>
            <a:endParaRPr sz="3200" dirty="0">
              <a:cs typeface="Microsoft Sans Serif"/>
            </a:endParaRPr>
          </a:p>
          <a:p>
            <a:pPr marL="360000" marR="5080" algn="just"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spc="-215" dirty="0">
                <a:cs typeface="Microsoft Sans Serif"/>
              </a:rPr>
              <a:t>Edge</a:t>
            </a:r>
            <a:r>
              <a:rPr sz="3200" spc="25" dirty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detecting</a:t>
            </a:r>
            <a:r>
              <a:rPr sz="3200" spc="30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in</a:t>
            </a:r>
            <a:r>
              <a:rPr sz="3200" spc="40" dirty="0">
                <a:cs typeface="Microsoft Sans Serif"/>
              </a:rPr>
              <a:t> </a:t>
            </a:r>
            <a:r>
              <a:rPr sz="3200" spc="-170" dirty="0">
                <a:cs typeface="Microsoft Sans Serif"/>
              </a:rPr>
              <a:t>an</a:t>
            </a:r>
            <a:r>
              <a:rPr sz="3200" spc="30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image</a:t>
            </a:r>
            <a:r>
              <a:rPr sz="3200" spc="25" dirty="0">
                <a:cs typeface="Microsoft Sans Serif"/>
              </a:rPr>
              <a:t> </a:t>
            </a:r>
            <a:r>
              <a:rPr sz="3200" b="1" spc="-160" dirty="0">
                <a:solidFill>
                  <a:srgbClr val="005DA1"/>
                </a:solidFill>
                <a:cs typeface="Arial"/>
              </a:rPr>
              <a:t>significantly</a:t>
            </a:r>
            <a:r>
              <a:rPr sz="3200" b="1" spc="5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260" dirty="0">
                <a:solidFill>
                  <a:srgbClr val="005DA1"/>
                </a:solidFill>
                <a:cs typeface="Arial"/>
              </a:rPr>
              <a:t>reduces</a:t>
            </a:r>
            <a:r>
              <a:rPr sz="3200" b="1" spc="-35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210" dirty="0">
                <a:solidFill>
                  <a:srgbClr val="005DA1"/>
                </a:solidFill>
                <a:cs typeface="Arial"/>
              </a:rPr>
              <a:t>the </a:t>
            </a:r>
            <a:r>
              <a:rPr sz="3200" b="1" spc="-735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200" dirty="0">
                <a:solidFill>
                  <a:srgbClr val="005DA1"/>
                </a:solidFill>
                <a:cs typeface="Arial"/>
              </a:rPr>
              <a:t>amo</a:t>
            </a:r>
            <a:r>
              <a:rPr sz="3200" b="1" spc="-195" dirty="0">
                <a:solidFill>
                  <a:srgbClr val="005DA1"/>
                </a:solidFill>
                <a:cs typeface="Arial"/>
              </a:rPr>
              <a:t>u</a:t>
            </a:r>
            <a:r>
              <a:rPr sz="3200" b="1" spc="-210" dirty="0">
                <a:solidFill>
                  <a:srgbClr val="005DA1"/>
                </a:solidFill>
                <a:cs typeface="Arial"/>
              </a:rPr>
              <a:t>nt</a:t>
            </a:r>
            <a:r>
              <a:rPr sz="3200" b="1" spc="-20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140" dirty="0">
                <a:solidFill>
                  <a:srgbClr val="005DA1"/>
                </a:solidFill>
                <a:cs typeface="Arial"/>
              </a:rPr>
              <a:t>of</a:t>
            </a:r>
            <a:r>
              <a:rPr sz="3200" b="1" spc="155" dirty="0">
                <a:solidFill>
                  <a:srgbClr val="005DA1"/>
                </a:solidFill>
                <a:cs typeface="Arial"/>
              </a:rPr>
              <a:t> </a:t>
            </a:r>
            <a:r>
              <a:rPr sz="3200" b="1" spc="-155" dirty="0">
                <a:solidFill>
                  <a:srgbClr val="005DA1"/>
                </a:solidFill>
                <a:cs typeface="Arial"/>
              </a:rPr>
              <a:t>d</a:t>
            </a:r>
            <a:r>
              <a:rPr sz="3200" b="1" spc="-100" dirty="0">
                <a:solidFill>
                  <a:srgbClr val="005DA1"/>
                </a:solidFill>
                <a:cs typeface="Arial"/>
              </a:rPr>
              <a:t>a</a:t>
            </a:r>
            <a:r>
              <a:rPr sz="3200" b="1" spc="-140" dirty="0">
                <a:solidFill>
                  <a:srgbClr val="005DA1"/>
                </a:solidFill>
                <a:cs typeface="Arial"/>
              </a:rPr>
              <a:t>ta</a:t>
            </a:r>
            <a:r>
              <a:rPr sz="3200" b="1" spc="-25" dirty="0">
                <a:solidFill>
                  <a:srgbClr val="005DA1"/>
                </a:solidFill>
                <a:cs typeface="Arial"/>
              </a:rPr>
              <a:t> </a:t>
            </a:r>
            <a:r>
              <a:rPr sz="3200" spc="-114" dirty="0">
                <a:cs typeface="Microsoft Sans Serif"/>
              </a:rPr>
              <a:t>and</a:t>
            </a:r>
            <a:r>
              <a:rPr sz="3200" spc="35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filters</a:t>
            </a:r>
            <a:r>
              <a:rPr sz="3200" spc="25" dirty="0">
                <a:cs typeface="Microsoft Sans Serif"/>
              </a:rPr>
              <a:t> </a:t>
            </a:r>
            <a:r>
              <a:rPr sz="3200" spc="-240" dirty="0">
                <a:cs typeface="Microsoft Sans Serif"/>
              </a:rPr>
              <a:t>o</a:t>
            </a:r>
            <a:r>
              <a:rPr sz="3200" spc="-229" dirty="0">
                <a:cs typeface="Microsoft Sans Serif"/>
              </a:rPr>
              <a:t>u</a:t>
            </a:r>
            <a:r>
              <a:rPr sz="3200" spc="-20" dirty="0">
                <a:cs typeface="Microsoft Sans Serif"/>
              </a:rPr>
              <a:t>t</a:t>
            </a:r>
            <a:r>
              <a:rPr sz="3200" spc="25" dirty="0">
                <a:cs typeface="Microsoft Sans Serif"/>
              </a:rPr>
              <a:t> </a:t>
            </a:r>
            <a:r>
              <a:rPr sz="3200" spc="-305" dirty="0">
                <a:cs typeface="Microsoft Sans Serif"/>
              </a:rPr>
              <a:t>us</a:t>
            </a:r>
            <a:r>
              <a:rPr sz="3200" spc="-315" dirty="0">
                <a:cs typeface="Microsoft Sans Serif"/>
              </a:rPr>
              <a:t>e</a:t>
            </a:r>
            <a:r>
              <a:rPr sz="3200" spc="-265" dirty="0">
                <a:cs typeface="Microsoft Sans Serif"/>
              </a:rPr>
              <a:t>les</a:t>
            </a:r>
            <a:r>
              <a:rPr sz="3200" spc="-305" dirty="0">
                <a:cs typeface="Microsoft Sans Serif"/>
              </a:rPr>
              <a:t>s</a:t>
            </a:r>
            <a:r>
              <a:rPr sz="3200" spc="25" dirty="0">
                <a:cs typeface="Microsoft Sans Serif"/>
              </a:rPr>
              <a:t> </a:t>
            </a:r>
            <a:r>
              <a:rPr sz="3200" spc="-80" dirty="0">
                <a:cs typeface="Microsoft Sans Serif"/>
              </a:rPr>
              <a:t>in</a:t>
            </a:r>
            <a:r>
              <a:rPr sz="3200" spc="-100" dirty="0">
                <a:cs typeface="Microsoft Sans Serif"/>
              </a:rPr>
              <a:t>f</a:t>
            </a:r>
            <a:r>
              <a:rPr sz="3200" spc="-95" dirty="0">
                <a:cs typeface="Microsoft Sans Serif"/>
              </a:rPr>
              <a:t>o</a:t>
            </a:r>
            <a:r>
              <a:rPr sz="3200" spc="-10" dirty="0">
                <a:cs typeface="Microsoft Sans Serif"/>
              </a:rPr>
              <a:t>r</a:t>
            </a:r>
            <a:r>
              <a:rPr sz="3200" spc="-150" dirty="0">
                <a:cs typeface="Microsoft Sans Serif"/>
              </a:rPr>
              <a:t>mation,  </a:t>
            </a:r>
            <a:r>
              <a:rPr sz="3200" spc="-135" dirty="0">
                <a:cs typeface="Microsoft Sans Serif"/>
              </a:rPr>
              <a:t>while</a:t>
            </a:r>
            <a:r>
              <a:rPr sz="3200" spc="25" dirty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preserving</a:t>
            </a:r>
            <a:r>
              <a:rPr sz="3200" spc="20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the</a:t>
            </a:r>
            <a:r>
              <a:rPr sz="3200" spc="40" dirty="0">
                <a:cs typeface="Microsoft Sans Serif"/>
              </a:rPr>
              <a:t> </a:t>
            </a:r>
            <a:r>
              <a:rPr sz="3200" spc="-110" dirty="0">
                <a:cs typeface="Microsoft Sans Serif"/>
              </a:rPr>
              <a:t>important</a:t>
            </a:r>
            <a:r>
              <a:rPr sz="3200" spc="35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structural</a:t>
            </a:r>
            <a:r>
              <a:rPr sz="3200" spc="2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properties</a:t>
            </a:r>
            <a:r>
              <a:rPr sz="3200" spc="15" dirty="0">
                <a:cs typeface="Microsoft Sans Serif"/>
              </a:rPr>
              <a:t> </a:t>
            </a:r>
            <a:r>
              <a:rPr sz="3200" spc="-180" dirty="0">
                <a:cs typeface="Microsoft Sans Serif"/>
              </a:rPr>
              <a:t>in </a:t>
            </a:r>
            <a:r>
              <a:rPr sz="3200" spc="-705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an</a:t>
            </a:r>
            <a:r>
              <a:rPr sz="3200" spc="25" dirty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image.</a:t>
            </a:r>
            <a:endParaRPr sz="32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586" y="1085941"/>
            <a:ext cx="403301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70" dirty="0">
                <a:solidFill>
                  <a:srgbClr val="003399"/>
                </a:solidFill>
                <a:latin typeface="+mn-lt"/>
              </a:rPr>
              <a:t>Edge: 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1654" y="3141821"/>
            <a:ext cx="4043617" cy="3733483"/>
            <a:chOff x="905255" y="2330195"/>
            <a:chExt cx="3676015" cy="3394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120" y="2681572"/>
              <a:ext cx="3081722" cy="26600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9827" y="2334767"/>
              <a:ext cx="3667125" cy="3385185"/>
            </a:xfrm>
            <a:custGeom>
              <a:avLst/>
              <a:gdLst/>
              <a:ahLst/>
              <a:cxnLst/>
              <a:rect l="l" t="t" r="r" b="b"/>
              <a:pathLst>
                <a:path w="3667125" h="3385185">
                  <a:moveTo>
                    <a:pt x="0" y="3384804"/>
                  </a:moveTo>
                  <a:lnTo>
                    <a:pt x="3666744" y="3384804"/>
                  </a:lnTo>
                  <a:lnTo>
                    <a:pt x="3666744" y="0"/>
                  </a:lnTo>
                  <a:lnTo>
                    <a:pt x="0" y="0"/>
                  </a:lnTo>
                  <a:lnTo>
                    <a:pt x="0" y="33848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2720" y="3151886"/>
            <a:ext cx="4023360" cy="3713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60" y="1458312"/>
            <a:ext cx="86639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470" dirty="0">
                <a:solidFill>
                  <a:srgbClr val="003399"/>
                </a:solidFill>
                <a:latin typeface="+mn-lt"/>
              </a:rPr>
              <a:t>Edges are caused by a variety of factors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263" y="2898446"/>
            <a:ext cx="5011137" cy="3825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20625" y="2979158"/>
            <a:ext cx="3291611" cy="3421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cs typeface="Arial"/>
              </a:rPr>
              <a:t>sur</a:t>
            </a:r>
            <a:r>
              <a:rPr sz="2400" b="1" spc="-90" dirty="0">
                <a:cs typeface="Arial"/>
              </a:rPr>
              <a:t>f</a:t>
            </a:r>
            <a:r>
              <a:rPr sz="2400" b="1" spc="-155" dirty="0">
                <a:cs typeface="Arial"/>
              </a:rPr>
              <a:t>ace</a:t>
            </a:r>
            <a:r>
              <a:rPr sz="2400" b="1" spc="-40" dirty="0">
                <a:cs typeface="Arial"/>
              </a:rPr>
              <a:t> </a:t>
            </a:r>
            <a:r>
              <a:rPr sz="2400" b="1" spc="-145" dirty="0">
                <a:cs typeface="Arial"/>
              </a:rPr>
              <a:t>n</a:t>
            </a:r>
            <a:r>
              <a:rPr sz="2400" b="1" spc="-140" dirty="0">
                <a:cs typeface="Arial"/>
              </a:rPr>
              <a:t>o</a:t>
            </a:r>
            <a:r>
              <a:rPr sz="2400" b="1" spc="-110" dirty="0">
                <a:cs typeface="Arial"/>
              </a:rPr>
              <a:t>r</a:t>
            </a:r>
            <a:r>
              <a:rPr sz="2400" b="1" spc="-90" dirty="0">
                <a:cs typeface="Arial"/>
              </a:rPr>
              <a:t>mal</a:t>
            </a:r>
            <a:r>
              <a:rPr sz="2400" b="1" spc="-60" dirty="0">
                <a:cs typeface="Arial"/>
              </a:rPr>
              <a:t> </a:t>
            </a:r>
            <a:r>
              <a:rPr sz="2400" b="1" spc="-165" dirty="0">
                <a:cs typeface="Arial"/>
              </a:rPr>
              <a:t>dis</a:t>
            </a:r>
            <a:r>
              <a:rPr sz="2400" b="1" spc="-190" dirty="0">
                <a:cs typeface="Arial"/>
              </a:rPr>
              <a:t>c</a:t>
            </a:r>
            <a:r>
              <a:rPr sz="2400" b="1" spc="-130" dirty="0">
                <a:cs typeface="Arial"/>
              </a:rPr>
              <a:t>ont</a:t>
            </a:r>
            <a:r>
              <a:rPr sz="2400" b="1" spc="-90" dirty="0">
                <a:cs typeface="Arial"/>
              </a:rPr>
              <a:t>i</a:t>
            </a:r>
            <a:r>
              <a:rPr sz="2400" b="1" spc="-155" dirty="0">
                <a:cs typeface="Arial"/>
              </a:rPr>
              <a:t>n</a:t>
            </a:r>
            <a:r>
              <a:rPr sz="2400" b="1" spc="-125" dirty="0">
                <a:cs typeface="Arial"/>
              </a:rPr>
              <a:t>u</a:t>
            </a:r>
            <a:r>
              <a:rPr sz="2400" b="1" spc="-70" dirty="0">
                <a:cs typeface="Arial"/>
              </a:rPr>
              <a:t>i</a:t>
            </a:r>
            <a:r>
              <a:rPr sz="2400" b="1" spc="-90" dirty="0">
                <a:cs typeface="Arial"/>
              </a:rPr>
              <a:t>ty</a:t>
            </a:r>
            <a:endParaRPr sz="2400" dirty="0">
              <a:cs typeface="Arial"/>
            </a:endParaRPr>
          </a:p>
          <a:p>
            <a:pPr marL="12700" marR="219710">
              <a:lnSpc>
                <a:spcPct val="289700"/>
              </a:lnSpc>
              <a:spcBef>
                <a:spcPts val="60"/>
              </a:spcBef>
            </a:pPr>
            <a:r>
              <a:rPr sz="2400" b="1" spc="-140" dirty="0">
                <a:cs typeface="Arial"/>
              </a:rPr>
              <a:t>de</a:t>
            </a:r>
            <a:r>
              <a:rPr sz="2400" b="1" spc="-145" dirty="0">
                <a:cs typeface="Arial"/>
              </a:rPr>
              <a:t>p</a:t>
            </a:r>
            <a:r>
              <a:rPr sz="2400" b="1" spc="-140" dirty="0">
                <a:cs typeface="Arial"/>
              </a:rPr>
              <a:t>th</a:t>
            </a:r>
            <a:r>
              <a:rPr sz="2400" b="1" spc="-65" dirty="0">
                <a:cs typeface="Arial"/>
              </a:rPr>
              <a:t> </a:t>
            </a:r>
            <a:r>
              <a:rPr sz="2400" b="1" spc="-160" dirty="0">
                <a:cs typeface="Arial"/>
              </a:rPr>
              <a:t>disc</a:t>
            </a:r>
            <a:r>
              <a:rPr sz="2400" b="1" spc="-190" dirty="0">
                <a:cs typeface="Arial"/>
              </a:rPr>
              <a:t>o</a:t>
            </a:r>
            <a:r>
              <a:rPr sz="2400" b="1" spc="-155" dirty="0">
                <a:cs typeface="Arial"/>
              </a:rPr>
              <a:t>n</a:t>
            </a:r>
            <a:r>
              <a:rPr sz="2400" b="1" spc="-80" dirty="0">
                <a:cs typeface="Arial"/>
              </a:rPr>
              <a:t>ti</a:t>
            </a:r>
            <a:r>
              <a:rPr sz="2400" b="1" spc="-170" dirty="0">
                <a:cs typeface="Arial"/>
              </a:rPr>
              <a:t>n</a:t>
            </a:r>
            <a:r>
              <a:rPr sz="2400" b="1" spc="-155" dirty="0">
                <a:cs typeface="Arial"/>
              </a:rPr>
              <a:t>u</a:t>
            </a:r>
            <a:r>
              <a:rPr sz="2400" b="1" spc="-50" dirty="0">
                <a:cs typeface="Arial"/>
              </a:rPr>
              <a:t>i</a:t>
            </a:r>
            <a:r>
              <a:rPr sz="2400" b="1" spc="-75" dirty="0">
                <a:cs typeface="Arial"/>
              </a:rPr>
              <a:t>ty  </a:t>
            </a:r>
            <a:r>
              <a:rPr sz="2400" b="1" spc="-155" dirty="0">
                <a:cs typeface="Arial"/>
              </a:rPr>
              <a:t>sur</a:t>
            </a:r>
            <a:r>
              <a:rPr sz="2400" b="1" spc="-90" dirty="0">
                <a:cs typeface="Arial"/>
              </a:rPr>
              <a:t>f</a:t>
            </a:r>
            <a:r>
              <a:rPr sz="2400" b="1" spc="-155" dirty="0">
                <a:cs typeface="Arial"/>
              </a:rPr>
              <a:t>ace</a:t>
            </a:r>
            <a:r>
              <a:rPr sz="2400" b="1" spc="-40" dirty="0">
                <a:cs typeface="Arial"/>
              </a:rPr>
              <a:t> </a:t>
            </a:r>
            <a:r>
              <a:rPr sz="2400" b="1" spc="-200" dirty="0">
                <a:cs typeface="Arial"/>
              </a:rPr>
              <a:t>c</a:t>
            </a:r>
            <a:r>
              <a:rPr sz="2400" b="1" spc="-215" dirty="0">
                <a:cs typeface="Arial"/>
              </a:rPr>
              <a:t>o</a:t>
            </a:r>
            <a:r>
              <a:rPr sz="2400" b="1" spc="-105" dirty="0">
                <a:cs typeface="Arial"/>
              </a:rPr>
              <a:t>lor</a:t>
            </a:r>
            <a:r>
              <a:rPr sz="2400" b="1" spc="-55" dirty="0">
                <a:cs typeface="Arial"/>
              </a:rPr>
              <a:t> </a:t>
            </a:r>
            <a:r>
              <a:rPr sz="2400" b="1" spc="-165" dirty="0">
                <a:cs typeface="Arial"/>
              </a:rPr>
              <a:t>dis</a:t>
            </a:r>
            <a:r>
              <a:rPr sz="2400" b="1" spc="-190" dirty="0">
                <a:cs typeface="Arial"/>
              </a:rPr>
              <a:t>c</a:t>
            </a:r>
            <a:r>
              <a:rPr sz="2400" b="1" spc="-170" dirty="0">
                <a:cs typeface="Arial"/>
              </a:rPr>
              <a:t>on</a:t>
            </a:r>
            <a:r>
              <a:rPr sz="2400" b="1" spc="-110" dirty="0">
                <a:cs typeface="Arial"/>
              </a:rPr>
              <a:t>t</a:t>
            </a:r>
            <a:r>
              <a:rPr sz="2400" b="1" spc="-60" dirty="0">
                <a:cs typeface="Arial"/>
              </a:rPr>
              <a:t>i</a:t>
            </a:r>
            <a:r>
              <a:rPr sz="2400" b="1" spc="-135" dirty="0">
                <a:cs typeface="Arial"/>
              </a:rPr>
              <a:t>n</a:t>
            </a:r>
            <a:r>
              <a:rPr sz="2400" b="1" spc="-155" dirty="0">
                <a:cs typeface="Arial"/>
              </a:rPr>
              <a:t>u</a:t>
            </a:r>
            <a:r>
              <a:rPr sz="2400" b="1" spc="-75" dirty="0">
                <a:cs typeface="Arial"/>
              </a:rPr>
              <a:t>i</a:t>
            </a:r>
            <a:r>
              <a:rPr sz="2400" b="1" spc="-105" dirty="0">
                <a:cs typeface="Arial"/>
              </a:rPr>
              <a:t>t</a:t>
            </a:r>
            <a:r>
              <a:rPr sz="2400" b="1" spc="-35" dirty="0">
                <a:cs typeface="Arial"/>
              </a:rPr>
              <a:t>y  </a:t>
            </a:r>
            <a:r>
              <a:rPr sz="2400" b="1" spc="-65" dirty="0">
                <a:cs typeface="Arial"/>
              </a:rPr>
              <a:t>illu</a:t>
            </a:r>
            <a:r>
              <a:rPr sz="2400" b="1" spc="-155" dirty="0">
                <a:cs typeface="Arial"/>
              </a:rPr>
              <a:t>m</a:t>
            </a:r>
            <a:r>
              <a:rPr sz="2400" b="1" spc="-60" dirty="0">
                <a:cs typeface="Arial"/>
              </a:rPr>
              <a:t>i</a:t>
            </a:r>
            <a:r>
              <a:rPr sz="2400" b="1" spc="-135" dirty="0">
                <a:cs typeface="Arial"/>
              </a:rPr>
              <a:t>n</a:t>
            </a:r>
            <a:r>
              <a:rPr sz="2400" b="1" spc="-25" dirty="0">
                <a:cs typeface="Arial"/>
              </a:rPr>
              <a:t>a</a:t>
            </a:r>
            <a:r>
              <a:rPr sz="2400" b="1" spc="-90" dirty="0">
                <a:cs typeface="Arial"/>
              </a:rPr>
              <a:t>ti</a:t>
            </a:r>
            <a:r>
              <a:rPr sz="2400" b="1" spc="-145" dirty="0">
                <a:cs typeface="Arial"/>
              </a:rPr>
              <a:t>on</a:t>
            </a:r>
            <a:r>
              <a:rPr sz="2400" b="1" spc="-75" dirty="0">
                <a:cs typeface="Arial"/>
              </a:rPr>
              <a:t> </a:t>
            </a:r>
            <a:r>
              <a:rPr sz="2400" b="1" spc="-165" dirty="0">
                <a:cs typeface="Arial"/>
              </a:rPr>
              <a:t>dis</a:t>
            </a:r>
            <a:r>
              <a:rPr sz="2400" b="1" spc="-190" dirty="0">
                <a:cs typeface="Arial"/>
              </a:rPr>
              <a:t>c</a:t>
            </a:r>
            <a:r>
              <a:rPr sz="2400" b="1" spc="-114" dirty="0">
                <a:cs typeface="Arial"/>
              </a:rPr>
              <a:t>onti</a:t>
            </a:r>
            <a:r>
              <a:rPr sz="2400" b="1" spc="-165" dirty="0">
                <a:cs typeface="Arial"/>
              </a:rPr>
              <a:t>n</a:t>
            </a:r>
            <a:r>
              <a:rPr sz="2400" b="1" spc="-155" dirty="0">
                <a:cs typeface="Arial"/>
              </a:rPr>
              <a:t>u</a:t>
            </a:r>
            <a:r>
              <a:rPr sz="2400" b="1" spc="-50" dirty="0">
                <a:cs typeface="Arial"/>
              </a:rPr>
              <a:t>i</a:t>
            </a:r>
            <a:r>
              <a:rPr sz="2400" b="1" spc="-90" dirty="0">
                <a:cs typeface="Arial"/>
              </a:rPr>
              <a:t>ty</a:t>
            </a:r>
            <a:endParaRPr sz="24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001112"/>
            <a:ext cx="791273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650" dirty="0">
                <a:solidFill>
                  <a:srgbClr val="003399"/>
                </a:solidFill>
              </a:rPr>
              <a:t>S</a:t>
            </a:r>
            <a:r>
              <a:rPr sz="4800" b="1" spc="-445" dirty="0">
                <a:solidFill>
                  <a:srgbClr val="003399"/>
                </a:solidFill>
              </a:rPr>
              <a:t>e</a:t>
            </a:r>
            <a:r>
              <a:rPr sz="4800" b="1" spc="-380" dirty="0">
                <a:solidFill>
                  <a:srgbClr val="003399"/>
                </a:solidFill>
              </a:rPr>
              <a:t>gme</a:t>
            </a:r>
            <a:r>
              <a:rPr sz="4800" b="1" spc="-330" dirty="0">
                <a:solidFill>
                  <a:srgbClr val="003399"/>
                </a:solidFill>
              </a:rPr>
              <a:t>n</a:t>
            </a:r>
            <a:r>
              <a:rPr sz="4800" b="1" spc="-170" dirty="0">
                <a:solidFill>
                  <a:srgbClr val="003399"/>
                </a:solidFill>
              </a:rPr>
              <a:t>t</a:t>
            </a:r>
            <a:r>
              <a:rPr sz="4800" b="1" spc="-200" dirty="0">
                <a:solidFill>
                  <a:srgbClr val="003399"/>
                </a:solidFill>
              </a:rPr>
              <a:t>a</a:t>
            </a:r>
            <a:r>
              <a:rPr sz="4800" b="1" spc="-285" dirty="0">
                <a:solidFill>
                  <a:srgbClr val="003399"/>
                </a:solidFill>
              </a:rPr>
              <a:t>tion:</a:t>
            </a:r>
            <a:r>
              <a:rPr sz="4800" b="1" spc="-90" dirty="0">
                <a:solidFill>
                  <a:srgbClr val="003399"/>
                </a:solidFill>
              </a:rPr>
              <a:t> </a:t>
            </a:r>
            <a:r>
              <a:rPr sz="4800" b="1" spc="-275" dirty="0">
                <a:solidFill>
                  <a:srgbClr val="003399"/>
                </a:solidFill>
              </a:rPr>
              <a:t>Principal</a:t>
            </a:r>
            <a:r>
              <a:rPr sz="4800" b="1" spc="-40" dirty="0">
                <a:solidFill>
                  <a:srgbClr val="003399"/>
                </a:solidFill>
              </a:rPr>
              <a:t> </a:t>
            </a:r>
            <a:r>
              <a:rPr sz="4800" b="1" spc="-330" dirty="0">
                <a:solidFill>
                  <a:srgbClr val="003399"/>
                </a:solidFill>
              </a:rPr>
              <a:t>approaches</a:t>
            </a:r>
            <a:endParaRPr sz="4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760730" y="2438400"/>
            <a:ext cx="8968740" cy="564192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marR="217804" indent="-320675" algn="just"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600" spc="-195" dirty="0" smtClean="0">
                <a:cs typeface="Microsoft Sans Serif"/>
              </a:rPr>
              <a:t>Segmentation</a:t>
            </a:r>
            <a:r>
              <a:rPr sz="3600" spc="20" dirty="0" smtClean="0">
                <a:cs typeface="Microsoft Sans Serif"/>
              </a:rPr>
              <a:t> </a:t>
            </a:r>
            <a:r>
              <a:rPr sz="3600" spc="-165" dirty="0" smtClean="0">
                <a:cs typeface="Microsoft Sans Serif"/>
              </a:rPr>
              <a:t>algorithms</a:t>
            </a:r>
            <a:r>
              <a:rPr sz="3600" spc="20" dirty="0" smtClean="0">
                <a:cs typeface="Microsoft Sans Serif"/>
              </a:rPr>
              <a:t> </a:t>
            </a:r>
            <a:r>
              <a:rPr sz="3600" spc="-100" dirty="0" smtClean="0">
                <a:cs typeface="Microsoft Sans Serif"/>
              </a:rPr>
              <a:t>generally</a:t>
            </a:r>
            <a:r>
              <a:rPr sz="3600" spc="35" dirty="0" smtClean="0">
                <a:cs typeface="Microsoft Sans Serif"/>
              </a:rPr>
              <a:t> </a:t>
            </a:r>
            <a:r>
              <a:rPr sz="3600" spc="-60" dirty="0" smtClean="0">
                <a:cs typeface="Microsoft Sans Serif"/>
              </a:rPr>
              <a:t>are</a:t>
            </a:r>
            <a:r>
              <a:rPr sz="3600" spc="25" dirty="0" smtClean="0">
                <a:cs typeface="Microsoft Sans Serif"/>
              </a:rPr>
              <a:t> </a:t>
            </a:r>
            <a:r>
              <a:rPr sz="3600" spc="-145" dirty="0" smtClean="0">
                <a:cs typeface="Microsoft Sans Serif"/>
              </a:rPr>
              <a:t>based</a:t>
            </a:r>
            <a:r>
              <a:rPr sz="3600" spc="20" dirty="0" smtClean="0">
                <a:cs typeface="Microsoft Sans Serif"/>
              </a:rPr>
              <a:t> </a:t>
            </a:r>
            <a:r>
              <a:rPr sz="3600" spc="-265" dirty="0" smtClean="0">
                <a:cs typeface="Microsoft Sans Serif"/>
              </a:rPr>
              <a:t>on </a:t>
            </a:r>
            <a:r>
              <a:rPr sz="3600" spc="-785" dirty="0" smtClean="0">
                <a:cs typeface="Microsoft Sans Serif"/>
              </a:rPr>
              <a:t> </a:t>
            </a:r>
            <a:r>
              <a:rPr sz="3600" spc="-235" dirty="0" smtClean="0">
                <a:cs typeface="Microsoft Sans Serif"/>
              </a:rPr>
              <a:t>one</a:t>
            </a:r>
            <a:r>
              <a:rPr sz="3600" spc="30" dirty="0" smtClean="0">
                <a:cs typeface="Microsoft Sans Serif"/>
              </a:rPr>
              <a:t> </a:t>
            </a:r>
            <a:r>
              <a:rPr sz="3600" spc="-5" dirty="0" smtClean="0">
                <a:cs typeface="Microsoft Sans Serif"/>
              </a:rPr>
              <a:t>of</a:t>
            </a:r>
            <a:r>
              <a:rPr sz="3600" spc="110" dirty="0" smtClean="0">
                <a:cs typeface="Microsoft Sans Serif"/>
              </a:rPr>
              <a:t> </a:t>
            </a:r>
            <a:r>
              <a:rPr sz="3600" spc="-15" dirty="0" smtClean="0">
                <a:cs typeface="Microsoft Sans Serif"/>
              </a:rPr>
              <a:t>2</a:t>
            </a:r>
            <a:r>
              <a:rPr sz="3600" spc="20" dirty="0" smtClean="0">
                <a:cs typeface="Microsoft Sans Serif"/>
              </a:rPr>
              <a:t> </a:t>
            </a:r>
            <a:r>
              <a:rPr sz="3600" spc="-215" dirty="0" smtClean="0">
                <a:cs typeface="Microsoft Sans Serif"/>
              </a:rPr>
              <a:t>basis</a:t>
            </a:r>
            <a:r>
              <a:rPr sz="3600" spc="30" dirty="0" smtClean="0">
                <a:cs typeface="Microsoft Sans Serif"/>
              </a:rPr>
              <a:t> </a:t>
            </a:r>
            <a:r>
              <a:rPr sz="3600" spc="-10" dirty="0" smtClean="0">
                <a:cs typeface="Microsoft Sans Serif"/>
              </a:rPr>
              <a:t>p</a:t>
            </a:r>
            <a:r>
              <a:rPr sz="3600" spc="-75" dirty="0" smtClean="0">
                <a:cs typeface="Microsoft Sans Serif"/>
              </a:rPr>
              <a:t>r</a:t>
            </a:r>
            <a:r>
              <a:rPr sz="3600" spc="-100" dirty="0" smtClean="0">
                <a:cs typeface="Microsoft Sans Serif"/>
              </a:rPr>
              <a:t>ope</a:t>
            </a:r>
            <a:r>
              <a:rPr sz="3600" spc="-10" dirty="0" smtClean="0">
                <a:cs typeface="Microsoft Sans Serif"/>
              </a:rPr>
              <a:t>r</a:t>
            </a:r>
            <a:r>
              <a:rPr sz="3600" spc="-180" dirty="0" smtClean="0">
                <a:cs typeface="Microsoft Sans Serif"/>
              </a:rPr>
              <a:t>ties</a:t>
            </a:r>
            <a:r>
              <a:rPr sz="3600" spc="20" dirty="0" smtClean="0">
                <a:cs typeface="Microsoft Sans Serif"/>
              </a:rPr>
              <a:t> </a:t>
            </a:r>
            <a:r>
              <a:rPr sz="3600" spc="-5" dirty="0" smtClean="0">
                <a:cs typeface="Microsoft Sans Serif"/>
              </a:rPr>
              <a:t>of</a:t>
            </a:r>
            <a:r>
              <a:rPr sz="3600" spc="114" dirty="0" smtClean="0">
                <a:cs typeface="Microsoft Sans Serif"/>
              </a:rPr>
              <a:t> </a:t>
            </a:r>
            <a:r>
              <a:rPr sz="3600" spc="-240" dirty="0" smtClean="0">
                <a:cs typeface="Microsoft Sans Serif"/>
              </a:rPr>
              <a:t>inten</a:t>
            </a:r>
            <a:r>
              <a:rPr sz="3600" spc="-280" dirty="0" smtClean="0">
                <a:cs typeface="Microsoft Sans Serif"/>
              </a:rPr>
              <a:t>s</a:t>
            </a:r>
            <a:r>
              <a:rPr sz="3600" spc="-20" dirty="0" smtClean="0">
                <a:cs typeface="Microsoft Sans Serif"/>
              </a:rPr>
              <a:t>it</a:t>
            </a:r>
            <a:r>
              <a:rPr sz="3600" spc="-25" dirty="0" smtClean="0">
                <a:cs typeface="Microsoft Sans Serif"/>
              </a:rPr>
              <a:t>y</a:t>
            </a:r>
            <a:r>
              <a:rPr sz="3600" spc="25" dirty="0" smtClean="0">
                <a:cs typeface="Microsoft Sans Serif"/>
              </a:rPr>
              <a:t> </a:t>
            </a:r>
            <a:r>
              <a:rPr sz="3600" spc="-250" dirty="0" smtClean="0">
                <a:cs typeface="Microsoft Sans Serif"/>
              </a:rPr>
              <a:t>v</a:t>
            </a:r>
            <a:r>
              <a:rPr sz="3600" spc="-215" dirty="0" smtClean="0">
                <a:cs typeface="Microsoft Sans Serif"/>
              </a:rPr>
              <a:t>alues</a:t>
            </a:r>
            <a:endParaRPr sz="3600" dirty="0" smtClean="0">
              <a:cs typeface="Microsoft Sans Serif"/>
            </a:endParaRPr>
          </a:p>
          <a:p>
            <a:pPr algn="just">
              <a:buClr>
                <a:srgbClr val="DD8046"/>
              </a:buClr>
            </a:pPr>
            <a:endParaRPr sz="3600" dirty="0" smtClean="0">
              <a:cs typeface="Microsoft Sans Serif"/>
            </a:endParaRPr>
          </a:p>
          <a:p>
            <a:pPr marL="652780" lvl="1" indent="-274955" algn="just"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600" b="1" spc="-275" dirty="0" smtClean="0">
                <a:solidFill>
                  <a:srgbClr val="C00000"/>
                </a:solidFill>
                <a:cs typeface="Arial"/>
              </a:rPr>
              <a:t>Disc</a:t>
            </a:r>
            <a:r>
              <a:rPr sz="3600" b="1" spc="-310" dirty="0" smtClean="0">
                <a:solidFill>
                  <a:srgbClr val="C00000"/>
                </a:solidFill>
                <a:cs typeface="Arial"/>
              </a:rPr>
              <a:t>o</a:t>
            </a:r>
            <a:r>
              <a:rPr sz="3600" b="1" spc="-300" dirty="0" smtClean="0">
                <a:solidFill>
                  <a:srgbClr val="C00000"/>
                </a:solidFill>
                <a:cs typeface="Arial"/>
              </a:rPr>
              <a:t>n</a:t>
            </a:r>
            <a:r>
              <a:rPr sz="3600" b="1" spc="-175" dirty="0" smtClean="0">
                <a:solidFill>
                  <a:srgbClr val="C00000"/>
                </a:solidFill>
                <a:cs typeface="Arial"/>
              </a:rPr>
              <a:t>t</a:t>
            </a:r>
            <a:r>
              <a:rPr sz="3600" b="1" spc="-95" dirty="0" smtClean="0">
                <a:solidFill>
                  <a:srgbClr val="C00000"/>
                </a:solidFill>
                <a:cs typeface="Arial"/>
              </a:rPr>
              <a:t>i</a:t>
            </a:r>
            <a:r>
              <a:rPr sz="3600" b="1" spc="-215" dirty="0" smtClean="0">
                <a:solidFill>
                  <a:srgbClr val="C00000"/>
                </a:solidFill>
                <a:cs typeface="Arial"/>
              </a:rPr>
              <a:t>n</a:t>
            </a:r>
            <a:r>
              <a:rPr sz="3600" b="1" spc="-204" dirty="0" smtClean="0">
                <a:solidFill>
                  <a:srgbClr val="C00000"/>
                </a:solidFill>
                <a:cs typeface="Arial"/>
              </a:rPr>
              <a:t>u</a:t>
            </a:r>
            <a:r>
              <a:rPr sz="3600" b="1" spc="-105" dirty="0" smtClean="0">
                <a:solidFill>
                  <a:srgbClr val="C00000"/>
                </a:solidFill>
                <a:cs typeface="Arial"/>
              </a:rPr>
              <a:t>i</a:t>
            </a:r>
            <a:r>
              <a:rPr sz="3600" b="1" spc="-150" dirty="0" smtClean="0">
                <a:solidFill>
                  <a:srgbClr val="C00000"/>
                </a:solidFill>
                <a:cs typeface="Arial"/>
              </a:rPr>
              <a:t>ty</a:t>
            </a:r>
            <a:r>
              <a:rPr sz="3600" b="1" spc="-7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sz="3600" b="1" spc="-190" dirty="0" smtClean="0">
                <a:solidFill>
                  <a:srgbClr val="C00000"/>
                </a:solidFill>
                <a:cs typeface="Arial"/>
              </a:rPr>
              <a:t>(abrupt</a:t>
            </a:r>
            <a:r>
              <a:rPr sz="3600" b="1" spc="-6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sz="3600" b="1" spc="-270" dirty="0" smtClean="0">
                <a:solidFill>
                  <a:srgbClr val="C00000"/>
                </a:solidFill>
                <a:cs typeface="Arial"/>
              </a:rPr>
              <a:t>changes</a:t>
            </a:r>
            <a:r>
              <a:rPr sz="3600" b="1" spc="-5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sz="3600" b="1" spc="-65" dirty="0" smtClean="0">
                <a:solidFill>
                  <a:srgbClr val="C00000"/>
                </a:solidFill>
                <a:cs typeface="Arial"/>
              </a:rPr>
              <a:t>)</a:t>
            </a:r>
            <a:endParaRPr sz="3600" dirty="0" smtClean="0">
              <a:cs typeface="Arial"/>
            </a:endParaRPr>
          </a:p>
          <a:p>
            <a:pPr marL="652780" marR="123189" algn="just"/>
            <a:r>
              <a:rPr sz="3600" spc="-95" dirty="0" smtClean="0">
                <a:cs typeface="Microsoft Sans Serif"/>
              </a:rPr>
              <a:t>to</a:t>
            </a:r>
            <a:r>
              <a:rPr sz="3600" spc="15" dirty="0" smtClean="0">
                <a:cs typeface="Microsoft Sans Serif"/>
              </a:rPr>
              <a:t> </a:t>
            </a:r>
            <a:r>
              <a:rPr sz="3600" spc="-10" dirty="0" smtClean="0">
                <a:cs typeface="Microsoft Sans Serif"/>
              </a:rPr>
              <a:t>pa</a:t>
            </a:r>
            <a:r>
              <a:rPr sz="3600" spc="40" dirty="0" smtClean="0">
                <a:cs typeface="Microsoft Sans Serif"/>
              </a:rPr>
              <a:t>r</a:t>
            </a:r>
            <a:r>
              <a:rPr sz="3600" spc="-25" dirty="0" smtClean="0">
                <a:cs typeface="Microsoft Sans Serif"/>
              </a:rPr>
              <a:t>tit</a:t>
            </a:r>
            <a:r>
              <a:rPr sz="3600" spc="-20" dirty="0" smtClean="0">
                <a:cs typeface="Microsoft Sans Serif"/>
              </a:rPr>
              <a:t>i</a:t>
            </a:r>
            <a:r>
              <a:rPr sz="3600" spc="-265" dirty="0" smtClean="0">
                <a:cs typeface="Microsoft Sans Serif"/>
              </a:rPr>
              <a:t>on</a:t>
            </a:r>
            <a:r>
              <a:rPr sz="3600" spc="30" dirty="0" smtClean="0">
                <a:cs typeface="Microsoft Sans Serif"/>
              </a:rPr>
              <a:t> </a:t>
            </a:r>
            <a:r>
              <a:rPr sz="3600" spc="-25" dirty="0" smtClean="0">
                <a:cs typeface="Microsoft Sans Serif"/>
              </a:rPr>
              <a:t>a</a:t>
            </a:r>
            <a:r>
              <a:rPr sz="3600" spc="-355" dirty="0" smtClean="0">
                <a:cs typeface="Microsoft Sans Serif"/>
              </a:rPr>
              <a:t>n</a:t>
            </a:r>
            <a:r>
              <a:rPr sz="3600" spc="10" dirty="0" smtClean="0">
                <a:cs typeface="Microsoft Sans Serif"/>
              </a:rPr>
              <a:t> </a:t>
            </a:r>
            <a:r>
              <a:rPr sz="3600" spc="-145" dirty="0" smtClean="0">
                <a:cs typeface="Microsoft Sans Serif"/>
              </a:rPr>
              <a:t>ima</a:t>
            </a:r>
            <a:r>
              <a:rPr sz="3600" spc="-204" dirty="0" smtClean="0">
                <a:cs typeface="Microsoft Sans Serif"/>
              </a:rPr>
              <a:t>g</a:t>
            </a:r>
            <a:r>
              <a:rPr sz="3600" spc="-170" dirty="0" smtClean="0">
                <a:cs typeface="Microsoft Sans Serif"/>
              </a:rPr>
              <a:t>e</a:t>
            </a:r>
            <a:r>
              <a:rPr sz="3600" spc="15" dirty="0" smtClean="0">
                <a:cs typeface="Microsoft Sans Serif"/>
              </a:rPr>
              <a:t> </a:t>
            </a:r>
            <a:r>
              <a:rPr sz="3600" spc="-145" dirty="0" smtClean="0">
                <a:cs typeface="Microsoft Sans Serif"/>
              </a:rPr>
              <a:t>based</a:t>
            </a:r>
            <a:r>
              <a:rPr sz="3600" spc="10" dirty="0" smtClean="0">
                <a:cs typeface="Microsoft Sans Serif"/>
              </a:rPr>
              <a:t> </a:t>
            </a:r>
            <a:r>
              <a:rPr sz="3600" spc="-265" dirty="0" smtClean="0">
                <a:cs typeface="Microsoft Sans Serif"/>
              </a:rPr>
              <a:t>on</a:t>
            </a:r>
            <a:r>
              <a:rPr sz="3600" spc="30" dirty="0" smtClean="0">
                <a:cs typeface="Microsoft Sans Serif"/>
              </a:rPr>
              <a:t> </a:t>
            </a:r>
            <a:r>
              <a:rPr sz="3600" spc="-25" dirty="0" smtClean="0">
                <a:cs typeface="Microsoft Sans Serif"/>
              </a:rPr>
              <a:t>a</a:t>
            </a:r>
            <a:r>
              <a:rPr sz="3600" spc="-10" dirty="0" smtClean="0">
                <a:cs typeface="Microsoft Sans Serif"/>
              </a:rPr>
              <a:t>b</a:t>
            </a:r>
            <a:r>
              <a:rPr sz="3600" spc="45" dirty="0" smtClean="0">
                <a:cs typeface="Microsoft Sans Serif"/>
              </a:rPr>
              <a:t>r</a:t>
            </a:r>
            <a:r>
              <a:rPr sz="3600" spc="-130" dirty="0" smtClean="0">
                <a:cs typeface="Microsoft Sans Serif"/>
              </a:rPr>
              <a:t>upt</a:t>
            </a:r>
            <a:r>
              <a:rPr sz="3600" dirty="0" smtClean="0">
                <a:cs typeface="Microsoft Sans Serif"/>
              </a:rPr>
              <a:t> </a:t>
            </a:r>
            <a:r>
              <a:rPr sz="3600" spc="-235" dirty="0" smtClean="0">
                <a:cs typeface="Microsoft Sans Serif"/>
              </a:rPr>
              <a:t>c</a:t>
            </a:r>
            <a:r>
              <a:rPr sz="3600" spc="-240" dirty="0" smtClean="0">
                <a:cs typeface="Microsoft Sans Serif"/>
              </a:rPr>
              <a:t>ha</a:t>
            </a:r>
            <a:r>
              <a:rPr sz="3600" spc="-254" dirty="0" smtClean="0">
                <a:cs typeface="Microsoft Sans Serif"/>
              </a:rPr>
              <a:t>n</a:t>
            </a:r>
            <a:r>
              <a:rPr sz="3600" spc="-75" dirty="0" smtClean="0">
                <a:cs typeface="Microsoft Sans Serif"/>
              </a:rPr>
              <a:t>g</a:t>
            </a:r>
            <a:r>
              <a:rPr sz="3600" spc="-254" dirty="0" smtClean="0">
                <a:cs typeface="Microsoft Sans Serif"/>
              </a:rPr>
              <a:t>es  </a:t>
            </a:r>
            <a:r>
              <a:rPr sz="3600" spc="-120" dirty="0" smtClean="0">
                <a:cs typeface="Microsoft Sans Serif"/>
              </a:rPr>
              <a:t>i</a:t>
            </a:r>
            <a:r>
              <a:rPr sz="3600" spc="-275" dirty="0" smtClean="0">
                <a:cs typeface="Microsoft Sans Serif"/>
              </a:rPr>
              <a:t>n</a:t>
            </a:r>
            <a:r>
              <a:rPr sz="3600" spc="25" dirty="0" smtClean="0">
                <a:cs typeface="Microsoft Sans Serif"/>
              </a:rPr>
              <a:t> </a:t>
            </a:r>
            <a:r>
              <a:rPr sz="3600" spc="-180" dirty="0" smtClean="0">
                <a:cs typeface="Microsoft Sans Serif"/>
              </a:rPr>
              <a:t>inte</a:t>
            </a:r>
            <a:r>
              <a:rPr sz="3600" spc="-250" dirty="0" smtClean="0">
                <a:cs typeface="Microsoft Sans Serif"/>
              </a:rPr>
              <a:t>n</a:t>
            </a:r>
            <a:r>
              <a:rPr sz="3600" spc="-140" dirty="0" smtClean="0">
                <a:cs typeface="Microsoft Sans Serif"/>
              </a:rPr>
              <a:t>sity</a:t>
            </a:r>
            <a:r>
              <a:rPr sz="3600" spc="40" dirty="0" smtClean="0">
                <a:cs typeface="Microsoft Sans Serif"/>
              </a:rPr>
              <a:t> </a:t>
            </a:r>
            <a:r>
              <a:rPr sz="3600" spc="-340" dirty="0" smtClean="0">
                <a:cs typeface="Microsoft Sans Serif"/>
              </a:rPr>
              <a:t>(su</a:t>
            </a:r>
            <a:r>
              <a:rPr sz="3600" spc="-265" dirty="0" smtClean="0">
                <a:cs typeface="Microsoft Sans Serif"/>
              </a:rPr>
              <a:t>c</a:t>
            </a:r>
            <a:r>
              <a:rPr sz="3600" spc="-355" dirty="0" smtClean="0">
                <a:cs typeface="Microsoft Sans Serif"/>
              </a:rPr>
              <a:t>h</a:t>
            </a:r>
            <a:r>
              <a:rPr sz="3600" spc="30" dirty="0" smtClean="0">
                <a:cs typeface="Microsoft Sans Serif"/>
              </a:rPr>
              <a:t> </a:t>
            </a:r>
            <a:r>
              <a:rPr sz="3600" spc="-260" dirty="0" smtClean="0">
                <a:cs typeface="Microsoft Sans Serif"/>
              </a:rPr>
              <a:t>as</a:t>
            </a:r>
            <a:r>
              <a:rPr sz="3600" spc="20" dirty="0" smtClean="0">
                <a:cs typeface="Microsoft Sans Serif"/>
              </a:rPr>
              <a:t> </a:t>
            </a:r>
            <a:r>
              <a:rPr sz="3600" spc="-65" dirty="0" smtClean="0">
                <a:cs typeface="Microsoft Sans Serif"/>
              </a:rPr>
              <a:t>ed</a:t>
            </a:r>
            <a:r>
              <a:rPr sz="3600" spc="-125" dirty="0" smtClean="0">
                <a:cs typeface="Microsoft Sans Serif"/>
              </a:rPr>
              <a:t>g</a:t>
            </a:r>
            <a:r>
              <a:rPr sz="3600" spc="-290" dirty="0" smtClean="0">
                <a:cs typeface="Microsoft Sans Serif"/>
              </a:rPr>
              <a:t>es)</a:t>
            </a:r>
            <a:endParaRPr sz="3600" dirty="0" smtClean="0">
              <a:cs typeface="Microsoft Sans Serif"/>
            </a:endParaRPr>
          </a:p>
          <a:p>
            <a:pPr algn="just"/>
            <a:endParaRPr sz="3600" dirty="0" smtClean="0">
              <a:cs typeface="Microsoft Sans Serif"/>
            </a:endParaRPr>
          </a:p>
          <a:p>
            <a:pPr marL="652780" lvl="1" indent="-274955" algn="just"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600" b="1" spc="-204" dirty="0" smtClean="0">
                <a:solidFill>
                  <a:srgbClr val="C00000"/>
                </a:solidFill>
                <a:cs typeface="Arial"/>
              </a:rPr>
              <a:t>Simila</a:t>
            </a:r>
            <a:r>
              <a:rPr sz="3600" b="1" spc="-170" dirty="0" smtClean="0">
                <a:solidFill>
                  <a:srgbClr val="C00000"/>
                </a:solidFill>
                <a:cs typeface="Arial"/>
              </a:rPr>
              <a:t>r</a:t>
            </a:r>
            <a:r>
              <a:rPr sz="3600" b="1" spc="-120" dirty="0" smtClean="0">
                <a:solidFill>
                  <a:srgbClr val="C00000"/>
                </a:solidFill>
                <a:cs typeface="Arial"/>
              </a:rPr>
              <a:t>ity</a:t>
            </a:r>
            <a:r>
              <a:rPr sz="3600" b="1" spc="-6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sz="3600" b="1" spc="-220" dirty="0" smtClean="0">
                <a:solidFill>
                  <a:srgbClr val="C00000"/>
                </a:solidFill>
                <a:cs typeface="Arial"/>
              </a:rPr>
              <a:t>(homogenei</a:t>
            </a:r>
            <a:r>
              <a:rPr sz="3600" b="1" spc="-145" dirty="0" smtClean="0">
                <a:solidFill>
                  <a:srgbClr val="C00000"/>
                </a:solidFill>
                <a:cs typeface="Arial"/>
              </a:rPr>
              <a:t>t</a:t>
            </a:r>
            <a:r>
              <a:rPr sz="3600" b="1" spc="-70" dirty="0" smtClean="0">
                <a:solidFill>
                  <a:srgbClr val="C00000"/>
                </a:solidFill>
                <a:cs typeface="Arial"/>
              </a:rPr>
              <a:t>y)</a:t>
            </a:r>
            <a:endParaRPr sz="3600" dirty="0" smtClean="0">
              <a:cs typeface="Arial"/>
            </a:endParaRPr>
          </a:p>
          <a:p>
            <a:pPr marL="652780" marR="5080" algn="just"/>
            <a:r>
              <a:rPr sz="3600" spc="-95" dirty="0" smtClean="0">
                <a:cs typeface="Microsoft Sans Serif"/>
              </a:rPr>
              <a:t>to </a:t>
            </a:r>
            <a:r>
              <a:rPr sz="3600" spc="-70" dirty="0" smtClean="0">
                <a:cs typeface="Microsoft Sans Serif"/>
              </a:rPr>
              <a:t>partition </a:t>
            </a:r>
            <a:r>
              <a:rPr sz="3600" spc="-185" dirty="0" smtClean="0">
                <a:cs typeface="Microsoft Sans Serif"/>
              </a:rPr>
              <a:t>an</a:t>
            </a:r>
            <a:r>
              <a:rPr sz="3600" spc="425" dirty="0" smtClean="0">
                <a:cs typeface="Microsoft Sans Serif"/>
              </a:rPr>
              <a:t> </a:t>
            </a:r>
            <a:r>
              <a:rPr sz="3600" spc="-160" dirty="0" smtClean="0">
                <a:cs typeface="Microsoft Sans Serif"/>
              </a:rPr>
              <a:t>image </a:t>
            </a:r>
            <a:r>
              <a:rPr sz="3600" spc="-150" dirty="0" smtClean="0">
                <a:cs typeface="Microsoft Sans Serif"/>
              </a:rPr>
              <a:t>into </a:t>
            </a:r>
            <a:r>
              <a:rPr sz="3600" spc="-180" dirty="0" smtClean="0">
                <a:cs typeface="Microsoft Sans Serif"/>
              </a:rPr>
              <a:t>regions</a:t>
            </a:r>
            <a:r>
              <a:rPr sz="3600" spc="434" dirty="0" smtClean="0">
                <a:cs typeface="Microsoft Sans Serif"/>
              </a:rPr>
              <a:t> </a:t>
            </a:r>
            <a:r>
              <a:rPr sz="3600" spc="-105" dirty="0" smtClean="0">
                <a:cs typeface="Microsoft Sans Serif"/>
              </a:rPr>
              <a:t>that </a:t>
            </a:r>
            <a:r>
              <a:rPr sz="3600" spc="-65" dirty="0" smtClean="0">
                <a:cs typeface="Microsoft Sans Serif"/>
              </a:rPr>
              <a:t>are </a:t>
            </a:r>
            <a:r>
              <a:rPr sz="3600" spc="-60" dirty="0" smtClean="0">
                <a:cs typeface="Microsoft Sans Serif"/>
              </a:rPr>
              <a:t> </a:t>
            </a:r>
            <a:r>
              <a:rPr sz="3600" spc="-160" dirty="0" smtClean="0">
                <a:cs typeface="Microsoft Sans Serif"/>
              </a:rPr>
              <a:t>similar</a:t>
            </a:r>
            <a:r>
              <a:rPr sz="3600" spc="30" dirty="0" smtClean="0">
                <a:cs typeface="Microsoft Sans Serif"/>
              </a:rPr>
              <a:t> </a:t>
            </a:r>
            <a:r>
              <a:rPr sz="3600" spc="-145" dirty="0" smtClean="0">
                <a:cs typeface="Microsoft Sans Serif"/>
              </a:rPr>
              <a:t>according</a:t>
            </a:r>
            <a:r>
              <a:rPr sz="3600" spc="15" dirty="0" smtClean="0">
                <a:cs typeface="Microsoft Sans Serif"/>
              </a:rPr>
              <a:t> </a:t>
            </a:r>
            <a:r>
              <a:rPr sz="3600" spc="-95" dirty="0" smtClean="0">
                <a:cs typeface="Microsoft Sans Serif"/>
              </a:rPr>
              <a:t>to</a:t>
            </a:r>
            <a:r>
              <a:rPr sz="3600" spc="30" dirty="0" smtClean="0">
                <a:cs typeface="Microsoft Sans Serif"/>
              </a:rPr>
              <a:t> </a:t>
            </a:r>
            <a:r>
              <a:rPr sz="3600" spc="-15" dirty="0" smtClean="0">
                <a:cs typeface="Microsoft Sans Serif"/>
              </a:rPr>
              <a:t>a</a:t>
            </a:r>
            <a:r>
              <a:rPr sz="3600" spc="25" dirty="0" smtClean="0">
                <a:cs typeface="Microsoft Sans Serif"/>
              </a:rPr>
              <a:t> </a:t>
            </a:r>
            <a:r>
              <a:rPr sz="3600" spc="-229" dirty="0" smtClean="0">
                <a:cs typeface="Microsoft Sans Serif"/>
              </a:rPr>
              <a:t>set</a:t>
            </a:r>
            <a:r>
              <a:rPr sz="3600" spc="35" dirty="0" smtClean="0">
                <a:cs typeface="Microsoft Sans Serif"/>
              </a:rPr>
              <a:t> </a:t>
            </a:r>
            <a:r>
              <a:rPr sz="3600" spc="-5" dirty="0" smtClean="0">
                <a:cs typeface="Microsoft Sans Serif"/>
              </a:rPr>
              <a:t>of</a:t>
            </a:r>
            <a:r>
              <a:rPr sz="3600" spc="105" dirty="0" smtClean="0">
                <a:cs typeface="Microsoft Sans Serif"/>
              </a:rPr>
              <a:t> </a:t>
            </a:r>
            <a:r>
              <a:rPr sz="3600" spc="-80" dirty="0" smtClean="0">
                <a:cs typeface="Microsoft Sans Serif"/>
              </a:rPr>
              <a:t>predefined</a:t>
            </a:r>
            <a:r>
              <a:rPr sz="3600" spc="35" dirty="0" smtClean="0">
                <a:cs typeface="Microsoft Sans Serif"/>
              </a:rPr>
              <a:t> </a:t>
            </a:r>
            <a:r>
              <a:rPr sz="3600" spc="-90" dirty="0" smtClean="0">
                <a:cs typeface="Microsoft Sans Serif"/>
              </a:rPr>
              <a:t>criteria.</a:t>
            </a:r>
            <a:endParaRPr sz="36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" y="1490472"/>
            <a:ext cx="10134600" cy="72725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21020"/>
            <a:ext cx="54330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70" dirty="0">
                <a:solidFill>
                  <a:srgbClr val="003399"/>
                </a:solidFill>
                <a:latin typeface="+mn-lt"/>
              </a:rPr>
              <a:t>Edge</a:t>
            </a:r>
            <a:r>
              <a:rPr sz="60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6000" b="1" spc="-360" dirty="0">
                <a:solidFill>
                  <a:srgbClr val="003399"/>
                </a:solidFill>
                <a:latin typeface="+mn-lt"/>
              </a:rPr>
              <a:t>d</a:t>
            </a:r>
            <a:r>
              <a:rPr sz="6000" b="1" spc="-325" dirty="0">
                <a:solidFill>
                  <a:srgbClr val="003399"/>
                </a:solidFill>
                <a:latin typeface="+mn-lt"/>
              </a:rPr>
              <a:t>e</a:t>
            </a:r>
            <a:r>
              <a:rPr sz="6000" b="1" spc="-350" dirty="0">
                <a:solidFill>
                  <a:srgbClr val="003399"/>
                </a:solidFill>
                <a:latin typeface="+mn-lt"/>
              </a:rPr>
              <a:t>tection</a:t>
            </a:r>
            <a:endParaRPr sz="6000" b="1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1757478"/>
            <a:ext cx="9392413" cy="187936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695"/>
              </a:spcBef>
              <a:buClr>
                <a:srgbClr val="93B6D2"/>
              </a:buClr>
              <a:buSzPct val="68750"/>
              <a:buFont typeface="Wingdings"/>
              <a:buChar char=""/>
              <a:tabLst>
                <a:tab pos="286385" algn="l"/>
              </a:tabLst>
            </a:pPr>
            <a:r>
              <a:rPr sz="3600" spc="-225" dirty="0">
                <a:latin typeface="Microsoft Sans Serif"/>
                <a:cs typeface="Microsoft Sans Serif"/>
              </a:rPr>
              <a:t>Con</a:t>
            </a:r>
            <a:r>
              <a:rPr sz="3600" spc="-229" dirty="0">
                <a:latin typeface="Microsoft Sans Serif"/>
                <a:cs typeface="Microsoft Sans Serif"/>
              </a:rPr>
              <a:t>v</a:t>
            </a:r>
            <a:r>
              <a:rPr sz="3600" spc="-85" dirty="0">
                <a:latin typeface="Microsoft Sans Serif"/>
                <a:cs typeface="Microsoft Sans Serif"/>
              </a:rPr>
              <a:t>e</a:t>
            </a:r>
            <a:r>
              <a:rPr sz="3600" spc="-5" dirty="0">
                <a:latin typeface="Microsoft Sans Serif"/>
                <a:cs typeface="Microsoft Sans Serif"/>
              </a:rPr>
              <a:t>r</a:t>
            </a:r>
            <a:r>
              <a:rPr sz="3600" spc="-20" dirty="0">
                <a:latin typeface="Microsoft Sans Serif"/>
                <a:cs typeface="Microsoft Sans Serif"/>
              </a:rPr>
              <a:t>t</a:t>
            </a:r>
            <a:r>
              <a:rPr sz="3600" spc="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a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spc="-150" dirty="0">
                <a:latin typeface="Microsoft Sans Serif"/>
                <a:cs typeface="Microsoft Sans Serif"/>
              </a:rPr>
              <a:t>2D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14" dirty="0">
                <a:latin typeface="Microsoft Sans Serif"/>
                <a:cs typeface="Microsoft Sans Serif"/>
              </a:rPr>
              <a:t>ima</a:t>
            </a:r>
            <a:r>
              <a:rPr sz="3600" spc="-180" dirty="0">
                <a:latin typeface="Microsoft Sans Serif"/>
                <a:cs typeface="Microsoft Sans Serif"/>
              </a:rPr>
              <a:t>g</a:t>
            </a:r>
            <a:r>
              <a:rPr sz="3600" spc="-135" dirty="0">
                <a:latin typeface="Microsoft Sans Serif"/>
                <a:cs typeface="Microsoft Sans Serif"/>
              </a:rPr>
              <a:t>e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105" dirty="0">
                <a:latin typeface="Microsoft Sans Serif"/>
                <a:cs typeface="Microsoft Sans Serif"/>
              </a:rPr>
              <a:t>int</a:t>
            </a:r>
            <a:r>
              <a:rPr sz="3600" spc="-160" dirty="0">
                <a:latin typeface="Microsoft Sans Serif"/>
                <a:cs typeface="Microsoft Sans Serif"/>
              </a:rPr>
              <a:t>o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a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spc="-185" dirty="0">
                <a:latin typeface="Microsoft Sans Serif"/>
                <a:cs typeface="Microsoft Sans Serif"/>
              </a:rPr>
              <a:t>set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45" dirty="0">
                <a:latin typeface="Microsoft Sans Serif"/>
                <a:cs typeface="Microsoft Sans Serif"/>
              </a:rPr>
              <a:t>o</a:t>
            </a:r>
            <a:r>
              <a:rPr sz="3600" spc="130" dirty="0">
                <a:latin typeface="Microsoft Sans Serif"/>
                <a:cs typeface="Microsoft Sans Serif"/>
              </a:rPr>
              <a:t>f</a:t>
            </a:r>
            <a:r>
              <a:rPr sz="3600" spc="100" dirty="0">
                <a:latin typeface="Microsoft Sans Serif"/>
                <a:cs typeface="Microsoft Sans Serif"/>
              </a:rPr>
              <a:t> </a:t>
            </a:r>
            <a:r>
              <a:rPr sz="3600" spc="-215" dirty="0">
                <a:latin typeface="Microsoft Sans Serif"/>
                <a:cs typeface="Microsoft Sans Serif"/>
              </a:rPr>
              <a:t>cu</a:t>
            </a:r>
            <a:r>
              <a:rPr sz="3600" spc="-40" dirty="0">
                <a:latin typeface="Microsoft Sans Serif"/>
                <a:cs typeface="Microsoft Sans Serif"/>
              </a:rPr>
              <a:t>r</a:t>
            </a:r>
            <a:r>
              <a:rPr sz="3600" spc="-195" dirty="0">
                <a:latin typeface="Microsoft Sans Serif"/>
                <a:cs typeface="Microsoft Sans Serif"/>
              </a:rPr>
              <a:t>v</a:t>
            </a:r>
            <a:r>
              <a:rPr sz="3600" spc="-270" dirty="0">
                <a:latin typeface="Microsoft Sans Serif"/>
                <a:cs typeface="Microsoft Sans Serif"/>
              </a:rPr>
              <a:t>es</a:t>
            </a:r>
            <a:endParaRPr sz="3600" dirty="0">
              <a:latin typeface="Microsoft Sans Serif"/>
              <a:cs typeface="Microsoft Sans Serif"/>
            </a:endParaRPr>
          </a:p>
          <a:p>
            <a:pPr marL="652780" lvl="1" indent="-273685">
              <a:lnSpc>
                <a:spcPct val="100000"/>
              </a:lnSpc>
              <a:spcBef>
                <a:spcPts val="520"/>
              </a:spcBef>
              <a:buClr>
                <a:srgbClr val="93B6D2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3600" spc="-145" dirty="0">
                <a:latin typeface="Microsoft Sans Serif"/>
                <a:cs typeface="Microsoft Sans Serif"/>
              </a:rPr>
              <a:t>Extracts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114" dirty="0">
                <a:latin typeface="Microsoft Sans Serif"/>
                <a:cs typeface="Microsoft Sans Serif"/>
              </a:rPr>
              <a:t>salient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95" dirty="0">
                <a:latin typeface="Microsoft Sans Serif"/>
                <a:cs typeface="Microsoft Sans Serif"/>
              </a:rPr>
              <a:t>features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of</a:t>
            </a:r>
            <a:r>
              <a:rPr sz="3600" spc="75" dirty="0">
                <a:latin typeface="Microsoft Sans Serif"/>
                <a:cs typeface="Microsoft Sans Serif"/>
              </a:rPr>
              <a:t> </a:t>
            </a:r>
            <a:r>
              <a:rPr sz="3600" spc="-135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20" dirty="0">
                <a:latin typeface="Microsoft Sans Serif"/>
                <a:cs typeface="Microsoft Sans Serif"/>
              </a:rPr>
              <a:t>scene</a:t>
            </a:r>
            <a:endParaRPr sz="3600" dirty="0">
              <a:latin typeface="Microsoft Sans Serif"/>
              <a:cs typeface="Microsoft Sans Serif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93B6D2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3600" spc="-95" dirty="0">
                <a:latin typeface="Microsoft Sans Serif"/>
                <a:cs typeface="Microsoft Sans Serif"/>
              </a:rPr>
              <a:t>More</a:t>
            </a:r>
            <a:r>
              <a:rPr sz="3600" spc="5" dirty="0">
                <a:latin typeface="Microsoft Sans Serif"/>
                <a:cs typeface="Microsoft Sans Serif"/>
              </a:rPr>
              <a:t> </a:t>
            </a:r>
            <a:r>
              <a:rPr sz="3600" spc="-140" dirty="0">
                <a:latin typeface="Microsoft Sans Serif"/>
                <a:cs typeface="Microsoft Sans Serif"/>
              </a:rPr>
              <a:t>compact</a:t>
            </a:r>
            <a:r>
              <a:rPr sz="3600" spc="5" dirty="0">
                <a:latin typeface="Microsoft Sans Serif"/>
                <a:cs typeface="Microsoft Sans Serif"/>
              </a:rPr>
              <a:t> </a:t>
            </a:r>
            <a:r>
              <a:rPr sz="3600" spc="-130" dirty="0">
                <a:latin typeface="Microsoft Sans Serif"/>
                <a:cs typeface="Microsoft Sans Serif"/>
              </a:rPr>
              <a:t>than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95" dirty="0">
                <a:latin typeface="Microsoft Sans Serif"/>
                <a:cs typeface="Microsoft Sans Serif"/>
              </a:rPr>
              <a:t>pixels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7624445"/>
            <a:ext cx="701039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b="1" spc="-1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obl</a:t>
            </a:r>
            <a:r>
              <a:rPr sz="2800" b="1" spc="-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2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-2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-2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tell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25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15" dirty="0">
                <a:solidFill>
                  <a:srgbClr val="FFFFFF"/>
                </a:solidFill>
                <a:latin typeface="Arial"/>
                <a:cs typeface="Arial"/>
              </a:rPr>
              <a:t>edge?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850" y="1071974"/>
            <a:ext cx="76771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70" dirty="0">
                <a:solidFill>
                  <a:srgbClr val="003399"/>
                </a:solidFill>
                <a:latin typeface="Calibri" panose="020F0502020204030204"/>
              </a:rPr>
              <a:t>Profiles of Image Intensity Edges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602" y="2468225"/>
            <a:ext cx="7302398" cy="568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895" y="1183862"/>
            <a:ext cx="856068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70" dirty="0">
                <a:solidFill>
                  <a:srgbClr val="003399"/>
                </a:solidFill>
                <a:latin typeface="Calibri" panose="020F0502020204030204"/>
              </a:rPr>
              <a:t>Difference between an edge &amp; a line</a:t>
            </a:r>
            <a:r>
              <a:rPr sz="5400" b="1" spc="-470" dirty="0" smtClean="0">
                <a:solidFill>
                  <a:srgbClr val="003399"/>
                </a:solidFill>
                <a:latin typeface="Calibri" panose="020F0502020204030204"/>
              </a:rPr>
              <a:t>?</a:t>
            </a:r>
            <a:endParaRPr sz="5400" b="1" spc="-470" dirty="0">
              <a:solidFill>
                <a:srgbClr val="003399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848" y="2827783"/>
            <a:ext cx="6472555" cy="5552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95"/>
              </a:spcBef>
            </a:pPr>
            <a:r>
              <a:rPr sz="3600" spc="-180" dirty="0">
                <a:cs typeface="Microsoft Sans Serif"/>
              </a:rPr>
              <a:t>A</a:t>
            </a:r>
            <a:r>
              <a:rPr sz="3600" spc="-175" dirty="0">
                <a:cs typeface="Microsoft Sans Serif"/>
              </a:rPr>
              <a:t> </a:t>
            </a:r>
            <a:r>
              <a:rPr sz="3600" spc="-65" dirty="0">
                <a:cs typeface="Microsoft Sans Serif"/>
              </a:rPr>
              <a:t>typical</a:t>
            </a:r>
            <a:r>
              <a:rPr sz="3600" spc="-60" dirty="0">
                <a:cs typeface="Microsoft Sans Serif"/>
              </a:rPr>
              <a:t> </a:t>
            </a:r>
            <a:r>
              <a:rPr sz="3600" spc="-105" dirty="0">
                <a:cs typeface="Microsoft Sans Serif"/>
              </a:rPr>
              <a:t>edge</a:t>
            </a:r>
            <a:r>
              <a:rPr sz="3600" spc="-100" dirty="0">
                <a:cs typeface="Microsoft Sans Serif"/>
              </a:rPr>
              <a:t> </a:t>
            </a:r>
            <a:r>
              <a:rPr sz="3600" spc="-175" dirty="0">
                <a:cs typeface="Microsoft Sans Serif"/>
              </a:rPr>
              <a:t>might</a:t>
            </a:r>
            <a:r>
              <a:rPr sz="3600" spc="-170" dirty="0">
                <a:cs typeface="Microsoft Sans Serif"/>
              </a:rPr>
              <a:t> </a:t>
            </a:r>
            <a:r>
              <a:rPr sz="3600" spc="-25" dirty="0">
                <a:cs typeface="Microsoft Sans Serif"/>
              </a:rPr>
              <a:t>for</a:t>
            </a:r>
            <a:r>
              <a:rPr sz="3600" spc="-20" dirty="0">
                <a:cs typeface="Microsoft Sans Serif"/>
              </a:rPr>
              <a:t> </a:t>
            </a:r>
            <a:r>
              <a:rPr sz="3600" spc="-210" dirty="0">
                <a:cs typeface="Microsoft Sans Serif"/>
              </a:rPr>
              <a:t>instance</a:t>
            </a:r>
            <a:r>
              <a:rPr sz="3600" spc="-204" dirty="0">
                <a:cs typeface="Microsoft Sans Serif"/>
              </a:rPr>
              <a:t> </a:t>
            </a:r>
            <a:r>
              <a:rPr sz="3600" spc="-85" dirty="0">
                <a:cs typeface="Microsoft Sans Serif"/>
              </a:rPr>
              <a:t>be</a:t>
            </a:r>
            <a:r>
              <a:rPr sz="3600" spc="-80" dirty="0">
                <a:cs typeface="Microsoft Sans Serif"/>
              </a:rPr>
              <a:t> </a:t>
            </a:r>
            <a:r>
              <a:rPr sz="3600" spc="-170" dirty="0">
                <a:cs typeface="Microsoft Sans Serif"/>
              </a:rPr>
              <a:t>the </a:t>
            </a:r>
            <a:r>
              <a:rPr sz="3600" spc="-165" dirty="0">
                <a:cs typeface="Microsoft Sans Serif"/>
              </a:rPr>
              <a:t> </a:t>
            </a:r>
            <a:r>
              <a:rPr sz="3600" spc="-55" dirty="0">
                <a:cs typeface="Microsoft Sans Serif"/>
              </a:rPr>
              <a:t>border </a:t>
            </a:r>
            <a:r>
              <a:rPr sz="3600" spc="-155" dirty="0">
                <a:cs typeface="Microsoft Sans Serif"/>
              </a:rPr>
              <a:t>between </a:t>
            </a:r>
            <a:r>
              <a:rPr sz="3600" spc="-15" dirty="0">
                <a:cs typeface="Microsoft Sans Serif"/>
              </a:rPr>
              <a:t>a </a:t>
            </a:r>
            <a:r>
              <a:rPr sz="3600" spc="-125" dirty="0">
                <a:cs typeface="Microsoft Sans Serif"/>
              </a:rPr>
              <a:t>block </a:t>
            </a:r>
            <a:r>
              <a:rPr sz="3600" spc="-5" dirty="0">
                <a:cs typeface="Microsoft Sans Serif"/>
              </a:rPr>
              <a:t>of </a:t>
            </a:r>
            <a:r>
              <a:rPr sz="3600" spc="-135" dirty="0">
                <a:cs typeface="Microsoft Sans Serif"/>
              </a:rPr>
              <a:t>blue color </a:t>
            </a:r>
            <a:r>
              <a:rPr sz="3600" spc="-120" dirty="0">
                <a:cs typeface="Microsoft Sans Serif"/>
              </a:rPr>
              <a:t>and </a:t>
            </a:r>
            <a:r>
              <a:rPr sz="3600" spc="-15" dirty="0">
                <a:cs typeface="Microsoft Sans Serif"/>
              </a:rPr>
              <a:t>a </a:t>
            </a:r>
            <a:r>
              <a:rPr sz="3600" spc="-10" dirty="0">
                <a:cs typeface="Microsoft Sans Serif"/>
              </a:rPr>
              <a:t> </a:t>
            </a:r>
            <a:r>
              <a:rPr sz="3600" spc="-130" dirty="0">
                <a:cs typeface="Microsoft Sans Serif"/>
              </a:rPr>
              <a:t>block</a:t>
            </a:r>
            <a:r>
              <a:rPr sz="3600" spc="15" dirty="0">
                <a:cs typeface="Microsoft Sans Serif"/>
              </a:rPr>
              <a:t> </a:t>
            </a:r>
            <a:r>
              <a:rPr sz="3600" spc="-5" dirty="0">
                <a:cs typeface="Microsoft Sans Serif"/>
              </a:rPr>
              <a:t>of</a:t>
            </a:r>
            <a:r>
              <a:rPr sz="3600" spc="110" dirty="0">
                <a:cs typeface="Microsoft Sans Serif"/>
              </a:rPr>
              <a:t> </a:t>
            </a:r>
            <a:r>
              <a:rPr sz="3600" spc="-145" dirty="0">
                <a:cs typeface="Microsoft Sans Serif"/>
              </a:rPr>
              <a:t>yellow.</a:t>
            </a:r>
            <a:endParaRPr sz="3600" dirty="0"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3600" spc="-254" dirty="0">
                <a:solidFill>
                  <a:srgbClr val="C00000"/>
                </a:solidFill>
                <a:cs typeface="Microsoft Sans Serif"/>
              </a:rPr>
              <a:t>In</a:t>
            </a:r>
            <a:r>
              <a:rPr sz="3600" spc="-25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70" dirty="0">
                <a:solidFill>
                  <a:srgbClr val="C00000"/>
                </a:solidFill>
                <a:cs typeface="Microsoft Sans Serif"/>
              </a:rPr>
              <a:t>contrast</a:t>
            </a:r>
            <a:r>
              <a:rPr sz="3600" spc="-16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5" dirty="0">
                <a:solidFill>
                  <a:srgbClr val="C00000"/>
                </a:solidFill>
                <a:cs typeface="Microsoft Sans Serif"/>
              </a:rPr>
              <a:t>a </a:t>
            </a:r>
            <a:r>
              <a:rPr sz="3600" spc="-140" dirty="0">
                <a:solidFill>
                  <a:srgbClr val="C00000"/>
                </a:solidFill>
                <a:cs typeface="Microsoft Sans Serif"/>
              </a:rPr>
              <a:t>line </a:t>
            </a:r>
            <a:r>
              <a:rPr sz="3600" spc="-220" dirty="0">
                <a:solidFill>
                  <a:srgbClr val="C00000"/>
                </a:solidFill>
                <a:cs typeface="Microsoft Sans Serif"/>
              </a:rPr>
              <a:t>can</a:t>
            </a:r>
            <a:r>
              <a:rPr sz="3600" spc="-2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85" dirty="0">
                <a:solidFill>
                  <a:srgbClr val="C00000"/>
                </a:solidFill>
                <a:cs typeface="Microsoft Sans Serif"/>
              </a:rPr>
              <a:t>be </a:t>
            </a:r>
            <a:r>
              <a:rPr sz="3600" spc="-15" dirty="0">
                <a:solidFill>
                  <a:srgbClr val="C00000"/>
                </a:solidFill>
                <a:cs typeface="Microsoft Sans Serif"/>
              </a:rPr>
              <a:t>a </a:t>
            </a:r>
            <a:r>
              <a:rPr sz="3600" spc="-200" dirty="0">
                <a:solidFill>
                  <a:srgbClr val="C00000"/>
                </a:solidFill>
                <a:cs typeface="Microsoft Sans Serif"/>
              </a:rPr>
              <a:t>small</a:t>
            </a:r>
            <a:r>
              <a:rPr sz="3600" spc="-19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220" dirty="0">
                <a:solidFill>
                  <a:srgbClr val="C00000"/>
                </a:solidFill>
                <a:cs typeface="Microsoft Sans Serif"/>
              </a:rPr>
              <a:t>number</a:t>
            </a:r>
            <a:r>
              <a:rPr sz="3600" spc="-2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dirty="0">
                <a:solidFill>
                  <a:srgbClr val="C00000"/>
                </a:solidFill>
                <a:cs typeface="Microsoft Sans Serif"/>
              </a:rPr>
              <a:t>of </a:t>
            </a:r>
            <a:r>
              <a:rPr sz="3600" spc="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25" dirty="0">
                <a:solidFill>
                  <a:srgbClr val="C00000"/>
                </a:solidFill>
                <a:cs typeface="Microsoft Sans Serif"/>
              </a:rPr>
              <a:t>pixels</a:t>
            </a:r>
            <a:r>
              <a:rPr sz="3600" spc="-12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5" dirty="0">
                <a:solidFill>
                  <a:srgbClr val="C00000"/>
                </a:solidFill>
                <a:cs typeface="Microsoft Sans Serif"/>
              </a:rPr>
              <a:t>of </a:t>
            </a:r>
            <a:r>
              <a:rPr sz="3600" spc="-15" dirty="0">
                <a:solidFill>
                  <a:srgbClr val="C00000"/>
                </a:solidFill>
                <a:cs typeface="Microsoft Sans Serif"/>
              </a:rPr>
              <a:t>a </a:t>
            </a:r>
            <a:r>
              <a:rPr sz="3600" spc="-45" dirty="0">
                <a:solidFill>
                  <a:srgbClr val="C00000"/>
                </a:solidFill>
                <a:cs typeface="Microsoft Sans Serif"/>
              </a:rPr>
              <a:t>different </a:t>
            </a:r>
            <a:r>
              <a:rPr sz="3600" spc="-135" dirty="0">
                <a:solidFill>
                  <a:srgbClr val="C00000"/>
                </a:solidFill>
                <a:cs typeface="Microsoft Sans Serif"/>
              </a:rPr>
              <a:t>color</a:t>
            </a:r>
            <a:r>
              <a:rPr sz="3600" spc="-13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245" dirty="0" smtClean="0">
                <a:solidFill>
                  <a:srgbClr val="C00000"/>
                </a:solidFill>
                <a:cs typeface="Microsoft Sans Serif"/>
              </a:rPr>
              <a:t>on</a:t>
            </a:r>
            <a:r>
              <a:rPr lang="en-IN" sz="3600" spc="-24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75" dirty="0" smtClean="0">
                <a:solidFill>
                  <a:srgbClr val="C00000"/>
                </a:solidFill>
                <a:cs typeface="Microsoft Sans Serif"/>
              </a:rPr>
              <a:t>an</a:t>
            </a:r>
            <a:r>
              <a:rPr sz="3600" spc="-170" dirty="0" smtClean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65" dirty="0" smtClean="0">
                <a:solidFill>
                  <a:srgbClr val="C00000"/>
                </a:solidFill>
                <a:cs typeface="Microsoft Sans Serif"/>
              </a:rPr>
              <a:t>otherwise</a:t>
            </a:r>
            <a:r>
              <a:rPr lang="en-IN" sz="3600" spc="-165" dirty="0" smtClean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95" dirty="0" smtClean="0">
                <a:solidFill>
                  <a:srgbClr val="C00000"/>
                </a:solidFill>
                <a:cs typeface="Microsoft Sans Serif"/>
              </a:rPr>
              <a:t>unchanging</a:t>
            </a:r>
            <a:r>
              <a:rPr sz="3600" spc="-190" dirty="0" smtClean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40" dirty="0">
                <a:solidFill>
                  <a:srgbClr val="C00000"/>
                </a:solidFill>
                <a:cs typeface="Microsoft Sans Serif"/>
              </a:rPr>
              <a:t>background.</a:t>
            </a:r>
            <a:r>
              <a:rPr sz="3600" spc="46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225" dirty="0">
                <a:solidFill>
                  <a:srgbClr val="C00000"/>
                </a:solidFill>
                <a:cs typeface="Microsoft Sans Serif"/>
              </a:rPr>
              <a:t>For</a:t>
            </a:r>
            <a:r>
              <a:rPr sz="3600" spc="-22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5" dirty="0">
                <a:solidFill>
                  <a:srgbClr val="C00000"/>
                </a:solidFill>
                <a:cs typeface="Microsoft Sans Serif"/>
              </a:rPr>
              <a:t>a</a:t>
            </a:r>
            <a:r>
              <a:rPr sz="3600" spc="7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70" dirty="0">
                <a:solidFill>
                  <a:srgbClr val="C00000"/>
                </a:solidFill>
                <a:cs typeface="Microsoft Sans Serif"/>
              </a:rPr>
              <a:t>line,</a:t>
            </a:r>
            <a:r>
              <a:rPr sz="3600" spc="40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35" dirty="0">
                <a:solidFill>
                  <a:srgbClr val="C00000"/>
                </a:solidFill>
                <a:cs typeface="Microsoft Sans Serif"/>
              </a:rPr>
              <a:t>there </a:t>
            </a:r>
            <a:r>
              <a:rPr sz="3600" spc="-13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85" dirty="0">
                <a:solidFill>
                  <a:srgbClr val="C00000"/>
                </a:solidFill>
                <a:cs typeface="Microsoft Sans Serif"/>
              </a:rPr>
              <a:t>may </a:t>
            </a:r>
            <a:r>
              <a:rPr sz="3600" spc="-100" dirty="0">
                <a:solidFill>
                  <a:srgbClr val="C00000"/>
                </a:solidFill>
                <a:cs typeface="Microsoft Sans Serif"/>
              </a:rPr>
              <a:t>therefore </a:t>
            </a:r>
            <a:r>
              <a:rPr sz="3600" spc="-170" dirty="0">
                <a:solidFill>
                  <a:srgbClr val="C00000"/>
                </a:solidFill>
                <a:cs typeface="Microsoft Sans Serif"/>
              </a:rPr>
              <a:t>usually </a:t>
            </a:r>
            <a:r>
              <a:rPr sz="3600" spc="-85" dirty="0">
                <a:solidFill>
                  <a:srgbClr val="C00000"/>
                </a:solidFill>
                <a:cs typeface="Microsoft Sans Serif"/>
              </a:rPr>
              <a:t>be </a:t>
            </a:r>
            <a:r>
              <a:rPr sz="3600" spc="-220" dirty="0">
                <a:solidFill>
                  <a:srgbClr val="C00000"/>
                </a:solidFill>
                <a:cs typeface="Microsoft Sans Serif"/>
              </a:rPr>
              <a:t>one</a:t>
            </a:r>
            <a:r>
              <a:rPr sz="3600" spc="-2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05" dirty="0">
                <a:solidFill>
                  <a:srgbClr val="C00000"/>
                </a:solidFill>
                <a:cs typeface="Microsoft Sans Serif"/>
              </a:rPr>
              <a:t>edge </a:t>
            </a:r>
            <a:r>
              <a:rPr sz="3600" spc="-245" dirty="0">
                <a:solidFill>
                  <a:srgbClr val="C00000"/>
                </a:solidFill>
                <a:cs typeface="Microsoft Sans Serif"/>
              </a:rPr>
              <a:t>on</a:t>
            </a:r>
            <a:r>
              <a:rPr sz="3600" spc="-24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80" dirty="0">
                <a:solidFill>
                  <a:srgbClr val="C00000"/>
                </a:solidFill>
                <a:cs typeface="Microsoft Sans Serif"/>
              </a:rPr>
              <a:t>each </a:t>
            </a:r>
            <a:r>
              <a:rPr sz="3600" spc="-17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65" dirty="0">
                <a:solidFill>
                  <a:srgbClr val="C00000"/>
                </a:solidFill>
                <a:cs typeface="Microsoft Sans Serif"/>
              </a:rPr>
              <a:t>side</a:t>
            </a:r>
            <a:r>
              <a:rPr sz="3600" spc="3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5" dirty="0">
                <a:solidFill>
                  <a:srgbClr val="C00000"/>
                </a:solidFill>
                <a:cs typeface="Microsoft Sans Serif"/>
              </a:rPr>
              <a:t>of</a:t>
            </a:r>
            <a:r>
              <a:rPr sz="3600" spc="1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75" dirty="0">
                <a:solidFill>
                  <a:srgbClr val="C00000"/>
                </a:solidFill>
                <a:cs typeface="Microsoft Sans Serif"/>
              </a:rPr>
              <a:t>the</a:t>
            </a:r>
            <a:r>
              <a:rPr sz="3600" spc="3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50" dirty="0">
                <a:solidFill>
                  <a:srgbClr val="C00000"/>
                </a:solidFill>
                <a:cs typeface="Microsoft Sans Serif"/>
              </a:rPr>
              <a:t>line.</a:t>
            </a:r>
            <a:endParaRPr sz="3600" dirty="0"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03122" y="3047370"/>
            <a:ext cx="1775587" cy="1616075"/>
            <a:chOff x="7010369" y="2004953"/>
            <a:chExt cx="1614170" cy="1616075"/>
          </a:xfrm>
        </p:grpSpPr>
        <p:sp>
          <p:nvSpPr>
            <p:cNvPr id="5" name="object 5"/>
            <p:cNvSpPr/>
            <p:nvPr/>
          </p:nvSpPr>
          <p:spPr>
            <a:xfrm>
              <a:off x="7476379" y="2136809"/>
              <a:ext cx="678815" cy="679450"/>
            </a:xfrm>
            <a:custGeom>
              <a:avLst/>
              <a:gdLst/>
              <a:ahLst/>
              <a:cxnLst/>
              <a:rect l="l" t="t" r="r" b="b"/>
              <a:pathLst>
                <a:path w="678815" h="679450">
                  <a:moveTo>
                    <a:pt x="341060" y="0"/>
                  </a:moveTo>
                  <a:lnTo>
                    <a:pt x="0" y="338038"/>
                  </a:lnTo>
                  <a:lnTo>
                    <a:pt x="341061" y="679449"/>
                  </a:lnTo>
                  <a:lnTo>
                    <a:pt x="678745" y="338038"/>
                  </a:lnTo>
                  <a:lnTo>
                    <a:pt x="341060" y="0"/>
                  </a:lnTo>
                  <a:close/>
                </a:path>
              </a:pathLst>
            </a:custGeom>
            <a:solidFill>
              <a:srgbClr val="1818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14064" y="2474848"/>
              <a:ext cx="678815" cy="679450"/>
            </a:xfrm>
            <a:custGeom>
              <a:avLst/>
              <a:gdLst/>
              <a:ahLst/>
              <a:cxnLst/>
              <a:rect l="l" t="t" r="r" b="b"/>
              <a:pathLst>
                <a:path w="678815" h="679450">
                  <a:moveTo>
                    <a:pt x="341060" y="0"/>
                  </a:moveTo>
                  <a:lnTo>
                    <a:pt x="0" y="338038"/>
                  </a:lnTo>
                  <a:lnTo>
                    <a:pt x="341061" y="679449"/>
                  </a:lnTo>
                  <a:lnTo>
                    <a:pt x="678745" y="338038"/>
                  </a:lnTo>
                  <a:lnTo>
                    <a:pt x="341060" y="0"/>
                  </a:lnTo>
                  <a:close/>
                </a:path>
              </a:pathLst>
            </a:custGeom>
            <a:solidFill>
              <a:srgbClr val="FFD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6379" y="2812887"/>
              <a:ext cx="678815" cy="680085"/>
            </a:xfrm>
            <a:custGeom>
              <a:avLst/>
              <a:gdLst/>
              <a:ahLst/>
              <a:cxnLst/>
              <a:rect l="l" t="t" r="r" b="b"/>
              <a:pathLst>
                <a:path w="678815" h="680085">
                  <a:moveTo>
                    <a:pt x="337684" y="0"/>
                  </a:moveTo>
                  <a:lnTo>
                    <a:pt x="0" y="341411"/>
                  </a:lnTo>
                  <a:lnTo>
                    <a:pt x="337684" y="679456"/>
                  </a:lnTo>
                  <a:lnTo>
                    <a:pt x="678745" y="341411"/>
                  </a:lnTo>
                  <a:lnTo>
                    <a:pt x="337684" y="0"/>
                  </a:lnTo>
                  <a:close/>
                </a:path>
              </a:pathLst>
            </a:custGeom>
            <a:solidFill>
              <a:srgbClr val="1818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38683" y="2474848"/>
              <a:ext cx="1418590" cy="1146175"/>
            </a:xfrm>
            <a:custGeom>
              <a:avLst/>
              <a:gdLst/>
              <a:ahLst/>
              <a:cxnLst/>
              <a:rect l="l" t="t" r="r" b="b"/>
              <a:pathLst>
                <a:path w="1418590" h="1146175">
                  <a:moveTo>
                    <a:pt x="678751" y="341414"/>
                  </a:moveTo>
                  <a:lnTo>
                    <a:pt x="337693" y="0"/>
                  </a:lnTo>
                  <a:lnTo>
                    <a:pt x="0" y="341414"/>
                  </a:lnTo>
                  <a:lnTo>
                    <a:pt x="337693" y="679450"/>
                  </a:lnTo>
                  <a:lnTo>
                    <a:pt x="678751" y="341414"/>
                  </a:lnTo>
                  <a:close/>
                </a:path>
                <a:path w="1418590" h="1146175">
                  <a:moveTo>
                    <a:pt x="1418285" y="405650"/>
                  </a:moveTo>
                  <a:lnTo>
                    <a:pt x="1354124" y="338048"/>
                  </a:lnTo>
                  <a:lnTo>
                    <a:pt x="611200" y="1078344"/>
                  </a:lnTo>
                  <a:lnTo>
                    <a:pt x="678751" y="1145959"/>
                  </a:lnTo>
                  <a:lnTo>
                    <a:pt x="1418285" y="405650"/>
                  </a:lnTo>
                  <a:close/>
                </a:path>
              </a:pathLst>
            </a:custGeom>
            <a:solidFill>
              <a:srgbClr val="FFD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74522" y="2004961"/>
              <a:ext cx="1550035" cy="875665"/>
            </a:xfrm>
            <a:custGeom>
              <a:avLst/>
              <a:gdLst/>
              <a:ahLst/>
              <a:cxnLst/>
              <a:rect l="l" t="t" r="r" b="b"/>
              <a:pathLst>
                <a:path w="1550034" h="875664">
                  <a:moveTo>
                    <a:pt x="1549971" y="807935"/>
                  </a:moveTo>
                  <a:lnTo>
                    <a:pt x="810463" y="67627"/>
                  </a:lnTo>
                  <a:lnTo>
                    <a:pt x="742911" y="0"/>
                  </a:lnTo>
                  <a:lnTo>
                    <a:pt x="0" y="743699"/>
                  </a:lnTo>
                  <a:lnTo>
                    <a:pt x="67538" y="811301"/>
                  </a:lnTo>
                  <a:lnTo>
                    <a:pt x="744601" y="133553"/>
                  </a:lnTo>
                  <a:lnTo>
                    <a:pt x="1482445" y="875538"/>
                  </a:lnTo>
                  <a:lnTo>
                    <a:pt x="1549971" y="807935"/>
                  </a:lnTo>
                  <a:close/>
                </a:path>
              </a:pathLst>
            </a:custGeom>
            <a:solidFill>
              <a:srgbClr val="1818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0369" y="2745284"/>
              <a:ext cx="807085" cy="808355"/>
            </a:xfrm>
            <a:custGeom>
              <a:avLst/>
              <a:gdLst/>
              <a:ahLst/>
              <a:cxnLst/>
              <a:rect l="l" t="t" r="r" b="b"/>
              <a:pathLst>
                <a:path w="807084" h="808354">
                  <a:moveTo>
                    <a:pt x="67538" y="0"/>
                  </a:moveTo>
                  <a:lnTo>
                    <a:pt x="0" y="67603"/>
                  </a:lnTo>
                  <a:lnTo>
                    <a:pt x="739525" y="807907"/>
                  </a:lnTo>
                  <a:lnTo>
                    <a:pt x="807070" y="740299"/>
                  </a:lnTo>
                  <a:lnTo>
                    <a:pt x="67538" y="0"/>
                  </a:lnTo>
                  <a:close/>
                </a:path>
              </a:pathLst>
            </a:custGeom>
            <a:solidFill>
              <a:srgbClr val="FFD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0331" y="5432111"/>
            <a:ext cx="1741245" cy="178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027905"/>
            <a:ext cx="906856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30" dirty="0">
                <a:solidFill>
                  <a:srgbClr val="003399"/>
                </a:solidFill>
                <a:latin typeface="+mn-lt"/>
              </a:rPr>
              <a:t>Ed</a:t>
            </a:r>
            <a:r>
              <a:rPr sz="5400" b="1" spc="-405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28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85" dirty="0">
                <a:solidFill>
                  <a:srgbClr val="003399"/>
                </a:solidFill>
                <a:latin typeface="+mn-lt"/>
              </a:rPr>
              <a:t>detection</a:t>
            </a:r>
            <a:r>
              <a:rPr sz="5400" b="1" spc="-3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70" dirty="0">
                <a:solidFill>
                  <a:srgbClr val="003399"/>
                </a:solidFill>
                <a:latin typeface="+mn-lt"/>
              </a:rPr>
              <a:t>is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10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90" dirty="0">
                <a:solidFill>
                  <a:srgbClr val="003399"/>
                </a:solidFill>
                <a:latin typeface="+mn-lt"/>
              </a:rPr>
              <a:t>no</a:t>
            </a:r>
            <a:r>
              <a:rPr sz="5400" b="1" spc="-320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-</a:t>
            </a:r>
            <a:r>
              <a:rPr sz="5400" b="1" spc="-135" dirty="0">
                <a:solidFill>
                  <a:srgbClr val="003399"/>
                </a:solidFill>
                <a:latin typeface="+mn-lt"/>
              </a:rPr>
              <a:t>trivial</a:t>
            </a:r>
            <a:r>
              <a:rPr sz="5400" b="1" spc="-1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80" dirty="0">
                <a:solidFill>
                  <a:srgbClr val="003399"/>
                </a:solidFill>
                <a:latin typeface="+mn-lt"/>
              </a:rPr>
              <a:t>task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2" y="2446274"/>
            <a:ext cx="960119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just">
              <a:lnSpc>
                <a:spcPct val="100000"/>
              </a:lnSpc>
            </a:pPr>
            <a:r>
              <a:rPr sz="3200" spc="-160" dirty="0">
                <a:cs typeface="Microsoft Sans Serif"/>
              </a:rPr>
              <a:t>Consider</a:t>
            </a:r>
            <a:r>
              <a:rPr sz="3200" spc="-155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the</a:t>
            </a:r>
            <a:r>
              <a:rPr sz="3200" spc="-140" dirty="0">
                <a:cs typeface="Microsoft Sans Serif"/>
              </a:rPr>
              <a:t> </a:t>
            </a:r>
            <a:r>
              <a:rPr sz="3200" spc="-110" dirty="0">
                <a:cs typeface="Microsoft Sans Serif"/>
              </a:rPr>
              <a:t>problem </a:t>
            </a:r>
            <a:r>
              <a:rPr sz="3200" spc="-5" dirty="0">
                <a:cs typeface="Microsoft Sans Serif"/>
              </a:rPr>
              <a:t>of </a:t>
            </a:r>
            <a:r>
              <a:rPr sz="3200" spc="-105" dirty="0">
                <a:cs typeface="Microsoft Sans Serif"/>
              </a:rPr>
              <a:t>detecting </a:t>
            </a:r>
            <a:r>
              <a:rPr sz="3200" spc="-155" dirty="0">
                <a:cs typeface="Microsoft Sans Serif"/>
              </a:rPr>
              <a:t>edges</a:t>
            </a:r>
            <a:r>
              <a:rPr sz="3200" spc="-150" dirty="0">
                <a:cs typeface="Microsoft Sans Serif"/>
              </a:rPr>
              <a:t> </a:t>
            </a:r>
            <a:r>
              <a:rPr sz="3200" spc="-155" dirty="0">
                <a:cs typeface="Microsoft Sans Serif"/>
              </a:rPr>
              <a:t>in</a:t>
            </a:r>
            <a:r>
              <a:rPr sz="3200" spc="-150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the</a:t>
            </a:r>
            <a:r>
              <a:rPr sz="3200" spc="-140" dirty="0">
                <a:cs typeface="Microsoft Sans Serif"/>
              </a:rPr>
              <a:t> </a:t>
            </a:r>
            <a:r>
              <a:rPr sz="3200" spc="-85" dirty="0">
                <a:cs typeface="Microsoft Sans Serif"/>
              </a:rPr>
              <a:t>following </a:t>
            </a:r>
            <a:r>
              <a:rPr sz="3200" spc="-140" dirty="0">
                <a:cs typeface="Microsoft Sans Serif"/>
              </a:rPr>
              <a:t>one- </a:t>
            </a:r>
            <a:r>
              <a:rPr sz="3200" spc="-160" dirty="0" smtClean="0">
                <a:cs typeface="Microsoft Sans Serif"/>
              </a:rPr>
              <a:t>dimensional</a:t>
            </a:r>
            <a:r>
              <a:rPr sz="3200" spc="10" dirty="0" smtClean="0">
                <a:cs typeface="Microsoft Sans Serif"/>
              </a:rPr>
              <a:t> </a:t>
            </a:r>
            <a:r>
              <a:rPr sz="3200" spc="-140" dirty="0">
                <a:cs typeface="Microsoft Sans Serif"/>
              </a:rPr>
              <a:t>image.</a:t>
            </a:r>
            <a:r>
              <a:rPr sz="3200" spc="35" dirty="0">
                <a:cs typeface="Microsoft Sans Serif"/>
              </a:rPr>
              <a:t> </a:t>
            </a:r>
            <a:r>
              <a:rPr sz="3200" spc="-160" dirty="0">
                <a:cs typeface="Microsoft Sans Serif"/>
              </a:rPr>
              <a:t>Here,</a:t>
            </a:r>
            <a:r>
              <a:rPr sz="3200" spc="25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we</a:t>
            </a:r>
            <a:r>
              <a:rPr sz="3200" spc="20" dirty="0">
                <a:cs typeface="Microsoft Sans Serif"/>
              </a:rPr>
              <a:t> </a:t>
            </a:r>
            <a:r>
              <a:rPr sz="3200" spc="-160" dirty="0">
                <a:cs typeface="Microsoft Sans Serif"/>
              </a:rPr>
              <a:t>may</a:t>
            </a:r>
            <a:r>
              <a:rPr sz="3200" spc="35" dirty="0">
                <a:cs typeface="Microsoft Sans Serif"/>
              </a:rPr>
              <a:t> </a:t>
            </a:r>
            <a:r>
              <a:rPr sz="3200" spc="-95" dirty="0">
                <a:cs typeface="Microsoft Sans Serif"/>
              </a:rPr>
              <a:t>intuitively</a:t>
            </a:r>
            <a:r>
              <a:rPr sz="3200" spc="5" dirty="0">
                <a:cs typeface="Microsoft Sans Serif"/>
              </a:rPr>
              <a:t> </a:t>
            </a:r>
            <a:r>
              <a:rPr sz="3200" spc="-155" dirty="0">
                <a:cs typeface="Microsoft Sans Serif"/>
              </a:rPr>
              <a:t>say</a:t>
            </a:r>
            <a:r>
              <a:rPr sz="3200" spc="35" dirty="0">
                <a:cs typeface="Microsoft Sans Serif"/>
              </a:rPr>
              <a:t> </a:t>
            </a:r>
            <a:r>
              <a:rPr sz="3200" spc="-85" dirty="0">
                <a:cs typeface="Microsoft Sans Serif"/>
              </a:rPr>
              <a:t>that</a:t>
            </a:r>
            <a:r>
              <a:rPr sz="3200" spc="15" dirty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there</a:t>
            </a:r>
            <a:r>
              <a:rPr sz="3200" spc="25" dirty="0">
                <a:cs typeface="Microsoft Sans Serif"/>
              </a:rPr>
              <a:t> </a:t>
            </a:r>
            <a:r>
              <a:rPr sz="3200" spc="-190" dirty="0">
                <a:cs typeface="Microsoft Sans Serif"/>
              </a:rPr>
              <a:t>should </a:t>
            </a:r>
            <a:r>
              <a:rPr sz="3200" spc="-620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be</a:t>
            </a:r>
            <a:r>
              <a:rPr sz="3200" spc="20" dirty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an</a:t>
            </a:r>
            <a:r>
              <a:rPr sz="3200" spc="25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edge</a:t>
            </a:r>
            <a:r>
              <a:rPr sz="3200" spc="30" dirty="0">
                <a:cs typeface="Microsoft Sans Serif"/>
              </a:rPr>
              <a:t> </a:t>
            </a:r>
            <a:r>
              <a:rPr sz="3200" spc="-135" dirty="0">
                <a:cs typeface="Microsoft Sans Serif"/>
              </a:rPr>
              <a:t>between</a:t>
            </a:r>
            <a:r>
              <a:rPr sz="3200" spc="20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the</a:t>
            </a:r>
            <a:r>
              <a:rPr sz="3200" spc="20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4</a:t>
            </a:r>
            <a:r>
              <a:rPr sz="3200" spc="-112" baseline="24305" dirty="0">
                <a:cs typeface="Microsoft Sans Serif"/>
              </a:rPr>
              <a:t>th</a:t>
            </a:r>
            <a:r>
              <a:rPr sz="3200" spc="382" baseline="24305" dirty="0">
                <a:cs typeface="Microsoft Sans Serif"/>
              </a:rPr>
              <a:t> </a:t>
            </a:r>
            <a:r>
              <a:rPr sz="3200" spc="-105" dirty="0">
                <a:cs typeface="Microsoft Sans Serif"/>
              </a:rPr>
              <a:t>and</a:t>
            </a:r>
            <a:r>
              <a:rPr sz="3200" spc="15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5</a:t>
            </a:r>
            <a:r>
              <a:rPr sz="3200" spc="-112" baseline="24305" dirty="0">
                <a:cs typeface="Microsoft Sans Serif"/>
              </a:rPr>
              <a:t>th</a:t>
            </a:r>
            <a:r>
              <a:rPr sz="3200" spc="375" baseline="24305" dirty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pixels.</a:t>
            </a:r>
            <a:endParaRPr sz="3200" dirty="0"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04949"/>
              </p:ext>
            </p:extLst>
          </p:nvPr>
        </p:nvGraphicFramePr>
        <p:xfrm>
          <a:off x="1248600" y="4038600"/>
          <a:ext cx="7539799" cy="1411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9254"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3200" dirty="0">
                          <a:latin typeface="Microsoft Sans Serif"/>
                          <a:cs typeface="Microsoft Sans Serif"/>
                        </a:rPr>
                        <a:t>5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3200" dirty="0">
                          <a:latin typeface="Microsoft Sans Serif"/>
                          <a:cs typeface="Microsoft Sans Serif"/>
                        </a:rPr>
                        <a:t>7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3200" dirty="0">
                          <a:latin typeface="Microsoft Sans Serif"/>
                          <a:cs typeface="Microsoft Sans Serif"/>
                        </a:rPr>
                        <a:t>6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3200" dirty="0">
                          <a:latin typeface="Microsoft Sans Serif"/>
                          <a:cs typeface="Microsoft Sans Serif"/>
                        </a:rPr>
                        <a:t>4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3200" spc="-10" dirty="0">
                          <a:latin typeface="Microsoft Sans Serif"/>
                          <a:cs typeface="Microsoft Sans Serif"/>
                        </a:rPr>
                        <a:t>152</a:t>
                      </a:r>
                      <a:endParaRPr sz="3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3200" spc="-10" dirty="0">
                          <a:latin typeface="Microsoft Sans Serif"/>
                          <a:cs typeface="Microsoft Sans Serif"/>
                        </a:rPr>
                        <a:t>148</a:t>
                      </a:r>
                      <a:endParaRPr sz="3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3200" spc="-10" dirty="0">
                          <a:latin typeface="Microsoft Sans Serif"/>
                          <a:cs typeface="Microsoft Sans Serif"/>
                        </a:rPr>
                        <a:t>149</a:t>
                      </a:r>
                      <a:endParaRPr sz="3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90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5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9393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6401" y="5602163"/>
            <a:ext cx="9753599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3200" b="1" spc="-150" dirty="0">
                <a:solidFill>
                  <a:srgbClr val="001F5F"/>
                </a:solidFill>
                <a:cs typeface="Arial"/>
              </a:rPr>
              <a:t>‘Significant’</a:t>
            </a:r>
            <a:r>
              <a:rPr sz="3200" b="1" spc="-15" dirty="0">
                <a:solidFill>
                  <a:srgbClr val="001F5F"/>
                </a:solidFill>
                <a:cs typeface="Arial"/>
              </a:rPr>
              <a:t> </a:t>
            </a:r>
            <a:r>
              <a:rPr sz="3200" b="1" spc="-155" dirty="0">
                <a:solidFill>
                  <a:srgbClr val="001F5F"/>
                </a:solidFill>
                <a:cs typeface="Arial"/>
              </a:rPr>
              <a:t>intensity</a:t>
            </a:r>
            <a:r>
              <a:rPr sz="3200" b="1" spc="-5" dirty="0">
                <a:solidFill>
                  <a:srgbClr val="001F5F"/>
                </a:solidFill>
                <a:cs typeface="Arial"/>
              </a:rPr>
              <a:t> </a:t>
            </a:r>
            <a:r>
              <a:rPr sz="3200" b="1" spc="-114" dirty="0">
                <a:solidFill>
                  <a:srgbClr val="001F5F"/>
                </a:solidFill>
                <a:cs typeface="Arial"/>
              </a:rPr>
              <a:t>variations(differential)</a:t>
            </a:r>
            <a:r>
              <a:rPr sz="3200" b="1" spc="-50" dirty="0">
                <a:solidFill>
                  <a:srgbClr val="001F5F"/>
                </a:solidFill>
                <a:cs typeface="Arial"/>
              </a:rPr>
              <a:t> </a:t>
            </a:r>
            <a:r>
              <a:rPr sz="3200" b="1" spc="-204" dirty="0">
                <a:solidFill>
                  <a:srgbClr val="001F5F"/>
                </a:solidFill>
                <a:cs typeface="Arial"/>
              </a:rPr>
              <a:t>represents</a:t>
            </a:r>
            <a:r>
              <a:rPr sz="3200" b="1" spc="-25" dirty="0">
                <a:solidFill>
                  <a:srgbClr val="001F5F"/>
                </a:solidFill>
                <a:cs typeface="Arial"/>
              </a:rPr>
              <a:t> </a:t>
            </a:r>
            <a:r>
              <a:rPr sz="3200" b="1" spc="-135" dirty="0">
                <a:solidFill>
                  <a:srgbClr val="001F5F"/>
                </a:solidFill>
                <a:cs typeface="Arial"/>
              </a:rPr>
              <a:t>an</a:t>
            </a:r>
            <a:r>
              <a:rPr sz="3200" b="1" spc="-10" dirty="0">
                <a:solidFill>
                  <a:srgbClr val="001F5F"/>
                </a:solidFill>
                <a:cs typeface="Arial"/>
              </a:rPr>
              <a:t> </a:t>
            </a:r>
            <a:r>
              <a:rPr sz="3200" b="1" spc="-190" dirty="0">
                <a:solidFill>
                  <a:srgbClr val="001F5F"/>
                </a:solidFill>
                <a:cs typeface="Arial"/>
              </a:rPr>
              <a:t>edge</a:t>
            </a:r>
            <a:endParaRPr sz="3200" dirty="0">
              <a:cs typeface="Arial"/>
            </a:endParaRPr>
          </a:p>
          <a:p>
            <a:pPr marR="31115" algn="just">
              <a:lnSpc>
                <a:spcPct val="100000"/>
              </a:lnSpc>
            </a:pPr>
            <a:r>
              <a:rPr sz="3200" spc="-370" dirty="0" smtClean="0">
                <a:cs typeface="Microsoft Sans Serif"/>
              </a:rPr>
              <a:t>To</a:t>
            </a:r>
            <a:r>
              <a:rPr sz="3200" spc="-95" dirty="0" smtClean="0">
                <a:cs typeface="Microsoft Sans Serif"/>
              </a:rPr>
              <a:t> </a:t>
            </a:r>
            <a:r>
              <a:rPr sz="3200" spc="-45" dirty="0">
                <a:cs typeface="Microsoft Sans Serif"/>
              </a:rPr>
              <a:t>firmly </a:t>
            </a:r>
            <a:r>
              <a:rPr sz="3200" spc="-120" dirty="0">
                <a:cs typeface="Microsoft Sans Serif"/>
              </a:rPr>
              <a:t>state </a:t>
            </a:r>
            <a:r>
              <a:rPr sz="3200" spc="-15" dirty="0">
                <a:cs typeface="Microsoft Sans Serif"/>
              </a:rPr>
              <a:t>a </a:t>
            </a:r>
            <a:r>
              <a:rPr sz="3200" spc="-130" dirty="0">
                <a:cs typeface="Microsoft Sans Serif"/>
              </a:rPr>
              <a:t>specific</a:t>
            </a:r>
            <a:r>
              <a:rPr sz="3200" spc="-125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threshold</a:t>
            </a:r>
            <a:r>
              <a:rPr sz="3200" spc="-140" dirty="0">
                <a:cs typeface="Microsoft Sans Serif"/>
              </a:rPr>
              <a:t> </a:t>
            </a:r>
            <a:r>
              <a:rPr sz="3200" spc="-210" dirty="0">
                <a:cs typeface="Microsoft Sans Serif"/>
              </a:rPr>
              <a:t>on</a:t>
            </a:r>
            <a:r>
              <a:rPr sz="3200" spc="215" dirty="0">
                <a:cs typeface="Microsoft Sans Serif"/>
              </a:rPr>
              <a:t> </a:t>
            </a:r>
            <a:r>
              <a:rPr sz="3200" spc="-210" dirty="0">
                <a:cs typeface="Microsoft Sans Serif"/>
              </a:rPr>
              <a:t>how</a:t>
            </a:r>
            <a:r>
              <a:rPr sz="3200" spc="220" dirty="0">
                <a:cs typeface="Microsoft Sans Serif"/>
              </a:rPr>
              <a:t> </a:t>
            </a:r>
            <a:r>
              <a:rPr sz="3200" spc="-50" dirty="0">
                <a:cs typeface="Microsoft Sans Serif"/>
              </a:rPr>
              <a:t>large </a:t>
            </a:r>
            <a:r>
              <a:rPr sz="3200" spc="-145" dirty="0">
                <a:cs typeface="Microsoft Sans Serif"/>
              </a:rPr>
              <a:t>the</a:t>
            </a:r>
            <a:r>
              <a:rPr sz="3200" spc="345" dirty="0">
                <a:cs typeface="Microsoft Sans Serif"/>
              </a:rPr>
              <a:t> </a:t>
            </a:r>
            <a:r>
              <a:rPr sz="3200" spc="-135" dirty="0" smtClean="0">
                <a:cs typeface="Microsoft Sans Serif"/>
              </a:rPr>
              <a:t>intensity</a:t>
            </a:r>
            <a:r>
              <a:rPr sz="3200" spc="-130" dirty="0" smtClean="0">
                <a:cs typeface="Microsoft Sans Serif"/>
              </a:rPr>
              <a:t> </a:t>
            </a:r>
            <a:r>
              <a:rPr sz="3200" spc="-160" dirty="0">
                <a:cs typeface="Microsoft Sans Serif"/>
              </a:rPr>
              <a:t>change</a:t>
            </a:r>
            <a:r>
              <a:rPr sz="3200" spc="20" dirty="0">
                <a:cs typeface="Microsoft Sans Serif"/>
              </a:rPr>
              <a:t> </a:t>
            </a:r>
            <a:r>
              <a:rPr sz="3200" spc="-135" dirty="0">
                <a:cs typeface="Microsoft Sans Serif"/>
              </a:rPr>
              <a:t>between</a:t>
            </a:r>
            <a:r>
              <a:rPr sz="3200" spc="40" dirty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two</a:t>
            </a:r>
            <a:r>
              <a:rPr sz="3200" spc="30" dirty="0">
                <a:cs typeface="Microsoft Sans Serif"/>
              </a:rPr>
              <a:t> </a:t>
            </a:r>
            <a:r>
              <a:rPr sz="3200" spc="-125" dirty="0">
                <a:cs typeface="Microsoft Sans Serif"/>
              </a:rPr>
              <a:t>neighbouring</a:t>
            </a:r>
            <a:r>
              <a:rPr sz="3200" spc="15" dirty="0">
                <a:cs typeface="Microsoft Sans Serif"/>
              </a:rPr>
              <a:t> </a:t>
            </a:r>
            <a:r>
              <a:rPr sz="3200" spc="-110" dirty="0">
                <a:cs typeface="Microsoft Sans Serif"/>
              </a:rPr>
              <a:t>pixels</a:t>
            </a:r>
            <a:r>
              <a:rPr sz="3200" spc="20" dirty="0">
                <a:cs typeface="Microsoft Sans Serif"/>
              </a:rPr>
              <a:t> </a:t>
            </a:r>
            <a:r>
              <a:rPr sz="3200" spc="-265" dirty="0">
                <a:cs typeface="Microsoft Sans Serif"/>
              </a:rPr>
              <a:t>must</a:t>
            </a:r>
            <a:r>
              <a:rPr sz="3200" spc="25" dirty="0">
                <a:cs typeface="Microsoft Sans Serif"/>
              </a:rPr>
              <a:t> </a:t>
            </a:r>
            <a:r>
              <a:rPr sz="3200" spc="-80" dirty="0">
                <a:cs typeface="Microsoft Sans Serif"/>
              </a:rPr>
              <a:t>be</a:t>
            </a:r>
            <a:r>
              <a:rPr sz="3200" spc="25" dirty="0">
                <a:cs typeface="Microsoft Sans Serif"/>
              </a:rPr>
              <a:t> </a:t>
            </a:r>
            <a:r>
              <a:rPr sz="3200" spc="-20" dirty="0">
                <a:cs typeface="Microsoft Sans Serif"/>
              </a:rPr>
              <a:t>for</a:t>
            </a:r>
            <a:r>
              <a:rPr sz="3200" spc="20" dirty="0">
                <a:cs typeface="Microsoft Sans Serif"/>
              </a:rPr>
              <a:t> </a:t>
            </a:r>
            <a:r>
              <a:rPr sz="3200" spc="-345" dirty="0">
                <a:cs typeface="Microsoft Sans Serif"/>
              </a:rPr>
              <a:t>us</a:t>
            </a:r>
            <a:r>
              <a:rPr sz="3200" spc="-270" dirty="0">
                <a:cs typeface="Microsoft Sans Serif"/>
              </a:rPr>
              <a:t> </a:t>
            </a:r>
            <a:r>
              <a:rPr sz="3200" spc="-80" dirty="0">
                <a:cs typeface="Microsoft Sans Serif"/>
              </a:rPr>
              <a:t>to</a:t>
            </a:r>
            <a:r>
              <a:rPr sz="3200" spc="25" dirty="0">
                <a:cs typeface="Microsoft Sans Serif"/>
              </a:rPr>
              <a:t> </a:t>
            </a:r>
            <a:r>
              <a:rPr sz="3200" spc="-155" dirty="0">
                <a:cs typeface="Microsoft Sans Serif"/>
              </a:rPr>
              <a:t>say</a:t>
            </a:r>
            <a:r>
              <a:rPr sz="3200" spc="20" dirty="0">
                <a:cs typeface="Microsoft Sans Serif"/>
              </a:rPr>
              <a:t> </a:t>
            </a:r>
            <a:r>
              <a:rPr sz="3200" spc="-85" dirty="0">
                <a:cs typeface="Microsoft Sans Serif"/>
              </a:rPr>
              <a:t>that </a:t>
            </a:r>
            <a:r>
              <a:rPr sz="3200" spc="-625" dirty="0">
                <a:cs typeface="Microsoft Sans Serif"/>
              </a:rPr>
              <a:t> </a:t>
            </a:r>
            <a:r>
              <a:rPr sz="3200" spc="-110" dirty="0">
                <a:cs typeface="Microsoft Sans Serif"/>
              </a:rPr>
              <a:t>ther</a:t>
            </a:r>
            <a:r>
              <a:rPr sz="3200" spc="-135" dirty="0">
                <a:cs typeface="Microsoft Sans Serif"/>
              </a:rPr>
              <a:t>e</a:t>
            </a:r>
            <a:r>
              <a:rPr sz="3200" spc="20" dirty="0">
                <a:cs typeface="Microsoft Sans Serif"/>
              </a:rPr>
              <a:t> </a:t>
            </a:r>
            <a:r>
              <a:rPr sz="3200" spc="-345" dirty="0">
                <a:cs typeface="Microsoft Sans Serif"/>
              </a:rPr>
              <a:t>sh</a:t>
            </a:r>
            <a:r>
              <a:rPr sz="3200" spc="-150" dirty="0">
                <a:cs typeface="Microsoft Sans Serif"/>
              </a:rPr>
              <a:t>oul</a:t>
            </a:r>
            <a:r>
              <a:rPr sz="3200" spc="-15" dirty="0">
                <a:cs typeface="Microsoft Sans Serif"/>
              </a:rPr>
              <a:t>d</a:t>
            </a:r>
            <a:r>
              <a:rPr sz="3200" spc="5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be</a:t>
            </a:r>
            <a:r>
              <a:rPr sz="3200" spc="15" dirty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an</a:t>
            </a:r>
            <a:r>
              <a:rPr sz="3200" spc="25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e</a:t>
            </a:r>
            <a:r>
              <a:rPr sz="3200" spc="-85" dirty="0">
                <a:cs typeface="Microsoft Sans Serif"/>
              </a:rPr>
              <a:t>d</a:t>
            </a:r>
            <a:r>
              <a:rPr sz="3200" spc="-70" dirty="0">
                <a:cs typeface="Microsoft Sans Serif"/>
              </a:rPr>
              <a:t>g</a:t>
            </a:r>
            <a:r>
              <a:rPr sz="3200" spc="-135" dirty="0">
                <a:cs typeface="Microsoft Sans Serif"/>
              </a:rPr>
              <a:t>e</a:t>
            </a:r>
            <a:r>
              <a:rPr sz="3200" spc="30" dirty="0">
                <a:cs typeface="Microsoft Sans Serif"/>
              </a:rPr>
              <a:t> </a:t>
            </a:r>
            <a:r>
              <a:rPr sz="3200" spc="-65" dirty="0">
                <a:cs typeface="Microsoft Sans Serif"/>
              </a:rPr>
              <a:t>be</a:t>
            </a:r>
            <a:r>
              <a:rPr sz="3200" spc="-45" dirty="0">
                <a:cs typeface="Microsoft Sans Serif"/>
              </a:rPr>
              <a:t>t</a:t>
            </a:r>
            <a:r>
              <a:rPr sz="3200" spc="-190" dirty="0">
                <a:cs typeface="Microsoft Sans Serif"/>
              </a:rPr>
              <a:t>w</a:t>
            </a:r>
            <a:r>
              <a:rPr sz="3200" spc="-185" dirty="0">
                <a:cs typeface="Microsoft Sans Serif"/>
              </a:rPr>
              <a:t>een</a:t>
            </a:r>
            <a:r>
              <a:rPr sz="3200" spc="35" dirty="0">
                <a:cs typeface="Microsoft Sans Serif"/>
              </a:rPr>
              <a:t> </a:t>
            </a:r>
            <a:r>
              <a:rPr sz="3200" spc="-210" dirty="0">
                <a:cs typeface="Microsoft Sans Serif"/>
              </a:rPr>
              <a:t>thes</a:t>
            </a:r>
            <a:r>
              <a:rPr sz="3200" spc="-135" dirty="0">
                <a:cs typeface="Microsoft Sans Serif"/>
              </a:rPr>
              <a:t>e</a:t>
            </a:r>
            <a:r>
              <a:rPr sz="3200" spc="20" dirty="0">
                <a:cs typeface="Microsoft Sans Serif"/>
              </a:rPr>
              <a:t> </a:t>
            </a:r>
            <a:r>
              <a:rPr sz="3200" spc="-25" dirty="0">
                <a:cs typeface="Microsoft Sans Serif"/>
              </a:rPr>
              <a:t>p</a:t>
            </a:r>
            <a:r>
              <a:rPr sz="3200" spc="-15" dirty="0">
                <a:cs typeface="Microsoft Sans Serif"/>
              </a:rPr>
              <a:t>i</a:t>
            </a:r>
            <a:r>
              <a:rPr sz="3200" spc="-65" dirty="0">
                <a:cs typeface="Microsoft Sans Serif"/>
              </a:rPr>
              <a:t>x</a:t>
            </a:r>
            <a:r>
              <a:rPr sz="3200" spc="-190" dirty="0">
                <a:cs typeface="Microsoft Sans Serif"/>
              </a:rPr>
              <a:t>els</a:t>
            </a:r>
            <a:r>
              <a:rPr sz="3200" spc="15" dirty="0">
                <a:cs typeface="Microsoft Sans Serif"/>
              </a:rPr>
              <a:t> </a:t>
            </a:r>
            <a:r>
              <a:rPr sz="3200" spc="-140" dirty="0">
                <a:cs typeface="Microsoft Sans Serif"/>
              </a:rPr>
              <a:t>i</a:t>
            </a:r>
            <a:r>
              <a:rPr sz="3200" spc="-290" dirty="0">
                <a:cs typeface="Microsoft Sans Serif"/>
              </a:rPr>
              <a:t>s</a:t>
            </a:r>
            <a:r>
              <a:rPr sz="3200" spc="25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not</a:t>
            </a:r>
            <a:r>
              <a:rPr sz="3200" spc="25" dirty="0">
                <a:cs typeface="Microsoft Sans Serif"/>
              </a:rPr>
              <a:t> </a:t>
            </a:r>
            <a:r>
              <a:rPr sz="3200" spc="-25" dirty="0">
                <a:cs typeface="Microsoft Sans Serif"/>
              </a:rPr>
              <a:t>a</a:t>
            </a:r>
            <a:r>
              <a:rPr sz="3200" spc="-45" dirty="0">
                <a:cs typeface="Microsoft Sans Serif"/>
              </a:rPr>
              <a:t>l</a:t>
            </a:r>
            <a:r>
              <a:rPr sz="3200" spc="-220" dirty="0">
                <a:cs typeface="Microsoft Sans Serif"/>
              </a:rPr>
              <a:t>w</a:t>
            </a:r>
            <a:r>
              <a:rPr sz="3200" spc="-70" dirty="0">
                <a:cs typeface="Microsoft Sans Serif"/>
              </a:rPr>
              <a:t>a</a:t>
            </a:r>
            <a:r>
              <a:rPr sz="3200" spc="-204" dirty="0">
                <a:cs typeface="Microsoft Sans Serif"/>
              </a:rPr>
              <a:t>ys</a:t>
            </a:r>
            <a:r>
              <a:rPr sz="3200" spc="35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a  </a:t>
            </a:r>
            <a:r>
              <a:rPr sz="3200" spc="-165" dirty="0">
                <a:cs typeface="Microsoft Sans Serif"/>
              </a:rPr>
              <a:t>simple</a:t>
            </a:r>
            <a:r>
              <a:rPr sz="3200" spc="10" dirty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problem.</a:t>
            </a:r>
            <a:endParaRPr sz="32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166767"/>
            <a:ext cx="42970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7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50" dirty="0">
                <a:solidFill>
                  <a:srgbClr val="003399"/>
                </a:solidFill>
                <a:latin typeface="+mn-lt"/>
              </a:rPr>
              <a:t>Detection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1" y="2583180"/>
            <a:ext cx="9220200" cy="4998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600" spc="-275" dirty="0">
                <a:cs typeface="Microsoft Sans Serif"/>
              </a:rPr>
              <a:t>Edges</a:t>
            </a:r>
            <a:r>
              <a:rPr sz="3600" spc="30" dirty="0">
                <a:cs typeface="Microsoft Sans Serif"/>
              </a:rPr>
              <a:t> </a:t>
            </a:r>
            <a:r>
              <a:rPr sz="3600" spc="-60" dirty="0">
                <a:cs typeface="Microsoft Sans Serif"/>
              </a:rPr>
              <a:t>are</a:t>
            </a:r>
            <a:r>
              <a:rPr sz="3600" spc="35" dirty="0">
                <a:cs typeface="Microsoft Sans Serif"/>
              </a:rPr>
              <a:t> </a:t>
            </a:r>
            <a:r>
              <a:rPr sz="3600" spc="-170" dirty="0">
                <a:cs typeface="Microsoft Sans Serif"/>
              </a:rPr>
              <a:t>the</a:t>
            </a:r>
            <a:r>
              <a:rPr sz="3600" spc="40" dirty="0">
                <a:cs typeface="Microsoft Sans Serif"/>
              </a:rPr>
              <a:t> </a:t>
            </a:r>
            <a:r>
              <a:rPr sz="3600" spc="-280" dirty="0">
                <a:cs typeface="Microsoft Sans Serif"/>
              </a:rPr>
              <a:t>most</a:t>
            </a:r>
            <a:r>
              <a:rPr sz="3600" spc="30" dirty="0">
                <a:cs typeface="Microsoft Sans Serif"/>
              </a:rPr>
              <a:t> </a:t>
            </a:r>
            <a:r>
              <a:rPr sz="3600" spc="-320" dirty="0">
                <a:cs typeface="Microsoft Sans Serif"/>
              </a:rPr>
              <a:t>common</a:t>
            </a:r>
            <a:r>
              <a:rPr sz="3600" spc="25" dirty="0">
                <a:cs typeface="Microsoft Sans Serif"/>
              </a:rPr>
              <a:t> </a:t>
            </a:r>
            <a:r>
              <a:rPr sz="3600" spc="-105" dirty="0">
                <a:cs typeface="Microsoft Sans Serif"/>
              </a:rPr>
              <a:t>approach</a:t>
            </a:r>
            <a:r>
              <a:rPr sz="3600" spc="25" dirty="0">
                <a:cs typeface="Microsoft Sans Serif"/>
              </a:rPr>
              <a:t> </a:t>
            </a:r>
            <a:r>
              <a:rPr sz="3600" spc="-20" dirty="0">
                <a:cs typeface="Microsoft Sans Serif"/>
              </a:rPr>
              <a:t>for</a:t>
            </a:r>
            <a:r>
              <a:rPr sz="3600" spc="35" dirty="0">
                <a:cs typeface="Microsoft Sans Serif"/>
              </a:rPr>
              <a:t> </a:t>
            </a:r>
            <a:r>
              <a:rPr sz="3600" spc="-120" dirty="0">
                <a:cs typeface="Microsoft Sans Serif"/>
              </a:rPr>
              <a:t>detecting </a:t>
            </a:r>
            <a:r>
              <a:rPr sz="3600" spc="-730" dirty="0">
                <a:cs typeface="Microsoft Sans Serif"/>
              </a:rPr>
              <a:t> </a:t>
            </a:r>
            <a:r>
              <a:rPr sz="3600" spc="-155" dirty="0">
                <a:cs typeface="Microsoft Sans Serif"/>
              </a:rPr>
              <a:t>meaningful</a:t>
            </a:r>
            <a:r>
              <a:rPr sz="3600" spc="30" dirty="0">
                <a:cs typeface="Microsoft Sans Serif"/>
              </a:rPr>
              <a:t> </a:t>
            </a:r>
            <a:r>
              <a:rPr sz="3600" spc="-185" dirty="0">
                <a:cs typeface="Microsoft Sans Serif"/>
              </a:rPr>
              <a:t>discontinuities</a:t>
            </a:r>
            <a:r>
              <a:rPr sz="3600" spc="50" dirty="0">
                <a:cs typeface="Microsoft Sans Serif"/>
              </a:rPr>
              <a:t> </a:t>
            </a:r>
            <a:r>
              <a:rPr sz="3600" spc="-185" dirty="0">
                <a:cs typeface="Microsoft Sans Serif"/>
              </a:rPr>
              <a:t>in</a:t>
            </a:r>
            <a:r>
              <a:rPr sz="3600" spc="25" dirty="0">
                <a:cs typeface="Microsoft Sans Serif"/>
              </a:rPr>
              <a:t> </a:t>
            </a:r>
            <a:r>
              <a:rPr sz="3600" spc="-30" dirty="0">
                <a:cs typeface="Microsoft Sans Serif"/>
              </a:rPr>
              <a:t>gray</a:t>
            </a:r>
            <a:r>
              <a:rPr sz="3600" spc="30" dirty="0">
                <a:cs typeface="Microsoft Sans Serif"/>
              </a:rPr>
              <a:t> </a:t>
            </a:r>
            <a:r>
              <a:rPr sz="3600" spc="-130" dirty="0">
                <a:cs typeface="Microsoft Sans Serif"/>
              </a:rPr>
              <a:t>level.</a:t>
            </a:r>
            <a:endParaRPr sz="3600" dirty="0">
              <a:cs typeface="Microsoft Sans Serif"/>
            </a:endParaRPr>
          </a:p>
          <a:p>
            <a:pPr algn="just"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3600" dirty="0">
              <a:cs typeface="Microsoft Sans Serif"/>
            </a:endParaRPr>
          </a:p>
          <a:p>
            <a:pPr marR="751205" algn="just">
              <a:lnSpc>
                <a:spcPct val="100000"/>
              </a:lnSpc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600" spc="-325" dirty="0">
                <a:cs typeface="Microsoft Sans Serif"/>
              </a:rPr>
              <a:t>The</a:t>
            </a:r>
            <a:r>
              <a:rPr sz="3600" spc="25" dirty="0">
                <a:cs typeface="Microsoft Sans Serif"/>
              </a:rPr>
              <a:t> </a:t>
            </a:r>
            <a:r>
              <a:rPr sz="3600" spc="-10" dirty="0">
                <a:cs typeface="Microsoft Sans Serif"/>
              </a:rPr>
              <a:t>p</a:t>
            </a:r>
            <a:r>
              <a:rPr sz="3600" spc="-70" dirty="0">
                <a:cs typeface="Microsoft Sans Serif"/>
              </a:rPr>
              <a:t>r</a:t>
            </a:r>
            <a:r>
              <a:rPr sz="3600" spc="-210" dirty="0">
                <a:cs typeface="Microsoft Sans Serif"/>
              </a:rPr>
              <a:t>oc</a:t>
            </a:r>
            <a:r>
              <a:rPr sz="3600" spc="-220" dirty="0">
                <a:cs typeface="Microsoft Sans Serif"/>
              </a:rPr>
              <a:t>e</a:t>
            </a:r>
            <a:r>
              <a:rPr sz="3600" spc="-470" dirty="0">
                <a:cs typeface="Microsoft Sans Serif"/>
              </a:rPr>
              <a:t>ss</a:t>
            </a:r>
            <a:r>
              <a:rPr sz="3600" spc="40" dirty="0">
                <a:cs typeface="Microsoft Sans Serif"/>
              </a:rPr>
              <a:t> </a:t>
            </a:r>
            <a:r>
              <a:rPr sz="3600" spc="-5" dirty="0">
                <a:cs typeface="Microsoft Sans Serif"/>
              </a:rPr>
              <a:t>of</a:t>
            </a:r>
            <a:r>
              <a:rPr sz="3600" spc="114" dirty="0">
                <a:cs typeface="Microsoft Sans Serif"/>
              </a:rPr>
              <a:t> </a:t>
            </a:r>
            <a:r>
              <a:rPr sz="3600" spc="-65" dirty="0">
                <a:cs typeface="Microsoft Sans Serif"/>
              </a:rPr>
              <a:t>ed</a:t>
            </a:r>
            <a:r>
              <a:rPr sz="3600" spc="-120" dirty="0">
                <a:cs typeface="Microsoft Sans Serif"/>
              </a:rPr>
              <a:t>g</a:t>
            </a:r>
            <a:r>
              <a:rPr sz="3600" spc="-160" dirty="0">
                <a:cs typeface="Microsoft Sans Serif"/>
              </a:rPr>
              <a:t>e</a:t>
            </a:r>
            <a:r>
              <a:rPr sz="3600" spc="35" dirty="0">
                <a:cs typeface="Microsoft Sans Serif"/>
              </a:rPr>
              <a:t> </a:t>
            </a:r>
            <a:r>
              <a:rPr sz="3600" spc="-85" dirty="0">
                <a:cs typeface="Microsoft Sans Serif"/>
              </a:rPr>
              <a:t>det</a:t>
            </a:r>
            <a:r>
              <a:rPr sz="3600" spc="-95" dirty="0">
                <a:cs typeface="Microsoft Sans Serif"/>
              </a:rPr>
              <a:t>e</a:t>
            </a:r>
            <a:r>
              <a:rPr sz="3600" spc="-175" dirty="0">
                <a:cs typeface="Microsoft Sans Serif"/>
              </a:rPr>
              <a:t>ction</a:t>
            </a:r>
            <a:r>
              <a:rPr sz="3600" spc="25" dirty="0">
                <a:cs typeface="Microsoft Sans Serif"/>
              </a:rPr>
              <a:t> </a:t>
            </a:r>
            <a:r>
              <a:rPr sz="3600" spc="-225" dirty="0">
                <a:cs typeface="Microsoft Sans Serif"/>
              </a:rPr>
              <a:t>can</a:t>
            </a:r>
            <a:r>
              <a:rPr sz="3600" spc="35" dirty="0">
                <a:cs typeface="Microsoft Sans Serif"/>
              </a:rPr>
              <a:t> </a:t>
            </a:r>
            <a:r>
              <a:rPr sz="3600" spc="-90" dirty="0" smtClean="0">
                <a:cs typeface="Microsoft Sans Serif"/>
              </a:rPr>
              <a:t>be</a:t>
            </a:r>
            <a:r>
              <a:rPr lang="en-IN" sz="3600" spc="30" dirty="0">
                <a:cs typeface="Microsoft Sans Serif"/>
              </a:rPr>
              <a:t> </a:t>
            </a:r>
            <a:r>
              <a:rPr sz="3600" spc="-10" dirty="0" smtClean="0">
                <a:cs typeface="Microsoft Sans Serif"/>
              </a:rPr>
              <a:t>b</a:t>
            </a:r>
            <a:r>
              <a:rPr sz="3600" spc="-60" dirty="0" smtClean="0">
                <a:cs typeface="Microsoft Sans Serif"/>
              </a:rPr>
              <a:t>r</a:t>
            </a:r>
            <a:r>
              <a:rPr sz="3600" spc="-65" dirty="0" smtClean="0">
                <a:cs typeface="Microsoft Sans Serif"/>
              </a:rPr>
              <a:t>oa</a:t>
            </a:r>
            <a:r>
              <a:rPr sz="3600" spc="-60" dirty="0" smtClean="0">
                <a:cs typeface="Microsoft Sans Serif"/>
              </a:rPr>
              <a:t>d</a:t>
            </a:r>
            <a:r>
              <a:rPr sz="3600" spc="-20" dirty="0" smtClean="0">
                <a:cs typeface="Microsoft Sans Serif"/>
              </a:rPr>
              <a:t>ly</a:t>
            </a:r>
            <a:r>
              <a:rPr lang="en-IN" sz="3600" spc="-20" dirty="0" smtClean="0">
                <a:cs typeface="Microsoft Sans Serif"/>
              </a:rPr>
              <a:t> </a:t>
            </a:r>
            <a:r>
              <a:rPr sz="3600" spc="-140" dirty="0" smtClean="0">
                <a:cs typeface="Microsoft Sans Serif"/>
              </a:rPr>
              <a:t>classified</a:t>
            </a:r>
            <a:r>
              <a:rPr sz="3600" spc="30" dirty="0" smtClean="0">
                <a:cs typeface="Microsoft Sans Serif"/>
              </a:rPr>
              <a:t> </a:t>
            </a:r>
            <a:r>
              <a:rPr sz="3600" spc="-140" dirty="0">
                <a:cs typeface="Microsoft Sans Serif"/>
              </a:rPr>
              <a:t>into</a:t>
            </a:r>
            <a:r>
              <a:rPr sz="3600" spc="35" dirty="0">
                <a:cs typeface="Microsoft Sans Serif"/>
              </a:rPr>
              <a:t> </a:t>
            </a:r>
            <a:r>
              <a:rPr sz="3600" spc="-135" dirty="0">
                <a:cs typeface="Microsoft Sans Serif"/>
              </a:rPr>
              <a:t>two</a:t>
            </a:r>
            <a:r>
              <a:rPr sz="3600" spc="35" dirty="0">
                <a:cs typeface="Microsoft Sans Serif"/>
              </a:rPr>
              <a:t> </a:t>
            </a:r>
            <a:r>
              <a:rPr sz="3600" spc="-140" dirty="0">
                <a:cs typeface="Microsoft Sans Serif"/>
              </a:rPr>
              <a:t>categories</a:t>
            </a:r>
            <a:r>
              <a:rPr sz="3600" spc="-140" dirty="0" smtClean="0">
                <a:cs typeface="Microsoft Sans Serif"/>
              </a:rPr>
              <a:t>:</a:t>
            </a:r>
            <a:endParaRPr lang="en-IN" sz="3600" spc="-140" dirty="0" smtClean="0">
              <a:cs typeface="Microsoft Sans Serif"/>
            </a:endParaRPr>
          </a:p>
          <a:p>
            <a:pPr marR="751205" algn="just">
              <a:lnSpc>
                <a:spcPct val="100000"/>
              </a:lnSpc>
              <a:buClr>
                <a:srgbClr val="DD8046"/>
              </a:buClr>
              <a:buSzPct val="58928"/>
              <a:tabLst>
                <a:tab pos="332740" algn="l"/>
                <a:tab pos="333375" algn="l"/>
              </a:tabLst>
            </a:pPr>
            <a:endParaRPr sz="3600" dirty="0">
              <a:cs typeface="Microsoft Sans Serif"/>
            </a:endParaRPr>
          </a:p>
          <a:p>
            <a:pPr marL="0" lvl="1" algn="just">
              <a:lnSpc>
                <a:spcPct val="100000"/>
              </a:lnSpc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600" b="1" spc="-145" dirty="0">
                <a:solidFill>
                  <a:srgbClr val="C00000"/>
                </a:solidFill>
                <a:cs typeface="Arial"/>
              </a:rPr>
              <a:t>Deri</a:t>
            </a:r>
            <a:r>
              <a:rPr sz="3600" b="1" spc="-195" dirty="0">
                <a:solidFill>
                  <a:srgbClr val="C00000"/>
                </a:solidFill>
                <a:cs typeface="Arial"/>
              </a:rPr>
              <a:t>v</a:t>
            </a:r>
            <a:r>
              <a:rPr sz="3600" b="1" spc="-30" dirty="0">
                <a:solidFill>
                  <a:srgbClr val="C00000"/>
                </a:solidFill>
                <a:cs typeface="Arial"/>
              </a:rPr>
              <a:t>a</a:t>
            </a:r>
            <a:r>
              <a:rPr sz="3600" b="1" spc="-130" dirty="0">
                <a:solidFill>
                  <a:srgbClr val="C00000"/>
                </a:solidFill>
                <a:cs typeface="Arial"/>
              </a:rPr>
              <a:t>t</a:t>
            </a:r>
            <a:r>
              <a:rPr sz="3600" b="1" spc="-120" dirty="0">
                <a:solidFill>
                  <a:srgbClr val="C00000"/>
                </a:solidFill>
                <a:cs typeface="Arial"/>
              </a:rPr>
              <a:t>i</a:t>
            </a:r>
            <a:r>
              <a:rPr sz="3600" b="1" spc="-95" dirty="0">
                <a:solidFill>
                  <a:srgbClr val="C00000"/>
                </a:solidFill>
                <a:cs typeface="Arial"/>
              </a:rPr>
              <a:t>v</a:t>
            </a:r>
            <a:r>
              <a:rPr sz="3600" b="1" spc="-200" dirty="0">
                <a:solidFill>
                  <a:srgbClr val="C00000"/>
                </a:solidFill>
                <a:cs typeface="Arial"/>
              </a:rPr>
              <a:t>e</a:t>
            </a:r>
            <a:r>
              <a:rPr sz="3600" b="1" spc="-55" dirty="0">
                <a:solidFill>
                  <a:srgbClr val="C00000"/>
                </a:solidFill>
                <a:cs typeface="Arial"/>
              </a:rPr>
              <a:t> </a:t>
            </a:r>
            <a:r>
              <a:rPr sz="3600" b="1" spc="-195" dirty="0" smtClean="0">
                <a:solidFill>
                  <a:srgbClr val="C00000"/>
                </a:solidFill>
                <a:cs typeface="Arial"/>
              </a:rPr>
              <a:t>approach</a:t>
            </a:r>
            <a:endParaRPr lang="en-IN" sz="3600" b="1" spc="-195" dirty="0" smtClean="0">
              <a:solidFill>
                <a:srgbClr val="C00000"/>
              </a:solidFill>
              <a:cs typeface="Arial"/>
            </a:endParaRPr>
          </a:p>
          <a:p>
            <a:pPr marL="0" lvl="1" algn="just">
              <a:lnSpc>
                <a:spcPct val="100000"/>
              </a:lnSpc>
              <a:buClr>
                <a:srgbClr val="005DA1"/>
              </a:buClr>
              <a:tabLst>
                <a:tab pos="652463" algn="l"/>
                <a:tab pos="7443788" algn="l"/>
              </a:tabLst>
            </a:pPr>
            <a:endParaRPr sz="3600" dirty="0">
              <a:cs typeface="Arial"/>
            </a:endParaRPr>
          </a:p>
          <a:p>
            <a:pPr marL="0" lvl="1" algn="just">
              <a:lnSpc>
                <a:spcPct val="100000"/>
              </a:lnSpc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600" b="1" spc="-490" dirty="0">
                <a:solidFill>
                  <a:srgbClr val="C00000"/>
                </a:solidFill>
                <a:cs typeface="Arial"/>
              </a:rPr>
              <a:t>P</a:t>
            </a:r>
            <a:r>
              <a:rPr sz="3600" b="1" spc="-25" dirty="0">
                <a:solidFill>
                  <a:srgbClr val="C00000"/>
                </a:solidFill>
                <a:cs typeface="Arial"/>
              </a:rPr>
              <a:t>a</a:t>
            </a:r>
            <a:r>
              <a:rPr sz="3600" b="1" spc="-190" dirty="0">
                <a:solidFill>
                  <a:srgbClr val="C00000"/>
                </a:solidFill>
                <a:cs typeface="Arial"/>
              </a:rPr>
              <a:t>t</a:t>
            </a:r>
            <a:r>
              <a:rPr sz="3600" b="1" spc="-200" dirty="0">
                <a:solidFill>
                  <a:srgbClr val="C00000"/>
                </a:solidFill>
                <a:cs typeface="Arial"/>
              </a:rPr>
              <a:t>t</a:t>
            </a:r>
            <a:r>
              <a:rPr sz="3600" b="1" spc="-235" dirty="0">
                <a:solidFill>
                  <a:srgbClr val="C00000"/>
                </a:solidFill>
                <a:cs typeface="Arial"/>
              </a:rPr>
              <a:t>e</a:t>
            </a:r>
            <a:r>
              <a:rPr sz="3600" b="1" spc="-145" dirty="0">
                <a:solidFill>
                  <a:srgbClr val="C00000"/>
                </a:solidFill>
                <a:cs typeface="Arial"/>
              </a:rPr>
              <a:t>r</a:t>
            </a:r>
            <a:r>
              <a:rPr sz="3600" b="1" spc="-204" dirty="0">
                <a:solidFill>
                  <a:srgbClr val="C00000"/>
                </a:solidFill>
                <a:cs typeface="Arial"/>
              </a:rPr>
              <a:t>n</a:t>
            </a:r>
            <a:r>
              <a:rPr sz="3600" b="1" spc="-45" dirty="0">
                <a:solidFill>
                  <a:srgbClr val="C00000"/>
                </a:solidFill>
                <a:cs typeface="Arial"/>
              </a:rPr>
              <a:t> </a:t>
            </a:r>
            <a:r>
              <a:rPr sz="3600" b="1" spc="-95" dirty="0">
                <a:solidFill>
                  <a:srgbClr val="C00000"/>
                </a:solidFill>
                <a:cs typeface="Arial"/>
              </a:rPr>
              <a:t>fi</a:t>
            </a:r>
            <a:r>
              <a:rPr sz="3600" b="1" spc="-120" dirty="0">
                <a:solidFill>
                  <a:srgbClr val="C00000"/>
                </a:solidFill>
                <a:cs typeface="Arial"/>
              </a:rPr>
              <a:t>t</a:t>
            </a:r>
            <a:r>
              <a:rPr sz="3600" b="1" spc="-130" dirty="0">
                <a:solidFill>
                  <a:srgbClr val="C00000"/>
                </a:solidFill>
                <a:cs typeface="Arial"/>
              </a:rPr>
              <a:t>t</a:t>
            </a:r>
            <a:r>
              <a:rPr sz="3600" b="1" spc="-120" dirty="0">
                <a:solidFill>
                  <a:srgbClr val="C00000"/>
                </a:solidFill>
                <a:cs typeface="Arial"/>
              </a:rPr>
              <a:t>i</a:t>
            </a:r>
            <a:r>
              <a:rPr sz="3600" b="1" spc="-210" dirty="0">
                <a:solidFill>
                  <a:srgbClr val="C00000"/>
                </a:solidFill>
                <a:cs typeface="Arial"/>
              </a:rPr>
              <a:t>ng</a:t>
            </a:r>
            <a:r>
              <a:rPr sz="3600" b="1" spc="-45" dirty="0">
                <a:solidFill>
                  <a:srgbClr val="C00000"/>
                </a:solidFill>
                <a:cs typeface="Arial"/>
              </a:rPr>
              <a:t> </a:t>
            </a:r>
            <a:r>
              <a:rPr sz="3600" b="1" spc="-175" dirty="0">
                <a:solidFill>
                  <a:srgbClr val="C00000"/>
                </a:solidFill>
                <a:cs typeface="Arial"/>
              </a:rPr>
              <a:t>appr</a:t>
            </a:r>
            <a:r>
              <a:rPr sz="3600" b="1" spc="-204" dirty="0">
                <a:solidFill>
                  <a:srgbClr val="C00000"/>
                </a:solidFill>
                <a:cs typeface="Arial"/>
              </a:rPr>
              <a:t>o</a:t>
            </a:r>
            <a:r>
              <a:rPr sz="3600" b="1" spc="-225" dirty="0">
                <a:solidFill>
                  <a:srgbClr val="C00000"/>
                </a:solidFill>
                <a:cs typeface="Arial"/>
              </a:rPr>
              <a:t>ach</a:t>
            </a:r>
            <a:endParaRPr sz="36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530" y="1262526"/>
            <a:ext cx="56400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45" dirty="0">
                <a:solidFill>
                  <a:srgbClr val="003399"/>
                </a:solidFill>
                <a:latin typeface="+mn-lt"/>
              </a:rPr>
              <a:t>Deri</a:t>
            </a:r>
            <a:r>
              <a:rPr sz="5400" b="1" spc="-320" dirty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135" dirty="0">
                <a:solidFill>
                  <a:srgbClr val="003399"/>
                </a:solidFill>
                <a:latin typeface="+mn-lt"/>
              </a:rPr>
              <a:t>ti</a:t>
            </a:r>
            <a:r>
              <a:rPr sz="5400" b="1" spc="-300" dirty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34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80" dirty="0">
                <a:solidFill>
                  <a:srgbClr val="003399"/>
                </a:solidFill>
                <a:latin typeface="+mn-lt"/>
              </a:rPr>
              <a:t>Appro</a:t>
            </a:r>
            <a:r>
              <a:rPr sz="5400" b="1" spc="-26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509" dirty="0">
                <a:solidFill>
                  <a:srgbClr val="003399"/>
                </a:solidFill>
                <a:latin typeface="+mn-lt"/>
              </a:rPr>
              <a:t>ch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0" y="2675890"/>
            <a:ext cx="952500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00" marR="5080" indent="-360000">
              <a:lnSpc>
                <a:spcPct val="10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600" spc="-260" dirty="0">
                <a:solidFill>
                  <a:srgbClr val="C00000"/>
                </a:solidFill>
                <a:cs typeface="Microsoft Sans Serif"/>
              </a:rPr>
              <a:t>Ed</a:t>
            </a:r>
            <a:r>
              <a:rPr sz="3600" spc="-310" dirty="0">
                <a:solidFill>
                  <a:srgbClr val="C00000"/>
                </a:solidFill>
                <a:cs typeface="Microsoft Sans Serif"/>
              </a:rPr>
              <a:t>g</a:t>
            </a:r>
            <a:r>
              <a:rPr sz="3600" spc="-180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3600" spc="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5" dirty="0">
                <a:solidFill>
                  <a:srgbClr val="C00000"/>
                </a:solidFill>
                <a:cs typeface="Microsoft Sans Serif"/>
              </a:rPr>
              <a:t>pi</a:t>
            </a:r>
            <a:r>
              <a:rPr sz="3600" spc="-70" dirty="0">
                <a:solidFill>
                  <a:srgbClr val="C00000"/>
                </a:solidFill>
                <a:cs typeface="Microsoft Sans Serif"/>
              </a:rPr>
              <a:t>x</a:t>
            </a:r>
            <a:r>
              <a:rPr sz="3600" spc="-145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3600" spc="-55" dirty="0">
                <a:solidFill>
                  <a:srgbClr val="C00000"/>
                </a:solidFill>
                <a:cs typeface="Microsoft Sans Serif"/>
              </a:rPr>
              <a:t>l</a:t>
            </a:r>
            <a:r>
              <a:rPr sz="3600" spc="-535" dirty="0">
                <a:solidFill>
                  <a:srgbClr val="C00000"/>
                </a:solidFill>
                <a:cs typeface="Microsoft Sans Serif"/>
              </a:rPr>
              <a:t>s</a:t>
            </a:r>
            <a:r>
              <a:rPr sz="360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25" dirty="0">
                <a:solidFill>
                  <a:srgbClr val="C00000"/>
                </a:solidFill>
                <a:cs typeface="Microsoft Sans Serif"/>
              </a:rPr>
              <a:t>(or</a:t>
            </a:r>
            <a:r>
              <a:rPr sz="3600" spc="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70" dirty="0">
                <a:solidFill>
                  <a:srgbClr val="C00000"/>
                </a:solidFill>
                <a:cs typeface="Microsoft Sans Serif"/>
              </a:rPr>
              <a:t>ed</a:t>
            </a:r>
            <a:r>
              <a:rPr sz="3600" spc="-140" dirty="0">
                <a:solidFill>
                  <a:srgbClr val="C00000"/>
                </a:solidFill>
                <a:cs typeface="Microsoft Sans Serif"/>
              </a:rPr>
              <a:t>g</a:t>
            </a:r>
            <a:r>
              <a:rPr sz="3600" spc="-145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3600" spc="-55" dirty="0">
                <a:solidFill>
                  <a:srgbClr val="C00000"/>
                </a:solidFill>
                <a:cs typeface="Microsoft Sans Serif"/>
              </a:rPr>
              <a:t>l</a:t>
            </a:r>
            <a:r>
              <a:rPr sz="3600" spc="-530" dirty="0">
                <a:solidFill>
                  <a:srgbClr val="C00000"/>
                </a:solidFill>
                <a:cs typeface="Microsoft Sans Serif"/>
              </a:rPr>
              <a:t>s</a:t>
            </a:r>
            <a:r>
              <a:rPr sz="3600" spc="-200" dirty="0">
                <a:solidFill>
                  <a:srgbClr val="C00000"/>
                </a:solidFill>
                <a:cs typeface="Microsoft Sans Serif"/>
              </a:rPr>
              <a:t>)</a:t>
            </a:r>
            <a:r>
              <a:rPr sz="3600" spc="-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65" dirty="0">
                <a:solidFill>
                  <a:srgbClr val="C00000"/>
                </a:solidFill>
                <a:cs typeface="Microsoft Sans Serif"/>
              </a:rPr>
              <a:t>are</a:t>
            </a:r>
            <a:r>
              <a:rPr sz="3600" spc="2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20" dirty="0">
                <a:solidFill>
                  <a:srgbClr val="C00000"/>
                </a:solidFill>
                <a:cs typeface="Microsoft Sans Serif"/>
              </a:rPr>
              <a:t>detected</a:t>
            </a:r>
            <a:r>
              <a:rPr sz="3600" spc="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80" dirty="0">
                <a:solidFill>
                  <a:srgbClr val="C00000"/>
                </a:solidFill>
                <a:cs typeface="Microsoft Sans Serif"/>
              </a:rPr>
              <a:t>b</a:t>
            </a:r>
            <a:r>
              <a:rPr sz="3600" dirty="0">
                <a:solidFill>
                  <a:srgbClr val="C00000"/>
                </a:solidFill>
                <a:cs typeface="Microsoft Sans Serif"/>
              </a:rPr>
              <a:t>y</a:t>
            </a:r>
            <a:r>
              <a:rPr sz="3600" spc="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5" dirty="0">
                <a:solidFill>
                  <a:srgbClr val="C00000"/>
                </a:solidFill>
                <a:cs typeface="Microsoft Sans Serif"/>
              </a:rPr>
              <a:t>t</a:t>
            </a:r>
            <a:r>
              <a:rPr sz="3600" spc="-35" dirty="0">
                <a:solidFill>
                  <a:srgbClr val="C00000"/>
                </a:solidFill>
                <a:cs typeface="Microsoft Sans Serif"/>
              </a:rPr>
              <a:t>a</a:t>
            </a:r>
            <a:r>
              <a:rPr sz="3600" spc="-135" dirty="0">
                <a:solidFill>
                  <a:srgbClr val="C00000"/>
                </a:solidFill>
                <a:cs typeface="Microsoft Sans Serif"/>
              </a:rPr>
              <a:t>king  </a:t>
            </a:r>
            <a:r>
              <a:rPr sz="3600" spc="-100" dirty="0">
                <a:solidFill>
                  <a:srgbClr val="C00000"/>
                </a:solidFill>
                <a:cs typeface="Microsoft Sans Serif"/>
              </a:rPr>
              <a:t>derivative</a:t>
            </a:r>
            <a:r>
              <a:rPr sz="3600" spc="-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05" dirty="0">
                <a:solidFill>
                  <a:srgbClr val="C00000"/>
                </a:solidFill>
                <a:cs typeface="Microsoft Sans Serif"/>
              </a:rPr>
              <a:t>followed</a:t>
            </a:r>
            <a:r>
              <a:rPr sz="3600" spc="-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85" dirty="0">
                <a:solidFill>
                  <a:srgbClr val="C00000"/>
                </a:solidFill>
                <a:cs typeface="Microsoft Sans Serif"/>
              </a:rPr>
              <a:t>by</a:t>
            </a:r>
            <a:r>
              <a:rPr sz="3600" spc="2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80" dirty="0" err="1" smtClean="0">
                <a:solidFill>
                  <a:srgbClr val="C00000"/>
                </a:solidFill>
                <a:cs typeface="Microsoft Sans Serif"/>
              </a:rPr>
              <a:t>thresholding</a:t>
            </a:r>
            <a:endParaRPr sz="3600" dirty="0" smtClean="0">
              <a:cs typeface="Microsoft Sans Serif"/>
            </a:endParaRPr>
          </a:p>
          <a:p>
            <a:pPr marL="360000" marR="1332865" lvl="1" indent="-360000">
              <a:lnSpc>
                <a:spcPct val="100000"/>
              </a:lnSpc>
              <a:buClr>
                <a:srgbClr val="005DA1"/>
              </a:buClr>
              <a:buFont typeface="Wingdings"/>
              <a:buChar char=""/>
              <a:tabLst>
                <a:tab pos="652463" algn="l"/>
              </a:tabLst>
            </a:pPr>
            <a:r>
              <a:rPr sz="3600" spc="-165" dirty="0">
                <a:cs typeface="Microsoft Sans Serif"/>
              </a:rPr>
              <a:t>e.g.</a:t>
            </a:r>
            <a:r>
              <a:rPr sz="3600" spc="20" dirty="0">
                <a:cs typeface="Microsoft Sans Serif"/>
              </a:rPr>
              <a:t> </a:t>
            </a:r>
            <a:r>
              <a:rPr sz="3600" spc="-240" dirty="0">
                <a:cs typeface="Microsoft Sans Serif"/>
              </a:rPr>
              <a:t>Roberts</a:t>
            </a:r>
            <a:r>
              <a:rPr sz="3600" spc="-5" dirty="0">
                <a:cs typeface="Microsoft Sans Serif"/>
              </a:rPr>
              <a:t> </a:t>
            </a:r>
            <a:r>
              <a:rPr sz="3600" spc="-80" dirty="0">
                <a:cs typeface="Microsoft Sans Serif"/>
              </a:rPr>
              <a:t>operator</a:t>
            </a:r>
            <a:r>
              <a:rPr sz="3600" dirty="0">
                <a:cs typeface="Microsoft Sans Serif"/>
              </a:rPr>
              <a:t> &amp;</a:t>
            </a:r>
            <a:r>
              <a:rPr sz="3600" spc="35" dirty="0">
                <a:cs typeface="Microsoft Sans Serif"/>
              </a:rPr>
              <a:t> </a:t>
            </a:r>
            <a:r>
              <a:rPr sz="3600" spc="-145" dirty="0" smtClean="0">
                <a:cs typeface="Microsoft Sans Serif"/>
              </a:rPr>
              <a:t>4-neighbour</a:t>
            </a:r>
            <a:r>
              <a:rPr lang="en-IN" sz="3600" spc="-145" dirty="0" smtClean="0">
                <a:cs typeface="Microsoft Sans Serif"/>
              </a:rPr>
              <a:t> operator</a:t>
            </a:r>
            <a:endParaRPr sz="3600" dirty="0">
              <a:cs typeface="Microsoft Sans Serif"/>
            </a:endParaRPr>
          </a:p>
          <a:p>
            <a:pPr marL="360000" lvl="1" indent="-360000">
              <a:lnSpc>
                <a:spcPct val="100000"/>
              </a:lnSpc>
              <a:buClr>
                <a:srgbClr val="005DA1"/>
              </a:buClr>
              <a:buFont typeface="Wingdings"/>
              <a:buChar char=""/>
            </a:pPr>
            <a:endParaRPr sz="3600" dirty="0">
              <a:cs typeface="Microsoft Sans Serif"/>
            </a:endParaRPr>
          </a:p>
          <a:p>
            <a:pPr marL="360000" marR="426720" indent="-360000">
              <a:lnSpc>
                <a:spcPct val="10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600" spc="-310" dirty="0">
                <a:solidFill>
                  <a:srgbClr val="C00000"/>
                </a:solidFill>
                <a:cs typeface="Microsoft Sans Serif"/>
              </a:rPr>
              <a:t>They</a:t>
            </a:r>
            <a:r>
              <a:rPr sz="3600" spc="2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75" dirty="0">
                <a:solidFill>
                  <a:srgbClr val="C00000"/>
                </a:solidFill>
                <a:cs typeface="Microsoft Sans Serif"/>
              </a:rPr>
              <a:t>occasionally</a:t>
            </a:r>
            <a:r>
              <a:rPr sz="3600" spc="-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30" dirty="0">
                <a:solidFill>
                  <a:srgbClr val="C00000"/>
                </a:solidFill>
                <a:cs typeface="Microsoft Sans Serif"/>
              </a:rPr>
              <a:t>incorporate</a:t>
            </a:r>
            <a:r>
              <a:rPr sz="360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260" dirty="0">
                <a:solidFill>
                  <a:srgbClr val="C00000"/>
                </a:solidFill>
                <a:cs typeface="Microsoft Sans Serif"/>
              </a:rPr>
              <a:t>noise</a:t>
            </a:r>
            <a:r>
              <a:rPr sz="3600" spc="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175" dirty="0">
                <a:solidFill>
                  <a:srgbClr val="C00000"/>
                </a:solidFill>
                <a:cs typeface="Microsoft Sans Serif"/>
              </a:rPr>
              <a:t>cleaning </a:t>
            </a:r>
            <a:r>
              <a:rPr sz="3600" spc="-83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600" spc="-340" dirty="0">
                <a:solidFill>
                  <a:srgbClr val="C00000"/>
                </a:solidFill>
                <a:cs typeface="Microsoft Sans Serif"/>
              </a:rPr>
              <a:t>scheme</a:t>
            </a:r>
            <a:endParaRPr sz="3600" dirty="0">
              <a:cs typeface="Microsoft Sans Serif"/>
            </a:endParaRPr>
          </a:p>
          <a:p>
            <a:pPr marL="360000" lvl="1" indent="-360000">
              <a:lnSpc>
                <a:spcPct val="100000"/>
              </a:lnSpc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600" spc="-165" dirty="0">
                <a:cs typeface="Microsoft Sans Serif"/>
              </a:rPr>
              <a:t>e.g.</a:t>
            </a:r>
            <a:r>
              <a:rPr sz="3600" spc="15" dirty="0">
                <a:cs typeface="Microsoft Sans Serif"/>
              </a:rPr>
              <a:t> </a:t>
            </a:r>
            <a:r>
              <a:rPr sz="3600" spc="-145" dirty="0">
                <a:cs typeface="Microsoft Sans Serif"/>
              </a:rPr>
              <a:t>Prewitt</a:t>
            </a:r>
            <a:r>
              <a:rPr sz="3600" spc="-5" dirty="0">
                <a:cs typeface="Microsoft Sans Serif"/>
              </a:rPr>
              <a:t> </a:t>
            </a:r>
            <a:r>
              <a:rPr sz="3600" spc="-80" dirty="0">
                <a:cs typeface="Microsoft Sans Serif"/>
              </a:rPr>
              <a:t>operator</a:t>
            </a:r>
            <a:r>
              <a:rPr sz="3600" dirty="0">
                <a:cs typeface="Microsoft Sans Serif"/>
              </a:rPr>
              <a:t> &amp;</a:t>
            </a:r>
            <a:r>
              <a:rPr sz="3600" spc="30" dirty="0">
                <a:cs typeface="Microsoft Sans Serif"/>
              </a:rPr>
              <a:t> </a:t>
            </a:r>
            <a:r>
              <a:rPr sz="3600" spc="-185" dirty="0">
                <a:cs typeface="Microsoft Sans Serif"/>
              </a:rPr>
              <a:t>Sobel</a:t>
            </a:r>
            <a:r>
              <a:rPr sz="3600" spc="10" dirty="0">
                <a:cs typeface="Microsoft Sans Serif"/>
              </a:rPr>
              <a:t> </a:t>
            </a:r>
            <a:r>
              <a:rPr sz="3600" spc="-80" dirty="0">
                <a:cs typeface="Microsoft Sans Serif"/>
              </a:rPr>
              <a:t>operator</a:t>
            </a:r>
            <a:endParaRPr sz="36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470" y="1232046"/>
            <a:ext cx="70599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815" dirty="0">
                <a:solidFill>
                  <a:srgbClr val="003399"/>
                </a:solidFill>
                <a:latin typeface="+mn-lt"/>
              </a:rPr>
              <a:t>P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tte</a:t>
            </a:r>
            <a:r>
              <a:rPr sz="5400" b="1" spc="-27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35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7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Fitt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55" dirty="0">
                <a:solidFill>
                  <a:srgbClr val="003399"/>
                </a:solidFill>
                <a:latin typeface="+mn-lt"/>
              </a:rPr>
              <a:t>ng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80" dirty="0">
                <a:solidFill>
                  <a:srgbClr val="003399"/>
                </a:solidFill>
                <a:latin typeface="+mn-lt"/>
              </a:rPr>
              <a:t>Appro</a:t>
            </a:r>
            <a:r>
              <a:rPr sz="5400" b="1" spc="-26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509" dirty="0">
                <a:solidFill>
                  <a:srgbClr val="003399"/>
                </a:solidFill>
                <a:latin typeface="+mn-lt"/>
              </a:rPr>
              <a:t>ch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470" y="2645410"/>
            <a:ext cx="8812530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00" marR="5080" indent="-360000" algn="just">
              <a:lnSpc>
                <a:spcPct val="10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600" spc="-200" dirty="0">
                <a:cs typeface="Microsoft Sans Serif"/>
              </a:rPr>
              <a:t>A</a:t>
            </a:r>
            <a:r>
              <a:rPr sz="3600" spc="30" dirty="0">
                <a:cs typeface="Microsoft Sans Serif"/>
              </a:rPr>
              <a:t> </a:t>
            </a:r>
            <a:r>
              <a:rPr sz="3600" spc="-170" dirty="0">
                <a:cs typeface="Microsoft Sans Serif"/>
              </a:rPr>
              <a:t>seri</a:t>
            </a:r>
            <a:r>
              <a:rPr sz="3600" spc="-229" dirty="0">
                <a:cs typeface="Microsoft Sans Serif"/>
              </a:rPr>
              <a:t>e</a:t>
            </a:r>
            <a:r>
              <a:rPr sz="3600" spc="-535" dirty="0">
                <a:cs typeface="Microsoft Sans Serif"/>
              </a:rPr>
              <a:t>s</a:t>
            </a:r>
            <a:r>
              <a:rPr sz="3600" dirty="0">
                <a:cs typeface="Microsoft Sans Serif"/>
              </a:rPr>
              <a:t> of</a:t>
            </a:r>
            <a:r>
              <a:rPr sz="3600" spc="130" dirty="0">
                <a:cs typeface="Microsoft Sans Serif"/>
              </a:rPr>
              <a:t> </a:t>
            </a:r>
            <a:r>
              <a:rPr sz="3600" spc="-95" dirty="0">
                <a:cs typeface="Microsoft Sans Serif"/>
              </a:rPr>
              <a:t>e</a:t>
            </a:r>
            <a:r>
              <a:rPr sz="3600" spc="-105" dirty="0">
                <a:cs typeface="Microsoft Sans Serif"/>
              </a:rPr>
              <a:t>d</a:t>
            </a:r>
            <a:r>
              <a:rPr sz="3600" spc="-85" dirty="0">
                <a:cs typeface="Microsoft Sans Serif"/>
              </a:rPr>
              <a:t>g</a:t>
            </a:r>
            <a:r>
              <a:rPr sz="3600" spc="-180" dirty="0">
                <a:cs typeface="Microsoft Sans Serif"/>
              </a:rPr>
              <a:t>e</a:t>
            </a:r>
            <a:r>
              <a:rPr sz="3600" spc="15" dirty="0">
                <a:cs typeface="Microsoft Sans Serif"/>
              </a:rPr>
              <a:t> </a:t>
            </a:r>
            <a:r>
              <a:rPr sz="3600" spc="-15" dirty="0">
                <a:cs typeface="Microsoft Sans Serif"/>
              </a:rPr>
              <a:t>a</a:t>
            </a:r>
            <a:r>
              <a:rPr sz="3600" spc="-30" dirty="0">
                <a:cs typeface="Microsoft Sans Serif"/>
              </a:rPr>
              <a:t>p</a:t>
            </a:r>
            <a:r>
              <a:rPr sz="3600" spc="-10" dirty="0">
                <a:cs typeface="Microsoft Sans Serif"/>
              </a:rPr>
              <a:t>p</a:t>
            </a:r>
            <a:r>
              <a:rPr sz="3600" spc="-70" dirty="0">
                <a:cs typeface="Microsoft Sans Serif"/>
              </a:rPr>
              <a:t>r</a:t>
            </a:r>
            <a:r>
              <a:rPr sz="3600" spc="-270" dirty="0">
                <a:cs typeface="Microsoft Sans Serif"/>
              </a:rPr>
              <a:t>o</a:t>
            </a:r>
            <a:r>
              <a:rPr sz="3600" spc="-20" dirty="0">
                <a:cs typeface="Microsoft Sans Serif"/>
              </a:rPr>
              <a:t>x</a:t>
            </a:r>
            <a:r>
              <a:rPr sz="3600" spc="-5" dirty="0">
                <a:cs typeface="Microsoft Sans Serif"/>
              </a:rPr>
              <a:t>i</a:t>
            </a:r>
            <a:r>
              <a:rPr sz="3600" spc="-235" dirty="0">
                <a:cs typeface="Microsoft Sans Serif"/>
              </a:rPr>
              <a:t>ma</a:t>
            </a:r>
            <a:r>
              <a:rPr sz="3600" spc="-110" dirty="0">
                <a:cs typeface="Microsoft Sans Serif"/>
              </a:rPr>
              <a:t>t</a:t>
            </a:r>
            <a:r>
              <a:rPr sz="3600" spc="-130" dirty="0">
                <a:cs typeface="Microsoft Sans Serif"/>
              </a:rPr>
              <a:t>in</a:t>
            </a:r>
            <a:r>
              <a:rPr sz="3600" spc="-175" dirty="0">
                <a:cs typeface="Microsoft Sans Serif"/>
              </a:rPr>
              <a:t>g</a:t>
            </a:r>
            <a:r>
              <a:rPr sz="3600" spc="-25" dirty="0">
                <a:cs typeface="Microsoft Sans Serif"/>
              </a:rPr>
              <a:t> </a:t>
            </a:r>
            <a:r>
              <a:rPr sz="3600" spc="-235" dirty="0">
                <a:cs typeface="Microsoft Sans Serif"/>
              </a:rPr>
              <a:t>function</a:t>
            </a:r>
            <a:r>
              <a:rPr sz="3600" spc="-260" dirty="0">
                <a:cs typeface="Microsoft Sans Serif"/>
              </a:rPr>
              <a:t>s</a:t>
            </a:r>
            <a:r>
              <a:rPr sz="3600" spc="5" dirty="0">
                <a:cs typeface="Microsoft Sans Serif"/>
              </a:rPr>
              <a:t> </a:t>
            </a:r>
            <a:r>
              <a:rPr sz="3600" spc="-125" dirty="0">
                <a:cs typeface="Microsoft Sans Serif"/>
              </a:rPr>
              <a:t>i</a:t>
            </a:r>
            <a:r>
              <a:rPr sz="3600" spc="-290" dirty="0">
                <a:cs typeface="Microsoft Sans Serif"/>
              </a:rPr>
              <a:t>n</a:t>
            </a:r>
            <a:r>
              <a:rPr sz="3600" spc="30" dirty="0">
                <a:cs typeface="Microsoft Sans Serif"/>
              </a:rPr>
              <a:t> </a:t>
            </a:r>
            <a:r>
              <a:rPr sz="3600" spc="-160" dirty="0">
                <a:cs typeface="Microsoft Sans Serif"/>
              </a:rPr>
              <a:t>the  </a:t>
            </a:r>
            <a:r>
              <a:rPr sz="3600" spc="-135" dirty="0">
                <a:cs typeface="Microsoft Sans Serif"/>
              </a:rPr>
              <a:t>form </a:t>
            </a:r>
            <a:r>
              <a:rPr sz="3600" dirty="0">
                <a:cs typeface="Microsoft Sans Serif"/>
              </a:rPr>
              <a:t>of </a:t>
            </a:r>
            <a:r>
              <a:rPr sz="3600" b="1" spc="-254" dirty="0">
                <a:solidFill>
                  <a:srgbClr val="C00000"/>
                </a:solidFill>
                <a:cs typeface="Arial"/>
              </a:rPr>
              <a:t>edge</a:t>
            </a:r>
            <a:r>
              <a:rPr sz="3600" b="1" spc="-250" dirty="0">
                <a:solidFill>
                  <a:srgbClr val="C00000"/>
                </a:solidFill>
                <a:cs typeface="Arial"/>
              </a:rPr>
              <a:t> </a:t>
            </a:r>
            <a:r>
              <a:rPr sz="3600" b="1" spc="-229" dirty="0">
                <a:solidFill>
                  <a:srgbClr val="C00000"/>
                </a:solidFill>
                <a:cs typeface="Arial"/>
              </a:rPr>
              <a:t>templates</a:t>
            </a:r>
            <a:r>
              <a:rPr sz="3600" b="1" spc="-225" dirty="0">
                <a:solidFill>
                  <a:srgbClr val="C00000"/>
                </a:solidFill>
                <a:cs typeface="Arial"/>
              </a:rPr>
              <a:t> </a:t>
            </a:r>
            <a:r>
              <a:rPr sz="3600" spc="-155" dirty="0">
                <a:cs typeface="Microsoft Sans Serif"/>
              </a:rPr>
              <a:t>over </a:t>
            </a:r>
            <a:r>
              <a:rPr sz="3600" spc="-15" dirty="0">
                <a:cs typeface="Microsoft Sans Serif"/>
              </a:rPr>
              <a:t>a </a:t>
            </a:r>
            <a:r>
              <a:rPr sz="3600" spc="-235" dirty="0">
                <a:cs typeface="Microsoft Sans Serif"/>
              </a:rPr>
              <a:t>small </a:t>
            </a:r>
            <a:r>
              <a:rPr sz="3600" spc="-229" dirty="0">
                <a:cs typeface="Microsoft Sans Serif"/>
              </a:rPr>
              <a:t> </a:t>
            </a:r>
            <a:r>
              <a:rPr sz="3600" spc="-180" dirty="0">
                <a:cs typeface="Microsoft Sans Serif"/>
              </a:rPr>
              <a:t>neighbourhood</a:t>
            </a:r>
            <a:r>
              <a:rPr sz="3600" spc="-20" dirty="0">
                <a:cs typeface="Microsoft Sans Serif"/>
              </a:rPr>
              <a:t> </a:t>
            </a:r>
            <a:r>
              <a:rPr sz="3600" spc="-65" dirty="0">
                <a:cs typeface="Microsoft Sans Serif"/>
              </a:rPr>
              <a:t>are</a:t>
            </a:r>
            <a:r>
              <a:rPr sz="3600" spc="25" dirty="0">
                <a:cs typeface="Microsoft Sans Serif"/>
              </a:rPr>
              <a:t> </a:t>
            </a:r>
            <a:r>
              <a:rPr sz="3600" spc="-150" dirty="0">
                <a:cs typeface="Microsoft Sans Serif"/>
              </a:rPr>
              <a:t>analysed.</a:t>
            </a:r>
            <a:endParaRPr sz="3600" dirty="0">
              <a:cs typeface="Microsoft Sans Serif"/>
            </a:endParaRPr>
          </a:p>
          <a:p>
            <a:pPr marL="360000" marR="470534" indent="-360000" algn="just">
              <a:lnSpc>
                <a:spcPct val="10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lang="en-IN" sz="3600" spc="-10" dirty="0" smtClean="0">
                <a:cs typeface="Microsoft Sans Serif"/>
              </a:rPr>
              <a:t>Pa</a:t>
            </a:r>
            <a:r>
              <a:rPr lang="en-IN" sz="3600" spc="-50" dirty="0" smtClean="0">
                <a:cs typeface="Microsoft Sans Serif"/>
              </a:rPr>
              <a:t>rameters</a:t>
            </a:r>
            <a:r>
              <a:rPr sz="3600" dirty="0" smtClean="0">
                <a:cs typeface="Microsoft Sans Serif"/>
              </a:rPr>
              <a:t> </a:t>
            </a:r>
            <a:r>
              <a:rPr sz="3600" spc="-120" dirty="0">
                <a:cs typeface="Microsoft Sans Serif"/>
              </a:rPr>
              <a:t>along</a:t>
            </a:r>
            <a:r>
              <a:rPr sz="3600" spc="10" dirty="0">
                <a:cs typeface="Microsoft Sans Serif"/>
              </a:rPr>
              <a:t> </a:t>
            </a:r>
            <a:r>
              <a:rPr sz="3600" spc="-150" dirty="0">
                <a:cs typeface="Microsoft Sans Serif"/>
              </a:rPr>
              <a:t>with</a:t>
            </a:r>
            <a:r>
              <a:rPr sz="3600" spc="25" dirty="0">
                <a:cs typeface="Microsoft Sans Serif"/>
              </a:rPr>
              <a:t> </a:t>
            </a:r>
            <a:r>
              <a:rPr sz="3600" spc="-120" dirty="0">
                <a:cs typeface="Microsoft Sans Serif"/>
              </a:rPr>
              <a:t>their</a:t>
            </a:r>
            <a:r>
              <a:rPr sz="3600" spc="5" dirty="0">
                <a:cs typeface="Microsoft Sans Serif"/>
              </a:rPr>
              <a:t> </a:t>
            </a:r>
            <a:r>
              <a:rPr sz="3600" spc="-10" dirty="0">
                <a:cs typeface="Microsoft Sans Serif"/>
              </a:rPr>
              <a:t>p</a:t>
            </a:r>
            <a:r>
              <a:rPr sz="3600" spc="-70" dirty="0">
                <a:cs typeface="Microsoft Sans Serif"/>
              </a:rPr>
              <a:t>r</a:t>
            </a:r>
            <a:r>
              <a:rPr sz="3600" spc="-105" dirty="0">
                <a:cs typeface="Microsoft Sans Serif"/>
              </a:rPr>
              <a:t>ope</a:t>
            </a:r>
            <a:r>
              <a:rPr sz="3600" spc="-5" dirty="0">
                <a:cs typeface="Microsoft Sans Serif"/>
              </a:rPr>
              <a:t>r</a:t>
            </a:r>
            <a:r>
              <a:rPr sz="3600" spc="-170" dirty="0">
                <a:cs typeface="Microsoft Sans Serif"/>
              </a:rPr>
              <a:t>ties  </a:t>
            </a:r>
            <a:r>
              <a:rPr sz="3600" spc="-175" dirty="0">
                <a:cs typeface="Microsoft Sans Serif"/>
              </a:rPr>
              <a:t>corresponding</a:t>
            </a:r>
            <a:r>
              <a:rPr sz="3600" spc="-10" dirty="0">
                <a:cs typeface="Microsoft Sans Serif"/>
              </a:rPr>
              <a:t> </a:t>
            </a:r>
            <a:r>
              <a:rPr sz="3600" spc="-100" dirty="0">
                <a:cs typeface="Microsoft Sans Serif"/>
              </a:rPr>
              <a:t>to</a:t>
            </a:r>
            <a:r>
              <a:rPr sz="3600" spc="25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the</a:t>
            </a:r>
            <a:r>
              <a:rPr sz="3600" spc="25" dirty="0">
                <a:cs typeface="Microsoft Sans Serif"/>
              </a:rPr>
              <a:t> </a:t>
            </a:r>
            <a:r>
              <a:rPr sz="3600" spc="-190" dirty="0">
                <a:cs typeface="Microsoft Sans Serif"/>
              </a:rPr>
              <a:t>best</a:t>
            </a:r>
            <a:r>
              <a:rPr sz="3600" spc="20" dirty="0">
                <a:cs typeface="Microsoft Sans Serif"/>
              </a:rPr>
              <a:t> </a:t>
            </a:r>
            <a:r>
              <a:rPr sz="3600" spc="-50" dirty="0">
                <a:cs typeface="Microsoft Sans Serif"/>
              </a:rPr>
              <a:t>fitting</a:t>
            </a:r>
            <a:r>
              <a:rPr sz="3600" spc="-5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function</a:t>
            </a:r>
            <a:r>
              <a:rPr sz="3600" spc="-5" dirty="0">
                <a:cs typeface="Microsoft Sans Serif"/>
              </a:rPr>
              <a:t> </a:t>
            </a:r>
            <a:r>
              <a:rPr sz="3600" spc="-65" dirty="0">
                <a:cs typeface="Microsoft Sans Serif"/>
              </a:rPr>
              <a:t>are </a:t>
            </a:r>
            <a:r>
              <a:rPr sz="3600" spc="-835" dirty="0">
                <a:cs typeface="Microsoft Sans Serif"/>
              </a:rPr>
              <a:t> </a:t>
            </a:r>
            <a:r>
              <a:rPr sz="3600" spc="-150" dirty="0">
                <a:cs typeface="Microsoft Sans Serif"/>
              </a:rPr>
              <a:t>determined.</a:t>
            </a:r>
            <a:endParaRPr sz="3600" dirty="0">
              <a:cs typeface="Microsoft Sans Serif"/>
            </a:endParaRPr>
          </a:p>
          <a:p>
            <a:pPr marL="360000" marR="33020" indent="-360000" algn="just">
              <a:lnSpc>
                <a:spcPct val="10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600" spc="-254" dirty="0">
                <a:cs typeface="Microsoft Sans Serif"/>
              </a:rPr>
              <a:t>Based</a:t>
            </a:r>
            <a:r>
              <a:rPr sz="3600" spc="10" dirty="0">
                <a:cs typeface="Microsoft Sans Serif"/>
              </a:rPr>
              <a:t> </a:t>
            </a:r>
            <a:r>
              <a:rPr sz="3600" spc="-280" dirty="0">
                <a:cs typeface="Microsoft Sans Serif"/>
              </a:rPr>
              <a:t>on</a:t>
            </a:r>
            <a:r>
              <a:rPr sz="3600" spc="35" dirty="0">
                <a:cs typeface="Microsoft Sans Serif"/>
              </a:rPr>
              <a:t> </a:t>
            </a:r>
            <a:r>
              <a:rPr sz="3600" spc="-245" dirty="0">
                <a:cs typeface="Microsoft Sans Serif"/>
              </a:rPr>
              <a:t>this</a:t>
            </a:r>
            <a:r>
              <a:rPr sz="3600" spc="20" dirty="0">
                <a:cs typeface="Microsoft Sans Serif"/>
              </a:rPr>
              <a:t> </a:t>
            </a:r>
            <a:r>
              <a:rPr sz="3600" spc="-150" dirty="0">
                <a:cs typeface="Microsoft Sans Serif"/>
              </a:rPr>
              <a:t>information,</a:t>
            </a:r>
            <a:r>
              <a:rPr sz="3600" spc="-10" dirty="0">
                <a:cs typeface="Microsoft Sans Serif"/>
              </a:rPr>
              <a:t> </a:t>
            </a:r>
            <a:r>
              <a:rPr sz="3600" spc="-30" dirty="0">
                <a:cs typeface="Microsoft Sans Serif"/>
              </a:rPr>
              <a:t>it</a:t>
            </a:r>
            <a:r>
              <a:rPr sz="3600" spc="35" dirty="0">
                <a:cs typeface="Microsoft Sans Serif"/>
              </a:rPr>
              <a:t> </a:t>
            </a:r>
            <a:r>
              <a:rPr sz="3600" spc="-285" dirty="0">
                <a:cs typeface="Microsoft Sans Serif"/>
              </a:rPr>
              <a:t>is</a:t>
            </a:r>
            <a:r>
              <a:rPr sz="3600" spc="20" dirty="0">
                <a:cs typeface="Microsoft Sans Serif"/>
              </a:rPr>
              <a:t> </a:t>
            </a:r>
            <a:r>
              <a:rPr sz="3600" spc="-114" dirty="0">
                <a:cs typeface="Microsoft Sans Serif"/>
              </a:rPr>
              <a:t>decided</a:t>
            </a:r>
            <a:r>
              <a:rPr sz="3600" spc="15" dirty="0">
                <a:cs typeface="Microsoft Sans Serif"/>
              </a:rPr>
              <a:t> </a:t>
            </a:r>
            <a:r>
              <a:rPr sz="3600" spc="-185" dirty="0">
                <a:cs typeface="Microsoft Sans Serif"/>
              </a:rPr>
              <a:t>whether </a:t>
            </a:r>
            <a:r>
              <a:rPr sz="3600" spc="-835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an</a:t>
            </a:r>
            <a:r>
              <a:rPr sz="3600" spc="20" dirty="0">
                <a:cs typeface="Microsoft Sans Serif"/>
              </a:rPr>
              <a:t> </a:t>
            </a:r>
            <a:r>
              <a:rPr sz="3600" spc="-70" dirty="0">
                <a:cs typeface="Microsoft Sans Serif"/>
              </a:rPr>
              <a:t>ed</a:t>
            </a:r>
            <a:r>
              <a:rPr sz="3600" spc="-135" dirty="0">
                <a:cs typeface="Microsoft Sans Serif"/>
              </a:rPr>
              <a:t>g</a:t>
            </a:r>
            <a:r>
              <a:rPr sz="3600" spc="-180" dirty="0">
                <a:cs typeface="Microsoft Sans Serif"/>
              </a:rPr>
              <a:t>e</a:t>
            </a:r>
            <a:r>
              <a:rPr sz="3600" spc="30" dirty="0">
                <a:cs typeface="Microsoft Sans Serif"/>
              </a:rPr>
              <a:t> </a:t>
            </a:r>
            <a:r>
              <a:rPr sz="3600" spc="-185" dirty="0">
                <a:cs typeface="Microsoft Sans Serif"/>
              </a:rPr>
              <a:t>i</a:t>
            </a:r>
            <a:r>
              <a:rPr sz="3600" spc="-385" dirty="0">
                <a:cs typeface="Microsoft Sans Serif"/>
              </a:rPr>
              <a:t>s</a:t>
            </a:r>
            <a:r>
              <a:rPr sz="3600" spc="15" dirty="0">
                <a:cs typeface="Microsoft Sans Serif"/>
              </a:rPr>
              <a:t> </a:t>
            </a:r>
            <a:r>
              <a:rPr sz="3600" spc="-210" dirty="0">
                <a:cs typeface="Microsoft Sans Serif"/>
              </a:rPr>
              <a:t>prese</a:t>
            </a:r>
            <a:r>
              <a:rPr sz="3600" spc="-229" dirty="0">
                <a:cs typeface="Microsoft Sans Serif"/>
              </a:rPr>
              <a:t>n</a:t>
            </a:r>
            <a:r>
              <a:rPr sz="3600" spc="-25" dirty="0">
                <a:cs typeface="Microsoft Sans Serif"/>
              </a:rPr>
              <a:t>t</a:t>
            </a:r>
            <a:r>
              <a:rPr sz="3600" spc="5" dirty="0">
                <a:cs typeface="Microsoft Sans Serif"/>
              </a:rPr>
              <a:t> </a:t>
            </a:r>
            <a:r>
              <a:rPr sz="3600" spc="-90" dirty="0">
                <a:cs typeface="Microsoft Sans Serif"/>
              </a:rPr>
              <a:t>or</a:t>
            </a:r>
            <a:r>
              <a:rPr sz="3600" spc="20" dirty="0">
                <a:cs typeface="Microsoft Sans Serif"/>
              </a:rPr>
              <a:t> </a:t>
            </a:r>
            <a:r>
              <a:rPr sz="3600" spc="-195" dirty="0">
                <a:cs typeface="Microsoft Sans Serif"/>
              </a:rPr>
              <a:t>not.</a:t>
            </a:r>
            <a:r>
              <a:rPr sz="3600" spc="30" dirty="0">
                <a:cs typeface="Microsoft Sans Serif"/>
              </a:rPr>
              <a:t> </a:t>
            </a:r>
            <a:r>
              <a:rPr sz="3600" spc="-365" dirty="0">
                <a:cs typeface="Microsoft Sans Serif"/>
              </a:rPr>
              <a:t>These</a:t>
            </a:r>
            <a:r>
              <a:rPr sz="3600" spc="15" dirty="0">
                <a:cs typeface="Microsoft Sans Serif"/>
              </a:rPr>
              <a:t> </a:t>
            </a:r>
            <a:r>
              <a:rPr sz="3600" spc="-65" dirty="0">
                <a:cs typeface="Microsoft Sans Serif"/>
              </a:rPr>
              <a:t>are</a:t>
            </a:r>
            <a:r>
              <a:rPr sz="3600" spc="35" dirty="0">
                <a:cs typeface="Microsoft Sans Serif"/>
              </a:rPr>
              <a:t> </a:t>
            </a:r>
            <a:r>
              <a:rPr sz="3600" b="1" spc="-210" dirty="0">
                <a:solidFill>
                  <a:srgbClr val="C00000"/>
                </a:solidFill>
                <a:cs typeface="Arial"/>
              </a:rPr>
              <a:t>edge  </a:t>
            </a:r>
            <a:r>
              <a:rPr sz="3600" b="1" spc="-190" dirty="0">
                <a:solidFill>
                  <a:srgbClr val="C00000"/>
                </a:solidFill>
                <a:cs typeface="Arial"/>
              </a:rPr>
              <a:t>filters</a:t>
            </a:r>
            <a:r>
              <a:rPr sz="3600" spc="-190" dirty="0">
                <a:cs typeface="Microsoft Sans Serif"/>
              </a:rPr>
              <a:t>.</a:t>
            </a:r>
            <a:endParaRPr sz="36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4162" y="762000"/>
            <a:ext cx="9321038" cy="1676400"/>
            <a:chOff x="381762" y="229362"/>
            <a:chExt cx="9321038" cy="1676400"/>
          </a:xfrm>
        </p:grpSpPr>
        <p:sp>
          <p:nvSpPr>
            <p:cNvPr id="3" name="object 3"/>
            <p:cNvSpPr/>
            <p:nvPr/>
          </p:nvSpPr>
          <p:spPr>
            <a:xfrm>
              <a:off x="381762" y="229362"/>
              <a:ext cx="9321038" cy="1676400"/>
            </a:xfrm>
            <a:custGeom>
              <a:avLst/>
              <a:gdLst/>
              <a:ahLst/>
              <a:cxnLst/>
              <a:rect l="l" t="t" r="r" b="b"/>
              <a:pathLst>
                <a:path w="8229600" h="1676400">
                  <a:moveTo>
                    <a:pt x="79502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1397000"/>
                  </a:lnTo>
                  <a:lnTo>
                    <a:pt x="3656" y="1442319"/>
                  </a:lnTo>
                  <a:lnTo>
                    <a:pt x="14244" y="1485310"/>
                  </a:lnTo>
                  <a:lnTo>
                    <a:pt x="31186" y="1525398"/>
                  </a:lnTo>
                  <a:lnTo>
                    <a:pt x="53908" y="1562008"/>
                  </a:lnTo>
                  <a:lnTo>
                    <a:pt x="81835" y="1594564"/>
                  </a:lnTo>
                  <a:lnTo>
                    <a:pt x="114391" y="1622491"/>
                  </a:lnTo>
                  <a:lnTo>
                    <a:pt x="151001" y="1645213"/>
                  </a:lnTo>
                  <a:lnTo>
                    <a:pt x="191089" y="1662155"/>
                  </a:lnTo>
                  <a:lnTo>
                    <a:pt x="234080" y="1672743"/>
                  </a:lnTo>
                  <a:lnTo>
                    <a:pt x="279400" y="1676400"/>
                  </a:lnTo>
                  <a:lnTo>
                    <a:pt x="7950200" y="1676400"/>
                  </a:lnTo>
                  <a:lnTo>
                    <a:pt x="7995519" y="1672743"/>
                  </a:lnTo>
                  <a:lnTo>
                    <a:pt x="8038510" y="1662155"/>
                  </a:lnTo>
                  <a:lnTo>
                    <a:pt x="8078598" y="1645213"/>
                  </a:lnTo>
                  <a:lnTo>
                    <a:pt x="8115208" y="1622491"/>
                  </a:lnTo>
                  <a:lnTo>
                    <a:pt x="8147764" y="1594564"/>
                  </a:lnTo>
                  <a:lnTo>
                    <a:pt x="8175691" y="1562008"/>
                  </a:lnTo>
                  <a:lnTo>
                    <a:pt x="8198413" y="1525398"/>
                  </a:lnTo>
                  <a:lnTo>
                    <a:pt x="8215355" y="1485310"/>
                  </a:lnTo>
                  <a:lnTo>
                    <a:pt x="8225943" y="1442319"/>
                  </a:lnTo>
                  <a:lnTo>
                    <a:pt x="8229600" y="1397000"/>
                  </a:lnTo>
                  <a:lnTo>
                    <a:pt x="8229600" y="279400"/>
                  </a:lnTo>
                  <a:lnTo>
                    <a:pt x="8225943" y="234080"/>
                  </a:lnTo>
                  <a:lnTo>
                    <a:pt x="8215355" y="191089"/>
                  </a:lnTo>
                  <a:lnTo>
                    <a:pt x="8198413" y="151001"/>
                  </a:lnTo>
                  <a:lnTo>
                    <a:pt x="8175691" y="114391"/>
                  </a:lnTo>
                  <a:lnTo>
                    <a:pt x="8147764" y="81835"/>
                  </a:lnTo>
                  <a:lnTo>
                    <a:pt x="8115208" y="53908"/>
                  </a:lnTo>
                  <a:lnTo>
                    <a:pt x="8078598" y="31186"/>
                  </a:lnTo>
                  <a:lnTo>
                    <a:pt x="8038510" y="14244"/>
                  </a:lnTo>
                  <a:lnTo>
                    <a:pt x="7995519" y="3656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762" y="229362"/>
              <a:ext cx="9321038" cy="1676400"/>
            </a:xfrm>
            <a:custGeom>
              <a:avLst/>
              <a:gdLst/>
              <a:ahLst/>
              <a:cxnLst/>
              <a:rect l="l" t="t" r="r" b="b"/>
              <a:pathLst>
                <a:path w="8229600" h="16764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7950200" y="0"/>
                  </a:lnTo>
                  <a:lnTo>
                    <a:pt x="7995519" y="3656"/>
                  </a:lnTo>
                  <a:lnTo>
                    <a:pt x="8038510" y="14244"/>
                  </a:lnTo>
                  <a:lnTo>
                    <a:pt x="8078598" y="31186"/>
                  </a:lnTo>
                  <a:lnTo>
                    <a:pt x="8115208" y="53908"/>
                  </a:lnTo>
                  <a:lnTo>
                    <a:pt x="8147764" y="81835"/>
                  </a:lnTo>
                  <a:lnTo>
                    <a:pt x="8175691" y="114391"/>
                  </a:lnTo>
                  <a:lnTo>
                    <a:pt x="8198413" y="151001"/>
                  </a:lnTo>
                  <a:lnTo>
                    <a:pt x="8215355" y="191089"/>
                  </a:lnTo>
                  <a:lnTo>
                    <a:pt x="8225943" y="234080"/>
                  </a:lnTo>
                  <a:lnTo>
                    <a:pt x="8229600" y="279400"/>
                  </a:lnTo>
                  <a:lnTo>
                    <a:pt x="8229600" y="1397000"/>
                  </a:lnTo>
                  <a:lnTo>
                    <a:pt x="8225943" y="1442319"/>
                  </a:lnTo>
                  <a:lnTo>
                    <a:pt x="8215355" y="1485310"/>
                  </a:lnTo>
                  <a:lnTo>
                    <a:pt x="8198413" y="1525398"/>
                  </a:lnTo>
                  <a:lnTo>
                    <a:pt x="8175691" y="1562008"/>
                  </a:lnTo>
                  <a:lnTo>
                    <a:pt x="8147764" y="1594564"/>
                  </a:lnTo>
                  <a:lnTo>
                    <a:pt x="8115208" y="1622491"/>
                  </a:lnTo>
                  <a:lnTo>
                    <a:pt x="8078598" y="1645213"/>
                  </a:lnTo>
                  <a:lnTo>
                    <a:pt x="8038510" y="1662155"/>
                  </a:lnTo>
                  <a:lnTo>
                    <a:pt x="7995519" y="1672743"/>
                  </a:lnTo>
                  <a:lnTo>
                    <a:pt x="7950200" y="1676400"/>
                  </a:lnTo>
                  <a:lnTo>
                    <a:pt x="279400" y="1676400"/>
                  </a:lnTo>
                  <a:lnTo>
                    <a:pt x="234080" y="1672743"/>
                  </a:lnTo>
                  <a:lnTo>
                    <a:pt x="191089" y="1662155"/>
                  </a:lnTo>
                  <a:lnTo>
                    <a:pt x="151001" y="1645213"/>
                  </a:lnTo>
                  <a:lnTo>
                    <a:pt x="114391" y="1622491"/>
                  </a:lnTo>
                  <a:lnTo>
                    <a:pt x="81835" y="1594564"/>
                  </a:lnTo>
                  <a:lnTo>
                    <a:pt x="53908" y="1562008"/>
                  </a:lnTo>
                  <a:lnTo>
                    <a:pt x="31186" y="1525398"/>
                  </a:lnTo>
                  <a:lnTo>
                    <a:pt x="14244" y="1485310"/>
                  </a:lnTo>
                  <a:lnTo>
                    <a:pt x="3656" y="1442319"/>
                  </a:lnTo>
                  <a:lnTo>
                    <a:pt x="0" y="1397000"/>
                  </a:lnTo>
                  <a:lnTo>
                    <a:pt x="0" y="279400"/>
                  </a:lnTo>
                  <a:close/>
                </a:path>
              </a:pathLst>
            </a:custGeom>
            <a:ln w="19812">
              <a:solidFill>
                <a:srgbClr val="9E82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9800" y="990600"/>
            <a:ext cx="859155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4000" b="1" spc="-310" dirty="0">
                <a:latin typeface="+mn-lt"/>
              </a:rPr>
              <a:t>The</a:t>
            </a:r>
            <a:r>
              <a:rPr sz="4000" b="1" spc="-40" dirty="0">
                <a:latin typeface="+mn-lt"/>
              </a:rPr>
              <a:t> </a:t>
            </a:r>
            <a:r>
              <a:rPr sz="4000" b="1" spc="-265" dirty="0">
                <a:latin typeface="+mn-lt"/>
              </a:rPr>
              <a:t>complete</a:t>
            </a:r>
            <a:r>
              <a:rPr sz="4000" b="1" spc="-30" dirty="0">
                <a:latin typeface="+mn-lt"/>
              </a:rPr>
              <a:t> </a:t>
            </a:r>
            <a:r>
              <a:rPr sz="4000" b="1" spc="-235" dirty="0">
                <a:latin typeface="+mn-lt"/>
              </a:rPr>
              <a:t>pr</a:t>
            </a:r>
            <a:r>
              <a:rPr sz="4000" b="1" spc="-280" dirty="0">
                <a:latin typeface="+mn-lt"/>
              </a:rPr>
              <a:t>o</a:t>
            </a:r>
            <a:r>
              <a:rPr sz="4000" b="1" spc="-390" dirty="0">
                <a:latin typeface="+mn-lt"/>
              </a:rPr>
              <a:t>cess</a:t>
            </a:r>
            <a:r>
              <a:rPr sz="4000" b="1" spc="-70" dirty="0">
                <a:latin typeface="+mn-lt"/>
              </a:rPr>
              <a:t> </a:t>
            </a:r>
            <a:r>
              <a:rPr sz="4000" b="1" spc="-130" dirty="0" smtClean="0">
                <a:latin typeface="+mn-lt"/>
              </a:rPr>
              <a:t>of</a:t>
            </a:r>
            <a:r>
              <a:rPr lang="en-IN" sz="4000" b="1" spc="-130" dirty="0">
                <a:latin typeface="+mn-lt"/>
              </a:rPr>
              <a:t> </a:t>
            </a:r>
            <a:r>
              <a:rPr sz="4000" b="1" spc="-254" dirty="0" smtClean="0">
                <a:solidFill>
                  <a:srgbClr val="C00000"/>
                </a:solidFill>
                <a:latin typeface="+mn-lt"/>
              </a:rPr>
              <a:t>edge</a:t>
            </a:r>
            <a:r>
              <a:rPr lang="en-IN" sz="4000" b="1" spc="-254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sz="4000" b="1" spc="-220" dirty="0" smtClean="0">
                <a:solidFill>
                  <a:srgbClr val="C00000"/>
                </a:solidFill>
                <a:latin typeface="+mn-lt"/>
              </a:rPr>
              <a:t>map</a:t>
            </a:r>
            <a:r>
              <a:rPr sz="4000" b="1" spc="-4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sz="4000" b="1" spc="-270" dirty="0" smtClean="0">
                <a:solidFill>
                  <a:srgbClr val="C00000"/>
                </a:solidFill>
                <a:latin typeface="+mn-lt"/>
              </a:rPr>
              <a:t>gene</a:t>
            </a:r>
            <a:r>
              <a:rPr sz="4000" b="1" spc="-145" dirty="0" smtClean="0">
                <a:solidFill>
                  <a:srgbClr val="C00000"/>
                </a:solidFill>
                <a:latin typeface="+mn-lt"/>
              </a:rPr>
              <a:t>r</a:t>
            </a:r>
            <a:r>
              <a:rPr sz="4000" b="1" spc="-35" dirty="0" smtClean="0">
                <a:solidFill>
                  <a:srgbClr val="C00000"/>
                </a:solidFill>
                <a:latin typeface="+mn-lt"/>
              </a:rPr>
              <a:t>a</a:t>
            </a:r>
            <a:r>
              <a:rPr sz="4000" b="1" spc="-160" dirty="0" smtClean="0">
                <a:solidFill>
                  <a:srgbClr val="C00000"/>
                </a:solidFill>
                <a:latin typeface="+mn-lt"/>
              </a:rPr>
              <a:t>t</a:t>
            </a:r>
            <a:r>
              <a:rPr sz="4000" b="1" spc="-145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sz="4000" b="1" spc="-254" dirty="0" smtClean="0">
                <a:solidFill>
                  <a:srgbClr val="C00000"/>
                </a:solidFill>
                <a:latin typeface="+mn-lt"/>
              </a:rPr>
              <a:t>on</a:t>
            </a:r>
            <a:r>
              <a:rPr lang="en-IN" sz="4000" b="1" spc="-254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IN" sz="4000" b="1" spc="-195" dirty="0">
                <a:latin typeface="+mn-lt"/>
                <a:cs typeface="Arial"/>
              </a:rPr>
              <a:t>involves </a:t>
            </a:r>
            <a:r>
              <a:rPr lang="en-IN" sz="4000" b="1" spc="-305" dirty="0">
                <a:latin typeface="+mn-lt"/>
                <a:cs typeface="Arial"/>
              </a:rPr>
              <a:t>some </a:t>
            </a:r>
            <a:r>
              <a:rPr lang="en-IN" sz="4000" b="1" spc="-250" dirty="0">
                <a:latin typeface="+mn-lt"/>
                <a:cs typeface="Arial"/>
              </a:rPr>
              <a:t>or </a:t>
            </a:r>
            <a:r>
              <a:rPr lang="en-IN" sz="4000" b="1" spc="-70" dirty="0">
                <a:latin typeface="+mn-lt"/>
                <a:cs typeface="Arial"/>
              </a:rPr>
              <a:t>all </a:t>
            </a:r>
            <a:r>
              <a:rPr lang="en-IN" sz="4000" b="1" spc="-160" dirty="0">
                <a:latin typeface="+mn-lt"/>
                <a:cs typeface="Arial"/>
              </a:rPr>
              <a:t>of </a:t>
            </a:r>
            <a:r>
              <a:rPr lang="en-IN" sz="4000" b="1" spc="-245" dirty="0">
                <a:latin typeface="+mn-lt"/>
                <a:cs typeface="Arial"/>
              </a:rPr>
              <a:t>the </a:t>
            </a:r>
            <a:r>
              <a:rPr lang="en-IN" sz="4000" b="1" spc="-150" dirty="0">
                <a:latin typeface="+mn-lt"/>
                <a:cs typeface="Arial"/>
              </a:rPr>
              <a:t>following</a:t>
            </a:r>
            <a:r>
              <a:rPr lang="en-IN" sz="4000" b="1" spc="-155" dirty="0">
                <a:latin typeface="+mn-lt"/>
                <a:cs typeface="Arial"/>
              </a:rPr>
              <a:t> </a:t>
            </a:r>
            <a:r>
              <a:rPr lang="en-IN" sz="4000" b="1" spc="-315" dirty="0" smtClean="0">
                <a:latin typeface="+mn-lt"/>
                <a:cs typeface="Arial"/>
              </a:rPr>
              <a:t>steps</a:t>
            </a:r>
            <a:endParaRPr sz="4000" b="1" spc="-254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6732" y="3149600"/>
            <a:ext cx="4038600" cy="584200"/>
          </a:xfrm>
          <a:custGeom>
            <a:avLst/>
            <a:gdLst/>
            <a:ahLst/>
            <a:cxnLst/>
            <a:rect l="l" t="t" r="r" b="b"/>
            <a:pathLst>
              <a:path w="4038600" h="584200">
                <a:moveTo>
                  <a:pt x="4038600" y="0"/>
                </a:moveTo>
                <a:lnTo>
                  <a:pt x="0" y="0"/>
                </a:lnTo>
                <a:lnTo>
                  <a:pt x="0" y="583691"/>
                </a:lnTo>
                <a:lnTo>
                  <a:pt x="4038600" y="583691"/>
                </a:lnTo>
                <a:lnTo>
                  <a:pt x="40386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732" y="3149600"/>
            <a:ext cx="4038600" cy="584200"/>
          </a:xfrm>
          <a:prstGeom prst="rect">
            <a:avLst/>
          </a:prstGeom>
          <a:ln w="19811">
            <a:solidFill>
              <a:srgbClr val="787C5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R="195580" algn="ctr">
              <a:lnSpc>
                <a:spcPct val="100000"/>
              </a:lnSpc>
              <a:spcBef>
                <a:spcPts val="180"/>
              </a:spcBef>
            </a:pPr>
            <a:r>
              <a:rPr sz="3200" spc="-165" dirty="0">
                <a:solidFill>
                  <a:srgbClr val="FFFF00"/>
                </a:solidFill>
                <a:latin typeface="Microsoft Sans Serif"/>
                <a:cs typeface="Microsoft Sans Serif"/>
              </a:rPr>
              <a:t>No</a:t>
            </a:r>
            <a:r>
              <a:rPr sz="3200" spc="-55" dirty="0">
                <a:solidFill>
                  <a:srgbClr val="FFFF00"/>
                </a:solidFill>
                <a:latin typeface="Microsoft Sans Serif"/>
                <a:cs typeface="Microsoft Sans Serif"/>
              </a:rPr>
              <a:t>i</a:t>
            </a:r>
            <a:r>
              <a:rPr sz="3200" spc="-345" dirty="0">
                <a:solidFill>
                  <a:srgbClr val="FFFF00"/>
                </a:solidFill>
                <a:latin typeface="Microsoft Sans Serif"/>
                <a:cs typeface="Microsoft Sans Serif"/>
              </a:rPr>
              <a:t>s</a:t>
            </a:r>
            <a:r>
              <a:rPr sz="3200" spc="-375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3200" spc="2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3200" spc="-365" dirty="0">
                <a:solidFill>
                  <a:srgbClr val="FFFF00"/>
                </a:solidFill>
                <a:latin typeface="Microsoft Sans Serif"/>
                <a:cs typeface="Microsoft Sans Serif"/>
              </a:rPr>
              <a:t>smo</a:t>
            </a:r>
            <a:r>
              <a:rPr sz="3200" spc="-320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3200" spc="-165" dirty="0">
                <a:solidFill>
                  <a:srgbClr val="FFFF00"/>
                </a:solidFill>
                <a:latin typeface="Microsoft Sans Serif"/>
                <a:cs typeface="Microsoft Sans Serif"/>
              </a:rPr>
              <a:t>thing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10" y="3273552"/>
            <a:ext cx="381000" cy="38404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86994" y="4198007"/>
            <a:ext cx="4337685" cy="1080770"/>
            <a:chOff x="268224" y="2842247"/>
            <a:chExt cx="4337685" cy="10807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927" y="2890939"/>
              <a:ext cx="4105696" cy="8977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4" y="2842247"/>
              <a:ext cx="4337304" cy="10805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1762" y="2896488"/>
              <a:ext cx="4038600" cy="830580"/>
            </a:xfrm>
            <a:custGeom>
              <a:avLst/>
              <a:gdLst/>
              <a:ahLst/>
              <a:cxnLst/>
              <a:rect l="l" t="t" r="r" b="b"/>
              <a:pathLst>
                <a:path w="4038600" h="830579">
                  <a:moveTo>
                    <a:pt x="4038600" y="0"/>
                  </a:moveTo>
                  <a:lnTo>
                    <a:pt x="0" y="0"/>
                  </a:lnTo>
                  <a:lnTo>
                    <a:pt x="0" y="830453"/>
                  </a:lnTo>
                  <a:lnTo>
                    <a:pt x="4038600" y="830453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762" y="2896488"/>
              <a:ext cx="4038600" cy="830580"/>
            </a:xfrm>
            <a:custGeom>
              <a:avLst/>
              <a:gdLst/>
              <a:ahLst/>
              <a:cxnLst/>
              <a:rect l="l" t="t" r="r" b="b"/>
              <a:pathLst>
                <a:path w="4038600" h="830579">
                  <a:moveTo>
                    <a:pt x="0" y="830453"/>
                  </a:moveTo>
                  <a:lnTo>
                    <a:pt x="4038600" y="830453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830453"/>
                  </a:lnTo>
                  <a:close/>
                </a:path>
              </a:pathLst>
            </a:custGeom>
            <a:ln w="10668">
              <a:solidFill>
                <a:srgbClr val="D7B1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7407" y="4268250"/>
            <a:ext cx="38423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010" marR="5080" indent="-829944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Uncontrolled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001F5F"/>
                </a:solidFill>
                <a:latin typeface="Arial"/>
                <a:cs typeface="Arial"/>
              </a:rPr>
              <a:t>illumi</a:t>
            </a:r>
            <a:r>
              <a:rPr sz="2400" b="1" spc="-16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tion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001F5F"/>
                </a:solidFill>
                <a:latin typeface="Arial"/>
                <a:cs typeface="Arial"/>
              </a:rPr>
              <a:t>&amp;  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0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204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nd</a:t>
            </a:r>
            <a:r>
              <a:rPr sz="24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400" b="1" spc="-250" dirty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32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235" dirty="0">
                <a:solidFill>
                  <a:srgbClr val="001F5F"/>
                </a:solidFill>
                <a:latin typeface="Arial"/>
                <a:cs typeface="Arial"/>
              </a:rPr>
              <a:t>cene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77993" y="5036219"/>
            <a:ext cx="4340860" cy="1446530"/>
            <a:chOff x="4459223" y="3680459"/>
            <a:chExt cx="4340860" cy="144653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7803" y="3720083"/>
              <a:ext cx="4123944" cy="128625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9223" y="3680459"/>
              <a:ext cx="4340352" cy="14462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72761" y="3734561"/>
              <a:ext cx="4038600" cy="1201420"/>
            </a:xfrm>
            <a:custGeom>
              <a:avLst/>
              <a:gdLst/>
              <a:ahLst/>
              <a:cxnLst/>
              <a:rect l="l" t="t" r="r" b="b"/>
              <a:pathLst>
                <a:path w="4038600" h="1201420">
                  <a:moveTo>
                    <a:pt x="40386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4038600" y="1200912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91531" y="5090321"/>
            <a:ext cx="4038600" cy="1201420"/>
          </a:xfrm>
          <a:prstGeom prst="rect">
            <a:avLst/>
          </a:prstGeom>
          <a:ln w="10667">
            <a:solidFill>
              <a:srgbClr val="D7B15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09855" marR="103505" indent="-635" algn="ctr">
              <a:lnSpc>
                <a:spcPct val="100000"/>
              </a:lnSpc>
              <a:spcBef>
                <a:spcPts val="229"/>
              </a:spcBef>
            </a:pPr>
            <a:r>
              <a:rPr sz="2400" b="1" spc="-114" dirty="0">
                <a:solidFill>
                  <a:srgbClr val="001F5F"/>
                </a:solidFill>
                <a:latin typeface="Arial"/>
                <a:cs typeface="Arial"/>
              </a:rPr>
              <a:t>Digital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001F5F"/>
                </a:solidFill>
                <a:latin typeface="Arial"/>
                <a:cs typeface="Arial"/>
              </a:rPr>
              <a:t>im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ge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001F5F"/>
                </a:solidFill>
                <a:latin typeface="Arial"/>
                <a:cs typeface="Arial"/>
              </a:rPr>
              <a:t>could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2400" b="1" spc="-12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sz="2400" b="1" spc="-125" dirty="0">
                <a:solidFill>
                  <a:srgbClr val="001F5F"/>
                </a:solidFill>
                <a:latin typeface="Arial"/>
                <a:cs typeface="Arial"/>
              </a:rPr>
              <a:t>e  </a:t>
            </a:r>
            <a:r>
              <a:rPr sz="2400" b="1" spc="-180" dirty="0">
                <a:solidFill>
                  <a:srgbClr val="001F5F"/>
                </a:solidFill>
                <a:latin typeface="Arial"/>
                <a:cs typeface="Arial"/>
              </a:rPr>
              <a:t>inten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ity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di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20" dirty="0">
                <a:solidFill>
                  <a:srgbClr val="001F5F"/>
                </a:solidFill>
                <a:latin typeface="Arial"/>
                <a:cs typeface="Arial"/>
              </a:rPr>
              <a:t>ential</a:t>
            </a:r>
            <a:r>
              <a:rPr sz="2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8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01F5F"/>
                </a:solidFill>
                <a:latin typeface="Arial"/>
                <a:cs typeface="Arial"/>
              </a:rPr>
              <a:t>almos</a:t>
            </a:r>
            <a:r>
              <a:rPr sz="2400" b="1" spc="-160" dirty="0">
                <a:solidFill>
                  <a:srgbClr val="001F5F"/>
                </a:solidFill>
                <a:latin typeface="Arial"/>
                <a:cs typeface="Arial"/>
              </a:rPr>
              <a:t>t  </a:t>
            </a:r>
            <a:r>
              <a:rPr sz="2400" b="1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oint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9290" y="6255432"/>
            <a:ext cx="4326890" cy="1446530"/>
            <a:chOff x="350520" y="4899672"/>
            <a:chExt cx="4326890" cy="144653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004" y="4939283"/>
              <a:ext cx="4123944" cy="12862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520" y="4899672"/>
              <a:ext cx="4326636" cy="144627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76732" y="6309521"/>
            <a:ext cx="4038600" cy="1201420"/>
          </a:xfrm>
          <a:prstGeom prst="rect">
            <a:avLst/>
          </a:prstGeom>
          <a:solidFill>
            <a:srgbClr val="00AFEF"/>
          </a:solidFill>
          <a:ln w="10668">
            <a:solidFill>
              <a:srgbClr val="D7B15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15570" marR="110489" algn="ctr">
              <a:lnSpc>
                <a:spcPct val="100000"/>
              </a:lnSpc>
              <a:spcBef>
                <a:spcPts val="229"/>
              </a:spcBef>
            </a:pPr>
            <a:r>
              <a:rPr sz="2400" b="1" spc="-34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31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27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210" dirty="0">
                <a:solidFill>
                  <a:srgbClr val="001F5F"/>
                </a:solidFill>
                <a:latin typeface="Arial"/>
                <a:cs typeface="Arial"/>
              </a:rPr>
              <a:t>me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b="1" spc="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b="1" spc="-24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b="1" spc="-22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130" dirty="0">
                <a:solidFill>
                  <a:srgbClr val="001F5F"/>
                </a:solidFill>
                <a:latin typeface="Arial"/>
                <a:cs typeface="Arial"/>
              </a:rPr>
              <a:t>ignifi</a:t>
            </a:r>
            <a:r>
              <a:rPr sz="2400" b="1" spc="-17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400" b="1" spc="-120" dirty="0">
                <a:solidFill>
                  <a:srgbClr val="001F5F"/>
                </a:solidFill>
                <a:latin typeface="Arial"/>
                <a:cs typeface="Arial"/>
              </a:rPr>
              <a:t>ant  </a:t>
            </a:r>
            <a:r>
              <a:rPr sz="2400" b="1" spc="-180" dirty="0">
                <a:solidFill>
                  <a:srgbClr val="001F5F"/>
                </a:solidFill>
                <a:latin typeface="Arial"/>
                <a:cs typeface="Arial"/>
              </a:rPr>
              <a:t>inten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ity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di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entials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need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to  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32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254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othened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out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51755" y="4267200"/>
            <a:ext cx="4823460" cy="3733800"/>
            <a:chOff x="4332985" y="2911440"/>
            <a:chExt cx="4823460" cy="3733800"/>
          </a:xfrm>
        </p:grpSpPr>
        <p:sp>
          <p:nvSpPr>
            <p:cNvPr id="26" name="object 26"/>
            <p:cNvSpPr/>
            <p:nvPr/>
          </p:nvSpPr>
          <p:spPr>
            <a:xfrm>
              <a:off x="4768341" y="3083559"/>
              <a:ext cx="386080" cy="640080"/>
            </a:xfrm>
            <a:custGeom>
              <a:avLst/>
              <a:gdLst/>
              <a:ahLst/>
              <a:cxnLst/>
              <a:rect l="l" t="t" r="r" b="b"/>
              <a:pathLst>
                <a:path w="386079" h="640079">
                  <a:moveTo>
                    <a:pt x="293116" y="0"/>
                  </a:moveTo>
                  <a:lnTo>
                    <a:pt x="297571" y="35858"/>
                  </a:lnTo>
                  <a:lnTo>
                    <a:pt x="296700" y="73743"/>
                  </a:lnTo>
                  <a:lnTo>
                    <a:pt x="290655" y="113335"/>
                  </a:lnTo>
                  <a:lnTo>
                    <a:pt x="279588" y="154319"/>
                  </a:lnTo>
                  <a:lnTo>
                    <a:pt x="263651" y="196377"/>
                  </a:lnTo>
                  <a:lnTo>
                    <a:pt x="242997" y="239191"/>
                  </a:lnTo>
                  <a:lnTo>
                    <a:pt x="217778" y="282446"/>
                  </a:lnTo>
                  <a:lnTo>
                    <a:pt x="188145" y="325823"/>
                  </a:lnTo>
                  <a:lnTo>
                    <a:pt x="154253" y="369005"/>
                  </a:lnTo>
                  <a:lnTo>
                    <a:pt x="116252" y="411675"/>
                  </a:lnTo>
                  <a:lnTo>
                    <a:pt x="74295" y="453517"/>
                  </a:lnTo>
                  <a:lnTo>
                    <a:pt x="30226" y="391287"/>
                  </a:lnTo>
                  <a:lnTo>
                    <a:pt x="0" y="612394"/>
                  </a:lnTo>
                  <a:lnTo>
                    <a:pt x="206375" y="640080"/>
                  </a:lnTo>
                  <a:lnTo>
                    <a:pt x="162433" y="577850"/>
                  </a:lnTo>
                  <a:lnTo>
                    <a:pt x="207289" y="532949"/>
                  </a:lnTo>
                  <a:lnTo>
                    <a:pt x="247320" y="487475"/>
                  </a:lnTo>
                  <a:lnTo>
                    <a:pt x="282448" y="441773"/>
                  </a:lnTo>
                  <a:lnTo>
                    <a:pt x="312593" y="396182"/>
                  </a:lnTo>
                  <a:lnTo>
                    <a:pt x="337678" y="351046"/>
                  </a:lnTo>
                  <a:lnTo>
                    <a:pt x="357626" y="306708"/>
                  </a:lnTo>
                  <a:lnTo>
                    <a:pt x="372359" y="263508"/>
                  </a:lnTo>
                  <a:lnTo>
                    <a:pt x="381798" y="221790"/>
                  </a:lnTo>
                  <a:lnTo>
                    <a:pt x="385866" y="181896"/>
                  </a:lnTo>
                  <a:lnTo>
                    <a:pt x="384485" y="144168"/>
                  </a:lnTo>
                  <a:lnTo>
                    <a:pt x="377577" y="108948"/>
                  </a:lnTo>
                  <a:lnTo>
                    <a:pt x="365064" y="76579"/>
                  </a:lnTo>
                  <a:lnTo>
                    <a:pt x="346868" y="47404"/>
                  </a:lnTo>
                  <a:lnTo>
                    <a:pt x="322911" y="21763"/>
                  </a:lnTo>
                  <a:lnTo>
                    <a:pt x="293116" y="0"/>
                  </a:lnTo>
                  <a:close/>
                </a:path>
              </a:pathLst>
            </a:custGeom>
            <a:solidFill>
              <a:srgbClr val="B85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42510" y="2920965"/>
              <a:ext cx="776605" cy="298450"/>
            </a:xfrm>
            <a:custGeom>
              <a:avLst/>
              <a:gdLst/>
              <a:ahLst/>
              <a:cxnLst/>
              <a:rect l="l" t="t" r="r" b="b"/>
              <a:pathLst>
                <a:path w="776604" h="298450">
                  <a:moveTo>
                    <a:pt x="453400" y="0"/>
                  </a:moveTo>
                  <a:lnTo>
                    <a:pt x="407749" y="3605"/>
                  </a:lnTo>
                  <a:lnTo>
                    <a:pt x="360111" y="11237"/>
                  </a:lnTo>
                  <a:lnTo>
                    <a:pt x="310831" y="22853"/>
                  </a:lnTo>
                  <a:lnTo>
                    <a:pt x="260254" y="38412"/>
                  </a:lnTo>
                  <a:lnTo>
                    <a:pt x="208726" y="57872"/>
                  </a:lnTo>
                  <a:lnTo>
                    <a:pt x="156591" y="81192"/>
                  </a:lnTo>
                  <a:lnTo>
                    <a:pt x="104195" y="108331"/>
                  </a:lnTo>
                  <a:lnTo>
                    <a:pt x="51883" y="139246"/>
                  </a:lnTo>
                  <a:lnTo>
                    <a:pt x="0" y="173897"/>
                  </a:lnTo>
                  <a:lnTo>
                    <a:pt x="88264" y="298230"/>
                  </a:lnTo>
                  <a:lnTo>
                    <a:pt x="140085" y="263600"/>
                  </a:lnTo>
                  <a:lnTo>
                    <a:pt x="192351" y="232700"/>
                  </a:lnTo>
                  <a:lnTo>
                    <a:pt x="244714" y="205572"/>
                  </a:lnTo>
                  <a:lnTo>
                    <a:pt x="296828" y="182259"/>
                  </a:lnTo>
                  <a:lnTo>
                    <a:pt x="348346" y="162801"/>
                  </a:lnTo>
                  <a:lnTo>
                    <a:pt x="398922" y="147242"/>
                  </a:lnTo>
                  <a:lnTo>
                    <a:pt x="448207" y="135623"/>
                  </a:lnTo>
                  <a:lnTo>
                    <a:pt x="495855" y="127986"/>
                  </a:lnTo>
                  <a:lnTo>
                    <a:pt x="541520" y="124374"/>
                  </a:lnTo>
                  <a:lnTo>
                    <a:pt x="584853" y="124827"/>
                  </a:lnTo>
                  <a:lnTo>
                    <a:pt x="625509" y="129390"/>
                  </a:lnTo>
                  <a:lnTo>
                    <a:pt x="663140" y="138102"/>
                  </a:lnTo>
                  <a:lnTo>
                    <a:pt x="727940" y="168147"/>
                  </a:lnTo>
                  <a:lnTo>
                    <a:pt x="776477" y="215299"/>
                  </a:lnTo>
                  <a:lnTo>
                    <a:pt x="688339" y="90966"/>
                  </a:lnTo>
                  <a:lnTo>
                    <a:pt x="639776" y="43809"/>
                  </a:lnTo>
                  <a:lnTo>
                    <a:pt x="574982" y="13751"/>
                  </a:lnTo>
                  <a:lnTo>
                    <a:pt x="537362" y="5031"/>
                  </a:lnTo>
                  <a:lnTo>
                    <a:pt x="496720" y="461"/>
                  </a:lnTo>
                  <a:lnTo>
                    <a:pt x="453400" y="0"/>
                  </a:lnTo>
                  <a:close/>
                </a:path>
              </a:pathLst>
            </a:custGeom>
            <a:solidFill>
              <a:srgbClr val="944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42510" y="2920965"/>
              <a:ext cx="811530" cy="803275"/>
            </a:xfrm>
            <a:custGeom>
              <a:avLst/>
              <a:gdLst/>
              <a:ahLst/>
              <a:cxnLst/>
              <a:rect l="l" t="t" r="r" b="b"/>
              <a:pathLst>
                <a:path w="811529" h="803275">
                  <a:moveTo>
                    <a:pt x="776477" y="215299"/>
                  </a:moveTo>
                  <a:lnTo>
                    <a:pt x="727907" y="168147"/>
                  </a:lnTo>
                  <a:lnTo>
                    <a:pt x="663090" y="138102"/>
                  </a:lnTo>
                  <a:lnTo>
                    <a:pt x="625455" y="129390"/>
                  </a:lnTo>
                  <a:lnTo>
                    <a:pt x="584797" y="124827"/>
                  </a:lnTo>
                  <a:lnTo>
                    <a:pt x="541462" y="124374"/>
                  </a:lnTo>
                  <a:lnTo>
                    <a:pt x="495798" y="127986"/>
                  </a:lnTo>
                  <a:lnTo>
                    <a:pt x="448150" y="135623"/>
                  </a:lnTo>
                  <a:lnTo>
                    <a:pt x="398864" y="147242"/>
                  </a:lnTo>
                  <a:lnTo>
                    <a:pt x="348286" y="162801"/>
                  </a:lnTo>
                  <a:lnTo>
                    <a:pt x="296764" y="182259"/>
                  </a:lnTo>
                  <a:lnTo>
                    <a:pt x="244643" y="205572"/>
                  </a:lnTo>
                  <a:lnTo>
                    <a:pt x="192269" y="232700"/>
                  </a:lnTo>
                  <a:lnTo>
                    <a:pt x="139990" y="263600"/>
                  </a:lnTo>
                  <a:lnTo>
                    <a:pt x="88150" y="298230"/>
                  </a:lnTo>
                  <a:lnTo>
                    <a:pt x="0" y="173897"/>
                  </a:lnTo>
                  <a:lnTo>
                    <a:pt x="51864" y="139246"/>
                  </a:lnTo>
                  <a:lnTo>
                    <a:pt x="104162" y="108331"/>
                  </a:lnTo>
                  <a:lnTo>
                    <a:pt x="156549" y="81192"/>
                  </a:lnTo>
                  <a:lnTo>
                    <a:pt x="208678" y="57872"/>
                  </a:lnTo>
                  <a:lnTo>
                    <a:pt x="260204" y="38412"/>
                  </a:lnTo>
                  <a:lnTo>
                    <a:pt x="310781" y="22853"/>
                  </a:lnTo>
                  <a:lnTo>
                    <a:pt x="360063" y="11237"/>
                  </a:lnTo>
                  <a:lnTo>
                    <a:pt x="407706" y="3605"/>
                  </a:lnTo>
                  <a:lnTo>
                    <a:pt x="453363" y="0"/>
                  </a:lnTo>
                  <a:lnTo>
                    <a:pt x="496689" y="461"/>
                  </a:lnTo>
                  <a:lnTo>
                    <a:pt x="537339" y="5031"/>
                  </a:lnTo>
                  <a:lnTo>
                    <a:pt x="574966" y="13751"/>
                  </a:lnTo>
                  <a:lnTo>
                    <a:pt x="639771" y="43809"/>
                  </a:lnTo>
                  <a:lnTo>
                    <a:pt x="688339" y="90966"/>
                  </a:lnTo>
                  <a:lnTo>
                    <a:pt x="776477" y="215299"/>
                  </a:lnTo>
                  <a:lnTo>
                    <a:pt x="805112" y="278151"/>
                  </a:lnTo>
                  <a:lnTo>
                    <a:pt x="811356" y="351556"/>
                  </a:lnTo>
                  <a:lnTo>
                    <a:pt x="806383" y="391376"/>
                  </a:lnTo>
                  <a:lnTo>
                    <a:pt x="796175" y="432826"/>
                  </a:lnTo>
                  <a:lnTo>
                    <a:pt x="780852" y="475572"/>
                  </a:lnTo>
                  <a:lnTo>
                    <a:pt x="760536" y="519278"/>
                  </a:lnTo>
                  <a:lnTo>
                    <a:pt x="735345" y="563607"/>
                  </a:lnTo>
                  <a:lnTo>
                    <a:pt x="705402" y="608223"/>
                  </a:lnTo>
                  <a:lnTo>
                    <a:pt x="670827" y="652792"/>
                  </a:lnTo>
                  <a:lnTo>
                    <a:pt x="631741" y="696978"/>
                  </a:lnTo>
                  <a:lnTo>
                    <a:pt x="588263" y="740444"/>
                  </a:lnTo>
                  <a:lnTo>
                    <a:pt x="632205" y="802674"/>
                  </a:lnTo>
                  <a:lnTo>
                    <a:pt x="425830" y="774988"/>
                  </a:lnTo>
                  <a:lnTo>
                    <a:pt x="456056" y="553881"/>
                  </a:lnTo>
                  <a:lnTo>
                    <a:pt x="500125" y="616111"/>
                  </a:lnTo>
                  <a:lnTo>
                    <a:pt x="542083" y="574269"/>
                  </a:lnTo>
                  <a:lnTo>
                    <a:pt x="580084" y="531599"/>
                  </a:lnTo>
                  <a:lnTo>
                    <a:pt x="613976" y="488417"/>
                  </a:lnTo>
                  <a:lnTo>
                    <a:pt x="643609" y="445040"/>
                  </a:lnTo>
                  <a:lnTo>
                    <a:pt x="668828" y="401785"/>
                  </a:lnTo>
                  <a:lnTo>
                    <a:pt x="689482" y="358971"/>
                  </a:lnTo>
                  <a:lnTo>
                    <a:pt x="705419" y="316913"/>
                  </a:lnTo>
                  <a:lnTo>
                    <a:pt x="716486" y="275929"/>
                  </a:lnTo>
                  <a:lnTo>
                    <a:pt x="722531" y="236337"/>
                  </a:lnTo>
                  <a:lnTo>
                    <a:pt x="723402" y="198452"/>
                  </a:lnTo>
                  <a:lnTo>
                    <a:pt x="718946" y="162594"/>
                  </a:lnTo>
                </a:path>
              </a:pathLst>
            </a:custGeom>
            <a:ln w="19049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5771" y="5426455"/>
              <a:ext cx="645160" cy="349885"/>
            </a:xfrm>
            <a:custGeom>
              <a:avLst/>
              <a:gdLst/>
              <a:ahLst/>
              <a:cxnLst/>
              <a:rect l="l" t="t" r="r" b="b"/>
              <a:pathLst>
                <a:path w="645160" h="349885">
                  <a:moveTo>
                    <a:pt x="10667" y="0"/>
                  </a:moveTo>
                  <a:lnTo>
                    <a:pt x="0" y="207924"/>
                  </a:lnTo>
                  <a:lnTo>
                    <a:pt x="58292" y="159004"/>
                  </a:lnTo>
                  <a:lnTo>
                    <a:pt x="106730" y="200040"/>
                  </a:lnTo>
                  <a:lnTo>
                    <a:pt x="155341" y="236220"/>
                  </a:lnTo>
                  <a:lnTo>
                    <a:pt x="203779" y="267493"/>
                  </a:lnTo>
                  <a:lnTo>
                    <a:pt x="251694" y="293809"/>
                  </a:lnTo>
                  <a:lnTo>
                    <a:pt x="298741" y="315119"/>
                  </a:lnTo>
                  <a:lnTo>
                    <a:pt x="344571" y="331375"/>
                  </a:lnTo>
                  <a:lnTo>
                    <a:pt x="388836" y="342526"/>
                  </a:lnTo>
                  <a:lnTo>
                    <a:pt x="431189" y="348522"/>
                  </a:lnTo>
                  <a:lnTo>
                    <a:pt x="471281" y="349316"/>
                  </a:lnTo>
                  <a:lnTo>
                    <a:pt x="508766" y="344856"/>
                  </a:lnTo>
                  <a:lnTo>
                    <a:pt x="574522" y="319981"/>
                  </a:lnTo>
                  <a:lnTo>
                    <a:pt x="625675" y="273501"/>
                  </a:lnTo>
                  <a:lnTo>
                    <a:pt x="644905" y="242036"/>
                  </a:lnTo>
                  <a:lnTo>
                    <a:pt x="609553" y="249413"/>
                  </a:lnTo>
                  <a:lnTo>
                    <a:pt x="571740" y="251644"/>
                  </a:lnTo>
                  <a:lnTo>
                    <a:pt x="531797" y="248854"/>
                  </a:lnTo>
                  <a:lnTo>
                    <a:pt x="490053" y="241170"/>
                  </a:lnTo>
                  <a:lnTo>
                    <a:pt x="446838" y="228718"/>
                  </a:lnTo>
                  <a:lnTo>
                    <a:pt x="402483" y="211624"/>
                  </a:lnTo>
                  <a:lnTo>
                    <a:pt x="357316" y="190014"/>
                  </a:lnTo>
                  <a:lnTo>
                    <a:pt x="311668" y="164016"/>
                  </a:lnTo>
                  <a:lnTo>
                    <a:pt x="265868" y="133754"/>
                  </a:lnTo>
                  <a:lnTo>
                    <a:pt x="220247" y="99356"/>
                  </a:lnTo>
                  <a:lnTo>
                    <a:pt x="175132" y="60947"/>
                  </a:lnTo>
                  <a:lnTo>
                    <a:pt x="233425" y="11938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B85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83987" y="4952961"/>
              <a:ext cx="330200" cy="777240"/>
            </a:xfrm>
            <a:custGeom>
              <a:avLst/>
              <a:gdLst/>
              <a:ahLst/>
              <a:cxnLst/>
              <a:rect l="l" t="t" r="r" b="b"/>
              <a:pathLst>
                <a:path w="330200" h="777239">
                  <a:moveTo>
                    <a:pt x="116712" y="0"/>
                  </a:moveTo>
                  <a:lnTo>
                    <a:pt x="0" y="97916"/>
                  </a:lnTo>
                  <a:lnTo>
                    <a:pt x="38737" y="146742"/>
                  </a:lnTo>
                  <a:lnTo>
                    <a:pt x="73796" y="196312"/>
                  </a:lnTo>
                  <a:lnTo>
                    <a:pt x="105106" y="246286"/>
                  </a:lnTo>
                  <a:lnTo>
                    <a:pt x="132597" y="296320"/>
                  </a:lnTo>
                  <a:lnTo>
                    <a:pt x="156199" y="346074"/>
                  </a:lnTo>
                  <a:lnTo>
                    <a:pt x="175841" y="395206"/>
                  </a:lnTo>
                  <a:lnTo>
                    <a:pt x="191452" y="443374"/>
                  </a:lnTo>
                  <a:lnTo>
                    <a:pt x="202961" y="490235"/>
                  </a:lnTo>
                  <a:lnTo>
                    <a:pt x="210300" y="535450"/>
                  </a:lnTo>
                  <a:lnTo>
                    <a:pt x="213395" y="578675"/>
                  </a:lnTo>
                  <a:lnTo>
                    <a:pt x="212179" y="619569"/>
                  </a:lnTo>
                  <a:lnTo>
                    <a:pt x="206579" y="657790"/>
                  </a:lnTo>
                  <a:lnTo>
                    <a:pt x="181948" y="724847"/>
                  </a:lnTo>
                  <a:lnTo>
                    <a:pt x="138937" y="777112"/>
                  </a:lnTo>
                  <a:lnTo>
                    <a:pt x="255650" y="679195"/>
                  </a:lnTo>
                  <a:lnTo>
                    <a:pt x="298666" y="626894"/>
                  </a:lnTo>
                  <a:lnTo>
                    <a:pt x="323310" y="559819"/>
                  </a:lnTo>
                  <a:lnTo>
                    <a:pt x="328917" y="521596"/>
                  </a:lnTo>
                  <a:lnTo>
                    <a:pt x="330142" y="480702"/>
                  </a:lnTo>
                  <a:lnTo>
                    <a:pt x="327054" y="437480"/>
                  </a:lnTo>
                  <a:lnTo>
                    <a:pt x="319722" y="392271"/>
                  </a:lnTo>
                  <a:lnTo>
                    <a:pt x="308217" y="345416"/>
                  </a:lnTo>
                  <a:lnTo>
                    <a:pt x="292609" y="297255"/>
                  </a:lnTo>
                  <a:lnTo>
                    <a:pt x="272968" y="248132"/>
                  </a:lnTo>
                  <a:lnTo>
                    <a:pt x="249364" y="198385"/>
                  </a:lnTo>
                  <a:lnTo>
                    <a:pt x="221866" y="148358"/>
                  </a:lnTo>
                  <a:lnTo>
                    <a:pt x="190545" y="98390"/>
                  </a:lnTo>
                  <a:lnTo>
                    <a:pt x="155471" y="48824"/>
                  </a:lnTo>
                  <a:lnTo>
                    <a:pt x="116712" y="0"/>
                  </a:lnTo>
                  <a:close/>
                </a:path>
              </a:pathLst>
            </a:custGeom>
            <a:solidFill>
              <a:srgbClr val="944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5771" y="4952872"/>
              <a:ext cx="788670" cy="823594"/>
            </a:xfrm>
            <a:custGeom>
              <a:avLst/>
              <a:gdLst/>
              <a:ahLst/>
              <a:cxnLst/>
              <a:rect l="l" t="t" r="r" b="b"/>
              <a:pathLst>
                <a:path w="788670" h="823595">
                  <a:moveTo>
                    <a:pt x="597153" y="777201"/>
                  </a:moveTo>
                  <a:lnTo>
                    <a:pt x="640168" y="724934"/>
                  </a:lnTo>
                  <a:lnTo>
                    <a:pt x="664811" y="657880"/>
                  </a:lnTo>
                  <a:lnTo>
                    <a:pt x="670418" y="619661"/>
                  </a:lnTo>
                  <a:lnTo>
                    <a:pt x="671642" y="578770"/>
                  </a:lnTo>
                  <a:lnTo>
                    <a:pt x="668552" y="535549"/>
                  </a:lnTo>
                  <a:lnTo>
                    <a:pt x="661220" y="490339"/>
                  </a:lnTo>
                  <a:lnTo>
                    <a:pt x="649715" y="443481"/>
                  </a:lnTo>
                  <a:lnTo>
                    <a:pt x="634107" y="395317"/>
                  </a:lnTo>
                  <a:lnTo>
                    <a:pt x="614466" y="346190"/>
                  </a:lnTo>
                  <a:lnTo>
                    <a:pt x="590862" y="296440"/>
                  </a:lnTo>
                  <a:lnTo>
                    <a:pt x="563365" y="246408"/>
                  </a:lnTo>
                  <a:lnTo>
                    <a:pt x="532044" y="196437"/>
                  </a:lnTo>
                  <a:lnTo>
                    <a:pt x="496971" y="146869"/>
                  </a:lnTo>
                  <a:lnTo>
                    <a:pt x="458215" y="98043"/>
                  </a:lnTo>
                  <a:lnTo>
                    <a:pt x="574928" y="0"/>
                  </a:lnTo>
                  <a:lnTo>
                    <a:pt x="613687" y="48846"/>
                  </a:lnTo>
                  <a:lnTo>
                    <a:pt x="648761" y="98432"/>
                  </a:lnTo>
                  <a:lnTo>
                    <a:pt x="680082" y="148416"/>
                  </a:lnTo>
                  <a:lnTo>
                    <a:pt x="707580" y="198457"/>
                  </a:lnTo>
                  <a:lnTo>
                    <a:pt x="731184" y="248215"/>
                  </a:lnTo>
                  <a:lnTo>
                    <a:pt x="750825" y="297347"/>
                  </a:lnTo>
                  <a:lnTo>
                    <a:pt x="766433" y="345512"/>
                  </a:lnTo>
                  <a:lnTo>
                    <a:pt x="777938" y="392371"/>
                  </a:lnTo>
                  <a:lnTo>
                    <a:pt x="785270" y="437581"/>
                  </a:lnTo>
                  <a:lnTo>
                    <a:pt x="788358" y="480801"/>
                  </a:lnTo>
                  <a:lnTo>
                    <a:pt x="787133" y="521690"/>
                  </a:lnTo>
                  <a:lnTo>
                    <a:pt x="781526" y="559907"/>
                  </a:lnTo>
                  <a:lnTo>
                    <a:pt x="756882" y="626961"/>
                  </a:lnTo>
                  <a:lnTo>
                    <a:pt x="713866" y="679234"/>
                  </a:lnTo>
                  <a:lnTo>
                    <a:pt x="597153" y="777201"/>
                  </a:lnTo>
                  <a:lnTo>
                    <a:pt x="536842" y="810903"/>
                  </a:lnTo>
                  <a:lnTo>
                    <a:pt x="464187" y="823147"/>
                  </a:lnTo>
                  <a:lnTo>
                    <a:pt x="424090" y="821454"/>
                  </a:lnTo>
                  <a:lnTo>
                    <a:pt x="381941" y="814675"/>
                  </a:lnTo>
                  <a:lnTo>
                    <a:pt x="338081" y="802902"/>
                  </a:lnTo>
                  <a:lnTo>
                    <a:pt x="292857" y="786228"/>
                  </a:lnTo>
                  <a:lnTo>
                    <a:pt x="246610" y="764746"/>
                  </a:lnTo>
                  <a:lnTo>
                    <a:pt x="199687" y="738548"/>
                  </a:lnTo>
                  <a:lnTo>
                    <a:pt x="152430" y="707727"/>
                  </a:lnTo>
                  <a:lnTo>
                    <a:pt x="105184" y="672376"/>
                  </a:lnTo>
                  <a:lnTo>
                    <a:pt x="58292" y="632586"/>
                  </a:lnTo>
                  <a:lnTo>
                    <a:pt x="0" y="681507"/>
                  </a:lnTo>
                  <a:lnTo>
                    <a:pt x="10667" y="473582"/>
                  </a:lnTo>
                  <a:lnTo>
                    <a:pt x="233425" y="485520"/>
                  </a:lnTo>
                  <a:lnTo>
                    <a:pt x="175132" y="534542"/>
                  </a:lnTo>
                  <a:lnTo>
                    <a:pt x="220247" y="572948"/>
                  </a:lnTo>
                  <a:lnTo>
                    <a:pt x="265868" y="607344"/>
                  </a:lnTo>
                  <a:lnTo>
                    <a:pt x="311668" y="637604"/>
                  </a:lnTo>
                  <a:lnTo>
                    <a:pt x="357316" y="663601"/>
                  </a:lnTo>
                  <a:lnTo>
                    <a:pt x="402483" y="685209"/>
                  </a:lnTo>
                  <a:lnTo>
                    <a:pt x="446838" y="702302"/>
                  </a:lnTo>
                  <a:lnTo>
                    <a:pt x="490053" y="714753"/>
                  </a:lnTo>
                  <a:lnTo>
                    <a:pt x="531797" y="722437"/>
                  </a:lnTo>
                  <a:lnTo>
                    <a:pt x="571740" y="725227"/>
                  </a:lnTo>
                  <a:lnTo>
                    <a:pt x="609553" y="722996"/>
                  </a:lnTo>
                  <a:lnTo>
                    <a:pt x="644905" y="715619"/>
                  </a:lnTo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1582" y="5263040"/>
              <a:ext cx="3815079" cy="1372235"/>
            </a:xfrm>
            <a:custGeom>
              <a:avLst/>
              <a:gdLst/>
              <a:ahLst/>
              <a:cxnLst/>
              <a:rect l="l" t="t" r="r" b="b"/>
              <a:pathLst>
                <a:path w="3815079" h="1372234">
                  <a:moveTo>
                    <a:pt x="2338809" y="0"/>
                  </a:moveTo>
                  <a:lnTo>
                    <a:pt x="2284748" y="1168"/>
                  </a:lnTo>
                  <a:lnTo>
                    <a:pt x="2231851" y="5998"/>
                  </a:lnTo>
                  <a:lnTo>
                    <a:pt x="2180917" y="14357"/>
                  </a:lnTo>
                  <a:lnTo>
                    <a:pt x="2132744" y="26114"/>
                  </a:lnTo>
                  <a:lnTo>
                    <a:pt x="2088129" y="41137"/>
                  </a:lnTo>
                  <a:lnTo>
                    <a:pt x="2047871" y="59295"/>
                  </a:lnTo>
                  <a:lnTo>
                    <a:pt x="2012767" y="80455"/>
                  </a:lnTo>
                  <a:lnTo>
                    <a:pt x="1983617" y="104486"/>
                  </a:lnTo>
                  <a:lnTo>
                    <a:pt x="1958586" y="93227"/>
                  </a:lnTo>
                  <a:lnTo>
                    <a:pt x="1903857" y="73518"/>
                  </a:lnTo>
                  <a:lnTo>
                    <a:pt x="1824454" y="53881"/>
                  </a:lnTo>
                  <a:lnTo>
                    <a:pt x="1773298" y="45708"/>
                  </a:lnTo>
                  <a:lnTo>
                    <a:pt x="1721405" y="40527"/>
                  </a:lnTo>
                  <a:lnTo>
                    <a:pt x="1669251" y="38266"/>
                  </a:lnTo>
                  <a:lnTo>
                    <a:pt x="1617315" y="38857"/>
                  </a:lnTo>
                  <a:lnTo>
                    <a:pt x="1566073" y="42226"/>
                  </a:lnTo>
                  <a:lnTo>
                    <a:pt x="1516003" y="48305"/>
                  </a:lnTo>
                  <a:lnTo>
                    <a:pt x="1467581" y="57021"/>
                  </a:lnTo>
                  <a:lnTo>
                    <a:pt x="1421284" y="68304"/>
                  </a:lnTo>
                  <a:lnTo>
                    <a:pt x="1377590" y="82084"/>
                  </a:lnTo>
                  <a:lnTo>
                    <a:pt x="1336975" y="98289"/>
                  </a:lnTo>
                  <a:lnTo>
                    <a:pt x="1299918" y="116848"/>
                  </a:lnTo>
                  <a:lnTo>
                    <a:pt x="1266894" y="137691"/>
                  </a:lnTo>
                  <a:lnTo>
                    <a:pt x="1238381" y="160747"/>
                  </a:lnTo>
                  <a:lnTo>
                    <a:pt x="1194375" y="149298"/>
                  </a:lnTo>
                  <a:lnTo>
                    <a:pt x="1148822" y="139731"/>
                  </a:lnTo>
                  <a:lnTo>
                    <a:pt x="1101971" y="132072"/>
                  </a:lnTo>
                  <a:lnTo>
                    <a:pt x="1054072" y="126346"/>
                  </a:lnTo>
                  <a:lnTo>
                    <a:pt x="1005375" y="122579"/>
                  </a:lnTo>
                  <a:lnTo>
                    <a:pt x="956131" y="120796"/>
                  </a:lnTo>
                  <a:lnTo>
                    <a:pt x="906589" y="121022"/>
                  </a:lnTo>
                  <a:lnTo>
                    <a:pt x="857000" y="123282"/>
                  </a:lnTo>
                  <a:lnTo>
                    <a:pt x="793176" y="129264"/>
                  </a:lnTo>
                  <a:lnTo>
                    <a:pt x="732264" y="138387"/>
                  </a:lnTo>
                  <a:lnTo>
                    <a:pt x="674576" y="150453"/>
                  </a:lnTo>
                  <a:lnTo>
                    <a:pt x="620423" y="165260"/>
                  </a:lnTo>
                  <a:lnTo>
                    <a:pt x="570116" y="182608"/>
                  </a:lnTo>
                  <a:lnTo>
                    <a:pt x="523967" y="202297"/>
                  </a:lnTo>
                  <a:lnTo>
                    <a:pt x="482287" y="224126"/>
                  </a:lnTo>
                  <a:lnTo>
                    <a:pt x="445388" y="247895"/>
                  </a:lnTo>
                  <a:lnTo>
                    <a:pt x="413580" y="273404"/>
                  </a:lnTo>
                  <a:lnTo>
                    <a:pt x="366485" y="328839"/>
                  </a:lnTo>
                  <a:lnTo>
                    <a:pt x="343493" y="388828"/>
                  </a:lnTo>
                  <a:lnTo>
                    <a:pt x="341814" y="420029"/>
                  </a:lnTo>
                  <a:lnTo>
                    <a:pt x="347095" y="451768"/>
                  </a:lnTo>
                  <a:lnTo>
                    <a:pt x="343920" y="456035"/>
                  </a:lnTo>
                  <a:lnTo>
                    <a:pt x="284468" y="461417"/>
                  </a:lnTo>
                  <a:lnTo>
                    <a:pt x="228143" y="471194"/>
                  </a:lnTo>
                  <a:lnTo>
                    <a:pt x="175867" y="485075"/>
                  </a:lnTo>
                  <a:lnTo>
                    <a:pt x="128565" y="502767"/>
                  </a:lnTo>
                  <a:lnTo>
                    <a:pt x="87162" y="523978"/>
                  </a:lnTo>
                  <a:lnTo>
                    <a:pt x="52582" y="548415"/>
                  </a:lnTo>
                  <a:lnTo>
                    <a:pt x="23105" y="579229"/>
                  </a:lnTo>
                  <a:lnTo>
                    <a:pt x="0" y="643646"/>
                  </a:lnTo>
                  <a:lnTo>
                    <a:pt x="5597" y="675790"/>
                  </a:lnTo>
                  <a:lnTo>
                    <a:pt x="49161" y="736301"/>
                  </a:lnTo>
                  <a:lnTo>
                    <a:pt x="86354" y="763209"/>
                  </a:lnTo>
                  <a:lnTo>
                    <a:pt x="133305" y="786912"/>
                  </a:lnTo>
                  <a:lnTo>
                    <a:pt x="189627" y="806682"/>
                  </a:lnTo>
                  <a:lnTo>
                    <a:pt x="139318" y="839474"/>
                  </a:lnTo>
                  <a:lnTo>
                    <a:pt x="105050" y="876372"/>
                  </a:lnTo>
                  <a:lnTo>
                    <a:pt x="87763" y="916001"/>
                  </a:lnTo>
                  <a:lnTo>
                    <a:pt x="88396" y="956987"/>
                  </a:lnTo>
                  <a:lnTo>
                    <a:pt x="122033" y="1014853"/>
                  </a:lnTo>
                  <a:lnTo>
                    <a:pt x="151620" y="1040300"/>
                  </a:lnTo>
                  <a:lnTo>
                    <a:pt x="188547" y="1062971"/>
                  </a:lnTo>
                  <a:lnTo>
                    <a:pt x="231937" y="1082526"/>
                  </a:lnTo>
                  <a:lnTo>
                    <a:pt x="280914" y="1098626"/>
                  </a:lnTo>
                  <a:lnTo>
                    <a:pt x="334597" y="1110932"/>
                  </a:lnTo>
                  <a:lnTo>
                    <a:pt x="392111" y="1119105"/>
                  </a:lnTo>
                  <a:lnTo>
                    <a:pt x="452576" y="1122805"/>
                  </a:lnTo>
                  <a:lnTo>
                    <a:pt x="515116" y="1121693"/>
                  </a:lnTo>
                  <a:lnTo>
                    <a:pt x="522342" y="1127725"/>
                  </a:lnTo>
                  <a:lnTo>
                    <a:pt x="553040" y="1150683"/>
                  </a:lnTo>
                  <a:lnTo>
                    <a:pt x="586867" y="1172003"/>
                  </a:lnTo>
                  <a:lnTo>
                    <a:pt x="623583" y="1191656"/>
                  </a:lnTo>
                  <a:lnTo>
                    <a:pt x="662947" y="1209613"/>
                  </a:lnTo>
                  <a:lnTo>
                    <a:pt x="704719" y="1225843"/>
                  </a:lnTo>
                  <a:lnTo>
                    <a:pt x="748659" y="1240318"/>
                  </a:lnTo>
                  <a:lnTo>
                    <a:pt x="794525" y="1253008"/>
                  </a:lnTo>
                  <a:lnTo>
                    <a:pt x="842077" y="1263884"/>
                  </a:lnTo>
                  <a:lnTo>
                    <a:pt x="891075" y="1272916"/>
                  </a:lnTo>
                  <a:lnTo>
                    <a:pt x="941279" y="1280075"/>
                  </a:lnTo>
                  <a:lnTo>
                    <a:pt x="992447" y="1285331"/>
                  </a:lnTo>
                  <a:lnTo>
                    <a:pt x="1044339" y="1288654"/>
                  </a:lnTo>
                  <a:lnTo>
                    <a:pt x="1096715" y="1290017"/>
                  </a:lnTo>
                  <a:lnTo>
                    <a:pt x="1149335" y="1289388"/>
                  </a:lnTo>
                  <a:lnTo>
                    <a:pt x="1201957" y="1286738"/>
                  </a:lnTo>
                  <a:lnTo>
                    <a:pt x="1254342" y="1282039"/>
                  </a:lnTo>
                  <a:lnTo>
                    <a:pt x="1306248" y="1275260"/>
                  </a:lnTo>
                  <a:lnTo>
                    <a:pt x="1357436" y="1266372"/>
                  </a:lnTo>
                  <a:lnTo>
                    <a:pt x="1407665" y="1255346"/>
                  </a:lnTo>
                  <a:lnTo>
                    <a:pt x="1456694" y="1242152"/>
                  </a:lnTo>
                  <a:lnTo>
                    <a:pt x="1491740" y="1265354"/>
                  </a:lnTo>
                  <a:lnTo>
                    <a:pt x="1531023" y="1286620"/>
                  </a:lnTo>
                  <a:lnTo>
                    <a:pt x="1574204" y="1305827"/>
                  </a:lnTo>
                  <a:lnTo>
                    <a:pt x="1620946" y="1322849"/>
                  </a:lnTo>
                  <a:lnTo>
                    <a:pt x="1670909" y="1337565"/>
                  </a:lnTo>
                  <a:lnTo>
                    <a:pt x="1723755" y="1349848"/>
                  </a:lnTo>
                  <a:lnTo>
                    <a:pt x="1779147" y="1359577"/>
                  </a:lnTo>
                  <a:lnTo>
                    <a:pt x="1834836" y="1366460"/>
                  </a:lnTo>
                  <a:lnTo>
                    <a:pt x="1890578" y="1370639"/>
                  </a:lnTo>
                  <a:lnTo>
                    <a:pt x="1946062" y="1372194"/>
                  </a:lnTo>
                  <a:lnTo>
                    <a:pt x="2000977" y="1371208"/>
                  </a:lnTo>
                  <a:lnTo>
                    <a:pt x="2055013" y="1367763"/>
                  </a:lnTo>
                  <a:lnTo>
                    <a:pt x="2107859" y="1361939"/>
                  </a:lnTo>
                  <a:lnTo>
                    <a:pt x="2159204" y="1353820"/>
                  </a:lnTo>
                  <a:lnTo>
                    <a:pt x="2208737" y="1343487"/>
                  </a:lnTo>
                  <a:lnTo>
                    <a:pt x="2256148" y="1331021"/>
                  </a:lnTo>
                  <a:lnTo>
                    <a:pt x="2301124" y="1316504"/>
                  </a:lnTo>
                  <a:lnTo>
                    <a:pt x="2343357" y="1300019"/>
                  </a:lnTo>
                  <a:lnTo>
                    <a:pt x="2382534" y="1281646"/>
                  </a:lnTo>
                  <a:lnTo>
                    <a:pt x="2418346" y="1261468"/>
                  </a:lnTo>
                  <a:lnTo>
                    <a:pt x="2450481" y="1239567"/>
                  </a:lnTo>
                  <a:lnTo>
                    <a:pt x="2502476" y="1190921"/>
                  </a:lnTo>
                  <a:lnTo>
                    <a:pt x="2521716" y="1164340"/>
                  </a:lnTo>
                  <a:lnTo>
                    <a:pt x="2570979" y="1177619"/>
                  </a:lnTo>
                  <a:lnTo>
                    <a:pt x="2622722" y="1188118"/>
                  </a:lnTo>
                  <a:lnTo>
                    <a:pt x="2676441" y="1195767"/>
                  </a:lnTo>
                  <a:lnTo>
                    <a:pt x="2731629" y="1200497"/>
                  </a:lnTo>
                  <a:lnTo>
                    <a:pt x="2787781" y="1202236"/>
                  </a:lnTo>
                  <a:lnTo>
                    <a:pt x="2851792" y="1200541"/>
                  </a:lnTo>
                  <a:lnTo>
                    <a:pt x="2913495" y="1195100"/>
                  </a:lnTo>
                  <a:lnTo>
                    <a:pt x="2972407" y="1186147"/>
                  </a:lnTo>
                  <a:lnTo>
                    <a:pt x="3028047" y="1173912"/>
                  </a:lnTo>
                  <a:lnTo>
                    <a:pt x="3079933" y="1158628"/>
                  </a:lnTo>
                  <a:lnTo>
                    <a:pt x="3127582" y="1140528"/>
                  </a:lnTo>
                  <a:lnTo>
                    <a:pt x="3170512" y="1119843"/>
                  </a:lnTo>
                  <a:lnTo>
                    <a:pt x="3208242" y="1096807"/>
                  </a:lnTo>
                  <a:lnTo>
                    <a:pt x="3240289" y="1071650"/>
                  </a:lnTo>
                  <a:lnTo>
                    <a:pt x="3285405" y="1015907"/>
                  </a:lnTo>
                  <a:lnTo>
                    <a:pt x="3302004" y="954472"/>
                  </a:lnTo>
                  <a:lnTo>
                    <a:pt x="3352369" y="949858"/>
                  </a:lnTo>
                  <a:lnTo>
                    <a:pt x="3401562" y="943177"/>
                  </a:lnTo>
                  <a:lnTo>
                    <a:pt x="3449324" y="934481"/>
                  </a:lnTo>
                  <a:lnTo>
                    <a:pt x="3495392" y="923824"/>
                  </a:lnTo>
                  <a:lnTo>
                    <a:pt x="3539505" y="911259"/>
                  </a:lnTo>
                  <a:lnTo>
                    <a:pt x="3581404" y="896839"/>
                  </a:lnTo>
                  <a:lnTo>
                    <a:pt x="3634225" y="874483"/>
                  </a:lnTo>
                  <a:lnTo>
                    <a:pt x="3680456" y="849823"/>
                  </a:lnTo>
                  <a:lnTo>
                    <a:pt x="3720015" y="823168"/>
                  </a:lnTo>
                  <a:lnTo>
                    <a:pt x="3752820" y="794826"/>
                  </a:lnTo>
                  <a:lnTo>
                    <a:pt x="3778789" y="765104"/>
                  </a:lnTo>
                  <a:lnTo>
                    <a:pt x="3809893" y="702755"/>
                  </a:lnTo>
                  <a:lnTo>
                    <a:pt x="3814863" y="670743"/>
                  </a:lnTo>
                  <a:lnTo>
                    <a:pt x="3812670" y="638585"/>
                  </a:lnTo>
                  <a:lnTo>
                    <a:pt x="3786466" y="575057"/>
                  </a:lnTo>
                  <a:lnTo>
                    <a:pt x="3762291" y="544305"/>
                  </a:lnTo>
                  <a:lnTo>
                    <a:pt x="3730625" y="514637"/>
                  </a:lnTo>
                  <a:lnTo>
                    <a:pt x="3691386" y="486363"/>
                  </a:lnTo>
                  <a:lnTo>
                    <a:pt x="3697520" y="478920"/>
                  </a:lnTo>
                  <a:lnTo>
                    <a:pt x="3725487" y="425249"/>
                  </a:lnTo>
                  <a:lnTo>
                    <a:pt x="3729510" y="394639"/>
                  </a:lnTo>
                  <a:lnTo>
                    <a:pt x="3725311" y="364545"/>
                  </a:lnTo>
                  <a:lnTo>
                    <a:pt x="3693827" y="307251"/>
                  </a:lnTo>
                  <a:lnTo>
                    <a:pt x="3634190" y="256066"/>
                  </a:lnTo>
                  <a:lnTo>
                    <a:pt x="3594802" y="233609"/>
                  </a:lnTo>
                  <a:lnTo>
                    <a:pt x="3549559" y="213692"/>
                  </a:lnTo>
                  <a:lnTo>
                    <a:pt x="3498856" y="196653"/>
                  </a:lnTo>
                  <a:lnTo>
                    <a:pt x="3443088" y="182829"/>
                  </a:lnTo>
                  <a:lnTo>
                    <a:pt x="3382649" y="172558"/>
                  </a:lnTo>
                  <a:lnTo>
                    <a:pt x="3363260" y="137622"/>
                  </a:lnTo>
                  <a:lnTo>
                    <a:pt x="3332130" y="105090"/>
                  </a:lnTo>
                  <a:lnTo>
                    <a:pt x="3290096" y="75653"/>
                  </a:lnTo>
                  <a:lnTo>
                    <a:pt x="3237996" y="50003"/>
                  </a:lnTo>
                  <a:lnTo>
                    <a:pt x="3194850" y="34259"/>
                  </a:lnTo>
                  <a:lnTo>
                    <a:pt x="3149082" y="21535"/>
                  </a:lnTo>
                  <a:lnTo>
                    <a:pt x="3101256" y="11808"/>
                  </a:lnTo>
                  <a:lnTo>
                    <a:pt x="3051939" y="5055"/>
                  </a:lnTo>
                  <a:lnTo>
                    <a:pt x="3001695" y="1252"/>
                  </a:lnTo>
                  <a:lnTo>
                    <a:pt x="2951091" y="376"/>
                  </a:lnTo>
                  <a:lnTo>
                    <a:pt x="2900690" y="2405"/>
                  </a:lnTo>
                  <a:lnTo>
                    <a:pt x="2851060" y="7314"/>
                  </a:lnTo>
                  <a:lnTo>
                    <a:pt x="2802764" y="15081"/>
                  </a:lnTo>
                  <a:lnTo>
                    <a:pt x="2756369" y="25683"/>
                  </a:lnTo>
                  <a:lnTo>
                    <a:pt x="2712439" y="39095"/>
                  </a:lnTo>
                  <a:lnTo>
                    <a:pt x="2671540" y="55295"/>
                  </a:lnTo>
                  <a:lnTo>
                    <a:pt x="2634238" y="74260"/>
                  </a:lnTo>
                  <a:lnTo>
                    <a:pt x="2605619" y="57925"/>
                  </a:lnTo>
                  <a:lnTo>
                    <a:pt x="2538190" y="30541"/>
                  </a:lnTo>
                  <a:lnTo>
                    <a:pt x="2499999" y="19777"/>
                  </a:lnTo>
                  <a:lnTo>
                    <a:pt x="2447233" y="9173"/>
                  </a:lnTo>
                  <a:lnTo>
                    <a:pt x="2393237" y="2624"/>
                  </a:lnTo>
                  <a:lnTo>
                    <a:pt x="2338809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1582" y="5263040"/>
              <a:ext cx="3815079" cy="1372235"/>
            </a:xfrm>
            <a:custGeom>
              <a:avLst/>
              <a:gdLst/>
              <a:ahLst/>
              <a:cxnLst/>
              <a:rect l="l" t="t" r="r" b="b"/>
              <a:pathLst>
                <a:path w="3815079" h="1372234">
                  <a:moveTo>
                    <a:pt x="347095" y="451768"/>
                  </a:moveTo>
                  <a:lnTo>
                    <a:pt x="341814" y="420029"/>
                  </a:lnTo>
                  <a:lnTo>
                    <a:pt x="343493" y="388828"/>
                  </a:lnTo>
                  <a:lnTo>
                    <a:pt x="351820" y="358365"/>
                  </a:lnTo>
                  <a:lnTo>
                    <a:pt x="387175" y="300452"/>
                  </a:lnTo>
                  <a:lnTo>
                    <a:pt x="445388" y="247895"/>
                  </a:lnTo>
                  <a:lnTo>
                    <a:pt x="482287" y="224126"/>
                  </a:lnTo>
                  <a:lnTo>
                    <a:pt x="523967" y="202297"/>
                  </a:lnTo>
                  <a:lnTo>
                    <a:pt x="570116" y="182608"/>
                  </a:lnTo>
                  <a:lnTo>
                    <a:pt x="620423" y="165260"/>
                  </a:lnTo>
                  <a:lnTo>
                    <a:pt x="674576" y="150453"/>
                  </a:lnTo>
                  <a:lnTo>
                    <a:pt x="732264" y="138387"/>
                  </a:lnTo>
                  <a:lnTo>
                    <a:pt x="793176" y="129264"/>
                  </a:lnTo>
                  <a:lnTo>
                    <a:pt x="857000" y="123282"/>
                  </a:lnTo>
                  <a:lnTo>
                    <a:pt x="906589" y="121022"/>
                  </a:lnTo>
                  <a:lnTo>
                    <a:pt x="956131" y="120796"/>
                  </a:lnTo>
                  <a:lnTo>
                    <a:pt x="1005375" y="122579"/>
                  </a:lnTo>
                  <a:lnTo>
                    <a:pt x="1054072" y="126346"/>
                  </a:lnTo>
                  <a:lnTo>
                    <a:pt x="1101971" y="132072"/>
                  </a:lnTo>
                  <a:lnTo>
                    <a:pt x="1148822" y="139731"/>
                  </a:lnTo>
                  <a:lnTo>
                    <a:pt x="1194375" y="149298"/>
                  </a:lnTo>
                  <a:lnTo>
                    <a:pt x="1238381" y="160747"/>
                  </a:lnTo>
                  <a:lnTo>
                    <a:pt x="1266894" y="137691"/>
                  </a:lnTo>
                  <a:lnTo>
                    <a:pt x="1299918" y="116848"/>
                  </a:lnTo>
                  <a:lnTo>
                    <a:pt x="1336975" y="98289"/>
                  </a:lnTo>
                  <a:lnTo>
                    <a:pt x="1377590" y="82084"/>
                  </a:lnTo>
                  <a:lnTo>
                    <a:pt x="1421284" y="68304"/>
                  </a:lnTo>
                  <a:lnTo>
                    <a:pt x="1467581" y="57021"/>
                  </a:lnTo>
                  <a:lnTo>
                    <a:pt x="1516003" y="48305"/>
                  </a:lnTo>
                  <a:lnTo>
                    <a:pt x="1566073" y="42226"/>
                  </a:lnTo>
                  <a:lnTo>
                    <a:pt x="1617315" y="38857"/>
                  </a:lnTo>
                  <a:lnTo>
                    <a:pt x="1669251" y="38266"/>
                  </a:lnTo>
                  <a:lnTo>
                    <a:pt x="1721405" y="40527"/>
                  </a:lnTo>
                  <a:lnTo>
                    <a:pt x="1773298" y="45708"/>
                  </a:lnTo>
                  <a:lnTo>
                    <a:pt x="1824454" y="53881"/>
                  </a:lnTo>
                  <a:lnTo>
                    <a:pt x="1874397" y="65116"/>
                  </a:lnTo>
                  <a:lnTo>
                    <a:pt x="1931959" y="82896"/>
                  </a:lnTo>
                  <a:lnTo>
                    <a:pt x="1983617" y="104486"/>
                  </a:lnTo>
                  <a:lnTo>
                    <a:pt x="2012767" y="80455"/>
                  </a:lnTo>
                  <a:lnTo>
                    <a:pt x="2047871" y="59295"/>
                  </a:lnTo>
                  <a:lnTo>
                    <a:pt x="2088129" y="41137"/>
                  </a:lnTo>
                  <a:lnTo>
                    <a:pt x="2132744" y="26114"/>
                  </a:lnTo>
                  <a:lnTo>
                    <a:pt x="2180917" y="14357"/>
                  </a:lnTo>
                  <a:lnTo>
                    <a:pt x="2231851" y="5998"/>
                  </a:lnTo>
                  <a:lnTo>
                    <a:pt x="2284748" y="1168"/>
                  </a:lnTo>
                  <a:lnTo>
                    <a:pt x="2338809" y="0"/>
                  </a:lnTo>
                  <a:lnTo>
                    <a:pt x="2393237" y="2624"/>
                  </a:lnTo>
                  <a:lnTo>
                    <a:pt x="2447233" y="9173"/>
                  </a:lnTo>
                  <a:lnTo>
                    <a:pt x="2499999" y="19777"/>
                  </a:lnTo>
                  <a:lnTo>
                    <a:pt x="2538190" y="30541"/>
                  </a:lnTo>
                  <a:lnTo>
                    <a:pt x="2605619" y="57925"/>
                  </a:lnTo>
                  <a:lnTo>
                    <a:pt x="2634238" y="74260"/>
                  </a:lnTo>
                  <a:lnTo>
                    <a:pt x="2671540" y="55295"/>
                  </a:lnTo>
                  <a:lnTo>
                    <a:pt x="2712439" y="39095"/>
                  </a:lnTo>
                  <a:lnTo>
                    <a:pt x="2756369" y="25683"/>
                  </a:lnTo>
                  <a:lnTo>
                    <a:pt x="2802764" y="15081"/>
                  </a:lnTo>
                  <a:lnTo>
                    <a:pt x="2851060" y="7314"/>
                  </a:lnTo>
                  <a:lnTo>
                    <a:pt x="2900690" y="2405"/>
                  </a:lnTo>
                  <a:lnTo>
                    <a:pt x="2951091" y="376"/>
                  </a:lnTo>
                  <a:lnTo>
                    <a:pt x="3001695" y="1252"/>
                  </a:lnTo>
                  <a:lnTo>
                    <a:pt x="3051939" y="5055"/>
                  </a:lnTo>
                  <a:lnTo>
                    <a:pt x="3101256" y="11808"/>
                  </a:lnTo>
                  <a:lnTo>
                    <a:pt x="3149082" y="21535"/>
                  </a:lnTo>
                  <a:lnTo>
                    <a:pt x="3194850" y="34259"/>
                  </a:lnTo>
                  <a:lnTo>
                    <a:pt x="3237996" y="50003"/>
                  </a:lnTo>
                  <a:lnTo>
                    <a:pt x="3290096" y="75653"/>
                  </a:lnTo>
                  <a:lnTo>
                    <a:pt x="3332130" y="105090"/>
                  </a:lnTo>
                  <a:lnTo>
                    <a:pt x="3363260" y="137622"/>
                  </a:lnTo>
                  <a:lnTo>
                    <a:pt x="3382649" y="172558"/>
                  </a:lnTo>
                  <a:lnTo>
                    <a:pt x="3443088" y="182829"/>
                  </a:lnTo>
                  <a:lnTo>
                    <a:pt x="3498856" y="196653"/>
                  </a:lnTo>
                  <a:lnTo>
                    <a:pt x="3549559" y="213692"/>
                  </a:lnTo>
                  <a:lnTo>
                    <a:pt x="3594802" y="233609"/>
                  </a:lnTo>
                  <a:lnTo>
                    <a:pt x="3634190" y="256066"/>
                  </a:lnTo>
                  <a:lnTo>
                    <a:pt x="3667330" y="280726"/>
                  </a:lnTo>
                  <a:lnTo>
                    <a:pt x="3713285" y="335303"/>
                  </a:lnTo>
                  <a:lnTo>
                    <a:pt x="3729510" y="394639"/>
                  </a:lnTo>
                  <a:lnTo>
                    <a:pt x="3725487" y="425249"/>
                  </a:lnTo>
                  <a:lnTo>
                    <a:pt x="3708279" y="463749"/>
                  </a:lnTo>
                  <a:lnTo>
                    <a:pt x="3691386" y="486363"/>
                  </a:lnTo>
                  <a:lnTo>
                    <a:pt x="3730625" y="514637"/>
                  </a:lnTo>
                  <a:lnTo>
                    <a:pt x="3762291" y="544305"/>
                  </a:lnTo>
                  <a:lnTo>
                    <a:pt x="3786466" y="575057"/>
                  </a:lnTo>
                  <a:lnTo>
                    <a:pt x="3812670" y="638585"/>
                  </a:lnTo>
                  <a:lnTo>
                    <a:pt x="3814863" y="670743"/>
                  </a:lnTo>
                  <a:lnTo>
                    <a:pt x="3809893" y="702755"/>
                  </a:lnTo>
                  <a:lnTo>
                    <a:pt x="3778789" y="765104"/>
                  </a:lnTo>
                  <a:lnTo>
                    <a:pt x="3752820" y="794826"/>
                  </a:lnTo>
                  <a:lnTo>
                    <a:pt x="3720015" y="823168"/>
                  </a:lnTo>
                  <a:lnTo>
                    <a:pt x="3680456" y="849823"/>
                  </a:lnTo>
                  <a:lnTo>
                    <a:pt x="3634225" y="874483"/>
                  </a:lnTo>
                  <a:lnTo>
                    <a:pt x="3581404" y="896839"/>
                  </a:lnTo>
                  <a:lnTo>
                    <a:pt x="3539505" y="911259"/>
                  </a:lnTo>
                  <a:lnTo>
                    <a:pt x="3495392" y="923824"/>
                  </a:lnTo>
                  <a:lnTo>
                    <a:pt x="3449324" y="934481"/>
                  </a:lnTo>
                  <a:lnTo>
                    <a:pt x="3401562" y="943177"/>
                  </a:lnTo>
                  <a:lnTo>
                    <a:pt x="3352369" y="949858"/>
                  </a:lnTo>
                  <a:lnTo>
                    <a:pt x="3302004" y="954472"/>
                  </a:lnTo>
                  <a:lnTo>
                    <a:pt x="3297510" y="985785"/>
                  </a:lnTo>
                  <a:lnTo>
                    <a:pt x="3266170" y="1044607"/>
                  </a:lnTo>
                  <a:lnTo>
                    <a:pt x="3208242" y="1096807"/>
                  </a:lnTo>
                  <a:lnTo>
                    <a:pt x="3170512" y="1119843"/>
                  </a:lnTo>
                  <a:lnTo>
                    <a:pt x="3127582" y="1140528"/>
                  </a:lnTo>
                  <a:lnTo>
                    <a:pt x="3079933" y="1158628"/>
                  </a:lnTo>
                  <a:lnTo>
                    <a:pt x="3028047" y="1173912"/>
                  </a:lnTo>
                  <a:lnTo>
                    <a:pt x="2972407" y="1186147"/>
                  </a:lnTo>
                  <a:lnTo>
                    <a:pt x="2913495" y="1195100"/>
                  </a:lnTo>
                  <a:lnTo>
                    <a:pt x="2851792" y="1200541"/>
                  </a:lnTo>
                  <a:lnTo>
                    <a:pt x="2787781" y="1202236"/>
                  </a:lnTo>
                  <a:lnTo>
                    <a:pt x="2731629" y="1200497"/>
                  </a:lnTo>
                  <a:lnTo>
                    <a:pt x="2676441" y="1195767"/>
                  </a:lnTo>
                  <a:lnTo>
                    <a:pt x="2622722" y="1188118"/>
                  </a:lnTo>
                  <a:lnTo>
                    <a:pt x="2570979" y="1177619"/>
                  </a:lnTo>
                  <a:lnTo>
                    <a:pt x="2521716" y="1164340"/>
                  </a:lnTo>
                  <a:lnTo>
                    <a:pt x="2502476" y="1190921"/>
                  </a:lnTo>
                  <a:lnTo>
                    <a:pt x="2450481" y="1239567"/>
                  </a:lnTo>
                  <a:lnTo>
                    <a:pt x="2418346" y="1261468"/>
                  </a:lnTo>
                  <a:lnTo>
                    <a:pt x="2382534" y="1281646"/>
                  </a:lnTo>
                  <a:lnTo>
                    <a:pt x="2343357" y="1300019"/>
                  </a:lnTo>
                  <a:lnTo>
                    <a:pt x="2301124" y="1316504"/>
                  </a:lnTo>
                  <a:lnTo>
                    <a:pt x="2256148" y="1331021"/>
                  </a:lnTo>
                  <a:lnTo>
                    <a:pt x="2208737" y="1343487"/>
                  </a:lnTo>
                  <a:lnTo>
                    <a:pt x="2159204" y="1353820"/>
                  </a:lnTo>
                  <a:lnTo>
                    <a:pt x="2107859" y="1361939"/>
                  </a:lnTo>
                  <a:lnTo>
                    <a:pt x="2055013" y="1367763"/>
                  </a:lnTo>
                  <a:lnTo>
                    <a:pt x="2000977" y="1371208"/>
                  </a:lnTo>
                  <a:lnTo>
                    <a:pt x="1946062" y="1372194"/>
                  </a:lnTo>
                  <a:lnTo>
                    <a:pt x="1890578" y="1370639"/>
                  </a:lnTo>
                  <a:lnTo>
                    <a:pt x="1834836" y="1366460"/>
                  </a:lnTo>
                  <a:lnTo>
                    <a:pt x="1779147" y="1359577"/>
                  </a:lnTo>
                  <a:lnTo>
                    <a:pt x="1723755" y="1349848"/>
                  </a:lnTo>
                  <a:lnTo>
                    <a:pt x="1670909" y="1337565"/>
                  </a:lnTo>
                  <a:lnTo>
                    <a:pt x="1620946" y="1322849"/>
                  </a:lnTo>
                  <a:lnTo>
                    <a:pt x="1574204" y="1305827"/>
                  </a:lnTo>
                  <a:lnTo>
                    <a:pt x="1531023" y="1286620"/>
                  </a:lnTo>
                  <a:lnTo>
                    <a:pt x="1491740" y="1265354"/>
                  </a:lnTo>
                  <a:lnTo>
                    <a:pt x="1456694" y="1242152"/>
                  </a:lnTo>
                  <a:lnTo>
                    <a:pt x="1407665" y="1255346"/>
                  </a:lnTo>
                  <a:lnTo>
                    <a:pt x="1357436" y="1266372"/>
                  </a:lnTo>
                  <a:lnTo>
                    <a:pt x="1306248" y="1275260"/>
                  </a:lnTo>
                  <a:lnTo>
                    <a:pt x="1254342" y="1282039"/>
                  </a:lnTo>
                  <a:lnTo>
                    <a:pt x="1201957" y="1286738"/>
                  </a:lnTo>
                  <a:lnTo>
                    <a:pt x="1149335" y="1289388"/>
                  </a:lnTo>
                  <a:lnTo>
                    <a:pt x="1096715" y="1290017"/>
                  </a:lnTo>
                  <a:lnTo>
                    <a:pt x="1044339" y="1288654"/>
                  </a:lnTo>
                  <a:lnTo>
                    <a:pt x="992447" y="1285331"/>
                  </a:lnTo>
                  <a:lnTo>
                    <a:pt x="941279" y="1280075"/>
                  </a:lnTo>
                  <a:lnTo>
                    <a:pt x="891075" y="1272916"/>
                  </a:lnTo>
                  <a:lnTo>
                    <a:pt x="842077" y="1263884"/>
                  </a:lnTo>
                  <a:lnTo>
                    <a:pt x="794525" y="1253008"/>
                  </a:lnTo>
                  <a:lnTo>
                    <a:pt x="748659" y="1240318"/>
                  </a:lnTo>
                  <a:lnTo>
                    <a:pt x="704719" y="1225843"/>
                  </a:lnTo>
                  <a:lnTo>
                    <a:pt x="662947" y="1209613"/>
                  </a:lnTo>
                  <a:lnTo>
                    <a:pt x="623583" y="1191656"/>
                  </a:lnTo>
                  <a:lnTo>
                    <a:pt x="586867" y="1172003"/>
                  </a:lnTo>
                  <a:lnTo>
                    <a:pt x="553040" y="1150683"/>
                  </a:lnTo>
                  <a:lnTo>
                    <a:pt x="522342" y="1127725"/>
                  </a:lnTo>
                  <a:lnTo>
                    <a:pt x="519942" y="1125719"/>
                  </a:lnTo>
                  <a:lnTo>
                    <a:pt x="517529" y="1123712"/>
                  </a:lnTo>
                  <a:lnTo>
                    <a:pt x="515116" y="1121693"/>
                  </a:lnTo>
                  <a:lnTo>
                    <a:pt x="452576" y="1122805"/>
                  </a:lnTo>
                  <a:lnTo>
                    <a:pt x="392111" y="1119105"/>
                  </a:lnTo>
                  <a:lnTo>
                    <a:pt x="334597" y="1110932"/>
                  </a:lnTo>
                  <a:lnTo>
                    <a:pt x="280914" y="1098626"/>
                  </a:lnTo>
                  <a:lnTo>
                    <a:pt x="231937" y="1082526"/>
                  </a:lnTo>
                  <a:lnTo>
                    <a:pt x="188547" y="1062971"/>
                  </a:lnTo>
                  <a:lnTo>
                    <a:pt x="151620" y="1040300"/>
                  </a:lnTo>
                  <a:lnTo>
                    <a:pt x="122033" y="1014853"/>
                  </a:lnTo>
                  <a:lnTo>
                    <a:pt x="88396" y="956987"/>
                  </a:lnTo>
                  <a:lnTo>
                    <a:pt x="87763" y="916001"/>
                  </a:lnTo>
                  <a:lnTo>
                    <a:pt x="105050" y="876372"/>
                  </a:lnTo>
                  <a:lnTo>
                    <a:pt x="139318" y="839474"/>
                  </a:lnTo>
                  <a:lnTo>
                    <a:pt x="189627" y="806682"/>
                  </a:lnTo>
                  <a:lnTo>
                    <a:pt x="133305" y="786912"/>
                  </a:lnTo>
                  <a:lnTo>
                    <a:pt x="86354" y="763209"/>
                  </a:lnTo>
                  <a:lnTo>
                    <a:pt x="49161" y="736301"/>
                  </a:lnTo>
                  <a:lnTo>
                    <a:pt x="22113" y="706918"/>
                  </a:lnTo>
                  <a:lnTo>
                    <a:pt x="0" y="643646"/>
                  </a:lnTo>
                  <a:lnTo>
                    <a:pt x="5707" y="611216"/>
                  </a:lnTo>
                  <a:lnTo>
                    <a:pt x="52582" y="548415"/>
                  </a:lnTo>
                  <a:lnTo>
                    <a:pt x="87162" y="523978"/>
                  </a:lnTo>
                  <a:lnTo>
                    <a:pt x="128565" y="502767"/>
                  </a:lnTo>
                  <a:lnTo>
                    <a:pt x="175867" y="485075"/>
                  </a:lnTo>
                  <a:lnTo>
                    <a:pt x="228143" y="471194"/>
                  </a:lnTo>
                  <a:lnTo>
                    <a:pt x="284468" y="461417"/>
                  </a:lnTo>
                  <a:lnTo>
                    <a:pt x="343920" y="456035"/>
                  </a:lnTo>
                  <a:lnTo>
                    <a:pt x="347095" y="451768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25261" y="5332856"/>
              <a:ext cx="3496310" cy="1167130"/>
            </a:xfrm>
            <a:custGeom>
              <a:avLst/>
              <a:gdLst/>
              <a:ahLst/>
              <a:cxnLst/>
              <a:rect l="l" t="t" r="r" b="b"/>
              <a:pathLst>
                <a:path w="3496309" h="1167129">
                  <a:moveTo>
                    <a:pt x="223392" y="756818"/>
                  </a:moveTo>
                  <a:lnTo>
                    <a:pt x="165074" y="756867"/>
                  </a:lnTo>
                  <a:lnTo>
                    <a:pt x="107743" y="752594"/>
                  </a:lnTo>
                  <a:lnTo>
                    <a:pt x="52389" y="744107"/>
                  </a:lnTo>
                  <a:lnTo>
                    <a:pt x="0" y="731520"/>
                  </a:lnTo>
                </a:path>
                <a:path w="3496309" h="1167129">
                  <a:moveTo>
                    <a:pt x="420496" y="1033741"/>
                  </a:moveTo>
                  <a:lnTo>
                    <a:pt x="396698" y="1037947"/>
                  </a:lnTo>
                  <a:lnTo>
                    <a:pt x="372411" y="1041376"/>
                  </a:lnTo>
                  <a:lnTo>
                    <a:pt x="347720" y="1044016"/>
                  </a:lnTo>
                  <a:lnTo>
                    <a:pt x="322706" y="1045857"/>
                  </a:lnTo>
                </a:path>
                <a:path w="3496309" h="1167129">
                  <a:moveTo>
                    <a:pt x="1262760" y="1166812"/>
                  </a:moveTo>
                  <a:lnTo>
                    <a:pt x="1245784" y="1153594"/>
                  </a:lnTo>
                  <a:lnTo>
                    <a:pt x="1230295" y="1139961"/>
                  </a:lnTo>
                  <a:lnTo>
                    <a:pt x="1216303" y="1125943"/>
                  </a:lnTo>
                  <a:lnTo>
                    <a:pt x="1203820" y="1111567"/>
                  </a:lnTo>
                </a:path>
                <a:path w="3496309" h="1167129">
                  <a:moveTo>
                    <a:pt x="2351900" y="1029042"/>
                  </a:moveTo>
                  <a:lnTo>
                    <a:pt x="2348431" y="1044413"/>
                  </a:lnTo>
                  <a:lnTo>
                    <a:pt x="2343350" y="1059662"/>
                  </a:lnTo>
                  <a:lnTo>
                    <a:pt x="2336673" y="1074759"/>
                  </a:lnTo>
                  <a:lnTo>
                    <a:pt x="2328417" y="1089672"/>
                  </a:lnTo>
                </a:path>
                <a:path w="3496309" h="1167129">
                  <a:moveTo>
                    <a:pt x="2819526" y="654494"/>
                  </a:moveTo>
                  <a:lnTo>
                    <a:pt x="2882667" y="672382"/>
                  </a:lnTo>
                  <a:lnTo>
                    <a:pt x="2939129" y="694138"/>
                  </a:lnTo>
                  <a:lnTo>
                    <a:pt x="2988351" y="719318"/>
                  </a:lnTo>
                  <a:lnTo>
                    <a:pt x="3029773" y="747479"/>
                  </a:lnTo>
                  <a:lnTo>
                    <a:pt x="3062838" y="778176"/>
                  </a:lnTo>
                  <a:lnTo>
                    <a:pt x="3086983" y="810965"/>
                  </a:lnTo>
                  <a:lnTo>
                    <a:pt x="3101650" y="845404"/>
                  </a:lnTo>
                  <a:lnTo>
                    <a:pt x="3106280" y="881049"/>
                  </a:lnTo>
                </a:path>
                <a:path w="3496309" h="1167129">
                  <a:moveTo>
                    <a:pt x="3495802" y="413194"/>
                  </a:moveTo>
                  <a:lnTo>
                    <a:pt x="3471590" y="437049"/>
                  </a:lnTo>
                  <a:lnTo>
                    <a:pt x="3442033" y="459303"/>
                  </a:lnTo>
                  <a:lnTo>
                    <a:pt x="3407451" y="479740"/>
                  </a:lnTo>
                  <a:lnTo>
                    <a:pt x="3368166" y="498144"/>
                  </a:lnTo>
                </a:path>
                <a:path w="3496309" h="1167129">
                  <a:moveTo>
                    <a:pt x="3189478" y="97917"/>
                  </a:moveTo>
                  <a:lnTo>
                    <a:pt x="3192619" y="107938"/>
                  </a:lnTo>
                  <a:lnTo>
                    <a:pt x="3194796" y="117983"/>
                  </a:lnTo>
                  <a:lnTo>
                    <a:pt x="3195996" y="128027"/>
                  </a:lnTo>
                  <a:lnTo>
                    <a:pt x="3196209" y="138049"/>
                  </a:lnTo>
                </a:path>
                <a:path w="3496309" h="1167129">
                  <a:moveTo>
                    <a:pt x="2374010" y="51181"/>
                  </a:moveTo>
                  <a:lnTo>
                    <a:pt x="2387498" y="37540"/>
                  </a:lnTo>
                  <a:lnTo>
                    <a:pt x="2402951" y="24447"/>
                  </a:lnTo>
                  <a:lnTo>
                    <a:pt x="2420284" y="11926"/>
                  </a:lnTo>
                  <a:lnTo>
                    <a:pt x="2439416" y="0"/>
                  </a:lnTo>
                </a:path>
                <a:path w="3496309" h="1167129">
                  <a:moveTo>
                    <a:pt x="1762252" y="75565"/>
                  </a:moveTo>
                  <a:lnTo>
                    <a:pt x="1768027" y="64214"/>
                  </a:lnTo>
                  <a:lnTo>
                    <a:pt x="1775248" y="53054"/>
                  </a:lnTo>
                  <a:lnTo>
                    <a:pt x="1783877" y="42132"/>
                  </a:lnTo>
                  <a:lnTo>
                    <a:pt x="1793874" y="31496"/>
                  </a:lnTo>
                </a:path>
                <a:path w="3496309" h="1167129">
                  <a:moveTo>
                    <a:pt x="1044193" y="90551"/>
                  </a:moveTo>
                  <a:lnTo>
                    <a:pt x="1074828" y="99952"/>
                  </a:lnTo>
                  <a:lnTo>
                    <a:pt x="1104201" y="110236"/>
                  </a:lnTo>
                  <a:lnTo>
                    <a:pt x="1132240" y="121376"/>
                  </a:lnTo>
                  <a:lnTo>
                    <a:pt x="1158874" y="133350"/>
                  </a:lnTo>
                </a:path>
                <a:path w="3496309" h="1167129">
                  <a:moveTo>
                    <a:pt x="173481" y="426999"/>
                  </a:moveTo>
                  <a:lnTo>
                    <a:pt x="167096" y="415892"/>
                  </a:lnTo>
                  <a:lnTo>
                    <a:pt x="161639" y="404677"/>
                  </a:lnTo>
                  <a:lnTo>
                    <a:pt x="157087" y="393364"/>
                  </a:lnTo>
                  <a:lnTo>
                    <a:pt x="153415" y="381965"/>
                  </a:lnTo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605650" y="6809648"/>
            <a:ext cx="16351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95"/>
              </a:spcBef>
            </a:pPr>
            <a:r>
              <a:rPr sz="2800" spc="-330" dirty="0">
                <a:solidFill>
                  <a:srgbClr val="001F5F"/>
                </a:solidFill>
                <a:latin typeface="Microsoft Sans Serif"/>
                <a:cs typeface="Microsoft Sans Serif"/>
              </a:rPr>
              <a:t>This</a:t>
            </a:r>
            <a:r>
              <a:rPr sz="2800" spc="3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Microsoft Sans Serif"/>
                <a:cs typeface="Microsoft Sans Serif"/>
              </a:rPr>
              <a:t>i</a:t>
            </a:r>
            <a:r>
              <a:rPr sz="2800" spc="-340" dirty="0">
                <a:solidFill>
                  <a:srgbClr val="001F5F"/>
                </a:solidFill>
                <a:latin typeface="Microsoft Sans Serif"/>
                <a:cs typeface="Microsoft Sans Serif"/>
              </a:rPr>
              <a:t>s</a:t>
            </a:r>
            <a:r>
              <a:rPr sz="2800" spc="3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rgbClr val="001F5F"/>
                </a:solidFill>
                <a:latin typeface="Microsoft Sans Serif"/>
                <a:cs typeface="Microsoft Sans Serif"/>
              </a:rPr>
              <a:t>noi</a:t>
            </a:r>
            <a:r>
              <a:rPr sz="2800" spc="-265" dirty="0">
                <a:solidFill>
                  <a:srgbClr val="001F5F"/>
                </a:solidFill>
                <a:latin typeface="Microsoft Sans Serif"/>
                <a:cs typeface="Microsoft Sans Serif"/>
              </a:rPr>
              <a:t>s</a:t>
            </a:r>
            <a:r>
              <a:rPr sz="2800" spc="-105" dirty="0">
                <a:solidFill>
                  <a:srgbClr val="001F5F"/>
                </a:solidFill>
                <a:latin typeface="Microsoft Sans Serif"/>
                <a:cs typeface="Microsoft Sans Serif"/>
              </a:rPr>
              <a:t>e  </a:t>
            </a:r>
            <a:r>
              <a:rPr sz="2800" spc="-220" dirty="0">
                <a:solidFill>
                  <a:srgbClr val="001F5F"/>
                </a:solidFill>
                <a:latin typeface="Microsoft Sans Serif"/>
                <a:cs typeface="Microsoft Sans Serif"/>
              </a:rPr>
              <a:t>smoothing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349" y="1731759"/>
            <a:ext cx="4901565" cy="584200"/>
          </a:xfrm>
          <a:custGeom>
            <a:avLst/>
            <a:gdLst/>
            <a:ahLst/>
            <a:cxnLst/>
            <a:rect l="l" t="t" r="r" b="b"/>
            <a:pathLst>
              <a:path w="4901565" h="584200">
                <a:moveTo>
                  <a:pt x="4901184" y="0"/>
                </a:moveTo>
                <a:lnTo>
                  <a:pt x="0" y="0"/>
                </a:lnTo>
                <a:lnTo>
                  <a:pt x="0" y="583692"/>
                </a:lnTo>
                <a:lnTo>
                  <a:pt x="4901184" y="583692"/>
                </a:lnTo>
                <a:lnTo>
                  <a:pt x="4901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349" y="1739519"/>
            <a:ext cx="4901565" cy="576440"/>
          </a:xfrm>
          <a:prstGeom prst="rect">
            <a:avLst/>
          </a:prstGeom>
          <a:ln w="19811">
            <a:solidFill>
              <a:srgbClr val="787C5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832485" algn="ctr">
              <a:lnSpc>
                <a:spcPct val="100000"/>
              </a:lnSpc>
              <a:spcBef>
                <a:spcPts val="175"/>
              </a:spcBef>
            </a:pPr>
            <a:r>
              <a:rPr lang="en-IN" sz="3600" b="0" spc="-260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  </a:t>
            </a:r>
            <a:r>
              <a:rPr sz="3600" b="0" spc="-260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Ed</a:t>
            </a:r>
            <a:r>
              <a:rPr sz="3600" b="0" spc="-310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g</a:t>
            </a:r>
            <a:r>
              <a:rPr sz="3600" b="0" spc="-180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3600" b="0" spc="15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3600" b="0" spc="-215" dirty="0">
                <a:solidFill>
                  <a:srgbClr val="FFFF00"/>
                </a:solidFill>
                <a:latin typeface="Microsoft Sans Serif"/>
                <a:cs typeface="Microsoft Sans Serif"/>
              </a:rPr>
              <a:t>Local</a:t>
            </a:r>
            <a:r>
              <a:rPr sz="3600" b="0" spc="-95" dirty="0">
                <a:solidFill>
                  <a:srgbClr val="FFFF00"/>
                </a:solidFill>
                <a:latin typeface="Microsoft Sans Serif"/>
                <a:cs typeface="Microsoft Sans Serif"/>
              </a:rPr>
              <a:t>i</a:t>
            </a:r>
            <a:r>
              <a:rPr sz="3600" b="0" spc="-90" dirty="0">
                <a:solidFill>
                  <a:srgbClr val="FFFF00"/>
                </a:solidFill>
                <a:latin typeface="Microsoft Sans Serif"/>
                <a:cs typeface="Microsoft Sans Serif"/>
              </a:rPr>
              <a:t>za</a:t>
            </a:r>
            <a:r>
              <a:rPr sz="3600" b="0" spc="-65" dirty="0">
                <a:solidFill>
                  <a:srgbClr val="FFFF00"/>
                </a:solidFill>
                <a:latin typeface="Microsoft Sans Serif"/>
                <a:cs typeface="Microsoft Sans Serif"/>
              </a:rPr>
              <a:t>ti</a:t>
            </a:r>
            <a:r>
              <a:rPr sz="3600" b="0" spc="-140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3600" b="0" spc="-380" dirty="0">
                <a:solidFill>
                  <a:srgbClr val="FFFF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277" y="1798054"/>
            <a:ext cx="380999" cy="3840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59714" y="2439658"/>
            <a:ext cx="4528185" cy="1446530"/>
            <a:chOff x="21335" y="937260"/>
            <a:chExt cx="4528185" cy="1446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976884"/>
              <a:ext cx="4276344" cy="12862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5" y="937260"/>
              <a:ext cx="4527804" cy="14462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3162" y="991362"/>
              <a:ext cx="4191000" cy="1201420"/>
            </a:xfrm>
            <a:custGeom>
              <a:avLst/>
              <a:gdLst/>
              <a:ahLst/>
              <a:cxnLst/>
              <a:rect l="l" t="t" r="r" b="b"/>
              <a:pathLst>
                <a:path w="4191000" h="1201420">
                  <a:moveTo>
                    <a:pt x="41910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4191000" y="1200912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162" y="991362"/>
              <a:ext cx="4191000" cy="1201420"/>
            </a:xfrm>
            <a:custGeom>
              <a:avLst/>
              <a:gdLst/>
              <a:ahLst/>
              <a:cxnLst/>
              <a:rect l="l" t="t" r="r" b="b"/>
              <a:pathLst>
                <a:path w="4191000" h="1201420">
                  <a:moveTo>
                    <a:pt x="0" y="1200912"/>
                  </a:moveTo>
                  <a:lnTo>
                    <a:pt x="4191000" y="1200912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0668">
              <a:solidFill>
                <a:srgbClr val="D7B1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0128" y="2509507"/>
            <a:ext cx="4030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001F5F"/>
                </a:solidFill>
                <a:latin typeface="Arial"/>
                <a:cs typeface="Arial"/>
              </a:rPr>
              <a:t>Noise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32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254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othi</a:t>
            </a:r>
            <a:r>
              <a:rPr sz="2400" b="1" spc="-21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b="1" spc="-200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4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has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001F5F"/>
                </a:solidFill>
                <a:latin typeface="Arial"/>
                <a:cs typeface="Arial"/>
              </a:rPr>
              <a:t>blu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588" y="2875268"/>
            <a:ext cx="35293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 marR="5080" indent="-890905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245" dirty="0">
                <a:solidFill>
                  <a:srgbClr val="001F5F"/>
                </a:solidFill>
                <a:latin typeface="Arial"/>
                <a:cs typeface="Arial"/>
              </a:rPr>
              <a:t>ect</a:t>
            </a:r>
            <a:r>
              <a:rPr sz="2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32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204" dirty="0">
                <a:solidFill>
                  <a:srgbClr val="001F5F"/>
                </a:solidFill>
                <a:latin typeface="Arial"/>
                <a:cs typeface="Arial"/>
              </a:rPr>
              <a:t>ome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160" dirty="0">
                <a:solidFill>
                  <a:srgbClr val="001F5F"/>
                </a:solidFill>
                <a:latin typeface="Arial"/>
                <a:cs typeface="Arial"/>
              </a:rPr>
              <a:t>xtent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inte</a:t>
            </a:r>
            <a:r>
              <a:rPr sz="2400" b="1" spc="-21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sity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001F5F"/>
                </a:solidFill>
                <a:latin typeface="Arial"/>
                <a:cs typeface="Arial"/>
              </a:rPr>
              <a:t>map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01590" y="4192258"/>
            <a:ext cx="4296410" cy="1812289"/>
            <a:chOff x="4363211" y="2689860"/>
            <a:chExt cx="4296410" cy="181228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4541" y="2738577"/>
              <a:ext cx="4258069" cy="16368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3211" y="2689860"/>
              <a:ext cx="4296155" cy="181203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158740" y="4246487"/>
            <a:ext cx="4191000" cy="1569720"/>
          </a:xfrm>
          <a:prstGeom prst="rect">
            <a:avLst/>
          </a:prstGeom>
          <a:solidFill>
            <a:srgbClr val="00AFEF"/>
          </a:solidFill>
          <a:ln w="10667">
            <a:solidFill>
              <a:srgbClr val="D7B15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66370" marR="160020" algn="ctr">
              <a:lnSpc>
                <a:spcPct val="100000"/>
              </a:lnSpc>
              <a:spcBef>
                <a:spcPts val="225"/>
              </a:spcBef>
            </a:pPr>
            <a:r>
              <a:rPr sz="2400" b="1" spc="-250" dirty="0">
                <a:solidFill>
                  <a:srgbClr val="001F5F"/>
                </a:solidFill>
                <a:latin typeface="Arial"/>
                <a:cs typeface="Arial"/>
              </a:rPr>
              <a:t>Ste</a:t>
            </a:r>
            <a:r>
              <a:rPr sz="2400" b="1" spc="-29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changes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400" b="1" spc="-17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tensity  </a:t>
            </a:r>
            <a:r>
              <a:rPr sz="2400" b="1" spc="-280" dirty="0">
                <a:solidFill>
                  <a:srgbClr val="001F5F"/>
                </a:solidFill>
                <a:latin typeface="Arial"/>
                <a:cs typeface="Arial"/>
              </a:rPr>
              <a:t>co</a:t>
            </a:r>
            <a:r>
              <a:rPr sz="2400" b="1" spc="-14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3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225" dirty="0">
                <a:solidFill>
                  <a:srgbClr val="001F5F"/>
                </a:solidFill>
                <a:latin typeface="Arial"/>
                <a:cs typeface="Arial"/>
              </a:rPr>
              <a:t>es</a:t>
            </a:r>
            <a:r>
              <a:rPr sz="2400" b="1" spc="-254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204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b="1" spc="-130" dirty="0">
                <a:solidFill>
                  <a:srgbClr val="001F5F"/>
                </a:solidFill>
                <a:latin typeface="Arial"/>
                <a:cs typeface="Arial"/>
              </a:rPr>
              <a:t>di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b="1" spc="-200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001F5F"/>
                </a:solidFill>
                <a:latin typeface="Arial"/>
                <a:cs typeface="Arial"/>
              </a:rPr>
              <a:t>edges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5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25" dirty="0">
                <a:solidFill>
                  <a:srgbClr val="001F5F"/>
                </a:solidFill>
                <a:latin typeface="Arial"/>
                <a:cs typeface="Arial"/>
              </a:rPr>
              <a:t>e  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90" dirty="0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13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ged</a:t>
            </a:r>
            <a:r>
              <a:rPr sz="24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out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pe</a:t>
            </a:r>
            <a:r>
              <a:rPr sz="2400" b="1" spc="-13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250" dirty="0">
                <a:solidFill>
                  <a:srgbClr val="001F5F"/>
                </a:solidFill>
                <a:latin typeface="Arial"/>
                <a:cs typeface="Arial"/>
              </a:rPr>
              <a:t>ks</a:t>
            </a:r>
            <a:r>
              <a:rPr sz="24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01F5F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di</a:t>
            </a:r>
            <a:r>
              <a:rPr sz="2400" b="1" spc="-10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entials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001F5F"/>
                </a:solidFill>
                <a:latin typeface="Arial"/>
                <a:cs typeface="Arial"/>
              </a:rPr>
              <a:t>become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4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80" dirty="0">
                <a:solidFill>
                  <a:srgbClr val="001F5F"/>
                </a:solidFill>
                <a:latin typeface="Arial"/>
                <a:cs typeface="Arial"/>
              </a:rPr>
              <a:t>ttene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2400" spc="-145" dirty="0">
                <a:solidFill>
                  <a:srgbClr val="001F5F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12115" y="6325870"/>
            <a:ext cx="4373880" cy="1446530"/>
            <a:chOff x="173736" y="4823472"/>
            <a:chExt cx="4373880" cy="144653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541" y="4872206"/>
              <a:ext cx="4258069" cy="126801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736" y="4823472"/>
              <a:ext cx="4373880" cy="144627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67740" y="6379959"/>
            <a:ext cx="4191000" cy="1201420"/>
          </a:xfrm>
          <a:prstGeom prst="rect">
            <a:avLst/>
          </a:prstGeom>
          <a:solidFill>
            <a:srgbClr val="00AFEF"/>
          </a:solidFill>
          <a:ln w="10668">
            <a:solidFill>
              <a:srgbClr val="D7B15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67005" marR="160020" algn="ctr">
              <a:lnSpc>
                <a:spcPct val="100000"/>
              </a:lnSpc>
              <a:spcBef>
                <a:spcPts val="229"/>
              </a:spcBef>
            </a:pPr>
            <a:r>
              <a:rPr sz="2400" b="1" i="1" spc="-409" dirty="0">
                <a:solidFill>
                  <a:srgbClr val="FFFF00"/>
                </a:solidFill>
                <a:latin typeface="Arial"/>
                <a:cs typeface="Arial"/>
              </a:rPr>
              <a:t>Ed</a:t>
            </a:r>
            <a:r>
              <a:rPr sz="2400" b="1" i="1" spc="-420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400" b="1" i="1" spc="-19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i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i="1" spc="-254" dirty="0">
                <a:solidFill>
                  <a:srgbClr val="FFFF00"/>
                </a:solidFill>
                <a:latin typeface="Arial"/>
                <a:cs typeface="Arial"/>
              </a:rPr>
              <a:t>loca</a:t>
            </a:r>
            <a:r>
              <a:rPr sz="2400" b="1" i="1" spc="-13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b="1" i="1" spc="-155" dirty="0">
                <a:solidFill>
                  <a:srgbClr val="FFFF00"/>
                </a:solidFill>
                <a:latin typeface="Arial"/>
                <a:cs typeface="Arial"/>
              </a:rPr>
              <a:t>iz</a:t>
            </a:r>
            <a:r>
              <a:rPr sz="2400" b="1" i="1" spc="-18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i="1" spc="-265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2400" b="1" i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01F5F"/>
                </a:solidFill>
                <a:latin typeface="Arial"/>
                <a:cs typeface="Arial"/>
              </a:rPr>
              <a:t>process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ma</a:t>
            </a:r>
            <a:r>
              <a:rPr sz="2400" b="1" spc="-7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ks  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edge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001F5F"/>
                </a:solidFill>
                <a:latin typeface="Arial"/>
                <a:cs typeface="Arial"/>
              </a:rPr>
              <a:t>pixels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b="1" spc="-140" dirty="0">
                <a:solidFill>
                  <a:srgbClr val="001F5F"/>
                </a:solidFill>
                <a:latin typeface="Arial"/>
                <a:cs typeface="Arial"/>
              </a:rPr>
              <a:t>lacing  </a:t>
            </a:r>
            <a:r>
              <a:rPr sz="2400" b="1" spc="-175" dirty="0">
                <a:solidFill>
                  <a:srgbClr val="001F5F"/>
                </a:solidFill>
                <a:latin typeface="Arial"/>
                <a:cs typeface="Arial"/>
              </a:rPr>
              <a:t>th</a:t>
            </a:r>
            <a:r>
              <a:rPr sz="2400" b="1" spc="-204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23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31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01F5F"/>
                </a:solidFill>
                <a:latin typeface="Arial"/>
                <a:cs typeface="Arial"/>
              </a:rPr>
              <a:t>ith</a:t>
            </a:r>
            <a:r>
              <a:rPr sz="2400" b="1" spc="-90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ully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31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001F5F"/>
                </a:solidFill>
                <a:latin typeface="Arial"/>
                <a:cs typeface="Arial"/>
              </a:rPr>
              <a:t>pos</a:t>
            </a:r>
            <a:r>
              <a:rPr sz="2400" b="1" spc="-25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ibl</a:t>
            </a:r>
            <a:r>
              <a:rPr sz="2400" b="1" spc="-145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25644" y="2626634"/>
            <a:ext cx="1649095" cy="4656455"/>
            <a:chOff x="4287265" y="1124236"/>
            <a:chExt cx="1649095" cy="4656455"/>
          </a:xfrm>
        </p:grpSpPr>
        <p:sp>
          <p:nvSpPr>
            <p:cNvPr id="21" name="object 21"/>
            <p:cNvSpPr/>
            <p:nvPr/>
          </p:nvSpPr>
          <p:spPr>
            <a:xfrm>
              <a:off x="5336031" y="1625092"/>
              <a:ext cx="265430" cy="1080770"/>
            </a:xfrm>
            <a:custGeom>
              <a:avLst/>
              <a:gdLst/>
              <a:ahLst/>
              <a:cxnLst/>
              <a:rect l="l" t="t" r="r" b="b"/>
              <a:pathLst>
                <a:path w="265429" h="1080770">
                  <a:moveTo>
                    <a:pt x="17272" y="0"/>
                  </a:moveTo>
                  <a:lnTo>
                    <a:pt x="44296" y="46635"/>
                  </a:lnTo>
                  <a:lnTo>
                    <a:pt x="68787" y="93830"/>
                  </a:lnTo>
                  <a:lnTo>
                    <a:pt x="90737" y="141451"/>
                  </a:lnTo>
                  <a:lnTo>
                    <a:pt x="110137" y="189367"/>
                  </a:lnTo>
                  <a:lnTo>
                    <a:pt x="126980" y="237442"/>
                  </a:lnTo>
                  <a:lnTo>
                    <a:pt x="141258" y="285544"/>
                  </a:lnTo>
                  <a:lnTo>
                    <a:pt x="152964" y="333539"/>
                  </a:lnTo>
                  <a:lnTo>
                    <a:pt x="162091" y="381294"/>
                  </a:lnTo>
                  <a:lnTo>
                    <a:pt x="168629" y="428676"/>
                  </a:lnTo>
                  <a:lnTo>
                    <a:pt x="172572" y="475551"/>
                  </a:lnTo>
                  <a:lnTo>
                    <a:pt x="173912" y="521786"/>
                  </a:lnTo>
                  <a:lnTo>
                    <a:pt x="172641" y="567248"/>
                  </a:lnTo>
                  <a:lnTo>
                    <a:pt x="168752" y="611802"/>
                  </a:lnTo>
                  <a:lnTo>
                    <a:pt x="162236" y="655317"/>
                  </a:lnTo>
                  <a:lnTo>
                    <a:pt x="153087" y="697658"/>
                  </a:lnTo>
                  <a:lnTo>
                    <a:pt x="141296" y="738692"/>
                  </a:lnTo>
                  <a:lnTo>
                    <a:pt x="126856" y="778287"/>
                  </a:lnTo>
                  <a:lnTo>
                    <a:pt x="109759" y="816307"/>
                  </a:lnTo>
                  <a:lnTo>
                    <a:pt x="89997" y="852621"/>
                  </a:lnTo>
                  <a:lnTo>
                    <a:pt x="67564" y="887094"/>
                  </a:lnTo>
                  <a:lnTo>
                    <a:pt x="21844" y="822579"/>
                  </a:lnTo>
                  <a:lnTo>
                    <a:pt x="0" y="1065276"/>
                  </a:lnTo>
                  <a:lnTo>
                    <a:pt x="204597" y="1080642"/>
                  </a:lnTo>
                  <a:lnTo>
                    <a:pt x="158877" y="1016126"/>
                  </a:lnTo>
                  <a:lnTo>
                    <a:pt x="181531" y="981305"/>
                  </a:lnTo>
                  <a:lnTo>
                    <a:pt x="201434" y="944684"/>
                  </a:lnTo>
                  <a:lnTo>
                    <a:pt x="218604" y="906397"/>
                  </a:lnTo>
                  <a:lnTo>
                    <a:pt x="233061" y="866582"/>
                  </a:lnTo>
                  <a:lnTo>
                    <a:pt x="244824" y="825374"/>
                  </a:lnTo>
                  <a:lnTo>
                    <a:pt x="253910" y="782907"/>
                  </a:lnTo>
                  <a:lnTo>
                    <a:pt x="260340" y="739319"/>
                  </a:lnTo>
                  <a:lnTo>
                    <a:pt x="264131" y="694744"/>
                  </a:lnTo>
                  <a:lnTo>
                    <a:pt x="265304" y="649319"/>
                  </a:lnTo>
                  <a:lnTo>
                    <a:pt x="263876" y="603178"/>
                  </a:lnTo>
                  <a:lnTo>
                    <a:pt x="259867" y="556458"/>
                  </a:lnTo>
                  <a:lnTo>
                    <a:pt x="253295" y="509294"/>
                  </a:lnTo>
                  <a:lnTo>
                    <a:pt x="244179" y="461822"/>
                  </a:lnTo>
                  <a:lnTo>
                    <a:pt x="232539" y="414178"/>
                  </a:lnTo>
                  <a:lnTo>
                    <a:pt x="218392" y="366497"/>
                  </a:lnTo>
                  <a:lnTo>
                    <a:pt x="201759" y="318914"/>
                  </a:lnTo>
                  <a:lnTo>
                    <a:pt x="182657" y="271566"/>
                  </a:lnTo>
                  <a:lnTo>
                    <a:pt x="161106" y="224589"/>
                  </a:lnTo>
                  <a:lnTo>
                    <a:pt x="137125" y="178117"/>
                  </a:lnTo>
                  <a:lnTo>
                    <a:pt x="110732" y="132286"/>
                  </a:lnTo>
                  <a:lnTo>
                    <a:pt x="81946" y="87233"/>
                  </a:lnTo>
                  <a:lnTo>
                    <a:pt x="50786" y="43092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B85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6790" y="1133761"/>
              <a:ext cx="1104900" cy="554355"/>
            </a:xfrm>
            <a:custGeom>
              <a:avLst/>
              <a:gdLst/>
              <a:ahLst/>
              <a:cxnLst/>
              <a:rect l="l" t="t" r="r" b="b"/>
              <a:pathLst>
                <a:path w="1104900" h="554355">
                  <a:moveTo>
                    <a:pt x="300916" y="0"/>
                  </a:moveTo>
                  <a:lnTo>
                    <a:pt x="260144" y="969"/>
                  </a:lnTo>
                  <a:lnTo>
                    <a:pt x="220037" y="4789"/>
                  </a:lnTo>
                  <a:lnTo>
                    <a:pt x="180713" y="11498"/>
                  </a:lnTo>
                  <a:lnTo>
                    <a:pt x="142291" y="21136"/>
                  </a:lnTo>
                  <a:lnTo>
                    <a:pt x="104890" y="33741"/>
                  </a:lnTo>
                  <a:lnTo>
                    <a:pt x="68629" y="49353"/>
                  </a:lnTo>
                  <a:lnTo>
                    <a:pt x="33626" y="68012"/>
                  </a:lnTo>
                  <a:lnTo>
                    <a:pt x="0" y="89756"/>
                  </a:lnTo>
                  <a:lnTo>
                    <a:pt x="91439" y="218788"/>
                  </a:lnTo>
                  <a:lnTo>
                    <a:pt x="125065" y="197044"/>
                  </a:lnTo>
                  <a:lnTo>
                    <a:pt x="160069" y="178385"/>
                  </a:lnTo>
                  <a:lnTo>
                    <a:pt x="196330" y="162773"/>
                  </a:lnTo>
                  <a:lnTo>
                    <a:pt x="233730" y="150168"/>
                  </a:lnTo>
                  <a:lnTo>
                    <a:pt x="272152" y="140530"/>
                  </a:lnTo>
                  <a:lnTo>
                    <a:pt x="311475" y="133821"/>
                  </a:lnTo>
                  <a:lnTo>
                    <a:pt x="351581" y="130001"/>
                  </a:lnTo>
                  <a:lnTo>
                    <a:pt x="392352" y="129031"/>
                  </a:lnTo>
                  <a:lnTo>
                    <a:pt x="433668" y="130872"/>
                  </a:lnTo>
                  <a:lnTo>
                    <a:pt x="475411" y="135485"/>
                  </a:lnTo>
                  <a:lnTo>
                    <a:pt x="517461" y="142830"/>
                  </a:lnTo>
                  <a:lnTo>
                    <a:pt x="559701" y="152867"/>
                  </a:lnTo>
                  <a:lnTo>
                    <a:pt x="602011" y="165559"/>
                  </a:lnTo>
                  <a:lnTo>
                    <a:pt x="644273" y="180865"/>
                  </a:lnTo>
                  <a:lnTo>
                    <a:pt x="686367" y="198747"/>
                  </a:lnTo>
                  <a:lnTo>
                    <a:pt x="728176" y="219164"/>
                  </a:lnTo>
                  <a:lnTo>
                    <a:pt x="769579" y="242079"/>
                  </a:lnTo>
                  <a:lnTo>
                    <a:pt x="810459" y="267451"/>
                  </a:lnTo>
                  <a:lnTo>
                    <a:pt x="850696" y="295241"/>
                  </a:lnTo>
                  <a:lnTo>
                    <a:pt x="890172" y="325411"/>
                  </a:lnTo>
                  <a:lnTo>
                    <a:pt x="928769" y="357921"/>
                  </a:lnTo>
                  <a:lnTo>
                    <a:pt x="966366" y="392731"/>
                  </a:lnTo>
                  <a:lnTo>
                    <a:pt x="1002846" y="429803"/>
                  </a:lnTo>
                  <a:lnTo>
                    <a:pt x="1038089" y="469097"/>
                  </a:lnTo>
                  <a:lnTo>
                    <a:pt x="1071977" y="510574"/>
                  </a:lnTo>
                  <a:lnTo>
                    <a:pt x="1104391" y="554195"/>
                  </a:lnTo>
                  <a:lnTo>
                    <a:pt x="1013078" y="425163"/>
                  </a:lnTo>
                  <a:lnTo>
                    <a:pt x="980650" y="381542"/>
                  </a:lnTo>
                  <a:lnTo>
                    <a:pt x="946749" y="340065"/>
                  </a:lnTo>
                  <a:lnTo>
                    <a:pt x="911494" y="300771"/>
                  </a:lnTo>
                  <a:lnTo>
                    <a:pt x="875003" y="263699"/>
                  </a:lnTo>
                  <a:lnTo>
                    <a:pt x="837395" y="228889"/>
                  </a:lnTo>
                  <a:lnTo>
                    <a:pt x="798790" y="196379"/>
                  </a:lnTo>
                  <a:lnTo>
                    <a:pt x="759306" y="166209"/>
                  </a:lnTo>
                  <a:lnTo>
                    <a:pt x="719061" y="138419"/>
                  </a:lnTo>
                  <a:lnTo>
                    <a:pt x="678174" y="113047"/>
                  </a:lnTo>
                  <a:lnTo>
                    <a:pt x="636765" y="90132"/>
                  </a:lnTo>
                  <a:lnTo>
                    <a:pt x="594952" y="69715"/>
                  </a:lnTo>
                  <a:lnTo>
                    <a:pt x="552853" y="51833"/>
                  </a:lnTo>
                  <a:lnTo>
                    <a:pt x="510587" y="36527"/>
                  </a:lnTo>
                  <a:lnTo>
                    <a:pt x="468274" y="23835"/>
                  </a:lnTo>
                  <a:lnTo>
                    <a:pt x="426031" y="13798"/>
                  </a:lnTo>
                  <a:lnTo>
                    <a:pt x="383978" y="6453"/>
                  </a:lnTo>
                  <a:lnTo>
                    <a:pt x="342233" y="1840"/>
                  </a:lnTo>
                  <a:lnTo>
                    <a:pt x="300916" y="0"/>
                  </a:lnTo>
                  <a:close/>
                </a:path>
              </a:pathLst>
            </a:custGeom>
            <a:solidFill>
              <a:srgbClr val="944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6790" y="1133761"/>
              <a:ext cx="1304925" cy="1572260"/>
            </a:xfrm>
            <a:custGeom>
              <a:avLst/>
              <a:gdLst/>
              <a:ahLst/>
              <a:cxnLst/>
              <a:rect l="l" t="t" r="r" b="b"/>
              <a:pathLst>
                <a:path w="1304925" h="1572260">
                  <a:moveTo>
                    <a:pt x="1104391" y="554195"/>
                  </a:moveTo>
                  <a:lnTo>
                    <a:pt x="1071965" y="510574"/>
                  </a:lnTo>
                  <a:lnTo>
                    <a:pt x="1038067" y="469097"/>
                  </a:lnTo>
                  <a:lnTo>
                    <a:pt x="1002815" y="429803"/>
                  </a:lnTo>
                  <a:lnTo>
                    <a:pt x="966328" y="392731"/>
                  </a:lnTo>
                  <a:lnTo>
                    <a:pt x="928726" y="357921"/>
                  </a:lnTo>
                  <a:lnTo>
                    <a:pt x="890126" y="325411"/>
                  </a:lnTo>
                  <a:lnTo>
                    <a:pt x="850647" y="295241"/>
                  </a:lnTo>
                  <a:lnTo>
                    <a:pt x="810408" y="267451"/>
                  </a:lnTo>
                  <a:lnTo>
                    <a:pt x="769528" y="242079"/>
                  </a:lnTo>
                  <a:lnTo>
                    <a:pt x="728126" y="219164"/>
                  </a:lnTo>
                  <a:lnTo>
                    <a:pt x="686319" y="198747"/>
                  </a:lnTo>
                  <a:lnTo>
                    <a:pt x="644227" y="180865"/>
                  </a:lnTo>
                  <a:lnTo>
                    <a:pt x="601968" y="165559"/>
                  </a:lnTo>
                  <a:lnTo>
                    <a:pt x="559662" y="152867"/>
                  </a:lnTo>
                  <a:lnTo>
                    <a:pt x="517426" y="142830"/>
                  </a:lnTo>
                  <a:lnTo>
                    <a:pt x="475380" y="135485"/>
                  </a:lnTo>
                  <a:lnTo>
                    <a:pt x="433641" y="130872"/>
                  </a:lnTo>
                  <a:lnTo>
                    <a:pt x="392329" y="129031"/>
                  </a:lnTo>
                  <a:lnTo>
                    <a:pt x="351563" y="130001"/>
                  </a:lnTo>
                  <a:lnTo>
                    <a:pt x="311461" y="133821"/>
                  </a:lnTo>
                  <a:lnTo>
                    <a:pt x="272142" y="140530"/>
                  </a:lnTo>
                  <a:lnTo>
                    <a:pt x="233724" y="150168"/>
                  </a:lnTo>
                  <a:lnTo>
                    <a:pt x="196326" y="162773"/>
                  </a:lnTo>
                  <a:lnTo>
                    <a:pt x="160067" y="178385"/>
                  </a:lnTo>
                  <a:lnTo>
                    <a:pt x="125065" y="197044"/>
                  </a:lnTo>
                  <a:lnTo>
                    <a:pt x="91439" y="218788"/>
                  </a:lnTo>
                  <a:lnTo>
                    <a:pt x="0" y="89756"/>
                  </a:lnTo>
                  <a:lnTo>
                    <a:pt x="33625" y="68012"/>
                  </a:lnTo>
                  <a:lnTo>
                    <a:pt x="68627" y="49353"/>
                  </a:lnTo>
                  <a:lnTo>
                    <a:pt x="104886" y="33741"/>
                  </a:lnTo>
                  <a:lnTo>
                    <a:pt x="142284" y="21136"/>
                  </a:lnTo>
                  <a:lnTo>
                    <a:pt x="180702" y="11498"/>
                  </a:lnTo>
                  <a:lnTo>
                    <a:pt x="220021" y="4789"/>
                  </a:lnTo>
                  <a:lnTo>
                    <a:pt x="260123" y="969"/>
                  </a:lnTo>
                  <a:lnTo>
                    <a:pt x="300890" y="0"/>
                  </a:lnTo>
                  <a:lnTo>
                    <a:pt x="342202" y="1840"/>
                  </a:lnTo>
                  <a:lnTo>
                    <a:pt x="383940" y="6453"/>
                  </a:lnTo>
                  <a:lnTo>
                    <a:pt x="425987" y="13798"/>
                  </a:lnTo>
                  <a:lnTo>
                    <a:pt x="468223" y="23835"/>
                  </a:lnTo>
                  <a:lnTo>
                    <a:pt x="510530" y="36527"/>
                  </a:lnTo>
                  <a:lnTo>
                    <a:pt x="552789" y="51833"/>
                  </a:lnTo>
                  <a:lnTo>
                    <a:pt x="594881" y="69715"/>
                  </a:lnTo>
                  <a:lnTo>
                    <a:pt x="636689" y="90132"/>
                  </a:lnTo>
                  <a:lnTo>
                    <a:pt x="678092" y="113047"/>
                  </a:lnTo>
                  <a:lnTo>
                    <a:pt x="718972" y="138419"/>
                  </a:lnTo>
                  <a:lnTo>
                    <a:pt x="759212" y="166209"/>
                  </a:lnTo>
                  <a:lnTo>
                    <a:pt x="798691" y="196379"/>
                  </a:lnTo>
                  <a:lnTo>
                    <a:pt x="837292" y="228889"/>
                  </a:lnTo>
                  <a:lnTo>
                    <a:pt x="874896" y="263699"/>
                  </a:lnTo>
                  <a:lnTo>
                    <a:pt x="911384" y="300771"/>
                  </a:lnTo>
                  <a:lnTo>
                    <a:pt x="946637" y="340065"/>
                  </a:lnTo>
                  <a:lnTo>
                    <a:pt x="980536" y="381542"/>
                  </a:lnTo>
                  <a:lnTo>
                    <a:pt x="1012964" y="425163"/>
                  </a:lnTo>
                  <a:lnTo>
                    <a:pt x="1104391" y="554195"/>
                  </a:lnTo>
                  <a:lnTo>
                    <a:pt x="1135460" y="600346"/>
                  </a:lnTo>
                  <a:lnTo>
                    <a:pt x="1163959" y="647336"/>
                  </a:lnTo>
                  <a:lnTo>
                    <a:pt x="1189873" y="695020"/>
                  </a:lnTo>
                  <a:lnTo>
                    <a:pt x="1213189" y="743255"/>
                  </a:lnTo>
                  <a:lnTo>
                    <a:pt x="1233892" y="791895"/>
                  </a:lnTo>
                  <a:lnTo>
                    <a:pt x="1251968" y="840796"/>
                  </a:lnTo>
                  <a:lnTo>
                    <a:pt x="1267403" y="889813"/>
                  </a:lnTo>
                  <a:lnTo>
                    <a:pt x="1280182" y="938804"/>
                  </a:lnTo>
                  <a:lnTo>
                    <a:pt x="1290291" y="987622"/>
                  </a:lnTo>
                  <a:lnTo>
                    <a:pt x="1297715" y="1036123"/>
                  </a:lnTo>
                  <a:lnTo>
                    <a:pt x="1302441" y="1084164"/>
                  </a:lnTo>
                  <a:lnTo>
                    <a:pt x="1304453" y="1131600"/>
                  </a:lnTo>
                  <a:lnTo>
                    <a:pt x="1303738" y="1178286"/>
                  </a:lnTo>
                  <a:lnTo>
                    <a:pt x="1300282" y="1224077"/>
                  </a:lnTo>
                  <a:lnTo>
                    <a:pt x="1294070" y="1268831"/>
                  </a:lnTo>
                  <a:lnTo>
                    <a:pt x="1285087" y="1312401"/>
                  </a:lnTo>
                  <a:lnTo>
                    <a:pt x="1273319" y="1354644"/>
                  </a:lnTo>
                  <a:lnTo>
                    <a:pt x="1258753" y="1395416"/>
                  </a:lnTo>
                  <a:lnTo>
                    <a:pt x="1241374" y="1434572"/>
                  </a:lnTo>
                  <a:lnTo>
                    <a:pt x="1221166" y="1471967"/>
                  </a:lnTo>
                  <a:lnTo>
                    <a:pt x="1198117" y="1507457"/>
                  </a:lnTo>
                  <a:lnTo>
                    <a:pt x="1243837" y="1571973"/>
                  </a:lnTo>
                  <a:lnTo>
                    <a:pt x="1039240" y="1556606"/>
                  </a:lnTo>
                  <a:lnTo>
                    <a:pt x="1061084" y="1313909"/>
                  </a:lnTo>
                  <a:lnTo>
                    <a:pt x="1106804" y="1378412"/>
                  </a:lnTo>
                  <a:lnTo>
                    <a:pt x="1129240" y="1343940"/>
                  </a:lnTo>
                  <a:lnTo>
                    <a:pt x="1149003" y="1307628"/>
                  </a:lnTo>
                  <a:lnTo>
                    <a:pt x="1166101" y="1269609"/>
                  </a:lnTo>
                  <a:lnTo>
                    <a:pt x="1180542" y="1230016"/>
                  </a:lnTo>
                  <a:lnTo>
                    <a:pt x="1192333" y="1188983"/>
                  </a:lnTo>
                  <a:lnTo>
                    <a:pt x="1201483" y="1146643"/>
                  </a:lnTo>
                  <a:lnTo>
                    <a:pt x="1207998" y="1103129"/>
                  </a:lnTo>
                  <a:lnTo>
                    <a:pt x="1211887" y="1058575"/>
                  </a:lnTo>
                  <a:lnTo>
                    <a:pt x="1213158" y="1013114"/>
                  </a:lnTo>
                  <a:lnTo>
                    <a:pt x="1211818" y="966880"/>
                  </a:lnTo>
                  <a:lnTo>
                    <a:pt x="1207874" y="920005"/>
                  </a:lnTo>
                  <a:lnTo>
                    <a:pt x="1201335" y="872624"/>
                  </a:lnTo>
                  <a:lnTo>
                    <a:pt x="1192208" y="824869"/>
                  </a:lnTo>
                  <a:lnTo>
                    <a:pt x="1180502" y="776874"/>
                  </a:lnTo>
                  <a:lnTo>
                    <a:pt x="1166223" y="728772"/>
                  </a:lnTo>
                  <a:lnTo>
                    <a:pt x="1149379" y="680697"/>
                  </a:lnTo>
                  <a:lnTo>
                    <a:pt x="1129978" y="632782"/>
                  </a:lnTo>
                  <a:lnTo>
                    <a:pt x="1108029" y="585160"/>
                  </a:lnTo>
                  <a:lnTo>
                    <a:pt x="1083537" y="537965"/>
                  </a:lnTo>
                  <a:lnTo>
                    <a:pt x="1056512" y="491330"/>
                  </a:lnTo>
                </a:path>
              </a:pathLst>
            </a:custGeom>
            <a:ln w="19049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0427" y="5440553"/>
              <a:ext cx="1113790" cy="330835"/>
            </a:xfrm>
            <a:custGeom>
              <a:avLst/>
              <a:gdLst/>
              <a:ahLst/>
              <a:cxnLst/>
              <a:rect l="l" t="t" r="r" b="b"/>
              <a:pathLst>
                <a:path w="1113789" h="330835">
                  <a:moveTo>
                    <a:pt x="4190" y="0"/>
                  </a:moveTo>
                  <a:lnTo>
                    <a:pt x="0" y="255574"/>
                  </a:lnTo>
                  <a:lnTo>
                    <a:pt x="73913" y="193509"/>
                  </a:lnTo>
                  <a:lnTo>
                    <a:pt x="114333" y="219866"/>
                  </a:lnTo>
                  <a:lnTo>
                    <a:pt x="155941" y="243372"/>
                  </a:lnTo>
                  <a:lnTo>
                    <a:pt x="198611" y="264041"/>
                  </a:lnTo>
                  <a:lnTo>
                    <a:pt x="242214" y="281890"/>
                  </a:lnTo>
                  <a:lnTo>
                    <a:pt x="286623" y="296932"/>
                  </a:lnTo>
                  <a:lnTo>
                    <a:pt x="331710" y="309185"/>
                  </a:lnTo>
                  <a:lnTo>
                    <a:pt x="377347" y="318661"/>
                  </a:lnTo>
                  <a:lnTo>
                    <a:pt x="423408" y="325378"/>
                  </a:lnTo>
                  <a:lnTo>
                    <a:pt x="469764" y="329349"/>
                  </a:lnTo>
                  <a:lnTo>
                    <a:pt x="516288" y="330591"/>
                  </a:lnTo>
                  <a:lnTo>
                    <a:pt x="562853" y="329118"/>
                  </a:lnTo>
                  <a:lnTo>
                    <a:pt x="609330" y="324945"/>
                  </a:lnTo>
                  <a:lnTo>
                    <a:pt x="655592" y="318088"/>
                  </a:lnTo>
                  <a:lnTo>
                    <a:pt x="701511" y="308562"/>
                  </a:lnTo>
                  <a:lnTo>
                    <a:pt x="746960" y="296382"/>
                  </a:lnTo>
                  <a:lnTo>
                    <a:pt x="791812" y="281563"/>
                  </a:lnTo>
                  <a:lnTo>
                    <a:pt x="835938" y="264120"/>
                  </a:lnTo>
                  <a:lnTo>
                    <a:pt x="879211" y="244069"/>
                  </a:lnTo>
                  <a:lnTo>
                    <a:pt x="921503" y="221425"/>
                  </a:lnTo>
                  <a:lnTo>
                    <a:pt x="962687" y="196203"/>
                  </a:lnTo>
                  <a:lnTo>
                    <a:pt x="1002635" y="168418"/>
                  </a:lnTo>
                  <a:lnTo>
                    <a:pt x="1041220" y="138085"/>
                  </a:lnTo>
                  <a:lnTo>
                    <a:pt x="1078314" y="105220"/>
                  </a:lnTo>
                  <a:lnTo>
                    <a:pt x="1113789" y="69837"/>
                  </a:lnTo>
                  <a:lnTo>
                    <a:pt x="1071755" y="95813"/>
                  </a:lnTo>
                  <a:lnTo>
                    <a:pt x="1028685" y="119051"/>
                  </a:lnTo>
                  <a:lnTo>
                    <a:pt x="984707" y="139552"/>
                  </a:lnTo>
                  <a:lnTo>
                    <a:pt x="939948" y="157317"/>
                  </a:lnTo>
                  <a:lnTo>
                    <a:pt x="894537" y="172344"/>
                  </a:lnTo>
                  <a:lnTo>
                    <a:pt x="848600" y="184634"/>
                  </a:lnTo>
                  <a:lnTo>
                    <a:pt x="802266" y="194187"/>
                  </a:lnTo>
                  <a:lnTo>
                    <a:pt x="755662" y="201003"/>
                  </a:lnTo>
                  <a:lnTo>
                    <a:pt x="708917" y="205083"/>
                  </a:lnTo>
                  <a:lnTo>
                    <a:pt x="662157" y="206425"/>
                  </a:lnTo>
                  <a:lnTo>
                    <a:pt x="615510" y="205031"/>
                  </a:lnTo>
                  <a:lnTo>
                    <a:pt x="569105" y="200900"/>
                  </a:lnTo>
                  <a:lnTo>
                    <a:pt x="523069" y="194033"/>
                  </a:lnTo>
                  <a:lnTo>
                    <a:pt x="477529" y="184429"/>
                  </a:lnTo>
                  <a:lnTo>
                    <a:pt x="432613" y="172089"/>
                  </a:lnTo>
                  <a:lnTo>
                    <a:pt x="388450" y="157012"/>
                  </a:lnTo>
                  <a:lnTo>
                    <a:pt x="345166" y="139199"/>
                  </a:lnTo>
                  <a:lnTo>
                    <a:pt x="302889" y="118649"/>
                  </a:lnTo>
                  <a:lnTo>
                    <a:pt x="261747" y="95364"/>
                  </a:lnTo>
                  <a:lnTo>
                    <a:pt x="221868" y="69342"/>
                  </a:lnTo>
                  <a:lnTo>
                    <a:pt x="295782" y="7239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rgbClr val="B85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3859" y="4343400"/>
              <a:ext cx="443230" cy="1233805"/>
            </a:xfrm>
            <a:custGeom>
              <a:avLst/>
              <a:gdLst/>
              <a:ahLst/>
              <a:cxnLst/>
              <a:rect l="l" t="t" r="r" b="b"/>
              <a:pathLst>
                <a:path w="443229" h="1233804">
                  <a:moveTo>
                    <a:pt x="267843" y="0"/>
                  </a:moveTo>
                  <a:lnTo>
                    <a:pt x="120014" y="124078"/>
                  </a:lnTo>
                  <a:lnTo>
                    <a:pt x="149146" y="161067"/>
                  </a:lnTo>
                  <a:lnTo>
                    <a:pt x="175589" y="199339"/>
                  </a:lnTo>
                  <a:lnTo>
                    <a:pt x="199357" y="238777"/>
                  </a:lnTo>
                  <a:lnTo>
                    <a:pt x="220462" y="279267"/>
                  </a:lnTo>
                  <a:lnTo>
                    <a:pt x="238916" y="320692"/>
                  </a:lnTo>
                  <a:lnTo>
                    <a:pt x="254733" y="362935"/>
                  </a:lnTo>
                  <a:lnTo>
                    <a:pt x="267924" y="405880"/>
                  </a:lnTo>
                  <a:lnTo>
                    <a:pt x="278504" y="449412"/>
                  </a:lnTo>
                  <a:lnTo>
                    <a:pt x="286483" y="493413"/>
                  </a:lnTo>
                  <a:lnTo>
                    <a:pt x="291876" y="537768"/>
                  </a:lnTo>
                  <a:lnTo>
                    <a:pt x="294694" y="582361"/>
                  </a:lnTo>
                  <a:lnTo>
                    <a:pt x="294950" y="627074"/>
                  </a:lnTo>
                  <a:lnTo>
                    <a:pt x="292658" y="671793"/>
                  </a:lnTo>
                  <a:lnTo>
                    <a:pt x="287829" y="716401"/>
                  </a:lnTo>
                  <a:lnTo>
                    <a:pt x="280476" y="760781"/>
                  </a:lnTo>
                  <a:lnTo>
                    <a:pt x="270612" y="804817"/>
                  </a:lnTo>
                  <a:lnTo>
                    <a:pt x="258250" y="848393"/>
                  </a:lnTo>
                  <a:lnTo>
                    <a:pt x="243402" y="891394"/>
                  </a:lnTo>
                  <a:lnTo>
                    <a:pt x="226081" y="933702"/>
                  </a:lnTo>
                  <a:lnTo>
                    <a:pt x="206299" y="975201"/>
                  </a:lnTo>
                  <a:lnTo>
                    <a:pt x="184070" y="1015776"/>
                  </a:lnTo>
                  <a:lnTo>
                    <a:pt x="159406" y="1055310"/>
                  </a:lnTo>
                  <a:lnTo>
                    <a:pt x="132319" y="1093686"/>
                  </a:lnTo>
                  <a:lnTo>
                    <a:pt x="102822" y="1130790"/>
                  </a:lnTo>
                  <a:lnTo>
                    <a:pt x="70928" y="1166503"/>
                  </a:lnTo>
                  <a:lnTo>
                    <a:pt x="36650" y="1200711"/>
                  </a:lnTo>
                  <a:lnTo>
                    <a:pt x="0" y="1233297"/>
                  </a:lnTo>
                  <a:lnTo>
                    <a:pt x="147955" y="1109218"/>
                  </a:lnTo>
                  <a:lnTo>
                    <a:pt x="184604" y="1076606"/>
                  </a:lnTo>
                  <a:lnTo>
                    <a:pt x="218881" y="1042376"/>
                  </a:lnTo>
                  <a:lnTo>
                    <a:pt x="250773" y="1006644"/>
                  </a:lnTo>
                  <a:lnTo>
                    <a:pt x="280266" y="969525"/>
                  </a:lnTo>
                  <a:lnTo>
                    <a:pt x="307349" y="931137"/>
                  </a:lnTo>
                  <a:lnTo>
                    <a:pt x="332009" y="891595"/>
                  </a:lnTo>
                  <a:lnTo>
                    <a:pt x="354233" y="851014"/>
                  </a:lnTo>
                  <a:lnTo>
                    <a:pt x="374009" y="809511"/>
                  </a:lnTo>
                  <a:lnTo>
                    <a:pt x="391324" y="767202"/>
                  </a:lnTo>
                  <a:lnTo>
                    <a:pt x="406166" y="724202"/>
                  </a:lnTo>
                  <a:lnTo>
                    <a:pt x="418521" y="680629"/>
                  </a:lnTo>
                  <a:lnTo>
                    <a:pt x="428378" y="636597"/>
                  </a:lnTo>
                  <a:lnTo>
                    <a:pt x="435724" y="592223"/>
                  </a:lnTo>
                  <a:lnTo>
                    <a:pt x="440546" y="547623"/>
                  </a:lnTo>
                  <a:lnTo>
                    <a:pt x="442831" y="502912"/>
                  </a:lnTo>
                  <a:lnTo>
                    <a:pt x="442568" y="458207"/>
                  </a:lnTo>
                  <a:lnTo>
                    <a:pt x="439743" y="413624"/>
                  </a:lnTo>
                  <a:lnTo>
                    <a:pt x="434344" y="369278"/>
                  </a:lnTo>
                  <a:lnTo>
                    <a:pt x="426359" y="325286"/>
                  </a:lnTo>
                  <a:lnTo>
                    <a:pt x="415774" y="281763"/>
                  </a:lnTo>
                  <a:lnTo>
                    <a:pt x="402577" y="238827"/>
                  </a:lnTo>
                  <a:lnTo>
                    <a:pt x="386756" y="196592"/>
                  </a:lnTo>
                  <a:lnTo>
                    <a:pt x="368297" y="155174"/>
                  </a:lnTo>
                  <a:lnTo>
                    <a:pt x="347189" y="114690"/>
                  </a:lnTo>
                  <a:lnTo>
                    <a:pt x="323419" y="75256"/>
                  </a:lnTo>
                  <a:lnTo>
                    <a:pt x="296975" y="36987"/>
                  </a:lnTo>
                  <a:lnTo>
                    <a:pt x="267843" y="0"/>
                  </a:lnTo>
                  <a:close/>
                </a:path>
              </a:pathLst>
            </a:custGeom>
            <a:solidFill>
              <a:srgbClr val="944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40427" y="4343400"/>
              <a:ext cx="1486535" cy="1428115"/>
            </a:xfrm>
            <a:custGeom>
              <a:avLst/>
              <a:gdLst/>
              <a:ahLst/>
              <a:cxnLst/>
              <a:rect l="l" t="t" r="r" b="b"/>
              <a:pathLst>
                <a:path w="1486535" h="1428114">
                  <a:moveTo>
                    <a:pt x="1043432" y="1233297"/>
                  </a:moveTo>
                  <a:lnTo>
                    <a:pt x="1080082" y="1200699"/>
                  </a:lnTo>
                  <a:lnTo>
                    <a:pt x="1114360" y="1166481"/>
                  </a:lnTo>
                  <a:lnTo>
                    <a:pt x="1146254" y="1130759"/>
                  </a:lnTo>
                  <a:lnTo>
                    <a:pt x="1175751" y="1093650"/>
                  </a:lnTo>
                  <a:lnTo>
                    <a:pt x="1202838" y="1055268"/>
                  </a:lnTo>
                  <a:lnTo>
                    <a:pt x="1227502" y="1015730"/>
                  </a:lnTo>
                  <a:lnTo>
                    <a:pt x="1249731" y="975152"/>
                  </a:lnTo>
                  <a:lnTo>
                    <a:pt x="1269513" y="933651"/>
                  </a:lnTo>
                  <a:lnTo>
                    <a:pt x="1286834" y="891343"/>
                  </a:lnTo>
                  <a:lnTo>
                    <a:pt x="1301682" y="848343"/>
                  </a:lnTo>
                  <a:lnTo>
                    <a:pt x="1314044" y="804768"/>
                  </a:lnTo>
                  <a:lnTo>
                    <a:pt x="1323908" y="760734"/>
                  </a:lnTo>
                  <a:lnTo>
                    <a:pt x="1331261" y="716356"/>
                  </a:lnTo>
                  <a:lnTo>
                    <a:pt x="1336090" y="671752"/>
                  </a:lnTo>
                  <a:lnTo>
                    <a:pt x="1338382" y="627037"/>
                  </a:lnTo>
                  <a:lnTo>
                    <a:pt x="1338126" y="582327"/>
                  </a:lnTo>
                  <a:lnTo>
                    <a:pt x="1335308" y="537739"/>
                  </a:lnTo>
                  <a:lnTo>
                    <a:pt x="1329915" y="493388"/>
                  </a:lnTo>
                  <a:lnTo>
                    <a:pt x="1321936" y="449391"/>
                  </a:lnTo>
                  <a:lnTo>
                    <a:pt x="1311356" y="405863"/>
                  </a:lnTo>
                  <a:lnTo>
                    <a:pt x="1298165" y="362922"/>
                  </a:lnTo>
                  <a:lnTo>
                    <a:pt x="1282348" y="320682"/>
                  </a:lnTo>
                  <a:lnTo>
                    <a:pt x="1263894" y="279261"/>
                  </a:lnTo>
                  <a:lnTo>
                    <a:pt x="1242789" y="238774"/>
                  </a:lnTo>
                  <a:lnTo>
                    <a:pt x="1219021" y="199337"/>
                  </a:lnTo>
                  <a:lnTo>
                    <a:pt x="1192578" y="161066"/>
                  </a:lnTo>
                  <a:lnTo>
                    <a:pt x="1163447" y="124078"/>
                  </a:lnTo>
                  <a:lnTo>
                    <a:pt x="1311389" y="0"/>
                  </a:lnTo>
                  <a:lnTo>
                    <a:pt x="1340509" y="36987"/>
                  </a:lnTo>
                  <a:lnTo>
                    <a:pt x="1366942" y="75256"/>
                  </a:lnTo>
                  <a:lnTo>
                    <a:pt x="1390702" y="114690"/>
                  </a:lnTo>
                  <a:lnTo>
                    <a:pt x="1411800" y="155174"/>
                  </a:lnTo>
                  <a:lnTo>
                    <a:pt x="1430249" y="196592"/>
                  </a:lnTo>
                  <a:lnTo>
                    <a:pt x="1446063" y="238827"/>
                  </a:lnTo>
                  <a:lnTo>
                    <a:pt x="1459252" y="281763"/>
                  </a:lnTo>
                  <a:lnTo>
                    <a:pt x="1469830" y="325286"/>
                  </a:lnTo>
                  <a:lnTo>
                    <a:pt x="1477810" y="369278"/>
                  </a:lnTo>
                  <a:lnTo>
                    <a:pt x="1483204" y="413624"/>
                  </a:lnTo>
                  <a:lnTo>
                    <a:pt x="1486024" y="458207"/>
                  </a:lnTo>
                  <a:lnTo>
                    <a:pt x="1486283" y="502912"/>
                  </a:lnTo>
                  <a:lnTo>
                    <a:pt x="1483994" y="547623"/>
                  </a:lnTo>
                  <a:lnTo>
                    <a:pt x="1479169" y="592223"/>
                  </a:lnTo>
                  <a:lnTo>
                    <a:pt x="1471820" y="636597"/>
                  </a:lnTo>
                  <a:lnTo>
                    <a:pt x="1461961" y="680629"/>
                  </a:lnTo>
                  <a:lnTo>
                    <a:pt x="1449604" y="724202"/>
                  </a:lnTo>
                  <a:lnTo>
                    <a:pt x="1434760" y="767202"/>
                  </a:lnTo>
                  <a:lnTo>
                    <a:pt x="1417444" y="809511"/>
                  </a:lnTo>
                  <a:lnTo>
                    <a:pt x="1397667" y="851014"/>
                  </a:lnTo>
                  <a:lnTo>
                    <a:pt x="1375442" y="891595"/>
                  </a:lnTo>
                  <a:lnTo>
                    <a:pt x="1350782" y="931137"/>
                  </a:lnTo>
                  <a:lnTo>
                    <a:pt x="1323699" y="969525"/>
                  </a:lnTo>
                  <a:lnTo>
                    <a:pt x="1294205" y="1006644"/>
                  </a:lnTo>
                  <a:lnTo>
                    <a:pt x="1262313" y="1042376"/>
                  </a:lnTo>
                  <a:lnTo>
                    <a:pt x="1228036" y="1076606"/>
                  </a:lnTo>
                  <a:lnTo>
                    <a:pt x="1191387" y="1109218"/>
                  </a:lnTo>
                  <a:lnTo>
                    <a:pt x="1043432" y="1233297"/>
                  </a:lnTo>
                  <a:lnTo>
                    <a:pt x="1004381" y="1264163"/>
                  </a:lnTo>
                  <a:lnTo>
                    <a:pt x="964001" y="1292388"/>
                  </a:lnTo>
                  <a:lnTo>
                    <a:pt x="922419" y="1317964"/>
                  </a:lnTo>
                  <a:lnTo>
                    <a:pt x="879762" y="1340885"/>
                  </a:lnTo>
                  <a:lnTo>
                    <a:pt x="836159" y="1361142"/>
                  </a:lnTo>
                  <a:lnTo>
                    <a:pt x="791736" y="1378727"/>
                  </a:lnTo>
                  <a:lnTo>
                    <a:pt x="746623" y="1393634"/>
                  </a:lnTo>
                  <a:lnTo>
                    <a:pt x="700946" y="1405855"/>
                  </a:lnTo>
                  <a:lnTo>
                    <a:pt x="654834" y="1415382"/>
                  </a:lnTo>
                  <a:lnTo>
                    <a:pt x="608415" y="1422207"/>
                  </a:lnTo>
                  <a:lnTo>
                    <a:pt x="561816" y="1426324"/>
                  </a:lnTo>
                  <a:lnTo>
                    <a:pt x="515165" y="1427724"/>
                  </a:lnTo>
                  <a:lnTo>
                    <a:pt x="468589" y="1426400"/>
                  </a:lnTo>
                  <a:lnTo>
                    <a:pt x="422218" y="1422345"/>
                  </a:lnTo>
                  <a:lnTo>
                    <a:pt x="376177" y="1415550"/>
                  </a:lnTo>
                  <a:lnTo>
                    <a:pt x="330596" y="1406009"/>
                  </a:lnTo>
                  <a:lnTo>
                    <a:pt x="285603" y="1393714"/>
                  </a:lnTo>
                  <a:lnTo>
                    <a:pt x="241324" y="1378658"/>
                  </a:lnTo>
                  <a:lnTo>
                    <a:pt x="197888" y="1360831"/>
                  </a:lnTo>
                  <a:lnTo>
                    <a:pt x="155422" y="1340229"/>
                  </a:lnTo>
                  <a:lnTo>
                    <a:pt x="114055" y="1316841"/>
                  </a:lnTo>
                  <a:lnTo>
                    <a:pt x="73914" y="1290662"/>
                  </a:lnTo>
                  <a:lnTo>
                    <a:pt x="0" y="1352727"/>
                  </a:lnTo>
                  <a:lnTo>
                    <a:pt x="4191" y="1097153"/>
                  </a:lnTo>
                  <a:lnTo>
                    <a:pt x="295783" y="1104392"/>
                  </a:lnTo>
                  <a:lnTo>
                    <a:pt x="221869" y="1166495"/>
                  </a:lnTo>
                  <a:lnTo>
                    <a:pt x="261747" y="1192517"/>
                  </a:lnTo>
                  <a:lnTo>
                    <a:pt x="302889" y="1215802"/>
                  </a:lnTo>
                  <a:lnTo>
                    <a:pt x="345166" y="1236352"/>
                  </a:lnTo>
                  <a:lnTo>
                    <a:pt x="388451" y="1254165"/>
                  </a:lnTo>
                  <a:lnTo>
                    <a:pt x="432615" y="1269242"/>
                  </a:lnTo>
                  <a:lnTo>
                    <a:pt x="477531" y="1281583"/>
                  </a:lnTo>
                  <a:lnTo>
                    <a:pt x="523072" y="1291187"/>
                  </a:lnTo>
                  <a:lnTo>
                    <a:pt x="569109" y="1298054"/>
                  </a:lnTo>
                  <a:lnTo>
                    <a:pt x="615515" y="1302185"/>
                  </a:lnTo>
                  <a:lnTo>
                    <a:pt x="662162" y="1303580"/>
                  </a:lnTo>
                  <a:lnTo>
                    <a:pt x="708922" y="1302238"/>
                  </a:lnTo>
                  <a:lnTo>
                    <a:pt x="755668" y="1298159"/>
                  </a:lnTo>
                  <a:lnTo>
                    <a:pt x="802272" y="1291343"/>
                  </a:lnTo>
                  <a:lnTo>
                    <a:pt x="848605" y="1281791"/>
                  </a:lnTo>
                  <a:lnTo>
                    <a:pt x="894542" y="1269502"/>
                  </a:lnTo>
                  <a:lnTo>
                    <a:pt x="939953" y="1254476"/>
                  </a:lnTo>
                  <a:lnTo>
                    <a:pt x="984711" y="1236713"/>
                  </a:lnTo>
                  <a:lnTo>
                    <a:pt x="1028688" y="1216213"/>
                  </a:lnTo>
                  <a:lnTo>
                    <a:pt x="1071757" y="1192976"/>
                  </a:lnTo>
                  <a:lnTo>
                    <a:pt x="1113790" y="1167003"/>
                  </a:lnTo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054" y="1736717"/>
            <a:ext cx="4724400" cy="584200"/>
          </a:xfrm>
          <a:custGeom>
            <a:avLst/>
            <a:gdLst/>
            <a:ahLst/>
            <a:cxnLst/>
            <a:rect l="l" t="t" r="r" b="b"/>
            <a:pathLst>
              <a:path w="4724400" h="584200">
                <a:moveTo>
                  <a:pt x="4724400" y="0"/>
                </a:moveTo>
                <a:lnTo>
                  <a:pt x="0" y="0"/>
                </a:lnTo>
                <a:lnTo>
                  <a:pt x="0" y="583692"/>
                </a:lnTo>
                <a:lnTo>
                  <a:pt x="4724400" y="583692"/>
                </a:lnTo>
                <a:lnTo>
                  <a:pt x="47244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8054" y="1736717"/>
            <a:ext cx="4724400" cy="584200"/>
          </a:xfrm>
          <a:prstGeom prst="rect">
            <a:avLst/>
          </a:prstGeom>
          <a:ln w="19811">
            <a:solidFill>
              <a:srgbClr val="787C5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494665" algn="ctr">
              <a:lnSpc>
                <a:spcPct val="100000"/>
              </a:lnSpc>
              <a:spcBef>
                <a:spcPts val="175"/>
              </a:spcBef>
            </a:pPr>
            <a:r>
              <a:rPr lang="en-IN" sz="3600" b="0" spc="-260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   </a:t>
            </a:r>
            <a:r>
              <a:rPr sz="3600" b="0" spc="-260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Ed</a:t>
            </a:r>
            <a:r>
              <a:rPr sz="3600" b="0" spc="-300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g</a:t>
            </a:r>
            <a:r>
              <a:rPr sz="3600" b="0" spc="-180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3600" b="0" spc="20" dirty="0" smtClean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3600" b="0" spc="-345" dirty="0">
                <a:solidFill>
                  <a:srgbClr val="FFFF00"/>
                </a:solidFill>
                <a:latin typeface="Microsoft Sans Serif"/>
                <a:cs typeface="Microsoft Sans Serif"/>
              </a:rPr>
              <a:t>Enhanc</a:t>
            </a:r>
            <a:r>
              <a:rPr sz="3600" b="0" spc="-330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3600" b="0" spc="-275" dirty="0">
                <a:solidFill>
                  <a:srgbClr val="FFFF00"/>
                </a:solidFill>
                <a:latin typeface="Microsoft Sans Serif"/>
                <a:cs typeface="Microsoft Sans Serif"/>
              </a:rPr>
              <a:t>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733" y="1803012"/>
            <a:ext cx="381000" cy="3840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03097" y="2444615"/>
            <a:ext cx="4186554" cy="1812289"/>
            <a:chOff x="184404" y="937259"/>
            <a:chExt cx="4186554" cy="181228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404" y="976883"/>
              <a:ext cx="4123944" cy="1655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644" y="937259"/>
              <a:ext cx="4171188" cy="18120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9362" y="991488"/>
              <a:ext cx="4038600" cy="1569720"/>
            </a:xfrm>
            <a:custGeom>
              <a:avLst/>
              <a:gdLst/>
              <a:ahLst/>
              <a:cxnLst/>
              <a:rect l="l" t="t" r="r" b="b"/>
              <a:pathLst>
                <a:path w="4038600" h="1569720">
                  <a:moveTo>
                    <a:pt x="4038600" y="0"/>
                  </a:moveTo>
                  <a:lnTo>
                    <a:pt x="0" y="0"/>
                  </a:lnTo>
                  <a:lnTo>
                    <a:pt x="0" y="1569592"/>
                  </a:lnTo>
                  <a:lnTo>
                    <a:pt x="4038600" y="1569592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362" y="991488"/>
              <a:ext cx="4038600" cy="1569720"/>
            </a:xfrm>
            <a:custGeom>
              <a:avLst/>
              <a:gdLst/>
              <a:ahLst/>
              <a:cxnLst/>
              <a:rect l="l" t="t" r="r" b="b"/>
              <a:pathLst>
                <a:path w="4038600" h="1569720">
                  <a:moveTo>
                    <a:pt x="0" y="1569592"/>
                  </a:moveTo>
                  <a:lnTo>
                    <a:pt x="4038600" y="1569592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1569592"/>
                  </a:lnTo>
                  <a:close/>
                </a:path>
              </a:pathLst>
            </a:custGeom>
            <a:ln w="10668">
              <a:solidFill>
                <a:srgbClr val="D7B1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28750" y="2514465"/>
            <a:ext cx="36671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ctr">
              <a:lnSpc>
                <a:spcPct val="100000"/>
              </a:lnSpc>
              <a:spcBef>
                <a:spcPts val="100"/>
              </a:spcBef>
            </a:pPr>
            <a:r>
              <a:rPr sz="2400" b="1" spc="-285" dirty="0">
                <a:solidFill>
                  <a:srgbClr val="001F5F"/>
                </a:solidFill>
                <a:latin typeface="Arial"/>
                <a:cs typeface="Arial"/>
              </a:rPr>
              <a:t>Ed</a:t>
            </a:r>
            <a:r>
              <a:rPr sz="2400" b="1" spc="-270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45" dirty="0">
                <a:solidFill>
                  <a:srgbClr val="001F5F"/>
                </a:solidFill>
                <a:latin typeface="Arial"/>
                <a:cs typeface="Arial"/>
              </a:rPr>
              <a:t>lue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001F5F"/>
                </a:solidFill>
                <a:latin typeface="Arial"/>
                <a:cs typeface="Arial"/>
              </a:rPr>
              <a:t>co</a:t>
            </a:r>
            <a:r>
              <a:rPr sz="2400" b="1" spc="-135" dirty="0">
                <a:solidFill>
                  <a:srgbClr val="001F5F"/>
                </a:solidFill>
                <a:latin typeface="Arial"/>
                <a:cs typeface="Arial"/>
              </a:rPr>
              <a:t>rr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esponding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to  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ed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001F5F"/>
                </a:solidFill>
                <a:latin typeface="Arial"/>
                <a:cs typeface="Arial"/>
              </a:rPr>
              <a:t>st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th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de</a:t>
            </a:r>
            <a:r>
              <a:rPr sz="2400" b="1" spc="-12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10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45" dirty="0">
                <a:solidFill>
                  <a:srgbClr val="001F5F"/>
                </a:solidFill>
                <a:latin typeface="Arial"/>
                <a:cs typeface="Arial"/>
              </a:rPr>
              <a:t>mined  </a:t>
            </a:r>
            <a:r>
              <a:rPr sz="2400" b="1" spc="-7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35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ong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14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30" dirty="0">
                <a:solidFill>
                  <a:srgbClr val="001F5F"/>
                </a:solidFill>
                <a:latin typeface="Arial"/>
                <a:cs typeface="Arial"/>
              </a:rPr>
              <a:t>ient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tion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of  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edge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pixel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20945" y="4197216"/>
            <a:ext cx="4300855" cy="2543810"/>
            <a:chOff x="4302252" y="2689860"/>
            <a:chExt cx="4300855" cy="254381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4534" y="2738622"/>
              <a:ext cx="4181882" cy="23759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2252" y="2689860"/>
              <a:ext cx="4300728" cy="25435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20362" y="2744089"/>
              <a:ext cx="4114800" cy="2308860"/>
            </a:xfrm>
            <a:custGeom>
              <a:avLst/>
              <a:gdLst/>
              <a:ahLst/>
              <a:cxnLst/>
              <a:rect l="l" t="t" r="r" b="b"/>
              <a:pathLst>
                <a:path w="4114800" h="2308860">
                  <a:moveTo>
                    <a:pt x="4114800" y="0"/>
                  </a:moveTo>
                  <a:lnTo>
                    <a:pt x="0" y="0"/>
                  </a:lnTo>
                  <a:lnTo>
                    <a:pt x="0" y="2308732"/>
                  </a:lnTo>
                  <a:lnTo>
                    <a:pt x="4114800" y="2308732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39054" y="4251445"/>
            <a:ext cx="4114800" cy="2308860"/>
          </a:xfrm>
          <a:prstGeom prst="rect">
            <a:avLst/>
          </a:prstGeom>
          <a:ln w="10667">
            <a:solidFill>
              <a:srgbClr val="D7B15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36880" marR="337820" indent="-346710" algn="just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437515" algn="l"/>
              </a:tabLst>
            </a:pPr>
            <a:r>
              <a:rPr sz="2400" b="1" spc="-395" dirty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2400" b="1" spc="-130" dirty="0">
                <a:solidFill>
                  <a:srgbClr val="001F5F"/>
                </a:solidFill>
                <a:latin typeface="Arial"/>
                <a:cs typeface="Arial"/>
              </a:rPr>
              <a:t>ea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001F5F"/>
                </a:solidFill>
                <a:latin typeface="Arial"/>
                <a:cs typeface="Arial"/>
              </a:rPr>
              <a:t>edges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001F5F"/>
                </a:solidFill>
                <a:latin typeface="Arial"/>
                <a:cs typeface="Arial"/>
              </a:rPr>
              <a:t>co</a:t>
            </a:r>
            <a:r>
              <a:rPr sz="2400" b="1" spc="-14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3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esp</a:t>
            </a:r>
            <a:r>
              <a:rPr sz="2400" b="1" spc="-2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nd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to  </a:t>
            </a:r>
            <a:r>
              <a:rPr sz="2400" b="1" spc="-100" dirty="0">
                <a:solidFill>
                  <a:srgbClr val="001F5F"/>
                </a:solidFill>
                <a:latin typeface="Arial"/>
                <a:cs typeface="Arial"/>
              </a:rPr>
              <a:t>weak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001F5F"/>
                </a:solidFill>
                <a:latin typeface="Arial"/>
                <a:cs typeface="Arial"/>
              </a:rPr>
              <a:t>changes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400" b="1" spc="-17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b="1" spc="-210" dirty="0">
                <a:solidFill>
                  <a:srgbClr val="001F5F"/>
                </a:solidFill>
                <a:latin typeface="Arial"/>
                <a:cs typeface="Arial"/>
              </a:rPr>
              <a:t>ten</a:t>
            </a:r>
            <a:r>
              <a:rPr sz="2400" b="1" spc="-24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ity  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436880" marR="224154" indent="-346710">
              <a:lnSpc>
                <a:spcPct val="100000"/>
              </a:lnSpc>
              <a:buFont typeface="Wingdings"/>
              <a:buChar char=""/>
              <a:tabLst>
                <a:tab pos="436880" algn="l"/>
                <a:tab pos="437515" algn="l"/>
              </a:tabLst>
            </a:pPr>
            <a:r>
              <a:rPr sz="2400" b="1" spc="-235" dirty="0">
                <a:solidFill>
                  <a:srgbClr val="001F5F"/>
                </a:solidFill>
                <a:latin typeface="Arial"/>
                <a:cs typeface="Arial"/>
              </a:rPr>
              <a:t>Stron</a:t>
            </a:r>
            <a:r>
              <a:rPr sz="2400" b="1" spc="-270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001F5F"/>
                </a:solidFill>
                <a:latin typeface="Arial"/>
                <a:cs typeface="Arial"/>
              </a:rPr>
              <a:t>edges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36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400" b="1" spc="-229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10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3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esp</a:t>
            </a:r>
            <a:r>
              <a:rPr sz="2400" b="1" spc="-2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nd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to  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significant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001F5F"/>
                </a:solidFill>
                <a:latin typeface="Arial"/>
                <a:cs typeface="Arial"/>
              </a:rPr>
              <a:t>inten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ity  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gradient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54913" y="5721215"/>
            <a:ext cx="4250690" cy="2178050"/>
            <a:chOff x="236220" y="4213859"/>
            <a:chExt cx="4250690" cy="217805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604" y="4253483"/>
              <a:ext cx="4123944" cy="20238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220" y="4213859"/>
              <a:ext cx="4250436" cy="217779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24254" y="5775317"/>
            <a:ext cx="4038600" cy="1938655"/>
          </a:xfrm>
          <a:prstGeom prst="rect">
            <a:avLst/>
          </a:prstGeom>
          <a:solidFill>
            <a:srgbClr val="00AFEF"/>
          </a:solidFill>
          <a:ln w="10668">
            <a:solidFill>
              <a:srgbClr val="D7B15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53670" marR="139700" indent="-5715" algn="ctr">
              <a:lnSpc>
                <a:spcPct val="100000"/>
              </a:lnSpc>
              <a:spcBef>
                <a:spcPts val="229"/>
              </a:spcBef>
            </a:pPr>
            <a:r>
              <a:rPr sz="2400" b="1" i="1" spc="-409" dirty="0">
                <a:solidFill>
                  <a:srgbClr val="FFFF00"/>
                </a:solidFill>
                <a:latin typeface="Arial"/>
                <a:cs typeface="Arial"/>
              </a:rPr>
              <a:t>Ed</a:t>
            </a:r>
            <a:r>
              <a:rPr sz="2400" b="1" i="1" spc="-420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400" b="1" i="1" spc="-19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i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i="1" spc="-365" dirty="0">
                <a:solidFill>
                  <a:srgbClr val="FFFF00"/>
                </a:solidFill>
                <a:latin typeface="Arial"/>
                <a:cs typeface="Arial"/>
              </a:rPr>
              <a:t>enh</a:t>
            </a:r>
            <a:r>
              <a:rPr sz="2400" b="1" i="1" spc="-325" dirty="0">
                <a:solidFill>
                  <a:srgbClr val="FFFF00"/>
                </a:solidFill>
                <a:latin typeface="Arial"/>
                <a:cs typeface="Arial"/>
              </a:rPr>
              <a:t>ancem</a:t>
            </a:r>
            <a:r>
              <a:rPr sz="2400" b="1" i="1" spc="-254" dirty="0">
                <a:solidFill>
                  <a:srgbClr val="FFFF00"/>
                </a:solidFill>
                <a:latin typeface="Arial"/>
                <a:cs typeface="Arial"/>
              </a:rPr>
              <a:t>ent</a:t>
            </a:r>
            <a:r>
              <a:rPr sz="2400" b="1" i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001F5F"/>
                </a:solidFill>
                <a:latin typeface="Arial"/>
                <a:cs typeface="Arial"/>
              </a:rPr>
              <a:t>process  </a:t>
            </a: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fi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lte</a:t>
            </a:r>
            <a:r>
              <a:rPr sz="2400" b="1" spc="-14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31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out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edgels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001F5F"/>
                </a:solidFill>
                <a:latin typeface="Arial"/>
                <a:cs typeface="Arial"/>
              </a:rPr>
              <a:t>due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001F5F"/>
                </a:solidFill>
                <a:latin typeface="Arial"/>
                <a:cs typeface="Arial"/>
              </a:rPr>
              <a:t>noise  </a:t>
            </a:r>
            <a:r>
              <a:rPr sz="2400" b="1" spc="-120" dirty="0">
                <a:solidFill>
                  <a:srgbClr val="001F5F"/>
                </a:solidFill>
                <a:latin typeface="Arial"/>
                <a:cs typeface="Arial"/>
              </a:rPr>
              <a:t>pix</a:t>
            </a:r>
            <a:r>
              <a:rPr sz="2400" b="1" spc="-13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b="1" spc="-180" dirty="0">
                <a:solidFill>
                  <a:srgbClr val="001F5F"/>
                </a:solidFill>
                <a:latin typeface="Arial"/>
                <a:cs typeface="Arial"/>
              </a:rPr>
              <a:t>ls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loo</a:t>
            </a:r>
            <a:r>
              <a:rPr sz="2400" b="1" spc="-16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400" b="1" spc="-145" dirty="0">
                <a:solidFill>
                  <a:srgbClr val="001F5F"/>
                </a:solidFill>
                <a:latin typeface="Arial"/>
                <a:cs typeface="Arial"/>
              </a:rPr>
              <a:t>ing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8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95" dirty="0">
                <a:solidFill>
                  <a:srgbClr val="001F5F"/>
                </a:solidFill>
                <a:latin typeface="Arial"/>
                <a:cs typeface="Arial"/>
              </a:rPr>
              <a:t>ound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2400" b="1" spc="-170" dirty="0">
                <a:solidFill>
                  <a:srgbClr val="001F5F"/>
                </a:solidFill>
                <a:latin typeface="Arial"/>
                <a:cs typeface="Arial"/>
              </a:rPr>
              <a:t>pa</a:t>
            </a:r>
            <a:r>
              <a:rPr sz="2400" b="1" spc="1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ticular</a:t>
            </a:r>
            <a:r>
              <a:rPr sz="24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001F5F"/>
                </a:solidFill>
                <a:latin typeface="Arial"/>
                <a:cs typeface="Arial"/>
              </a:rPr>
              <a:t>edgel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or  </a:t>
            </a:r>
            <a:r>
              <a:rPr sz="2400" b="1" spc="-145" dirty="0">
                <a:solidFill>
                  <a:srgbClr val="001F5F"/>
                </a:solidFill>
                <a:latin typeface="Arial"/>
                <a:cs typeface="Arial"/>
              </a:rPr>
              <a:t>orient</a:t>
            </a:r>
            <a:r>
              <a:rPr sz="2400" b="1" spc="-12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155" dirty="0">
                <a:solidFill>
                  <a:srgbClr val="001F5F"/>
                </a:solidFill>
                <a:latin typeface="Arial"/>
                <a:cs typeface="Arial"/>
              </a:rPr>
              <a:t>tion</a:t>
            </a:r>
            <a:r>
              <a:rPr sz="24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001F5F"/>
                </a:solidFill>
                <a:latin typeface="Arial"/>
                <a:cs typeface="Arial"/>
              </a:rPr>
              <a:t>continuity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98897" y="2604135"/>
            <a:ext cx="1682114" cy="5320665"/>
            <a:chOff x="4180204" y="1096779"/>
            <a:chExt cx="1682114" cy="5320665"/>
          </a:xfrm>
        </p:grpSpPr>
        <p:sp>
          <p:nvSpPr>
            <p:cNvPr id="21" name="object 21"/>
            <p:cNvSpPr/>
            <p:nvPr/>
          </p:nvSpPr>
          <p:spPr>
            <a:xfrm>
              <a:off x="5228589" y="1605406"/>
              <a:ext cx="253365" cy="1069975"/>
            </a:xfrm>
            <a:custGeom>
              <a:avLst/>
              <a:gdLst/>
              <a:ahLst/>
              <a:cxnLst/>
              <a:rect l="l" t="t" r="r" b="b"/>
              <a:pathLst>
                <a:path w="253364" h="1069975">
                  <a:moveTo>
                    <a:pt x="0" y="0"/>
                  </a:moveTo>
                  <a:lnTo>
                    <a:pt x="28929" y="49342"/>
                  </a:lnTo>
                  <a:lnTo>
                    <a:pt x="55111" y="99249"/>
                  </a:lnTo>
                  <a:lnTo>
                    <a:pt x="78534" y="149564"/>
                  </a:lnTo>
                  <a:lnTo>
                    <a:pt x="99185" y="200132"/>
                  </a:lnTo>
                  <a:lnTo>
                    <a:pt x="117052" y="250797"/>
                  </a:lnTo>
                  <a:lnTo>
                    <a:pt x="132124" y="301404"/>
                  </a:lnTo>
                  <a:lnTo>
                    <a:pt x="144388" y="351797"/>
                  </a:lnTo>
                  <a:lnTo>
                    <a:pt x="153833" y="401820"/>
                  </a:lnTo>
                  <a:lnTo>
                    <a:pt x="160446" y="451318"/>
                  </a:lnTo>
                  <a:lnTo>
                    <a:pt x="164215" y="500134"/>
                  </a:lnTo>
                  <a:lnTo>
                    <a:pt x="165129" y="548114"/>
                  </a:lnTo>
                  <a:lnTo>
                    <a:pt x="163175" y="595102"/>
                  </a:lnTo>
                  <a:lnTo>
                    <a:pt x="158342" y="640942"/>
                  </a:lnTo>
                  <a:lnTo>
                    <a:pt x="150617" y="685478"/>
                  </a:lnTo>
                  <a:lnTo>
                    <a:pt x="139988" y="728555"/>
                  </a:lnTo>
                  <a:lnTo>
                    <a:pt x="126444" y="770017"/>
                  </a:lnTo>
                  <a:lnTo>
                    <a:pt x="109973" y="809709"/>
                  </a:lnTo>
                  <a:lnTo>
                    <a:pt x="90561" y="847474"/>
                  </a:lnTo>
                  <a:lnTo>
                    <a:pt x="68199" y="883157"/>
                  </a:lnTo>
                  <a:lnTo>
                    <a:pt x="24130" y="820928"/>
                  </a:lnTo>
                  <a:lnTo>
                    <a:pt x="3683" y="1055751"/>
                  </a:lnTo>
                  <a:lnTo>
                    <a:pt x="200279" y="1069594"/>
                  </a:lnTo>
                  <a:lnTo>
                    <a:pt x="156210" y="1007363"/>
                  </a:lnTo>
                  <a:lnTo>
                    <a:pt x="177625" y="973405"/>
                  </a:lnTo>
                  <a:lnTo>
                    <a:pt x="196329" y="937616"/>
                  </a:lnTo>
                  <a:lnTo>
                    <a:pt x="212345" y="900130"/>
                  </a:lnTo>
                  <a:lnTo>
                    <a:pt x="225692" y="861081"/>
                  </a:lnTo>
                  <a:lnTo>
                    <a:pt x="236391" y="820601"/>
                  </a:lnTo>
                  <a:lnTo>
                    <a:pt x="244464" y="778826"/>
                  </a:lnTo>
                  <a:lnTo>
                    <a:pt x="249930" y="735888"/>
                  </a:lnTo>
                  <a:lnTo>
                    <a:pt x="252811" y="691923"/>
                  </a:lnTo>
                  <a:lnTo>
                    <a:pt x="253128" y="647062"/>
                  </a:lnTo>
                  <a:lnTo>
                    <a:pt x="250902" y="601441"/>
                  </a:lnTo>
                  <a:lnTo>
                    <a:pt x="246153" y="555193"/>
                  </a:lnTo>
                  <a:lnTo>
                    <a:pt x="238903" y="508451"/>
                  </a:lnTo>
                  <a:lnTo>
                    <a:pt x="229171" y="461351"/>
                  </a:lnTo>
                  <a:lnTo>
                    <a:pt x="216980" y="414024"/>
                  </a:lnTo>
                  <a:lnTo>
                    <a:pt x="202349" y="366605"/>
                  </a:lnTo>
                  <a:lnTo>
                    <a:pt x="185301" y="319228"/>
                  </a:lnTo>
                  <a:lnTo>
                    <a:pt x="165854" y="272027"/>
                  </a:lnTo>
                  <a:lnTo>
                    <a:pt x="144032" y="225136"/>
                  </a:lnTo>
                  <a:lnTo>
                    <a:pt x="119853" y="178687"/>
                  </a:lnTo>
                  <a:lnTo>
                    <a:pt x="93340" y="132815"/>
                  </a:lnTo>
                  <a:lnTo>
                    <a:pt x="64513" y="87654"/>
                  </a:lnTo>
                  <a:lnTo>
                    <a:pt x="33392" y="43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5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89729" y="1106304"/>
              <a:ext cx="1085215" cy="560070"/>
            </a:xfrm>
            <a:custGeom>
              <a:avLst/>
              <a:gdLst/>
              <a:ahLst/>
              <a:cxnLst/>
              <a:rect l="l" t="t" r="r" b="b"/>
              <a:pathLst>
                <a:path w="1085214" h="560069">
                  <a:moveTo>
                    <a:pt x="263648" y="0"/>
                  </a:moveTo>
                  <a:lnTo>
                    <a:pt x="222756" y="2354"/>
                  </a:lnTo>
                  <a:lnTo>
                    <a:pt x="182721" y="7813"/>
                  </a:lnTo>
                  <a:lnTo>
                    <a:pt x="143675" y="16423"/>
                  </a:lnTo>
                  <a:lnTo>
                    <a:pt x="105748" y="28231"/>
                  </a:lnTo>
                  <a:lnTo>
                    <a:pt x="69073" y="43282"/>
                  </a:lnTo>
                  <a:lnTo>
                    <a:pt x="33779" y="61625"/>
                  </a:lnTo>
                  <a:lnTo>
                    <a:pt x="0" y="83304"/>
                  </a:lnTo>
                  <a:lnTo>
                    <a:pt x="88138" y="207637"/>
                  </a:lnTo>
                  <a:lnTo>
                    <a:pt x="121903" y="185972"/>
                  </a:lnTo>
                  <a:lnTo>
                    <a:pt x="157185" y="167641"/>
                  </a:lnTo>
                  <a:lnTo>
                    <a:pt x="193851" y="152599"/>
                  </a:lnTo>
                  <a:lnTo>
                    <a:pt x="231770" y="140799"/>
                  </a:lnTo>
                  <a:lnTo>
                    <a:pt x="270810" y="132195"/>
                  </a:lnTo>
                  <a:lnTo>
                    <a:pt x="310841" y="126740"/>
                  </a:lnTo>
                  <a:lnTo>
                    <a:pt x="351731" y="124388"/>
                  </a:lnTo>
                  <a:lnTo>
                    <a:pt x="393348" y="125093"/>
                  </a:lnTo>
                  <a:lnTo>
                    <a:pt x="435561" y="128809"/>
                  </a:lnTo>
                  <a:lnTo>
                    <a:pt x="478239" y="135488"/>
                  </a:lnTo>
                  <a:lnTo>
                    <a:pt x="521250" y="145086"/>
                  </a:lnTo>
                  <a:lnTo>
                    <a:pt x="564463" y="157556"/>
                  </a:lnTo>
                  <a:lnTo>
                    <a:pt x="607747" y="172851"/>
                  </a:lnTo>
                  <a:lnTo>
                    <a:pt x="650970" y="190926"/>
                  </a:lnTo>
                  <a:lnTo>
                    <a:pt x="694001" y="211733"/>
                  </a:lnTo>
                  <a:lnTo>
                    <a:pt x="736708" y="235227"/>
                  </a:lnTo>
                  <a:lnTo>
                    <a:pt x="778960" y="261361"/>
                  </a:lnTo>
                  <a:lnTo>
                    <a:pt x="820626" y="290090"/>
                  </a:lnTo>
                  <a:lnTo>
                    <a:pt x="861574" y="321366"/>
                  </a:lnTo>
                  <a:lnTo>
                    <a:pt x="901673" y="355144"/>
                  </a:lnTo>
                  <a:lnTo>
                    <a:pt x="940792" y="391376"/>
                  </a:lnTo>
                  <a:lnTo>
                    <a:pt x="978798" y="430018"/>
                  </a:lnTo>
                  <a:lnTo>
                    <a:pt x="1015562" y="471023"/>
                  </a:lnTo>
                  <a:lnTo>
                    <a:pt x="1050951" y="514344"/>
                  </a:lnTo>
                  <a:lnTo>
                    <a:pt x="1084834" y="559935"/>
                  </a:lnTo>
                  <a:lnTo>
                    <a:pt x="996696" y="435602"/>
                  </a:lnTo>
                  <a:lnTo>
                    <a:pt x="962813" y="390010"/>
                  </a:lnTo>
                  <a:lnTo>
                    <a:pt x="927426" y="346688"/>
                  </a:lnTo>
                  <a:lnTo>
                    <a:pt x="890665" y="305680"/>
                  </a:lnTo>
                  <a:lnTo>
                    <a:pt x="852662" y="267035"/>
                  </a:lnTo>
                  <a:lnTo>
                    <a:pt x="813547" y="230798"/>
                  </a:lnTo>
                  <a:lnTo>
                    <a:pt x="773453" y="197016"/>
                  </a:lnTo>
                  <a:lnTo>
                    <a:pt x="732509" y="165735"/>
                  </a:lnTo>
                  <a:lnTo>
                    <a:pt x="690849" y="137002"/>
                  </a:lnTo>
                  <a:lnTo>
                    <a:pt x="648601" y="110863"/>
                  </a:lnTo>
                  <a:lnTo>
                    <a:pt x="605899" y="87364"/>
                  </a:lnTo>
                  <a:lnTo>
                    <a:pt x="562873" y="66552"/>
                  </a:lnTo>
                  <a:lnTo>
                    <a:pt x="519655" y="48473"/>
                  </a:lnTo>
                  <a:lnTo>
                    <a:pt x="476375" y="33174"/>
                  </a:lnTo>
                  <a:lnTo>
                    <a:pt x="433165" y="20701"/>
                  </a:lnTo>
                  <a:lnTo>
                    <a:pt x="390156" y="11101"/>
                  </a:lnTo>
                  <a:lnTo>
                    <a:pt x="347479" y="4419"/>
                  </a:lnTo>
                  <a:lnTo>
                    <a:pt x="305266" y="703"/>
                  </a:lnTo>
                  <a:lnTo>
                    <a:pt x="263648" y="0"/>
                  </a:lnTo>
                  <a:close/>
                </a:path>
              </a:pathLst>
            </a:custGeom>
            <a:solidFill>
              <a:srgbClr val="944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89729" y="1106304"/>
              <a:ext cx="1292225" cy="1569085"/>
            </a:xfrm>
            <a:custGeom>
              <a:avLst/>
              <a:gdLst/>
              <a:ahLst/>
              <a:cxnLst/>
              <a:rect l="l" t="t" r="r" b="b"/>
              <a:pathLst>
                <a:path w="1292225" h="1569085">
                  <a:moveTo>
                    <a:pt x="1084834" y="559935"/>
                  </a:moveTo>
                  <a:lnTo>
                    <a:pt x="1050951" y="514344"/>
                  </a:lnTo>
                  <a:lnTo>
                    <a:pt x="1015562" y="471023"/>
                  </a:lnTo>
                  <a:lnTo>
                    <a:pt x="978798" y="430018"/>
                  </a:lnTo>
                  <a:lnTo>
                    <a:pt x="940792" y="391376"/>
                  </a:lnTo>
                  <a:lnTo>
                    <a:pt x="901673" y="355144"/>
                  </a:lnTo>
                  <a:lnTo>
                    <a:pt x="861574" y="321366"/>
                  </a:lnTo>
                  <a:lnTo>
                    <a:pt x="820626" y="290090"/>
                  </a:lnTo>
                  <a:lnTo>
                    <a:pt x="778960" y="261361"/>
                  </a:lnTo>
                  <a:lnTo>
                    <a:pt x="736708" y="235227"/>
                  </a:lnTo>
                  <a:lnTo>
                    <a:pt x="694001" y="211733"/>
                  </a:lnTo>
                  <a:lnTo>
                    <a:pt x="650970" y="190926"/>
                  </a:lnTo>
                  <a:lnTo>
                    <a:pt x="607747" y="172851"/>
                  </a:lnTo>
                  <a:lnTo>
                    <a:pt x="564463" y="157556"/>
                  </a:lnTo>
                  <a:lnTo>
                    <a:pt x="521250" y="145086"/>
                  </a:lnTo>
                  <a:lnTo>
                    <a:pt x="478239" y="135488"/>
                  </a:lnTo>
                  <a:lnTo>
                    <a:pt x="435561" y="128809"/>
                  </a:lnTo>
                  <a:lnTo>
                    <a:pt x="393348" y="125093"/>
                  </a:lnTo>
                  <a:lnTo>
                    <a:pt x="351731" y="124388"/>
                  </a:lnTo>
                  <a:lnTo>
                    <a:pt x="310841" y="126740"/>
                  </a:lnTo>
                  <a:lnTo>
                    <a:pt x="270810" y="132195"/>
                  </a:lnTo>
                  <a:lnTo>
                    <a:pt x="231770" y="140799"/>
                  </a:lnTo>
                  <a:lnTo>
                    <a:pt x="193851" y="152599"/>
                  </a:lnTo>
                  <a:lnTo>
                    <a:pt x="157185" y="167641"/>
                  </a:lnTo>
                  <a:lnTo>
                    <a:pt x="121903" y="185972"/>
                  </a:lnTo>
                  <a:lnTo>
                    <a:pt x="88138" y="207637"/>
                  </a:lnTo>
                  <a:lnTo>
                    <a:pt x="0" y="83304"/>
                  </a:lnTo>
                  <a:lnTo>
                    <a:pt x="33779" y="61625"/>
                  </a:lnTo>
                  <a:lnTo>
                    <a:pt x="69073" y="43282"/>
                  </a:lnTo>
                  <a:lnTo>
                    <a:pt x="105748" y="28231"/>
                  </a:lnTo>
                  <a:lnTo>
                    <a:pt x="143675" y="16423"/>
                  </a:lnTo>
                  <a:lnTo>
                    <a:pt x="182721" y="7813"/>
                  </a:lnTo>
                  <a:lnTo>
                    <a:pt x="222756" y="2354"/>
                  </a:lnTo>
                  <a:lnTo>
                    <a:pt x="263648" y="0"/>
                  </a:lnTo>
                  <a:lnTo>
                    <a:pt x="305266" y="703"/>
                  </a:lnTo>
                  <a:lnTo>
                    <a:pt x="347479" y="4419"/>
                  </a:lnTo>
                  <a:lnTo>
                    <a:pt x="390156" y="11101"/>
                  </a:lnTo>
                  <a:lnTo>
                    <a:pt x="433165" y="20701"/>
                  </a:lnTo>
                  <a:lnTo>
                    <a:pt x="476375" y="33174"/>
                  </a:lnTo>
                  <a:lnTo>
                    <a:pt x="519655" y="48473"/>
                  </a:lnTo>
                  <a:lnTo>
                    <a:pt x="562873" y="66552"/>
                  </a:lnTo>
                  <a:lnTo>
                    <a:pt x="605899" y="87364"/>
                  </a:lnTo>
                  <a:lnTo>
                    <a:pt x="648601" y="110863"/>
                  </a:lnTo>
                  <a:lnTo>
                    <a:pt x="690849" y="137002"/>
                  </a:lnTo>
                  <a:lnTo>
                    <a:pt x="732509" y="165735"/>
                  </a:lnTo>
                  <a:lnTo>
                    <a:pt x="773453" y="197016"/>
                  </a:lnTo>
                  <a:lnTo>
                    <a:pt x="813547" y="230798"/>
                  </a:lnTo>
                  <a:lnTo>
                    <a:pt x="852662" y="267035"/>
                  </a:lnTo>
                  <a:lnTo>
                    <a:pt x="890665" y="305680"/>
                  </a:lnTo>
                  <a:lnTo>
                    <a:pt x="927426" y="346688"/>
                  </a:lnTo>
                  <a:lnTo>
                    <a:pt x="962813" y="390010"/>
                  </a:lnTo>
                  <a:lnTo>
                    <a:pt x="996696" y="435602"/>
                  </a:lnTo>
                  <a:lnTo>
                    <a:pt x="1084834" y="559935"/>
                  </a:lnTo>
                  <a:lnTo>
                    <a:pt x="1116103" y="606259"/>
                  </a:lnTo>
                  <a:lnTo>
                    <a:pt x="1144876" y="653369"/>
                  </a:lnTo>
                  <a:lnTo>
                    <a:pt x="1171136" y="701121"/>
                  </a:lnTo>
                  <a:lnTo>
                    <a:pt x="1194867" y="749371"/>
                  </a:lnTo>
                  <a:lnTo>
                    <a:pt x="1216051" y="797975"/>
                  </a:lnTo>
                  <a:lnTo>
                    <a:pt x="1234673" y="846790"/>
                  </a:lnTo>
                  <a:lnTo>
                    <a:pt x="1250714" y="895671"/>
                  </a:lnTo>
                  <a:lnTo>
                    <a:pt x="1264159" y="944475"/>
                  </a:lnTo>
                  <a:lnTo>
                    <a:pt x="1274991" y="993058"/>
                  </a:lnTo>
                  <a:lnTo>
                    <a:pt x="1283193" y="1041277"/>
                  </a:lnTo>
                  <a:lnTo>
                    <a:pt x="1288749" y="1088986"/>
                  </a:lnTo>
                  <a:lnTo>
                    <a:pt x="1291641" y="1136044"/>
                  </a:lnTo>
                  <a:lnTo>
                    <a:pt x="1291854" y="1182305"/>
                  </a:lnTo>
                  <a:lnTo>
                    <a:pt x="1289369" y="1227625"/>
                  </a:lnTo>
                  <a:lnTo>
                    <a:pt x="1284172" y="1271862"/>
                  </a:lnTo>
                  <a:lnTo>
                    <a:pt x="1276244" y="1314871"/>
                  </a:lnTo>
                  <a:lnTo>
                    <a:pt x="1265569" y="1356509"/>
                  </a:lnTo>
                  <a:lnTo>
                    <a:pt x="1252131" y="1396631"/>
                  </a:lnTo>
                  <a:lnTo>
                    <a:pt x="1235913" y="1435093"/>
                  </a:lnTo>
                  <a:lnTo>
                    <a:pt x="1216898" y="1471753"/>
                  </a:lnTo>
                  <a:lnTo>
                    <a:pt x="1195070" y="1506466"/>
                  </a:lnTo>
                  <a:lnTo>
                    <a:pt x="1239139" y="1568696"/>
                  </a:lnTo>
                  <a:lnTo>
                    <a:pt x="1042543" y="1554853"/>
                  </a:lnTo>
                  <a:lnTo>
                    <a:pt x="1062990" y="1320030"/>
                  </a:lnTo>
                  <a:lnTo>
                    <a:pt x="1107059" y="1382133"/>
                  </a:lnTo>
                  <a:lnTo>
                    <a:pt x="1129421" y="1346450"/>
                  </a:lnTo>
                  <a:lnTo>
                    <a:pt x="1148833" y="1308688"/>
                  </a:lnTo>
                  <a:lnTo>
                    <a:pt x="1165304" y="1269001"/>
                  </a:lnTo>
                  <a:lnTo>
                    <a:pt x="1178848" y="1227545"/>
                  </a:lnTo>
                  <a:lnTo>
                    <a:pt x="1189477" y="1184475"/>
                  </a:lnTo>
                  <a:lnTo>
                    <a:pt x="1197202" y="1139947"/>
                  </a:lnTo>
                  <a:lnTo>
                    <a:pt x="1202035" y="1094116"/>
                  </a:lnTo>
                  <a:lnTo>
                    <a:pt x="1203989" y="1047138"/>
                  </a:lnTo>
                  <a:lnTo>
                    <a:pt x="1203075" y="999168"/>
                  </a:lnTo>
                  <a:lnTo>
                    <a:pt x="1199306" y="950361"/>
                  </a:lnTo>
                  <a:lnTo>
                    <a:pt x="1192693" y="900874"/>
                  </a:lnTo>
                  <a:lnTo>
                    <a:pt x="1183248" y="850860"/>
                  </a:lnTo>
                  <a:lnTo>
                    <a:pt x="1170984" y="800476"/>
                  </a:lnTo>
                  <a:lnTo>
                    <a:pt x="1155912" y="749878"/>
                  </a:lnTo>
                  <a:lnTo>
                    <a:pt x="1138045" y="699220"/>
                  </a:lnTo>
                  <a:lnTo>
                    <a:pt x="1117394" y="648658"/>
                  </a:lnTo>
                  <a:lnTo>
                    <a:pt x="1093971" y="598347"/>
                  </a:lnTo>
                  <a:lnTo>
                    <a:pt x="1067789" y="548443"/>
                  </a:lnTo>
                  <a:lnTo>
                    <a:pt x="1038860" y="499102"/>
                  </a:lnTo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9731" y="6130988"/>
              <a:ext cx="1000125" cy="276860"/>
            </a:xfrm>
            <a:custGeom>
              <a:avLst/>
              <a:gdLst/>
              <a:ahLst/>
              <a:cxnLst/>
              <a:rect l="l" t="t" r="r" b="b"/>
              <a:pathLst>
                <a:path w="1000125" h="276860">
                  <a:moveTo>
                    <a:pt x="999997" y="0"/>
                  </a:moveTo>
                  <a:lnTo>
                    <a:pt x="954295" y="31128"/>
                  </a:lnTo>
                  <a:lnTo>
                    <a:pt x="907682" y="59347"/>
                  </a:lnTo>
                  <a:lnTo>
                    <a:pt x="860327" y="84634"/>
                  </a:lnTo>
                  <a:lnTo>
                    <a:pt x="812399" y="106969"/>
                  </a:lnTo>
                  <a:lnTo>
                    <a:pt x="764066" y="126334"/>
                  </a:lnTo>
                  <a:lnTo>
                    <a:pt x="715499" y="142707"/>
                  </a:lnTo>
                  <a:lnTo>
                    <a:pt x="666864" y="156068"/>
                  </a:lnTo>
                  <a:lnTo>
                    <a:pt x="618332" y="166398"/>
                  </a:lnTo>
                  <a:lnTo>
                    <a:pt x="570071" y="173675"/>
                  </a:lnTo>
                  <a:lnTo>
                    <a:pt x="522249" y="177880"/>
                  </a:lnTo>
                  <a:lnTo>
                    <a:pt x="475036" y="178993"/>
                  </a:lnTo>
                  <a:lnTo>
                    <a:pt x="428601" y="176993"/>
                  </a:lnTo>
                  <a:lnTo>
                    <a:pt x="383112" y="171861"/>
                  </a:lnTo>
                  <a:lnTo>
                    <a:pt x="338738" y="163575"/>
                  </a:lnTo>
                  <a:lnTo>
                    <a:pt x="295647" y="152117"/>
                  </a:lnTo>
                  <a:lnTo>
                    <a:pt x="254010" y="137465"/>
                  </a:lnTo>
                  <a:lnTo>
                    <a:pt x="213993" y="119600"/>
                  </a:lnTo>
                  <a:lnTo>
                    <a:pt x="175768" y="98501"/>
                  </a:lnTo>
                  <a:lnTo>
                    <a:pt x="234061" y="49504"/>
                  </a:lnTo>
                  <a:lnTo>
                    <a:pt x="0" y="47002"/>
                  </a:lnTo>
                  <a:lnTo>
                    <a:pt x="635" y="245452"/>
                  </a:lnTo>
                  <a:lnTo>
                    <a:pt x="59055" y="196469"/>
                  </a:lnTo>
                  <a:lnTo>
                    <a:pt x="95558" y="216717"/>
                  </a:lnTo>
                  <a:lnTo>
                    <a:pt x="133620" y="233985"/>
                  </a:lnTo>
                  <a:lnTo>
                    <a:pt x="173097" y="248303"/>
                  </a:lnTo>
                  <a:lnTo>
                    <a:pt x="213845" y="259702"/>
                  </a:lnTo>
                  <a:lnTo>
                    <a:pt x="255718" y="268212"/>
                  </a:lnTo>
                  <a:lnTo>
                    <a:pt x="298574" y="273862"/>
                  </a:lnTo>
                  <a:lnTo>
                    <a:pt x="342266" y="276683"/>
                  </a:lnTo>
                  <a:lnTo>
                    <a:pt x="386652" y="276705"/>
                  </a:lnTo>
                  <a:lnTo>
                    <a:pt x="431587" y="273958"/>
                  </a:lnTo>
                  <a:lnTo>
                    <a:pt x="476926" y="268472"/>
                  </a:lnTo>
                  <a:lnTo>
                    <a:pt x="522525" y="260278"/>
                  </a:lnTo>
                  <a:lnTo>
                    <a:pt x="568240" y="249405"/>
                  </a:lnTo>
                  <a:lnTo>
                    <a:pt x="613926" y="235885"/>
                  </a:lnTo>
                  <a:lnTo>
                    <a:pt x="659439" y="219746"/>
                  </a:lnTo>
                  <a:lnTo>
                    <a:pt x="704635" y="201019"/>
                  </a:lnTo>
                  <a:lnTo>
                    <a:pt x="749370" y="179734"/>
                  </a:lnTo>
                  <a:lnTo>
                    <a:pt x="793498" y="155921"/>
                  </a:lnTo>
                  <a:lnTo>
                    <a:pt x="836876" y="129612"/>
                  </a:lnTo>
                  <a:lnTo>
                    <a:pt x="879359" y="100834"/>
                  </a:lnTo>
                  <a:lnTo>
                    <a:pt x="920803" y="69620"/>
                  </a:lnTo>
                  <a:lnTo>
                    <a:pt x="961064" y="35998"/>
                  </a:lnTo>
                  <a:lnTo>
                    <a:pt x="999997" y="0"/>
                  </a:lnTo>
                  <a:close/>
                </a:path>
              </a:pathLst>
            </a:custGeom>
            <a:solidFill>
              <a:srgbClr val="B85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03087" y="5105412"/>
              <a:ext cx="450215" cy="1076960"/>
            </a:xfrm>
            <a:custGeom>
              <a:avLst/>
              <a:gdLst/>
              <a:ahLst/>
              <a:cxnLst/>
              <a:rect l="l" t="t" r="r" b="b"/>
              <a:pathLst>
                <a:path w="450214" h="1076960">
                  <a:moveTo>
                    <a:pt x="334772" y="0"/>
                  </a:moveTo>
                  <a:lnTo>
                    <a:pt x="217932" y="97917"/>
                  </a:lnTo>
                  <a:lnTo>
                    <a:pt x="243367" y="131073"/>
                  </a:lnTo>
                  <a:lnTo>
                    <a:pt x="265563" y="165961"/>
                  </a:lnTo>
                  <a:lnTo>
                    <a:pt x="284551" y="202435"/>
                  </a:lnTo>
                  <a:lnTo>
                    <a:pt x="300363" y="240349"/>
                  </a:lnTo>
                  <a:lnTo>
                    <a:pt x="313033" y="279557"/>
                  </a:lnTo>
                  <a:lnTo>
                    <a:pt x="322593" y="319914"/>
                  </a:lnTo>
                  <a:lnTo>
                    <a:pt x="329076" y="361275"/>
                  </a:lnTo>
                  <a:lnTo>
                    <a:pt x="332514" y="403493"/>
                  </a:lnTo>
                  <a:lnTo>
                    <a:pt x="332939" y="446422"/>
                  </a:lnTo>
                  <a:lnTo>
                    <a:pt x="330385" y="489918"/>
                  </a:lnTo>
                  <a:lnTo>
                    <a:pt x="324884" y="533834"/>
                  </a:lnTo>
                  <a:lnTo>
                    <a:pt x="316468" y="578024"/>
                  </a:lnTo>
                  <a:lnTo>
                    <a:pt x="305170" y="622344"/>
                  </a:lnTo>
                  <a:lnTo>
                    <a:pt x="291022" y="666647"/>
                  </a:lnTo>
                  <a:lnTo>
                    <a:pt x="274058" y="710787"/>
                  </a:lnTo>
                  <a:lnTo>
                    <a:pt x="254310" y="754619"/>
                  </a:lnTo>
                  <a:lnTo>
                    <a:pt x="231810" y="797998"/>
                  </a:lnTo>
                  <a:lnTo>
                    <a:pt x="206591" y="840777"/>
                  </a:lnTo>
                  <a:lnTo>
                    <a:pt x="178685" y="882811"/>
                  </a:lnTo>
                  <a:lnTo>
                    <a:pt x="148126" y="923954"/>
                  </a:lnTo>
                  <a:lnTo>
                    <a:pt x="114945" y="964061"/>
                  </a:lnTo>
                  <a:lnTo>
                    <a:pt x="79175" y="1002986"/>
                  </a:lnTo>
                  <a:lnTo>
                    <a:pt x="40849" y="1040582"/>
                  </a:lnTo>
                  <a:lnTo>
                    <a:pt x="0" y="1076706"/>
                  </a:lnTo>
                  <a:lnTo>
                    <a:pt x="116713" y="978662"/>
                  </a:lnTo>
                  <a:lnTo>
                    <a:pt x="157561" y="942554"/>
                  </a:lnTo>
                  <a:lnTo>
                    <a:pt x="195886" y="904971"/>
                  </a:lnTo>
                  <a:lnTo>
                    <a:pt x="231653" y="866059"/>
                  </a:lnTo>
                  <a:lnTo>
                    <a:pt x="264830" y="825964"/>
                  </a:lnTo>
                  <a:lnTo>
                    <a:pt x="295386" y="784831"/>
                  </a:lnTo>
                  <a:lnTo>
                    <a:pt x="323288" y="742807"/>
                  </a:lnTo>
                  <a:lnTo>
                    <a:pt x="348503" y="700036"/>
                  </a:lnTo>
                  <a:lnTo>
                    <a:pt x="370999" y="656665"/>
                  </a:lnTo>
                  <a:lnTo>
                    <a:pt x="390745" y="612839"/>
                  </a:lnTo>
                  <a:lnTo>
                    <a:pt x="407706" y="568704"/>
                  </a:lnTo>
                  <a:lnTo>
                    <a:pt x="421852" y="524406"/>
                  </a:lnTo>
                  <a:lnTo>
                    <a:pt x="433149" y="480091"/>
                  </a:lnTo>
                  <a:lnTo>
                    <a:pt x="441566" y="435904"/>
                  </a:lnTo>
                  <a:lnTo>
                    <a:pt x="447069" y="391991"/>
                  </a:lnTo>
                  <a:lnTo>
                    <a:pt x="449627" y="348498"/>
                  </a:lnTo>
                  <a:lnTo>
                    <a:pt x="449208" y="305571"/>
                  </a:lnTo>
                  <a:lnTo>
                    <a:pt x="445778" y="263355"/>
                  </a:lnTo>
                  <a:lnTo>
                    <a:pt x="439306" y="221996"/>
                  </a:lnTo>
                  <a:lnTo>
                    <a:pt x="429760" y="181639"/>
                  </a:lnTo>
                  <a:lnTo>
                    <a:pt x="417106" y="142431"/>
                  </a:lnTo>
                  <a:lnTo>
                    <a:pt x="401312" y="104518"/>
                  </a:lnTo>
                  <a:lnTo>
                    <a:pt x="382347" y="68044"/>
                  </a:lnTo>
                  <a:lnTo>
                    <a:pt x="360178" y="33156"/>
                  </a:lnTo>
                  <a:lnTo>
                    <a:pt x="334772" y="0"/>
                  </a:lnTo>
                  <a:close/>
                </a:path>
              </a:pathLst>
            </a:custGeom>
            <a:solidFill>
              <a:srgbClr val="944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9731" y="5105399"/>
              <a:ext cx="1393190" cy="1303020"/>
            </a:xfrm>
            <a:custGeom>
              <a:avLst/>
              <a:gdLst/>
              <a:ahLst/>
              <a:cxnLst/>
              <a:rect l="l" t="t" r="r" b="b"/>
              <a:pathLst>
                <a:path w="1393189" h="1303020">
                  <a:moveTo>
                    <a:pt x="943356" y="1076718"/>
                  </a:moveTo>
                  <a:lnTo>
                    <a:pt x="984205" y="1040599"/>
                  </a:lnTo>
                  <a:lnTo>
                    <a:pt x="1022531" y="1003006"/>
                  </a:lnTo>
                  <a:lnTo>
                    <a:pt x="1058301" y="964084"/>
                  </a:lnTo>
                  <a:lnTo>
                    <a:pt x="1091482" y="923979"/>
                  </a:lnTo>
                  <a:lnTo>
                    <a:pt x="1122041" y="882837"/>
                  </a:lnTo>
                  <a:lnTo>
                    <a:pt x="1149947" y="840804"/>
                  </a:lnTo>
                  <a:lnTo>
                    <a:pt x="1175166" y="798025"/>
                  </a:lnTo>
                  <a:lnTo>
                    <a:pt x="1197666" y="754646"/>
                  </a:lnTo>
                  <a:lnTo>
                    <a:pt x="1217414" y="710812"/>
                  </a:lnTo>
                  <a:lnTo>
                    <a:pt x="1234378" y="666671"/>
                  </a:lnTo>
                  <a:lnTo>
                    <a:pt x="1248526" y="622366"/>
                  </a:lnTo>
                  <a:lnTo>
                    <a:pt x="1259824" y="578045"/>
                  </a:lnTo>
                  <a:lnTo>
                    <a:pt x="1268240" y="533852"/>
                  </a:lnTo>
                  <a:lnTo>
                    <a:pt x="1273741" y="489934"/>
                  </a:lnTo>
                  <a:lnTo>
                    <a:pt x="1276295" y="446436"/>
                  </a:lnTo>
                  <a:lnTo>
                    <a:pt x="1275870" y="403504"/>
                  </a:lnTo>
                  <a:lnTo>
                    <a:pt x="1272432" y="361284"/>
                  </a:lnTo>
                  <a:lnTo>
                    <a:pt x="1265949" y="319922"/>
                  </a:lnTo>
                  <a:lnTo>
                    <a:pt x="1256389" y="279563"/>
                  </a:lnTo>
                  <a:lnTo>
                    <a:pt x="1243719" y="240352"/>
                  </a:lnTo>
                  <a:lnTo>
                    <a:pt x="1227907" y="202437"/>
                  </a:lnTo>
                  <a:lnTo>
                    <a:pt x="1208919" y="165962"/>
                  </a:lnTo>
                  <a:lnTo>
                    <a:pt x="1186723" y="131073"/>
                  </a:lnTo>
                  <a:lnTo>
                    <a:pt x="1161288" y="97917"/>
                  </a:lnTo>
                  <a:lnTo>
                    <a:pt x="1278128" y="0"/>
                  </a:lnTo>
                  <a:lnTo>
                    <a:pt x="1303547" y="33156"/>
                  </a:lnTo>
                  <a:lnTo>
                    <a:pt x="1325727" y="68044"/>
                  </a:lnTo>
                  <a:lnTo>
                    <a:pt x="1344701" y="104518"/>
                  </a:lnTo>
                  <a:lnTo>
                    <a:pt x="1360501" y="142432"/>
                  </a:lnTo>
                  <a:lnTo>
                    <a:pt x="1373160" y="181640"/>
                  </a:lnTo>
                  <a:lnTo>
                    <a:pt x="1382711" y="221997"/>
                  </a:lnTo>
                  <a:lnTo>
                    <a:pt x="1389185" y="263357"/>
                  </a:lnTo>
                  <a:lnTo>
                    <a:pt x="1392615" y="305574"/>
                  </a:lnTo>
                  <a:lnTo>
                    <a:pt x="1393034" y="348502"/>
                  </a:lnTo>
                  <a:lnTo>
                    <a:pt x="1390474" y="391997"/>
                  </a:lnTo>
                  <a:lnTo>
                    <a:pt x="1384968" y="435912"/>
                  </a:lnTo>
                  <a:lnTo>
                    <a:pt x="1376548" y="480101"/>
                  </a:lnTo>
                  <a:lnTo>
                    <a:pt x="1365247" y="524419"/>
                  </a:lnTo>
                  <a:lnTo>
                    <a:pt x="1351097" y="568719"/>
                  </a:lnTo>
                  <a:lnTo>
                    <a:pt x="1334131" y="612858"/>
                  </a:lnTo>
                  <a:lnTo>
                    <a:pt x="1314381" y="656687"/>
                  </a:lnTo>
                  <a:lnTo>
                    <a:pt x="1291880" y="700063"/>
                  </a:lnTo>
                  <a:lnTo>
                    <a:pt x="1266660" y="742839"/>
                  </a:lnTo>
                  <a:lnTo>
                    <a:pt x="1238754" y="784869"/>
                  </a:lnTo>
                  <a:lnTo>
                    <a:pt x="1208194" y="826008"/>
                  </a:lnTo>
                  <a:lnTo>
                    <a:pt x="1175013" y="866110"/>
                  </a:lnTo>
                  <a:lnTo>
                    <a:pt x="1139244" y="905030"/>
                  </a:lnTo>
                  <a:lnTo>
                    <a:pt x="1100918" y="942621"/>
                  </a:lnTo>
                  <a:lnTo>
                    <a:pt x="1060069" y="978738"/>
                  </a:lnTo>
                  <a:lnTo>
                    <a:pt x="943356" y="1076718"/>
                  </a:lnTo>
                  <a:lnTo>
                    <a:pt x="901038" y="1110418"/>
                  </a:lnTo>
                  <a:lnTo>
                    <a:pt x="857590" y="1141489"/>
                  </a:lnTo>
                  <a:lnTo>
                    <a:pt x="813166" y="1169905"/>
                  </a:lnTo>
                  <a:lnTo>
                    <a:pt x="767922" y="1195640"/>
                  </a:lnTo>
                  <a:lnTo>
                    <a:pt x="722012" y="1218669"/>
                  </a:lnTo>
                  <a:lnTo>
                    <a:pt x="675593" y="1238967"/>
                  </a:lnTo>
                  <a:lnTo>
                    <a:pt x="628819" y="1256508"/>
                  </a:lnTo>
                  <a:lnTo>
                    <a:pt x="581844" y="1271266"/>
                  </a:lnTo>
                  <a:lnTo>
                    <a:pt x="534826" y="1283217"/>
                  </a:lnTo>
                  <a:lnTo>
                    <a:pt x="487918" y="1292334"/>
                  </a:lnTo>
                  <a:lnTo>
                    <a:pt x="441275" y="1298592"/>
                  </a:lnTo>
                  <a:lnTo>
                    <a:pt x="395054" y="1301966"/>
                  </a:lnTo>
                  <a:lnTo>
                    <a:pt x="349408" y="1302430"/>
                  </a:lnTo>
                  <a:lnTo>
                    <a:pt x="304494" y="1299958"/>
                  </a:lnTo>
                  <a:lnTo>
                    <a:pt x="260467" y="1294526"/>
                  </a:lnTo>
                  <a:lnTo>
                    <a:pt x="217480" y="1286107"/>
                  </a:lnTo>
                  <a:lnTo>
                    <a:pt x="175691" y="1274676"/>
                  </a:lnTo>
                  <a:lnTo>
                    <a:pt x="135253" y="1260208"/>
                  </a:lnTo>
                  <a:lnTo>
                    <a:pt x="96323" y="1242677"/>
                  </a:lnTo>
                  <a:lnTo>
                    <a:pt x="59055" y="1222057"/>
                  </a:lnTo>
                  <a:lnTo>
                    <a:pt x="635" y="1271041"/>
                  </a:lnTo>
                  <a:lnTo>
                    <a:pt x="0" y="1072591"/>
                  </a:lnTo>
                  <a:lnTo>
                    <a:pt x="234061" y="1075093"/>
                  </a:lnTo>
                  <a:lnTo>
                    <a:pt x="175768" y="1124089"/>
                  </a:lnTo>
                  <a:lnTo>
                    <a:pt x="213993" y="1145188"/>
                  </a:lnTo>
                  <a:lnTo>
                    <a:pt x="254010" y="1163053"/>
                  </a:lnTo>
                  <a:lnTo>
                    <a:pt x="295647" y="1177705"/>
                  </a:lnTo>
                  <a:lnTo>
                    <a:pt x="338738" y="1189164"/>
                  </a:lnTo>
                  <a:lnTo>
                    <a:pt x="383112" y="1197449"/>
                  </a:lnTo>
                  <a:lnTo>
                    <a:pt x="428601" y="1202582"/>
                  </a:lnTo>
                  <a:lnTo>
                    <a:pt x="475036" y="1204582"/>
                  </a:lnTo>
                  <a:lnTo>
                    <a:pt x="522249" y="1203469"/>
                  </a:lnTo>
                  <a:lnTo>
                    <a:pt x="570071" y="1199264"/>
                  </a:lnTo>
                  <a:lnTo>
                    <a:pt x="618332" y="1191986"/>
                  </a:lnTo>
                  <a:lnTo>
                    <a:pt x="666864" y="1181657"/>
                  </a:lnTo>
                  <a:lnTo>
                    <a:pt x="715499" y="1168296"/>
                  </a:lnTo>
                  <a:lnTo>
                    <a:pt x="764066" y="1151923"/>
                  </a:lnTo>
                  <a:lnTo>
                    <a:pt x="812399" y="1132558"/>
                  </a:lnTo>
                  <a:lnTo>
                    <a:pt x="860327" y="1110222"/>
                  </a:lnTo>
                  <a:lnTo>
                    <a:pt x="907682" y="1084935"/>
                  </a:lnTo>
                  <a:lnTo>
                    <a:pt x="954295" y="1056717"/>
                  </a:lnTo>
                  <a:lnTo>
                    <a:pt x="999998" y="1025588"/>
                  </a:lnTo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14000" cy="1234440"/>
          </a:xfrm>
          <a:custGeom>
            <a:avLst/>
            <a:gdLst/>
            <a:ahLst/>
            <a:cxnLst/>
            <a:rect l="l" t="t" r="r" b="b"/>
            <a:pathLst>
              <a:path w="9144000" h="1234440">
                <a:moveTo>
                  <a:pt x="0" y="1234440"/>
                </a:moveTo>
                <a:lnTo>
                  <a:pt x="9144000" y="1234440"/>
                </a:lnTo>
                <a:lnTo>
                  <a:pt x="9144000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54480"/>
            <a:ext cx="10414000" cy="7589520"/>
          </a:xfrm>
          <a:custGeom>
            <a:avLst/>
            <a:gdLst/>
            <a:ahLst/>
            <a:cxnLst/>
            <a:rect l="l" t="t" r="r" b="b"/>
            <a:pathLst>
              <a:path w="9144000" h="5303520">
                <a:moveTo>
                  <a:pt x="0" y="5303519"/>
                </a:moveTo>
                <a:lnTo>
                  <a:pt x="9144000" y="5303519"/>
                </a:lnTo>
                <a:lnTo>
                  <a:pt x="9144000" y="0"/>
                </a:lnTo>
                <a:lnTo>
                  <a:pt x="0" y="0"/>
                </a:lnTo>
                <a:lnTo>
                  <a:pt x="0" y="530351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234438"/>
            <a:ext cx="10414000" cy="320041"/>
            <a:chOff x="0" y="1234439"/>
            <a:chExt cx="9144000" cy="320040"/>
          </a:xfrm>
        </p:grpSpPr>
        <p:sp>
          <p:nvSpPr>
            <p:cNvPr id="5" name="object 5"/>
            <p:cNvSpPr/>
            <p:nvPr/>
          </p:nvSpPr>
          <p:spPr>
            <a:xfrm>
              <a:off x="0" y="1234439"/>
              <a:ext cx="9144000" cy="320040"/>
            </a:xfrm>
            <a:custGeom>
              <a:avLst/>
              <a:gdLst/>
              <a:ahLst/>
              <a:cxnLst/>
              <a:rect l="l" t="t" r="r" b="b"/>
              <a:pathLst>
                <a:path w="9144000" h="320040">
                  <a:moveTo>
                    <a:pt x="9144000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9144000" y="320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8015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312" y="1280159"/>
              <a:ext cx="8552815" cy="228600"/>
            </a:xfrm>
            <a:custGeom>
              <a:avLst/>
              <a:gdLst/>
              <a:ahLst/>
              <a:cxnLst/>
              <a:rect l="l" t="t" r="r" b="b"/>
              <a:pathLst>
                <a:path w="8552815" h="228600">
                  <a:moveTo>
                    <a:pt x="85526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552688" y="228600"/>
                  </a:lnTo>
                  <a:lnTo>
                    <a:pt x="855268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17116" y="2046859"/>
            <a:ext cx="8157084" cy="336951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Segmentation based on</a:t>
            </a:r>
            <a:r>
              <a:rPr lang="en-IN" sz="7200" dirty="0">
                <a:solidFill>
                  <a:schemeClr val="bg1"/>
                </a:solidFill>
              </a:rPr>
              <a:t> </a:t>
            </a:r>
            <a:r>
              <a:rPr lang="en-IN" sz="7200" b="1" dirty="0">
                <a:solidFill>
                  <a:schemeClr val="bg1"/>
                </a:solidFill>
              </a:rPr>
              <a:t>Detection of Discontinuities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948" y="1702829"/>
            <a:ext cx="6934200" cy="585470"/>
          </a:xfrm>
          <a:custGeom>
            <a:avLst/>
            <a:gdLst/>
            <a:ahLst/>
            <a:cxnLst/>
            <a:rect l="l" t="t" r="r" b="b"/>
            <a:pathLst>
              <a:path w="6934200" h="585469">
                <a:moveTo>
                  <a:pt x="6934200" y="0"/>
                </a:moveTo>
                <a:lnTo>
                  <a:pt x="0" y="0"/>
                </a:lnTo>
                <a:lnTo>
                  <a:pt x="0" y="585215"/>
                </a:lnTo>
                <a:lnTo>
                  <a:pt x="6934200" y="585215"/>
                </a:lnTo>
                <a:lnTo>
                  <a:pt x="6934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8948" y="1702829"/>
            <a:ext cx="6934200" cy="585470"/>
          </a:xfrm>
          <a:prstGeom prst="rect">
            <a:avLst/>
          </a:prstGeom>
          <a:ln w="19811">
            <a:solidFill>
              <a:srgbClr val="787C5D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185"/>
              </a:spcBef>
            </a:pPr>
            <a:r>
              <a:rPr sz="3600" b="0" spc="-260" dirty="0">
                <a:solidFill>
                  <a:srgbClr val="FFFF00"/>
                </a:solidFill>
                <a:latin typeface="Microsoft Sans Serif"/>
                <a:cs typeface="Microsoft Sans Serif"/>
              </a:rPr>
              <a:t>Ed</a:t>
            </a:r>
            <a:r>
              <a:rPr sz="3600" b="0" spc="-305" dirty="0">
                <a:solidFill>
                  <a:srgbClr val="FFFF00"/>
                </a:solidFill>
                <a:latin typeface="Microsoft Sans Serif"/>
                <a:cs typeface="Microsoft Sans Serif"/>
              </a:rPr>
              <a:t>g</a:t>
            </a:r>
            <a:r>
              <a:rPr sz="3600" b="0" spc="-180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3600" b="0" spc="3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3600" b="0" spc="-280" dirty="0">
                <a:solidFill>
                  <a:srgbClr val="FFFF00"/>
                </a:solidFill>
                <a:latin typeface="Microsoft Sans Serif"/>
                <a:cs typeface="Microsoft Sans Serif"/>
              </a:rPr>
              <a:t>Lin</a:t>
            </a:r>
            <a:r>
              <a:rPr sz="3600" b="0" spc="-310" dirty="0">
                <a:solidFill>
                  <a:srgbClr val="FFFF00"/>
                </a:solidFill>
                <a:latin typeface="Microsoft Sans Serif"/>
                <a:cs typeface="Microsoft Sans Serif"/>
              </a:rPr>
              <a:t>k</a:t>
            </a:r>
            <a:r>
              <a:rPr sz="3600" b="0" spc="-125" dirty="0">
                <a:solidFill>
                  <a:srgbClr val="FFFF00"/>
                </a:solidFill>
                <a:latin typeface="Microsoft Sans Serif"/>
                <a:cs typeface="Microsoft Sans Serif"/>
              </a:rPr>
              <a:t>i</a:t>
            </a:r>
            <a:r>
              <a:rPr sz="3600" b="0" spc="-285" dirty="0">
                <a:solidFill>
                  <a:srgbClr val="FFFF00"/>
                </a:solidFill>
                <a:latin typeface="Microsoft Sans Serif"/>
                <a:cs typeface="Microsoft Sans Serif"/>
              </a:rPr>
              <a:t>n</a:t>
            </a:r>
            <a:r>
              <a:rPr sz="3600" b="0" spc="-15" dirty="0">
                <a:solidFill>
                  <a:srgbClr val="FFFF00"/>
                </a:solidFill>
                <a:latin typeface="Microsoft Sans Serif"/>
                <a:cs typeface="Microsoft Sans Serif"/>
              </a:rPr>
              <a:t>g</a:t>
            </a:r>
            <a:r>
              <a:rPr sz="3600" b="0" spc="1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3600" b="0" dirty="0">
                <a:solidFill>
                  <a:srgbClr val="FFFF00"/>
                </a:solidFill>
                <a:latin typeface="Microsoft Sans Serif"/>
                <a:cs typeface="Microsoft Sans Serif"/>
              </a:rPr>
              <a:t>&amp;</a:t>
            </a:r>
            <a:r>
              <a:rPr sz="3600" b="0" spc="3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3600" b="0" spc="-730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3600" b="0" spc="-15" dirty="0">
                <a:solidFill>
                  <a:srgbClr val="FFFF00"/>
                </a:solidFill>
                <a:latin typeface="Microsoft Sans Serif"/>
                <a:cs typeface="Microsoft Sans Serif"/>
              </a:rPr>
              <a:t>d</a:t>
            </a:r>
            <a:r>
              <a:rPr sz="3600" b="0" spc="-80" dirty="0">
                <a:solidFill>
                  <a:srgbClr val="FFFF00"/>
                </a:solidFill>
                <a:latin typeface="Microsoft Sans Serif"/>
                <a:cs typeface="Microsoft Sans Serif"/>
              </a:rPr>
              <a:t>g</a:t>
            </a:r>
            <a:r>
              <a:rPr sz="3600" b="0" spc="-180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3600" b="0" spc="3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3600" b="0" spc="-600" dirty="0">
                <a:solidFill>
                  <a:srgbClr val="FFFF00"/>
                </a:solidFill>
                <a:latin typeface="Microsoft Sans Serif"/>
                <a:cs typeface="Microsoft Sans Serif"/>
              </a:rPr>
              <a:t>F</a:t>
            </a:r>
            <a:r>
              <a:rPr sz="3600" b="0" spc="-150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3600" b="0" spc="-50" dirty="0">
                <a:solidFill>
                  <a:srgbClr val="FFFF00"/>
                </a:solidFill>
                <a:latin typeface="Microsoft Sans Serif"/>
                <a:cs typeface="Microsoft Sans Serif"/>
              </a:rPr>
              <a:t>l</a:t>
            </a:r>
            <a:r>
              <a:rPr sz="3600" b="0" spc="-65" dirty="0">
                <a:solidFill>
                  <a:srgbClr val="FFFF00"/>
                </a:solidFill>
                <a:latin typeface="Microsoft Sans Serif"/>
                <a:cs typeface="Microsoft Sans Serif"/>
              </a:rPr>
              <a:t>l</a:t>
            </a:r>
            <a:r>
              <a:rPr sz="3600" b="0" spc="-235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3600" b="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w</a:t>
            </a:r>
            <a:r>
              <a:rPr sz="3600" b="0" spc="-45" dirty="0">
                <a:solidFill>
                  <a:srgbClr val="FFFF00"/>
                </a:solidFill>
                <a:latin typeface="Microsoft Sans Serif"/>
                <a:cs typeface="Microsoft Sans Serif"/>
              </a:rPr>
              <a:t>i</a:t>
            </a:r>
            <a:r>
              <a:rPr sz="3600" b="0" spc="-195" dirty="0">
                <a:solidFill>
                  <a:srgbClr val="FFFF00"/>
                </a:solidFill>
                <a:latin typeface="Microsoft Sans Serif"/>
                <a:cs typeface="Microsoft Sans Serif"/>
              </a:rPr>
              <a:t>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627" y="1769884"/>
            <a:ext cx="381000" cy="3840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97330" y="2774963"/>
            <a:ext cx="8608060" cy="2101850"/>
            <a:chOff x="237743" y="1694688"/>
            <a:chExt cx="8608060" cy="2101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38" y="1760176"/>
              <a:ext cx="8449075" cy="18837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743" y="1694688"/>
              <a:ext cx="8607552" cy="21015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65148" y="2845829"/>
            <a:ext cx="8382000" cy="1810752"/>
          </a:xfrm>
          <a:prstGeom prst="rect">
            <a:avLst/>
          </a:prstGeom>
          <a:solidFill>
            <a:srgbClr val="00AFEF"/>
          </a:solidFill>
          <a:ln w="10667">
            <a:solidFill>
              <a:srgbClr val="D7B15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85420" marR="172720" algn="ctr">
              <a:lnSpc>
                <a:spcPct val="100000"/>
              </a:lnSpc>
              <a:spcBef>
                <a:spcPts val="5"/>
              </a:spcBef>
            </a:pPr>
            <a:r>
              <a:rPr lang="en-IN" sz="3200" b="1" spc="-235" dirty="0" smtClean="0">
                <a:solidFill>
                  <a:srgbClr val="001F5F"/>
                </a:solidFill>
                <a:latin typeface="Microsoft Sans Serif"/>
                <a:cs typeface="Microsoft Sans Serif"/>
              </a:rPr>
              <a:t>Edge Linking</a:t>
            </a:r>
          </a:p>
          <a:p>
            <a:pPr marL="185420" marR="172720" algn="ctr">
              <a:lnSpc>
                <a:spcPct val="100000"/>
              </a:lnSpc>
              <a:spcBef>
                <a:spcPts val="5"/>
              </a:spcBef>
            </a:pPr>
            <a:r>
              <a:rPr sz="2800" spc="-235" dirty="0" smtClean="0">
                <a:solidFill>
                  <a:srgbClr val="001F5F"/>
                </a:solidFill>
                <a:latin typeface="Microsoft Sans Serif"/>
                <a:cs typeface="Microsoft Sans Serif"/>
              </a:rPr>
              <a:t>process</a:t>
            </a:r>
            <a:r>
              <a:rPr sz="2800" spc="35" dirty="0" smtClean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001F5F"/>
                </a:solidFill>
                <a:latin typeface="Microsoft Sans Serif"/>
                <a:cs typeface="Microsoft Sans Serif"/>
              </a:rPr>
              <a:t>takes</a:t>
            </a:r>
            <a:r>
              <a:rPr sz="2800" spc="6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001F5F"/>
                </a:solidFill>
                <a:latin typeface="Microsoft Sans Serif"/>
                <a:cs typeface="Microsoft Sans Serif"/>
              </a:rPr>
              <a:t>an</a:t>
            </a:r>
            <a:r>
              <a:rPr sz="2800" spc="4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rgbClr val="001F5F"/>
                </a:solidFill>
                <a:latin typeface="Microsoft Sans Serif"/>
                <a:cs typeface="Microsoft Sans Serif"/>
              </a:rPr>
              <a:t>unordered</a:t>
            </a:r>
            <a:r>
              <a:rPr sz="2800" spc="3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215" dirty="0">
                <a:solidFill>
                  <a:srgbClr val="001F5F"/>
                </a:solidFill>
                <a:latin typeface="Microsoft Sans Serif"/>
                <a:cs typeface="Microsoft Sans Serif"/>
              </a:rPr>
              <a:t>set</a:t>
            </a:r>
            <a:r>
              <a:rPr sz="2800" spc="4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of</a:t>
            </a:r>
            <a:r>
              <a:rPr sz="2800" spc="114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001F5F"/>
                </a:solidFill>
                <a:latin typeface="Microsoft Sans Serif"/>
                <a:cs typeface="Microsoft Sans Serif"/>
              </a:rPr>
              <a:t>edge</a:t>
            </a:r>
            <a:r>
              <a:rPr sz="2800" spc="4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001F5F"/>
                </a:solidFill>
                <a:latin typeface="Microsoft Sans Serif"/>
                <a:cs typeface="Microsoft Sans Serif"/>
              </a:rPr>
              <a:t>pixels</a:t>
            </a:r>
            <a:r>
              <a:rPr sz="2800" spc="4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1F5F"/>
                </a:solidFill>
                <a:latin typeface="Microsoft Sans Serif"/>
                <a:cs typeface="Microsoft Sans Serif"/>
              </a:rPr>
              <a:t>produced </a:t>
            </a:r>
            <a:r>
              <a:rPr sz="2800" spc="-73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solidFill>
                  <a:srgbClr val="001F5F"/>
                </a:solidFill>
                <a:latin typeface="Microsoft Sans Serif"/>
                <a:cs typeface="Microsoft Sans Serif"/>
              </a:rPr>
              <a:t>by </a:t>
            </a:r>
            <a:r>
              <a:rPr sz="2800" spc="-175" dirty="0">
                <a:solidFill>
                  <a:srgbClr val="001F5F"/>
                </a:solidFill>
                <a:latin typeface="Microsoft Sans Serif"/>
                <a:cs typeface="Microsoft Sans Serif"/>
              </a:rPr>
              <a:t>an</a:t>
            </a:r>
            <a:r>
              <a:rPr sz="2800" spc="-17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001F5F"/>
                </a:solidFill>
                <a:latin typeface="Microsoft Sans Serif"/>
                <a:cs typeface="Microsoft Sans Serif"/>
              </a:rPr>
              <a:t>edge </a:t>
            </a:r>
            <a:r>
              <a:rPr sz="2800" spc="-110" dirty="0">
                <a:solidFill>
                  <a:srgbClr val="001F5F"/>
                </a:solidFill>
                <a:latin typeface="Microsoft Sans Serif"/>
                <a:cs typeface="Microsoft Sans Serif"/>
              </a:rPr>
              <a:t>detector </a:t>
            </a:r>
            <a:r>
              <a:rPr sz="2800" spc="-240" dirty="0">
                <a:solidFill>
                  <a:srgbClr val="001F5F"/>
                </a:solidFill>
                <a:latin typeface="Microsoft Sans Serif"/>
                <a:cs typeface="Microsoft Sans Serif"/>
              </a:rPr>
              <a:t>as</a:t>
            </a:r>
            <a:r>
              <a:rPr sz="2800" spc="-23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190" dirty="0">
                <a:solidFill>
                  <a:srgbClr val="001F5F"/>
                </a:solidFill>
                <a:latin typeface="Microsoft Sans Serif"/>
                <a:cs typeface="Microsoft Sans Serif"/>
              </a:rPr>
              <a:t>i/p </a:t>
            </a:r>
            <a:r>
              <a:rPr sz="2800" spc="-90" dirty="0">
                <a:solidFill>
                  <a:srgbClr val="001F5F"/>
                </a:solidFill>
                <a:latin typeface="Microsoft Sans Serif"/>
                <a:cs typeface="Microsoft Sans Serif"/>
              </a:rPr>
              <a:t>to </a:t>
            </a:r>
            <a:r>
              <a:rPr sz="2800" spc="-114" dirty="0">
                <a:solidFill>
                  <a:srgbClr val="001F5F"/>
                </a:solidFill>
                <a:latin typeface="Microsoft Sans Serif"/>
                <a:cs typeface="Microsoft Sans Serif"/>
              </a:rPr>
              <a:t>form </a:t>
            </a:r>
            <a:r>
              <a:rPr sz="2800" spc="-170" dirty="0">
                <a:solidFill>
                  <a:srgbClr val="001F5F"/>
                </a:solidFill>
                <a:latin typeface="Microsoft Sans Serif"/>
                <a:cs typeface="Microsoft Sans Serif"/>
              </a:rPr>
              <a:t>an</a:t>
            </a:r>
            <a:r>
              <a:rPr sz="2800" spc="-16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001F5F"/>
                </a:solidFill>
                <a:latin typeface="Microsoft Sans Serif"/>
                <a:cs typeface="Microsoft Sans Serif"/>
              </a:rPr>
              <a:t>ordered </a:t>
            </a:r>
            <a:r>
              <a:rPr sz="2800" spc="-140" dirty="0">
                <a:solidFill>
                  <a:srgbClr val="001F5F"/>
                </a:solidFill>
                <a:latin typeface="Microsoft Sans Serif"/>
                <a:cs typeface="Microsoft Sans Serif"/>
              </a:rPr>
              <a:t>list </a:t>
            </a:r>
            <a:r>
              <a:rPr sz="2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of </a:t>
            </a:r>
            <a:r>
              <a:rPr sz="280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001F5F"/>
                </a:solidFill>
                <a:latin typeface="Microsoft Sans Serif"/>
                <a:cs typeface="Microsoft Sans Serif"/>
              </a:rPr>
              <a:t>edgels</a:t>
            </a:r>
            <a:endParaRPr sz="2800" dirty="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5995" y="5137150"/>
            <a:ext cx="8650605" cy="2101850"/>
            <a:chOff x="216408" y="4056875"/>
            <a:chExt cx="8650605" cy="21018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38" y="4122388"/>
              <a:ext cx="8449075" cy="18837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408" y="4056875"/>
              <a:ext cx="8650224" cy="210159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65148" y="5208028"/>
            <a:ext cx="8382000" cy="1811392"/>
          </a:xfrm>
          <a:prstGeom prst="rect">
            <a:avLst/>
          </a:prstGeom>
          <a:solidFill>
            <a:srgbClr val="00AFEF"/>
          </a:solidFill>
          <a:ln w="10667">
            <a:solidFill>
              <a:srgbClr val="D7B15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63830" marR="166370" algn="ctr">
              <a:lnSpc>
                <a:spcPct val="100000"/>
              </a:lnSpc>
            </a:pPr>
            <a:r>
              <a:rPr lang="en-IN" sz="3200" b="1" spc="-235" dirty="0" smtClean="0">
                <a:solidFill>
                  <a:srgbClr val="001F5F"/>
                </a:solidFill>
                <a:latin typeface="Microsoft Sans Serif"/>
                <a:cs typeface="Microsoft Sans Serif"/>
              </a:rPr>
              <a:t>Edge Following</a:t>
            </a:r>
          </a:p>
          <a:p>
            <a:pPr marL="163830" marR="166370" algn="ctr">
              <a:lnSpc>
                <a:spcPct val="100000"/>
              </a:lnSpc>
            </a:pPr>
            <a:r>
              <a:rPr sz="2800" spc="-235" dirty="0" smtClean="0">
                <a:solidFill>
                  <a:srgbClr val="001F5F"/>
                </a:solidFill>
                <a:latin typeface="Microsoft Sans Serif"/>
                <a:cs typeface="Microsoft Sans Serif"/>
              </a:rPr>
              <a:t>process</a:t>
            </a:r>
            <a:r>
              <a:rPr sz="2800" spc="25" dirty="0" smtClean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001F5F"/>
                </a:solidFill>
                <a:latin typeface="Microsoft Sans Serif"/>
                <a:cs typeface="Microsoft Sans Serif"/>
              </a:rPr>
              <a:t>takes</a:t>
            </a:r>
            <a:r>
              <a:rPr sz="2800" spc="5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001F5F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001F5F"/>
                </a:solidFill>
                <a:latin typeface="Microsoft Sans Serif"/>
                <a:cs typeface="Microsoft Sans Serif"/>
              </a:rPr>
              <a:t>entire</a:t>
            </a:r>
            <a:r>
              <a:rPr sz="2800" spc="4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001F5F"/>
                </a:solidFill>
                <a:latin typeface="Microsoft Sans Serif"/>
                <a:cs typeface="Microsoft Sans Serif"/>
              </a:rPr>
              <a:t>edge</a:t>
            </a:r>
            <a:r>
              <a:rPr sz="2800" spc="3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001F5F"/>
                </a:solidFill>
                <a:latin typeface="Microsoft Sans Serif"/>
                <a:cs typeface="Microsoft Sans Serif"/>
              </a:rPr>
              <a:t>strength</a:t>
            </a:r>
            <a:r>
              <a:rPr sz="2800" spc="5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solidFill>
                  <a:srgbClr val="001F5F"/>
                </a:solidFill>
                <a:latin typeface="Microsoft Sans Serif"/>
                <a:cs typeface="Microsoft Sans Serif"/>
              </a:rPr>
              <a:t>or</a:t>
            </a:r>
            <a:r>
              <a:rPr sz="2800" spc="4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solidFill>
                  <a:srgbClr val="001F5F"/>
                </a:solidFill>
                <a:latin typeface="Microsoft Sans Serif"/>
                <a:cs typeface="Microsoft Sans Serif"/>
              </a:rPr>
              <a:t>gradient</a:t>
            </a:r>
            <a:r>
              <a:rPr sz="2800" spc="4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001F5F"/>
                </a:solidFill>
                <a:latin typeface="Microsoft Sans Serif"/>
                <a:cs typeface="Microsoft Sans Serif"/>
              </a:rPr>
              <a:t>image </a:t>
            </a:r>
            <a:r>
              <a:rPr sz="2800" spc="-73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001F5F"/>
                </a:solidFill>
                <a:latin typeface="Microsoft Sans Serif"/>
                <a:cs typeface="Microsoft Sans Serif"/>
              </a:rPr>
              <a:t>a</a:t>
            </a:r>
            <a:r>
              <a:rPr sz="2800" spc="-229" dirty="0">
                <a:solidFill>
                  <a:srgbClr val="001F5F"/>
                </a:solidFill>
                <a:latin typeface="Microsoft Sans Serif"/>
                <a:cs typeface="Microsoft Sans Serif"/>
              </a:rPr>
              <a:t>s</a:t>
            </a:r>
            <a:r>
              <a:rPr sz="2800" spc="4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001F5F"/>
                </a:solidFill>
                <a:latin typeface="Microsoft Sans Serif"/>
                <a:cs typeface="Microsoft Sans Serif"/>
              </a:rPr>
              <a:t>i</a:t>
            </a:r>
            <a:r>
              <a:rPr sz="2800" spc="300" dirty="0">
                <a:solidFill>
                  <a:srgbClr val="001F5F"/>
                </a:solidFill>
                <a:latin typeface="Microsoft Sans Serif"/>
                <a:cs typeface="Microsoft Sans Serif"/>
              </a:rPr>
              <a:t>/p</a:t>
            </a:r>
            <a:r>
              <a:rPr sz="2800" spc="3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&amp;</a:t>
            </a:r>
            <a:r>
              <a:rPr sz="2800" spc="1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p</a:t>
            </a:r>
            <a:r>
              <a:rPr sz="2800" spc="-65" dirty="0">
                <a:solidFill>
                  <a:srgbClr val="001F5F"/>
                </a:solidFill>
                <a:latin typeface="Microsoft Sans Serif"/>
                <a:cs typeface="Microsoft Sans Serif"/>
              </a:rPr>
              <a:t>r</a:t>
            </a:r>
            <a:r>
              <a:rPr sz="2800" spc="-90" dirty="0">
                <a:solidFill>
                  <a:srgbClr val="001F5F"/>
                </a:solidFill>
                <a:latin typeface="Microsoft Sans Serif"/>
                <a:cs typeface="Microsoft Sans Serif"/>
              </a:rPr>
              <a:t>o</a:t>
            </a:r>
            <a:r>
              <a:rPr sz="2800" spc="-85" dirty="0">
                <a:solidFill>
                  <a:srgbClr val="001F5F"/>
                </a:solidFill>
                <a:latin typeface="Microsoft Sans Serif"/>
                <a:cs typeface="Microsoft Sans Serif"/>
              </a:rPr>
              <a:t>d</a:t>
            </a:r>
            <a:r>
              <a:rPr sz="2800" spc="-270" dirty="0">
                <a:solidFill>
                  <a:srgbClr val="001F5F"/>
                </a:solidFill>
                <a:latin typeface="Microsoft Sans Serif"/>
                <a:cs typeface="Microsoft Sans Serif"/>
              </a:rPr>
              <a:t>uc</a:t>
            </a:r>
            <a:r>
              <a:rPr sz="2800" spc="-280" dirty="0">
                <a:solidFill>
                  <a:srgbClr val="001F5F"/>
                </a:solidFill>
                <a:latin typeface="Microsoft Sans Serif"/>
                <a:cs typeface="Microsoft Sans Serif"/>
              </a:rPr>
              <a:t>e</a:t>
            </a:r>
            <a:r>
              <a:rPr sz="2800" spc="-470" dirty="0">
                <a:solidFill>
                  <a:srgbClr val="001F5F"/>
                </a:solidFill>
                <a:latin typeface="Microsoft Sans Serif"/>
                <a:cs typeface="Microsoft Sans Serif"/>
              </a:rPr>
              <a:t>s</a:t>
            </a:r>
            <a:r>
              <a:rPr sz="2800" spc="3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001F5F"/>
                </a:solidFill>
                <a:latin typeface="Microsoft Sans Serif"/>
                <a:cs typeface="Microsoft Sans Serif"/>
              </a:rPr>
              <a:t>g</a:t>
            </a:r>
            <a:r>
              <a:rPr sz="2800" spc="-160" dirty="0">
                <a:solidFill>
                  <a:srgbClr val="001F5F"/>
                </a:solidFill>
                <a:latin typeface="Microsoft Sans Serif"/>
                <a:cs typeface="Microsoft Sans Serif"/>
              </a:rPr>
              <a:t>e</a:t>
            </a:r>
            <a:r>
              <a:rPr sz="2800" spc="-155" dirty="0">
                <a:solidFill>
                  <a:srgbClr val="001F5F"/>
                </a:solidFill>
                <a:latin typeface="Microsoft Sans Serif"/>
                <a:cs typeface="Microsoft Sans Serif"/>
              </a:rPr>
              <a:t>o</a:t>
            </a:r>
            <a:r>
              <a:rPr sz="2800" spc="-170" dirty="0">
                <a:solidFill>
                  <a:srgbClr val="001F5F"/>
                </a:solidFill>
                <a:latin typeface="Microsoft Sans Serif"/>
                <a:cs typeface="Microsoft Sans Serif"/>
              </a:rPr>
              <a:t>metric</a:t>
            </a:r>
            <a:r>
              <a:rPr sz="2800" spc="2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Microsoft Sans Serif"/>
                <a:cs typeface="Microsoft Sans Serif"/>
              </a:rPr>
              <a:t>p</a:t>
            </a:r>
            <a:r>
              <a:rPr sz="2800" spc="-100" dirty="0">
                <a:solidFill>
                  <a:srgbClr val="001F5F"/>
                </a:solidFill>
                <a:latin typeface="Microsoft Sans Serif"/>
                <a:cs typeface="Microsoft Sans Serif"/>
              </a:rPr>
              <a:t>rimiti</a:t>
            </a:r>
            <a:r>
              <a:rPr sz="2800" spc="-210" dirty="0">
                <a:solidFill>
                  <a:srgbClr val="001F5F"/>
                </a:solidFill>
                <a:latin typeface="Microsoft Sans Serif"/>
                <a:cs typeface="Microsoft Sans Serif"/>
              </a:rPr>
              <a:t>v</a:t>
            </a:r>
            <a:r>
              <a:rPr sz="2800" spc="-315" dirty="0">
                <a:solidFill>
                  <a:srgbClr val="001F5F"/>
                </a:solidFill>
                <a:latin typeface="Microsoft Sans Serif"/>
                <a:cs typeface="Microsoft Sans Serif"/>
              </a:rPr>
              <a:t>es</a:t>
            </a:r>
            <a:r>
              <a:rPr sz="2800" spc="5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385" dirty="0">
                <a:solidFill>
                  <a:srgbClr val="001F5F"/>
                </a:solidFill>
                <a:latin typeface="Microsoft Sans Serif"/>
                <a:cs typeface="Microsoft Sans Serif"/>
              </a:rPr>
              <a:t>su</a:t>
            </a:r>
            <a:r>
              <a:rPr sz="2800" spc="-254" dirty="0">
                <a:solidFill>
                  <a:srgbClr val="001F5F"/>
                </a:solidFill>
                <a:latin typeface="Microsoft Sans Serif"/>
                <a:cs typeface="Microsoft Sans Serif"/>
              </a:rPr>
              <a:t>c</a:t>
            </a:r>
            <a:r>
              <a:rPr sz="2800" spc="-335" dirty="0">
                <a:solidFill>
                  <a:srgbClr val="001F5F"/>
                </a:solidFill>
                <a:latin typeface="Microsoft Sans Serif"/>
                <a:cs typeface="Microsoft Sans Serif"/>
              </a:rPr>
              <a:t>h</a:t>
            </a:r>
            <a:r>
              <a:rPr sz="2800" spc="2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Microsoft Sans Serif"/>
                <a:cs typeface="Microsoft Sans Serif"/>
              </a:rPr>
              <a:t>a</a:t>
            </a:r>
            <a:r>
              <a:rPr sz="2800" spc="-470" dirty="0">
                <a:solidFill>
                  <a:srgbClr val="001F5F"/>
                </a:solidFill>
                <a:latin typeface="Microsoft Sans Serif"/>
                <a:cs typeface="Microsoft Sans Serif"/>
              </a:rPr>
              <a:t>s</a:t>
            </a:r>
            <a:r>
              <a:rPr sz="2800" spc="3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200" dirty="0">
                <a:solidFill>
                  <a:srgbClr val="001F5F"/>
                </a:solidFill>
                <a:latin typeface="Microsoft Sans Serif"/>
                <a:cs typeface="Microsoft Sans Serif"/>
              </a:rPr>
              <a:t>line</a:t>
            </a:r>
            <a:r>
              <a:rPr sz="2800" spc="-245" dirty="0">
                <a:solidFill>
                  <a:srgbClr val="001F5F"/>
                </a:solidFill>
                <a:latin typeface="Microsoft Sans Serif"/>
                <a:cs typeface="Microsoft Sans Serif"/>
              </a:rPr>
              <a:t>s</a:t>
            </a:r>
            <a:r>
              <a:rPr sz="2800" spc="3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2800" spc="-65" dirty="0">
                <a:solidFill>
                  <a:srgbClr val="001F5F"/>
                </a:solidFill>
                <a:latin typeface="Microsoft Sans Serif"/>
                <a:cs typeface="Microsoft Sans Serif"/>
              </a:rPr>
              <a:t>or  </a:t>
            </a:r>
            <a:r>
              <a:rPr sz="2800" spc="-240" dirty="0">
                <a:solidFill>
                  <a:srgbClr val="001F5F"/>
                </a:solidFill>
                <a:latin typeface="Microsoft Sans Serif"/>
                <a:cs typeface="Microsoft Sans Serif"/>
              </a:rPr>
              <a:t>curves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216567"/>
            <a:ext cx="952499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30" dirty="0">
                <a:solidFill>
                  <a:srgbClr val="003399"/>
                </a:solidFill>
                <a:latin typeface="+mn-lt"/>
              </a:rPr>
              <a:t>Ed</a:t>
            </a:r>
            <a:r>
              <a:rPr sz="5400" b="1" spc="-405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28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90" dirty="0" smtClean="0">
                <a:solidFill>
                  <a:srgbClr val="003399"/>
                </a:solidFill>
                <a:latin typeface="+mn-lt"/>
              </a:rPr>
              <a:t>Detection</a:t>
            </a:r>
            <a:r>
              <a:rPr sz="5400" b="1" spc="-95" dirty="0" smtClean="0">
                <a:solidFill>
                  <a:srgbClr val="003399"/>
                </a:solidFill>
                <a:latin typeface="+mn-lt"/>
              </a:rPr>
              <a:t>(</a:t>
            </a:r>
            <a:r>
              <a:rPr sz="5400" b="1" spc="-200" dirty="0" smtClean="0">
                <a:solidFill>
                  <a:srgbClr val="003399"/>
                </a:solidFill>
                <a:latin typeface="+mn-lt"/>
              </a:rPr>
              <a:t>Deri</a:t>
            </a:r>
            <a:r>
              <a:rPr sz="5400" b="1" spc="-270" dirty="0" smtClean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40" dirty="0" smtClean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110" dirty="0" smtClean="0">
                <a:solidFill>
                  <a:srgbClr val="003399"/>
                </a:solidFill>
                <a:latin typeface="+mn-lt"/>
              </a:rPr>
              <a:t>ti</a:t>
            </a:r>
            <a:r>
              <a:rPr sz="5400" b="1" spc="-245" dirty="0" smtClean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280" dirty="0" smtClean="0">
                <a:solidFill>
                  <a:srgbClr val="003399"/>
                </a:solidFill>
                <a:latin typeface="+mn-lt"/>
              </a:rPr>
              <a:t>e</a:t>
            </a:r>
            <a:r>
              <a:rPr lang="en-IN" sz="5400" b="1" spc="-28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80" dirty="0" smtClean="0">
                <a:solidFill>
                  <a:srgbClr val="003399"/>
                </a:solidFill>
                <a:latin typeface="+mn-lt"/>
              </a:rPr>
              <a:t>Ope</a:t>
            </a:r>
            <a:r>
              <a:rPr sz="5400" b="1" spc="-135" dirty="0" smtClean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0" dirty="0" smtClean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05" dirty="0" smtClean="0">
                <a:solidFill>
                  <a:srgbClr val="003399"/>
                </a:solidFill>
                <a:latin typeface="+mn-lt"/>
              </a:rPr>
              <a:t>tor</a:t>
            </a:r>
            <a:r>
              <a:rPr sz="5400" b="1" spc="-370" dirty="0" smtClean="0">
                <a:solidFill>
                  <a:srgbClr val="003399"/>
                </a:solidFill>
                <a:latin typeface="+mn-lt"/>
              </a:rPr>
              <a:t>s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)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7740" y="2362200"/>
            <a:ext cx="6906259" cy="57329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b="1" spc="-204" dirty="0">
                <a:cs typeface="Arial"/>
              </a:rPr>
              <a:t>First</a:t>
            </a:r>
            <a:r>
              <a:rPr sz="3200" b="1" spc="-30" dirty="0">
                <a:cs typeface="Arial"/>
              </a:rPr>
              <a:t> </a:t>
            </a:r>
            <a:r>
              <a:rPr sz="3200" b="1" spc="-185" dirty="0">
                <a:cs typeface="Arial"/>
              </a:rPr>
              <a:t>Orde</a:t>
            </a:r>
            <a:r>
              <a:rPr sz="3200" b="1" spc="-120" dirty="0">
                <a:cs typeface="Arial"/>
              </a:rPr>
              <a:t>r</a:t>
            </a:r>
            <a:r>
              <a:rPr sz="3200" b="1" spc="-50" dirty="0">
                <a:cs typeface="Arial"/>
              </a:rPr>
              <a:t> </a:t>
            </a:r>
            <a:r>
              <a:rPr sz="3200" b="1" spc="-135" dirty="0">
                <a:cs typeface="Arial"/>
              </a:rPr>
              <a:t>Deri</a:t>
            </a:r>
            <a:r>
              <a:rPr sz="3200" b="1" spc="-180" dirty="0">
                <a:cs typeface="Arial"/>
              </a:rPr>
              <a:t>v</a:t>
            </a:r>
            <a:r>
              <a:rPr sz="3200" b="1" spc="-25" dirty="0">
                <a:cs typeface="Arial"/>
              </a:rPr>
              <a:t>a</a:t>
            </a:r>
            <a:r>
              <a:rPr sz="3200" b="1" spc="-75" dirty="0">
                <a:cs typeface="Arial"/>
              </a:rPr>
              <a:t>ti</a:t>
            </a:r>
            <a:r>
              <a:rPr sz="3200" b="1" spc="-165" dirty="0">
                <a:cs typeface="Arial"/>
              </a:rPr>
              <a:t>v</a:t>
            </a:r>
            <a:r>
              <a:rPr sz="3200" b="1" spc="-185" dirty="0">
                <a:cs typeface="Arial"/>
              </a:rPr>
              <a:t>e</a:t>
            </a:r>
            <a:r>
              <a:rPr sz="3200" b="1" spc="-30" dirty="0">
                <a:cs typeface="Arial"/>
              </a:rPr>
              <a:t> </a:t>
            </a:r>
            <a:r>
              <a:rPr sz="3200" b="1" spc="210" dirty="0">
                <a:cs typeface="Arial"/>
              </a:rPr>
              <a:t>/</a:t>
            </a:r>
            <a:r>
              <a:rPr sz="3200" b="1" spc="-30" dirty="0">
                <a:cs typeface="Arial"/>
              </a:rPr>
              <a:t> </a:t>
            </a:r>
            <a:r>
              <a:rPr sz="3200" b="1" spc="-265" dirty="0">
                <a:cs typeface="Arial"/>
              </a:rPr>
              <a:t>G</a:t>
            </a:r>
            <a:r>
              <a:rPr sz="3200" b="1" spc="-114" dirty="0">
                <a:cs typeface="Arial"/>
              </a:rPr>
              <a:t>r</a:t>
            </a:r>
            <a:r>
              <a:rPr sz="3200" b="1" spc="-145" dirty="0">
                <a:cs typeface="Arial"/>
              </a:rPr>
              <a:t>adient</a:t>
            </a:r>
            <a:r>
              <a:rPr sz="3200" b="1" spc="-60" dirty="0">
                <a:cs typeface="Arial"/>
              </a:rPr>
              <a:t> </a:t>
            </a:r>
            <a:r>
              <a:rPr sz="3200" b="1" spc="-160" dirty="0">
                <a:cs typeface="Arial"/>
              </a:rPr>
              <a:t>Met</a:t>
            </a:r>
            <a:r>
              <a:rPr sz="3200" b="1" spc="-180" dirty="0">
                <a:cs typeface="Arial"/>
              </a:rPr>
              <a:t>h</a:t>
            </a:r>
            <a:r>
              <a:rPr sz="3200" b="1" spc="-195" dirty="0">
                <a:cs typeface="Arial"/>
              </a:rPr>
              <a:t>o</a:t>
            </a:r>
            <a:r>
              <a:rPr sz="3200" b="1" spc="-204" dirty="0">
                <a:cs typeface="Arial"/>
              </a:rPr>
              <a:t>d</a:t>
            </a:r>
            <a:r>
              <a:rPr sz="3200" b="1" spc="-310" dirty="0">
                <a:cs typeface="Arial"/>
              </a:rPr>
              <a:t>s</a:t>
            </a:r>
            <a:endParaRPr sz="3200" dirty="0"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lang="en-IN" sz="3200" spc="-20" dirty="0">
                <a:cs typeface="Microsoft Sans Serif"/>
              </a:rPr>
              <a:t>R</a:t>
            </a:r>
            <a:r>
              <a:rPr lang="en-IN" sz="3200" spc="-20" dirty="0" smtClean="0">
                <a:cs typeface="Microsoft Sans Serif"/>
              </a:rPr>
              <a:t>oberts O</a:t>
            </a:r>
            <a:r>
              <a:rPr lang="en-IN" sz="3200" spc="-25" dirty="0" smtClean="0">
                <a:cs typeface="Microsoft Sans Serif"/>
              </a:rPr>
              <a:t>perator</a:t>
            </a:r>
            <a:endParaRPr sz="3200" dirty="0"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3200" spc="-145" dirty="0">
                <a:cs typeface="Microsoft Sans Serif"/>
              </a:rPr>
              <a:t>Sobel</a:t>
            </a:r>
            <a:r>
              <a:rPr sz="3200" spc="-15" dirty="0">
                <a:cs typeface="Microsoft Sans Serif"/>
              </a:rPr>
              <a:t> </a:t>
            </a:r>
            <a:r>
              <a:rPr sz="3200" spc="-45" dirty="0">
                <a:cs typeface="Microsoft Sans Serif"/>
              </a:rPr>
              <a:t>Operator</a:t>
            </a:r>
            <a:endParaRPr sz="3200" dirty="0"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3200" spc="-110" dirty="0">
                <a:cs typeface="Microsoft Sans Serif"/>
              </a:rPr>
              <a:t>Prewitt</a:t>
            </a:r>
            <a:r>
              <a:rPr sz="3200" spc="-30" dirty="0">
                <a:cs typeface="Microsoft Sans Serif"/>
              </a:rPr>
              <a:t> </a:t>
            </a:r>
            <a:r>
              <a:rPr sz="3200" spc="-45" dirty="0">
                <a:cs typeface="Microsoft Sans Serif"/>
              </a:rPr>
              <a:t>Operator</a:t>
            </a:r>
            <a:endParaRPr sz="3200" dirty="0"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b="1" spc="-270" dirty="0">
                <a:cs typeface="Arial"/>
              </a:rPr>
              <a:t>Second</a:t>
            </a:r>
            <a:r>
              <a:rPr sz="3200" b="1" spc="-30" dirty="0">
                <a:cs typeface="Arial"/>
              </a:rPr>
              <a:t> </a:t>
            </a:r>
            <a:r>
              <a:rPr sz="3200" b="1" spc="-190" dirty="0">
                <a:cs typeface="Arial"/>
              </a:rPr>
              <a:t>O</a:t>
            </a:r>
            <a:r>
              <a:rPr sz="3200" b="1" spc="-90" dirty="0">
                <a:cs typeface="Arial"/>
              </a:rPr>
              <a:t>r</a:t>
            </a:r>
            <a:r>
              <a:rPr sz="3200" b="1" spc="-190" dirty="0">
                <a:cs typeface="Arial"/>
              </a:rPr>
              <a:t>der</a:t>
            </a:r>
            <a:r>
              <a:rPr sz="3200" b="1" spc="-40" dirty="0">
                <a:cs typeface="Arial"/>
              </a:rPr>
              <a:t> </a:t>
            </a:r>
            <a:r>
              <a:rPr sz="3200" b="1" spc="-225" dirty="0">
                <a:cs typeface="Arial"/>
              </a:rPr>
              <a:t>De</a:t>
            </a:r>
            <a:r>
              <a:rPr sz="3200" b="1" spc="-130" dirty="0">
                <a:cs typeface="Arial"/>
              </a:rPr>
              <a:t>r</a:t>
            </a:r>
            <a:r>
              <a:rPr sz="3200" b="1" spc="-35" dirty="0">
                <a:cs typeface="Arial"/>
              </a:rPr>
              <a:t>i</a:t>
            </a:r>
            <a:r>
              <a:rPr sz="3200" b="1" spc="-100" dirty="0">
                <a:cs typeface="Arial"/>
              </a:rPr>
              <a:t>v</a:t>
            </a:r>
            <a:r>
              <a:rPr sz="3200" b="1" spc="-20" dirty="0">
                <a:cs typeface="Arial"/>
              </a:rPr>
              <a:t>a</a:t>
            </a:r>
            <a:r>
              <a:rPr sz="3200" b="1" spc="-75" dirty="0">
                <a:cs typeface="Arial"/>
              </a:rPr>
              <a:t>ti</a:t>
            </a:r>
            <a:r>
              <a:rPr sz="3200" b="1" spc="-165" dirty="0">
                <a:cs typeface="Arial"/>
              </a:rPr>
              <a:t>v</a:t>
            </a:r>
            <a:r>
              <a:rPr sz="3200" b="1" spc="-190" dirty="0">
                <a:cs typeface="Arial"/>
              </a:rPr>
              <a:t>e</a:t>
            </a:r>
            <a:endParaRPr sz="3200" dirty="0"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3200" spc="-125" dirty="0">
                <a:cs typeface="Microsoft Sans Serif"/>
              </a:rPr>
              <a:t>Laplacian</a:t>
            </a:r>
            <a:endParaRPr sz="3200" dirty="0"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3200" spc="-125" dirty="0">
                <a:cs typeface="Microsoft Sans Serif"/>
              </a:rPr>
              <a:t>Laplacian</a:t>
            </a:r>
            <a:r>
              <a:rPr sz="3200" spc="10" dirty="0">
                <a:cs typeface="Microsoft Sans Serif"/>
              </a:rPr>
              <a:t> </a:t>
            </a:r>
            <a:r>
              <a:rPr sz="3200" spc="-5" dirty="0">
                <a:cs typeface="Microsoft Sans Serif"/>
              </a:rPr>
              <a:t>of</a:t>
            </a:r>
            <a:r>
              <a:rPr sz="3200" spc="80" dirty="0">
                <a:cs typeface="Microsoft Sans Serif"/>
              </a:rPr>
              <a:t> </a:t>
            </a:r>
            <a:r>
              <a:rPr sz="3200" spc="-180" dirty="0">
                <a:cs typeface="Microsoft Sans Serif"/>
              </a:rPr>
              <a:t>Gaussian</a:t>
            </a:r>
            <a:endParaRPr sz="3200" dirty="0"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3200" spc="-100" dirty="0">
                <a:cs typeface="Microsoft Sans Serif"/>
              </a:rPr>
              <a:t>Difference</a:t>
            </a:r>
            <a:r>
              <a:rPr sz="3200" spc="-20" dirty="0">
                <a:cs typeface="Microsoft Sans Serif"/>
              </a:rPr>
              <a:t> </a:t>
            </a:r>
            <a:r>
              <a:rPr sz="3200" spc="-5" dirty="0">
                <a:cs typeface="Microsoft Sans Serif"/>
              </a:rPr>
              <a:t>of</a:t>
            </a:r>
            <a:r>
              <a:rPr sz="3200" spc="75" dirty="0">
                <a:cs typeface="Microsoft Sans Serif"/>
              </a:rPr>
              <a:t> </a:t>
            </a:r>
            <a:r>
              <a:rPr sz="3200" spc="-180" dirty="0">
                <a:cs typeface="Microsoft Sans Serif"/>
              </a:rPr>
              <a:t>Gaussian</a:t>
            </a:r>
            <a:endParaRPr sz="3200" dirty="0"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b="1" spc="-135" dirty="0">
                <a:cs typeface="Arial"/>
              </a:rPr>
              <a:t>Opti</a:t>
            </a:r>
            <a:r>
              <a:rPr sz="3200" b="1" spc="-240" dirty="0">
                <a:cs typeface="Arial"/>
              </a:rPr>
              <a:t>m</a:t>
            </a:r>
            <a:r>
              <a:rPr sz="3200" b="1" spc="-60" dirty="0">
                <a:cs typeface="Arial"/>
              </a:rPr>
              <a:t>al</a:t>
            </a:r>
            <a:r>
              <a:rPr sz="3200" b="1" spc="-30" dirty="0">
                <a:cs typeface="Arial"/>
              </a:rPr>
              <a:t> </a:t>
            </a:r>
            <a:r>
              <a:rPr sz="3200" b="1" spc="-260" dirty="0">
                <a:cs typeface="Arial"/>
              </a:rPr>
              <a:t>Edge</a:t>
            </a:r>
            <a:r>
              <a:rPr sz="3200" b="1" spc="-30" dirty="0">
                <a:cs typeface="Arial"/>
              </a:rPr>
              <a:t> </a:t>
            </a:r>
            <a:r>
              <a:rPr sz="3200" b="1" spc="-229" dirty="0">
                <a:cs typeface="Arial"/>
              </a:rPr>
              <a:t>De</a:t>
            </a:r>
            <a:r>
              <a:rPr sz="3200" b="1" spc="-114" dirty="0">
                <a:cs typeface="Arial"/>
              </a:rPr>
              <a:t>t</a:t>
            </a:r>
            <a:r>
              <a:rPr sz="3200" b="1" spc="-195" dirty="0">
                <a:cs typeface="Arial"/>
              </a:rPr>
              <a:t>ection</a:t>
            </a:r>
            <a:endParaRPr sz="3200" dirty="0"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3200" spc="-225" dirty="0">
                <a:cs typeface="Microsoft Sans Serif"/>
              </a:rPr>
              <a:t>Can</a:t>
            </a:r>
            <a:r>
              <a:rPr sz="3200" spc="-270" dirty="0">
                <a:cs typeface="Microsoft Sans Serif"/>
              </a:rPr>
              <a:t>n</a:t>
            </a:r>
            <a:r>
              <a:rPr sz="3200" dirty="0">
                <a:cs typeface="Microsoft Sans Serif"/>
              </a:rPr>
              <a:t>y</a:t>
            </a:r>
            <a:r>
              <a:rPr sz="3200" spc="10" dirty="0">
                <a:cs typeface="Microsoft Sans Serif"/>
              </a:rPr>
              <a:t> </a:t>
            </a:r>
            <a:r>
              <a:rPr sz="3200" spc="-200" dirty="0">
                <a:cs typeface="Microsoft Sans Serif"/>
              </a:rPr>
              <a:t>Ed</a:t>
            </a:r>
            <a:r>
              <a:rPr sz="3200" spc="-235" dirty="0">
                <a:cs typeface="Microsoft Sans Serif"/>
              </a:rPr>
              <a:t>g</a:t>
            </a:r>
            <a:r>
              <a:rPr sz="3200" spc="-135" dirty="0">
                <a:cs typeface="Microsoft Sans Serif"/>
              </a:rPr>
              <a:t>e</a:t>
            </a:r>
            <a:r>
              <a:rPr sz="3200" spc="30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Detection</a:t>
            </a:r>
            <a:endParaRPr sz="32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173" y="1272633"/>
            <a:ext cx="601042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84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204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12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114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b="1" spc="-90" dirty="0">
                <a:solidFill>
                  <a:srgbClr val="003399"/>
                </a:solidFill>
                <a:latin typeface="+mn-lt"/>
              </a:rPr>
              <a:t>-</a:t>
            </a:r>
            <a:r>
              <a:rPr sz="5400" b="1" spc="-600" dirty="0">
                <a:solidFill>
                  <a:srgbClr val="003399"/>
                </a:solidFill>
                <a:latin typeface="+mn-lt"/>
              </a:rPr>
              <a:t>L</a:t>
            </a:r>
            <a:r>
              <a:rPr sz="5400" b="1" spc="-63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160" dirty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210" dirty="0">
                <a:solidFill>
                  <a:srgbClr val="003399"/>
                </a:solidFill>
                <a:latin typeface="+mn-lt"/>
              </a:rPr>
              <a:t>el</a:t>
            </a:r>
            <a:r>
              <a:rPr sz="5400" b="1" spc="-9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665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80" dirty="0">
                <a:solidFill>
                  <a:srgbClr val="003399"/>
                </a:solidFill>
                <a:latin typeface="+mn-lt"/>
              </a:rPr>
              <a:t>ansition</a:t>
            </a:r>
            <a:endParaRPr sz="5400" b="1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000" y="2590555"/>
            <a:ext cx="8954800" cy="5334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126" y="1346803"/>
            <a:ext cx="503707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84" dirty="0">
                <a:solidFill>
                  <a:srgbClr val="003399"/>
                </a:solidFill>
                <a:latin typeface="+mn-lt"/>
              </a:rPr>
              <a:t>Edg</a:t>
            </a:r>
            <a:r>
              <a:rPr sz="5400" b="1" spc="-42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570" dirty="0">
                <a:solidFill>
                  <a:srgbClr val="003399"/>
                </a:solidFill>
                <a:latin typeface="+mn-lt"/>
              </a:rPr>
              <a:t>s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95" dirty="0">
                <a:solidFill>
                  <a:srgbClr val="003399"/>
                </a:solidFill>
                <a:latin typeface="+mn-lt"/>
              </a:rPr>
              <a:t>&amp;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45" dirty="0">
                <a:solidFill>
                  <a:srgbClr val="003399"/>
                </a:solidFill>
                <a:latin typeface="+mn-lt"/>
              </a:rPr>
              <a:t>Deri</a:t>
            </a:r>
            <a:r>
              <a:rPr sz="5400" b="1" spc="-315" dirty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135" dirty="0">
                <a:solidFill>
                  <a:srgbClr val="003399"/>
                </a:solidFill>
                <a:latin typeface="+mn-lt"/>
              </a:rPr>
              <a:t>ti</a:t>
            </a:r>
            <a:r>
              <a:rPr sz="5400" b="1" spc="-300" dirty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455" dirty="0">
                <a:solidFill>
                  <a:srgbClr val="003399"/>
                </a:solidFill>
                <a:latin typeface="+mn-lt"/>
              </a:rPr>
              <a:t>es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279" y="2597317"/>
            <a:ext cx="4684521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00" marR="30480" indent="-360000" algn="just">
              <a:buClr>
                <a:srgbClr val="DD8046"/>
              </a:buClr>
              <a:buSzPct val="60344"/>
              <a:buFont typeface="Wingdings"/>
              <a:buChar char=""/>
              <a:tabLst>
                <a:tab pos="337185" algn="l"/>
              </a:tabLst>
            </a:pPr>
            <a:r>
              <a:rPr sz="3200" spc="-250" dirty="0">
                <a:solidFill>
                  <a:srgbClr val="C00000"/>
                </a:solidFill>
                <a:cs typeface="Microsoft Sans Serif"/>
              </a:rPr>
              <a:t>h</a:t>
            </a:r>
            <a:r>
              <a:rPr sz="3200" spc="-335" dirty="0">
                <a:solidFill>
                  <a:srgbClr val="C00000"/>
                </a:solidFill>
                <a:cs typeface="Microsoft Sans Serif"/>
              </a:rPr>
              <a:t>o</a:t>
            </a:r>
            <a:r>
              <a:rPr sz="3200" spc="-160" dirty="0">
                <a:solidFill>
                  <a:srgbClr val="C00000"/>
                </a:solidFill>
                <a:cs typeface="Microsoft Sans Serif"/>
              </a:rPr>
              <a:t>w</a:t>
            </a:r>
            <a:r>
              <a:rPr sz="3200" spc="3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65" dirty="0">
                <a:solidFill>
                  <a:srgbClr val="C00000"/>
                </a:solidFill>
                <a:cs typeface="Microsoft Sans Serif"/>
              </a:rPr>
              <a:t>de</a:t>
            </a:r>
            <a:r>
              <a:rPr sz="3200" spc="-30" dirty="0">
                <a:solidFill>
                  <a:srgbClr val="C00000"/>
                </a:solidFill>
                <a:cs typeface="Microsoft Sans Serif"/>
              </a:rPr>
              <a:t>r</a:t>
            </a:r>
            <a:r>
              <a:rPr sz="3200" spc="-70" dirty="0">
                <a:solidFill>
                  <a:srgbClr val="C00000"/>
                </a:solidFill>
                <a:cs typeface="Microsoft Sans Serif"/>
              </a:rPr>
              <a:t>i</a:t>
            </a:r>
            <a:r>
              <a:rPr sz="3200" spc="-200" dirty="0">
                <a:solidFill>
                  <a:srgbClr val="C00000"/>
                </a:solidFill>
                <a:cs typeface="Microsoft Sans Serif"/>
              </a:rPr>
              <a:t>v</a:t>
            </a:r>
            <a:r>
              <a:rPr sz="3200" spc="-20" dirty="0">
                <a:solidFill>
                  <a:srgbClr val="C00000"/>
                </a:solidFill>
                <a:cs typeface="Microsoft Sans Serif"/>
              </a:rPr>
              <a:t>a</a:t>
            </a:r>
            <a:r>
              <a:rPr sz="3200" spc="-5" dirty="0">
                <a:solidFill>
                  <a:srgbClr val="C00000"/>
                </a:solidFill>
                <a:cs typeface="Microsoft Sans Serif"/>
              </a:rPr>
              <a:t>t</a:t>
            </a:r>
            <a:r>
              <a:rPr sz="3200" spc="-70" dirty="0">
                <a:solidFill>
                  <a:srgbClr val="C00000"/>
                </a:solidFill>
                <a:cs typeface="Microsoft Sans Serif"/>
              </a:rPr>
              <a:t>i</a:t>
            </a:r>
            <a:r>
              <a:rPr sz="3200" spc="-200" dirty="0">
                <a:solidFill>
                  <a:srgbClr val="C00000"/>
                </a:solidFill>
                <a:cs typeface="Microsoft Sans Serif"/>
              </a:rPr>
              <a:t>v</a:t>
            </a:r>
            <a:r>
              <a:rPr sz="3200" spc="-325" dirty="0">
                <a:solidFill>
                  <a:srgbClr val="C00000"/>
                </a:solidFill>
                <a:cs typeface="Microsoft Sans Serif"/>
              </a:rPr>
              <a:t>es</a:t>
            </a:r>
            <a:r>
              <a:rPr sz="3200" spc="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5" dirty="0">
                <a:solidFill>
                  <a:srgbClr val="C00000"/>
                </a:solidFill>
                <a:cs typeface="Microsoft Sans Serif"/>
              </a:rPr>
              <a:t>a</a:t>
            </a:r>
            <a:r>
              <a:rPr sz="3200" dirty="0">
                <a:solidFill>
                  <a:srgbClr val="C00000"/>
                </a:solidFill>
                <a:cs typeface="Microsoft Sans Serif"/>
              </a:rPr>
              <a:t>r</a:t>
            </a:r>
            <a:r>
              <a:rPr sz="3200" spc="-160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3200" spc="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325" dirty="0">
                <a:solidFill>
                  <a:srgbClr val="C00000"/>
                </a:solidFill>
                <a:cs typeface="Microsoft Sans Serif"/>
              </a:rPr>
              <a:t>us</a:t>
            </a:r>
            <a:r>
              <a:rPr sz="3200" spc="-335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3200" spc="-10" dirty="0">
                <a:solidFill>
                  <a:srgbClr val="C00000"/>
                </a:solidFill>
                <a:cs typeface="Microsoft Sans Serif"/>
              </a:rPr>
              <a:t>d</a:t>
            </a:r>
            <a:r>
              <a:rPr sz="3200" spc="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75" dirty="0">
                <a:solidFill>
                  <a:srgbClr val="C00000"/>
                </a:solidFill>
                <a:cs typeface="Microsoft Sans Serif"/>
              </a:rPr>
              <a:t>to  </a:t>
            </a:r>
            <a:r>
              <a:rPr lang="en-IN" sz="3200" spc="-220" dirty="0">
                <a:solidFill>
                  <a:srgbClr val="C00000"/>
                </a:solidFill>
                <a:cs typeface="Microsoft Sans Serif"/>
              </a:rPr>
              <a:t>f</a:t>
            </a:r>
            <a:r>
              <a:rPr sz="3200" spc="-220" dirty="0" err="1" smtClean="0">
                <a:solidFill>
                  <a:srgbClr val="C00000"/>
                </a:solidFill>
                <a:cs typeface="Microsoft Sans Serif"/>
              </a:rPr>
              <a:t>ind</a:t>
            </a:r>
            <a:r>
              <a:rPr sz="3200" spc="30" dirty="0" smtClean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10" dirty="0">
                <a:solidFill>
                  <a:srgbClr val="C00000"/>
                </a:solidFill>
                <a:cs typeface="Microsoft Sans Serif"/>
              </a:rPr>
              <a:t>d</a:t>
            </a:r>
            <a:r>
              <a:rPr sz="3200" spc="-204" dirty="0">
                <a:solidFill>
                  <a:srgbClr val="C00000"/>
                </a:solidFill>
                <a:cs typeface="Microsoft Sans Serif"/>
              </a:rPr>
              <a:t>iscontinui</a:t>
            </a:r>
            <a:r>
              <a:rPr sz="3200" spc="-125" dirty="0">
                <a:solidFill>
                  <a:srgbClr val="C00000"/>
                </a:solidFill>
                <a:cs typeface="Microsoft Sans Serif"/>
              </a:rPr>
              <a:t>t</a:t>
            </a:r>
            <a:r>
              <a:rPr sz="3200" spc="-300" dirty="0">
                <a:solidFill>
                  <a:srgbClr val="C00000"/>
                </a:solidFill>
                <a:cs typeface="Microsoft Sans Serif"/>
              </a:rPr>
              <a:t>ies?</a:t>
            </a:r>
            <a:endParaRPr sz="3200" dirty="0">
              <a:cs typeface="Microsoft Sans Serif"/>
            </a:endParaRPr>
          </a:p>
          <a:p>
            <a:pPr marL="360000" marR="1102360" indent="-360000" algn="just">
              <a:buClr>
                <a:srgbClr val="DD8046"/>
              </a:buClr>
              <a:buSzPct val="60344"/>
              <a:buFont typeface="Wingdings"/>
              <a:buChar char=""/>
              <a:tabLst>
                <a:tab pos="337185" algn="l"/>
              </a:tabLst>
            </a:pPr>
            <a:r>
              <a:rPr sz="3200" spc="-110" dirty="0">
                <a:cs typeface="Microsoft Sans Serif"/>
              </a:rPr>
              <a:t>1</a:t>
            </a:r>
            <a:r>
              <a:rPr sz="3200" spc="-165" baseline="24853" dirty="0">
                <a:cs typeface="Microsoft Sans Serif"/>
              </a:rPr>
              <a:t>st</a:t>
            </a:r>
            <a:r>
              <a:rPr sz="3200" spc="397" baseline="24853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derivative</a:t>
            </a:r>
            <a:r>
              <a:rPr sz="3200" spc="-10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tells</a:t>
            </a:r>
            <a:r>
              <a:rPr sz="3200" spc="-5" dirty="0">
                <a:cs typeface="Microsoft Sans Serif"/>
              </a:rPr>
              <a:t> </a:t>
            </a:r>
            <a:r>
              <a:rPr sz="3200" spc="-415" dirty="0">
                <a:cs typeface="Microsoft Sans Serif"/>
              </a:rPr>
              <a:t>us </a:t>
            </a:r>
            <a:r>
              <a:rPr sz="3200" spc="-755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where</a:t>
            </a:r>
            <a:r>
              <a:rPr sz="3200" spc="20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an</a:t>
            </a:r>
            <a:r>
              <a:rPr sz="3200" spc="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edge</a:t>
            </a:r>
            <a:r>
              <a:rPr sz="3200" spc="10" dirty="0">
                <a:cs typeface="Microsoft Sans Serif"/>
              </a:rPr>
              <a:t> </a:t>
            </a:r>
            <a:r>
              <a:rPr sz="3200" spc="-260" dirty="0">
                <a:cs typeface="Microsoft Sans Serif"/>
              </a:rPr>
              <a:t>is</a:t>
            </a:r>
            <a:endParaRPr sz="3200" dirty="0">
              <a:cs typeface="Microsoft Sans Serif"/>
            </a:endParaRPr>
          </a:p>
          <a:p>
            <a:pPr marL="360000" marR="1455420" indent="-360000" algn="just">
              <a:buClr>
                <a:srgbClr val="DD8046"/>
              </a:buClr>
              <a:buSzPct val="60344"/>
              <a:buFont typeface="Wingdings"/>
              <a:buChar char=""/>
              <a:tabLst>
                <a:tab pos="337185" algn="l"/>
              </a:tabLst>
            </a:pPr>
            <a:r>
              <a:rPr sz="3200" spc="-70" dirty="0">
                <a:cs typeface="Microsoft Sans Serif"/>
              </a:rPr>
              <a:t>2</a:t>
            </a:r>
            <a:r>
              <a:rPr sz="3200" spc="-104" baseline="24853" dirty="0">
                <a:cs typeface="Microsoft Sans Serif"/>
              </a:rPr>
              <a:t>nd</a:t>
            </a:r>
            <a:r>
              <a:rPr sz="3200" spc="352" baseline="24853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derivative</a:t>
            </a:r>
            <a:r>
              <a:rPr sz="3200" spc="-30" dirty="0">
                <a:cs typeface="Microsoft Sans Serif"/>
              </a:rPr>
              <a:t> </a:t>
            </a:r>
            <a:r>
              <a:rPr sz="3200" spc="-229" dirty="0">
                <a:cs typeface="Microsoft Sans Serif"/>
              </a:rPr>
              <a:t>can </a:t>
            </a:r>
            <a:r>
              <a:rPr sz="3200" spc="-755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be</a:t>
            </a:r>
            <a:r>
              <a:rPr sz="3200" spc="30" dirty="0">
                <a:cs typeface="Microsoft Sans Serif"/>
              </a:rPr>
              <a:t> </a:t>
            </a:r>
            <a:r>
              <a:rPr sz="3200" spc="-250" dirty="0">
                <a:cs typeface="Microsoft Sans Serif"/>
              </a:rPr>
              <a:t>used</a:t>
            </a:r>
            <a:r>
              <a:rPr sz="3200" spc="10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to</a:t>
            </a:r>
            <a:r>
              <a:rPr sz="3200" spc="30" dirty="0">
                <a:cs typeface="Microsoft Sans Serif"/>
              </a:rPr>
              <a:t> </a:t>
            </a:r>
            <a:r>
              <a:rPr sz="3200" spc="-325" dirty="0">
                <a:cs typeface="Microsoft Sans Serif"/>
              </a:rPr>
              <a:t>sh</a:t>
            </a:r>
            <a:r>
              <a:rPr sz="3200" spc="-425" dirty="0">
                <a:cs typeface="Microsoft Sans Serif"/>
              </a:rPr>
              <a:t>o</a:t>
            </a:r>
            <a:r>
              <a:rPr sz="3200" spc="-95" dirty="0">
                <a:cs typeface="Microsoft Sans Serif"/>
              </a:rPr>
              <a:t>w  </a:t>
            </a:r>
            <a:r>
              <a:rPr sz="3200" spc="-100" dirty="0">
                <a:cs typeface="Microsoft Sans Serif"/>
              </a:rPr>
              <a:t>edge</a:t>
            </a:r>
            <a:r>
              <a:rPr sz="3200" spc="-5" dirty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direction</a:t>
            </a:r>
            <a:endParaRPr sz="3200" dirty="0"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5000" y="2452116"/>
            <a:ext cx="5608712" cy="5732731"/>
            <a:chOff x="3906011" y="1562861"/>
            <a:chExt cx="5098829" cy="521157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5767" y="1573068"/>
              <a:ext cx="2479073" cy="52013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25033" y="1562861"/>
              <a:ext cx="0" cy="2901950"/>
            </a:xfrm>
            <a:custGeom>
              <a:avLst/>
              <a:gdLst/>
              <a:ahLst/>
              <a:cxnLst/>
              <a:rect l="l" t="t" r="r" b="b"/>
              <a:pathLst>
                <a:path h="2901950">
                  <a:moveTo>
                    <a:pt x="0" y="290169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06745" y="1576577"/>
              <a:ext cx="2604770" cy="0"/>
            </a:xfrm>
            <a:custGeom>
              <a:avLst/>
              <a:gdLst/>
              <a:ahLst/>
              <a:cxnLst/>
              <a:rect l="l" t="t" r="r" b="b"/>
              <a:pathLst>
                <a:path w="2604770">
                  <a:moveTo>
                    <a:pt x="260451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6011" y="4209288"/>
              <a:ext cx="2670047" cy="247040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180" y="1299659"/>
            <a:ext cx="51844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45" dirty="0">
                <a:solidFill>
                  <a:srgbClr val="003399"/>
                </a:solidFill>
                <a:latin typeface="+mn-lt"/>
              </a:rPr>
              <a:t>Deri</a:t>
            </a:r>
            <a:r>
              <a:rPr sz="5400" b="1" spc="-320" dirty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135" dirty="0">
                <a:solidFill>
                  <a:srgbClr val="003399"/>
                </a:solidFill>
                <a:latin typeface="+mn-lt"/>
              </a:rPr>
              <a:t>ti</a:t>
            </a:r>
            <a:r>
              <a:rPr sz="5400" b="1" spc="-300" dirty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455" dirty="0">
                <a:solidFill>
                  <a:srgbClr val="003399"/>
                </a:solidFill>
                <a:latin typeface="+mn-lt"/>
              </a:rPr>
              <a:t>es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95" dirty="0">
                <a:solidFill>
                  <a:srgbClr val="003399"/>
                </a:solidFill>
                <a:latin typeface="+mn-lt"/>
              </a:rPr>
              <a:t>&amp;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00" dirty="0">
                <a:solidFill>
                  <a:srgbClr val="003399"/>
                </a:solidFill>
                <a:latin typeface="+mn-lt"/>
              </a:rPr>
              <a:t>Noise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733" y="2600248"/>
            <a:ext cx="8692667" cy="1580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11785" algn="l"/>
              </a:tabLst>
            </a:pPr>
            <a:r>
              <a:rPr sz="3200" spc="-120" dirty="0">
                <a:cs typeface="Microsoft Sans Serif"/>
              </a:rPr>
              <a:t>Derivative</a:t>
            </a:r>
            <a:r>
              <a:rPr sz="3200" spc="5" dirty="0">
                <a:cs typeface="Microsoft Sans Serif"/>
              </a:rPr>
              <a:t> </a:t>
            </a:r>
            <a:r>
              <a:rPr sz="3200" spc="-135" dirty="0">
                <a:cs typeface="Microsoft Sans Serif"/>
              </a:rPr>
              <a:t>based</a:t>
            </a:r>
            <a:r>
              <a:rPr sz="3200" spc="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edge</a:t>
            </a:r>
            <a:r>
              <a:rPr sz="3200" spc="5" dirty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detectors</a:t>
            </a:r>
            <a:r>
              <a:rPr sz="3200" spc="-15" dirty="0">
                <a:cs typeface="Microsoft Sans Serif"/>
              </a:rPr>
              <a:t> </a:t>
            </a:r>
            <a:r>
              <a:rPr sz="3200" spc="-55" dirty="0">
                <a:cs typeface="Microsoft Sans Serif"/>
              </a:rPr>
              <a:t>are</a:t>
            </a:r>
            <a:r>
              <a:rPr sz="3200" spc="10" dirty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extremely </a:t>
            </a:r>
            <a:r>
              <a:rPr sz="3200" spc="-760" dirty="0">
                <a:cs typeface="Microsoft Sans Serif"/>
              </a:rPr>
              <a:t> </a:t>
            </a:r>
            <a:r>
              <a:rPr sz="3200" spc="-375" dirty="0">
                <a:cs typeface="Microsoft Sans Serif"/>
              </a:rPr>
              <a:t>sen</a:t>
            </a:r>
            <a:r>
              <a:rPr sz="3200" spc="-345" dirty="0">
                <a:cs typeface="Microsoft Sans Serif"/>
              </a:rPr>
              <a:t>s</a:t>
            </a:r>
            <a:r>
              <a:rPr sz="3200" spc="-55" dirty="0">
                <a:cs typeface="Microsoft Sans Serif"/>
              </a:rPr>
              <a:t>iti</a:t>
            </a:r>
            <a:r>
              <a:rPr sz="3200" spc="-160" dirty="0">
                <a:cs typeface="Microsoft Sans Serif"/>
              </a:rPr>
              <a:t>v</a:t>
            </a:r>
            <a:r>
              <a:rPr sz="3200" spc="-165" dirty="0">
                <a:cs typeface="Microsoft Sans Serif"/>
              </a:rPr>
              <a:t>e</a:t>
            </a:r>
            <a:r>
              <a:rPr sz="3200" spc="10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to</a:t>
            </a:r>
            <a:r>
              <a:rPr sz="3200" spc="30" dirty="0">
                <a:cs typeface="Microsoft Sans Serif"/>
              </a:rPr>
              <a:t> </a:t>
            </a:r>
            <a:r>
              <a:rPr sz="3200" spc="-235" dirty="0">
                <a:cs typeface="Microsoft Sans Serif"/>
              </a:rPr>
              <a:t>noise</a:t>
            </a:r>
            <a:endParaRPr sz="3200" dirty="0">
              <a:cs typeface="Microsoft Sans Serif"/>
            </a:endParaRPr>
          </a:p>
          <a:p>
            <a:pPr marL="311150" indent="-29908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11785" algn="l"/>
              </a:tabLst>
            </a:pPr>
            <a:r>
              <a:rPr sz="3200" spc="-114" dirty="0">
                <a:cs typeface="Microsoft Sans Serif"/>
              </a:rPr>
              <a:t>We</a:t>
            </a:r>
            <a:r>
              <a:rPr sz="3200" dirty="0">
                <a:cs typeface="Microsoft Sans Serif"/>
              </a:rPr>
              <a:t> </a:t>
            </a:r>
            <a:r>
              <a:rPr sz="3200" spc="-170" dirty="0">
                <a:cs typeface="Microsoft Sans Serif"/>
              </a:rPr>
              <a:t>need</a:t>
            </a:r>
            <a:r>
              <a:rPr sz="3200" spc="35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to</a:t>
            </a:r>
            <a:r>
              <a:rPr sz="3200" spc="25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keep</a:t>
            </a:r>
            <a:r>
              <a:rPr sz="3200" spc="30" dirty="0">
                <a:cs typeface="Microsoft Sans Serif"/>
              </a:rPr>
              <a:t> </a:t>
            </a:r>
            <a:r>
              <a:rPr sz="3200" spc="-220" dirty="0">
                <a:cs typeface="Microsoft Sans Serif"/>
              </a:rPr>
              <a:t>this</a:t>
            </a:r>
            <a:r>
              <a:rPr sz="3200" spc="30" dirty="0">
                <a:cs typeface="Microsoft Sans Serif"/>
              </a:rPr>
              <a:t> </a:t>
            </a:r>
            <a:r>
              <a:rPr sz="3200" spc="-190" dirty="0">
                <a:cs typeface="Microsoft Sans Serif"/>
              </a:rPr>
              <a:t>in</a:t>
            </a:r>
            <a:r>
              <a:rPr sz="3200" spc="20" dirty="0">
                <a:cs typeface="Microsoft Sans Serif"/>
              </a:rPr>
              <a:t> </a:t>
            </a:r>
            <a:r>
              <a:rPr sz="3200" spc="-215" dirty="0">
                <a:cs typeface="Microsoft Sans Serif"/>
              </a:rPr>
              <a:t>mind</a:t>
            </a:r>
            <a:endParaRPr sz="32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650" y="4577091"/>
            <a:ext cx="4228997" cy="29280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5009" y="4594298"/>
            <a:ext cx="4238920" cy="2930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3100" y="3541395"/>
            <a:ext cx="3467100" cy="1411605"/>
            <a:chOff x="515112" y="2115311"/>
            <a:chExt cx="3467100" cy="1411605"/>
          </a:xfrm>
        </p:grpSpPr>
        <p:sp>
          <p:nvSpPr>
            <p:cNvPr id="3" name="object 3"/>
            <p:cNvSpPr/>
            <p:nvPr/>
          </p:nvSpPr>
          <p:spPr>
            <a:xfrm>
              <a:off x="534162" y="3505961"/>
              <a:ext cx="1905000" cy="1905"/>
            </a:xfrm>
            <a:custGeom>
              <a:avLst/>
              <a:gdLst/>
              <a:ahLst/>
              <a:cxnLst/>
              <a:rect l="l" t="t" r="r" b="b"/>
              <a:pathLst>
                <a:path w="1905000" h="1904">
                  <a:moveTo>
                    <a:pt x="0" y="0"/>
                  </a:moveTo>
                  <a:lnTo>
                    <a:pt x="1905000" y="1524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37638" y="2135885"/>
              <a:ext cx="3175" cy="1370330"/>
            </a:xfrm>
            <a:custGeom>
              <a:avLst/>
              <a:gdLst/>
              <a:ahLst/>
              <a:cxnLst/>
              <a:rect l="l" t="t" r="r" b="b"/>
              <a:pathLst>
                <a:path w="3175" h="1370329">
                  <a:moveTo>
                    <a:pt x="0" y="1369949"/>
                  </a:moveTo>
                  <a:lnTo>
                    <a:pt x="3175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9162" y="2134361"/>
              <a:ext cx="1524000" cy="1905"/>
            </a:xfrm>
            <a:custGeom>
              <a:avLst/>
              <a:gdLst/>
              <a:ahLst/>
              <a:cxnLst/>
              <a:rect l="l" t="t" r="r" b="b"/>
              <a:pathLst>
                <a:path w="1524000" h="1905">
                  <a:moveTo>
                    <a:pt x="0" y="0"/>
                  </a:moveTo>
                  <a:lnTo>
                    <a:pt x="1524000" y="1651"/>
                  </a:lnTo>
                </a:path>
              </a:pathLst>
            </a:custGeom>
            <a:ln w="380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798060" y="3374440"/>
            <a:ext cx="3456940" cy="1736725"/>
          </a:xfrm>
          <a:custGeom>
            <a:avLst/>
            <a:gdLst/>
            <a:ahLst/>
            <a:cxnLst/>
            <a:rect l="l" t="t" r="r" b="b"/>
            <a:pathLst>
              <a:path w="3456940" h="1736725">
                <a:moveTo>
                  <a:pt x="0" y="1687957"/>
                </a:moveTo>
                <a:lnTo>
                  <a:pt x="26681" y="1691513"/>
                </a:lnTo>
                <a:lnTo>
                  <a:pt x="53435" y="1694783"/>
                </a:lnTo>
                <a:lnTo>
                  <a:pt x="80045" y="1698672"/>
                </a:lnTo>
                <a:lnTo>
                  <a:pt x="106298" y="1704086"/>
                </a:lnTo>
                <a:lnTo>
                  <a:pt x="154651" y="1718492"/>
                </a:lnTo>
                <a:lnTo>
                  <a:pt x="178665" y="1729127"/>
                </a:lnTo>
                <a:lnTo>
                  <a:pt x="189182" y="1735311"/>
                </a:lnTo>
                <a:lnTo>
                  <a:pt x="197042" y="1736362"/>
                </a:lnTo>
                <a:lnTo>
                  <a:pt x="213087" y="1731599"/>
                </a:lnTo>
                <a:lnTo>
                  <a:pt x="248158" y="1720342"/>
                </a:lnTo>
                <a:lnTo>
                  <a:pt x="262098" y="1712870"/>
                </a:lnTo>
                <a:lnTo>
                  <a:pt x="276431" y="1705815"/>
                </a:lnTo>
                <a:lnTo>
                  <a:pt x="289931" y="1697927"/>
                </a:lnTo>
                <a:lnTo>
                  <a:pt x="301371" y="1687957"/>
                </a:lnTo>
                <a:lnTo>
                  <a:pt x="306629" y="1675550"/>
                </a:lnTo>
                <a:lnTo>
                  <a:pt x="308102" y="1660906"/>
                </a:lnTo>
                <a:lnTo>
                  <a:pt x="310622" y="1647594"/>
                </a:lnTo>
                <a:lnTo>
                  <a:pt x="319024" y="1639189"/>
                </a:lnTo>
                <a:lnTo>
                  <a:pt x="336277" y="1637639"/>
                </a:lnTo>
                <a:lnTo>
                  <a:pt x="353996" y="1642602"/>
                </a:lnTo>
                <a:lnTo>
                  <a:pt x="371976" y="1649923"/>
                </a:lnTo>
                <a:lnTo>
                  <a:pt x="390017" y="1655445"/>
                </a:lnTo>
                <a:lnTo>
                  <a:pt x="416484" y="1659949"/>
                </a:lnTo>
                <a:lnTo>
                  <a:pt x="443071" y="1663954"/>
                </a:lnTo>
                <a:lnTo>
                  <a:pt x="469705" y="1667767"/>
                </a:lnTo>
                <a:lnTo>
                  <a:pt x="496316" y="1671701"/>
                </a:lnTo>
                <a:lnTo>
                  <a:pt x="533324" y="1647831"/>
                </a:lnTo>
                <a:lnTo>
                  <a:pt x="548160" y="1637251"/>
                </a:lnTo>
                <a:lnTo>
                  <a:pt x="549894" y="1637966"/>
                </a:lnTo>
                <a:lnTo>
                  <a:pt x="567182" y="1687957"/>
                </a:lnTo>
                <a:lnTo>
                  <a:pt x="606436" y="1701012"/>
                </a:lnTo>
                <a:lnTo>
                  <a:pt x="620395" y="1704086"/>
                </a:lnTo>
                <a:lnTo>
                  <a:pt x="666531" y="1697828"/>
                </a:lnTo>
                <a:lnTo>
                  <a:pt x="712698" y="1691790"/>
                </a:lnTo>
                <a:lnTo>
                  <a:pt x="758834" y="1685642"/>
                </a:lnTo>
                <a:lnTo>
                  <a:pt x="804880" y="1679055"/>
                </a:lnTo>
                <a:lnTo>
                  <a:pt x="850772" y="1671701"/>
                </a:lnTo>
                <a:lnTo>
                  <a:pt x="864231" y="1667821"/>
                </a:lnTo>
                <a:lnTo>
                  <a:pt x="877284" y="1662382"/>
                </a:lnTo>
                <a:lnTo>
                  <a:pt x="890385" y="1657538"/>
                </a:lnTo>
                <a:lnTo>
                  <a:pt x="932410" y="1662170"/>
                </a:lnTo>
                <a:lnTo>
                  <a:pt x="970597" y="1677431"/>
                </a:lnTo>
                <a:lnTo>
                  <a:pt x="1006498" y="1693860"/>
                </a:lnTo>
                <a:lnTo>
                  <a:pt x="1028065" y="1704086"/>
                </a:lnTo>
                <a:lnTo>
                  <a:pt x="1054353" y="1696521"/>
                </a:lnTo>
                <a:lnTo>
                  <a:pt x="1114218" y="1673010"/>
                </a:lnTo>
                <a:lnTo>
                  <a:pt x="1158613" y="1615348"/>
                </a:lnTo>
                <a:lnTo>
                  <a:pt x="1171297" y="1572428"/>
                </a:lnTo>
                <a:lnTo>
                  <a:pt x="1169542" y="1563577"/>
                </a:lnTo>
                <a:lnTo>
                  <a:pt x="1168931" y="1559112"/>
                </a:lnTo>
                <a:lnTo>
                  <a:pt x="1174368" y="1556022"/>
                </a:lnTo>
                <a:lnTo>
                  <a:pt x="1190759" y="1551292"/>
                </a:lnTo>
                <a:lnTo>
                  <a:pt x="1223008" y="1541908"/>
                </a:lnTo>
                <a:lnTo>
                  <a:pt x="1237859" y="1530537"/>
                </a:lnTo>
                <a:lnTo>
                  <a:pt x="1253711" y="1519714"/>
                </a:lnTo>
                <a:lnTo>
                  <a:pt x="1267515" y="1507796"/>
                </a:lnTo>
                <a:lnTo>
                  <a:pt x="1276223" y="1493139"/>
                </a:lnTo>
                <a:lnTo>
                  <a:pt x="1281623" y="1453184"/>
                </a:lnTo>
                <a:lnTo>
                  <a:pt x="1282024" y="1404147"/>
                </a:lnTo>
                <a:lnTo>
                  <a:pt x="1285046" y="1352367"/>
                </a:lnTo>
                <a:lnTo>
                  <a:pt x="1298310" y="1304183"/>
                </a:lnTo>
                <a:lnTo>
                  <a:pt x="1329436" y="1265936"/>
                </a:lnTo>
                <a:lnTo>
                  <a:pt x="1368833" y="1253023"/>
                </a:lnTo>
                <a:lnTo>
                  <a:pt x="1382522" y="1249680"/>
                </a:lnTo>
                <a:lnTo>
                  <a:pt x="1387353" y="1237579"/>
                </a:lnTo>
                <a:lnTo>
                  <a:pt x="1392412" y="1225550"/>
                </a:lnTo>
                <a:lnTo>
                  <a:pt x="1396970" y="1213425"/>
                </a:lnTo>
                <a:lnTo>
                  <a:pt x="1400302" y="1201039"/>
                </a:lnTo>
                <a:lnTo>
                  <a:pt x="1403330" y="1167971"/>
                </a:lnTo>
                <a:lnTo>
                  <a:pt x="1403477" y="1134237"/>
                </a:lnTo>
                <a:lnTo>
                  <a:pt x="1406481" y="1101455"/>
                </a:lnTo>
                <a:lnTo>
                  <a:pt x="1418082" y="1071245"/>
                </a:lnTo>
                <a:lnTo>
                  <a:pt x="1427805" y="1066746"/>
                </a:lnTo>
                <a:lnTo>
                  <a:pt x="1441481" y="1071737"/>
                </a:lnTo>
                <a:lnTo>
                  <a:pt x="1456729" y="1080514"/>
                </a:lnTo>
                <a:lnTo>
                  <a:pt x="1471168" y="1087374"/>
                </a:lnTo>
                <a:lnTo>
                  <a:pt x="1481687" y="1075719"/>
                </a:lnTo>
                <a:lnTo>
                  <a:pt x="1493313" y="1064339"/>
                </a:lnTo>
                <a:lnTo>
                  <a:pt x="1502725" y="1052316"/>
                </a:lnTo>
                <a:lnTo>
                  <a:pt x="1500985" y="990562"/>
                </a:lnTo>
                <a:lnTo>
                  <a:pt x="1456559" y="952275"/>
                </a:lnTo>
                <a:lnTo>
                  <a:pt x="1418082" y="941324"/>
                </a:lnTo>
                <a:lnTo>
                  <a:pt x="1412089" y="929187"/>
                </a:lnTo>
                <a:lnTo>
                  <a:pt x="1405096" y="917098"/>
                </a:lnTo>
                <a:lnTo>
                  <a:pt x="1400151" y="904962"/>
                </a:lnTo>
                <a:lnTo>
                  <a:pt x="1400302" y="892683"/>
                </a:lnTo>
                <a:lnTo>
                  <a:pt x="1413892" y="858756"/>
                </a:lnTo>
                <a:lnTo>
                  <a:pt x="1432067" y="826437"/>
                </a:lnTo>
                <a:lnTo>
                  <a:pt x="1452076" y="794760"/>
                </a:lnTo>
                <a:lnTo>
                  <a:pt x="1471168" y="762762"/>
                </a:lnTo>
                <a:lnTo>
                  <a:pt x="1480526" y="746746"/>
                </a:lnTo>
                <a:lnTo>
                  <a:pt x="1490218" y="730837"/>
                </a:lnTo>
                <a:lnTo>
                  <a:pt x="1499242" y="714666"/>
                </a:lnTo>
                <a:lnTo>
                  <a:pt x="1506601" y="697865"/>
                </a:lnTo>
                <a:lnTo>
                  <a:pt x="1510718" y="685549"/>
                </a:lnTo>
                <a:lnTo>
                  <a:pt x="1514585" y="673163"/>
                </a:lnTo>
                <a:lnTo>
                  <a:pt x="1518905" y="660967"/>
                </a:lnTo>
                <a:lnTo>
                  <a:pt x="1524381" y="649224"/>
                </a:lnTo>
                <a:lnTo>
                  <a:pt x="1532274" y="636551"/>
                </a:lnTo>
                <a:lnTo>
                  <a:pt x="1541240" y="624427"/>
                </a:lnTo>
                <a:lnTo>
                  <a:pt x="1550634" y="612540"/>
                </a:lnTo>
                <a:lnTo>
                  <a:pt x="1559814" y="600583"/>
                </a:lnTo>
                <a:lnTo>
                  <a:pt x="1545927" y="593038"/>
                </a:lnTo>
                <a:lnTo>
                  <a:pt x="1531588" y="585946"/>
                </a:lnTo>
                <a:lnTo>
                  <a:pt x="1518058" y="578044"/>
                </a:lnTo>
                <a:lnTo>
                  <a:pt x="1506601" y="568071"/>
                </a:lnTo>
                <a:lnTo>
                  <a:pt x="1498538" y="557220"/>
                </a:lnTo>
                <a:lnTo>
                  <a:pt x="1492392" y="545084"/>
                </a:lnTo>
                <a:lnTo>
                  <a:pt x="1488938" y="532280"/>
                </a:lnTo>
                <a:lnTo>
                  <a:pt x="1488948" y="519430"/>
                </a:lnTo>
                <a:lnTo>
                  <a:pt x="1494198" y="502108"/>
                </a:lnTo>
                <a:lnTo>
                  <a:pt x="1503140" y="485823"/>
                </a:lnTo>
                <a:lnTo>
                  <a:pt x="1513843" y="470084"/>
                </a:lnTo>
                <a:lnTo>
                  <a:pt x="1524381" y="454406"/>
                </a:lnTo>
                <a:lnTo>
                  <a:pt x="1563608" y="401288"/>
                </a:lnTo>
                <a:lnTo>
                  <a:pt x="1613027" y="357124"/>
                </a:lnTo>
                <a:lnTo>
                  <a:pt x="1656349" y="339106"/>
                </a:lnTo>
                <a:lnTo>
                  <a:pt x="1679124" y="332067"/>
                </a:lnTo>
                <a:lnTo>
                  <a:pt x="1701673" y="324612"/>
                </a:lnTo>
                <a:lnTo>
                  <a:pt x="1714789" y="329455"/>
                </a:lnTo>
                <a:lnTo>
                  <a:pt x="1727834" y="334787"/>
                </a:lnTo>
                <a:lnTo>
                  <a:pt x="1741070" y="339095"/>
                </a:lnTo>
                <a:lnTo>
                  <a:pt x="1791497" y="336800"/>
                </a:lnTo>
                <a:lnTo>
                  <a:pt x="1815588" y="304327"/>
                </a:lnTo>
                <a:lnTo>
                  <a:pt x="1825752" y="275971"/>
                </a:lnTo>
                <a:lnTo>
                  <a:pt x="1834288" y="259595"/>
                </a:lnTo>
                <a:lnTo>
                  <a:pt x="1861185" y="210948"/>
                </a:lnTo>
                <a:lnTo>
                  <a:pt x="1876663" y="161258"/>
                </a:lnTo>
                <a:lnTo>
                  <a:pt x="1884670" y="136616"/>
                </a:lnTo>
                <a:lnTo>
                  <a:pt x="1896618" y="113665"/>
                </a:lnTo>
                <a:lnTo>
                  <a:pt x="1907200" y="103084"/>
                </a:lnTo>
                <a:lnTo>
                  <a:pt x="1920795" y="95218"/>
                </a:lnTo>
                <a:lnTo>
                  <a:pt x="1935605" y="88447"/>
                </a:lnTo>
                <a:lnTo>
                  <a:pt x="1949831" y="81153"/>
                </a:lnTo>
                <a:lnTo>
                  <a:pt x="1995390" y="95779"/>
                </a:lnTo>
                <a:lnTo>
                  <a:pt x="2025368" y="106013"/>
                </a:lnTo>
                <a:lnTo>
                  <a:pt x="2045159" y="111960"/>
                </a:lnTo>
                <a:lnTo>
                  <a:pt x="2060162" y="113728"/>
                </a:lnTo>
                <a:lnTo>
                  <a:pt x="2075771" y="111424"/>
                </a:lnTo>
                <a:lnTo>
                  <a:pt x="2097385" y="105156"/>
                </a:lnTo>
                <a:lnTo>
                  <a:pt x="2130398" y="95029"/>
                </a:lnTo>
                <a:lnTo>
                  <a:pt x="2180209" y="81153"/>
                </a:lnTo>
                <a:lnTo>
                  <a:pt x="2196559" y="57417"/>
                </a:lnTo>
                <a:lnTo>
                  <a:pt x="2215673" y="32432"/>
                </a:lnTo>
                <a:lnTo>
                  <a:pt x="2239216" y="11519"/>
                </a:lnTo>
                <a:lnTo>
                  <a:pt x="2268855" y="0"/>
                </a:lnTo>
                <a:lnTo>
                  <a:pt x="2282437" y="593"/>
                </a:lnTo>
                <a:lnTo>
                  <a:pt x="2295699" y="5032"/>
                </a:lnTo>
                <a:lnTo>
                  <a:pt x="2308841" y="11019"/>
                </a:lnTo>
                <a:lnTo>
                  <a:pt x="2322068" y="16256"/>
                </a:lnTo>
                <a:lnTo>
                  <a:pt x="2330461" y="28785"/>
                </a:lnTo>
                <a:lnTo>
                  <a:pt x="2338546" y="41529"/>
                </a:lnTo>
                <a:lnTo>
                  <a:pt x="2347249" y="53796"/>
                </a:lnTo>
                <a:lnTo>
                  <a:pt x="2386460" y="86519"/>
                </a:lnTo>
                <a:lnTo>
                  <a:pt x="2445047" y="106045"/>
                </a:lnTo>
                <a:lnTo>
                  <a:pt x="2481578" y="113665"/>
                </a:lnTo>
                <a:lnTo>
                  <a:pt x="2532284" y="112018"/>
                </a:lnTo>
                <a:lnTo>
                  <a:pt x="2583107" y="111297"/>
                </a:lnTo>
                <a:lnTo>
                  <a:pt x="2633964" y="110812"/>
                </a:lnTo>
                <a:lnTo>
                  <a:pt x="2684770" y="109872"/>
                </a:lnTo>
                <a:lnTo>
                  <a:pt x="2735440" y="107785"/>
                </a:lnTo>
                <a:lnTo>
                  <a:pt x="2785891" y="103861"/>
                </a:lnTo>
                <a:lnTo>
                  <a:pt x="2836037" y="97409"/>
                </a:lnTo>
                <a:lnTo>
                  <a:pt x="2862786" y="69516"/>
                </a:lnTo>
                <a:lnTo>
                  <a:pt x="2874130" y="53457"/>
                </a:lnTo>
                <a:lnTo>
                  <a:pt x="2920191" y="65339"/>
                </a:lnTo>
                <a:lnTo>
                  <a:pt x="2948765" y="92757"/>
                </a:lnTo>
                <a:lnTo>
                  <a:pt x="2977896" y="129794"/>
                </a:lnTo>
                <a:lnTo>
                  <a:pt x="3003284" y="124233"/>
                </a:lnTo>
                <a:lnTo>
                  <a:pt x="3075015" y="106683"/>
                </a:lnTo>
                <a:lnTo>
                  <a:pt x="3115823" y="90168"/>
                </a:lnTo>
                <a:lnTo>
                  <a:pt x="3141998" y="73352"/>
                </a:lnTo>
                <a:lnTo>
                  <a:pt x="3155062" y="64898"/>
                </a:lnTo>
                <a:lnTo>
                  <a:pt x="3163044" y="77911"/>
                </a:lnTo>
                <a:lnTo>
                  <a:pt x="3170443" y="91471"/>
                </a:lnTo>
                <a:lnTo>
                  <a:pt x="3179009" y="103937"/>
                </a:lnTo>
                <a:lnTo>
                  <a:pt x="3220517" y="126333"/>
                </a:lnTo>
                <a:lnTo>
                  <a:pt x="3284754" y="143525"/>
                </a:lnTo>
                <a:lnTo>
                  <a:pt x="3296918" y="146050"/>
                </a:lnTo>
                <a:lnTo>
                  <a:pt x="3330737" y="121640"/>
                </a:lnTo>
                <a:lnTo>
                  <a:pt x="3356387" y="103743"/>
                </a:lnTo>
                <a:lnTo>
                  <a:pt x="3383324" y="90775"/>
                </a:lnTo>
                <a:lnTo>
                  <a:pt x="3421000" y="81153"/>
                </a:lnTo>
                <a:lnTo>
                  <a:pt x="3429750" y="80242"/>
                </a:lnTo>
                <a:lnTo>
                  <a:pt x="3438620" y="80343"/>
                </a:lnTo>
                <a:lnTo>
                  <a:pt x="3447538" y="80849"/>
                </a:lnTo>
                <a:lnTo>
                  <a:pt x="3456432" y="81153"/>
                </a:lnTo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1222392"/>
            <a:ext cx="939545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80" dirty="0">
                <a:latin typeface="+mn-lt"/>
                <a:cs typeface="Microsoft Sans Serif"/>
              </a:rPr>
              <a:t>Inten</a:t>
            </a:r>
            <a:r>
              <a:rPr sz="5400" b="1" spc="-305" dirty="0">
                <a:latin typeface="+mn-lt"/>
                <a:cs typeface="Microsoft Sans Serif"/>
              </a:rPr>
              <a:t>s</a:t>
            </a:r>
            <a:r>
              <a:rPr sz="5400" b="1" spc="-20" dirty="0">
                <a:latin typeface="+mn-lt"/>
                <a:cs typeface="Microsoft Sans Serif"/>
              </a:rPr>
              <a:t>it</a:t>
            </a:r>
            <a:r>
              <a:rPr sz="5400" b="1" spc="-25" dirty="0">
                <a:latin typeface="+mn-lt"/>
                <a:cs typeface="Microsoft Sans Serif"/>
              </a:rPr>
              <a:t>y</a:t>
            </a:r>
            <a:r>
              <a:rPr sz="5400" b="1" spc="-5" dirty="0">
                <a:latin typeface="+mn-lt"/>
                <a:cs typeface="Microsoft Sans Serif"/>
              </a:rPr>
              <a:t> </a:t>
            </a:r>
            <a:r>
              <a:rPr sz="5400" b="1" spc="-10" dirty="0">
                <a:latin typeface="+mn-lt"/>
                <a:cs typeface="Microsoft Sans Serif"/>
              </a:rPr>
              <a:t>p</a:t>
            </a:r>
            <a:r>
              <a:rPr sz="5400" b="1" spc="-70" dirty="0">
                <a:latin typeface="+mn-lt"/>
                <a:cs typeface="Microsoft Sans Serif"/>
              </a:rPr>
              <a:t>r</a:t>
            </a:r>
            <a:r>
              <a:rPr sz="5400" b="1" spc="-15" dirty="0">
                <a:latin typeface="+mn-lt"/>
                <a:cs typeface="Microsoft Sans Serif"/>
              </a:rPr>
              <a:t>of</a:t>
            </a:r>
            <a:r>
              <a:rPr sz="5400" b="1" spc="-5" dirty="0">
                <a:latin typeface="+mn-lt"/>
                <a:cs typeface="Microsoft Sans Serif"/>
              </a:rPr>
              <a:t>i</a:t>
            </a:r>
            <a:r>
              <a:rPr sz="5400" b="1" spc="-65" dirty="0">
                <a:latin typeface="+mn-lt"/>
                <a:cs typeface="Microsoft Sans Serif"/>
              </a:rPr>
              <a:t>l</a:t>
            </a:r>
            <a:r>
              <a:rPr sz="5400" b="1" spc="-150" dirty="0">
                <a:latin typeface="+mn-lt"/>
                <a:cs typeface="Microsoft Sans Serif"/>
              </a:rPr>
              <a:t>e</a:t>
            </a:r>
            <a:r>
              <a:rPr sz="5400" b="1" dirty="0">
                <a:latin typeface="+mn-lt"/>
                <a:cs typeface="Microsoft Sans Serif"/>
              </a:rPr>
              <a:t> </a:t>
            </a:r>
            <a:r>
              <a:rPr sz="5400" b="1" spc="-125" dirty="0">
                <a:latin typeface="+mn-lt"/>
                <a:cs typeface="Microsoft Sans Serif"/>
              </a:rPr>
              <a:t>along</a:t>
            </a:r>
            <a:r>
              <a:rPr sz="5400" b="1" spc="15" dirty="0">
                <a:latin typeface="+mn-lt"/>
                <a:cs typeface="Microsoft Sans Serif"/>
              </a:rPr>
              <a:t> </a:t>
            </a:r>
            <a:r>
              <a:rPr sz="5400" b="1" spc="-15" dirty="0">
                <a:latin typeface="+mn-lt"/>
                <a:cs typeface="Microsoft Sans Serif"/>
              </a:rPr>
              <a:t>a</a:t>
            </a:r>
            <a:r>
              <a:rPr sz="5400" b="1" spc="45" dirty="0">
                <a:latin typeface="+mn-lt"/>
                <a:cs typeface="Microsoft Sans Serif"/>
              </a:rPr>
              <a:t> </a:t>
            </a:r>
            <a:r>
              <a:rPr sz="5400" b="1" spc="-245" dirty="0">
                <a:latin typeface="+mn-lt"/>
                <a:cs typeface="Microsoft Sans Serif"/>
              </a:rPr>
              <a:t>scanl</a:t>
            </a:r>
            <a:r>
              <a:rPr sz="5400" b="1" spc="-114" dirty="0">
                <a:latin typeface="+mn-lt"/>
                <a:cs typeface="Microsoft Sans Serif"/>
              </a:rPr>
              <a:t>i</a:t>
            </a:r>
            <a:r>
              <a:rPr sz="5400" b="1" spc="-280" dirty="0">
                <a:latin typeface="+mn-lt"/>
                <a:cs typeface="Microsoft Sans Serif"/>
              </a:rPr>
              <a:t>ne</a:t>
            </a:r>
            <a:r>
              <a:rPr sz="5400" b="1" spc="10" dirty="0">
                <a:latin typeface="+mn-lt"/>
                <a:cs typeface="Microsoft Sans Serif"/>
              </a:rPr>
              <a:t> </a:t>
            </a:r>
            <a:r>
              <a:rPr sz="5400" b="1" spc="5" dirty="0">
                <a:latin typeface="+mn-lt"/>
                <a:cs typeface="Microsoft Sans Serif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50594" y="2412035"/>
            <a:ext cx="718540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0" algn="l"/>
              </a:tabLst>
            </a:pPr>
            <a:r>
              <a:rPr lang="en-IN" sz="2400" spc="-145" dirty="0" smtClean="0">
                <a:latin typeface="Microsoft Sans Serif"/>
                <a:cs typeface="Microsoft Sans Serif"/>
              </a:rPr>
              <a:t>         </a:t>
            </a:r>
            <a:r>
              <a:rPr sz="2400" spc="-145" dirty="0" smtClean="0">
                <a:latin typeface="Microsoft Sans Serif"/>
                <a:cs typeface="Microsoft Sans Serif"/>
              </a:rPr>
              <a:t>Step</a:t>
            </a:r>
            <a:r>
              <a:rPr sz="2400" spc="20" dirty="0" smtClean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ed</a:t>
            </a:r>
            <a:r>
              <a:rPr sz="2400" spc="-114" dirty="0">
                <a:latin typeface="Microsoft Sans Serif"/>
                <a:cs typeface="Microsoft Sans Serif"/>
              </a:rPr>
              <a:t>g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lang="en-IN" sz="2400" dirty="0" smtClean="0">
                <a:latin typeface="Microsoft Sans Serif"/>
                <a:cs typeface="Microsoft Sans Serif"/>
              </a:rPr>
              <a:t>Ramp edge</a:t>
            </a:r>
            <a:endParaRPr sz="2400" dirty="0">
              <a:latin typeface="Microsoft Sans Serif"/>
              <a:cs typeface="Microsoft Sans Serif"/>
            </a:endParaRPr>
          </a:p>
          <a:p>
            <a:pPr marL="4584700" marR="5080">
              <a:lnSpc>
                <a:spcPct val="100000"/>
              </a:lnSpc>
            </a:pPr>
            <a:r>
              <a:rPr sz="2400" spc="-95" dirty="0">
                <a:latin typeface="Microsoft Sans Serif"/>
                <a:cs typeface="Microsoft Sans Serif"/>
              </a:rPr>
              <a:t>corrupted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with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noise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6405245"/>
            <a:ext cx="2570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ide</a:t>
            </a:r>
            <a:r>
              <a:rPr sz="2400" spc="-70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ed</a:t>
            </a:r>
            <a:r>
              <a:rPr sz="2400" spc="-114" dirty="0">
                <a:latin typeface="Microsoft Sans Serif"/>
                <a:cs typeface="Microsoft Sans Serif"/>
              </a:rPr>
              <a:t>g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has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  </a:t>
            </a:r>
            <a:r>
              <a:rPr sz="2400" spc="-145" dirty="0">
                <a:latin typeface="Microsoft Sans Serif"/>
                <a:cs typeface="Microsoft Sans Serif"/>
              </a:rPr>
              <a:t>step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li</a:t>
            </a:r>
            <a:r>
              <a:rPr sz="2400" spc="-145" dirty="0">
                <a:latin typeface="Microsoft Sans Serif"/>
                <a:cs typeface="Microsoft Sans Serif"/>
              </a:rPr>
              <a:t>k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c</a:t>
            </a:r>
            <a:r>
              <a:rPr sz="2400" spc="-160" dirty="0">
                <a:latin typeface="Microsoft Sans Serif"/>
                <a:cs typeface="Microsoft Sans Serif"/>
              </a:rPr>
              <a:t>r</a:t>
            </a:r>
            <a:r>
              <a:rPr sz="2400" spc="-315" dirty="0">
                <a:latin typeface="Microsoft Sans Serif"/>
                <a:cs typeface="Microsoft Sans Serif"/>
              </a:rPr>
              <a:t>oss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section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68450" y="5210811"/>
            <a:ext cx="152400" cy="1005840"/>
            <a:chOff x="1296161" y="3658361"/>
            <a:chExt cx="152400" cy="914400"/>
          </a:xfrm>
        </p:grpSpPr>
        <p:sp>
          <p:nvSpPr>
            <p:cNvPr id="11" name="object 11"/>
            <p:cNvSpPr/>
            <p:nvPr/>
          </p:nvSpPr>
          <p:spPr>
            <a:xfrm>
              <a:off x="1296161" y="3658361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76200" y="0"/>
                  </a:moveTo>
                  <a:lnTo>
                    <a:pt x="0" y="76200"/>
                  </a:lnTo>
                  <a:lnTo>
                    <a:pt x="38100" y="76200"/>
                  </a:lnTo>
                  <a:lnTo>
                    <a:pt x="38100" y="914400"/>
                  </a:lnTo>
                  <a:lnTo>
                    <a:pt x="114300" y="914400"/>
                  </a:lnTo>
                  <a:lnTo>
                    <a:pt x="114300" y="762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6161" y="3658361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76200"/>
                  </a:moveTo>
                  <a:lnTo>
                    <a:pt x="76200" y="0"/>
                  </a:lnTo>
                  <a:lnTo>
                    <a:pt x="152400" y="76200"/>
                  </a:lnTo>
                  <a:lnTo>
                    <a:pt x="114300" y="76200"/>
                  </a:lnTo>
                  <a:lnTo>
                    <a:pt x="114300" y="914400"/>
                  </a:lnTo>
                  <a:lnTo>
                    <a:pt x="38100" y="91440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005D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20003" y="6283325"/>
            <a:ext cx="26301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9" dirty="0">
                <a:latin typeface="Microsoft Sans Serif"/>
                <a:cs typeface="Microsoft Sans Serif"/>
              </a:rPr>
              <a:t>m</a:t>
            </a:r>
            <a:r>
              <a:rPr sz="2400" spc="-90" dirty="0">
                <a:latin typeface="Microsoft Sans Serif"/>
                <a:cs typeface="Microsoft Sans Serif"/>
              </a:rPr>
              <a:t>ore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realistic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e</a:t>
            </a:r>
            <a:r>
              <a:rPr sz="2400" spc="-85" dirty="0">
                <a:latin typeface="Microsoft Sans Serif"/>
                <a:cs typeface="Microsoft Sans Serif"/>
              </a:rPr>
              <a:t>d</a:t>
            </a:r>
            <a:r>
              <a:rPr sz="2400" spc="-65" dirty="0">
                <a:latin typeface="Microsoft Sans Serif"/>
                <a:cs typeface="Microsoft Sans Serif"/>
              </a:rPr>
              <a:t>g</a:t>
            </a:r>
            <a:r>
              <a:rPr sz="2400" spc="-90" dirty="0">
                <a:latin typeface="Microsoft Sans Serif"/>
                <a:cs typeface="Microsoft Sans Serif"/>
              </a:rPr>
              <a:t>e  </a:t>
            </a:r>
            <a:r>
              <a:rPr sz="2400" spc="-180" dirty="0">
                <a:latin typeface="Microsoft Sans Serif"/>
                <a:cs typeface="Microsoft Sans Serif"/>
              </a:rPr>
              <a:t>whi</a:t>
            </a:r>
            <a:r>
              <a:rPr sz="2400" spc="-85" dirty="0">
                <a:latin typeface="Microsoft Sans Serif"/>
                <a:cs typeface="Microsoft Sans Serif"/>
              </a:rPr>
              <a:t>c</a:t>
            </a:r>
            <a:r>
              <a:rPr sz="2400" spc="-285" dirty="0">
                <a:latin typeface="Microsoft Sans Serif"/>
                <a:cs typeface="Microsoft Sans Serif"/>
              </a:rPr>
              <a:t>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has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25" dirty="0">
                <a:latin typeface="Microsoft Sans Serif"/>
                <a:cs typeface="Microsoft Sans Serif"/>
              </a:rPr>
              <a:t>s</a:t>
            </a:r>
            <a:r>
              <a:rPr sz="2400" spc="-360" dirty="0">
                <a:latin typeface="Microsoft Sans Serif"/>
                <a:cs typeface="Microsoft Sans Serif"/>
              </a:rPr>
              <a:t>h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p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  </a:t>
            </a:r>
            <a:r>
              <a:rPr sz="2400" spc="-114" dirty="0">
                <a:latin typeface="Microsoft Sans Serif"/>
                <a:cs typeface="Microsoft Sans Serif"/>
              </a:rPr>
              <a:t>ramp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function 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corrupted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with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noise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46444" y="5139335"/>
            <a:ext cx="172720" cy="1131010"/>
            <a:chOff x="6163055" y="3724655"/>
            <a:chExt cx="172720" cy="934719"/>
          </a:xfrm>
        </p:grpSpPr>
        <p:sp>
          <p:nvSpPr>
            <p:cNvPr id="15" name="object 15"/>
            <p:cNvSpPr/>
            <p:nvPr/>
          </p:nvSpPr>
          <p:spPr>
            <a:xfrm>
              <a:off x="6172961" y="3734561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76200" y="0"/>
                  </a:moveTo>
                  <a:lnTo>
                    <a:pt x="0" y="76200"/>
                  </a:lnTo>
                  <a:lnTo>
                    <a:pt x="38100" y="76200"/>
                  </a:lnTo>
                  <a:lnTo>
                    <a:pt x="38100" y="914400"/>
                  </a:lnTo>
                  <a:lnTo>
                    <a:pt x="114300" y="914400"/>
                  </a:lnTo>
                  <a:lnTo>
                    <a:pt x="114300" y="762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2961" y="3734561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76200"/>
                  </a:moveTo>
                  <a:lnTo>
                    <a:pt x="76200" y="0"/>
                  </a:lnTo>
                  <a:lnTo>
                    <a:pt x="152400" y="76200"/>
                  </a:lnTo>
                  <a:lnTo>
                    <a:pt x="114300" y="76200"/>
                  </a:lnTo>
                  <a:lnTo>
                    <a:pt x="114300" y="914400"/>
                  </a:lnTo>
                  <a:lnTo>
                    <a:pt x="38100" y="91440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1" y="2209800"/>
            <a:ext cx="8102600" cy="1720361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5"/>
              </a:spcBef>
              <a:buFont typeface="Palatino Linotype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cs typeface="Palatino Linotype"/>
              </a:rPr>
              <a:t>Motivation</a:t>
            </a:r>
            <a:endParaRPr sz="3200" dirty="0"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Char char="–"/>
              <a:tabLst>
                <a:tab pos="756285" algn="l"/>
                <a:tab pos="756920" algn="l"/>
              </a:tabLst>
            </a:pPr>
            <a:r>
              <a:rPr sz="3200" dirty="0">
                <a:cs typeface="Palatino Linotype"/>
              </a:rPr>
              <a:t>Detect</a:t>
            </a:r>
            <a:r>
              <a:rPr sz="3200" spc="-5" dirty="0">
                <a:cs typeface="Palatino Linotype"/>
              </a:rPr>
              <a:t> </a:t>
            </a:r>
            <a:r>
              <a:rPr sz="3200" dirty="0">
                <a:cs typeface="Palatino Linotype"/>
              </a:rPr>
              <a:t>sudden</a:t>
            </a:r>
            <a:r>
              <a:rPr sz="3200" spc="-25" dirty="0">
                <a:cs typeface="Palatino Linotype"/>
              </a:rPr>
              <a:t> </a:t>
            </a:r>
            <a:r>
              <a:rPr sz="3200" dirty="0">
                <a:cs typeface="Palatino Linotype"/>
              </a:rPr>
              <a:t>changes</a:t>
            </a:r>
            <a:r>
              <a:rPr sz="3200" spc="-20" dirty="0">
                <a:cs typeface="Palatino Linotype"/>
              </a:rPr>
              <a:t> </a:t>
            </a:r>
            <a:r>
              <a:rPr sz="3200" dirty="0">
                <a:cs typeface="Palatino Linotype"/>
              </a:rPr>
              <a:t>in</a:t>
            </a:r>
            <a:r>
              <a:rPr sz="3200" spc="-20" dirty="0">
                <a:cs typeface="Palatino Linotype"/>
              </a:rPr>
              <a:t> </a:t>
            </a:r>
            <a:r>
              <a:rPr sz="3200" dirty="0">
                <a:cs typeface="Palatino Linotype"/>
              </a:rPr>
              <a:t>image</a:t>
            </a:r>
            <a:r>
              <a:rPr sz="3200" spc="-10" dirty="0">
                <a:cs typeface="Palatino Linotype"/>
              </a:rPr>
              <a:t> </a:t>
            </a:r>
            <a:r>
              <a:rPr sz="3200" dirty="0">
                <a:cs typeface="Palatino Linotype"/>
              </a:rPr>
              <a:t>intensity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3200" spc="-5" dirty="0">
                <a:cs typeface="Palatino Linotype"/>
              </a:rPr>
              <a:t>Gradient:</a:t>
            </a:r>
            <a:r>
              <a:rPr sz="3200" spc="-15" dirty="0">
                <a:cs typeface="Palatino Linotype"/>
              </a:rPr>
              <a:t> </a:t>
            </a:r>
            <a:r>
              <a:rPr sz="3200" dirty="0">
                <a:cs typeface="Palatino Linotype"/>
              </a:rPr>
              <a:t>sensitive</a:t>
            </a:r>
            <a:r>
              <a:rPr sz="3200" spc="-15" dirty="0">
                <a:cs typeface="Palatino Linotype"/>
              </a:rPr>
              <a:t> </a:t>
            </a:r>
            <a:r>
              <a:rPr sz="3200" spc="-5" dirty="0">
                <a:cs typeface="Palatino Linotype"/>
              </a:rPr>
              <a:t>to </a:t>
            </a:r>
            <a:r>
              <a:rPr sz="3200" dirty="0">
                <a:cs typeface="Palatino Linotype"/>
              </a:rPr>
              <a:t>intensity</a:t>
            </a:r>
            <a:r>
              <a:rPr sz="3200" spc="-20" dirty="0">
                <a:cs typeface="Palatino Linotype"/>
              </a:rPr>
              <a:t> </a:t>
            </a:r>
            <a:r>
              <a:rPr sz="3200" dirty="0">
                <a:cs typeface="Palatino Linotype"/>
              </a:rPr>
              <a:t>changes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6515" y="1259245"/>
            <a:ext cx="713374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84" dirty="0">
                <a:solidFill>
                  <a:srgbClr val="003399"/>
                </a:solidFill>
                <a:latin typeface="+mn-lt"/>
              </a:rPr>
              <a:t>G</a:t>
            </a:r>
            <a:r>
              <a:rPr sz="6000" b="1" spc="-204" dirty="0">
                <a:solidFill>
                  <a:srgbClr val="003399"/>
                </a:solidFill>
                <a:latin typeface="+mn-lt"/>
              </a:rPr>
              <a:t>r</a:t>
            </a:r>
            <a:r>
              <a:rPr sz="6000" b="1" spc="-260" dirty="0">
                <a:solidFill>
                  <a:srgbClr val="003399"/>
                </a:solidFill>
                <a:latin typeface="+mn-lt"/>
              </a:rPr>
              <a:t>adient</a:t>
            </a:r>
            <a:r>
              <a:rPr sz="6000" b="1" spc="-90" dirty="0">
                <a:solidFill>
                  <a:srgbClr val="003399"/>
                </a:solidFill>
                <a:latin typeface="+mn-lt"/>
              </a:rPr>
              <a:t>-</a:t>
            </a:r>
            <a:r>
              <a:rPr sz="6000" b="1" spc="-445" dirty="0">
                <a:solidFill>
                  <a:srgbClr val="003399"/>
                </a:solidFill>
                <a:latin typeface="+mn-lt"/>
              </a:rPr>
              <a:t>Based</a:t>
            </a:r>
            <a:r>
              <a:rPr sz="6000" b="1" spc="-90" dirty="0">
                <a:solidFill>
                  <a:srgbClr val="003399"/>
                </a:solidFill>
                <a:latin typeface="+mn-lt"/>
              </a:rPr>
              <a:t> </a:t>
            </a:r>
            <a:r>
              <a:rPr sz="6000" b="1" spc="-355" dirty="0">
                <a:solidFill>
                  <a:srgbClr val="003399"/>
                </a:solidFill>
                <a:latin typeface="+mn-lt"/>
              </a:rPr>
              <a:t>Methods</a:t>
            </a:r>
            <a:endParaRPr sz="6000" b="1" dirty="0">
              <a:latin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7764" y="6476887"/>
            <a:ext cx="2295086" cy="1345043"/>
          </a:xfrm>
          <a:custGeom>
            <a:avLst/>
            <a:gdLst/>
            <a:ahLst/>
            <a:cxnLst/>
            <a:rect l="l" t="t" r="r" b="b"/>
            <a:pathLst>
              <a:path w="2147570" h="996950">
                <a:moveTo>
                  <a:pt x="2147316" y="0"/>
                </a:moveTo>
                <a:lnTo>
                  <a:pt x="0" y="0"/>
                </a:lnTo>
                <a:lnTo>
                  <a:pt x="0" y="996695"/>
                </a:lnTo>
                <a:lnTo>
                  <a:pt x="2147316" y="996695"/>
                </a:lnTo>
                <a:lnTo>
                  <a:pt x="214731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1694606" y="6991393"/>
            <a:ext cx="843322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71170" algn="l"/>
              </a:tabLst>
            </a:pPr>
            <a:r>
              <a:rPr sz="2000" spc="10" dirty="0">
                <a:solidFill>
                  <a:srgbClr val="FFFFFF"/>
                </a:solidFill>
                <a:latin typeface="Symbol"/>
                <a:cs typeface="Symbol"/>
              </a:rPr>
              <a:t>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f	</a:t>
            </a:r>
            <a:r>
              <a:rPr sz="2000" spc="5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 baseline="-16203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7826" y="4240734"/>
            <a:ext cx="1335405" cy="6514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58115" marR="152400" indent="-6096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Times New Roman"/>
                <a:cs typeface="Times New Roman"/>
              </a:rPr>
              <a:t>Gradient </a:t>
            </a:r>
            <a:r>
              <a:rPr sz="2000" spc="-5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71650" y="461881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273" y="0"/>
                </a:moveTo>
                <a:lnTo>
                  <a:pt x="533273" y="75946"/>
                </a:lnTo>
                <a:lnTo>
                  <a:pt x="596519" y="44323"/>
                </a:lnTo>
                <a:lnTo>
                  <a:pt x="545973" y="44323"/>
                </a:lnTo>
                <a:lnTo>
                  <a:pt x="545973" y="31623"/>
                </a:lnTo>
                <a:lnTo>
                  <a:pt x="596943" y="31623"/>
                </a:lnTo>
                <a:lnTo>
                  <a:pt x="533273" y="0"/>
                </a:lnTo>
                <a:close/>
              </a:path>
              <a:path w="609600" h="76200">
                <a:moveTo>
                  <a:pt x="533273" y="31623"/>
                </a:moveTo>
                <a:lnTo>
                  <a:pt x="0" y="31623"/>
                </a:lnTo>
                <a:lnTo>
                  <a:pt x="0" y="44323"/>
                </a:lnTo>
                <a:lnTo>
                  <a:pt x="533273" y="44323"/>
                </a:lnTo>
                <a:lnTo>
                  <a:pt x="533273" y="31623"/>
                </a:lnTo>
                <a:close/>
              </a:path>
              <a:path w="609600" h="76200">
                <a:moveTo>
                  <a:pt x="596943" y="31623"/>
                </a:moveTo>
                <a:lnTo>
                  <a:pt x="545973" y="31623"/>
                </a:lnTo>
                <a:lnTo>
                  <a:pt x="545973" y="44323"/>
                </a:lnTo>
                <a:lnTo>
                  <a:pt x="596519" y="44323"/>
                </a:lnTo>
                <a:lnTo>
                  <a:pt x="609473" y="37846"/>
                </a:lnTo>
                <a:lnTo>
                  <a:pt x="596943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3752850" y="461881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5946"/>
                </a:lnTo>
                <a:lnTo>
                  <a:pt x="596646" y="44323"/>
                </a:lnTo>
                <a:lnTo>
                  <a:pt x="546100" y="44323"/>
                </a:lnTo>
                <a:lnTo>
                  <a:pt x="546100" y="31623"/>
                </a:lnTo>
                <a:lnTo>
                  <a:pt x="597070" y="31623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623"/>
                </a:moveTo>
                <a:lnTo>
                  <a:pt x="0" y="31623"/>
                </a:lnTo>
                <a:lnTo>
                  <a:pt x="0" y="44323"/>
                </a:lnTo>
                <a:lnTo>
                  <a:pt x="533400" y="44323"/>
                </a:lnTo>
                <a:lnTo>
                  <a:pt x="533400" y="31623"/>
                </a:lnTo>
                <a:close/>
              </a:path>
              <a:path w="609600" h="76200">
                <a:moveTo>
                  <a:pt x="597070" y="31623"/>
                </a:moveTo>
                <a:lnTo>
                  <a:pt x="546100" y="31623"/>
                </a:lnTo>
                <a:lnTo>
                  <a:pt x="546100" y="44323"/>
                </a:lnTo>
                <a:lnTo>
                  <a:pt x="596646" y="44323"/>
                </a:lnTo>
                <a:lnTo>
                  <a:pt x="609600" y="37846"/>
                </a:lnTo>
                <a:lnTo>
                  <a:pt x="597070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847599" y="4242131"/>
            <a:ext cx="873125" cy="890628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spc="-5" dirty="0">
                <a:latin typeface="Times New Roman"/>
                <a:cs typeface="Times New Roman"/>
              </a:rPr>
              <a:t>image</a:t>
            </a:r>
            <a:endParaRPr sz="20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1045"/>
              </a:spcBef>
            </a:pPr>
            <a:r>
              <a:rPr sz="2000" i="1" dirty="0">
                <a:latin typeface="Times New Roman"/>
                <a:cs typeface="Times New Roman"/>
              </a:rPr>
              <a:t>f(x,y)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0926" y="4419041"/>
            <a:ext cx="1818639" cy="34304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Thresholding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9059" y="461881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5946"/>
                </a:lnTo>
                <a:lnTo>
                  <a:pt x="596646" y="44323"/>
                </a:lnTo>
                <a:lnTo>
                  <a:pt x="546100" y="44323"/>
                </a:lnTo>
                <a:lnTo>
                  <a:pt x="546100" y="31623"/>
                </a:lnTo>
                <a:lnTo>
                  <a:pt x="597070" y="31623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623"/>
                </a:moveTo>
                <a:lnTo>
                  <a:pt x="0" y="31623"/>
                </a:lnTo>
                <a:lnTo>
                  <a:pt x="0" y="44323"/>
                </a:lnTo>
                <a:lnTo>
                  <a:pt x="533400" y="44323"/>
                </a:lnTo>
                <a:lnTo>
                  <a:pt x="533400" y="31623"/>
                </a:lnTo>
                <a:close/>
              </a:path>
              <a:path w="609600" h="76200">
                <a:moveTo>
                  <a:pt x="597070" y="31623"/>
                </a:moveTo>
                <a:lnTo>
                  <a:pt x="546100" y="31623"/>
                </a:lnTo>
                <a:lnTo>
                  <a:pt x="546100" y="44323"/>
                </a:lnTo>
                <a:lnTo>
                  <a:pt x="596646" y="44323"/>
                </a:lnTo>
                <a:lnTo>
                  <a:pt x="609600" y="37846"/>
                </a:lnTo>
                <a:lnTo>
                  <a:pt x="597070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 txBox="1"/>
          <p:nvPr/>
        </p:nvSpPr>
        <p:spPr>
          <a:xfrm>
            <a:off x="6844539" y="4263720"/>
            <a:ext cx="712470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marR="30480" indent="-2603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edge  </a:t>
            </a:r>
            <a:r>
              <a:rPr sz="2000" spc="-10" dirty="0">
                <a:latin typeface="Times New Roman"/>
                <a:cs typeface="Times New Roman"/>
              </a:rPr>
              <a:t>map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sz="2000" i="1" dirty="0">
                <a:latin typeface="Times New Roman"/>
                <a:cs typeface="Times New Roman"/>
              </a:rPr>
              <a:t>e(x,</a:t>
            </a:r>
            <a:r>
              <a:rPr sz="2000" i="1" spc="5" dirty="0">
                <a:latin typeface="Times New Roman"/>
                <a:cs typeface="Times New Roman"/>
              </a:rPr>
              <a:t>y</a:t>
            </a:r>
            <a:r>
              <a:rPr sz="2000" i="1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4259" y="3935934"/>
            <a:ext cx="4419600" cy="123110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R="477520" algn="ctr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g(x,y)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84014" y="6602934"/>
            <a:ext cx="3248025" cy="914400"/>
          </a:xfrm>
          <a:custGeom>
            <a:avLst/>
            <a:gdLst/>
            <a:ahLst/>
            <a:cxnLst/>
            <a:rect l="l" t="t" r="r" b="b"/>
            <a:pathLst>
              <a:path w="3248025" h="914400">
                <a:moveTo>
                  <a:pt x="3247644" y="0"/>
                </a:moveTo>
                <a:lnTo>
                  <a:pt x="0" y="0"/>
                </a:lnTo>
                <a:lnTo>
                  <a:pt x="0" y="914400"/>
                </a:lnTo>
                <a:lnTo>
                  <a:pt x="3247644" y="914400"/>
                </a:lnTo>
                <a:lnTo>
                  <a:pt x="324764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 txBox="1"/>
          <p:nvPr/>
        </p:nvSpPr>
        <p:spPr>
          <a:xfrm>
            <a:off x="5773686" y="6580923"/>
            <a:ext cx="2114550" cy="81047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19"/>
              </a:spcBef>
              <a:tabLst>
                <a:tab pos="616585" algn="l"/>
              </a:tabLst>
            </a:pPr>
            <a:r>
              <a:rPr sz="20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IN"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-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000" spc="-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| </a:t>
            </a:r>
            <a:r>
              <a:rPr sz="2000" i="1" spc="18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1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000" i="1" spc="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0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lang="en-IN" sz="2000" spc="-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FFFFFF"/>
                </a:solidFill>
                <a:latin typeface="Symbol"/>
                <a:cs typeface="Symbol"/>
              </a:rPr>
              <a:t></a:t>
            </a:r>
            <a:r>
              <a:rPr sz="2000" spc="-1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0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25"/>
              </a:spcBef>
              <a:tabLst>
                <a:tab pos="778510" algn="l"/>
              </a:tabLst>
            </a:pPr>
            <a:r>
              <a:rPr sz="20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otherwise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7145" y="6817770"/>
            <a:ext cx="1326515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 baseline="-9259" dirty="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34636" y="4960569"/>
            <a:ext cx="260985" cy="1490345"/>
          </a:xfrm>
          <a:custGeom>
            <a:avLst/>
            <a:gdLst/>
            <a:ahLst/>
            <a:cxnLst/>
            <a:rect l="l" t="t" r="r" b="b"/>
            <a:pathLst>
              <a:path w="260985" h="1490345">
                <a:moveTo>
                  <a:pt x="217017" y="1415538"/>
                </a:moveTo>
                <a:lnTo>
                  <a:pt x="185547" y="1420368"/>
                </a:lnTo>
                <a:lnTo>
                  <a:pt x="234823" y="1489964"/>
                </a:lnTo>
                <a:lnTo>
                  <a:pt x="254665" y="1428115"/>
                </a:lnTo>
                <a:lnTo>
                  <a:pt x="218948" y="1428115"/>
                </a:lnTo>
                <a:lnTo>
                  <a:pt x="217017" y="1415538"/>
                </a:lnTo>
                <a:close/>
              </a:path>
              <a:path w="260985" h="1490345">
                <a:moveTo>
                  <a:pt x="229604" y="1413607"/>
                </a:moveTo>
                <a:lnTo>
                  <a:pt x="217017" y="1415538"/>
                </a:lnTo>
                <a:lnTo>
                  <a:pt x="218948" y="1428115"/>
                </a:lnTo>
                <a:lnTo>
                  <a:pt x="231521" y="1426083"/>
                </a:lnTo>
                <a:lnTo>
                  <a:pt x="229604" y="1413607"/>
                </a:lnTo>
                <a:close/>
              </a:path>
              <a:path w="260985" h="1490345">
                <a:moveTo>
                  <a:pt x="260858" y="1408811"/>
                </a:moveTo>
                <a:lnTo>
                  <a:pt x="229604" y="1413607"/>
                </a:lnTo>
                <a:lnTo>
                  <a:pt x="231521" y="1426083"/>
                </a:lnTo>
                <a:lnTo>
                  <a:pt x="218948" y="1428115"/>
                </a:lnTo>
                <a:lnTo>
                  <a:pt x="254665" y="1428115"/>
                </a:lnTo>
                <a:lnTo>
                  <a:pt x="260858" y="1408811"/>
                </a:lnTo>
                <a:close/>
              </a:path>
              <a:path w="260985" h="1490345">
                <a:moveTo>
                  <a:pt x="12446" y="0"/>
                </a:moveTo>
                <a:lnTo>
                  <a:pt x="0" y="2031"/>
                </a:lnTo>
                <a:lnTo>
                  <a:pt x="217017" y="1415538"/>
                </a:lnTo>
                <a:lnTo>
                  <a:pt x="229604" y="1413607"/>
                </a:lnTo>
                <a:lnTo>
                  <a:pt x="12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2587117" y="5152974"/>
            <a:ext cx="473709" cy="1297940"/>
          </a:xfrm>
          <a:custGeom>
            <a:avLst/>
            <a:gdLst/>
            <a:ahLst/>
            <a:cxnLst/>
            <a:rect l="l" t="t" r="r" b="b"/>
            <a:pathLst>
              <a:path w="473710" h="1297939">
                <a:moveTo>
                  <a:pt x="0" y="1212976"/>
                </a:moveTo>
                <a:lnTo>
                  <a:pt x="10540" y="1297558"/>
                </a:lnTo>
                <a:lnTo>
                  <a:pt x="70558" y="1239773"/>
                </a:lnTo>
                <a:lnTo>
                  <a:pt x="37718" y="1239773"/>
                </a:lnTo>
                <a:lnTo>
                  <a:pt x="25653" y="1235582"/>
                </a:lnTo>
                <a:lnTo>
                  <a:pt x="29909" y="1223527"/>
                </a:lnTo>
                <a:lnTo>
                  <a:pt x="0" y="1212976"/>
                </a:lnTo>
                <a:close/>
              </a:path>
              <a:path w="473710" h="1297939">
                <a:moveTo>
                  <a:pt x="29909" y="1223527"/>
                </a:moveTo>
                <a:lnTo>
                  <a:pt x="25653" y="1235582"/>
                </a:lnTo>
                <a:lnTo>
                  <a:pt x="37718" y="1239773"/>
                </a:lnTo>
                <a:lnTo>
                  <a:pt x="41953" y="1227775"/>
                </a:lnTo>
                <a:lnTo>
                  <a:pt x="29909" y="1223527"/>
                </a:lnTo>
                <a:close/>
              </a:path>
              <a:path w="473710" h="1297939">
                <a:moveTo>
                  <a:pt x="41953" y="1227775"/>
                </a:moveTo>
                <a:lnTo>
                  <a:pt x="37718" y="1239773"/>
                </a:lnTo>
                <a:lnTo>
                  <a:pt x="70558" y="1239773"/>
                </a:lnTo>
                <a:lnTo>
                  <a:pt x="72008" y="1238376"/>
                </a:lnTo>
                <a:lnTo>
                  <a:pt x="41953" y="1227775"/>
                </a:lnTo>
                <a:close/>
              </a:path>
              <a:path w="473710" h="1297939">
                <a:moveTo>
                  <a:pt x="461771" y="0"/>
                </a:moveTo>
                <a:lnTo>
                  <a:pt x="29909" y="1223527"/>
                </a:lnTo>
                <a:lnTo>
                  <a:pt x="41953" y="1227775"/>
                </a:lnTo>
                <a:lnTo>
                  <a:pt x="473709" y="4317"/>
                </a:lnTo>
                <a:lnTo>
                  <a:pt x="461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 txBox="1"/>
          <p:nvPr/>
        </p:nvSpPr>
        <p:spPr>
          <a:xfrm>
            <a:off x="303530" y="6983730"/>
            <a:ext cx="1093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Palatino Linotype"/>
                <a:cs typeface="Palatino Linotype"/>
              </a:rPr>
              <a:t>G</a:t>
            </a:r>
            <a:r>
              <a:rPr sz="2000" dirty="0">
                <a:latin typeface="Palatino Linotype"/>
                <a:cs typeface="Palatino Linotype"/>
              </a:rPr>
              <a:t>radien</a:t>
            </a:r>
            <a:r>
              <a:rPr sz="2000" spc="-10" dirty="0">
                <a:latin typeface="Palatino Linotype"/>
                <a:cs typeface="Palatino Linotype"/>
              </a:rPr>
              <a:t>t</a:t>
            </a:r>
            <a:r>
              <a:rPr sz="2000" dirty="0">
                <a:latin typeface="Palatino Linotype"/>
                <a:cs typeface="Palatino Linotype"/>
              </a:rPr>
              <a:t>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120638" y="5704155"/>
            <a:ext cx="1184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alatino Linotype"/>
                <a:cs typeface="Palatino Linotype"/>
              </a:rPr>
              <a:t>edge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pixel</a:t>
            </a:r>
            <a:endParaRPr sz="2000" dirty="0">
              <a:latin typeface="Palatino Linotype"/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69000" y="6096000"/>
            <a:ext cx="2191259" cy="457200"/>
            <a:chOff x="5733541" y="4903266"/>
            <a:chExt cx="2191259" cy="457200"/>
          </a:xfrm>
        </p:grpSpPr>
        <p:sp>
          <p:nvSpPr>
            <p:cNvPr id="26" name="object 26"/>
            <p:cNvSpPr/>
            <p:nvPr/>
          </p:nvSpPr>
          <p:spPr>
            <a:xfrm>
              <a:off x="5733541" y="4903266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0" y="457200"/>
                  </a:moveTo>
                  <a:lnTo>
                    <a:pt x="304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0000" y="4903266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0" y="457200"/>
                  </a:moveTo>
                  <a:lnTo>
                    <a:pt x="304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38440" y="5704155"/>
            <a:ext cx="1102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Palatino Linotype"/>
                <a:cs typeface="Palatino Linotype"/>
              </a:rPr>
              <a:t>t</a:t>
            </a:r>
            <a:r>
              <a:rPr sz="2000" spc="-10" dirty="0">
                <a:latin typeface="Palatino Linotype"/>
                <a:cs typeface="Palatino Linotype"/>
              </a:rPr>
              <a:t>h</a:t>
            </a:r>
            <a:r>
              <a:rPr sz="2000" dirty="0">
                <a:latin typeface="Palatino Linotype"/>
                <a:cs typeface="Palatino Linotype"/>
              </a:rPr>
              <a:t>reshold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50000" y="7821930"/>
            <a:ext cx="1681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Palatino Linotype"/>
                <a:cs typeface="Palatino Linotype"/>
              </a:rPr>
              <a:t>non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edge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pixel</a:t>
            </a:r>
          </a:p>
        </p:txBody>
      </p:sp>
      <p:sp>
        <p:nvSpPr>
          <p:cNvPr id="30" name="object 30"/>
          <p:cNvSpPr/>
          <p:nvPr/>
        </p:nvSpPr>
        <p:spPr>
          <a:xfrm>
            <a:off x="6045200" y="7441134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1065825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99149"/>
              </p:ext>
            </p:extLst>
          </p:nvPr>
        </p:nvGraphicFramePr>
        <p:xfrm>
          <a:off x="2420257" y="6511168"/>
          <a:ext cx="904671" cy="128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355446" imgH="812447" progId="Equation.3">
                  <p:embed/>
                </p:oleObj>
              </mc:Choice>
              <mc:Fallback>
                <p:oleObj name="Equation" r:id="rId3" imgW="355446" imgH="81244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257" y="6511168"/>
                        <a:ext cx="904671" cy="1283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661" y="1390135"/>
            <a:ext cx="53041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84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204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60" dirty="0">
                <a:solidFill>
                  <a:srgbClr val="003399"/>
                </a:solidFill>
                <a:latin typeface="+mn-lt"/>
              </a:rPr>
              <a:t>adient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Ope</a:t>
            </a:r>
            <a:r>
              <a:rPr sz="5400" b="1" spc="-15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95" dirty="0">
                <a:solidFill>
                  <a:srgbClr val="003399"/>
                </a:solidFill>
                <a:latin typeface="+mn-lt"/>
              </a:rPr>
              <a:t>tors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966" y="2798928"/>
            <a:ext cx="9269434" cy="906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40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gradient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5" dirty="0" smtClean="0">
                <a:latin typeface="Microsoft Sans Serif"/>
                <a:cs typeface="Microsoft Sans Serif"/>
              </a:rPr>
              <a:t>image</a:t>
            </a:r>
            <a:r>
              <a:rPr lang="en-IN" sz="2900" spc="25" dirty="0">
                <a:latin typeface="Microsoft Sans Serif"/>
                <a:cs typeface="Microsoft Sans Serif"/>
              </a:rPr>
              <a:t> </a:t>
            </a:r>
            <a:r>
              <a:rPr lang="en-IN" sz="2900" spc="25" dirty="0" smtClean="0">
                <a:latin typeface="Microsoft Sans Serif"/>
                <a:cs typeface="Microsoft Sans Serif"/>
              </a:rPr>
              <a:t>I(x, y) </a:t>
            </a:r>
            <a:r>
              <a:rPr sz="2900" spc="-15" dirty="0" smtClean="0">
                <a:latin typeface="Microsoft Sans Serif"/>
                <a:cs typeface="Microsoft Sans Serif"/>
              </a:rPr>
              <a:t>at</a:t>
            </a:r>
            <a:r>
              <a:rPr sz="2900" spc="15" dirty="0" smtClean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location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lang="en-IN" sz="2900" spc="30" dirty="0" smtClean="0">
                <a:latin typeface="Microsoft Sans Serif"/>
                <a:cs typeface="Microsoft Sans Serif"/>
              </a:rPr>
              <a:t>(x, y) </a:t>
            </a:r>
            <a:r>
              <a:rPr sz="2900" spc="-260" dirty="0" smtClean="0">
                <a:latin typeface="Microsoft Sans Serif"/>
                <a:cs typeface="Microsoft Sans Serif"/>
              </a:rPr>
              <a:t>is</a:t>
            </a:r>
            <a:r>
              <a:rPr sz="2900" spc="30" dirty="0" smtClean="0">
                <a:latin typeface="Microsoft Sans Serif"/>
                <a:cs typeface="Microsoft Sans Serif"/>
              </a:rPr>
              <a:t> </a:t>
            </a:r>
            <a:r>
              <a:rPr sz="2900" spc="-175" dirty="0" smtClean="0">
                <a:latin typeface="Microsoft Sans Serif"/>
                <a:cs typeface="Microsoft Sans Serif"/>
              </a:rPr>
              <a:t>the</a:t>
            </a:r>
            <a:r>
              <a:rPr lang="en-IN" sz="2900" spc="-175" dirty="0" smtClean="0">
                <a:latin typeface="Microsoft Sans Serif"/>
                <a:cs typeface="Microsoft Sans Serif"/>
              </a:rPr>
              <a:t> vector:</a:t>
            </a:r>
            <a:endParaRPr sz="29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967" y="5971733"/>
            <a:ext cx="553008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3200" spc="-335" dirty="0">
                <a:cs typeface="Microsoft Sans Serif"/>
              </a:rPr>
              <a:t>The</a:t>
            </a:r>
            <a:r>
              <a:rPr sz="3200" spc="30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magni</a:t>
            </a:r>
            <a:r>
              <a:rPr sz="3200" spc="-80" dirty="0">
                <a:cs typeface="Microsoft Sans Serif"/>
              </a:rPr>
              <a:t>t</a:t>
            </a:r>
            <a:r>
              <a:rPr sz="3200" spc="-175" dirty="0">
                <a:cs typeface="Microsoft Sans Serif"/>
              </a:rPr>
              <a:t>ude</a:t>
            </a:r>
            <a:r>
              <a:rPr sz="3200" spc="10" dirty="0">
                <a:cs typeface="Microsoft Sans Serif"/>
              </a:rPr>
              <a:t> </a:t>
            </a:r>
            <a:r>
              <a:rPr sz="3200" dirty="0">
                <a:cs typeface="Microsoft Sans Serif"/>
              </a:rPr>
              <a:t>of</a:t>
            </a:r>
            <a:r>
              <a:rPr sz="3200" spc="105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the</a:t>
            </a:r>
            <a:r>
              <a:rPr sz="3200" spc="30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g</a:t>
            </a:r>
            <a:r>
              <a:rPr sz="3200" spc="-25" dirty="0">
                <a:cs typeface="Microsoft Sans Serif"/>
              </a:rPr>
              <a:t>r</a:t>
            </a:r>
            <a:r>
              <a:rPr sz="3200" spc="-105" dirty="0">
                <a:cs typeface="Microsoft Sans Serif"/>
              </a:rPr>
              <a:t>adient:</a:t>
            </a:r>
            <a:endParaRPr sz="3200" dirty="0"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966" y="7184796"/>
            <a:ext cx="599283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3200" spc="-335" dirty="0">
                <a:cs typeface="Microsoft Sans Serif"/>
              </a:rPr>
              <a:t>The</a:t>
            </a:r>
            <a:r>
              <a:rPr sz="3200" spc="3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di</a:t>
            </a:r>
            <a:r>
              <a:rPr sz="3200" spc="-10" dirty="0">
                <a:cs typeface="Microsoft Sans Serif"/>
              </a:rPr>
              <a:t>r</a:t>
            </a:r>
            <a:r>
              <a:rPr sz="3200" spc="-175" dirty="0">
                <a:cs typeface="Microsoft Sans Serif"/>
              </a:rPr>
              <a:t>ection</a:t>
            </a:r>
            <a:r>
              <a:rPr sz="3200" spc="10" dirty="0">
                <a:cs typeface="Microsoft Sans Serif"/>
              </a:rPr>
              <a:t> </a:t>
            </a:r>
            <a:r>
              <a:rPr sz="3200" dirty="0">
                <a:cs typeface="Microsoft Sans Serif"/>
              </a:rPr>
              <a:t>of</a:t>
            </a:r>
            <a:r>
              <a:rPr sz="3200" spc="105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the</a:t>
            </a:r>
            <a:r>
              <a:rPr sz="3200" spc="30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g</a:t>
            </a:r>
            <a:r>
              <a:rPr sz="3200" spc="-25" dirty="0">
                <a:cs typeface="Microsoft Sans Serif"/>
              </a:rPr>
              <a:t>r</a:t>
            </a:r>
            <a:r>
              <a:rPr sz="3200" spc="-15" dirty="0">
                <a:cs typeface="Microsoft Sans Serif"/>
              </a:rPr>
              <a:t>a</a:t>
            </a:r>
            <a:r>
              <a:rPr sz="3200" spc="-10" dirty="0">
                <a:cs typeface="Microsoft Sans Serif"/>
              </a:rPr>
              <a:t>d</a:t>
            </a:r>
            <a:r>
              <a:rPr sz="3200" spc="-160" dirty="0">
                <a:cs typeface="Microsoft Sans Serif"/>
              </a:rPr>
              <a:t>ien</a:t>
            </a:r>
            <a:r>
              <a:rPr sz="3200" spc="-95" dirty="0">
                <a:cs typeface="Microsoft Sans Serif"/>
              </a:rPr>
              <a:t>t</a:t>
            </a:r>
            <a:r>
              <a:rPr sz="3200" spc="-15" dirty="0">
                <a:cs typeface="Microsoft Sans Serif"/>
              </a:rPr>
              <a:t> </a:t>
            </a:r>
            <a:r>
              <a:rPr sz="3200" spc="-245" dirty="0">
                <a:cs typeface="Microsoft Sans Serif"/>
              </a:rPr>
              <a:t>v</a:t>
            </a:r>
            <a:r>
              <a:rPr sz="3200" spc="-145" dirty="0">
                <a:cs typeface="Microsoft Sans Serif"/>
              </a:rPr>
              <a:t>ector:</a:t>
            </a:r>
            <a:endParaRPr sz="3200" dirty="0"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1463" y="4384069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259" y="0"/>
                </a:lnTo>
              </a:path>
            </a:pathLst>
          </a:custGeom>
          <a:ln w="102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78624" y="4624705"/>
            <a:ext cx="123189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Symbol"/>
                <a:cs typeface="Symbol"/>
              </a:rPr>
              <a:t>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3224" y="4409739"/>
            <a:ext cx="56642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Symbol"/>
                <a:cs typeface="Symbol"/>
              </a:rPr>
              <a:t></a:t>
            </a:r>
            <a:r>
              <a:rPr sz="2925" i="1" spc="15" baseline="-27065" dirty="0">
                <a:latin typeface="Times New Roman"/>
                <a:cs typeface="Times New Roman"/>
              </a:rPr>
              <a:t>G</a:t>
            </a:r>
            <a:r>
              <a:rPr sz="2925" i="1" spc="525" baseline="-2706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2526" y="4591441"/>
            <a:ext cx="27686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50" i="1" spc="5" dirty="0">
                <a:latin typeface="Times New Roman"/>
                <a:cs typeface="Times New Roman"/>
              </a:rPr>
              <a:t>y</a:t>
            </a:r>
            <a:r>
              <a:rPr sz="1150" i="1" spc="-45" dirty="0">
                <a:latin typeface="Times New Roman"/>
                <a:cs typeface="Times New Roman"/>
              </a:rPr>
              <a:t> </a:t>
            </a:r>
            <a:r>
              <a:rPr sz="2925" spc="22" baseline="-7122" dirty="0">
                <a:latin typeface="Symbol"/>
                <a:cs typeface="Symbol"/>
              </a:rPr>
              <a:t></a:t>
            </a:r>
            <a:endParaRPr sz="2925" baseline="-7122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2000" y="4353424"/>
            <a:ext cx="148018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20" dirty="0">
                <a:latin typeface="Symbol"/>
                <a:cs typeface="Symbol"/>
              </a:rPr>
              <a:t></a:t>
            </a:r>
            <a:r>
              <a:rPr sz="1950" i="1" spc="20" dirty="0">
                <a:latin typeface="Times New Roman"/>
                <a:cs typeface="Times New Roman"/>
              </a:rPr>
              <a:t>I</a:t>
            </a:r>
            <a:r>
              <a:rPr sz="1950" i="1" spc="160" dirty="0">
                <a:latin typeface="Times New Roman"/>
                <a:cs typeface="Times New Roman"/>
              </a:rPr>
              <a:t> </a:t>
            </a:r>
            <a:r>
              <a:rPr sz="1950" spc="25" dirty="0" smtClean="0">
                <a:latin typeface="Symbol"/>
                <a:cs typeface="Symbol"/>
              </a:rPr>
              <a:t></a:t>
            </a:r>
            <a:r>
              <a:rPr sz="1950" spc="-20" dirty="0" smtClean="0">
                <a:latin typeface="Times New Roman"/>
                <a:cs typeface="Times New Roman"/>
              </a:rPr>
              <a:t> </a:t>
            </a:r>
            <a:r>
              <a:rPr sz="2925" spc="44" baseline="41310" dirty="0">
                <a:latin typeface="Symbol"/>
                <a:cs typeface="Symbol"/>
              </a:rPr>
              <a:t></a:t>
            </a:r>
            <a:r>
              <a:rPr sz="2925" i="1" spc="44" baseline="45584" dirty="0">
                <a:latin typeface="Times New Roman"/>
                <a:cs typeface="Times New Roman"/>
              </a:rPr>
              <a:t>G</a:t>
            </a:r>
            <a:r>
              <a:rPr sz="1725" i="1" spc="44" baseline="53140" dirty="0">
                <a:latin typeface="Times New Roman"/>
                <a:cs typeface="Times New Roman"/>
              </a:rPr>
              <a:t>x</a:t>
            </a:r>
            <a:r>
              <a:rPr sz="1725" i="1" spc="22" baseline="53140" dirty="0">
                <a:latin typeface="Times New Roman"/>
                <a:cs typeface="Times New Roman"/>
              </a:rPr>
              <a:t> </a:t>
            </a:r>
            <a:r>
              <a:rPr sz="2925" spc="22" baseline="41310" dirty="0">
                <a:latin typeface="Symbol"/>
                <a:cs typeface="Symbol"/>
              </a:rPr>
              <a:t></a:t>
            </a:r>
            <a:r>
              <a:rPr sz="2925" baseline="41310" dirty="0">
                <a:latin typeface="Times New Roman"/>
                <a:cs typeface="Times New Roman"/>
              </a:rPr>
              <a:t> </a:t>
            </a:r>
            <a:r>
              <a:rPr lang="en-IN" sz="2925" baseline="41310" dirty="0" smtClean="0">
                <a:latin typeface="Times New Roman"/>
                <a:cs typeface="Times New Roman"/>
              </a:rPr>
              <a:t> </a:t>
            </a:r>
            <a:r>
              <a:rPr sz="1950" spc="25" dirty="0" smtClean="0">
                <a:latin typeface="Symbol"/>
                <a:cs typeface="Symbol"/>
              </a:rPr>
              <a:t></a:t>
            </a:r>
            <a:endParaRPr sz="2925" baseline="47008" dirty="0">
              <a:latin typeface="Symbol"/>
              <a:cs typeface="Symbo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41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481892"/>
              </p:ext>
            </p:extLst>
          </p:nvPr>
        </p:nvGraphicFramePr>
        <p:xfrm>
          <a:off x="4749800" y="3701914"/>
          <a:ext cx="1064942" cy="178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672840" imgH="812520" progId="Equation.3">
                  <p:embed/>
                </p:oleObj>
              </mc:Choice>
              <mc:Fallback>
                <p:oleObj name="Equation" r:id="rId3" imgW="672840" imgH="8125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3701914"/>
                        <a:ext cx="1064942" cy="1784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0" y="0"/>
            <a:ext cx="1041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60090"/>
              </p:ext>
            </p:extLst>
          </p:nvPr>
        </p:nvGraphicFramePr>
        <p:xfrm>
          <a:off x="6579991" y="7010400"/>
          <a:ext cx="3032028" cy="101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5" imgW="1282700" imgH="431800" progId="Equation.3">
                  <p:embed/>
                </p:oleObj>
              </mc:Choice>
              <mc:Fallback>
                <p:oleObj name="Equation" r:id="rId5" imgW="12827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9991" y="7010400"/>
                        <a:ext cx="3032028" cy="1010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780" y="5959179"/>
            <a:ext cx="2898820" cy="594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387" y="1148174"/>
            <a:ext cx="76906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25" dirty="0">
                <a:solidFill>
                  <a:srgbClr val="003399"/>
                </a:solidFill>
                <a:latin typeface="+mn-lt"/>
              </a:rPr>
              <a:t>The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M</a:t>
            </a:r>
            <a:r>
              <a:rPr sz="5400" b="1" spc="-20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254" dirty="0">
                <a:solidFill>
                  <a:srgbClr val="003399"/>
                </a:solidFill>
                <a:latin typeface="+mn-lt"/>
              </a:rPr>
              <a:t>aning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20" dirty="0">
                <a:solidFill>
                  <a:srgbClr val="003399"/>
                </a:solidFill>
                <a:latin typeface="+mn-lt"/>
              </a:rPr>
              <a:t>of</a:t>
            </a:r>
            <a:r>
              <a:rPr sz="5400" b="1" spc="2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40" dirty="0">
                <a:solidFill>
                  <a:srgbClr val="003399"/>
                </a:solidFill>
                <a:latin typeface="+mn-lt"/>
              </a:rPr>
              <a:t>the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84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204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60" dirty="0">
                <a:solidFill>
                  <a:srgbClr val="003399"/>
                </a:solidFill>
                <a:latin typeface="+mn-lt"/>
              </a:rPr>
              <a:t>adient</a:t>
            </a:r>
            <a:endParaRPr sz="5400" b="1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00" y="2438400"/>
            <a:ext cx="8713329" cy="36978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5999" y="6562683"/>
            <a:ext cx="8001001" cy="1514517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6830" rIns="0" bIns="0" rtlCol="0">
            <a:spAutoFit/>
          </a:bodyPr>
          <a:lstStyle/>
          <a:p>
            <a:pPr marR="314960">
              <a:lnSpc>
                <a:spcPct val="100000"/>
              </a:lnSpc>
              <a:spcBef>
                <a:spcPts val="290"/>
              </a:spcBef>
            </a:pP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direction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 of</a:t>
            </a:r>
            <a:r>
              <a:rPr sz="32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 edge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at location 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(x,y)</a:t>
            </a:r>
            <a:r>
              <a:rPr sz="32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perpendicular</a:t>
            </a:r>
            <a:r>
              <a:rPr sz="32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gradient</a:t>
            </a:r>
            <a:r>
              <a:rPr sz="32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mbria"/>
                <a:cs typeface="Cambria"/>
              </a:rPr>
              <a:t>vector</a:t>
            </a:r>
            <a:r>
              <a:rPr sz="32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at </a:t>
            </a:r>
            <a:r>
              <a:rPr sz="3200" spc="-5" dirty="0" smtClean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lang="en-IN" sz="3200" spc="-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 smtClean="0">
                <a:solidFill>
                  <a:srgbClr val="FFFFFF"/>
                </a:solidFill>
                <a:latin typeface="Cambria"/>
                <a:cs typeface="Cambria"/>
              </a:rPr>
              <a:t>point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387" y="1243551"/>
            <a:ext cx="81478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25" dirty="0">
                <a:solidFill>
                  <a:srgbClr val="003399"/>
                </a:solidFill>
                <a:latin typeface="+mn-lt"/>
              </a:rPr>
              <a:t>The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20" dirty="0">
                <a:solidFill>
                  <a:srgbClr val="003399"/>
                </a:solidFill>
                <a:latin typeface="+mn-lt"/>
              </a:rPr>
              <a:t>disc</a:t>
            </a:r>
            <a:r>
              <a:rPr sz="5400" b="1" spc="-24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ete</a:t>
            </a:r>
            <a:r>
              <a:rPr sz="5400" b="1" spc="-6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25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60" dirty="0">
                <a:solidFill>
                  <a:srgbClr val="003399"/>
                </a:solidFill>
                <a:latin typeface="+mn-lt"/>
              </a:rPr>
              <a:t>adient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Ope</a:t>
            </a:r>
            <a:r>
              <a:rPr sz="5400" b="1" spc="-15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95" dirty="0">
                <a:solidFill>
                  <a:srgbClr val="003399"/>
                </a:solidFill>
                <a:latin typeface="+mn-lt"/>
              </a:rPr>
              <a:t>tors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3180207"/>
            <a:ext cx="8839200" cy="888063"/>
          </a:xfrm>
          <a:prstGeom prst="rect">
            <a:avLst/>
          </a:prstGeom>
          <a:solidFill>
            <a:srgbClr val="005DA1"/>
          </a:solidFill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8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digital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ima</a:t>
            </a:r>
            <a:r>
              <a:rPr sz="2800" spc="-19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-26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16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lang="en-IN" sz="2800" spc="-16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fi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ri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ati</a:t>
            </a:r>
            <a:r>
              <a:rPr sz="2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3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tained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fi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di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nc</a:t>
            </a:r>
            <a:r>
              <a:rPr sz="28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4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28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00988" y="4760595"/>
            <a:ext cx="6936105" cy="649605"/>
            <a:chOff x="1046988" y="3713988"/>
            <a:chExt cx="6936105" cy="649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810000"/>
              <a:ext cx="6877050" cy="4381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6894" y="3723894"/>
              <a:ext cx="6916420" cy="629920"/>
            </a:xfrm>
            <a:custGeom>
              <a:avLst/>
              <a:gdLst/>
              <a:ahLst/>
              <a:cxnLst/>
              <a:rect l="l" t="t" r="r" b="b"/>
              <a:pathLst>
                <a:path w="6916420" h="629920">
                  <a:moveTo>
                    <a:pt x="0" y="629411"/>
                  </a:moveTo>
                  <a:lnTo>
                    <a:pt x="6915911" y="629411"/>
                  </a:lnTo>
                  <a:lnTo>
                    <a:pt x="6915911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ln w="19812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00988" y="5979795"/>
            <a:ext cx="6955790" cy="725805"/>
            <a:chOff x="1046988" y="4933188"/>
            <a:chExt cx="6955790" cy="7258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5029200"/>
              <a:ext cx="6896859" cy="5143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56894" y="4943094"/>
              <a:ext cx="6936105" cy="706120"/>
            </a:xfrm>
            <a:custGeom>
              <a:avLst/>
              <a:gdLst/>
              <a:ahLst/>
              <a:cxnLst/>
              <a:rect l="l" t="t" r="r" b="b"/>
              <a:pathLst>
                <a:path w="6936105" h="706120">
                  <a:moveTo>
                    <a:pt x="0" y="705611"/>
                  </a:moveTo>
                  <a:lnTo>
                    <a:pt x="6935724" y="705611"/>
                  </a:lnTo>
                  <a:lnTo>
                    <a:pt x="6935724" y="0"/>
                  </a:lnTo>
                  <a:lnTo>
                    <a:pt x="0" y="0"/>
                  </a:lnTo>
                  <a:lnTo>
                    <a:pt x="0" y="705611"/>
                  </a:lnTo>
                  <a:close/>
                </a:path>
              </a:pathLst>
            </a:custGeom>
            <a:ln w="19811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213579"/>
            <a:ext cx="88590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350" dirty="0">
                <a:solidFill>
                  <a:srgbClr val="003399"/>
                </a:solidFill>
                <a:latin typeface="+mn-lt"/>
              </a:rPr>
              <a:t>Detection</a:t>
            </a:r>
            <a:r>
              <a:rPr sz="5400" b="1" spc="-7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20" dirty="0">
                <a:solidFill>
                  <a:srgbClr val="003399"/>
                </a:solidFill>
                <a:latin typeface="+mn-lt"/>
              </a:rPr>
              <a:t>of</a:t>
            </a:r>
            <a:r>
              <a:rPr sz="5400" b="1" spc="26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20" dirty="0">
                <a:solidFill>
                  <a:srgbClr val="003399"/>
                </a:solidFill>
                <a:latin typeface="+mn-lt"/>
              </a:rPr>
              <a:t>Discontinuit</a:t>
            </a:r>
            <a:r>
              <a:rPr sz="5400" b="1" spc="-215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455" dirty="0">
                <a:solidFill>
                  <a:srgbClr val="003399"/>
                </a:solidFill>
                <a:latin typeface="+mn-lt"/>
              </a:rPr>
              <a:t>es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6" y="2514600"/>
            <a:ext cx="9011414" cy="560281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buClr>
                <a:srgbClr val="DD8046"/>
              </a:buClr>
              <a:buSzPct val="54687"/>
              <a:buFont typeface="Wingdings"/>
              <a:buChar char=""/>
              <a:tabLst>
                <a:tab pos="311785" algn="l"/>
              </a:tabLst>
            </a:pPr>
            <a:r>
              <a:rPr sz="4000" spc="-260" dirty="0">
                <a:cs typeface="Microsoft Sans Serif"/>
              </a:rPr>
              <a:t>There</a:t>
            </a:r>
            <a:r>
              <a:rPr sz="4000" spc="10" dirty="0">
                <a:cs typeface="Microsoft Sans Serif"/>
              </a:rPr>
              <a:t> </a:t>
            </a:r>
            <a:r>
              <a:rPr sz="4000" spc="-65" dirty="0">
                <a:cs typeface="Microsoft Sans Serif"/>
              </a:rPr>
              <a:t>are</a:t>
            </a:r>
            <a:r>
              <a:rPr sz="4000" spc="25" dirty="0">
                <a:cs typeface="Microsoft Sans Serif"/>
              </a:rPr>
              <a:t> </a:t>
            </a:r>
            <a:r>
              <a:rPr sz="4000" spc="-150" dirty="0">
                <a:cs typeface="Microsoft Sans Serif"/>
              </a:rPr>
              <a:t>three</a:t>
            </a:r>
            <a:r>
              <a:rPr sz="4000" spc="15" dirty="0">
                <a:cs typeface="Microsoft Sans Serif"/>
              </a:rPr>
              <a:t> </a:t>
            </a:r>
            <a:r>
              <a:rPr sz="4000" spc="-15" dirty="0">
                <a:cs typeface="Microsoft Sans Serif"/>
              </a:rPr>
              <a:t>b</a:t>
            </a:r>
            <a:r>
              <a:rPr sz="4000" spc="-30" dirty="0">
                <a:cs typeface="Microsoft Sans Serif"/>
              </a:rPr>
              <a:t>a</a:t>
            </a:r>
            <a:r>
              <a:rPr sz="4000" spc="-280" dirty="0">
                <a:cs typeface="Microsoft Sans Serif"/>
              </a:rPr>
              <a:t>si</a:t>
            </a:r>
            <a:r>
              <a:rPr sz="4000" spc="-380" dirty="0">
                <a:cs typeface="Microsoft Sans Serif"/>
              </a:rPr>
              <a:t>c</a:t>
            </a:r>
            <a:r>
              <a:rPr sz="4000" spc="20" dirty="0">
                <a:cs typeface="Microsoft Sans Serif"/>
              </a:rPr>
              <a:t> </a:t>
            </a:r>
            <a:r>
              <a:rPr sz="4000" spc="-150" dirty="0">
                <a:cs typeface="Microsoft Sans Serif"/>
              </a:rPr>
              <a:t>types</a:t>
            </a:r>
            <a:r>
              <a:rPr sz="4000" spc="10" dirty="0">
                <a:cs typeface="Microsoft Sans Serif"/>
              </a:rPr>
              <a:t> </a:t>
            </a:r>
            <a:r>
              <a:rPr sz="4000" dirty="0">
                <a:cs typeface="Microsoft Sans Serif"/>
              </a:rPr>
              <a:t>of</a:t>
            </a:r>
            <a:r>
              <a:rPr sz="4000" spc="130" dirty="0">
                <a:cs typeface="Microsoft Sans Serif"/>
              </a:rPr>
              <a:t> </a:t>
            </a:r>
            <a:r>
              <a:rPr sz="4000" spc="-35" dirty="0">
                <a:cs typeface="Microsoft Sans Serif"/>
              </a:rPr>
              <a:t>g</a:t>
            </a:r>
            <a:r>
              <a:rPr sz="4000" dirty="0">
                <a:cs typeface="Microsoft Sans Serif"/>
              </a:rPr>
              <a:t>r</a:t>
            </a:r>
            <a:r>
              <a:rPr sz="4000" spc="-310" dirty="0">
                <a:cs typeface="Microsoft Sans Serif"/>
              </a:rPr>
              <a:t>e</a:t>
            </a:r>
            <a:r>
              <a:rPr sz="4000" dirty="0">
                <a:cs typeface="Microsoft Sans Serif"/>
              </a:rPr>
              <a:t>y</a:t>
            </a:r>
            <a:r>
              <a:rPr sz="4000" spc="15" dirty="0">
                <a:cs typeface="Microsoft Sans Serif"/>
              </a:rPr>
              <a:t> </a:t>
            </a:r>
            <a:r>
              <a:rPr sz="4000" spc="-65" dirty="0">
                <a:cs typeface="Microsoft Sans Serif"/>
              </a:rPr>
              <a:t>l</a:t>
            </a:r>
            <a:r>
              <a:rPr sz="4000" spc="-140" dirty="0">
                <a:cs typeface="Microsoft Sans Serif"/>
              </a:rPr>
              <a:t>e</a:t>
            </a:r>
            <a:r>
              <a:rPr sz="4000" spc="-265" dirty="0">
                <a:cs typeface="Microsoft Sans Serif"/>
              </a:rPr>
              <a:t>v</a:t>
            </a:r>
            <a:r>
              <a:rPr sz="4000" spc="-90" dirty="0">
                <a:cs typeface="Microsoft Sans Serif"/>
              </a:rPr>
              <a:t>el  </a:t>
            </a:r>
            <a:r>
              <a:rPr sz="4000" spc="-215" dirty="0">
                <a:cs typeface="Microsoft Sans Serif"/>
              </a:rPr>
              <a:t>disc</a:t>
            </a:r>
            <a:r>
              <a:rPr sz="4000" spc="-260" dirty="0">
                <a:cs typeface="Microsoft Sans Serif"/>
              </a:rPr>
              <a:t>o</a:t>
            </a:r>
            <a:r>
              <a:rPr sz="4000" spc="-200" dirty="0">
                <a:cs typeface="Microsoft Sans Serif"/>
              </a:rPr>
              <a:t>ntinuities</a:t>
            </a:r>
            <a:r>
              <a:rPr sz="4000" spc="-5" dirty="0">
                <a:cs typeface="Microsoft Sans Serif"/>
              </a:rPr>
              <a:t> </a:t>
            </a:r>
            <a:r>
              <a:rPr sz="4000" spc="-110" dirty="0">
                <a:cs typeface="Microsoft Sans Serif"/>
              </a:rPr>
              <a:t>that</a:t>
            </a:r>
            <a:r>
              <a:rPr sz="4000" spc="15" dirty="0">
                <a:cs typeface="Microsoft Sans Serif"/>
              </a:rPr>
              <a:t> </a:t>
            </a:r>
            <a:r>
              <a:rPr sz="4000" spc="-235" dirty="0">
                <a:cs typeface="Microsoft Sans Serif"/>
              </a:rPr>
              <a:t>w</a:t>
            </a:r>
            <a:r>
              <a:rPr sz="4000" spc="-180" dirty="0">
                <a:cs typeface="Microsoft Sans Serif"/>
              </a:rPr>
              <a:t>e</a:t>
            </a:r>
            <a:r>
              <a:rPr sz="4000" spc="30" dirty="0">
                <a:cs typeface="Microsoft Sans Serif"/>
              </a:rPr>
              <a:t> </a:t>
            </a:r>
            <a:r>
              <a:rPr sz="4000" spc="-150" dirty="0">
                <a:cs typeface="Microsoft Sans Serif"/>
              </a:rPr>
              <a:t>tend</a:t>
            </a:r>
            <a:r>
              <a:rPr sz="4000" spc="30" dirty="0">
                <a:cs typeface="Microsoft Sans Serif"/>
              </a:rPr>
              <a:t> </a:t>
            </a:r>
            <a:r>
              <a:rPr sz="4000" spc="-100" dirty="0">
                <a:cs typeface="Microsoft Sans Serif"/>
              </a:rPr>
              <a:t>to</a:t>
            </a:r>
            <a:r>
              <a:rPr sz="4000" spc="30" dirty="0">
                <a:cs typeface="Microsoft Sans Serif"/>
              </a:rPr>
              <a:t> </a:t>
            </a:r>
            <a:r>
              <a:rPr sz="4000" spc="-120" dirty="0">
                <a:cs typeface="Microsoft Sans Serif"/>
              </a:rPr>
              <a:t>lo</a:t>
            </a:r>
            <a:r>
              <a:rPr sz="4000" spc="-150" dirty="0">
                <a:cs typeface="Microsoft Sans Serif"/>
              </a:rPr>
              <a:t>o</a:t>
            </a:r>
            <a:r>
              <a:rPr sz="4000" spc="-200" dirty="0">
                <a:cs typeface="Microsoft Sans Serif"/>
              </a:rPr>
              <a:t>k</a:t>
            </a:r>
            <a:r>
              <a:rPr sz="4000" spc="15" dirty="0">
                <a:cs typeface="Microsoft Sans Serif"/>
              </a:rPr>
              <a:t> </a:t>
            </a:r>
            <a:r>
              <a:rPr sz="4000" spc="114" dirty="0">
                <a:cs typeface="Microsoft Sans Serif"/>
              </a:rPr>
              <a:t>f</a:t>
            </a:r>
            <a:r>
              <a:rPr sz="4000" spc="-90" dirty="0">
                <a:cs typeface="Microsoft Sans Serif"/>
              </a:rPr>
              <a:t>or</a:t>
            </a:r>
            <a:r>
              <a:rPr sz="4000" spc="20" dirty="0">
                <a:cs typeface="Microsoft Sans Serif"/>
              </a:rPr>
              <a:t> </a:t>
            </a:r>
            <a:r>
              <a:rPr sz="4000" spc="-125" dirty="0">
                <a:cs typeface="Microsoft Sans Serif"/>
              </a:rPr>
              <a:t>i</a:t>
            </a:r>
            <a:r>
              <a:rPr sz="4000" spc="-290" dirty="0">
                <a:cs typeface="Microsoft Sans Serif"/>
              </a:rPr>
              <a:t>n</a:t>
            </a:r>
            <a:r>
              <a:rPr sz="4000" spc="30" dirty="0">
                <a:cs typeface="Microsoft Sans Serif"/>
              </a:rPr>
              <a:t> </a:t>
            </a:r>
            <a:r>
              <a:rPr sz="4000" spc="-20" dirty="0" smtClean="0">
                <a:cs typeface="Microsoft Sans Serif"/>
              </a:rPr>
              <a:t>digital</a:t>
            </a:r>
            <a:r>
              <a:rPr lang="en-IN" sz="4000" spc="-20" dirty="0" smtClean="0">
                <a:cs typeface="Microsoft Sans Serif"/>
              </a:rPr>
              <a:t> </a:t>
            </a:r>
            <a:r>
              <a:rPr sz="4000" spc="-225" dirty="0" smtClean="0">
                <a:cs typeface="Microsoft Sans Serif"/>
              </a:rPr>
              <a:t>images</a:t>
            </a:r>
            <a:r>
              <a:rPr sz="4000" spc="-225" dirty="0">
                <a:cs typeface="Microsoft Sans Serif"/>
              </a:rPr>
              <a:t>:</a:t>
            </a:r>
            <a:endParaRPr sz="4000" dirty="0">
              <a:cs typeface="Microsoft Sans Serif"/>
            </a:endParaRPr>
          </a:p>
          <a:p>
            <a:pPr marL="893444" lvl="1" indent="-515620">
              <a:buClr>
                <a:srgbClr val="005DA1"/>
              </a:buClr>
              <a:buAutoNum type="arabicPeriod"/>
              <a:tabLst>
                <a:tab pos="893444" algn="l"/>
                <a:tab pos="894080" algn="l"/>
              </a:tabLst>
            </a:pPr>
            <a:r>
              <a:rPr sz="4000" spc="-305" dirty="0">
                <a:cs typeface="Microsoft Sans Serif"/>
              </a:rPr>
              <a:t>Points</a:t>
            </a:r>
            <a:endParaRPr sz="4000" dirty="0">
              <a:cs typeface="Microsoft Sans Serif"/>
            </a:endParaRPr>
          </a:p>
          <a:p>
            <a:pPr marL="893444" lvl="1" indent="-515620">
              <a:buClr>
                <a:srgbClr val="005DA1"/>
              </a:buClr>
              <a:buAutoNum type="arabicPeriod"/>
              <a:tabLst>
                <a:tab pos="893444" algn="l"/>
                <a:tab pos="894080" algn="l"/>
              </a:tabLst>
            </a:pPr>
            <a:r>
              <a:rPr sz="4000" spc="-335" dirty="0">
                <a:cs typeface="Microsoft Sans Serif"/>
              </a:rPr>
              <a:t>Lines</a:t>
            </a:r>
            <a:endParaRPr sz="4000" dirty="0">
              <a:cs typeface="Microsoft Sans Serif"/>
            </a:endParaRPr>
          </a:p>
          <a:p>
            <a:pPr marL="893444" lvl="1" indent="-515620">
              <a:buClr>
                <a:srgbClr val="005DA1"/>
              </a:buClr>
              <a:buAutoNum type="arabicPeriod"/>
              <a:tabLst>
                <a:tab pos="893444" algn="l"/>
                <a:tab pos="894080" algn="l"/>
              </a:tabLst>
            </a:pPr>
            <a:r>
              <a:rPr sz="4000" spc="-310" dirty="0">
                <a:cs typeface="Microsoft Sans Serif"/>
              </a:rPr>
              <a:t>Edges</a:t>
            </a:r>
            <a:endParaRPr sz="4000" dirty="0">
              <a:cs typeface="Microsoft Sans Serif"/>
            </a:endParaRPr>
          </a:p>
          <a:p>
            <a:pPr lvl="1">
              <a:buClr>
                <a:srgbClr val="005DA1"/>
              </a:buClr>
              <a:buFont typeface="Microsoft Sans Serif"/>
              <a:buAutoNum type="arabicPeriod"/>
            </a:pPr>
            <a:endParaRPr sz="4000" dirty="0">
              <a:cs typeface="Microsoft Sans Serif"/>
            </a:endParaRPr>
          </a:p>
          <a:p>
            <a:pPr marL="12700" marR="272415">
              <a:buClr>
                <a:srgbClr val="DD8046"/>
              </a:buClr>
              <a:buSzPct val="60344"/>
              <a:buFont typeface="Wingdings"/>
              <a:buChar char=""/>
              <a:tabLst>
                <a:tab pos="311785" algn="l"/>
              </a:tabLst>
            </a:pPr>
            <a:r>
              <a:rPr sz="4000" spc="-114" dirty="0">
                <a:cs typeface="Microsoft Sans Serif"/>
              </a:rPr>
              <a:t>We</a:t>
            </a:r>
            <a:r>
              <a:rPr sz="4000" spc="15" dirty="0">
                <a:cs typeface="Microsoft Sans Serif"/>
              </a:rPr>
              <a:t> </a:t>
            </a:r>
            <a:r>
              <a:rPr sz="4000" spc="-55" dirty="0">
                <a:cs typeface="Microsoft Sans Serif"/>
              </a:rPr>
              <a:t>typically</a:t>
            </a:r>
            <a:r>
              <a:rPr sz="4000" spc="15" dirty="0">
                <a:cs typeface="Microsoft Sans Serif"/>
              </a:rPr>
              <a:t> </a:t>
            </a:r>
            <a:r>
              <a:rPr sz="4000" spc="-55" dirty="0">
                <a:cs typeface="Microsoft Sans Serif"/>
              </a:rPr>
              <a:t>find</a:t>
            </a:r>
            <a:r>
              <a:rPr sz="4000" spc="30" dirty="0">
                <a:cs typeface="Microsoft Sans Serif"/>
              </a:rPr>
              <a:t> </a:t>
            </a:r>
            <a:r>
              <a:rPr sz="4000" spc="-190" dirty="0">
                <a:cs typeface="Microsoft Sans Serif"/>
              </a:rPr>
              <a:t>discontinuities</a:t>
            </a:r>
            <a:r>
              <a:rPr sz="4000" spc="15" dirty="0">
                <a:cs typeface="Microsoft Sans Serif"/>
              </a:rPr>
              <a:t> </a:t>
            </a:r>
            <a:r>
              <a:rPr sz="4000" spc="-240" dirty="0">
                <a:cs typeface="Microsoft Sans Serif"/>
              </a:rPr>
              <a:t>using</a:t>
            </a:r>
            <a:r>
              <a:rPr sz="4000" spc="30" dirty="0">
                <a:cs typeface="Microsoft Sans Serif"/>
              </a:rPr>
              <a:t> </a:t>
            </a:r>
            <a:r>
              <a:rPr sz="4000" spc="-330" dirty="0">
                <a:cs typeface="Microsoft Sans Serif"/>
              </a:rPr>
              <a:t>masks</a:t>
            </a:r>
            <a:r>
              <a:rPr sz="4000" spc="20" dirty="0">
                <a:cs typeface="Microsoft Sans Serif"/>
              </a:rPr>
              <a:t> </a:t>
            </a:r>
            <a:r>
              <a:rPr sz="4000" spc="-125" dirty="0">
                <a:cs typeface="Microsoft Sans Serif"/>
              </a:rPr>
              <a:t>and </a:t>
            </a:r>
            <a:r>
              <a:rPr sz="4000" spc="-755" dirty="0">
                <a:cs typeface="Microsoft Sans Serif"/>
              </a:rPr>
              <a:t> </a:t>
            </a:r>
            <a:r>
              <a:rPr sz="4000" spc="-114" dirty="0" smtClean="0">
                <a:cs typeface="Microsoft Sans Serif"/>
              </a:rPr>
              <a:t>correlation</a:t>
            </a:r>
            <a:r>
              <a:rPr lang="en-IN" sz="4000" spc="-114" dirty="0" smtClean="0">
                <a:cs typeface="Microsoft Sans Serif"/>
              </a:rPr>
              <a:t>.</a:t>
            </a:r>
            <a:endParaRPr sz="40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7956" y="3958091"/>
            <a:ext cx="3531574" cy="2671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286" y="1392020"/>
            <a:ext cx="7130313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56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509" dirty="0">
                <a:solidFill>
                  <a:srgbClr val="003399"/>
                </a:solidFill>
                <a:latin typeface="+mn-lt"/>
              </a:rPr>
              <a:t>d</a:t>
            </a:r>
            <a:r>
              <a:rPr sz="5400" b="1" spc="-325" dirty="0">
                <a:solidFill>
                  <a:srgbClr val="003399"/>
                </a:solidFill>
                <a:latin typeface="+mn-lt"/>
              </a:rPr>
              <a:t>ge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70" dirty="0">
                <a:solidFill>
                  <a:srgbClr val="003399"/>
                </a:solidFill>
                <a:latin typeface="+mn-lt"/>
              </a:rPr>
              <a:t>D</a:t>
            </a:r>
            <a:r>
              <a:rPr sz="5400" b="1" spc="-38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365" dirty="0">
                <a:solidFill>
                  <a:srgbClr val="003399"/>
                </a:solidFill>
                <a:latin typeface="+mn-lt"/>
              </a:rPr>
              <a:t>ect</a:t>
            </a:r>
            <a:r>
              <a:rPr sz="5400" b="1" spc="-200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25" dirty="0">
                <a:solidFill>
                  <a:srgbClr val="003399"/>
                </a:solidFill>
                <a:latin typeface="+mn-lt"/>
              </a:rPr>
              <a:t>on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05" dirty="0">
                <a:solidFill>
                  <a:srgbClr val="003399"/>
                </a:solidFill>
                <a:latin typeface="+mn-lt"/>
              </a:rPr>
              <a:t>Exa</a:t>
            </a:r>
            <a:r>
              <a:rPr sz="5400" b="1" spc="-450" dirty="0">
                <a:solidFill>
                  <a:srgbClr val="003399"/>
                </a:solidFill>
                <a:latin typeface="+mn-lt"/>
              </a:rPr>
              <a:t>m</a:t>
            </a:r>
            <a:r>
              <a:rPr sz="5400" b="1" spc="-240" dirty="0">
                <a:solidFill>
                  <a:srgbClr val="003399"/>
                </a:solidFill>
                <a:latin typeface="+mn-lt"/>
              </a:rPr>
              <a:t>ple</a:t>
            </a:r>
            <a:endParaRPr sz="5400" b="1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001" y="2790999"/>
            <a:ext cx="6478599" cy="48785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74621" y="2465528"/>
            <a:ext cx="5727977" cy="293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2695" algn="l"/>
              </a:tabLst>
            </a:pPr>
            <a:r>
              <a:rPr sz="2700" b="1" spc="-142" baseline="1543" dirty="0">
                <a:latin typeface="Arial"/>
                <a:cs typeface="Arial"/>
              </a:rPr>
              <a:t>Origina</a:t>
            </a:r>
            <a:r>
              <a:rPr sz="2700" b="1" spc="-75" baseline="1543" dirty="0">
                <a:latin typeface="Arial"/>
                <a:cs typeface="Arial"/>
              </a:rPr>
              <a:t>l </a:t>
            </a:r>
            <a:r>
              <a:rPr sz="2700" b="1" spc="-135" baseline="1543" dirty="0">
                <a:latin typeface="Arial"/>
                <a:cs typeface="Arial"/>
              </a:rPr>
              <a:t>Im</a:t>
            </a:r>
            <a:r>
              <a:rPr sz="2700" b="1" spc="-82" baseline="1543" dirty="0">
                <a:latin typeface="Arial"/>
                <a:cs typeface="Arial"/>
              </a:rPr>
              <a:t>a</a:t>
            </a:r>
            <a:r>
              <a:rPr sz="2700" b="1" spc="-217" baseline="1543" dirty="0">
                <a:latin typeface="Arial"/>
                <a:cs typeface="Arial"/>
              </a:rPr>
              <a:t>ge</a:t>
            </a:r>
            <a:r>
              <a:rPr sz="2700" b="1" baseline="1543" dirty="0">
                <a:latin typeface="Arial"/>
                <a:cs typeface="Arial"/>
              </a:rPr>
              <a:t>	</a:t>
            </a:r>
            <a:r>
              <a:rPr sz="1800" b="1" spc="-105" dirty="0">
                <a:latin typeface="Arial"/>
                <a:cs typeface="Arial"/>
              </a:rPr>
              <a:t>Hori</a:t>
            </a:r>
            <a:r>
              <a:rPr sz="1800" b="1" spc="-120" dirty="0">
                <a:latin typeface="Arial"/>
                <a:cs typeface="Arial"/>
              </a:rPr>
              <a:t>z</a:t>
            </a:r>
            <a:r>
              <a:rPr sz="1800" b="1" spc="-145" dirty="0">
                <a:latin typeface="Arial"/>
                <a:cs typeface="Arial"/>
              </a:rPr>
              <a:t>o</a:t>
            </a:r>
            <a:r>
              <a:rPr sz="1800" b="1" spc="-150" dirty="0">
                <a:latin typeface="Arial"/>
                <a:cs typeface="Arial"/>
              </a:rPr>
              <a:t>n</a:t>
            </a:r>
            <a:r>
              <a:rPr sz="1800" b="1" spc="-75" dirty="0">
                <a:latin typeface="Arial"/>
                <a:cs typeface="Arial"/>
              </a:rPr>
              <a:t>tal </a:t>
            </a:r>
            <a:r>
              <a:rPr sz="1800" b="1" spc="-200" dirty="0">
                <a:latin typeface="Arial"/>
                <a:cs typeface="Arial"/>
              </a:rPr>
              <a:t>G</a:t>
            </a:r>
            <a:r>
              <a:rPr sz="1800" b="1" spc="-95" dirty="0">
                <a:latin typeface="Arial"/>
                <a:cs typeface="Arial"/>
              </a:rPr>
              <a:t>r</a:t>
            </a:r>
            <a:r>
              <a:rPr sz="1800" b="1" spc="-110" dirty="0">
                <a:latin typeface="Arial"/>
                <a:cs typeface="Arial"/>
              </a:rPr>
              <a:t>adient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60" dirty="0">
                <a:latin typeface="Arial"/>
                <a:cs typeface="Arial"/>
              </a:rPr>
              <a:t>C</a:t>
            </a:r>
            <a:r>
              <a:rPr sz="1800" b="1" spc="-165" dirty="0">
                <a:latin typeface="Arial"/>
                <a:cs typeface="Arial"/>
              </a:rPr>
              <a:t>om</a:t>
            </a:r>
            <a:r>
              <a:rPr sz="1800" b="1" spc="-130" dirty="0">
                <a:latin typeface="Arial"/>
                <a:cs typeface="Arial"/>
              </a:rPr>
              <a:t>p</a:t>
            </a:r>
            <a:r>
              <a:rPr sz="1800" b="1" spc="-145" dirty="0">
                <a:latin typeface="Arial"/>
                <a:cs typeface="Arial"/>
              </a:rPr>
              <a:t>on</a:t>
            </a:r>
            <a:r>
              <a:rPr sz="1800" b="1" spc="-135" dirty="0">
                <a:latin typeface="Arial"/>
                <a:cs typeface="Arial"/>
              </a:rPr>
              <a:t>e</a:t>
            </a:r>
            <a:r>
              <a:rPr sz="1800" b="1" spc="-160" dirty="0">
                <a:latin typeface="Arial"/>
                <a:cs typeface="Arial"/>
              </a:rPr>
              <a:t>n</a:t>
            </a:r>
            <a:r>
              <a:rPr sz="1800" b="1" spc="-135" dirty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9435" y="7701280"/>
            <a:ext cx="276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Arial"/>
                <a:cs typeface="Arial"/>
              </a:rPr>
              <a:t>V</a:t>
            </a:r>
            <a:r>
              <a:rPr sz="1800" b="1" spc="-165" dirty="0">
                <a:latin typeface="Arial"/>
                <a:cs typeface="Arial"/>
              </a:rPr>
              <a:t>e</a:t>
            </a:r>
            <a:r>
              <a:rPr sz="1800" b="1" spc="-35" dirty="0">
                <a:latin typeface="Arial"/>
                <a:cs typeface="Arial"/>
              </a:rPr>
              <a:t>r</a:t>
            </a:r>
            <a:r>
              <a:rPr sz="1800" b="1" spc="-105" dirty="0">
                <a:latin typeface="Arial"/>
                <a:cs typeface="Arial"/>
              </a:rPr>
              <a:t>tical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00" dirty="0">
                <a:latin typeface="Arial"/>
                <a:cs typeface="Arial"/>
              </a:rPr>
              <a:t>G</a:t>
            </a:r>
            <a:r>
              <a:rPr sz="1800" b="1" spc="-95" dirty="0">
                <a:latin typeface="Arial"/>
                <a:cs typeface="Arial"/>
              </a:rPr>
              <a:t>r</a:t>
            </a:r>
            <a:r>
              <a:rPr sz="1800" b="1" spc="-100" dirty="0">
                <a:latin typeface="Arial"/>
                <a:cs typeface="Arial"/>
              </a:rPr>
              <a:t>adie</a:t>
            </a:r>
            <a:r>
              <a:rPr sz="1800" b="1" spc="-114" dirty="0">
                <a:latin typeface="Arial"/>
                <a:cs typeface="Arial"/>
              </a:rPr>
              <a:t>n</a:t>
            </a:r>
            <a:r>
              <a:rPr sz="1800" b="1" spc="-135" dirty="0">
                <a:latin typeface="Arial"/>
                <a:cs typeface="Arial"/>
              </a:rPr>
              <a:t>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65" dirty="0">
                <a:latin typeface="Arial"/>
                <a:cs typeface="Arial"/>
              </a:rPr>
              <a:t>C</a:t>
            </a:r>
            <a:r>
              <a:rPr sz="1800" b="1" spc="-130" dirty="0">
                <a:latin typeface="Arial"/>
                <a:cs typeface="Arial"/>
              </a:rPr>
              <a:t>o</a:t>
            </a:r>
            <a:r>
              <a:rPr sz="1800" b="1" spc="-185" dirty="0">
                <a:latin typeface="Arial"/>
                <a:cs typeface="Arial"/>
              </a:rPr>
              <a:t>m</a:t>
            </a:r>
            <a:r>
              <a:rPr sz="1800" b="1" spc="-145" dirty="0">
                <a:latin typeface="Arial"/>
                <a:cs typeface="Arial"/>
              </a:rPr>
              <a:t>p</a:t>
            </a:r>
            <a:r>
              <a:rPr sz="1800" b="1" spc="-140" dirty="0">
                <a:latin typeface="Arial"/>
                <a:cs typeface="Arial"/>
              </a:rPr>
              <a:t>o</a:t>
            </a:r>
            <a:r>
              <a:rPr sz="1800" b="1" spc="-145" dirty="0">
                <a:latin typeface="Arial"/>
                <a:cs typeface="Arial"/>
              </a:rPr>
              <a:t>ne</a:t>
            </a:r>
            <a:r>
              <a:rPr sz="1800" b="1" spc="-155" dirty="0">
                <a:latin typeface="Arial"/>
                <a:cs typeface="Arial"/>
              </a:rPr>
              <a:t>n</a:t>
            </a:r>
            <a:r>
              <a:rPr sz="1800" b="1" spc="-135" dirty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1310" y="7700645"/>
            <a:ext cx="2167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0" dirty="0">
                <a:latin typeface="Arial"/>
                <a:cs typeface="Arial"/>
              </a:rPr>
              <a:t>C</a:t>
            </a:r>
            <a:r>
              <a:rPr sz="1800" b="1" spc="-165" dirty="0">
                <a:latin typeface="Arial"/>
                <a:cs typeface="Arial"/>
              </a:rPr>
              <a:t>om</a:t>
            </a:r>
            <a:r>
              <a:rPr sz="1800" b="1" spc="-130" dirty="0">
                <a:latin typeface="Arial"/>
                <a:cs typeface="Arial"/>
              </a:rPr>
              <a:t>b</a:t>
            </a:r>
            <a:r>
              <a:rPr sz="1800" b="1" spc="-114" dirty="0">
                <a:latin typeface="Arial"/>
                <a:cs typeface="Arial"/>
              </a:rPr>
              <a:t>ined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95" dirty="0">
                <a:latin typeface="Arial"/>
                <a:cs typeface="Arial"/>
              </a:rPr>
              <a:t>Edge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Im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160" dirty="0">
                <a:latin typeface="Arial"/>
                <a:cs typeface="Arial"/>
              </a:rPr>
              <a:t>g</a:t>
            </a:r>
            <a:r>
              <a:rPr sz="1800" b="1" spc="-14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400" y="2817495"/>
            <a:ext cx="7924800" cy="1318310"/>
          </a:xfrm>
          <a:prstGeom prst="rect">
            <a:avLst/>
          </a:prstGeom>
          <a:solidFill>
            <a:srgbClr val="D3E1EC"/>
          </a:solidFill>
        </p:spPr>
        <p:txBody>
          <a:bodyPr vert="horz" wrap="square" lIns="0" tIns="25400" rIns="0" bIns="0" rtlCol="0">
            <a:spAutoFit/>
          </a:bodyPr>
          <a:lstStyle/>
          <a:p>
            <a:pPr marL="281305" marR="275590" algn="just">
              <a:lnSpc>
                <a:spcPct val="100000"/>
              </a:lnSpc>
              <a:spcBef>
                <a:spcPts val="200"/>
              </a:spcBef>
            </a:pPr>
            <a:r>
              <a:rPr sz="2800" spc="-32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gradient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image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f’(x,y)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can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be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obtained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from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input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image</a:t>
            </a:r>
            <a:r>
              <a:rPr sz="2800" spc="-15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f(x,y) </a:t>
            </a:r>
            <a:r>
              <a:rPr sz="2800" spc="-80" dirty="0">
                <a:latin typeface="Microsoft Sans Serif"/>
                <a:cs typeface="Microsoft Sans Serif"/>
              </a:rPr>
              <a:t>by </a:t>
            </a:r>
            <a:r>
              <a:rPr sz="2800" spc="-175" dirty="0">
                <a:latin typeface="Microsoft Sans Serif"/>
                <a:cs typeface="Microsoft Sans Serif"/>
              </a:rPr>
              <a:t>expressing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it </a:t>
            </a:r>
            <a:r>
              <a:rPr sz="2800" spc="-240" dirty="0">
                <a:latin typeface="Microsoft Sans Serif"/>
                <a:cs typeface="Microsoft Sans Serif"/>
              </a:rPr>
              <a:t>as</a:t>
            </a:r>
            <a:r>
              <a:rPr sz="2800" spc="-2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 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transformation</a:t>
            </a:r>
            <a:endParaRPr sz="28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000" y="4743450"/>
            <a:ext cx="3676650" cy="4381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7000" y="5865495"/>
            <a:ext cx="7696200" cy="1754505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34290" rIns="0" bIns="0" rtlCol="0">
            <a:spAutoFit/>
          </a:bodyPr>
          <a:lstStyle/>
          <a:p>
            <a:pPr marL="161925" marR="157480" algn="just">
              <a:lnSpc>
                <a:spcPct val="100000"/>
              </a:lnSpc>
              <a:spcBef>
                <a:spcPts val="270"/>
              </a:spcBef>
            </a:pPr>
            <a:r>
              <a:rPr sz="3600" spc="-5" dirty="0">
                <a:solidFill>
                  <a:srgbClr val="FFFFFF"/>
                </a:solidFill>
                <a:latin typeface="Cambria Math"/>
                <a:cs typeface="Cambria Math"/>
              </a:rPr>
              <a:t>An</a:t>
            </a:r>
            <a:r>
              <a:rPr sz="3600" spc="-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mbria Math"/>
                <a:cs typeface="Cambria Math"/>
              </a:rPr>
              <a:t>edge</a:t>
            </a:r>
            <a:r>
              <a:rPr sz="3600" spc="-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mbria Math"/>
                <a:cs typeface="Cambria Math"/>
              </a:rPr>
              <a:t>element</a:t>
            </a:r>
            <a:r>
              <a:rPr sz="3600" spc="-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FFFFFF"/>
                </a:solidFill>
                <a:latin typeface="Cambria Math"/>
                <a:cs typeface="Cambria Math"/>
              </a:rPr>
              <a:t>is</a:t>
            </a:r>
            <a:r>
              <a:rPr sz="3600" spc="-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mbria Math"/>
                <a:cs typeface="Cambria Math"/>
              </a:rPr>
              <a:t>deemed</a:t>
            </a:r>
            <a:r>
              <a:rPr sz="3600" spc="-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mbria Math"/>
                <a:cs typeface="Cambria Math"/>
              </a:rPr>
              <a:t>present </a:t>
            </a:r>
            <a:r>
              <a:rPr sz="3600" spc="-78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mbria Math"/>
                <a:cs typeface="Cambria Math"/>
              </a:rPr>
              <a:t>at </a:t>
            </a:r>
            <a:r>
              <a:rPr sz="3600" dirty="0">
                <a:solidFill>
                  <a:srgbClr val="FFFFFF"/>
                </a:solidFill>
                <a:latin typeface="Cambria Math"/>
                <a:cs typeface="Cambria Math"/>
              </a:rPr>
              <a:t>(x,y) if </a:t>
            </a:r>
            <a:r>
              <a:rPr sz="3600" spc="40" dirty="0">
                <a:solidFill>
                  <a:srgbClr val="FFFFFF"/>
                </a:solidFill>
                <a:latin typeface="Cambria Math"/>
                <a:cs typeface="Cambria Math"/>
              </a:rPr>
              <a:t>f’(x,y) </a:t>
            </a:r>
            <a:r>
              <a:rPr sz="3600" spc="-25" dirty="0" smtClean="0">
                <a:solidFill>
                  <a:srgbClr val="FFFFFF"/>
                </a:solidFill>
                <a:latin typeface="Cambria Math"/>
                <a:cs typeface="Cambria Math"/>
              </a:rPr>
              <a:t>exceed</a:t>
            </a:r>
            <a:r>
              <a:rPr lang="en-IN" sz="3600" spc="-25" dirty="0" smtClean="0">
                <a:solidFill>
                  <a:srgbClr val="FFFFFF"/>
                </a:solidFill>
                <a:latin typeface="Cambria Math"/>
                <a:cs typeface="Cambria Math"/>
              </a:rPr>
              <a:t>s a </a:t>
            </a:r>
            <a:r>
              <a:rPr sz="3600" spc="-10" dirty="0" smtClean="0">
                <a:solidFill>
                  <a:srgbClr val="FFFFFF"/>
                </a:solidFill>
                <a:latin typeface="Cambria Math"/>
                <a:cs typeface="Cambria Math"/>
              </a:rPr>
              <a:t>predefined</a:t>
            </a:r>
            <a:r>
              <a:rPr sz="3600" spc="-20" dirty="0" smtClean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3600" spc="-10" dirty="0" smtClean="0">
                <a:solidFill>
                  <a:srgbClr val="FFFFFF"/>
                </a:solidFill>
                <a:latin typeface="Cambria Math"/>
                <a:cs typeface="Cambria Math"/>
              </a:rPr>
              <a:t>threshold</a:t>
            </a:r>
            <a:r>
              <a:rPr lang="en-IN" sz="3600" spc="-10" dirty="0" smtClean="0">
                <a:solidFill>
                  <a:srgbClr val="FFFFFF"/>
                </a:solidFill>
                <a:latin typeface="Cambria Math"/>
                <a:cs typeface="Cambria Math"/>
              </a:rPr>
              <a:t>.</a:t>
            </a:r>
            <a:endParaRPr sz="36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5386" y="1310613"/>
            <a:ext cx="5652263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450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19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10" dirty="0">
                <a:solidFill>
                  <a:srgbClr val="003399"/>
                </a:solidFill>
                <a:latin typeface="+mn-lt"/>
              </a:rPr>
              <a:t>ad</a:t>
            </a:r>
            <a:r>
              <a:rPr sz="5400" b="1" spc="-90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0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330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Ope</a:t>
            </a:r>
            <a:r>
              <a:rPr sz="5400" b="1" spc="-15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65" dirty="0">
                <a:solidFill>
                  <a:srgbClr val="003399"/>
                </a:solidFill>
                <a:latin typeface="+mn-lt"/>
              </a:rPr>
              <a:t>tors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...</a:t>
            </a:r>
            <a:endParaRPr sz="5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380" y="963320"/>
            <a:ext cx="5687441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450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19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10" dirty="0">
                <a:solidFill>
                  <a:srgbClr val="003399"/>
                </a:solidFill>
                <a:latin typeface="+mn-lt"/>
              </a:rPr>
              <a:t>ad</a:t>
            </a:r>
            <a:r>
              <a:rPr sz="5400" b="1" spc="-90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0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330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Ope</a:t>
            </a:r>
            <a:r>
              <a:rPr sz="5400" b="1" spc="-15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65" dirty="0">
                <a:solidFill>
                  <a:srgbClr val="003399"/>
                </a:solidFill>
                <a:latin typeface="+mn-lt"/>
              </a:rPr>
              <a:t>tors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...</a:t>
            </a:r>
            <a:endParaRPr sz="5400" b="1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4850" y="2628697"/>
            <a:ext cx="8464550" cy="1518285"/>
            <a:chOff x="371856" y="1834895"/>
            <a:chExt cx="8464550" cy="1518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4" y="1900418"/>
              <a:ext cx="8144262" cy="14523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6" y="1834895"/>
              <a:ext cx="8464296" cy="12481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67156" y="2699563"/>
            <a:ext cx="8077200" cy="1687000"/>
          </a:xfrm>
          <a:prstGeom prst="rect">
            <a:avLst/>
          </a:prstGeom>
          <a:solidFill>
            <a:srgbClr val="D2DEEA"/>
          </a:solidFill>
          <a:ln w="10667">
            <a:solidFill>
              <a:srgbClr val="93B6D2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170" marR="113664" algn="just">
              <a:lnSpc>
                <a:spcPct val="100000"/>
              </a:lnSpc>
              <a:spcBef>
                <a:spcPts val="195"/>
              </a:spcBef>
            </a:pPr>
            <a:r>
              <a:rPr sz="3600" spc="-325" dirty="0">
                <a:latin typeface="Microsoft Sans Serif"/>
                <a:cs typeface="Microsoft Sans Serif"/>
              </a:rPr>
              <a:t>L</a:t>
            </a:r>
            <a:r>
              <a:rPr sz="3600" spc="-320" dirty="0">
                <a:latin typeface="Microsoft Sans Serif"/>
                <a:cs typeface="Microsoft Sans Serif"/>
              </a:rPr>
              <a:t>e</a:t>
            </a:r>
            <a:r>
              <a:rPr sz="3600" spc="-25" dirty="0">
                <a:latin typeface="Microsoft Sans Serif"/>
                <a:cs typeface="Microsoft Sans Serif"/>
              </a:rPr>
              <a:t>t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155" dirty="0">
                <a:latin typeface="Microsoft Sans Serif"/>
                <a:cs typeface="Microsoft Sans Serif"/>
              </a:rPr>
              <a:t>f</a:t>
            </a:r>
            <a:r>
              <a:rPr sz="3600" baseline="-21021" dirty="0">
                <a:latin typeface="Microsoft Sans Serif"/>
                <a:cs typeface="Microsoft Sans Serif"/>
              </a:rPr>
              <a:t>0 </a:t>
            </a:r>
            <a:r>
              <a:rPr sz="3600" spc="-330" baseline="-21021" dirty="0">
                <a:latin typeface="Microsoft Sans Serif"/>
                <a:cs typeface="Microsoft Sans Serif"/>
              </a:rPr>
              <a:t> </a:t>
            </a:r>
            <a:r>
              <a:rPr sz="3600" spc="-65" dirty="0">
                <a:latin typeface="Microsoft Sans Serif"/>
                <a:cs typeface="Microsoft Sans Serif"/>
              </a:rPr>
              <a:t>r</a:t>
            </a:r>
            <a:r>
              <a:rPr sz="3600" spc="-100" dirty="0">
                <a:latin typeface="Microsoft Sans Serif"/>
                <a:cs typeface="Microsoft Sans Serif"/>
              </a:rPr>
              <a:t>e</a:t>
            </a:r>
            <a:r>
              <a:rPr sz="3600" spc="-10" dirty="0">
                <a:latin typeface="Microsoft Sans Serif"/>
                <a:cs typeface="Microsoft Sans Serif"/>
              </a:rPr>
              <a:t>p</a:t>
            </a:r>
            <a:r>
              <a:rPr sz="3600" spc="-5" dirty="0">
                <a:latin typeface="Microsoft Sans Serif"/>
                <a:cs typeface="Microsoft Sans Serif"/>
              </a:rPr>
              <a:t>r</a:t>
            </a:r>
            <a:r>
              <a:rPr sz="3600" spc="-335" dirty="0">
                <a:latin typeface="Microsoft Sans Serif"/>
                <a:cs typeface="Microsoft Sans Serif"/>
              </a:rPr>
              <a:t>e</a:t>
            </a:r>
            <a:r>
              <a:rPr sz="3600" spc="-295" dirty="0">
                <a:latin typeface="Microsoft Sans Serif"/>
                <a:cs typeface="Microsoft Sans Serif"/>
              </a:rPr>
              <a:t>s</a:t>
            </a:r>
            <a:r>
              <a:rPr sz="3600" spc="-175" dirty="0">
                <a:latin typeface="Microsoft Sans Serif"/>
                <a:cs typeface="Microsoft Sans Serif"/>
              </a:rPr>
              <a:t>ent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f</a:t>
            </a:r>
            <a:r>
              <a:rPr sz="3600" dirty="0">
                <a:latin typeface="Microsoft Sans Serif"/>
                <a:cs typeface="Microsoft Sans Serif"/>
              </a:rPr>
              <a:t>(</a:t>
            </a:r>
            <a:r>
              <a:rPr sz="3600" spc="-55" dirty="0">
                <a:latin typeface="Microsoft Sans Serif"/>
                <a:cs typeface="Microsoft Sans Serif"/>
              </a:rPr>
              <a:t>x,</a:t>
            </a:r>
            <a:r>
              <a:rPr sz="3600" spc="-60" dirty="0">
                <a:latin typeface="Microsoft Sans Serif"/>
                <a:cs typeface="Microsoft Sans Serif"/>
              </a:rPr>
              <a:t>y</a:t>
            </a:r>
            <a:r>
              <a:rPr sz="3600" spc="-175" dirty="0">
                <a:latin typeface="Microsoft Sans Serif"/>
                <a:cs typeface="Microsoft Sans Serif"/>
              </a:rPr>
              <a:t>)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90" dirty="0">
                <a:latin typeface="Microsoft Sans Serif"/>
                <a:cs typeface="Microsoft Sans Serif"/>
              </a:rPr>
              <a:t>i.</a:t>
            </a:r>
            <a:r>
              <a:rPr sz="3600" spc="-200" dirty="0">
                <a:latin typeface="Microsoft Sans Serif"/>
                <a:cs typeface="Microsoft Sans Serif"/>
              </a:rPr>
              <a:t>e</a:t>
            </a:r>
            <a:r>
              <a:rPr sz="3600" spc="-165" dirty="0">
                <a:latin typeface="Microsoft Sans Serif"/>
                <a:cs typeface="Microsoft Sans Serif"/>
              </a:rPr>
              <a:t>.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75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g</a:t>
            </a:r>
            <a:r>
              <a:rPr sz="3600" spc="-30" dirty="0">
                <a:latin typeface="Microsoft Sans Serif"/>
                <a:cs typeface="Microsoft Sans Serif"/>
              </a:rPr>
              <a:t>r</a:t>
            </a:r>
            <a:r>
              <a:rPr sz="3600" spc="-75" dirty="0">
                <a:latin typeface="Microsoft Sans Serif"/>
                <a:cs typeface="Microsoft Sans Serif"/>
              </a:rPr>
              <a:t>a</a:t>
            </a:r>
            <a:r>
              <a:rPr sz="3600" spc="-5" dirty="0">
                <a:latin typeface="Microsoft Sans Serif"/>
                <a:cs typeface="Microsoft Sans Serif"/>
              </a:rPr>
              <a:t>y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14" dirty="0">
                <a:latin typeface="Microsoft Sans Serif"/>
                <a:cs typeface="Microsoft Sans Serif"/>
              </a:rPr>
              <a:t>le</a:t>
            </a:r>
            <a:r>
              <a:rPr sz="3600" spc="-204" dirty="0">
                <a:latin typeface="Microsoft Sans Serif"/>
                <a:cs typeface="Microsoft Sans Serif"/>
              </a:rPr>
              <a:t>v</a:t>
            </a:r>
            <a:r>
              <a:rPr sz="3600" spc="-95" dirty="0">
                <a:latin typeface="Microsoft Sans Serif"/>
                <a:cs typeface="Microsoft Sans Serif"/>
              </a:rPr>
              <a:t>el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0" dirty="0">
                <a:latin typeface="Microsoft Sans Serif"/>
                <a:cs typeface="Microsoft Sans Serif"/>
              </a:rPr>
              <a:t>at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pi</a:t>
            </a:r>
            <a:r>
              <a:rPr sz="3600" spc="-70" dirty="0">
                <a:latin typeface="Microsoft Sans Serif"/>
                <a:cs typeface="Microsoft Sans Serif"/>
              </a:rPr>
              <a:t>x</a:t>
            </a:r>
            <a:r>
              <a:rPr sz="3600" spc="-95" dirty="0">
                <a:latin typeface="Microsoft Sans Serif"/>
                <a:cs typeface="Microsoft Sans Serif"/>
              </a:rPr>
              <a:t>el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65" dirty="0">
                <a:latin typeface="Microsoft Sans Serif"/>
                <a:cs typeface="Microsoft Sans Serif"/>
              </a:rPr>
              <a:t>(</a:t>
            </a:r>
            <a:r>
              <a:rPr sz="3600" spc="-55" dirty="0">
                <a:latin typeface="Microsoft Sans Serif"/>
                <a:cs typeface="Microsoft Sans Serif"/>
              </a:rPr>
              <a:t>x,</a:t>
            </a:r>
            <a:r>
              <a:rPr sz="3600" spc="-60" dirty="0">
                <a:latin typeface="Microsoft Sans Serif"/>
                <a:cs typeface="Microsoft Sans Serif"/>
              </a:rPr>
              <a:t>y</a:t>
            </a:r>
            <a:r>
              <a:rPr sz="3600" spc="-175" dirty="0">
                <a:latin typeface="Microsoft Sans Serif"/>
                <a:cs typeface="Microsoft Sans Serif"/>
              </a:rPr>
              <a:t>)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&amp; </a:t>
            </a:r>
            <a:r>
              <a:rPr sz="3600" spc="75" dirty="0" smtClean="0">
                <a:latin typeface="Microsoft Sans Serif"/>
                <a:cs typeface="Microsoft Sans Serif"/>
              </a:rPr>
              <a:t>f</a:t>
            </a:r>
            <a:r>
              <a:rPr sz="3600" spc="112" baseline="-21021" dirty="0" smtClean="0">
                <a:latin typeface="Microsoft Sans Serif"/>
                <a:cs typeface="Microsoft Sans Serif"/>
              </a:rPr>
              <a:t>1</a:t>
            </a:r>
            <a:r>
              <a:rPr sz="3600" spc="405" baseline="-21021" dirty="0" smtClean="0">
                <a:latin typeface="Microsoft Sans Serif"/>
                <a:cs typeface="Microsoft Sans Serif"/>
              </a:rPr>
              <a:t> </a:t>
            </a:r>
            <a:r>
              <a:rPr sz="3600" spc="-90" dirty="0">
                <a:latin typeface="Microsoft Sans Serif"/>
                <a:cs typeface="Microsoft Sans Serif"/>
              </a:rPr>
              <a:t>to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80" dirty="0">
                <a:latin typeface="Microsoft Sans Serif"/>
                <a:cs typeface="Microsoft Sans Serif"/>
              </a:rPr>
              <a:t>f</a:t>
            </a:r>
            <a:r>
              <a:rPr sz="3600" spc="120" baseline="-21021" dirty="0">
                <a:latin typeface="Microsoft Sans Serif"/>
                <a:cs typeface="Microsoft Sans Serif"/>
              </a:rPr>
              <a:t>8</a:t>
            </a:r>
            <a:r>
              <a:rPr sz="3600" spc="405" baseline="-21021" dirty="0">
                <a:latin typeface="Microsoft Sans Serif"/>
                <a:cs typeface="Microsoft Sans Serif"/>
              </a:rPr>
              <a:t> </a:t>
            </a:r>
            <a:r>
              <a:rPr sz="3600" spc="-145" dirty="0">
                <a:latin typeface="Microsoft Sans Serif"/>
                <a:cs typeface="Microsoft Sans Serif"/>
              </a:rPr>
              <a:t>represent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75" dirty="0">
                <a:latin typeface="Microsoft Sans Serif"/>
                <a:cs typeface="Microsoft Sans Serif"/>
              </a:rPr>
              <a:t>the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30" dirty="0">
                <a:latin typeface="Microsoft Sans Serif"/>
                <a:cs typeface="Microsoft Sans Serif"/>
              </a:rPr>
              <a:t>gray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80" dirty="0">
                <a:latin typeface="Microsoft Sans Serif"/>
                <a:cs typeface="Microsoft Sans Serif"/>
              </a:rPr>
              <a:t>levels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110" dirty="0">
                <a:latin typeface="Microsoft Sans Serif"/>
                <a:cs typeface="Microsoft Sans Serif"/>
              </a:rPr>
              <a:t> </a:t>
            </a:r>
            <a:r>
              <a:rPr sz="3600" spc="-175" dirty="0">
                <a:latin typeface="Microsoft Sans Serif"/>
                <a:cs typeface="Microsoft Sans Serif"/>
              </a:rPr>
              <a:t>its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185" dirty="0">
                <a:latin typeface="Microsoft Sans Serif"/>
                <a:cs typeface="Microsoft Sans Serif"/>
              </a:rPr>
              <a:t>neighbours.</a:t>
            </a:r>
            <a:endParaRPr sz="3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50971"/>
              </p:ext>
            </p:extLst>
          </p:nvPr>
        </p:nvGraphicFramePr>
        <p:xfrm>
          <a:off x="3595306" y="4741914"/>
          <a:ext cx="2362200" cy="2103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0" b="1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975" b="1" spc="-112" baseline="-2096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975" baseline="-20964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0" b="1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975" b="1" spc="-112" baseline="-2096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975" baseline="-20964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0" b="1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975" b="1" spc="-112" baseline="-2096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3975" baseline="-20964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0" b="1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975" b="1" spc="-112" baseline="-2096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975" baseline="-20964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0" b="1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975" b="1" spc="-112" baseline="-2096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975" baseline="-20964" dirty="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0" b="1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975" b="1" spc="-112" baseline="-2096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3975" baseline="-20964" dirty="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0" b="1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975" b="1" spc="-112" baseline="-2096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975" baseline="-20964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0" b="1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975" b="1" spc="-112" baseline="-2096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975" baseline="-20964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0" b="1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975" b="1" spc="-112" baseline="-2096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975" baseline="-20964" dirty="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623311" y="4925747"/>
            <a:ext cx="83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30" dirty="0">
                <a:latin typeface="Arial"/>
                <a:cs typeface="Arial"/>
              </a:rPr>
              <a:t>R</a:t>
            </a:r>
            <a:r>
              <a:rPr sz="2400" b="1" spc="-245" dirty="0">
                <a:latin typeface="Arial"/>
                <a:cs typeface="Arial"/>
              </a:rPr>
              <a:t>o</a:t>
            </a:r>
            <a:r>
              <a:rPr sz="2400" b="1" spc="30" dirty="0">
                <a:latin typeface="Arial"/>
                <a:cs typeface="Arial"/>
              </a:rPr>
              <a:t>w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3311" y="5657647"/>
            <a:ext cx="83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30" dirty="0">
                <a:latin typeface="Arial"/>
                <a:cs typeface="Arial"/>
              </a:rPr>
              <a:t>R</a:t>
            </a:r>
            <a:r>
              <a:rPr sz="2400" b="1" spc="-245" dirty="0">
                <a:latin typeface="Arial"/>
                <a:cs typeface="Arial"/>
              </a:rPr>
              <a:t>o</a:t>
            </a:r>
            <a:r>
              <a:rPr sz="2400" b="1" spc="30" dirty="0">
                <a:latin typeface="Arial"/>
                <a:cs typeface="Arial"/>
              </a:rPr>
              <a:t>w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3311" y="6389117"/>
            <a:ext cx="83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30" dirty="0">
                <a:latin typeface="Arial"/>
                <a:cs typeface="Arial"/>
              </a:rPr>
              <a:t>R</a:t>
            </a:r>
            <a:r>
              <a:rPr sz="2400" b="1" spc="-245" dirty="0">
                <a:latin typeface="Arial"/>
                <a:cs typeface="Arial"/>
              </a:rPr>
              <a:t>o</a:t>
            </a:r>
            <a:r>
              <a:rPr sz="2400" b="1" spc="30" dirty="0">
                <a:latin typeface="Arial"/>
                <a:cs typeface="Arial"/>
              </a:rPr>
              <a:t>w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1822" y="4790110"/>
            <a:ext cx="1672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400" b="1" spc="-67" baseline="-2083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400" b="1" spc="225" baseline="-208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19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f(x-1,</a:t>
            </a:r>
            <a:r>
              <a:rPr sz="24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y)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1822" y="5704892"/>
            <a:ext cx="1929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400" b="1" spc="-67" baseline="-20833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400" b="1" spc="232" baseline="-208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19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f(x-1,</a:t>
            </a:r>
            <a:r>
              <a:rPr sz="24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C00000"/>
                </a:solidFill>
                <a:latin typeface="Arial"/>
                <a:cs typeface="Arial"/>
              </a:rPr>
              <a:t>y-1)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7222" y="6619240"/>
            <a:ext cx="998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5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54" dirty="0">
                <a:solidFill>
                  <a:srgbClr val="C00000"/>
                </a:solidFill>
                <a:latin typeface="Arial"/>
                <a:cs typeface="Arial"/>
              </a:rPr>
              <a:t>so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563" y="2626424"/>
            <a:ext cx="3449320" cy="706120"/>
            <a:chOff x="219456" y="1591055"/>
            <a:chExt cx="3449320" cy="706120"/>
          </a:xfrm>
        </p:grpSpPr>
        <p:sp>
          <p:nvSpPr>
            <p:cNvPr id="3" name="object 3"/>
            <p:cNvSpPr/>
            <p:nvPr/>
          </p:nvSpPr>
          <p:spPr>
            <a:xfrm>
              <a:off x="229362" y="1600961"/>
              <a:ext cx="3429000" cy="685800"/>
            </a:xfrm>
            <a:custGeom>
              <a:avLst/>
              <a:gdLst/>
              <a:ahLst/>
              <a:cxnLst/>
              <a:rect l="l" t="t" r="r" b="b"/>
              <a:pathLst>
                <a:path w="3429000" h="685800">
                  <a:moveTo>
                    <a:pt x="33147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3314700" y="685800"/>
                  </a:lnTo>
                  <a:lnTo>
                    <a:pt x="3359187" y="676816"/>
                  </a:lnTo>
                  <a:lnTo>
                    <a:pt x="3395519" y="652319"/>
                  </a:lnTo>
                  <a:lnTo>
                    <a:pt x="3420016" y="615987"/>
                  </a:lnTo>
                  <a:lnTo>
                    <a:pt x="3429000" y="571500"/>
                  </a:lnTo>
                  <a:lnTo>
                    <a:pt x="3429000" y="114300"/>
                  </a:lnTo>
                  <a:lnTo>
                    <a:pt x="3420016" y="69812"/>
                  </a:lnTo>
                  <a:lnTo>
                    <a:pt x="3395519" y="33480"/>
                  </a:lnTo>
                  <a:lnTo>
                    <a:pt x="3359187" y="8983"/>
                  </a:lnTo>
                  <a:lnTo>
                    <a:pt x="3314700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362" y="1600961"/>
              <a:ext cx="3429000" cy="685800"/>
            </a:xfrm>
            <a:custGeom>
              <a:avLst/>
              <a:gdLst/>
              <a:ahLst/>
              <a:cxnLst/>
              <a:rect l="l" t="t" r="r" b="b"/>
              <a:pathLst>
                <a:path w="34290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3314700" y="0"/>
                  </a:lnTo>
                  <a:lnTo>
                    <a:pt x="3359187" y="8983"/>
                  </a:lnTo>
                  <a:lnTo>
                    <a:pt x="3395519" y="33480"/>
                  </a:lnTo>
                  <a:lnTo>
                    <a:pt x="3420016" y="69812"/>
                  </a:lnTo>
                  <a:lnTo>
                    <a:pt x="3429000" y="114300"/>
                  </a:lnTo>
                  <a:lnTo>
                    <a:pt x="3429000" y="571500"/>
                  </a:lnTo>
                  <a:lnTo>
                    <a:pt x="3420016" y="615987"/>
                  </a:lnTo>
                  <a:lnTo>
                    <a:pt x="3395519" y="652319"/>
                  </a:lnTo>
                  <a:lnTo>
                    <a:pt x="3359187" y="676816"/>
                  </a:lnTo>
                  <a:lnTo>
                    <a:pt x="33147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9276" y="2732546"/>
            <a:ext cx="279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Ordinary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Operator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41495" y="2691957"/>
            <a:ext cx="4751705" cy="649605"/>
            <a:chOff x="3866388" y="1656588"/>
            <a:chExt cx="4751705" cy="6496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0" y="1752600"/>
              <a:ext cx="4699190" cy="4381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76294" y="1666494"/>
              <a:ext cx="4732020" cy="629920"/>
            </a:xfrm>
            <a:custGeom>
              <a:avLst/>
              <a:gdLst/>
              <a:ahLst/>
              <a:cxnLst/>
              <a:rect l="l" t="t" r="r" b="b"/>
              <a:pathLst>
                <a:path w="4732020" h="629919">
                  <a:moveTo>
                    <a:pt x="0" y="629412"/>
                  </a:moveTo>
                  <a:lnTo>
                    <a:pt x="4731893" y="629412"/>
                  </a:lnTo>
                  <a:lnTo>
                    <a:pt x="4731893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ln w="19812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274695" y="3530157"/>
            <a:ext cx="4764405" cy="725805"/>
            <a:chOff x="2799588" y="2494788"/>
            <a:chExt cx="4764405" cy="7258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2590800"/>
              <a:ext cx="4711385" cy="5143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09494" y="2504694"/>
              <a:ext cx="4744720" cy="706120"/>
            </a:xfrm>
            <a:custGeom>
              <a:avLst/>
              <a:gdLst/>
              <a:ahLst/>
              <a:cxnLst/>
              <a:rect l="l" t="t" r="r" b="b"/>
              <a:pathLst>
                <a:path w="4744720" h="706119">
                  <a:moveTo>
                    <a:pt x="0" y="705612"/>
                  </a:moveTo>
                  <a:lnTo>
                    <a:pt x="4744212" y="705612"/>
                  </a:lnTo>
                  <a:lnTo>
                    <a:pt x="4744212" y="0"/>
                  </a:lnTo>
                  <a:lnTo>
                    <a:pt x="0" y="0"/>
                  </a:lnTo>
                  <a:lnTo>
                    <a:pt x="0" y="705612"/>
                  </a:lnTo>
                  <a:close/>
                </a:path>
              </a:pathLst>
            </a:custGeom>
            <a:ln w="19812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4047" y="4249307"/>
            <a:ext cx="7828280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2800" spc="-165" dirty="0">
                <a:latin typeface="Microsoft Sans Serif"/>
                <a:cs typeface="Microsoft Sans Serif"/>
              </a:rPr>
              <a:t>Therefore,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407670">
              <a:lnSpc>
                <a:spcPct val="100000"/>
              </a:lnSpc>
              <a:tabLst>
                <a:tab pos="4065904" algn="l"/>
                <a:tab pos="5894705" algn="l"/>
              </a:tabLst>
            </a:pPr>
            <a:r>
              <a:rPr sz="3200" spc="-5" dirty="0">
                <a:latin typeface="Microsoft Sans Serif"/>
                <a:cs typeface="Microsoft Sans Serif"/>
              </a:rPr>
              <a:t>d</a:t>
            </a:r>
            <a:r>
              <a:rPr sz="3150" spc="-7" baseline="-21164" dirty="0">
                <a:latin typeface="Microsoft Sans Serif"/>
                <a:cs typeface="Microsoft Sans Serif"/>
              </a:rPr>
              <a:t>1</a:t>
            </a:r>
            <a:r>
              <a:rPr sz="3150" spc="37" baseline="-21164" dirty="0">
                <a:latin typeface="Microsoft Sans Serif"/>
                <a:cs typeface="Microsoft Sans Serif"/>
              </a:rPr>
              <a:t> </a:t>
            </a:r>
            <a:r>
              <a:rPr sz="3200" spc="265" dirty="0">
                <a:latin typeface="Microsoft Sans Serif"/>
                <a:cs typeface="Microsoft Sans Serif"/>
              </a:rPr>
              <a:t>=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90" dirty="0">
                <a:latin typeface="Microsoft Sans Serif"/>
                <a:cs typeface="Microsoft Sans Serif"/>
              </a:rPr>
              <a:t>f</a:t>
            </a:r>
            <a:r>
              <a:rPr sz="3150" spc="135" baseline="-21164" dirty="0">
                <a:latin typeface="Microsoft Sans Serif"/>
                <a:cs typeface="Microsoft Sans Serif"/>
              </a:rPr>
              <a:t>0</a:t>
            </a:r>
            <a:r>
              <a:rPr sz="3150" spc="480" baseline="-21164" dirty="0">
                <a:latin typeface="Microsoft Sans Serif"/>
                <a:cs typeface="Microsoft Sans Serif"/>
              </a:rPr>
              <a:t> </a:t>
            </a:r>
            <a:r>
              <a:rPr sz="3200" spc="660" dirty="0">
                <a:latin typeface="Microsoft Sans Serif"/>
                <a:cs typeface="Microsoft Sans Serif"/>
              </a:rPr>
              <a:t>–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90" dirty="0">
                <a:latin typeface="Microsoft Sans Serif"/>
                <a:cs typeface="Microsoft Sans Serif"/>
              </a:rPr>
              <a:t>f</a:t>
            </a:r>
            <a:r>
              <a:rPr sz="3150" spc="135" baseline="-21164" dirty="0">
                <a:latin typeface="Microsoft Sans Serif"/>
                <a:cs typeface="Microsoft Sans Serif"/>
              </a:rPr>
              <a:t>1	</a:t>
            </a:r>
            <a:r>
              <a:rPr sz="3200" dirty="0">
                <a:latin typeface="Microsoft Sans Serif"/>
                <a:cs typeface="Microsoft Sans Serif"/>
              </a:rPr>
              <a:t>&amp;	</a:t>
            </a:r>
            <a:r>
              <a:rPr sz="3200" spc="-5" dirty="0">
                <a:latin typeface="Microsoft Sans Serif"/>
                <a:cs typeface="Microsoft Sans Serif"/>
              </a:rPr>
              <a:t>d</a:t>
            </a:r>
            <a:r>
              <a:rPr sz="3150" spc="-7" baseline="-21164" dirty="0">
                <a:latin typeface="Microsoft Sans Serif"/>
                <a:cs typeface="Microsoft Sans Serif"/>
              </a:rPr>
              <a:t>2</a:t>
            </a:r>
            <a:r>
              <a:rPr sz="3150" spc="457" baseline="-21164" dirty="0">
                <a:latin typeface="Microsoft Sans Serif"/>
                <a:cs typeface="Microsoft Sans Serif"/>
              </a:rPr>
              <a:t> </a:t>
            </a:r>
            <a:r>
              <a:rPr sz="3200" spc="265" dirty="0">
                <a:latin typeface="Microsoft Sans Serif"/>
                <a:cs typeface="Microsoft Sans Serif"/>
              </a:rPr>
              <a:t>=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90" dirty="0">
                <a:latin typeface="Microsoft Sans Serif"/>
                <a:cs typeface="Microsoft Sans Serif"/>
              </a:rPr>
              <a:t>f</a:t>
            </a:r>
            <a:r>
              <a:rPr sz="3150" spc="135" baseline="-21164" dirty="0">
                <a:latin typeface="Microsoft Sans Serif"/>
                <a:cs typeface="Microsoft Sans Serif"/>
              </a:rPr>
              <a:t>0</a:t>
            </a:r>
            <a:r>
              <a:rPr sz="3150" spc="442" baseline="-21164" dirty="0">
                <a:latin typeface="Microsoft Sans Serif"/>
                <a:cs typeface="Microsoft Sans Serif"/>
              </a:rPr>
              <a:t> </a:t>
            </a:r>
            <a:r>
              <a:rPr sz="3200" spc="660" dirty="0">
                <a:latin typeface="Microsoft Sans Serif"/>
                <a:cs typeface="Microsoft Sans Serif"/>
              </a:rPr>
              <a:t>–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90" dirty="0">
                <a:latin typeface="Microsoft Sans Serif"/>
                <a:cs typeface="Microsoft Sans Serif"/>
              </a:rPr>
              <a:t>f</a:t>
            </a:r>
            <a:r>
              <a:rPr sz="3150" spc="135" baseline="-21164" dirty="0">
                <a:latin typeface="Microsoft Sans Serif"/>
                <a:cs typeface="Microsoft Sans Serif"/>
              </a:rPr>
              <a:t>3</a:t>
            </a:r>
            <a:endParaRPr sz="3150" baseline="-21164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1120"/>
              </a:spcBef>
            </a:pPr>
            <a:r>
              <a:rPr sz="2800" spc="-330" dirty="0">
                <a:latin typeface="Microsoft Sans Serif"/>
                <a:cs typeface="Microsoft Sans Serif"/>
              </a:rPr>
              <a:t>This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can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be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implemented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with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following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20" dirty="0">
                <a:latin typeface="Microsoft Sans Serif"/>
                <a:cs typeface="Microsoft Sans Serif"/>
              </a:rPr>
              <a:t>masks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24985"/>
              </p:ext>
            </p:extLst>
          </p:nvPr>
        </p:nvGraphicFramePr>
        <p:xfrm>
          <a:off x="2746819" y="6278881"/>
          <a:ext cx="1600200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spc="-70" dirty="0">
                          <a:latin typeface="Arial"/>
                          <a:cs typeface="Arial"/>
                        </a:rPr>
                        <a:t>-1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47027"/>
              </p:ext>
            </p:extLst>
          </p:nvPr>
        </p:nvGraphicFramePr>
        <p:xfrm>
          <a:off x="6252019" y="6278881"/>
          <a:ext cx="1600200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spc="-70" dirty="0">
                          <a:latin typeface="Arial"/>
                          <a:cs typeface="Arial"/>
                        </a:rPr>
                        <a:t>-1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66494" y="1204887"/>
            <a:ext cx="6021706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450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19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10" dirty="0">
                <a:solidFill>
                  <a:srgbClr val="003399"/>
                </a:solidFill>
                <a:latin typeface="+mn-lt"/>
              </a:rPr>
              <a:t>ad</a:t>
            </a:r>
            <a:r>
              <a:rPr sz="5400" b="1" spc="-90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0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330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Ope</a:t>
            </a:r>
            <a:r>
              <a:rPr sz="5400" b="1" spc="-15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65" dirty="0">
                <a:solidFill>
                  <a:srgbClr val="003399"/>
                </a:solidFill>
                <a:latin typeface="+mn-lt"/>
              </a:rPr>
              <a:t>tors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...</a:t>
            </a:r>
            <a:endParaRPr sz="5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600" y="2702625"/>
            <a:ext cx="3754120" cy="934719"/>
            <a:chOff x="524255" y="1591055"/>
            <a:chExt cx="3754120" cy="934719"/>
          </a:xfrm>
        </p:grpSpPr>
        <p:sp>
          <p:nvSpPr>
            <p:cNvPr id="3" name="object 3"/>
            <p:cNvSpPr/>
            <p:nvPr/>
          </p:nvSpPr>
          <p:spPr>
            <a:xfrm>
              <a:off x="534161" y="1600961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35814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3581400" y="914400"/>
                  </a:lnTo>
                  <a:lnTo>
                    <a:pt x="3629582" y="906633"/>
                  </a:lnTo>
                  <a:lnTo>
                    <a:pt x="3671419" y="885005"/>
                  </a:lnTo>
                  <a:lnTo>
                    <a:pt x="3704405" y="852019"/>
                  </a:lnTo>
                  <a:lnTo>
                    <a:pt x="3726033" y="810182"/>
                  </a:lnTo>
                  <a:lnTo>
                    <a:pt x="3733800" y="762000"/>
                  </a:lnTo>
                  <a:lnTo>
                    <a:pt x="3733800" y="152400"/>
                  </a:lnTo>
                  <a:lnTo>
                    <a:pt x="3726033" y="104217"/>
                  </a:lnTo>
                  <a:lnTo>
                    <a:pt x="3704405" y="62380"/>
                  </a:lnTo>
                  <a:lnTo>
                    <a:pt x="3671419" y="29394"/>
                  </a:lnTo>
                  <a:lnTo>
                    <a:pt x="3629582" y="7766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161" y="1600961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3581400" y="0"/>
                  </a:lnTo>
                  <a:lnTo>
                    <a:pt x="3629582" y="7766"/>
                  </a:lnTo>
                  <a:lnTo>
                    <a:pt x="3671419" y="29394"/>
                  </a:lnTo>
                  <a:lnTo>
                    <a:pt x="3704405" y="62380"/>
                  </a:lnTo>
                  <a:lnTo>
                    <a:pt x="3726033" y="104217"/>
                  </a:lnTo>
                  <a:lnTo>
                    <a:pt x="3733800" y="152400"/>
                  </a:lnTo>
                  <a:lnTo>
                    <a:pt x="3733800" y="762000"/>
                  </a:lnTo>
                  <a:lnTo>
                    <a:pt x="3726033" y="810182"/>
                  </a:lnTo>
                  <a:lnTo>
                    <a:pt x="3704405" y="852019"/>
                  </a:lnTo>
                  <a:lnTo>
                    <a:pt x="3671419" y="885005"/>
                  </a:lnTo>
                  <a:lnTo>
                    <a:pt x="3629582" y="906633"/>
                  </a:lnTo>
                  <a:lnTo>
                    <a:pt x="3581400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40385" y="2923047"/>
            <a:ext cx="7853680" cy="279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95"/>
              </a:spcBef>
              <a:tabLst>
                <a:tab pos="1650364" algn="l"/>
              </a:tabLst>
            </a:pPr>
            <a:r>
              <a:rPr sz="2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Roberts	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Operator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 dirty="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</a:pPr>
            <a:r>
              <a:rPr sz="2800" spc="-185" dirty="0">
                <a:latin typeface="Microsoft Sans Serif"/>
                <a:cs typeface="Microsoft Sans Serif"/>
              </a:rPr>
              <a:t>Here,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420370">
              <a:lnSpc>
                <a:spcPct val="100000"/>
              </a:lnSpc>
              <a:tabLst>
                <a:tab pos="4078604" algn="l"/>
                <a:tab pos="5908040" algn="l"/>
              </a:tabLst>
            </a:pPr>
            <a:r>
              <a:rPr sz="3200" spc="-5" dirty="0">
                <a:latin typeface="Microsoft Sans Serif"/>
                <a:cs typeface="Microsoft Sans Serif"/>
              </a:rPr>
              <a:t>d</a:t>
            </a:r>
            <a:r>
              <a:rPr sz="3150" spc="-7" baseline="-21164" dirty="0">
                <a:latin typeface="Microsoft Sans Serif"/>
                <a:cs typeface="Microsoft Sans Serif"/>
              </a:rPr>
              <a:t>1</a:t>
            </a:r>
            <a:r>
              <a:rPr sz="3150" spc="37" baseline="-21164" dirty="0">
                <a:latin typeface="Microsoft Sans Serif"/>
                <a:cs typeface="Microsoft Sans Serif"/>
              </a:rPr>
              <a:t> </a:t>
            </a:r>
            <a:r>
              <a:rPr sz="3200" spc="265" dirty="0">
                <a:latin typeface="Microsoft Sans Serif"/>
                <a:cs typeface="Microsoft Sans Serif"/>
              </a:rPr>
              <a:t>=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90" dirty="0">
                <a:latin typeface="Microsoft Sans Serif"/>
                <a:cs typeface="Microsoft Sans Serif"/>
              </a:rPr>
              <a:t>f</a:t>
            </a:r>
            <a:r>
              <a:rPr sz="3150" spc="135" baseline="-21164" dirty="0">
                <a:latin typeface="Microsoft Sans Serif"/>
                <a:cs typeface="Microsoft Sans Serif"/>
              </a:rPr>
              <a:t>0</a:t>
            </a:r>
            <a:r>
              <a:rPr sz="3150" spc="480" baseline="-21164" dirty="0">
                <a:latin typeface="Microsoft Sans Serif"/>
                <a:cs typeface="Microsoft Sans Serif"/>
              </a:rPr>
              <a:t> </a:t>
            </a:r>
            <a:r>
              <a:rPr sz="3200" spc="660" dirty="0">
                <a:latin typeface="Microsoft Sans Serif"/>
                <a:cs typeface="Microsoft Sans Serif"/>
              </a:rPr>
              <a:t>–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90" dirty="0">
                <a:latin typeface="Microsoft Sans Serif"/>
                <a:cs typeface="Microsoft Sans Serif"/>
              </a:rPr>
              <a:t>f</a:t>
            </a:r>
            <a:r>
              <a:rPr sz="3150" spc="135" baseline="-21164" dirty="0">
                <a:latin typeface="Microsoft Sans Serif"/>
                <a:cs typeface="Microsoft Sans Serif"/>
              </a:rPr>
              <a:t>2	</a:t>
            </a:r>
            <a:r>
              <a:rPr sz="3200" dirty="0">
                <a:latin typeface="Microsoft Sans Serif"/>
                <a:cs typeface="Microsoft Sans Serif"/>
              </a:rPr>
              <a:t>&amp;	</a:t>
            </a:r>
            <a:r>
              <a:rPr sz="3200" spc="-5" dirty="0">
                <a:latin typeface="Microsoft Sans Serif"/>
                <a:cs typeface="Microsoft Sans Serif"/>
              </a:rPr>
              <a:t>d</a:t>
            </a:r>
            <a:r>
              <a:rPr sz="3150" spc="-7" baseline="-21164" dirty="0">
                <a:latin typeface="Microsoft Sans Serif"/>
                <a:cs typeface="Microsoft Sans Serif"/>
              </a:rPr>
              <a:t>2</a:t>
            </a:r>
            <a:r>
              <a:rPr sz="3150" spc="457" baseline="-21164" dirty="0">
                <a:latin typeface="Microsoft Sans Serif"/>
                <a:cs typeface="Microsoft Sans Serif"/>
              </a:rPr>
              <a:t> </a:t>
            </a:r>
            <a:r>
              <a:rPr sz="3200" spc="265" dirty="0">
                <a:latin typeface="Microsoft Sans Serif"/>
                <a:cs typeface="Microsoft Sans Serif"/>
              </a:rPr>
              <a:t>=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90" dirty="0">
                <a:latin typeface="Microsoft Sans Serif"/>
                <a:cs typeface="Microsoft Sans Serif"/>
              </a:rPr>
              <a:t>f</a:t>
            </a:r>
            <a:r>
              <a:rPr sz="3150" spc="135" baseline="-21164" dirty="0">
                <a:latin typeface="Microsoft Sans Serif"/>
                <a:cs typeface="Microsoft Sans Serif"/>
              </a:rPr>
              <a:t>1</a:t>
            </a:r>
            <a:r>
              <a:rPr sz="3150" spc="450" baseline="-21164" dirty="0">
                <a:latin typeface="Microsoft Sans Serif"/>
                <a:cs typeface="Microsoft Sans Serif"/>
              </a:rPr>
              <a:t> </a:t>
            </a:r>
            <a:r>
              <a:rPr sz="3200" spc="660" dirty="0">
                <a:latin typeface="Microsoft Sans Serif"/>
                <a:cs typeface="Microsoft Sans Serif"/>
              </a:rPr>
              <a:t>–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90" dirty="0">
                <a:latin typeface="Microsoft Sans Serif"/>
                <a:cs typeface="Microsoft Sans Serif"/>
              </a:rPr>
              <a:t>f</a:t>
            </a:r>
            <a:r>
              <a:rPr sz="3150" spc="135" baseline="-21164" dirty="0">
                <a:latin typeface="Microsoft Sans Serif"/>
                <a:cs typeface="Microsoft Sans Serif"/>
              </a:rPr>
              <a:t>3</a:t>
            </a:r>
            <a:endParaRPr sz="3150" baseline="-21164" dirty="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  <a:spcBef>
                <a:spcPts val="1120"/>
              </a:spcBef>
            </a:pPr>
            <a:r>
              <a:rPr sz="2800" spc="-330" dirty="0">
                <a:latin typeface="Microsoft Sans Serif"/>
                <a:cs typeface="Microsoft Sans Serif"/>
              </a:rPr>
              <a:t>This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c</a:t>
            </a:r>
            <a:r>
              <a:rPr sz="2800" spc="-170" dirty="0">
                <a:latin typeface="Microsoft Sans Serif"/>
                <a:cs typeface="Microsoft Sans Serif"/>
              </a:rPr>
              <a:t>a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be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imp</a:t>
            </a:r>
            <a:r>
              <a:rPr sz="2800" spc="-70" dirty="0">
                <a:latin typeface="Microsoft Sans Serif"/>
                <a:cs typeface="Microsoft Sans Serif"/>
              </a:rPr>
              <a:t>l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229" dirty="0">
                <a:latin typeface="Microsoft Sans Serif"/>
                <a:cs typeface="Microsoft Sans Serif"/>
              </a:rPr>
              <a:t>ment</a:t>
            </a:r>
            <a:r>
              <a:rPr sz="2800" spc="-220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with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f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55" dirty="0">
                <a:latin typeface="Microsoft Sans Serif"/>
                <a:cs typeface="Microsoft Sans Serif"/>
              </a:rPr>
              <a:t>ll</a:t>
            </a:r>
            <a:r>
              <a:rPr sz="2800" spc="-195" dirty="0">
                <a:latin typeface="Microsoft Sans Serif"/>
                <a:cs typeface="Microsoft Sans Serif"/>
              </a:rPr>
              <a:t>o</a:t>
            </a:r>
            <a:r>
              <a:rPr sz="2800" spc="-135" dirty="0">
                <a:latin typeface="Microsoft Sans Serif"/>
                <a:cs typeface="Microsoft Sans Serif"/>
              </a:rPr>
              <a:t>wing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50" dirty="0">
                <a:latin typeface="Microsoft Sans Serif"/>
                <a:cs typeface="Microsoft Sans Serif"/>
              </a:rPr>
              <a:t>ma</a:t>
            </a:r>
            <a:r>
              <a:rPr sz="2800" spc="-250" dirty="0">
                <a:latin typeface="Microsoft Sans Serif"/>
                <a:cs typeface="Microsoft Sans Serif"/>
              </a:rPr>
              <a:t>s</a:t>
            </a:r>
            <a:r>
              <a:rPr sz="2800" spc="-325" dirty="0">
                <a:latin typeface="Microsoft Sans Serif"/>
                <a:cs typeface="Microsoft Sans Serif"/>
              </a:rPr>
              <a:t>ks</a:t>
            </a:r>
            <a:endParaRPr sz="28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02061"/>
              </p:ext>
            </p:extLst>
          </p:nvPr>
        </p:nvGraphicFramePr>
        <p:xfrm>
          <a:off x="2382457" y="6050282"/>
          <a:ext cx="160020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spc="-70" dirty="0">
                          <a:latin typeface="Arial"/>
                          <a:cs typeface="Arial"/>
                        </a:rPr>
                        <a:t>-1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04279"/>
              </p:ext>
            </p:extLst>
          </p:nvPr>
        </p:nvGraphicFramePr>
        <p:xfrm>
          <a:off x="5887657" y="6050282"/>
          <a:ext cx="160020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spc="-70" dirty="0">
                          <a:latin typeface="Arial"/>
                          <a:cs typeface="Arial"/>
                        </a:rPr>
                        <a:t>-1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732" y="1281088"/>
            <a:ext cx="5776468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450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19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10" dirty="0">
                <a:solidFill>
                  <a:srgbClr val="003399"/>
                </a:solidFill>
                <a:latin typeface="+mn-lt"/>
              </a:rPr>
              <a:t>ad</a:t>
            </a:r>
            <a:r>
              <a:rPr sz="5400" b="1" spc="-90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0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330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Ope</a:t>
            </a:r>
            <a:r>
              <a:rPr sz="5400" b="1" spc="-15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65" dirty="0">
                <a:solidFill>
                  <a:srgbClr val="003399"/>
                </a:solidFill>
                <a:latin typeface="+mn-lt"/>
              </a:rPr>
              <a:t>tors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...</a:t>
            </a:r>
            <a:endParaRPr sz="5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548" y="1299802"/>
            <a:ext cx="6340052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400" dirty="0">
                <a:solidFill>
                  <a:srgbClr val="003399"/>
                </a:solidFill>
                <a:latin typeface="+mn-lt"/>
              </a:rPr>
              <a:t>Com</a:t>
            </a:r>
            <a:r>
              <a:rPr sz="5400" b="1" spc="-470" dirty="0">
                <a:solidFill>
                  <a:srgbClr val="003399"/>
                </a:solidFill>
                <a:latin typeface="+mn-lt"/>
              </a:rPr>
              <a:t>m</a:t>
            </a:r>
            <a:r>
              <a:rPr sz="5400" b="1" spc="-325" dirty="0">
                <a:solidFill>
                  <a:srgbClr val="003399"/>
                </a:solidFill>
                <a:latin typeface="+mn-lt"/>
              </a:rPr>
              <a:t>on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56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509" dirty="0">
                <a:solidFill>
                  <a:srgbClr val="003399"/>
                </a:solidFill>
                <a:latin typeface="+mn-lt"/>
              </a:rPr>
              <a:t>d</a:t>
            </a:r>
            <a:r>
              <a:rPr sz="5400" b="1" spc="-325" dirty="0">
                <a:solidFill>
                  <a:srgbClr val="003399"/>
                </a:solidFill>
                <a:latin typeface="+mn-lt"/>
              </a:rPr>
              <a:t>ge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70" dirty="0">
                <a:solidFill>
                  <a:srgbClr val="003399"/>
                </a:solidFill>
                <a:latin typeface="+mn-lt"/>
              </a:rPr>
              <a:t>D</a:t>
            </a:r>
            <a:r>
              <a:rPr sz="5400" b="1" spc="-38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365" dirty="0">
                <a:solidFill>
                  <a:srgbClr val="003399"/>
                </a:solidFill>
                <a:latin typeface="+mn-lt"/>
              </a:rPr>
              <a:t>ect</a:t>
            </a:r>
            <a:r>
              <a:rPr sz="5400" b="1" spc="-455" dirty="0">
                <a:solidFill>
                  <a:srgbClr val="003399"/>
                </a:solidFill>
                <a:latin typeface="+mn-lt"/>
              </a:rPr>
              <a:t>o</a:t>
            </a:r>
            <a:r>
              <a:rPr sz="5400" b="1" spc="-415" dirty="0">
                <a:solidFill>
                  <a:srgbClr val="003399"/>
                </a:solidFill>
                <a:latin typeface="+mn-lt"/>
              </a:rPr>
              <a:t>rs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7501" y="2627817"/>
            <a:ext cx="7948295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11785" algn="l"/>
              </a:tabLst>
            </a:pPr>
            <a:r>
              <a:rPr sz="2900" spc="-160" dirty="0">
                <a:latin typeface="Microsoft Sans Serif"/>
                <a:cs typeface="Microsoft Sans Serif"/>
              </a:rPr>
              <a:t>Given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40" dirty="0">
                <a:latin typeface="Microsoft Sans Serif"/>
                <a:cs typeface="Microsoft Sans Serif"/>
              </a:rPr>
              <a:t>3*3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region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an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following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edge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d</a:t>
            </a:r>
            <a:r>
              <a:rPr sz="2900" spc="-85" dirty="0">
                <a:latin typeface="Microsoft Sans Serif"/>
                <a:cs typeface="Microsoft Sans Serif"/>
              </a:rPr>
              <a:t>e</a:t>
            </a:r>
            <a:r>
              <a:rPr sz="2900" spc="-150" dirty="0">
                <a:latin typeface="Microsoft Sans Serif"/>
                <a:cs typeface="Microsoft Sans Serif"/>
              </a:rPr>
              <a:t>tec</a:t>
            </a:r>
            <a:r>
              <a:rPr sz="2900" spc="-90" dirty="0">
                <a:latin typeface="Microsoft Sans Serif"/>
                <a:cs typeface="Microsoft Sans Serif"/>
              </a:rPr>
              <a:t>t</a:t>
            </a:r>
            <a:r>
              <a:rPr sz="2900" spc="-160" dirty="0">
                <a:latin typeface="Microsoft Sans Serif"/>
                <a:cs typeface="Microsoft Sans Serif"/>
              </a:rPr>
              <a:t>io</a:t>
            </a:r>
            <a:r>
              <a:rPr sz="2900" spc="-220" dirty="0">
                <a:latin typeface="Microsoft Sans Serif"/>
                <a:cs typeface="Microsoft Sans Serif"/>
              </a:rPr>
              <a:t>n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20" dirty="0">
                <a:latin typeface="Microsoft Sans Serif"/>
                <a:cs typeface="Microsoft Sans Serif"/>
              </a:rPr>
              <a:t>fil</a:t>
            </a:r>
            <a:r>
              <a:rPr sz="2900" spc="30" dirty="0">
                <a:latin typeface="Microsoft Sans Serif"/>
                <a:cs typeface="Microsoft Sans Serif"/>
              </a:rPr>
              <a:t>t</a:t>
            </a:r>
            <a:r>
              <a:rPr sz="2900" spc="-215" dirty="0">
                <a:latin typeface="Microsoft Sans Serif"/>
                <a:cs typeface="Microsoft Sans Serif"/>
              </a:rPr>
              <a:t>ers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can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be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used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536" y="6081661"/>
            <a:ext cx="3084619" cy="21479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795" y="3533823"/>
            <a:ext cx="3773605" cy="46957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7715" y="3650936"/>
            <a:ext cx="2346263" cy="2137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47016"/>
              </p:ext>
            </p:extLst>
          </p:nvPr>
        </p:nvGraphicFramePr>
        <p:xfrm>
          <a:off x="1320800" y="2910841"/>
          <a:ext cx="2133600" cy="2194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D0AE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BDDC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BDDC3"/>
                      </a:solidFill>
                      <a:prstDash val="solid"/>
                    </a:lnL>
                    <a:lnR w="38100">
                      <a:solidFill>
                        <a:srgbClr val="D0AE71"/>
                      </a:solidFill>
                      <a:prstDash val="solid"/>
                    </a:lnR>
                    <a:lnT w="38100">
                      <a:solidFill>
                        <a:srgbClr val="D0AE71"/>
                      </a:solidFill>
                      <a:prstDash val="solid"/>
                    </a:lnT>
                    <a:lnB w="38100">
                      <a:solidFill>
                        <a:srgbClr val="EBDDC3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D0AE7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EBDDC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276973" y="2550541"/>
            <a:ext cx="1600835" cy="103505"/>
          </a:xfrm>
          <a:custGeom>
            <a:avLst/>
            <a:gdLst/>
            <a:ahLst/>
            <a:cxnLst/>
            <a:rect l="l" t="t" r="r" b="b"/>
            <a:pathLst>
              <a:path w="1600835" h="103505">
                <a:moveTo>
                  <a:pt x="1511693" y="0"/>
                </a:moveTo>
                <a:lnTo>
                  <a:pt x="1507756" y="1015"/>
                </a:lnTo>
                <a:lnTo>
                  <a:pt x="1505978" y="4063"/>
                </a:lnTo>
                <a:lnTo>
                  <a:pt x="1504200" y="6984"/>
                </a:lnTo>
                <a:lnTo>
                  <a:pt x="1505216" y="10921"/>
                </a:lnTo>
                <a:lnTo>
                  <a:pt x="1564016" y="45316"/>
                </a:lnTo>
                <a:lnTo>
                  <a:pt x="1587639" y="45339"/>
                </a:lnTo>
                <a:lnTo>
                  <a:pt x="1587639" y="58039"/>
                </a:lnTo>
                <a:lnTo>
                  <a:pt x="1564182" y="58039"/>
                </a:lnTo>
                <a:lnTo>
                  <a:pt x="1508137" y="90677"/>
                </a:lnTo>
                <a:lnTo>
                  <a:pt x="1505216" y="92328"/>
                </a:lnTo>
                <a:lnTo>
                  <a:pt x="1504200" y="96265"/>
                </a:lnTo>
                <a:lnTo>
                  <a:pt x="1505851" y="99313"/>
                </a:lnTo>
                <a:lnTo>
                  <a:pt x="1507629" y="102361"/>
                </a:lnTo>
                <a:lnTo>
                  <a:pt x="1511566" y="103377"/>
                </a:lnTo>
                <a:lnTo>
                  <a:pt x="1589322" y="58039"/>
                </a:lnTo>
                <a:lnTo>
                  <a:pt x="1587639" y="58039"/>
                </a:lnTo>
                <a:lnTo>
                  <a:pt x="1589360" y="58016"/>
                </a:lnTo>
                <a:lnTo>
                  <a:pt x="1600212" y="51689"/>
                </a:lnTo>
                <a:lnTo>
                  <a:pt x="1511693" y="0"/>
                </a:lnTo>
                <a:close/>
              </a:path>
              <a:path w="1600835" h="103505">
                <a:moveTo>
                  <a:pt x="1574998" y="51740"/>
                </a:moveTo>
                <a:lnTo>
                  <a:pt x="1564221" y="58016"/>
                </a:lnTo>
                <a:lnTo>
                  <a:pt x="1587639" y="58039"/>
                </a:lnTo>
                <a:lnTo>
                  <a:pt x="1587639" y="57277"/>
                </a:lnTo>
                <a:lnTo>
                  <a:pt x="1584464" y="57277"/>
                </a:lnTo>
                <a:lnTo>
                  <a:pt x="1574998" y="51740"/>
                </a:lnTo>
                <a:close/>
              </a:path>
              <a:path w="1600835" h="103505">
                <a:moveTo>
                  <a:pt x="12" y="43814"/>
                </a:moveTo>
                <a:lnTo>
                  <a:pt x="0" y="56514"/>
                </a:lnTo>
                <a:lnTo>
                  <a:pt x="1564221" y="58016"/>
                </a:lnTo>
                <a:lnTo>
                  <a:pt x="1574998" y="51740"/>
                </a:lnTo>
                <a:lnTo>
                  <a:pt x="1564016" y="45316"/>
                </a:lnTo>
                <a:lnTo>
                  <a:pt x="12" y="43814"/>
                </a:lnTo>
                <a:close/>
              </a:path>
              <a:path w="1600835" h="103505">
                <a:moveTo>
                  <a:pt x="1584464" y="46227"/>
                </a:moveTo>
                <a:lnTo>
                  <a:pt x="1574998" y="51740"/>
                </a:lnTo>
                <a:lnTo>
                  <a:pt x="1584464" y="57277"/>
                </a:lnTo>
                <a:lnTo>
                  <a:pt x="1584464" y="46227"/>
                </a:lnTo>
                <a:close/>
              </a:path>
              <a:path w="1600835" h="103505">
                <a:moveTo>
                  <a:pt x="1587639" y="46227"/>
                </a:moveTo>
                <a:lnTo>
                  <a:pt x="1584464" y="46227"/>
                </a:lnTo>
                <a:lnTo>
                  <a:pt x="1584464" y="57277"/>
                </a:lnTo>
                <a:lnTo>
                  <a:pt x="1587639" y="57277"/>
                </a:lnTo>
                <a:lnTo>
                  <a:pt x="1587639" y="46227"/>
                </a:lnTo>
                <a:close/>
              </a:path>
              <a:path w="1600835" h="103505">
                <a:moveTo>
                  <a:pt x="1564016" y="45316"/>
                </a:moveTo>
                <a:lnTo>
                  <a:pt x="1574998" y="51740"/>
                </a:lnTo>
                <a:lnTo>
                  <a:pt x="1584464" y="46227"/>
                </a:lnTo>
                <a:lnTo>
                  <a:pt x="1587639" y="46227"/>
                </a:lnTo>
                <a:lnTo>
                  <a:pt x="1587639" y="45339"/>
                </a:lnTo>
                <a:lnTo>
                  <a:pt x="1564016" y="45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1618" y="239242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y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0560" y="2829305"/>
            <a:ext cx="103505" cy="1754505"/>
          </a:xfrm>
          <a:custGeom>
            <a:avLst/>
            <a:gdLst/>
            <a:ahLst/>
            <a:cxnLst/>
            <a:rect l="l" t="t" r="r" b="b"/>
            <a:pathLst>
              <a:path w="103504" h="1754504">
                <a:moveTo>
                  <a:pt x="7086" y="1658112"/>
                </a:moveTo>
                <a:lnTo>
                  <a:pt x="1028" y="1661668"/>
                </a:lnTo>
                <a:lnTo>
                  <a:pt x="0" y="1665477"/>
                </a:lnTo>
                <a:lnTo>
                  <a:pt x="51625" y="1754251"/>
                </a:lnTo>
                <a:lnTo>
                  <a:pt x="58971" y="1741677"/>
                </a:lnTo>
                <a:lnTo>
                  <a:pt x="45288" y="1741677"/>
                </a:lnTo>
                <a:lnTo>
                  <a:pt x="45309" y="1718092"/>
                </a:lnTo>
                <a:lnTo>
                  <a:pt x="12446" y="1661668"/>
                </a:lnTo>
                <a:lnTo>
                  <a:pt x="10985" y="1659127"/>
                </a:lnTo>
                <a:lnTo>
                  <a:pt x="7086" y="1658112"/>
                </a:lnTo>
                <a:close/>
              </a:path>
              <a:path w="103504" h="1754504">
                <a:moveTo>
                  <a:pt x="45309" y="1718092"/>
                </a:moveTo>
                <a:lnTo>
                  <a:pt x="45288" y="1741677"/>
                </a:lnTo>
                <a:lnTo>
                  <a:pt x="57988" y="1741677"/>
                </a:lnTo>
                <a:lnTo>
                  <a:pt x="57991" y="1738376"/>
                </a:lnTo>
                <a:lnTo>
                  <a:pt x="46151" y="1738376"/>
                </a:lnTo>
                <a:lnTo>
                  <a:pt x="51651" y="1728979"/>
                </a:lnTo>
                <a:lnTo>
                  <a:pt x="45309" y="1718092"/>
                </a:lnTo>
                <a:close/>
              </a:path>
              <a:path w="103504" h="1754504">
                <a:moveTo>
                  <a:pt x="96329" y="1658239"/>
                </a:moveTo>
                <a:lnTo>
                  <a:pt x="92443" y="1659255"/>
                </a:lnTo>
                <a:lnTo>
                  <a:pt x="88745" y="1665605"/>
                </a:lnTo>
                <a:lnTo>
                  <a:pt x="58023" y="1718092"/>
                </a:lnTo>
                <a:lnTo>
                  <a:pt x="57988" y="1741677"/>
                </a:lnTo>
                <a:lnTo>
                  <a:pt x="58971" y="1741677"/>
                </a:lnTo>
                <a:lnTo>
                  <a:pt x="101638" y="1668652"/>
                </a:lnTo>
                <a:lnTo>
                  <a:pt x="103403" y="1665605"/>
                </a:lnTo>
                <a:lnTo>
                  <a:pt x="102387" y="1661795"/>
                </a:lnTo>
                <a:lnTo>
                  <a:pt x="96329" y="1658239"/>
                </a:lnTo>
                <a:close/>
              </a:path>
              <a:path w="103504" h="1754504">
                <a:moveTo>
                  <a:pt x="51651" y="1728979"/>
                </a:moveTo>
                <a:lnTo>
                  <a:pt x="46151" y="1738376"/>
                </a:lnTo>
                <a:lnTo>
                  <a:pt x="57124" y="1738376"/>
                </a:lnTo>
                <a:lnTo>
                  <a:pt x="51651" y="1728979"/>
                </a:lnTo>
                <a:close/>
              </a:path>
              <a:path w="103504" h="1754504">
                <a:moveTo>
                  <a:pt x="58009" y="1718117"/>
                </a:moveTo>
                <a:lnTo>
                  <a:pt x="51651" y="1728979"/>
                </a:lnTo>
                <a:lnTo>
                  <a:pt x="57124" y="1738376"/>
                </a:lnTo>
                <a:lnTo>
                  <a:pt x="57991" y="1738376"/>
                </a:lnTo>
                <a:lnTo>
                  <a:pt x="58009" y="1718117"/>
                </a:lnTo>
                <a:close/>
              </a:path>
              <a:path w="103504" h="1754504">
                <a:moveTo>
                  <a:pt x="59562" y="0"/>
                </a:moveTo>
                <a:lnTo>
                  <a:pt x="46862" y="0"/>
                </a:lnTo>
                <a:lnTo>
                  <a:pt x="45363" y="1658112"/>
                </a:lnTo>
                <a:lnTo>
                  <a:pt x="45323" y="1718117"/>
                </a:lnTo>
                <a:lnTo>
                  <a:pt x="51651" y="1728979"/>
                </a:lnTo>
                <a:lnTo>
                  <a:pt x="58009" y="1718117"/>
                </a:lnTo>
                <a:lnTo>
                  <a:pt x="59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7764" y="4679137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x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065" y="2463749"/>
            <a:ext cx="580453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cs typeface="Microsoft Sans Serif"/>
              </a:rPr>
              <a:t>Pi</a:t>
            </a:r>
            <a:r>
              <a:rPr sz="3200" spc="-204" dirty="0">
                <a:cs typeface="Microsoft Sans Serif"/>
              </a:rPr>
              <a:t>x</a:t>
            </a:r>
            <a:r>
              <a:rPr sz="3200" spc="-185" dirty="0">
                <a:cs typeface="Microsoft Sans Serif"/>
              </a:rPr>
              <a:t>els</a:t>
            </a:r>
            <a:r>
              <a:rPr sz="3200" spc="15" dirty="0">
                <a:cs typeface="Microsoft Sans Serif"/>
              </a:rPr>
              <a:t> </a:t>
            </a:r>
            <a:r>
              <a:rPr sz="3200" spc="-95" dirty="0">
                <a:cs typeface="Microsoft Sans Serif"/>
              </a:rPr>
              <a:t>i</a:t>
            </a:r>
            <a:r>
              <a:rPr sz="3200" spc="-215" dirty="0">
                <a:cs typeface="Microsoft Sans Serif"/>
              </a:rPr>
              <a:t>n</a:t>
            </a:r>
            <a:r>
              <a:rPr sz="3200" spc="20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g</a:t>
            </a:r>
            <a:r>
              <a:rPr sz="3200" spc="-30" dirty="0">
                <a:cs typeface="Microsoft Sans Serif"/>
              </a:rPr>
              <a:t>r</a:t>
            </a:r>
            <a:r>
              <a:rPr sz="3200" spc="-65" dirty="0">
                <a:cs typeface="Microsoft Sans Serif"/>
              </a:rPr>
              <a:t>a</a:t>
            </a:r>
            <a:r>
              <a:rPr sz="3200" dirty="0">
                <a:cs typeface="Microsoft Sans Serif"/>
              </a:rPr>
              <a:t>y</a:t>
            </a:r>
            <a:r>
              <a:rPr sz="3200" spc="30" dirty="0">
                <a:cs typeface="Microsoft Sans Serif"/>
              </a:rPr>
              <a:t> </a:t>
            </a:r>
            <a:r>
              <a:rPr sz="3200" spc="-155" dirty="0">
                <a:cs typeface="Microsoft Sans Serif"/>
              </a:rPr>
              <a:t>ha</a:t>
            </a:r>
            <a:r>
              <a:rPr sz="3200" spc="-190" dirty="0">
                <a:cs typeface="Microsoft Sans Serif"/>
              </a:rPr>
              <a:t>v</a:t>
            </a:r>
            <a:r>
              <a:rPr sz="3200" spc="-135" dirty="0">
                <a:cs typeface="Microsoft Sans Serif"/>
              </a:rPr>
              <a:t>e</a:t>
            </a:r>
            <a:r>
              <a:rPr sz="3200" spc="5" dirty="0">
                <a:cs typeface="Microsoft Sans Serif"/>
              </a:rPr>
              <a:t> </a:t>
            </a:r>
            <a:r>
              <a:rPr sz="3200" spc="-195" dirty="0">
                <a:cs typeface="Microsoft Sans Serif"/>
              </a:rPr>
              <a:t>v</a:t>
            </a:r>
            <a:r>
              <a:rPr sz="3200" spc="-114" dirty="0">
                <a:cs typeface="Microsoft Sans Serif"/>
              </a:rPr>
              <a:t>alue</a:t>
            </a:r>
            <a:r>
              <a:rPr sz="3200" spc="25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0</a:t>
            </a:r>
            <a:r>
              <a:rPr sz="3200" spc="10" dirty="0">
                <a:cs typeface="Microsoft Sans Serif"/>
              </a:rPr>
              <a:t> </a:t>
            </a:r>
            <a:r>
              <a:rPr sz="3200" dirty="0">
                <a:cs typeface="Microsoft Sans Serif"/>
              </a:rPr>
              <a:t>&amp;</a:t>
            </a:r>
            <a:r>
              <a:rPr sz="3200" spc="20" dirty="0">
                <a:cs typeface="Microsoft Sans Serif"/>
              </a:rPr>
              <a:t> </a:t>
            </a:r>
            <a:r>
              <a:rPr sz="3200" spc="-95" dirty="0" smtClean="0">
                <a:cs typeface="Microsoft Sans Serif"/>
              </a:rPr>
              <a:t>i</a:t>
            </a:r>
            <a:r>
              <a:rPr sz="3200" spc="-215" dirty="0" smtClean="0">
                <a:cs typeface="Microsoft Sans Serif"/>
              </a:rPr>
              <a:t>n</a:t>
            </a:r>
            <a:r>
              <a:rPr lang="en-IN" sz="3200" spc="10" dirty="0">
                <a:cs typeface="Microsoft Sans Serif"/>
              </a:rPr>
              <a:t> </a:t>
            </a:r>
            <a:r>
              <a:rPr sz="3200" spc="-120" dirty="0" smtClean="0">
                <a:cs typeface="Microsoft Sans Serif"/>
              </a:rPr>
              <a:t>white</a:t>
            </a:r>
            <a:r>
              <a:rPr sz="3200" spc="15" dirty="0" smtClean="0">
                <a:cs typeface="Microsoft Sans Serif"/>
              </a:rPr>
              <a:t> </a:t>
            </a:r>
            <a:r>
              <a:rPr sz="3200" spc="-155" dirty="0" smtClean="0">
                <a:cs typeface="Microsoft Sans Serif"/>
              </a:rPr>
              <a:t>ha</a:t>
            </a:r>
            <a:r>
              <a:rPr sz="3200" spc="-190" dirty="0" smtClean="0">
                <a:cs typeface="Microsoft Sans Serif"/>
              </a:rPr>
              <a:t>v</a:t>
            </a:r>
            <a:r>
              <a:rPr sz="3200" spc="-135" dirty="0" smtClean="0">
                <a:cs typeface="Microsoft Sans Serif"/>
              </a:rPr>
              <a:t>e</a:t>
            </a:r>
            <a:r>
              <a:rPr lang="en-IN" sz="3200" spc="-135" dirty="0" smtClean="0">
                <a:cs typeface="Microsoft Sans Serif"/>
              </a:rPr>
              <a:t> </a:t>
            </a:r>
            <a:r>
              <a:rPr sz="3200" spc="-130" dirty="0" smtClean="0">
                <a:cs typeface="Microsoft Sans Serif"/>
              </a:rPr>
              <a:t>value</a:t>
            </a:r>
            <a:r>
              <a:rPr sz="3200" spc="-30" dirty="0" smtClean="0">
                <a:cs typeface="Microsoft Sans Serif"/>
              </a:rPr>
              <a:t> </a:t>
            </a:r>
            <a:r>
              <a:rPr sz="3200" spc="-80" dirty="0">
                <a:cs typeface="Microsoft Sans Serif"/>
              </a:rPr>
              <a:t>1.</a:t>
            </a:r>
            <a:endParaRPr sz="3200" dirty="0"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0" y="3561715"/>
            <a:ext cx="57150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cs typeface="Microsoft Sans Serif"/>
              </a:rPr>
              <a:t>Der</a:t>
            </a:r>
            <a:r>
              <a:rPr sz="2800" spc="-60" dirty="0">
                <a:cs typeface="Microsoft Sans Serif"/>
              </a:rPr>
              <a:t>i</a:t>
            </a:r>
            <a:r>
              <a:rPr sz="2800" spc="-165" dirty="0">
                <a:cs typeface="Microsoft Sans Serif"/>
              </a:rPr>
              <a:t>v</a:t>
            </a:r>
            <a:r>
              <a:rPr sz="2800" spc="-45" dirty="0">
                <a:cs typeface="Microsoft Sans Serif"/>
              </a:rPr>
              <a:t>ati</a:t>
            </a:r>
            <a:r>
              <a:rPr sz="2800" spc="-114" dirty="0">
                <a:cs typeface="Microsoft Sans Serif"/>
              </a:rPr>
              <a:t>v</a:t>
            </a:r>
            <a:r>
              <a:rPr sz="2800" spc="-135" dirty="0">
                <a:cs typeface="Microsoft Sans Serif"/>
              </a:rPr>
              <a:t>e</a:t>
            </a:r>
            <a:r>
              <a:rPr sz="2800" spc="10" dirty="0">
                <a:cs typeface="Microsoft Sans Serif"/>
              </a:rPr>
              <a:t> </a:t>
            </a:r>
            <a:r>
              <a:rPr sz="2800" spc="-140" dirty="0">
                <a:cs typeface="Microsoft Sans Serif"/>
              </a:rPr>
              <a:t>i</a:t>
            </a:r>
            <a:r>
              <a:rPr sz="2800" spc="-290" dirty="0">
                <a:cs typeface="Microsoft Sans Serif"/>
              </a:rPr>
              <a:t>s</a:t>
            </a:r>
            <a:r>
              <a:rPr sz="2800" spc="10" dirty="0">
                <a:cs typeface="Microsoft Sans Serif"/>
              </a:rPr>
              <a:t> </a:t>
            </a:r>
            <a:r>
              <a:rPr sz="2800" spc="-215" dirty="0">
                <a:cs typeface="Microsoft Sans Serif"/>
              </a:rPr>
              <a:t>com</a:t>
            </a:r>
            <a:r>
              <a:rPr sz="2800" spc="-200" dirty="0">
                <a:cs typeface="Microsoft Sans Serif"/>
              </a:rPr>
              <a:t>p</a:t>
            </a:r>
            <a:r>
              <a:rPr sz="2800" spc="-114" dirty="0">
                <a:cs typeface="Microsoft Sans Serif"/>
              </a:rPr>
              <a:t>uted</a:t>
            </a:r>
            <a:r>
              <a:rPr sz="2800" spc="40" dirty="0">
                <a:cs typeface="Microsoft Sans Serif"/>
              </a:rPr>
              <a:t> </a:t>
            </a:r>
            <a:r>
              <a:rPr sz="2800" spc="-140" dirty="0">
                <a:cs typeface="Microsoft Sans Serif"/>
              </a:rPr>
              <a:t>b</a:t>
            </a:r>
            <a:r>
              <a:rPr sz="2800" dirty="0">
                <a:cs typeface="Microsoft Sans Serif"/>
              </a:rPr>
              <a:t>y</a:t>
            </a:r>
            <a:r>
              <a:rPr sz="2800" spc="20" dirty="0">
                <a:cs typeface="Microsoft Sans Serif"/>
              </a:rPr>
              <a:t> </a:t>
            </a:r>
            <a:r>
              <a:rPr sz="2800" spc="-345" dirty="0">
                <a:cs typeface="Microsoft Sans Serif"/>
              </a:rPr>
              <a:t>us</a:t>
            </a:r>
            <a:r>
              <a:rPr sz="2800" spc="-100" dirty="0">
                <a:cs typeface="Microsoft Sans Serif"/>
              </a:rPr>
              <a:t>in</a:t>
            </a:r>
            <a:r>
              <a:rPr sz="2800" spc="-135" dirty="0">
                <a:cs typeface="Microsoft Sans Serif"/>
              </a:rPr>
              <a:t>g</a:t>
            </a:r>
            <a:r>
              <a:rPr sz="2800" spc="10" dirty="0">
                <a:cs typeface="Microsoft Sans Serif"/>
              </a:rPr>
              <a:t> </a:t>
            </a:r>
            <a:r>
              <a:rPr sz="2800" spc="-15" dirty="0">
                <a:cs typeface="Microsoft Sans Serif"/>
              </a:rPr>
              <a:t>a</a:t>
            </a:r>
            <a:r>
              <a:rPr sz="2800" spc="25" dirty="0">
                <a:cs typeface="Microsoft Sans Serif"/>
              </a:rPr>
              <a:t> </a:t>
            </a:r>
            <a:r>
              <a:rPr sz="2800" spc="-10" dirty="0">
                <a:cs typeface="Microsoft Sans Serif"/>
              </a:rPr>
              <a:t>3x3  </a:t>
            </a:r>
            <a:r>
              <a:rPr sz="2800" spc="-135" dirty="0">
                <a:cs typeface="Microsoft Sans Serif"/>
              </a:rPr>
              <a:t>neighbourhood</a:t>
            </a:r>
            <a:r>
              <a:rPr sz="2800" dirty="0">
                <a:cs typeface="Microsoft Sans Serif"/>
              </a:rPr>
              <a:t> </a:t>
            </a:r>
            <a:r>
              <a:rPr sz="2800" spc="495" dirty="0">
                <a:cs typeface="Microsoft Sans Serif"/>
              </a:rPr>
              <a:t>–</a:t>
            </a:r>
            <a:r>
              <a:rPr sz="2800" spc="15" dirty="0">
                <a:cs typeface="Microsoft Sans Serif"/>
              </a:rPr>
              <a:t> </a:t>
            </a:r>
            <a:r>
              <a:rPr sz="2800" spc="-130" dirty="0">
                <a:cs typeface="Microsoft Sans Serif"/>
              </a:rPr>
              <a:t>subtract</a:t>
            </a:r>
            <a:r>
              <a:rPr sz="2800" spc="1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20" dirty="0">
                <a:cs typeface="Microsoft Sans Serif"/>
              </a:rPr>
              <a:t> </a:t>
            </a:r>
            <a:r>
              <a:rPr sz="2800" spc="-110" dirty="0">
                <a:cs typeface="Microsoft Sans Serif"/>
              </a:rPr>
              <a:t>pixels</a:t>
            </a:r>
            <a:r>
              <a:rPr sz="2800" spc="20" dirty="0">
                <a:cs typeface="Microsoft Sans Serif"/>
              </a:rPr>
              <a:t> </a:t>
            </a:r>
            <a:r>
              <a:rPr sz="2800" spc="-155" dirty="0">
                <a:cs typeface="Microsoft Sans Serif"/>
              </a:rPr>
              <a:t>in</a:t>
            </a:r>
            <a:r>
              <a:rPr sz="2800" spc="15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 </a:t>
            </a:r>
            <a:r>
              <a:rPr sz="2800" spc="-620" dirty="0">
                <a:cs typeface="Microsoft Sans Serif"/>
              </a:rPr>
              <a:t> </a:t>
            </a:r>
            <a:r>
              <a:rPr sz="2800" spc="-55" dirty="0">
                <a:cs typeface="Microsoft Sans Serif"/>
              </a:rPr>
              <a:t>top </a:t>
            </a:r>
            <a:r>
              <a:rPr sz="2800" spc="-130" dirty="0">
                <a:cs typeface="Microsoft Sans Serif"/>
              </a:rPr>
              <a:t>row </a:t>
            </a:r>
            <a:r>
              <a:rPr sz="2800" spc="-114" dirty="0">
                <a:cs typeface="Microsoft Sans Serif"/>
              </a:rPr>
              <a:t>from </a:t>
            </a:r>
            <a:r>
              <a:rPr sz="2800" spc="-145" dirty="0">
                <a:cs typeface="Microsoft Sans Serif"/>
              </a:rPr>
              <a:t>the</a:t>
            </a:r>
            <a:r>
              <a:rPr sz="2800" spc="-140" dirty="0">
                <a:cs typeface="Microsoft Sans Serif"/>
              </a:rPr>
              <a:t> </a:t>
            </a:r>
            <a:r>
              <a:rPr sz="2800" spc="-110" dirty="0">
                <a:cs typeface="Microsoft Sans Serif"/>
              </a:rPr>
              <a:t>pixels </a:t>
            </a:r>
            <a:r>
              <a:rPr sz="2800" spc="-155" dirty="0">
                <a:cs typeface="Microsoft Sans Serif"/>
              </a:rPr>
              <a:t>in</a:t>
            </a:r>
            <a:r>
              <a:rPr sz="2800" spc="-15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-140" dirty="0">
                <a:cs typeface="Microsoft Sans Serif"/>
              </a:rPr>
              <a:t> </a:t>
            </a:r>
            <a:r>
              <a:rPr sz="2800" spc="-125" dirty="0">
                <a:cs typeface="Microsoft Sans Serif"/>
              </a:rPr>
              <a:t>bottom </a:t>
            </a:r>
            <a:r>
              <a:rPr sz="2800" spc="-130" dirty="0">
                <a:cs typeface="Microsoft Sans Serif"/>
              </a:rPr>
              <a:t>row </a:t>
            </a:r>
            <a:r>
              <a:rPr sz="2800" spc="-625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to</a:t>
            </a:r>
            <a:r>
              <a:rPr sz="2800" spc="20" dirty="0">
                <a:cs typeface="Microsoft Sans Serif"/>
              </a:rPr>
              <a:t> </a:t>
            </a:r>
            <a:r>
              <a:rPr sz="2800" spc="-75" dirty="0">
                <a:cs typeface="Microsoft Sans Serif"/>
              </a:rPr>
              <a:t>get</a:t>
            </a:r>
            <a:r>
              <a:rPr sz="2800" spc="2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2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derivative</a:t>
            </a:r>
            <a:r>
              <a:rPr sz="2800" spc="10" dirty="0">
                <a:cs typeface="Microsoft Sans Serif"/>
              </a:rPr>
              <a:t> </a:t>
            </a:r>
            <a:r>
              <a:rPr sz="2800" spc="-155" dirty="0">
                <a:cs typeface="Microsoft Sans Serif"/>
              </a:rPr>
              <a:t>in</a:t>
            </a:r>
            <a:r>
              <a:rPr sz="2800" spc="2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30" dirty="0">
                <a:cs typeface="Microsoft Sans Serif"/>
              </a:rPr>
              <a:t> </a:t>
            </a:r>
            <a:r>
              <a:rPr sz="2800" dirty="0">
                <a:cs typeface="Microsoft Sans Serif"/>
              </a:rPr>
              <a:t>x</a:t>
            </a:r>
            <a:r>
              <a:rPr sz="2800" spc="20" dirty="0">
                <a:cs typeface="Microsoft Sans Serif"/>
              </a:rPr>
              <a:t> </a:t>
            </a:r>
            <a:r>
              <a:rPr sz="2800" spc="-110" dirty="0" smtClean="0">
                <a:cs typeface="Microsoft Sans Serif"/>
              </a:rPr>
              <a:t>direction.</a:t>
            </a:r>
            <a:r>
              <a:rPr lang="en-IN" sz="2800" spc="-110" dirty="0" smtClean="0">
                <a:cs typeface="Microsoft Sans Serif"/>
              </a:rPr>
              <a:t> </a:t>
            </a:r>
            <a:r>
              <a:rPr sz="2800" spc="-95" dirty="0" smtClean="0">
                <a:cs typeface="Microsoft Sans Serif"/>
              </a:rPr>
              <a:t>Similarly</a:t>
            </a:r>
            <a:r>
              <a:rPr sz="2800" spc="5" dirty="0" smtClean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obtain</a:t>
            </a:r>
            <a:r>
              <a:rPr sz="2800" spc="5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15" dirty="0">
                <a:cs typeface="Microsoft Sans Serif"/>
              </a:rPr>
              <a:t> </a:t>
            </a:r>
            <a:r>
              <a:rPr sz="2800" spc="-75" dirty="0">
                <a:cs typeface="Microsoft Sans Serif"/>
              </a:rPr>
              <a:t>derivative</a:t>
            </a:r>
            <a:r>
              <a:rPr sz="2800" spc="-5" dirty="0">
                <a:cs typeface="Microsoft Sans Serif"/>
              </a:rPr>
              <a:t> </a:t>
            </a:r>
            <a:r>
              <a:rPr sz="2800" spc="-155" dirty="0">
                <a:cs typeface="Microsoft Sans Serif"/>
              </a:rPr>
              <a:t>in</a:t>
            </a:r>
            <a:r>
              <a:rPr sz="2800" spc="1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10" dirty="0">
                <a:cs typeface="Microsoft Sans Serif"/>
              </a:rPr>
              <a:t> </a:t>
            </a:r>
            <a:r>
              <a:rPr sz="2800" dirty="0">
                <a:cs typeface="Microsoft Sans Serif"/>
              </a:rPr>
              <a:t>y </a:t>
            </a:r>
            <a:r>
              <a:rPr sz="2800" spc="-620" dirty="0">
                <a:cs typeface="Microsoft Sans Serif"/>
              </a:rPr>
              <a:t> </a:t>
            </a:r>
            <a:r>
              <a:rPr sz="2800" spc="-105" dirty="0">
                <a:cs typeface="Microsoft Sans Serif"/>
              </a:rPr>
              <a:t>direction.</a:t>
            </a:r>
            <a:endParaRPr sz="2800" dirty="0"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6079" y="1066800"/>
            <a:ext cx="8021320" cy="1163320"/>
            <a:chOff x="524255" y="371856"/>
            <a:chExt cx="8021320" cy="1163320"/>
          </a:xfrm>
        </p:grpSpPr>
        <p:sp>
          <p:nvSpPr>
            <p:cNvPr id="10" name="object 10"/>
            <p:cNvSpPr/>
            <p:nvPr/>
          </p:nvSpPr>
          <p:spPr>
            <a:xfrm>
              <a:off x="534161" y="381762"/>
              <a:ext cx="8001000" cy="1143000"/>
            </a:xfrm>
            <a:custGeom>
              <a:avLst/>
              <a:gdLst/>
              <a:ahLst/>
              <a:cxnLst/>
              <a:rect l="l" t="t" r="r" b="b"/>
              <a:pathLst>
                <a:path w="8001000" h="1143000">
                  <a:moveTo>
                    <a:pt x="78105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7810500" y="1143000"/>
                  </a:lnTo>
                  <a:lnTo>
                    <a:pt x="7854162" y="1137965"/>
                  </a:lnTo>
                  <a:lnTo>
                    <a:pt x="7894253" y="1123627"/>
                  </a:lnTo>
                  <a:lnTo>
                    <a:pt x="7929625" y="1101132"/>
                  </a:lnTo>
                  <a:lnTo>
                    <a:pt x="7959132" y="1071625"/>
                  </a:lnTo>
                  <a:lnTo>
                    <a:pt x="7981627" y="1036253"/>
                  </a:lnTo>
                  <a:lnTo>
                    <a:pt x="7995965" y="996162"/>
                  </a:lnTo>
                  <a:lnTo>
                    <a:pt x="8001000" y="952500"/>
                  </a:lnTo>
                  <a:lnTo>
                    <a:pt x="8001000" y="190500"/>
                  </a:lnTo>
                  <a:lnTo>
                    <a:pt x="7995965" y="146837"/>
                  </a:lnTo>
                  <a:lnTo>
                    <a:pt x="7981627" y="106746"/>
                  </a:lnTo>
                  <a:lnTo>
                    <a:pt x="7959132" y="71374"/>
                  </a:lnTo>
                  <a:lnTo>
                    <a:pt x="7929625" y="41867"/>
                  </a:lnTo>
                  <a:lnTo>
                    <a:pt x="7894253" y="19372"/>
                  </a:lnTo>
                  <a:lnTo>
                    <a:pt x="7854162" y="5034"/>
                  </a:lnTo>
                  <a:lnTo>
                    <a:pt x="78105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161" y="381762"/>
              <a:ext cx="8001000" cy="1143000"/>
            </a:xfrm>
            <a:custGeom>
              <a:avLst/>
              <a:gdLst/>
              <a:ahLst/>
              <a:cxnLst/>
              <a:rect l="l" t="t" r="r" b="b"/>
              <a:pathLst>
                <a:path w="80010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7810500" y="0"/>
                  </a:lnTo>
                  <a:lnTo>
                    <a:pt x="7854162" y="5034"/>
                  </a:lnTo>
                  <a:lnTo>
                    <a:pt x="7894253" y="19372"/>
                  </a:lnTo>
                  <a:lnTo>
                    <a:pt x="7929625" y="41867"/>
                  </a:lnTo>
                  <a:lnTo>
                    <a:pt x="7959132" y="71374"/>
                  </a:lnTo>
                  <a:lnTo>
                    <a:pt x="7981627" y="106746"/>
                  </a:lnTo>
                  <a:lnTo>
                    <a:pt x="7995965" y="146837"/>
                  </a:lnTo>
                  <a:lnTo>
                    <a:pt x="8001000" y="190500"/>
                  </a:lnTo>
                  <a:lnTo>
                    <a:pt x="8001000" y="952500"/>
                  </a:lnTo>
                  <a:lnTo>
                    <a:pt x="7995965" y="996162"/>
                  </a:lnTo>
                  <a:lnTo>
                    <a:pt x="7981627" y="1036253"/>
                  </a:lnTo>
                  <a:lnTo>
                    <a:pt x="7959132" y="1071625"/>
                  </a:lnTo>
                  <a:lnTo>
                    <a:pt x="7929625" y="1101132"/>
                  </a:lnTo>
                  <a:lnTo>
                    <a:pt x="7894253" y="1123627"/>
                  </a:lnTo>
                  <a:lnTo>
                    <a:pt x="7854162" y="1137965"/>
                  </a:lnTo>
                  <a:lnTo>
                    <a:pt x="78105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80287" y="1070238"/>
            <a:ext cx="722503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685" marR="5080" indent="-2420620">
              <a:lnSpc>
                <a:spcPct val="100000"/>
              </a:lnSpc>
              <a:spcBef>
                <a:spcPts val="95"/>
              </a:spcBef>
            </a:pPr>
            <a:r>
              <a:rPr sz="3200" b="0" spc="-215" dirty="0">
                <a:latin typeface="+mn-lt"/>
                <a:cs typeface="Microsoft Sans Serif"/>
              </a:rPr>
              <a:t>Find</a:t>
            </a:r>
            <a:r>
              <a:rPr sz="3200" b="0" spc="35" dirty="0">
                <a:latin typeface="+mn-lt"/>
                <a:cs typeface="Microsoft Sans Serif"/>
              </a:rPr>
              <a:t> </a:t>
            </a:r>
            <a:r>
              <a:rPr sz="3200" b="0" spc="-175" dirty="0">
                <a:latin typeface="+mn-lt"/>
                <a:cs typeface="Microsoft Sans Serif"/>
              </a:rPr>
              <a:t>the</a:t>
            </a:r>
            <a:r>
              <a:rPr sz="3200" b="0" spc="40" dirty="0">
                <a:latin typeface="+mn-lt"/>
                <a:cs typeface="Microsoft Sans Serif"/>
              </a:rPr>
              <a:t> </a:t>
            </a:r>
            <a:r>
              <a:rPr sz="3200" b="0" spc="-170" dirty="0">
                <a:latin typeface="+mn-lt"/>
                <a:cs typeface="Microsoft Sans Serif"/>
              </a:rPr>
              <a:t>strength</a:t>
            </a:r>
            <a:r>
              <a:rPr sz="3200" b="0" spc="45" dirty="0">
                <a:latin typeface="+mn-lt"/>
                <a:cs typeface="Microsoft Sans Serif"/>
              </a:rPr>
              <a:t> </a:t>
            </a:r>
            <a:r>
              <a:rPr sz="3200" b="0" spc="-5" dirty="0">
                <a:latin typeface="+mn-lt"/>
                <a:cs typeface="Microsoft Sans Serif"/>
              </a:rPr>
              <a:t>&amp;</a:t>
            </a:r>
            <a:r>
              <a:rPr sz="3200" b="0" spc="30" dirty="0">
                <a:latin typeface="+mn-lt"/>
                <a:cs typeface="Microsoft Sans Serif"/>
              </a:rPr>
              <a:t> </a:t>
            </a:r>
            <a:r>
              <a:rPr sz="3200" b="0" spc="-175" dirty="0">
                <a:latin typeface="+mn-lt"/>
                <a:cs typeface="Microsoft Sans Serif"/>
              </a:rPr>
              <a:t>the</a:t>
            </a:r>
            <a:r>
              <a:rPr sz="3200" b="0" spc="25" dirty="0">
                <a:latin typeface="+mn-lt"/>
                <a:cs typeface="Microsoft Sans Serif"/>
              </a:rPr>
              <a:t> </a:t>
            </a:r>
            <a:r>
              <a:rPr sz="3200" b="0" spc="-120" dirty="0">
                <a:latin typeface="+mn-lt"/>
                <a:cs typeface="Microsoft Sans Serif"/>
              </a:rPr>
              <a:t>direction</a:t>
            </a:r>
            <a:r>
              <a:rPr sz="3200" b="0" spc="40" dirty="0">
                <a:latin typeface="+mn-lt"/>
                <a:cs typeface="Microsoft Sans Serif"/>
              </a:rPr>
              <a:t> </a:t>
            </a:r>
            <a:r>
              <a:rPr sz="3200" b="0" spc="-5" dirty="0">
                <a:latin typeface="+mn-lt"/>
                <a:cs typeface="Microsoft Sans Serif"/>
              </a:rPr>
              <a:t>of</a:t>
            </a:r>
            <a:r>
              <a:rPr sz="3200" b="0" spc="120" dirty="0">
                <a:latin typeface="+mn-lt"/>
                <a:cs typeface="Microsoft Sans Serif"/>
              </a:rPr>
              <a:t> </a:t>
            </a:r>
            <a:r>
              <a:rPr sz="3200" b="0" spc="-175" dirty="0">
                <a:latin typeface="+mn-lt"/>
                <a:cs typeface="Microsoft Sans Serif"/>
              </a:rPr>
              <a:t>the</a:t>
            </a:r>
            <a:r>
              <a:rPr sz="3200" b="0" spc="30" dirty="0">
                <a:latin typeface="+mn-lt"/>
                <a:cs typeface="Microsoft Sans Serif"/>
              </a:rPr>
              <a:t> </a:t>
            </a:r>
            <a:r>
              <a:rPr sz="3200" b="0" spc="-100" dirty="0">
                <a:latin typeface="+mn-lt"/>
                <a:cs typeface="Microsoft Sans Serif"/>
              </a:rPr>
              <a:t>edge</a:t>
            </a:r>
            <a:r>
              <a:rPr sz="3200" b="0" spc="35" dirty="0">
                <a:latin typeface="+mn-lt"/>
                <a:cs typeface="Microsoft Sans Serif"/>
              </a:rPr>
              <a:t> </a:t>
            </a:r>
            <a:r>
              <a:rPr sz="3200" b="0" spc="-20" dirty="0">
                <a:latin typeface="+mn-lt"/>
                <a:cs typeface="Microsoft Sans Serif"/>
              </a:rPr>
              <a:t>at</a:t>
            </a:r>
            <a:r>
              <a:rPr sz="3200" b="0" spc="40" dirty="0">
                <a:latin typeface="+mn-lt"/>
                <a:cs typeface="Microsoft Sans Serif"/>
              </a:rPr>
              <a:t> </a:t>
            </a:r>
            <a:r>
              <a:rPr sz="3200" b="0" spc="-175" dirty="0">
                <a:latin typeface="+mn-lt"/>
                <a:cs typeface="Microsoft Sans Serif"/>
              </a:rPr>
              <a:t>the </a:t>
            </a:r>
            <a:r>
              <a:rPr sz="3200" b="0" spc="-730" dirty="0">
                <a:latin typeface="+mn-lt"/>
                <a:cs typeface="Microsoft Sans Serif"/>
              </a:rPr>
              <a:t> </a:t>
            </a:r>
            <a:r>
              <a:rPr sz="3200" b="0" spc="-120" dirty="0">
                <a:latin typeface="+mn-lt"/>
                <a:cs typeface="Microsoft Sans Serif"/>
              </a:rPr>
              <a:t>highlighted</a:t>
            </a:r>
            <a:r>
              <a:rPr sz="3200" b="0" spc="45" dirty="0">
                <a:latin typeface="+mn-lt"/>
                <a:cs typeface="Microsoft Sans Serif"/>
              </a:rPr>
              <a:t> </a:t>
            </a:r>
            <a:r>
              <a:rPr sz="3200" b="0" spc="-60" dirty="0">
                <a:latin typeface="+mn-lt"/>
                <a:cs typeface="Microsoft Sans Serif"/>
              </a:rPr>
              <a:t>pixel</a:t>
            </a:r>
            <a:endParaRPr sz="3200" dirty="0">
              <a:latin typeface="+mn-lt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77" y="5523343"/>
            <a:ext cx="3788529" cy="229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887" y="552450"/>
            <a:ext cx="8754522" cy="2171700"/>
            <a:chOff x="361950" y="209550"/>
            <a:chExt cx="8220710" cy="2171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990600"/>
              <a:ext cx="3276600" cy="990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1950" y="971550"/>
              <a:ext cx="3314700" cy="1028700"/>
            </a:xfrm>
            <a:custGeom>
              <a:avLst/>
              <a:gdLst/>
              <a:ahLst/>
              <a:cxnLst/>
              <a:rect l="l" t="t" r="r" b="b"/>
              <a:pathLst>
                <a:path w="3314700" h="1028700">
                  <a:moveTo>
                    <a:pt x="0" y="1028700"/>
                  </a:moveTo>
                  <a:lnTo>
                    <a:pt x="3314700" y="1028700"/>
                  </a:lnTo>
                  <a:lnTo>
                    <a:pt x="3314700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228600"/>
              <a:ext cx="4600956" cy="91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43350" y="209550"/>
              <a:ext cx="4639310" cy="952500"/>
            </a:xfrm>
            <a:custGeom>
              <a:avLst/>
              <a:gdLst/>
              <a:ahLst/>
              <a:cxnLst/>
              <a:rect l="l" t="t" r="r" b="b"/>
              <a:pathLst>
                <a:path w="4639309" h="952500">
                  <a:moveTo>
                    <a:pt x="0" y="952500"/>
                  </a:moveTo>
                  <a:lnTo>
                    <a:pt x="4639056" y="952500"/>
                  </a:lnTo>
                  <a:lnTo>
                    <a:pt x="4639056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2400" y="1447800"/>
              <a:ext cx="4600956" cy="914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43350" y="1428750"/>
              <a:ext cx="4620006" cy="952500"/>
            </a:xfrm>
            <a:custGeom>
              <a:avLst/>
              <a:gdLst/>
              <a:ahLst/>
              <a:cxnLst/>
              <a:rect l="l" t="t" r="r" b="b"/>
              <a:pathLst>
                <a:path w="4429125" h="952500">
                  <a:moveTo>
                    <a:pt x="0" y="952500"/>
                  </a:moveTo>
                  <a:lnTo>
                    <a:pt x="4428744" y="952500"/>
                  </a:lnTo>
                  <a:lnTo>
                    <a:pt x="4428744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42058" y="3270132"/>
            <a:ext cx="6898742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7345" marR="5080" indent="-1605280">
              <a:lnSpc>
                <a:spcPct val="100000"/>
              </a:lnSpc>
              <a:spcBef>
                <a:spcPts val="95"/>
              </a:spcBef>
            </a:pPr>
            <a:r>
              <a:rPr sz="3200" b="0" spc="-10" dirty="0">
                <a:latin typeface="+mn-lt"/>
                <a:cs typeface="Microsoft Sans Serif"/>
              </a:rPr>
              <a:t>-45°</a:t>
            </a:r>
            <a:r>
              <a:rPr sz="3200" b="0" spc="45" dirty="0">
                <a:latin typeface="+mn-lt"/>
                <a:cs typeface="Microsoft Sans Serif"/>
              </a:rPr>
              <a:t> </a:t>
            </a:r>
            <a:r>
              <a:rPr sz="3200" b="0" spc="-250" dirty="0">
                <a:latin typeface="+mn-lt"/>
                <a:cs typeface="Microsoft Sans Serif"/>
              </a:rPr>
              <a:t>is</a:t>
            </a:r>
            <a:r>
              <a:rPr sz="3200" b="0" spc="40" dirty="0">
                <a:latin typeface="+mn-lt"/>
                <a:cs typeface="Microsoft Sans Serif"/>
              </a:rPr>
              <a:t> </a:t>
            </a:r>
            <a:r>
              <a:rPr sz="3200" b="0" spc="-280" dirty="0">
                <a:latin typeface="+mn-lt"/>
                <a:cs typeface="Microsoft Sans Serif"/>
              </a:rPr>
              <a:t>same</a:t>
            </a:r>
            <a:r>
              <a:rPr sz="3200" b="0" spc="30" dirty="0">
                <a:latin typeface="+mn-lt"/>
                <a:cs typeface="Microsoft Sans Serif"/>
              </a:rPr>
              <a:t> </a:t>
            </a:r>
            <a:r>
              <a:rPr sz="3200" b="0" spc="-245" dirty="0">
                <a:latin typeface="+mn-lt"/>
                <a:cs typeface="Microsoft Sans Serif"/>
              </a:rPr>
              <a:t>as</a:t>
            </a:r>
            <a:r>
              <a:rPr sz="3200" b="0" spc="40" dirty="0">
                <a:latin typeface="+mn-lt"/>
                <a:cs typeface="Microsoft Sans Serif"/>
              </a:rPr>
              <a:t> </a:t>
            </a:r>
            <a:r>
              <a:rPr sz="3200" b="0" spc="-5" dirty="0">
                <a:latin typeface="+mn-lt"/>
                <a:cs typeface="Microsoft Sans Serif"/>
              </a:rPr>
              <a:t>135°</a:t>
            </a:r>
            <a:r>
              <a:rPr sz="3200" b="0" spc="50" dirty="0">
                <a:latin typeface="+mn-lt"/>
                <a:cs typeface="Microsoft Sans Serif"/>
              </a:rPr>
              <a:t> </a:t>
            </a:r>
            <a:r>
              <a:rPr sz="3200" b="0" spc="-204" dirty="0">
                <a:latin typeface="+mn-lt"/>
                <a:cs typeface="Microsoft Sans Serif"/>
              </a:rPr>
              <a:t>measured</a:t>
            </a:r>
            <a:r>
              <a:rPr sz="3200" b="0" spc="45" dirty="0">
                <a:latin typeface="+mn-lt"/>
                <a:cs typeface="Microsoft Sans Serif"/>
              </a:rPr>
              <a:t> </a:t>
            </a:r>
            <a:r>
              <a:rPr sz="3200" b="0" spc="-185" dirty="0">
                <a:latin typeface="+mn-lt"/>
                <a:cs typeface="Microsoft Sans Serif"/>
              </a:rPr>
              <a:t>in</a:t>
            </a:r>
            <a:r>
              <a:rPr sz="3200" b="0" spc="25" dirty="0">
                <a:latin typeface="+mn-lt"/>
                <a:cs typeface="Microsoft Sans Serif"/>
              </a:rPr>
              <a:t> </a:t>
            </a:r>
            <a:r>
              <a:rPr sz="3200" b="0" spc="-175" dirty="0">
                <a:latin typeface="+mn-lt"/>
                <a:cs typeface="Microsoft Sans Serif"/>
              </a:rPr>
              <a:t>the</a:t>
            </a:r>
            <a:r>
              <a:rPr sz="3200" b="0" spc="40" dirty="0">
                <a:latin typeface="+mn-lt"/>
                <a:cs typeface="Microsoft Sans Serif"/>
              </a:rPr>
              <a:t> </a:t>
            </a:r>
            <a:r>
              <a:rPr sz="3200" b="0" spc="-145" dirty="0">
                <a:latin typeface="+mn-lt"/>
                <a:cs typeface="Microsoft Sans Serif"/>
              </a:rPr>
              <a:t>positive </a:t>
            </a:r>
            <a:r>
              <a:rPr sz="3200" b="0" spc="-730" dirty="0">
                <a:latin typeface="+mn-lt"/>
                <a:cs typeface="Microsoft Sans Serif"/>
              </a:rPr>
              <a:t> </a:t>
            </a:r>
            <a:r>
              <a:rPr sz="3200" b="0" spc="-120" dirty="0">
                <a:latin typeface="+mn-lt"/>
                <a:cs typeface="Microsoft Sans Serif"/>
              </a:rPr>
              <a:t>direction</a:t>
            </a:r>
            <a:r>
              <a:rPr sz="3200" b="0" spc="15" dirty="0">
                <a:latin typeface="+mn-lt"/>
                <a:cs typeface="Microsoft Sans Serif"/>
              </a:rPr>
              <a:t> </a:t>
            </a:r>
            <a:r>
              <a:rPr sz="3200" b="0" spc="-45" dirty="0">
                <a:latin typeface="+mn-lt"/>
                <a:cs typeface="Microsoft Sans Serif"/>
              </a:rPr>
              <a:t>wrt</a:t>
            </a:r>
            <a:r>
              <a:rPr sz="3200" b="0" spc="45" dirty="0">
                <a:latin typeface="+mn-lt"/>
                <a:cs typeface="Microsoft Sans Serif"/>
              </a:rPr>
              <a:t> </a:t>
            </a:r>
            <a:r>
              <a:rPr sz="3200" b="0" spc="-170" dirty="0">
                <a:latin typeface="+mn-lt"/>
                <a:cs typeface="Microsoft Sans Serif"/>
              </a:rPr>
              <a:t>the</a:t>
            </a:r>
            <a:r>
              <a:rPr sz="3200" b="0" spc="20" dirty="0">
                <a:latin typeface="+mn-lt"/>
                <a:cs typeface="Microsoft Sans Serif"/>
              </a:rPr>
              <a:t> </a:t>
            </a:r>
            <a:r>
              <a:rPr sz="3200" b="0" spc="-5" dirty="0">
                <a:latin typeface="+mn-lt"/>
                <a:cs typeface="Microsoft Sans Serif"/>
              </a:rPr>
              <a:t>x</a:t>
            </a:r>
            <a:r>
              <a:rPr sz="3200" b="0" spc="35" dirty="0">
                <a:latin typeface="+mn-lt"/>
                <a:cs typeface="Microsoft Sans Serif"/>
              </a:rPr>
              <a:t> </a:t>
            </a:r>
            <a:r>
              <a:rPr sz="3200" b="0" spc="-140" dirty="0">
                <a:latin typeface="+mn-lt"/>
                <a:cs typeface="Microsoft Sans Serif"/>
              </a:rPr>
              <a:t>axis.</a:t>
            </a:r>
            <a:endParaRPr sz="3200" dirty="0">
              <a:latin typeface="+mn-lt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45438" y="4876178"/>
            <a:ext cx="2856725" cy="2670785"/>
            <a:chOff x="4337050" y="4108450"/>
            <a:chExt cx="2146300" cy="2207260"/>
          </a:xfrm>
        </p:grpSpPr>
        <p:sp>
          <p:nvSpPr>
            <p:cNvPr id="11" name="object 11"/>
            <p:cNvSpPr/>
            <p:nvPr/>
          </p:nvSpPr>
          <p:spPr>
            <a:xfrm>
              <a:off x="4343400" y="4114926"/>
              <a:ext cx="2133600" cy="2194560"/>
            </a:xfrm>
            <a:custGeom>
              <a:avLst/>
              <a:gdLst/>
              <a:ahLst/>
              <a:cxnLst/>
              <a:rect l="l" t="t" r="r" b="b"/>
              <a:pathLst>
                <a:path w="2133600" h="2194560">
                  <a:moveTo>
                    <a:pt x="355600" y="0"/>
                  </a:moveTo>
                  <a:lnTo>
                    <a:pt x="0" y="0"/>
                  </a:lnTo>
                  <a:lnTo>
                    <a:pt x="0" y="365633"/>
                  </a:lnTo>
                  <a:lnTo>
                    <a:pt x="355600" y="365633"/>
                  </a:lnTo>
                  <a:lnTo>
                    <a:pt x="355600" y="0"/>
                  </a:lnTo>
                  <a:close/>
                </a:path>
                <a:path w="2133600" h="2194560">
                  <a:moveTo>
                    <a:pt x="711200" y="365760"/>
                  </a:moveTo>
                  <a:lnTo>
                    <a:pt x="355600" y="365760"/>
                  </a:lnTo>
                  <a:lnTo>
                    <a:pt x="0" y="365760"/>
                  </a:lnTo>
                  <a:lnTo>
                    <a:pt x="0" y="731393"/>
                  </a:lnTo>
                  <a:lnTo>
                    <a:pt x="355600" y="731393"/>
                  </a:lnTo>
                  <a:lnTo>
                    <a:pt x="711200" y="731393"/>
                  </a:lnTo>
                  <a:lnTo>
                    <a:pt x="711200" y="365760"/>
                  </a:lnTo>
                  <a:close/>
                </a:path>
                <a:path w="2133600" h="2194560">
                  <a:moveTo>
                    <a:pt x="1066800" y="731520"/>
                  </a:moveTo>
                  <a:lnTo>
                    <a:pt x="711200" y="731520"/>
                  </a:lnTo>
                  <a:lnTo>
                    <a:pt x="355600" y="731520"/>
                  </a:lnTo>
                  <a:lnTo>
                    <a:pt x="0" y="731520"/>
                  </a:lnTo>
                  <a:lnTo>
                    <a:pt x="0" y="1097153"/>
                  </a:lnTo>
                  <a:lnTo>
                    <a:pt x="355600" y="1097153"/>
                  </a:lnTo>
                  <a:lnTo>
                    <a:pt x="711200" y="1097153"/>
                  </a:lnTo>
                  <a:lnTo>
                    <a:pt x="1066800" y="1097153"/>
                  </a:lnTo>
                  <a:lnTo>
                    <a:pt x="1066800" y="731520"/>
                  </a:lnTo>
                  <a:close/>
                </a:path>
                <a:path w="2133600" h="2194560">
                  <a:moveTo>
                    <a:pt x="1422400" y="1097280"/>
                  </a:moveTo>
                  <a:lnTo>
                    <a:pt x="1066800" y="1097280"/>
                  </a:lnTo>
                  <a:lnTo>
                    <a:pt x="711200" y="1097280"/>
                  </a:lnTo>
                  <a:lnTo>
                    <a:pt x="355600" y="1097280"/>
                  </a:lnTo>
                  <a:lnTo>
                    <a:pt x="0" y="1097280"/>
                  </a:lnTo>
                  <a:lnTo>
                    <a:pt x="0" y="1462913"/>
                  </a:lnTo>
                  <a:lnTo>
                    <a:pt x="355600" y="1462913"/>
                  </a:lnTo>
                  <a:lnTo>
                    <a:pt x="711200" y="1462913"/>
                  </a:lnTo>
                  <a:lnTo>
                    <a:pt x="1066800" y="1462913"/>
                  </a:lnTo>
                  <a:lnTo>
                    <a:pt x="1422400" y="1462913"/>
                  </a:lnTo>
                  <a:lnTo>
                    <a:pt x="1422400" y="1097280"/>
                  </a:lnTo>
                  <a:close/>
                </a:path>
                <a:path w="2133600" h="2194560">
                  <a:moveTo>
                    <a:pt x="1778000" y="1463040"/>
                  </a:moveTo>
                  <a:lnTo>
                    <a:pt x="1778000" y="1463040"/>
                  </a:lnTo>
                  <a:lnTo>
                    <a:pt x="0" y="1463040"/>
                  </a:lnTo>
                  <a:lnTo>
                    <a:pt x="0" y="1828673"/>
                  </a:lnTo>
                  <a:lnTo>
                    <a:pt x="1778000" y="1828673"/>
                  </a:lnTo>
                  <a:lnTo>
                    <a:pt x="1778000" y="1463040"/>
                  </a:lnTo>
                  <a:close/>
                </a:path>
                <a:path w="2133600" h="2194560">
                  <a:moveTo>
                    <a:pt x="2133600" y="1828800"/>
                  </a:moveTo>
                  <a:lnTo>
                    <a:pt x="2133600" y="1828800"/>
                  </a:lnTo>
                  <a:lnTo>
                    <a:pt x="0" y="1828800"/>
                  </a:lnTo>
                  <a:lnTo>
                    <a:pt x="0" y="2194433"/>
                  </a:lnTo>
                  <a:lnTo>
                    <a:pt x="2133600" y="2194433"/>
                  </a:lnTo>
                  <a:lnTo>
                    <a:pt x="2133600" y="18288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9000" y="4108450"/>
              <a:ext cx="0" cy="2207260"/>
            </a:xfrm>
            <a:custGeom>
              <a:avLst/>
              <a:gdLst/>
              <a:ahLst/>
              <a:cxnLst/>
              <a:rect l="l" t="t" r="r" b="b"/>
              <a:pathLst>
                <a:path h="2207260">
                  <a:moveTo>
                    <a:pt x="0" y="0"/>
                  </a:moveTo>
                  <a:lnTo>
                    <a:pt x="0" y="220713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4600" y="4108450"/>
              <a:ext cx="0" cy="718820"/>
            </a:xfrm>
            <a:custGeom>
              <a:avLst/>
              <a:gdLst/>
              <a:ahLst/>
              <a:cxnLst/>
              <a:rect l="l" t="t" r="r" b="b"/>
              <a:pathLst>
                <a:path h="718820">
                  <a:moveTo>
                    <a:pt x="0" y="0"/>
                  </a:moveTo>
                  <a:lnTo>
                    <a:pt x="0" y="7186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4600" y="4827269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403732"/>
                  </a:lnTo>
                </a:path>
              </a:pathLst>
            </a:custGeom>
            <a:ln w="38100">
              <a:solidFill>
                <a:srgbClr val="EBD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4600" y="5231130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4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0200" y="4108450"/>
              <a:ext cx="0" cy="718820"/>
            </a:xfrm>
            <a:custGeom>
              <a:avLst/>
              <a:gdLst/>
              <a:ahLst/>
              <a:cxnLst/>
              <a:rect l="l" t="t" r="r" b="b"/>
              <a:pathLst>
                <a:path h="718820">
                  <a:moveTo>
                    <a:pt x="0" y="0"/>
                  </a:moveTo>
                  <a:lnTo>
                    <a:pt x="0" y="7186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200" y="4827269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403732"/>
                  </a:lnTo>
                </a:path>
              </a:pathLst>
            </a:custGeom>
            <a:ln w="38100">
              <a:solidFill>
                <a:srgbClr val="D0AE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0200" y="5231130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4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65800" y="4108450"/>
              <a:ext cx="0" cy="2207260"/>
            </a:xfrm>
            <a:custGeom>
              <a:avLst/>
              <a:gdLst/>
              <a:ahLst/>
              <a:cxnLst/>
              <a:rect l="l" t="t" r="r" b="b"/>
              <a:pathLst>
                <a:path h="2207260">
                  <a:moveTo>
                    <a:pt x="0" y="0"/>
                  </a:moveTo>
                  <a:lnTo>
                    <a:pt x="0" y="220713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1400" y="4108450"/>
              <a:ext cx="0" cy="2207260"/>
            </a:xfrm>
            <a:custGeom>
              <a:avLst/>
              <a:gdLst/>
              <a:ahLst/>
              <a:cxnLst/>
              <a:rect l="l" t="t" r="r" b="b"/>
              <a:pathLst>
                <a:path h="2207260">
                  <a:moveTo>
                    <a:pt x="0" y="0"/>
                  </a:moveTo>
                  <a:lnTo>
                    <a:pt x="0" y="220713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050" y="4480559"/>
              <a:ext cx="2146300" cy="0"/>
            </a:xfrm>
            <a:custGeom>
              <a:avLst/>
              <a:gdLst/>
              <a:ahLst/>
              <a:cxnLst/>
              <a:rect l="l" t="t" r="r" b="b"/>
              <a:pathLst>
                <a:path w="2146300">
                  <a:moveTo>
                    <a:pt x="0" y="0"/>
                  </a:moveTo>
                  <a:lnTo>
                    <a:pt x="2146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37050" y="4846319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5550" y="484631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38100">
              <a:solidFill>
                <a:srgbClr val="D0AE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29250" y="4846319"/>
              <a:ext cx="1054100" cy="0"/>
            </a:xfrm>
            <a:custGeom>
              <a:avLst/>
              <a:gdLst/>
              <a:ahLst/>
              <a:cxnLst/>
              <a:rect l="l" t="t" r="r" b="b"/>
              <a:pathLst>
                <a:path w="1054100">
                  <a:moveTo>
                    <a:pt x="0" y="0"/>
                  </a:moveTo>
                  <a:lnTo>
                    <a:pt x="1054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7050" y="5212080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35550" y="5212080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38100">
              <a:solidFill>
                <a:srgbClr val="EBD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29250" y="5212080"/>
              <a:ext cx="1054100" cy="0"/>
            </a:xfrm>
            <a:custGeom>
              <a:avLst/>
              <a:gdLst/>
              <a:ahLst/>
              <a:cxnLst/>
              <a:rect l="l" t="t" r="r" b="b"/>
              <a:pathLst>
                <a:path w="1054100">
                  <a:moveTo>
                    <a:pt x="0" y="0"/>
                  </a:moveTo>
                  <a:lnTo>
                    <a:pt x="1054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37050" y="5577839"/>
              <a:ext cx="2146300" cy="0"/>
            </a:xfrm>
            <a:custGeom>
              <a:avLst/>
              <a:gdLst/>
              <a:ahLst/>
              <a:cxnLst/>
              <a:rect l="l" t="t" r="r" b="b"/>
              <a:pathLst>
                <a:path w="2146300">
                  <a:moveTo>
                    <a:pt x="0" y="0"/>
                  </a:moveTo>
                  <a:lnTo>
                    <a:pt x="2146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37050" y="5943600"/>
              <a:ext cx="2146300" cy="0"/>
            </a:xfrm>
            <a:custGeom>
              <a:avLst/>
              <a:gdLst/>
              <a:ahLst/>
              <a:cxnLst/>
              <a:rect l="l" t="t" r="r" b="b"/>
              <a:pathLst>
                <a:path w="2146300">
                  <a:moveTo>
                    <a:pt x="0" y="0"/>
                  </a:moveTo>
                  <a:lnTo>
                    <a:pt x="2146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3400" y="4108450"/>
              <a:ext cx="0" cy="2207260"/>
            </a:xfrm>
            <a:custGeom>
              <a:avLst/>
              <a:gdLst/>
              <a:ahLst/>
              <a:cxnLst/>
              <a:rect l="l" t="t" r="r" b="b"/>
              <a:pathLst>
                <a:path h="2207260">
                  <a:moveTo>
                    <a:pt x="0" y="0"/>
                  </a:moveTo>
                  <a:lnTo>
                    <a:pt x="0" y="220713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7000" y="4108450"/>
              <a:ext cx="0" cy="2207260"/>
            </a:xfrm>
            <a:custGeom>
              <a:avLst/>
              <a:gdLst/>
              <a:ahLst/>
              <a:cxnLst/>
              <a:rect l="l" t="t" r="r" b="b"/>
              <a:pathLst>
                <a:path h="2207260">
                  <a:moveTo>
                    <a:pt x="0" y="0"/>
                  </a:moveTo>
                  <a:lnTo>
                    <a:pt x="0" y="220713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37050" y="4114800"/>
              <a:ext cx="2146300" cy="0"/>
            </a:xfrm>
            <a:custGeom>
              <a:avLst/>
              <a:gdLst/>
              <a:ahLst/>
              <a:cxnLst/>
              <a:rect l="l" t="t" r="r" b="b"/>
              <a:pathLst>
                <a:path w="2146300">
                  <a:moveTo>
                    <a:pt x="0" y="0"/>
                  </a:moveTo>
                  <a:lnTo>
                    <a:pt x="2146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7050" y="6309360"/>
              <a:ext cx="2146300" cy="0"/>
            </a:xfrm>
            <a:custGeom>
              <a:avLst/>
              <a:gdLst/>
              <a:ahLst/>
              <a:cxnLst/>
              <a:rect l="l" t="t" r="r" b="b"/>
              <a:pathLst>
                <a:path w="2146300">
                  <a:moveTo>
                    <a:pt x="0" y="0"/>
                  </a:moveTo>
                  <a:lnTo>
                    <a:pt x="2146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82361" y="5029961"/>
              <a:ext cx="1066800" cy="1905"/>
            </a:xfrm>
            <a:custGeom>
              <a:avLst/>
              <a:gdLst/>
              <a:ahLst/>
              <a:cxnLst/>
              <a:rect l="l" t="t" r="r" b="b"/>
              <a:pathLst>
                <a:path w="1066800" h="1904">
                  <a:moveTo>
                    <a:pt x="0" y="0"/>
                  </a:moveTo>
                  <a:lnTo>
                    <a:pt x="1066800" y="1524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82361" y="5029961"/>
              <a:ext cx="1905" cy="1066800"/>
            </a:xfrm>
            <a:custGeom>
              <a:avLst/>
              <a:gdLst/>
              <a:ahLst/>
              <a:cxnLst/>
              <a:rect l="l" t="t" r="r" b="b"/>
              <a:pathLst>
                <a:path w="1904" h="1066800">
                  <a:moveTo>
                    <a:pt x="1650" y="0"/>
                  </a:moveTo>
                  <a:lnTo>
                    <a:pt x="0" y="1066673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70297" y="4344161"/>
              <a:ext cx="476250" cy="1282065"/>
            </a:xfrm>
            <a:custGeom>
              <a:avLst/>
              <a:gdLst/>
              <a:ahLst/>
              <a:cxnLst/>
              <a:rect l="l" t="t" r="r" b="b"/>
              <a:pathLst>
                <a:path w="476250" h="1282064">
                  <a:moveTo>
                    <a:pt x="469265" y="0"/>
                  </a:moveTo>
                  <a:lnTo>
                    <a:pt x="356616" y="54991"/>
                  </a:lnTo>
                  <a:lnTo>
                    <a:pt x="349504" y="58547"/>
                  </a:lnTo>
                  <a:lnTo>
                    <a:pt x="346456" y="67183"/>
                  </a:lnTo>
                  <a:lnTo>
                    <a:pt x="350012" y="74422"/>
                  </a:lnTo>
                  <a:lnTo>
                    <a:pt x="353568" y="81534"/>
                  </a:lnTo>
                  <a:lnTo>
                    <a:pt x="362204" y="84582"/>
                  </a:lnTo>
                  <a:lnTo>
                    <a:pt x="369316" y="81026"/>
                  </a:lnTo>
                  <a:lnTo>
                    <a:pt x="411695" y="60312"/>
                  </a:lnTo>
                  <a:lnTo>
                    <a:pt x="0" y="677799"/>
                  </a:lnTo>
                  <a:lnTo>
                    <a:pt x="24117" y="693801"/>
                  </a:lnTo>
                  <a:lnTo>
                    <a:pt x="435724" y="76466"/>
                  </a:lnTo>
                  <a:lnTo>
                    <a:pt x="432828" y="125095"/>
                  </a:lnTo>
                  <a:lnTo>
                    <a:pt x="432435" y="131318"/>
                  </a:lnTo>
                  <a:lnTo>
                    <a:pt x="438531" y="138176"/>
                  </a:lnTo>
                  <a:lnTo>
                    <a:pt x="454406" y="139192"/>
                  </a:lnTo>
                  <a:lnTo>
                    <a:pt x="461264" y="133096"/>
                  </a:lnTo>
                  <a:lnTo>
                    <a:pt x="461873" y="123317"/>
                  </a:lnTo>
                  <a:lnTo>
                    <a:pt x="468312" y="15875"/>
                  </a:lnTo>
                  <a:lnTo>
                    <a:pt x="469265" y="0"/>
                  </a:lnTo>
                  <a:close/>
                </a:path>
                <a:path w="476250" h="1282064">
                  <a:moveTo>
                    <a:pt x="475869" y="895985"/>
                  </a:moveTo>
                  <a:lnTo>
                    <a:pt x="473062" y="839470"/>
                  </a:lnTo>
                  <a:lnTo>
                    <a:pt x="468122" y="799846"/>
                  </a:lnTo>
                  <a:lnTo>
                    <a:pt x="460756" y="758952"/>
                  </a:lnTo>
                  <a:lnTo>
                    <a:pt x="451231" y="716788"/>
                  </a:lnTo>
                  <a:lnTo>
                    <a:pt x="439928" y="673354"/>
                  </a:lnTo>
                  <a:lnTo>
                    <a:pt x="426974" y="628904"/>
                  </a:lnTo>
                  <a:lnTo>
                    <a:pt x="412496" y="583438"/>
                  </a:lnTo>
                  <a:lnTo>
                    <a:pt x="396862" y="537337"/>
                  </a:lnTo>
                  <a:lnTo>
                    <a:pt x="380111" y="490474"/>
                  </a:lnTo>
                  <a:lnTo>
                    <a:pt x="362572" y="443230"/>
                  </a:lnTo>
                  <a:lnTo>
                    <a:pt x="344551" y="395478"/>
                  </a:lnTo>
                  <a:lnTo>
                    <a:pt x="337083" y="376313"/>
                  </a:lnTo>
                  <a:lnTo>
                    <a:pt x="373761" y="405511"/>
                  </a:lnTo>
                  <a:lnTo>
                    <a:pt x="380111" y="410464"/>
                  </a:lnTo>
                  <a:lnTo>
                    <a:pt x="389128" y="409448"/>
                  </a:lnTo>
                  <a:lnTo>
                    <a:pt x="394081" y="403098"/>
                  </a:lnTo>
                  <a:lnTo>
                    <a:pt x="399161" y="396875"/>
                  </a:lnTo>
                  <a:lnTo>
                    <a:pt x="398018" y="387731"/>
                  </a:lnTo>
                  <a:lnTo>
                    <a:pt x="320852" y="326263"/>
                  </a:lnTo>
                  <a:lnTo>
                    <a:pt x="293751" y="304673"/>
                  </a:lnTo>
                  <a:lnTo>
                    <a:pt x="274066" y="428625"/>
                  </a:lnTo>
                  <a:lnTo>
                    <a:pt x="272796" y="436499"/>
                  </a:lnTo>
                  <a:lnTo>
                    <a:pt x="278130" y="443865"/>
                  </a:lnTo>
                  <a:lnTo>
                    <a:pt x="293992" y="446405"/>
                  </a:lnTo>
                  <a:lnTo>
                    <a:pt x="301371" y="441071"/>
                  </a:lnTo>
                  <a:lnTo>
                    <a:pt x="309981" y="386753"/>
                  </a:lnTo>
                  <a:lnTo>
                    <a:pt x="317373" y="405765"/>
                  </a:lnTo>
                  <a:lnTo>
                    <a:pt x="335534" y="453263"/>
                  </a:lnTo>
                  <a:lnTo>
                    <a:pt x="352806" y="500253"/>
                  </a:lnTo>
                  <a:lnTo>
                    <a:pt x="369443" y="546608"/>
                  </a:lnTo>
                  <a:lnTo>
                    <a:pt x="384937" y="592328"/>
                  </a:lnTo>
                  <a:lnTo>
                    <a:pt x="399161" y="637032"/>
                  </a:lnTo>
                  <a:lnTo>
                    <a:pt x="411861" y="680720"/>
                  </a:lnTo>
                  <a:lnTo>
                    <a:pt x="423037" y="723138"/>
                  </a:lnTo>
                  <a:lnTo>
                    <a:pt x="432308" y="764286"/>
                  </a:lnTo>
                  <a:lnTo>
                    <a:pt x="439420" y="803910"/>
                  </a:lnTo>
                  <a:lnTo>
                    <a:pt x="444246" y="841883"/>
                  </a:lnTo>
                  <a:lnTo>
                    <a:pt x="447040" y="895223"/>
                  </a:lnTo>
                  <a:lnTo>
                    <a:pt x="446532" y="911987"/>
                  </a:lnTo>
                  <a:lnTo>
                    <a:pt x="440944" y="958977"/>
                  </a:lnTo>
                  <a:lnTo>
                    <a:pt x="428752" y="1000760"/>
                  </a:lnTo>
                  <a:lnTo>
                    <a:pt x="409829" y="1038225"/>
                  </a:lnTo>
                  <a:lnTo>
                    <a:pt x="384937" y="1071626"/>
                  </a:lnTo>
                  <a:lnTo>
                    <a:pt x="354330" y="1101852"/>
                  </a:lnTo>
                  <a:lnTo>
                    <a:pt x="318770" y="1129157"/>
                  </a:lnTo>
                  <a:lnTo>
                    <a:pt x="264414" y="1161796"/>
                  </a:lnTo>
                  <a:lnTo>
                    <a:pt x="203822" y="1190752"/>
                  </a:lnTo>
                  <a:lnTo>
                    <a:pt x="138684" y="1217295"/>
                  </a:lnTo>
                  <a:lnTo>
                    <a:pt x="36195" y="1254328"/>
                  </a:lnTo>
                  <a:lnTo>
                    <a:pt x="45847" y="1281595"/>
                  </a:lnTo>
                  <a:lnTo>
                    <a:pt x="114681" y="1257020"/>
                  </a:lnTo>
                  <a:lnTo>
                    <a:pt x="182232" y="1231265"/>
                  </a:lnTo>
                  <a:lnTo>
                    <a:pt x="246761" y="1203071"/>
                  </a:lnTo>
                  <a:lnTo>
                    <a:pt x="306692" y="1171194"/>
                  </a:lnTo>
                  <a:lnTo>
                    <a:pt x="360299" y="1134491"/>
                  </a:lnTo>
                  <a:lnTo>
                    <a:pt x="395592" y="1102741"/>
                  </a:lnTo>
                  <a:lnTo>
                    <a:pt x="425323" y="1067181"/>
                  </a:lnTo>
                  <a:lnTo>
                    <a:pt x="449072" y="1026795"/>
                  </a:lnTo>
                  <a:lnTo>
                    <a:pt x="465442" y="981710"/>
                  </a:lnTo>
                  <a:lnTo>
                    <a:pt x="474091" y="931545"/>
                  </a:lnTo>
                  <a:lnTo>
                    <a:pt x="475361" y="914146"/>
                  </a:lnTo>
                  <a:lnTo>
                    <a:pt x="475869" y="895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502400" y="5486400"/>
            <a:ext cx="214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θ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3800" y="4891547"/>
            <a:ext cx="1740814" cy="37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Gradient Vector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939800" y="2388556"/>
            <a:ext cx="3824800" cy="3250244"/>
            <a:chOff x="1130300" y="901700"/>
            <a:chExt cx="2159000" cy="2219960"/>
          </a:xfrm>
        </p:grpSpPr>
        <p:sp>
          <p:nvSpPr>
            <p:cNvPr id="6" name="object 6"/>
            <p:cNvSpPr/>
            <p:nvPr/>
          </p:nvSpPr>
          <p:spPr>
            <a:xfrm>
              <a:off x="1143000" y="914399"/>
              <a:ext cx="2133600" cy="2194560"/>
            </a:xfrm>
            <a:custGeom>
              <a:avLst/>
              <a:gdLst/>
              <a:ahLst/>
              <a:cxnLst/>
              <a:rect l="l" t="t" r="r" b="b"/>
              <a:pathLst>
                <a:path w="2133600" h="2194560">
                  <a:moveTo>
                    <a:pt x="2133600" y="1828800"/>
                  </a:moveTo>
                  <a:lnTo>
                    <a:pt x="1778000" y="1828800"/>
                  </a:lnTo>
                  <a:lnTo>
                    <a:pt x="1778000" y="1463040"/>
                  </a:lnTo>
                  <a:lnTo>
                    <a:pt x="1422400" y="1463040"/>
                  </a:lnTo>
                  <a:lnTo>
                    <a:pt x="1422400" y="1097280"/>
                  </a:lnTo>
                  <a:lnTo>
                    <a:pt x="1066800" y="1097280"/>
                  </a:lnTo>
                  <a:lnTo>
                    <a:pt x="1066800" y="731520"/>
                  </a:lnTo>
                  <a:lnTo>
                    <a:pt x="711200" y="731520"/>
                  </a:lnTo>
                  <a:lnTo>
                    <a:pt x="711200" y="365760"/>
                  </a:lnTo>
                  <a:lnTo>
                    <a:pt x="355600" y="365760"/>
                  </a:lnTo>
                  <a:lnTo>
                    <a:pt x="3556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0" y="731520"/>
                  </a:lnTo>
                  <a:lnTo>
                    <a:pt x="0" y="1097280"/>
                  </a:lnTo>
                  <a:lnTo>
                    <a:pt x="0" y="1463040"/>
                  </a:lnTo>
                  <a:lnTo>
                    <a:pt x="0" y="1828800"/>
                  </a:lnTo>
                  <a:lnTo>
                    <a:pt x="0" y="2194560"/>
                  </a:lnTo>
                  <a:lnTo>
                    <a:pt x="355600" y="2194560"/>
                  </a:lnTo>
                  <a:lnTo>
                    <a:pt x="2133600" y="2194560"/>
                  </a:lnTo>
                  <a:lnTo>
                    <a:pt x="2133600" y="18288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8600" y="908050"/>
              <a:ext cx="355600" cy="2207260"/>
            </a:xfrm>
            <a:custGeom>
              <a:avLst/>
              <a:gdLst/>
              <a:ahLst/>
              <a:cxnLst/>
              <a:rect l="l" t="t" r="r" b="b"/>
              <a:pathLst>
                <a:path w="355600" h="2207260">
                  <a:moveTo>
                    <a:pt x="0" y="0"/>
                  </a:moveTo>
                  <a:lnTo>
                    <a:pt x="0" y="2207260"/>
                  </a:lnTo>
                </a:path>
                <a:path w="355600" h="2207260">
                  <a:moveTo>
                    <a:pt x="355600" y="0"/>
                  </a:moveTo>
                  <a:lnTo>
                    <a:pt x="355600" y="7188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4200" y="1626869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403859"/>
                  </a:lnTo>
                </a:path>
              </a:pathLst>
            </a:custGeom>
            <a:ln w="38100">
              <a:solidFill>
                <a:srgbClr val="EBD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4200" y="908050"/>
              <a:ext cx="355600" cy="2207260"/>
            </a:xfrm>
            <a:custGeom>
              <a:avLst/>
              <a:gdLst/>
              <a:ahLst/>
              <a:cxnLst/>
              <a:rect l="l" t="t" r="r" b="b"/>
              <a:pathLst>
                <a:path w="355600" h="2207260">
                  <a:moveTo>
                    <a:pt x="0" y="1122679"/>
                  </a:moveTo>
                  <a:lnTo>
                    <a:pt x="0" y="2207260"/>
                  </a:lnTo>
                </a:path>
                <a:path w="355600" h="2207260">
                  <a:moveTo>
                    <a:pt x="355600" y="0"/>
                  </a:moveTo>
                  <a:lnTo>
                    <a:pt x="355600" y="7188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26869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403859"/>
                  </a:lnTo>
                </a:path>
              </a:pathLst>
            </a:custGeom>
            <a:ln w="38100">
              <a:solidFill>
                <a:srgbClr val="D0AE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6650" y="908050"/>
              <a:ext cx="2146300" cy="2207260"/>
            </a:xfrm>
            <a:custGeom>
              <a:avLst/>
              <a:gdLst/>
              <a:ahLst/>
              <a:cxnLst/>
              <a:rect l="l" t="t" r="r" b="b"/>
              <a:pathLst>
                <a:path w="2146300" h="2207260">
                  <a:moveTo>
                    <a:pt x="1073150" y="1122679"/>
                  </a:moveTo>
                  <a:lnTo>
                    <a:pt x="1073150" y="2207260"/>
                  </a:lnTo>
                </a:path>
                <a:path w="2146300" h="2207260">
                  <a:moveTo>
                    <a:pt x="1428750" y="0"/>
                  </a:moveTo>
                  <a:lnTo>
                    <a:pt x="1428750" y="2207260"/>
                  </a:lnTo>
                </a:path>
                <a:path w="2146300" h="2207260">
                  <a:moveTo>
                    <a:pt x="1784350" y="0"/>
                  </a:moveTo>
                  <a:lnTo>
                    <a:pt x="1784350" y="2207260"/>
                  </a:lnTo>
                </a:path>
                <a:path w="2146300" h="2207260">
                  <a:moveTo>
                    <a:pt x="0" y="372110"/>
                  </a:moveTo>
                  <a:lnTo>
                    <a:pt x="2146300" y="372110"/>
                  </a:lnTo>
                </a:path>
                <a:path w="2146300" h="2207260">
                  <a:moveTo>
                    <a:pt x="0" y="737870"/>
                  </a:moveTo>
                  <a:lnTo>
                    <a:pt x="698500" y="7378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5150" y="164591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38100">
              <a:solidFill>
                <a:srgbClr val="D0AE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6650" y="1645919"/>
              <a:ext cx="2146300" cy="365760"/>
            </a:xfrm>
            <a:custGeom>
              <a:avLst/>
              <a:gdLst/>
              <a:ahLst/>
              <a:cxnLst/>
              <a:rect l="l" t="t" r="r" b="b"/>
              <a:pathLst>
                <a:path w="2146300" h="365760">
                  <a:moveTo>
                    <a:pt x="1092200" y="0"/>
                  </a:moveTo>
                  <a:lnTo>
                    <a:pt x="2146300" y="0"/>
                  </a:lnTo>
                </a:path>
                <a:path w="2146300" h="365760">
                  <a:moveTo>
                    <a:pt x="0" y="365759"/>
                  </a:moveTo>
                  <a:lnTo>
                    <a:pt x="698500" y="3657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5150" y="2011680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38100">
              <a:solidFill>
                <a:srgbClr val="EBD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50" y="908050"/>
              <a:ext cx="2146300" cy="2207260"/>
            </a:xfrm>
            <a:custGeom>
              <a:avLst/>
              <a:gdLst/>
              <a:ahLst/>
              <a:cxnLst/>
              <a:rect l="l" t="t" r="r" b="b"/>
              <a:pathLst>
                <a:path w="2146300" h="2207260">
                  <a:moveTo>
                    <a:pt x="1092200" y="1103629"/>
                  </a:moveTo>
                  <a:lnTo>
                    <a:pt x="2146300" y="1103629"/>
                  </a:lnTo>
                </a:path>
                <a:path w="2146300" h="2207260">
                  <a:moveTo>
                    <a:pt x="0" y="1469389"/>
                  </a:moveTo>
                  <a:lnTo>
                    <a:pt x="2146300" y="1469389"/>
                  </a:lnTo>
                </a:path>
                <a:path w="2146300" h="2207260">
                  <a:moveTo>
                    <a:pt x="0" y="1835150"/>
                  </a:moveTo>
                  <a:lnTo>
                    <a:pt x="2146300" y="1835150"/>
                  </a:lnTo>
                </a:path>
                <a:path w="2146300" h="2207260">
                  <a:moveTo>
                    <a:pt x="6350" y="0"/>
                  </a:moveTo>
                  <a:lnTo>
                    <a:pt x="6350" y="2207260"/>
                  </a:lnTo>
                </a:path>
                <a:path w="2146300" h="2207260">
                  <a:moveTo>
                    <a:pt x="2139950" y="0"/>
                  </a:moveTo>
                  <a:lnTo>
                    <a:pt x="2139950" y="2207260"/>
                  </a:lnTo>
                </a:path>
                <a:path w="2146300" h="2207260">
                  <a:moveTo>
                    <a:pt x="0" y="6350"/>
                  </a:moveTo>
                  <a:lnTo>
                    <a:pt x="2146300" y="6350"/>
                  </a:lnTo>
                </a:path>
                <a:path w="2146300" h="2207260">
                  <a:moveTo>
                    <a:pt x="0" y="2200910"/>
                  </a:moveTo>
                  <a:lnTo>
                    <a:pt x="2146300" y="22009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1961" y="1829561"/>
              <a:ext cx="1066800" cy="1905"/>
            </a:xfrm>
            <a:custGeom>
              <a:avLst/>
              <a:gdLst/>
              <a:ahLst/>
              <a:cxnLst/>
              <a:rect l="l" t="t" r="r" b="b"/>
              <a:pathLst>
                <a:path w="1066800" h="1905">
                  <a:moveTo>
                    <a:pt x="0" y="0"/>
                  </a:moveTo>
                  <a:lnTo>
                    <a:pt x="1066800" y="1650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1961" y="1829561"/>
              <a:ext cx="1905" cy="1066800"/>
            </a:xfrm>
            <a:custGeom>
              <a:avLst/>
              <a:gdLst/>
              <a:ahLst/>
              <a:cxnLst/>
              <a:rect l="l" t="t" r="r" b="b"/>
              <a:pathLst>
                <a:path w="1905" h="1066800">
                  <a:moveTo>
                    <a:pt x="1650" y="0"/>
                  </a:moveTo>
                  <a:lnTo>
                    <a:pt x="0" y="1066800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9897" y="1143761"/>
              <a:ext cx="476250" cy="1282065"/>
            </a:xfrm>
            <a:custGeom>
              <a:avLst/>
              <a:gdLst/>
              <a:ahLst/>
              <a:cxnLst/>
              <a:rect l="l" t="t" r="r" b="b"/>
              <a:pathLst>
                <a:path w="476250" h="1282064">
                  <a:moveTo>
                    <a:pt x="469265" y="0"/>
                  </a:moveTo>
                  <a:lnTo>
                    <a:pt x="356616" y="54991"/>
                  </a:lnTo>
                  <a:lnTo>
                    <a:pt x="349504" y="58547"/>
                  </a:lnTo>
                  <a:lnTo>
                    <a:pt x="346456" y="67183"/>
                  </a:lnTo>
                  <a:lnTo>
                    <a:pt x="350012" y="74422"/>
                  </a:lnTo>
                  <a:lnTo>
                    <a:pt x="353568" y="81534"/>
                  </a:lnTo>
                  <a:lnTo>
                    <a:pt x="362204" y="84582"/>
                  </a:lnTo>
                  <a:lnTo>
                    <a:pt x="369316" y="81026"/>
                  </a:lnTo>
                  <a:lnTo>
                    <a:pt x="411695" y="60312"/>
                  </a:lnTo>
                  <a:lnTo>
                    <a:pt x="0" y="677799"/>
                  </a:lnTo>
                  <a:lnTo>
                    <a:pt x="24130" y="693801"/>
                  </a:lnTo>
                  <a:lnTo>
                    <a:pt x="435724" y="76466"/>
                  </a:lnTo>
                  <a:lnTo>
                    <a:pt x="432828" y="125095"/>
                  </a:lnTo>
                  <a:lnTo>
                    <a:pt x="432435" y="131318"/>
                  </a:lnTo>
                  <a:lnTo>
                    <a:pt x="438531" y="138176"/>
                  </a:lnTo>
                  <a:lnTo>
                    <a:pt x="454406" y="139192"/>
                  </a:lnTo>
                  <a:lnTo>
                    <a:pt x="461264" y="133096"/>
                  </a:lnTo>
                  <a:lnTo>
                    <a:pt x="461873" y="123317"/>
                  </a:lnTo>
                  <a:lnTo>
                    <a:pt x="468312" y="15875"/>
                  </a:lnTo>
                  <a:lnTo>
                    <a:pt x="469265" y="0"/>
                  </a:lnTo>
                  <a:close/>
                </a:path>
                <a:path w="476250" h="1282064">
                  <a:moveTo>
                    <a:pt x="475869" y="895985"/>
                  </a:moveTo>
                  <a:lnTo>
                    <a:pt x="473075" y="839470"/>
                  </a:lnTo>
                  <a:lnTo>
                    <a:pt x="468122" y="799846"/>
                  </a:lnTo>
                  <a:lnTo>
                    <a:pt x="460756" y="758952"/>
                  </a:lnTo>
                  <a:lnTo>
                    <a:pt x="451231" y="716788"/>
                  </a:lnTo>
                  <a:lnTo>
                    <a:pt x="439928" y="673354"/>
                  </a:lnTo>
                  <a:lnTo>
                    <a:pt x="426974" y="628904"/>
                  </a:lnTo>
                  <a:lnTo>
                    <a:pt x="412496" y="583438"/>
                  </a:lnTo>
                  <a:lnTo>
                    <a:pt x="396875" y="537337"/>
                  </a:lnTo>
                  <a:lnTo>
                    <a:pt x="380111" y="490474"/>
                  </a:lnTo>
                  <a:lnTo>
                    <a:pt x="362585" y="443230"/>
                  </a:lnTo>
                  <a:lnTo>
                    <a:pt x="344551" y="395478"/>
                  </a:lnTo>
                  <a:lnTo>
                    <a:pt x="337083" y="376313"/>
                  </a:lnTo>
                  <a:lnTo>
                    <a:pt x="373761" y="405511"/>
                  </a:lnTo>
                  <a:lnTo>
                    <a:pt x="380111" y="410464"/>
                  </a:lnTo>
                  <a:lnTo>
                    <a:pt x="389128" y="409448"/>
                  </a:lnTo>
                  <a:lnTo>
                    <a:pt x="394081" y="403098"/>
                  </a:lnTo>
                  <a:lnTo>
                    <a:pt x="399161" y="396875"/>
                  </a:lnTo>
                  <a:lnTo>
                    <a:pt x="398018" y="387731"/>
                  </a:lnTo>
                  <a:lnTo>
                    <a:pt x="320725" y="326263"/>
                  </a:lnTo>
                  <a:lnTo>
                    <a:pt x="293751" y="304800"/>
                  </a:lnTo>
                  <a:lnTo>
                    <a:pt x="274066" y="428625"/>
                  </a:lnTo>
                  <a:lnTo>
                    <a:pt x="272796" y="436499"/>
                  </a:lnTo>
                  <a:lnTo>
                    <a:pt x="278130" y="443865"/>
                  </a:lnTo>
                  <a:lnTo>
                    <a:pt x="294005" y="446405"/>
                  </a:lnTo>
                  <a:lnTo>
                    <a:pt x="301371" y="441071"/>
                  </a:lnTo>
                  <a:lnTo>
                    <a:pt x="309981" y="386753"/>
                  </a:lnTo>
                  <a:lnTo>
                    <a:pt x="317373" y="405765"/>
                  </a:lnTo>
                  <a:lnTo>
                    <a:pt x="335534" y="453263"/>
                  </a:lnTo>
                  <a:lnTo>
                    <a:pt x="352806" y="500253"/>
                  </a:lnTo>
                  <a:lnTo>
                    <a:pt x="369443" y="546608"/>
                  </a:lnTo>
                  <a:lnTo>
                    <a:pt x="384937" y="592328"/>
                  </a:lnTo>
                  <a:lnTo>
                    <a:pt x="399161" y="637032"/>
                  </a:lnTo>
                  <a:lnTo>
                    <a:pt x="411861" y="680720"/>
                  </a:lnTo>
                  <a:lnTo>
                    <a:pt x="423037" y="723138"/>
                  </a:lnTo>
                  <a:lnTo>
                    <a:pt x="432308" y="764286"/>
                  </a:lnTo>
                  <a:lnTo>
                    <a:pt x="439420" y="803910"/>
                  </a:lnTo>
                  <a:lnTo>
                    <a:pt x="444246" y="841883"/>
                  </a:lnTo>
                  <a:lnTo>
                    <a:pt x="447040" y="895223"/>
                  </a:lnTo>
                  <a:lnTo>
                    <a:pt x="446532" y="911987"/>
                  </a:lnTo>
                  <a:lnTo>
                    <a:pt x="440944" y="958977"/>
                  </a:lnTo>
                  <a:lnTo>
                    <a:pt x="428752" y="1000760"/>
                  </a:lnTo>
                  <a:lnTo>
                    <a:pt x="409829" y="1038225"/>
                  </a:lnTo>
                  <a:lnTo>
                    <a:pt x="384937" y="1071626"/>
                  </a:lnTo>
                  <a:lnTo>
                    <a:pt x="354330" y="1101852"/>
                  </a:lnTo>
                  <a:lnTo>
                    <a:pt x="318770" y="1129157"/>
                  </a:lnTo>
                  <a:lnTo>
                    <a:pt x="264414" y="1161796"/>
                  </a:lnTo>
                  <a:lnTo>
                    <a:pt x="203835" y="1190752"/>
                  </a:lnTo>
                  <a:lnTo>
                    <a:pt x="138684" y="1217295"/>
                  </a:lnTo>
                  <a:lnTo>
                    <a:pt x="36195" y="1254379"/>
                  </a:lnTo>
                  <a:lnTo>
                    <a:pt x="45847" y="1281557"/>
                  </a:lnTo>
                  <a:lnTo>
                    <a:pt x="114681" y="1257046"/>
                  </a:lnTo>
                  <a:lnTo>
                    <a:pt x="182245" y="1231265"/>
                  </a:lnTo>
                  <a:lnTo>
                    <a:pt x="246761" y="1203071"/>
                  </a:lnTo>
                  <a:lnTo>
                    <a:pt x="306705" y="1171194"/>
                  </a:lnTo>
                  <a:lnTo>
                    <a:pt x="360299" y="1134491"/>
                  </a:lnTo>
                  <a:lnTo>
                    <a:pt x="395605" y="1102741"/>
                  </a:lnTo>
                  <a:lnTo>
                    <a:pt x="425323" y="1067181"/>
                  </a:lnTo>
                  <a:lnTo>
                    <a:pt x="449072" y="1026795"/>
                  </a:lnTo>
                  <a:lnTo>
                    <a:pt x="465455" y="981710"/>
                  </a:lnTo>
                  <a:lnTo>
                    <a:pt x="474091" y="931545"/>
                  </a:lnTo>
                  <a:lnTo>
                    <a:pt x="475361" y="914146"/>
                  </a:lnTo>
                  <a:lnTo>
                    <a:pt x="475869" y="895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463194" y="3759123"/>
            <a:ext cx="1385750" cy="1122781"/>
          </a:xfrm>
          <a:custGeom>
            <a:avLst/>
            <a:gdLst/>
            <a:ahLst/>
            <a:cxnLst/>
            <a:rect l="l" t="t" r="r" b="b"/>
            <a:pathLst>
              <a:path w="1154430" h="854075">
                <a:moveTo>
                  <a:pt x="994283" y="798449"/>
                </a:moveTo>
                <a:lnTo>
                  <a:pt x="986776" y="799197"/>
                </a:lnTo>
                <a:lnTo>
                  <a:pt x="980328" y="802624"/>
                </a:lnTo>
                <a:lnTo>
                  <a:pt x="975619" y="808218"/>
                </a:lnTo>
                <a:lnTo>
                  <a:pt x="973328" y="815466"/>
                </a:lnTo>
                <a:lnTo>
                  <a:pt x="974022" y="822973"/>
                </a:lnTo>
                <a:lnTo>
                  <a:pt x="977455" y="829421"/>
                </a:lnTo>
                <a:lnTo>
                  <a:pt x="983079" y="834130"/>
                </a:lnTo>
                <a:lnTo>
                  <a:pt x="990346" y="836421"/>
                </a:lnTo>
                <a:lnTo>
                  <a:pt x="1154430" y="853566"/>
                </a:lnTo>
                <a:lnTo>
                  <a:pt x="1151392" y="846581"/>
                </a:lnTo>
                <a:lnTo>
                  <a:pt x="1112647" y="846581"/>
                </a:lnTo>
                <a:lnTo>
                  <a:pt x="1055835" y="804925"/>
                </a:lnTo>
                <a:lnTo>
                  <a:pt x="994283" y="798449"/>
                </a:lnTo>
                <a:close/>
              </a:path>
              <a:path w="1154430" h="854075">
                <a:moveTo>
                  <a:pt x="1055835" y="804925"/>
                </a:moveTo>
                <a:lnTo>
                  <a:pt x="1112647" y="846581"/>
                </a:lnTo>
                <a:lnTo>
                  <a:pt x="1118313" y="838834"/>
                </a:lnTo>
                <a:lnTo>
                  <a:pt x="1106424" y="838834"/>
                </a:lnTo>
                <a:lnTo>
                  <a:pt x="1093406" y="808877"/>
                </a:lnTo>
                <a:lnTo>
                  <a:pt x="1055835" y="804925"/>
                </a:lnTo>
                <a:close/>
              </a:path>
              <a:path w="1154430" h="854075">
                <a:moveTo>
                  <a:pt x="1070909" y="690826"/>
                </a:moveTo>
                <a:lnTo>
                  <a:pt x="1063498" y="692403"/>
                </a:lnTo>
                <a:lnTo>
                  <a:pt x="1057308" y="696743"/>
                </a:lnTo>
                <a:lnTo>
                  <a:pt x="1053417" y="702929"/>
                </a:lnTo>
                <a:lnTo>
                  <a:pt x="1052121" y="710138"/>
                </a:lnTo>
                <a:lnTo>
                  <a:pt x="1053719" y="717550"/>
                </a:lnTo>
                <a:lnTo>
                  <a:pt x="1078338" y="774203"/>
                </a:lnTo>
                <a:lnTo>
                  <a:pt x="1135126" y="815847"/>
                </a:lnTo>
                <a:lnTo>
                  <a:pt x="1112647" y="846581"/>
                </a:lnTo>
                <a:lnTo>
                  <a:pt x="1151392" y="846581"/>
                </a:lnTo>
                <a:lnTo>
                  <a:pt x="1088644" y="702309"/>
                </a:lnTo>
                <a:lnTo>
                  <a:pt x="1084304" y="696100"/>
                </a:lnTo>
                <a:lnTo>
                  <a:pt x="1078118" y="692165"/>
                </a:lnTo>
                <a:lnTo>
                  <a:pt x="1070909" y="690826"/>
                </a:lnTo>
                <a:close/>
              </a:path>
              <a:path w="1154430" h="854075">
                <a:moveTo>
                  <a:pt x="1093406" y="808877"/>
                </a:moveTo>
                <a:lnTo>
                  <a:pt x="1106424" y="838834"/>
                </a:lnTo>
                <a:lnTo>
                  <a:pt x="1125855" y="812291"/>
                </a:lnTo>
                <a:lnTo>
                  <a:pt x="1093406" y="808877"/>
                </a:lnTo>
                <a:close/>
              </a:path>
              <a:path w="1154430" h="854075">
                <a:moveTo>
                  <a:pt x="1078338" y="774203"/>
                </a:moveTo>
                <a:lnTo>
                  <a:pt x="1093406" y="808877"/>
                </a:lnTo>
                <a:lnTo>
                  <a:pt x="1125855" y="812291"/>
                </a:lnTo>
                <a:lnTo>
                  <a:pt x="1106424" y="838834"/>
                </a:lnTo>
                <a:lnTo>
                  <a:pt x="1118313" y="838834"/>
                </a:lnTo>
                <a:lnTo>
                  <a:pt x="1135126" y="815847"/>
                </a:lnTo>
                <a:lnTo>
                  <a:pt x="1078338" y="774203"/>
                </a:lnTo>
                <a:close/>
              </a:path>
              <a:path w="1154430" h="854075">
                <a:moveTo>
                  <a:pt x="22606" y="0"/>
                </a:moveTo>
                <a:lnTo>
                  <a:pt x="0" y="30733"/>
                </a:lnTo>
                <a:lnTo>
                  <a:pt x="1055835" y="804925"/>
                </a:lnTo>
                <a:lnTo>
                  <a:pt x="1093406" y="808877"/>
                </a:lnTo>
                <a:lnTo>
                  <a:pt x="1078338" y="774203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020600" y="4656298"/>
            <a:ext cx="23491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195" dirty="0">
                <a:latin typeface="Microsoft Sans Serif"/>
                <a:cs typeface="Microsoft Sans Serif"/>
              </a:rPr>
              <a:t>Edge </a:t>
            </a:r>
            <a:r>
              <a:rPr sz="2400" b="0" spc="-190" dirty="0">
                <a:latin typeface="Microsoft Sans Serif"/>
                <a:cs typeface="Microsoft Sans Serif"/>
              </a:rPr>
              <a:t> </a:t>
            </a:r>
            <a:r>
              <a:rPr sz="2400" b="0" spc="-100" dirty="0">
                <a:latin typeface="Microsoft Sans Serif"/>
                <a:cs typeface="Microsoft Sans Serif"/>
              </a:rPr>
              <a:t>direction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2244" y="6062726"/>
            <a:ext cx="9056756" cy="1828800"/>
            <a:chOff x="915161" y="3734561"/>
            <a:chExt cx="7543800" cy="1828800"/>
          </a:xfrm>
        </p:grpSpPr>
        <p:sp>
          <p:nvSpPr>
            <p:cNvPr id="23" name="object 23"/>
            <p:cNvSpPr/>
            <p:nvPr/>
          </p:nvSpPr>
          <p:spPr>
            <a:xfrm>
              <a:off x="915161" y="3734561"/>
              <a:ext cx="7543800" cy="1828800"/>
            </a:xfrm>
            <a:custGeom>
              <a:avLst/>
              <a:gdLst/>
              <a:ahLst/>
              <a:cxnLst/>
              <a:rect l="l" t="t" r="r" b="b"/>
              <a:pathLst>
                <a:path w="7543800" h="1828800">
                  <a:moveTo>
                    <a:pt x="7239000" y="0"/>
                  </a:moveTo>
                  <a:lnTo>
                    <a:pt x="304800" y="0"/>
                  </a:ln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0" y="1524000"/>
                  </a:lnTo>
                  <a:lnTo>
                    <a:pt x="3989" y="1573425"/>
                  </a:lnTo>
                  <a:lnTo>
                    <a:pt x="15538" y="1620316"/>
                  </a:lnTo>
                  <a:lnTo>
                    <a:pt x="34020" y="1664046"/>
                  </a:lnTo>
                  <a:lnTo>
                    <a:pt x="58808" y="1703984"/>
                  </a:lnTo>
                  <a:lnTo>
                    <a:pt x="89273" y="1739503"/>
                  </a:lnTo>
                  <a:lnTo>
                    <a:pt x="124788" y="1769973"/>
                  </a:lnTo>
                  <a:lnTo>
                    <a:pt x="164725" y="1794767"/>
                  </a:lnTo>
                  <a:lnTo>
                    <a:pt x="208458" y="1813255"/>
                  </a:lnTo>
                  <a:lnTo>
                    <a:pt x="255359" y="1824809"/>
                  </a:lnTo>
                  <a:lnTo>
                    <a:pt x="304800" y="1828800"/>
                  </a:lnTo>
                  <a:lnTo>
                    <a:pt x="7239000" y="1828800"/>
                  </a:lnTo>
                  <a:lnTo>
                    <a:pt x="7288425" y="1824809"/>
                  </a:lnTo>
                  <a:lnTo>
                    <a:pt x="7335316" y="1813255"/>
                  </a:lnTo>
                  <a:lnTo>
                    <a:pt x="7379046" y="1794767"/>
                  </a:lnTo>
                  <a:lnTo>
                    <a:pt x="7418984" y="1769973"/>
                  </a:lnTo>
                  <a:lnTo>
                    <a:pt x="7454503" y="1739503"/>
                  </a:lnTo>
                  <a:lnTo>
                    <a:pt x="7484973" y="1703984"/>
                  </a:lnTo>
                  <a:lnTo>
                    <a:pt x="7509767" y="1664046"/>
                  </a:lnTo>
                  <a:lnTo>
                    <a:pt x="7528255" y="1620316"/>
                  </a:lnTo>
                  <a:lnTo>
                    <a:pt x="7539809" y="1573425"/>
                  </a:lnTo>
                  <a:lnTo>
                    <a:pt x="7543800" y="1524000"/>
                  </a:lnTo>
                  <a:lnTo>
                    <a:pt x="7543800" y="304800"/>
                  </a:lnTo>
                  <a:lnTo>
                    <a:pt x="7539809" y="255374"/>
                  </a:lnTo>
                  <a:lnTo>
                    <a:pt x="7528255" y="208483"/>
                  </a:lnTo>
                  <a:lnTo>
                    <a:pt x="7509767" y="164753"/>
                  </a:lnTo>
                  <a:lnTo>
                    <a:pt x="7484973" y="124815"/>
                  </a:lnTo>
                  <a:lnTo>
                    <a:pt x="7454503" y="89296"/>
                  </a:lnTo>
                  <a:lnTo>
                    <a:pt x="7418984" y="58826"/>
                  </a:lnTo>
                  <a:lnTo>
                    <a:pt x="7379046" y="34032"/>
                  </a:lnTo>
                  <a:lnTo>
                    <a:pt x="7335316" y="15544"/>
                  </a:lnTo>
                  <a:lnTo>
                    <a:pt x="7288425" y="399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5161" y="3734561"/>
              <a:ext cx="7543800" cy="1828800"/>
            </a:xfrm>
            <a:custGeom>
              <a:avLst/>
              <a:gdLst/>
              <a:ahLst/>
              <a:cxnLst/>
              <a:rect l="l" t="t" r="r" b="b"/>
              <a:pathLst>
                <a:path w="7543800" h="18288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0" y="164753"/>
                  </a:lnTo>
                  <a:lnTo>
                    <a:pt x="58808" y="124815"/>
                  </a:lnTo>
                  <a:lnTo>
                    <a:pt x="89273" y="89296"/>
                  </a:lnTo>
                  <a:lnTo>
                    <a:pt x="124788" y="58826"/>
                  </a:lnTo>
                  <a:lnTo>
                    <a:pt x="164725" y="34032"/>
                  </a:lnTo>
                  <a:lnTo>
                    <a:pt x="208458" y="15544"/>
                  </a:lnTo>
                  <a:lnTo>
                    <a:pt x="255359" y="3990"/>
                  </a:lnTo>
                  <a:lnTo>
                    <a:pt x="304800" y="0"/>
                  </a:lnTo>
                  <a:lnTo>
                    <a:pt x="7239000" y="0"/>
                  </a:lnTo>
                  <a:lnTo>
                    <a:pt x="7288425" y="3990"/>
                  </a:lnTo>
                  <a:lnTo>
                    <a:pt x="7335316" y="15544"/>
                  </a:lnTo>
                  <a:lnTo>
                    <a:pt x="7379046" y="34032"/>
                  </a:lnTo>
                  <a:lnTo>
                    <a:pt x="7418984" y="58826"/>
                  </a:lnTo>
                  <a:lnTo>
                    <a:pt x="7454503" y="89296"/>
                  </a:lnTo>
                  <a:lnTo>
                    <a:pt x="7484973" y="124815"/>
                  </a:lnTo>
                  <a:lnTo>
                    <a:pt x="7509767" y="164753"/>
                  </a:lnTo>
                  <a:lnTo>
                    <a:pt x="7528255" y="208483"/>
                  </a:lnTo>
                  <a:lnTo>
                    <a:pt x="7539809" y="255374"/>
                  </a:lnTo>
                  <a:lnTo>
                    <a:pt x="7543800" y="304800"/>
                  </a:lnTo>
                  <a:lnTo>
                    <a:pt x="7543800" y="1524000"/>
                  </a:lnTo>
                  <a:lnTo>
                    <a:pt x="7539809" y="1573425"/>
                  </a:lnTo>
                  <a:lnTo>
                    <a:pt x="7528255" y="1620316"/>
                  </a:lnTo>
                  <a:lnTo>
                    <a:pt x="7509767" y="1664046"/>
                  </a:lnTo>
                  <a:lnTo>
                    <a:pt x="7484973" y="1703984"/>
                  </a:lnTo>
                  <a:lnTo>
                    <a:pt x="7454503" y="1739503"/>
                  </a:lnTo>
                  <a:lnTo>
                    <a:pt x="7418984" y="1769973"/>
                  </a:lnTo>
                  <a:lnTo>
                    <a:pt x="7379046" y="1794767"/>
                  </a:lnTo>
                  <a:lnTo>
                    <a:pt x="7335316" y="1813255"/>
                  </a:lnTo>
                  <a:lnTo>
                    <a:pt x="7288425" y="1824809"/>
                  </a:lnTo>
                  <a:lnTo>
                    <a:pt x="7239000" y="1828800"/>
                  </a:lnTo>
                  <a:lnTo>
                    <a:pt x="304800" y="1828800"/>
                  </a:lnTo>
                  <a:lnTo>
                    <a:pt x="255359" y="1824809"/>
                  </a:lnTo>
                  <a:lnTo>
                    <a:pt x="208458" y="1813255"/>
                  </a:lnTo>
                  <a:lnTo>
                    <a:pt x="164725" y="1794767"/>
                  </a:lnTo>
                  <a:lnTo>
                    <a:pt x="124788" y="1769973"/>
                  </a:lnTo>
                  <a:lnTo>
                    <a:pt x="89273" y="1739503"/>
                  </a:lnTo>
                  <a:lnTo>
                    <a:pt x="58808" y="1703984"/>
                  </a:lnTo>
                  <a:lnTo>
                    <a:pt x="34020" y="1664046"/>
                  </a:lnTo>
                  <a:lnTo>
                    <a:pt x="15538" y="1620316"/>
                  </a:lnTo>
                  <a:lnTo>
                    <a:pt x="3989" y="1573425"/>
                  </a:lnTo>
                  <a:lnTo>
                    <a:pt x="0" y="152400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93419" y="6324600"/>
            <a:ext cx="8380781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2414270" algn="l"/>
              </a:tabLst>
            </a:pPr>
            <a:r>
              <a:rPr sz="3200" spc="-330" dirty="0">
                <a:cs typeface="Microsoft Sans Serif"/>
              </a:rPr>
              <a:t>The</a:t>
            </a:r>
            <a:r>
              <a:rPr sz="3200" spc="25" dirty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direction</a:t>
            </a:r>
            <a:r>
              <a:rPr sz="3200" spc="25" dirty="0">
                <a:cs typeface="Microsoft Sans Serif"/>
              </a:rPr>
              <a:t> </a:t>
            </a:r>
            <a:r>
              <a:rPr sz="3200" dirty="0">
                <a:cs typeface="Microsoft Sans Serif"/>
              </a:rPr>
              <a:t>of</a:t>
            </a:r>
            <a:r>
              <a:rPr sz="3200" spc="110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an</a:t>
            </a:r>
            <a:r>
              <a:rPr sz="3200" spc="40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edge</a:t>
            </a:r>
            <a:r>
              <a:rPr sz="3200" spc="3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at</a:t>
            </a:r>
            <a:r>
              <a:rPr sz="3200" spc="25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any</a:t>
            </a:r>
            <a:r>
              <a:rPr sz="3200" spc="3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arbitrary</a:t>
            </a:r>
            <a:r>
              <a:rPr sz="3200" spc="35" dirty="0">
                <a:cs typeface="Microsoft Sans Serif"/>
              </a:rPr>
              <a:t> </a:t>
            </a:r>
            <a:r>
              <a:rPr sz="3200" spc="-110" dirty="0">
                <a:cs typeface="Microsoft Sans Serif"/>
              </a:rPr>
              <a:t>point</a:t>
            </a:r>
            <a:r>
              <a:rPr sz="3200" spc="25" dirty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(x, </a:t>
            </a:r>
            <a:r>
              <a:rPr sz="3200" spc="-730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y)</a:t>
            </a:r>
            <a:r>
              <a:rPr sz="3200" spc="35" dirty="0">
                <a:cs typeface="Microsoft Sans Serif"/>
              </a:rPr>
              <a:t> </a:t>
            </a:r>
            <a:r>
              <a:rPr sz="3200" spc="-250" dirty="0">
                <a:cs typeface="Microsoft Sans Serif"/>
              </a:rPr>
              <a:t>is</a:t>
            </a:r>
            <a:r>
              <a:rPr sz="3200" spc="40" dirty="0">
                <a:cs typeface="Microsoft Sans Serif"/>
              </a:rPr>
              <a:t> </a:t>
            </a:r>
            <a:r>
              <a:rPr sz="3200" spc="-114" dirty="0" smtClean="0">
                <a:cs typeface="Microsoft Sans Serif"/>
              </a:rPr>
              <a:t>orthogonal</a:t>
            </a:r>
            <a:r>
              <a:rPr lang="en-IN" sz="3200" spc="-114" dirty="0" smtClean="0">
                <a:cs typeface="Microsoft Sans Serif"/>
              </a:rPr>
              <a:t> </a:t>
            </a:r>
            <a:r>
              <a:rPr sz="3200" spc="-90" dirty="0" smtClean="0">
                <a:cs typeface="Microsoft Sans Serif"/>
              </a:rPr>
              <a:t>to</a:t>
            </a:r>
            <a:r>
              <a:rPr sz="3200" spc="30" dirty="0" smtClean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the</a:t>
            </a:r>
            <a:r>
              <a:rPr sz="3200" spc="25" dirty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direction</a:t>
            </a:r>
            <a:r>
              <a:rPr sz="3200" spc="55" dirty="0">
                <a:cs typeface="Microsoft Sans Serif"/>
              </a:rPr>
              <a:t> </a:t>
            </a:r>
            <a:r>
              <a:rPr sz="3200" spc="-90" dirty="0">
                <a:cs typeface="Calibri"/>
              </a:rPr>
              <a:t>θ</a:t>
            </a:r>
            <a:r>
              <a:rPr sz="3200" spc="-90" dirty="0">
                <a:cs typeface="Microsoft Sans Serif"/>
              </a:rPr>
              <a:t>(x,</a:t>
            </a:r>
            <a:r>
              <a:rPr sz="3200" spc="35" dirty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y),</a:t>
            </a:r>
            <a:r>
              <a:rPr sz="3200" spc="20" dirty="0">
                <a:cs typeface="Microsoft Sans Serif"/>
              </a:rPr>
              <a:t> </a:t>
            </a:r>
            <a:r>
              <a:rPr sz="3200" spc="-5" dirty="0">
                <a:cs typeface="Microsoft Sans Serif"/>
              </a:rPr>
              <a:t>of</a:t>
            </a:r>
            <a:r>
              <a:rPr sz="3200" spc="120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the </a:t>
            </a:r>
            <a:r>
              <a:rPr sz="3200" spc="-80" dirty="0" smtClean="0">
                <a:cs typeface="Microsoft Sans Serif"/>
              </a:rPr>
              <a:t>gradient</a:t>
            </a:r>
            <a:r>
              <a:rPr sz="3200" spc="30" dirty="0" smtClean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vector</a:t>
            </a:r>
            <a:r>
              <a:rPr sz="3200" spc="3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at</a:t>
            </a:r>
            <a:r>
              <a:rPr sz="3200" spc="2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that</a:t>
            </a:r>
            <a:r>
              <a:rPr sz="3200" spc="40" dirty="0">
                <a:cs typeface="Microsoft Sans Serif"/>
              </a:rPr>
              <a:t> </a:t>
            </a:r>
            <a:r>
              <a:rPr sz="3200" spc="-125" dirty="0">
                <a:cs typeface="Microsoft Sans Serif"/>
              </a:rPr>
              <a:t>point.</a:t>
            </a:r>
            <a:endParaRPr sz="3200" dirty="0">
              <a:cs typeface="Microsoft Sans Serif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82400" y="2378651"/>
            <a:ext cx="1740814" cy="37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Gradient Vector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052" y="864364"/>
            <a:ext cx="9586831" cy="3459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4754" y="2852180"/>
            <a:ext cx="7299925" cy="1136924"/>
          </a:xfrm>
          <a:prstGeom prst="rect">
            <a:avLst/>
          </a:prstGeom>
        </p:spPr>
        <p:txBody>
          <a:bodyPr vert="horz" wrap="square" lIns="0" tIns="15187" rIns="0" bIns="0" rtlCol="0" anchor="b">
            <a:spAutoFit/>
          </a:bodyPr>
          <a:lstStyle/>
          <a:p>
            <a:pPr marL="2451653" marR="5786" indent="-2437189">
              <a:lnSpc>
                <a:spcPct val="100000"/>
              </a:lnSpc>
              <a:spcBef>
                <a:spcPts val="120"/>
              </a:spcBef>
            </a:pPr>
            <a:r>
              <a:rPr sz="3644" spc="-421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3644" spc="-551" dirty="0">
                <a:solidFill>
                  <a:srgbClr val="000000"/>
                </a:solidFill>
                <a:latin typeface="Arial"/>
                <a:cs typeface="Arial"/>
              </a:rPr>
              <a:t>sum </a:t>
            </a:r>
            <a:r>
              <a:rPr sz="3644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3644" spc="-182" dirty="0">
                <a:solidFill>
                  <a:srgbClr val="000000"/>
                </a:solidFill>
                <a:latin typeface="Arial"/>
                <a:cs typeface="Arial"/>
              </a:rPr>
              <a:t>coefficients </a:t>
            </a:r>
            <a:r>
              <a:rPr sz="3644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3644" spc="-232" dirty="0">
                <a:solidFill>
                  <a:srgbClr val="000000"/>
                </a:solidFill>
                <a:latin typeface="Arial"/>
                <a:cs typeface="Arial"/>
              </a:rPr>
              <a:t>each </a:t>
            </a:r>
            <a:r>
              <a:rPr sz="3644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3644" spc="-302" dirty="0">
                <a:solidFill>
                  <a:srgbClr val="000000"/>
                </a:solidFill>
                <a:latin typeface="Arial"/>
                <a:cs typeface="Arial"/>
              </a:rPr>
              <a:t>these  </a:t>
            </a:r>
            <a:r>
              <a:rPr sz="3644" spc="-416" dirty="0">
                <a:solidFill>
                  <a:srgbClr val="000000"/>
                </a:solidFill>
                <a:latin typeface="Arial"/>
                <a:cs typeface="Arial"/>
              </a:rPr>
              <a:t>masks </a:t>
            </a:r>
            <a:r>
              <a:rPr sz="3644" spc="-313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3644" spc="-21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44" spc="-177" dirty="0">
                <a:solidFill>
                  <a:srgbClr val="000000"/>
                </a:solidFill>
                <a:latin typeface="Arial"/>
                <a:cs typeface="Arial"/>
              </a:rPr>
              <a:t>zero</a:t>
            </a:r>
            <a:endParaRPr sz="3644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79868" y="4561585"/>
            <a:ext cx="5230142" cy="3147342"/>
            <a:chOff x="2353055" y="3419855"/>
            <a:chExt cx="4592320" cy="2763520"/>
          </a:xfrm>
        </p:grpSpPr>
        <p:sp>
          <p:nvSpPr>
            <p:cNvPr id="5" name="object 5"/>
            <p:cNvSpPr/>
            <p:nvPr/>
          </p:nvSpPr>
          <p:spPr>
            <a:xfrm>
              <a:off x="2362961" y="3429761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2286000" y="0"/>
                  </a:moveTo>
                  <a:lnTo>
                    <a:pt x="0" y="1047750"/>
                  </a:lnTo>
                  <a:lnTo>
                    <a:pt x="873125" y="2743187"/>
                  </a:lnTo>
                  <a:lnTo>
                    <a:pt x="3698875" y="2743187"/>
                  </a:lnTo>
                  <a:lnTo>
                    <a:pt x="4571999" y="104775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6" name="object 6"/>
            <p:cNvSpPr/>
            <p:nvPr/>
          </p:nvSpPr>
          <p:spPr>
            <a:xfrm>
              <a:off x="2362961" y="3429761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0" y="1047750"/>
                  </a:moveTo>
                  <a:lnTo>
                    <a:pt x="2286000" y="0"/>
                  </a:lnTo>
                  <a:lnTo>
                    <a:pt x="4571999" y="1047750"/>
                  </a:lnTo>
                  <a:lnTo>
                    <a:pt x="3698875" y="2743187"/>
                  </a:lnTo>
                  <a:lnTo>
                    <a:pt x="873125" y="2743187"/>
                  </a:lnTo>
                  <a:lnTo>
                    <a:pt x="0" y="104775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29748" y="5414608"/>
            <a:ext cx="2928214" cy="2117143"/>
          </a:xfrm>
          <a:prstGeom prst="rect">
            <a:avLst/>
          </a:prstGeom>
        </p:spPr>
        <p:txBody>
          <a:bodyPr vert="horz" wrap="square" lIns="0" tIns="13741" rIns="0" bIns="0" rtlCol="0">
            <a:spAutoFit/>
          </a:bodyPr>
          <a:lstStyle/>
          <a:p>
            <a:pPr marL="14464" marR="5786" algn="ctr">
              <a:spcBef>
                <a:spcPts val="108"/>
              </a:spcBef>
            </a:pPr>
            <a:r>
              <a:rPr sz="4556" b="1" spc="-427" dirty="0">
                <a:solidFill>
                  <a:srgbClr val="C00000"/>
                </a:solidFill>
                <a:latin typeface="Arial"/>
                <a:cs typeface="Arial"/>
              </a:rPr>
              <a:t>Why </a:t>
            </a:r>
            <a:r>
              <a:rPr sz="4556" b="1" spc="-370" dirty="0">
                <a:solidFill>
                  <a:srgbClr val="C00000"/>
                </a:solidFill>
                <a:latin typeface="Arial"/>
                <a:cs typeface="Arial"/>
              </a:rPr>
              <a:t>do </a:t>
            </a:r>
            <a:r>
              <a:rPr sz="4556" b="1" spc="-296" dirty="0">
                <a:solidFill>
                  <a:srgbClr val="C00000"/>
                </a:solidFill>
                <a:latin typeface="Arial"/>
                <a:cs typeface="Arial"/>
              </a:rPr>
              <a:t>you  </a:t>
            </a:r>
            <a:r>
              <a:rPr sz="4556" b="1" spc="-302" dirty="0">
                <a:solidFill>
                  <a:srgbClr val="C00000"/>
                </a:solidFill>
                <a:latin typeface="Arial"/>
                <a:cs typeface="Arial"/>
              </a:rPr>
              <a:t>think </a:t>
            </a:r>
            <a:r>
              <a:rPr sz="4556" b="1" spc="-342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4556" b="1" spc="-211" dirty="0">
                <a:solidFill>
                  <a:srgbClr val="C00000"/>
                </a:solidFill>
                <a:latin typeface="Arial"/>
                <a:cs typeface="Arial"/>
              </a:rPr>
              <a:t>it  </a:t>
            </a:r>
            <a:r>
              <a:rPr sz="4556" b="1" spc="-541" dirty="0">
                <a:solidFill>
                  <a:srgbClr val="C00000"/>
                </a:solidFill>
                <a:latin typeface="Arial"/>
                <a:cs typeface="Arial"/>
              </a:rPr>
              <a:t>so??</a:t>
            </a:r>
            <a:endParaRPr sz="455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87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62231"/>
              </p:ext>
            </p:extLst>
          </p:nvPr>
        </p:nvGraphicFramePr>
        <p:xfrm>
          <a:off x="1857135" y="3048000"/>
          <a:ext cx="5025386" cy="503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8998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54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8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3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086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623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7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067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96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4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062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589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9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1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  <a:endParaRPr sz="27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50" dirty="0">
                          <a:latin typeface="Arial MT"/>
                          <a:cs typeface="Arial MT"/>
                        </a:rPr>
                        <a:t>2</a:t>
                      </a: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886409"/>
            <a:ext cx="924306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60" dirty="0"/>
              <a:t>What</a:t>
            </a:r>
            <a:r>
              <a:rPr sz="3600" spc="-25" dirty="0"/>
              <a:t> </a:t>
            </a:r>
            <a:r>
              <a:rPr sz="3600" spc="-20" dirty="0"/>
              <a:t>will</a:t>
            </a:r>
            <a:r>
              <a:rPr sz="3600" spc="5" dirty="0"/>
              <a:t> </a:t>
            </a:r>
            <a:r>
              <a:rPr sz="3600" spc="-155" dirty="0"/>
              <a:t>be</a:t>
            </a:r>
            <a:r>
              <a:rPr sz="3600" spc="-25" dirty="0"/>
              <a:t> </a:t>
            </a:r>
            <a:r>
              <a:rPr sz="3600" spc="-155" dirty="0"/>
              <a:t>the</a:t>
            </a:r>
            <a:r>
              <a:rPr sz="3600" spc="-15" dirty="0"/>
              <a:t> </a:t>
            </a:r>
            <a:r>
              <a:rPr sz="3600" spc="-130" dirty="0"/>
              <a:t>effect</a:t>
            </a:r>
            <a:r>
              <a:rPr sz="3600" dirty="0"/>
              <a:t> </a:t>
            </a:r>
            <a:r>
              <a:rPr sz="3600" spc="-100" dirty="0"/>
              <a:t>of</a:t>
            </a:r>
            <a:r>
              <a:rPr sz="3600" spc="120" dirty="0"/>
              <a:t> </a:t>
            </a:r>
            <a:r>
              <a:rPr sz="3600" spc="-105" dirty="0"/>
              <a:t>applying</a:t>
            </a:r>
            <a:r>
              <a:rPr sz="3600" spc="-30" dirty="0"/>
              <a:t> </a:t>
            </a:r>
            <a:r>
              <a:rPr sz="3600" spc="-160" dirty="0"/>
              <a:t>the</a:t>
            </a:r>
            <a:r>
              <a:rPr sz="3600" spc="15" dirty="0"/>
              <a:t> </a:t>
            </a:r>
            <a:r>
              <a:rPr sz="3600" spc="-140" dirty="0"/>
              <a:t>Laplacian</a:t>
            </a:r>
            <a:r>
              <a:rPr sz="3600" spc="-30" dirty="0"/>
              <a:t> </a:t>
            </a:r>
            <a:r>
              <a:rPr sz="3600" spc="-165" dirty="0"/>
              <a:t>mask</a:t>
            </a:r>
            <a:r>
              <a:rPr sz="3600" spc="-20" dirty="0"/>
              <a:t> </a:t>
            </a:r>
            <a:r>
              <a:rPr sz="3600" spc="-160" dirty="0"/>
              <a:t>on</a:t>
            </a:r>
            <a:r>
              <a:rPr sz="3600" spc="-25" dirty="0"/>
              <a:t> </a:t>
            </a:r>
            <a:r>
              <a:rPr sz="3600" spc="-155" dirty="0"/>
              <a:t>the</a:t>
            </a:r>
            <a:r>
              <a:rPr sz="3600" spc="-25" dirty="0"/>
              <a:t> </a:t>
            </a:r>
            <a:r>
              <a:rPr sz="3600" spc="-114" dirty="0" smtClean="0"/>
              <a:t>image</a:t>
            </a:r>
            <a:r>
              <a:rPr lang="en-IN" sz="3600" spc="-114" dirty="0" smtClean="0"/>
              <a:t>?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075" y="1141222"/>
            <a:ext cx="8772525" cy="1213485"/>
            <a:chOff x="371602" y="295402"/>
            <a:chExt cx="8772525" cy="1213485"/>
          </a:xfrm>
        </p:grpSpPr>
        <p:sp>
          <p:nvSpPr>
            <p:cNvPr id="3" name="object 3"/>
            <p:cNvSpPr/>
            <p:nvPr/>
          </p:nvSpPr>
          <p:spPr>
            <a:xfrm>
              <a:off x="381762" y="305562"/>
              <a:ext cx="4724400" cy="1143000"/>
            </a:xfrm>
            <a:custGeom>
              <a:avLst/>
              <a:gdLst/>
              <a:ahLst/>
              <a:cxnLst/>
              <a:rect l="l" t="t" r="r" b="b"/>
              <a:pathLst>
                <a:path w="4724400" h="1143000">
                  <a:moveTo>
                    <a:pt x="4533900" y="0"/>
                  </a:moveTo>
                  <a:lnTo>
                    <a:pt x="190500" y="0"/>
                  </a:ln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1" y="996162"/>
                  </a:lnTo>
                  <a:lnTo>
                    <a:pt x="19363" y="1036253"/>
                  </a:lnTo>
                  <a:lnTo>
                    <a:pt x="41851" y="1071625"/>
                  </a:lnTo>
                  <a:lnTo>
                    <a:pt x="71353" y="1101132"/>
                  </a:lnTo>
                  <a:lnTo>
                    <a:pt x="106724" y="1123627"/>
                  </a:lnTo>
                  <a:lnTo>
                    <a:pt x="146821" y="1137965"/>
                  </a:lnTo>
                  <a:lnTo>
                    <a:pt x="190500" y="1143000"/>
                  </a:lnTo>
                  <a:lnTo>
                    <a:pt x="4533900" y="1143000"/>
                  </a:lnTo>
                  <a:lnTo>
                    <a:pt x="4577562" y="1137965"/>
                  </a:lnTo>
                  <a:lnTo>
                    <a:pt x="4617653" y="1123627"/>
                  </a:lnTo>
                  <a:lnTo>
                    <a:pt x="4653025" y="1101132"/>
                  </a:lnTo>
                  <a:lnTo>
                    <a:pt x="4682532" y="1071625"/>
                  </a:lnTo>
                  <a:lnTo>
                    <a:pt x="4705027" y="1036253"/>
                  </a:lnTo>
                  <a:lnTo>
                    <a:pt x="4719365" y="996162"/>
                  </a:lnTo>
                  <a:lnTo>
                    <a:pt x="4724400" y="952500"/>
                  </a:lnTo>
                  <a:lnTo>
                    <a:pt x="4724400" y="190500"/>
                  </a:lnTo>
                  <a:lnTo>
                    <a:pt x="4719365" y="146837"/>
                  </a:lnTo>
                  <a:lnTo>
                    <a:pt x="4705027" y="106746"/>
                  </a:lnTo>
                  <a:lnTo>
                    <a:pt x="4682532" y="71374"/>
                  </a:lnTo>
                  <a:lnTo>
                    <a:pt x="4653025" y="41867"/>
                  </a:lnTo>
                  <a:lnTo>
                    <a:pt x="4617653" y="19372"/>
                  </a:lnTo>
                  <a:lnTo>
                    <a:pt x="4577562" y="5034"/>
                  </a:lnTo>
                  <a:lnTo>
                    <a:pt x="4533900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762" y="305562"/>
              <a:ext cx="4724400" cy="1143000"/>
            </a:xfrm>
            <a:custGeom>
              <a:avLst/>
              <a:gdLst/>
              <a:ahLst/>
              <a:cxnLst/>
              <a:rect l="l" t="t" r="r" b="b"/>
              <a:pathLst>
                <a:path w="4724400" h="1143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4533900" y="0"/>
                  </a:lnTo>
                  <a:lnTo>
                    <a:pt x="4577562" y="5034"/>
                  </a:lnTo>
                  <a:lnTo>
                    <a:pt x="4617653" y="19372"/>
                  </a:lnTo>
                  <a:lnTo>
                    <a:pt x="4653025" y="41867"/>
                  </a:lnTo>
                  <a:lnTo>
                    <a:pt x="4682532" y="71374"/>
                  </a:lnTo>
                  <a:lnTo>
                    <a:pt x="4705027" y="106746"/>
                  </a:lnTo>
                  <a:lnTo>
                    <a:pt x="4719365" y="146837"/>
                  </a:lnTo>
                  <a:lnTo>
                    <a:pt x="4724400" y="190500"/>
                  </a:lnTo>
                  <a:lnTo>
                    <a:pt x="4724400" y="952500"/>
                  </a:lnTo>
                  <a:lnTo>
                    <a:pt x="4719365" y="996162"/>
                  </a:lnTo>
                  <a:lnTo>
                    <a:pt x="4705027" y="1036253"/>
                  </a:lnTo>
                  <a:lnTo>
                    <a:pt x="4682532" y="1071625"/>
                  </a:lnTo>
                  <a:lnTo>
                    <a:pt x="4653025" y="1101132"/>
                  </a:lnTo>
                  <a:lnTo>
                    <a:pt x="4617653" y="1123627"/>
                  </a:lnTo>
                  <a:lnTo>
                    <a:pt x="4577562" y="1137965"/>
                  </a:lnTo>
                  <a:lnTo>
                    <a:pt x="4533900" y="1143000"/>
                  </a:lnTo>
                  <a:lnTo>
                    <a:pt x="190500" y="1143000"/>
                  </a:lnTo>
                  <a:lnTo>
                    <a:pt x="146821" y="1137965"/>
                  </a:lnTo>
                  <a:lnTo>
                    <a:pt x="106724" y="1123627"/>
                  </a:lnTo>
                  <a:lnTo>
                    <a:pt x="71353" y="1101132"/>
                  </a:lnTo>
                  <a:lnTo>
                    <a:pt x="41851" y="1071625"/>
                  </a:lnTo>
                  <a:lnTo>
                    <a:pt x="19363" y="1036253"/>
                  </a:lnTo>
                  <a:lnTo>
                    <a:pt x="5031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634" y="1332581"/>
            <a:ext cx="428586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sz="2400" b="1" spc="-2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b="1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b="1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4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spc="-1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upt</a:t>
            </a:r>
            <a:r>
              <a:rPr sz="24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spc="25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b="1" spc="-135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spc="-165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sconti</a:t>
            </a:r>
            <a:r>
              <a:rPr sz="2400" b="1" spc="-21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9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uiti</a:t>
            </a:r>
            <a:r>
              <a:rPr sz="2400" b="1" spc="-27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 </a:t>
            </a:r>
            <a:r>
              <a:rPr sz="2400" b="1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  <a:r>
              <a:rPr sz="24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50128" y="1138570"/>
            <a:ext cx="3830320" cy="2308860"/>
            <a:chOff x="4867655" y="292750"/>
            <a:chExt cx="3830320" cy="2308860"/>
          </a:xfrm>
        </p:grpSpPr>
        <p:sp>
          <p:nvSpPr>
            <p:cNvPr id="7" name="object 7"/>
            <p:cNvSpPr/>
            <p:nvPr/>
          </p:nvSpPr>
          <p:spPr>
            <a:xfrm>
              <a:off x="4877561" y="1677162"/>
              <a:ext cx="3810000" cy="914400"/>
            </a:xfrm>
            <a:custGeom>
              <a:avLst/>
              <a:gdLst/>
              <a:ahLst/>
              <a:cxnLst/>
              <a:rect l="l" t="t" r="r" b="b"/>
              <a:pathLst>
                <a:path w="3810000" h="914400">
                  <a:moveTo>
                    <a:pt x="3657599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3657599" y="914400"/>
                  </a:lnTo>
                  <a:lnTo>
                    <a:pt x="3705782" y="906633"/>
                  </a:lnTo>
                  <a:lnTo>
                    <a:pt x="3747619" y="885005"/>
                  </a:lnTo>
                  <a:lnTo>
                    <a:pt x="3780605" y="852019"/>
                  </a:lnTo>
                  <a:lnTo>
                    <a:pt x="3802233" y="810182"/>
                  </a:lnTo>
                  <a:lnTo>
                    <a:pt x="3809999" y="762000"/>
                  </a:lnTo>
                  <a:lnTo>
                    <a:pt x="3809999" y="152400"/>
                  </a:lnTo>
                  <a:lnTo>
                    <a:pt x="3802233" y="104217"/>
                  </a:lnTo>
                  <a:lnTo>
                    <a:pt x="3780605" y="62380"/>
                  </a:lnTo>
                  <a:lnTo>
                    <a:pt x="3747619" y="29394"/>
                  </a:lnTo>
                  <a:lnTo>
                    <a:pt x="3705782" y="7766"/>
                  </a:lnTo>
                  <a:lnTo>
                    <a:pt x="3657599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7561" y="1677162"/>
              <a:ext cx="3810000" cy="914400"/>
            </a:xfrm>
            <a:custGeom>
              <a:avLst/>
              <a:gdLst/>
              <a:ahLst/>
              <a:cxnLst/>
              <a:rect l="l" t="t" r="r" b="b"/>
              <a:pathLst>
                <a:path w="38100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3657599" y="0"/>
                  </a:lnTo>
                  <a:lnTo>
                    <a:pt x="3705782" y="7766"/>
                  </a:lnTo>
                  <a:lnTo>
                    <a:pt x="3747619" y="29394"/>
                  </a:lnTo>
                  <a:lnTo>
                    <a:pt x="3780605" y="62380"/>
                  </a:lnTo>
                  <a:lnTo>
                    <a:pt x="3802233" y="104217"/>
                  </a:lnTo>
                  <a:lnTo>
                    <a:pt x="3809999" y="152400"/>
                  </a:lnTo>
                  <a:lnTo>
                    <a:pt x="3809999" y="762000"/>
                  </a:lnTo>
                  <a:lnTo>
                    <a:pt x="3802233" y="810182"/>
                  </a:lnTo>
                  <a:lnTo>
                    <a:pt x="3780605" y="852019"/>
                  </a:lnTo>
                  <a:lnTo>
                    <a:pt x="3747619" y="885005"/>
                  </a:lnTo>
                  <a:lnTo>
                    <a:pt x="3705782" y="906633"/>
                  </a:lnTo>
                  <a:lnTo>
                    <a:pt x="3657599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5508" y="529463"/>
              <a:ext cx="660400" cy="1209675"/>
            </a:xfrm>
            <a:custGeom>
              <a:avLst/>
              <a:gdLst/>
              <a:ahLst/>
              <a:cxnLst/>
              <a:rect l="l" t="t" r="r" b="b"/>
              <a:pathLst>
                <a:path w="660400" h="1209675">
                  <a:moveTo>
                    <a:pt x="479043" y="0"/>
                  </a:moveTo>
                  <a:lnTo>
                    <a:pt x="510887" y="68741"/>
                  </a:lnTo>
                  <a:lnTo>
                    <a:pt x="529137" y="142722"/>
                  </a:lnTo>
                  <a:lnTo>
                    <a:pt x="533277" y="181384"/>
                  </a:lnTo>
                  <a:lnTo>
                    <a:pt x="534152" y="221005"/>
                  </a:lnTo>
                  <a:lnTo>
                    <a:pt x="531808" y="261466"/>
                  </a:lnTo>
                  <a:lnTo>
                    <a:pt x="526288" y="302650"/>
                  </a:lnTo>
                  <a:lnTo>
                    <a:pt x="517638" y="344440"/>
                  </a:lnTo>
                  <a:lnTo>
                    <a:pt x="505902" y="386720"/>
                  </a:lnTo>
                  <a:lnTo>
                    <a:pt x="491124" y="429371"/>
                  </a:lnTo>
                  <a:lnTo>
                    <a:pt x="473350" y="472276"/>
                  </a:lnTo>
                  <a:lnTo>
                    <a:pt x="452623" y="515318"/>
                  </a:lnTo>
                  <a:lnTo>
                    <a:pt x="428989" y="558380"/>
                  </a:lnTo>
                  <a:lnTo>
                    <a:pt x="402492" y="601344"/>
                  </a:lnTo>
                  <a:lnTo>
                    <a:pt x="373176" y="644093"/>
                  </a:lnTo>
                  <a:lnTo>
                    <a:pt x="341086" y="686510"/>
                  </a:lnTo>
                  <a:lnTo>
                    <a:pt x="306267" y="728478"/>
                  </a:lnTo>
                  <a:lnTo>
                    <a:pt x="268763" y="769879"/>
                  </a:lnTo>
                  <a:lnTo>
                    <a:pt x="228619" y="810595"/>
                  </a:lnTo>
                  <a:lnTo>
                    <a:pt x="185879" y="850511"/>
                  </a:lnTo>
                  <a:lnTo>
                    <a:pt x="140588" y="889508"/>
                  </a:lnTo>
                  <a:lnTo>
                    <a:pt x="77850" y="782827"/>
                  </a:lnTo>
                  <a:lnTo>
                    <a:pt x="0" y="1138682"/>
                  </a:lnTo>
                  <a:lnTo>
                    <a:pt x="329056" y="1209548"/>
                  </a:lnTo>
                  <a:lnTo>
                    <a:pt x="266318" y="1102867"/>
                  </a:lnTo>
                  <a:lnTo>
                    <a:pt x="311609" y="1063887"/>
                  </a:lnTo>
                  <a:lnTo>
                    <a:pt x="354349" y="1023987"/>
                  </a:lnTo>
                  <a:lnTo>
                    <a:pt x="394493" y="983283"/>
                  </a:lnTo>
                  <a:lnTo>
                    <a:pt x="431996" y="941894"/>
                  </a:lnTo>
                  <a:lnTo>
                    <a:pt x="466814" y="899937"/>
                  </a:lnTo>
                  <a:lnTo>
                    <a:pt x="498903" y="857529"/>
                  </a:lnTo>
                  <a:lnTo>
                    <a:pt x="528217" y="814786"/>
                  </a:lnTo>
                  <a:lnTo>
                    <a:pt x="554713" y="771828"/>
                  </a:lnTo>
                  <a:lnTo>
                    <a:pt x="578345" y="728770"/>
                  </a:lnTo>
                  <a:lnTo>
                    <a:pt x="599068" y="685730"/>
                  </a:lnTo>
                  <a:lnTo>
                    <a:pt x="616838" y="642826"/>
                  </a:lnTo>
                  <a:lnTo>
                    <a:pt x="631611" y="600174"/>
                  </a:lnTo>
                  <a:lnTo>
                    <a:pt x="643342" y="557893"/>
                  </a:lnTo>
                  <a:lnTo>
                    <a:pt x="651986" y="516098"/>
                  </a:lnTo>
                  <a:lnTo>
                    <a:pt x="657498" y="474908"/>
                  </a:lnTo>
                  <a:lnTo>
                    <a:pt x="659833" y="434440"/>
                  </a:lnTo>
                  <a:lnTo>
                    <a:pt x="658948" y="394811"/>
                  </a:lnTo>
                  <a:lnTo>
                    <a:pt x="654798" y="356139"/>
                  </a:lnTo>
                  <a:lnTo>
                    <a:pt x="647337" y="318540"/>
                  </a:lnTo>
                  <a:lnTo>
                    <a:pt x="622306" y="247033"/>
                  </a:lnTo>
                  <a:lnTo>
                    <a:pt x="604646" y="213360"/>
                  </a:lnTo>
                  <a:lnTo>
                    <a:pt x="4790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199" y="302275"/>
              <a:ext cx="1210945" cy="414020"/>
            </a:xfrm>
            <a:custGeom>
              <a:avLst/>
              <a:gdLst/>
              <a:ahLst/>
              <a:cxnLst/>
              <a:rect l="l" t="t" r="r" b="b"/>
              <a:pathLst>
                <a:path w="1210945" h="414020">
                  <a:moveTo>
                    <a:pt x="694880" y="0"/>
                  </a:moveTo>
                  <a:lnTo>
                    <a:pt x="649136" y="53"/>
                  </a:lnTo>
                  <a:lnTo>
                    <a:pt x="602357" y="2291"/>
                  </a:lnTo>
                  <a:lnTo>
                    <a:pt x="554652" y="6715"/>
                  </a:lnTo>
                  <a:lnTo>
                    <a:pt x="506129" y="13328"/>
                  </a:lnTo>
                  <a:lnTo>
                    <a:pt x="456898" y="22132"/>
                  </a:lnTo>
                  <a:lnTo>
                    <a:pt x="407069" y="33130"/>
                  </a:lnTo>
                  <a:lnTo>
                    <a:pt x="356750" y="46325"/>
                  </a:lnTo>
                  <a:lnTo>
                    <a:pt x="306052" y="61718"/>
                  </a:lnTo>
                  <a:lnTo>
                    <a:pt x="255083" y="79312"/>
                  </a:lnTo>
                  <a:lnTo>
                    <a:pt x="203952" y="99111"/>
                  </a:lnTo>
                  <a:lnTo>
                    <a:pt x="152769" y="121115"/>
                  </a:lnTo>
                  <a:lnTo>
                    <a:pt x="101643" y="145328"/>
                  </a:lnTo>
                  <a:lnTo>
                    <a:pt x="50683" y="171752"/>
                  </a:lnTo>
                  <a:lnTo>
                    <a:pt x="0" y="200390"/>
                  </a:lnTo>
                  <a:lnTo>
                    <a:pt x="125602" y="413750"/>
                  </a:lnTo>
                  <a:lnTo>
                    <a:pt x="176475" y="385028"/>
                  </a:lnTo>
                  <a:lnTo>
                    <a:pt x="227731" y="358496"/>
                  </a:lnTo>
                  <a:lnTo>
                    <a:pt x="279251" y="334161"/>
                  </a:lnTo>
                  <a:lnTo>
                    <a:pt x="330916" y="312030"/>
                  </a:lnTo>
                  <a:lnTo>
                    <a:pt x="382605" y="292112"/>
                  </a:lnTo>
                  <a:lnTo>
                    <a:pt x="434201" y="274413"/>
                  </a:lnTo>
                  <a:lnTo>
                    <a:pt x="485582" y="258941"/>
                  </a:lnTo>
                  <a:lnTo>
                    <a:pt x="536631" y="245705"/>
                  </a:lnTo>
                  <a:lnTo>
                    <a:pt x="587227" y="234712"/>
                  </a:lnTo>
                  <a:lnTo>
                    <a:pt x="637252" y="225969"/>
                  </a:lnTo>
                  <a:lnTo>
                    <a:pt x="686585" y="219484"/>
                  </a:lnTo>
                  <a:lnTo>
                    <a:pt x="735107" y="215265"/>
                  </a:lnTo>
                  <a:lnTo>
                    <a:pt x="782700" y="213319"/>
                  </a:lnTo>
                  <a:lnTo>
                    <a:pt x="829243" y="213654"/>
                  </a:lnTo>
                  <a:lnTo>
                    <a:pt x="874617" y="216278"/>
                  </a:lnTo>
                  <a:lnTo>
                    <a:pt x="918703" y="221199"/>
                  </a:lnTo>
                  <a:lnTo>
                    <a:pt x="961382" y="228423"/>
                  </a:lnTo>
                  <a:lnTo>
                    <a:pt x="1002534" y="237960"/>
                  </a:lnTo>
                  <a:lnTo>
                    <a:pt x="1042039" y="249816"/>
                  </a:lnTo>
                  <a:lnTo>
                    <a:pt x="1079778" y="263998"/>
                  </a:lnTo>
                  <a:lnTo>
                    <a:pt x="1115632" y="280516"/>
                  </a:lnTo>
                  <a:lnTo>
                    <a:pt x="1149482" y="299376"/>
                  </a:lnTo>
                  <a:lnTo>
                    <a:pt x="1181208" y="320586"/>
                  </a:lnTo>
                  <a:lnTo>
                    <a:pt x="1210690" y="344154"/>
                  </a:lnTo>
                  <a:lnTo>
                    <a:pt x="1202767" y="313233"/>
                  </a:lnTo>
                  <a:lnTo>
                    <a:pt x="1180062" y="254678"/>
                  </a:lnTo>
                  <a:lnTo>
                    <a:pt x="1145581" y="196923"/>
                  </a:lnTo>
                  <a:lnTo>
                    <a:pt x="1098453" y="142848"/>
                  </a:lnTo>
                  <a:lnTo>
                    <a:pt x="1041937" y="97389"/>
                  </a:lnTo>
                  <a:lnTo>
                    <a:pt x="976907" y="60569"/>
                  </a:lnTo>
                  <a:lnTo>
                    <a:pt x="941473" y="45403"/>
                  </a:lnTo>
                  <a:lnTo>
                    <a:pt x="904238" y="32405"/>
                  </a:lnTo>
                  <a:lnTo>
                    <a:pt x="865312" y="21576"/>
                  </a:lnTo>
                  <a:lnTo>
                    <a:pt x="824804" y="12918"/>
                  </a:lnTo>
                  <a:lnTo>
                    <a:pt x="782823" y="6434"/>
                  </a:lnTo>
                  <a:lnTo>
                    <a:pt x="739479" y="2127"/>
                  </a:lnTo>
                  <a:lnTo>
                    <a:pt x="694880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9199" y="302275"/>
              <a:ext cx="1346200" cy="1437005"/>
            </a:xfrm>
            <a:custGeom>
              <a:avLst/>
              <a:gdLst/>
              <a:ahLst/>
              <a:cxnLst/>
              <a:rect l="l" t="t" r="r" b="b"/>
              <a:pathLst>
                <a:path w="1346200" h="1437005">
                  <a:moveTo>
                    <a:pt x="1210690" y="344154"/>
                  </a:moveTo>
                  <a:lnTo>
                    <a:pt x="1149482" y="299376"/>
                  </a:lnTo>
                  <a:lnTo>
                    <a:pt x="1115632" y="280516"/>
                  </a:lnTo>
                  <a:lnTo>
                    <a:pt x="1079778" y="263998"/>
                  </a:lnTo>
                  <a:lnTo>
                    <a:pt x="1042039" y="249816"/>
                  </a:lnTo>
                  <a:lnTo>
                    <a:pt x="1002534" y="237960"/>
                  </a:lnTo>
                  <a:lnTo>
                    <a:pt x="961382" y="228423"/>
                  </a:lnTo>
                  <a:lnTo>
                    <a:pt x="918703" y="221199"/>
                  </a:lnTo>
                  <a:lnTo>
                    <a:pt x="874617" y="216278"/>
                  </a:lnTo>
                  <a:lnTo>
                    <a:pt x="829243" y="213654"/>
                  </a:lnTo>
                  <a:lnTo>
                    <a:pt x="782700" y="213319"/>
                  </a:lnTo>
                  <a:lnTo>
                    <a:pt x="735107" y="215265"/>
                  </a:lnTo>
                  <a:lnTo>
                    <a:pt x="686585" y="219484"/>
                  </a:lnTo>
                  <a:lnTo>
                    <a:pt x="637252" y="225969"/>
                  </a:lnTo>
                  <a:lnTo>
                    <a:pt x="587227" y="234712"/>
                  </a:lnTo>
                  <a:lnTo>
                    <a:pt x="536631" y="245705"/>
                  </a:lnTo>
                  <a:lnTo>
                    <a:pt x="485582" y="258941"/>
                  </a:lnTo>
                  <a:lnTo>
                    <a:pt x="434201" y="274413"/>
                  </a:lnTo>
                  <a:lnTo>
                    <a:pt x="382605" y="292112"/>
                  </a:lnTo>
                  <a:lnTo>
                    <a:pt x="330916" y="312030"/>
                  </a:lnTo>
                  <a:lnTo>
                    <a:pt x="279251" y="334161"/>
                  </a:lnTo>
                  <a:lnTo>
                    <a:pt x="227731" y="358496"/>
                  </a:lnTo>
                  <a:lnTo>
                    <a:pt x="176475" y="385028"/>
                  </a:lnTo>
                  <a:lnTo>
                    <a:pt x="125602" y="413750"/>
                  </a:lnTo>
                  <a:lnTo>
                    <a:pt x="0" y="200390"/>
                  </a:lnTo>
                  <a:lnTo>
                    <a:pt x="50683" y="171752"/>
                  </a:lnTo>
                  <a:lnTo>
                    <a:pt x="101643" y="145328"/>
                  </a:lnTo>
                  <a:lnTo>
                    <a:pt x="152769" y="121115"/>
                  </a:lnTo>
                  <a:lnTo>
                    <a:pt x="203952" y="99111"/>
                  </a:lnTo>
                  <a:lnTo>
                    <a:pt x="255083" y="79312"/>
                  </a:lnTo>
                  <a:lnTo>
                    <a:pt x="306052" y="61718"/>
                  </a:lnTo>
                  <a:lnTo>
                    <a:pt x="356750" y="46325"/>
                  </a:lnTo>
                  <a:lnTo>
                    <a:pt x="407069" y="33130"/>
                  </a:lnTo>
                  <a:lnTo>
                    <a:pt x="456898" y="22132"/>
                  </a:lnTo>
                  <a:lnTo>
                    <a:pt x="506129" y="13328"/>
                  </a:lnTo>
                  <a:lnTo>
                    <a:pt x="554652" y="6715"/>
                  </a:lnTo>
                  <a:lnTo>
                    <a:pt x="602357" y="2291"/>
                  </a:lnTo>
                  <a:lnTo>
                    <a:pt x="649136" y="53"/>
                  </a:lnTo>
                  <a:lnTo>
                    <a:pt x="694880" y="0"/>
                  </a:lnTo>
                  <a:lnTo>
                    <a:pt x="739479" y="2127"/>
                  </a:lnTo>
                  <a:lnTo>
                    <a:pt x="782823" y="6434"/>
                  </a:lnTo>
                  <a:lnTo>
                    <a:pt x="824804" y="12918"/>
                  </a:lnTo>
                  <a:lnTo>
                    <a:pt x="865312" y="21576"/>
                  </a:lnTo>
                  <a:lnTo>
                    <a:pt x="904238" y="32405"/>
                  </a:lnTo>
                  <a:lnTo>
                    <a:pt x="941473" y="45403"/>
                  </a:lnTo>
                  <a:lnTo>
                    <a:pt x="976907" y="60569"/>
                  </a:lnTo>
                  <a:lnTo>
                    <a:pt x="1041937" y="97389"/>
                  </a:lnTo>
                  <a:lnTo>
                    <a:pt x="1098453" y="142848"/>
                  </a:lnTo>
                  <a:lnTo>
                    <a:pt x="1145581" y="196923"/>
                  </a:lnTo>
                  <a:lnTo>
                    <a:pt x="1290954" y="440547"/>
                  </a:lnTo>
                  <a:lnTo>
                    <a:pt x="1322829" y="509320"/>
                  </a:lnTo>
                  <a:lnTo>
                    <a:pt x="1341106" y="583326"/>
                  </a:lnTo>
                  <a:lnTo>
                    <a:pt x="1345256" y="621999"/>
                  </a:lnTo>
                  <a:lnTo>
                    <a:pt x="1346141" y="661627"/>
                  </a:lnTo>
                  <a:lnTo>
                    <a:pt x="1343806" y="702095"/>
                  </a:lnTo>
                  <a:lnTo>
                    <a:pt x="1338294" y="743285"/>
                  </a:lnTo>
                  <a:lnTo>
                    <a:pt x="1329650" y="785080"/>
                  </a:lnTo>
                  <a:lnTo>
                    <a:pt x="1317919" y="827361"/>
                  </a:lnTo>
                  <a:lnTo>
                    <a:pt x="1303146" y="870013"/>
                  </a:lnTo>
                  <a:lnTo>
                    <a:pt x="1285376" y="912917"/>
                  </a:lnTo>
                  <a:lnTo>
                    <a:pt x="1264653" y="955957"/>
                  </a:lnTo>
                  <a:lnTo>
                    <a:pt x="1241021" y="999015"/>
                  </a:lnTo>
                  <a:lnTo>
                    <a:pt x="1214525" y="1041974"/>
                  </a:lnTo>
                  <a:lnTo>
                    <a:pt x="1185211" y="1084716"/>
                  </a:lnTo>
                  <a:lnTo>
                    <a:pt x="1153122" y="1127124"/>
                  </a:lnTo>
                  <a:lnTo>
                    <a:pt x="1118304" y="1169082"/>
                  </a:lnTo>
                  <a:lnTo>
                    <a:pt x="1080801" y="1210471"/>
                  </a:lnTo>
                  <a:lnTo>
                    <a:pt x="1040657" y="1251174"/>
                  </a:lnTo>
                  <a:lnTo>
                    <a:pt x="997917" y="1291074"/>
                  </a:lnTo>
                  <a:lnTo>
                    <a:pt x="952626" y="1330055"/>
                  </a:lnTo>
                  <a:lnTo>
                    <a:pt x="1015364" y="1436735"/>
                  </a:lnTo>
                  <a:lnTo>
                    <a:pt x="686308" y="1365869"/>
                  </a:lnTo>
                  <a:lnTo>
                    <a:pt x="764159" y="1010015"/>
                  </a:lnTo>
                  <a:lnTo>
                    <a:pt x="826897" y="1116695"/>
                  </a:lnTo>
                  <a:lnTo>
                    <a:pt x="872187" y="1077698"/>
                  </a:lnTo>
                  <a:lnTo>
                    <a:pt x="914927" y="1037782"/>
                  </a:lnTo>
                  <a:lnTo>
                    <a:pt x="955071" y="997066"/>
                  </a:lnTo>
                  <a:lnTo>
                    <a:pt x="992575" y="955665"/>
                  </a:lnTo>
                  <a:lnTo>
                    <a:pt x="1027394" y="913697"/>
                  </a:lnTo>
                  <a:lnTo>
                    <a:pt x="1059484" y="871280"/>
                  </a:lnTo>
                  <a:lnTo>
                    <a:pt x="1088800" y="828531"/>
                  </a:lnTo>
                  <a:lnTo>
                    <a:pt x="1115297" y="785567"/>
                  </a:lnTo>
                  <a:lnTo>
                    <a:pt x="1138931" y="742505"/>
                  </a:lnTo>
                  <a:lnTo>
                    <a:pt x="1159658" y="699463"/>
                  </a:lnTo>
                  <a:lnTo>
                    <a:pt x="1177432" y="656558"/>
                  </a:lnTo>
                  <a:lnTo>
                    <a:pt x="1192210" y="613907"/>
                  </a:lnTo>
                  <a:lnTo>
                    <a:pt x="1203946" y="571628"/>
                  </a:lnTo>
                  <a:lnTo>
                    <a:pt x="1212596" y="529837"/>
                  </a:lnTo>
                  <a:lnTo>
                    <a:pt x="1218116" y="488653"/>
                  </a:lnTo>
                  <a:lnTo>
                    <a:pt x="1220460" y="448192"/>
                  </a:lnTo>
                  <a:lnTo>
                    <a:pt x="1219585" y="408572"/>
                  </a:lnTo>
                  <a:lnTo>
                    <a:pt x="1215445" y="369909"/>
                  </a:lnTo>
                  <a:lnTo>
                    <a:pt x="1207997" y="332323"/>
                  </a:lnTo>
                  <a:lnTo>
                    <a:pt x="1197195" y="295928"/>
                  </a:lnTo>
                  <a:lnTo>
                    <a:pt x="1182994" y="260844"/>
                  </a:lnTo>
                  <a:lnTo>
                    <a:pt x="1165352" y="227187"/>
                  </a:lnTo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2384" y="841605"/>
              <a:ext cx="438784" cy="312420"/>
            </a:xfrm>
            <a:custGeom>
              <a:avLst/>
              <a:gdLst/>
              <a:ahLst/>
              <a:cxnLst/>
              <a:rect l="l" t="t" r="r" b="b"/>
              <a:pathLst>
                <a:path w="438785" h="312419">
                  <a:moveTo>
                    <a:pt x="100334" y="253515"/>
                  </a:moveTo>
                  <a:lnTo>
                    <a:pt x="72394" y="282598"/>
                  </a:lnTo>
                  <a:lnTo>
                    <a:pt x="88676" y="294215"/>
                  </a:lnTo>
                  <a:lnTo>
                    <a:pt x="105113" y="302950"/>
                  </a:lnTo>
                  <a:lnTo>
                    <a:pt x="121669" y="308780"/>
                  </a:lnTo>
                  <a:lnTo>
                    <a:pt x="138307" y="311681"/>
                  </a:lnTo>
                  <a:lnTo>
                    <a:pt x="154903" y="311874"/>
                  </a:lnTo>
                  <a:lnTo>
                    <a:pt x="171153" y="309411"/>
                  </a:lnTo>
                  <a:lnTo>
                    <a:pt x="217000" y="286307"/>
                  </a:lnTo>
                  <a:lnTo>
                    <a:pt x="230633" y="270851"/>
                  </a:lnTo>
                  <a:lnTo>
                    <a:pt x="141657" y="270851"/>
                  </a:lnTo>
                  <a:lnTo>
                    <a:pt x="121288" y="265469"/>
                  </a:lnTo>
                  <a:lnTo>
                    <a:pt x="100334" y="253515"/>
                  </a:lnTo>
                  <a:close/>
                </a:path>
                <a:path w="438785" h="312419">
                  <a:moveTo>
                    <a:pt x="232822" y="174460"/>
                  </a:moveTo>
                  <a:lnTo>
                    <a:pt x="149293" y="174460"/>
                  </a:lnTo>
                  <a:lnTo>
                    <a:pt x="156722" y="174648"/>
                  </a:lnTo>
                  <a:lnTo>
                    <a:pt x="163319" y="175460"/>
                  </a:lnTo>
                  <a:lnTo>
                    <a:pt x="200410" y="198270"/>
                  </a:lnTo>
                  <a:lnTo>
                    <a:pt x="206483" y="224113"/>
                  </a:lnTo>
                  <a:lnTo>
                    <a:pt x="204601" y="233068"/>
                  </a:lnTo>
                  <a:lnTo>
                    <a:pt x="161431" y="269660"/>
                  </a:lnTo>
                  <a:lnTo>
                    <a:pt x="141657" y="270851"/>
                  </a:lnTo>
                  <a:lnTo>
                    <a:pt x="230633" y="270851"/>
                  </a:lnTo>
                  <a:lnTo>
                    <a:pt x="237574" y="259689"/>
                  </a:lnTo>
                  <a:lnTo>
                    <a:pt x="243717" y="243355"/>
                  </a:lnTo>
                  <a:lnTo>
                    <a:pt x="246764" y="226335"/>
                  </a:lnTo>
                  <a:lnTo>
                    <a:pt x="246369" y="209780"/>
                  </a:lnTo>
                  <a:lnTo>
                    <a:pt x="242521" y="193724"/>
                  </a:lnTo>
                  <a:lnTo>
                    <a:pt x="235208" y="178204"/>
                  </a:lnTo>
                  <a:lnTo>
                    <a:pt x="232822" y="174460"/>
                  </a:lnTo>
                  <a:close/>
                </a:path>
                <a:path w="438785" h="312419">
                  <a:moveTo>
                    <a:pt x="346282" y="0"/>
                  </a:moveTo>
                  <a:lnTo>
                    <a:pt x="291596" y="13358"/>
                  </a:lnTo>
                  <a:lnTo>
                    <a:pt x="254288" y="54471"/>
                  </a:lnTo>
                  <a:lnTo>
                    <a:pt x="243979" y="93124"/>
                  </a:lnTo>
                  <a:lnTo>
                    <a:pt x="244194" y="111831"/>
                  </a:lnTo>
                  <a:lnTo>
                    <a:pt x="267199" y="161855"/>
                  </a:lnTo>
                  <a:lnTo>
                    <a:pt x="316615" y="190269"/>
                  </a:lnTo>
                  <a:lnTo>
                    <a:pt x="336644" y="193389"/>
                  </a:lnTo>
                  <a:lnTo>
                    <a:pt x="355970" y="192651"/>
                  </a:lnTo>
                  <a:lnTo>
                    <a:pt x="374605" y="188055"/>
                  </a:lnTo>
                  <a:lnTo>
                    <a:pt x="392561" y="179601"/>
                  </a:lnTo>
                  <a:lnTo>
                    <a:pt x="407538" y="168596"/>
                  </a:lnTo>
                  <a:lnTo>
                    <a:pt x="418983" y="155789"/>
                  </a:lnTo>
                  <a:lnTo>
                    <a:pt x="337928" y="155789"/>
                  </a:lnTo>
                  <a:lnTo>
                    <a:pt x="325759" y="154074"/>
                  </a:lnTo>
                  <a:lnTo>
                    <a:pt x="289310" y="128293"/>
                  </a:lnTo>
                  <a:lnTo>
                    <a:pt x="281506" y="94932"/>
                  </a:lnTo>
                  <a:lnTo>
                    <a:pt x="283722" y="82954"/>
                  </a:lnTo>
                  <a:lnTo>
                    <a:pt x="312170" y="45743"/>
                  </a:lnTo>
                  <a:lnTo>
                    <a:pt x="345603" y="37403"/>
                  </a:lnTo>
                  <a:lnTo>
                    <a:pt x="419561" y="37403"/>
                  </a:lnTo>
                  <a:lnTo>
                    <a:pt x="414864" y="31003"/>
                  </a:lnTo>
                  <a:lnTo>
                    <a:pt x="401182" y="18788"/>
                  </a:lnTo>
                  <a:lnTo>
                    <a:pt x="384904" y="9477"/>
                  </a:lnTo>
                  <a:lnTo>
                    <a:pt x="366018" y="3071"/>
                  </a:lnTo>
                  <a:lnTo>
                    <a:pt x="346282" y="0"/>
                  </a:lnTo>
                  <a:close/>
                </a:path>
                <a:path w="438785" h="312419">
                  <a:moveTo>
                    <a:pt x="102537" y="22234"/>
                  </a:moveTo>
                  <a:lnTo>
                    <a:pt x="54432" y="32996"/>
                  </a:lnTo>
                  <a:lnTo>
                    <a:pt x="18880" y="59428"/>
                  </a:lnTo>
                  <a:lnTo>
                    <a:pt x="161" y="102365"/>
                  </a:lnTo>
                  <a:lnTo>
                    <a:pt x="0" y="117655"/>
                  </a:lnTo>
                  <a:lnTo>
                    <a:pt x="2777" y="131044"/>
                  </a:lnTo>
                  <a:lnTo>
                    <a:pt x="24769" y="162837"/>
                  </a:lnTo>
                  <a:lnTo>
                    <a:pt x="62286" y="178992"/>
                  </a:lnTo>
                  <a:lnTo>
                    <a:pt x="77093" y="180617"/>
                  </a:lnTo>
                  <a:lnTo>
                    <a:pt x="85356" y="180568"/>
                  </a:lnTo>
                  <a:lnTo>
                    <a:pt x="94905" y="180030"/>
                  </a:lnTo>
                  <a:lnTo>
                    <a:pt x="105818" y="178982"/>
                  </a:lnTo>
                  <a:lnTo>
                    <a:pt x="129862" y="175845"/>
                  </a:lnTo>
                  <a:lnTo>
                    <a:pt x="140339" y="174855"/>
                  </a:lnTo>
                  <a:lnTo>
                    <a:pt x="149293" y="174460"/>
                  </a:lnTo>
                  <a:lnTo>
                    <a:pt x="232822" y="174460"/>
                  </a:lnTo>
                  <a:lnTo>
                    <a:pt x="231184" y="171890"/>
                  </a:lnTo>
                  <a:lnTo>
                    <a:pt x="197876" y="143994"/>
                  </a:lnTo>
                  <a:lnTo>
                    <a:pt x="185541" y="139231"/>
                  </a:lnTo>
                  <a:lnTo>
                    <a:pt x="84047" y="139231"/>
                  </a:lnTo>
                  <a:lnTo>
                    <a:pt x="73875" y="139074"/>
                  </a:lnTo>
                  <a:lnTo>
                    <a:pt x="41272" y="117655"/>
                  </a:lnTo>
                  <a:lnTo>
                    <a:pt x="40105" y="110878"/>
                  </a:lnTo>
                  <a:lnTo>
                    <a:pt x="40700" y="103887"/>
                  </a:lnTo>
                  <a:lnTo>
                    <a:pt x="67441" y="71270"/>
                  </a:lnTo>
                  <a:lnTo>
                    <a:pt x="95889" y="61872"/>
                  </a:lnTo>
                  <a:lnTo>
                    <a:pt x="127166" y="61872"/>
                  </a:lnTo>
                  <a:lnTo>
                    <a:pt x="139577" y="29360"/>
                  </a:lnTo>
                  <a:lnTo>
                    <a:pt x="127405" y="25334"/>
                  </a:lnTo>
                  <a:lnTo>
                    <a:pt x="115066" y="22963"/>
                  </a:lnTo>
                  <a:lnTo>
                    <a:pt x="102537" y="22234"/>
                  </a:lnTo>
                  <a:close/>
                </a:path>
                <a:path w="438785" h="312419">
                  <a:moveTo>
                    <a:pt x="419561" y="37403"/>
                  </a:moveTo>
                  <a:lnTo>
                    <a:pt x="345603" y="37403"/>
                  </a:lnTo>
                  <a:lnTo>
                    <a:pt x="357509" y="39139"/>
                  </a:lnTo>
                  <a:lnTo>
                    <a:pt x="368844" y="42995"/>
                  </a:lnTo>
                  <a:lnTo>
                    <a:pt x="398540" y="75757"/>
                  </a:lnTo>
                  <a:lnTo>
                    <a:pt x="401259" y="98288"/>
                  </a:lnTo>
                  <a:lnTo>
                    <a:pt x="399165" y="110386"/>
                  </a:lnTo>
                  <a:lnTo>
                    <a:pt x="371860" y="147216"/>
                  </a:lnTo>
                  <a:lnTo>
                    <a:pt x="337928" y="155789"/>
                  </a:lnTo>
                  <a:lnTo>
                    <a:pt x="418983" y="155789"/>
                  </a:lnTo>
                  <a:lnTo>
                    <a:pt x="419692" y="154995"/>
                  </a:lnTo>
                  <a:lnTo>
                    <a:pt x="429012" y="138775"/>
                  </a:lnTo>
                  <a:lnTo>
                    <a:pt x="435487" y="119911"/>
                  </a:lnTo>
                  <a:lnTo>
                    <a:pt x="438678" y="100220"/>
                  </a:lnTo>
                  <a:lnTo>
                    <a:pt x="438154" y="81351"/>
                  </a:lnTo>
                  <a:lnTo>
                    <a:pt x="433916" y="63315"/>
                  </a:lnTo>
                  <a:lnTo>
                    <a:pt x="425962" y="46124"/>
                  </a:lnTo>
                  <a:lnTo>
                    <a:pt x="419561" y="37403"/>
                  </a:lnTo>
                  <a:close/>
                </a:path>
                <a:path w="438785" h="312419">
                  <a:moveTo>
                    <a:pt x="148009" y="134145"/>
                  </a:moveTo>
                  <a:lnTo>
                    <a:pt x="136736" y="134532"/>
                  </a:lnTo>
                  <a:lnTo>
                    <a:pt x="124058" y="135514"/>
                  </a:lnTo>
                  <a:lnTo>
                    <a:pt x="96076" y="138555"/>
                  </a:lnTo>
                  <a:lnTo>
                    <a:pt x="84047" y="139231"/>
                  </a:lnTo>
                  <a:lnTo>
                    <a:pt x="185541" y="139231"/>
                  </a:lnTo>
                  <a:lnTo>
                    <a:pt x="183208" y="138443"/>
                  </a:lnTo>
                  <a:lnTo>
                    <a:pt x="175217" y="136501"/>
                  </a:lnTo>
                  <a:lnTo>
                    <a:pt x="166773" y="135153"/>
                  </a:lnTo>
                  <a:lnTo>
                    <a:pt x="157865" y="134389"/>
                  </a:lnTo>
                  <a:lnTo>
                    <a:pt x="148009" y="134145"/>
                  </a:lnTo>
                  <a:close/>
                </a:path>
                <a:path w="438785" h="312419">
                  <a:moveTo>
                    <a:pt x="127166" y="61872"/>
                  </a:moveTo>
                  <a:lnTo>
                    <a:pt x="95889" y="61872"/>
                  </a:lnTo>
                  <a:lnTo>
                    <a:pt x="102224" y="62327"/>
                  </a:lnTo>
                  <a:lnTo>
                    <a:pt x="109224" y="63317"/>
                  </a:lnTo>
                  <a:lnTo>
                    <a:pt x="116892" y="64855"/>
                  </a:lnTo>
                  <a:lnTo>
                    <a:pt x="125226" y="66952"/>
                  </a:lnTo>
                  <a:lnTo>
                    <a:pt x="127166" y="61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06474" y="3666490"/>
            <a:ext cx="8326120" cy="2763520"/>
            <a:chOff x="524001" y="2820670"/>
            <a:chExt cx="8326120" cy="2763520"/>
          </a:xfrm>
        </p:grpSpPr>
        <p:sp>
          <p:nvSpPr>
            <p:cNvPr id="14" name="object 14"/>
            <p:cNvSpPr/>
            <p:nvPr/>
          </p:nvSpPr>
          <p:spPr>
            <a:xfrm>
              <a:off x="534161" y="2830830"/>
              <a:ext cx="4724400" cy="1143000"/>
            </a:xfrm>
            <a:custGeom>
              <a:avLst/>
              <a:gdLst/>
              <a:ahLst/>
              <a:cxnLst/>
              <a:rect l="l" t="t" r="r" b="b"/>
              <a:pathLst>
                <a:path w="4724400" h="1143000">
                  <a:moveTo>
                    <a:pt x="4533900" y="0"/>
                  </a:moveTo>
                  <a:lnTo>
                    <a:pt x="190500" y="0"/>
                  </a:ln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1" y="996162"/>
                  </a:lnTo>
                  <a:lnTo>
                    <a:pt x="19363" y="1036253"/>
                  </a:lnTo>
                  <a:lnTo>
                    <a:pt x="41851" y="1071625"/>
                  </a:lnTo>
                  <a:lnTo>
                    <a:pt x="71353" y="1101132"/>
                  </a:lnTo>
                  <a:lnTo>
                    <a:pt x="106724" y="1123627"/>
                  </a:lnTo>
                  <a:lnTo>
                    <a:pt x="146821" y="1137965"/>
                  </a:lnTo>
                  <a:lnTo>
                    <a:pt x="190500" y="1143000"/>
                  </a:lnTo>
                  <a:lnTo>
                    <a:pt x="4533900" y="1143000"/>
                  </a:lnTo>
                  <a:lnTo>
                    <a:pt x="4577562" y="1137965"/>
                  </a:lnTo>
                  <a:lnTo>
                    <a:pt x="4617653" y="1123627"/>
                  </a:lnTo>
                  <a:lnTo>
                    <a:pt x="4653025" y="1101132"/>
                  </a:lnTo>
                  <a:lnTo>
                    <a:pt x="4682532" y="1071625"/>
                  </a:lnTo>
                  <a:lnTo>
                    <a:pt x="4705027" y="1036253"/>
                  </a:lnTo>
                  <a:lnTo>
                    <a:pt x="4719365" y="996162"/>
                  </a:lnTo>
                  <a:lnTo>
                    <a:pt x="4724400" y="952500"/>
                  </a:lnTo>
                  <a:lnTo>
                    <a:pt x="4724400" y="190500"/>
                  </a:lnTo>
                  <a:lnTo>
                    <a:pt x="4719365" y="146837"/>
                  </a:lnTo>
                  <a:lnTo>
                    <a:pt x="4705027" y="106746"/>
                  </a:lnTo>
                  <a:lnTo>
                    <a:pt x="4682532" y="71374"/>
                  </a:lnTo>
                  <a:lnTo>
                    <a:pt x="4653025" y="41867"/>
                  </a:lnTo>
                  <a:lnTo>
                    <a:pt x="4617653" y="19372"/>
                  </a:lnTo>
                  <a:lnTo>
                    <a:pt x="4577562" y="5034"/>
                  </a:lnTo>
                  <a:lnTo>
                    <a:pt x="4533900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161" y="2830830"/>
              <a:ext cx="4724400" cy="1143000"/>
            </a:xfrm>
            <a:custGeom>
              <a:avLst/>
              <a:gdLst/>
              <a:ahLst/>
              <a:cxnLst/>
              <a:rect l="l" t="t" r="r" b="b"/>
              <a:pathLst>
                <a:path w="4724400" h="1143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4533900" y="0"/>
                  </a:lnTo>
                  <a:lnTo>
                    <a:pt x="4577562" y="5034"/>
                  </a:lnTo>
                  <a:lnTo>
                    <a:pt x="4617653" y="19372"/>
                  </a:lnTo>
                  <a:lnTo>
                    <a:pt x="4653025" y="41867"/>
                  </a:lnTo>
                  <a:lnTo>
                    <a:pt x="4682532" y="71374"/>
                  </a:lnTo>
                  <a:lnTo>
                    <a:pt x="4705027" y="106746"/>
                  </a:lnTo>
                  <a:lnTo>
                    <a:pt x="4719365" y="146837"/>
                  </a:lnTo>
                  <a:lnTo>
                    <a:pt x="4724400" y="190500"/>
                  </a:lnTo>
                  <a:lnTo>
                    <a:pt x="4724400" y="952500"/>
                  </a:lnTo>
                  <a:lnTo>
                    <a:pt x="4719365" y="996162"/>
                  </a:lnTo>
                  <a:lnTo>
                    <a:pt x="4705027" y="1036253"/>
                  </a:lnTo>
                  <a:lnTo>
                    <a:pt x="4682532" y="1071625"/>
                  </a:lnTo>
                  <a:lnTo>
                    <a:pt x="4653025" y="1101132"/>
                  </a:lnTo>
                  <a:lnTo>
                    <a:pt x="4617653" y="1123627"/>
                  </a:lnTo>
                  <a:lnTo>
                    <a:pt x="4577562" y="1137965"/>
                  </a:lnTo>
                  <a:lnTo>
                    <a:pt x="4533900" y="1143000"/>
                  </a:lnTo>
                  <a:lnTo>
                    <a:pt x="190500" y="1143000"/>
                  </a:lnTo>
                  <a:lnTo>
                    <a:pt x="146821" y="1137965"/>
                  </a:lnTo>
                  <a:lnTo>
                    <a:pt x="106724" y="1123627"/>
                  </a:lnTo>
                  <a:lnTo>
                    <a:pt x="71353" y="1101132"/>
                  </a:lnTo>
                  <a:lnTo>
                    <a:pt x="41851" y="1071625"/>
                  </a:lnTo>
                  <a:lnTo>
                    <a:pt x="19363" y="1036253"/>
                  </a:lnTo>
                  <a:lnTo>
                    <a:pt x="5031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961" y="4202430"/>
              <a:ext cx="3810000" cy="1371600"/>
            </a:xfrm>
            <a:custGeom>
              <a:avLst/>
              <a:gdLst/>
              <a:ahLst/>
              <a:cxnLst/>
              <a:rect l="l" t="t" r="r" b="b"/>
              <a:pathLst>
                <a:path w="3810000" h="1371600">
                  <a:moveTo>
                    <a:pt x="3581399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6" y="1231975"/>
                  </a:lnTo>
                  <a:lnTo>
                    <a:pt x="39045" y="1270806"/>
                  </a:lnTo>
                  <a:lnTo>
                    <a:pt x="66960" y="1304639"/>
                  </a:lnTo>
                  <a:lnTo>
                    <a:pt x="100793" y="1332554"/>
                  </a:lnTo>
                  <a:lnTo>
                    <a:pt x="139624" y="1353633"/>
                  </a:lnTo>
                  <a:lnTo>
                    <a:pt x="182533" y="1366955"/>
                  </a:lnTo>
                  <a:lnTo>
                    <a:pt x="228600" y="1371600"/>
                  </a:lnTo>
                  <a:lnTo>
                    <a:pt x="3581399" y="1371600"/>
                  </a:lnTo>
                  <a:lnTo>
                    <a:pt x="3627466" y="1366955"/>
                  </a:lnTo>
                  <a:lnTo>
                    <a:pt x="3670375" y="1353633"/>
                  </a:lnTo>
                  <a:lnTo>
                    <a:pt x="3709206" y="1332554"/>
                  </a:lnTo>
                  <a:lnTo>
                    <a:pt x="3743039" y="1304639"/>
                  </a:lnTo>
                  <a:lnTo>
                    <a:pt x="3770954" y="1270806"/>
                  </a:lnTo>
                  <a:lnTo>
                    <a:pt x="3792033" y="1231975"/>
                  </a:lnTo>
                  <a:lnTo>
                    <a:pt x="3805355" y="1189066"/>
                  </a:lnTo>
                  <a:lnTo>
                    <a:pt x="3809999" y="1143000"/>
                  </a:lnTo>
                  <a:lnTo>
                    <a:pt x="3809999" y="228600"/>
                  </a:lnTo>
                  <a:lnTo>
                    <a:pt x="3805355" y="182533"/>
                  </a:lnTo>
                  <a:lnTo>
                    <a:pt x="3792033" y="139624"/>
                  </a:lnTo>
                  <a:lnTo>
                    <a:pt x="3770954" y="100793"/>
                  </a:lnTo>
                  <a:lnTo>
                    <a:pt x="3743039" y="66960"/>
                  </a:lnTo>
                  <a:lnTo>
                    <a:pt x="3709206" y="39045"/>
                  </a:lnTo>
                  <a:lnTo>
                    <a:pt x="3670375" y="17966"/>
                  </a:lnTo>
                  <a:lnTo>
                    <a:pt x="3627466" y="4644"/>
                  </a:lnTo>
                  <a:lnTo>
                    <a:pt x="3581399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961" y="4202430"/>
              <a:ext cx="3810000" cy="1371600"/>
            </a:xfrm>
            <a:custGeom>
              <a:avLst/>
              <a:gdLst/>
              <a:ahLst/>
              <a:cxnLst/>
              <a:rect l="l" t="t" r="r" b="b"/>
              <a:pathLst>
                <a:path w="38100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3581399" y="0"/>
                  </a:lnTo>
                  <a:lnTo>
                    <a:pt x="3627466" y="4644"/>
                  </a:lnTo>
                  <a:lnTo>
                    <a:pt x="3670375" y="17966"/>
                  </a:lnTo>
                  <a:lnTo>
                    <a:pt x="3709206" y="39045"/>
                  </a:lnTo>
                  <a:lnTo>
                    <a:pt x="3743039" y="66960"/>
                  </a:lnTo>
                  <a:lnTo>
                    <a:pt x="3770954" y="100793"/>
                  </a:lnTo>
                  <a:lnTo>
                    <a:pt x="3792033" y="139624"/>
                  </a:lnTo>
                  <a:lnTo>
                    <a:pt x="3805355" y="182533"/>
                  </a:lnTo>
                  <a:lnTo>
                    <a:pt x="3809999" y="228600"/>
                  </a:lnTo>
                  <a:lnTo>
                    <a:pt x="3809999" y="1143000"/>
                  </a:lnTo>
                  <a:lnTo>
                    <a:pt x="3805355" y="1189066"/>
                  </a:lnTo>
                  <a:lnTo>
                    <a:pt x="3792033" y="1231975"/>
                  </a:lnTo>
                  <a:lnTo>
                    <a:pt x="3770954" y="1270806"/>
                  </a:lnTo>
                  <a:lnTo>
                    <a:pt x="3743039" y="1304639"/>
                  </a:lnTo>
                  <a:lnTo>
                    <a:pt x="3709206" y="1332554"/>
                  </a:lnTo>
                  <a:lnTo>
                    <a:pt x="3670375" y="1353633"/>
                  </a:lnTo>
                  <a:lnTo>
                    <a:pt x="3627466" y="1366955"/>
                  </a:lnTo>
                  <a:lnTo>
                    <a:pt x="3581399" y="1371600"/>
                  </a:lnTo>
                  <a:lnTo>
                    <a:pt x="228600" y="1371600"/>
                  </a:lnTo>
                  <a:lnTo>
                    <a:pt x="182533" y="1366955"/>
                  </a:lnTo>
                  <a:lnTo>
                    <a:pt x="139624" y="1353633"/>
                  </a:lnTo>
                  <a:lnTo>
                    <a:pt x="100793" y="1332554"/>
                  </a:lnTo>
                  <a:lnTo>
                    <a:pt x="66960" y="1304639"/>
                  </a:lnTo>
                  <a:lnTo>
                    <a:pt x="39045" y="1270806"/>
                  </a:lnTo>
                  <a:lnTo>
                    <a:pt x="17966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68400" y="2667000"/>
            <a:ext cx="8001634" cy="354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7355" algn="ctr">
              <a:lnSpc>
                <a:spcPct val="100000"/>
              </a:lnSpc>
              <a:spcBef>
                <a:spcPts val="100"/>
              </a:spcBef>
            </a:pPr>
            <a:r>
              <a:rPr sz="2400" b="1" spc="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Edges are high </a:t>
            </a:r>
            <a:r>
              <a:rPr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frequency</a:t>
            </a:r>
            <a:r>
              <a:rPr lang="en-IN"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regions</a:t>
            </a:r>
            <a:endParaRPr sz="2400" b="1" spc="25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 smtClean="0">
              <a:latin typeface="Microsoft Sans Serif"/>
              <a:cs typeface="Microsoft Sans Serif"/>
            </a:endParaRPr>
          </a:p>
          <a:p>
            <a:pPr marR="3552190" indent="12700">
              <a:lnSpc>
                <a:spcPct val="100000"/>
              </a:lnSpc>
            </a:pPr>
            <a:r>
              <a:rPr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sz="2400" b="1" spc="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 of coefficients </a:t>
            </a:r>
            <a:r>
              <a:rPr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en-IN"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each </a:t>
            </a:r>
            <a:r>
              <a:rPr sz="2400" b="1" spc="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 these masks is </a:t>
            </a:r>
            <a:r>
              <a:rPr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zero</a:t>
            </a:r>
          </a:p>
          <a:p>
            <a:pPr>
              <a:lnSpc>
                <a:spcPct val="100000"/>
              </a:lnSpc>
            </a:pPr>
            <a:endParaRPr sz="2400" b="1" spc="25" dirty="0" smtClean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56125" marR="5080" algn="ctr">
              <a:lnSpc>
                <a:spcPct val="100000"/>
              </a:lnSpc>
              <a:spcBef>
                <a:spcPts val="1560"/>
              </a:spcBef>
            </a:pPr>
            <a:r>
              <a:rPr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They eliminate all the</a:t>
            </a:r>
            <a:r>
              <a:rPr lang="en-IN"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400" b="1" spc="25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low  frequency components of  image</a:t>
            </a:r>
            <a:endParaRPr sz="2400" b="1" spc="25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54675" y="3664839"/>
            <a:ext cx="1365250" cy="1456055"/>
            <a:chOff x="5172202" y="2819019"/>
            <a:chExt cx="1365250" cy="1456055"/>
          </a:xfrm>
        </p:grpSpPr>
        <p:sp>
          <p:nvSpPr>
            <p:cNvPr id="20" name="object 20"/>
            <p:cNvSpPr/>
            <p:nvPr/>
          </p:nvSpPr>
          <p:spPr>
            <a:xfrm>
              <a:off x="5867781" y="3055620"/>
              <a:ext cx="660400" cy="1209675"/>
            </a:xfrm>
            <a:custGeom>
              <a:avLst/>
              <a:gdLst/>
              <a:ahLst/>
              <a:cxnLst/>
              <a:rect l="l" t="t" r="r" b="b"/>
              <a:pathLst>
                <a:path w="660400" h="1209675">
                  <a:moveTo>
                    <a:pt x="479171" y="0"/>
                  </a:moveTo>
                  <a:lnTo>
                    <a:pt x="511014" y="68738"/>
                  </a:lnTo>
                  <a:lnTo>
                    <a:pt x="529264" y="142711"/>
                  </a:lnTo>
                  <a:lnTo>
                    <a:pt x="533404" y="181368"/>
                  </a:lnTo>
                  <a:lnTo>
                    <a:pt x="534279" y="220982"/>
                  </a:lnTo>
                  <a:lnTo>
                    <a:pt x="531935" y="261435"/>
                  </a:lnTo>
                  <a:lnTo>
                    <a:pt x="526415" y="302612"/>
                  </a:lnTo>
                  <a:lnTo>
                    <a:pt x="517765" y="344394"/>
                  </a:lnTo>
                  <a:lnTo>
                    <a:pt x="506029" y="386665"/>
                  </a:lnTo>
                  <a:lnTo>
                    <a:pt x="491251" y="429307"/>
                  </a:lnTo>
                  <a:lnTo>
                    <a:pt x="473477" y="472204"/>
                  </a:lnTo>
                  <a:lnTo>
                    <a:pt x="452750" y="515237"/>
                  </a:lnTo>
                  <a:lnTo>
                    <a:pt x="429116" y="558291"/>
                  </a:lnTo>
                  <a:lnTo>
                    <a:pt x="402619" y="601247"/>
                  </a:lnTo>
                  <a:lnTo>
                    <a:pt x="373303" y="643989"/>
                  </a:lnTo>
                  <a:lnTo>
                    <a:pt x="341213" y="686400"/>
                  </a:lnTo>
                  <a:lnTo>
                    <a:pt x="306394" y="728362"/>
                  </a:lnTo>
                  <a:lnTo>
                    <a:pt x="268890" y="769758"/>
                  </a:lnTo>
                  <a:lnTo>
                    <a:pt x="228746" y="810471"/>
                  </a:lnTo>
                  <a:lnTo>
                    <a:pt x="186006" y="850385"/>
                  </a:lnTo>
                  <a:lnTo>
                    <a:pt x="140716" y="889380"/>
                  </a:lnTo>
                  <a:lnTo>
                    <a:pt x="77851" y="782700"/>
                  </a:lnTo>
                  <a:lnTo>
                    <a:pt x="0" y="1138554"/>
                  </a:lnTo>
                  <a:lnTo>
                    <a:pt x="329184" y="1209420"/>
                  </a:lnTo>
                  <a:lnTo>
                    <a:pt x="266319" y="1102740"/>
                  </a:lnTo>
                  <a:lnTo>
                    <a:pt x="311609" y="1063760"/>
                  </a:lnTo>
                  <a:lnTo>
                    <a:pt x="354349" y="1023860"/>
                  </a:lnTo>
                  <a:lnTo>
                    <a:pt x="394493" y="983157"/>
                  </a:lnTo>
                  <a:lnTo>
                    <a:pt x="431997" y="941768"/>
                  </a:lnTo>
                  <a:lnTo>
                    <a:pt x="466816" y="899812"/>
                  </a:lnTo>
                  <a:lnTo>
                    <a:pt x="498906" y="857404"/>
                  </a:lnTo>
                  <a:lnTo>
                    <a:pt x="528222" y="814664"/>
                  </a:lnTo>
                  <a:lnTo>
                    <a:pt x="554719" y="771707"/>
                  </a:lnTo>
                  <a:lnTo>
                    <a:pt x="578353" y="728652"/>
                  </a:lnTo>
                  <a:lnTo>
                    <a:pt x="599080" y="685615"/>
                  </a:lnTo>
                  <a:lnTo>
                    <a:pt x="616854" y="642715"/>
                  </a:lnTo>
                  <a:lnTo>
                    <a:pt x="631632" y="600068"/>
                  </a:lnTo>
                  <a:lnTo>
                    <a:pt x="643368" y="557792"/>
                  </a:lnTo>
                  <a:lnTo>
                    <a:pt x="652018" y="516004"/>
                  </a:lnTo>
                  <a:lnTo>
                    <a:pt x="657538" y="474822"/>
                  </a:lnTo>
                  <a:lnTo>
                    <a:pt x="659882" y="434362"/>
                  </a:lnTo>
                  <a:lnTo>
                    <a:pt x="659007" y="394743"/>
                  </a:lnTo>
                  <a:lnTo>
                    <a:pt x="654867" y="356082"/>
                  </a:lnTo>
                  <a:lnTo>
                    <a:pt x="647419" y="318495"/>
                  </a:lnTo>
                  <a:lnTo>
                    <a:pt x="622416" y="247017"/>
                  </a:lnTo>
                  <a:lnTo>
                    <a:pt x="604774" y="213359"/>
                  </a:lnTo>
                  <a:lnTo>
                    <a:pt x="47917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727" y="2828544"/>
              <a:ext cx="1210945" cy="414020"/>
            </a:xfrm>
            <a:custGeom>
              <a:avLst/>
              <a:gdLst/>
              <a:ahLst/>
              <a:cxnLst/>
              <a:rect l="l" t="t" r="r" b="b"/>
              <a:pathLst>
                <a:path w="1210945" h="414019">
                  <a:moveTo>
                    <a:pt x="694864" y="0"/>
                  </a:moveTo>
                  <a:lnTo>
                    <a:pt x="649124" y="56"/>
                  </a:lnTo>
                  <a:lnTo>
                    <a:pt x="602347" y="2297"/>
                  </a:lnTo>
                  <a:lnTo>
                    <a:pt x="554644" y="6723"/>
                  </a:lnTo>
                  <a:lnTo>
                    <a:pt x="506123" y="13338"/>
                  </a:lnTo>
                  <a:lnTo>
                    <a:pt x="456894" y="22144"/>
                  </a:lnTo>
                  <a:lnTo>
                    <a:pt x="407066" y="33143"/>
                  </a:lnTo>
                  <a:lnTo>
                    <a:pt x="356748" y="46339"/>
                  </a:lnTo>
                  <a:lnTo>
                    <a:pt x="306051" y="61733"/>
                  </a:lnTo>
                  <a:lnTo>
                    <a:pt x="255082" y="79328"/>
                  </a:lnTo>
                  <a:lnTo>
                    <a:pt x="203952" y="99126"/>
                  </a:lnTo>
                  <a:lnTo>
                    <a:pt x="152769" y="121131"/>
                  </a:lnTo>
                  <a:lnTo>
                    <a:pt x="101643" y="145344"/>
                  </a:lnTo>
                  <a:lnTo>
                    <a:pt x="50683" y="171768"/>
                  </a:lnTo>
                  <a:lnTo>
                    <a:pt x="0" y="200406"/>
                  </a:lnTo>
                  <a:lnTo>
                    <a:pt x="125602" y="413766"/>
                  </a:lnTo>
                  <a:lnTo>
                    <a:pt x="176475" y="385044"/>
                  </a:lnTo>
                  <a:lnTo>
                    <a:pt x="227729" y="358512"/>
                  </a:lnTo>
                  <a:lnTo>
                    <a:pt x="279246" y="334177"/>
                  </a:lnTo>
                  <a:lnTo>
                    <a:pt x="330906" y="312046"/>
                  </a:lnTo>
                  <a:lnTo>
                    <a:pt x="382591" y="292126"/>
                  </a:lnTo>
                  <a:lnTo>
                    <a:pt x="434181" y="274427"/>
                  </a:lnTo>
                  <a:lnTo>
                    <a:pt x="485556" y="258954"/>
                  </a:lnTo>
                  <a:lnTo>
                    <a:pt x="536598" y="245716"/>
                  </a:lnTo>
                  <a:lnTo>
                    <a:pt x="587187" y="234721"/>
                  </a:lnTo>
                  <a:lnTo>
                    <a:pt x="637204" y="225975"/>
                  </a:lnTo>
                  <a:lnTo>
                    <a:pt x="686529" y="219487"/>
                  </a:lnTo>
                  <a:lnTo>
                    <a:pt x="735044" y="215265"/>
                  </a:lnTo>
                  <a:lnTo>
                    <a:pt x="782628" y="213314"/>
                  </a:lnTo>
                  <a:lnTo>
                    <a:pt x="829164" y="213645"/>
                  </a:lnTo>
                  <a:lnTo>
                    <a:pt x="874530" y="216263"/>
                  </a:lnTo>
                  <a:lnTo>
                    <a:pt x="918609" y="221177"/>
                  </a:lnTo>
                  <a:lnTo>
                    <a:pt x="961281" y="228394"/>
                  </a:lnTo>
                  <a:lnTo>
                    <a:pt x="1002426" y="237922"/>
                  </a:lnTo>
                  <a:lnTo>
                    <a:pt x="1041926" y="249768"/>
                  </a:lnTo>
                  <a:lnTo>
                    <a:pt x="1079661" y="263941"/>
                  </a:lnTo>
                  <a:lnTo>
                    <a:pt x="1115511" y="280447"/>
                  </a:lnTo>
                  <a:lnTo>
                    <a:pt x="1149358" y="299294"/>
                  </a:lnTo>
                  <a:lnTo>
                    <a:pt x="1181082" y="320490"/>
                  </a:lnTo>
                  <a:lnTo>
                    <a:pt x="1210564" y="344043"/>
                  </a:lnTo>
                  <a:lnTo>
                    <a:pt x="1202640" y="313122"/>
                  </a:lnTo>
                  <a:lnTo>
                    <a:pt x="1179935" y="254567"/>
                  </a:lnTo>
                  <a:lnTo>
                    <a:pt x="1145467" y="196825"/>
                  </a:lnTo>
                  <a:lnTo>
                    <a:pt x="1098362" y="142773"/>
                  </a:lnTo>
                  <a:lnTo>
                    <a:pt x="1041867" y="97335"/>
                  </a:lnTo>
                  <a:lnTo>
                    <a:pt x="976854" y="60531"/>
                  </a:lnTo>
                  <a:lnTo>
                    <a:pt x="941427" y="45373"/>
                  </a:lnTo>
                  <a:lnTo>
                    <a:pt x="904199" y="32381"/>
                  </a:lnTo>
                  <a:lnTo>
                    <a:pt x="865278" y="21558"/>
                  </a:lnTo>
                  <a:lnTo>
                    <a:pt x="824776" y="12905"/>
                  </a:lnTo>
                  <a:lnTo>
                    <a:pt x="782799" y="6427"/>
                  </a:lnTo>
                  <a:lnTo>
                    <a:pt x="739459" y="2124"/>
                  </a:lnTo>
                  <a:lnTo>
                    <a:pt x="694864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1727" y="2828544"/>
              <a:ext cx="1346200" cy="1437005"/>
            </a:xfrm>
            <a:custGeom>
              <a:avLst/>
              <a:gdLst/>
              <a:ahLst/>
              <a:cxnLst/>
              <a:rect l="l" t="t" r="r" b="b"/>
              <a:pathLst>
                <a:path w="1346200" h="1437004">
                  <a:moveTo>
                    <a:pt x="1210564" y="344043"/>
                  </a:moveTo>
                  <a:lnTo>
                    <a:pt x="1149358" y="299294"/>
                  </a:lnTo>
                  <a:lnTo>
                    <a:pt x="1115511" y="280447"/>
                  </a:lnTo>
                  <a:lnTo>
                    <a:pt x="1079661" y="263941"/>
                  </a:lnTo>
                  <a:lnTo>
                    <a:pt x="1041926" y="249768"/>
                  </a:lnTo>
                  <a:lnTo>
                    <a:pt x="1002426" y="237922"/>
                  </a:lnTo>
                  <a:lnTo>
                    <a:pt x="961281" y="228394"/>
                  </a:lnTo>
                  <a:lnTo>
                    <a:pt x="918609" y="221177"/>
                  </a:lnTo>
                  <a:lnTo>
                    <a:pt x="874530" y="216263"/>
                  </a:lnTo>
                  <a:lnTo>
                    <a:pt x="829164" y="213645"/>
                  </a:lnTo>
                  <a:lnTo>
                    <a:pt x="782628" y="213314"/>
                  </a:lnTo>
                  <a:lnTo>
                    <a:pt x="735044" y="215265"/>
                  </a:lnTo>
                  <a:lnTo>
                    <a:pt x="686529" y="219487"/>
                  </a:lnTo>
                  <a:lnTo>
                    <a:pt x="637204" y="225975"/>
                  </a:lnTo>
                  <a:lnTo>
                    <a:pt x="587187" y="234721"/>
                  </a:lnTo>
                  <a:lnTo>
                    <a:pt x="536598" y="245716"/>
                  </a:lnTo>
                  <a:lnTo>
                    <a:pt x="485556" y="258954"/>
                  </a:lnTo>
                  <a:lnTo>
                    <a:pt x="434181" y="274427"/>
                  </a:lnTo>
                  <a:lnTo>
                    <a:pt x="382591" y="292126"/>
                  </a:lnTo>
                  <a:lnTo>
                    <a:pt x="330906" y="312046"/>
                  </a:lnTo>
                  <a:lnTo>
                    <a:pt x="279246" y="334177"/>
                  </a:lnTo>
                  <a:lnTo>
                    <a:pt x="227729" y="358512"/>
                  </a:lnTo>
                  <a:lnTo>
                    <a:pt x="176475" y="385044"/>
                  </a:lnTo>
                  <a:lnTo>
                    <a:pt x="125602" y="413766"/>
                  </a:lnTo>
                  <a:lnTo>
                    <a:pt x="0" y="200406"/>
                  </a:lnTo>
                  <a:lnTo>
                    <a:pt x="50683" y="171768"/>
                  </a:lnTo>
                  <a:lnTo>
                    <a:pt x="101643" y="145344"/>
                  </a:lnTo>
                  <a:lnTo>
                    <a:pt x="152769" y="121131"/>
                  </a:lnTo>
                  <a:lnTo>
                    <a:pt x="203952" y="99126"/>
                  </a:lnTo>
                  <a:lnTo>
                    <a:pt x="255082" y="79328"/>
                  </a:lnTo>
                  <a:lnTo>
                    <a:pt x="306051" y="61733"/>
                  </a:lnTo>
                  <a:lnTo>
                    <a:pt x="356748" y="46339"/>
                  </a:lnTo>
                  <a:lnTo>
                    <a:pt x="407066" y="33143"/>
                  </a:lnTo>
                  <a:lnTo>
                    <a:pt x="456894" y="22144"/>
                  </a:lnTo>
                  <a:lnTo>
                    <a:pt x="506123" y="13338"/>
                  </a:lnTo>
                  <a:lnTo>
                    <a:pt x="554644" y="6723"/>
                  </a:lnTo>
                  <a:lnTo>
                    <a:pt x="602347" y="2297"/>
                  </a:lnTo>
                  <a:lnTo>
                    <a:pt x="649124" y="56"/>
                  </a:lnTo>
                  <a:lnTo>
                    <a:pt x="694864" y="0"/>
                  </a:lnTo>
                  <a:lnTo>
                    <a:pt x="739459" y="2124"/>
                  </a:lnTo>
                  <a:lnTo>
                    <a:pt x="782799" y="6427"/>
                  </a:lnTo>
                  <a:lnTo>
                    <a:pt x="824776" y="12905"/>
                  </a:lnTo>
                  <a:lnTo>
                    <a:pt x="865278" y="21558"/>
                  </a:lnTo>
                  <a:lnTo>
                    <a:pt x="904199" y="32381"/>
                  </a:lnTo>
                  <a:lnTo>
                    <a:pt x="941427" y="45373"/>
                  </a:lnTo>
                  <a:lnTo>
                    <a:pt x="976854" y="60531"/>
                  </a:lnTo>
                  <a:lnTo>
                    <a:pt x="1041867" y="97335"/>
                  </a:lnTo>
                  <a:lnTo>
                    <a:pt x="1098362" y="142773"/>
                  </a:lnTo>
                  <a:lnTo>
                    <a:pt x="1145467" y="196825"/>
                  </a:lnTo>
                  <a:lnTo>
                    <a:pt x="1290827" y="440436"/>
                  </a:lnTo>
                  <a:lnTo>
                    <a:pt x="1322671" y="509177"/>
                  </a:lnTo>
                  <a:lnTo>
                    <a:pt x="1340921" y="583158"/>
                  </a:lnTo>
                  <a:lnTo>
                    <a:pt x="1345061" y="621819"/>
                  </a:lnTo>
                  <a:lnTo>
                    <a:pt x="1345936" y="661438"/>
                  </a:lnTo>
                  <a:lnTo>
                    <a:pt x="1343592" y="701898"/>
                  </a:lnTo>
                  <a:lnTo>
                    <a:pt x="1338072" y="743080"/>
                  </a:lnTo>
                  <a:lnTo>
                    <a:pt x="1329422" y="784868"/>
                  </a:lnTo>
                  <a:lnTo>
                    <a:pt x="1317686" y="827144"/>
                  </a:lnTo>
                  <a:lnTo>
                    <a:pt x="1302908" y="869791"/>
                  </a:lnTo>
                  <a:lnTo>
                    <a:pt x="1285134" y="912691"/>
                  </a:lnTo>
                  <a:lnTo>
                    <a:pt x="1264407" y="955728"/>
                  </a:lnTo>
                  <a:lnTo>
                    <a:pt x="1240773" y="998783"/>
                  </a:lnTo>
                  <a:lnTo>
                    <a:pt x="1214276" y="1041740"/>
                  </a:lnTo>
                  <a:lnTo>
                    <a:pt x="1184960" y="1084480"/>
                  </a:lnTo>
                  <a:lnTo>
                    <a:pt x="1152870" y="1126888"/>
                  </a:lnTo>
                  <a:lnTo>
                    <a:pt x="1118051" y="1168844"/>
                  </a:lnTo>
                  <a:lnTo>
                    <a:pt x="1080547" y="1210233"/>
                  </a:lnTo>
                  <a:lnTo>
                    <a:pt x="1040403" y="1250936"/>
                  </a:lnTo>
                  <a:lnTo>
                    <a:pt x="997663" y="1290836"/>
                  </a:lnTo>
                  <a:lnTo>
                    <a:pt x="952373" y="1329817"/>
                  </a:lnTo>
                  <a:lnTo>
                    <a:pt x="1015238" y="1436497"/>
                  </a:lnTo>
                  <a:lnTo>
                    <a:pt x="686053" y="1365631"/>
                  </a:lnTo>
                  <a:lnTo>
                    <a:pt x="763905" y="1009777"/>
                  </a:lnTo>
                  <a:lnTo>
                    <a:pt x="826770" y="1116457"/>
                  </a:lnTo>
                  <a:lnTo>
                    <a:pt x="872060" y="1077461"/>
                  </a:lnTo>
                  <a:lnTo>
                    <a:pt x="914800" y="1037547"/>
                  </a:lnTo>
                  <a:lnTo>
                    <a:pt x="954944" y="996834"/>
                  </a:lnTo>
                  <a:lnTo>
                    <a:pt x="992448" y="955438"/>
                  </a:lnTo>
                  <a:lnTo>
                    <a:pt x="1027267" y="913476"/>
                  </a:lnTo>
                  <a:lnTo>
                    <a:pt x="1059357" y="871065"/>
                  </a:lnTo>
                  <a:lnTo>
                    <a:pt x="1088673" y="828323"/>
                  </a:lnTo>
                  <a:lnTo>
                    <a:pt x="1115170" y="785367"/>
                  </a:lnTo>
                  <a:lnTo>
                    <a:pt x="1138804" y="742313"/>
                  </a:lnTo>
                  <a:lnTo>
                    <a:pt x="1159531" y="699280"/>
                  </a:lnTo>
                  <a:lnTo>
                    <a:pt x="1177305" y="656383"/>
                  </a:lnTo>
                  <a:lnTo>
                    <a:pt x="1192083" y="613741"/>
                  </a:lnTo>
                  <a:lnTo>
                    <a:pt x="1203819" y="571470"/>
                  </a:lnTo>
                  <a:lnTo>
                    <a:pt x="1212469" y="529688"/>
                  </a:lnTo>
                  <a:lnTo>
                    <a:pt x="1217989" y="488511"/>
                  </a:lnTo>
                  <a:lnTo>
                    <a:pt x="1220333" y="448058"/>
                  </a:lnTo>
                  <a:lnTo>
                    <a:pt x="1219458" y="408444"/>
                  </a:lnTo>
                  <a:lnTo>
                    <a:pt x="1215318" y="369787"/>
                  </a:lnTo>
                  <a:lnTo>
                    <a:pt x="1207870" y="332205"/>
                  </a:lnTo>
                  <a:lnTo>
                    <a:pt x="1197068" y="295814"/>
                  </a:lnTo>
                  <a:lnTo>
                    <a:pt x="1182867" y="260732"/>
                  </a:lnTo>
                  <a:lnTo>
                    <a:pt x="1165225" y="227076"/>
                  </a:lnTo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04773" y="3367762"/>
              <a:ext cx="438784" cy="312420"/>
            </a:xfrm>
            <a:custGeom>
              <a:avLst/>
              <a:gdLst/>
              <a:ahLst/>
              <a:cxnLst/>
              <a:rect l="l" t="t" r="r" b="b"/>
              <a:pathLst>
                <a:path w="438785" h="312420">
                  <a:moveTo>
                    <a:pt x="100346" y="253515"/>
                  </a:moveTo>
                  <a:lnTo>
                    <a:pt x="72406" y="282598"/>
                  </a:lnTo>
                  <a:lnTo>
                    <a:pt x="88687" y="294215"/>
                  </a:lnTo>
                  <a:lnTo>
                    <a:pt x="105124" y="302950"/>
                  </a:lnTo>
                  <a:lnTo>
                    <a:pt x="121680" y="308780"/>
                  </a:lnTo>
                  <a:lnTo>
                    <a:pt x="138319" y="311681"/>
                  </a:lnTo>
                  <a:lnTo>
                    <a:pt x="154914" y="311874"/>
                  </a:lnTo>
                  <a:lnTo>
                    <a:pt x="171164" y="309411"/>
                  </a:lnTo>
                  <a:lnTo>
                    <a:pt x="217011" y="286307"/>
                  </a:lnTo>
                  <a:lnTo>
                    <a:pt x="230644" y="270851"/>
                  </a:lnTo>
                  <a:lnTo>
                    <a:pt x="141668" y="270851"/>
                  </a:lnTo>
                  <a:lnTo>
                    <a:pt x="121299" y="265469"/>
                  </a:lnTo>
                  <a:lnTo>
                    <a:pt x="100346" y="253515"/>
                  </a:lnTo>
                  <a:close/>
                </a:path>
                <a:path w="438785" h="312420">
                  <a:moveTo>
                    <a:pt x="232833" y="174460"/>
                  </a:moveTo>
                  <a:lnTo>
                    <a:pt x="149304" y="174460"/>
                  </a:lnTo>
                  <a:lnTo>
                    <a:pt x="156734" y="174648"/>
                  </a:lnTo>
                  <a:lnTo>
                    <a:pt x="163330" y="175460"/>
                  </a:lnTo>
                  <a:lnTo>
                    <a:pt x="200422" y="198270"/>
                  </a:lnTo>
                  <a:lnTo>
                    <a:pt x="206494" y="224113"/>
                  </a:lnTo>
                  <a:lnTo>
                    <a:pt x="204613" y="233068"/>
                  </a:lnTo>
                  <a:lnTo>
                    <a:pt x="161443" y="269660"/>
                  </a:lnTo>
                  <a:lnTo>
                    <a:pt x="141668" y="270851"/>
                  </a:lnTo>
                  <a:lnTo>
                    <a:pt x="230644" y="270851"/>
                  </a:lnTo>
                  <a:lnTo>
                    <a:pt x="237585" y="259689"/>
                  </a:lnTo>
                  <a:lnTo>
                    <a:pt x="243729" y="243355"/>
                  </a:lnTo>
                  <a:lnTo>
                    <a:pt x="246775" y="226335"/>
                  </a:lnTo>
                  <a:lnTo>
                    <a:pt x="246380" y="209780"/>
                  </a:lnTo>
                  <a:lnTo>
                    <a:pt x="242532" y="193724"/>
                  </a:lnTo>
                  <a:lnTo>
                    <a:pt x="235220" y="178204"/>
                  </a:lnTo>
                  <a:lnTo>
                    <a:pt x="232833" y="174460"/>
                  </a:lnTo>
                  <a:close/>
                </a:path>
                <a:path w="438785" h="312420">
                  <a:moveTo>
                    <a:pt x="346293" y="0"/>
                  </a:moveTo>
                  <a:lnTo>
                    <a:pt x="291608" y="13358"/>
                  </a:lnTo>
                  <a:lnTo>
                    <a:pt x="254299" y="54471"/>
                  </a:lnTo>
                  <a:lnTo>
                    <a:pt x="243991" y="93124"/>
                  </a:lnTo>
                  <a:lnTo>
                    <a:pt x="244205" y="111831"/>
                  </a:lnTo>
                  <a:lnTo>
                    <a:pt x="267210" y="161855"/>
                  </a:lnTo>
                  <a:lnTo>
                    <a:pt x="316627" y="190269"/>
                  </a:lnTo>
                  <a:lnTo>
                    <a:pt x="336655" y="193389"/>
                  </a:lnTo>
                  <a:lnTo>
                    <a:pt x="355981" y="192651"/>
                  </a:lnTo>
                  <a:lnTo>
                    <a:pt x="374616" y="188055"/>
                  </a:lnTo>
                  <a:lnTo>
                    <a:pt x="392573" y="179601"/>
                  </a:lnTo>
                  <a:lnTo>
                    <a:pt x="407549" y="168596"/>
                  </a:lnTo>
                  <a:lnTo>
                    <a:pt x="418994" y="155789"/>
                  </a:lnTo>
                  <a:lnTo>
                    <a:pt x="337939" y="155789"/>
                  </a:lnTo>
                  <a:lnTo>
                    <a:pt x="325771" y="154074"/>
                  </a:lnTo>
                  <a:lnTo>
                    <a:pt x="289322" y="128293"/>
                  </a:lnTo>
                  <a:lnTo>
                    <a:pt x="281517" y="94932"/>
                  </a:lnTo>
                  <a:lnTo>
                    <a:pt x="283734" y="82954"/>
                  </a:lnTo>
                  <a:lnTo>
                    <a:pt x="312182" y="45743"/>
                  </a:lnTo>
                  <a:lnTo>
                    <a:pt x="345614" y="37403"/>
                  </a:lnTo>
                  <a:lnTo>
                    <a:pt x="419572" y="37403"/>
                  </a:lnTo>
                  <a:lnTo>
                    <a:pt x="414875" y="31003"/>
                  </a:lnTo>
                  <a:lnTo>
                    <a:pt x="401193" y="18788"/>
                  </a:lnTo>
                  <a:lnTo>
                    <a:pt x="384915" y="9477"/>
                  </a:lnTo>
                  <a:lnTo>
                    <a:pt x="366030" y="3071"/>
                  </a:lnTo>
                  <a:lnTo>
                    <a:pt x="346293" y="0"/>
                  </a:lnTo>
                  <a:close/>
                </a:path>
                <a:path w="438785" h="312420">
                  <a:moveTo>
                    <a:pt x="102548" y="22234"/>
                  </a:moveTo>
                  <a:lnTo>
                    <a:pt x="54443" y="32996"/>
                  </a:lnTo>
                  <a:lnTo>
                    <a:pt x="18891" y="59428"/>
                  </a:lnTo>
                  <a:lnTo>
                    <a:pt x="172" y="102365"/>
                  </a:lnTo>
                  <a:lnTo>
                    <a:pt x="0" y="117602"/>
                  </a:lnTo>
                  <a:lnTo>
                    <a:pt x="2788" y="131044"/>
                  </a:lnTo>
                  <a:lnTo>
                    <a:pt x="24781" y="162837"/>
                  </a:lnTo>
                  <a:lnTo>
                    <a:pt x="62297" y="178992"/>
                  </a:lnTo>
                  <a:lnTo>
                    <a:pt x="77105" y="180617"/>
                  </a:lnTo>
                  <a:lnTo>
                    <a:pt x="85368" y="180568"/>
                  </a:lnTo>
                  <a:lnTo>
                    <a:pt x="94916" y="180030"/>
                  </a:lnTo>
                  <a:lnTo>
                    <a:pt x="105829" y="178982"/>
                  </a:lnTo>
                  <a:lnTo>
                    <a:pt x="129873" y="175845"/>
                  </a:lnTo>
                  <a:lnTo>
                    <a:pt x="140351" y="174855"/>
                  </a:lnTo>
                  <a:lnTo>
                    <a:pt x="149304" y="174460"/>
                  </a:lnTo>
                  <a:lnTo>
                    <a:pt x="232833" y="174460"/>
                  </a:lnTo>
                  <a:lnTo>
                    <a:pt x="231195" y="171890"/>
                  </a:lnTo>
                  <a:lnTo>
                    <a:pt x="197888" y="143994"/>
                  </a:lnTo>
                  <a:lnTo>
                    <a:pt x="185552" y="139231"/>
                  </a:lnTo>
                  <a:lnTo>
                    <a:pt x="84058" y="139231"/>
                  </a:lnTo>
                  <a:lnTo>
                    <a:pt x="73886" y="139074"/>
                  </a:lnTo>
                  <a:lnTo>
                    <a:pt x="41283" y="117709"/>
                  </a:lnTo>
                  <a:lnTo>
                    <a:pt x="40116" y="110926"/>
                  </a:lnTo>
                  <a:lnTo>
                    <a:pt x="40711" y="103905"/>
                  </a:lnTo>
                  <a:lnTo>
                    <a:pt x="67453" y="71270"/>
                  </a:lnTo>
                  <a:lnTo>
                    <a:pt x="95901" y="61872"/>
                  </a:lnTo>
                  <a:lnTo>
                    <a:pt x="127177" y="61872"/>
                  </a:lnTo>
                  <a:lnTo>
                    <a:pt x="139589" y="29360"/>
                  </a:lnTo>
                  <a:lnTo>
                    <a:pt x="127416" y="25334"/>
                  </a:lnTo>
                  <a:lnTo>
                    <a:pt x="115078" y="22963"/>
                  </a:lnTo>
                  <a:lnTo>
                    <a:pt x="102548" y="22234"/>
                  </a:lnTo>
                  <a:close/>
                </a:path>
                <a:path w="438785" h="312420">
                  <a:moveTo>
                    <a:pt x="419572" y="37403"/>
                  </a:moveTo>
                  <a:lnTo>
                    <a:pt x="345614" y="37403"/>
                  </a:lnTo>
                  <a:lnTo>
                    <a:pt x="357521" y="39139"/>
                  </a:lnTo>
                  <a:lnTo>
                    <a:pt x="368855" y="42995"/>
                  </a:lnTo>
                  <a:lnTo>
                    <a:pt x="398552" y="75757"/>
                  </a:lnTo>
                  <a:lnTo>
                    <a:pt x="401270" y="98288"/>
                  </a:lnTo>
                  <a:lnTo>
                    <a:pt x="399177" y="110386"/>
                  </a:lnTo>
                  <a:lnTo>
                    <a:pt x="371872" y="147216"/>
                  </a:lnTo>
                  <a:lnTo>
                    <a:pt x="337939" y="155789"/>
                  </a:lnTo>
                  <a:lnTo>
                    <a:pt x="418994" y="155789"/>
                  </a:lnTo>
                  <a:lnTo>
                    <a:pt x="419703" y="154995"/>
                  </a:lnTo>
                  <a:lnTo>
                    <a:pt x="429024" y="138775"/>
                  </a:lnTo>
                  <a:lnTo>
                    <a:pt x="435499" y="119911"/>
                  </a:lnTo>
                  <a:lnTo>
                    <a:pt x="438689" y="100220"/>
                  </a:lnTo>
                  <a:lnTo>
                    <a:pt x="438166" y="81351"/>
                  </a:lnTo>
                  <a:lnTo>
                    <a:pt x="433927" y="63315"/>
                  </a:lnTo>
                  <a:lnTo>
                    <a:pt x="425974" y="46124"/>
                  </a:lnTo>
                  <a:lnTo>
                    <a:pt x="419572" y="37403"/>
                  </a:lnTo>
                  <a:close/>
                </a:path>
                <a:path w="438785" h="312420">
                  <a:moveTo>
                    <a:pt x="148020" y="134145"/>
                  </a:moveTo>
                  <a:lnTo>
                    <a:pt x="136747" y="134532"/>
                  </a:lnTo>
                  <a:lnTo>
                    <a:pt x="124069" y="135514"/>
                  </a:lnTo>
                  <a:lnTo>
                    <a:pt x="96087" y="138555"/>
                  </a:lnTo>
                  <a:lnTo>
                    <a:pt x="84058" y="139231"/>
                  </a:lnTo>
                  <a:lnTo>
                    <a:pt x="185552" y="139231"/>
                  </a:lnTo>
                  <a:lnTo>
                    <a:pt x="183219" y="138443"/>
                  </a:lnTo>
                  <a:lnTo>
                    <a:pt x="175228" y="136501"/>
                  </a:lnTo>
                  <a:lnTo>
                    <a:pt x="166784" y="135153"/>
                  </a:lnTo>
                  <a:lnTo>
                    <a:pt x="157877" y="134389"/>
                  </a:lnTo>
                  <a:lnTo>
                    <a:pt x="148020" y="134145"/>
                  </a:lnTo>
                  <a:close/>
                </a:path>
                <a:path w="438785" h="312420">
                  <a:moveTo>
                    <a:pt x="127177" y="61872"/>
                  </a:moveTo>
                  <a:lnTo>
                    <a:pt x="95901" y="61872"/>
                  </a:lnTo>
                  <a:lnTo>
                    <a:pt x="102235" y="62327"/>
                  </a:lnTo>
                  <a:lnTo>
                    <a:pt x="109236" y="63317"/>
                  </a:lnTo>
                  <a:lnTo>
                    <a:pt x="116903" y="64855"/>
                  </a:lnTo>
                  <a:lnTo>
                    <a:pt x="125238" y="66952"/>
                  </a:lnTo>
                  <a:lnTo>
                    <a:pt x="127177" y="61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49272" y="6851200"/>
            <a:ext cx="7086727" cy="768800"/>
          </a:xfrm>
          <a:prstGeom prst="rect">
            <a:avLst/>
          </a:prstGeom>
          <a:solidFill>
            <a:srgbClr val="B85B21"/>
          </a:solidFill>
        </p:spPr>
        <p:txBody>
          <a:bodyPr vert="horz" wrap="square" lIns="0" tIns="29845" rIns="0" bIns="0" rtlCol="0">
            <a:spAutoFit/>
          </a:bodyPr>
          <a:lstStyle/>
          <a:p>
            <a:pPr marL="365125" marR="372110" indent="14288">
              <a:lnSpc>
                <a:spcPct val="100000"/>
              </a:lnSpc>
              <a:spcBef>
                <a:spcPts val="23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Hence these masks give edges without any low  frequency regions in the final o/p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244" y="1253508"/>
            <a:ext cx="61677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34" dirty="0">
                <a:solidFill>
                  <a:srgbClr val="003399"/>
                </a:solidFill>
                <a:latin typeface="+mn-lt"/>
              </a:rPr>
              <a:t>Com</a:t>
            </a:r>
            <a:r>
              <a:rPr sz="5400" b="1" spc="-509" dirty="0">
                <a:solidFill>
                  <a:srgbClr val="003399"/>
                </a:solidFill>
                <a:latin typeface="+mn-lt"/>
              </a:rPr>
              <a:t>m</a:t>
            </a:r>
            <a:r>
              <a:rPr sz="5400" b="1" spc="-355" dirty="0">
                <a:solidFill>
                  <a:srgbClr val="003399"/>
                </a:solidFill>
                <a:latin typeface="+mn-lt"/>
              </a:rPr>
              <a:t>on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7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09" dirty="0">
                <a:solidFill>
                  <a:srgbClr val="003399"/>
                </a:solidFill>
                <a:latin typeface="+mn-lt"/>
              </a:rPr>
              <a:t>D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415" dirty="0">
                <a:solidFill>
                  <a:srgbClr val="003399"/>
                </a:solidFill>
                <a:latin typeface="+mn-lt"/>
              </a:rPr>
              <a:t>tectors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245" y="2618105"/>
            <a:ext cx="8682355" cy="353404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81025" marR="1109345" indent="-568960" algn="just">
              <a:lnSpc>
                <a:spcPct val="90000"/>
              </a:lnSpc>
              <a:spcBef>
                <a:spcPts val="490"/>
              </a:spcBef>
              <a:buClr>
                <a:srgbClr val="005DA1"/>
              </a:buClr>
              <a:buSzPct val="79687"/>
              <a:buFont typeface="Wingdings"/>
              <a:buChar char=""/>
              <a:tabLst>
                <a:tab pos="581660" algn="l"/>
              </a:tabLst>
            </a:pPr>
            <a:r>
              <a:rPr sz="3200" spc="-229" dirty="0">
                <a:cs typeface="Microsoft Sans Serif"/>
              </a:rPr>
              <a:t>Pr</a:t>
            </a:r>
            <a:r>
              <a:rPr sz="3200" spc="-310" dirty="0">
                <a:cs typeface="Microsoft Sans Serif"/>
              </a:rPr>
              <a:t>e</a:t>
            </a:r>
            <a:r>
              <a:rPr sz="3200" spc="-60" dirty="0">
                <a:cs typeface="Microsoft Sans Serif"/>
              </a:rPr>
              <a:t>witt</a:t>
            </a:r>
            <a:r>
              <a:rPr sz="3200" spc="-5" dirty="0">
                <a:cs typeface="Microsoft Sans Serif"/>
              </a:rPr>
              <a:t> </a:t>
            </a:r>
            <a:r>
              <a:rPr sz="3200" spc="-105" dirty="0">
                <a:cs typeface="Microsoft Sans Serif"/>
              </a:rPr>
              <a:t>ope</a:t>
            </a:r>
            <a:r>
              <a:rPr sz="3200" spc="-100" dirty="0">
                <a:cs typeface="Microsoft Sans Serif"/>
              </a:rPr>
              <a:t>r</a:t>
            </a:r>
            <a:r>
              <a:rPr sz="3200" spc="-25" dirty="0">
                <a:cs typeface="Microsoft Sans Serif"/>
              </a:rPr>
              <a:t>at</a:t>
            </a:r>
            <a:r>
              <a:rPr sz="3200" spc="-90" dirty="0">
                <a:cs typeface="Microsoft Sans Serif"/>
              </a:rPr>
              <a:t>or</a:t>
            </a:r>
            <a:r>
              <a:rPr sz="3200" spc="5" dirty="0">
                <a:cs typeface="Microsoft Sans Serif"/>
              </a:rPr>
              <a:t> </a:t>
            </a:r>
            <a:r>
              <a:rPr sz="3200" spc="-254" dirty="0">
                <a:cs typeface="Microsoft Sans Serif"/>
              </a:rPr>
              <a:t>can</a:t>
            </a:r>
            <a:r>
              <a:rPr sz="3200" spc="35" dirty="0">
                <a:cs typeface="Microsoft Sans Serif"/>
              </a:rPr>
              <a:t> </a:t>
            </a:r>
            <a:r>
              <a:rPr sz="3200" spc="-130" dirty="0">
                <a:cs typeface="Microsoft Sans Serif"/>
              </a:rPr>
              <a:t>detect</a:t>
            </a:r>
            <a:r>
              <a:rPr sz="3200" spc="5" dirty="0">
                <a:cs typeface="Microsoft Sans Serif"/>
              </a:rPr>
              <a:t> </a:t>
            </a:r>
            <a:r>
              <a:rPr sz="3200" spc="-265" dirty="0">
                <a:cs typeface="Microsoft Sans Serif"/>
              </a:rPr>
              <a:t>v</a:t>
            </a:r>
            <a:r>
              <a:rPr sz="3200" spc="-110" dirty="0">
                <a:cs typeface="Microsoft Sans Serif"/>
              </a:rPr>
              <a:t>e</a:t>
            </a:r>
            <a:r>
              <a:rPr sz="3200" spc="-10" dirty="0">
                <a:cs typeface="Microsoft Sans Serif"/>
              </a:rPr>
              <a:t>r</a:t>
            </a:r>
            <a:r>
              <a:rPr sz="3200" spc="-95" dirty="0">
                <a:cs typeface="Microsoft Sans Serif"/>
              </a:rPr>
              <a:t>tical</a:t>
            </a:r>
            <a:r>
              <a:rPr sz="3200" dirty="0">
                <a:cs typeface="Microsoft Sans Serif"/>
              </a:rPr>
              <a:t> &amp;  </a:t>
            </a:r>
            <a:r>
              <a:rPr sz="3200" spc="-145" dirty="0">
                <a:cs typeface="Microsoft Sans Serif"/>
              </a:rPr>
              <a:t>horizontal </a:t>
            </a:r>
            <a:r>
              <a:rPr sz="3200" spc="-200" dirty="0">
                <a:cs typeface="Microsoft Sans Serif"/>
              </a:rPr>
              <a:t>edges </a:t>
            </a:r>
            <a:r>
              <a:rPr sz="3200" spc="-70" dirty="0">
                <a:cs typeface="Microsoft Sans Serif"/>
              </a:rPr>
              <a:t>better </a:t>
            </a:r>
            <a:r>
              <a:rPr sz="3200" spc="-200" dirty="0">
                <a:cs typeface="Microsoft Sans Serif"/>
              </a:rPr>
              <a:t>than </a:t>
            </a:r>
            <a:r>
              <a:rPr sz="3200" spc="-195" dirty="0">
                <a:cs typeface="Microsoft Sans Serif"/>
              </a:rPr>
              <a:t>the </a:t>
            </a:r>
            <a:r>
              <a:rPr sz="3200" spc="-185" dirty="0">
                <a:cs typeface="Microsoft Sans Serif"/>
              </a:rPr>
              <a:t>Sobel </a:t>
            </a:r>
            <a:r>
              <a:rPr sz="3200" spc="-180" dirty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operator.</a:t>
            </a:r>
            <a:endParaRPr sz="3200" dirty="0">
              <a:cs typeface="Microsoft Sans Serif"/>
            </a:endParaRPr>
          </a:p>
          <a:p>
            <a:pPr marL="581025" marR="943610" indent="-568960">
              <a:lnSpc>
                <a:spcPts val="3460"/>
              </a:lnSpc>
              <a:spcBef>
                <a:spcPts val="3145"/>
              </a:spcBef>
              <a:buClr>
                <a:srgbClr val="005DA1"/>
              </a:buClr>
              <a:buSzPct val="79687"/>
              <a:buFont typeface="Wingdings"/>
              <a:buChar char=""/>
              <a:tabLst>
                <a:tab pos="581025" algn="l"/>
                <a:tab pos="581660" algn="l"/>
              </a:tabLst>
            </a:pPr>
            <a:r>
              <a:rPr sz="3200" spc="-185" dirty="0">
                <a:solidFill>
                  <a:srgbClr val="C00000"/>
                </a:solidFill>
                <a:cs typeface="Microsoft Sans Serif"/>
              </a:rPr>
              <a:t>Sobel</a:t>
            </a:r>
            <a:r>
              <a:rPr sz="3200" spc="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80" dirty="0">
                <a:solidFill>
                  <a:srgbClr val="C00000"/>
                </a:solidFill>
                <a:cs typeface="Microsoft Sans Serif"/>
              </a:rPr>
              <a:t>operator</a:t>
            </a:r>
            <a:r>
              <a:rPr sz="320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190" dirty="0">
                <a:solidFill>
                  <a:srgbClr val="C00000"/>
                </a:solidFill>
                <a:cs typeface="Microsoft Sans Serif"/>
              </a:rPr>
              <a:t>detects</a:t>
            </a:r>
            <a:r>
              <a:rPr sz="3200" spc="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85" dirty="0">
                <a:solidFill>
                  <a:srgbClr val="C00000"/>
                </a:solidFill>
                <a:cs typeface="Microsoft Sans Serif"/>
              </a:rPr>
              <a:t>diagonal</a:t>
            </a:r>
            <a:r>
              <a:rPr sz="3200" spc="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200" dirty="0">
                <a:solidFill>
                  <a:srgbClr val="C00000"/>
                </a:solidFill>
                <a:cs typeface="Microsoft Sans Serif"/>
              </a:rPr>
              <a:t>edges </a:t>
            </a:r>
            <a:r>
              <a:rPr sz="3200" spc="-83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70" dirty="0">
                <a:solidFill>
                  <a:srgbClr val="C00000"/>
                </a:solidFill>
                <a:cs typeface="Microsoft Sans Serif"/>
              </a:rPr>
              <a:t>better</a:t>
            </a:r>
            <a:r>
              <a:rPr sz="3200" spc="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200" dirty="0">
                <a:solidFill>
                  <a:srgbClr val="C00000"/>
                </a:solidFill>
                <a:cs typeface="Microsoft Sans Serif"/>
              </a:rPr>
              <a:t>than</a:t>
            </a:r>
            <a:r>
              <a:rPr sz="3200" spc="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145" dirty="0">
                <a:solidFill>
                  <a:srgbClr val="C00000"/>
                </a:solidFill>
                <a:cs typeface="Microsoft Sans Serif"/>
              </a:rPr>
              <a:t>Prewitt</a:t>
            </a:r>
            <a:r>
              <a:rPr sz="3200" spc="-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114" dirty="0">
                <a:solidFill>
                  <a:srgbClr val="C00000"/>
                </a:solidFill>
                <a:cs typeface="Microsoft Sans Serif"/>
              </a:rPr>
              <a:t>operator.</a:t>
            </a:r>
            <a:endParaRPr sz="3200" dirty="0">
              <a:cs typeface="Microsoft Sans Serif"/>
            </a:endParaRPr>
          </a:p>
          <a:p>
            <a:pPr marL="581025" marR="5080" indent="-568960">
              <a:lnSpc>
                <a:spcPts val="3460"/>
              </a:lnSpc>
              <a:spcBef>
                <a:spcPts val="3090"/>
              </a:spcBef>
              <a:buClr>
                <a:srgbClr val="005DA1"/>
              </a:buClr>
              <a:buSzPct val="79687"/>
              <a:buFont typeface="Wingdings"/>
              <a:buChar char=""/>
              <a:tabLst>
                <a:tab pos="581025" algn="l"/>
                <a:tab pos="581660" algn="l"/>
              </a:tabLst>
            </a:pPr>
            <a:r>
              <a:rPr sz="3200" spc="-190" dirty="0">
                <a:cs typeface="Microsoft Sans Serif"/>
              </a:rPr>
              <a:t>Robert</a:t>
            </a:r>
            <a:r>
              <a:rPr sz="3200" spc="-185" dirty="0">
                <a:cs typeface="Microsoft Sans Serif"/>
              </a:rPr>
              <a:t> </a:t>
            </a:r>
            <a:r>
              <a:rPr sz="3200" dirty="0">
                <a:cs typeface="Microsoft Sans Serif"/>
              </a:rPr>
              <a:t>&amp; </a:t>
            </a:r>
            <a:r>
              <a:rPr sz="3200" spc="-145" dirty="0">
                <a:cs typeface="Microsoft Sans Serif"/>
              </a:rPr>
              <a:t>4-neighbour </a:t>
            </a:r>
            <a:r>
              <a:rPr sz="3200" spc="-130" dirty="0">
                <a:cs typeface="Microsoft Sans Serif"/>
              </a:rPr>
              <a:t>operators </a:t>
            </a:r>
            <a:r>
              <a:rPr sz="3200" spc="-65" dirty="0">
                <a:cs typeface="Microsoft Sans Serif"/>
              </a:rPr>
              <a:t>are </a:t>
            </a:r>
            <a:r>
              <a:rPr sz="3200" spc="-240" dirty="0">
                <a:cs typeface="Microsoft Sans Serif"/>
              </a:rPr>
              <a:t>sensitive </a:t>
            </a:r>
            <a:r>
              <a:rPr sz="3200" spc="-840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to</a:t>
            </a:r>
            <a:r>
              <a:rPr sz="3200" spc="25" dirty="0">
                <a:cs typeface="Microsoft Sans Serif"/>
              </a:rPr>
              <a:t> </a:t>
            </a:r>
            <a:r>
              <a:rPr sz="3200" spc="-254" dirty="0">
                <a:cs typeface="Microsoft Sans Serif"/>
              </a:rPr>
              <a:t>noise.</a:t>
            </a:r>
            <a:endParaRPr sz="32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345" y="433629"/>
            <a:ext cx="8644255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165" dirty="0">
                <a:solidFill>
                  <a:srgbClr val="003399"/>
                </a:solidFill>
                <a:latin typeface="+mn-lt"/>
              </a:rPr>
              <a:t>Diagonal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85" dirty="0">
                <a:solidFill>
                  <a:srgbClr val="003399"/>
                </a:solidFill>
                <a:latin typeface="+mn-lt"/>
              </a:rPr>
              <a:t>edges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130" dirty="0">
                <a:solidFill>
                  <a:srgbClr val="003399"/>
                </a:solidFill>
                <a:latin typeface="+mn-lt"/>
              </a:rPr>
              <a:t>with</a:t>
            </a:r>
            <a:r>
              <a:rPr sz="5400" b="1" spc="-2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04" dirty="0">
                <a:solidFill>
                  <a:srgbClr val="003399"/>
                </a:solidFill>
                <a:latin typeface="+mn-lt"/>
              </a:rPr>
              <a:t>Prewitt</a:t>
            </a:r>
            <a:r>
              <a:rPr sz="5400" b="1" spc="-2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00" dirty="0">
                <a:solidFill>
                  <a:srgbClr val="003399"/>
                </a:solidFill>
                <a:latin typeface="+mn-lt"/>
              </a:rPr>
              <a:t>and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85" dirty="0">
                <a:solidFill>
                  <a:srgbClr val="003399"/>
                </a:solidFill>
                <a:latin typeface="+mn-lt"/>
              </a:rPr>
              <a:t>Sobel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masks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0" y="3773550"/>
            <a:ext cx="35052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3200" spc="-5" dirty="0">
                <a:cs typeface="Tahoma"/>
              </a:rPr>
              <a:t>Sobel</a:t>
            </a:r>
            <a:r>
              <a:rPr sz="3200" spc="5" dirty="0">
                <a:cs typeface="Tahoma"/>
              </a:rPr>
              <a:t> </a:t>
            </a:r>
            <a:r>
              <a:rPr sz="3200" spc="-5" dirty="0">
                <a:cs typeface="Tahoma"/>
              </a:rPr>
              <a:t>masks</a:t>
            </a:r>
            <a:r>
              <a:rPr sz="3200" spc="15" dirty="0">
                <a:cs typeface="Tahoma"/>
              </a:rPr>
              <a:t> </a:t>
            </a:r>
            <a:r>
              <a:rPr sz="3200" spc="-20" dirty="0">
                <a:cs typeface="Tahoma"/>
              </a:rPr>
              <a:t>have </a:t>
            </a:r>
            <a:r>
              <a:rPr sz="3200" spc="-15" dirty="0">
                <a:cs typeface="Tahoma"/>
              </a:rPr>
              <a:t> </a:t>
            </a:r>
            <a:r>
              <a:rPr sz="3200" spc="-5" dirty="0" smtClean="0">
                <a:cs typeface="Tahoma"/>
              </a:rPr>
              <a:t>slightly</a:t>
            </a:r>
            <a:r>
              <a:rPr lang="en-IN" sz="3200" spc="5" dirty="0">
                <a:cs typeface="Tahoma"/>
              </a:rPr>
              <a:t> </a:t>
            </a:r>
            <a:r>
              <a:rPr sz="3200" spc="-10" dirty="0" smtClean="0">
                <a:cs typeface="Tahoma"/>
              </a:rPr>
              <a:t>superior </a:t>
            </a:r>
            <a:r>
              <a:rPr sz="3200" spc="-5" dirty="0" smtClean="0">
                <a:cs typeface="Tahoma"/>
              </a:rPr>
              <a:t> </a:t>
            </a:r>
            <a:r>
              <a:rPr sz="3200" spc="-10" dirty="0">
                <a:cs typeface="Tahoma"/>
              </a:rPr>
              <a:t>noise-suppression </a:t>
            </a:r>
            <a:r>
              <a:rPr sz="3200" spc="-5" dirty="0">
                <a:cs typeface="Tahoma"/>
              </a:rPr>
              <a:t> </a:t>
            </a:r>
            <a:r>
              <a:rPr sz="3200" spc="-10" dirty="0">
                <a:cs typeface="Tahoma"/>
              </a:rPr>
              <a:t>characteristics which </a:t>
            </a:r>
            <a:r>
              <a:rPr sz="3200" spc="-860" dirty="0">
                <a:cs typeface="Tahoma"/>
              </a:rPr>
              <a:t> </a:t>
            </a:r>
            <a:r>
              <a:rPr sz="3200" spc="-5" dirty="0">
                <a:cs typeface="Tahoma"/>
              </a:rPr>
              <a:t>is an important issue </a:t>
            </a:r>
            <a:r>
              <a:rPr sz="3200" spc="-860" dirty="0">
                <a:cs typeface="Tahoma"/>
              </a:rPr>
              <a:t> </a:t>
            </a:r>
            <a:r>
              <a:rPr sz="3200" spc="-5" dirty="0">
                <a:cs typeface="Tahoma"/>
              </a:rPr>
              <a:t>when</a:t>
            </a:r>
            <a:r>
              <a:rPr sz="3200" spc="-20" dirty="0">
                <a:cs typeface="Tahoma"/>
              </a:rPr>
              <a:t> </a:t>
            </a:r>
            <a:r>
              <a:rPr sz="3200" spc="-5" dirty="0">
                <a:cs typeface="Tahoma"/>
              </a:rPr>
              <a:t>dealing</a:t>
            </a:r>
            <a:r>
              <a:rPr sz="3200" spc="10" dirty="0">
                <a:cs typeface="Tahoma"/>
              </a:rPr>
              <a:t> </a:t>
            </a:r>
            <a:r>
              <a:rPr sz="3200" spc="-10" dirty="0">
                <a:cs typeface="Tahoma"/>
              </a:rPr>
              <a:t>with </a:t>
            </a:r>
            <a:r>
              <a:rPr sz="3200" spc="-5" dirty="0">
                <a:cs typeface="Tahoma"/>
              </a:rPr>
              <a:t> </a:t>
            </a:r>
            <a:r>
              <a:rPr sz="3200" spc="-10" dirty="0">
                <a:cs typeface="Tahoma"/>
              </a:rPr>
              <a:t>derivatives.</a:t>
            </a:r>
            <a:endParaRPr sz="3200" dirty="0"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189" y="2507361"/>
            <a:ext cx="5692211" cy="5356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720" y="460079"/>
            <a:ext cx="831088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90" dirty="0">
                <a:solidFill>
                  <a:srgbClr val="003399"/>
                </a:solidFill>
                <a:latin typeface="+mn-lt"/>
              </a:rPr>
              <a:t>Si</a:t>
            </a:r>
            <a:r>
              <a:rPr sz="5400" b="1" spc="-530" dirty="0">
                <a:solidFill>
                  <a:srgbClr val="003399"/>
                </a:solidFill>
                <a:latin typeface="+mn-lt"/>
              </a:rPr>
              <a:t>m</a:t>
            </a:r>
            <a:r>
              <a:rPr sz="5400" b="1" spc="-215" dirty="0">
                <a:solidFill>
                  <a:srgbClr val="003399"/>
                </a:solidFill>
                <a:latin typeface="+mn-lt"/>
              </a:rPr>
              <a:t>ple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67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290" dirty="0">
                <a:solidFill>
                  <a:srgbClr val="003399"/>
                </a:solidFill>
                <a:latin typeface="+mn-lt"/>
              </a:rPr>
              <a:t>dge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30" dirty="0">
                <a:solidFill>
                  <a:srgbClr val="003399"/>
                </a:solidFill>
                <a:latin typeface="+mn-lt"/>
              </a:rPr>
              <a:t>D</a:t>
            </a:r>
            <a:r>
              <a:rPr sz="5400" b="1" spc="-254" dirty="0">
                <a:solidFill>
                  <a:srgbClr val="003399"/>
                </a:solidFill>
                <a:latin typeface="+mn-lt"/>
              </a:rPr>
              <a:t>et</a:t>
            </a:r>
            <a:r>
              <a:rPr sz="5400" b="1" spc="-31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ction</a:t>
            </a:r>
            <a:r>
              <a:rPr sz="5400" b="1" spc="-2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90" dirty="0" smtClean="0">
                <a:solidFill>
                  <a:srgbClr val="003399"/>
                </a:solidFill>
                <a:latin typeface="+mn-lt"/>
              </a:rPr>
              <a:t>Using</a:t>
            </a:r>
            <a:r>
              <a:rPr lang="en-IN"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lang="en-IN" sz="5400" b="1" spc="-45" dirty="0" smtClean="0">
                <a:solidFill>
                  <a:srgbClr val="003399"/>
                </a:solidFill>
                <a:latin typeface="+mn-lt"/>
              </a:rPr>
              <a:t>G</a:t>
            </a:r>
            <a:r>
              <a:rPr lang="en-IN" sz="5400" b="1" spc="-165" dirty="0" smtClean="0">
                <a:solidFill>
                  <a:srgbClr val="003399"/>
                </a:solidFill>
                <a:latin typeface="+mn-lt"/>
              </a:rPr>
              <a:t>radients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720" y="2680971"/>
            <a:ext cx="8768080" cy="42037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3600" spc="-180" dirty="0">
                <a:cs typeface="Microsoft Sans Serif"/>
              </a:rPr>
              <a:t>A</a:t>
            </a:r>
            <a:r>
              <a:rPr sz="3600" spc="15" dirty="0">
                <a:cs typeface="Microsoft Sans Serif"/>
              </a:rPr>
              <a:t> </a:t>
            </a:r>
            <a:r>
              <a:rPr sz="3600" spc="-200" dirty="0">
                <a:cs typeface="Microsoft Sans Serif"/>
              </a:rPr>
              <a:t>simple</a:t>
            </a:r>
            <a:r>
              <a:rPr sz="3600" spc="20" dirty="0">
                <a:cs typeface="Microsoft Sans Serif"/>
              </a:rPr>
              <a:t> </a:t>
            </a:r>
            <a:r>
              <a:rPr sz="3600" spc="-60" dirty="0">
                <a:cs typeface="Microsoft Sans Serif"/>
              </a:rPr>
              <a:t>ed</a:t>
            </a:r>
            <a:r>
              <a:rPr sz="3600" spc="-120" dirty="0">
                <a:cs typeface="Microsoft Sans Serif"/>
              </a:rPr>
              <a:t>g</a:t>
            </a:r>
            <a:r>
              <a:rPr sz="3600" spc="-160" dirty="0">
                <a:cs typeface="Microsoft Sans Serif"/>
              </a:rPr>
              <a:t>e</a:t>
            </a:r>
            <a:r>
              <a:rPr sz="3600" spc="5" dirty="0">
                <a:cs typeface="Microsoft Sans Serif"/>
              </a:rPr>
              <a:t> </a:t>
            </a:r>
            <a:r>
              <a:rPr sz="3600" spc="-110" dirty="0">
                <a:cs typeface="Microsoft Sans Serif"/>
              </a:rPr>
              <a:t>detector</a:t>
            </a:r>
            <a:r>
              <a:rPr sz="3600" dirty="0">
                <a:cs typeface="Microsoft Sans Serif"/>
              </a:rPr>
              <a:t> </a:t>
            </a:r>
            <a:r>
              <a:rPr sz="3600" spc="-240" dirty="0">
                <a:cs typeface="Microsoft Sans Serif"/>
              </a:rPr>
              <a:t>using</a:t>
            </a:r>
            <a:r>
              <a:rPr sz="3600" spc="30" dirty="0">
                <a:cs typeface="Microsoft Sans Serif"/>
              </a:rPr>
              <a:t> </a:t>
            </a:r>
            <a:r>
              <a:rPr sz="3600" spc="-5" dirty="0">
                <a:cs typeface="Microsoft Sans Serif"/>
              </a:rPr>
              <a:t>g</a:t>
            </a:r>
            <a:r>
              <a:rPr sz="3600" spc="-25" dirty="0">
                <a:cs typeface="Microsoft Sans Serif"/>
              </a:rPr>
              <a:t>r</a:t>
            </a:r>
            <a:r>
              <a:rPr sz="3600" spc="-95" dirty="0">
                <a:cs typeface="Microsoft Sans Serif"/>
              </a:rPr>
              <a:t>adient</a:t>
            </a:r>
            <a:r>
              <a:rPr sz="3600" spc="-10" dirty="0">
                <a:cs typeface="Microsoft Sans Serif"/>
              </a:rPr>
              <a:t> </a:t>
            </a:r>
            <a:r>
              <a:rPr sz="3600" spc="-155" dirty="0">
                <a:cs typeface="Microsoft Sans Serif"/>
              </a:rPr>
              <a:t>magnitude</a:t>
            </a:r>
            <a:endParaRPr sz="3600" dirty="0">
              <a:cs typeface="Microsoft Sans Serif"/>
            </a:endParaRPr>
          </a:p>
          <a:p>
            <a:pPr marL="652780" marR="898525" lvl="1" indent="-274320">
              <a:lnSpc>
                <a:spcPct val="100000"/>
              </a:lnSpc>
              <a:spcBef>
                <a:spcPts val="60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600" spc="-215" dirty="0">
                <a:cs typeface="Microsoft Sans Serif"/>
              </a:rPr>
              <a:t>Compute</a:t>
            </a:r>
            <a:r>
              <a:rPr sz="3600" spc="-210" dirty="0">
                <a:cs typeface="Microsoft Sans Serif"/>
              </a:rPr>
              <a:t> </a:t>
            </a:r>
            <a:r>
              <a:rPr sz="3600" spc="-80" dirty="0">
                <a:cs typeface="Microsoft Sans Serif"/>
              </a:rPr>
              <a:t>gradient </a:t>
            </a:r>
            <a:r>
              <a:rPr sz="3600" spc="-150" dirty="0">
                <a:cs typeface="Microsoft Sans Serif"/>
              </a:rPr>
              <a:t>vector </a:t>
            </a:r>
            <a:r>
              <a:rPr sz="3600" spc="-20" dirty="0">
                <a:cs typeface="Microsoft Sans Serif"/>
              </a:rPr>
              <a:t>at </a:t>
            </a:r>
            <a:r>
              <a:rPr sz="3600" spc="-185" dirty="0">
                <a:cs typeface="Microsoft Sans Serif"/>
              </a:rPr>
              <a:t>each</a:t>
            </a:r>
            <a:r>
              <a:rPr sz="3600" spc="-180" dirty="0">
                <a:cs typeface="Microsoft Sans Serif"/>
              </a:rPr>
              <a:t> </a:t>
            </a:r>
            <a:r>
              <a:rPr sz="3600" spc="-60" dirty="0">
                <a:cs typeface="Microsoft Sans Serif"/>
              </a:rPr>
              <a:t>pixel </a:t>
            </a:r>
            <a:r>
              <a:rPr sz="3600" spc="-80" dirty="0">
                <a:cs typeface="Microsoft Sans Serif"/>
              </a:rPr>
              <a:t>by </a:t>
            </a:r>
            <a:r>
              <a:rPr sz="3600" spc="-75" dirty="0">
                <a:cs typeface="Microsoft Sans Serif"/>
              </a:rPr>
              <a:t> </a:t>
            </a:r>
            <a:r>
              <a:rPr sz="3600" spc="-180" dirty="0">
                <a:cs typeface="Microsoft Sans Serif"/>
              </a:rPr>
              <a:t>convolving</a:t>
            </a:r>
            <a:r>
              <a:rPr sz="3600" spc="25" dirty="0">
                <a:cs typeface="Microsoft Sans Serif"/>
              </a:rPr>
              <a:t> </a:t>
            </a:r>
            <a:r>
              <a:rPr sz="3600" spc="-150" dirty="0">
                <a:cs typeface="Microsoft Sans Serif"/>
              </a:rPr>
              <a:t>image</a:t>
            </a:r>
            <a:r>
              <a:rPr sz="3600" spc="50" dirty="0">
                <a:cs typeface="Microsoft Sans Serif"/>
              </a:rPr>
              <a:t> </a:t>
            </a:r>
            <a:r>
              <a:rPr sz="3600" spc="-135" dirty="0">
                <a:cs typeface="Microsoft Sans Serif"/>
              </a:rPr>
              <a:t>with</a:t>
            </a:r>
            <a:r>
              <a:rPr sz="3600" spc="20" dirty="0">
                <a:cs typeface="Microsoft Sans Serif"/>
              </a:rPr>
              <a:t> </a:t>
            </a:r>
            <a:r>
              <a:rPr sz="3600" spc="-130" dirty="0">
                <a:cs typeface="Microsoft Sans Serif"/>
              </a:rPr>
              <a:t>horizontal</a:t>
            </a:r>
            <a:r>
              <a:rPr sz="3600" spc="35" dirty="0">
                <a:cs typeface="Microsoft Sans Serif"/>
              </a:rPr>
              <a:t> </a:t>
            </a:r>
            <a:r>
              <a:rPr sz="3600" spc="-125" dirty="0" smtClean="0">
                <a:cs typeface="Microsoft Sans Serif"/>
              </a:rPr>
              <a:t>and</a:t>
            </a:r>
            <a:r>
              <a:rPr lang="en-IN" sz="3600" spc="30" dirty="0">
                <a:cs typeface="Microsoft Sans Serif"/>
              </a:rPr>
              <a:t> </a:t>
            </a:r>
            <a:r>
              <a:rPr lang="en-IN" sz="3600" spc="30" dirty="0" smtClean="0">
                <a:cs typeface="Microsoft Sans Serif"/>
              </a:rPr>
              <a:t>v</a:t>
            </a:r>
            <a:r>
              <a:rPr lang="en-IN" sz="3600" spc="-95" dirty="0" smtClean="0">
                <a:cs typeface="Microsoft Sans Serif"/>
              </a:rPr>
              <a:t>ertical</a:t>
            </a:r>
            <a:r>
              <a:rPr sz="3600" spc="-95" dirty="0" smtClean="0">
                <a:cs typeface="Microsoft Sans Serif"/>
              </a:rPr>
              <a:t> </a:t>
            </a:r>
            <a:r>
              <a:rPr sz="3600" spc="-730" dirty="0" smtClean="0">
                <a:cs typeface="Microsoft Sans Serif"/>
              </a:rPr>
              <a:t> </a:t>
            </a:r>
            <a:r>
              <a:rPr sz="3600" spc="-90" dirty="0">
                <a:cs typeface="Microsoft Sans Serif"/>
              </a:rPr>
              <a:t>derivative</a:t>
            </a:r>
            <a:r>
              <a:rPr sz="3600" spc="45" dirty="0">
                <a:cs typeface="Microsoft Sans Serif"/>
              </a:rPr>
              <a:t> </a:t>
            </a:r>
            <a:r>
              <a:rPr sz="3600" spc="-80" dirty="0">
                <a:cs typeface="Microsoft Sans Serif"/>
              </a:rPr>
              <a:t>filters</a:t>
            </a:r>
            <a:endParaRPr sz="3600" dirty="0"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600" spc="-215" dirty="0">
                <a:cs typeface="Microsoft Sans Serif"/>
              </a:rPr>
              <a:t>Compute</a:t>
            </a:r>
            <a:r>
              <a:rPr sz="3600" spc="35" dirty="0">
                <a:cs typeface="Microsoft Sans Serif"/>
              </a:rPr>
              <a:t> </a:t>
            </a:r>
            <a:r>
              <a:rPr sz="3600" spc="-80" dirty="0">
                <a:cs typeface="Microsoft Sans Serif"/>
              </a:rPr>
              <a:t>gradient</a:t>
            </a:r>
            <a:r>
              <a:rPr sz="3600" spc="35" dirty="0">
                <a:cs typeface="Microsoft Sans Serif"/>
              </a:rPr>
              <a:t> </a:t>
            </a:r>
            <a:r>
              <a:rPr sz="3600" spc="-155" dirty="0">
                <a:cs typeface="Microsoft Sans Serif"/>
              </a:rPr>
              <a:t>magnitude</a:t>
            </a:r>
            <a:r>
              <a:rPr sz="3600" spc="55" dirty="0">
                <a:cs typeface="Microsoft Sans Serif"/>
              </a:rPr>
              <a:t> </a:t>
            </a:r>
            <a:r>
              <a:rPr sz="3600" spc="-20" dirty="0">
                <a:cs typeface="Microsoft Sans Serif"/>
              </a:rPr>
              <a:t>at</a:t>
            </a:r>
            <a:r>
              <a:rPr sz="3600" spc="35" dirty="0">
                <a:cs typeface="Microsoft Sans Serif"/>
              </a:rPr>
              <a:t> </a:t>
            </a:r>
            <a:r>
              <a:rPr sz="3600" spc="-185" dirty="0">
                <a:cs typeface="Microsoft Sans Serif"/>
              </a:rPr>
              <a:t>each</a:t>
            </a:r>
            <a:r>
              <a:rPr sz="3600" spc="30" dirty="0">
                <a:cs typeface="Microsoft Sans Serif"/>
              </a:rPr>
              <a:t> </a:t>
            </a:r>
            <a:r>
              <a:rPr sz="3600" spc="-60" dirty="0">
                <a:cs typeface="Microsoft Sans Serif"/>
              </a:rPr>
              <a:t>pixel</a:t>
            </a:r>
            <a:endParaRPr sz="3600" dirty="0">
              <a:cs typeface="Microsoft Sans Serif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600" spc="-10" dirty="0">
                <a:cs typeface="Microsoft Sans Serif"/>
              </a:rPr>
              <a:t>If</a:t>
            </a:r>
            <a:r>
              <a:rPr sz="3600" spc="110" dirty="0">
                <a:cs typeface="Microsoft Sans Serif"/>
              </a:rPr>
              <a:t> </a:t>
            </a:r>
            <a:r>
              <a:rPr sz="3600" spc="-155" dirty="0">
                <a:cs typeface="Microsoft Sans Serif"/>
              </a:rPr>
              <a:t>magnitude</a:t>
            </a:r>
            <a:r>
              <a:rPr sz="3600" spc="40" dirty="0">
                <a:cs typeface="Microsoft Sans Serif"/>
              </a:rPr>
              <a:t> </a:t>
            </a:r>
            <a:r>
              <a:rPr sz="3600" spc="-20" dirty="0">
                <a:cs typeface="Microsoft Sans Serif"/>
              </a:rPr>
              <a:t>at</a:t>
            </a:r>
            <a:r>
              <a:rPr sz="3600" spc="50" dirty="0">
                <a:cs typeface="Microsoft Sans Serif"/>
              </a:rPr>
              <a:t> </a:t>
            </a:r>
            <a:r>
              <a:rPr sz="3600" spc="-15" dirty="0">
                <a:cs typeface="Microsoft Sans Serif"/>
              </a:rPr>
              <a:t>a</a:t>
            </a:r>
            <a:r>
              <a:rPr sz="3600" spc="25" dirty="0">
                <a:cs typeface="Microsoft Sans Serif"/>
              </a:rPr>
              <a:t> </a:t>
            </a:r>
            <a:r>
              <a:rPr sz="3600" spc="-60" dirty="0">
                <a:cs typeface="Microsoft Sans Serif"/>
              </a:rPr>
              <a:t>pixel</a:t>
            </a:r>
            <a:r>
              <a:rPr sz="3600" spc="35" dirty="0">
                <a:cs typeface="Microsoft Sans Serif"/>
              </a:rPr>
              <a:t> </a:t>
            </a:r>
            <a:r>
              <a:rPr sz="3600" spc="-204" dirty="0">
                <a:cs typeface="Microsoft Sans Serif"/>
              </a:rPr>
              <a:t>exceeds</a:t>
            </a:r>
            <a:r>
              <a:rPr sz="3600" spc="20" dirty="0">
                <a:cs typeface="Microsoft Sans Serif"/>
              </a:rPr>
              <a:t> </a:t>
            </a:r>
            <a:r>
              <a:rPr sz="3600" spc="-15" dirty="0">
                <a:cs typeface="Microsoft Sans Serif"/>
              </a:rPr>
              <a:t>a</a:t>
            </a:r>
            <a:r>
              <a:rPr sz="3600" spc="40" dirty="0">
                <a:cs typeface="Microsoft Sans Serif"/>
              </a:rPr>
              <a:t> </a:t>
            </a:r>
            <a:r>
              <a:rPr sz="3600" spc="-170" dirty="0">
                <a:cs typeface="Microsoft Sans Serif"/>
              </a:rPr>
              <a:t>threshold,</a:t>
            </a:r>
            <a:r>
              <a:rPr sz="3600" spc="35" dirty="0">
                <a:cs typeface="Microsoft Sans Serif"/>
              </a:rPr>
              <a:t> </a:t>
            </a:r>
            <a:r>
              <a:rPr sz="3600" spc="-50" dirty="0">
                <a:cs typeface="Microsoft Sans Serif"/>
              </a:rPr>
              <a:t>report </a:t>
            </a:r>
            <a:r>
              <a:rPr sz="3600" spc="-725" dirty="0">
                <a:cs typeface="Microsoft Sans Serif"/>
              </a:rPr>
              <a:t> </a:t>
            </a:r>
            <a:r>
              <a:rPr sz="3600" spc="-15" dirty="0">
                <a:cs typeface="Microsoft Sans Serif"/>
              </a:rPr>
              <a:t>a</a:t>
            </a:r>
            <a:r>
              <a:rPr sz="3600" spc="35" dirty="0">
                <a:cs typeface="Microsoft Sans Serif"/>
              </a:rPr>
              <a:t> </a:t>
            </a:r>
            <a:r>
              <a:rPr sz="3600" spc="-170" dirty="0">
                <a:cs typeface="Microsoft Sans Serif"/>
              </a:rPr>
              <a:t>possible</a:t>
            </a:r>
            <a:r>
              <a:rPr sz="3600" spc="35" dirty="0">
                <a:cs typeface="Microsoft Sans Serif"/>
              </a:rPr>
              <a:t> </a:t>
            </a:r>
            <a:r>
              <a:rPr sz="3600" spc="-100" dirty="0">
                <a:cs typeface="Microsoft Sans Serif"/>
              </a:rPr>
              <a:t>edge</a:t>
            </a:r>
            <a:r>
              <a:rPr sz="3600" spc="35" dirty="0">
                <a:cs typeface="Microsoft Sans Serif"/>
              </a:rPr>
              <a:t> </a:t>
            </a:r>
            <a:r>
              <a:rPr sz="3600" spc="-125" dirty="0">
                <a:cs typeface="Microsoft Sans Serif"/>
              </a:rPr>
              <a:t>point.</a:t>
            </a:r>
            <a:endParaRPr sz="36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617" y="2509004"/>
            <a:ext cx="7458583" cy="24817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025" y="5232114"/>
            <a:ext cx="6431775" cy="28209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2500" y="438424"/>
            <a:ext cx="7988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90" dirty="0">
                <a:solidFill>
                  <a:srgbClr val="003399"/>
                </a:solidFill>
                <a:latin typeface="+mn-lt"/>
              </a:rPr>
              <a:t>Si</a:t>
            </a:r>
            <a:r>
              <a:rPr sz="5400" b="1" spc="-530" dirty="0">
                <a:solidFill>
                  <a:srgbClr val="003399"/>
                </a:solidFill>
                <a:latin typeface="+mn-lt"/>
              </a:rPr>
              <a:t>m</a:t>
            </a:r>
            <a:r>
              <a:rPr sz="5400" b="1" spc="-215" dirty="0">
                <a:solidFill>
                  <a:srgbClr val="003399"/>
                </a:solidFill>
                <a:latin typeface="+mn-lt"/>
              </a:rPr>
              <a:t>ple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67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290" dirty="0">
                <a:solidFill>
                  <a:srgbClr val="003399"/>
                </a:solidFill>
                <a:latin typeface="+mn-lt"/>
              </a:rPr>
              <a:t>dge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30" dirty="0">
                <a:solidFill>
                  <a:srgbClr val="003399"/>
                </a:solidFill>
                <a:latin typeface="+mn-lt"/>
              </a:rPr>
              <a:t>D</a:t>
            </a:r>
            <a:r>
              <a:rPr sz="5400" b="1" spc="-254" dirty="0">
                <a:solidFill>
                  <a:srgbClr val="003399"/>
                </a:solidFill>
                <a:latin typeface="+mn-lt"/>
              </a:rPr>
              <a:t>et</a:t>
            </a:r>
            <a:r>
              <a:rPr sz="5400" b="1" spc="-31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ction</a:t>
            </a:r>
            <a:r>
              <a:rPr sz="5400" b="1" spc="-2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90" dirty="0">
                <a:solidFill>
                  <a:srgbClr val="003399"/>
                </a:solidFill>
                <a:latin typeface="+mn-lt"/>
              </a:rPr>
              <a:t>Using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00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16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54" dirty="0">
                <a:solidFill>
                  <a:srgbClr val="003399"/>
                </a:solidFill>
                <a:latin typeface="+mn-lt"/>
              </a:rPr>
              <a:t>adients</a:t>
            </a:r>
            <a:r>
              <a:rPr sz="5400" b="1" spc="-2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dirty="0">
                <a:solidFill>
                  <a:srgbClr val="003399"/>
                </a:solidFill>
                <a:latin typeface="+mn-lt"/>
              </a:rPr>
              <a:t>…</a:t>
            </a:r>
            <a:endParaRPr sz="5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14" y="2528972"/>
            <a:ext cx="9439148" cy="51030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711200" y="1289779"/>
            <a:ext cx="88176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lang="en-IN" sz="5400" b="1" spc="-340" dirty="0">
                <a:solidFill>
                  <a:srgbClr val="0000FF"/>
                </a:solidFill>
                <a:latin typeface="+mn-lt"/>
                <a:cs typeface="Arial"/>
              </a:rPr>
              <a:t>Issues</a:t>
            </a:r>
            <a:r>
              <a:rPr lang="en-IN" sz="5400" b="1" spc="-45" dirty="0">
                <a:solidFill>
                  <a:srgbClr val="0000FF"/>
                </a:solidFill>
                <a:latin typeface="+mn-lt"/>
                <a:cs typeface="Arial"/>
              </a:rPr>
              <a:t> </a:t>
            </a:r>
            <a:r>
              <a:rPr lang="en-IN" sz="5400" b="1" spc="-280" dirty="0">
                <a:solidFill>
                  <a:srgbClr val="0000FF"/>
                </a:solidFill>
                <a:latin typeface="+mn-lt"/>
                <a:cs typeface="Arial"/>
              </a:rPr>
              <a:t>to</a:t>
            </a:r>
            <a:r>
              <a:rPr lang="en-IN" sz="5400" b="1" spc="-25" dirty="0">
                <a:solidFill>
                  <a:srgbClr val="0000FF"/>
                </a:solidFill>
                <a:latin typeface="+mn-lt"/>
                <a:cs typeface="Arial"/>
              </a:rPr>
              <a:t> </a:t>
            </a:r>
            <a:r>
              <a:rPr lang="en-IN" sz="5400" b="1" spc="-240" dirty="0" smtClean="0">
                <a:solidFill>
                  <a:srgbClr val="0000FF"/>
                </a:solidFill>
                <a:latin typeface="+mn-lt"/>
                <a:cs typeface="Arial"/>
              </a:rPr>
              <a:t>Ad</a:t>
            </a:r>
            <a:r>
              <a:rPr lang="en-IN" sz="5400" b="1" spc="-235" dirty="0" smtClean="0">
                <a:solidFill>
                  <a:srgbClr val="0000FF"/>
                </a:solidFill>
                <a:latin typeface="+mn-lt"/>
                <a:cs typeface="Arial"/>
              </a:rPr>
              <a:t>d</a:t>
            </a:r>
            <a:r>
              <a:rPr lang="en-IN" sz="5400" b="1" spc="-210" dirty="0" smtClean="0">
                <a:solidFill>
                  <a:srgbClr val="0000FF"/>
                </a:solidFill>
                <a:latin typeface="+mn-lt"/>
                <a:cs typeface="Arial"/>
              </a:rPr>
              <a:t>r</a:t>
            </a:r>
            <a:r>
              <a:rPr lang="en-IN" sz="5400" b="1" spc="-405" dirty="0" smtClean="0">
                <a:solidFill>
                  <a:srgbClr val="0000FF"/>
                </a:solidFill>
                <a:latin typeface="+mn-lt"/>
                <a:cs typeface="Arial"/>
              </a:rPr>
              <a:t>ess</a:t>
            </a:r>
            <a:endParaRPr sz="5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73" y="2185396"/>
            <a:ext cx="9007827" cy="55108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63600" y="1066800"/>
            <a:ext cx="8591550" cy="838200"/>
          </a:xfrm>
        </p:spPr>
        <p:txBody>
          <a:bodyPr>
            <a:noAutofit/>
          </a:bodyPr>
          <a:lstStyle/>
          <a:p>
            <a:r>
              <a:rPr lang="en-IN" sz="5400" b="1" spc="-340" dirty="0">
                <a:solidFill>
                  <a:srgbClr val="0000FF"/>
                </a:solidFill>
                <a:latin typeface="+mn-lt"/>
                <a:cs typeface="Arial"/>
              </a:rPr>
              <a:t>Issues</a:t>
            </a:r>
            <a:r>
              <a:rPr lang="en-IN" sz="5400" b="1" spc="-45" dirty="0">
                <a:solidFill>
                  <a:srgbClr val="0000FF"/>
                </a:solidFill>
                <a:latin typeface="+mn-lt"/>
                <a:cs typeface="Arial"/>
              </a:rPr>
              <a:t> </a:t>
            </a:r>
            <a:r>
              <a:rPr lang="en-IN" sz="5400" b="1" spc="-275" dirty="0">
                <a:solidFill>
                  <a:srgbClr val="0000FF"/>
                </a:solidFill>
                <a:latin typeface="+mn-lt"/>
                <a:cs typeface="Arial"/>
              </a:rPr>
              <a:t>to</a:t>
            </a:r>
            <a:r>
              <a:rPr lang="en-IN" sz="5400" b="1" spc="-35" dirty="0">
                <a:solidFill>
                  <a:srgbClr val="0000FF"/>
                </a:solidFill>
                <a:latin typeface="+mn-lt"/>
                <a:cs typeface="Arial"/>
              </a:rPr>
              <a:t> </a:t>
            </a:r>
            <a:r>
              <a:rPr lang="en-IN" sz="5400" b="1" spc="-225" dirty="0" smtClean="0">
                <a:solidFill>
                  <a:srgbClr val="0000FF"/>
                </a:solidFill>
                <a:latin typeface="+mn-lt"/>
                <a:cs typeface="Arial"/>
              </a:rPr>
              <a:t>A</a:t>
            </a:r>
            <a:r>
              <a:rPr lang="en-IN" sz="5400" b="1" spc="-204" dirty="0" smtClean="0">
                <a:solidFill>
                  <a:srgbClr val="0000FF"/>
                </a:solidFill>
                <a:latin typeface="+mn-lt"/>
                <a:cs typeface="Arial"/>
              </a:rPr>
              <a:t>d</a:t>
            </a:r>
            <a:r>
              <a:rPr lang="en-IN" sz="5400" b="1" spc="-345" dirty="0" smtClean="0">
                <a:solidFill>
                  <a:srgbClr val="0000FF"/>
                </a:solidFill>
                <a:latin typeface="+mn-lt"/>
                <a:cs typeface="Arial"/>
              </a:rPr>
              <a:t>d</a:t>
            </a:r>
            <a:r>
              <a:rPr lang="en-IN" sz="5400" b="1" spc="-155" dirty="0" smtClean="0">
                <a:solidFill>
                  <a:srgbClr val="0000FF"/>
                </a:solidFill>
                <a:latin typeface="+mn-lt"/>
                <a:cs typeface="Arial"/>
              </a:rPr>
              <a:t>r</a:t>
            </a:r>
            <a:r>
              <a:rPr lang="en-IN" sz="5400" b="1" spc="-405" dirty="0" smtClean="0">
                <a:solidFill>
                  <a:srgbClr val="0000FF"/>
                </a:solidFill>
                <a:latin typeface="+mn-lt"/>
                <a:cs typeface="Arial"/>
              </a:rPr>
              <a:t>ess</a:t>
            </a:r>
            <a:endParaRPr lang="en-IN" sz="5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0635" y="2478785"/>
            <a:ext cx="9135392" cy="1498459"/>
            <a:chOff x="676655" y="1591055"/>
            <a:chExt cx="8021320" cy="1315720"/>
          </a:xfrm>
        </p:grpSpPr>
        <p:sp>
          <p:nvSpPr>
            <p:cNvPr id="3" name="object 3"/>
            <p:cNvSpPr/>
            <p:nvPr/>
          </p:nvSpPr>
          <p:spPr>
            <a:xfrm>
              <a:off x="686561" y="1600961"/>
              <a:ext cx="8001000" cy="1295400"/>
            </a:xfrm>
            <a:custGeom>
              <a:avLst/>
              <a:gdLst/>
              <a:ahLst/>
              <a:cxnLst/>
              <a:rect l="l" t="t" r="r" b="b"/>
              <a:pathLst>
                <a:path w="8001000" h="1295400">
                  <a:moveTo>
                    <a:pt x="7785100" y="0"/>
                  </a:moveTo>
                  <a:lnTo>
                    <a:pt x="215900" y="0"/>
                  </a:lnTo>
                  <a:lnTo>
                    <a:pt x="210198" y="49508"/>
                  </a:lnTo>
                  <a:lnTo>
                    <a:pt x="193956" y="94953"/>
                  </a:lnTo>
                  <a:lnTo>
                    <a:pt x="168469" y="135040"/>
                  </a:lnTo>
                  <a:lnTo>
                    <a:pt x="135035" y="168473"/>
                  </a:lnTo>
                  <a:lnTo>
                    <a:pt x="94948" y="193958"/>
                  </a:lnTo>
                  <a:lnTo>
                    <a:pt x="49504" y="210198"/>
                  </a:lnTo>
                  <a:lnTo>
                    <a:pt x="0" y="215900"/>
                  </a:lnTo>
                  <a:lnTo>
                    <a:pt x="0" y="1079500"/>
                  </a:lnTo>
                  <a:lnTo>
                    <a:pt x="49504" y="1085201"/>
                  </a:lnTo>
                  <a:lnTo>
                    <a:pt x="94948" y="1101441"/>
                  </a:lnTo>
                  <a:lnTo>
                    <a:pt x="135035" y="1126926"/>
                  </a:lnTo>
                  <a:lnTo>
                    <a:pt x="168469" y="1160359"/>
                  </a:lnTo>
                  <a:lnTo>
                    <a:pt x="193956" y="1200446"/>
                  </a:lnTo>
                  <a:lnTo>
                    <a:pt x="210198" y="1245891"/>
                  </a:lnTo>
                  <a:lnTo>
                    <a:pt x="215900" y="1295400"/>
                  </a:lnTo>
                  <a:lnTo>
                    <a:pt x="7785100" y="1295400"/>
                  </a:lnTo>
                  <a:lnTo>
                    <a:pt x="7790801" y="1245891"/>
                  </a:lnTo>
                  <a:lnTo>
                    <a:pt x="7807041" y="1200446"/>
                  </a:lnTo>
                  <a:lnTo>
                    <a:pt x="7832526" y="1160359"/>
                  </a:lnTo>
                  <a:lnTo>
                    <a:pt x="7865959" y="1126926"/>
                  </a:lnTo>
                  <a:lnTo>
                    <a:pt x="7906046" y="1101441"/>
                  </a:lnTo>
                  <a:lnTo>
                    <a:pt x="7951491" y="1085201"/>
                  </a:lnTo>
                  <a:lnTo>
                    <a:pt x="8001000" y="1079500"/>
                  </a:lnTo>
                  <a:lnTo>
                    <a:pt x="8001000" y="215900"/>
                  </a:lnTo>
                  <a:lnTo>
                    <a:pt x="7951491" y="210198"/>
                  </a:lnTo>
                  <a:lnTo>
                    <a:pt x="7906046" y="193958"/>
                  </a:lnTo>
                  <a:lnTo>
                    <a:pt x="7865959" y="168473"/>
                  </a:lnTo>
                  <a:lnTo>
                    <a:pt x="7832526" y="135040"/>
                  </a:lnTo>
                  <a:lnTo>
                    <a:pt x="7807041" y="94953"/>
                  </a:lnTo>
                  <a:lnTo>
                    <a:pt x="7790801" y="49508"/>
                  </a:lnTo>
                  <a:lnTo>
                    <a:pt x="7785100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4" name="object 4"/>
            <p:cNvSpPr/>
            <p:nvPr/>
          </p:nvSpPr>
          <p:spPr>
            <a:xfrm>
              <a:off x="686561" y="1600961"/>
              <a:ext cx="8001000" cy="1295400"/>
            </a:xfrm>
            <a:custGeom>
              <a:avLst/>
              <a:gdLst/>
              <a:ahLst/>
              <a:cxnLst/>
              <a:rect l="l" t="t" r="r" b="b"/>
              <a:pathLst>
                <a:path w="8001000" h="1295400">
                  <a:moveTo>
                    <a:pt x="0" y="215900"/>
                  </a:moveTo>
                  <a:lnTo>
                    <a:pt x="49504" y="210198"/>
                  </a:lnTo>
                  <a:lnTo>
                    <a:pt x="94948" y="193958"/>
                  </a:lnTo>
                  <a:lnTo>
                    <a:pt x="135035" y="168473"/>
                  </a:lnTo>
                  <a:lnTo>
                    <a:pt x="168469" y="135040"/>
                  </a:lnTo>
                  <a:lnTo>
                    <a:pt x="193956" y="94953"/>
                  </a:lnTo>
                  <a:lnTo>
                    <a:pt x="210198" y="49508"/>
                  </a:lnTo>
                  <a:lnTo>
                    <a:pt x="215900" y="0"/>
                  </a:lnTo>
                  <a:lnTo>
                    <a:pt x="7785100" y="0"/>
                  </a:lnTo>
                  <a:lnTo>
                    <a:pt x="7790801" y="49508"/>
                  </a:lnTo>
                  <a:lnTo>
                    <a:pt x="7807041" y="94953"/>
                  </a:lnTo>
                  <a:lnTo>
                    <a:pt x="7832526" y="135040"/>
                  </a:lnTo>
                  <a:lnTo>
                    <a:pt x="7865959" y="168473"/>
                  </a:lnTo>
                  <a:lnTo>
                    <a:pt x="7906046" y="193958"/>
                  </a:lnTo>
                  <a:lnTo>
                    <a:pt x="7951491" y="210198"/>
                  </a:lnTo>
                  <a:lnTo>
                    <a:pt x="8001000" y="215900"/>
                  </a:lnTo>
                  <a:lnTo>
                    <a:pt x="8001000" y="1079500"/>
                  </a:lnTo>
                  <a:lnTo>
                    <a:pt x="7951491" y="1085201"/>
                  </a:lnTo>
                  <a:lnTo>
                    <a:pt x="7906046" y="1101441"/>
                  </a:lnTo>
                  <a:lnTo>
                    <a:pt x="7865959" y="1126926"/>
                  </a:lnTo>
                  <a:lnTo>
                    <a:pt x="7832526" y="1160359"/>
                  </a:lnTo>
                  <a:lnTo>
                    <a:pt x="7807041" y="1200446"/>
                  </a:lnTo>
                  <a:lnTo>
                    <a:pt x="7790801" y="1245891"/>
                  </a:lnTo>
                  <a:lnTo>
                    <a:pt x="7785100" y="1295400"/>
                  </a:lnTo>
                  <a:lnTo>
                    <a:pt x="215900" y="1295400"/>
                  </a:lnTo>
                  <a:lnTo>
                    <a:pt x="210198" y="1245891"/>
                  </a:lnTo>
                  <a:lnTo>
                    <a:pt x="193956" y="1200446"/>
                  </a:lnTo>
                  <a:lnTo>
                    <a:pt x="168469" y="1160359"/>
                  </a:lnTo>
                  <a:lnTo>
                    <a:pt x="135035" y="1126926"/>
                  </a:lnTo>
                  <a:lnTo>
                    <a:pt x="94948" y="1101441"/>
                  </a:lnTo>
                  <a:lnTo>
                    <a:pt x="49504" y="1085201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28632" y="2412195"/>
            <a:ext cx="5816653" cy="1557552"/>
          </a:xfrm>
          <a:prstGeom prst="rect">
            <a:avLst/>
          </a:prstGeom>
        </p:spPr>
        <p:txBody>
          <a:bodyPr vert="horz" wrap="square" lIns="0" tIns="15187" rIns="0" bIns="0" rtlCol="0">
            <a:spAutoFit/>
          </a:bodyPr>
          <a:lstStyle/>
          <a:p>
            <a:pPr marL="509134" marR="5786" indent="-495393">
              <a:spcBef>
                <a:spcPts val="120"/>
              </a:spcBef>
            </a:pPr>
            <a:r>
              <a:rPr sz="5011" b="1" spc="-359" dirty="0">
                <a:solidFill>
                  <a:srgbClr val="FFFFFF"/>
                </a:solidFill>
                <a:latin typeface="Arial"/>
                <a:cs typeface="Arial"/>
              </a:rPr>
              <a:t>Advanced </a:t>
            </a:r>
            <a:r>
              <a:rPr sz="5011" b="1" spc="-478" dirty="0">
                <a:solidFill>
                  <a:srgbClr val="FFFFFF"/>
                </a:solidFill>
                <a:latin typeface="Arial"/>
                <a:cs typeface="Arial"/>
              </a:rPr>
              <a:t>Techniques  </a:t>
            </a:r>
            <a:r>
              <a:rPr sz="5011" b="1" spc="-313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5011" b="1" spc="-535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r>
              <a:rPr sz="5011" b="1" spc="1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11" b="1" spc="-399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5011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17768" y="4474801"/>
            <a:ext cx="8354342" cy="3060559"/>
            <a:chOff x="981455" y="3343655"/>
            <a:chExt cx="7335520" cy="2687320"/>
          </a:xfrm>
        </p:grpSpPr>
        <p:sp>
          <p:nvSpPr>
            <p:cNvPr id="7" name="object 7"/>
            <p:cNvSpPr/>
            <p:nvPr/>
          </p:nvSpPr>
          <p:spPr>
            <a:xfrm>
              <a:off x="991361" y="3353561"/>
              <a:ext cx="7315200" cy="2667000"/>
            </a:xfrm>
            <a:custGeom>
              <a:avLst/>
              <a:gdLst/>
              <a:ahLst/>
              <a:cxnLst/>
              <a:rect l="l" t="t" r="r" b="b"/>
              <a:pathLst>
                <a:path w="7315200" h="2667000">
                  <a:moveTo>
                    <a:pt x="3657600" y="0"/>
                  </a:moveTo>
                  <a:lnTo>
                    <a:pt x="3589654" y="225"/>
                  </a:lnTo>
                  <a:lnTo>
                    <a:pt x="3522009" y="899"/>
                  </a:lnTo>
                  <a:lnTo>
                    <a:pt x="3454676" y="2017"/>
                  </a:lnTo>
                  <a:lnTo>
                    <a:pt x="3387664" y="3576"/>
                  </a:lnTo>
                  <a:lnTo>
                    <a:pt x="3320984" y="5571"/>
                  </a:lnTo>
                  <a:lnTo>
                    <a:pt x="3254648" y="8000"/>
                  </a:lnTo>
                  <a:lnTo>
                    <a:pt x="3188665" y="10857"/>
                  </a:lnTo>
                  <a:lnTo>
                    <a:pt x="3123047" y="14139"/>
                  </a:lnTo>
                  <a:lnTo>
                    <a:pt x="3057805" y="17842"/>
                  </a:lnTo>
                  <a:lnTo>
                    <a:pt x="2992948" y="21962"/>
                  </a:lnTo>
                  <a:lnTo>
                    <a:pt x="2928487" y="26496"/>
                  </a:lnTo>
                  <a:lnTo>
                    <a:pt x="2864434" y="31439"/>
                  </a:lnTo>
                  <a:lnTo>
                    <a:pt x="2800799" y="36787"/>
                  </a:lnTo>
                  <a:lnTo>
                    <a:pt x="2737593" y="42538"/>
                  </a:lnTo>
                  <a:lnTo>
                    <a:pt x="2674826" y="48685"/>
                  </a:lnTo>
                  <a:lnTo>
                    <a:pt x="2612508" y="55227"/>
                  </a:lnTo>
                  <a:lnTo>
                    <a:pt x="2550652" y="62159"/>
                  </a:lnTo>
                  <a:lnTo>
                    <a:pt x="2489266" y="69476"/>
                  </a:lnTo>
                  <a:lnTo>
                    <a:pt x="2428363" y="77176"/>
                  </a:lnTo>
                  <a:lnTo>
                    <a:pt x="2367953" y="85254"/>
                  </a:lnTo>
                  <a:lnTo>
                    <a:pt x="2308046" y="93706"/>
                  </a:lnTo>
                  <a:lnTo>
                    <a:pt x="2248653" y="102529"/>
                  </a:lnTo>
                  <a:lnTo>
                    <a:pt x="2189784" y="111719"/>
                  </a:lnTo>
                  <a:lnTo>
                    <a:pt x="2131451" y="121271"/>
                  </a:lnTo>
                  <a:lnTo>
                    <a:pt x="2073665" y="131181"/>
                  </a:lnTo>
                  <a:lnTo>
                    <a:pt x="2016435" y="141447"/>
                  </a:lnTo>
                  <a:lnTo>
                    <a:pt x="1959772" y="152064"/>
                  </a:lnTo>
                  <a:lnTo>
                    <a:pt x="1903688" y="163027"/>
                  </a:lnTo>
                  <a:lnTo>
                    <a:pt x="1848192" y="174334"/>
                  </a:lnTo>
                  <a:lnTo>
                    <a:pt x="1793296" y="185981"/>
                  </a:lnTo>
                  <a:lnTo>
                    <a:pt x="1739010" y="197962"/>
                  </a:lnTo>
                  <a:lnTo>
                    <a:pt x="1685345" y="210275"/>
                  </a:lnTo>
                  <a:lnTo>
                    <a:pt x="1632312" y="222916"/>
                  </a:lnTo>
                  <a:lnTo>
                    <a:pt x="1579921" y="235881"/>
                  </a:lnTo>
                  <a:lnTo>
                    <a:pt x="1528183" y="249165"/>
                  </a:lnTo>
                  <a:lnTo>
                    <a:pt x="1477108" y="262765"/>
                  </a:lnTo>
                  <a:lnTo>
                    <a:pt x="1426708" y="276677"/>
                  </a:lnTo>
                  <a:lnTo>
                    <a:pt x="1376992" y="290898"/>
                  </a:lnTo>
                  <a:lnTo>
                    <a:pt x="1327973" y="305422"/>
                  </a:lnTo>
                  <a:lnTo>
                    <a:pt x="1279659" y="320247"/>
                  </a:lnTo>
                  <a:lnTo>
                    <a:pt x="1232063" y="335369"/>
                  </a:lnTo>
                  <a:lnTo>
                    <a:pt x="1185194" y="350783"/>
                  </a:lnTo>
                  <a:lnTo>
                    <a:pt x="1139064" y="366485"/>
                  </a:lnTo>
                  <a:lnTo>
                    <a:pt x="1093683" y="382473"/>
                  </a:lnTo>
                  <a:lnTo>
                    <a:pt x="1049061" y="398741"/>
                  </a:lnTo>
                  <a:lnTo>
                    <a:pt x="1005210" y="415286"/>
                  </a:lnTo>
                  <a:lnTo>
                    <a:pt x="962140" y="432105"/>
                  </a:lnTo>
                  <a:lnTo>
                    <a:pt x="919862" y="449192"/>
                  </a:lnTo>
                  <a:lnTo>
                    <a:pt x="878386" y="466545"/>
                  </a:lnTo>
                  <a:lnTo>
                    <a:pt x="837724" y="484160"/>
                  </a:lnTo>
                  <a:lnTo>
                    <a:pt x="797885" y="502031"/>
                  </a:lnTo>
                  <a:lnTo>
                    <a:pt x="758880" y="520157"/>
                  </a:lnTo>
                  <a:lnTo>
                    <a:pt x="720721" y="538532"/>
                  </a:lnTo>
                  <a:lnTo>
                    <a:pt x="683418" y="557153"/>
                  </a:lnTo>
                  <a:lnTo>
                    <a:pt x="646982" y="576016"/>
                  </a:lnTo>
                  <a:lnTo>
                    <a:pt x="611422" y="595117"/>
                  </a:lnTo>
                  <a:lnTo>
                    <a:pt x="576751" y="614452"/>
                  </a:lnTo>
                  <a:lnTo>
                    <a:pt x="542978" y="634017"/>
                  </a:lnTo>
                  <a:lnTo>
                    <a:pt x="510114" y="653809"/>
                  </a:lnTo>
                  <a:lnTo>
                    <a:pt x="447157" y="694056"/>
                  </a:lnTo>
                  <a:lnTo>
                    <a:pt x="387966" y="735162"/>
                  </a:lnTo>
                  <a:lnTo>
                    <a:pt x="332625" y="777095"/>
                  </a:lnTo>
                  <a:lnTo>
                    <a:pt x="281221" y="819824"/>
                  </a:lnTo>
                  <a:lnTo>
                    <a:pt x="233838" y="863319"/>
                  </a:lnTo>
                  <a:lnTo>
                    <a:pt x="190562" y="907548"/>
                  </a:lnTo>
                  <a:lnTo>
                    <a:pt x="151479" y="952480"/>
                  </a:lnTo>
                  <a:lnTo>
                    <a:pt x="116674" y="998083"/>
                  </a:lnTo>
                  <a:lnTo>
                    <a:pt x="86232" y="1044327"/>
                  </a:lnTo>
                  <a:lnTo>
                    <a:pt x="60239" y="1091181"/>
                  </a:lnTo>
                  <a:lnTo>
                    <a:pt x="38781" y="1138612"/>
                  </a:lnTo>
                  <a:lnTo>
                    <a:pt x="21942" y="1186591"/>
                  </a:lnTo>
                  <a:lnTo>
                    <a:pt x="9809" y="1235086"/>
                  </a:lnTo>
                  <a:lnTo>
                    <a:pt x="2466" y="1284066"/>
                  </a:lnTo>
                  <a:lnTo>
                    <a:pt x="0" y="1333500"/>
                  </a:lnTo>
                  <a:lnTo>
                    <a:pt x="618" y="1358271"/>
                  </a:lnTo>
                  <a:lnTo>
                    <a:pt x="5533" y="1407481"/>
                  </a:lnTo>
                  <a:lnTo>
                    <a:pt x="15282" y="1456223"/>
                  </a:lnTo>
                  <a:lnTo>
                    <a:pt x="29779" y="1504464"/>
                  </a:lnTo>
                  <a:lnTo>
                    <a:pt x="48938" y="1552173"/>
                  </a:lnTo>
                  <a:lnTo>
                    <a:pt x="72674" y="1599319"/>
                  </a:lnTo>
                  <a:lnTo>
                    <a:pt x="100902" y="1645872"/>
                  </a:lnTo>
                  <a:lnTo>
                    <a:pt x="133536" y="1691800"/>
                  </a:lnTo>
                  <a:lnTo>
                    <a:pt x="170491" y="1737071"/>
                  </a:lnTo>
                  <a:lnTo>
                    <a:pt x="211681" y="1781655"/>
                  </a:lnTo>
                  <a:lnTo>
                    <a:pt x="257021" y="1825521"/>
                  </a:lnTo>
                  <a:lnTo>
                    <a:pt x="306426" y="1868637"/>
                  </a:lnTo>
                  <a:lnTo>
                    <a:pt x="359809" y="1910972"/>
                  </a:lnTo>
                  <a:lnTo>
                    <a:pt x="417086" y="1952496"/>
                  </a:lnTo>
                  <a:lnTo>
                    <a:pt x="478170" y="1993176"/>
                  </a:lnTo>
                  <a:lnTo>
                    <a:pt x="542978" y="2032982"/>
                  </a:lnTo>
                  <a:lnTo>
                    <a:pt x="576751" y="2052547"/>
                  </a:lnTo>
                  <a:lnTo>
                    <a:pt x="611422" y="2071882"/>
                  </a:lnTo>
                  <a:lnTo>
                    <a:pt x="646982" y="2090983"/>
                  </a:lnTo>
                  <a:lnTo>
                    <a:pt x="683418" y="2109846"/>
                  </a:lnTo>
                  <a:lnTo>
                    <a:pt x="720721" y="2128467"/>
                  </a:lnTo>
                  <a:lnTo>
                    <a:pt x="758880" y="2146842"/>
                  </a:lnTo>
                  <a:lnTo>
                    <a:pt x="797885" y="2164968"/>
                  </a:lnTo>
                  <a:lnTo>
                    <a:pt x="837724" y="2182839"/>
                  </a:lnTo>
                  <a:lnTo>
                    <a:pt x="878386" y="2200454"/>
                  </a:lnTo>
                  <a:lnTo>
                    <a:pt x="919862" y="2217807"/>
                  </a:lnTo>
                  <a:lnTo>
                    <a:pt x="962140" y="2234894"/>
                  </a:lnTo>
                  <a:lnTo>
                    <a:pt x="1005210" y="2251713"/>
                  </a:lnTo>
                  <a:lnTo>
                    <a:pt x="1049061" y="2268258"/>
                  </a:lnTo>
                  <a:lnTo>
                    <a:pt x="1093683" y="2284526"/>
                  </a:lnTo>
                  <a:lnTo>
                    <a:pt x="1139064" y="2300514"/>
                  </a:lnTo>
                  <a:lnTo>
                    <a:pt x="1185194" y="2316216"/>
                  </a:lnTo>
                  <a:lnTo>
                    <a:pt x="1232063" y="2331630"/>
                  </a:lnTo>
                  <a:lnTo>
                    <a:pt x="1279659" y="2346752"/>
                  </a:lnTo>
                  <a:lnTo>
                    <a:pt x="1327973" y="2361577"/>
                  </a:lnTo>
                  <a:lnTo>
                    <a:pt x="1376992" y="2376101"/>
                  </a:lnTo>
                  <a:lnTo>
                    <a:pt x="1426708" y="2390322"/>
                  </a:lnTo>
                  <a:lnTo>
                    <a:pt x="1477108" y="2404234"/>
                  </a:lnTo>
                  <a:lnTo>
                    <a:pt x="1528183" y="2417834"/>
                  </a:lnTo>
                  <a:lnTo>
                    <a:pt x="1579921" y="2431118"/>
                  </a:lnTo>
                  <a:lnTo>
                    <a:pt x="1632312" y="2444083"/>
                  </a:lnTo>
                  <a:lnTo>
                    <a:pt x="1685345" y="2456724"/>
                  </a:lnTo>
                  <a:lnTo>
                    <a:pt x="1739010" y="2469037"/>
                  </a:lnTo>
                  <a:lnTo>
                    <a:pt x="1793296" y="2481018"/>
                  </a:lnTo>
                  <a:lnTo>
                    <a:pt x="1848192" y="2492665"/>
                  </a:lnTo>
                  <a:lnTo>
                    <a:pt x="1903688" y="2503972"/>
                  </a:lnTo>
                  <a:lnTo>
                    <a:pt x="1959772" y="2514935"/>
                  </a:lnTo>
                  <a:lnTo>
                    <a:pt x="2016435" y="2525552"/>
                  </a:lnTo>
                  <a:lnTo>
                    <a:pt x="2073665" y="2535818"/>
                  </a:lnTo>
                  <a:lnTo>
                    <a:pt x="2131451" y="2545728"/>
                  </a:lnTo>
                  <a:lnTo>
                    <a:pt x="2189784" y="2555280"/>
                  </a:lnTo>
                  <a:lnTo>
                    <a:pt x="2248653" y="2564470"/>
                  </a:lnTo>
                  <a:lnTo>
                    <a:pt x="2308046" y="2573293"/>
                  </a:lnTo>
                  <a:lnTo>
                    <a:pt x="2367953" y="2581745"/>
                  </a:lnTo>
                  <a:lnTo>
                    <a:pt x="2428363" y="2589823"/>
                  </a:lnTo>
                  <a:lnTo>
                    <a:pt x="2489266" y="2597523"/>
                  </a:lnTo>
                  <a:lnTo>
                    <a:pt x="2550652" y="2604840"/>
                  </a:lnTo>
                  <a:lnTo>
                    <a:pt x="2612508" y="2611772"/>
                  </a:lnTo>
                  <a:lnTo>
                    <a:pt x="2674826" y="2618314"/>
                  </a:lnTo>
                  <a:lnTo>
                    <a:pt x="2737593" y="2624461"/>
                  </a:lnTo>
                  <a:lnTo>
                    <a:pt x="2800799" y="2630212"/>
                  </a:lnTo>
                  <a:lnTo>
                    <a:pt x="2864434" y="2635560"/>
                  </a:lnTo>
                  <a:lnTo>
                    <a:pt x="2928487" y="2640503"/>
                  </a:lnTo>
                  <a:lnTo>
                    <a:pt x="2992948" y="2645037"/>
                  </a:lnTo>
                  <a:lnTo>
                    <a:pt x="3057805" y="2649157"/>
                  </a:lnTo>
                  <a:lnTo>
                    <a:pt x="3123047" y="2652860"/>
                  </a:lnTo>
                  <a:lnTo>
                    <a:pt x="3188665" y="2656142"/>
                  </a:lnTo>
                  <a:lnTo>
                    <a:pt x="3254648" y="2658999"/>
                  </a:lnTo>
                  <a:lnTo>
                    <a:pt x="3320984" y="2661428"/>
                  </a:lnTo>
                  <a:lnTo>
                    <a:pt x="3387664" y="2663423"/>
                  </a:lnTo>
                  <a:lnTo>
                    <a:pt x="3454676" y="2664982"/>
                  </a:lnTo>
                  <a:lnTo>
                    <a:pt x="3522009" y="2666100"/>
                  </a:lnTo>
                  <a:lnTo>
                    <a:pt x="3589654" y="2666774"/>
                  </a:lnTo>
                  <a:lnTo>
                    <a:pt x="3657600" y="2667000"/>
                  </a:lnTo>
                  <a:lnTo>
                    <a:pt x="3725545" y="2666774"/>
                  </a:lnTo>
                  <a:lnTo>
                    <a:pt x="3793190" y="2666100"/>
                  </a:lnTo>
                  <a:lnTo>
                    <a:pt x="3860523" y="2664982"/>
                  </a:lnTo>
                  <a:lnTo>
                    <a:pt x="3927535" y="2663423"/>
                  </a:lnTo>
                  <a:lnTo>
                    <a:pt x="3994215" y="2661428"/>
                  </a:lnTo>
                  <a:lnTo>
                    <a:pt x="4060551" y="2658999"/>
                  </a:lnTo>
                  <a:lnTo>
                    <a:pt x="4126534" y="2656142"/>
                  </a:lnTo>
                  <a:lnTo>
                    <a:pt x="4192152" y="2652860"/>
                  </a:lnTo>
                  <a:lnTo>
                    <a:pt x="4257394" y="2649157"/>
                  </a:lnTo>
                  <a:lnTo>
                    <a:pt x="4322251" y="2645037"/>
                  </a:lnTo>
                  <a:lnTo>
                    <a:pt x="4386712" y="2640503"/>
                  </a:lnTo>
                  <a:lnTo>
                    <a:pt x="4450765" y="2635560"/>
                  </a:lnTo>
                  <a:lnTo>
                    <a:pt x="4514400" y="2630212"/>
                  </a:lnTo>
                  <a:lnTo>
                    <a:pt x="4577606" y="2624461"/>
                  </a:lnTo>
                  <a:lnTo>
                    <a:pt x="4640373" y="2618314"/>
                  </a:lnTo>
                  <a:lnTo>
                    <a:pt x="4702691" y="2611772"/>
                  </a:lnTo>
                  <a:lnTo>
                    <a:pt x="4764547" y="2604840"/>
                  </a:lnTo>
                  <a:lnTo>
                    <a:pt x="4825933" y="2597523"/>
                  </a:lnTo>
                  <a:lnTo>
                    <a:pt x="4886836" y="2589823"/>
                  </a:lnTo>
                  <a:lnTo>
                    <a:pt x="4947246" y="2581745"/>
                  </a:lnTo>
                  <a:lnTo>
                    <a:pt x="5007153" y="2573293"/>
                  </a:lnTo>
                  <a:lnTo>
                    <a:pt x="5066546" y="2564470"/>
                  </a:lnTo>
                  <a:lnTo>
                    <a:pt x="5125415" y="2555280"/>
                  </a:lnTo>
                  <a:lnTo>
                    <a:pt x="5183748" y="2545728"/>
                  </a:lnTo>
                  <a:lnTo>
                    <a:pt x="5241534" y="2535818"/>
                  </a:lnTo>
                  <a:lnTo>
                    <a:pt x="5298764" y="2525552"/>
                  </a:lnTo>
                  <a:lnTo>
                    <a:pt x="5355427" y="2514935"/>
                  </a:lnTo>
                  <a:lnTo>
                    <a:pt x="5411511" y="2503972"/>
                  </a:lnTo>
                  <a:lnTo>
                    <a:pt x="5467007" y="2492665"/>
                  </a:lnTo>
                  <a:lnTo>
                    <a:pt x="5521903" y="2481018"/>
                  </a:lnTo>
                  <a:lnTo>
                    <a:pt x="5576189" y="2469037"/>
                  </a:lnTo>
                  <a:lnTo>
                    <a:pt x="5629854" y="2456724"/>
                  </a:lnTo>
                  <a:lnTo>
                    <a:pt x="5682887" y="2444083"/>
                  </a:lnTo>
                  <a:lnTo>
                    <a:pt x="5735278" y="2431118"/>
                  </a:lnTo>
                  <a:lnTo>
                    <a:pt x="5787016" y="2417834"/>
                  </a:lnTo>
                  <a:lnTo>
                    <a:pt x="5838091" y="2404234"/>
                  </a:lnTo>
                  <a:lnTo>
                    <a:pt x="5888491" y="2390322"/>
                  </a:lnTo>
                  <a:lnTo>
                    <a:pt x="5938207" y="2376101"/>
                  </a:lnTo>
                  <a:lnTo>
                    <a:pt x="5987226" y="2361577"/>
                  </a:lnTo>
                  <a:lnTo>
                    <a:pt x="6035540" y="2346752"/>
                  </a:lnTo>
                  <a:lnTo>
                    <a:pt x="6083136" y="2331630"/>
                  </a:lnTo>
                  <a:lnTo>
                    <a:pt x="6130005" y="2316216"/>
                  </a:lnTo>
                  <a:lnTo>
                    <a:pt x="6176135" y="2300514"/>
                  </a:lnTo>
                  <a:lnTo>
                    <a:pt x="6221516" y="2284526"/>
                  </a:lnTo>
                  <a:lnTo>
                    <a:pt x="6266138" y="2268258"/>
                  </a:lnTo>
                  <a:lnTo>
                    <a:pt x="6309989" y="2251713"/>
                  </a:lnTo>
                  <a:lnTo>
                    <a:pt x="6353059" y="2234894"/>
                  </a:lnTo>
                  <a:lnTo>
                    <a:pt x="6395337" y="2217807"/>
                  </a:lnTo>
                  <a:lnTo>
                    <a:pt x="6436813" y="2200454"/>
                  </a:lnTo>
                  <a:lnTo>
                    <a:pt x="6477475" y="2182839"/>
                  </a:lnTo>
                  <a:lnTo>
                    <a:pt x="6517314" y="2164968"/>
                  </a:lnTo>
                  <a:lnTo>
                    <a:pt x="6556319" y="2146842"/>
                  </a:lnTo>
                  <a:lnTo>
                    <a:pt x="6594478" y="2128467"/>
                  </a:lnTo>
                  <a:lnTo>
                    <a:pt x="6631781" y="2109846"/>
                  </a:lnTo>
                  <a:lnTo>
                    <a:pt x="6668217" y="2090983"/>
                  </a:lnTo>
                  <a:lnTo>
                    <a:pt x="6703777" y="2071882"/>
                  </a:lnTo>
                  <a:lnTo>
                    <a:pt x="6738448" y="2052547"/>
                  </a:lnTo>
                  <a:lnTo>
                    <a:pt x="6772221" y="2032982"/>
                  </a:lnTo>
                  <a:lnTo>
                    <a:pt x="6805085" y="2013190"/>
                  </a:lnTo>
                  <a:lnTo>
                    <a:pt x="6868042" y="1972943"/>
                  </a:lnTo>
                  <a:lnTo>
                    <a:pt x="6927233" y="1931837"/>
                  </a:lnTo>
                  <a:lnTo>
                    <a:pt x="6982574" y="1889904"/>
                  </a:lnTo>
                  <a:lnTo>
                    <a:pt x="7033978" y="1847175"/>
                  </a:lnTo>
                  <a:lnTo>
                    <a:pt x="7081361" y="1803680"/>
                  </a:lnTo>
                  <a:lnTo>
                    <a:pt x="7124637" y="1759451"/>
                  </a:lnTo>
                  <a:lnTo>
                    <a:pt x="7163720" y="1714519"/>
                  </a:lnTo>
                  <a:lnTo>
                    <a:pt x="7198525" y="1668916"/>
                  </a:lnTo>
                  <a:lnTo>
                    <a:pt x="7228967" y="1622672"/>
                  </a:lnTo>
                  <a:lnTo>
                    <a:pt x="7254960" y="1575818"/>
                  </a:lnTo>
                  <a:lnTo>
                    <a:pt x="7276418" y="1528387"/>
                  </a:lnTo>
                  <a:lnTo>
                    <a:pt x="7293257" y="1480408"/>
                  </a:lnTo>
                  <a:lnTo>
                    <a:pt x="7305390" y="1431913"/>
                  </a:lnTo>
                  <a:lnTo>
                    <a:pt x="7312733" y="1382933"/>
                  </a:lnTo>
                  <a:lnTo>
                    <a:pt x="7315200" y="1333500"/>
                  </a:lnTo>
                  <a:lnTo>
                    <a:pt x="7314581" y="1308728"/>
                  </a:lnTo>
                  <a:lnTo>
                    <a:pt x="7309666" y="1259518"/>
                  </a:lnTo>
                  <a:lnTo>
                    <a:pt x="7299917" y="1210776"/>
                  </a:lnTo>
                  <a:lnTo>
                    <a:pt x="7285420" y="1162535"/>
                  </a:lnTo>
                  <a:lnTo>
                    <a:pt x="7266261" y="1114826"/>
                  </a:lnTo>
                  <a:lnTo>
                    <a:pt x="7242525" y="1067680"/>
                  </a:lnTo>
                  <a:lnTo>
                    <a:pt x="7214297" y="1021127"/>
                  </a:lnTo>
                  <a:lnTo>
                    <a:pt x="7181663" y="975199"/>
                  </a:lnTo>
                  <a:lnTo>
                    <a:pt x="7144708" y="929928"/>
                  </a:lnTo>
                  <a:lnTo>
                    <a:pt x="7103518" y="885344"/>
                  </a:lnTo>
                  <a:lnTo>
                    <a:pt x="7058178" y="841478"/>
                  </a:lnTo>
                  <a:lnTo>
                    <a:pt x="7008773" y="798362"/>
                  </a:lnTo>
                  <a:lnTo>
                    <a:pt x="6955390" y="756027"/>
                  </a:lnTo>
                  <a:lnTo>
                    <a:pt x="6898113" y="714503"/>
                  </a:lnTo>
                  <a:lnTo>
                    <a:pt x="6837029" y="673823"/>
                  </a:lnTo>
                  <a:lnTo>
                    <a:pt x="6772221" y="634017"/>
                  </a:lnTo>
                  <a:lnTo>
                    <a:pt x="6738448" y="614452"/>
                  </a:lnTo>
                  <a:lnTo>
                    <a:pt x="6703777" y="595117"/>
                  </a:lnTo>
                  <a:lnTo>
                    <a:pt x="6668217" y="576016"/>
                  </a:lnTo>
                  <a:lnTo>
                    <a:pt x="6631781" y="557153"/>
                  </a:lnTo>
                  <a:lnTo>
                    <a:pt x="6594478" y="538532"/>
                  </a:lnTo>
                  <a:lnTo>
                    <a:pt x="6556319" y="520157"/>
                  </a:lnTo>
                  <a:lnTo>
                    <a:pt x="6517314" y="502031"/>
                  </a:lnTo>
                  <a:lnTo>
                    <a:pt x="6477475" y="484160"/>
                  </a:lnTo>
                  <a:lnTo>
                    <a:pt x="6436813" y="466545"/>
                  </a:lnTo>
                  <a:lnTo>
                    <a:pt x="6395337" y="449192"/>
                  </a:lnTo>
                  <a:lnTo>
                    <a:pt x="6353059" y="432105"/>
                  </a:lnTo>
                  <a:lnTo>
                    <a:pt x="6309989" y="415286"/>
                  </a:lnTo>
                  <a:lnTo>
                    <a:pt x="6266138" y="398741"/>
                  </a:lnTo>
                  <a:lnTo>
                    <a:pt x="6221516" y="382473"/>
                  </a:lnTo>
                  <a:lnTo>
                    <a:pt x="6176135" y="366485"/>
                  </a:lnTo>
                  <a:lnTo>
                    <a:pt x="6130005" y="350783"/>
                  </a:lnTo>
                  <a:lnTo>
                    <a:pt x="6083136" y="335369"/>
                  </a:lnTo>
                  <a:lnTo>
                    <a:pt x="6035540" y="320247"/>
                  </a:lnTo>
                  <a:lnTo>
                    <a:pt x="5987226" y="305422"/>
                  </a:lnTo>
                  <a:lnTo>
                    <a:pt x="5938207" y="290898"/>
                  </a:lnTo>
                  <a:lnTo>
                    <a:pt x="5888491" y="276677"/>
                  </a:lnTo>
                  <a:lnTo>
                    <a:pt x="5838091" y="262765"/>
                  </a:lnTo>
                  <a:lnTo>
                    <a:pt x="5787016" y="249165"/>
                  </a:lnTo>
                  <a:lnTo>
                    <a:pt x="5735278" y="235881"/>
                  </a:lnTo>
                  <a:lnTo>
                    <a:pt x="5682887" y="222916"/>
                  </a:lnTo>
                  <a:lnTo>
                    <a:pt x="5629854" y="210275"/>
                  </a:lnTo>
                  <a:lnTo>
                    <a:pt x="5576189" y="197962"/>
                  </a:lnTo>
                  <a:lnTo>
                    <a:pt x="5521903" y="185981"/>
                  </a:lnTo>
                  <a:lnTo>
                    <a:pt x="5467007" y="174334"/>
                  </a:lnTo>
                  <a:lnTo>
                    <a:pt x="5411511" y="163027"/>
                  </a:lnTo>
                  <a:lnTo>
                    <a:pt x="5355427" y="152064"/>
                  </a:lnTo>
                  <a:lnTo>
                    <a:pt x="5298764" y="141447"/>
                  </a:lnTo>
                  <a:lnTo>
                    <a:pt x="5241534" y="131181"/>
                  </a:lnTo>
                  <a:lnTo>
                    <a:pt x="5183748" y="121271"/>
                  </a:lnTo>
                  <a:lnTo>
                    <a:pt x="5125415" y="111719"/>
                  </a:lnTo>
                  <a:lnTo>
                    <a:pt x="5066546" y="102529"/>
                  </a:lnTo>
                  <a:lnTo>
                    <a:pt x="5007153" y="93706"/>
                  </a:lnTo>
                  <a:lnTo>
                    <a:pt x="4947246" y="85254"/>
                  </a:lnTo>
                  <a:lnTo>
                    <a:pt x="4886836" y="77176"/>
                  </a:lnTo>
                  <a:lnTo>
                    <a:pt x="4825933" y="69476"/>
                  </a:lnTo>
                  <a:lnTo>
                    <a:pt x="4764547" y="62159"/>
                  </a:lnTo>
                  <a:lnTo>
                    <a:pt x="4702691" y="55227"/>
                  </a:lnTo>
                  <a:lnTo>
                    <a:pt x="4640373" y="48685"/>
                  </a:lnTo>
                  <a:lnTo>
                    <a:pt x="4577606" y="42538"/>
                  </a:lnTo>
                  <a:lnTo>
                    <a:pt x="4514400" y="36787"/>
                  </a:lnTo>
                  <a:lnTo>
                    <a:pt x="4450765" y="31439"/>
                  </a:lnTo>
                  <a:lnTo>
                    <a:pt x="4386712" y="26496"/>
                  </a:lnTo>
                  <a:lnTo>
                    <a:pt x="4322251" y="21962"/>
                  </a:lnTo>
                  <a:lnTo>
                    <a:pt x="4257394" y="17842"/>
                  </a:lnTo>
                  <a:lnTo>
                    <a:pt x="4192152" y="14139"/>
                  </a:lnTo>
                  <a:lnTo>
                    <a:pt x="4126534" y="10857"/>
                  </a:lnTo>
                  <a:lnTo>
                    <a:pt x="4060551" y="8000"/>
                  </a:lnTo>
                  <a:lnTo>
                    <a:pt x="3994215" y="5571"/>
                  </a:lnTo>
                  <a:lnTo>
                    <a:pt x="3927535" y="3576"/>
                  </a:lnTo>
                  <a:lnTo>
                    <a:pt x="3860523" y="2017"/>
                  </a:lnTo>
                  <a:lnTo>
                    <a:pt x="3793190" y="899"/>
                  </a:lnTo>
                  <a:lnTo>
                    <a:pt x="3725545" y="225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8" name="object 8"/>
            <p:cNvSpPr/>
            <p:nvPr/>
          </p:nvSpPr>
          <p:spPr>
            <a:xfrm>
              <a:off x="991361" y="3353561"/>
              <a:ext cx="7315200" cy="2667000"/>
            </a:xfrm>
            <a:custGeom>
              <a:avLst/>
              <a:gdLst/>
              <a:ahLst/>
              <a:cxnLst/>
              <a:rect l="l" t="t" r="r" b="b"/>
              <a:pathLst>
                <a:path w="7315200" h="2667000">
                  <a:moveTo>
                    <a:pt x="0" y="1333500"/>
                  </a:moveTo>
                  <a:lnTo>
                    <a:pt x="2466" y="1284066"/>
                  </a:lnTo>
                  <a:lnTo>
                    <a:pt x="9809" y="1235086"/>
                  </a:lnTo>
                  <a:lnTo>
                    <a:pt x="21942" y="1186591"/>
                  </a:lnTo>
                  <a:lnTo>
                    <a:pt x="38781" y="1138612"/>
                  </a:lnTo>
                  <a:lnTo>
                    <a:pt x="60239" y="1091181"/>
                  </a:lnTo>
                  <a:lnTo>
                    <a:pt x="86232" y="1044327"/>
                  </a:lnTo>
                  <a:lnTo>
                    <a:pt x="116674" y="998083"/>
                  </a:lnTo>
                  <a:lnTo>
                    <a:pt x="151479" y="952480"/>
                  </a:lnTo>
                  <a:lnTo>
                    <a:pt x="190562" y="907548"/>
                  </a:lnTo>
                  <a:lnTo>
                    <a:pt x="233838" y="863319"/>
                  </a:lnTo>
                  <a:lnTo>
                    <a:pt x="281221" y="819824"/>
                  </a:lnTo>
                  <a:lnTo>
                    <a:pt x="332625" y="777095"/>
                  </a:lnTo>
                  <a:lnTo>
                    <a:pt x="387966" y="735162"/>
                  </a:lnTo>
                  <a:lnTo>
                    <a:pt x="447157" y="694056"/>
                  </a:lnTo>
                  <a:lnTo>
                    <a:pt x="510114" y="653809"/>
                  </a:lnTo>
                  <a:lnTo>
                    <a:pt x="542978" y="634017"/>
                  </a:lnTo>
                  <a:lnTo>
                    <a:pt x="576751" y="614452"/>
                  </a:lnTo>
                  <a:lnTo>
                    <a:pt x="611422" y="595117"/>
                  </a:lnTo>
                  <a:lnTo>
                    <a:pt x="646982" y="576016"/>
                  </a:lnTo>
                  <a:lnTo>
                    <a:pt x="683418" y="557153"/>
                  </a:lnTo>
                  <a:lnTo>
                    <a:pt x="720721" y="538532"/>
                  </a:lnTo>
                  <a:lnTo>
                    <a:pt x="758880" y="520157"/>
                  </a:lnTo>
                  <a:lnTo>
                    <a:pt x="797885" y="502031"/>
                  </a:lnTo>
                  <a:lnTo>
                    <a:pt x="837724" y="484160"/>
                  </a:lnTo>
                  <a:lnTo>
                    <a:pt x="878386" y="466545"/>
                  </a:lnTo>
                  <a:lnTo>
                    <a:pt x="919862" y="449192"/>
                  </a:lnTo>
                  <a:lnTo>
                    <a:pt x="962140" y="432105"/>
                  </a:lnTo>
                  <a:lnTo>
                    <a:pt x="1005210" y="415286"/>
                  </a:lnTo>
                  <a:lnTo>
                    <a:pt x="1049061" y="398741"/>
                  </a:lnTo>
                  <a:lnTo>
                    <a:pt x="1093683" y="382473"/>
                  </a:lnTo>
                  <a:lnTo>
                    <a:pt x="1139064" y="366485"/>
                  </a:lnTo>
                  <a:lnTo>
                    <a:pt x="1185194" y="350783"/>
                  </a:lnTo>
                  <a:lnTo>
                    <a:pt x="1232063" y="335369"/>
                  </a:lnTo>
                  <a:lnTo>
                    <a:pt x="1279659" y="320247"/>
                  </a:lnTo>
                  <a:lnTo>
                    <a:pt x="1327973" y="305422"/>
                  </a:lnTo>
                  <a:lnTo>
                    <a:pt x="1376992" y="290898"/>
                  </a:lnTo>
                  <a:lnTo>
                    <a:pt x="1426708" y="276677"/>
                  </a:lnTo>
                  <a:lnTo>
                    <a:pt x="1477108" y="262765"/>
                  </a:lnTo>
                  <a:lnTo>
                    <a:pt x="1528183" y="249165"/>
                  </a:lnTo>
                  <a:lnTo>
                    <a:pt x="1579921" y="235881"/>
                  </a:lnTo>
                  <a:lnTo>
                    <a:pt x="1632312" y="222916"/>
                  </a:lnTo>
                  <a:lnTo>
                    <a:pt x="1685345" y="210275"/>
                  </a:lnTo>
                  <a:lnTo>
                    <a:pt x="1739010" y="197962"/>
                  </a:lnTo>
                  <a:lnTo>
                    <a:pt x="1793296" y="185981"/>
                  </a:lnTo>
                  <a:lnTo>
                    <a:pt x="1848192" y="174334"/>
                  </a:lnTo>
                  <a:lnTo>
                    <a:pt x="1903688" y="163027"/>
                  </a:lnTo>
                  <a:lnTo>
                    <a:pt x="1959772" y="152064"/>
                  </a:lnTo>
                  <a:lnTo>
                    <a:pt x="2016435" y="141447"/>
                  </a:lnTo>
                  <a:lnTo>
                    <a:pt x="2073665" y="131181"/>
                  </a:lnTo>
                  <a:lnTo>
                    <a:pt x="2131451" y="121271"/>
                  </a:lnTo>
                  <a:lnTo>
                    <a:pt x="2189784" y="111719"/>
                  </a:lnTo>
                  <a:lnTo>
                    <a:pt x="2248653" y="102529"/>
                  </a:lnTo>
                  <a:lnTo>
                    <a:pt x="2308046" y="93706"/>
                  </a:lnTo>
                  <a:lnTo>
                    <a:pt x="2367953" y="85254"/>
                  </a:lnTo>
                  <a:lnTo>
                    <a:pt x="2428363" y="77176"/>
                  </a:lnTo>
                  <a:lnTo>
                    <a:pt x="2489266" y="69476"/>
                  </a:lnTo>
                  <a:lnTo>
                    <a:pt x="2550652" y="62159"/>
                  </a:lnTo>
                  <a:lnTo>
                    <a:pt x="2612508" y="55227"/>
                  </a:lnTo>
                  <a:lnTo>
                    <a:pt x="2674826" y="48685"/>
                  </a:lnTo>
                  <a:lnTo>
                    <a:pt x="2737593" y="42538"/>
                  </a:lnTo>
                  <a:lnTo>
                    <a:pt x="2800799" y="36787"/>
                  </a:lnTo>
                  <a:lnTo>
                    <a:pt x="2864434" y="31439"/>
                  </a:lnTo>
                  <a:lnTo>
                    <a:pt x="2928487" y="26496"/>
                  </a:lnTo>
                  <a:lnTo>
                    <a:pt x="2992948" y="21962"/>
                  </a:lnTo>
                  <a:lnTo>
                    <a:pt x="3057805" y="17842"/>
                  </a:lnTo>
                  <a:lnTo>
                    <a:pt x="3123047" y="14139"/>
                  </a:lnTo>
                  <a:lnTo>
                    <a:pt x="3188665" y="10857"/>
                  </a:lnTo>
                  <a:lnTo>
                    <a:pt x="3254648" y="8000"/>
                  </a:lnTo>
                  <a:lnTo>
                    <a:pt x="3320984" y="5571"/>
                  </a:lnTo>
                  <a:lnTo>
                    <a:pt x="3387664" y="3576"/>
                  </a:lnTo>
                  <a:lnTo>
                    <a:pt x="3454676" y="2017"/>
                  </a:lnTo>
                  <a:lnTo>
                    <a:pt x="3522009" y="899"/>
                  </a:lnTo>
                  <a:lnTo>
                    <a:pt x="3589654" y="225"/>
                  </a:lnTo>
                  <a:lnTo>
                    <a:pt x="3657600" y="0"/>
                  </a:lnTo>
                  <a:lnTo>
                    <a:pt x="3725545" y="225"/>
                  </a:lnTo>
                  <a:lnTo>
                    <a:pt x="3793190" y="899"/>
                  </a:lnTo>
                  <a:lnTo>
                    <a:pt x="3860523" y="2017"/>
                  </a:lnTo>
                  <a:lnTo>
                    <a:pt x="3927535" y="3576"/>
                  </a:lnTo>
                  <a:lnTo>
                    <a:pt x="3994215" y="5571"/>
                  </a:lnTo>
                  <a:lnTo>
                    <a:pt x="4060551" y="8000"/>
                  </a:lnTo>
                  <a:lnTo>
                    <a:pt x="4126534" y="10857"/>
                  </a:lnTo>
                  <a:lnTo>
                    <a:pt x="4192152" y="14139"/>
                  </a:lnTo>
                  <a:lnTo>
                    <a:pt x="4257394" y="17842"/>
                  </a:lnTo>
                  <a:lnTo>
                    <a:pt x="4322251" y="21962"/>
                  </a:lnTo>
                  <a:lnTo>
                    <a:pt x="4386712" y="26496"/>
                  </a:lnTo>
                  <a:lnTo>
                    <a:pt x="4450765" y="31439"/>
                  </a:lnTo>
                  <a:lnTo>
                    <a:pt x="4514400" y="36787"/>
                  </a:lnTo>
                  <a:lnTo>
                    <a:pt x="4577606" y="42538"/>
                  </a:lnTo>
                  <a:lnTo>
                    <a:pt x="4640373" y="48685"/>
                  </a:lnTo>
                  <a:lnTo>
                    <a:pt x="4702691" y="55227"/>
                  </a:lnTo>
                  <a:lnTo>
                    <a:pt x="4764547" y="62159"/>
                  </a:lnTo>
                  <a:lnTo>
                    <a:pt x="4825933" y="69476"/>
                  </a:lnTo>
                  <a:lnTo>
                    <a:pt x="4886836" y="77176"/>
                  </a:lnTo>
                  <a:lnTo>
                    <a:pt x="4947246" y="85254"/>
                  </a:lnTo>
                  <a:lnTo>
                    <a:pt x="5007153" y="93706"/>
                  </a:lnTo>
                  <a:lnTo>
                    <a:pt x="5066546" y="102529"/>
                  </a:lnTo>
                  <a:lnTo>
                    <a:pt x="5125415" y="111719"/>
                  </a:lnTo>
                  <a:lnTo>
                    <a:pt x="5183748" y="121271"/>
                  </a:lnTo>
                  <a:lnTo>
                    <a:pt x="5241534" y="131181"/>
                  </a:lnTo>
                  <a:lnTo>
                    <a:pt x="5298764" y="141447"/>
                  </a:lnTo>
                  <a:lnTo>
                    <a:pt x="5355427" y="152064"/>
                  </a:lnTo>
                  <a:lnTo>
                    <a:pt x="5411511" y="163027"/>
                  </a:lnTo>
                  <a:lnTo>
                    <a:pt x="5467007" y="174334"/>
                  </a:lnTo>
                  <a:lnTo>
                    <a:pt x="5521903" y="185981"/>
                  </a:lnTo>
                  <a:lnTo>
                    <a:pt x="5576189" y="197962"/>
                  </a:lnTo>
                  <a:lnTo>
                    <a:pt x="5629854" y="210275"/>
                  </a:lnTo>
                  <a:lnTo>
                    <a:pt x="5682887" y="222916"/>
                  </a:lnTo>
                  <a:lnTo>
                    <a:pt x="5735278" y="235881"/>
                  </a:lnTo>
                  <a:lnTo>
                    <a:pt x="5787016" y="249165"/>
                  </a:lnTo>
                  <a:lnTo>
                    <a:pt x="5838091" y="262765"/>
                  </a:lnTo>
                  <a:lnTo>
                    <a:pt x="5888491" y="276677"/>
                  </a:lnTo>
                  <a:lnTo>
                    <a:pt x="5938207" y="290898"/>
                  </a:lnTo>
                  <a:lnTo>
                    <a:pt x="5987226" y="305422"/>
                  </a:lnTo>
                  <a:lnTo>
                    <a:pt x="6035540" y="320247"/>
                  </a:lnTo>
                  <a:lnTo>
                    <a:pt x="6083136" y="335369"/>
                  </a:lnTo>
                  <a:lnTo>
                    <a:pt x="6130005" y="350783"/>
                  </a:lnTo>
                  <a:lnTo>
                    <a:pt x="6176135" y="366485"/>
                  </a:lnTo>
                  <a:lnTo>
                    <a:pt x="6221516" y="382473"/>
                  </a:lnTo>
                  <a:lnTo>
                    <a:pt x="6266138" y="398741"/>
                  </a:lnTo>
                  <a:lnTo>
                    <a:pt x="6309989" y="415286"/>
                  </a:lnTo>
                  <a:lnTo>
                    <a:pt x="6353059" y="432105"/>
                  </a:lnTo>
                  <a:lnTo>
                    <a:pt x="6395337" y="449192"/>
                  </a:lnTo>
                  <a:lnTo>
                    <a:pt x="6436813" y="466545"/>
                  </a:lnTo>
                  <a:lnTo>
                    <a:pt x="6477475" y="484160"/>
                  </a:lnTo>
                  <a:lnTo>
                    <a:pt x="6517314" y="502031"/>
                  </a:lnTo>
                  <a:lnTo>
                    <a:pt x="6556319" y="520157"/>
                  </a:lnTo>
                  <a:lnTo>
                    <a:pt x="6594478" y="538532"/>
                  </a:lnTo>
                  <a:lnTo>
                    <a:pt x="6631781" y="557153"/>
                  </a:lnTo>
                  <a:lnTo>
                    <a:pt x="6668217" y="576016"/>
                  </a:lnTo>
                  <a:lnTo>
                    <a:pt x="6703777" y="595117"/>
                  </a:lnTo>
                  <a:lnTo>
                    <a:pt x="6738448" y="614452"/>
                  </a:lnTo>
                  <a:lnTo>
                    <a:pt x="6772221" y="634017"/>
                  </a:lnTo>
                  <a:lnTo>
                    <a:pt x="6805085" y="653809"/>
                  </a:lnTo>
                  <a:lnTo>
                    <a:pt x="6868042" y="694056"/>
                  </a:lnTo>
                  <a:lnTo>
                    <a:pt x="6927233" y="735162"/>
                  </a:lnTo>
                  <a:lnTo>
                    <a:pt x="6982574" y="777095"/>
                  </a:lnTo>
                  <a:lnTo>
                    <a:pt x="7033978" y="819824"/>
                  </a:lnTo>
                  <a:lnTo>
                    <a:pt x="7081361" y="863319"/>
                  </a:lnTo>
                  <a:lnTo>
                    <a:pt x="7124637" y="907548"/>
                  </a:lnTo>
                  <a:lnTo>
                    <a:pt x="7163720" y="952480"/>
                  </a:lnTo>
                  <a:lnTo>
                    <a:pt x="7198525" y="998083"/>
                  </a:lnTo>
                  <a:lnTo>
                    <a:pt x="7228967" y="1044327"/>
                  </a:lnTo>
                  <a:lnTo>
                    <a:pt x="7254960" y="1091181"/>
                  </a:lnTo>
                  <a:lnTo>
                    <a:pt x="7276418" y="1138612"/>
                  </a:lnTo>
                  <a:lnTo>
                    <a:pt x="7293257" y="1186591"/>
                  </a:lnTo>
                  <a:lnTo>
                    <a:pt x="7305390" y="1235086"/>
                  </a:lnTo>
                  <a:lnTo>
                    <a:pt x="7312733" y="1284066"/>
                  </a:lnTo>
                  <a:lnTo>
                    <a:pt x="7315200" y="1333500"/>
                  </a:lnTo>
                  <a:lnTo>
                    <a:pt x="7314581" y="1358271"/>
                  </a:lnTo>
                  <a:lnTo>
                    <a:pt x="7309666" y="1407481"/>
                  </a:lnTo>
                  <a:lnTo>
                    <a:pt x="7299917" y="1456223"/>
                  </a:lnTo>
                  <a:lnTo>
                    <a:pt x="7285420" y="1504464"/>
                  </a:lnTo>
                  <a:lnTo>
                    <a:pt x="7266261" y="1552173"/>
                  </a:lnTo>
                  <a:lnTo>
                    <a:pt x="7242525" y="1599319"/>
                  </a:lnTo>
                  <a:lnTo>
                    <a:pt x="7214297" y="1645872"/>
                  </a:lnTo>
                  <a:lnTo>
                    <a:pt x="7181663" y="1691800"/>
                  </a:lnTo>
                  <a:lnTo>
                    <a:pt x="7144708" y="1737071"/>
                  </a:lnTo>
                  <a:lnTo>
                    <a:pt x="7103518" y="1781655"/>
                  </a:lnTo>
                  <a:lnTo>
                    <a:pt x="7058178" y="1825521"/>
                  </a:lnTo>
                  <a:lnTo>
                    <a:pt x="7008773" y="1868637"/>
                  </a:lnTo>
                  <a:lnTo>
                    <a:pt x="6955390" y="1910972"/>
                  </a:lnTo>
                  <a:lnTo>
                    <a:pt x="6898113" y="1952496"/>
                  </a:lnTo>
                  <a:lnTo>
                    <a:pt x="6837029" y="1993176"/>
                  </a:lnTo>
                  <a:lnTo>
                    <a:pt x="6772221" y="2032982"/>
                  </a:lnTo>
                  <a:lnTo>
                    <a:pt x="6738448" y="2052547"/>
                  </a:lnTo>
                  <a:lnTo>
                    <a:pt x="6703777" y="2071882"/>
                  </a:lnTo>
                  <a:lnTo>
                    <a:pt x="6668217" y="2090983"/>
                  </a:lnTo>
                  <a:lnTo>
                    <a:pt x="6631781" y="2109846"/>
                  </a:lnTo>
                  <a:lnTo>
                    <a:pt x="6594478" y="2128467"/>
                  </a:lnTo>
                  <a:lnTo>
                    <a:pt x="6556319" y="2146842"/>
                  </a:lnTo>
                  <a:lnTo>
                    <a:pt x="6517314" y="2164968"/>
                  </a:lnTo>
                  <a:lnTo>
                    <a:pt x="6477475" y="2182839"/>
                  </a:lnTo>
                  <a:lnTo>
                    <a:pt x="6436813" y="2200454"/>
                  </a:lnTo>
                  <a:lnTo>
                    <a:pt x="6395337" y="2217807"/>
                  </a:lnTo>
                  <a:lnTo>
                    <a:pt x="6353059" y="2234894"/>
                  </a:lnTo>
                  <a:lnTo>
                    <a:pt x="6309989" y="2251713"/>
                  </a:lnTo>
                  <a:lnTo>
                    <a:pt x="6266138" y="2268258"/>
                  </a:lnTo>
                  <a:lnTo>
                    <a:pt x="6221516" y="2284526"/>
                  </a:lnTo>
                  <a:lnTo>
                    <a:pt x="6176135" y="2300514"/>
                  </a:lnTo>
                  <a:lnTo>
                    <a:pt x="6130005" y="2316216"/>
                  </a:lnTo>
                  <a:lnTo>
                    <a:pt x="6083136" y="2331630"/>
                  </a:lnTo>
                  <a:lnTo>
                    <a:pt x="6035540" y="2346752"/>
                  </a:lnTo>
                  <a:lnTo>
                    <a:pt x="5987226" y="2361577"/>
                  </a:lnTo>
                  <a:lnTo>
                    <a:pt x="5938207" y="2376101"/>
                  </a:lnTo>
                  <a:lnTo>
                    <a:pt x="5888491" y="2390322"/>
                  </a:lnTo>
                  <a:lnTo>
                    <a:pt x="5838091" y="2404234"/>
                  </a:lnTo>
                  <a:lnTo>
                    <a:pt x="5787016" y="2417834"/>
                  </a:lnTo>
                  <a:lnTo>
                    <a:pt x="5735278" y="2431118"/>
                  </a:lnTo>
                  <a:lnTo>
                    <a:pt x="5682887" y="2444083"/>
                  </a:lnTo>
                  <a:lnTo>
                    <a:pt x="5629854" y="2456724"/>
                  </a:lnTo>
                  <a:lnTo>
                    <a:pt x="5576189" y="2469037"/>
                  </a:lnTo>
                  <a:lnTo>
                    <a:pt x="5521903" y="2481018"/>
                  </a:lnTo>
                  <a:lnTo>
                    <a:pt x="5467007" y="2492665"/>
                  </a:lnTo>
                  <a:lnTo>
                    <a:pt x="5411511" y="2503972"/>
                  </a:lnTo>
                  <a:lnTo>
                    <a:pt x="5355427" y="2514935"/>
                  </a:lnTo>
                  <a:lnTo>
                    <a:pt x="5298764" y="2525552"/>
                  </a:lnTo>
                  <a:lnTo>
                    <a:pt x="5241534" y="2535818"/>
                  </a:lnTo>
                  <a:lnTo>
                    <a:pt x="5183748" y="2545728"/>
                  </a:lnTo>
                  <a:lnTo>
                    <a:pt x="5125415" y="2555280"/>
                  </a:lnTo>
                  <a:lnTo>
                    <a:pt x="5066546" y="2564470"/>
                  </a:lnTo>
                  <a:lnTo>
                    <a:pt x="5007153" y="2573293"/>
                  </a:lnTo>
                  <a:lnTo>
                    <a:pt x="4947246" y="2581745"/>
                  </a:lnTo>
                  <a:lnTo>
                    <a:pt x="4886836" y="2589823"/>
                  </a:lnTo>
                  <a:lnTo>
                    <a:pt x="4825933" y="2597523"/>
                  </a:lnTo>
                  <a:lnTo>
                    <a:pt x="4764547" y="2604840"/>
                  </a:lnTo>
                  <a:lnTo>
                    <a:pt x="4702691" y="2611772"/>
                  </a:lnTo>
                  <a:lnTo>
                    <a:pt x="4640373" y="2618314"/>
                  </a:lnTo>
                  <a:lnTo>
                    <a:pt x="4577606" y="2624461"/>
                  </a:lnTo>
                  <a:lnTo>
                    <a:pt x="4514400" y="2630212"/>
                  </a:lnTo>
                  <a:lnTo>
                    <a:pt x="4450765" y="2635560"/>
                  </a:lnTo>
                  <a:lnTo>
                    <a:pt x="4386712" y="2640503"/>
                  </a:lnTo>
                  <a:lnTo>
                    <a:pt x="4322251" y="2645037"/>
                  </a:lnTo>
                  <a:lnTo>
                    <a:pt x="4257394" y="2649157"/>
                  </a:lnTo>
                  <a:lnTo>
                    <a:pt x="4192152" y="2652860"/>
                  </a:lnTo>
                  <a:lnTo>
                    <a:pt x="4126534" y="2656142"/>
                  </a:lnTo>
                  <a:lnTo>
                    <a:pt x="4060551" y="2658999"/>
                  </a:lnTo>
                  <a:lnTo>
                    <a:pt x="3994215" y="2661428"/>
                  </a:lnTo>
                  <a:lnTo>
                    <a:pt x="3927535" y="2663423"/>
                  </a:lnTo>
                  <a:lnTo>
                    <a:pt x="3860523" y="2664982"/>
                  </a:lnTo>
                  <a:lnTo>
                    <a:pt x="3793190" y="2666100"/>
                  </a:lnTo>
                  <a:lnTo>
                    <a:pt x="3725545" y="2666774"/>
                  </a:lnTo>
                  <a:lnTo>
                    <a:pt x="3657600" y="2667000"/>
                  </a:lnTo>
                  <a:lnTo>
                    <a:pt x="3589654" y="2666774"/>
                  </a:lnTo>
                  <a:lnTo>
                    <a:pt x="3522009" y="2666100"/>
                  </a:lnTo>
                  <a:lnTo>
                    <a:pt x="3454676" y="2664982"/>
                  </a:lnTo>
                  <a:lnTo>
                    <a:pt x="3387664" y="2663423"/>
                  </a:lnTo>
                  <a:lnTo>
                    <a:pt x="3320984" y="2661428"/>
                  </a:lnTo>
                  <a:lnTo>
                    <a:pt x="3254648" y="2658999"/>
                  </a:lnTo>
                  <a:lnTo>
                    <a:pt x="3188665" y="2656142"/>
                  </a:lnTo>
                  <a:lnTo>
                    <a:pt x="3123047" y="2652860"/>
                  </a:lnTo>
                  <a:lnTo>
                    <a:pt x="3057805" y="2649157"/>
                  </a:lnTo>
                  <a:lnTo>
                    <a:pt x="2992948" y="2645037"/>
                  </a:lnTo>
                  <a:lnTo>
                    <a:pt x="2928487" y="2640503"/>
                  </a:lnTo>
                  <a:lnTo>
                    <a:pt x="2864434" y="2635560"/>
                  </a:lnTo>
                  <a:lnTo>
                    <a:pt x="2800799" y="2630212"/>
                  </a:lnTo>
                  <a:lnTo>
                    <a:pt x="2737593" y="2624461"/>
                  </a:lnTo>
                  <a:lnTo>
                    <a:pt x="2674826" y="2618314"/>
                  </a:lnTo>
                  <a:lnTo>
                    <a:pt x="2612508" y="2611772"/>
                  </a:lnTo>
                  <a:lnTo>
                    <a:pt x="2550652" y="2604840"/>
                  </a:lnTo>
                  <a:lnTo>
                    <a:pt x="2489266" y="2597523"/>
                  </a:lnTo>
                  <a:lnTo>
                    <a:pt x="2428363" y="2589823"/>
                  </a:lnTo>
                  <a:lnTo>
                    <a:pt x="2367953" y="2581745"/>
                  </a:lnTo>
                  <a:lnTo>
                    <a:pt x="2308046" y="2573293"/>
                  </a:lnTo>
                  <a:lnTo>
                    <a:pt x="2248653" y="2564470"/>
                  </a:lnTo>
                  <a:lnTo>
                    <a:pt x="2189784" y="2555280"/>
                  </a:lnTo>
                  <a:lnTo>
                    <a:pt x="2131451" y="2545728"/>
                  </a:lnTo>
                  <a:lnTo>
                    <a:pt x="2073665" y="2535818"/>
                  </a:lnTo>
                  <a:lnTo>
                    <a:pt x="2016435" y="2525552"/>
                  </a:lnTo>
                  <a:lnTo>
                    <a:pt x="1959772" y="2514935"/>
                  </a:lnTo>
                  <a:lnTo>
                    <a:pt x="1903688" y="2503972"/>
                  </a:lnTo>
                  <a:lnTo>
                    <a:pt x="1848192" y="2492665"/>
                  </a:lnTo>
                  <a:lnTo>
                    <a:pt x="1793296" y="2481018"/>
                  </a:lnTo>
                  <a:lnTo>
                    <a:pt x="1739010" y="2469037"/>
                  </a:lnTo>
                  <a:lnTo>
                    <a:pt x="1685345" y="2456724"/>
                  </a:lnTo>
                  <a:lnTo>
                    <a:pt x="1632312" y="2444083"/>
                  </a:lnTo>
                  <a:lnTo>
                    <a:pt x="1579921" y="2431118"/>
                  </a:lnTo>
                  <a:lnTo>
                    <a:pt x="1528183" y="2417834"/>
                  </a:lnTo>
                  <a:lnTo>
                    <a:pt x="1477108" y="2404234"/>
                  </a:lnTo>
                  <a:lnTo>
                    <a:pt x="1426708" y="2390322"/>
                  </a:lnTo>
                  <a:lnTo>
                    <a:pt x="1376992" y="2376101"/>
                  </a:lnTo>
                  <a:lnTo>
                    <a:pt x="1327973" y="2361577"/>
                  </a:lnTo>
                  <a:lnTo>
                    <a:pt x="1279659" y="2346752"/>
                  </a:lnTo>
                  <a:lnTo>
                    <a:pt x="1232063" y="2331630"/>
                  </a:lnTo>
                  <a:lnTo>
                    <a:pt x="1185194" y="2316216"/>
                  </a:lnTo>
                  <a:lnTo>
                    <a:pt x="1139064" y="2300514"/>
                  </a:lnTo>
                  <a:lnTo>
                    <a:pt x="1093683" y="2284526"/>
                  </a:lnTo>
                  <a:lnTo>
                    <a:pt x="1049061" y="2268258"/>
                  </a:lnTo>
                  <a:lnTo>
                    <a:pt x="1005210" y="2251713"/>
                  </a:lnTo>
                  <a:lnTo>
                    <a:pt x="962140" y="2234894"/>
                  </a:lnTo>
                  <a:lnTo>
                    <a:pt x="919862" y="2217807"/>
                  </a:lnTo>
                  <a:lnTo>
                    <a:pt x="878386" y="2200454"/>
                  </a:lnTo>
                  <a:lnTo>
                    <a:pt x="837724" y="2182839"/>
                  </a:lnTo>
                  <a:lnTo>
                    <a:pt x="797885" y="2164968"/>
                  </a:lnTo>
                  <a:lnTo>
                    <a:pt x="758880" y="2146842"/>
                  </a:lnTo>
                  <a:lnTo>
                    <a:pt x="720721" y="2128467"/>
                  </a:lnTo>
                  <a:lnTo>
                    <a:pt x="683418" y="2109846"/>
                  </a:lnTo>
                  <a:lnTo>
                    <a:pt x="646982" y="2090983"/>
                  </a:lnTo>
                  <a:lnTo>
                    <a:pt x="611422" y="2071882"/>
                  </a:lnTo>
                  <a:lnTo>
                    <a:pt x="576751" y="2052547"/>
                  </a:lnTo>
                  <a:lnTo>
                    <a:pt x="542978" y="2032982"/>
                  </a:lnTo>
                  <a:lnTo>
                    <a:pt x="510114" y="2013190"/>
                  </a:lnTo>
                  <a:lnTo>
                    <a:pt x="447157" y="1972943"/>
                  </a:lnTo>
                  <a:lnTo>
                    <a:pt x="387966" y="1931837"/>
                  </a:lnTo>
                  <a:lnTo>
                    <a:pt x="332625" y="1889904"/>
                  </a:lnTo>
                  <a:lnTo>
                    <a:pt x="281221" y="1847175"/>
                  </a:lnTo>
                  <a:lnTo>
                    <a:pt x="233838" y="1803680"/>
                  </a:lnTo>
                  <a:lnTo>
                    <a:pt x="190562" y="1759451"/>
                  </a:lnTo>
                  <a:lnTo>
                    <a:pt x="151479" y="1714519"/>
                  </a:lnTo>
                  <a:lnTo>
                    <a:pt x="116674" y="1668916"/>
                  </a:lnTo>
                  <a:lnTo>
                    <a:pt x="86232" y="1622672"/>
                  </a:lnTo>
                  <a:lnTo>
                    <a:pt x="60239" y="1575818"/>
                  </a:lnTo>
                  <a:lnTo>
                    <a:pt x="38781" y="1528387"/>
                  </a:lnTo>
                  <a:lnTo>
                    <a:pt x="21942" y="1480408"/>
                  </a:lnTo>
                  <a:lnTo>
                    <a:pt x="9809" y="1431913"/>
                  </a:lnTo>
                  <a:lnTo>
                    <a:pt x="2466" y="1382933"/>
                  </a:lnTo>
                  <a:lnTo>
                    <a:pt x="0" y="13335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00805" y="5023706"/>
            <a:ext cx="5588847" cy="1907431"/>
          </a:xfrm>
          <a:prstGeom prst="rect">
            <a:avLst/>
          </a:prstGeom>
        </p:spPr>
        <p:txBody>
          <a:bodyPr vert="horz" wrap="square" lIns="0" tIns="14464" rIns="0" bIns="0" rtlCol="0">
            <a:spAutoFit/>
          </a:bodyPr>
          <a:lstStyle/>
          <a:p>
            <a:pPr marL="13741" marR="5786" indent="4339" algn="ctr">
              <a:spcBef>
                <a:spcPts val="114"/>
              </a:spcBef>
            </a:pPr>
            <a:r>
              <a:rPr sz="4100" spc="-325" dirty="0">
                <a:latin typeface="Arial"/>
                <a:cs typeface="Arial"/>
              </a:rPr>
              <a:t>Edge </a:t>
            </a:r>
            <a:r>
              <a:rPr sz="4100" spc="-194" dirty="0">
                <a:latin typeface="Arial"/>
                <a:cs typeface="Arial"/>
              </a:rPr>
              <a:t>detection </a:t>
            </a:r>
            <a:r>
              <a:rPr sz="4100" spc="-342" dirty="0">
                <a:latin typeface="Arial"/>
                <a:cs typeface="Arial"/>
              </a:rPr>
              <a:t>methods  </a:t>
            </a:r>
            <a:r>
              <a:rPr sz="4100" spc="-364" dirty="0">
                <a:latin typeface="Arial"/>
                <a:cs typeface="Arial"/>
              </a:rPr>
              <a:t>discussed </a:t>
            </a:r>
            <a:r>
              <a:rPr sz="4100" spc="-461" dirty="0">
                <a:latin typeface="Arial"/>
                <a:cs typeface="Arial"/>
              </a:rPr>
              <a:t>so </a:t>
            </a:r>
            <a:r>
              <a:rPr sz="4100" spc="63" dirty="0">
                <a:latin typeface="Arial"/>
                <a:cs typeface="Arial"/>
              </a:rPr>
              <a:t>far </a:t>
            </a:r>
            <a:r>
              <a:rPr sz="4100" spc="-85" dirty="0">
                <a:latin typeface="Arial"/>
                <a:cs typeface="Arial"/>
              </a:rPr>
              <a:t>are </a:t>
            </a:r>
            <a:r>
              <a:rPr sz="4100" spc="-194" dirty="0">
                <a:latin typeface="Arial"/>
                <a:cs typeface="Arial"/>
              </a:rPr>
              <a:t>based  </a:t>
            </a:r>
            <a:r>
              <a:rPr sz="4100" spc="-359" dirty="0">
                <a:latin typeface="Arial"/>
                <a:cs typeface="Arial"/>
              </a:rPr>
              <a:t>on </a:t>
            </a:r>
            <a:r>
              <a:rPr sz="4100" spc="-336" dirty="0">
                <a:latin typeface="Arial"/>
                <a:cs typeface="Arial"/>
              </a:rPr>
              <a:t>using </a:t>
            </a:r>
            <a:r>
              <a:rPr sz="4100" spc="-285" dirty="0">
                <a:latin typeface="Arial"/>
                <a:cs typeface="Arial"/>
              </a:rPr>
              <a:t>small</a:t>
            </a:r>
            <a:r>
              <a:rPr sz="4100" spc="-177" dirty="0">
                <a:latin typeface="Arial"/>
                <a:cs typeface="Arial"/>
              </a:rPr>
              <a:t> </a:t>
            </a:r>
            <a:r>
              <a:rPr sz="4100" spc="-165" dirty="0">
                <a:latin typeface="Arial"/>
                <a:cs typeface="Arial"/>
              </a:rPr>
              <a:t>operators</a:t>
            </a:r>
            <a:endParaRPr sz="4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10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7" y="1061179"/>
            <a:ext cx="88590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84" dirty="0">
                <a:solidFill>
                  <a:srgbClr val="003399"/>
                </a:solidFill>
                <a:latin typeface="+mn-lt"/>
              </a:rPr>
              <a:t>P</a:t>
            </a:r>
            <a:r>
              <a:rPr sz="5400" b="1" spc="-254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45" dirty="0">
                <a:solidFill>
                  <a:srgbClr val="003399"/>
                </a:solidFill>
                <a:latin typeface="+mn-lt"/>
              </a:rPr>
              <a:t>actical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00" dirty="0">
                <a:solidFill>
                  <a:srgbClr val="003399"/>
                </a:solidFill>
                <a:latin typeface="+mn-lt"/>
              </a:rPr>
              <a:t>Is</a:t>
            </a:r>
            <a:r>
              <a:rPr sz="5400" b="1" spc="-395" dirty="0">
                <a:solidFill>
                  <a:srgbClr val="003399"/>
                </a:solidFill>
                <a:latin typeface="+mn-lt"/>
              </a:rPr>
              <a:t>s</a:t>
            </a:r>
            <a:r>
              <a:rPr sz="5400" b="1" spc="-345" dirty="0">
                <a:solidFill>
                  <a:srgbClr val="003399"/>
                </a:solidFill>
                <a:latin typeface="+mn-lt"/>
              </a:rPr>
              <a:t>ues</a:t>
            </a:r>
            <a:r>
              <a:rPr sz="5400" b="1" spc="-2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114" dirty="0">
                <a:solidFill>
                  <a:srgbClr val="003399"/>
                </a:solidFill>
                <a:latin typeface="+mn-lt"/>
              </a:rPr>
              <a:t>f</a:t>
            </a:r>
            <a:r>
              <a:rPr sz="5400" b="1" spc="-285" dirty="0">
                <a:solidFill>
                  <a:srgbClr val="003399"/>
                </a:solidFill>
                <a:latin typeface="+mn-lt"/>
              </a:rPr>
              <a:t>or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30" dirty="0">
                <a:solidFill>
                  <a:srgbClr val="003399"/>
                </a:solidFill>
                <a:latin typeface="+mn-lt"/>
              </a:rPr>
              <a:t>Ed</a:t>
            </a:r>
            <a:r>
              <a:rPr sz="5400" b="1" spc="-400" dirty="0">
                <a:solidFill>
                  <a:srgbClr val="003399"/>
                </a:solidFill>
                <a:latin typeface="+mn-lt"/>
              </a:rPr>
              <a:t>g</a:t>
            </a:r>
            <a:r>
              <a:rPr sz="5400" b="1" spc="-28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90" dirty="0">
                <a:solidFill>
                  <a:srgbClr val="003399"/>
                </a:solidFill>
                <a:latin typeface="+mn-lt"/>
              </a:rPr>
              <a:t>Detection</a:t>
            </a:r>
            <a:endParaRPr sz="5400" b="1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319" y="2435851"/>
            <a:ext cx="8787865" cy="5426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0600" y="4876800"/>
            <a:ext cx="3581400" cy="1201420"/>
          </a:xfrm>
          <a:prstGeom prst="rect">
            <a:avLst/>
          </a:prstGeom>
          <a:solidFill>
            <a:srgbClr val="005DA1"/>
          </a:solidFill>
        </p:spPr>
        <p:txBody>
          <a:bodyPr vert="horz" wrap="square" lIns="0" tIns="20955" rIns="0" bIns="0" rtlCol="0">
            <a:spAutoFit/>
          </a:bodyPr>
          <a:lstStyle/>
          <a:p>
            <a:pPr marL="405765" marR="222885" indent="-177165">
              <a:lnSpc>
                <a:spcPct val="100000"/>
              </a:lnSpc>
              <a:spcBef>
                <a:spcPts val="165"/>
              </a:spcBef>
            </a:pPr>
            <a:r>
              <a:rPr sz="3600" b="1" spc="-3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600" b="1" spc="-3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40" dirty="0">
                <a:solidFill>
                  <a:srgbClr val="FFFFFF"/>
                </a:solidFill>
                <a:latin typeface="Arial"/>
                <a:cs typeface="Arial"/>
              </a:rPr>
              <a:t>good  </a:t>
            </a: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600" b="1" spc="-3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245" dirty="0">
                <a:solidFill>
                  <a:srgbClr val="FFFFFF"/>
                </a:solidFill>
                <a:latin typeface="Arial"/>
                <a:cs typeface="Arial"/>
              </a:rPr>
              <a:t>wers</a:t>
            </a:r>
            <a:r>
              <a:rPr sz="3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75" dirty="0">
                <a:solidFill>
                  <a:srgbClr val="FFFFFF"/>
                </a:solidFill>
                <a:latin typeface="Arial"/>
                <a:cs typeface="Arial"/>
              </a:rPr>
              <a:t>all!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87" y="984979"/>
            <a:ext cx="87828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45" dirty="0">
                <a:solidFill>
                  <a:srgbClr val="003399"/>
                </a:solidFill>
                <a:latin typeface="+mn-lt"/>
              </a:rPr>
              <a:t>Optima</a:t>
            </a:r>
            <a:r>
              <a:rPr sz="5400" b="1" spc="-114" dirty="0">
                <a:solidFill>
                  <a:srgbClr val="003399"/>
                </a:solidFill>
                <a:latin typeface="+mn-lt"/>
              </a:rPr>
              <a:t>l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7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09" dirty="0">
                <a:solidFill>
                  <a:srgbClr val="003399"/>
                </a:solidFill>
                <a:latin typeface="+mn-lt"/>
              </a:rPr>
              <a:t>D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345" dirty="0">
                <a:solidFill>
                  <a:srgbClr val="003399"/>
                </a:solidFill>
                <a:latin typeface="+mn-lt"/>
              </a:rPr>
              <a:t>tection:</a:t>
            </a:r>
            <a:r>
              <a:rPr sz="5400" b="1" spc="-8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65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b="1" spc="-430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110" dirty="0">
                <a:solidFill>
                  <a:srgbClr val="003399"/>
                </a:solidFill>
                <a:latin typeface="+mn-lt"/>
              </a:rPr>
              <a:t>y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199" y="2509088"/>
            <a:ext cx="6553201" cy="46407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marR="139065" indent="-320675" algn="just">
              <a:lnSpc>
                <a:spcPts val="2600"/>
              </a:lnSpc>
              <a:spcBef>
                <a:spcPts val="72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3200" spc="-229" dirty="0">
                <a:cs typeface="Microsoft Sans Serif"/>
              </a:rPr>
              <a:t>De</a:t>
            </a:r>
            <a:r>
              <a:rPr sz="3200" spc="-220" dirty="0">
                <a:cs typeface="Microsoft Sans Serif"/>
              </a:rPr>
              <a:t>v</a:t>
            </a:r>
            <a:r>
              <a:rPr sz="3200" spc="-85" dirty="0">
                <a:cs typeface="Microsoft Sans Serif"/>
              </a:rPr>
              <a:t>eloped</a:t>
            </a:r>
            <a:r>
              <a:rPr sz="3200" spc="-10" dirty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b</a:t>
            </a:r>
            <a:r>
              <a:rPr sz="3200" dirty="0">
                <a:cs typeface="Microsoft Sans Serif"/>
              </a:rPr>
              <a:t>y</a:t>
            </a:r>
            <a:r>
              <a:rPr sz="3200" spc="25" dirty="0">
                <a:cs typeface="Microsoft Sans Serif"/>
              </a:rPr>
              <a:t> </a:t>
            </a:r>
            <a:r>
              <a:rPr lang="en-IN" sz="3200" spc="25" dirty="0" smtClean="0">
                <a:cs typeface="Microsoft Sans Serif"/>
              </a:rPr>
              <a:t>John F. Canny </a:t>
            </a:r>
            <a:r>
              <a:rPr sz="3200" spc="-275" dirty="0" smtClean="0">
                <a:cs typeface="Microsoft Sans Serif"/>
              </a:rPr>
              <a:t>(J</a:t>
            </a:r>
            <a:r>
              <a:rPr sz="3200" spc="-395" dirty="0" smtClean="0">
                <a:cs typeface="Microsoft Sans Serif"/>
              </a:rPr>
              <a:t>F</a:t>
            </a:r>
            <a:r>
              <a:rPr sz="3200" spc="-185" dirty="0" smtClean="0">
                <a:cs typeface="Microsoft Sans Serif"/>
              </a:rPr>
              <a:t>C</a:t>
            </a:r>
            <a:r>
              <a:rPr sz="3200" spc="-185" dirty="0">
                <a:cs typeface="Microsoft Sans Serif"/>
              </a:rPr>
              <a:t>)  </a:t>
            </a:r>
            <a:r>
              <a:rPr sz="3200" spc="-175" dirty="0">
                <a:cs typeface="Microsoft Sans Serif"/>
              </a:rPr>
              <a:t>in</a:t>
            </a:r>
            <a:r>
              <a:rPr sz="3200" spc="2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1986</a:t>
            </a:r>
            <a:endParaRPr sz="3200" dirty="0">
              <a:cs typeface="Microsoft Sans Serif"/>
            </a:endParaRPr>
          </a:p>
          <a:p>
            <a:pPr marL="332740" marR="403225" indent="-320675" algn="just">
              <a:lnSpc>
                <a:spcPct val="80000"/>
              </a:lnSpc>
              <a:spcBef>
                <a:spcPts val="71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3200" spc="-415" dirty="0">
                <a:cs typeface="Microsoft Sans Serif"/>
              </a:rPr>
              <a:t>T</a:t>
            </a:r>
            <a:r>
              <a:rPr sz="3200" spc="-370" dirty="0">
                <a:cs typeface="Microsoft Sans Serif"/>
              </a:rPr>
              <a:t>h</a:t>
            </a:r>
            <a:r>
              <a:rPr sz="3200" spc="-155" dirty="0">
                <a:cs typeface="Microsoft Sans Serif"/>
              </a:rPr>
              <a:t>i</a:t>
            </a:r>
            <a:r>
              <a:rPr sz="3200" spc="-330" dirty="0">
                <a:cs typeface="Microsoft Sans Serif"/>
              </a:rPr>
              <a:t>s</a:t>
            </a:r>
            <a:r>
              <a:rPr sz="3200" spc="25" dirty="0">
                <a:cs typeface="Microsoft Sans Serif"/>
              </a:rPr>
              <a:t> </a:t>
            </a:r>
            <a:r>
              <a:rPr sz="3200" spc="-155" dirty="0">
                <a:cs typeface="Microsoft Sans Serif"/>
              </a:rPr>
              <a:t>i</a:t>
            </a:r>
            <a:r>
              <a:rPr sz="3200" spc="-330" dirty="0">
                <a:cs typeface="Microsoft Sans Serif"/>
              </a:rPr>
              <a:t>s</a:t>
            </a:r>
            <a:r>
              <a:rPr sz="3200" spc="25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p</a:t>
            </a:r>
            <a:r>
              <a:rPr sz="3200" spc="-55" dirty="0">
                <a:cs typeface="Microsoft Sans Serif"/>
              </a:rPr>
              <a:t>r</a:t>
            </a:r>
            <a:r>
              <a:rPr sz="3200" spc="-40" dirty="0">
                <a:cs typeface="Microsoft Sans Serif"/>
              </a:rPr>
              <a:t>obably</a:t>
            </a:r>
            <a:r>
              <a:rPr sz="3200" spc="15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the</a:t>
            </a:r>
            <a:r>
              <a:rPr sz="3200" spc="35" dirty="0">
                <a:cs typeface="Microsoft Sans Serif"/>
              </a:rPr>
              <a:t> </a:t>
            </a:r>
            <a:r>
              <a:rPr sz="3200" spc="-270" dirty="0">
                <a:cs typeface="Microsoft Sans Serif"/>
              </a:rPr>
              <a:t>most</a:t>
            </a:r>
            <a:r>
              <a:rPr sz="3200" spc="40" dirty="0">
                <a:cs typeface="Microsoft Sans Serif"/>
              </a:rPr>
              <a:t> </a:t>
            </a:r>
            <a:r>
              <a:rPr sz="3200" spc="-55" dirty="0">
                <a:cs typeface="Microsoft Sans Serif"/>
              </a:rPr>
              <a:t>widely  </a:t>
            </a:r>
            <a:r>
              <a:rPr sz="3200" spc="-235" dirty="0">
                <a:cs typeface="Microsoft Sans Serif"/>
              </a:rPr>
              <a:t>used </a:t>
            </a:r>
            <a:r>
              <a:rPr sz="3200" spc="-100" dirty="0">
                <a:cs typeface="Microsoft Sans Serif"/>
              </a:rPr>
              <a:t>edge </a:t>
            </a:r>
            <a:r>
              <a:rPr sz="3200" spc="-105" dirty="0">
                <a:cs typeface="Microsoft Sans Serif"/>
              </a:rPr>
              <a:t>detector </a:t>
            </a:r>
            <a:r>
              <a:rPr sz="3200" spc="-175" dirty="0">
                <a:cs typeface="Microsoft Sans Serif"/>
              </a:rPr>
              <a:t>in </a:t>
            </a:r>
            <a:r>
              <a:rPr sz="3200" spc="-180" dirty="0">
                <a:cs typeface="Microsoft Sans Serif"/>
              </a:rPr>
              <a:t>computer </a:t>
            </a:r>
            <a:r>
              <a:rPr sz="3200" spc="-175" dirty="0">
                <a:cs typeface="Microsoft Sans Serif"/>
              </a:rPr>
              <a:t> </a:t>
            </a:r>
            <a:r>
              <a:rPr sz="3200" spc="-185" dirty="0">
                <a:cs typeface="Microsoft Sans Serif"/>
              </a:rPr>
              <a:t>vision.</a:t>
            </a:r>
            <a:endParaRPr sz="3200" dirty="0">
              <a:cs typeface="Microsoft Sans Serif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71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spc="-250" dirty="0">
                <a:cs typeface="Microsoft Sans Serif"/>
              </a:rPr>
              <a:t>Can</a:t>
            </a:r>
            <a:r>
              <a:rPr sz="3200" spc="-310" dirty="0">
                <a:cs typeface="Microsoft Sans Serif"/>
              </a:rPr>
              <a:t>n</a:t>
            </a:r>
            <a:r>
              <a:rPr sz="3200" spc="-10" dirty="0">
                <a:cs typeface="Microsoft Sans Serif"/>
              </a:rPr>
              <a:t>y</a:t>
            </a:r>
            <a:r>
              <a:rPr sz="3200" spc="-55" dirty="0">
                <a:cs typeface="Microsoft Sans Serif"/>
              </a:rPr>
              <a:t>’</a:t>
            </a:r>
            <a:r>
              <a:rPr sz="3200" spc="-455" dirty="0">
                <a:cs typeface="Microsoft Sans Serif"/>
              </a:rPr>
              <a:t>s</a:t>
            </a:r>
            <a:r>
              <a:rPr sz="3200" spc="15" dirty="0">
                <a:cs typeface="Microsoft Sans Serif"/>
              </a:rPr>
              <a:t> </a:t>
            </a:r>
            <a:r>
              <a:rPr sz="3200" spc="-225" dirty="0">
                <a:cs typeface="Microsoft Sans Serif"/>
              </a:rPr>
              <a:t>Ed</a:t>
            </a:r>
            <a:r>
              <a:rPr sz="3200" spc="-254" dirty="0">
                <a:cs typeface="Microsoft Sans Serif"/>
              </a:rPr>
              <a:t>g</a:t>
            </a:r>
            <a:r>
              <a:rPr sz="3200" spc="-155" dirty="0">
                <a:cs typeface="Microsoft Sans Serif"/>
              </a:rPr>
              <a:t>e</a:t>
            </a:r>
            <a:r>
              <a:rPr sz="3200" spc="25" dirty="0">
                <a:cs typeface="Microsoft Sans Serif"/>
              </a:rPr>
              <a:t> </a:t>
            </a:r>
            <a:r>
              <a:rPr sz="3200" spc="-195" dirty="0">
                <a:cs typeface="Microsoft Sans Serif"/>
              </a:rPr>
              <a:t>Dete</a:t>
            </a:r>
            <a:r>
              <a:rPr sz="3200" spc="-180" dirty="0">
                <a:cs typeface="Microsoft Sans Serif"/>
              </a:rPr>
              <a:t>c</a:t>
            </a:r>
            <a:r>
              <a:rPr sz="3200" spc="-60" dirty="0">
                <a:cs typeface="Microsoft Sans Serif"/>
              </a:rPr>
              <a:t>tor</a:t>
            </a:r>
            <a:r>
              <a:rPr sz="3200" spc="25" dirty="0">
                <a:cs typeface="Microsoft Sans Serif"/>
              </a:rPr>
              <a:t> </a:t>
            </a:r>
            <a:r>
              <a:rPr sz="3200" spc="-35" dirty="0">
                <a:cs typeface="Microsoft Sans Serif"/>
              </a:rPr>
              <a:t>i</a:t>
            </a:r>
            <a:r>
              <a:rPr sz="3200" spc="-455" dirty="0">
                <a:cs typeface="Microsoft Sans Serif"/>
              </a:rPr>
              <a:t>s</a:t>
            </a:r>
            <a:r>
              <a:rPr sz="3200" spc="35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optimal  </a:t>
            </a:r>
            <a:r>
              <a:rPr sz="3200" spc="95" dirty="0">
                <a:cs typeface="Microsoft Sans Serif"/>
              </a:rPr>
              <a:t>f</a:t>
            </a:r>
            <a:r>
              <a:rPr sz="3200" spc="-80" dirty="0">
                <a:cs typeface="Microsoft Sans Serif"/>
              </a:rPr>
              <a:t>or</a:t>
            </a:r>
            <a:r>
              <a:rPr sz="3200" spc="25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</a:t>
            </a:r>
            <a:r>
              <a:rPr sz="3200" spc="25" dirty="0">
                <a:cs typeface="Microsoft Sans Serif"/>
              </a:rPr>
              <a:t> </a:t>
            </a:r>
            <a:r>
              <a:rPr sz="3200" spc="-220" dirty="0">
                <a:cs typeface="Microsoft Sans Serif"/>
              </a:rPr>
              <a:t>c</a:t>
            </a:r>
            <a:r>
              <a:rPr sz="3200" spc="-240" dirty="0">
                <a:cs typeface="Microsoft Sans Serif"/>
              </a:rPr>
              <a:t>e</a:t>
            </a:r>
            <a:r>
              <a:rPr sz="3200" spc="45" dirty="0">
                <a:cs typeface="Microsoft Sans Serif"/>
              </a:rPr>
              <a:t>r</a:t>
            </a:r>
            <a:r>
              <a:rPr sz="3200" spc="-95" dirty="0">
                <a:cs typeface="Microsoft Sans Serif"/>
              </a:rPr>
              <a:t>tain</a:t>
            </a:r>
            <a:r>
              <a:rPr sz="3200" spc="25" dirty="0">
                <a:cs typeface="Microsoft Sans Serif"/>
              </a:rPr>
              <a:t> </a:t>
            </a:r>
            <a:r>
              <a:rPr sz="3200" spc="-250" dirty="0">
                <a:cs typeface="Microsoft Sans Serif"/>
              </a:rPr>
              <a:t>class</a:t>
            </a:r>
            <a:r>
              <a:rPr sz="3200" spc="25" dirty="0">
                <a:cs typeface="Microsoft Sans Serif"/>
              </a:rPr>
              <a:t> </a:t>
            </a:r>
            <a:r>
              <a:rPr sz="3200" spc="-5" dirty="0">
                <a:cs typeface="Microsoft Sans Serif"/>
              </a:rPr>
              <a:t>of</a:t>
            </a:r>
            <a:r>
              <a:rPr sz="3200" spc="110" dirty="0">
                <a:cs typeface="Microsoft Sans Serif"/>
              </a:rPr>
              <a:t> </a:t>
            </a:r>
            <a:r>
              <a:rPr sz="3200" spc="-60" dirty="0">
                <a:cs typeface="Microsoft Sans Serif"/>
              </a:rPr>
              <a:t>ed</a:t>
            </a:r>
            <a:r>
              <a:rPr sz="3200" spc="-110" dirty="0">
                <a:cs typeface="Microsoft Sans Serif"/>
              </a:rPr>
              <a:t>g</a:t>
            </a:r>
            <a:r>
              <a:rPr sz="3200" spc="-305" dirty="0">
                <a:cs typeface="Microsoft Sans Serif"/>
              </a:rPr>
              <a:t>es</a:t>
            </a:r>
            <a:r>
              <a:rPr sz="3200" spc="25" dirty="0">
                <a:cs typeface="Microsoft Sans Serif"/>
              </a:rPr>
              <a:t> </a:t>
            </a:r>
            <a:r>
              <a:rPr sz="3200" spc="-195" dirty="0" smtClean="0">
                <a:cs typeface="Microsoft Sans Serif"/>
              </a:rPr>
              <a:t>(</a:t>
            </a:r>
            <a:r>
              <a:rPr lang="en-IN" sz="3200" spc="-195" dirty="0" smtClean="0">
                <a:cs typeface="Microsoft Sans Serif"/>
              </a:rPr>
              <a:t>i.e. </a:t>
            </a:r>
            <a:r>
              <a:rPr sz="3200" spc="-160" dirty="0" smtClean="0">
                <a:cs typeface="Microsoft Sans Serif"/>
              </a:rPr>
              <a:t>step</a:t>
            </a:r>
            <a:r>
              <a:rPr sz="3200" spc="35" dirty="0" smtClean="0">
                <a:cs typeface="Microsoft Sans Serif"/>
              </a:rPr>
              <a:t> </a:t>
            </a:r>
            <a:r>
              <a:rPr sz="3200" spc="-60" dirty="0">
                <a:cs typeface="Microsoft Sans Serif"/>
              </a:rPr>
              <a:t>ed</a:t>
            </a:r>
            <a:r>
              <a:rPr sz="3200" spc="-110" dirty="0">
                <a:cs typeface="Microsoft Sans Serif"/>
              </a:rPr>
              <a:t>g</a:t>
            </a:r>
            <a:r>
              <a:rPr sz="3200" spc="-260" dirty="0">
                <a:cs typeface="Microsoft Sans Serif"/>
              </a:rPr>
              <a:t>es)</a:t>
            </a:r>
            <a:endParaRPr sz="3200" dirty="0">
              <a:cs typeface="Microsoft Sans Serif"/>
            </a:endParaRPr>
          </a:p>
          <a:p>
            <a:pPr marL="332740" marR="120014" indent="-320675" algn="just">
              <a:lnSpc>
                <a:spcPts val="2500"/>
              </a:lnSpc>
              <a:spcBef>
                <a:spcPts val="680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spc="-240" dirty="0" err="1">
                <a:cs typeface="Microsoft Sans Serif"/>
              </a:rPr>
              <a:t>Can</a:t>
            </a:r>
            <a:r>
              <a:rPr sz="3200" spc="-295" dirty="0" err="1">
                <a:cs typeface="Microsoft Sans Serif"/>
              </a:rPr>
              <a:t>n</a:t>
            </a:r>
            <a:r>
              <a:rPr sz="3200" spc="-5" dirty="0" err="1">
                <a:cs typeface="Microsoft Sans Serif"/>
              </a:rPr>
              <a:t>y</a:t>
            </a:r>
            <a:r>
              <a:rPr sz="3200" spc="-45" dirty="0" err="1">
                <a:cs typeface="Microsoft Sans Serif"/>
              </a:rPr>
              <a:t>’</a:t>
            </a:r>
            <a:r>
              <a:rPr sz="3200" spc="-434" dirty="0" err="1">
                <a:cs typeface="Microsoft Sans Serif"/>
              </a:rPr>
              <a:t>s</a:t>
            </a:r>
            <a:r>
              <a:rPr sz="3200" spc="-15" dirty="0">
                <a:cs typeface="Microsoft Sans Serif"/>
              </a:rPr>
              <a:t> </a:t>
            </a:r>
            <a:r>
              <a:rPr sz="3200" spc="-10" dirty="0" smtClean="0">
                <a:cs typeface="Microsoft Sans Serif"/>
              </a:rPr>
              <a:t>app</a:t>
            </a:r>
            <a:r>
              <a:rPr sz="3200" spc="-50" dirty="0" smtClean="0">
                <a:cs typeface="Microsoft Sans Serif"/>
              </a:rPr>
              <a:t>r</a:t>
            </a:r>
            <a:r>
              <a:rPr sz="3200" spc="-80" dirty="0" smtClean="0">
                <a:cs typeface="Microsoft Sans Serif"/>
              </a:rPr>
              <a:t>o</a:t>
            </a:r>
            <a:r>
              <a:rPr sz="3200" spc="-75" dirty="0" smtClean="0">
                <a:cs typeface="Microsoft Sans Serif"/>
              </a:rPr>
              <a:t>a</a:t>
            </a:r>
            <a:r>
              <a:rPr sz="3200" spc="-204" dirty="0" smtClean="0">
                <a:cs typeface="Microsoft Sans Serif"/>
              </a:rPr>
              <a:t>c</a:t>
            </a:r>
            <a:r>
              <a:rPr sz="3200" spc="-310" dirty="0" smtClean="0">
                <a:cs typeface="Microsoft Sans Serif"/>
              </a:rPr>
              <a:t>h</a:t>
            </a:r>
            <a:r>
              <a:rPr lang="en-IN" sz="3200" spc="-310" dirty="0" smtClean="0">
                <a:cs typeface="Microsoft Sans Serif"/>
              </a:rPr>
              <a:t> is </a:t>
            </a:r>
            <a:r>
              <a:rPr lang="en-IN" sz="3200" dirty="0" smtClean="0">
                <a:cs typeface="Microsoft Sans Serif"/>
              </a:rPr>
              <a:t>based </a:t>
            </a:r>
            <a:r>
              <a:rPr sz="3200" spc="-225" dirty="0" smtClean="0">
                <a:cs typeface="Microsoft Sans Serif"/>
              </a:rPr>
              <a:t>on</a:t>
            </a:r>
            <a:r>
              <a:rPr sz="3200" spc="5" dirty="0" smtClean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3</a:t>
            </a:r>
            <a:r>
              <a:rPr sz="3200" spc="20" dirty="0">
                <a:cs typeface="Microsoft Sans Serif"/>
              </a:rPr>
              <a:t> </a:t>
            </a:r>
            <a:r>
              <a:rPr sz="3200" spc="-140" dirty="0" smtClean="0">
                <a:cs typeface="Microsoft Sans Serif"/>
              </a:rPr>
              <a:t>basic</a:t>
            </a:r>
            <a:r>
              <a:rPr lang="en-IN" sz="3200" spc="-140" dirty="0" smtClean="0">
                <a:cs typeface="Microsoft Sans Serif"/>
              </a:rPr>
              <a:t> </a:t>
            </a:r>
            <a:r>
              <a:rPr lang="en-IN" sz="3200" spc="35" dirty="0">
                <a:cs typeface="Microsoft Sans Serif"/>
              </a:rPr>
              <a:t>objectives: </a:t>
            </a:r>
            <a:endParaRPr sz="3200" spc="35" dirty="0">
              <a:cs typeface="Microsoft Sans Serif"/>
            </a:endParaRPr>
          </a:p>
          <a:p>
            <a:pPr marL="652780" lvl="1" indent="-274955" algn="just">
              <a:lnSpc>
                <a:spcPts val="3115"/>
              </a:lnSpc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3200" b="1" spc="-215" dirty="0">
                <a:solidFill>
                  <a:srgbClr val="C00000"/>
                </a:solidFill>
                <a:cs typeface="Arial"/>
              </a:rPr>
              <a:t>Detec</a:t>
            </a:r>
            <a:r>
              <a:rPr sz="3200" b="1" spc="-145" dirty="0">
                <a:solidFill>
                  <a:srgbClr val="C00000"/>
                </a:solidFill>
                <a:cs typeface="Arial"/>
              </a:rPr>
              <a:t>tion</a:t>
            </a:r>
            <a:r>
              <a:rPr sz="3200" b="1" spc="-50" dirty="0">
                <a:solidFill>
                  <a:srgbClr val="C00000"/>
                </a:solidFill>
                <a:cs typeface="Arial"/>
              </a:rPr>
              <a:t> (</a:t>
            </a:r>
            <a:r>
              <a:rPr sz="3200" b="1" spc="-345" dirty="0">
                <a:solidFill>
                  <a:srgbClr val="C00000"/>
                </a:solidFill>
                <a:cs typeface="Arial"/>
              </a:rPr>
              <a:t>L</a:t>
            </a:r>
            <a:r>
              <a:rPr sz="3200" b="1" spc="-390" dirty="0">
                <a:solidFill>
                  <a:srgbClr val="C00000"/>
                </a:solidFill>
                <a:cs typeface="Arial"/>
              </a:rPr>
              <a:t>o</a:t>
            </a:r>
            <a:r>
              <a:rPr sz="3200" b="1" spc="40" dirty="0">
                <a:solidFill>
                  <a:srgbClr val="C00000"/>
                </a:solidFill>
                <a:cs typeface="Arial"/>
              </a:rPr>
              <a:t>w</a:t>
            </a:r>
            <a:r>
              <a:rPr sz="3200" b="1" spc="-30" dirty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-235" dirty="0">
                <a:solidFill>
                  <a:srgbClr val="C00000"/>
                </a:solidFill>
                <a:cs typeface="Arial"/>
              </a:rPr>
              <a:t>e</a:t>
            </a:r>
            <a:r>
              <a:rPr sz="3200" b="1" spc="-120" dirty="0">
                <a:solidFill>
                  <a:srgbClr val="C00000"/>
                </a:solidFill>
                <a:cs typeface="Arial"/>
              </a:rPr>
              <a:t>r</a:t>
            </a:r>
            <a:r>
              <a:rPr sz="3200" b="1" spc="-200" dirty="0">
                <a:solidFill>
                  <a:srgbClr val="C00000"/>
                </a:solidFill>
                <a:cs typeface="Arial"/>
              </a:rPr>
              <a:t>ror</a:t>
            </a:r>
            <a:r>
              <a:rPr sz="3200" b="1" spc="-30" dirty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-175" dirty="0">
                <a:solidFill>
                  <a:srgbClr val="C00000"/>
                </a:solidFill>
                <a:cs typeface="Arial"/>
              </a:rPr>
              <a:t>r</a:t>
            </a:r>
            <a:r>
              <a:rPr sz="3200" b="1" spc="-25" dirty="0">
                <a:solidFill>
                  <a:srgbClr val="C00000"/>
                </a:solidFill>
                <a:cs typeface="Arial"/>
              </a:rPr>
              <a:t>a</a:t>
            </a:r>
            <a:r>
              <a:rPr sz="3200" b="1" spc="-150" dirty="0">
                <a:solidFill>
                  <a:srgbClr val="C00000"/>
                </a:solidFill>
                <a:cs typeface="Arial"/>
              </a:rPr>
              <a:t>te)</a:t>
            </a:r>
            <a:endParaRPr sz="3200" dirty="0">
              <a:cs typeface="Arial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6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3200" b="1" spc="-145" dirty="0">
                <a:solidFill>
                  <a:srgbClr val="C00000"/>
                </a:solidFill>
                <a:cs typeface="Arial"/>
              </a:rPr>
              <a:t>Localization</a:t>
            </a:r>
            <a:endParaRPr sz="3200" dirty="0">
              <a:cs typeface="Arial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4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3200" b="1" spc="-170" dirty="0">
                <a:solidFill>
                  <a:srgbClr val="C00000"/>
                </a:solidFill>
                <a:cs typeface="Arial"/>
              </a:rPr>
              <a:t>Number</a:t>
            </a:r>
            <a:r>
              <a:rPr sz="3200" b="1" spc="-20" dirty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-114" dirty="0">
                <a:solidFill>
                  <a:srgbClr val="C00000"/>
                </a:solidFill>
                <a:cs typeface="Arial"/>
              </a:rPr>
              <a:t>of</a:t>
            </a:r>
            <a:r>
              <a:rPr sz="3200" b="1" spc="135" dirty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-135" dirty="0">
                <a:solidFill>
                  <a:srgbClr val="C00000"/>
                </a:solidFill>
                <a:cs typeface="Arial"/>
              </a:rPr>
              <a:t>r</a:t>
            </a:r>
            <a:r>
              <a:rPr sz="3200" b="1" spc="-225" dirty="0">
                <a:solidFill>
                  <a:srgbClr val="C00000"/>
                </a:solidFill>
                <a:cs typeface="Arial"/>
              </a:rPr>
              <a:t>esponses</a:t>
            </a:r>
            <a:endParaRPr sz="3200" dirty="0"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689" y="2558923"/>
            <a:ext cx="1429511" cy="20010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56119" y="4790440"/>
            <a:ext cx="1361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latin typeface="Arial"/>
                <a:cs typeface="Arial"/>
              </a:rPr>
              <a:t>J</a:t>
            </a:r>
            <a:r>
              <a:rPr sz="1800" b="1" spc="-145" dirty="0">
                <a:latin typeface="Arial"/>
                <a:cs typeface="Arial"/>
              </a:rPr>
              <a:t>o</a:t>
            </a:r>
            <a:r>
              <a:rPr sz="1800" b="1" spc="-140" dirty="0">
                <a:latin typeface="Arial"/>
                <a:cs typeface="Arial"/>
              </a:rPr>
              <a:t>h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lang="en-IN" sz="1800" b="1" spc="-65" dirty="0" smtClean="0">
                <a:latin typeface="Arial"/>
                <a:cs typeface="Arial"/>
              </a:rPr>
              <a:t>F. </a:t>
            </a:r>
            <a:r>
              <a:rPr sz="1800" b="1" spc="-265" dirty="0" smtClean="0">
                <a:latin typeface="Arial"/>
                <a:cs typeface="Arial"/>
              </a:rPr>
              <a:t>C</a:t>
            </a:r>
            <a:r>
              <a:rPr sz="1800" b="1" spc="-114" dirty="0" smtClean="0">
                <a:latin typeface="Arial"/>
                <a:cs typeface="Arial"/>
              </a:rPr>
              <a:t>an</a:t>
            </a:r>
            <a:r>
              <a:rPr sz="1800" b="1" spc="-155" dirty="0" smtClean="0">
                <a:latin typeface="Arial"/>
                <a:cs typeface="Arial"/>
              </a:rPr>
              <a:t>n</a:t>
            </a:r>
            <a:r>
              <a:rPr sz="1800" b="1" spc="-35" dirty="0" smtClean="0">
                <a:latin typeface="Arial"/>
                <a:cs typeface="Arial"/>
              </a:rPr>
              <a:t>y  </a:t>
            </a:r>
            <a:r>
              <a:rPr sz="1800" b="1" spc="-160" dirty="0">
                <a:latin typeface="Arial"/>
                <a:cs typeface="Arial"/>
              </a:rPr>
              <a:t>Professor</a:t>
            </a:r>
            <a:endParaRPr sz="1800" dirty="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</a:pPr>
            <a:r>
              <a:rPr sz="1800" b="1" spc="-204" dirty="0">
                <a:latin typeface="Arial"/>
                <a:cs typeface="Arial"/>
              </a:rPr>
              <a:t>UC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40" dirty="0">
                <a:latin typeface="Arial"/>
                <a:cs typeface="Arial"/>
              </a:rPr>
              <a:t>Be</a:t>
            </a:r>
            <a:r>
              <a:rPr sz="1800" b="1" spc="-145" dirty="0">
                <a:latin typeface="Arial"/>
                <a:cs typeface="Arial"/>
              </a:rPr>
              <a:t>r</a:t>
            </a:r>
            <a:r>
              <a:rPr sz="1800" b="1" spc="-110" dirty="0">
                <a:latin typeface="Arial"/>
                <a:cs typeface="Arial"/>
              </a:rPr>
              <a:t>kel</a:t>
            </a:r>
            <a:r>
              <a:rPr sz="1800" b="1" spc="-165" dirty="0">
                <a:latin typeface="Arial"/>
                <a:cs typeface="Arial"/>
              </a:rPr>
              <a:t>e</a:t>
            </a:r>
            <a:r>
              <a:rPr sz="1800" b="1" spc="-50" dirty="0">
                <a:latin typeface="Arial"/>
                <a:cs typeface="Arial"/>
              </a:rPr>
              <a:t>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0" y="2362200"/>
            <a:ext cx="8534400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745414"/>
            <a:ext cx="9163813" cy="854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003399"/>
                </a:solidFill>
              </a:rPr>
              <a:t>First</a:t>
            </a:r>
            <a:r>
              <a:rPr spc="-40" dirty="0">
                <a:solidFill>
                  <a:srgbClr val="003399"/>
                </a:solidFill>
              </a:rPr>
              <a:t> </a:t>
            </a:r>
            <a:r>
              <a:rPr spc="-200" dirty="0">
                <a:solidFill>
                  <a:srgbClr val="003399"/>
                </a:solidFill>
              </a:rPr>
              <a:t>and</a:t>
            </a:r>
            <a:r>
              <a:rPr spc="-40" dirty="0">
                <a:solidFill>
                  <a:srgbClr val="003399"/>
                </a:solidFill>
              </a:rPr>
              <a:t> </a:t>
            </a:r>
            <a:r>
              <a:rPr spc="-355" dirty="0">
                <a:solidFill>
                  <a:srgbClr val="003399"/>
                </a:solidFill>
              </a:rPr>
              <a:t>Second</a:t>
            </a:r>
            <a:r>
              <a:rPr spc="-40" dirty="0">
                <a:solidFill>
                  <a:srgbClr val="003399"/>
                </a:solidFill>
              </a:rPr>
              <a:t> </a:t>
            </a:r>
            <a:r>
              <a:rPr spc="-225" dirty="0">
                <a:solidFill>
                  <a:srgbClr val="003399"/>
                </a:solidFill>
              </a:rPr>
              <a:t>Order</a:t>
            </a:r>
            <a:r>
              <a:rPr spc="-55" dirty="0">
                <a:solidFill>
                  <a:srgbClr val="003399"/>
                </a:solidFill>
              </a:rPr>
              <a:t> </a:t>
            </a:r>
            <a:r>
              <a:rPr spc="-190" dirty="0">
                <a:solidFill>
                  <a:srgbClr val="003399"/>
                </a:solidFill>
              </a:rPr>
              <a:t>Derivatives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787" y="1138020"/>
            <a:ext cx="8630413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220" dirty="0">
                <a:solidFill>
                  <a:srgbClr val="003399"/>
                </a:solidFill>
                <a:latin typeface="+mn-lt"/>
              </a:rPr>
              <a:t>Opti</a:t>
            </a:r>
            <a:r>
              <a:rPr sz="5400" b="1" spc="-375" dirty="0">
                <a:solidFill>
                  <a:srgbClr val="003399"/>
                </a:solidFill>
                <a:latin typeface="+mn-lt"/>
              </a:rPr>
              <a:t>m</a:t>
            </a:r>
            <a:r>
              <a:rPr sz="5400" b="1" spc="-95" dirty="0">
                <a:solidFill>
                  <a:srgbClr val="003399"/>
                </a:solidFill>
                <a:latin typeface="+mn-lt"/>
              </a:rPr>
              <a:t>al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3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90" dirty="0">
                <a:solidFill>
                  <a:srgbClr val="003399"/>
                </a:solidFill>
                <a:latin typeface="+mn-lt"/>
              </a:rPr>
              <a:t>Detec</a:t>
            </a:r>
            <a:r>
              <a:rPr sz="5400" b="1" spc="-235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215" dirty="0">
                <a:solidFill>
                  <a:srgbClr val="003399"/>
                </a:solidFill>
                <a:latin typeface="+mn-lt"/>
              </a:rPr>
              <a:t>io</a:t>
            </a:r>
            <a:r>
              <a:rPr sz="5400" b="1" spc="-28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: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b="1" spc="-39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105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5" dirty="0">
                <a:solidFill>
                  <a:srgbClr val="003399"/>
                </a:solidFill>
                <a:latin typeface="+mn-lt"/>
              </a:rPr>
              <a:t>…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2523860"/>
            <a:ext cx="8658225" cy="547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 algn="just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220" dirty="0">
                <a:solidFill>
                  <a:srgbClr val="C00000"/>
                </a:solidFill>
                <a:cs typeface="Arial"/>
              </a:rPr>
              <a:t>Det</a:t>
            </a:r>
            <a:r>
              <a:rPr sz="2800" b="1" spc="-225" dirty="0">
                <a:solidFill>
                  <a:srgbClr val="C00000"/>
                </a:solidFill>
                <a:cs typeface="Arial"/>
              </a:rPr>
              <a:t>e</a:t>
            </a:r>
            <a:r>
              <a:rPr sz="2800" b="1" spc="-229" dirty="0">
                <a:solidFill>
                  <a:srgbClr val="C00000"/>
                </a:solidFill>
                <a:cs typeface="Arial"/>
              </a:rPr>
              <a:t>ction</a:t>
            </a:r>
            <a:r>
              <a:rPr sz="2800" b="1" spc="-65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245" dirty="0">
                <a:solidFill>
                  <a:srgbClr val="C00000"/>
                </a:solidFill>
                <a:cs typeface="Arial"/>
              </a:rPr>
              <a:t>(L</a:t>
            </a:r>
            <a:r>
              <a:rPr sz="2800" b="1" spc="-380" dirty="0">
                <a:solidFill>
                  <a:srgbClr val="C00000"/>
                </a:solidFill>
                <a:cs typeface="Arial"/>
              </a:rPr>
              <a:t>o</a:t>
            </a:r>
            <a:r>
              <a:rPr sz="2800" b="1" spc="35" dirty="0">
                <a:solidFill>
                  <a:srgbClr val="C00000"/>
                </a:solidFill>
                <a:cs typeface="Arial"/>
              </a:rPr>
              <a:t>w</a:t>
            </a:r>
            <a:r>
              <a:rPr sz="2800" b="1" spc="-25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254" dirty="0">
                <a:solidFill>
                  <a:srgbClr val="C00000"/>
                </a:solidFill>
                <a:cs typeface="Arial"/>
              </a:rPr>
              <a:t>e</a:t>
            </a:r>
            <a:r>
              <a:rPr sz="2800" b="1" spc="-120" dirty="0">
                <a:solidFill>
                  <a:srgbClr val="C00000"/>
                </a:solidFill>
                <a:cs typeface="Arial"/>
              </a:rPr>
              <a:t>r</a:t>
            </a:r>
            <a:r>
              <a:rPr sz="2800" b="1" spc="-220" dirty="0">
                <a:solidFill>
                  <a:srgbClr val="C00000"/>
                </a:solidFill>
                <a:cs typeface="Arial"/>
              </a:rPr>
              <a:t>ror</a:t>
            </a:r>
            <a:r>
              <a:rPr sz="2800" b="1" spc="-35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195" dirty="0">
                <a:solidFill>
                  <a:srgbClr val="C00000"/>
                </a:solidFill>
                <a:cs typeface="Arial"/>
              </a:rPr>
              <a:t>r</a:t>
            </a:r>
            <a:r>
              <a:rPr sz="2800" b="1" spc="-30" dirty="0">
                <a:solidFill>
                  <a:srgbClr val="C00000"/>
                </a:solidFill>
                <a:cs typeface="Arial"/>
              </a:rPr>
              <a:t>a</a:t>
            </a:r>
            <a:r>
              <a:rPr sz="2800" b="1" spc="-160" dirty="0">
                <a:solidFill>
                  <a:srgbClr val="C00000"/>
                </a:solidFill>
                <a:cs typeface="Arial"/>
              </a:rPr>
              <a:t>te)</a:t>
            </a:r>
            <a:endParaRPr sz="2800" dirty="0">
              <a:cs typeface="Arial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10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800" spc="-65" dirty="0">
                <a:cs typeface="Microsoft Sans Serif"/>
              </a:rPr>
              <a:t>All</a:t>
            </a:r>
            <a:r>
              <a:rPr sz="2800" spc="40" dirty="0">
                <a:cs typeface="Microsoft Sans Serif"/>
              </a:rPr>
              <a:t> </a:t>
            </a:r>
            <a:r>
              <a:rPr sz="2800" spc="-50" dirty="0">
                <a:cs typeface="Microsoft Sans Serif"/>
              </a:rPr>
              <a:t>ed</a:t>
            </a:r>
            <a:r>
              <a:rPr sz="2800" spc="-95" dirty="0">
                <a:cs typeface="Microsoft Sans Serif"/>
              </a:rPr>
              <a:t>g</a:t>
            </a:r>
            <a:r>
              <a:rPr sz="2800" spc="-250" dirty="0">
                <a:cs typeface="Microsoft Sans Serif"/>
              </a:rPr>
              <a:t>es</a:t>
            </a:r>
            <a:r>
              <a:rPr sz="2800" spc="25" dirty="0">
                <a:cs typeface="Microsoft Sans Serif"/>
              </a:rPr>
              <a:t> </a:t>
            </a:r>
            <a:r>
              <a:rPr sz="2800" spc="-370" dirty="0">
                <a:cs typeface="Microsoft Sans Serif"/>
              </a:rPr>
              <a:t>s</a:t>
            </a:r>
            <a:r>
              <a:rPr sz="2800" spc="-140" dirty="0">
                <a:cs typeface="Microsoft Sans Serif"/>
              </a:rPr>
              <a:t>hould</a:t>
            </a:r>
            <a:r>
              <a:rPr sz="2800" spc="35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be</a:t>
            </a:r>
            <a:r>
              <a:rPr sz="2800" spc="30" dirty="0">
                <a:cs typeface="Microsoft Sans Serif"/>
              </a:rPr>
              <a:t> </a:t>
            </a:r>
            <a:r>
              <a:rPr sz="2800" spc="70" dirty="0">
                <a:cs typeface="Microsoft Sans Serif"/>
              </a:rPr>
              <a:t>f</a:t>
            </a:r>
            <a:r>
              <a:rPr sz="2800" spc="-170" dirty="0">
                <a:cs typeface="Microsoft Sans Serif"/>
              </a:rPr>
              <a:t>ound</a:t>
            </a:r>
            <a:endParaRPr sz="2800" dirty="0">
              <a:cs typeface="Microsoft Sans Serif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7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800" spc="-180" dirty="0">
                <a:cs typeface="Microsoft Sans Serif"/>
              </a:rPr>
              <a:t>There</a:t>
            </a:r>
            <a:r>
              <a:rPr sz="2800" spc="25" dirty="0">
                <a:cs typeface="Microsoft Sans Serif"/>
              </a:rPr>
              <a:t> </a:t>
            </a:r>
            <a:r>
              <a:rPr sz="2800" spc="-370" dirty="0">
                <a:cs typeface="Microsoft Sans Serif"/>
              </a:rPr>
              <a:t>s</a:t>
            </a:r>
            <a:r>
              <a:rPr sz="2800" spc="-140" dirty="0">
                <a:cs typeface="Microsoft Sans Serif"/>
              </a:rPr>
              <a:t>hould</a:t>
            </a:r>
            <a:r>
              <a:rPr sz="2800" spc="35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be</a:t>
            </a:r>
            <a:r>
              <a:rPr sz="2800" spc="30" dirty="0">
                <a:cs typeface="Microsoft Sans Serif"/>
              </a:rPr>
              <a:t> </a:t>
            </a:r>
            <a:r>
              <a:rPr sz="2800" spc="-195" dirty="0">
                <a:cs typeface="Microsoft Sans Serif"/>
              </a:rPr>
              <a:t>no</a:t>
            </a:r>
            <a:r>
              <a:rPr sz="2800" spc="30" dirty="0">
                <a:cs typeface="Microsoft Sans Serif"/>
              </a:rPr>
              <a:t> </a:t>
            </a:r>
            <a:r>
              <a:rPr sz="2800" spc="-180" dirty="0">
                <a:cs typeface="Microsoft Sans Serif"/>
              </a:rPr>
              <a:t>spurious</a:t>
            </a:r>
            <a:r>
              <a:rPr sz="2800" spc="50" dirty="0">
                <a:cs typeface="Microsoft Sans Serif"/>
              </a:rPr>
              <a:t> </a:t>
            </a:r>
            <a:r>
              <a:rPr sz="2800" spc="-65" dirty="0">
                <a:cs typeface="Microsoft Sans Serif"/>
              </a:rPr>
              <a:t>re</a:t>
            </a:r>
            <a:r>
              <a:rPr sz="2800" spc="-210" dirty="0">
                <a:cs typeface="Microsoft Sans Serif"/>
              </a:rPr>
              <a:t>spons</a:t>
            </a:r>
            <a:r>
              <a:rPr sz="2800" spc="-215" dirty="0">
                <a:cs typeface="Microsoft Sans Serif"/>
              </a:rPr>
              <a:t>e</a:t>
            </a:r>
            <a:r>
              <a:rPr sz="2800" spc="-370" dirty="0">
                <a:cs typeface="Microsoft Sans Serif"/>
              </a:rPr>
              <a:t>s</a:t>
            </a:r>
            <a:endParaRPr sz="2800" dirty="0">
              <a:cs typeface="Microsoft Sans Serif"/>
            </a:endParaRPr>
          </a:p>
          <a:p>
            <a:pPr marL="332740" indent="-320675" algn="just">
              <a:lnSpc>
                <a:spcPct val="100000"/>
              </a:lnSpc>
              <a:spcBef>
                <a:spcPts val="2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290" dirty="0">
                <a:solidFill>
                  <a:srgbClr val="C00000"/>
                </a:solidFill>
                <a:cs typeface="Arial"/>
              </a:rPr>
              <a:t>Edge</a:t>
            </a:r>
            <a:r>
              <a:rPr sz="2800" b="1" spc="-55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cs typeface="Arial"/>
              </a:rPr>
              <a:t>p</a:t>
            </a:r>
            <a:r>
              <a:rPr sz="2800" b="1" spc="-235" dirty="0">
                <a:solidFill>
                  <a:srgbClr val="C00000"/>
                </a:solidFill>
                <a:cs typeface="Arial"/>
              </a:rPr>
              <a:t>o</a:t>
            </a:r>
            <a:r>
              <a:rPr sz="2800" b="1" spc="-85" dirty="0">
                <a:solidFill>
                  <a:srgbClr val="C00000"/>
                </a:solidFill>
                <a:cs typeface="Arial"/>
              </a:rPr>
              <a:t>i</a:t>
            </a:r>
            <a:r>
              <a:rPr sz="2800" b="1" spc="-200" dirty="0">
                <a:solidFill>
                  <a:srgbClr val="C00000"/>
                </a:solidFill>
                <a:cs typeface="Arial"/>
              </a:rPr>
              <a:t>n</a:t>
            </a:r>
            <a:r>
              <a:rPr sz="2800" b="1" spc="-275" dirty="0">
                <a:solidFill>
                  <a:srgbClr val="C00000"/>
                </a:solidFill>
                <a:cs typeface="Arial"/>
              </a:rPr>
              <a:t>ts</a:t>
            </a:r>
            <a:r>
              <a:rPr sz="2800" b="1" spc="-5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260" dirty="0">
                <a:solidFill>
                  <a:srgbClr val="C00000"/>
                </a:solidFill>
                <a:cs typeface="Arial"/>
              </a:rPr>
              <a:t>sh</a:t>
            </a:r>
            <a:r>
              <a:rPr sz="2800" b="1" spc="-285" dirty="0">
                <a:solidFill>
                  <a:srgbClr val="C00000"/>
                </a:solidFill>
                <a:cs typeface="Arial"/>
              </a:rPr>
              <a:t>o</a:t>
            </a:r>
            <a:r>
              <a:rPr sz="2800" b="1" spc="-185" dirty="0">
                <a:solidFill>
                  <a:srgbClr val="C00000"/>
                </a:solidFill>
                <a:cs typeface="Arial"/>
              </a:rPr>
              <a:t>u</a:t>
            </a:r>
            <a:r>
              <a:rPr sz="2800" b="1" spc="-100" dirty="0">
                <a:solidFill>
                  <a:srgbClr val="C00000"/>
                </a:solidFill>
                <a:cs typeface="Arial"/>
              </a:rPr>
              <a:t>l</a:t>
            </a:r>
            <a:r>
              <a:rPr sz="2800" b="1" spc="-220" dirty="0">
                <a:solidFill>
                  <a:srgbClr val="C00000"/>
                </a:solidFill>
                <a:cs typeface="Arial"/>
              </a:rPr>
              <a:t>d</a:t>
            </a:r>
            <a:r>
              <a:rPr sz="2800" b="1" spc="-15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215" dirty="0">
                <a:solidFill>
                  <a:srgbClr val="C00000"/>
                </a:solidFill>
                <a:cs typeface="Arial"/>
              </a:rPr>
              <a:t>be</a:t>
            </a:r>
            <a:r>
              <a:rPr sz="2800" b="1" spc="-35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70" dirty="0">
                <a:solidFill>
                  <a:srgbClr val="C00000"/>
                </a:solidFill>
                <a:cs typeface="Arial"/>
              </a:rPr>
              <a:t>well</a:t>
            </a:r>
            <a:r>
              <a:rPr sz="2800" b="1" spc="-60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85" dirty="0">
                <a:solidFill>
                  <a:srgbClr val="C00000"/>
                </a:solidFill>
                <a:cs typeface="Arial"/>
              </a:rPr>
              <a:t>l</a:t>
            </a:r>
            <a:r>
              <a:rPr sz="2800" b="1" spc="-200" dirty="0">
                <a:solidFill>
                  <a:srgbClr val="C00000"/>
                </a:solidFill>
                <a:cs typeface="Arial"/>
              </a:rPr>
              <a:t>o</a:t>
            </a:r>
            <a:r>
              <a:rPr sz="2800" b="1" spc="-165" dirty="0">
                <a:solidFill>
                  <a:srgbClr val="C00000"/>
                </a:solidFill>
                <a:cs typeface="Arial"/>
              </a:rPr>
              <a:t>cal</a:t>
            </a:r>
            <a:r>
              <a:rPr sz="2800" b="1" spc="-110" dirty="0">
                <a:solidFill>
                  <a:srgbClr val="C00000"/>
                </a:solidFill>
                <a:cs typeface="Arial"/>
              </a:rPr>
              <a:t>i</a:t>
            </a:r>
            <a:r>
              <a:rPr sz="2800" b="1" spc="-85" dirty="0">
                <a:solidFill>
                  <a:srgbClr val="C00000"/>
                </a:solidFill>
                <a:cs typeface="Arial"/>
              </a:rPr>
              <a:t>z</a:t>
            </a:r>
            <a:r>
              <a:rPr sz="2800" b="1" spc="-215" dirty="0">
                <a:solidFill>
                  <a:srgbClr val="C00000"/>
                </a:solidFill>
                <a:cs typeface="Arial"/>
              </a:rPr>
              <a:t>ed</a:t>
            </a:r>
            <a:endParaRPr sz="2800" dirty="0">
              <a:cs typeface="Arial"/>
            </a:endParaRPr>
          </a:p>
          <a:p>
            <a:pPr marL="652780" lvl="1" indent="-274955" algn="just">
              <a:lnSpc>
                <a:spcPts val="2375"/>
              </a:lnSpc>
              <a:spcBef>
                <a:spcPts val="9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800" spc="-260" dirty="0">
                <a:cs typeface="Microsoft Sans Serif"/>
              </a:rPr>
              <a:t>The</a:t>
            </a:r>
            <a:r>
              <a:rPr sz="2800" spc="25" dirty="0">
                <a:cs typeface="Microsoft Sans Serif"/>
              </a:rPr>
              <a:t> </a:t>
            </a:r>
            <a:r>
              <a:rPr sz="2800" spc="-50" dirty="0">
                <a:cs typeface="Microsoft Sans Serif"/>
              </a:rPr>
              <a:t>ed</a:t>
            </a:r>
            <a:r>
              <a:rPr sz="2800" spc="-95" dirty="0">
                <a:cs typeface="Microsoft Sans Serif"/>
              </a:rPr>
              <a:t>g</a:t>
            </a:r>
            <a:r>
              <a:rPr sz="2800" spc="-250" dirty="0">
                <a:cs typeface="Microsoft Sans Serif"/>
              </a:rPr>
              <a:t>es</a:t>
            </a:r>
            <a:r>
              <a:rPr sz="2800" spc="25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d</a:t>
            </a:r>
            <a:r>
              <a:rPr sz="2800" spc="-65" dirty="0">
                <a:cs typeface="Microsoft Sans Serif"/>
              </a:rPr>
              <a:t>e</a:t>
            </a:r>
            <a:r>
              <a:rPr sz="2800" spc="-50" dirty="0">
                <a:cs typeface="Microsoft Sans Serif"/>
              </a:rPr>
              <a:t>t</a:t>
            </a:r>
            <a:r>
              <a:rPr sz="2800" spc="-90" dirty="0">
                <a:cs typeface="Microsoft Sans Serif"/>
              </a:rPr>
              <a:t>e</a:t>
            </a:r>
            <a:r>
              <a:rPr sz="2800" spc="-105" dirty="0">
                <a:cs typeface="Microsoft Sans Serif"/>
              </a:rPr>
              <a:t>cted</a:t>
            </a:r>
            <a:r>
              <a:rPr sz="2800" spc="30" dirty="0">
                <a:cs typeface="Microsoft Sans Serif"/>
              </a:rPr>
              <a:t> </a:t>
            </a:r>
            <a:r>
              <a:rPr sz="2800" spc="-175" dirty="0">
                <a:cs typeface="Microsoft Sans Serif"/>
              </a:rPr>
              <a:t>should</a:t>
            </a:r>
            <a:r>
              <a:rPr sz="2800" spc="50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be</a:t>
            </a:r>
            <a:r>
              <a:rPr sz="2800" spc="20" dirty="0">
                <a:cs typeface="Microsoft Sans Serif"/>
              </a:rPr>
              <a:t> </a:t>
            </a:r>
            <a:r>
              <a:rPr sz="2800" spc="-195" dirty="0">
                <a:cs typeface="Microsoft Sans Serif"/>
              </a:rPr>
              <a:t>as</a:t>
            </a:r>
            <a:r>
              <a:rPr sz="2800" spc="35" dirty="0">
                <a:cs typeface="Microsoft Sans Serif"/>
              </a:rPr>
              <a:t> </a:t>
            </a:r>
            <a:r>
              <a:rPr sz="2800" spc="-180" dirty="0">
                <a:cs typeface="Microsoft Sans Serif"/>
              </a:rPr>
              <a:t>close</a:t>
            </a:r>
            <a:r>
              <a:rPr sz="2800" spc="40" dirty="0">
                <a:cs typeface="Microsoft Sans Serif"/>
              </a:rPr>
              <a:t> </a:t>
            </a:r>
            <a:r>
              <a:rPr sz="2800" spc="-195" dirty="0">
                <a:cs typeface="Microsoft Sans Serif"/>
              </a:rPr>
              <a:t>as</a:t>
            </a:r>
            <a:r>
              <a:rPr sz="2800" spc="35" dirty="0">
                <a:cs typeface="Microsoft Sans Serif"/>
              </a:rPr>
              <a:t> </a:t>
            </a:r>
            <a:r>
              <a:rPr sz="2800" spc="-220" dirty="0">
                <a:cs typeface="Microsoft Sans Serif"/>
              </a:rPr>
              <a:t>poss</a:t>
            </a:r>
            <a:r>
              <a:rPr sz="2800" spc="-45" dirty="0">
                <a:cs typeface="Microsoft Sans Serif"/>
              </a:rPr>
              <a:t>ibl</a:t>
            </a:r>
            <a:r>
              <a:rPr sz="2800" spc="-65" dirty="0">
                <a:cs typeface="Microsoft Sans Serif"/>
              </a:rPr>
              <a:t>e</a:t>
            </a:r>
            <a:r>
              <a:rPr sz="2800" spc="40" dirty="0">
                <a:cs typeface="Microsoft Sans Serif"/>
              </a:rPr>
              <a:t> </a:t>
            </a:r>
            <a:r>
              <a:rPr sz="2800" spc="-75" dirty="0">
                <a:cs typeface="Microsoft Sans Serif"/>
              </a:rPr>
              <a:t>to</a:t>
            </a:r>
            <a:r>
              <a:rPr sz="2800" spc="30" dirty="0">
                <a:cs typeface="Microsoft Sans Serif"/>
              </a:rPr>
              <a:t> </a:t>
            </a:r>
            <a:r>
              <a:rPr sz="2800" spc="-15" dirty="0">
                <a:cs typeface="Microsoft Sans Serif"/>
              </a:rPr>
              <a:t>t</a:t>
            </a:r>
            <a:r>
              <a:rPr sz="2800" spc="-195" dirty="0">
                <a:cs typeface="Microsoft Sans Serif"/>
              </a:rPr>
              <a:t>he</a:t>
            </a:r>
            <a:r>
              <a:rPr sz="2800" spc="30" dirty="0">
                <a:cs typeface="Microsoft Sans Serif"/>
              </a:rPr>
              <a:t> </a:t>
            </a:r>
            <a:r>
              <a:rPr sz="2800" spc="-10" dirty="0" smtClean="0">
                <a:cs typeface="Microsoft Sans Serif"/>
              </a:rPr>
              <a:t>t</a:t>
            </a:r>
            <a:r>
              <a:rPr sz="2800" spc="40" dirty="0" smtClean="0">
                <a:cs typeface="Microsoft Sans Serif"/>
              </a:rPr>
              <a:t>r</a:t>
            </a:r>
            <a:r>
              <a:rPr sz="2800" spc="-195" dirty="0" smtClean="0">
                <a:cs typeface="Microsoft Sans Serif"/>
              </a:rPr>
              <a:t>ue</a:t>
            </a:r>
            <a:r>
              <a:rPr lang="en-IN" sz="2800" spc="-195" dirty="0" smtClean="0">
                <a:cs typeface="Microsoft Sans Serif"/>
              </a:rPr>
              <a:t> </a:t>
            </a:r>
            <a:r>
              <a:rPr sz="2800" spc="-140" dirty="0" smtClean="0">
                <a:cs typeface="Microsoft Sans Serif"/>
              </a:rPr>
              <a:t>edges</a:t>
            </a:r>
            <a:r>
              <a:rPr sz="2800" spc="-140" dirty="0">
                <a:cs typeface="Microsoft Sans Serif"/>
              </a:rPr>
              <a:t>.</a:t>
            </a:r>
            <a:endParaRPr sz="2800" dirty="0">
              <a:cs typeface="Microsoft Sans Serif"/>
            </a:endParaRPr>
          </a:p>
          <a:p>
            <a:pPr marL="652780" marR="5080" lvl="1" indent="-274320" algn="just">
              <a:lnSpc>
                <a:spcPct val="8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800" spc="-260" dirty="0">
                <a:cs typeface="Microsoft Sans Serif"/>
              </a:rPr>
              <a:t>The</a:t>
            </a:r>
            <a:r>
              <a:rPr sz="2800" spc="25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distance</a:t>
            </a:r>
            <a:r>
              <a:rPr sz="2800" spc="50" dirty="0">
                <a:cs typeface="Microsoft Sans Serif"/>
              </a:rPr>
              <a:t> </a:t>
            </a:r>
            <a:r>
              <a:rPr sz="2800" spc="-120" dirty="0">
                <a:cs typeface="Microsoft Sans Serif"/>
              </a:rPr>
              <a:t>between</a:t>
            </a:r>
            <a:r>
              <a:rPr sz="2800" spc="20" dirty="0">
                <a:cs typeface="Microsoft Sans Serif"/>
              </a:rPr>
              <a:t> </a:t>
            </a:r>
            <a:r>
              <a:rPr sz="2800" spc="-15" dirty="0">
                <a:cs typeface="Microsoft Sans Serif"/>
              </a:rPr>
              <a:t>a</a:t>
            </a:r>
            <a:r>
              <a:rPr sz="2800" spc="25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point</a:t>
            </a:r>
            <a:r>
              <a:rPr sz="2800" spc="30" dirty="0">
                <a:cs typeface="Microsoft Sans Serif"/>
              </a:rPr>
              <a:t> </a:t>
            </a:r>
            <a:r>
              <a:rPr sz="2800" spc="-114" dirty="0">
                <a:cs typeface="Microsoft Sans Serif"/>
              </a:rPr>
              <a:t>marked</a:t>
            </a:r>
            <a:r>
              <a:rPr sz="2800" spc="40" dirty="0">
                <a:cs typeface="Microsoft Sans Serif"/>
              </a:rPr>
              <a:t> </a:t>
            </a:r>
            <a:r>
              <a:rPr sz="2800" spc="-195" dirty="0">
                <a:cs typeface="Microsoft Sans Serif"/>
              </a:rPr>
              <a:t>as</a:t>
            </a:r>
            <a:r>
              <a:rPr sz="2800" spc="20" dirty="0">
                <a:cs typeface="Microsoft Sans Serif"/>
              </a:rPr>
              <a:t> </a:t>
            </a:r>
            <a:r>
              <a:rPr sz="2800" spc="-140" dirty="0">
                <a:cs typeface="Microsoft Sans Serif"/>
              </a:rPr>
              <a:t>an</a:t>
            </a:r>
            <a:r>
              <a:rPr sz="2800" spc="3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edge</a:t>
            </a:r>
            <a:r>
              <a:rPr sz="2800" spc="30" dirty="0">
                <a:cs typeface="Microsoft Sans Serif"/>
              </a:rPr>
              <a:t> </a:t>
            </a:r>
            <a:r>
              <a:rPr sz="2800" spc="-65" dirty="0">
                <a:cs typeface="Microsoft Sans Serif"/>
              </a:rPr>
              <a:t>by</a:t>
            </a:r>
            <a:r>
              <a:rPr sz="2800" spc="35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the</a:t>
            </a:r>
            <a:r>
              <a:rPr sz="2800" spc="25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detector </a:t>
            </a:r>
            <a:r>
              <a:rPr sz="2800" spc="-570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&amp;</a:t>
            </a:r>
            <a:r>
              <a:rPr sz="2800" spc="15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the</a:t>
            </a:r>
            <a:r>
              <a:rPr sz="2800" spc="30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centre</a:t>
            </a:r>
            <a:r>
              <a:rPr sz="2800" spc="45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of</a:t>
            </a:r>
            <a:r>
              <a:rPr sz="2800" spc="80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the</a:t>
            </a:r>
            <a:r>
              <a:rPr sz="2800" spc="30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true</a:t>
            </a:r>
            <a:r>
              <a:rPr sz="2800" spc="3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edge</a:t>
            </a:r>
            <a:r>
              <a:rPr sz="2800" spc="30" dirty="0">
                <a:cs typeface="Microsoft Sans Serif"/>
              </a:rPr>
              <a:t> </a:t>
            </a:r>
            <a:r>
              <a:rPr sz="2800" spc="-175" dirty="0">
                <a:cs typeface="Microsoft Sans Serif"/>
              </a:rPr>
              <a:t>should</a:t>
            </a:r>
            <a:r>
              <a:rPr sz="2800" spc="30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be</a:t>
            </a:r>
            <a:r>
              <a:rPr sz="2800" spc="30" dirty="0">
                <a:cs typeface="Microsoft Sans Serif"/>
              </a:rPr>
              <a:t> </a:t>
            </a:r>
            <a:r>
              <a:rPr sz="2800" spc="-220" dirty="0">
                <a:cs typeface="Microsoft Sans Serif"/>
              </a:rPr>
              <a:t>minimum.</a:t>
            </a:r>
            <a:endParaRPr sz="2800" dirty="0">
              <a:cs typeface="Microsoft Sans Serif"/>
            </a:endParaRPr>
          </a:p>
          <a:p>
            <a:pPr marL="332740" indent="-320675" algn="just"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245" dirty="0">
                <a:solidFill>
                  <a:srgbClr val="C00000"/>
                </a:solidFill>
                <a:cs typeface="Arial"/>
              </a:rPr>
              <a:t>Si</a:t>
            </a:r>
            <a:r>
              <a:rPr sz="2800" b="1" spc="-325" dirty="0">
                <a:solidFill>
                  <a:srgbClr val="C00000"/>
                </a:solidFill>
                <a:cs typeface="Arial"/>
              </a:rPr>
              <a:t>n</a:t>
            </a:r>
            <a:r>
              <a:rPr sz="2800" b="1" spc="-160" dirty="0">
                <a:solidFill>
                  <a:srgbClr val="C00000"/>
                </a:solidFill>
                <a:cs typeface="Arial"/>
              </a:rPr>
              <a:t>gle</a:t>
            </a:r>
            <a:r>
              <a:rPr sz="2800" b="1" spc="-35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290" dirty="0">
                <a:solidFill>
                  <a:srgbClr val="C00000"/>
                </a:solidFill>
                <a:cs typeface="Arial"/>
              </a:rPr>
              <a:t>Edge</a:t>
            </a:r>
            <a:r>
              <a:rPr sz="2800" b="1" spc="-50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cs typeface="Arial"/>
              </a:rPr>
              <a:t>p</a:t>
            </a:r>
            <a:r>
              <a:rPr sz="2800" b="1" spc="-235" dirty="0">
                <a:solidFill>
                  <a:srgbClr val="C00000"/>
                </a:solidFill>
                <a:cs typeface="Arial"/>
              </a:rPr>
              <a:t>o</a:t>
            </a:r>
            <a:r>
              <a:rPr sz="2800" b="1" spc="-85" dirty="0">
                <a:solidFill>
                  <a:srgbClr val="C00000"/>
                </a:solidFill>
                <a:cs typeface="Arial"/>
              </a:rPr>
              <a:t>i</a:t>
            </a:r>
            <a:r>
              <a:rPr sz="2800" b="1" spc="-200" dirty="0">
                <a:solidFill>
                  <a:srgbClr val="C00000"/>
                </a:solidFill>
                <a:cs typeface="Arial"/>
              </a:rPr>
              <a:t>nt</a:t>
            </a:r>
            <a:r>
              <a:rPr sz="2800" b="1" spc="-15" dirty="0">
                <a:solidFill>
                  <a:srgbClr val="C00000"/>
                </a:solidFill>
                <a:cs typeface="Arial"/>
              </a:rPr>
              <a:t> </a:t>
            </a:r>
            <a:r>
              <a:rPr sz="2800" b="1" spc="-170" dirty="0">
                <a:solidFill>
                  <a:srgbClr val="C00000"/>
                </a:solidFill>
                <a:cs typeface="Arial"/>
              </a:rPr>
              <a:t>r</a:t>
            </a:r>
            <a:r>
              <a:rPr sz="2800" b="1" spc="-245" dirty="0">
                <a:solidFill>
                  <a:srgbClr val="C00000"/>
                </a:solidFill>
                <a:cs typeface="Arial"/>
              </a:rPr>
              <a:t>esp</a:t>
            </a:r>
            <a:r>
              <a:rPr sz="2800" b="1" spc="-275" dirty="0">
                <a:solidFill>
                  <a:srgbClr val="C00000"/>
                </a:solidFill>
                <a:cs typeface="Arial"/>
              </a:rPr>
              <a:t>o</a:t>
            </a:r>
            <a:r>
              <a:rPr sz="2800" b="1" spc="-260" dirty="0">
                <a:solidFill>
                  <a:srgbClr val="C00000"/>
                </a:solidFill>
                <a:cs typeface="Arial"/>
              </a:rPr>
              <a:t>nse</a:t>
            </a:r>
            <a:endParaRPr sz="2800" dirty="0">
              <a:cs typeface="Arial"/>
            </a:endParaRPr>
          </a:p>
          <a:p>
            <a:pPr marL="652780" lvl="1" indent="-274955" algn="just">
              <a:lnSpc>
                <a:spcPts val="2375"/>
              </a:lnSpc>
              <a:spcBef>
                <a:spcPts val="9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800" spc="-260" dirty="0">
                <a:cs typeface="Microsoft Sans Serif"/>
              </a:rPr>
              <a:t>The</a:t>
            </a:r>
            <a:r>
              <a:rPr sz="2800" spc="20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detector</a:t>
            </a:r>
            <a:r>
              <a:rPr sz="2800" spc="30" dirty="0">
                <a:cs typeface="Microsoft Sans Serif"/>
              </a:rPr>
              <a:t> </a:t>
            </a:r>
            <a:r>
              <a:rPr sz="2800" spc="-175" dirty="0">
                <a:cs typeface="Microsoft Sans Serif"/>
              </a:rPr>
              <a:t>should</a:t>
            </a:r>
            <a:r>
              <a:rPr sz="2800" spc="40" dirty="0">
                <a:cs typeface="Microsoft Sans Serif"/>
              </a:rPr>
              <a:t> </a:t>
            </a:r>
            <a:r>
              <a:rPr sz="2800" spc="-105" dirty="0">
                <a:cs typeface="Microsoft Sans Serif"/>
              </a:rPr>
              <a:t>return</a:t>
            </a:r>
            <a:r>
              <a:rPr sz="2800" spc="20" dirty="0">
                <a:cs typeface="Microsoft Sans Serif"/>
              </a:rPr>
              <a:t> </a:t>
            </a:r>
            <a:r>
              <a:rPr sz="2800" spc="-105" dirty="0">
                <a:cs typeface="Microsoft Sans Serif"/>
              </a:rPr>
              <a:t>only</a:t>
            </a:r>
            <a:r>
              <a:rPr sz="2800" spc="35" dirty="0">
                <a:cs typeface="Microsoft Sans Serif"/>
              </a:rPr>
              <a:t> </a:t>
            </a:r>
            <a:r>
              <a:rPr sz="2800" spc="-170" dirty="0">
                <a:cs typeface="Microsoft Sans Serif"/>
              </a:rPr>
              <a:t>one</a:t>
            </a:r>
            <a:r>
              <a:rPr sz="2800" spc="20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point</a:t>
            </a:r>
            <a:r>
              <a:rPr sz="2800" spc="40" dirty="0">
                <a:cs typeface="Microsoft Sans Serif"/>
              </a:rPr>
              <a:t> </a:t>
            </a:r>
            <a:r>
              <a:rPr sz="2800" spc="-20" dirty="0">
                <a:cs typeface="Microsoft Sans Serif"/>
              </a:rPr>
              <a:t>for</a:t>
            </a:r>
            <a:r>
              <a:rPr sz="2800" spc="4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each</a:t>
            </a:r>
            <a:r>
              <a:rPr sz="2800" spc="35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true</a:t>
            </a:r>
            <a:r>
              <a:rPr sz="2800" spc="25" dirty="0">
                <a:cs typeface="Microsoft Sans Serif"/>
              </a:rPr>
              <a:t> </a:t>
            </a:r>
            <a:r>
              <a:rPr sz="2800" spc="-80" dirty="0" smtClean="0">
                <a:cs typeface="Microsoft Sans Serif"/>
              </a:rPr>
              <a:t>edge</a:t>
            </a:r>
            <a:r>
              <a:rPr lang="en-IN" sz="2800" spc="-80" dirty="0" smtClean="0">
                <a:cs typeface="Microsoft Sans Serif"/>
              </a:rPr>
              <a:t> </a:t>
            </a:r>
            <a:r>
              <a:rPr sz="2800" spc="-95" dirty="0" smtClean="0">
                <a:cs typeface="Microsoft Sans Serif"/>
              </a:rPr>
              <a:t>point</a:t>
            </a:r>
            <a:r>
              <a:rPr sz="2800" spc="-95" dirty="0">
                <a:cs typeface="Microsoft Sans Serif"/>
              </a:rPr>
              <a:t>.</a:t>
            </a:r>
            <a:endParaRPr sz="2800" dirty="0">
              <a:cs typeface="Microsoft Sans Serif"/>
            </a:endParaRPr>
          </a:p>
          <a:p>
            <a:pPr marL="652780" marR="302895" lvl="1" indent="-274320" algn="just">
              <a:lnSpc>
                <a:spcPts val="2110"/>
              </a:lnSpc>
              <a:spcBef>
                <a:spcPts val="58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800" spc="-260" dirty="0">
                <a:cs typeface="Microsoft Sans Serif"/>
              </a:rPr>
              <a:t>The</a:t>
            </a:r>
            <a:r>
              <a:rPr sz="2800" spc="25" dirty="0">
                <a:cs typeface="Microsoft Sans Serif"/>
              </a:rPr>
              <a:t> </a:t>
            </a:r>
            <a:r>
              <a:rPr sz="2800" spc="-175" dirty="0">
                <a:cs typeface="Microsoft Sans Serif"/>
              </a:rPr>
              <a:t>number</a:t>
            </a:r>
            <a:r>
              <a:rPr sz="2800" spc="40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of</a:t>
            </a:r>
            <a:r>
              <a:rPr sz="2800" spc="85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local</a:t>
            </a:r>
            <a:r>
              <a:rPr sz="2800" spc="45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maxima</a:t>
            </a:r>
            <a:r>
              <a:rPr sz="2800" spc="25" dirty="0">
                <a:cs typeface="Microsoft Sans Serif"/>
              </a:rPr>
              <a:t> </a:t>
            </a:r>
            <a:r>
              <a:rPr sz="2800" spc="-125" dirty="0">
                <a:cs typeface="Microsoft Sans Serif"/>
              </a:rPr>
              <a:t>around</a:t>
            </a:r>
            <a:r>
              <a:rPr sz="2800" spc="40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the</a:t>
            </a:r>
            <a:r>
              <a:rPr sz="2800" spc="25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true</a:t>
            </a:r>
            <a:r>
              <a:rPr sz="2800" spc="35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edge</a:t>
            </a:r>
            <a:r>
              <a:rPr sz="2800" spc="35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point</a:t>
            </a:r>
            <a:r>
              <a:rPr sz="2800" spc="40" dirty="0">
                <a:cs typeface="Microsoft Sans Serif"/>
              </a:rPr>
              <a:t> </a:t>
            </a:r>
            <a:r>
              <a:rPr sz="2800" spc="-175" dirty="0">
                <a:cs typeface="Microsoft Sans Serif"/>
              </a:rPr>
              <a:t>should </a:t>
            </a:r>
            <a:r>
              <a:rPr sz="2800" spc="-570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be</a:t>
            </a:r>
            <a:r>
              <a:rPr sz="2800" spc="25" dirty="0">
                <a:cs typeface="Microsoft Sans Serif"/>
              </a:rPr>
              <a:t> </a:t>
            </a:r>
            <a:r>
              <a:rPr sz="2800" spc="-220" dirty="0">
                <a:cs typeface="Microsoft Sans Serif"/>
              </a:rPr>
              <a:t>minimum.</a:t>
            </a:r>
            <a:endParaRPr sz="2800" dirty="0">
              <a:cs typeface="Microsoft Sans Serif"/>
            </a:endParaRPr>
          </a:p>
          <a:p>
            <a:pPr marL="652780" lvl="1" indent="-274955" algn="just">
              <a:lnSpc>
                <a:spcPts val="2375"/>
              </a:lnSpc>
              <a:spcBef>
                <a:spcPts val="9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800" spc="-260" dirty="0">
                <a:cs typeface="Microsoft Sans Serif"/>
              </a:rPr>
              <a:t>The</a:t>
            </a:r>
            <a:r>
              <a:rPr sz="2800" spc="25" dirty="0">
                <a:cs typeface="Microsoft Sans Serif"/>
              </a:rPr>
              <a:t> </a:t>
            </a:r>
            <a:r>
              <a:rPr sz="2800" spc="-65" dirty="0">
                <a:cs typeface="Microsoft Sans Serif"/>
              </a:rPr>
              <a:t>de</a:t>
            </a:r>
            <a:r>
              <a:rPr sz="2800" spc="-30" dirty="0">
                <a:cs typeface="Microsoft Sans Serif"/>
              </a:rPr>
              <a:t>t</a:t>
            </a:r>
            <a:r>
              <a:rPr sz="2800" spc="-125" dirty="0">
                <a:cs typeface="Microsoft Sans Serif"/>
              </a:rPr>
              <a:t>ect</a:t>
            </a:r>
            <a:r>
              <a:rPr sz="2800" spc="-150" dirty="0">
                <a:cs typeface="Microsoft Sans Serif"/>
              </a:rPr>
              <a:t>o</a:t>
            </a:r>
            <a:r>
              <a:rPr sz="2800" spc="-5" dirty="0">
                <a:cs typeface="Microsoft Sans Serif"/>
              </a:rPr>
              <a:t>r</a:t>
            </a:r>
            <a:r>
              <a:rPr sz="2800" spc="25" dirty="0">
                <a:cs typeface="Microsoft Sans Serif"/>
              </a:rPr>
              <a:t> </a:t>
            </a:r>
            <a:r>
              <a:rPr sz="2800" spc="-175" dirty="0">
                <a:cs typeface="Microsoft Sans Serif"/>
              </a:rPr>
              <a:t>should</a:t>
            </a:r>
            <a:r>
              <a:rPr sz="2800" spc="50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not</a:t>
            </a:r>
            <a:r>
              <a:rPr sz="2800" spc="25" dirty="0">
                <a:cs typeface="Microsoft Sans Serif"/>
              </a:rPr>
              <a:t> </a:t>
            </a:r>
            <a:r>
              <a:rPr sz="2800" spc="-55" dirty="0">
                <a:cs typeface="Microsoft Sans Serif"/>
              </a:rPr>
              <a:t>id</a:t>
            </a:r>
            <a:r>
              <a:rPr sz="2800" spc="-65" dirty="0">
                <a:cs typeface="Microsoft Sans Serif"/>
              </a:rPr>
              <a:t>e</a:t>
            </a:r>
            <a:r>
              <a:rPr sz="2800" spc="-40" dirty="0">
                <a:cs typeface="Microsoft Sans Serif"/>
              </a:rPr>
              <a:t>ntify</a:t>
            </a:r>
            <a:r>
              <a:rPr sz="2800" spc="40" dirty="0">
                <a:cs typeface="Microsoft Sans Serif"/>
              </a:rPr>
              <a:t> </a:t>
            </a:r>
            <a:r>
              <a:rPr sz="2800" spc="-325" dirty="0">
                <a:cs typeface="Microsoft Sans Serif"/>
              </a:rPr>
              <a:t>m</a:t>
            </a:r>
            <a:r>
              <a:rPr sz="2800" spc="-70" dirty="0">
                <a:cs typeface="Microsoft Sans Serif"/>
              </a:rPr>
              <a:t>ultiple</a:t>
            </a:r>
            <a:r>
              <a:rPr sz="2800" spc="40" dirty="0">
                <a:cs typeface="Microsoft Sans Serif"/>
              </a:rPr>
              <a:t> </a:t>
            </a:r>
            <a:r>
              <a:rPr sz="2800" spc="-50" dirty="0">
                <a:cs typeface="Microsoft Sans Serif"/>
              </a:rPr>
              <a:t>ed</a:t>
            </a:r>
            <a:r>
              <a:rPr sz="2800" spc="-95" dirty="0">
                <a:cs typeface="Microsoft Sans Serif"/>
              </a:rPr>
              <a:t>g</a:t>
            </a:r>
            <a:r>
              <a:rPr sz="2800" spc="-130" dirty="0">
                <a:cs typeface="Microsoft Sans Serif"/>
              </a:rPr>
              <a:t>e</a:t>
            </a:r>
            <a:r>
              <a:rPr sz="2800" spc="30" dirty="0">
                <a:cs typeface="Microsoft Sans Serif"/>
              </a:rPr>
              <a:t> </a:t>
            </a:r>
            <a:r>
              <a:rPr sz="2800" spc="-15" dirty="0">
                <a:cs typeface="Microsoft Sans Serif"/>
              </a:rPr>
              <a:t>pi</a:t>
            </a:r>
            <a:r>
              <a:rPr sz="2800" spc="-60" dirty="0">
                <a:cs typeface="Microsoft Sans Serif"/>
              </a:rPr>
              <a:t>x</a:t>
            </a:r>
            <a:r>
              <a:rPr sz="2800" spc="-175" dirty="0">
                <a:cs typeface="Microsoft Sans Serif"/>
              </a:rPr>
              <a:t>els</a:t>
            </a:r>
            <a:r>
              <a:rPr sz="2800" spc="50" dirty="0">
                <a:cs typeface="Microsoft Sans Serif"/>
              </a:rPr>
              <a:t> </a:t>
            </a:r>
            <a:r>
              <a:rPr sz="2800" spc="-130" dirty="0">
                <a:cs typeface="Microsoft Sans Serif"/>
              </a:rPr>
              <a:t>where</a:t>
            </a:r>
            <a:r>
              <a:rPr sz="2800" spc="30" dirty="0">
                <a:cs typeface="Microsoft Sans Serif"/>
              </a:rPr>
              <a:t> </a:t>
            </a:r>
            <a:r>
              <a:rPr sz="2800" spc="-125" dirty="0" smtClean="0">
                <a:cs typeface="Microsoft Sans Serif"/>
              </a:rPr>
              <a:t>o</a:t>
            </a:r>
            <a:r>
              <a:rPr sz="2800" spc="-95" dirty="0" smtClean="0">
                <a:cs typeface="Microsoft Sans Serif"/>
              </a:rPr>
              <a:t>nly</a:t>
            </a:r>
            <a:r>
              <a:rPr lang="en-IN" sz="2800" spc="-95" dirty="0" smtClean="0">
                <a:cs typeface="Microsoft Sans Serif"/>
              </a:rPr>
              <a:t> </a:t>
            </a:r>
            <a:r>
              <a:rPr sz="2800" spc="-15" dirty="0" smtClean="0">
                <a:cs typeface="Microsoft Sans Serif"/>
              </a:rPr>
              <a:t>a</a:t>
            </a:r>
            <a:r>
              <a:rPr sz="2800" spc="5" dirty="0" smtClean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single</a:t>
            </a:r>
            <a:r>
              <a:rPr sz="2800" spc="4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edge</a:t>
            </a:r>
            <a:r>
              <a:rPr sz="2800" spc="20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point</a:t>
            </a:r>
            <a:r>
              <a:rPr sz="2800" spc="20" dirty="0">
                <a:cs typeface="Microsoft Sans Serif"/>
              </a:rPr>
              <a:t> </a:t>
            </a:r>
            <a:r>
              <a:rPr sz="2800" spc="-160" dirty="0">
                <a:cs typeface="Microsoft Sans Serif"/>
              </a:rPr>
              <a:t>exists.</a:t>
            </a:r>
            <a:endParaRPr sz="28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3826" y="296852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623" y="381000"/>
                </a:moveTo>
                <a:lnTo>
                  <a:pt x="0" y="381000"/>
                </a:lnTo>
                <a:lnTo>
                  <a:pt x="37846" y="457200"/>
                </a:lnTo>
                <a:lnTo>
                  <a:pt x="69596" y="393700"/>
                </a:lnTo>
                <a:lnTo>
                  <a:pt x="31623" y="393700"/>
                </a:lnTo>
                <a:lnTo>
                  <a:pt x="31623" y="381000"/>
                </a:lnTo>
                <a:close/>
              </a:path>
              <a:path w="76200" h="457200">
                <a:moveTo>
                  <a:pt x="44323" y="0"/>
                </a:moveTo>
                <a:lnTo>
                  <a:pt x="31623" y="0"/>
                </a:lnTo>
                <a:lnTo>
                  <a:pt x="31623" y="393700"/>
                </a:lnTo>
                <a:lnTo>
                  <a:pt x="44323" y="393700"/>
                </a:lnTo>
                <a:lnTo>
                  <a:pt x="44323" y="0"/>
                </a:lnTo>
                <a:close/>
              </a:path>
              <a:path w="76200" h="457200">
                <a:moveTo>
                  <a:pt x="75946" y="381000"/>
                </a:moveTo>
                <a:lnTo>
                  <a:pt x="44323" y="381000"/>
                </a:lnTo>
                <a:lnTo>
                  <a:pt x="44323" y="393700"/>
                </a:lnTo>
                <a:lnTo>
                  <a:pt x="69596" y="393700"/>
                </a:lnTo>
                <a:lnTo>
                  <a:pt x="75946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33975" y="2602002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Palatino Linotype"/>
                <a:cs typeface="Palatino Linotype"/>
              </a:rPr>
              <a:t>image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3436" y="3424199"/>
            <a:ext cx="2944495" cy="3994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Gaussian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2436" y="4186199"/>
            <a:ext cx="3756660" cy="3994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differentiating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along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y </a:t>
            </a:r>
            <a:r>
              <a:rPr sz="2000" b="1" dirty="0">
                <a:latin typeface="Times New Roman"/>
                <a:cs typeface="Times New Roman"/>
              </a:rPr>
              <a:t>axis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4920" y="4897908"/>
            <a:ext cx="3400425" cy="4013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Times New Roman"/>
                <a:cs typeface="Times New Roman"/>
              </a:rPr>
              <a:t>finds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peaks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gradient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image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3480" y="6321323"/>
            <a:ext cx="3576954" cy="3994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295"/>
              </a:spcBef>
            </a:pPr>
            <a:r>
              <a:rPr sz="2000" b="1" dirty="0">
                <a:latin typeface="Times New Roman"/>
                <a:cs typeface="Times New Roman"/>
              </a:rPr>
              <a:t>thinning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(locating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edge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strings)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57063" y="3831108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623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638" y="241300"/>
                </a:lnTo>
                <a:lnTo>
                  <a:pt x="31623" y="241300"/>
                </a:lnTo>
                <a:lnTo>
                  <a:pt x="31623" y="228600"/>
                </a:lnTo>
                <a:close/>
              </a:path>
              <a:path w="76200" h="304800">
                <a:moveTo>
                  <a:pt x="44323" y="0"/>
                </a:moveTo>
                <a:lnTo>
                  <a:pt x="31623" y="0"/>
                </a:lnTo>
                <a:lnTo>
                  <a:pt x="31623" y="241300"/>
                </a:lnTo>
                <a:lnTo>
                  <a:pt x="44323" y="241300"/>
                </a:lnTo>
                <a:lnTo>
                  <a:pt x="44323" y="0"/>
                </a:lnTo>
                <a:close/>
              </a:path>
              <a:path w="76200" h="304800">
                <a:moveTo>
                  <a:pt x="75946" y="228600"/>
                </a:moveTo>
                <a:lnTo>
                  <a:pt x="44323" y="228600"/>
                </a:lnTo>
                <a:lnTo>
                  <a:pt x="44323" y="241300"/>
                </a:lnTo>
                <a:lnTo>
                  <a:pt x="69638" y="241300"/>
                </a:lnTo>
                <a:lnTo>
                  <a:pt x="75946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7063" y="4593108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623" y="228599"/>
                </a:moveTo>
                <a:lnTo>
                  <a:pt x="0" y="228599"/>
                </a:lnTo>
                <a:lnTo>
                  <a:pt x="38100" y="304799"/>
                </a:lnTo>
                <a:lnTo>
                  <a:pt x="69638" y="241299"/>
                </a:lnTo>
                <a:lnTo>
                  <a:pt x="31623" y="241299"/>
                </a:lnTo>
                <a:lnTo>
                  <a:pt x="31623" y="228599"/>
                </a:lnTo>
                <a:close/>
              </a:path>
              <a:path w="76200" h="304800">
                <a:moveTo>
                  <a:pt x="44323" y="0"/>
                </a:moveTo>
                <a:lnTo>
                  <a:pt x="31623" y="0"/>
                </a:lnTo>
                <a:lnTo>
                  <a:pt x="31623" y="241299"/>
                </a:lnTo>
                <a:lnTo>
                  <a:pt x="44323" y="241299"/>
                </a:lnTo>
                <a:lnTo>
                  <a:pt x="44323" y="0"/>
                </a:lnTo>
                <a:close/>
              </a:path>
              <a:path w="76200" h="304800">
                <a:moveTo>
                  <a:pt x="75946" y="228599"/>
                </a:moveTo>
                <a:lnTo>
                  <a:pt x="44323" y="228599"/>
                </a:lnTo>
                <a:lnTo>
                  <a:pt x="44323" y="241299"/>
                </a:lnTo>
                <a:lnTo>
                  <a:pt x="69638" y="241299"/>
                </a:lnTo>
                <a:lnTo>
                  <a:pt x="75946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7063" y="5304816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623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638" y="241300"/>
                </a:lnTo>
                <a:lnTo>
                  <a:pt x="31623" y="241300"/>
                </a:lnTo>
                <a:lnTo>
                  <a:pt x="31623" y="228600"/>
                </a:lnTo>
                <a:close/>
              </a:path>
              <a:path w="76200" h="304800">
                <a:moveTo>
                  <a:pt x="44323" y="0"/>
                </a:moveTo>
                <a:lnTo>
                  <a:pt x="31623" y="0"/>
                </a:lnTo>
                <a:lnTo>
                  <a:pt x="31623" y="241300"/>
                </a:lnTo>
                <a:lnTo>
                  <a:pt x="44323" y="241300"/>
                </a:lnTo>
                <a:lnTo>
                  <a:pt x="44323" y="0"/>
                </a:lnTo>
                <a:close/>
              </a:path>
              <a:path w="76200" h="304800">
                <a:moveTo>
                  <a:pt x="75946" y="228600"/>
                </a:moveTo>
                <a:lnTo>
                  <a:pt x="44323" y="228600"/>
                </a:lnTo>
                <a:lnTo>
                  <a:pt x="44323" y="241300"/>
                </a:lnTo>
                <a:lnTo>
                  <a:pt x="69638" y="241300"/>
                </a:lnTo>
                <a:lnTo>
                  <a:pt x="75946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3826" y="6778523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623" y="304672"/>
                </a:moveTo>
                <a:lnTo>
                  <a:pt x="0" y="304672"/>
                </a:lnTo>
                <a:lnTo>
                  <a:pt x="37846" y="380872"/>
                </a:lnTo>
                <a:lnTo>
                  <a:pt x="69596" y="317372"/>
                </a:lnTo>
                <a:lnTo>
                  <a:pt x="31623" y="317372"/>
                </a:lnTo>
                <a:lnTo>
                  <a:pt x="31623" y="304672"/>
                </a:lnTo>
                <a:close/>
              </a:path>
              <a:path w="76200" h="381000">
                <a:moveTo>
                  <a:pt x="44323" y="0"/>
                </a:moveTo>
                <a:lnTo>
                  <a:pt x="31623" y="0"/>
                </a:lnTo>
                <a:lnTo>
                  <a:pt x="31623" y="317372"/>
                </a:lnTo>
                <a:lnTo>
                  <a:pt x="44323" y="317372"/>
                </a:lnTo>
                <a:lnTo>
                  <a:pt x="44323" y="0"/>
                </a:lnTo>
                <a:close/>
              </a:path>
              <a:path w="76200" h="381000">
                <a:moveTo>
                  <a:pt x="75946" y="304672"/>
                </a:moveTo>
                <a:lnTo>
                  <a:pt x="44323" y="304672"/>
                </a:lnTo>
                <a:lnTo>
                  <a:pt x="44323" y="317372"/>
                </a:lnTo>
                <a:lnTo>
                  <a:pt x="69596" y="317372"/>
                </a:lnTo>
                <a:lnTo>
                  <a:pt x="75946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1692" y="7098665"/>
            <a:ext cx="114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Palatino Linotype"/>
                <a:cs typeface="Palatino Linotype"/>
              </a:rPr>
              <a:t>edge</a:t>
            </a:r>
            <a:r>
              <a:rPr sz="2000" b="1" spc="-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map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5227" y="5609616"/>
            <a:ext cx="1560830" cy="3994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latin typeface="Times New Roman"/>
                <a:cs typeface="Times New Roman"/>
              </a:rPr>
              <a:t>thresholding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57063" y="6016523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623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638" y="241300"/>
                </a:lnTo>
                <a:lnTo>
                  <a:pt x="31623" y="241300"/>
                </a:lnTo>
                <a:lnTo>
                  <a:pt x="31623" y="228600"/>
                </a:lnTo>
                <a:close/>
              </a:path>
              <a:path w="76200" h="304800">
                <a:moveTo>
                  <a:pt x="44323" y="0"/>
                </a:moveTo>
                <a:lnTo>
                  <a:pt x="31623" y="0"/>
                </a:lnTo>
                <a:lnTo>
                  <a:pt x="31623" y="241300"/>
                </a:lnTo>
                <a:lnTo>
                  <a:pt x="44323" y="241300"/>
                </a:lnTo>
                <a:lnTo>
                  <a:pt x="44323" y="0"/>
                </a:lnTo>
                <a:close/>
              </a:path>
              <a:path w="76200" h="304800">
                <a:moveTo>
                  <a:pt x="75946" y="228600"/>
                </a:moveTo>
                <a:lnTo>
                  <a:pt x="44323" y="228600"/>
                </a:lnTo>
                <a:lnTo>
                  <a:pt x="44323" y="241300"/>
                </a:lnTo>
                <a:lnTo>
                  <a:pt x="69638" y="241300"/>
                </a:lnTo>
                <a:lnTo>
                  <a:pt x="75946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11400" y="3212364"/>
            <a:ext cx="6096000" cy="3810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015" rIns="0" bIns="0" rtlCol="0">
            <a:spAutoFit/>
          </a:bodyPr>
          <a:lstStyle/>
          <a:p>
            <a:pPr marL="189230" marR="4907915" algn="ctr">
              <a:lnSpc>
                <a:spcPct val="100000"/>
              </a:lnSpc>
              <a:spcBef>
                <a:spcPts val="945"/>
              </a:spcBef>
            </a:pPr>
            <a:r>
              <a:rPr sz="2000" b="1" dirty="0">
                <a:latin typeface="Palatino Linotype"/>
                <a:cs typeface="Palatino Linotype"/>
              </a:rPr>
              <a:t>Canny </a:t>
            </a:r>
            <a:r>
              <a:rPr sz="2000" b="1" spc="5" dirty="0">
                <a:latin typeface="Palatino Linotype"/>
                <a:cs typeface="Palatino Linotype"/>
              </a:rPr>
              <a:t> Edge </a:t>
            </a:r>
            <a:r>
              <a:rPr sz="2000" b="1" spc="1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5" dirty="0">
                <a:latin typeface="Palatino Linotype"/>
                <a:cs typeface="Palatino Linotype"/>
              </a:rPr>
              <a:t>t</a:t>
            </a:r>
            <a:r>
              <a:rPr sz="2000" b="1" dirty="0">
                <a:latin typeface="Palatino Linotype"/>
                <a:cs typeface="Palatino Linotype"/>
              </a:rPr>
              <a:t>ec</a:t>
            </a:r>
            <a:r>
              <a:rPr sz="2000" b="1" spc="5" dirty="0">
                <a:latin typeface="Palatino Linotype"/>
                <a:cs typeface="Palatino Linotype"/>
              </a:rPr>
              <a:t>t</a:t>
            </a:r>
            <a:r>
              <a:rPr sz="2000" b="1" spc="-15" dirty="0">
                <a:latin typeface="Palatino Linotype"/>
                <a:cs typeface="Palatino Linotype"/>
              </a:rPr>
              <a:t>o</a:t>
            </a:r>
            <a:r>
              <a:rPr sz="2000" b="1" dirty="0">
                <a:latin typeface="Palatino Linotype"/>
                <a:cs typeface="Palatino Linotype"/>
              </a:rPr>
              <a:t>r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91387" y="1061820"/>
            <a:ext cx="8630413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220" dirty="0">
                <a:solidFill>
                  <a:srgbClr val="003399"/>
                </a:solidFill>
                <a:latin typeface="+mn-lt"/>
              </a:rPr>
              <a:t>Opti</a:t>
            </a:r>
            <a:r>
              <a:rPr sz="5400" b="1" spc="-375" dirty="0">
                <a:solidFill>
                  <a:srgbClr val="003399"/>
                </a:solidFill>
                <a:latin typeface="+mn-lt"/>
              </a:rPr>
              <a:t>m</a:t>
            </a:r>
            <a:r>
              <a:rPr sz="5400" b="1" spc="-95" dirty="0">
                <a:solidFill>
                  <a:srgbClr val="003399"/>
                </a:solidFill>
                <a:latin typeface="+mn-lt"/>
              </a:rPr>
              <a:t>al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3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90" dirty="0">
                <a:solidFill>
                  <a:srgbClr val="003399"/>
                </a:solidFill>
                <a:latin typeface="+mn-lt"/>
              </a:rPr>
              <a:t>Detec</a:t>
            </a:r>
            <a:r>
              <a:rPr sz="5400" b="1" spc="-235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215" dirty="0">
                <a:solidFill>
                  <a:srgbClr val="003399"/>
                </a:solidFill>
                <a:latin typeface="+mn-lt"/>
              </a:rPr>
              <a:t>io</a:t>
            </a:r>
            <a:r>
              <a:rPr sz="5400" b="1" spc="-28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: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b="1" spc="-39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105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5" dirty="0">
                <a:solidFill>
                  <a:srgbClr val="003399"/>
                </a:solidFill>
                <a:latin typeface="+mn-lt"/>
              </a:rPr>
              <a:t>…</a:t>
            </a:r>
            <a:endParaRPr sz="5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50" y="1061820"/>
            <a:ext cx="861695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225" dirty="0">
                <a:solidFill>
                  <a:srgbClr val="003399"/>
                </a:solidFill>
                <a:latin typeface="+mn-lt"/>
              </a:rPr>
              <a:t>Algor</a:t>
            </a:r>
            <a:r>
              <a:rPr sz="5400" b="1" spc="-114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40" dirty="0">
                <a:solidFill>
                  <a:srgbClr val="003399"/>
                </a:solidFill>
                <a:latin typeface="+mn-lt"/>
              </a:rPr>
              <a:t>thm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85" dirty="0">
                <a:solidFill>
                  <a:srgbClr val="003399"/>
                </a:solidFill>
                <a:latin typeface="+mn-lt"/>
              </a:rPr>
              <a:t>-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b="1" spc="-40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105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3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6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50" dirty="0">
                <a:solidFill>
                  <a:srgbClr val="003399"/>
                </a:solidFill>
                <a:latin typeface="+mn-lt"/>
              </a:rPr>
              <a:t>Detect</a:t>
            </a:r>
            <a:r>
              <a:rPr sz="5400" b="1" spc="-415" dirty="0">
                <a:solidFill>
                  <a:srgbClr val="003399"/>
                </a:solidFill>
                <a:latin typeface="+mn-lt"/>
              </a:rPr>
              <a:t>o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r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650" y="2492705"/>
            <a:ext cx="8464550" cy="38504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05"/>
              </a:spcBef>
            </a:pPr>
            <a:r>
              <a:rPr sz="2800" b="1" spc="-459" dirty="0">
                <a:solidFill>
                  <a:srgbClr val="0000FF"/>
                </a:solidFill>
                <a:cs typeface="Arial"/>
              </a:rPr>
              <a:t>S</a:t>
            </a:r>
            <a:r>
              <a:rPr sz="2800" b="1" spc="-245" dirty="0">
                <a:solidFill>
                  <a:srgbClr val="0000FF"/>
                </a:solidFill>
                <a:cs typeface="Arial"/>
              </a:rPr>
              <a:t>t</a:t>
            </a:r>
            <a:r>
              <a:rPr sz="2800" b="1" spc="-204" dirty="0">
                <a:solidFill>
                  <a:srgbClr val="0000FF"/>
                </a:solidFill>
                <a:cs typeface="Arial"/>
              </a:rPr>
              <a:t>ep</a:t>
            </a:r>
            <a:r>
              <a:rPr sz="2800" b="1" spc="-40" dirty="0">
                <a:solidFill>
                  <a:srgbClr val="0000FF"/>
                </a:solidFill>
                <a:cs typeface="Arial"/>
              </a:rPr>
              <a:t> </a:t>
            </a:r>
            <a:r>
              <a:rPr sz="2800" b="1" spc="-65" dirty="0">
                <a:solidFill>
                  <a:srgbClr val="0000FF"/>
                </a:solidFill>
                <a:cs typeface="Arial"/>
              </a:rPr>
              <a:t>1</a:t>
            </a:r>
            <a:endParaRPr sz="2800" dirty="0">
              <a:cs typeface="Arial"/>
            </a:endParaRPr>
          </a:p>
          <a:p>
            <a:pPr marL="565785" marR="289560" algn="just">
              <a:lnSpc>
                <a:spcPct val="80000"/>
              </a:lnSpc>
              <a:spcBef>
                <a:spcPts val="700"/>
              </a:spcBef>
            </a:pPr>
            <a:r>
              <a:rPr sz="2800" spc="-240" dirty="0">
                <a:cs typeface="Microsoft Sans Serif"/>
              </a:rPr>
              <a:t>Con</a:t>
            </a:r>
            <a:r>
              <a:rPr sz="2800" spc="-245" dirty="0">
                <a:cs typeface="Microsoft Sans Serif"/>
              </a:rPr>
              <a:t>v</a:t>
            </a:r>
            <a:r>
              <a:rPr sz="2800" spc="-120" dirty="0">
                <a:cs typeface="Microsoft Sans Serif"/>
              </a:rPr>
              <a:t>o</a:t>
            </a:r>
            <a:r>
              <a:rPr sz="2800" spc="-40" dirty="0">
                <a:cs typeface="Microsoft Sans Serif"/>
              </a:rPr>
              <a:t>l</a:t>
            </a:r>
            <a:r>
              <a:rPr sz="2800" spc="-210" dirty="0">
                <a:cs typeface="Microsoft Sans Serif"/>
              </a:rPr>
              <a:t>v</a:t>
            </a:r>
            <a:r>
              <a:rPr sz="2800" spc="-145" dirty="0">
                <a:cs typeface="Microsoft Sans Serif"/>
              </a:rPr>
              <a:t>e</a:t>
            </a:r>
            <a:r>
              <a:rPr sz="2800" spc="-15" dirty="0">
                <a:cs typeface="Microsoft Sans Serif"/>
              </a:rPr>
              <a:t> </a:t>
            </a:r>
            <a:r>
              <a:rPr sz="2800" spc="-160" dirty="0">
                <a:cs typeface="Microsoft Sans Serif"/>
              </a:rPr>
              <a:t>the</a:t>
            </a:r>
            <a:r>
              <a:rPr sz="2800" spc="10" dirty="0">
                <a:cs typeface="Microsoft Sans Serif"/>
              </a:rPr>
              <a:t> </a:t>
            </a:r>
            <a:r>
              <a:rPr sz="2800" spc="-105" dirty="0">
                <a:cs typeface="Microsoft Sans Serif"/>
              </a:rPr>
              <a:t>i</a:t>
            </a:r>
            <a:r>
              <a:rPr sz="2800" spc="-355" dirty="0">
                <a:cs typeface="Microsoft Sans Serif"/>
              </a:rPr>
              <a:t>m</a:t>
            </a:r>
            <a:r>
              <a:rPr sz="2800" spc="-10" dirty="0">
                <a:cs typeface="Microsoft Sans Serif"/>
              </a:rPr>
              <a:t>a</a:t>
            </a:r>
            <a:r>
              <a:rPr sz="2800" spc="-55" dirty="0">
                <a:cs typeface="Microsoft Sans Serif"/>
              </a:rPr>
              <a:t>g</a:t>
            </a:r>
            <a:r>
              <a:rPr sz="2800" spc="-145" dirty="0">
                <a:cs typeface="Microsoft Sans Serif"/>
              </a:rPr>
              <a:t>e</a:t>
            </a:r>
            <a:r>
              <a:rPr sz="2800" spc="10" dirty="0">
                <a:cs typeface="Microsoft Sans Serif"/>
              </a:rPr>
              <a:t> </a:t>
            </a:r>
            <a:r>
              <a:rPr sz="2800" spc="-45" dirty="0">
                <a:cs typeface="Microsoft Sans Serif"/>
              </a:rPr>
              <a:t>f(x,</a:t>
            </a:r>
            <a:r>
              <a:rPr sz="2800" spc="1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y)</a:t>
            </a:r>
            <a:r>
              <a:rPr sz="2800" spc="5" dirty="0">
                <a:cs typeface="Microsoft Sans Serif"/>
              </a:rPr>
              <a:t> </a:t>
            </a:r>
            <a:r>
              <a:rPr sz="2800" spc="-125" dirty="0">
                <a:cs typeface="Microsoft Sans Serif"/>
              </a:rPr>
              <a:t>w</a:t>
            </a:r>
            <a:r>
              <a:rPr sz="2800" spc="-35" dirty="0">
                <a:cs typeface="Microsoft Sans Serif"/>
              </a:rPr>
              <a:t>i</a:t>
            </a:r>
            <a:r>
              <a:rPr sz="2800" spc="-165" dirty="0">
                <a:cs typeface="Microsoft Sans Serif"/>
              </a:rPr>
              <a:t>th</a:t>
            </a:r>
            <a:r>
              <a:rPr sz="2800" spc="5" dirty="0">
                <a:cs typeface="Microsoft Sans Serif"/>
              </a:rPr>
              <a:t> </a:t>
            </a:r>
            <a:r>
              <a:rPr sz="2800" spc="-10" dirty="0">
                <a:cs typeface="Microsoft Sans Serif"/>
              </a:rPr>
              <a:t>a</a:t>
            </a:r>
            <a:r>
              <a:rPr sz="2800" spc="20" dirty="0">
                <a:cs typeface="Microsoft Sans Serif"/>
              </a:rPr>
              <a:t> </a:t>
            </a:r>
            <a:r>
              <a:rPr sz="2800" spc="-250" dirty="0">
                <a:cs typeface="Microsoft Sans Serif"/>
              </a:rPr>
              <a:t>Gaus</a:t>
            </a:r>
            <a:r>
              <a:rPr sz="2800" spc="-220" dirty="0">
                <a:cs typeface="Microsoft Sans Serif"/>
              </a:rPr>
              <a:t>s</a:t>
            </a:r>
            <a:r>
              <a:rPr sz="2800" spc="-15" dirty="0">
                <a:cs typeface="Microsoft Sans Serif"/>
              </a:rPr>
              <a:t>i</a:t>
            </a:r>
            <a:r>
              <a:rPr sz="2800" spc="-25" dirty="0">
                <a:cs typeface="Microsoft Sans Serif"/>
              </a:rPr>
              <a:t>a</a:t>
            </a:r>
            <a:r>
              <a:rPr sz="2800" spc="-310" dirty="0">
                <a:cs typeface="Microsoft Sans Serif"/>
              </a:rPr>
              <a:t>n</a:t>
            </a:r>
            <a:r>
              <a:rPr sz="2800" dirty="0">
                <a:cs typeface="Microsoft Sans Serif"/>
              </a:rPr>
              <a:t> </a:t>
            </a:r>
            <a:r>
              <a:rPr sz="2800" spc="-190" dirty="0">
                <a:cs typeface="Microsoft Sans Serif"/>
              </a:rPr>
              <a:t>fun</a:t>
            </a:r>
            <a:r>
              <a:rPr sz="2800" spc="-220" dirty="0">
                <a:cs typeface="Microsoft Sans Serif"/>
              </a:rPr>
              <a:t>c</a:t>
            </a:r>
            <a:r>
              <a:rPr sz="2800" spc="-25" dirty="0">
                <a:cs typeface="Microsoft Sans Serif"/>
              </a:rPr>
              <a:t>t</a:t>
            </a:r>
            <a:r>
              <a:rPr sz="2800" spc="-15" dirty="0">
                <a:cs typeface="Microsoft Sans Serif"/>
              </a:rPr>
              <a:t>i</a:t>
            </a:r>
            <a:r>
              <a:rPr sz="2800" spc="-225" dirty="0">
                <a:cs typeface="Microsoft Sans Serif"/>
              </a:rPr>
              <a:t>on</a:t>
            </a:r>
            <a:r>
              <a:rPr sz="2800" spc="-5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to  </a:t>
            </a:r>
            <a:r>
              <a:rPr sz="2800" spc="-55" dirty="0">
                <a:cs typeface="Microsoft Sans Serif"/>
              </a:rPr>
              <a:t>g</a:t>
            </a:r>
            <a:r>
              <a:rPr sz="2800" spc="-85" dirty="0">
                <a:cs typeface="Microsoft Sans Serif"/>
              </a:rPr>
              <a:t>et</a:t>
            </a:r>
            <a:r>
              <a:rPr sz="2800" spc="-5" dirty="0">
                <a:cs typeface="Microsoft Sans Serif"/>
              </a:rPr>
              <a:t> </a:t>
            </a:r>
            <a:r>
              <a:rPr sz="2800" spc="-10" dirty="0">
                <a:cs typeface="Microsoft Sans Serif"/>
              </a:rPr>
              <a:t>a</a:t>
            </a:r>
            <a:r>
              <a:rPr sz="2800" spc="25" dirty="0">
                <a:cs typeface="Microsoft Sans Serif"/>
              </a:rPr>
              <a:t> </a:t>
            </a:r>
            <a:r>
              <a:rPr sz="2800" spc="-355" dirty="0">
                <a:cs typeface="Microsoft Sans Serif"/>
              </a:rPr>
              <a:t>sm</a:t>
            </a:r>
            <a:r>
              <a:rPr sz="2800" spc="-295" dirty="0">
                <a:cs typeface="Microsoft Sans Serif"/>
              </a:rPr>
              <a:t>o</a:t>
            </a:r>
            <a:r>
              <a:rPr sz="2800" spc="-110" dirty="0">
                <a:cs typeface="Microsoft Sans Serif"/>
              </a:rPr>
              <a:t>o</a:t>
            </a:r>
            <a:r>
              <a:rPr sz="2800" spc="-50" dirty="0">
                <a:cs typeface="Microsoft Sans Serif"/>
              </a:rPr>
              <a:t>t</a:t>
            </a:r>
            <a:r>
              <a:rPr sz="2800" spc="-310" dirty="0">
                <a:cs typeface="Microsoft Sans Serif"/>
              </a:rPr>
              <a:t>h</a:t>
            </a:r>
            <a:r>
              <a:rPr sz="2800" spc="-10" dirty="0">
                <a:cs typeface="Microsoft Sans Serif"/>
              </a:rPr>
              <a:t> </a:t>
            </a:r>
            <a:r>
              <a:rPr sz="2800" spc="-105" dirty="0">
                <a:cs typeface="Microsoft Sans Serif"/>
              </a:rPr>
              <a:t>i</a:t>
            </a:r>
            <a:r>
              <a:rPr sz="2800" spc="-355" dirty="0">
                <a:cs typeface="Microsoft Sans Serif"/>
              </a:rPr>
              <a:t>m</a:t>
            </a:r>
            <a:r>
              <a:rPr sz="2800" spc="-10" dirty="0">
                <a:cs typeface="Microsoft Sans Serif"/>
              </a:rPr>
              <a:t>a</a:t>
            </a:r>
            <a:r>
              <a:rPr sz="2800" spc="-55" dirty="0">
                <a:cs typeface="Microsoft Sans Serif"/>
              </a:rPr>
              <a:t>g</a:t>
            </a:r>
            <a:r>
              <a:rPr sz="2800" spc="-145" dirty="0">
                <a:cs typeface="Microsoft Sans Serif"/>
              </a:rPr>
              <a:t>e</a:t>
            </a:r>
            <a:r>
              <a:rPr sz="2800" spc="-5" dirty="0">
                <a:cs typeface="Microsoft Sans Serif"/>
              </a:rPr>
              <a:t> </a:t>
            </a:r>
            <a:r>
              <a:rPr sz="2800" spc="145" dirty="0">
                <a:cs typeface="Microsoft Sans Serif"/>
              </a:rPr>
              <a:t>f</a:t>
            </a:r>
            <a:r>
              <a:rPr sz="2800" b="1" spc="-5" dirty="0">
                <a:cs typeface="Arial"/>
              </a:rPr>
              <a:t>′</a:t>
            </a:r>
            <a:r>
              <a:rPr sz="2800" spc="-65" dirty="0">
                <a:cs typeface="Microsoft Sans Serif"/>
              </a:rPr>
              <a:t>(</a:t>
            </a:r>
            <a:r>
              <a:rPr sz="2800" spc="-90" dirty="0">
                <a:cs typeface="Microsoft Sans Serif"/>
              </a:rPr>
              <a:t>x</a:t>
            </a:r>
            <a:r>
              <a:rPr sz="2800" spc="-155" dirty="0">
                <a:cs typeface="Microsoft Sans Serif"/>
              </a:rPr>
              <a:t>,</a:t>
            </a:r>
            <a:r>
              <a:rPr sz="2800" spc="5" dirty="0">
                <a:cs typeface="Microsoft Sans Serif"/>
              </a:rPr>
              <a:t> </a:t>
            </a:r>
            <a:r>
              <a:rPr sz="2800" spc="-95" dirty="0">
                <a:cs typeface="Microsoft Sans Serif"/>
              </a:rPr>
              <a:t>y</a:t>
            </a:r>
            <a:r>
              <a:rPr sz="2800" spc="-60" dirty="0">
                <a:cs typeface="Microsoft Sans Serif"/>
              </a:rPr>
              <a:t>)</a:t>
            </a:r>
            <a:r>
              <a:rPr sz="2800" spc="-155" dirty="0">
                <a:cs typeface="Microsoft Sans Serif"/>
              </a:rPr>
              <a:t>.</a:t>
            </a:r>
            <a:endParaRPr sz="2800" dirty="0">
              <a:cs typeface="Microsoft Sans Serif"/>
            </a:endParaRPr>
          </a:p>
          <a:p>
            <a:pPr marL="1440815" algn="just">
              <a:lnSpc>
                <a:spcPts val="2495"/>
              </a:lnSpc>
              <a:tabLst>
                <a:tab pos="2833370" algn="l"/>
              </a:tabLst>
            </a:pPr>
            <a:endParaRPr lang="en-IN" sz="2800" b="1" spc="-45" dirty="0" smtClean="0">
              <a:cs typeface="Arial"/>
            </a:endParaRPr>
          </a:p>
          <a:p>
            <a:pPr marL="1440815" algn="just">
              <a:lnSpc>
                <a:spcPts val="2495"/>
              </a:lnSpc>
              <a:tabLst>
                <a:tab pos="2833370" algn="l"/>
              </a:tabLst>
            </a:pPr>
            <a:r>
              <a:rPr sz="2800" b="1" spc="-45" dirty="0" smtClean="0">
                <a:cs typeface="Arial"/>
              </a:rPr>
              <a:t>f</a:t>
            </a:r>
            <a:r>
              <a:rPr sz="2800" b="1" spc="-45" dirty="0">
                <a:cs typeface="Arial"/>
              </a:rPr>
              <a:t>′(x,</a:t>
            </a:r>
            <a:r>
              <a:rPr sz="2800" b="1" spc="-60" dirty="0">
                <a:cs typeface="Arial"/>
              </a:rPr>
              <a:t> y)</a:t>
            </a:r>
            <a:r>
              <a:rPr sz="2800" b="1" spc="-50" dirty="0">
                <a:cs typeface="Arial"/>
              </a:rPr>
              <a:t> </a:t>
            </a:r>
            <a:r>
              <a:rPr sz="2800" b="1" spc="215" dirty="0">
                <a:cs typeface="Arial"/>
              </a:rPr>
              <a:t>=	</a:t>
            </a:r>
            <a:r>
              <a:rPr sz="2800" b="1" spc="-55" dirty="0">
                <a:cs typeface="Arial"/>
              </a:rPr>
              <a:t>f(x,</a:t>
            </a:r>
            <a:r>
              <a:rPr sz="2800" b="1" spc="-65" dirty="0">
                <a:cs typeface="Arial"/>
              </a:rPr>
              <a:t> </a:t>
            </a:r>
            <a:r>
              <a:rPr sz="2800" b="1" spc="-60" dirty="0">
                <a:cs typeface="Arial"/>
              </a:rPr>
              <a:t>y)</a:t>
            </a:r>
            <a:r>
              <a:rPr sz="2800" b="1" spc="-50" dirty="0">
                <a:cs typeface="Arial"/>
              </a:rPr>
              <a:t> </a:t>
            </a:r>
            <a:r>
              <a:rPr sz="2800" b="1" spc="95" dirty="0">
                <a:cs typeface="Arial"/>
              </a:rPr>
              <a:t>*</a:t>
            </a:r>
            <a:r>
              <a:rPr sz="2800" b="1" spc="-40" dirty="0">
                <a:cs typeface="Arial"/>
              </a:rPr>
              <a:t> </a:t>
            </a:r>
            <a:r>
              <a:rPr sz="2800" b="1" spc="-105" dirty="0">
                <a:cs typeface="Arial"/>
              </a:rPr>
              <a:t>G(x,</a:t>
            </a:r>
            <a:r>
              <a:rPr sz="2800" b="1" spc="-65" dirty="0">
                <a:cs typeface="Arial"/>
              </a:rPr>
              <a:t> </a:t>
            </a:r>
            <a:r>
              <a:rPr sz="2800" b="1" spc="-130" dirty="0">
                <a:cs typeface="Arial"/>
              </a:rPr>
              <a:t>y;</a:t>
            </a:r>
            <a:r>
              <a:rPr sz="2800" b="1" spc="-40" dirty="0">
                <a:cs typeface="Arial"/>
              </a:rPr>
              <a:t> </a:t>
            </a:r>
            <a:r>
              <a:rPr sz="2800" b="1" spc="-5" dirty="0">
                <a:cs typeface="Arial"/>
              </a:rPr>
              <a:t>σ)</a:t>
            </a:r>
            <a:endParaRPr sz="2800" dirty="0">
              <a:cs typeface="Arial"/>
            </a:endParaRPr>
          </a:p>
          <a:p>
            <a:pPr marL="50800" algn="just">
              <a:lnSpc>
                <a:spcPct val="100000"/>
              </a:lnSpc>
            </a:pPr>
            <a:endParaRPr lang="en-IN" sz="2800" b="1" spc="-465" dirty="0" smtClean="0">
              <a:solidFill>
                <a:srgbClr val="0000FF"/>
              </a:solidFill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2800" b="1" spc="-465" dirty="0" smtClean="0">
                <a:solidFill>
                  <a:srgbClr val="0000FF"/>
                </a:solidFill>
                <a:cs typeface="Arial"/>
              </a:rPr>
              <a:t>S</a:t>
            </a:r>
            <a:r>
              <a:rPr sz="2800" b="1" spc="-240" dirty="0" smtClean="0">
                <a:solidFill>
                  <a:srgbClr val="0000FF"/>
                </a:solidFill>
                <a:cs typeface="Arial"/>
              </a:rPr>
              <a:t>t</a:t>
            </a:r>
            <a:r>
              <a:rPr sz="2800" b="1" spc="-204" dirty="0" smtClean="0">
                <a:solidFill>
                  <a:srgbClr val="0000FF"/>
                </a:solidFill>
                <a:cs typeface="Arial"/>
              </a:rPr>
              <a:t>ep</a:t>
            </a:r>
            <a:r>
              <a:rPr sz="2800" b="1" spc="-4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sz="2800" b="1" spc="-65" dirty="0">
                <a:solidFill>
                  <a:srgbClr val="0000FF"/>
                </a:solidFill>
                <a:cs typeface="Arial"/>
              </a:rPr>
              <a:t>2</a:t>
            </a:r>
            <a:endParaRPr sz="2800" dirty="0">
              <a:cs typeface="Arial"/>
            </a:endParaRPr>
          </a:p>
          <a:p>
            <a:pPr marL="565785" marR="43180" algn="just">
              <a:lnSpc>
                <a:spcPct val="80000"/>
              </a:lnSpc>
              <a:spcBef>
                <a:spcPts val="695"/>
              </a:spcBef>
            </a:pPr>
            <a:r>
              <a:rPr sz="2800" spc="-40" dirty="0">
                <a:cs typeface="Microsoft Sans Serif"/>
              </a:rPr>
              <a:t>Apply</a:t>
            </a:r>
            <a:r>
              <a:rPr sz="2800" spc="10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first</a:t>
            </a:r>
            <a:r>
              <a:rPr sz="2800" spc="2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difference</a:t>
            </a:r>
            <a:r>
              <a:rPr sz="2800" spc="-5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gradient</a:t>
            </a:r>
            <a:r>
              <a:rPr sz="2800" spc="-10" dirty="0">
                <a:cs typeface="Microsoft Sans Serif"/>
              </a:rPr>
              <a:t> </a:t>
            </a:r>
            <a:r>
              <a:rPr sz="2800" spc="-60" dirty="0">
                <a:cs typeface="Microsoft Sans Serif"/>
              </a:rPr>
              <a:t>operator</a:t>
            </a:r>
            <a:r>
              <a:rPr sz="2800" spc="-25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to</a:t>
            </a:r>
            <a:r>
              <a:rPr sz="2800" spc="10" dirty="0">
                <a:cs typeface="Microsoft Sans Serif"/>
              </a:rPr>
              <a:t> </a:t>
            </a:r>
            <a:r>
              <a:rPr sz="2800" spc="-195" dirty="0">
                <a:cs typeface="Microsoft Sans Serif"/>
              </a:rPr>
              <a:t>compute</a:t>
            </a:r>
            <a:r>
              <a:rPr sz="2800" spc="10" dirty="0">
                <a:cs typeface="Microsoft Sans Serif"/>
              </a:rPr>
              <a:t> </a:t>
            </a:r>
            <a:r>
              <a:rPr sz="2800" spc="-160" dirty="0">
                <a:cs typeface="Microsoft Sans Serif"/>
              </a:rPr>
              <a:t>the </a:t>
            </a:r>
            <a:r>
              <a:rPr sz="2800" spc="-675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edge </a:t>
            </a:r>
            <a:r>
              <a:rPr sz="2800" spc="-155" dirty="0">
                <a:cs typeface="Microsoft Sans Serif"/>
              </a:rPr>
              <a:t>strength. </a:t>
            </a:r>
            <a:r>
              <a:rPr sz="2800" spc="-180" dirty="0">
                <a:cs typeface="Microsoft Sans Serif"/>
              </a:rPr>
              <a:t>Any</a:t>
            </a:r>
            <a:r>
              <a:rPr sz="2800" spc="-175" dirty="0">
                <a:cs typeface="Microsoft Sans Serif"/>
              </a:rPr>
              <a:t> </a:t>
            </a:r>
            <a:r>
              <a:rPr sz="2800" dirty="0">
                <a:cs typeface="Microsoft Sans Serif"/>
              </a:rPr>
              <a:t>of </a:t>
            </a:r>
            <a:r>
              <a:rPr sz="2800" spc="-160" dirty="0">
                <a:cs typeface="Microsoft Sans Serif"/>
              </a:rPr>
              <a:t>the </a:t>
            </a:r>
            <a:r>
              <a:rPr sz="2800" spc="-10" dirty="0">
                <a:cs typeface="Microsoft Sans Serif"/>
              </a:rPr>
              <a:t>filter </a:t>
            </a:r>
            <a:r>
              <a:rPr sz="2800" spc="-295" dirty="0">
                <a:cs typeface="Microsoft Sans Serif"/>
              </a:rPr>
              <a:t>masks</a:t>
            </a:r>
            <a:r>
              <a:rPr sz="2800" spc="-290" dirty="0">
                <a:cs typeface="Microsoft Sans Serif"/>
              </a:rPr>
              <a:t> </a:t>
            </a:r>
            <a:r>
              <a:rPr sz="2800" spc="-195" dirty="0">
                <a:cs typeface="Microsoft Sans Serif"/>
              </a:rPr>
              <a:t>(Roberts,</a:t>
            </a:r>
            <a:r>
              <a:rPr sz="2800" spc="-190" dirty="0">
                <a:cs typeface="Microsoft Sans Serif"/>
              </a:rPr>
              <a:t> </a:t>
            </a:r>
            <a:r>
              <a:rPr sz="2800" spc="-120" dirty="0">
                <a:cs typeface="Microsoft Sans Serif"/>
              </a:rPr>
              <a:t>Prewitt </a:t>
            </a:r>
            <a:r>
              <a:rPr sz="2800" spc="-114" dirty="0">
                <a:cs typeface="Microsoft Sans Serif"/>
              </a:rPr>
              <a:t> </a:t>
            </a:r>
            <a:r>
              <a:rPr sz="2800" spc="-110" dirty="0">
                <a:cs typeface="Microsoft Sans Serif"/>
              </a:rPr>
              <a:t>e</a:t>
            </a:r>
            <a:r>
              <a:rPr sz="2800" spc="-50" dirty="0">
                <a:cs typeface="Microsoft Sans Serif"/>
              </a:rPr>
              <a:t>t</a:t>
            </a:r>
            <a:r>
              <a:rPr sz="2800" spc="-204" dirty="0">
                <a:cs typeface="Microsoft Sans Serif"/>
              </a:rPr>
              <a:t>c.)</a:t>
            </a:r>
            <a:r>
              <a:rPr sz="2800" spc="5" dirty="0">
                <a:cs typeface="Microsoft Sans Serif"/>
              </a:rPr>
              <a:t> </a:t>
            </a:r>
            <a:r>
              <a:rPr sz="2800" spc="-204" dirty="0">
                <a:cs typeface="Microsoft Sans Serif"/>
              </a:rPr>
              <a:t>can</a:t>
            </a:r>
            <a:r>
              <a:rPr sz="2800" spc="1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be</a:t>
            </a:r>
            <a:r>
              <a:rPr sz="2800" spc="10" dirty="0">
                <a:cs typeface="Microsoft Sans Serif"/>
              </a:rPr>
              <a:t> </a:t>
            </a:r>
            <a:r>
              <a:rPr sz="2800" spc="-225" dirty="0">
                <a:cs typeface="Microsoft Sans Serif"/>
              </a:rPr>
              <a:t>used</a:t>
            </a:r>
            <a:r>
              <a:rPr sz="2800" spc="25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to</a:t>
            </a:r>
            <a:r>
              <a:rPr sz="2800" spc="5" dirty="0">
                <a:cs typeface="Microsoft Sans Serif"/>
              </a:rPr>
              <a:t> </a:t>
            </a:r>
            <a:r>
              <a:rPr sz="2800" spc="-125" dirty="0">
                <a:cs typeface="Microsoft Sans Serif"/>
              </a:rPr>
              <a:t>calculate</a:t>
            </a:r>
            <a:r>
              <a:rPr sz="2800" spc="10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d</a:t>
            </a:r>
            <a:r>
              <a:rPr sz="2800" spc="7" baseline="-21241" dirty="0">
                <a:cs typeface="Microsoft Sans Serif"/>
              </a:rPr>
              <a:t>1</a:t>
            </a:r>
            <a:r>
              <a:rPr sz="2800" baseline="-21241" dirty="0">
                <a:cs typeface="Microsoft Sans Serif"/>
              </a:rPr>
              <a:t> </a:t>
            </a:r>
            <a:r>
              <a:rPr sz="2800" spc="-284" baseline="-21241" dirty="0">
                <a:cs typeface="Microsoft Sans Serif"/>
              </a:rPr>
              <a:t> </a:t>
            </a:r>
            <a:r>
              <a:rPr sz="2800" dirty="0">
                <a:cs typeface="Microsoft Sans Serif"/>
              </a:rPr>
              <a:t>&amp;</a:t>
            </a:r>
            <a:r>
              <a:rPr sz="2800" spc="25" dirty="0">
                <a:cs typeface="Microsoft Sans Serif"/>
              </a:rPr>
              <a:t> </a:t>
            </a:r>
            <a:r>
              <a:rPr sz="2800" spc="-15" dirty="0">
                <a:cs typeface="Microsoft Sans Serif"/>
              </a:rPr>
              <a:t>d</a:t>
            </a:r>
            <a:r>
              <a:rPr sz="2800" spc="-7" baseline="-21241" dirty="0">
                <a:cs typeface="Microsoft Sans Serif"/>
              </a:rPr>
              <a:t>2</a:t>
            </a:r>
            <a:r>
              <a:rPr sz="2800" spc="-155" dirty="0">
                <a:cs typeface="Microsoft Sans Serif"/>
              </a:rPr>
              <a:t>.</a:t>
            </a:r>
            <a:endParaRPr sz="2800" dirty="0"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1800" y="6553200"/>
            <a:ext cx="3733800" cy="990600"/>
            <a:chOff x="800100" y="5295900"/>
            <a:chExt cx="3733800" cy="990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5406571"/>
              <a:ext cx="3657600" cy="7692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150" y="5314950"/>
              <a:ext cx="3695700" cy="952500"/>
            </a:xfrm>
            <a:custGeom>
              <a:avLst/>
              <a:gdLst/>
              <a:ahLst/>
              <a:cxnLst/>
              <a:rect l="l" t="t" r="r" b="b"/>
              <a:pathLst>
                <a:path w="3695700" h="952500">
                  <a:moveTo>
                    <a:pt x="0" y="952500"/>
                  </a:moveTo>
                  <a:lnTo>
                    <a:pt x="3695700" y="952500"/>
                  </a:lnTo>
                  <a:lnTo>
                    <a:pt x="3695700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38100">
              <a:solidFill>
                <a:srgbClr val="005D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16600" y="6553200"/>
            <a:ext cx="3276600" cy="990600"/>
            <a:chOff x="5067300" y="5295900"/>
            <a:chExt cx="3276600" cy="9906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253" y="5346878"/>
              <a:ext cx="3084722" cy="8371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86350" y="5314950"/>
              <a:ext cx="3238500" cy="952500"/>
            </a:xfrm>
            <a:custGeom>
              <a:avLst/>
              <a:gdLst/>
              <a:ahLst/>
              <a:cxnLst/>
              <a:rect l="l" t="t" r="r" b="b"/>
              <a:pathLst>
                <a:path w="3238500" h="952500">
                  <a:moveTo>
                    <a:pt x="0" y="952500"/>
                  </a:moveTo>
                  <a:lnTo>
                    <a:pt x="3238500" y="952500"/>
                  </a:lnTo>
                  <a:lnTo>
                    <a:pt x="3238500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38100">
              <a:solidFill>
                <a:srgbClr val="005D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1061820"/>
            <a:ext cx="9163813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225" dirty="0">
                <a:solidFill>
                  <a:srgbClr val="003399"/>
                </a:solidFill>
                <a:latin typeface="+mn-lt"/>
              </a:rPr>
              <a:t>Algor</a:t>
            </a:r>
            <a:r>
              <a:rPr sz="5400" b="1" spc="-114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40" dirty="0">
                <a:solidFill>
                  <a:srgbClr val="003399"/>
                </a:solidFill>
                <a:latin typeface="+mn-lt"/>
              </a:rPr>
              <a:t>thm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85" dirty="0">
                <a:solidFill>
                  <a:srgbClr val="003399"/>
                </a:solidFill>
                <a:latin typeface="+mn-lt"/>
              </a:rPr>
              <a:t>-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b="1" spc="-40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105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3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6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50" dirty="0">
                <a:solidFill>
                  <a:srgbClr val="003399"/>
                </a:solidFill>
                <a:latin typeface="+mn-lt"/>
              </a:rPr>
              <a:t>Detect</a:t>
            </a:r>
            <a:r>
              <a:rPr sz="5400" b="1" spc="-415" dirty="0">
                <a:solidFill>
                  <a:srgbClr val="003399"/>
                </a:solidFill>
                <a:latin typeface="+mn-lt"/>
              </a:rPr>
              <a:t>o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7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5" dirty="0">
                <a:solidFill>
                  <a:srgbClr val="003399"/>
                </a:solidFill>
                <a:latin typeface="+mn-lt"/>
              </a:rPr>
              <a:t>…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2514600"/>
            <a:ext cx="9296399" cy="46576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2800" b="1" spc="-260" dirty="0">
                <a:solidFill>
                  <a:srgbClr val="0000FF"/>
                </a:solidFill>
                <a:cs typeface="Arial"/>
              </a:rPr>
              <a:t>Ste</a:t>
            </a:r>
            <a:r>
              <a:rPr sz="2800" b="1" spc="-300" dirty="0">
                <a:solidFill>
                  <a:srgbClr val="0000FF"/>
                </a:solidFill>
                <a:cs typeface="Arial"/>
              </a:rPr>
              <a:t>p</a:t>
            </a:r>
            <a:r>
              <a:rPr sz="2800" b="1" spc="-35" dirty="0">
                <a:solidFill>
                  <a:srgbClr val="0000FF"/>
                </a:solidFill>
                <a:cs typeface="Arial"/>
              </a:rPr>
              <a:t> </a:t>
            </a:r>
            <a:r>
              <a:rPr sz="2800" b="1" spc="-70" dirty="0">
                <a:solidFill>
                  <a:srgbClr val="0000FF"/>
                </a:solidFill>
                <a:cs typeface="Arial"/>
              </a:rPr>
              <a:t>3</a:t>
            </a:r>
            <a:endParaRPr sz="2800" dirty="0"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55"/>
              </a:spcBef>
            </a:pPr>
            <a:r>
              <a:rPr sz="2800" spc="-40" dirty="0">
                <a:solidFill>
                  <a:srgbClr val="0000FF"/>
                </a:solidFill>
                <a:cs typeface="Microsoft Sans Serif"/>
              </a:rPr>
              <a:t>Apply</a:t>
            </a:r>
            <a:r>
              <a:rPr sz="2800" spc="25" dirty="0">
                <a:solidFill>
                  <a:srgbClr val="0000FF"/>
                </a:solidFill>
                <a:cs typeface="Microsoft Sans Serif"/>
              </a:rPr>
              <a:t> </a:t>
            </a:r>
            <a:r>
              <a:rPr sz="2800" spc="-140" dirty="0">
                <a:solidFill>
                  <a:srgbClr val="0000FF"/>
                </a:solidFill>
                <a:cs typeface="Microsoft Sans Serif"/>
              </a:rPr>
              <a:t>non-maximal</a:t>
            </a:r>
            <a:r>
              <a:rPr sz="2800" spc="30" dirty="0">
                <a:solidFill>
                  <a:srgbClr val="0000FF"/>
                </a:solidFill>
                <a:cs typeface="Microsoft Sans Serif"/>
              </a:rPr>
              <a:t> </a:t>
            </a:r>
            <a:r>
              <a:rPr sz="2800" spc="-185" dirty="0">
                <a:solidFill>
                  <a:srgbClr val="0000FF"/>
                </a:solidFill>
                <a:cs typeface="Microsoft Sans Serif"/>
              </a:rPr>
              <a:t>suppression</a:t>
            </a:r>
            <a:r>
              <a:rPr sz="2800" spc="30" dirty="0">
                <a:solidFill>
                  <a:srgbClr val="0000FF"/>
                </a:solidFill>
                <a:cs typeface="Microsoft Sans Serif"/>
              </a:rPr>
              <a:t> </a:t>
            </a:r>
            <a:r>
              <a:rPr sz="2800" spc="-75" dirty="0">
                <a:solidFill>
                  <a:srgbClr val="0000FF"/>
                </a:solidFill>
                <a:cs typeface="Microsoft Sans Serif"/>
              </a:rPr>
              <a:t>to</a:t>
            </a:r>
            <a:r>
              <a:rPr sz="2800" spc="30" dirty="0">
                <a:solidFill>
                  <a:srgbClr val="0000FF"/>
                </a:solidFill>
                <a:cs typeface="Microsoft Sans Serif"/>
              </a:rPr>
              <a:t> </a:t>
            </a:r>
            <a:r>
              <a:rPr sz="2800" spc="-145" dirty="0">
                <a:solidFill>
                  <a:srgbClr val="0000FF"/>
                </a:solidFill>
                <a:cs typeface="Microsoft Sans Serif"/>
              </a:rPr>
              <a:t>the</a:t>
            </a:r>
            <a:r>
              <a:rPr sz="2800" spc="30" dirty="0">
                <a:solidFill>
                  <a:srgbClr val="0000FF"/>
                </a:solidFill>
                <a:cs typeface="Microsoft Sans Serif"/>
              </a:rPr>
              <a:t> </a:t>
            </a:r>
            <a:r>
              <a:rPr sz="2800" spc="-65" dirty="0">
                <a:solidFill>
                  <a:srgbClr val="0000FF"/>
                </a:solidFill>
                <a:cs typeface="Microsoft Sans Serif"/>
              </a:rPr>
              <a:t>gradient</a:t>
            </a:r>
            <a:r>
              <a:rPr sz="2800" spc="45" dirty="0">
                <a:solidFill>
                  <a:srgbClr val="0000FF"/>
                </a:solidFill>
                <a:cs typeface="Microsoft Sans Serif"/>
              </a:rPr>
              <a:t> </a:t>
            </a:r>
            <a:r>
              <a:rPr sz="2800" spc="-135" dirty="0">
                <a:solidFill>
                  <a:srgbClr val="0000FF"/>
                </a:solidFill>
                <a:cs typeface="Microsoft Sans Serif"/>
              </a:rPr>
              <a:t>magnitude.</a:t>
            </a:r>
            <a:endParaRPr sz="2800" dirty="0">
              <a:cs typeface="Microsoft Sans Serif"/>
            </a:endParaRPr>
          </a:p>
          <a:p>
            <a:pPr marL="927100" marR="156210" indent="-457200" algn="just">
              <a:lnSpc>
                <a:spcPct val="80000"/>
              </a:lnSpc>
              <a:spcBef>
                <a:spcPts val="595"/>
              </a:spcBef>
              <a:buClr>
                <a:srgbClr val="0000FF"/>
              </a:buClr>
              <a:buSzPct val="89583"/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800" spc="-280" dirty="0">
                <a:cs typeface="Microsoft Sans Serif"/>
              </a:rPr>
              <a:t>The</a:t>
            </a:r>
            <a:r>
              <a:rPr sz="2800" spc="10" dirty="0">
                <a:cs typeface="Microsoft Sans Serif"/>
              </a:rPr>
              <a:t> </a:t>
            </a:r>
            <a:r>
              <a:rPr sz="2800" spc="-140" dirty="0">
                <a:cs typeface="Microsoft Sans Serif"/>
              </a:rPr>
              <a:t>purpose</a:t>
            </a:r>
            <a:r>
              <a:rPr sz="2800" spc="25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of</a:t>
            </a:r>
            <a:r>
              <a:rPr sz="2800" spc="100" dirty="0">
                <a:cs typeface="Microsoft Sans Serif"/>
              </a:rPr>
              <a:t> </a:t>
            </a:r>
            <a:r>
              <a:rPr sz="2800" spc="-185" dirty="0">
                <a:cs typeface="Microsoft Sans Serif"/>
              </a:rPr>
              <a:t>this</a:t>
            </a:r>
            <a:r>
              <a:rPr sz="2800" spc="2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step</a:t>
            </a:r>
            <a:r>
              <a:rPr sz="2800" spc="25" dirty="0">
                <a:cs typeface="Microsoft Sans Serif"/>
              </a:rPr>
              <a:t> </a:t>
            </a:r>
            <a:r>
              <a:rPr sz="2800" spc="-215" dirty="0">
                <a:cs typeface="Microsoft Sans Serif"/>
              </a:rPr>
              <a:t>is</a:t>
            </a:r>
            <a:r>
              <a:rPr sz="2800" spc="1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to</a:t>
            </a:r>
            <a:r>
              <a:rPr sz="2800" spc="20" dirty="0">
                <a:cs typeface="Microsoft Sans Serif"/>
              </a:rPr>
              <a:t> </a:t>
            </a:r>
            <a:r>
              <a:rPr sz="2800" spc="-140" dirty="0">
                <a:cs typeface="Microsoft Sans Serif"/>
              </a:rPr>
              <a:t>convert</a:t>
            </a:r>
            <a:r>
              <a:rPr sz="2800" spc="1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20" dirty="0">
                <a:cs typeface="Microsoft Sans Serif"/>
              </a:rPr>
              <a:t> </a:t>
            </a:r>
            <a:r>
              <a:rPr sz="2800" spc="-25" dirty="0">
                <a:cs typeface="Microsoft Sans Serif"/>
              </a:rPr>
              <a:t>“blurred”</a:t>
            </a:r>
            <a:r>
              <a:rPr sz="2800" spc="10" dirty="0">
                <a:cs typeface="Microsoft Sans Serif"/>
              </a:rPr>
              <a:t> </a:t>
            </a:r>
            <a:r>
              <a:rPr sz="2800" spc="-155" dirty="0">
                <a:cs typeface="Microsoft Sans Serif"/>
              </a:rPr>
              <a:t>edges </a:t>
            </a:r>
            <a:r>
              <a:rPr sz="2800" spc="-620" dirty="0">
                <a:cs typeface="Microsoft Sans Serif"/>
              </a:rPr>
              <a:t> </a:t>
            </a:r>
            <a:r>
              <a:rPr sz="2800" spc="-155" dirty="0">
                <a:cs typeface="Microsoft Sans Serif"/>
              </a:rPr>
              <a:t>in</a:t>
            </a:r>
            <a:r>
              <a:rPr sz="2800" spc="-15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-140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image</a:t>
            </a:r>
            <a:r>
              <a:rPr sz="2800" spc="-130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of </a:t>
            </a:r>
            <a:r>
              <a:rPr sz="2800" spc="-145" dirty="0">
                <a:cs typeface="Microsoft Sans Serif"/>
              </a:rPr>
              <a:t>the</a:t>
            </a:r>
            <a:r>
              <a:rPr sz="2800" spc="345" dirty="0">
                <a:cs typeface="Microsoft Sans Serif"/>
              </a:rPr>
              <a:t> </a:t>
            </a:r>
            <a:r>
              <a:rPr sz="2800" spc="-70" dirty="0">
                <a:cs typeface="Microsoft Sans Serif"/>
              </a:rPr>
              <a:t>gradient </a:t>
            </a:r>
            <a:r>
              <a:rPr sz="2800" spc="-160" dirty="0">
                <a:cs typeface="Microsoft Sans Serif"/>
              </a:rPr>
              <a:t>magnitudes</a:t>
            </a:r>
            <a:r>
              <a:rPr sz="2800" spc="32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to </a:t>
            </a:r>
            <a:r>
              <a:rPr sz="2800" spc="-65" dirty="0">
                <a:cs typeface="Microsoft Sans Serif"/>
              </a:rPr>
              <a:t>“sharp” </a:t>
            </a:r>
            <a:r>
              <a:rPr sz="2800" spc="-60" dirty="0">
                <a:cs typeface="Microsoft Sans Serif"/>
              </a:rPr>
              <a:t> </a:t>
            </a:r>
            <a:r>
              <a:rPr sz="2800" spc="-155" dirty="0">
                <a:cs typeface="Microsoft Sans Serif"/>
              </a:rPr>
              <a:t>edges.</a:t>
            </a:r>
            <a:endParaRPr sz="2800" dirty="0">
              <a:cs typeface="Microsoft Sans Serif"/>
            </a:endParaRPr>
          </a:p>
          <a:p>
            <a:pPr marL="927100" marR="5080" indent="-457200" algn="just">
              <a:lnSpc>
                <a:spcPct val="80000"/>
              </a:lnSpc>
              <a:spcBef>
                <a:spcPts val="1200"/>
              </a:spcBef>
              <a:buClr>
                <a:srgbClr val="0000FF"/>
              </a:buClr>
              <a:buSzPct val="89583"/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800" spc="-285" dirty="0">
                <a:cs typeface="Microsoft Sans Serif"/>
              </a:rPr>
              <a:t>This</a:t>
            </a:r>
            <a:r>
              <a:rPr sz="2800" spc="-280" dirty="0">
                <a:cs typeface="Microsoft Sans Serif"/>
              </a:rPr>
              <a:t> </a:t>
            </a:r>
            <a:r>
              <a:rPr sz="2800" spc="-215" dirty="0">
                <a:cs typeface="Microsoft Sans Serif"/>
              </a:rPr>
              <a:t>is</a:t>
            </a:r>
            <a:r>
              <a:rPr sz="2800" spc="204" dirty="0">
                <a:cs typeface="Microsoft Sans Serif"/>
              </a:rPr>
              <a:t> </a:t>
            </a:r>
            <a:r>
              <a:rPr sz="2800" spc="-125" dirty="0">
                <a:cs typeface="Microsoft Sans Serif"/>
              </a:rPr>
              <a:t>achieved </a:t>
            </a:r>
            <a:r>
              <a:rPr sz="2800" spc="-70" dirty="0">
                <a:cs typeface="Microsoft Sans Serif"/>
              </a:rPr>
              <a:t>by </a:t>
            </a:r>
            <a:r>
              <a:rPr sz="2800" spc="-180" dirty="0">
                <a:cs typeface="Microsoft Sans Serif"/>
              </a:rPr>
              <a:t>suppressing</a:t>
            </a:r>
            <a:r>
              <a:rPr sz="2800" spc="28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345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edge </a:t>
            </a:r>
            <a:r>
              <a:rPr sz="2800" spc="-160" dirty="0">
                <a:cs typeface="Microsoft Sans Serif"/>
              </a:rPr>
              <a:t>magnitudes</a:t>
            </a:r>
            <a:r>
              <a:rPr sz="2800" spc="32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not </a:t>
            </a:r>
            <a:r>
              <a:rPr sz="2800" spc="-140" dirty="0">
                <a:cs typeface="Microsoft Sans Serif"/>
              </a:rPr>
              <a:t> </a:t>
            </a:r>
            <a:r>
              <a:rPr sz="2800" spc="-95" dirty="0">
                <a:cs typeface="Microsoft Sans Serif"/>
              </a:rPr>
              <a:t>i</a:t>
            </a:r>
            <a:r>
              <a:rPr sz="2800" spc="-220" dirty="0">
                <a:cs typeface="Microsoft Sans Serif"/>
              </a:rPr>
              <a:t>n</a:t>
            </a:r>
            <a:r>
              <a:rPr sz="2800" spc="15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20" dirty="0">
                <a:cs typeface="Microsoft Sans Serif"/>
              </a:rPr>
              <a:t> </a:t>
            </a:r>
            <a:r>
              <a:rPr sz="2800" spc="-100" dirty="0">
                <a:cs typeface="Microsoft Sans Serif"/>
              </a:rPr>
              <a:t>direction</a:t>
            </a:r>
            <a:r>
              <a:rPr sz="2800" spc="30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of</a:t>
            </a:r>
            <a:r>
              <a:rPr sz="2800" spc="95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20" dirty="0">
                <a:cs typeface="Microsoft Sans Serif"/>
              </a:rPr>
              <a:t> </a:t>
            </a:r>
            <a:r>
              <a:rPr sz="2800" spc="-25" dirty="0">
                <a:cs typeface="Microsoft Sans Serif"/>
              </a:rPr>
              <a:t>g</a:t>
            </a:r>
            <a:r>
              <a:rPr sz="2800" spc="-20" dirty="0">
                <a:cs typeface="Microsoft Sans Serif"/>
              </a:rPr>
              <a:t>r</a:t>
            </a:r>
            <a:r>
              <a:rPr sz="2800" spc="-15" dirty="0">
                <a:cs typeface="Microsoft Sans Serif"/>
              </a:rPr>
              <a:t>a</a:t>
            </a:r>
            <a:r>
              <a:rPr sz="2800" spc="-25" dirty="0">
                <a:cs typeface="Microsoft Sans Serif"/>
              </a:rPr>
              <a:t>d</a:t>
            </a:r>
            <a:r>
              <a:rPr sz="2800" spc="-135" dirty="0">
                <a:cs typeface="Microsoft Sans Serif"/>
              </a:rPr>
              <a:t>ie</a:t>
            </a:r>
            <a:r>
              <a:rPr sz="2800" spc="-185" dirty="0">
                <a:cs typeface="Microsoft Sans Serif"/>
              </a:rPr>
              <a:t>n</a:t>
            </a:r>
            <a:r>
              <a:rPr sz="2800" spc="-80" dirty="0">
                <a:cs typeface="Microsoft Sans Serif"/>
              </a:rPr>
              <a:t>t.</a:t>
            </a:r>
            <a:r>
              <a:rPr sz="2800" spc="20" dirty="0">
                <a:cs typeface="Microsoft Sans Serif"/>
              </a:rPr>
              <a:t> </a:t>
            </a:r>
            <a:r>
              <a:rPr sz="2800" spc="-150" dirty="0">
                <a:cs typeface="Microsoft Sans Serif"/>
              </a:rPr>
              <a:t>I</a:t>
            </a:r>
            <a:r>
              <a:rPr sz="2800" spc="-285" dirty="0">
                <a:cs typeface="Microsoft Sans Serif"/>
              </a:rPr>
              <a:t>n</a:t>
            </a:r>
            <a:r>
              <a:rPr sz="2800" spc="10" dirty="0">
                <a:cs typeface="Microsoft Sans Serif"/>
              </a:rPr>
              <a:t> </a:t>
            </a:r>
            <a:r>
              <a:rPr sz="2800" spc="-65" dirty="0">
                <a:cs typeface="Microsoft Sans Serif"/>
              </a:rPr>
              <a:t>fact,</a:t>
            </a:r>
            <a:r>
              <a:rPr sz="2800" spc="30" dirty="0">
                <a:cs typeface="Microsoft Sans Serif"/>
              </a:rPr>
              <a:t> </a:t>
            </a:r>
            <a:r>
              <a:rPr sz="2800" spc="-95" dirty="0">
                <a:cs typeface="Microsoft Sans Serif"/>
              </a:rPr>
              <a:t>i</a:t>
            </a:r>
            <a:r>
              <a:rPr sz="2800" spc="-220" dirty="0">
                <a:cs typeface="Microsoft Sans Serif"/>
              </a:rPr>
              <a:t>n</a:t>
            </a:r>
            <a:r>
              <a:rPr sz="2800" spc="15" dirty="0">
                <a:cs typeface="Microsoft Sans Serif"/>
              </a:rPr>
              <a:t> </a:t>
            </a:r>
            <a:r>
              <a:rPr sz="2800" spc="-195" dirty="0" err="1" smtClean="0">
                <a:cs typeface="Microsoft Sans Serif"/>
              </a:rPr>
              <a:t>Can</a:t>
            </a:r>
            <a:r>
              <a:rPr sz="2800" spc="-265" dirty="0" err="1" smtClean="0">
                <a:cs typeface="Microsoft Sans Serif"/>
              </a:rPr>
              <a:t>n</a:t>
            </a:r>
            <a:r>
              <a:rPr sz="2800" spc="-5" dirty="0" err="1" smtClean="0">
                <a:cs typeface="Microsoft Sans Serif"/>
              </a:rPr>
              <a:t>y</a:t>
            </a:r>
            <a:r>
              <a:rPr sz="2800" spc="-55" dirty="0" err="1" smtClean="0">
                <a:cs typeface="Microsoft Sans Serif"/>
              </a:rPr>
              <a:t>’</a:t>
            </a:r>
            <a:r>
              <a:rPr sz="2800" spc="-280" dirty="0" err="1" smtClean="0">
                <a:cs typeface="Microsoft Sans Serif"/>
              </a:rPr>
              <a:t>s</a:t>
            </a:r>
            <a:r>
              <a:rPr sz="2800" spc="-280" dirty="0" smtClean="0">
                <a:cs typeface="Microsoft Sans Serif"/>
              </a:rPr>
              <a:t>  </a:t>
            </a:r>
            <a:r>
              <a:rPr sz="2800" spc="-15" dirty="0">
                <a:cs typeface="Microsoft Sans Serif"/>
              </a:rPr>
              <a:t>a</a:t>
            </a:r>
            <a:r>
              <a:rPr sz="2800" spc="-25" dirty="0">
                <a:cs typeface="Microsoft Sans Serif"/>
              </a:rPr>
              <a:t>p</a:t>
            </a:r>
            <a:r>
              <a:rPr sz="2800" spc="-10" dirty="0">
                <a:cs typeface="Microsoft Sans Serif"/>
              </a:rPr>
              <a:t>p</a:t>
            </a:r>
            <a:r>
              <a:rPr sz="2800" spc="-55" dirty="0">
                <a:cs typeface="Microsoft Sans Serif"/>
              </a:rPr>
              <a:t>r</a:t>
            </a:r>
            <a:r>
              <a:rPr sz="2800" spc="-150" dirty="0">
                <a:cs typeface="Microsoft Sans Serif"/>
              </a:rPr>
              <a:t>oa</a:t>
            </a:r>
            <a:r>
              <a:rPr sz="2800" spc="-50" dirty="0">
                <a:cs typeface="Microsoft Sans Serif"/>
              </a:rPr>
              <a:t>c</a:t>
            </a:r>
            <a:r>
              <a:rPr sz="2800" spc="-215" dirty="0">
                <a:cs typeface="Microsoft Sans Serif"/>
              </a:rPr>
              <a:t>h,</a:t>
            </a:r>
            <a:r>
              <a:rPr sz="2800" spc="35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20" dirty="0">
                <a:cs typeface="Microsoft Sans Serif"/>
              </a:rPr>
              <a:t> </a:t>
            </a:r>
            <a:r>
              <a:rPr sz="2800" spc="-55" dirty="0">
                <a:cs typeface="Microsoft Sans Serif"/>
              </a:rPr>
              <a:t>ed</a:t>
            </a:r>
            <a:r>
              <a:rPr sz="2800" spc="-114" dirty="0">
                <a:cs typeface="Microsoft Sans Serif"/>
              </a:rPr>
              <a:t>g</a:t>
            </a:r>
            <a:r>
              <a:rPr sz="2800" spc="-135" dirty="0">
                <a:cs typeface="Microsoft Sans Serif"/>
              </a:rPr>
              <a:t>e</a:t>
            </a:r>
            <a:r>
              <a:rPr sz="2800" spc="30" dirty="0">
                <a:cs typeface="Microsoft Sans Serif"/>
              </a:rPr>
              <a:t> </a:t>
            </a:r>
            <a:r>
              <a:rPr sz="2800" spc="-100" dirty="0">
                <a:cs typeface="Microsoft Sans Serif"/>
              </a:rPr>
              <a:t>direction</a:t>
            </a:r>
            <a:r>
              <a:rPr sz="2800" spc="15" dirty="0">
                <a:cs typeface="Microsoft Sans Serif"/>
              </a:rPr>
              <a:t> </a:t>
            </a:r>
            <a:r>
              <a:rPr sz="2800" spc="-140" dirty="0">
                <a:cs typeface="Microsoft Sans Serif"/>
              </a:rPr>
              <a:t>i</a:t>
            </a:r>
            <a:r>
              <a:rPr sz="2800" spc="-290" dirty="0">
                <a:cs typeface="Microsoft Sans Serif"/>
              </a:rPr>
              <a:t>s</a:t>
            </a:r>
            <a:r>
              <a:rPr sz="2800" spc="25" dirty="0">
                <a:cs typeface="Microsoft Sans Serif"/>
              </a:rPr>
              <a:t> </a:t>
            </a:r>
            <a:r>
              <a:rPr sz="2800" spc="-125" dirty="0">
                <a:cs typeface="Microsoft Sans Serif"/>
              </a:rPr>
              <a:t>reduced</a:t>
            </a:r>
            <a:r>
              <a:rPr sz="2800" spc="20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to</a:t>
            </a:r>
            <a:r>
              <a:rPr sz="2800" spc="20" dirty="0">
                <a:cs typeface="Microsoft Sans Serif"/>
              </a:rPr>
              <a:t> </a:t>
            </a:r>
            <a:r>
              <a:rPr sz="2800" spc="-150" dirty="0">
                <a:cs typeface="Microsoft Sans Serif"/>
              </a:rPr>
              <a:t>a</a:t>
            </a:r>
            <a:r>
              <a:rPr sz="2800" spc="-220" dirty="0">
                <a:cs typeface="Microsoft Sans Serif"/>
              </a:rPr>
              <a:t>n</a:t>
            </a:r>
            <a:r>
              <a:rPr sz="2800" dirty="0">
                <a:cs typeface="Microsoft Sans Serif"/>
              </a:rPr>
              <a:t>y</a:t>
            </a:r>
            <a:r>
              <a:rPr sz="2800" spc="20" dirty="0">
                <a:cs typeface="Microsoft Sans Serif"/>
              </a:rPr>
              <a:t> </a:t>
            </a:r>
            <a:r>
              <a:rPr sz="2800" spc="-185" dirty="0">
                <a:cs typeface="Microsoft Sans Serif"/>
              </a:rPr>
              <a:t>one</a:t>
            </a:r>
            <a:r>
              <a:rPr sz="2800" spc="20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of</a:t>
            </a:r>
            <a:r>
              <a:rPr sz="2800" spc="80" dirty="0">
                <a:cs typeface="Microsoft Sans Serif"/>
              </a:rPr>
              <a:t> </a:t>
            </a:r>
            <a:r>
              <a:rPr sz="2800" spc="-125" dirty="0">
                <a:cs typeface="Microsoft Sans Serif"/>
              </a:rPr>
              <a:t>the  </a:t>
            </a:r>
            <a:r>
              <a:rPr sz="2800" spc="-85" dirty="0">
                <a:cs typeface="Microsoft Sans Serif"/>
              </a:rPr>
              <a:t>four</a:t>
            </a:r>
            <a:r>
              <a:rPr sz="2800" spc="10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directions.</a:t>
            </a:r>
            <a:endParaRPr sz="2800" dirty="0">
              <a:cs typeface="Microsoft Sans Serif"/>
            </a:endParaRPr>
          </a:p>
          <a:p>
            <a:pPr marL="927100" indent="-457834" algn="just">
              <a:lnSpc>
                <a:spcPts val="2595"/>
              </a:lnSpc>
              <a:spcBef>
                <a:spcPts val="625"/>
              </a:spcBef>
              <a:buClr>
                <a:srgbClr val="0000FF"/>
              </a:buClr>
              <a:buSzPct val="89583"/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lang="en-IN" sz="2800" spc="-20" dirty="0" smtClean="0">
                <a:cs typeface="Microsoft Sans Serif"/>
              </a:rPr>
              <a:t>To perform </a:t>
            </a:r>
            <a:r>
              <a:rPr sz="2800" spc="-180" dirty="0" smtClean="0">
                <a:cs typeface="Microsoft Sans Serif"/>
              </a:rPr>
              <a:t>this</a:t>
            </a:r>
            <a:r>
              <a:rPr sz="2800" spc="15" dirty="0" smtClean="0">
                <a:cs typeface="Microsoft Sans Serif"/>
              </a:rPr>
              <a:t> </a:t>
            </a:r>
            <a:r>
              <a:rPr sz="2800" spc="-10" dirty="0">
                <a:cs typeface="Microsoft Sans Serif"/>
              </a:rPr>
              <a:t>t</a:t>
            </a:r>
            <a:r>
              <a:rPr sz="2800" spc="-30" dirty="0">
                <a:cs typeface="Microsoft Sans Serif"/>
              </a:rPr>
              <a:t>a</a:t>
            </a:r>
            <a:r>
              <a:rPr sz="2800" spc="-275" dirty="0">
                <a:cs typeface="Microsoft Sans Serif"/>
              </a:rPr>
              <a:t>sk</a:t>
            </a:r>
            <a:r>
              <a:rPr sz="2800" spc="30" dirty="0">
                <a:cs typeface="Microsoft Sans Serif"/>
              </a:rPr>
              <a:t> </a:t>
            </a:r>
            <a:r>
              <a:rPr sz="2800" spc="80" dirty="0">
                <a:cs typeface="Microsoft Sans Serif"/>
              </a:rPr>
              <a:t>f</a:t>
            </a:r>
            <a:r>
              <a:rPr sz="2800" spc="-70" dirty="0">
                <a:cs typeface="Microsoft Sans Serif"/>
              </a:rPr>
              <a:t>or</a:t>
            </a:r>
            <a:r>
              <a:rPr sz="2800" spc="10" dirty="0">
                <a:cs typeface="Microsoft Sans Serif"/>
              </a:rPr>
              <a:t> </a:t>
            </a:r>
            <a:r>
              <a:rPr sz="2800" spc="-10" dirty="0">
                <a:cs typeface="Microsoft Sans Serif"/>
              </a:rPr>
              <a:t>a</a:t>
            </a:r>
            <a:r>
              <a:rPr sz="2800" spc="25" dirty="0">
                <a:cs typeface="Microsoft Sans Serif"/>
              </a:rPr>
              <a:t> </a:t>
            </a:r>
            <a:r>
              <a:rPr sz="2800" spc="-55" dirty="0">
                <a:cs typeface="Microsoft Sans Serif"/>
              </a:rPr>
              <a:t>gi</a:t>
            </a:r>
            <a:r>
              <a:rPr sz="2800" spc="-120" dirty="0">
                <a:cs typeface="Microsoft Sans Serif"/>
              </a:rPr>
              <a:t>v</a:t>
            </a:r>
            <a:r>
              <a:rPr sz="2800" spc="-210" dirty="0">
                <a:cs typeface="Microsoft Sans Serif"/>
              </a:rPr>
              <a:t>en</a:t>
            </a:r>
            <a:r>
              <a:rPr sz="2800" spc="10" dirty="0">
                <a:cs typeface="Microsoft Sans Serif"/>
              </a:rPr>
              <a:t> </a:t>
            </a:r>
            <a:r>
              <a:rPr sz="2800" spc="-75" dirty="0">
                <a:cs typeface="Microsoft Sans Serif"/>
              </a:rPr>
              <a:t>p</a:t>
            </a:r>
            <a:r>
              <a:rPr sz="2800" spc="-85" dirty="0">
                <a:cs typeface="Microsoft Sans Serif"/>
              </a:rPr>
              <a:t>o</a:t>
            </a:r>
            <a:r>
              <a:rPr sz="2800" spc="-130" dirty="0">
                <a:cs typeface="Microsoft Sans Serif"/>
              </a:rPr>
              <a:t>int</a:t>
            </a:r>
            <a:r>
              <a:rPr sz="2800" spc="-100" dirty="0">
                <a:cs typeface="Microsoft Sans Serif"/>
              </a:rPr>
              <a:t>,</a:t>
            </a:r>
            <a:r>
              <a:rPr sz="2800" spc="20" dirty="0">
                <a:cs typeface="Microsoft Sans Serif"/>
              </a:rPr>
              <a:t> </a:t>
            </a:r>
            <a:r>
              <a:rPr sz="2800" spc="-114" dirty="0">
                <a:cs typeface="Microsoft Sans Serif"/>
              </a:rPr>
              <a:t>it</a:t>
            </a:r>
            <a:r>
              <a:rPr sz="2800" spc="-220" dirty="0">
                <a:cs typeface="Microsoft Sans Serif"/>
              </a:rPr>
              <a:t>s</a:t>
            </a:r>
            <a:r>
              <a:rPr sz="2800" spc="20" dirty="0">
                <a:cs typeface="Microsoft Sans Serif"/>
              </a:rPr>
              <a:t> </a:t>
            </a:r>
            <a:r>
              <a:rPr sz="2800" spc="-10" dirty="0">
                <a:cs typeface="Microsoft Sans Serif"/>
              </a:rPr>
              <a:t>g</a:t>
            </a:r>
            <a:r>
              <a:rPr sz="2800" spc="-30" dirty="0">
                <a:cs typeface="Microsoft Sans Serif"/>
              </a:rPr>
              <a:t>r</a:t>
            </a:r>
            <a:r>
              <a:rPr sz="2800" spc="-10" dirty="0">
                <a:cs typeface="Microsoft Sans Serif"/>
              </a:rPr>
              <a:t>a</a:t>
            </a:r>
            <a:r>
              <a:rPr sz="2800" spc="-25" dirty="0">
                <a:cs typeface="Microsoft Sans Serif"/>
              </a:rPr>
              <a:t>d</a:t>
            </a:r>
            <a:r>
              <a:rPr sz="2800" spc="-130" dirty="0">
                <a:cs typeface="Microsoft Sans Serif"/>
              </a:rPr>
              <a:t>ien</a:t>
            </a:r>
            <a:r>
              <a:rPr sz="2800" spc="-80" dirty="0">
                <a:cs typeface="Microsoft Sans Serif"/>
              </a:rPr>
              <a:t>t</a:t>
            </a:r>
            <a:r>
              <a:rPr sz="2800" spc="30" dirty="0">
                <a:cs typeface="Microsoft Sans Serif"/>
              </a:rPr>
              <a:t> </a:t>
            </a:r>
            <a:r>
              <a:rPr sz="2800" spc="-220" dirty="0">
                <a:cs typeface="Microsoft Sans Serif"/>
              </a:rPr>
              <a:t>is</a:t>
            </a:r>
            <a:endParaRPr sz="2800" dirty="0">
              <a:cs typeface="Microsoft Sans Serif"/>
            </a:endParaRPr>
          </a:p>
          <a:p>
            <a:pPr marL="927100" algn="just">
              <a:lnSpc>
                <a:spcPts val="2595"/>
              </a:lnSpc>
            </a:pPr>
            <a:r>
              <a:rPr sz="2800" spc="-125" dirty="0">
                <a:cs typeface="Microsoft Sans Serif"/>
              </a:rPr>
              <a:t>compared</a:t>
            </a:r>
            <a:r>
              <a:rPr sz="2800" spc="35" dirty="0">
                <a:cs typeface="Microsoft Sans Serif"/>
              </a:rPr>
              <a:t> </a:t>
            </a:r>
            <a:r>
              <a:rPr sz="2800" spc="-114" dirty="0">
                <a:cs typeface="Microsoft Sans Serif"/>
              </a:rPr>
              <a:t>with</a:t>
            </a:r>
            <a:r>
              <a:rPr sz="2800" spc="20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that</a:t>
            </a:r>
            <a:r>
              <a:rPr sz="2800" spc="15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of</a:t>
            </a:r>
            <a:r>
              <a:rPr sz="2800" spc="9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points</a:t>
            </a:r>
            <a:r>
              <a:rPr sz="2800" spc="25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of</a:t>
            </a:r>
            <a:r>
              <a:rPr sz="2800" spc="80" dirty="0">
                <a:cs typeface="Microsoft Sans Serif"/>
              </a:rPr>
              <a:t> </a:t>
            </a:r>
            <a:r>
              <a:rPr sz="2800" spc="-150" dirty="0">
                <a:cs typeface="Microsoft Sans Serif"/>
              </a:rPr>
              <a:t>its</a:t>
            </a:r>
            <a:r>
              <a:rPr sz="2800" spc="15" dirty="0">
                <a:cs typeface="Microsoft Sans Serif"/>
              </a:rPr>
              <a:t> </a:t>
            </a:r>
            <a:r>
              <a:rPr sz="2800" spc="-10" dirty="0">
                <a:cs typeface="Microsoft Sans Serif"/>
              </a:rPr>
              <a:t>3x3</a:t>
            </a:r>
            <a:r>
              <a:rPr sz="2800" spc="30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neighbourhood.</a:t>
            </a:r>
            <a:endParaRPr sz="2800" dirty="0">
              <a:cs typeface="Microsoft Sans Serif"/>
            </a:endParaRPr>
          </a:p>
          <a:p>
            <a:pPr marL="927100" marR="170815" indent="-457200" algn="just">
              <a:lnSpc>
                <a:spcPts val="2300"/>
              </a:lnSpc>
              <a:spcBef>
                <a:spcPts val="1185"/>
              </a:spcBef>
              <a:buClr>
                <a:srgbClr val="0000FF"/>
              </a:buClr>
              <a:buSzPct val="89583"/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800" spc="-10" dirty="0">
                <a:cs typeface="Microsoft Sans Serif"/>
              </a:rPr>
              <a:t>If </a:t>
            </a:r>
            <a:r>
              <a:rPr sz="2800" spc="-145" dirty="0">
                <a:cs typeface="Microsoft Sans Serif"/>
              </a:rPr>
              <a:t>the</a:t>
            </a:r>
            <a:r>
              <a:rPr sz="2800" spc="-140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candidate </a:t>
            </a:r>
            <a:r>
              <a:rPr sz="2800" spc="-135" dirty="0">
                <a:cs typeface="Microsoft Sans Serif"/>
              </a:rPr>
              <a:t>magnitude</a:t>
            </a:r>
            <a:r>
              <a:rPr sz="2800" spc="-130" dirty="0">
                <a:cs typeface="Microsoft Sans Serif"/>
              </a:rPr>
              <a:t> </a:t>
            </a:r>
            <a:r>
              <a:rPr sz="2800" spc="-215" dirty="0">
                <a:cs typeface="Microsoft Sans Serif"/>
              </a:rPr>
              <a:t>is</a:t>
            </a:r>
            <a:r>
              <a:rPr sz="2800" spc="-210" dirty="0">
                <a:cs typeface="Microsoft Sans Serif"/>
              </a:rPr>
              <a:t> </a:t>
            </a:r>
            <a:r>
              <a:rPr sz="2800" spc="-50" dirty="0">
                <a:cs typeface="Microsoft Sans Serif"/>
              </a:rPr>
              <a:t>greater </a:t>
            </a:r>
            <a:r>
              <a:rPr sz="2800" spc="-150" dirty="0">
                <a:cs typeface="Microsoft Sans Serif"/>
              </a:rPr>
              <a:t>than</a:t>
            </a:r>
            <a:r>
              <a:rPr sz="2800" spc="-145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that </a:t>
            </a:r>
            <a:r>
              <a:rPr sz="2800" spc="-10" dirty="0">
                <a:cs typeface="Microsoft Sans Serif"/>
              </a:rPr>
              <a:t>of </a:t>
            </a:r>
            <a:r>
              <a:rPr sz="2800" spc="-155" dirty="0">
                <a:cs typeface="Microsoft Sans Serif"/>
              </a:rPr>
              <a:t>its </a:t>
            </a:r>
            <a:r>
              <a:rPr sz="2800" spc="-150" dirty="0">
                <a:cs typeface="Microsoft Sans Serif"/>
              </a:rPr>
              <a:t> nei</a:t>
            </a:r>
            <a:r>
              <a:rPr sz="2800" spc="-145" dirty="0">
                <a:cs typeface="Microsoft Sans Serif"/>
              </a:rPr>
              <a:t>ghbour</a:t>
            </a:r>
            <a:r>
              <a:rPr sz="2800" spc="-150" dirty="0">
                <a:cs typeface="Microsoft Sans Serif"/>
              </a:rPr>
              <a:t>h</a:t>
            </a:r>
            <a:r>
              <a:rPr sz="2800" spc="-95" dirty="0">
                <a:cs typeface="Microsoft Sans Serif"/>
              </a:rPr>
              <a:t>ood</a:t>
            </a:r>
            <a:r>
              <a:rPr sz="2800" spc="-145" dirty="0">
                <a:cs typeface="Microsoft Sans Serif"/>
              </a:rPr>
              <a:t>,</a:t>
            </a:r>
            <a:r>
              <a:rPr sz="2800" spc="1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the</a:t>
            </a:r>
            <a:r>
              <a:rPr sz="2800" spc="20" dirty="0">
                <a:cs typeface="Microsoft Sans Serif"/>
              </a:rPr>
              <a:t> </a:t>
            </a:r>
            <a:r>
              <a:rPr sz="2800" spc="-55" dirty="0">
                <a:cs typeface="Microsoft Sans Serif"/>
              </a:rPr>
              <a:t>ed</a:t>
            </a:r>
            <a:r>
              <a:rPr sz="2800" spc="-114" dirty="0">
                <a:cs typeface="Microsoft Sans Serif"/>
              </a:rPr>
              <a:t>g</a:t>
            </a:r>
            <a:r>
              <a:rPr sz="2800" spc="-135" dirty="0">
                <a:cs typeface="Microsoft Sans Serif"/>
              </a:rPr>
              <a:t>e</a:t>
            </a:r>
            <a:r>
              <a:rPr sz="2800" spc="30" dirty="0">
                <a:cs typeface="Microsoft Sans Serif"/>
              </a:rPr>
              <a:t> </a:t>
            </a:r>
            <a:r>
              <a:rPr sz="2800" spc="-140" dirty="0">
                <a:cs typeface="Microsoft Sans Serif"/>
              </a:rPr>
              <a:t>str</a:t>
            </a:r>
            <a:r>
              <a:rPr sz="2800" spc="-150" dirty="0">
                <a:cs typeface="Microsoft Sans Serif"/>
              </a:rPr>
              <a:t>ength</a:t>
            </a:r>
            <a:r>
              <a:rPr sz="2800" spc="10" dirty="0">
                <a:cs typeface="Microsoft Sans Serif"/>
              </a:rPr>
              <a:t> </a:t>
            </a:r>
            <a:r>
              <a:rPr sz="2800" spc="-140" dirty="0">
                <a:cs typeface="Microsoft Sans Serif"/>
              </a:rPr>
              <a:t>i</a:t>
            </a:r>
            <a:r>
              <a:rPr sz="2800" spc="-290" dirty="0">
                <a:cs typeface="Microsoft Sans Serif"/>
              </a:rPr>
              <a:t>s</a:t>
            </a:r>
            <a:r>
              <a:rPr sz="2800" spc="10" dirty="0">
                <a:cs typeface="Microsoft Sans Serif"/>
              </a:rPr>
              <a:t> </a:t>
            </a:r>
            <a:r>
              <a:rPr sz="2800" spc="-250" dirty="0">
                <a:cs typeface="Microsoft Sans Serif"/>
              </a:rPr>
              <a:t>m</a:t>
            </a:r>
            <a:r>
              <a:rPr sz="2800" spc="-175" dirty="0">
                <a:cs typeface="Microsoft Sans Serif"/>
              </a:rPr>
              <a:t>a</a:t>
            </a:r>
            <a:r>
              <a:rPr sz="2800" spc="-105" dirty="0">
                <a:cs typeface="Microsoft Sans Serif"/>
              </a:rPr>
              <a:t>intai</a:t>
            </a:r>
            <a:r>
              <a:rPr sz="2800" spc="-150" dirty="0">
                <a:cs typeface="Microsoft Sans Serif"/>
              </a:rPr>
              <a:t>n</a:t>
            </a:r>
            <a:r>
              <a:rPr sz="2800" spc="-100" dirty="0">
                <a:cs typeface="Microsoft Sans Serif"/>
              </a:rPr>
              <a:t>ed,</a:t>
            </a:r>
            <a:r>
              <a:rPr sz="2800" spc="20" dirty="0">
                <a:cs typeface="Microsoft Sans Serif"/>
              </a:rPr>
              <a:t> </a:t>
            </a:r>
            <a:r>
              <a:rPr sz="2800" spc="-135" dirty="0">
                <a:cs typeface="Microsoft Sans Serif"/>
              </a:rPr>
              <a:t>e</a:t>
            </a:r>
            <a:r>
              <a:rPr sz="2800" spc="-140" dirty="0">
                <a:cs typeface="Microsoft Sans Serif"/>
              </a:rPr>
              <a:t>l</a:t>
            </a:r>
            <a:r>
              <a:rPr sz="2800" spc="-290" dirty="0">
                <a:cs typeface="Microsoft Sans Serif"/>
              </a:rPr>
              <a:t>s</a:t>
            </a:r>
            <a:r>
              <a:rPr sz="2800" spc="-135" dirty="0">
                <a:cs typeface="Microsoft Sans Serif"/>
              </a:rPr>
              <a:t>e</a:t>
            </a:r>
            <a:r>
              <a:rPr sz="2800" spc="10" dirty="0">
                <a:cs typeface="Microsoft Sans Serif"/>
              </a:rPr>
              <a:t> </a:t>
            </a:r>
            <a:r>
              <a:rPr sz="2800" spc="-25" dirty="0">
                <a:cs typeface="Microsoft Sans Serif"/>
              </a:rPr>
              <a:t>it</a:t>
            </a:r>
            <a:r>
              <a:rPr sz="2800" spc="20" dirty="0">
                <a:cs typeface="Microsoft Sans Serif"/>
              </a:rPr>
              <a:t> </a:t>
            </a:r>
            <a:r>
              <a:rPr sz="2800" spc="-190" dirty="0">
                <a:cs typeface="Microsoft Sans Serif"/>
              </a:rPr>
              <a:t>is  </a:t>
            </a:r>
            <a:r>
              <a:rPr sz="2800" spc="-105" dirty="0">
                <a:cs typeface="Microsoft Sans Serif"/>
              </a:rPr>
              <a:t>discarded.</a:t>
            </a:r>
            <a:endParaRPr sz="28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7585" y="2499360"/>
            <a:ext cx="8552815" cy="4206240"/>
            <a:chOff x="591312" y="1280160"/>
            <a:chExt cx="8552815" cy="4206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2" y="1524000"/>
              <a:ext cx="3886200" cy="3886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7552" y="1524000"/>
              <a:ext cx="3962400" cy="39624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29666" y="7086600"/>
            <a:ext cx="7963534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Non-maximum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suppression: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Select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single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width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5345" y="878975"/>
            <a:ext cx="8999855" cy="11022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95"/>
              </a:spcBef>
            </a:pPr>
            <a:r>
              <a:rPr sz="5400" b="1" spc="-229" dirty="0">
                <a:solidFill>
                  <a:srgbClr val="003399"/>
                </a:solidFill>
                <a:latin typeface="+mn-lt"/>
              </a:rPr>
              <a:t>Algo</a:t>
            </a:r>
            <a:r>
              <a:rPr sz="5400" b="1" spc="-18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50" dirty="0">
                <a:solidFill>
                  <a:srgbClr val="003399"/>
                </a:solidFill>
                <a:latin typeface="+mn-lt"/>
              </a:rPr>
              <a:t>ithm</a:t>
            </a:r>
            <a:r>
              <a:rPr sz="5400" b="1" spc="-1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-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b="1" spc="-38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95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0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2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25" dirty="0">
                <a:solidFill>
                  <a:srgbClr val="003399"/>
                </a:solidFill>
                <a:latin typeface="+mn-lt"/>
              </a:rPr>
              <a:t>Detector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5" dirty="0" smtClean="0">
                <a:solidFill>
                  <a:srgbClr val="003399"/>
                </a:solidFill>
                <a:latin typeface="+mn-lt"/>
              </a:rPr>
              <a:t>…</a:t>
            </a:r>
            <a:r>
              <a:rPr lang="en-IN" sz="5400" b="1" spc="-5" dirty="0" smtClean="0">
                <a:solidFill>
                  <a:srgbClr val="003399"/>
                </a:solidFill>
                <a:latin typeface="+mn-lt"/>
              </a:rPr>
              <a:t/>
            </a:r>
            <a:br>
              <a:rPr lang="en-IN" sz="5400" b="1" spc="-5" dirty="0" smtClean="0">
                <a:solidFill>
                  <a:srgbClr val="003399"/>
                </a:solidFill>
                <a:latin typeface="+mn-lt"/>
              </a:rPr>
            </a:br>
            <a:r>
              <a:rPr sz="5400" b="1" spc="-175" dirty="0" smtClean="0">
                <a:solidFill>
                  <a:srgbClr val="C00000"/>
                </a:solidFill>
                <a:latin typeface="+mn-lt"/>
              </a:rPr>
              <a:t>Non-Maxima</a:t>
            </a:r>
            <a:r>
              <a:rPr sz="5400" b="1" spc="-25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sz="5400" b="1" spc="-345" dirty="0">
                <a:solidFill>
                  <a:srgbClr val="C00000"/>
                </a:solidFill>
                <a:latin typeface="+mn-lt"/>
              </a:rPr>
              <a:t>Suppression</a:t>
            </a:r>
            <a:endParaRPr sz="5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55175"/>
            <a:ext cx="9243060" cy="11022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95"/>
              </a:spcBef>
            </a:pPr>
            <a:r>
              <a:rPr lang="en-IN" sz="5400" b="1" spc="-229" dirty="0">
                <a:solidFill>
                  <a:srgbClr val="003399"/>
                </a:solidFill>
                <a:latin typeface="+mn-lt"/>
              </a:rPr>
              <a:t>Algo</a:t>
            </a:r>
            <a:r>
              <a:rPr lang="en-IN" sz="5400" b="1" spc="-180" dirty="0">
                <a:solidFill>
                  <a:srgbClr val="003399"/>
                </a:solidFill>
                <a:latin typeface="+mn-lt"/>
              </a:rPr>
              <a:t>r</a:t>
            </a:r>
            <a:r>
              <a:rPr lang="en-IN" sz="5400" b="1" spc="-250" dirty="0">
                <a:solidFill>
                  <a:srgbClr val="003399"/>
                </a:solidFill>
                <a:latin typeface="+mn-lt"/>
              </a:rPr>
              <a:t>ithm</a:t>
            </a:r>
            <a:r>
              <a:rPr lang="en-IN" sz="5400" b="1" spc="-10" dirty="0">
                <a:solidFill>
                  <a:srgbClr val="003399"/>
                </a:solidFill>
                <a:latin typeface="+mn-lt"/>
              </a:rPr>
              <a:t> </a:t>
            </a:r>
            <a:r>
              <a:rPr lang="en-IN" sz="5400" b="1" spc="-75" dirty="0">
                <a:solidFill>
                  <a:srgbClr val="003399"/>
                </a:solidFill>
                <a:latin typeface="+mn-lt"/>
              </a:rPr>
              <a:t>-</a:t>
            </a:r>
            <a:r>
              <a:rPr lang="en-IN"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lang="en-IN" sz="5400" b="1" spc="-310" dirty="0">
                <a:solidFill>
                  <a:srgbClr val="003399"/>
                </a:solidFill>
                <a:latin typeface="+mn-lt"/>
              </a:rPr>
              <a:t>Can</a:t>
            </a:r>
            <a:r>
              <a:rPr lang="en-IN" sz="5400" b="1" spc="-385" dirty="0">
                <a:solidFill>
                  <a:srgbClr val="003399"/>
                </a:solidFill>
                <a:latin typeface="+mn-lt"/>
              </a:rPr>
              <a:t>n</a:t>
            </a:r>
            <a:r>
              <a:rPr lang="en-IN" sz="5400" b="1" spc="-95" dirty="0">
                <a:solidFill>
                  <a:srgbClr val="003399"/>
                </a:solidFill>
                <a:latin typeface="+mn-lt"/>
              </a:rPr>
              <a:t>y</a:t>
            </a:r>
            <a:r>
              <a:rPr lang="en-IN"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lang="en-IN" sz="5400" b="1" spc="-400" dirty="0">
                <a:solidFill>
                  <a:srgbClr val="003399"/>
                </a:solidFill>
                <a:latin typeface="+mn-lt"/>
              </a:rPr>
              <a:t>Edge</a:t>
            </a:r>
            <a:r>
              <a:rPr lang="en-IN" sz="5400" b="1" spc="-20" dirty="0">
                <a:solidFill>
                  <a:srgbClr val="003399"/>
                </a:solidFill>
                <a:latin typeface="+mn-lt"/>
              </a:rPr>
              <a:t> </a:t>
            </a:r>
            <a:r>
              <a:rPr lang="en-IN" sz="5400" b="1" spc="-325" dirty="0">
                <a:solidFill>
                  <a:srgbClr val="003399"/>
                </a:solidFill>
                <a:latin typeface="+mn-lt"/>
              </a:rPr>
              <a:t>Detector</a:t>
            </a:r>
            <a:r>
              <a:rPr lang="en-IN"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lang="en-IN" sz="5400" b="1" spc="-5" dirty="0">
                <a:solidFill>
                  <a:srgbClr val="003399"/>
                </a:solidFill>
                <a:latin typeface="+mn-lt"/>
              </a:rPr>
              <a:t>…</a:t>
            </a:r>
            <a:br>
              <a:rPr lang="en-IN" sz="5400" b="1" spc="-5" dirty="0">
                <a:solidFill>
                  <a:srgbClr val="003399"/>
                </a:solidFill>
                <a:latin typeface="+mn-lt"/>
              </a:rPr>
            </a:br>
            <a:r>
              <a:rPr lang="en-IN" sz="5400" b="1" spc="-175" dirty="0">
                <a:solidFill>
                  <a:srgbClr val="C00000"/>
                </a:solidFill>
                <a:latin typeface="+mn-lt"/>
              </a:rPr>
              <a:t>Non-Maxima</a:t>
            </a:r>
            <a:r>
              <a:rPr lang="en-IN" sz="5400" b="1" spc="-25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IN" sz="5400" b="1" spc="-345" dirty="0" smtClean="0">
                <a:solidFill>
                  <a:srgbClr val="C00000"/>
                </a:solidFill>
                <a:latin typeface="+mn-lt"/>
              </a:rPr>
              <a:t>Suppression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470" y="2501034"/>
            <a:ext cx="8380730" cy="173829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3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IN" sz="3200" spc="-90" dirty="0" smtClean="0">
                <a:latin typeface="Microsoft Sans Serif"/>
                <a:cs typeface="Microsoft Sans Serif"/>
              </a:rPr>
              <a:t>Thin e</a:t>
            </a:r>
            <a:r>
              <a:rPr lang="en-IN" sz="3200" spc="-85" dirty="0" smtClean="0">
                <a:latin typeface="Microsoft Sans Serif"/>
                <a:cs typeface="Microsoft Sans Serif"/>
              </a:rPr>
              <a:t>dges</a:t>
            </a:r>
            <a:r>
              <a:rPr sz="3200" spc="30" dirty="0" smtClean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b</a:t>
            </a:r>
            <a:r>
              <a:rPr sz="3200" spc="-5" dirty="0">
                <a:latin typeface="Microsoft Sans Serif"/>
                <a:cs typeface="Microsoft Sans Serif"/>
              </a:rPr>
              <a:t>y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k</a:t>
            </a:r>
            <a:r>
              <a:rPr sz="3200" spc="-160" dirty="0">
                <a:latin typeface="Microsoft Sans Serif"/>
                <a:cs typeface="Microsoft Sans Serif"/>
              </a:rPr>
              <a:t>e</a:t>
            </a:r>
            <a:r>
              <a:rPr sz="3200" spc="-155" dirty="0">
                <a:latin typeface="Microsoft Sans Serif"/>
                <a:cs typeface="Microsoft Sans Serif"/>
              </a:rPr>
              <a:t>e</a:t>
            </a:r>
            <a:r>
              <a:rPr sz="3200" spc="-100" dirty="0">
                <a:latin typeface="Microsoft Sans Serif"/>
                <a:cs typeface="Microsoft Sans Serif"/>
              </a:rPr>
              <a:t>ping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lar</a:t>
            </a:r>
            <a:r>
              <a:rPr sz="3200" spc="-75" dirty="0">
                <a:latin typeface="Microsoft Sans Serif"/>
                <a:cs typeface="Microsoft Sans Serif"/>
              </a:rPr>
              <a:t>g</a:t>
            </a:r>
            <a:r>
              <a:rPr sz="3200" spc="-16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v</a:t>
            </a:r>
            <a:r>
              <a:rPr sz="3200" spc="-200" dirty="0">
                <a:latin typeface="Microsoft Sans Serif"/>
                <a:cs typeface="Microsoft Sans Serif"/>
              </a:rPr>
              <a:t>alues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o</a:t>
            </a:r>
            <a:r>
              <a:rPr sz="3200" spc="150" dirty="0">
                <a:latin typeface="Microsoft Sans Serif"/>
                <a:cs typeface="Microsoft Sans Serif"/>
              </a:rPr>
              <a:t>f</a:t>
            </a:r>
            <a:r>
              <a:rPr sz="3200" spc="11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G</a:t>
            </a:r>
            <a:r>
              <a:rPr sz="3200" spc="-25" dirty="0">
                <a:latin typeface="Microsoft Sans Serif"/>
                <a:cs typeface="Microsoft Sans Serif"/>
              </a:rPr>
              <a:t>r</a:t>
            </a:r>
            <a:r>
              <a:rPr sz="3200" spc="-50" dirty="0">
                <a:latin typeface="Microsoft Sans Serif"/>
                <a:cs typeface="Microsoft Sans Serif"/>
              </a:rPr>
              <a:t>adi</a:t>
            </a:r>
            <a:r>
              <a:rPr sz="3200" spc="-60" dirty="0">
                <a:latin typeface="Microsoft Sans Serif"/>
                <a:cs typeface="Microsoft Sans Serif"/>
              </a:rPr>
              <a:t>e</a:t>
            </a:r>
            <a:r>
              <a:rPr sz="3200" spc="-180" dirty="0">
                <a:latin typeface="Microsoft Sans Serif"/>
                <a:cs typeface="Microsoft Sans Serif"/>
              </a:rPr>
              <a:t>nt</a:t>
            </a:r>
            <a:endParaRPr sz="32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630"/>
              </a:spcBef>
            </a:pPr>
            <a:r>
              <a:rPr sz="3200" spc="-140" dirty="0">
                <a:solidFill>
                  <a:srgbClr val="93B6D2"/>
                </a:solidFill>
                <a:latin typeface="Segoe UI Symbol"/>
                <a:cs typeface="Segoe UI Symbol"/>
              </a:rPr>
              <a:t>🞑</a:t>
            </a:r>
            <a:r>
              <a:rPr sz="3200" spc="-100" dirty="0">
                <a:solidFill>
                  <a:srgbClr val="93B6D2"/>
                </a:solidFill>
                <a:latin typeface="Segoe UI Symbol"/>
                <a:cs typeface="Segoe UI Symbol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not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always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the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location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of</a:t>
            </a:r>
            <a:r>
              <a:rPr sz="3200" spc="9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an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latin typeface="Microsoft Sans Serif"/>
                <a:cs typeface="Microsoft Sans Serif"/>
              </a:rPr>
              <a:t>edge</a:t>
            </a:r>
            <a:endParaRPr sz="32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3200" spc="-155" dirty="0">
                <a:solidFill>
                  <a:srgbClr val="93B6D2"/>
                </a:solidFill>
                <a:latin typeface="Segoe UI Symbol"/>
                <a:cs typeface="Segoe UI Symbol"/>
              </a:rPr>
              <a:t>🞑</a:t>
            </a:r>
            <a:r>
              <a:rPr sz="3200" spc="210" dirty="0">
                <a:solidFill>
                  <a:srgbClr val="93B6D2"/>
                </a:solidFill>
                <a:latin typeface="Segoe UI Symbol"/>
                <a:cs typeface="Segoe UI Symbol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ther</a:t>
            </a:r>
            <a:r>
              <a:rPr sz="3200" spc="-135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a</a:t>
            </a:r>
            <a:r>
              <a:rPr sz="3200" spc="-70" dirty="0">
                <a:latin typeface="Microsoft Sans Serif"/>
                <a:cs typeface="Microsoft Sans Serif"/>
              </a:rPr>
              <a:t>re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m</a:t>
            </a:r>
            <a:r>
              <a:rPr sz="3200" spc="-175" dirty="0">
                <a:latin typeface="Microsoft Sans Serif"/>
                <a:cs typeface="Microsoft Sans Serif"/>
              </a:rPr>
              <a:t>a</a:t>
            </a:r>
            <a:r>
              <a:rPr sz="3200" spc="-355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Microsoft Sans Serif"/>
                <a:cs typeface="Microsoft Sans Serif"/>
              </a:rPr>
              <a:t>y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solidFill>
                  <a:srgbClr val="FF3300"/>
                </a:solidFill>
                <a:latin typeface="Microsoft Sans Serif"/>
                <a:cs typeface="Microsoft Sans Serif"/>
              </a:rPr>
              <a:t>thi</a:t>
            </a:r>
            <a:r>
              <a:rPr sz="3200" spc="-145" dirty="0">
                <a:solidFill>
                  <a:srgbClr val="FF3300"/>
                </a:solidFill>
                <a:latin typeface="Microsoft Sans Serif"/>
                <a:cs typeface="Microsoft Sans Serif"/>
              </a:rPr>
              <a:t>c</a:t>
            </a:r>
            <a:r>
              <a:rPr sz="3200" spc="-150" dirty="0">
                <a:solidFill>
                  <a:srgbClr val="FF3300"/>
                </a:solidFill>
                <a:latin typeface="Microsoft Sans Serif"/>
                <a:cs typeface="Microsoft Sans Serif"/>
              </a:rPr>
              <a:t>k</a:t>
            </a:r>
            <a:r>
              <a:rPr sz="3200" spc="25" dirty="0">
                <a:solidFill>
                  <a:srgbClr val="FF3300"/>
                </a:solidFill>
                <a:latin typeface="Microsoft Sans Serif"/>
                <a:cs typeface="Microsoft Sans Serif"/>
              </a:rPr>
              <a:t> </a:t>
            </a:r>
            <a:r>
              <a:rPr sz="3200" spc="-55" dirty="0">
                <a:latin typeface="Microsoft Sans Serif"/>
                <a:cs typeface="Microsoft Sans Serif"/>
              </a:rPr>
              <a:t>ed</a:t>
            </a:r>
            <a:r>
              <a:rPr sz="3200" spc="-114" dirty="0">
                <a:latin typeface="Microsoft Sans Serif"/>
                <a:cs typeface="Microsoft Sans Serif"/>
              </a:rPr>
              <a:t>g</a:t>
            </a:r>
            <a:r>
              <a:rPr sz="3200" spc="-270" dirty="0">
                <a:latin typeface="Microsoft Sans Serif"/>
                <a:cs typeface="Microsoft Sans Serif"/>
              </a:rPr>
              <a:t>es</a:t>
            </a:r>
            <a:endParaRPr sz="3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35284"/>
              </p:ext>
            </p:extLst>
          </p:nvPr>
        </p:nvGraphicFramePr>
        <p:xfrm>
          <a:off x="3454400" y="4876800"/>
          <a:ext cx="3216905" cy="3020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9920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57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ts val="257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57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57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3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4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927">
                <a:tc>
                  <a:txBody>
                    <a:bodyPr/>
                    <a:lstStyle/>
                    <a:p>
                      <a:pPr marL="33655">
                        <a:lnSpc>
                          <a:spcPts val="276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276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76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76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6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76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2760"/>
                        </a:lnSpc>
                        <a:spcBef>
                          <a:spcPts val="209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01313" y="7119836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401313" y="755417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496"/>
                </a:lnTo>
                <a:lnTo>
                  <a:pt x="27797" y="58962"/>
                </a:lnTo>
                <a:lnTo>
                  <a:pt x="58978" y="27786"/>
                </a:lnTo>
                <a:lnTo>
                  <a:pt x="98511" y="7342"/>
                </a:lnTo>
                <a:lnTo>
                  <a:pt x="144018" y="0"/>
                </a:lnTo>
                <a:lnTo>
                  <a:pt x="189524" y="7342"/>
                </a:lnTo>
                <a:lnTo>
                  <a:pt x="229057" y="27786"/>
                </a:lnTo>
                <a:lnTo>
                  <a:pt x="260238" y="58962"/>
                </a:lnTo>
                <a:lnTo>
                  <a:pt x="280690" y="98496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5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3834130" y="711983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79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59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4307840" y="7554176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6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6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2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6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4265421" y="711983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79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59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4625085" y="668854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4265421" y="6688544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3834130" y="6688544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79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79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3834130" y="6185624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79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79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4" name="object 14"/>
          <p:cNvSpPr/>
          <p:nvPr/>
        </p:nvSpPr>
        <p:spPr>
          <a:xfrm>
            <a:off x="4698238" y="531999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5" name="object 15"/>
          <p:cNvSpPr/>
          <p:nvPr/>
        </p:nvSpPr>
        <p:spPr>
          <a:xfrm>
            <a:off x="4698238" y="5752809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4265421" y="5752809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79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59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7" name="object 17"/>
          <p:cNvSpPr/>
          <p:nvPr/>
        </p:nvSpPr>
        <p:spPr>
          <a:xfrm>
            <a:off x="4698238" y="618562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8" name="object 18"/>
          <p:cNvSpPr/>
          <p:nvPr/>
        </p:nvSpPr>
        <p:spPr>
          <a:xfrm>
            <a:off x="4265421" y="6185624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9" name="object 19"/>
          <p:cNvSpPr/>
          <p:nvPr/>
        </p:nvSpPr>
        <p:spPr>
          <a:xfrm>
            <a:off x="5560821" y="488870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0" name="object 20"/>
          <p:cNvSpPr/>
          <p:nvPr/>
        </p:nvSpPr>
        <p:spPr>
          <a:xfrm>
            <a:off x="5129530" y="488870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79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79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1" name="object 21"/>
          <p:cNvSpPr/>
          <p:nvPr/>
        </p:nvSpPr>
        <p:spPr>
          <a:xfrm>
            <a:off x="5129530" y="5752809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79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59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2" name="object 22"/>
          <p:cNvSpPr/>
          <p:nvPr/>
        </p:nvSpPr>
        <p:spPr>
          <a:xfrm>
            <a:off x="5129530" y="5319993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79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79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3" name="object 23"/>
          <p:cNvSpPr/>
          <p:nvPr/>
        </p:nvSpPr>
        <p:spPr>
          <a:xfrm>
            <a:off x="5129530" y="6185624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79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79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4" name="object 24"/>
          <p:cNvSpPr/>
          <p:nvPr/>
        </p:nvSpPr>
        <p:spPr>
          <a:xfrm>
            <a:off x="5560821" y="5752809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79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59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5" name="object 25"/>
          <p:cNvSpPr/>
          <p:nvPr/>
        </p:nvSpPr>
        <p:spPr>
          <a:xfrm>
            <a:off x="5993638" y="531999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6" name="object 26"/>
          <p:cNvSpPr/>
          <p:nvPr/>
        </p:nvSpPr>
        <p:spPr>
          <a:xfrm>
            <a:off x="5560821" y="531999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6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6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2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6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7" name="object 27"/>
          <p:cNvSpPr/>
          <p:nvPr/>
        </p:nvSpPr>
        <p:spPr>
          <a:xfrm>
            <a:off x="6424930" y="488870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79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79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8" name="object 28"/>
          <p:cNvSpPr/>
          <p:nvPr/>
        </p:nvSpPr>
        <p:spPr>
          <a:xfrm>
            <a:off x="6424930" y="5319993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79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79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9" name="object 29"/>
          <p:cNvSpPr/>
          <p:nvPr/>
        </p:nvSpPr>
        <p:spPr>
          <a:xfrm>
            <a:off x="5993638" y="488870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30" name="object 30"/>
          <p:cNvSpPr/>
          <p:nvPr/>
        </p:nvSpPr>
        <p:spPr>
          <a:xfrm>
            <a:off x="5993638" y="5752809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31" name="object 31"/>
          <p:cNvSpPr/>
          <p:nvPr/>
        </p:nvSpPr>
        <p:spPr>
          <a:xfrm>
            <a:off x="3832606" y="7551129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9018"/>
                </a:lnTo>
                <a:lnTo>
                  <a:pt x="27919" y="59275"/>
                </a:lnTo>
                <a:lnTo>
                  <a:pt x="59253" y="27934"/>
                </a:lnTo>
                <a:lnTo>
                  <a:pt x="98999" y="7381"/>
                </a:lnTo>
                <a:lnTo>
                  <a:pt x="144779" y="0"/>
                </a:lnTo>
                <a:lnTo>
                  <a:pt x="190560" y="7381"/>
                </a:lnTo>
                <a:lnTo>
                  <a:pt x="230306" y="27934"/>
                </a:lnTo>
                <a:lnTo>
                  <a:pt x="261640" y="59275"/>
                </a:lnTo>
                <a:lnTo>
                  <a:pt x="282183" y="99018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  <a:path w="289560" h="289560">
                <a:moveTo>
                  <a:pt x="0" y="144780"/>
                </a:moveTo>
                <a:lnTo>
                  <a:pt x="7376" y="99018"/>
                </a:lnTo>
                <a:lnTo>
                  <a:pt x="27919" y="59275"/>
                </a:lnTo>
                <a:lnTo>
                  <a:pt x="59253" y="27934"/>
                </a:lnTo>
                <a:lnTo>
                  <a:pt x="98999" y="7381"/>
                </a:lnTo>
                <a:lnTo>
                  <a:pt x="144779" y="0"/>
                </a:lnTo>
                <a:lnTo>
                  <a:pt x="190560" y="7381"/>
                </a:lnTo>
                <a:lnTo>
                  <a:pt x="230306" y="27934"/>
                </a:lnTo>
                <a:lnTo>
                  <a:pt x="261640" y="59275"/>
                </a:lnTo>
                <a:lnTo>
                  <a:pt x="282183" y="99018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  <a:path w="289560" h="289560">
                <a:moveTo>
                  <a:pt x="0" y="144780"/>
                </a:moveTo>
                <a:lnTo>
                  <a:pt x="7376" y="99018"/>
                </a:lnTo>
                <a:lnTo>
                  <a:pt x="27919" y="59275"/>
                </a:lnTo>
                <a:lnTo>
                  <a:pt x="59253" y="27934"/>
                </a:lnTo>
                <a:lnTo>
                  <a:pt x="98999" y="7381"/>
                </a:lnTo>
                <a:lnTo>
                  <a:pt x="144779" y="0"/>
                </a:lnTo>
                <a:lnTo>
                  <a:pt x="190560" y="7381"/>
                </a:lnTo>
                <a:lnTo>
                  <a:pt x="230306" y="27934"/>
                </a:lnTo>
                <a:lnTo>
                  <a:pt x="261640" y="59275"/>
                </a:lnTo>
                <a:lnTo>
                  <a:pt x="282183" y="99018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  <a:path w="289560" h="289560">
                <a:moveTo>
                  <a:pt x="0" y="144780"/>
                </a:moveTo>
                <a:lnTo>
                  <a:pt x="7376" y="99018"/>
                </a:lnTo>
                <a:lnTo>
                  <a:pt x="27919" y="59275"/>
                </a:lnTo>
                <a:lnTo>
                  <a:pt x="59253" y="27934"/>
                </a:lnTo>
                <a:lnTo>
                  <a:pt x="98999" y="7381"/>
                </a:lnTo>
                <a:lnTo>
                  <a:pt x="144779" y="0"/>
                </a:lnTo>
                <a:lnTo>
                  <a:pt x="190560" y="7381"/>
                </a:lnTo>
                <a:lnTo>
                  <a:pt x="230306" y="27934"/>
                </a:lnTo>
                <a:lnTo>
                  <a:pt x="261640" y="59275"/>
                </a:lnTo>
                <a:lnTo>
                  <a:pt x="282183" y="99018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  <a:path w="289560" h="289560">
                <a:moveTo>
                  <a:pt x="0" y="144780"/>
                </a:moveTo>
                <a:lnTo>
                  <a:pt x="7376" y="99018"/>
                </a:lnTo>
                <a:lnTo>
                  <a:pt x="27919" y="59275"/>
                </a:lnTo>
                <a:lnTo>
                  <a:pt x="59253" y="27934"/>
                </a:lnTo>
                <a:lnTo>
                  <a:pt x="98999" y="7381"/>
                </a:lnTo>
                <a:lnTo>
                  <a:pt x="144779" y="0"/>
                </a:lnTo>
                <a:lnTo>
                  <a:pt x="190560" y="7381"/>
                </a:lnTo>
                <a:lnTo>
                  <a:pt x="230306" y="27934"/>
                </a:lnTo>
                <a:lnTo>
                  <a:pt x="261640" y="59275"/>
                </a:lnTo>
                <a:lnTo>
                  <a:pt x="282183" y="99018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  <a:path w="289560" h="289560">
                <a:moveTo>
                  <a:pt x="0" y="144780"/>
                </a:moveTo>
                <a:lnTo>
                  <a:pt x="7376" y="99018"/>
                </a:lnTo>
                <a:lnTo>
                  <a:pt x="27919" y="59275"/>
                </a:lnTo>
                <a:lnTo>
                  <a:pt x="59253" y="27934"/>
                </a:lnTo>
                <a:lnTo>
                  <a:pt x="98999" y="7381"/>
                </a:lnTo>
                <a:lnTo>
                  <a:pt x="144779" y="0"/>
                </a:lnTo>
                <a:lnTo>
                  <a:pt x="190560" y="7381"/>
                </a:lnTo>
                <a:lnTo>
                  <a:pt x="230306" y="27934"/>
                </a:lnTo>
                <a:lnTo>
                  <a:pt x="261640" y="59275"/>
                </a:lnTo>
                <a:lnTo>
                  <a:pt x="282183" y="99018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32" name="object 32"/>
          <p:cNvSpPr/>
          <p:nvPr/>
        </p:nvSpPr>
        <p:spPr>
          <a:xfrm>
            <a:off x="5560821" y="6185624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97527" y="5576079"/>
            <a:ext cx="2899410" cy="1647189"/>
          </a:xfrm>
          <a:custGeom>
            <a:avLst/>
            <a:gdLst/>
            <a:ahLst/>
            <a:cxnLst/>
            <a:rect l="l" t="t" r="r" b="b"/>
            <a:pathLst>
              <a:path w="2899409" h="1647189">
                <a:moveTo>
                  <a:pt x="2899283" y="1635379"/>
                </a:moveTo>
                <a:lnTo>
                  <a:pt x="2883319" y="1616583"/>
                </a:lnTo>
                <a:lnTo>
                  <a:pt x="2773553" y="1487297"/>
                </a:lnTo>
                <a:lnTo>
                  <a:pt x="2786342" y="1555788"/>
                </a:lnTo>
                <a:lnTo>
                  <a:pt x="22606" y="377317"/>
                </a:lnTo>
                <a:lnTo>
                  <a:pt x="0" y="430657"/>
                </a:lnTo>
                <a:lnTo>
                  <a:pt x="2763621" y="1609001"/>
                </a:lnTo>
                <a:lnTo>
                  <a:pt x="2705354" y="1647190"/>
                </a:lnTo>
                <a:lnTo>
                  <a:pt x="2899283" y="1635379"/>
                </a:lnTo>
                <a:close/>
              </a:path>
              <a:path w="2899409" h="1647189">
                <a:moveTo>
                  <a:pt x="2899283" y="1482979"/>
                </a:moveTo>
                <a:lnTo>
                  <a:pt x="2876194" y="1435366"/>
                </a:lnTo>
                <a:lnTo>
                  <a:pt x="2814574" y="1308227"/>
                </a:lnTo>
                <a:lnTo>
                  <a:pt x="2809824" y="1377632"/>
                </a:lnTo>
                <a:lnTo>
                  <a:pt x="1019556" y="0"/>
                </a:lnTo>
                <a:lnTo>
                  <a:pt x="984250" y="45974"/>
                </a:lnTo>
                <a:lnTo>
                  <a:pt x="2774480" y="1423568"/>
                </a:lnTo>
                <a:lnTo>
                  <a:pt x="2708656" y="1445895"/>
                </a:lnTo>
                <a:lnTo>
                  <a:pt x="2899283" y="1482979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32893"/>
              </p:ext>
            </p:extLst>
          </p:nvPr>
        </p:nvGraphicFramePr>
        <p:xfrm>
          <a:off x="2940998" y="5011317"/>
          <a:ext cx="3644895" cy="2761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516">
                <a:tc>
                  <a:txBody>
                    <a:bodyPr/>
                    <a:lstStyle/>
                    <a:p>
                      <a:pPr marL="32384">
                        <a:lnSpc>
                          <a:spcPts val="235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235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4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64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64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92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6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733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515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5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2515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5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15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5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15"/>
                        </a:lnSpc>
                        <a:spcBef>
                          <a:spcPts val="19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801359" y="540170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382009" y="74210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382009" y="702095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362959" y="66209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3839209" y="622085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6315709" y="50016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7591230" y="7022638"/>
            <a:ext cx="707651" cy="597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gaps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1033" y="6248400"/>
            <a:ext cx="872078" cy="98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false </a:t>
            </a:r>
            <a:r>
              <a:rPr sz="2800" spc="-58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edges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67660" y="5687458"/>
            <a:ext cx="557530" cy="779145"/>
          </a:xfrm>
          <a:custGeom>
            <a:avLst/>
            <a:gdLst/>
            <a:ahLst/>
            <a:cxnLst/>
            <a:rect l="l" t="t" r="r" b="b"/>
            <a:pathLst>
              <a:path w="557530" h="779145">
                <a:moveTo>
                  <a:pt x="455896" y="94063"/>
                </a:moveTo>
                <a:lnTo>
                  <a:pt x="0" y="745362"/>
                </a:lnTo>
                <a:lnTo>
                  <a:pt x="47498" y="778636"/>
                </a:lnTo>
                <a:lnTo>
                  <a:pt x="503399" y="127331"/>
                </a:lnTo>
                <a:lnTo>
                  <a:pt x="490728" y="94868"/>
                </a:lnTo>
                <a:lnTo>
                  <a:pt x="455896" y="94063"/>
                </a:lnTo>
                <a:close/>
              </a:path>
              <a:path w="557530" h="779145">
                <a:moveTo>
                  <a:pt x="545566" y="78231"/>
                </a:moveTo>
                <a:lnTo>
                  <a:pt x="466979" y="78231"/>
                </a:lnTo>
                <a:lnTo>
                  <a:pt x="514476" y="111505"/>
                </a:lnTo>
                <a:lnTo>
                  <a:pt x="503399" y="127331"/>
                </a:lnTo>
                <a:lnTo>
                  <a:pt x="528701" y="192150"/>
                </a:lnTo>
                <a:lnTo>
                  <a:pt x="545566" y="78231"/>
                </a:lnTo>
                <a:close/>
              </a:path>
              <a:path w="557530" h="779145">
                <a:moveTo>
                  <a:pt x="490727" y="94868"/>
                </a:moveTo>
                <a:lnTo>
                  <a:pt x="503399" y="127331"/>
                </a:lnTo>
                <a:lnTo>
                  <a:pt x="514476" y="111505"/>
                </a:lnTo>
                <a:lnTo>
                  <a:pt x="490727" y="94868"/>
                </a:lnTo>
                <a:close/>
              </a:path>
              <a:path w="557530" h="779145">
                <a:moveTo>
                  <a:pt x="466979" y="78231"/>
                </a:moveTo>
                <a:lnTo>
                  <a:pt x="455896" y="94063"/>
                </a:lnTo>
                <a:lnTo>
                  <a:pt x="490728" y="94868"/>
                </a:lnTo>
                <a:lnTo>
                  <a:pt x="466979" y="78231"/>
                </a:lnTo>
                <a:close/>
              </a:path>
              <a:path w="557530" h="779145">
                <a:moveTo>
                  <a:pt x="557149" y="0"/>
                </a:moveTo>
                <a:lnTo>
                  <a:pt x="386333" y="92455"/>
                </a:lnTo>
                <a:lnTo>
                  <a:pt x="455896" y="94063"/>
                </a:lnTo>
                <a:lnTo>
                  <a:pt x="466979" y="78231"/>
                </a:lnTo>
                <a:lnTo>
                  <a:pt x="545566" y="78231"/>
                </a:lnTo>
                <a:lnTo>
                  <a:pt x="55714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12140" y="342529"/>
            <a:ext cx="9090660" cy="173829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0"/>
              </a:spcBef>
            </a:pPr>
            <a:r>
              <a:rPr sz="5400" b="1" spc="-229" dirty="0">
                <a:solidFill>
                  <a:srgbClr val="003399"/>
                </a:solidFill>
                <a:latin typeface="+mn-lt"/>
              </a:rPr>
              <a:t>Algo</a:t>
            </a:r>
            <a:r>
              <a:rPr sz="5400" b="1" spc="-18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250" dirty="0">
                <a:solidFill>
                  <a:srgbClr val="003399"/>
                </a:solidFill>
                <a:latin typeface="+mn-lt"/>
              </a:rPr>
              <a:t>ithm</a:t>
            </a:r>
            <a:r>
              <a:rPr sz="5400" b="1" spc="-1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-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b="1" spc="-38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95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0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2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25" dirty="0">
                <a:solidFill>
                  <a:srgbClr val="003399"/>
                </a:solidFill>
                <a:latin typeface="+mn-lt"/>
              </a:rPr>
              <a:t>Detector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5" dirty="0">
                <a:solidFill>
                  <a:srgbClr val="003399"/>
                </a:solidFill>
                <a:latin typeface="+mn-lt"/>
              </a:rPr>
              <a:t>…  </a:t>
            </a:r>
            <a:r>
              <a:rPr sz="5400" b="1" spc="-250" dirty="0">
                <a:solidFill>
                  <a:srgbClr val="C00000"/>
                </a:solidFill>
                <a:latin typeface="+mn-lt"/>
              </a:rPr>
              <a:t>No</a:t>
            </a:r>
            <a:r>
              <a:rPr sz="5400" b="1" spc="-240" dirty="0">
                <a:solidFill>
                  <a:srgbClr val="C00000"/>
                </a:solidFill>
                <a:latin typeface="+mn-lt"/>
              </a:rPr>
              <a:t>n</a:t>
            </a:r>
            <a:r>
              <a:rPr sz="5400" b="1" spc="-85" dirty="0">
                <a:solidFill>
                  <a:srgbClr val="C00000"/>
                </a:solidFill>
                <a:latin typeface="+mn-lt"/>
              </a:rPr>
              <a:t>-</a:t>
            </a:r>
            <a:r>
              <a:rPr sz="5400" b="1" spc="-150" dirty="0">
                <a:solidFill>
                  <a:srgbClr val="C00000"/>
                </a:solidFill>
                <a:latin typeface="+mn-lt"/>
              </a:rPr>
              <a:t>Maxima</a:t>
            </a:r>
            <a:r>
              <a:rPr sz="5400" b="1" spc="-20" dirty="0">
                <a:solidFill>
                  <a:srgbClr val="C00000"/>
                </a:solidFill>
                <a:latin typeface="+mn-lt"/>
              </a:rPr>
              <a:t> </a:t>
            </a:r>
            <a:r>
              <a:rPr sz="5400" b="1" spc="-409" dirty="0">
                <a:solidFill>
                  <a:srgbClr val="C00000"/>
                </a:solidFill>
                <a:latin typeface="+mn-lt"/>
              </a:rPr>
              <a:t>Sup</a:t>
            </a:r>
            <a:r>
              <a:rPr sz="5400" b="1" spc="-415" dirty="0">
                <a:solidFill>
                  <a:srgbClr val="C00000"/>
                </a:solidFill>
                <a:latin typeface="+mn-lt"/>
              </a:rPr>
              <a:t>p</a:t>
            </a:r>
            <a:r>
              <a:rPr sz="5400" b="1" spc="-225" dirty="0">
                <a:solidFill>
                  <a:srgbClr val="C00000"/>
                </a:solidFill>
                <a:latin typeface="+mn-lt"/>
              </a:rPr>
              <a:t>r</a:t>
            </a:r>
            <a:r>
              <a:rPr sz="5400" b="1" spc="-310" dirty="0">
                <a:solidFill>
                  <a:srgbClr val="C00000"/>
                </a:solidFill>
                <a:latin typeface="+mn-lt"/>
              </a:rPr>
              <a:t>essi</a:t>
            </a:r>
            <a:r>
              <a:rPr sz="5400" b="1" spc="-405" dirty="0">
                <a:solidFill>
                  <a:srgbClr val="C00000"/>
                </a:solidFill>
                <a:latin typeface="+mn-lt"/>
              </a:rPr>
              <a:t>o</a:t>
            </a:r>
            <a:r>
              <a:rPr sz="5400" b="1" spc="-300" dirty="0">
                <a:solidFill>
                  <a:srgbClr val="C00000"/>
                </a:solidFill>
                <a:latin typeface="+mn-lt"/>
              </a:rPr>
              <a:t>n</a:t>
            </a:r>
            <a:r>
              <a:rPr sz="5400" b="1" spc="5" dirty="0">
                <a:solidFill>
                  <a:srgbClr val="C00000"/>
                </a:solidFill>
                <a:latin typeface="+mn-lt"/>
              </a:rPr>
              <a:t> </a:t>
            </a:r>
            <a:r>
              <a:rPr sz="5400" b="1" spc="-5" dirty="0">
                <a:solidFill>
                  <a:srgbClr val="C00000"/>
                </a:solidFill>
                <a:latin typeface="+mn-lt"/>
              </a:rPr>
              <a:t>…</a:t>
            </a:r>
            <a:endParaRPr sz="5400" b="1" dirty="0">
              <a:latin typeface="+mn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7607" y="2279817"/>
            <a:ext cx="9999726" cy="285462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2740" marR="407034" indent="-320675" algn="just"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600" spc="-254" dirty="0">
                <a:cs typeface="Microsoft Sans Serif"/>
              </a:rPr>
              <a:t>Thin</a:t>
            </a:r>
            <a:r>
              <a:rPr sz="3600" dirty="0">
                <a:cs typeface="Microsoft Sans Serif"/>
              </a:rPr>
              <a:t> </a:t>
            </a:r>
            <a:r>
              <a:rPr sz="3600" spc="-145" dirty="0">
                <a:cs typeface="Microsoft Sans Serif"/>
              </a:rPr>
              <a:t>the</a:t>
            </a:r>
            <a:r>
              <a:rPr sz="3600" spc="25" dirty="0">
                <a:cs typeface="Microsoft Sans Serif"/>
              </a:rPr>
              <a:t> </a:t>
            </a:r>
            <a:r>
              <a:rPr sz="3600" spc="-45" dirty="0">
                <a:cs typeface="Microsoft Sans Serif"/>
              </a:rPr>
              <a:t>broad</a:t>
            </a:r>
            <a:r>
              <a:rPr sz="3600" spc="20" dirty="0">
                <a:cs typeface="Microsoft Sans Serif"/>
              </a:rPr>
              <a:t> </a:t>
            </a:r>
            <a:r>
              <a:rPr sz="3600" spc="-110" dirty="0">
                <a:cs typeface="Microsoft Sans Serif"/>
              </a:rPr>
              <a:t>ridges</a:t>
            </a:r>
            <a:r>
              <a:rPr sz="3600" spc="40" dirty="0">
                <a:cs typeface="Microsoft Sans Serif"/>
              </a:rPr>
              <a:t> </a:t>
            </a:r>
            <a:r>
              <a:rPr sz="3600" spc="-155" dirty="0">
                <a:cs typeface="Microsoft Sans Serif"/>
              </a:rPr>
              <a:t>in</a:t>
            </a:r>
            <a:r>
              <a:rPr sz="3600" spc="30" dirty="0">
                <a:cs typeface="Microsoft Sans Serif"/>
              </a:rPr>
              <a:t> </a:t>
            </a:r>
            <a:r>
              <a:rPr sz="3600" spc="-65" dirty="0">
                <a:solidFill>
                  <a:srgbClr val="FF0000"/>
                </a:solidFill>
                <a:cs typeface="Microsoft Sans Serif"/>
              </a:rPr>
              <a:t>M[i,j]</a:t>
            </a:r>
            <a:r>
              <a:rPr sz="3600" spc="25" dirty="0">
                <a:solidFill>
                  <a:srgbClr val="FF0000"/>
                </a:solidFill>
                <a:cs typeface="Microsoft Sans Serif"/>
              </a:rPr>
              <a:t> </a:t>
            </a:r>
            <a:r>
              <a:rPr sz="3600" spc="-114" dirty="0">
                <a:cs typeface="Microsoft Sans Serif"/>
              </a:rPr>
              <a:t>into</a:t>
            </a:r>
            <a:r>
              <a:rPr sz="3600" spc="20" dirty="0">
                <a:cs typeface="Microsoft Sans Serif"/>
              </a:rPr>
              <a:t> </a:t>
            </a:r>
            <a:r>
              <a:rPr sz="3600" spc="-110" dirty="0">
                <a:cs typeface="Microsoft Sans Serif"/>
              </a:rPr>
              <a:t>ridges</a:t>
            </a:r>
            <a:r>
              <a:rPr sz="3600" spc="35" dirty="0">
                <a:cs typeface="Microsoft Sans Serif"/>
              </a:rPr>
              <a:t> </a:t>
            </a:r>
            <a:r>
              <a:rPr sz="3600" spc="-85" dirty="0">
                <a:cs typeface="Microsoft Sans Serif"/>
              </a:rPr>
              <a:t>that</a:t>
            </a:r>
            <a:r>
              <a:rPr sz="3600" spc="20" dirty="0">
                <a:cs typeface="Microsoft Sans Serif"/>
              </a:rPr>
              <a:t> </a:t>
            </a:r>
            <a:r>
              <a:rPr sz="3600" spc="-50" dirty="0">
                <a:cs typeface="Microsoft Sans Serif"/>
              </a:rPr>
              <a:t>are</a:t>
            </a:r>
            <a:r>
              <a:rPr sz="3600" spc="10" dirty="0">
                <a:cs typeface="Microsoft Sans Serif"/>
              </a:rPr>
              <a:t> </a:t>
            </a:r>
            <a:r>
              <a:rPr sz="3600" spc="-110" dirty="0">
                <a:solidFill>
                  <a:srgbClr val="FF3300"/>
                </a:solidFill>
                <a:cs typeface="Microsoft Sans Serif"/>
              </a:rPr>
              <a:t>only</a:t>
            </a:r>
            <a:r>
              <a:rPr sz="3600" spc="15" dirty="0">
                <a:solidFill>
                  <a:srgbClr val="FF3300"/>
                </a:solidFill>
                <a:cs typeface="Microsoft Sans Serif"/>
              </a:rPr>
              <a:t> </a:t>
            </a:r>
            <a:r>
              <a:rPr sz="3600" spc="-185" dirty="0">
                <a:solidFill>
                  <a:srgbClr val="FF3300"/>
                </a:solidFill>
                <a:cs typeface="Microsoft Sans Serif"/>
              </a:rPr>
              <a:t>one </a:t>
            </a:r>
            <a:r>
              <a:rPr sz="3600" spc="-625" dirty="0">
                <a:solidFill>
                  <a:srgbClr val="FF3300"/>
                </a:solidFill>
                <a:cs typeface="Microsoft Sans Serif"/>
              </a:rPr>
              <a:t> </a:t>
            </a:r>
            <a:r>
              <a:rPr sz="3600" spc="-50" dirty="0">
                <a:solidFill>
                  <a:srgbClr val="FF3300"/>
                </a:solidFill>
                <a:cs typeface="Microsoft Sans Serif"/>
              </a:rPr>
              <a:t>pixel</a:t>
            </a:r>
            <a:r>
              <a:rPr sz="3600" spc="20" dirty="0">
                <a:solidFill>
                  <a:srgbClr val="FF3300"/>
                </a:solidFill>
                <a:cs typeface="Microsoft Sans Serif"/>
              </a:rPr>
              <a:t> </a:t>
            </a:r>
            <a:r>
              <a:rPr sz="3600" spc="-80" dirty="0">
                <a:solidFill>
                  <a:srgbClr val="FF3300"/>
                </a:solidFill>
                <a:cs typeface="Microsoft Sans Serif"/>
              </a:rPr>
              <a:t>wide</a:t>
            </a:r>
            <a:endParaRPr sz="3600" dirty="0">
              <a:cs typeface="Microsoft Sans Serif"/>
            </a:endParaRPr>
          </a:p>
          <a:p>
            <a:pPr marL="332740" marR="5080" indent="-320675" algn="just"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600" spc="-185" dirty="0">
                <a:cs typeface="Microsoft Sans Serif"/>
              </a:rPr>
              <a:t>Find</a:t>
            </a:r>
            <a:r>
              <a:rPr sz="3600" spc="5" dirty="0">
                <a:cs typeface="Microsoft Sans Serif"/>
              </a:rPr>
              <a:t> </a:t>
            </a:r>
            <a:r>
              <a:rPr sz="3600" spc="-100" dirty="0">
                <a:cs typeface="Microsoft Sans Serif"/>
              </a:rPr>
              <a:t>local</a:t>
            </a:r>
            <a:r>
              <a:rPr sz="3600" spc="35" dirty="0">
                <a:cs typeface="Microsoft Sans Serif"/>
              </a:rPr>
              <a:t> </a:t>
            </a:r>
            <a:r>
              <a:rPr sz="3600" spc="-145" dirty="0">
                <a:cs typeface="Microsoft Sans Serif"/>
              </a:rPr>
              <a:t>maxima</a:t>
            </a:r>
            <a:r>
              <a:rPr sz="3600" spc="20" dirty="0">
                <a:cs typeface="Microsoft Sans Serif"/>
              </a:rPr>
              <a:t> </a:t>
            </a:r>
            <a:r>
              <a:rPr sz="3600" spc="-155" dirty="0">
                <a:cs typeface="Microsoft Sans Serif"/>
              </a:rPr>
              <a:t>in</a:t>
            </a:r>
            <a:r>
              <a:rPr sz="3600" spc="50" dirty="0">
                <a:cs typeface="Microsoft Sans Serif"/>
              </a:rPr>
              <a:t> </a:t>
            </a:r>
            <a:r>
              <a:rPr sz="3600" spc="-65" dirty="0">
                <a:solidFill>
                  <a:srgbClr val="FF0000"/>
                </a:solidFill>
                <a:cs typeface="Microsoft Sans Serif"/>
              </a:rPr>
              <a:t>M[i,j]</a:t>
            </a:r>
            <a:r>
              <a:rPr sz="3600" spc="5" dirty="0">
                <a:solidFill>
                  <a:srgbClr val="FF0000"/>
                </a:solidFill>
                <a:cs typeface="Microsoft Sans Serif"/>
              </a:rPr>
              <a:t> </a:t>
            </a:r>
            <a:r>
              <a:rPr sz="3600" spc="-70" dirty="0">
                <a:cs typeface="Microsoft Sans Serif"/>
              </a:rPr>
              <a:t>by</a:t>
            </a:r>
            <a:r>
              <a:rPr sz="3600" spc="35" dirty="0">
                <a:cs typeface="Microsoft Sans Serif"/>
              </a:rPr>
              <a:t> </a:t>
            </a:r>
            <a:r>
              <a:rPr sz="3600" spc="-180" dirty="0">
                <a:cs typeface="Microsoft Sans Serif"/>
              </a:rPr>
              <a:t>suppressing</a:t>
            </a:r>
            <a:r>
              <a:rPr sz="3600" spc="10" dirty="0">
                <a:cs typeface="Microsoft Sans Serif"/>
              </a:rPr>
              <a:t> </a:t>
            </a:r>
            <a:r>
              <a:rPr sz="3600" spc="-20" dirty="0">
                <a:cs typeface="Microsoft Sans Serif"/>
              </a:rPr>
              <a:t>all</a:t>
            </a:r>
            <a:r>
              <a:rPr sz="3600" spc="30" dirty="0">
                <a:cs typeface="Microsoft Sans Serif"/>
              </a:rPr>
              <a:t> </a:t>
            </a:r>
            <a:r>
              <a:rPr sz="3600" spc="-175" dirty="0">
                <a:cs typeface="Microsoft Sans Serif"/>
              </a:rPr>
              <a:t>values</a:t>
            </a:r>
            <a:r>
              <a:rPr sz="3600" spc="15" dirty="0">
                <a:cs typeface="Microsoft Sans Serif"/>
              </a:rPr>
              <a:t> </a:t>
            </a:r>
            <a:r>
              <a:rPr sz="3600" spc="-95" dirty="0">
                <a:cs typeface="Microsoft Sans Serif"/>
              </a:rPr>
              <a:t>along</a:t>
            </a:r>
            <a:r>
              <a:rPr sz="3600" spc="30" dirty="0">
                <a:cs typeface="Microsoft Sans Serif"/>
              </a:rPr>
              <a:t> </a:t>
            </a:r>
            <a:r>
              <a:rPr sz="3600" spc="-145" dirty="0">
                <a:cs typeface="Microsoft Sans Serif"/>
              </a:rPr>
              <a:t>the </a:t>
            </a:r>
            <a:r>
              <a:rPr sz="3600" spc="-625" dirty="0">
                <a:cs typeface="Microsoft Sans Serif"/>
              </a:rPr>
              <a:t> </a:t>
            </a:r>
            <a:r>
              <a:rPr sz="3600" spc="-80" dirty="0">
                <a:cs typeface="Microsoft Sans Serif"/>
              </a:rPr>
              <a:t>li</a:t>
            </a:r>
            <a:r>
              <a:rPr sz="3600" spc="-175" dirty="0">
                <a:cs typeface="Microsoft Sans Serif"/>
              </a:rPr>
              <a:t>n</a:t>
            </a:r>
            <a:r>
              <a:rPr sz="3600" spc="-135" dirty="0">
                <a:cs typeface="Microsoft Sans Serif"/>
              </a:rPr>
              <a:t>e</a:t>
            </a:r>
            <a:r>
              <a:rPr sz="3600" spc="10" dirty="0">
                <a:cs typeface="Microsoft Sans Serif"/>
              </a:rPr>
              <a:t> </a:t>
            </a:r>
            <a:r>
              <a:rPr sz="3600" spc="-5" dirty="0">
                <a:cs typeface="Microsoft Sans Serif"/>
              </a:rPr>
              <a:t>of</a:t>
            </a:r>
            <a:r>
              <a:rPr sz="3600" spc="95" dirty="0">
                <a:cs typeface="Microsoft Sans Serif"/>
              </a:rPr>
              <a:t> </a:t>
            </a:r>
            <a:r>
              <a:rPr sz="3600" spc="-145" dirty="0">
                <a:cs typeface="Microsoft Sans Serif"/>
              </a:rPr>
              <a:t>the</a:t>
            </a:r>
            <a:r>
              <a:rPr sz="3600" spc="20" dirty="0">
                <a:cs typeface="Microsoft Sans Serif"/>
              </a:rPr>
              <a:t> </a:t>
            </a:r>
            <a:r>
              <a:rPr sz="3600" spc="-15" dirty="0">
                <a:cs typeface="Microsoft Sans Serif"/>
              </a:rPr>
              <a:t>G</a:t>
            </a:r>
            <a:r>
              <a:rPr sz="3600" spc="-30" dirty="0">
                <a:cs typeface="Microsoft Sans Serif"/>
              </a:rPr>
              <a:t>r</a:t>
            </a:r>
            <a:r>
              <a:rPr sz="3600" spc="-15" dirty="0">
                <a:cs typeface="Microsoft Sans Serif"/>
              </a:rPr>
              <a:t>a</a:t>
            </a:r>
            <a:r>
              <a:rPr sz="3600" spc="-25" dirty="0">
                <a:cs typeface="Microsoft Sans Serif"/>
              </a:rPr>
              <a:t>d</a:t>
            </a:r>
            <a:r>
              <a:rPr sz="3600" spc="-135" dirty="0">
                <a:cs typeface="Microsoft Sans Serif"/>
              </a:rPr>
              <a:t>ie</a:t>
            </a:r>
            <a:r>
              <a:rPr sz="3600" spc="-185" dirty="0">
                <a:cs typeface="Microsoft Sans Serif"/>
              </a:rPr>
              <a:t>n</a:t>
            </a:r>
            <a:r>
              <a:rPr sz="3600" spc="-20" dirty="0">
                <a:cs typeface="Microsoft Sans Serif"/>
              </a:rPr>
              <a:t>t</a:t>
            </a:r>
            <a:r>
              <a:rPr sz="3600" spc="20" dirty="0">
                <a:cs typeface="Microsoft Sans Serif"/>
              </a:rPr>
              <a:t> </a:t>
            </a:r>
            <a:r>
              <a:rPr sz="3600" spc="-85" dirty="0">
                <a:cs typeface="Microsoft Sans Serif"/>
              </a:rPr>
              <a:t>that</a:t>
            </a:r>
            <a:r>
              <a:rPr sz="3600" spc="20" dirty="0">
                <a:cs typeface="Microsoft Sans Serif"/>
              </a:rPr>
              <a:t> </a:t>
            </a:r>
            <a:r>
              <a:rPr sz="3600" spc="-50" dirty="0">
                <a:cs typeface="Microsoft Sans Serif"/>
              </a:rPr>
              <a:t>are</a:t>
            </a:r>
            <a:r>
              <a:rPr sz="3600" spc="25" dirty="0">
                <a:cs typeface="Microsoft Sans Serif"/>
              </a:rPr>
              <a:t> </a:t>
            </a:r>
            <a:r>
              <a:rPr sz="3600" spc="-145" dirty="0">
                <a:cs typeface="Microsoft Sans Serif"/>
              </a:rPr>
              <a:t>not</a:t>
            </a:r>
            <a:r>
              <a:rPr sz="3600" spc="25" dirty="0">
                <a:cs typeface="Microsoft Sans Serif"/>
              </a:rPr>
              <a:t> </a:t>
            </a:r>
            <a:r>
              <a:rPr sz="3600" spc="-25" dirty="0">
                <a:cs typeface="Microsoft Sans Serif"/>
              </a:rPr>
              <a:t>p</a:t>
            </a:r>
            <a:r>
              <a:rPr sz="3600" spc="-100" dirty="0">
                <a:cs typeface="Microsoft Sans Serif"/>
              </a:rPr>
              <a:t>eak</a:t>
            </a:r>
            <a:r>
              <a:rPr sz="3600" spc="20" dirty="0">
                <a:cs typeface="Microsoft Sans Serif"/>
              </a:rPr>
              <a:t> </a:t>
            </a:r>
            <a:r>
              <a:rPr sz="3600" spc="-200" dirty="0">
                <a:cs typeface="Microsoft Sans Serif"/>
              </a:rPr>
              <a:t>v</a:t>
            </a:r>
            <a:r>
              <a:rPr sz="3600" spc="-175" dirty="0">
                <a:cs typeface="Microsoft Sans Serif"/>
              </a:rPr>
              <a:t>alues</a:t>
            </a:r>
            <a:r>
              <a:rPr sz="3600" spc="15" dirty="0">
                <a:cs typeface="Microsoft Sans Serif"/>
              </a:rPr>
              <a:t> </a:t>
            </a:r>
            <a:r>
              <a:rPr sz="3600" spc="-5" dirty="0">
                <a:cs typeface="Microsoft Sans Serif"/>
              </a:rPr>
              <a:t>of</a:t>
            </a:r>
            <a:r>
              <a:rPr sz="3600" spc="95" dirty="0">
                <a:cs typeface="Microsoft Sans Serif"/>
              </a:rPr>
              <a:t> </a:t>
            </a:r>
            <a:r>
              <a:rPr sz="3600" spc="-145" dirty="0">
                <a:cs typeface="Microsoft Sans Serif"/>
              </a:rPr>
              <a:t>the</a:t>
            </a:r>
            <a:r>
              <a:rPr sz="3600" spc="20" dirty="0">
                <a:cs typeface="Microsoft Sans Serif"/>
              </a:rPr>
              <a:t> </a:t>
            </a:r>
            <a:r>
              <a:rPr sz="3600" spc="-10" dirty="0">
                <a:cs typeface="Microsoft Sans Serif"/>
              </a:rPr>
              <a:t>rid</a:t>
            </a:r>
            <a:r>
              <a:rPr sz="3600" spc="-70" dirty="0">
                <a:cs typeface="Microsoft Sans Serif"/>
              </a:rPr>
              <a:t>g</a:t>
            </a:r>
            <a:r>
              <a:rPr sz="3600" spc="-135" dirty="0">
                <a:cs typeface="Microsoft Sans Serif"/>
              </a:rPr>
              <a:t>e</a:t>
            </a:r>
            <a:endParaRPr sz="36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514600"/>
            <a:ext cx="9245600" cy="2500043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1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600" spc="-185" dirty="0">
                <a:cs typeface="Microsoft Sans Serif"/>
              </a:rPr>
              <a:t>Reduce angle of Gradient θ[i,j] to one of the 4 sectors</a:t>
            </a:r>
          </a:p>
          <a:p>
            <a:pPr marL="33274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600" spc="-185" dirty="0">
                <a:cs typeface="Microsoft Sans Serif"/>
              </a:rPr>
              <a:t>Check the 3x3 region of each M[i,j]</a:t>
            </a:r>
          </a:p>
          <a:p>
            <a:pPr marL="332740" marR="692785" indent="-32067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600" spc="-185" dirty="0">
                <a:cs typeface="Microsoft Sans Serif"/>
              </a:rPr>
              <a:t>If the value at the center is not greater than the </a:t>
            </a:r>
            <a:r>
              <a:rPr sz="3600" spc="-185" dirty="0" smtClean="0">
                <a:cs typeface="Microsoft Sans Serif"/>
              </a:rPr>
              <a:t>2</a:t>
            </a:r>
            <a:r>
              <a:rPr lang="en-IN" sz="3600" spc="-185" dirty="0" smtClean="0">
                <a:cs typeface="Microsoft Sans Serif"/>
              </a:rPr>
              <a:t> </a:t>
            </a:r>
            <a:r>
              <a:rPr sz="3600" spc="-185" dirty="0" smtClean="0">
                <a:cs typeface="Microsoft Sans Serif"/>
              </a:rPr>
              <a:t>values </a:t>
            </a:r>
            <a:r>
              <a:rPr sz="3600" spc="-185" dirty="0">
                <a:cs typeface="Microsoft Sans Serif"/>
              </a:rPr>
              <a:t>along the gradient, then M[i,j] is set to 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242904"/>
            <a:ext cx="9341830" cy="173829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0"/>
              </a:spcBef>
            </a:pPr>
            <a:r>
              <a:rPr sz="5400" b="1" spc="-229" dirty="0">
                <a:solidFill>
                  <a:srgbClr val="003399"/>
                </a:solidFill>
                <a:latin typeface="+mn-lt"/>
              </a:rPr>
              <a:t>Algorithm - Canny Edge Detector …  Non-Maxima Suppression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97" y="4982619"/>
            <a:ext cx="3507975" cy="3380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761" y="377125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000" y="4989688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57912">
            <a:solidFill>
              <a:srgbClr val="FF33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761" y="598105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38100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8918" y="3488675"/>
            <a:ext cx="1559560" cy="287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416559" indent="1917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local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axi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79400" marR="273685" indent="-123189">
              <a:lnSpc>
                <a:spcPct val="224400"/>
              </a:lnSpc>
              <a:spcBef>
                <a:spcPts val="86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removed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depends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86711" y="3308717"/>
            <a:ext cx="4290060" cy="3895725"/>
            <a:chOff x="1886711" y="1789176"/>
            <a:chExt cx="4290060" cy="3895725"/>
          </a:xfrm>
        </p:grpSpPr>
        <p:sp>
          <p:nvSpPr>
            <p:cNvPr id="7" name="object 7"/>
            <p:cNvSpPr/>
            <p:nvPr/>
          </p:nvSpPr>
          <p:spPr>
            <a:xfrm>
              <a:off x="1905761" y="3166110"/>
              <a:ext cx="1828800" cy="2438400"/>
            </a:xfrm>
            <a:custGeom>
              <a:avLst/>
              <a:gdLst/>
              <a:ahLst/>
              <a:cxnLst/>
              <a:rect l="l" t="t" r="r" b="b"/>
              <a:pathLst>
                <a:path w="1828800" h="2438400">
                  <a:moveTo>
                    <a:pt x="0" y="1143000"/>
                  </a:moveTo>
                  <a:lnTo>
                    <a:pt x="1295400" y="2438400"/>
                  </a:lnTo>
                </a:path>
                <a:path w="1828800" h="2438400">
                  <a:moveTo>
                    <a:pt x="609600" y="0"/>
                  </a:moveTo>
                  <a:lnTo>
                    <a:pt x="1828800" y="1219200"/>
                  </a:lnTo>
                </a:path>
                <a:path w="1828800" h="2438400">
                  <a:moveTo>
                    <a:pt x="76200" y="609600"/>
                  </a:moveTo>
                  <a:lnTo>
                    <a:pt x="1295400" y="182880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961" y="3242310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0"/>
                  </a:moveTo>
                  <a:lnTo>
                    <a:pt x="1219200" y="1219200"/>
                  </a:lnTo>
                </a:path>
              </a:pathLst>
            </a:custGeom>
            <a:ln w="38100">
              <a:solidFill>
                <a:srgbClr val="FF33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4961" y="255651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1143000"/>
                  </a:lnTo>
                </a:path>
              </a:pathLst>
            </a:custGeom>
            <a:ln w="38100">
              <a:solidFill>
                <a:srgbClr val="FF33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8361" y="194691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1143000" y="0"/>
                  </a:moveTo>
                  <a:lnTo>
                    <a:pt x="2362200" y="1219200"/>
                  </a:lnTo>
                </a:path>
                <a:path w="2362200" h="1219200">
                  <a:moveTo>
                    <a:pt x="0" y="0"/>
                  </a:moveTo>
                  <a:lnTo>
                    <a:pt x="1219200" y="121920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5361" y="2556510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0"/>
                  </a:moveTo>
                  <a:lnTo>
                    <a:pt x="1219200" y="1219200"/>
                  </a:lnTo>
                </a:path>
              </a:pathLst>
            </a:custGeom>
            <a:ln w="38100">
              <a:solidFill>
                <a:srgbClr val="FF33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961" y="202311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1143000"/>
                  </a:lnTo>
                </a:path>
              </a:pathLst>
            </a:custGeom>
            <a:ln w="38100">
              <a:solidFill>
                <a:srgbClr val="FF33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7961" y="194691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1143000"/>
                  </a:lnTo>
                </a:path>
              </a:pathLst>
            </a:custGeom>
            <a:ln w="38100">
              <a:solidFill>
                <a:srgbClr val="FF33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38399" y="1793748"/>
              <a:ext cx="3733800" cy="3886200"/>
            </a:xfrm>
            <a:custGeom>
              <a:avLst/>
              <a:gdLst/>
              <a:ahLst/>
              <a:cxnLst/>
              <a:rect l="l" t="t" r="r" b="b"/>
              <a:pathLst>
                <a:path w="3733800" h="3886200">
                  <a:moveTo>
                    <a:pt x="0" y="3733800"/>
                  </a:moveTo>
                  <a:lnTo>
                    <a:pt x="7766" y="3685617"/>
                  </a:lnTo>
                  <a:lnTo>
                    <a:pt x="29394" y="3643780"/>
                  </a:lnTo>
                  <a:lnTo>
                    <a:pt x="62380" y="3610794"/>
                  </a:lnTo>
                  <a:lnTo>
                    <a:pt x="104217" y="3589166"/>
                  </a:lnTo>
                  <a:lnTo>
                    <a:pt x="152400" y="3581400"/>
                  </a:lnTo>
                  <a:lnTo>
                    <a:pt x="200582" y="3589166"/>
                  </a:lnTo>
                  <a:lnTo>
                    <a:pt x="242419" y="3610794"/>
                  </a:lnTo>
                  <a:lnTo>
                    <a:pt x="275405" y="3643780"/>
                  </a:lnTo>
                  <a:lnTo>
                    <a:pt x="297033" y="3685617"/>
                  </a:lnTo>
                  <a:lnTo>
                    <a:pt x="304800" y="3733800"/>
                  </a:lnTo>
                  <a:lnTo>
                    <a:pt x="297033" y="3781968"/>
                  </a:lnTo>
                  <a:lnTo>
                    <a:pt x="275405" y="3823803"/>
                  </a:lnTo>
                  <a:lnTo>
                    <a:pt x="242419" y="3856794"/>
                  </a:lnTo>
                  <a:lnTo>
                    <a:pt x="200582" y="3878430"/>
                  </a:lnTo>
                  <a:lnTo>
                    <a:pt x="152400" y="3886200"/>
                  </a:lnTo>
                  <a:lnTo>
                    <a:pt x="104217" y="3878430"/>
                  </a:lnTo>
                  <a:lnTo>
                    <a:pt x="62380" y="3856794"/>
                  </a:lnTo>
                  <a:lnTo>
                    <a:pt x="29394" y="3823803"/>
                  </a:lnTo>
                  <a:lnTo>
                    <a:pt x="7766" y="3781968"/>
                  </a:lnTo>
                  <a:lnTo>
                    <a:pt x="0" y="3733800"/>
                  </a:lnTo>
                  <a:close/>
                </a:path>
                <a:path w="3733800" h="3886200">
                  <a:moveTo>
                    <a:pt x="0" y="3124200"/>
                  </a:moveTo>
                  <a:lnTo>
                    <a:pt x="7766" y="3076017"/>
                  </a:lnTo>
                  <a:lnTo>
                    <a:pt x="29394" y="3034180"/>
                  </a:lnTo>
                  <a:lnTo>
                    <a:pt x="62380" y="3001194"/>
                  </a:lnTo>
                  <a:lnTo>
                    <a:pt x="104217" y="2979566"/>
                  </a:lnTo>
                  <a:lnTo>
                    <a:pt x="152400" y="2971800"/>
                  </a:lnTo>
                  <a:lnTo>
                    <a:pt x="200582" y="2979566"/>
                  </a:lnTo>
                  <a:lnTo>
                    <a:pt x="242419" y="3001194"/>
                  </a:lnTo>
                  <a:lnTo>
                    <a:pt x="275405" y="3034180"/>
                  </a:lnTo>
                  <a:lnTo>
                    <a:pt x="297033" y="3076017"/>
                  </a:lnTo>
                  <a:lnTo>
                    <a:pt x="304800" y="3124200"/>
                  </a:lnTo>
                  <a:lnTo>
                    <a:pt x="297033" y="3172382"/>
                  </a:lnTo>
                  <a:lnTo>
                    <a:pt x="275405" y="3214219"/>
                  </a:lnTo>
                  <a:lnTo>
                    <a:pt x="242419" y="3247205"/>
                  </a:lnTo>
                  <a:lnTo>
                    <a:pt x="200582" y="3268833"/>
                  </a:lnTo>
                  <a:lnTo>
                    <a:pt x="152400" y="3276600"/>
                  </a:lnTo>
                  <a:lnTo>
                    <a:pt x="104217" y="3268833"/>
                  </a:lnTo>
                  <a:lnTo>
                    <a:pt x="62380" y="3247205"/>
                  </a:lnTo>
                  <a:lnTo>
                    <a:pt x="29394" y="3214219"/>
                  </a:lnTo>
                  <a:lnTo>
                    <a:pt x="7766" y="3172382"/>
                  </a:lnTo>
                  <a:lnTo>
                    <a:pt x="0" y="3124200"/>
                  </a:lnTo>
                  <a:close/>
                </a:path>
                <a:path w="3733800" h="3886200">
                  <a:moveTo>
                    <a:pt x="0" y="2552700"/>
                  </a:moveTo>
                  <a:lnTo>
                    <a:pt x="5441" y="2502076"/>
                  </a:lnTo>
                  <a:lnTo>
                    <a:pt x="20799" y="2456575"/>
                  </a:lnTo>
                  <a:lnTo>
                    <a:pt x="44624" y="2418016"/>
                  </a:lnTo>
                  <a:lnTo>
                    <a:pt x="75466" y="2388220"/>
                  </a:lnTo>
                  <a:lnTo>
                    <a:pt x="111874" y="2369008"/>
                  </a:lnTo>
                  <a:lnTo>
                    <a:pt x="152400" y="2362200"/>
                  </a:lnTo>
                  <a:lnTo>
                    <a:pt x="192925" y="2369008"/>
                  </a:lnTo>
                  <a:lnTo>
                    <a:pt x="229333" y="2388220"/>
                  </a:lnTo>
                  <a:lnTo>
                    <a:pt x="260175" y="2418016"/>
                  </a:lnTo>
                  <a:lnTo>
                    <a:pt x="284000" y="2456575"/>
                  </a:lnTo>
                  <a:lnTo>
                    <a:pt x="299358" y="2502076"/>
                  </a:lnTo>
                  <a:lnTo>
                    <a:pt x="304800" y="2552700"/>
                  </a:lnTo>
                  <a:lnTo>
                    <a:pt x="299358" y="2603323"/>
                  </a:lnTo>
                  <a:lnTo>
                    <a:pt x="284000" y="2648824"/>
                  </a:lnTo>
                  <a:lnTo>
                    <a:pt x="260175" y="2687383"/>
                  </a:lnTo>
                  <a:lnTo>
                    <a:pt x="229333" y="2717179"/>
                  </a:lnTo>
                  <a:lnTo>
                    <a:pt x="192925" y="2736391"/>
                  </a:lnTo>
                  <a:lnTo>
                    <a:pt x="152400" y="2743200"/>
                  </a:lnTo>
                  <a:lnTo>
                    <a:pt x="111874" y="2736391"/>
                  </a:lnTo>
                  <a:lnTo>
                    <a:pt x="75466" y="2717179"/>
                  </a:lnTo>
                  <a:lnTo>
                    <a:pt x="44624" y="2687383"/>
                  </a:lnTo>
                  <a:lnTo>
                    <a:pt x="20799" y="2648824"/>
                  </a:lnTo>
                  <a:lnTo>
                    <a:pt x="5441" y="2603323"/>
                  </a:lnTo>
                  <a:lnTo>
                    <a:pt x="0" y="2552700"/>
                  </a:lnTo>
                  <a:close/>
                </a:path>
                <a:path w="3733800" h="3886200">
                  <a:moveTo>
                    <a:pt x="0" y="1981200"/>
                  </a:moveTo>
                  <a:lnTo>
                    <a:pt x="7766" y="1933017"/>
                  </a:lnTo>
                  <a:lnTo>
                    <a:pt x="29394" y="1891180"/>
                  </a:lnTo>
                  <a:lnTo>
                    <a:pt x="62380" y="1858194"/>
                  </a:lnTo>
                  <a:lnTo>
                    <a:pt x="104217" y="1836566"/>
                  </a:lnTo>
                  <a:lnTo>
                    <a:pt x="152400" y="1828800"/>
                  </a:lnTo>
                  <a:lnTo>
                    <a:pt x="200582" y="1836566"/>
                  </a:lnTo>
                  <a:lnTo>
                    <a:pt x="242419" y="1858194"/>
                  </a:lnTo>
                  <a:lnTo>
                    <a:pt x="275405" y="1891180"/>
                  </a:lnTo>
                  <a:lnTo>
                    <a:pt x="297033" y="1933017"/>
                  </a:lnTo>
                  <a:lnTo>
                    <a:pt x="304800" y="1981200"/>
                  </a:lnTo>
                  <a:lnTo>
                    <a:pt x="297033" y="2029382"/>
                  </a:lnTo>
                  <a:lnTo>
                    <a:pt x="275405" y="2071219"/>
                  </a:lnTo>
                  <a:lnTo>
                    <a:pt x="242419" y="2104205"/>
                  </a:lnTo>
                  <a:lnTo>
                    <a:pt x="200582" y="2125833"/>
                  </a:lnTo>
                  <a:lnTo>
                    <a:pt x="152400" y="2133600"/>
                  </a:lnTo>
                  <a:lnTo>
                    <a:pt x="104217" y="2125833"/>
                  </a:lnTo>
                  <a:lnTo>
                    <a:pt x="62380" y="2104205"/>
                  </a:lnTo>
                  <a:lnTo>
                    <a:pt x="29394" y="2071219"/>
                  </a:lnTo>
                  <a:lnTo>
                    <a:pt x="7766" y="2029382"/>
                  </a:lnTo>
                  <a:lnTo>
                    <a:pt x="0" y="1981200"/>
                  </a:lnTo>
                  <a:close/>
                </a:path>
                <a:path w="3733800" h="3886200">
                  <a:moveTo>
                    <a:pt x="533400" y="1981200"/>
                  </a:moveTo>
                  <a:lnTo>
                    <a:pt x="541166" y="1933017"/>
                  </a:lnTo>
                  <a:lnTo>
                    <a:pt x="562794" y="1891180"/>
                  </a:lnTo>
                  <a:lnTo>
                    <a:pt x="595780" y="1858194"/>
                  </a:lnTo>
                  <a:lnTo>
                    <a:pt x="637617" y="1836566"/>
                  </a:lnTo>
                  <a:lnTo>
                    <a:pt x="685800" y="1828800"/>
                  </a:lnTo>
                  <a:lnTo>
                    <a:pt x="733982" y="1836566"/>
                  </a:lnTo>
                  <a:lnTo>
                    <a:pt x="775819" y="1858194"/>
                  </a:lnTo>
                  <a:lnTo>
                    <a:pt x="808805" y="1891180"/>
                  </a:lnTo>
                  <a:lnTo>
                    <a:pt x="830433" y="1933017"/>
                  </a:lnTo>
                  <a:lnTo>
                    <a:pt x="838200" y="1981200"/>
                  </a:lnTo>
                  <a:lnTo>
                    <a:pt x="830433" y="2029382"/>
                  </a:lnTo>
                  <a:lnTo>
                    <a:pt x="808805" y="2071219"/>
                  </a:lnTo>
                  <a:lnTo>
                    <a:pt x="775819" y="2104205"/>
                  </a:lnTo>
                  <a:lnTo>
                    <a:pt x="733982" y="2125833"/>
                  </a:lnTo>
                  <a:lnTo>
                    <a:pt x="685800" y="2133600"/>
                  </a:lnTo>
                  <a:lnTo>
                    <a:pt x="637617" y="2125833"/>
                  </a:lnTo>
                  <a:lnTo>
                    <a:pt x="595780" y="2104205"/>
                  </a:lnTo>
                  <a:lnTo>
                    <a:pt x="562794" y="2071219"/>
                  </a:lnTo>
                  <a:lnTo>
                    <a:pt x="541166" y="2029382"/>
                  </a:lnTo>
                  <a:lnTo>
                    <a:pt x="533400" y="1981200"/>
                  </a:lnTo>
                  <a:close/>
                </a:path>
                <a:path w="3733800" h="3886200">
                  <a:moveTo>
                    <a:pt x="533400" y="1371600"/>
                  </a:moveTo>
                  <a:lnTo>
                    <a:pt x="541166" y="1323417"/>
                  </a:lnTo>
                  <a:lnTo>
                    <a:pt x="562794" y="1281580"/>
                  </a:lnTo>
                  <a:lnTo>
                    <a:pt x="595780" y="1248594"/>
                  </a:lnTo>
                  <a:lnTo>
                    <a:pt x="637617" y="1226966"/>
                  </a:lnTo>
                  <a:lnTo>
                    <a:pt x="685800" y="1219200"/>
                  </a:lnTo>
                  <a:lnTo>
                    <a:pt x="733982" y="1226966"/>
                  </a:lnTo>
                  <a:lnTo>
                    <a:pt x="775819" y="1248594"/>
                  </a:lnTo>
                  <a:lnTo>
                    <a:pt x="808805" y="1281580"/>
                  </a:lnTo>
                  <a:lnTo>
                    <a:pt x="830433" y="1323417"/>
                  </a:lnTo>
                  <a:lnTo>
                    <a:pt x="838200" y="1371600"/>
                  </a:lnTo>
                  <a:lnTo>
                    <a:pt x="830433" y="1419782"/>
                  </a:lnTo>
                  <a:lnTo>
                    <a:pt x="808805" y="1461619"/>
                  </a:lnTo>
                  <a:lnTo>
                    <a:pt x="775819" y="1494605"/>
                  </a:lnTo>
                  <a:lnTo>
                    <a:pt x="733982" y="1516233"/>
                  </a:lnTo>
                  <a:lnTo>
                    <a:pt x="685800" y="1524000"/>
                  </a:lnTo>
                  <a:lnTo>
                    <a:pt x="637617" y="1516233"/>
                  </a:lnTo>
                  <a:lnTo>
                    <a:pt x="595780" y="1494605"/>
                  </a:lnTo>
                  <a:lnTo>
                    <a:pt x="562794" y="1461619"/>
                  </a:lnTo>
                  <a:lnTo>
                    <a:pt x="541166" y="1419782"/>
                  </a:lnTo>
                  <a:lnTo>
                    <a:pt x="533400" y="1371600"/>
                  </a:lnTo>
                  <a:close/>
                </a:path>
                <a:path w="3733800" h="3886200">
                  <a:moveTo>
                    <a:pt x="1143000" y="1371600"/>
                  </a:moveTo>
                  <a:lnTo>
                    <a:pt x="1150766" y="1323417"/>
                  </a:lnTo>
                  <a:lnTo>
                    <a:pt x="1172394" y="1281580"/>
                  </a:lnTo>
                  <a:lnTo>
                    <a:pt x="1205380" y="1248594"/>
                  </a:lnTo>
                  <a:lnTo>
                    <a:pt x="1247217" y="1226966"/>
                  </a:lnTo>
                  <a:lnTo>
                    <a:pt x="1295400" y="1219200"/>
                  </a:lnTo>
                  <a:lnTo>
                    <a:pt x="1343582" y="1226966"/>
                  </a:lnTo>
                  <a:lnTo>
                    <a:pt x="1385419" y="1248594"/>
                  </a:lnTo>
                  <a:lnTo>
                    <a:pt x="1418405" y="1281580"/>
                  </a:lnTo>
                  <a:lnTo>
                    <a:pt x="1440033" y="1323417"/>
                  </a:lnTo>
                  <a:lnTo>
                    <a:pt x="1447800" y="1371600"/>
                  </a:lnTo>
                  <a:lnTo>
                    <a:pt x="1440033" y="1419782"/>
                  </a:lnTo>
                  <a:lnTo>
                    <a:pt x="1418405" y="1461619"/>
                  </a:lnTo>
                  <a:lnTo>
                    <a:pt x="1385419" y="1494605"/>
                  </a:lnTo>
                  <a:lnTo>
                    <a:pt x="1343582" y="1516233"/>
                  </a:lnTo>
                  <a:lnTo>
                    <a:pt x="1295400" y="1524000"/>
                  </a:lnTo>
                  <a:lnTo>
                    <a:pt x="1247217" y="1516233"/>
                  </a:lnTo>
                  <a:lnTo>
                    <a:pt x="1205380" y="1494605"/>
                  </a:lnTo>
                  <a:lnTo>
                    <a:pt x="1172394" y="1461619"/>
                  </a:lnTo>
                  <a:lnTo>
                    <a:pt x="1150766" y="1419782"/>
                  </a:lnTo>
                  <a:lnTo>
                    <a:pt x="1143000" y="1371600"/>
                  </a:lnTo>
                  <a:close/>
                </a:path>
                <a:path w="3733800" h="3886200">
                  <a:moveTo>
                    <a:pt x="1143000" y="762000"/>
                  </a:moveTo>
                  <a:lnTo>
                    <a:pt x="1150766" y="713817"/>
                  </a:lnTo>
                  <a:lnTo>
                    <a:pt x="1172394" y="671980"/>
                  </a:lnTo>
                  <a:lnTo>
                    <a:pt x="1205380" y="638994"/>
                  </a:lnTo>
                  <a:lnTo>
                    <a:pt x="1247217" y="617366"/>
                  </a:lnTo>
                  <a:lnTo>
                    <a:pt x="1295400" y="609600"/>
                  </a:lnTo>
                  <a:lnTo>
                    <a:pt x="1343582" y="617366"/>
                  </a:lnTo>
                  <a:lnTo>
                    <a:pt x="1385419" y="638994"/>
                  </a:lnTo>
                  <a:lnTo>
                    <a:pt x="1418405" y="671980"/>
                  </a:lnTo>
                  <a:lnTo>
                    <a:pt x="1440033" y="713817"/>
                  </a:lnTo>
                  <a:lnTo>
                    <a:pt x="1447800" y="762000"/>
                  </a:lnTo>
                  <a:lnTo>
                    <a:pt x="1440033" y="810182"/>
                  </a:lnTo>
                  <a:lnTo>
                    <a:pt x="1418405" y="852019"/>
                  </a:lnTo>
                  <a:lnTo>
                    <a:pt x="1385419" y="885005"/>
                  </a:lnTo>
                  <a:lnTo>
                    <a:pt x="1343582" y="906633"/>
                  </a:lnTo>
                  <a:lnTo>
                    <a:pt x="1295400" y="914400"/>
                  </a:lnTo>
                  <a:lnTo>
                    <a:pt x="1247217" y="906633"/>
                  </a:lnTo>
                  <a:lnTo>
                    <a:pt x="1205380" y="885005"/>
                  </a:lnTo>
                  <a:lnTo>
                    <a:pt x="1172394" y="852019"/>
                  </a:lnTo>
                  <a:lnTo>
                    <a:pt x="1150766" y="810182"/>
                  </a:lnTo>
                  <a:lnTo>
                    <a:pt x="1143000" y="762000"/>
                  </a:lnTo>
                  <a:close/>
                </a:path>
                <a:path w="3733800" h="3886200">
                  <a:moveTo>
                    <a:pt x="2286000" y="762000"/>
                  </a:moveTo>
                  <a:lnTo>
                    <a:pt x="2293766" y="713817"/>
                  </a:lnTo>
                  <a:lnTo>
                    <a:pt x="2315394" y="671980"/>
                  </a:lnTo>
                  <a:lnTo>
                    <a:pt x="2348380" y="638994"/>
                  </a:lnTo>
                  <a:lnTo>
                    <a:pt x="2390217" y="617366"/>
                  </a:lnTo>
                  <a:lnTo>
                    <a:pt x="2438400" y="609600"/>
                  </a:lnTo>
                  <a:lnTo>
                    <a:pt x="2486582" y="617366"/>
                  </a:lnTo>
                  <a:lnTo>
                    <a:pt x="2528419" y="638994"/>
                  </a:lnTo>
                  <a:lnTo>
                    <a:pt x="2561405" y="671980"/>
                  </a:lnTo>
                  <a:lnTo>
                    <a:pt x="2583033" y="713817"/>
                  </a:lnTo>
                  <a:lnTo>
                    <a:pt x="2590800" y="762000"/>
                  </a:lnTo>
                  <a:lnTo>
                    <a:pt x="2583033" y="810182"/>
                  </a:lnTo>
                  <a:lnTo>
                    <a:pt x="2561405" y="852019"/>
                  </a:lnTo>
                  <a:lnTo>
                    <a:pt x="2528419" y="885005"/>
                  </a:lnTo>
                  <a:lnTo>
                    <a:pt x="2486582" y="906633"/>
                  </a:lnTo>
                  <a:lnTo>
                    <a:pt x="2438400" y="914400"/>
                  </a:lnTo>
                  <a:lnTo>
                    <a:pt x="2390217" y="906633"/>
                  </a:lnTo>
                  <a:lnTo>
                    <a:pt x="2348380" y="885005"/>
                  </a:lnTo>
                  <a:lnTo>
                    <a:pt x="2315394" y="852019"/>
                  </a:lnTo>
                  <a:lnTo>
                    <a:pt x="2293766" y="810182"/>
                  </a:lnTo>
                  <a:lnTo>
                    <a:pt x="2286000" y="762000"/>
                  </a:lnTo>
                  <a:close/>
                </a:path>
                <a:path w="3733800" h="3886200">
                  <a:moveTo>
                    <a:pt x="2819400" y="762000"/>
                  </a:moveTo>
                  <a:lnTo>
                    <a:pt x="2827166" y="713817"/>
                  </a:lnTo>
                  <a:lnTo>
                    <a:pt x="2848794" y="671980"/>
                  </a:lnTo>
                  <a:lnTo>
                    <a:pt x="2881780" y="638994"/>
                  </a:lnTo>
                  <a:lnTo>
                    <a:pt x="2923617" y="617366"/>
                  </a:lnTo>
                  <a:lnTo>
                    <a:pt x="2971800" y="609600"/>
                  </a:lnTo>
                  <a:lnTo>
                    <a:pt x="3019982" y="617366"/>
                  </a:lnTo>
                  <a:lnTo>
                    <a:pt x="3061819" y="638994"/>
                  </a:lnTo>
                  <a:lnTo>
                    <a:pt x="3094805" y="671980"/>
                  </a:lnTo>
                  <a:lnTo>
                    <a:pt x="3116433" y="713817"/>
                  </a:lnTo>
                  <a:lnTo>
                    <a:pt x="3124200" y="762000"/>
                  </a:lnTo>
                  <a:lnTo>
                    <a:pt x="3116433" y="810182"/>
                  </a:lnTo>
                  <a:lnTo>
                    <a:pt x="3094805" y="852019"/>
                  </a:lnTo>
                  <a:lnTo>
                    <a:pt x="3061819" y="885005"/>
                  </a:lnTo>
                  <a:lnTo>
                    <a:pt x="3019982" y="906633"/>
                  </a:lnTo>
                  <a:lnTo>
                    <a:pt x="2971800" y="914400"/>
                  </a:lnTo>
                  <a:lnTo>
                    <a:pt x="2923617" y="906633"/>
                  </a:lnTo>
                  <a:lnTo>
                    <a:pt x="2881780" y="885005"/>
                  </a:lnTo>
                  <a:lnTo>
                    <a:pt x="2848794" y="852019"/>
                  </a:lnTo>
                  <a:lnTo>
                    <a:pt x="2827166" y="810182"/>
                  </a:lnTo>
                  <a:lnTo>
                    <a:pt x="2819400" y="762000"/>
                  </a:lnTo>
                  <a:close/>
                </a:path>
                <a:path w="3733800" h="3886200">
                  <a:moveTo>
                    <a:pt x="3429000" y="152400"/>
                  </a:moveTo>
                  <a:lnTo>
                    <a:pt x="3436766" y="104217"/>
                  </a:lnTo>
                  <a:lnTo>
                    <a:pt x="3458394" y="62380"/>
                  </a:lnTo>
                  <a:lnTo>
                    <a:pt x="3491380" y="29394"/>
                  </a:lnTo>
                  <a:lnTo>
                    <a:pt x="3533217" y="7766"/>
                  </a:lnTo>
                  <a:lnTo>
                    <a:pt x="3581400" y="0"/>
                  </a:lnTo>
                  <a:lnTo>
                    <a:pt x="3629582" y="7766"/>
                  </a:lnTo>
                  <a:lnTo>
                    <a:pt x="3671419" y="29394"/>
                  </a:lnTo>
                  <a:lnTo>
                    <a:pt x="3704405" y="62380"/>
                  </a:lnTo>
                  <a:lnTo>
                    <a:pt x="3726033" y="104217"/>
                  </a:lnTo>
                  <a:lnTo>
                    <a:pt x="3733800" y="152400"/>
                  </a:lnTo>
                  <a:lnTo>
                    <a:pt x="3726033" y="200582"/>
                  </a:lnTo>
                  <a:lnTo>
                    <a:pt x="3704405" y="242419"/>
                  </a:lnTo>
                  <a:lnTo>
                    <a:pt x="3671419" y="275405"/>
                  </a:lnTo>
                  <a:lnTo>
                    <a:pt x="3629582" y="297033"/>
                  </a:lnTo>
                  <a:lnTo>
                    <a:pt x="3581400" y="304800"/>
                  </a:lnTo>
                  <a:lnTo>
                    <a:pt x="3533217" y="297033"/>
                  </a:lnTo>
                  <a:lnTo>
                    <a:pt x="3491380" y="275405"/>
                  </a:lnTo>
                  <a:lnTo>
                    <a:pt x="3458394" y="242419"/>
                  </a:lnTo>
                  <a:lnTo>
                    <a:pt x="3436766" y="200582"/>
                  </a:lnTo>
                  <a:lnTo>
                    <a:pt x="342900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114800" y="392288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84960"/>
              </p:ext>
            </p:extLst>
          </p:nvPr>
        </p:nvGraphicFramePr>
        <p:xfrm>
          <a:off x="1852802" y="3276600"/>
          <a:ext cx="4254498" cy="4020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6228">
                <a:tc>
                  <a:txBody>
                    <a:bodyPr/>
                    <a:lstStyle/>
                    <a:p>
                      <a:pPr marL="33655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8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13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5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8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041">
                <a:tc>
                  <a:txBody>
                    <a:bodyPr/>
                    <a:lstStyle/>
                    <a:p>
                      <a:pPr marL="31750">
                        <a:lnSpc>
                          <a:spcPts val="367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367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67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367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367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67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367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3670"/>
                        </a:lnSpc>
                        <a:spcBef>
                          <a:spcPts val="30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1200" y="233471"/>
            <a:ext cx="9341830" cy="159532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0"/>
              </a:spcBef>
            </a:pPr>
            <a:r>
              <a:rPr sz="5400" b="1" spc="-229" dirty="0">
                <a:solidFill>
                  <a:srgbClr val="003399"/>
                </a:solidFill>
                <a:latin typeface="+mn-lt"/>
              </a:rPr>
              <a:t>Algorithm - Canny Edge Detector …  Non-Maxima Suppression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786" y="6985969"/>
            <a:ext cx="9518603" cy="8769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32740" marR="5080" indent="-320675">
              <a:lnSpc>
                <a:spcPts val="3350"/>
              </a:lnSpc>
              <a:spcBef>
                <a:spcPts val="2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suppressed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magnitude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image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will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contain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many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false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edges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caused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by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noise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or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fine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texture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4235" y="636194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4235" y="575234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235" y="514274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1435" y="50665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7635" y="45331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1435" y="39997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4435" y="39997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4435" y="33901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7435" y="33901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7035" y="27805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1035" y="39997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4035" y="33901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61438"/>
              </p:ext>
            </p:extLst>
          </p:nvPr>
        </p:nvGraphicFramePr>
        <p:xfrm>
          <a:off x="2829940" y="2743200"/>
          <a:ext cx="4195443" cy="3981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3221">
                <a:tc>
                  <a:txBody>
                    <a:bodyPr/>
                    <a:lstStyle/>
                    <a:p>
                      <a:pPr marL="31750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79"/>
                        </a:lnSpc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7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7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4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3">
                <a:tc>
                  <a:txBody>
                    <a:bodyPr/>
                    <a:lstStyle/>
                    <a:p>
                      <a:pPr marL="31750">
                        <a:lnSpc>
                          <a:spcPts val="367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367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367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367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67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67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3670"/>
                        </a:lnSpc>
                        <a:spcBef>
                          <a:spcPts val="2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5021199" y="4856864"/>
            <a:ext cx="3107055" cy="1811655"/>
            <a:chOff x="4207764" y="3676522"/>
            <a:chExt cx="3107055" cy="1811655"/>
          </a:xfrm>
        </p:grpSpPr>
        <p:sp>
          <p:nvSpPr>
            <p:cNvPr id="17" name="object 17"/>
            <p:cNvSpPr/>
            <p:nvPr/>
          </p:nvSpPr>
          <p:spPr>
            <a:xfrm>
              <a:off x="4788408" y="4619243"/>
              <a:ext cx="1442085" cy="864235"/>
            </a:xfrm>
            <a:custGeom>
              <a:avLst/>
              <a:gdLst/>
              <a:ahLst/>
              <a:cxnLst/>
              <a:rect l="l" t="t" r="r" b="b"/>
              <a:pathLst>
                <a:path w="1442085" h="864235">
                  <a:moveTo>
                    <a:pt x="576071" y="719327"/>
                  </a:moveTo>
                  <a:lnTo>
                    <a:pt x="583417" y="673547"/>
                  </a:lnTo>
                  <a:lnTo>
                    <a:pt x="603869" y="633801"/>
                  </a:lnTo>
                  <a:lnTo>
                    <a:pt x="635050" y="602467"/>
                  </a:lnTo>
                  <a:lnTo>
                    <a:pt x="674583" y="581924"/>
                  </a:lnTo>
                  <a:lnTo>
                    <a:pt x="720089" y="574547"/>
                  </a:lnTo>
                  <a:lnTo>
                    <a:pt x="765596" y="581924"/>
                  </a:lnTo>
                  <a:lnTo>
                    <a:pt x="805129" y="602467"/>
                  </a:lnTo>
                  <a:lnTo>
                    <a:pt x="836310" y="633801"/>
                  </a:lnTo>
                  <a:lnTo>
                    <a:pt x="856762" y="673547"/>
                  </a:lnTo>
                  <a:lnTo>
                    <a:pt x="864107" y="719327"/>
                  </a:lnTo>
                  <a:lnTo>
                    <a:pt x="856762" y="765108"/>
                  </a:lnTo>
                  <a:lnTo>
                    <a:pt x="836310" y="804854"/>
                  </a:lnTo>
                  <a:lnTo>
                    <a:pt x="805129" y="836188"/>
                  </a:lnTo>
                  <a:lnTo>
                    <a:pt x="765596" y="856731"/>
                  </a:lnTo>
                  <a:lnTo>
                    <a:pt x="720089" y="864107"/>
                  </a:lnTo>
                  <a:lnTo>
                    <a:pt x="674583" y="856731"/>
                  </a:lnTo>
                  <a:lnTo>
                    <a:pt x="635050" y="836188"/>
                  </a:lnTo>
                  <a:lnTo>
                    <a:pt x="603869" y="804854"/>
                  </a:lnTo>
                  <a:lnTo>
                    <a:pt x="583417" y="765108"/>
                  </a:lnTo>
                  <a:lnTo>
                    <a:pt x="576071" y="719327"/>
                  </a:lnTo>
                  <a:close/>
                </a:path>
                <a:path w="1442085" h="864235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  <a:path w="1442085" h="864235">
                  <a:moveTo>
                    <a:pt x="1152143" y="144779"/>
                  </a:moveTo>
                  <a:lnTo>
                    <a:pt x="1159520" y="98999"/>
                  </a:lnTo>
                  <a:lnTo>
                    <a:pt x="1180063" y="59253"/>
                  </a:lnTo>
                  <a:lnTo>
                    <a:pt x="1211397" y="27919"/>
                  </a:lnTo>
                  <a:lnTo>
                    <a:pt x="1251143" y="7376"/>
                  </a:lnTo>
                  <a:lnTo>
                    <a:pt x="1296924" y="0"/>
                  </a:lnTo>
                  <a:lnTo>
                    <a:pt x="1342704" y="7376"/>
                  </a:lnTo>
                  <a:lnTo>
                    <a:pt x="1382450" y="27919"/>
                  </a:lnTo>
                  <a:lnTo>
                    <a:pt x="1413784" y="59253"/>
                  </a:lnTo>
                  <a:lnTo>
                    <a:pt x="1434327" y="98999"/>
                  </a:lnTo>
                  <a:lnTo>
                    <a:pt x="1441703" y="144779"/>
                  </a:lnTo>
                  <a:lnTo>
                    <a:pt x="1434327" y="190560"/>
                  </a:lnTo>
                  <a:lnTo>
                    <a:pt x="1413784" y="230306"/>
                  </a:lnTo>
                  <a:lnTo>
                    <a:pt x="1382450" y="261640"/>
                  </a:lnTo>
                  <a:lnTo>
                    <a:pt x="1342704" y="282183"/>
                  </a:lnTo>
                  <a:lnTo>
                    <a:pt x="1296924" y="289559"/>
                  </a:lnTo>
                  <a:lnTo>
                    <a:pt x="1251143" y="282183"/>
                  </a:lnTo>
                  <a:lnTo>
                    <a:pt x="1211397" y="261640"/>
                  </a:lnTo>
                  <a:lnTo>
                    <a:pt x="1180063" y="230306"/>
                  </a:lnTo>
                  <a:lnTo>
                    <a:pt x="1159520" y="190560"/>
                  </a:lnTo>
                  <a:lnTo>
                    <a:pt x="1152143" y="144779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6444" y="3676522"/>
              <a:ext cx="2235835" cy="1017905"/>
            </a:xfrm>
            <a:custGeom>
              <a:avLst/>
              <a:gdLst/>
              <a:ahLst/>
              <a:cxnLst/>
              <a:rect l="l" t="t" r="r" b="b"/>
              <a:pathLst>
                <a:path w="2235834" h="1017904">
                  <a:moveTo>
                    <a:pt x="53847" y="948308"/>
                  </a:moveTo>
                  <a:lnTo>
                    <a:pt x="0" y="1014349"/>
                  </a:lnTo>
                  <a:lnTo>
                    <a:pt x="85089" y="1017777"/>
                  </a:lnTo>
                  <a:lnTo>
                    <a:pt x="74923" y="995171"/>
                  </a:lnTo>
                  <a:lnTo>
                    <a:pt x="60959" y="995171"/>
                  </a:lnTo>
                  <a:lnTo>
                    <a:pt x="54736" y="981328"/>
                  </a:lnTo>
                  <a:lnTo>
                    <a:pt x="66342" y="976092"/>
                  </a:lnTo>
                  <a:lnTo>
                    <a:pt x="53847" y="948308"/>
                  </a:lnTo>
                  <a:close/>
                </a:path>
                <a:path w="2235834" h="1017904">
                  <a:moveTo>
                    <a:pt x="66342" y="976092"/>
                  </a:moveTo>
                  <a:lnTo>
                    <a:pt x="54736" y="981328"/>
                  </a:lnTo>
                  <a:lnTo>
                    <a:pt x="60959" y="995171"/>
                  </a:lnTo>
                  <a:lnTo>
                    <a:pt x="72568" y="989934"/>
                  </a:lnTo>
                  <a:lnTo>
                    <a:pt x="66342" y="976092"/>
                  </a:lnTo>
                  <a:close/>
                </a:path>
                <a:path w="2235834" h="1017904">
                  <a:moveTo>
                    <a:pt x="72568" y="989934"/>
                  </a:moveTo>
                  <a:lnTo>
                    <a:pt x="60959" y="995171"/>
                  </a:lnTo>
                  <a:lnTo>
                    <a:pt x="74923" y="995171"/>
                  </a:lnTo>
                  <a:lnTo>
                    <a:pt x="72568" y="989934"/>
                  </a:lnTo>
                  <a:close/>
                </a:path>
                <a:path w="2235834" h="1017904">
                  <a:moveTo>
                    <a:pt x="2229484" y="0"/>
                  </a:moveTo>
                  <a:lnTo>
                    <a:pt x="66342" y="976092"/>
                  </a:lnTo>
                  <a:lnTo>
                    <a:pt x="72568" y="989934"/>
                  </a:lnTo>
                  <a:lnTo>
                    <a:pt x="2235834" y="13969"/>
                  </a:lnTo>
                  <a:lnTo>
                    <a:pt x="2229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2336" y="5193791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0372" y="3676903"/>
              <a:ext cx="2814320" cy="1590040"/>
            </a:xfrm>
            <a:custGeom>
              <a:avLst/>
              <a:gdLst/>
              <a:ahLst/>
              <a:cxnLst/>
              <a:rect l="l" t="t" r="r" b="b"/>
              <a:pathLst>
                <a:path w="2814320" h="1590039">
                  <a:moveTo>
                    <a:pt x="2813939" y="12192"/>
                  </a:moveTo>
                  <a:lnTo>
                    <a:pt x="2808732" y="6604"/>
                  </a:lnTo>
                  <a:lnTo>
                    <a:pt x="2805049" y="0"/>
                  </a:lnTo>
                  <a:lnTo>
                    <a:pt x="62585" y="1545983"/>
                  </a:lnTo>
                  <a:lnTo>
                    <a:pt x="47625" y="1519428"/>
                  </a:lnTo>
                  <a:lnTo>
                    <a:pt x="0" y="1590040"/>
                  </a:lnTo>
                  <a:lnTo>
                    <a:pt x="85090" y="1585849"/>
                  </a:lnTo>
                  <a:lnTo>
                    <a:pt x="73621" y="1565529"/>
                  </a:lnTo>
                  <a:lnTo>
                    <a:pt x="70104" y="1559306"/>
                  </a:lnTo>
                  <a:lnTo>
                    <a:pt x="2740888" y="53530"/>
                  </a:lnTo>
                  <a:lnTo>
                    <a:pt x="1062367" y="1462062"/>
                  </a:lnTo>
                  <a:lnTo>
                    <a:pt x="1042797" y="1438656"/>
                  </a:lnTo>
                  <a:lnTo>
                    <a:pt x="1008888" y="1516900"/>
                  </a:lnTo>
                  <a:lnTo>
                    <a:pt x="1091692" y="1497076"/>
                  </a:lnTo>
                  <a:lnTo>
                    <a:pt x="1079042" y="1481963"/>
                  </a:lnTo>
                  <a:lnTo>
                    <a:pt x="1072210" y="1473809"/>
                  </a:lnTo>
                  <a:lnTo>
                    <a:pt x="2586151" y="203377"/>
                  </a:lnTo>
                  <a:lnTo>
                    <a:pt x="1777238" y="956449"/>
                  </a:lnTo>
                  <a:lnTo>
                    <a:pt x="1756537" y="934212"/>
                  </a:lnTo>
                  <a:lnTo>
                    <a:pt x="1726692" y="1013968"/>
                  </a:lnTo>
                  <a:lnTo>
                    <a:pt x="1808480" y="989965"/>
                  </a:lnTo>
                  <a:lnTo>
                    <a:pt x="1795691" y="976249"/>
                  </a:lnTo>
                  <a:lnTo>
                    <a:pt x="1787652" y="967625"/>
                  </a:lnTo>
                  <a:lnTo>
                    <a:pt x="2813481" y="12611"/>
                  </a:lnTo>
                  <a:lnTo>
                    <a:pt x="2813685" y="12446"/>
                  </a:lnTo>
                  <a:lnTo>
                    <a:pt x="2813939" y="121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410068" y="4454656"/>
            <a:ext cx="137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edges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61340" y="250199"/>
            <a:ext cx="9341830" cy="173829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0"/>
              </a:spcBef>
            </a:pPr>
            <a:r>
              <a:rPr sz="5400" b="1" spc="-229" dirty="0">
                <a:solidFill>
                  <a:srgbClr val="003399"/>
                </a:solidFill>
                <a:latin typeface="+mn-lt"/>
              </a:rPr>
              <a:t>Algorithm - Canny Edge Detector …  Non-Maxima Suppression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687" y="1828800"/>
            <a:ext cx="9240014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20675" algn="just">
              <a:buClr>
                <a:srgbClr val="DD8046"/>
              </a:buClr>
              <a:buSzPct val="60000"/>
              <a:buFont typeface="Wingdings"/>
              <a:buChar char=""/>
              <a:tabLst>
                <a:tab pos="358775" algn="l"/>
              </a:tabLst>
            </a:pPr>
            <a:r>
              <a:rPr sz="4000" b="1" spc="-175" dirty="0">
                <a:solidFill>
                  <a:srgbClr val="C00000"/>
                </a:solidFill>
                <a:cs typeface="Arial"/>
              </a:rPr>
              <a:t>Analysis</a:t>
            </a:r>
            <a:endParaRPr sz="4000" dirty="0">
              <a:cs typeface="Arial"/>
            </a:endParaRPr>
          </a:p>
          <a:p>
            <a:pPr marL="495300" marR="123825" indent="-457834" algn="just">
              <a:buClr>
                <a:srgbClr val="584640"/>
              </a:buClr>
              <a:buSzPct val="120000"/>
              <a:buAutoNum type="arabicParenR"/>
              <a:tabLst>
                <a:tab pos="495934" algn="l"/>
              </a:tabLst>
            </a:pPr>
            <a:r>
              <a:rPr sz="4000" spc="-459" dirty="0">
                <a:cs typeface="Microsoft Sans Serif"/>
              </a:rPr>
              <a:t>T</a:t>
            </a:r>
            <a:r>
              <a:rPr sz="4000" spc="-434" dirty="0">
                <a:cs typeface="Microsoft Sans Serif"/>
              </a:rPr>
              <a:t>h</a:t>
            </a:r>
            <a:r>
              <a:rPr sz="4000" spc="-170" dirty="0">
                <a:cs typeface="Microsoft Sans Serif"/>
              </a:rPr>
              <a:t>e</a:t>
            </a:r>
            <a:r>
              <a:rPr sz="4000" spc="30" dirty="0">
                <a:cs typeface="Microsoft Sans Serif"/>
              </a:rPr>
              <a:t> </a:t>
            </a:r>
            <a:r>
              <a:rPr lang="en-IN" sz="4000" spc="-215" dirty="0" smtClean="0">
                <a:cs typeface="Microsoft Sans Serif"/>
              </a:rPr>
              <a:t>1</a:t>
            </a:r>
            <a:r>
              <a:rPr lang="en-IN" sz="4000" spc="-215" baseline="30000" dirty="0" smtClean="0">
                <a:cs typeface="Microsoft Sans Serif"/>
              </a:rPr>
              <a:t>st</a:t>
            </a:r>
            <a:r>
              <a:rPr lang="en-IN" sz="4000" spc="-5" dirty="0">
                <a:cs typeface="Microsoft Sans Serif"/>
              </a:rPr>
              <a:t> </a:t>
            </a:r>
            <a:r>
              <a:rPr sz="4000" spc="-70" dirty="0" smtClean="0">
                <a:cs typeface="Microsoft Sans Serif"/>
              </a:rPr>
              <a:t>order</a:t>
            </a:r>
            <a:r>
              <a:rPr sz="4000" spc="30" dirty="0" smtClean="0">
                <a:cs typeface="Microsoft Sans Serif"/>
              </a:rPr>
              <a:t> </a:t>
            </a:r>
            <a:r>
              <a:rPr sz="4000" spc="-80" dirty="0">
                <a:cs typeface="Microsoft Sans Serif"/>
              </a:rPr>
              <a:t>deri</a:t>
            </a:r>
            <a:r>
              <a:rPr sz="4000" spc="-170" dirty="0">
                <a:cs typeface="Microsoft Sans Serif"/>
              </a:rPr>
              <a:t>v</a:t>
            </a:r>
            <a:r>
              <a:rPr sz="4000" spc="-60" dirty="0">
                <a:cs typeface="Microsoft Sans Serif"/>
              </a:rPr>
              <a:t>ati</a:t>
            </a:r>
            <a:r>
              <a:rPr sz="4000" spc="-140" dirty="0">
                <a:cs typeface="Microsoft Sans Serif"/>
              </a:rPr>
              <a:t>v</a:t>
            </a:r>
            <a:r>
              <a:rPr sz="4000" spc="-170" dirty="0">
                <a:cs typeface="Microsoft Sans Serif"/>
              </a:rPr>
              <a:t>e</a:t>
            </a:r>
            <a:r>
              <a:rPr sz="4000" spc="30" dirty="0">
                <a:cs typeface="Microsoft Sans Serif"/>
              </a:rPr>
              <a:t> </a:t>
            </a:r>
            <a:r>
              <a:rPr sz="4000" spc="-175" dirty="0">
                <a:cs typeface="Microsoft Sans Serif"/>
              </a:rPr>
              <a:t>i</a:t>
            </a:r>
            <a:r>
              <a:rPr sz="4000" spc="-365" dirty="0">
                <a:cs typeface="Microsoft Sans Serif"/>
              </a:rPr>
              <a:t>s</a:t>
            </a:r>
            <a:r>
              <a:rPr sz="4000" spc="35" dirty="0">
                <a:cs typeface="Microsoft Sans Serif"/>
              </a:rPr>
              <a:t> </a:t>
            </a:r>
            <a:r>
              <a:rPr sz="4000" spc="-295" dirty="0">
                <a:cs typeface="Microsoft Sans Serif"/>
              </a:rPr>
              <a:t>no</a:t>
            </a:r>
            <a:r>
              <a:rPr sz="4000" spc="-310" dirty="0">
                <a:cs typeface="Microsoft Sans Serif"/>
              </a:rPr>
              <a:t>n</a:t>
            </a:r>
            <a:r>
              <a:rPr sz="4000" spc="-135" dirty="0">
                <a:cs typeface="Microsoft Sans Serif"/>
              </a:rPr>
              <a:t>ze</a:t>
            </a:r>
            <a:r>
              <a:rPr sz="4000" spc="-155" dirty="0">
                <a:cs typeface="Microsoft Sans Serif"/>
              </a:rPr>
              <a:t>r</a:t>
            </a:r>
            <a:r>
              <a:rPr sz="4000" spc="-170" dirty="0">
                <a:cs typeface="Microsoft Sans Serif"/>
              </a:rPr>
              <a:t>o</a:t>
            </a:r>
            <a:r>
              <a:rPr sz="4000" spc="40" dirty="0">
                <a:cs typeface="Microsoft Sans Serif"/>
              </a:rPr>
              <a:t> </a:t>
            </a:r>
            <a:r>
              <a:rPr sz="4000" spc="-120" dirty="0">
                <a:cs typeface="Microsoft Sans Serif"/>
              </a:rPr>
              <a:t>along</a:t>
            </a:r>
            <a:r>
              <a:rPr sz="4000" spc="15" dirty="0">
                <a:cs typeface="Microsoft Sans Serif"/>
              </a:rPr>
              <a:t> </a:t>
            </a:r>
            <a:r>
              <a:rPr sz="4000" spc="-155" dirty="0">
                <a:cs typeface="Microsoft Sans Serif"/>
              </a:rPr>
              <a:t>the  </a:t>
            </a:r>
            <a:r>
              <a:rPr sz="4000" spc="-125" dirty="0">
                <a:cs typeface="Microsoft Sans Serif"/>
              </a:rPr>
              <a:t>entire</a:t>
            </a:r>
            <a:r>
              <a:rPr sz="4000" spc="25" dirty="0">
                <a:cs typeface="Microsoft Sans Serif"/>
              </a:rPr>
              <a:t> </a:t>
            </a:r>
            <a:r>
              <a:rPr sz="4000" spc="-170" dirty="0">
                <a:cs typeface="Microsoft Sans Serif"/>
              </a:rPr>
              <a:t>ramp,</a:t>
            </a:r>
            <a:r>
              <a:rPr sz="4000" spc="15" dirty="0">
                <a:cs typeface="Microsoft Sans Serif"/>
              </a:rPr>
              <a:t> </a:t>
            </a:r>
            <a:r>
              <a:rPr sz="4000" spc="-150" dirty="0" smtClean="0">
                <a:cs typeface="Microsoft Sans Serif"/>
              </a:rPr>
              <a:t>while</a:t>
            </a:r>
            <a:r>
              <a:rPr sz="4000" spc="25" dirty="0" smtClean="0">
                <a:cs typeface="Microsoft Sans Serif"/>
              </a:rPr>
              <a:t> </a:t>
            </a:r>
            <a:r>
              <a:rPr lang="en-IN" sz="4000" spc="25" dirty="0" smtClean="0">
                <a:cs typeface="Microsoft Sans Serif"/>
              </a:rPr>
              <a:t>2</a:t>
            </a:r>
            <a:r>
              <a:rPr lang="en-IN" sz="4000" spc="25" baseline="30000" dirty="0" smtClean="0">
                <a:cs typeface="Microsoft Sans Serif"/>
              </a:rPr>
              <a:t>nd</a:t>
            </a:r>
            <a:r>
              <a:rPr lang="en-IN" sz="4000" spc="-85" dirty="0">
                <a:cs typeface="Microsoft Sans Serif"/>
              </a:rPr>
              <a:t> </a:t>
            </a:r>
            <a:r>
              <a:rPr sz="4000" spc="-85" dirty="0" smtClean="0">
                <a:cs typeface="Microsoft Sans Serif"/>
              </a:rPr>
              <a:t>order</a:t>
            </a:r>
            <a:r>
              <a:rPr sz="4000" spc="25" dirty="0" smtClean="0">
                <a:cs typeface="Microsoft Sans Serif"/>
              </a:rPr>
              <a:t> </a:t>
            </a:r>
            <a:r>
              <a:rPr sz="4000" spc="-95" dirty="0">
                <a:cs typeface="Microsoft Sans Serif"/>
              </a:rPr>
              <a:t>derivative</a:t>
            </a:r>
            <a:r>
              <a:rPr sz="4000" spc="30" dirty="0">
                <a:cs typeface="Microsoft Sans Serif"/>
              </a:rPr>
              <a:t> </a:t>
            </a:r>
            <a:r>
              <a:rPr sz="4000" spc="-270" dirty="0">
                <a:cs typeface="Microsoft Sans Serif"/>
              </a:rPr>
              <a:t>is </a:t>
            </a:r>
            <a:r>
              <a:rPr sz="4000" spc="-265" dirty="0">
                <a:cs typeface="Microsoft Sans Serif"/>
              </a:rPr>
              <a:t> </a:t>
            </a:r>
            <a:r>
              <a:rPr sz="4000" spc="-215" dirty="0">
                <a:cs typeface="Microsoft Sans Serif"/>
              </a:rPr>
              <a:t>nonzero</a:t>
            </a:r>
            <a:r>
              <a:rPr sz="4000" spc="35" dirty="0">
                <a:cs typeface="Microsoft Sans Serif"/>
              </a:rPr>
              <a:t> </a:t>
            </a:r>
            <a:r>
              <a:rPr sz="4000" spc="-140" dirty="0">
                <a:cs typeface="Microsoft Sans Serif"/>
              </a:rPr>
              <a:t>only</a:t>
            </a:r>
            <a:r>
              <a:rPr sz="4000" spc="30" dirty="0">
                <a:cs typeface="Microsoft Sans Serif"/>
              </a:rPr>
              <a:t> </a:t>
            </a:r>
            <a:r>
              <a:rPr sz="4000" spc="-20" dirty="0">
                <a:cs typeface="Microsoft Sans Serif"/>
              </a:rPr>
              <a:t>at</a:t>
            </a:r>
            <a:r>
              <a:rPr sz="4000" spc="35" dirty="0">
                <a:cs typeface="Microsoft Sans Serif"/>
              </a:rPr>
              <a:t> </a:t>
            </a:r>
            <a:r>
              <a:rPr sz="4000" spc="-190" dirty="0">
                <a:cs typeface="Microsoft Sans Serif"/>
              </a:rPr>
              <a:t>the</a:t>
            </a:r>
            <a:r>
              <a:rPr sz="4000" spc="15" dirty="0">
                <a:cs typeface="Microsoft Sans Serif"/>
              </a:rPr>
              <a:t> </a:t>
            </a:r>
            <a:r>
              <a:rPr sz="4000" spc="-245" dirty="0">
                <a:cs typeface="Microsoft Sans Serif"/>
              </a:rPr>
              <a:t>onset</a:t>
            </a:r>
            <a:r>
              <a:rPr sz="4000" spc="40" dirty="0">
                <a:cs typeface="Microsoft Sans Serif"/>
              </a:rPr>
              <a:t> </a:t>
            </a:r>
            <a:r>
              <a:rPr sz="4000" spc="-130" dirty="0">
                <a:cs typeface="Microsoft Sans Serif"/>
              </a:rPr>
              <a:t>and</a:t>
            </a:r>
            <a:r>
              <a:rPr sz="4000" spc="15" dirty="0">
                <a:cs typeface="Microsoft Sans Serif"/>
              </a:rPr>
              <a:t> </a:t>
            </a:r>
            <a:r>
              <a:rPr sz="4000" spc="-180" dirty="0">
                <a:cs typeface="Microsoft Sans Serif"/>
              </a:rPr>
              <a:t>end</a:t>
            </a:r>
            <a:r>
              <a:rPr sz="4000" spc="10" dirty="0">
                <a:cs typeface="Microsoft Sans Serif"/>
              </a:rPr>
              <a:t> </a:t>
            </a:r>
            <a:r>
              <a:rPr sz="4000" spc="-5" dirty="0">
                <a:cs typeface="Microsoft Sans Serif"/>
              </a:rPr>
              <a:t>of</a:t>
            </a:r>
            <a:r>
              <a:rPr sz="4000" spc="114" dirty="0">
                <a:cs typeface="Microsoft Sans Serif"/>
              </a:rPr>
              <a:t> </a:t>
            </a:r>
            <a:r>
              <a:rPr sz="4000" spc="-185" dirty="0">
                <a:cs typeface="Microsoft Sans Serif"/>
              </a:rPr>
              <a:t>the</a:t>
            </a:r>
            <a:r>
              <a:rPr sz="4000" spc="35" dirty="0">
                <a:cs typeface="Microsoft Sans Serif"/>
              </a:rPr>
              <a:t> </a:t>
            </a:r>
            <a:r>
              <a:rPr sz="4000" spc="-160" dirty="0">
                <a:cs typeface="Microsoft Sans Serif"/>
              </a:rPr>
              <a:t>ramp.</a:t>
            </a:r>
            <a:endParaRPr sz="4000" dirty="0">
              <a:cs typeface="Microsoft Sans Serif"/>
            </a:endParaRPr>
          </a:p>
          <a:p>
            <a:pPr marL="495300" marR="30480" indent="-457834" algn="just">
              <a:buClr>
                <a:srgbClr val="584640"/>
              </a:buClr>
              <a:buSzPct val="120000"/>
              <a:buAutoNum type="arabicParenR"/>
              <a:tabLst>
                <a:tab pos="495934" algn="l"/>
              </a:tabLst>
            </a:pPr>
            <a:r>
              <a:rPr sz="4000" spc="-295" dirty="0">
                <a:cs typeface="Microsoft Sans Serif"/>
              </a:rPr>
              <a:t>Edges</a:t>
            </a:r>
            <a:r>
              <a:rPr sz="4000" spc="15" dirty="0">
                <a:cs typeface="Microsoft Sans Serif"/>
              </a:rPr>
              <a:t> </a:t>
            </a:r>
            <a:r>
              <a:rPr sz="4000" spc="-195" dirty="0">
                <a:cs typeface="Microsoft Sans Serif"/>
              </a:rPr>
              <a:t>in</a:t>
            </a:r>
            <a:r>
              <a:rPr sz="4000" spc="40" dirty="0">
                <a:cs typeface="Microsoft Sans Serif"/>
              </a:rPr>
              <a:t> </a:t>
            </a:r>
            <a:r>
              <a:rPr sz="4000" spc="-185" dirty="0">
                <a:cs typeface="Microsoft Sans Serif"/>
              </a:rPr>
              <a:t>an</a:t>
            </a:r>
            <a:r>
              <a:rPr sz="4000" spc="10" dirty="0">
                <a:cs typeface="Microsoft Sans Serif"/>
              </a:rPr>
              <a:t> </a:t>
            </a:r>
            <a:r>
              <a:rPr sz="4000" spc="-160" dirty="0">
                <a:cs typeface="Microsoft Sans Serif"/>
              </a:rPr>
              <a:t>image</a:t>
            </a:r>
            <a:r>
              <a:rPr sz="4000" spc="20" dirty="0">
                <a:cs typeface="Microsoft Sans Serif"/>
              </a:rPr>
              <a:t> </a:t>
            </a:r>
            <a:r>
              <a:rPr sz="4000" spc="-160" dirty="0">
                <a:cs typeface="Microsoft Sans Serif"/>
              </a:rPr>
              <a:t>represent</a:t>
            </a:r>
            <a:r>
              <a:rPr sz="4000" spc="30" dirty="0">
                <a:cs typeface="Microsoft Sans Serif"/>
              </a:rPr>
              <a:t> </a:t>
            </a:r>
            <a:r>
              <a:rPr sz="4000" spc="-229" dirty="0">
                <a:cs typeface="Microsoft Sans Serif"/>
              </a:rPr>
              <a:t>this</a:t>
            </a:r>
            <a:r>
              <a:rPr sz="4000" spc="45" dirty="0">
                <a:cs typeface="Microsoft Sans Serif"/>
              </a:rPr>
              <a:t> </a:t>
            </a:r>
            <a:r>
              <a:rPr sz="4000" spc="-55" dirty="0">
                <a:cs typeface="Microsoft Sans Serif"/>
              </a:rPr>
              <a:t>type</a:t>
            </a:r>
            <a:r>
              <a:rPr sz="4000" spc="20" dirty="0">
                <a:cs typeface="Microsoft Sans Serif"/>
              </a:rPr>
              <a:t> </a:t>
            </a:r>
            <a:r>
              <a:rPr sz="4000" spc="-155" dirty="0">
                <a:cs typeface="Microsoft Sans Serif"/>
              </a:rPr>
              <a:t>(ramp)</a:t>
            </a:r>
            <a:r>
              <a:rPr sz="4000" spc="5" dirty="0">
                <a:cs typeface="Microsoft Sans Serif"/>
              </a:rPr>
              <a:t> </a:t>
            </a:r>
            <a:r>
              <a:rPr sz="4000" spc="-5" dirty="0">
                <a:cs typeface="Microsoft Sans Serif"/>
              </a:rPr>
              <a:t>of </a:t>
            </a:r>
            <a:r>
              <a:rPr sz="4000" spc="-785" dirty="0">
                <a:cs typeface="Microsoft Sans Serif"/>
              </a:rPr>
              <a:t> </a:t>
            </a:r>
            <a:r>
              <a:rPr sz="4000" spc="-155" dirty="0">
                <a:cs typeface="Microsoft Sans Serif"/>
              </a:rPr>
              <a:t>transition.</a:t>
            </a:r>
            <a:r>
              <a:rPr sz="4000" spc="25" dirty="0">
                <a:cs typeface="Microsoft Sans Serif"/>
              </a:rPr>
              <a:t> </a:t>
            </a:r>
            <a:r>
              <a:rPr sz="4000" spc="-180" dirty="0" smtClean="0">
                <a:cs typeface="Microsoft Sans Serif"/>
              </a:rPr>
              <a:t>Therefore,</a:t>
            </a:r>
            <a:r>
              <a:rPr lang="en-IN" sz="4000" dirty="0">
                <a:cs typeface="Microsoft Sans Serif"/>
              </a:rPr>
              <a:t> </a:t>
            </a:r>
            <a:r>
              <a:rPr sz="4000" b="1" spc="-80" dirty="0" smtClean="0">
                <a:solidFill>
                  <a:srgbClr val="C00000"/>
                </a:solidFill>
                <a:cs typeface="Arial"/>
              </a:rPr>
              <a:t>1</a:t>
            </a:r>
            <a:r>
              <a:rPr sz="4000" b="1" spc="-390" baseline="25000" dirty="0" smtClean="0">
                <a:solidFill>
                  <a:srgbClr val="C00000"/>
                </a:solidFill>
                <a:cs typeface="Arial"/>
              </a:rPr>
              <a:t>s</a:t>
            </a:r>
            <a:r>
              <a:rPr sz="4000" b="1" spc="-232" baseline="25000" dirty="0" smtClean="0">
                <a:solidFill>
                  <a:srgbClr val="C00000"/>
                </a:solidFill>
                <a:cs typeface="Arial"/>
              </a:rPr>
              <a:t>t</a:t>
            </a:r>
            <a:r>
              <a:rPr sz="4000" b="1" spc="359" baseline="2500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sz="4000" b="1" spc="-210" dirty="0">
                <a:solidFill>
                  <a:srgbClr val="C00000"/>
                </a:solidFill>
                <a:cs typeface="Arial"/>
              </a:rPr>
              <a:t>make</a:t>
            </a:r>
            <a:r>
              <a:rPr sz="4000" b="1" spc="-40" dirty="0">
                <a:solidFill>
                  <a:srgbClr val="C00000"/>
                </a:solidFill>
                <a:cs typeface="Arial"/>
              </a:rPr>
              <a:t> </a:t>
            </a:r>
            <a:r>
              <a:rPr sz="4000" b="1" spc="-245" dirty="0">
                <a:solidFill>
                  <a:srgbClr val="C00000"/>
                </a:solidFill>
                <a:cs typeface="Arial"/>
              </a:rPr>
              <a:t>thick</a:t>
            </a:r>
            <a:r>
              <a:rPr sz="4000" b="1" spc="-50" dirty="0">
                <a:solidFill>
                  <a:srgbClr val="C00000"/>
                </a:solidFill>
                <a:cs typeface="Arial"/>
              </a:rPr>
              <a:t> </a:t>
            </a:r>
            <a:r>
              <a:rPr sz="4000" b="1" spc="-240" dirty="0">
                <a:solidFill>
                  <a:srgbClr val="C00000"/>
                </a:solidFill>
                <a:cs typeface="Arial"/>
              </a:rPr>
              <a:t>edge</a:t>
            </a:r>
            <a:r>
              <a:rPr sz="4000" b="1" spc="-40" dirty="0">
                <a:solidFill>
                  <a:srgbClr val="C00000"/>
                </a:solidFill>
                <a:cs typeface="Arial"/>
              </a:rPr>
              <a:t> </a:t>
            </a:r>
            <a:r>
              <a:rPr sz="4000" b="1" spc="-190" dirty="0">
                <a:solidFill>
                  <a:srgbClr val="C00000"/>
                </a:solidFill>
                <a:cs typeface="Arial"/>
              </a:rPr>
              <a:t>and</a:t>
            </a:r>
            <a:r>
              <a:rPr sz="4000" b="1" spc="-50" dirty="0">
                <a:solidFill>
                  <a:srgbClr val="C00000"/>
                </a:solidFill>
                <a:cs typeface="Arial"/>
              </a:rPr>
              <a:t> </a:t>
            </a:r>
            <a:r>
              <a:rPr sz="4000" b="1" spc="-75" dirty="0">
                <a:solidFill>
                  <a:srgbClr val="C00000"/>
                </a:solidFill>
                <a:cs typeface="Arial"/>
              </a:rPr>
              <a:t>2</a:t>
            </a:r>
            <a:r>
              <a:rPr sz="4000" b="1" spc="-240" baseline="25000" dirty="0">
                <a:solidFill>
                  <a:srgbClr val="C00000"/>
                </a:solidFill>
                <a:cs typeface="Arial"/>
              </a:rPr>
              <a:t>nd</a:t>
            </a:r>
            <a:r>
              <a:rPr sz="4000" b="1" spc="337" baseline="25000" dirty="0">
                <a:solidFill>
                  <a:srgbClr val="C00000"/>
                </a:solidFill>
                <a:cs typeface="Arial"/>
              </a:rPr>
              <a:t> </a:t>
            </a:r>
            <a:r>
              <a:rPr sz="4000" b="1" spc="-210" dirty="0">
                <a:solidFill>
                  <a:srgbClr val="C00000"/>
                </a:solidFill>
                <a:cs typeface="Arial"/>
              </a:rPr>
              <a:t>make</a:t>
            </a:r>
            <a:r>
              <a:rPr sz="4000" b="1" spc="-30" dirty="0">
                <a:solidFill>
                  <a:srgbClr val="C00000"/>
                </a:solidFill>
                <a:cs typeface="Arial"/>
              </a:rPr>
              <a:t> </a:t>
            </a:r>
            <a:r>
              <a:rPr sz="4000" b="1" spc="-165" dirty="0">
                <a:solidFill>
                  <a:srgbClr val="C00000"/>
                </a:solidFill>
                <a:cs typeface="Arial"/>
              </a:rPr>
              <a:t>thin,</a:t>
            </a:r>
            <a:r>
              <a:rPr sz="4000" b="1" spc="-60" dirty="0">
                <a:solidFill>
                  <a:srgbClr val="C00000"/>
                </a:solidFill>
                <a:cs typeface="Arial"/>
              </a:rPr>
              <a:t> </a:t>
            </a:r>
            <a:r>
              <a:rPr sz="4000" b="1" spc="-250" dirty="0">
                <a:solidFill>
                  <a:srgbClr val="C00000"/>
                </a:solidFill>
                <a:cs typeface="Arial"/>
              </a:rPr>
              <a:t>much  </a:t>
            </a:r>
            <a:r>
              <a:rPr sz="4000" b="1" spc="-165" dirty="0">
                <a:solidFill>
                  <a:srgbClr val="C00000"/>
                </a:solidFill>
                <a:cs typeface="Arial"/>
              </a:rPr>
              <a:t>finer</a:t>
            </a:r>
            <a:r>
              <a:rPr sz="4000" b="1" spc="-50" dirty="0">
                <a:solidFill>
                  <a:srgbClr val="C00000"/>
                </a:solidFill>
                <a:cs typeface="Arial"/>
              </a:rPr>
              <a:t> </a:t>
            </a:r>
            <a:r>
              <a:rPr sz="4000" b="1" spc="-270" dirty="0">
                <a:solidFill>
                  <a:srgbClr val="C00000"/>
                </a:solidFill>
                <a:cs typeface="Arial"/>
              </a:rPr>
              <a:t>edges</a:t>
            </a:r>
            <a:endParaRPr sz="4000" dirty="0">
              <a:cs typeface="Arial"/>
            </a:endParaRPr>
          </a:p>
          <a:p>
            <a:pPr marL="495300" marR="422275" indent="-457834" algn="just">
              <a:buClr>
                <a:srgbClr val="584640"/>
              </a:buClr>
              <a:buSzPct val="120000"/>
              <a:buAutoNum type="arabicParenR" startAt="3"/>
              <a:tabLst>
                <a:tab pos="495934" algn="l"/>
              </a:tabLst>
            </a:pPr>
            <a:r>
              <a:rPr sz="4000" spc="-355" dirty="0">
                <a:cs typeface="Microsoft Sans Serif"/>
              </a:rPr>
              <a:t>The</a:t>
            </a:r>
            <a:r>
              <a:rPr sz="4000" spc="30" dirty="0">
                <a:cs typeface="Microsoft Sans Serif"/>
              </a:rPr>
              <a:t> </a:t>
            </a:r>
            <a:r>
              <a:rPr sz="4000" spc="-240" dirty="0">
                <a:cs typeface="Microsoft Sans Serif"/>
              </a:rPr>
              <a:t>response</a:t>
            </a:r>
            <a:r>
              <a:rPr sz="4000" spc="35" dirty="0">
                <a:cs typeface="Microsoft Sans Serif"/>
              </a:rPr>
              <a:t> </a:t>
            </a:r>
            <a:r>
              <a:rPr sz="4000" spc="-20" dirty="0">
                <a:cs typeface="Microsoft Sans Serif"/>
              </a:rPr>
              <a:t>at</a:t>
            </a:r>
            <a:r>
              <a:rPr sz="4000" spc="20" dirty="0">
                <a:cs typeface="Microsoft Sans Serif"/>
              </a:rPr>
              <a:t> </a:t>
            </a:r>
            <a:r>
              <a:rPr sz="4000" spc="-130" dirty="0">
                <a:cs typeface="Microsoft Sans Serif"/>
              </a:rPr>
              <a:t>and</a:t>
            </a:r>
            <a:r>
              <a:rPr sz="4000" spc="10" dirty="0">
                <a:cs typeface="Microsoft Sans Serif"/>
              </a:rPr>
              <a:t> </a:t>
            </a:r>
            <a:r>
              <a:rPr sz="4000" spc="-165" dirty="0">
                <a:cs typeface="Microsoft Sans Serif"/>
              </a:rPr>
              <a:t>around</a:t>
            </a:r>
            <a:r>
              <a:rPr sz="4000" spc="35" dirty="0">
                <a:cs typeface="Microsoft Sans Serif"/>
              </a:rPr>
              <a:t> </a:t>
            </a:r>
            <a:r>
              <a:rPr sz="4000" spc="-185" dirty="0">
                <a:cs typeface="Microsoft Sans Serif"/>
              </a:rPr>
              <a:t>the</a:t>
            </a:r>
            <a:r>
              <a:rPr sz="4000" spc="30" dirty="0">
                <a:cs typeface="Microsoft Sans Serif"/>
              </a:rPr>
              <a:t> </a:t>
            </a:r>
            <a:r>
              <a:rPr sz="4000" spc="-120" dirty="0">
                <a:cs typeface="Microsoft Sans Serif"/>
              </a:rPr>
              <a:t>point</a:t>
            </a:r>
            <a:r>
              <a:rPr sz="4000" spc="15" dirty="0">
                <a:cs typeface="Microsoft Sans Serif"/>
              </a:rPr>
              <a:t> </a:t>
            </a:r>
            <a:r>
              <a:rPr sz="4000" spc="-270" dirty="0">
                <a:cs typeface="Microsoft Sans Serif"/>
              </a:rPr>
              <a:t>is</a:t>
            </a:r>
            <a:r>
              <a:rPr sz="4000" spc="35" dirty="0">
                <a:cs typeface="Microsoft Sans Serif"/>
              </a:rPr>
              <a:t> </a:t>
            </a:r>
            <a:r>
              <a:rPr sz="4000" spc="-350" dirty="0">
                <a:cs typeface="Microsoft Sans Serif"/>
              </a:rPr>
              <a:t>much </a:t>
            </a:r>
            <a:r>
              <a:rPr sz="4000" spc="-780" dirty="0">
                <a:cs typeface="Microsoft Sans Serif"/>
              </a:rPr>
              <a:t> </a:t>
            </a:r>
            <a:r>
              <a:rPr sz="4000" spc="-175" dirty="0">
                <a:cs typeface="Microsoft Sans Serif"/>
              </a:rPr>
              <a:t>stronger</a:t>
            </a:r>
            <a:r>
              <a:rPr sz="4000" spc="-170" dirty="0">
                <a:cs typeface="Microsoft Sans Serif"/>
              </a:rPr>
              <a:t> </a:t>
            </a:r>
            <a:r>
              <a:rPr sz="4000" spc="-25" dirty="0">
                <a:cs typeface="Microsoft Sans Serif"/>
              </a:rPr>
              <a:t>for </a:t>
            </a:r>
            <a:r>
              <a:rPr sz="4000" spc="-185" dirty="0">
                <a:cs typeface="Microsoft Sans Serif"/>
              </a:rPr>
              <a:t>the</a:t>
            </a:r>
            <a:r>
              <a:rPr sz="4000" spc="-180" dirty="0">
                <a:cs typeface="Microsoft Sans Serif"/>
              </a:rPr>
              <a:t> </a:t>
            </a:r>
            <a:r>
              <a:rPr sz="4000" spc="-100" dirty="0" smtClean="0">
                <a:cs typeface="Microsoft Sans Serif"/>
              </a:rPr>
              <a:t>2</a:t>
            </a:r>
            <a:r>
              <a:rPr lang="en-IN" sz="4000" spc="-100" baseline="30000" dirty="0" err="1" smtClean="0">
                <a:cs typeface="Microsoft Sans Serif"/>
              </a:rPr>
              <a:t>nd</a:t>
            </a:r>
            <a:r>
              <a:rPr lang="en-IN" sz="4000" spc="-100" dirty="0" smtClean="0">
                <a:cs typeface="Microsoft Sans Serif"/>
              </a:rPr>
              <a:t> </a:t>
            </a:r>
            <a:r>
              <a:rPr sz="4000" spc="-190" dirty="0" smtClean="0">
                <a:cs typeface="Microsoft Sans Serif"/>
              </a:rPr>
              <a:t>than</a:t>
            </a:r>
            <a:r>
              <a:rPr sz="4000" spc="-185" dirty="0" smtClean="0">
                <a:cs typeface="Microsoft Sans Serif"/>
              </a:rPr>
              <a:t> </a:t>
            </a:r>
            <a:r>
              <a:rPr sz="4000" spc="-25" dirty="0">
                <a:cs typeface="Microsoft Sans Serif"/>
              </a:rPr>
              <a:t>for </a:t>
            </a:r>
            <a:r>
              <a:rPr sz="4000" spc="-185" dirty="0">
                <a:cs typeface="Microsoft Sans Serif"/>
              </a:rPr>
              <a:t>the</a:t>
            </a:r>
            <a:r>
              <a:rPr sz="4000" spc="-180" dirty="0">
                <a:cs typeface="Microsoft Sans Serif"/>
              </a:rPr>
              <a:t> </a:t>
            </a:r>
            <a:r>
              <a:rPr sz="4000" spc="-100" dirty="0" smtClean="0">
                <a:cs typeface="Microsoft Sans Serif"/>
              </a:rPr>
              <a:t>1</a:t>
            </a:r>
            <a:r>
              <a:rPr lang="en-IN" sz="4000" spc="-100" baseline="30000" dirty="0" err="1" smtClean="0">
                <a:cs typeface="Microsoft Sans Serif"/>
              </a:rPr>
              <a:t>st</a:t>
            </a:r>
            <a:r>
              <a:rPr lang="en-IN" sz="4000" spc="-100" baseline="30000" dirty="0" smtClean="0">
                <a:cs typeface="Microsoft Sans Serif"/>
              </a:rPr>
              <a:t> </a:t>
            </a:r>
            <a:r>
              <a:rPr sz="4000" spc="-100" dirty="0" smtClean="0">
                <a:cs typeface="Microsoft Sans Serif"/>
              </a:rPr>
              <a:t>order </a:t>
            </a:r>
            <a:r>
              <a:rPr sz="4000" spc="-95" dirty="0" smtClean="0">
                <a:cs typeface="Microsoft Sans Serif"/>
              </a:rPr>
              <a:t> </a:t>
            </a:r>
            <a:r>
              <a:rPr sz="4000" spc="-105" dirty="0">
                <a:cs typeface="Microsoft Sans Serif"/>
              </a:rPr>
              <a:t>derivative.</a:t>
            </a:r>
            <a:endParaRPr sz="4000" dirty="0"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679538"/>
            <a:ext cx="9227314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275" dirty="0">
                <a:solidFill>
                  <a:srgbClr val="003399"/>
                </a:solidFill>
                <a:latin typeface="+mn-lt"/>
              </a:rPr>
              <a:t>First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00" dirty="0">
                <a:solidFill>
                  <a:srgbClr val="003399"/>
                </a:solidFill>
                <a:latin typeface="+mn-lt"/>
              </a:rPr>
              <a:t>and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55" dirty="0">
                <a:solidFill>
                  <a:srgbClr val="003399"/>
                </a:solidFill>
                <a:latin typeface="+mn-lt"/>
              </a:rPr>
              <a:t>Second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Order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190" dirty="0" smtClean="0">
                <a:solidFill>
                  <a:srgbClr val="003399"/>
                </a:solidFill>
                <a:latin typeface="+mn-lt"/>
              </a:rPr>
              <a:t>Derivatives</a:t>
            </a:r>
            <a:endParaRPr sz="5400" b="1" dirty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733800"/>
            <a:ext cx="9087613" cy="306814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800" spc="-210" dirty="0" smtClean="0">
                <a:latin typeface="Microsoft Sans Serif"/>
                <a:cs typeface="Microsoft Sans Serif"/>
              </a:rPr>
              <a:t>False </a:t>
            </a:r>
            <a:r>
              <a:rPr sz="2800" spc="-210" dirty="0">
                <a:latin typeface="Microsoft Sans Serif"/>
                <a:cs typeface="Microsoft Sans Serif"/>
              </a:rPr>
              <a:t>edges can be reduced by applying a single  threshold T</a:t>
            </a: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210" dirty="0">
                <a:latin typeface="Microsoft Sans Serif"/>
                <a:cs typeface="Microsoft Sans Serif"/>
              </a:rPr>
              <a:t>all values below T are changed to 0</a:t>
            </a: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2800" spc="-210" dirty="0">
                <a:latin typeface="Microsoft Sans Serif"/>
                <a:cs typeface="Microsoft Sans Serif"/>
              </a:rPr>
              <a:t>However,</a:t>
            </a: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210" dirty="0">
                <a:latin typeface="Microsoft Sans Serif"/>
                <a:cs typeface="Microsoft Sans Serif"/>
              </a:rPr>
              <a:t>selecting a good values for T is difficult</a:t>
            </a:r>
          </a:p>
          <a:p>
            <a:pPr marL="652780" lvl="1" indent="-274955">
              <a:lnSpc>
                <a:spcPct val="100000"/>
              </a:lnSpc>
              <a:spcBef>
                <a:spcPts val="60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210" dirty="0">
                <a:latin typeface="Microsoft Sans Serif"/>
                <a:cs typeface="Microsoft Sans Serif"/>
              </a:rPr>
              <a:t>some false edges will remain if T is too low</a:t>
            </a: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210" dirty="0">
                <a:latin typeface="Microsoft Sans Serif"/>
                <a:cs typeface="Microsoft Sans Serif"/>
              </a:rPr>
              <a:t>some edges will disappear if T is too high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395" y="1122083"/>
            <a:ext cx="9161805" cy="8591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229" dirty="0">
                <a:solidFill>
                  <a:srgbClr val="003399"/>
                </a:solidFill>
                <a:latin typeface="+mn-lt"/>
              </a:rPr>
              <a:t>Algorithm - Canny Edge Detector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883" y="2514600"/>
            <a:ext cx="6930517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Step 4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Hysteresis </a:t>
            </a:r>
            <a:r>
              <a:rPr lang="en-IN" sz="3200" b="1" dirty="0" err="1">
                <a:solidFill>
                  <a:srgbClr val="FF0000"/>
                </a:solidFill>
              </a:rPr>
              <a:t>thresholding</a:t>
            </a:r>
            <a:r>
              <a:rPr lang="en-IN" sz="3200" b="1" dirty="0">
                <a:solidFill>
                  <a:srgbClr val="FF0000"/>
                </a:solidFill>
              </a:rPr>
              <a:t>/Edge 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995" y="2549525"/>
            <a:ext cx="8523605" cy="47656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b="1" spc="-330" dirty="0">
                <a:solidFill>
                  <a:srgbClr val="0000FF"/>
                </a:solidFill>
                <a:latin typeface="Arial"/>
                <a:cs typeface="Arial"/>
              </a:rPr>
              <a:t>Ste</a:t>
            </a:r>
            <a:r>
              <a:rPr sz="3200" b="1" spc="-38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8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3200" dirty="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40" dirty="0">
                <a:solidFill>
                  <a:srgbClr val="0000FF"/>
                </a:solidFill>
                <a:latin typeface="Arial"/>
                <a:cs typeface="Arial"/>
              </a:rPr>
              <a:t>Hyste</a:t>
            </a:r>
            <a:r>
              <a:rPr sz="2900" b="1" spc="-11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900" b="1" spc="-260" dirty="0">
                <a:solidFill>
                  <a:srgbClr val="0000FF"/>
                </a:solidFill>
                <a:latin typeface="Arial"/>
                <a:cs typeface="Arial"/>
              </a:rPr>
              <a:t>esis</a:t>
            </a:r>
            <a:r>
              <a:rPr sz="29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b="1" spc="-235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900" b="1" spc="-13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900" b="1" spc="-204" dirty="0">
                <a:solidFill>
                  <a:srgbClr val="0000FF"/>
                </a:solidFill>
                <a:latin typeface="Arial"/>
                <a:cs typeface="Arial"/>
              </a:rPr>
              <a:t>esholdin</a:t>
            </a:r>
            <a:r>
              <a:rPr sz="2900" b="1" spc="-26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900" b="1" spc="-165" dirty="0">
                <a:solidFill>
                  <a:srgbClr val="0000FF"/>
                </a:solidFill>
                <a:latin typeface="Arial"/>
                <a:cs typeface="Arial"/>
              </a:rPr>
              <a:t>/E</a:t>
            </a:r>
            <a:r>
              <a:rPr sz="2900" b="1" spc="-21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900" b="1" spc="-229" dirty="0">
                <a:solidFill>
                  <a:srgbClr val="0000FF"/>
                </a:solidFill>
                <a:latin typeface="Arial"/>
                <a:cs typeface="Arial"/>
              </a:rPr>
              <a:t>ge</a:t>
            </a:r>
            <a:r>
              <a:rPr sz="29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b="1" spc="-245" dirty="0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sz="2900" b="1" spc="-3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900" b="1" spc="-185" dirty="0">
                <a:solidFill>
                  <a:srgbClr val="0000FF"/>
                </a:solidFill>
                <a:latin typeface="Arial"/>
                <a:cs typeface="Arial"/>
              </a:rPr>
              <a:t>king</a:t>
            </a:r>
            <a:endParaRPr sz="2900" dirty="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spc="-215" dirty="0">
                <a:latin typeface="Microsoft Sans Serif"/>
                <a:cs typeface="Microsoft Sans Serif"/>
              </a:rPr>
              <a:t>Canny’s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approach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employs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solidFill>
                  <a:srgbClr val="0000FF"/>
                </a:solidFill>
                <a:latin typeface="Microsoft Sans Serif"/>
                <a:cs typeface="Microsoft Sans Serif"/>
              </a:rPr>
              <a:t>double</a:t>
            </a:r>
            <a:r>
              <a:rPr sz="26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600" spc="-150" dirty="0">
                <a:solidFill>
                  <a:srgbClr val="0000FF"/>
                </a:solidFill>
                <a:latin typeface="Microsoft Sans Serif"/>
                <a:cs typeface="Microsoft Sans Serif"/>
              </a:rPr>
              <a:t>thresholding</a:t>
            </a:r>
            <a:r>
              <a:rPr sz="2600" spc="-150" dirty="0">
                <a:latin typeface="Microsoft Sans Serif"/>
                <a:cs typeface="Microsoft Sans Serif"/>
              </a:rPr>
              <a:t>,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known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as</a:t>
            </a:r>
            <a:endParaRPr sz="2600" dirty="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</a:pP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hysteresis.</a:t>
            </a:r>
            <a:endParaRPr sz="2600" dirty="0">
              <a:latin typeface="Arial"/>
              <a:cs typeface="Arial"/>
            </a:endParaRPr>
          </a:p>
          <a:p>
            <a:pPr marL="607060" marR="999490" lvl="1" indent="-320040">
              <a:lnSpc>
                <a:spcPct val="100000"/>
              </a:lnSpc>
              <a:spcBef>
                <a:spcPts val="690"/>
              </a:spcBef>
              <a:buClr>
                <a:srgbClr val="005DA1"/>
              </a:buClr>
              <a:buFont typeface="Wingdings"/>
              <a:buChar char=""/>
              <a:tabLst>
                <a:tab pos="607060" algn="l"/>
                <a:tab pos="607695" algn="l"/>
              </a:tabLst>
            </a:pPr>
            <a:r>
              <a:rPr sz="2800" spc="-254" dirty="0">
                <a:latin typeface="Microsoft Sans Serif"/>
                <a:cs typeface="Microsoft Sans Serif"/>
              </a:rPr>
              <a:t>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this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35" dirty="0">
                <a:latin typeface="Microsoft Sans Serif"/>
                <a:cs typeface="Microsoft Sans Serif"/>
              </a:rPr>
              <a:t>process,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two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thresholds,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upper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&amp;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lower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thresholds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are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set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by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65" dirty="0">
                <a:latin typeface="Microsoft Sans Serif"/>
                <a:cs typeface="Microsoft Sans Serif"/>
              </a:rPr>
              <a:t>user.</a:t>
            </a:r>
            <a:endParaRPr sz="2800" dirty="0">
              <a:latin typeface="Microsoft Sans Serif"/>
              <a:cs typeface="Microsoft Sans Serif"/>
            </a:endParaRPr>
          </a:p>
          <a:p>
            <a:pPr marL="607060" marR="97790" lvl="1" indent="-320040">
              <a:lnSpc>
                <a:spcPct val="100000"/>
              </a:lnSpc>
              <a:spcBef>
                <a:spcPts val="695"/>
              </a:spcBef>
              <a:buClr>
                <a:srgbClr val="005DA1"/>
              </a:buClr>
              <a:buFont typeface="Wingdings"/>
              <a:buChar char=""/>
              <a:tabLst>
                <a:tab pos="607060" algn="l"/>
                <a:tab pos="607695" algn="l"/>
              </a:tabLst>
            </a:pPr>
            <a:r>
              <a:rPr sz="2800" spc="-515" dirty="0">
                <a:latin typeface="Microsoft Sans Serif"/>
                <a:cs typeface="Microsoft Sans Serif"/>
              </a:rPr>
              <a:t>F</a:t>
            </a:r>
            <a:r>
              <a:rPr sz="2800" spc="-80" dirty="0">
                <a:latin typeface="Microsoft Sans Serif"/>
                <a:cs typeface="Microsoft Sans Serif"/>
              </a:rPr>
              <a:t>or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</a:t>
            </a:r>
            <a:r>
              <a:rPr sz="2800" spc="-70" dirty="0">
                <a:latin typeface="Microsoft Sans Serif"/>
                <a:cs typeface="Microsoft Sans Serif"/>
              </a:rPr>
              <a:t>i</a:t>
            </a:r>
            <a:r>
              <a:rPr sz="2800" spc="-204" dirty="0">
                <a:latin typeface="Microsoft Sans Serif"/>
                <a:cs typeface="Microsoft Sans Serif"/>
              </a:rPr>
              <a:t>v</a:t>
            </a:r>
            <a:r>
              <a:rPr sz="2800" spc="-245" dirty="0">
                <a:latin typeface="Microsoft Sans Serif"/>
                <a:cs typeface="Microsoft Sans Serif"/>
              </a:rPr>
              <a:t>en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ed</a:t>
            </a:r>
            <a:r>
              <a:rPr sz="2800" spc="-114" dirty="0">
                <a:latin typeface="Microsoft Sans Serif"/>
                <a:cs typeface="Microsoft Sans Serif"/>
              </a:rPr>
              <a:t>g</a:t>
            </a:r>
            <a:r>
              <a:rPr sz="2800" spc="-95" dirty="0">
                <a:latin typeface="Microsoft Sans Serif"/>
                <a:cs typeface="Microsoft Sans Serif"/>
              </a:rPr>
              <a:t>el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c</a:t>
            </a:r>
            <a:r>
              <a:rPr sz="2800" spc="-175" dirty="0">
                <a:latin typeface="Microsoft Sans Serif"/>
                <a:cs typeface="Microsoft Sans Serif"/>
              </a:rPr>
              <a:t>hain,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i</a:t>
            </a:r>
            <a:r>
              <a:rPr sz="2800" spc="70" dirty="0">
                <a:latin typeface="Microsoft Sans Serif"/>
                <a:cs typeface="Microsoft Sans Serif"/>
              </a:rPr>
              <a:t>f</a:t>
            </a:r>
            <a:r>
              <a:rPr sz="2800" spc="10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magnitude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14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</a:t>
            </a:r>
            <a:r>
              <a:rPr sz="2800" spc="-265" dirty="0">
                <a:latin typeface="Microsoft Sans Serif"/>
                <a:cs typeface="Microsoft Sans Serif"/>
              </a:rPr>
              <a:t>n</a:t>
            </a:r>
            <a:r>
              <a:rPr sz="2800" spc="-5" dirty="0">
                <a:latin typeface="Microsoft Sans Serif"/>
                <a:cs typeface="Microsoft Sans Serif"/>
              </a:rPr>
              <a:t>y  </a:t>
            </a:r>
            <a:r>
              <a:rPr sz="2800" spc="-220" dirty="0">
                <a:latin typeface="Microsoft Sans Serif"/>
                <a:cs typeface="Microsoft Sans Serif"/>
              </a:rPr>
              <a:t>one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edgel </a:t>
            </a:r>
            <a:r>
              <a:rPr sz="2800" spc="-5" dirty="0">
                <a:latin typeface="Microsoft Sans Serif"/>
                <a:cs typeface="Microsoft Sans Serif"/>
              </a:rPr>
              <a:t>of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chain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greater </a:t>
            </a:r>
            <a:r>
              <a:rPr sz="2800" spc="-175" dirty="0">
                <a:latin typeface="Microsoft Sans Serif"/>
                <a:cs typeface="Microsoft Sans Serif"/>
              </a:rPr>
              <a:t>than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upper 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threshold,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all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edgels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above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lower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threshold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are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165" dirty="0">
                <a:latin typeface="Microsoft Sans Serif"/>
                <a:cs typeface="Microsoft Sans Serif"/>
              </a:rPr>
              <a:t>le</a:t>
            </a:r>
            <a:r>
              <a:rPr sz="2800" spc="-200" dirty="0">
                <a:latin typeface="Microsoft Sans Serif"/>
                <a:cs typeface="Microsoft Sans Serif"/>
              </a:rPr>
              <a:t>c</a:t>
            </a:r>
            <a:r>
              <a:rPr sz="2800" spc="-65" dirty="0">
                <a:latin typeface="Microsoft Sans Serif"/>
                <a:cs typeface="Microsoft Sans Serif"/>
              </a:rPr>
              <a:t>ted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d</a:t>
            </a:r>
            <a:r>
              <a:rPr sz="2800" spc="-75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p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200" dirty="0">
                <a:latin typeface="Microsoft Sans Serif"/>
                <a:cs typeface="Microsoft Sans Serif"/>
              </a:rPr>
              <a:t>int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6" y="1138020"/>
            <a:ext cx="893521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225" dirty="0">
                <a:solidFill>
                  <a:srgbClr val="003399"/>
                </a:solidFill>
                <a:latin typeface="+mn-lt"/>
              </a:rPr>
              <a:t>Algor</a:t>
            </a:r>
            <a:r>
              <a:rPr sz="5400" b="1" spc="-114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40" dirty="0">
                <a:solidFill>
                  <a:srgbClr val="003399"/>
                </a:solidFill>
                <a:latin typeface="+mn-lt"/>
              </a:rPr>
              <a:t>thm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85" dirty="0">
                <a:solidFill>
                  <a:srgbClr val="003399"/>
                </a:solidFill>
                <a:latin typeface="+mn-lt"/>
              </a:rPr>
              <a:t>-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b="1" spc="-40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105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3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6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50" dirty="0">
                <a:solidFill>
                  <a:srgbClr val="003399"/>
                </a:solidFill>
                <a:latin typeface="+mn-lt"/>
              </a:rPr>
              <a:t>Detect</a:t>
            </a:r>
            <a:r>
              <a:rPr sz="5400" b="1" spc="-415" dirty="0">
                <a:solidFill>
                  <a:srgbClr val="003399"/>
                </a:solidFill>
                <a:latin typeface="+mn-lt"/>
              </a:rPr>
              <a:t>o</a:t>
            </a:r>
            <a:r>
              <a:rPr sz="5400" b="1" spc="-31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7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5" dirty="0">
                <a:solidFill>
                  <a:srgbClr val="003399"/>
                </a:solidFill>
                <a:latin typeface="+mn-lt"/>
              </a:rPr>
              <a:t>…</a:t>
            </a:r>
            <a:endParaRPr sz="5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666" y="2514600"/>
            <a:ext cx="8471534" cy="5082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212090" indent="-320675">
              <a:lnSpc>
                <a:spcPct val="120100"/>
              </a:lnSpc>
              <a:spcBef>
                <a:spcPts val="100"/>
              </a:spcBef>
              <a:buFont typeface="Microsoft Sans Serif"/>
              <a:buAutoNum type="arabicPeriod"/>
              <a:tabLst>
                <a:tab pos="425450" algn="l"/>
              </a:tabLst>
            </a:pPr>
            <a:r>
              <a:rPr sz="3200" spc="-320" dirty="0" smtClean="0">
                <a:cs typeface="Microsoft Sans Serif"/>
              </a:rPr>
              <a:t>P</a:t>
            </a:r>
            <a:r>
              <a:rPr sz="3200" spc="-220" dirty="0" smtClean="0">
                <a:cs typeface="Microsoft Sans Serif"/>
              </a:rPr>
              <a:t>r</a:t>
            </a:r>
            <a:r>
              <a:rPr sz="3200" spc="-200" dirty="0" smtClean="0">
                <a:cs typeface="Microsoft Sans Serif"/>
              </a:rPr>
              <a:t>oduce</a:t>
            </a:r>
            <a:r>
              <a:rPr sz="3200" spc="10" dirty="0" smtClean="0">
                <a:cs typeface="Microsoft Sans Serif"/>
              </a:rPr>
              <a:t> </a:t>
            </a:r>
            <a:r>
              <a:rPr sz="3200" spc="-50" dirty="0">
                <a:cs typeface="Microsoft Sans Serif"/>
              </a:rPr>
              <a:t>t</a:t>
            </a:r>
            <a:r>
              <a:rPr sz="3200" spc="-195" dirty="0">
                <a:cs typeface="Microsoft Sans Serif"/>
              </a:rPr>
              <a:t>w</a:t>
            </a:r>
            <a:r>
              <a:rPr sz="3200" spc="-160" dirty="0">
                <a:cs typeface="Microsoft Sans Serif"/>
              </a:rPr>
              <a:t>o</a:t>
            </a:r>
            <a:r>
              <a:rPr sz="3200" spc="20" dirty="0">
                <a:cs typeface="Microsoft Sans Serif"/>
              </a:rPr>
              <a:t> </a:t>
            </a:r>
            <a:r>
              <a:rPr sz="3200" spc="-195" dirty="0">
                <a:cs typeface="Microsoft Sans Serif"/>
              </a:rPr>
              <a:t>thre</a:t>
            </a:r>
            <a:r>
              <a:rPr sz="3200" spc="-220" dirty="0">
                <a:cs typeface="Microsoft Sans Serif"/>
              </a:rPr>
              <a:t>s</a:t>
            </a:r>
            <a:r>
              <a:rPr sz="3200" spc="-120" dirty="0">
                <a:cs typeface="Microsoft Sans Serif"/>
              </a:rPr>
              <a:t>holded</a:t>
            </a:r>
            <a:r>
              <a:rPr sz="3200" spc="-10" dirty="0">
                <a:cs typeface="Microsoft Sans Serif"/>
              </a:rPr>
              <a:t> </a:t>
            </a:r>
            <a:r>
              <a:rPr sz="3200" spc="-135" dirty="0">
                <a:cs typeface="Microsoft Sans Serif"/>
              </a:rPr>
              <a:t>ima</a:t>
            </a:r>
            <a:r>
              <a:rPr sz="3200" spc="-200" dirty="0">
                <a:cs typeface="Microsoft Sans Serif"/>
              </a:rPr>
              <a:t>g</a:t>
            </a:r>
            <a:r>
              <a:rPr sz="3200" spc="-325" dirty="0">
                <a:cs typeface="Microsoft Sans Serif"/>
              </a:rPr>
              <a:t>es</a:t>
            </a:r>
            <a:r>
              <a:rPr sz="3200" spc="10" dirty="0">
                <a:cs typeface="Microsoft Sans Serif"/>
              </a:rPr>
              <a:t> </a:t>
            </a:r>
            <a:r>
              <a:rPr sz="3200" spc="-170" dirty="0">
                <a:cs typeface="Microsoft Sans Serif"/>
              </a:rPr>
              <a:t>I</a:t>
            </a:r>
            <a:r>
              <a:rPr sz="3200" spc="15" baseline="-20467" dirty="0">
                <a:cs typeface="Microsoft Sans Serif"/>
              </a:rPr>
              <a:t>1</a:t>
            </a:r>
            <a:r>
              <a:rPr sz="3200" spc="-180" dirty="0">
                <a:cs typeface="Microsoft Sans Serif"/>
              </a:rPr>
              <a:t>(</a:t>
            </a:r>
            <a:r>
              <a:rPr sz="3200" spc="-30" dirty="0">
                <a:cs typeface="Microsoft Sans Serif"/>
              </a:rPr>
              <a:t>i</a:t>
            </a:r>
            <a:r>
              <a:rPr sz="3200" spc="-170" dirty="0">
                <a:cs typeface="Microsoft Sans Serif"/>
              </a:rPr>
              <a:t>,</a:t>
            </a:r>
            <a:r>
              <a:rPr sz="3200" spc="30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j</a:t>
            </a:r>
            <a:r>
              <a:rPr sz="3200" spc="-120" dirty="0">
                <a:cs typeface="Microsoft Sans Serif"/>
              </a:rPr>
              <a:t>)</a:t>
            </a:r>
            <a:r>
              <a:rPr sz="3200" spc="40" dirty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and</a:t>
            </a:r>
            <a:r>
              <a:rPr sz="3200" spc="30" dirty="0">
                <a:cs typeface="Microsoft Sans Serif"/>
              </a:rPr>
              <a:t> </a:t>
            </a:r>
            <a:r>
              <a:rPr sz="3200" spc="-190" dirty="0">
                <a:cs typeface="Microsoft Sans Serif"/>
              </a:rPr>
              <a:t>I</a:t>
            </a:r>
            <a:r>
              <a:rPr sz="3200" spc="15" baseline="-20467" dirty="0">
                <a:cs typeface="Microsoft Sans Serif"/>
              </a:rPr>
              <a:t>2</a:t>
            </a:r>
            <a:r>
              <a:rPr sz="3200" spc="-180" dirty="0">
                <a:cs typeface="Microsoft Sans Serif"/>
              </a:rPr>
              <a:t>(</a:t>
            </a:r>
            <a:r>
              <a:rPr sz="3200" spc="-30" dirty="0">
                <a:cs typeface="Microsoft Sans Serif"/>
              </a:rPr>
              <a:t>i</a:t>
            </a:r>
            <a:r>
              <a:rPr sz="3200" spc="-170" dirty="0">
                <a:cs typeface="Microsoft Sans Serif"/>
              </a:rPr>
              <a:t>,</a:t>
            </a:r>
            <a:r>
              <a:rPr sz="3200" spc="15" dirty="0">
                <a:cs typeface="Microsoft Sans Serif"/>
              </a:rPr>
              <a:t> </a:t>
            </a:r>
            <a:r>
              <a:rPr sz="3200" spc="-130" dirty="0">
                <a:cs typeface="Microsoft Sans Serif"/>
              </a:rPr>
              <a:t>j).  </a:t>
            </a:r>
            <a:r>
              <a:rPr sz="3200" spc="-150" dirty="0">
                <a:cs typeface="Microsoft Sans Serif"/>
              </a:rPr>
              <a:t>(</a:t>
            </a:r>
            <a:r>
              <a:rPr sz="3200" spc="-150" dirty="0">
                <a:solidFill>
                  <a:srgbClr val="C00000"/>
                </a:solidFill>
                <a:cs typeface="Microsoft Sans Serif"/>
              </a:rPr>
              <a:t>note:</a:t>
            </a:r>
            <a:r>
              <a:rPr sz="3200" spc="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225" dirty="0">
                <a:solidFill>
                  <a:srgbClr val="C00000"/>
                </a:solidFill>
                <a:cs typeface="Microsoft Sans Serif"/>
              </a:rPr>
              <a:t>since</a:t>
            </a:r>
            <a:r>
              <a:rPr sz="3200" spc="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95" dirty="0">
                <a:solidFill>
                  <a:srgbClr val="C00000"/>
                </a:solidFill>
                <a:cs typeface="Microsoft Sans Serif"/>
              </a:rPr>
              <a:t>I</a:t>
            </a:r>
            <a:r>
              <a:rPr sz="3200" spc="-142" baseline="-20833" dirty="0">
                <a:solidFill>
                  <a:srgbClr val="C00000"/>
                </a:solidFill>
                <a:cs typeface="Microsoft Sans Serif"/>
              </a:rPr>
              <a:t>2</a:t>
            </a:r>
            <a:r>
              <a:rPr sz="3200" spc="-95" dirty="0">
                <a:solidFill>
                  <a:srgbClr val="C00000"/>
                </a:solidFill>
                <a:cs typeface="Microsoft Sans Serif"/>
              </a:rPr>
              <a:t>(i,</a:t>
            </a:r>
            <a:r>
              <a:rPr sz="3200" spc="3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90" dirty="0">
                <a:solidFill>
                  <a:srgbClr val="C00000"/>
                </a:solidFill>
                <a:cs typeface="Microsoft Sans Serif"/>
              </a:rPr>
              <a:t>j)</a:t>
            </a:r>
            <a:r>
              <a:rPr sz="3200" spc="2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i="1" spc="-260" dirty="0">
                <a:solidFill>
                  <a:srgbClr val="C00000"/>
                </a:solidFill>
                <a:cs typeface="Arial"/>
              </a:rPr>
              <a:t>was</a:t>
            </a:r>
            <a:r>
              <a:rPr sz="3200" i="1" spc="-5" dirty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-145" dirty="0">
                <a:solidFill>
                  <a:srgbClr val="C00000"/>
                </a:solidFill>
                <a:cs typeface="Arial"/>
              </a:rPr>
              <a:t>formed</a:t>
            </a:r>
            <a:r>
              <a:rPr sz="3200" i="1" spc="-10" dirty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-150" dirty="0">
                <a:solidFill>
                  <a:srgbClr val="C00000"/>
                </a:solidFill>
                <a:cs typeface="Arial"/>
              </a:rPr>
              <a:t>with</a:t>
            </a:r>
            <a:r>
              <a:rPr sz="3200" i="1" dirty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-135" dirty="0">
                <a:solidFill>
                  <a:srgbClr val="C00000"/>
                </a:solidFill>
                <a:cs typeface="Arial"/>
              </a:rPr>
              <a:t>a</a:t>
            </a:r>
            <a:r>
              <a:rPr sz="3200" i="1" spc="-5" dirty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-155" dirty="0">
                <a:solidFill>
                  <a:srgbClr val="C00000"/>
                </a:solidFill>
                <a:cs typeface="Arial"/>
              </a:rPr>
              <a:t>high</a:t>
            </a:r>
            <a:r>
              <a:rPr sz="3200" i="1" dirty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-160" dirty="0">
                <a:solidFill>
                  <a:srgbClr val="C00000"/>
                </a:solidFill>
                <a:cs typeface="Arial"/>
              </a:rPr>
              <a:t>threshold,</a:t>
            </a:r>
            <a:r>
              <a:rPr sz="3200" i="1" spc="-5" dirty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-15" dirty="0" smtClean="0">
                <a:solidFill>
                  <a:srgbClr val="C00000"/>
                </a:solidFill>
                <a:cs typeface="Arial"/>
              </a:rPr>
              <a:t>it</a:t>
            </a:r>
            <a:r>
              <a:rPr sz="3200" i="1" spc="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-80" dirty="0" smtClean="0">
                <a:solidFill>
                  <a:srgbClr val="C00000"/>
                </a:solidFill>
                <a:cs typeface="Arial"/>
              </a:rPr>
              <a:t>will</a:t>
            </a:r>
            <a:r>
              <a:rPr lang="en-IN" sz="3200" i="1" spc="-8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-165" dirty="0" smtClean="0">
                <a:solidFill>
                  <a:srgbClr val="C00000"/>
                </a:solidFill>
                <a:cs typeface="Arial"/>
              </a:rPr>
              <a:t>contain</a:t>
            </a:r>
            <a:r>
              <a:rPr sz="3200" i="1" spc="-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90" dirty="0">
                <a:solidFill>
                  <a:srgbClr val="C00000"/>
                </a:solidFill>
                <a:cs typeface="Arial"/>
              </a:rPr>
              <a:t>f</a:t>
            </a:r>
            <a:r>
              <a:rPr sz="3200" i="1" spc="-305" dirty="0">
                <a:solidFill>
                  <a:srgbClr val="C00000"/>
                </a:solidFill>
                <a:cs typeface="Arial"/>
              </a:rPr>
              <a:t>e</a:t>
            </a:r>
            <a:r>
              <a:rPr sz="3200" i="1" spc="-240" dirty="0">
                <a:solidFill>
                  <a:srgbClr val="C00000"/>
                </a:solidFill>
                <a:cs typeface="Arial"/>
              </a:rPr>
              <a:t>w</a:t>
            </a:r>
            <a:r>
              <a:rPr sz="3200" i="1" spc="-145" dirty="0">
                <a:solidFill>
                  <a:srgbClr val="C00000"/>
                </a:solidFill>
                <a:cs typeface="Arial"/>
              </a:rPr>
              <a:t>er</a:t>
            </a:r>
            <a:r>
              <a:rPr sz="3200" i="1" spc="-15" dirty="0">
                <a:solidFill>
                  <a:srgbClr val="C00000"/>
                </a:solidFill>
                <a:cs typeface="Arial"/>
              </a:rPr>
              <a:t> </a:t>
            </a:r>
            <a:r>
              <a:rPr sz="3200" i="1" spc="85" dirty="0">
                <a:solidFill>
                  <a:srgbClr val="C00000"/>
                </a:solidFill>
                <a:cs typeface="Arial"/>
              </a:rPr>
              <a:t>f</a:t>
            </a:r>
            <a:r>
              <a:rPr sz="3200" i="1" spc="-210" dirty="0">
                <a:solidFill>
                  <a:srgbClr val="C00000"/>
                </a:solidFill>
                <a:cs typeface="Arial"/>
              </a:rPr>
              <a:t>alse</a:t>
            </a:r>
            <a:r>
              <a:rPr sz="3200" i="1" spc="-25" dirty="0">
                <a:solidFill>
                  <a:srgbClr val="C00000"/>
                </a:solidFill>
                <a:cs typeface="Arial"/>
              </a:rPr>
              <a:t> </a:t>
            </a:r>
            <a:r>
              <a:rPr sz="3200" spc="-55" dirty="0">
                <a:solidFill>
                  <a:srgbClr val="C00000"/>
                </a:solidFill>
                <a:cs typeface="Microsoft Sans Serif"/>
              </a:rPr>
              <a:t>ed</a:t>
            </a:r>
            <a:r>
              <a:rPr sz="3200" spc="-114" dirty="0">
                <a:solidFill>
                  <a:srgbClr val="C00000"/>
                </a:solidFill>
                <a:cs typeface="Microsoft Sans Serif"/>
              </a:rPr>
              <a:t>g</a:t>
            </a:r>
            <a:r>
              <a:rPr sz="3200" spc="-270" dirty="0">
                <a:solidFill>
                  <a:srgbClr val="C00000"/>
                </a:solidFill>
                <a:cs typeface="Microsoft Sans Serif"/>
              </a:rPr>
              <a:t>es</a:t>
            </a:r>
            <a:r>
              <a:rPr sz="3200" spc="3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105" dirty="0">
                <a:solidFill>
                  <a:srgbClr val="C00000"/>
                </a:solidFill>
                <a:cs typeface="Microsoft Sans Serif"/>
              </a:rPr>
              <a:t>but</a:t>
            </a:r>
            <a:r>
              <a:rPr sz="3200" spc="2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30" dirty="0">
                <a:solidFill>
                  <a:srgbClr val="C00000"/>
                </a:solidFill>
                <a:cs typeface="Microsoft Sans Serif"/>
              </a:rPr>
              <a:t>t</a:t>
            </a:r>
            <a:r>
              <a:rPr sz="3200" spc="-165" dirty="0">
                <a:solidFill>
                  <a:srgbClr val="C00000"/>
                </a:solidFill>
                <a:cs typeface="Microsoft Sans Serif"/>
              </a:rPr>
              <a:t>he</a:t>
            </a:r>
            <a:r>
              <a:rPr sz="3200" spc="-95" dirty="0">
                <a:solidFill>
                  <a:srgbClr val="C00000"/>
                </a:solidFill>
                <a:cs typeface="Microsoft Sans Serif"/>
              </a:rPr>
              <a:t>r</a:t>
            </a:r>
            <a:r>
              <a:rPr sz="3200" spc="-135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3200" spc="2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409" dirty="0">
                <a:solidFill>
                  <a:srgbClr val="C00000"/>
                </a:solidFill>
                <a:cs typeface="Microsoft Sans Serif"/>
              </a:rPr>
              <a:t>m</a:t>
            </a:r>
            <a:r>
              <a:rPr sz="3200" spc="-100" dirty="0">
                <a:solidFill>
                  <a:srgbClr val="C00000"/>
                </a:solidFill>
                <a:cs typeface="Microsoft Sans Serif"/>
              </a:rPr>
              <a:t>igh</a:t>
            </a:r>
            <a:r>
              <a:rPr sz="3200" spc="-60" dirty="0">
                <a:solidFill>
                  <a:srgbClr val="C00000"/>
                </a:solidFill>
                <a:cs typeface="Microsoft Sans Serif"/>
              </a:rPr>
              <a:t>t</a:t>
            </a:r>
            <a:r>
              <a:rPr sz="3200" spc="2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25" dirty="0">
                <a:solidFill>
                  <a:srgbClr val="C00000"/>
                </a:solidFill>
                <a:cs typeface="Microsoft Sans Serif"/>
              </a:rPr>
              <a:t>b</a:t>
            </a:r>
            <a:r>
              <a:rPr sz="3200" spc="-135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3200" spc="3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70" dirty="0">
                <a:solidFill>
                  <a:srgbClr val="C00000"/>
                </a:solidFill>
                <a:cs typeface="Microsoft Sans Serif"/>
              </a:rPr>
              <a:t>g</a:t>
            </a:r>
            <a:r>
              <a:rPr sz="3200" spc="-15" dirty="0">
                <a:solidFill>
                  <a:srgbClr val="C00000"/>
                </a:solidFill>
                <a:cs typeface="Microsoft Sans Serif"/>
              </a:rPr>
              <a:t>a</a:t>
            </a:r>
            <a:r>
              <a:rPr sz="3200" spc="-25" dirty="0">
                <a:solidFill>
                  <a:srgbClr val="C00000"/>
                </a:solidFill>
                <a:cs typeface="Microsoft Sans Serif"/>
              </a:rPr>
              <a:t>p</a:t>
            </a:r>
            <a:r>
              <a:rPr sz="3200" spc="-405" dirty="0">
                <a:solidFill>
                  <a:srgbClr val="C00000"/>
                </a:solidFill>
                <a:cs typeface="Microsoft Sans Serif"/>
              </a:rPr>
              <a:t>s</a:t>
            </a:r>
            <a:r>
              <a:rPr sz="3200" spc="3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95" dirty="0">
                <a:solidFill>
                  <a:srgbClr val="C00000"/>
                </a:solidFill>
                <a:cs typeface="Microsoft Sans Serif"/>
              </a:rPr>
              <a:t>i</a:t>
            </a:r>
            <a:r>
              <a:rPr sz="3200" spc="-220" dirty="0">
                <a:solidFill>
                  <a:srgbClr val="C00000"/>
                </a:solidFill>
                <a:cs typeface="Microsoft Sans Serif"/>
              </a:rPr>
              <a:t>n</a:t>
            </a:r>
            <a:r>
              <a:rPr sz="3200" spc="2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3200" spc="-125" dirty="0">
                <a:solidFill>
                  <a:srgbClr val="C00000"/>
                </a:solidFill>
                <a:cs typeface="Microsoft Sans Serif"/>
              </a:rPr>
              <a:t>the  </a:t>
            </a:r>
            <a:r>
              <a:rPr sz="3200" spc="-190" dirty="0">
                <a:solidFill>
                  <a:srgbClr val="C00000"/>
                </a:solidFill>
                <a:cs typeface="Microsoft Sans Serif"/>
              </a:rPr>
              <a:t>contours</a:t>
            </a:r>
            <a:r>
              <a:rPr sz="3200" spc="-190" dirty="0">
                <a:cs typeface="Microsoft Sans Serif"/>
              </a:rPr>
              <a:t>)</a:t>
            </a:r>
            <a:endParaRPr sz="3200" dirty="0">
              <a:cs typeface="Microsoft Sans Serif"/>
            </a:endParaRPr>
          </a:p>
          <a:p>
            <a:pPr marL="424180" indent="-386715">
              <a:lnSpc>
                <a:spcPct val="100000"/>
              </a:lnSpc>
              <a:spcBef>
                <a:spcPts val="710"/>
              </a:spcBef>
              <a:buAutoNum type="arabicPeriod" startAt="2"/>
              <a:tabLst>
                <a:tab pos="424815" algn="l"/>
              </a:tabLst>
            </a:pPr>
            <a:r>
              <a:rPr sz="3200" spc="-260" dirty="0">
                <a:cs typeface="Microsoft Sans Serif"/>
              </a:rPr>
              <a:t>Link</a:t>
            </a:r>
            <a:r>
              <a:rPr sz="3200" spc="30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the</a:t>
            </a:r>
            <a:r>
              <a:rPr sz="3200" spc="30" dirty="0">
                <a:cs typeface="Microsoft Sans Serif"/>
              </a:rPr>
              <a:t> </a:t>
            </a:r>
            <a:r>
              <a:rPr sz="3200" spc="-160" dirty="0">
                <a:cs typeface="Microsoft Sans Serif"/>
              </a:rPr>
              <a:t>e</a:t>
            </a:r>
            <a:r>
              <a:rPr sz="3200" spc="-15" dirty="0">
                <a:cs typeface="Microsoft Sans Serif"/>
              </a:rPr>
              <a:t>d</a:t>
            </a:r>
            <a:r>
              <a:rPr sz="3200" spc="-65" dirty="0">
                <a:cs typeface="Microsoft Sans Serif"/>
              </a:rPr>
              <a:t>g</a:t>
            </a:r>
            <a:r>
              <a:rPr sz="3200" spc="-325" dirty="0">
                <a:cs typeface="Microsoft Sans Serif"/>
              </a:rPr>
              <a:t>es</a:t>
            </a:r>
            <a:r>
              <a:rPr sz="3200" spc="5" dirty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i</a:t>
            </a:r>
            <a:r>
              <a:rPr sz="3200" spc="-260" dirty="0">
                <a:cs typeface="Microsoft Sans Serif"/>
              </a:rPr>
              <a:t>n</a:t>
            </a:r>
            <a:r>
              <a:rPr sz="3200" spc="25" dirty="0">
                <a:cs typeface="Microsoft Sans Serif"/>
              </a:rPr>
              <a:t> </a:t>
            </a:r>
            <a:r>
              <a:rPr sz="3200" spc="-185" dirty="0">
                <a:cs typeface="Microsoft Sans Serif"/>
              </a:rPr>
              <a:t>I</a:t>
            </a:r>
            <a:r>
              <a:rPr sz="3200" spc="7" baseline="-20467" dirty="0">
                <a:cs typeface="Microsoft Sans Serif"/>
              </a:rPr>
              <a:t>2</a:t>
            </a:r>
            <a:r>
              <a:rPr sz="3200" spc="-175" dirty="0">
                <a:cs typeface="Microsoft Sans Serif"/>
              </a:rPr>
              <a:t>(</a:t>
            </a:r>
            <a:r>
              <a:rPr sz="3200" spc="-30" dirty="0">
                <a:cs typeface="Microsoft Sans Serif"/>
              </a:rPr>
              <a:t>i</a:t>
            </a:r>
            <a:r>
              <a:rPr sz="3200" spc="-170" dirty="0">
                <a:cs typeface="Microsoft Sans Serif"/>
              </a:rPr>
              <a:t>,</a:t>
            </a:r>
            <a:r>
              <a:rPr sz="3200" spc="20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j</a:t>
            </a:r>
            <a:r>
              <a:rPr sz="3200" spc="-125" dirty="0">
                <a:cs typeface="Microsoft Sans Serif"/>
              </a:rPr>
              <a:t>)</a:t>
            </a:r>
            <a:r>
              <a:rPr sz="3200" spc="35" dirty="0">
                <a:cs typeface="Microsoft Sans Serif"/>
              </a:rPr>
              <a:t> </a:t>
            </a:r>
            <a:r>
              <a:rPr sz="3200" i="1" spc="-110" dirty="0">
                <a:cs typeface="Arial"/>
              </a:rPr>
              <a:t>i</a:t>
            </a:r>
            <a:r>
              <a:rPr sz="3200" i="1" spc="-250" dirty="0">
                <a:cs typeface="Arial"/>
              </a:rPr>
              <a:t>n</a:t>
            </a:r>
            <a:r>
              <a:rPr sz="3200" i="1" spc="-90" dirty="0">
                <a:cs typeface="Arial"/>
              </a:rPr>
              <a:t>to</a:t>
            </a:r>
            <a:r>
              <a:rPr sz="3200" i="1" spc="-20" dirty="0">
                <a:cs typeface="Arial"/>
              </a:rPr>
              <a:t> </a:t>
            </a:r>
            <a:r>
              <a:rPr sz="3200" i="1" spc="-280" dirty="0">
                <a:cs typeface="Arial"/>
              </a:rPr>
              <a:t>co</a:t>
            </a:r>
            <a:r>
              <a:rPr sz="3200" i="1" spc="-285" dirty="0">
                <a:cs typeface="Arial"/>
              </a:rPr>
              <a:t>n</a:t>
            </a:r>
            <a:r>
              <a:rPr sz="3200" i="1" spc="-60" dirty="0">
                <a:cs typeface="Arial"/>
              </a:rPr>
              <a:t>t</a:t>
            </a:r>
            <a:r>
              <a:rPr sz="3200" i="1" spc="-114" dirty="0">
                <a:cs typeface="Arial"/>
              </a:rPr>
              <a:t>o</a:t>
            </a:r>
            <a:r>
              <a:rPr sz="3200" i="1" spc="-215" dirty="0">
                <a:cs typeface="Arial"/>
              </a:rPr>
              <a:t>u</a:t>
            </a:r>
            <a:r>
              <a:rPr sz="3200" i="1" spc="-229" dirty="0">
                <a:cs typeface="Arial"/>
              </a:rPr>
              <a:t>r</a:t>
            </a:r>
            <a:r>
              <a:rPr sz="3200" i="1" spc="-484" dirty="0">
                <a:cs typeface="Arial"/>
              </a:rPr>
              <a:t>s</a:t>
            </a:r>
            <a:endParaRPr sz="3200" dirty="0">
              <a:cs typeface="Arial"/>
            </a:endParaRPr>
          </a:p>
          <a:p>
            <a:pPr marL="932815" lvl="1" indent="-52959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933450" algn="l"/>
              </a:tabLst>
            </a:pPr>
            <a:r>
              <a:rPr sz="3200" spc="-225" dirty="0">
                <a:cs typeface="Microsoft Sans Serif"/>
              </a:rPr>
              <a:t>Look</a:t>
            </a:r>
            <a:r>
              <a:rPr sz="3200" spc="10" dirty="0">
                <a:cs typeface="Microsoft Sans Serif"/>
              </a:rPr>
              <a:t> </a:t>
            </a:r>
            <a:r>
              <a:rPr sz="3200" spc="-105" dirty="0">
                <a:cs typeface="Microsoft Sans Serif"/>
              </a:rPr>
              <a:t>i</a:t>
            </a:r>
            <a:r>
              <a:rPr sz="3200" spc="-235" dirty="0">
                <a:cs typeface="Microsoft Sans Serif"/>
              </a:rPr>
              <a:t>n</a:t>
            </a:r>
            <a:r>
              <a:rPr sz="3200" spc="25" dirty="0">
                <a:cs typeface="Microsoft Sans Serif"/>
              </a:rPr>
              <a:t> </a:t>
            </a:r>
            <a:r>
              <a:rPr sz="3200" spc="-160" dirty="0">
                <a:cs typeface="Microsoft Sans Serif"/>
              </a:rPr>
              <a:t>I</a:t>
            </a:r>
            <a:r>
              <a:rPr sz="3200" baseline="-21241" dirty="0">
                <a:cs typeface="Microsoft Sans Serif"/>
              </a:rPr>
              <a:t>1</a:t>
            </a:r>
            <a:r>
              <a:rPr sz="3200" spc="-165" dirty="0">
                <a:cs typeface="Microsoft Sans Serif"/>
              </a:rPr>
              <a:t>(</a:t>
            </a:r>
            <a:r>
              <a:rPr sz="3200" spc="-20" dirty="0">
                <a:cs typeface="Microsoft Sans Serif"/>
              </a:rPr>
              <a:t>i</a:t>
            </a:r>
            <a:r>
              <a:rPr sz="3200" spc="-155" dirty="0">
                <a:cs typeface="Microsoft Sans Serif"/>
              </a:rPr>
              <a:t>,</a:t>
            </a:r>
            <a:r>
              <a:rPr sz="3200" spc="25" dirty="0">
                <a:cs typeface="Microsoft Sans Serif"/>
              </a:rPr>
              <a:t> </a:t>
            </a:r>
            <a:r>
              <a:rPr sz="3200" spc="-20" dirty="0">
                <a:cs typeface="Microsoft Sans Serif"/>
              </a:rPr>
              <a:t>j</a:t>
            </a:r>
            <a:r>
              <a:rPr sz="3200" spc="-165" dirty="0">
                <a:cs typeface="Microsoft Sans Serif"/>
              </a:rPr>
              <a:t>)</a:t>
            </a:r>
            <a:r>
              <a:rPr sz="3200" spc="10" dirty="0">
                <a:cs typeface="Microsoft Sans Serif"/>
              </a:rPr>
              <a:t> </a:t>
            </a:r>
            <a:r>
              <a:rPr sz="3200" i="1" spc="-265" dirty="0">
                <a:cs typeface="Arial"/>
              </a:rPr>
              <a:t>w</a:t>
            </a:r>
            <a:r>
              <a:rPr sz="3200" i="1" spc="-315" dirty="0">
                <a:cs typeface="Arial"/>
              </a:rPr>
              <a:t>he</a:t>
            </a:r>
            <a:r>
              <a:rPr sz="3200" i="1" spc="-310" dirty="0">
                <a:cs typeface="Arial"/>
              </a:rPr>
              <a:t>n</a:t>
            </a:r>
            <a:r>
              <a:rPr sz="3200" i="1" dirty="0">
                <a:cs typeface="Arial"/>
              </a:rPr>
              <a:t> </a:t>
            </a:r>
            <a:r>
              <a:rPr sz="3200" i="1" spc="-145" dirty="0">
                <a:cs typeface="Arial"/>
              </a:rPr>
              <a:t>a</a:t>
            </a:r>
            <a:r>
              <a:rPr sz="3200" i="1" spc="-20" dirty="0">
                <a:cs typeface="Arial"/>
              </a:rPr>
              <a:t> </a:t>
            </a:r>
            <a:r>
              <a:rPr sz="3200" i="1" spc="-80" dirty="0">
                <a:cs typeface="Arial"/>
              </a:rPr>
              <a:t>g</a:t>
            </a:r>
            <a:r>
              <a:rPr sz="3200" i="1" spc="-75" dirty="0">
                <a:cs typeface="Arial"/>
              </a:rPr>
              <a:t>a</a:t>
            </a:r>
            <a:r>
              <a:rPr sz="3200" i="1" spc="-145" dirty="0">
                <a:cs typeface="Arial"/>
              </a:rPr>
              <a:t>p</a:t>
            </a:r>
            <a:r>
              <a:rPr sz="3200" i="1" spc="-20" dirty="0">
                <a:cs typeface="Arial"/>
              </a:rPr>
              <a:t> </a:t>
            </a:r>
            <a:r>
              <a:rPr sz="3200" i="1" spc="-145" dirty="0">
                <a:cs typeface="Arial"/>
              </a:rPr>
              <a:t>i</a:t>
            </a:r>
            <a:r>
              <a:rPr sz="3200" i="1" spc="-305" dirty="0">
                <a:cs typeface="Arial"/>
              </a:rPr>
              <a:t>s</a:t>
            </a:r>
            <a:r>
              <a:rPr sz="3200" i="1" spc="-15" dirty="0">
                <a:cs typeface="Arial"/>
              </a:rPr>
              <a:t> </a:t>
            </a:r>
            <a:r>
              <a:rPr sz="3200" i="1" spc="110" dirty="0" smtClean="0">
                <a:cs typeface="Arial"/>
              </a:rPr>
              <a:t>f</a:t>
            </a:r>
            <a:r>
              <a:rPr sz="3200" i="1" spc="-254" dirty="0" smtClean="0">
                <a:cs typeface="Arial"/>
              </a:rPr>
              <a:t>ou</a:t>
            </a:r>
            <a:r>
              <a:rPr sz="3200" i="1" spc="-250" dirty="0" smtClean="0">
                <a:cs typeface="Arial"/>
              </a:rPr>
              <a:t>n</a:t>
            </a:r>
            <a:r>
              <a:rPr sz="3200" i="1" spc="-150" dirty="0" smtClean="0">
                <a:cs typeface="Arial"/>
              </a:rPr>
              <a:t>d.</a:t>
            </a:r>
            <a:endParaRPr lang="en-IN" sz="3200" dirty="0">
              <a:cs typeface="Arial"/>
            </a:endParaRPr>
          </a:p>
          <a:p>
            <a:pPr marL="932815" lvl="1" indent="-52959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933450" algn="l"/>
              </a:tabLst>
            </a:pPr>
            <a:r>
              <a:rPr sz="3200" spc="-215" dirty="0" smtClean="0">
                <a:cs typeface="Microsoft Sans Serif"/>
              </a:rPr>
              <a:t>By</a:t>
            </a:r>
            <a:r>
              <a:rPr sz="3200" spc="-210" dirty="0" smtClean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examining </a:t>
            </a:r>
            <a:r>
              <a:rPr sz="3200" spc="-155" dirty="0">
                <a:cs typeface="Microsoft Sans Serif"/>
              </a:rPr>
              <a:t>the</a:t>
            </a:r>
            <a:r>
              <a:rPr sz="3200" spc="-150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8 </a:t>
            </a:r>
            <a:r>
              <a:rPr sz="3200" spc="-155" dirty="0">
                <a:cs typeface="Microsoft Sans Serif"/>
              </a:rPr>
              <a:t>neighbors </a:t>
            </a:r>
            <a:r>
              <a:rPr sz="3200" spc="-170" dirty="0">
                <a:cs typeface="Microsoft Sans Serif"/>
              </a:rPr>
              <a:t>in</a:t>
            </a:r>
            <a:r>
              <a:rPr sz="3200" spc="-16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I</a:t>
            </a:r>
            <a:r>
              <a:rPr sz="3200" spc="-150" baseline="-21241" dirty="0">
                <a:cs typeface="Microsoft Sans Serif"/>
              </a:rPr>
              <a:t>1</a:t>
            </a:r>
            <a:r>
              <a:rPr sz="3200" spc="-100" dirty="0">
                <a:cs typeface="Microsoft Sans Serif"/>
              </a:rPr>
              <a:t>(i, </a:t>
            </a:r>
            <a:r>
              <a:rPr sz="3200" spc="-65" dirty="0">
                <a:cs typeface="Microsoft Sans Serif"/>
              </a:rPr>
              <a:t>j)</a:t>
            </a:r>
            <a:r>
              <a:rPr sz="3200" i="1" spc="-65" dirty="0">
                <a:cs typeface="Arial"/>
              </a:rPr>
              <a:t>, </a:t>
            </a:r>
            <a:r>
              <a:rPr sz="3200" i="1" spc="-125" dirty="0">
                <a:cs typeface="Arial"/>
              </a:rPr>
              <a:t>gather </a:t>
            </a:r>
            <a:r>
              <a:rPr sz="3200" i="1" spc="-190" dirty="0">
                <a:cs typeface="Arial"/>
              </a:rPr>
              <a:t>edge </a:t>
            </a:r>
            <a:r>
              <a:rPr sz="3200" i="1" spc="-185" dirty="0">
                <a:cs typeface="Arial"/>
              </a:rPr>
              <a:t> </a:t>
            </a:r>
            <a:r>
              <a:rPr sz="3200" i="1" spc="-145" dirty="0">
                <a:cs typeface="Arial"/>
              </a:rPr>
              <a:t>p</a:t>
            </a:r>
            <a:r>
              <a:rPr sz="3200" i="1" spc="-135" dirty="0">
                <a:cs typeface="Arial"/>
              </a:rPr>
              <a:t>o</a:t>
            </a:r>
            <a:r>
              <a:rPr sz="3200" i="1" spc="-100" dirty="0">
                <a:cs typeface="Arial"/>
              </a:rPr>
              <a:t>i</a:t>
            </a:r>
            <a:r>
              <a:rPr sz="3200" i="1" spc="-225" dirty="0">
                <a:cs typeface="Arial"/>
              </a:rPr>
              <a:t>nts</a:t>
            </a:r>
            <a:r>
              <a:rPr sz="3200" i="1" spc="-45" dirty="0">
                <a:cs typeface="Arial"/>
              </a:rPr>
              <a:t> </a:t>
            </a:r>
            <a:r>
              <a:rPr sz="3200" i="1" spc="65" dirty="0">
                <a:cs typeface="Arial"/>
              </a:rPr>
              <a:t>f</a:t>
            </a:r>
            <a:r>
              <a:rPr sz="3200" i="1" spc="40" dirty="0">
                <a:cs typeface="Arial"/>
              </a:rPr>
              <a:t>r</a:t>
            </a:r>
            <a:r>
              <a:rPr sz="3200" i="1" spc="-290" dirty="0">
                <a:cs typeface="Arial"/>
              </a:rPr>
              <a:t>om</a:t>
            </a:r>
            <a:r>
              <a:rPr sz="3200" i="1" spc="-10" dirty="0">
                <a:cs typeface="Arial"/>
              </a:rPr>
              <a:t> </a:t>
            </a:r>
            <a:r>
              <a:rPr sz="3200" spc="-150" dirty="0">
                <a:cs typeface="Microsoft Sans Serif"/>
              </a:rPr>
              <a:t>I</a:t>
            </a:r>
            <a:r>
              <a:rPr sz="3200" spc="-7" baseline="-21241" dirty="0">
                <a:cs typeface="Microsoft Sans Serif"/>
              </a:rPr>
              <a:t>1</a:t>
            </a:r>
            <a:r>
              <a:rPr sz="3200" spc="-165" dirty="0">
                <a:cs typeface="Microsoft Sans Serif"/>
              </a:rPr>
              <a:t>(</a:t>
            </a:r>
            <a:r>
              <a:rPr sz="3200" spc="-20" dirty="0">
                <a:cs typeface="Microsoft Sans Serif"/>
              </a:rPr>
              <a:t>i</a:t>
            </a:r>
            <a:r>
              <a:rPr sz="3200" spc="-155" dirty="0">
                <a:cs typeface="Microsoft Sans Serif"/>
              </a:rPr>
              <a:t>,</a:t>
            </a:r>
            <a:r>
              <a:rPr sz="3200" spc="25" dirty="0">
                <a:cs typeface="Microsoft Sans Serif"/>
              </a:rPr>
              <a:t> </a:t>
            </a:r>
            <a:r>
              <a:rPr sz="3200" spc="-20" dirty="0">
                <a:cs typeface="Microsoft Sans Serif"/>
              </a:rPr>
              <a:t>j</a:t>
            </a:r>
            <a:r>
              <a:rPr sz="3200" spc="-165" dirty="0">
                <a:cs typeface="Microsoft Sans Serif"/>
              </a:rPr>
              <a:t>)</a:t>
            </a:r>
            <a:r>
              <a:rPr sz="3200" spc="5" dirty="0">
                <a:cs typeface="Microsoft Sans Serif"/>
              </a:rPr>
              <a:t> </a:t>
            </a:r>
            <a:r>
              <a:rPr sz="3200" spc="-135" dirty="0">
                <a:cs typeface="Microsoft Sans Serif"/>
              </a:rPr>
              <a:t>until</a:t>
            </a:r>
            <a:r>
              <a:rPr sz="3200" spc="25" dirty="0">
                <a:cs typeface="Microsoft Sans Serif"/>
              </a:rPr>
              <a:t> </a:t>
            </a:r>
            <a:r>
              <a:rPr sz="3200" spc="-160" dirty="0">
                <a:cs typeface="Microsoft Sans Serif"/>
              </a:rPr>
              <a:t>the</a:t>
            </a:r>
            <a:r>
              <a:rPr sz="3200" dirty="0">
                <a:cs typeface="Microsoft Sans Serif"/>
              </a:rPr>
              <a:t> </a:t>
            </a:r>
            <a:r>
              <a:rPr sz="3200" spc="-55" dirty="0">
                <a:cs typeface="Microsoft Sans Serif"/>
              </a:rPr>
              <a:t>g</a:t>
            </a:r>
            <a:r>
              <a:rPr sz="3200" spc="-10" dirty="0">
                <a:cs typeface="Microsoft Sans Serif"/>
              </a:rPr>
              <a:t>ap</a:t>
            </a:r>
            <a:r>
              <a:rPr sz="3200" spc="25" dirty="0">
                <a:cs typeface="Microsoft Sans Serif"/>
              </a:rPr>
              <a:t> </a:t>
            </a:r>
            <a:r>
              <a:rPr sz="3200" spc="-250" dirty="0">
                <a:cs typeface="Microsoft Sans Serif"/>
              </a:rPr>
              <a:t>has</a:t>
            </a:r>
            <a:r>
              <a:rPr sz="3200" spc="5" dirty="0">
                <a:cs typeface="Microsoft Sans Serif"/>
              </a:rPr>
              <a:t> </a:t>
            </a:r>
            <a:r>
              <a:rPr sz="3200" spc="-80" dirty="0">
                <a:cs typeface="Microsoft Sans Serif"/>
              </a:rPr>
              <a:t>b</a:t>
            </a:r>
            <a:r>
              <a:rPr sz="3200" spc="-75" dirty="0">
                <a:cs typeface="Microsoft Sans Serif"/>
              </a:rPr>
              <a:t>e</a:t>
            </a:r>
            <a:r>
              <a:rPr sz="3200" spc="-225" dirty="0">
                <a:cs typeface="Microsoft Sans Serif"/>
              </a:rPr>
              <a:t>en</a:t>
            </a:r>
            <a:r>
              <a:rPr sz="3200" spc="-5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brid</a:t>
            </a:r>
            <a:r>
              <a:rPr sz="3200" spc="-55" dirty="0">
                <a:cs typeface="Microsoft Sans Serif"/>
              </a:rPr>
              <a:t>g</a:t>
            </a:r>
            <a:r>
              <a:rPr sz="3200" spc="-80" dirty="0">
                <a:cs typeface="Microsoft Sans Serif"/>
              </a:rPr>
              <a:t>ed</a:t>
            </a:r>
            <a:r>
              <a:rPr sz="3200" spc="5" dirty="0">
                <a:cs typeface="Microsoft Sans Serif"/>
              </a:rPr>
              <a:t> </a:t>
            </a:r>
            <a:r>
              <a:rPr sz="3200" spc="-85" dirty="0">
                <a:cs typeface="Microsoft Sans Serif"/>
              </a:rPr>
              <a:t>to</a:t>
            </a:r>
            <a:r>
              <a:rPr sz="3200" spc="5" dirty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an  </a:t>
            </a:r>
            <a:r>
              <a:rPr sz="3200" spc="-90" dirty="0">
                <a:cs typeface="Microsoft Sans Serif"/>
              </a:rPr>
              <a:t>edge</a:t>
            </a:r>
            <a:r>
              <a:rPr sz="3200" spc="-10" dirty="0">
                <a:cs typeface="Microsoft Sans Serif"/>
              </a:rPr>
              <a:t> </a:t>
            </a:r>
            <a:r>
              <a:rPr sz="3200" spc="-170" dirty="0">
                <a:cs typeface="Microsoft Sans Serif"/>
              </a:rPr>
              <a:t>in</a:t>
            </a:r>
            <a:r>
              <a:rPr sz="3200" spc="2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I</a:t>
            </a:r>
            <a:r>
              <a:rPr sz="3200" spc="-150" baseline="-21241" dirty="0">
                <a:cs typeface="Microsoft Sans Serif"/>
              </a:rPr>
              <a:t>2</a:t>
            </a:r>
            <a:r>
              <a:rPr sz="3200" spc="-100" dirty="0">
                <a:cs typeface="Microsoft Sans Serif"/>
              </a:rPr>
              <a:t>(i,</a:t>
            </a:r>
            <a:r>
              <a:rPr sz="3200" spc="25" dirty="0">
                <a:cs typeface="Microsoft Sans Serif"/>
              </a:rPr>
              <a:t> </a:t>
            </a:r>
            <a:r>
              <a:rPr sz="3200" spc="-110" dirty="0">
                <a:cs typeface="Microsoft Sans Serif"/>
              </a:rPr>
              <a:t>j)</a:t>
            </a:r>
            <a:r>
              <a:rPr sz="3200" i="1" spc="-110" dirty="0">
                <a:cs typeface="Arial"/>
              </a:rPr>
              <a:t>.</a:t>
            </a:r>
            <a:endParaRPr sz="3200" dirty="0"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83224"/>
            <a:ext cx="939546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sz="5400" spc="-250" dirty="0">
                <a:solidFill>
                  <a:srgbClr val="003399"/>
                </a:solidFill>
                <a:latin typeface="+mn-lt"/>
              </a:rPr>
              <a:t>Algorithm</a:t>
            </a:r>
            <a:r>
              <a:rPr sz="5400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spc="-85" dirty="0">
                <a:solidFill>
                  <a:srgbClr val="003399"/>
                </a:solidFill>
                <a:latin typeface="+mn-lt"/>
              </a:rPr>
              <a:t>-</a:t>
            </a:r>
            <a:r>
              <a:rPr sz="5400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spc="-335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spc="-409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spc="-105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spc="-43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spc="-6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spc="-350" dirty="0">
                <a:solidFill>
                  <a:srgbClr val="003399"/>
                </a:solidFill>
                <a:latin typeface="+mn-lt"/>
              </a:rPr>
              <a:t>Detector</a:t>
            </a:r>
            <a:r>
              <a:rPr sz="5400" spc="-7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spc="-5" dirty="0">
                <a:solidFill>
                  <a:srgbClr val="003399"/>
                </a:solidFill>
                <a:latin typeface="+mn-lt"/>
              </a:rPr>
              <a:t>…</a:t>
            </a:r>
            <a:endParaRPr sz="5400" dirty="0">
              <a:latin typeface="+mn-lt"/>
            </a:endParaRPr>
          </a:p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sz="5400" spc="-254" dirty="0">
                <a:solidFill>
                  <a:srgbClr val="C00000"/>
                </a:solidFill>
                <a:latin typeface="+mn-lt"/>
              </a:rPr>
              <a:t>Hy</a:t>
            </a:r>
            <a:r>
              <a:rPr sz="5400" spc="-220" dirty="0">
                <a:solidFill>
                  <a:srgbClr val="C00000"/>
                </a:solidFill>
                <a:latin typeface="+mn-lt"/>
              </a:rPr>
              <a:t>s</a:t>
            </a:r>
            <a:r>
              <a:rPr sz="5400" spc="-240" dirty="0">
                <a:solidFill>
                  <a:srgbClr val="C00000"/>
                </a:solidFill>
                <a:latin typeface="+mn-lt"/>
              </a:rPr>
              <a:t>te</a:t>
            </a:r>
            <a:r>
              <a:rPr sz="5400" spc="-155" dirty="0">
                <a:solidFill>
                  <a:srgbClr val="C00000"/>
                </a:solidFill>
                <a:latin typeface="+mn-lt"/>
              </a:rPr>
              <a:t>r</a:t>
            </a:r>
            <a:r>
              <a:rPr sz="5400" spc="-270" dirty="0">
                <a:solidFill>
                  <a:srgbClr val="C00000"/>
                </a:solidFill>
                <a:latin typeface="+mn-lt"/>
              </a:rPr>
              <a:t>esis</a:t>
            </a:r>
            <a:r>
              <a:rPr sz="5400" spc="-75" dirty="0">
                <a:solidFill>
                  <a:srgbClr val="C00000"/>
                </a:solidFill>
                <a:latin typeface="+mn-lt"/>
              </a:rPr>
              <a:t> </a:t>
            </a:r>
            <a:r>
              <a:rPr sz="5400" spc="-245" dirty="0">
                <a:solidFill>
                  <a:srgbClr val="C00000"/>
                </a:solidFill>
                <a:latin typeface="+mn-lt"/>
              </a:rPr>
              <a:t>th</a:t>
            </a:r>
            <a:r>
              <a:rPr sz="5400" spc="-150" dirty="0">
                <a:solidFill>
                  <a:srgbClr val="C00000"/>
                </a:solidFill>
                <a:latin typeface="+mn-lt"/>
              </a:rPr>
              <a:t>r</a:t>
            </a:r>
            <a:r>
              <a:rPr sz="5400" spc="-280" dirty="0">
                <a:solidFill>
                  <a:srgbClr val="C00000"/>
                </a:solidFill>
                <a:latin typeface="+mn-lt"/>
              </a:rPr>
              <a:t>es</a:t>
            </a:r>
            <a:r>
              <a:rPr sz="5400" spc="-300" dirty="0">
                <a:solidFill>
                  <a:srgbClr val="C00000"/>
                </a:solidFill>
                <a:latin typeface="+mn-lt"/>
              </a:rPr>
              <a:t>h</a:t>
            </a:r>
            <a:r>
              <a:rPr sz="5400" spc="-204" dirty="0">
                <a:solidFill>
                  <a:srgbClr val="C00000"/>
                </a:solidFill>
                <a:latin typeface="+mn-lt"/>
              </a:rPr>
              <a:t>o</a:t>
            </a:r>
            <a:r>
              <a:rPr sz="5400" spc="-105" dirty="0">
                <a:solidFill>
                  <a:srgbClr val="C00000"/>
                </a:solidFill>
                <a:latin typeface="+mn-lt"/>
              </a:rPr>
              <a:t>l</a:t>
            </a:r>
            <a:r>
              <a:rPr sz="5400" spc="-254" dirty="0">
                <a:solidFill>
                  <a:srgbClr val="C00000"/>
                </a:solidFill>
                <a:latin typeface="+mn-lt"/>
              </a:rPr>
              <a:t>d</a:t>
            </a:r>
            <a:r>
              <a:rPr sz="5400" spc="-95" dirty="0">
                <a:solidFill>
                  <a:srgbClr val="C00000"/>
                </a:solidFill>
                <a:latin typeface="+mn-lt"/>
              </a:rPr>
              <a:t>i</a:t>
            </a:r>
            <a:r>
              <a:rPr sz="5400" spc="-215" dirty="0">
                <a:solidFill>
                  <a:srgbClr val="C00000"/>
                </a:solidFill>
                <a:latin typeface="+mn-lt"/>
              </a:rPr>
              <a:t>n</a:t>
            </a:r>
            <a:r>
              <a:rPr sz="5400" spc="-245" dirty="0">
                <a:solidFill>
                  <a:srgbClr val="C00000"/>
                </a:solidFill>
                <a:latin typeface="+mn-lt"/>
              </a:rPr>
              <a:t>g</a:t>
            </a:r>
            <a:r>
              <a:rPr sz="5400" spc="-210" dirty="0">
                <a:solidFill>
                  <a:srgbClr val="C00000"/>
                </a:solidFill>
                <a:latin typeface="+mn-lt"/>
              </a:rPr>
              <a:t>/Edge</a:t>
            </a:r>
            <a:r>
              <a:rPr sz="5400" spc="-65" dirty="0">
                <a:solidFill>
                  <a:srgbClr val="C00000"/>
                </a:solidFill>
                <a:latin typeface="+mn-lt"/>
              </a:rPr>
              <a:t> </a:t>
            </a:r>
            <a:r>
              <a:rPr sz="5400" spc="-265" dirty="0">
                <a:solidFill>
                  <a:srgbClr val="C00000"/>
                </a:solidFill>
                <a:latin typeface="+mn-lt"/>
              </a:rPr>
              <a:t>Lin</a:t>
            </a:r>
            <a:r>
              <a:rPr sz="5400" spc="-290" dirty="0">
                <a:solidFill>
                  <a:srgbClr val="C00000"/>
                </a:solidFill>
                <a:latin typeface="+mn-lt"/>
              </a:rPr>
              <a:t>k</a:t>
            </a:r>
            <a:r>
              <a:rPr sz="5400" spc="-185" dirty="0">
                <a:solidFill>
                  <a:srgbClr val="C00000"/>
                </a:solidFill>
                <a:latin typeface="+mn-lt"/>
              </a:rPr>
              <a:t>ing</a:t>
            </a:r>
            <a:endParaRPr sz="5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96342" y="3578787"/>
            <a:ext cx="347133" cy="3471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 sz="2050"/>
          </a:p>
        </p:txBody>
      </p:sp>
      <p:sp>
        <p:nvSpPr>
          <p:cNvPr id="7" name="object 7"/>
          <p:cNvSpPr/>
          <p:nvPr/>
        </p:nvSpPr>
        <p:spPr>
          <a:xfrm>
            <a:off x="2651215" y="4041946"/>
            <a:ext cx="347133" cy="3471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 sz="2050"/>
          </a:p>
        </p:txBody>
      </p:sp>
      <p:grpSp>
        <p:nvGrpSpPr>
          <p:cNvPr id="50" name="object 50"/>
          <p:cNvGrpSpPr/>
          <p:nvPr/>
        </p:nvGrpSpPr>
        <p:grpSpPr>
          <a:xfrm>
            <a:off x="9037616" y="3120152"/>
            <a:ext cx="370276" cy="370276"/>
            <a:chOff x="7935468" y="1743455"/>
            <a:chExt cx="325120" cy="325120"/>
          </a:xfrm>
        </p:grpSpPr>
        <p:sp>
          <p:nvSpPr>
            <p:cNvPr id="51" name="object 51"/>
            <p:cNvSpPr/>
            <p:nvPr/>
          </p:nvSpPr>
          <p:spPr>
            <a:xfrm>
              <a:off x="7945374" y="17533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7945374" y="17533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8581136" y="3620024"/>
            <a:ext cx="370276" cy="370276"/>
            <a:chOff x="7534656" y="2182367"/>
            <a:chExt cx="325120" cy="325120"/>
          </a:xfrm>
        </p:grpSpPr>
        <p:sp>
          <p:nvSpPr>
            <p:cNvPr id="48" name="object 48"/>
            <p:cNvSpPr/>
            <p:nvPr/>
          </p:nvSpPr>
          <p:spPr>
            <a:xfrm>
              <a:off x="7544562" y="219227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544562" y="219227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649083" y="3640852"/>
            <a:ext cx="370276" cy="370276"/>
            <a:chOff x="6716268" y="2200655"/>
            <a:chExt cx="325120" cy="325120"/>
          </a:xfrm>
        </p:grpSpPr>
        <p:sp>
          <p:nvSpPr>
            <p:cNvPr id="45" name="object 45"/>
            <p:cNvSpPr/>
            <p:nvPr/>
          </p:nvSpPr>
          <p:spPr>
            <a:xfrm>
              <a:off x="6726174" y="22105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726174" y="22105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626519" y="4140724"/>
            <a:ext cx="370276" cy="370276"/>
            <a:chOff x="6696456" y="2639567"/>
            <a:chExt cx="325120" cy="325120"/>
          </a:xfrm>
        </p:grpSpPr>
        <p:sp>
          <p:nvSpPr>
            <p:cNvPr id="42" name="object 42"/>
            <p:cNvSpPr/>
            <p:nvPr/>
          </p:nvSpPr>
          <p:spPr>
            <a:xfrm>
              <a:off x="6706362" y="264947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706362" y="264947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758685" y="4118161"/>
            <a:ext cx="370276" cy="370276"/>
            <a:chOff x="5934455" y="2619755"/>
            <a:chExt cx="325120" cy="325120"/>
          </a:xfrm>
        </p:grpSpPr>
        <p:sp>
          <p:nvSpPr>
            <p:cNvPr id="39" name="object 39"/>
            <p:cNvSpPr/>
            <p:nvPr/>
          </p:nvSpPr>
          <p:spPr>
            <a:xfrm>
              <a:off x="5944361" y="26296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944361" y="26296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758685" y="4552077"/>
            <a:ext cx="370276" cy="370276"/>
            <a:chOff x="5934455" y="3000755"/>
            <a:chExt cx="325120" cy="325120"/>
          </a:xfrm>
        </p:grpSpPr>
        <p:sp>
          <p:nvSpPr>
            <p:cNvPr id="36" name="object 36"/>
            <p:cNvSpPr/>
            <p:nvPr/>
          </p:nvSpPr>
          <p:spPr>
            <a:xfrm>
              <a:off x="5944361" y="30106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5944361" y="30106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25735"/>
              </p:ext>
            </p:extLst>
          </p:nvPr>
        </p:nvGraphicFramePr>
        <p:xfrm>
          <a:off x="1308738" y="3148917"/>
          <a:ext cx="8062163" cy="1979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1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8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85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2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35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02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906">
                <a:tc>
                  <a:txBody>
                    <a:bodyPr/>
                    <a:lstStyle/>
                    <a:p>
                      <a:pPr marL="31750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marL="31750">
                        <a:lnSpc>
                          <a:spcPts val="2645"/>
                        </a:lnSpc>
                        <a:spcBef>
                          <a:spcPts val="2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7606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645"/>
                        </a:lnSpc>
                        <a:spcBef>
                          <a:spcPts val="2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7606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645"/>
                        </a:lnSpc>
                        <a:spcBef>
                          <a:spcPts val="2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760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5"/>
                        </a:lnSpc>
                        <a:spcBef>
                          <a:spcPts val="2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760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5"/>
                        </a:lnSpc>
                        <a:spcBef>
                          <a:spcPts val="2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7606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2645"/>
                        </a:lnSpc>
                        <a:spcBef>
                          <a:spcPts val="2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37606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2645"/>
                        </a:lnSpc>
                        <a:spcBef>
                          <a:spcPts val="2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7606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645"/>
                        </a:lnSpc>
                        <a:spcBef>
                          <a:spcPts val="2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37606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2892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892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8928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8928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8928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8928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8928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892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92">
                <a:tc gridSpan="9">
                  <a:txBody>
                    <a:bodyPr/>
                    <a:lstStyle/>
                    <a:p>
                      <a:pPr marL="31750">
                        <a:lnSpc>
                          <a:spcPts val="2605"/>
                        </a:lnSpc>
                        <a:spcBef>
                          <a:spcPts val="515"/>
                        </a:spcBef>
                        <a:tabLst>
                          <a:tab pos="440055" algn="l"/>
                          <a:tab pos="851535" algn="l"/>
                          <a:tab pos="1263650" algn="l"/>
                          <a:tab pos="1675764" algn="l"/>
                          <a:tab pos="2087880" algn="l"/>
                          <a:tab pos="2499995" algn="l"/>
                          <a:tab pos="2912110" algn="l"/>
                          <a:tab pos="3366135" algn="l"/>
                          <a:tab pos="4069079" algn="l"/>
                        </a:tabLst>
                      </a:pPr>
                      <a:r>
                        <a:rPr sz="2600" spc="15" dirty="0">
                          <a:latin typeface="Times New Roman"/>
                          <a:cs typeface="Times New Roman"/>
                        </a:rPr>
                        <a:t>0	0	2	</a:t>
                      </a:r>
                      <a:r>
                        <a:rPr lang="en-IN" sz="2600" spc="15" dirty="0" smtClean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2600" spc="15" dirty="0" smtClean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600" spc="1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IN" sz="2600" spc="15" dirty="0" smtClean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2600" spc="15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IN" sz="2600" spc="15" baseline="0" dirty="0" smtClean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2600" spc="15" dirty="0" smtClean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600" spc="15" dirty="0">
                          <a:latin typeface="Times New Roman"/>
                          <a:cs typeface="Times New Roman"/>
                        </a:rPr>
                        <a:t>	0	0	</a:t>
                      </a:r>
                      <a:r>
                        <a:rPr lang="en-IN" sz="2600" spc="15" dirty="0" smtClean="0"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lang="en-IN" sz="2600" spc="15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4100" baseline="-810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800" baseline="5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448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  <a:spcBef>
                          <a:spcPts val="54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  <a:spcBef>
                          <a:spcPts val="54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585"/>
                        </a:lnSpc>
                        <a:spcBef>
                          <a:spcPts val="54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585"/>
                        </a:lnSpc>
                        <a:spcBef>
                          <a:spcPts val="54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585"/>
                        </a:lnSpc>
                        <a:spcBef>
                          <a:spcPts val="54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585"/>
                        </a:lnSpc>
                        <a:spcBef>
                          <a:spcPts val="54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2585"/>
                        </a:lnSpc>
                        <a:spcBef>
                          <a:spcPts val="54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19">
                <a:tc gridSpan="2">
                  <a:txBody>
                    <a:bodyPr/>
                    <a:lstStyle/>
                    <a:p>
                      <a:pPr marL="31750">
                        <a:lnSpc>
                          <a:spcPts val="2645"/>
                        </a:lnSpc>
                        <a:spcBef>
                          <a:spcPts val="860"/>
                        </a:spcBef>
                        <a:tabLst>
                          <a:tab pos="440055" algn="l"/>
                        </a:tabLst>
                      </a:pPr>
                      <a:r>
                        <a:rPr sz="2600" spc="15" dirty="0">
                          <a:latin typeface="Times New Roman"/>
                          <a:cs typeface="Times New Roman"/>
                        </a:rPr>
                        <a:t>0	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38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645"/>
                        </a:lnSpc>
                        <a:spcBef>
                          <a:spcPts val="8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38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5"/>
                        </a:lnSpc>
                        <a:spcBef>
                          <a:spcPts val="8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38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45"/>
                        </a:lnSpc>
                        <a:spcBef>
                          <a:spcPts val="8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124389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2645"/>
                        </a:lnSpc>
                        <a:spcBef>
                          <a:spcPts val="8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389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2645"/>
                        </a:lnSpc>
                        <a:spcBef>
                          <a:spcPts val="8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389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15"/>
                        </a:spcBef>
                        <a:tabLst>
                          <a:tab pos="504825" algn="l"/>
                        </a:tabLst>
                      </a:pPr>
                      <a:r>
                        <a:rPr sz="3800" spc="22" baseline="-4938" dirty="0">
                          <a:latin typeface="Times New Roman"/>
                          <a:cs typeface="Times New Roman"/>
                        </a:rPr>
                        <a:t>0	</a:t>
                      </a: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4489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9546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95462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95462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95462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95462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95462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95462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95462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object 53"/>
          <p:cNvGrpSpPr/>
          <p:nvPr/>
        </p:nvGrpSpPr>
        <p:grpSpPr>
          <a:xfrm>
            <a:off x="8581136" y="6049958"/>
            <a:ext cx="370276" cy="370276"/>
            <a:chOff x="7534656" y="4315967"/>
            <a:chExt cx="325120" cy="325120"/>
          </a:xfrm>
        </p:grpSpPr>
        <p:sp>
          <p:nvSpPr>
            <p:cNvPr id="54" name="object 54"/>
            <p:cNvSpPr/>
            <p:nvPr/>
          </p:nvSpPr>
          <p:spPr>
            <a:xfrm>
              <a:off x="7544562" y="432587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544562" y="432587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324768" y="6070786"/>
            <a:ext cx="370276" cy="370276"/>
            <a:chOff x="5553455" y="4334255"/>
            <a:chExt cx="325120" cy="325120"/>
          </a:xfrm>
        </p:grpSpPr>
        <p:sp>
          <p:nvSpPr>
            <p:cNvPr id="24" name="object 24"/>
            <p:cNvSpPr/>
            <p:nvPr/>
          </p:nvSpPr>
          <p:spPr>
            <a:xfrm>
              <a:off x="5563361" y="43441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563361" y="43441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324768" y="5550086"/>
            <a:ext cx="370276" cy="370276"/>
            <a:chOff x="5553455" y="3877055"/>
            <a:chExt cx="325120" cy="325120"/>
          </a:xfrm>
        </p:grpSpPr>
        <p:sp>
          <p:nvSpPr>
            <p:cNvPr id="27" name="object 27"/>
            <p:cNvSpPr/>
            <p:nvPr/>
          </p:nvSpPr>
          <p:spPr>
            <a:xfrm>
              <a:off x="5563361" y="38869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563361" y="38869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758685" y="5029386"/>
            <a:ext cx="370276" cy="370276"/>
            <a:chOff x="5934455" y="3419855"/>
            <a:chExt cx="325120" cy="325120"/>
          </a:xfrm>
        </p:grpSpPr>
        <p:sp>
          <p:nvSpPr>
            <p:cNvPr id="33" name="object 33"/>
            <p:cNvSpPr/>
            <p:nvPr/>
          </p:nvSpPr>
          <p:spPr>
            <a:xfrm>
              <a:off x="5944361" y="3429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944361" y="3429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324768" y="5029386"/>
            <a:ext cx="370276" cy="370276"/>
            <a:chOff x="5553455" y="3419855"/>
            <a:chExt cx="325120" cy="325120"/>
          </a:xfrm>
        </p:grpSpPr>
        <p:sp>
          <p:nvSpPr>
            <p:cNvPr id="30" name="object 30"/>
            <p:cNvSpPr/>
            <p:nvPr/>
          </p:nvSpPr>
          <p:spPr>
            <a:xfrm>
              <a:off x="5563361" y="3429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3361" y="3429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sp>
        <p:nvSpPr>
          <p:cNvPr id="10" name="object 10"/>
          <p:cNvSpPr/>
          <p:nvPr/>
        </p:nvSpPr>
        <p:spPr>
          <a:xfrm>
            <a:off x="3596342" y="3584010"/>
            <a:ext cx="347133" cy="3471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0"/>
          </a:p>
        </p:txBody>
      </p:sp>
      <p:sp>
        <p:nvSpPr>
          <p:cNvPr id="2" name="object 2"/>
          <p:cNvSpPr txBox="1"/>
          <p:nvPr/>
        </p:nvSpPr>
        <p:spPr>
          <a:xfrm>
            <a:off x="2473035" y="2623431"/>
            <a:ext cx="785389" cy="435170"/>
          </a:xfrm>
          <a:prstGeom prst="rect">
            <a:avLst/>
          </a:prstGeom>
        </p:spPr>
        <p:txBody>
          <a:bodyPr vert="horz" wrap="square" lIns="0" tIns="14464" rIns="0" bIns="0" rtlCol="0">
            <a:spAutoFit/>
          </a:bodyPr>
          <a:lstStyle/>
          <a:p>
            <a:pPr marL="43392">
              <a:spcBef>
                <a:spcPts val="114"/>
              </a:spcBef>
            </a:pPr>
            <a:r>
              <a:rPr sz="2733" spc="-6" dirty="0">
                <a:latin typeface="Times New Roman"/>
                <a:cs typeface="Times New Roman"/>
              </a:rPr>
              <a:t>T</a:t>
            </a:r>
            <a:r>
              <a:rPr sz="2733" spc="-8" baseline="-20833" dirty="0">
                <a:latin typeface="Times New Roman"/>
                <a:cs typeface="Times New Roman"/>
              </a:rPr>
              <a:t>2</a:t>
            </a:r>
            <a:r>
              <a:rPr sz="2733" spc="-6" dirty="0">
                <a:latin typeface="Times New Roman"/>
                <a:cs typeface="Times New Roman"/>
              </a:rPr>
              <a:t>=2</a:t>
            </a:r>
            <a:endParaRPr sz="2733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776" y="2556207"/>
            <a:ext cx="785389" cy="435170"/>
          </a:xfrm>
          <a:prstGeom prst="rect">
            <a:avLst/>
          </a:prstGeom>
        </p:spPr>
        <p:txBody>
          <a:bodyPr vert="horz" wrap="square" lIns="0" tIns="14464" rIns="0" bIns="0" rtlCol="0">
            <a:spAutoFit/>
          </a:bodyPr>
          <a:lstStyle/>
          <a:p>
            <a:pPr marL="43392">
              <a:spcBef>
                <a:spcPts val="114"/>
              </a:spcBef>
            </a:pPr>
            <a:r>
              <a:rPr sz="2733" dirty="0">
                <a:latin typeface="Times New Roman"/>
                <a:cs typeface="Times New Roman"/>
              </a:rPr>
              <a:t>T</a:t>
            </a:r>
            <a:r>
              <a:rPr sz="2733" baseline="-20833" dirty="0">
                <a:latin typeface="Times New Roman"/>
                <a:cs typeface="Times New Roman"/>
              </a:rPr>
              <a:t>1</a:t>
            </a:r>
            <a:r>
              <a:rPr sz="2733" dirty="0">
                <a:latin typeface="Times New Roman"/>
                <a:cs typeface="Times New Roman"/>
              </a:rPr>
              <a:t>=1</a:t>
            </a:r>
            <a:endParaRPr sz="2733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29986"/>
              </p:ext>
            </p:extLst>
          </p:nvPr>
        </p:nvGraphicFramePr>
        <p:xfrm>
          <a:off x="1308737" y="5123654"/>
          <a:ext cx="3520504" cy="1353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9630">
                <a:tc>
                  <a:txBody>
                    <a:bodyPr/>
                    <a:lstStyle/>
                    <a:p>
                      <a:pPr marL="31750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9">
                <a:tc>
                  <a:txBody>
                    <a:bodyPr/>
                    <a:lstStyle/>
                    <a:p>
                      <a:pPr marL="31750">
                        <a:lnSpc>
                          <a:spcPts val="2645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645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645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5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5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2645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2645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45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31280"/>
              </p:ext>
            </p:extLst>
          </p:nvPr>
        </p:nvGraphicFramePr>
        <p:xfrm>
          <a:off x="5907408" y="5084154"/>
          <a:ext cx="3449635" cy="132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8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1085">
                <a:tc>
                  <a:txBody>
                    <a:bodyPr/>
                    <a:lstStyle/>
                    <a:p>
                      <a:pPr marL="31750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254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08">
                <a:tc>
                  <a:txBody>
                    <a:bodyPr/>
                    <a:lstStyle/>
                    <a:p>
                      <a:pPr marL="31750">
                        <a:lnSpc>
                          <a:spcPts val="2585"/>
                        </a:lnSpc>
                        <a:spcBef>
                          <a:spcPts val="229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3266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2585"/>
                        </a:lnSpc>
                        <a:spcBef>
                          <a:spcPts val="229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3326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  <a:spcBef>
                          <a:spcPts val="229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326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  <a:spcBef>
                          <a:spcPts val="229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3266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585"/>
                        </a:lnSpc>
                        <a:spcBef>
                          <a:spcPts val="229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3266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585"/>
                        </a:lnSpc>
                        <a:spcBef>
                          <a:spcPts val="229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3266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585"/>
                        </a:lnSpc>
                        <a:spcBef>
                          <a:spcPts val="229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3266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85"/>
                        </a:lnSpc>
                        <a:spcBef>
                          <a:spcPts val="229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3326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651215" y="4036325"/>
            <a:ext cx="347133" cy="3471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0"/>
          </a:p>
        </p:txBody>
      </p:sp>
      <p:sp>
        <p:nvSpPr>
          <p:cNvPr id="11" name="object 11"/>
          <p:cNvSpPr/>
          <p:nvPr/>
        </p:nvSpPr>
        <p:spPr>
          <a:xfrm>
            <a:off x="3036115" y="3912629"/>
            <a:ext cx="1997463" cy="901100"/>
          </a:xfrm>
          <a:custGeom>
            <a:avLst/>
            <a:gdLst/>
            <a:ahLst/>
            <a:cxnLst/>
            <a:rect l="l" t="t" r="r" b="b"/>
            <a:pathLst>
              <a:path w="1753870" h="791210">
                <a:moveTo>
                  <a:pt x="1677543" y="767207"/>
                </a:moveTo>
                <a:lnTo>
                  <a:pt x="1670748" y="762127"/>
                </a:lnTo>
                <a:lnTo>
                  <a:pt x="1609344" y="716153"/>
                </a:lnTo>
                <a:lnTo>
                  <a:pt x="1603692" y="747293"/>
                </a:lnTo>
                <a:lnTo>
                  <a:pt x="2286" y="456184"/>
                </a:lnTo>
                <a:lnTo>
                  <a:pt x="0" y="468630"/>
                </a:lnTo>
                <a:lnTo>
                  <a:pt x="1601406" y="759866"/>
                </a:lnTo>
                <a:lnTo>
                  <a:pt x="1595755" y="791083"/>
                </a:lnTo>
                <a:lnTo>
                  <a:pt x="1677543" y="767207"/>
                </a:lnTo>
                <a:close/>
              </a:path>
              <a:path w="1753870" h="791210">
                <a:moveTo>
                  <a:pt x="1753743" y="691007"/>
                </a:moveTo>
                <a:lnTo>
                  <a:pt x="1736712" y="660019"/>
                </a:lnTo>
                <a:lnTo>
                  <a:pt x="1712722" y="616331"/>
                </a:lnTo>
                <a:lnTo>
                  <a:pt x="1694688" y="642404"/>
                </a:lnTo>
                <a:lnTo>
                  <a:pt x="766699" y="0"/>
                </a:lnTo>
                <a:lnTo>
                  <a:pt x="759587" y="10414"/>
                </a:lnTo>
                <a:lnTo>
                  <a:pt x="1687474" y="652830"/>
                </a:lnTo>
                <a:lnTo>
                  <a:pt x="1669415" y="678942"/>
                </a:lnTo>
                <a:lnTo>
                  <a:pt x="1753743" y="69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0"/>
          </a:p>
        </p:txBody>
      </p:sp>
      <p:sp>
        <p:nvSpPr>
          <p:cNvPr id="13" name="object 13"/>
          <p:cNvSpPr txBox="1"/>
          <p:nvPr/>
        </p:nvSpPr>
        <p:spPr>
          <a:xfrm>
            <a:off x="5039190" y="4033569"/>
            <a:ext cx="761524" cy="1696861"/>
          </a:xfrm>
          <a:prstGeom prst="rect">
            <a:avLst/>
          </a:prstGeom>
        </p:spPr>
        <p:txBody>
          <a:bodyPr vert="horz" wrap="square" lIns="0" tIns="14464" rIns="0" bIns="0" rtlCol="0">
            <a:spAutoFit/>
          </a:bodyPr>
          <a:lstStyle/>
          <a:p>
            <a:pPr algn="ctr">
              <a:spcBef>
                <a:spcPts val="114"/>
              </a:spcBef>
            </a:pPr>
            <a:r>
              <a:rPr lang="en-IN" sz="2733" spc="-6" dirty="0" smtClean="0">
                <a:solidFill>
                  <a:srgbClr val="FF3300"/>
                </a:solidFill>
                <a:latin typeface="Times New Roman"/>
                <a:cs typeface="Times New Roman"/>
              </a:rPr>
              <a:t>gaps fille</a:t>
            </a:r>
            <a:r>
              <a:rPr lang="en-IN" sz="2733" spc="-6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733" spc="-6" dirty="0" smtClean="0">
                <a:solidFill>
                  <a:srgbClr val="FF3300"/>
                </a:solidFill>
                <a:latin typeface="Times New Roman"/>
                <a:cs typeface="Times New Roman"/>
              </a:rPr>
              <a:t>from</a:t>
            </a:r>
            <a:endParaRPr sz="2733" dirty="0">
              <a:latin typeface="Times New Roman"/>
              <a:cs typeface="Times New Roman"/>
            </a:endParaRPr>
          </a:p>
          <a:p>
            <a:pPr marL="86061" algn="ctr">
              <a:spcBef>
                <a:spcPts val="6"/>
              </a:spcBef>
            </a:pPr>
            <a:r>
              <a:rPr sz="2733" spc="-6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733" spc="-8" baseline="-2083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endParaRPr sz="2733" baseline="-20833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83887" y="4874044"/>
            <a:ext cx="573493" cy="1475317"/>
          </a:xfrm>
          <a:custGeom>
            <a:avLst/>
            <a:gdLst/>
            <a:ahLst/>
            <a:cxnLst/>
            <a:rect l="l" t="t" r="r" b="b"/>
            <a:pathLst>
              <a:path w="503555" h="1295400">
                <a:moveTo>
                  <a:pt x="503428" y="0"/>
                </a:moveTo>
                <a:lnTo>
                  <a:pt x="408940" y="22225"/>
                </a:lnTo>
                <a:lnTo>
                  <a:pt x="427393" y="44462"/>
                </a:lnTo>
                <a:lnTo>
                  <a:pt x="53581" y="355968"/>
                </a:lnTo>
                <a:lnTo>
                  <a:pt x="43180" y="335280"/>
                </a:lnTo>
                <a:lnTo>
                  <a:pt x="0" y="422275"/>
                </a:lnTo>
                <a:lnTo>
                  <a:pt x="28994" y="422198"/>
                </a:lnTo>
                <a:lnTo>
                  <a:pt x="31750" y="1295400"/>
                </a:lnTo>
                <a:lnTo>
                  <a:pt x="60706" y="1295400"/>
                </a:lnTo>
                <a:lnTo>
                  <a:pt x="57950" y="422109"/>
                </a:lnTo>
                <a:lnTo>
                  <a:pt x="86868" y="422021"/>
                </a:lnTo>
                <a:lnTo>
                  <a:pt x="79629" y="407670"/>
                </a:lnTo>
                <a:lnTo>
                  <a:pt x="66992" y="382600"/>
                </a:lnTo>
                <a:lnTo>
                  <a:pt x="445897" y="66725"/>
                </a:lnTo>
                <a:lnTo>
                  <a:pt x="464439" y="89027"/>
                </a:lnTo>
                <a:lnTo>
                  <a:pt x="488010" y="35179"/>
                </a:lnTo>
                <a:lnTo>
                  <a:pt x="50342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 sz="2050"/>
          </a:p>
        </p:txBody>
      </p:sp>
      <p:sp>
        <p:nvSpPr>
          <p:cNvPr id="16" name="object 16"/>
          <p:cNvSpPr/>
          <p:nvPr/>
        </p:nvSpPr>
        <p:spPr>
          <a:xfrm>
            <a:off x="2207767" y="4353344"/>
            <a:ext cx="99078" cy="520700"/>
          </a:xfrm>
          <a:custGeom>
            <a:avLst/>
            <a:gdLst/>
            <a:ahLst/>
            <a:cxnLst/>
            <a:rect l="l" t="t" r="r" b="b"/>
            <a:pathLst>
              <a:path w="86994" h="457200">
                <a:moveTo>
                  <a:pt x="57912" y="72389"/>
                </a:moveTo>
                <a:lnTo>
                  <a:pt x="28956" y="72389"/>
                </a:lnTo>
                <a:lnTo>
                  <a:pt x="28956" y="457200"/>
                </a:lnTo>
                <a:lnTo>
                  <a:pt x="57912" y="457200"/>
                </a:lnTo>
                <a:lnTo>
                  <a:pt x="57912" y="72389"/>
                </a:lnTo>
                <a:close/>
              </a:path>
              <a:path w="86994" h="457200">
                <a:moveTo>
                  <a:pt x="43434" y="0"/>
                </a:moveTo>
                <a:lnTo>
                  <a:pt x="0" y="86867"/>
                </a:lnTo>
                <a:lnTo>
                  <a:pt x="28956" y="86867"/>
                </a:lnTo>
                <a:lnTo>
                  <a:pt x="28956" y="72389"/>
                </a:lnTo>
                <a:lnTo>
                  <a:pt x="79629" y="72389"/>
                </a:lnTo>
                <a:lnTo>
                  <a:pt x="43434" y="0"/>
                </a:lnTo>
                <a:close/>
              </a:path>
              <a:path w="86994" h="457200">
                <a:moveTo>
                  <a:pt x="79629" y="72389"/>
                </a:moveTo>
                <a:lnTo>
                  <a:pt x="57912" y="72389"/>
                </a:lnTo>
                <a:lnTo>
                  <a:pt x="57912" y="86867"/>
                </a:lnTo>
                <a:lnTo>
                  <a:pt x="86868" y="86867"/>
                </a:lnTo>
                <a:lnTo>
                  <a:pt x="79629" y="7238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 sz="2050"/>
          </a:p>
        </p:txBody>
      </p:sp>
      <p:grpSp>
        <p:nvGrpSpPr>
          <p:cNvPr id="17" name="object 17"/>
          <p:cNvGrpSpPr/>
          <p:nvPr/>
        </p:nvGrpSpPr>
        <p:grpSpPr>
          <a:xfrm>
            <a:off x="3162384" y="3485511"/>
            <a:ext cx="1438434" cy="867833"/>
            <a:chOff x="2776727" y="2064257"/>
            <a:chExt cx="1263015" cy="762000"/>
          </a:xfrm>
        </p:grpSpPr>
        <p:sp>
          <p:nvSpPr>
            <p:cNvPr id="18" name="object 18"/>
            <p:cNvSpPr/>
            <p:nvPr/>
          </p:nvSpPr>
          <p:spPr>
            <a:xfrm>
              <a:off x="2776727" y="2369057"/>
              <a:ext cx="86995" cy="457200"/>
            </a:xfrm>
            <a:custGeom>
              <a:avLst/>
              <a:gdLst/>
              <a:ahLst/>
              <a:cxnLst/>
              <a:rect l="l" t="t" r="r" b="b"/>
              <a:pathLst>
                <a:path w="86994" h="457200">
                  <a:moveTo>
                    <a:pt x="57912" y="72389"/>
                  </a:moveTo>
                  <a:lnTo>
                    <a:pt x="28956" y="72389"/>
                  </a:lnTo>
                  <a:lnTo>
                    <a:pt x="28956" y="457200"/>
                  </a:lnTo>
                  <a:lnTo>
                    <a:pt x="57912" y="457200"/>
                  </a:lnTo>
                  <a:lnTo>
                    <a:pt x="57912" y="72389"/>
                  </a:lnTo>
                  <a:close/>
                </a:path>
                <a:path w="86994" h="457200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4" h="457200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20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0475" y="2064257"/>
              <a:ext cx="238887" cy="2388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50"/>
            </a:p>
          </p:txBody>
        </p:sp>
      </p:grpSp>
      <p:sp>
        <p:nvSpPr>
          <p:cNvPr id="20" name="object 20"/>
          <p:cNvSpPr/>
          <p:nvPr/>
        </p:nvSpPr>
        <p:spPr>
          <a:xfrm>
            <a:off x="5814484" y="3824978"/>
            <a:ext cx="2346042" cy="979205"/>
          </a:xfrm>
          <a:custGeom>
            <a:avLst/>
            <a:gdLst/>
            <a:ahLst/>
            <a:cxnLst/>
            <a:rect l="l" t="t" r="r" b="b"/>
            <a:pathLst>
              <a:path w="2059940" h="859789">
                <a:moveTo>
                  <a:pt x="1297178" y="469265"/>
                </a:moveTo>
                <a:lnTo>
                  <a:pt x="1293622" y="457073"/>
                </a:lnTo>
                <a:lnTo>
                  <a:pt x="71285" y="816610"/>
                </a:lnTo>
                <a:lnTo>
                  <a:pt x="62357" y="786130"/>
                </a:lnTo>
                <a:lnTo>
                  <a:pt x="0" y="844169"/>
                </a:lnTo>
                <a:lnTo>
                  <a:pt x="83820" y="859282"/>
                </a:lnTo>
                <a:lnTo>
                  <a:pt x="75907" y="832358"/>
                </a:lnTo>
                <a:lnTo>
                  <a:pt x="74866" y="828789"/>
                </a:lnTo>
                <a:lnTo>
                  <a:pt x="1297178" y="469265"/>
                </a:lnTo>
                <a:close/>
              </a:path>
              <a:path w="2059940" h="859789">
                <a:moveTo>
                  <a:pt x="2059559" y="11938"/>
                </a:moveTo>
                <a:lnTo>
                  <a:pt x="2055241" y="0"/>
                </a:lnTo>
                <a:lnTo>
                  <a:pt x="69202" y="735495"/>
                </a:lnTo>
                <a:lnTo>
                  <a:pt x="58166" y="705739"/>
                </a:lnTo>
                <a:lnTo>
                  <a:pt x="0" y="767969"/>
                </a:lnTo>
                <a:lnTo>
                  <a:pt x="84709" y="777240"/>
                </a:lnTo>
                <a:lnTo>
                  <a:pt x="75272" y="751840"/>
                </a:lnTo>
                <a:lnTo>
                  <a:pt x="73634" y="747433"/>
                </a:lnTo>
                <a:lnTo>
                  <a:pt x="2059559" y="11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35000" y="457200"/>
            <a:ext cx="9784821" cy="855196"/>
          </a:xfrm>
          <a:prstGeom prst="rect">
            <a:avLst/>
          </a:prstGeom>
        </p:spPr>
        <p:txBody>
          <a:bodyPr vert="horz" wrap="square" lIns="0" tIns="13741" rIns="0" bIns="0" rtlCol="0" anchor="b">
            <a:spAutoFit/>
          </a:bodyPr>
          <a:lstStyle/>
          <a:p>
            <a:pPr marL="14464">
              <a:lnSpc>
                <a:spcPct val="100000"/>
              </a:lnSpc>
              <a:spcBef>
                <a:spcPts val="108"/>
              </a:spcBef>
            </a:pPr>
            <a:r>
              <a:rPr sz="5400" b="1" spc="-285" dirty="0">
                <a:latin typeface="+mn-lt"/>
              </a:rPr>
              <a:t>Algorithm </a:t>
            </a:r>
            <a:r>
              <a:rPr sz="5400" b="1" spc="-97" dirty="0">
                <a:latin typeface="+mn-lt"/>
              </a:rPr>
              <a:t>- </a:t>
            </a:r>
            <a:r>
              <a:rPr sz="5400" b="1" spc="-347" dirty="0">
                <a:latin typeface="+mn-lt"/>
              </a:rPr>
              <a:t>Canny </a:t>
            </a:r>
            <a:r>
              <a:rPr sz="5400" b="1" spc="-490" dirty="0">
                <a:latin typeface="+mn-lt"/>
              </a:rPr>
              <a:t>Edge </a:t>
            </a:r>
            <a:r>
              <a:rPr sz="5400" b="1" spc="-399" dirty="0">
                <a:latin typeface="+mn-lt"/>
              </a:rPr>
              <a:t>Detector</a:t>
            </a:r>
            <a:r>
              <a:rPr sz="5400" b="1" spc="80" dirty="0">
                <a:latin typeface="+mn-lt"/>
              </a:rPr>
              <a:t> </a:t>
            </a:r>
            <a:r>
              <a:rPr sz="5400" b="1" spc="-6" dirty="0">
                <a:latin typeface="+mn-lt"/>
              </a:rPr>
              <a:t>…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10376" y="1391970"/>
            <a:ext cx="6696781" cy="540455"/>
          </a:xfrm>
          <a:prstGeom prst="rect">
            <a:avLst/>
          </a:prstGeom>
        </p:spPr>
        <p:txBody>
          <a:bodyPr vert="horz" wrap="square" lIns="0" tIns="14464" rIns="0" bIns="0" rtlCol="0">
            <a:spAutoFit/>
          </a:bodyPr>
          <a:lstStyle/>
          <a:p>
            <a:pPr marL="14464">
              <a:spcBef>
                <a:spcPts val="114"/>
              </a:spcBef>
            </a:pPr>
            <a:r>
              <a:rPr sz="3417" b="1" spc="-279" dirty="0">
                <a:solidFill>
                  <a:srgbClr val="C00000"/>
                </a:solidFill>
                <a:latin typeface="Arial"/>
                <a:cs typeface="Arial"/>
              </a:rPr>
              <a:t>Hysteresis </a:t>
            </a:r>
            <a:r>
              <a:rPr sz="3417" b="1" spc="-245" dirty="0">
                <a:solidFill>
                  <a:srgbClr val="C00000"/>
                </a:solidFill>
                <a:latin typeface="Arial"/>
                <a:cs typeface="Arial"/>
              </a:rPr>
              <a:t>thresholding/Edge</a:t>
            </a:r>
            <a:r>
              <a:rPr sz="3417" b="1" spc="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417" b="1" spc="-268" dirty="0">
                <a:solidFill>
                  <a:srgbClr val="C00000"/>
                </a:solidFill>
                <a:latin typeface="Arial"/>
                <a:cs typeface="Arial"/>
              </a:rPr>
              <a:t>Linking</a:t>
            </a:r>
            <a:endParaRPr sz="3417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2843" y="6812340"/>
            <a:ext cx="9988832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Linking</a:t>
            </a:r>
            <a:r>
              <a:rPr lang="en-IN" sz="2400" dirty="0"/>
              <a:t>: search in a 3x3 of each pixel and connect </a:t>
            </a:r>
            <a:r>
              <a:rPr lang="en-IN" sz="2400" dirty="0" smtClean="0"/>
              <a:t>the pixel </a:t>
            </a:r>
            <a:r>
              <a:rPr lang="en-IN" sz="2400" dirty="0"/>
              <a:t>at the </a:t>
            </a:r>
            <a:r>
              <a:rPr lang="en-IN" sz="2400" dirty="0" err="1"/>
              <a:t>center</a:t>
            </a:r>
            <a:r>
              <a:rPr lang="en-IN" sz="2400" dirty="0"/>
              <a:t> with the one having greater value </a:t>
            </a:r>
            <a:endParaRPr lang="en-IN" sz="24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Search </a:t>
            </a:r>
            <a:r>
              <a:rPr lang="en-IN" sz="2400" dirty="0"/>
              <a:t>in the direction of the edge (direction of Gradient)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Mark </a:t>
            </a:r>
            <a:r>
              <a:rPr lang="en-IN" sz="2400" dirty="0"/>
              <a:t>as valid edge pixels all the weak pixels in T1, that are 8- connected</a:t>
            </a:r>
          </a:p>
        </p:txBody>
      </p:sp>
    </p:spTree>
    <p:extLst>
      <p:ext uri="{BB962C8B-B14F-4D97-AF65-F5344CB8AC3E}">
        <p14:creationId xmlns:p14="http://schemas.microsoft.com/office/powerpoint/2010/main" val="9147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984979"/>
            <a:ext cx="90114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365" dirty="0">
                <a:solidFill>
                  <a:srgbClr val="003399"/>
                </a:solidFill>
                <a:latin typeface="+mn-lt"/>
              </a:rPr>
              <a:t>Can</a:t>
            </a:r>
            <a:r>
              <a:rPr sz="5400" b="1" spc="-430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110" dirty="0">
                <a:solidFill>
                  <a:srgbClr val="003399"/>
                </a:solidFill>
                <a:latin typeface="+mn-lt"/>
              </a:rPr>
              <a:t>y</a:t>
            </a:r>
            <a:r>
              <a:rPr sz="5400" b="1" spc="-7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7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95" dirty="0">
                <a:solidFill>
                  <a:srgbClr val="003399"/>
                </a:solidFill>
                <a:latin typeface="+mn-lt"/>
              </a:rPr>
              <a:t>Detecto</a:t>
            </a:r>
            <a:r>
              <a:rPr sz="5400" b="1" spc="-24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325" dirty="0">
                <a:solidFill>
                  <a:srgbClr val="003399"/>
                </a:solidFill>
                <a:latin typeface="+mn-lt"/>
              </a:rPr>
              <a:t>:</a:t>
            </a:r>
            <a:r>
              <a:rPr sz="5400" b="1" spc="-8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65" dirty="0">
                <a:solidFill>
                  <a:srgbClr val="003399"/>
                </a:solidFill>
                <a:latin typeface="+mn-lt"/>
              </a:rPr>
              <a:t>Ex</a:t>
            </a:r>
            <a:r>
              <a:rPr sz="5400" b="1" spc="-33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00" dirty="0">
                <a:solidFill>
                  <a:srgbClr val="003399"/>
                </a:solidFill>
                <a:latin typeface="+mn-lt"/>
              </a:rPr>
              <a:t>mple</a:t>
            </a:r>
            <a:endParaRPr sz="54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91" y="2438400"/>
            <a:ext cx="5444816" cy="5858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1939" y="679399"/>
            <a:ext cx="10348907" cy="3761842"/>
            <a:chOff x="591312" y="457200"/>
            <a:chExt cx="8552815" cy="3108960"/>
          </a:xfrm>
        </p:grpSpPr>
        <p:sp>
          <p:nvSpPr>
            <p:cNvPr id="4" name="object 4"/>
            <p:cNvSpPr/>
            <p:nvPr/>
          </p:nvSpPr>
          <p:spPr>
            <a:xfrm>
              <a:off x="591312" y="1280160"/>
              <a:ext cx="8552815" cy="228600"/>
            </a:xfrm>
            <a:custGeom>
              <a:avLst/>
              <a:gdLst/>
              <a:ahLst/>
              <a:cxnLst/>
              <a:rect l="l" t="t" r="r" b="b"/>
              <a:pathLst>
                <a:path w="8552815" h="228600">
                  <a:moveTo>
                    <a:pt x="85526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552688" y="228600"/>
                  </a:lnTo>
                  <a:lnTo>
                    <a:pt x="855268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457200"/>
              <a:ext cx="5303520" cy="29489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57200"/>
              <a:ext cx="2926079" cy="31089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489" y="5106767"/>
            <a:ext cx="9686911" cy="341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061179"/>
            <a:ext cx="45156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70" dirty="0">
                <a:solidFill>
                  <a:srgbClr val="003399"/>
                </a:solidFill>
                <a:latin typeface="+mn-lt"/>
              </a:rPr>
              <a:t>Edge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35" dirty="0">
                <a:solidFill>
                  <a:srgbClr val="003399"/>
                </a:solidFill>
                <a:latin typeface="+mn-lt"/>
              </a:rPr>
              <a:t>linking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37259" y="2460979"/>
            <a:ext cx="8591551" cy="3805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marR="14097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8775" algn="l"/>
                <a:tab pos="359410" algn="l"/>
              </a:tabLst>
            </a:pPr>
            <a:r>
              <a:rPr sz="3200" spc="-225" dirty="0">
                <a:solidFill>
                  <a:schemeClr val="tx1"/>
                </a:solidFill>
              </a:rPr>
              <a:t>Edge</a:t>
            </a:r>
            <a:r>
              <a:rPr sz="3200" spc="-220" dirty="0">
                <a:solidFill>
                  <a:schemeClr val="tx1"/>
                </a:solidFill>
              </a:rPr>
              <a:t> </a:t>
            </a:r>
            <a:r>
              <a:rPr sz="3200" spc="-135" dirty="0">
                <a:solidFill>
                  <a:schemeClr val="tx1"/>
                </a:solidFill>
              </a:rPr>
              <a:t>detection </a:t>
            </a:r>
            <a:r>
              <a:rPr sz="3200" spc="-225" dirty="0">
                <a:solidFill>
                  <a:schemeClr val="tx1"/>
                </a:solidFill>
              </a:rPr>
              <a:t>should</a:t>
            </a:r>
            <a:r>
              <a:rPr sz="3200" spc="-220" dirty="0">
                <a:solidFill>
                  <a:schemeClr val="tx1"/>
                </a:solidFill>
              </a:rPr>
              <a:t> </a:t>
            </a:r>
            <a:r>
              <a:rPr sz="3200" spc="-50" dirty="0">
                <a:solidFill>
                  <a:schemeClr val="tx1"/>
                </a:solidFill>
              </a:rPr>
              <a:t>yield </a:t>
            </a:r>
            <a:r>
              <a:rPr sz="3200" spc="-280" dirty="0">
                <a:solidFill>
                  <a:schemeClr val="tx1"/>
                </a:solidFill>
              </a:rPr>
              <a:t>sets</a:t>
            </a:r>
            <a:r>
              <a:rPr sz="3200" spc="-27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of </a:t>
            </a:r>
            <a:r>
              <a:rPr sz="3200" spc="-125" dirty="0">
                <a:solidFill>
                  <a:schemeClr val="tx1"/>
                </a:solidFill>
              </a:rPr>
              <a:t>pixels </a:t>
            </a:r>
            <a:r>
              <a:rPr sz="3200" spc="-85" dirty="0">
                <a:solidFill>
                  <a:schemeClr val="tx1"/>
                </a:solidFill>
              </a:rPr>
              <a:t>lying </a:t>
            </a:r>
            <a:r>
              <a:rPr sz="3200" spc="-130" dirty="0">
                <a:solidFill>
                  <a:schemeClr val="tx1"/>
                </a:solidFill>
              </a:rPr>
              <a:t>only </a:t>
            </a:r>
            <a:r>
              <a:rPr sz="3200" spc="-730" dirty="0">
                <a:solidFill>
                  <a:schemeClr val="tx1"/>
                </a:solidFill>
              </a:rPr>
              <a:t> </a:t>
            </a:r>
            <a:r>
              <a:rPr sz="3200" spc="-250" dirty="0">
                <a:solidFill>
                  <a:schemeClr val="tx1"/>
                </a:solidFill>
              </a:rPr>
              <a:t>on</a:t>
            </a:r>
            <a:r>
              <a:rPr sz="3200" spc="25" dirty="0">
                <a:solidFill>
                  <a:schemeClr val="tx1"/>
                </a:solidFill>
              </a:rPr>
              <a:t> </a:t>
            </a:r>
            <a:r>
              <a:rPr sz="3200" spc="-90" dirty="0">
                <a:solidFill>
                  <a:schemeClr val="tx1"/>
                </a:solidFill>
              </a:rPr>
              <a:t>e</a:t>
            </a:r>
            <a:r>
              <a:rPr sz="3200" spc="-85" dirty="0">
                <a:solidFill>
                  <a:schemeClr val="tx1"/>
                </a:solidFill>
              </a:rPr>
              <a:t>d</a:t>
            </a:r>
            <a:r>
              <a:rPr sz="3200" spc="-75" dirty="0">
                <a:solidFill>
                  <a:schemeClr val="tx1"/>
                </a:solidFill>
              </a:rPr>
              <a:t>g</a:t>
            </a:r>
            <a:r>
              <a:rPr sz="3200" spc="-335" dirty="0">
                <a:solidFill>
                  <a:schemeClr val="tx1"/>
                </a:solidFill>
              </a:rPr>
              <a:t>e</a:t>
            </a:r>
            <a:r>
              <a:rPr sz="3200" spc="-315" dirty="0">
                <a:solidFill>
                  <a:schemeClr val="tx1"/>
                </a:solidFill>
              </a:rPr>
              <a:t>s</a:t>
            </a:r>
            <a:r>
              <a:rPr sz="3200" spc="-165" dirty="0">
                <a:solidFill>
                  <a:schemeClr val="tx1"/>
                </a:solidFill>
              </a:rPr>
              <a:t>.</a:t>
            </a:r>
          </a:p>
          <a:p>
            <a:pPr marL="358140" marR="708025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8775" algn="l"/>
                <a:tab pos="359410" algn="l"/>
              </a:tabLst>
            </a:pPr>
            <a:r>
              <a:rPr sz="3200" spc="-275" dirty="0">
                <a:solidFill>
                  <a:schemeClr val="tx1"/>
                </a:solidFill>
              </a:rPr>
              <a:t>But</a:t>
            </a:r>
            <a:r>
              <a:rPr sz="3200" spc="35" dirty="0">
                <a:solidFill>
                  <a:schemeClr val="tx1"/>
                </a:solidFill>
              </a:rPr>
              <a:t> </a:t>
            </a:r>
            <a:r>
              <a:rPr sz="3200" spc="-110" dirty="0">
                <a:solidFill>
                  <a:schemeClr val="tx1"/>
                </a:solidFill>
              </a:rPr>
              <a:t>i</a:t>
            </a:r>
            <a:r>
              <a:rPr sz="3200" spc="-254" dirty="0">
                <a:solidFill>
                  <a:schemeClr val="tx1"/>
                </a:solidFill>
              </a:rPr>
              <a:t>n</a:t>
            </a:r>
            <a:r>
              <a:rPr sz="3200" spc="2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p</a:t>
            </a:r>
            <a:r>
              <a:rPr sz="3200" spc="-25" dirty="0">
                <a:solidFill>
                  <a:schemeClr val="tx1"/>
                </a:solidFill>
              </a:rPr>
              <a:t>r</a:t>
            </a:r>
            <a:r>
              <a:rPr sz="3200" spc="-135" dirty="0">
                <a:solidFill>
                  <a:schemeClr val="tx1"/>
                </a:solidFill>
              </a:rPr>
              <a:t>acti</a:t>
            </a:r>
            <a:r>
              <a:rPr sz="3200" spc="-170" dirty="0">
                <a:solidFill>
                  <a:schemeClr val="tx1"/>
                </a:solidFill>
              </a:rPr>
              <a:t>c</a:t>
            </a:r>
            <a:r>
              <a:rPr sz="3200" spc="-265" dirty="0">
                <a:solidFill>
                  <a:schemeClr val="tx1"/>
                </a:solidFill>
              </a:rPr>
              <a:t>e</a:t>
            </a:r>
            <a:r>
              <a:rPr sz="3200" spc="-165" dirty="0">
                <a:solidFill>
                  <a:schemeClr val="tx1"/>
                </a:solidFill>
              </a:rPr>
              <a:t>,</a:t>
            </a:r>
            <a:r>
              <a:rPr sz="3200" spc="5" dirty="0">
                <a:solidFill>
                  <a:schemeClr val="tx1"/>
                </a:solidFill>
              </a:rPr>
              <a:t> </a:t>
            </a:r>
            <a:r>
              <a:rPr sz="3200" spc="-245" dirty="0">
                <a:solidFill>
                  <a:schemeClr val="tx1"/>
                </a:solidFill>
              </a:rPr>
              <a:t>the</a:t>
            </a:r>
            <a:r>
              <a:rPr sz="3200" spc="-254" dirty="0">
                <a:solidFill>
                  <a:schemeClr val="tx1"/>
                </a:solidFill>
              </a:rPr>
              <a:t>s</a:t>
            </a:r>
            <a:r>
              <a:rPr sz="3200" spc="-160" dirty="0">
                <a:solidFill>
                  <a:schemeClr val="tx1"/>
                </a:solidFill>
              </a:rPr>
              <a:t>e</a:t>
            </a:r>
            <a:r>
              <a:rPr sz="3200" spc="35" dirty="0">
                <a:solidFill>
                  <a:schemeClr val="tx1"/>
                </a:solidFill>
              </a:rPr>
              <a:t> </a:t>
            </a:r>
            <a:r>
              <a:rPr sz="3200" spc="-15" dirty="0">
                <a:solidFill>
                  <a:schemeClr val="tx1"/>
                </a:solidFill>
              </a:rPr>
              <a:t>pi</a:t>
            </a:r>
            <a:r>
              <a:rPr sz="3200" spc="-70" dirty="0">
                <a:solidFill>
                  <a:schemeClr val="tx1"/>
                </a:solidFill>
              </a:rPr>
              <a:t>x</a:t>
            </a:r>
            <a:r>
              <a:rPr sz="3200" spc="-220" dirty="0">
                <a:solidFill>
                  <a:schemeClr val="tx1"/>
                </a:solidFill>
              </a:rPr>
              <a:t>els</a:t>
            </a:r>
            <a:r>
              <a:rPr sz="3200" spc="35" dirty="0">
                <a:solidFill>
                  <a:schemeClr val="tx1"/>
                </a:solidFill>
              </a:rPr>
              <a:t> </a:t>
            </a:r>
            <a:r>
              <a:rPr sz="3200" spc="-459" dirty="0">
                <a:solidFill>
                  <a:schemeClr val="tx1"/>
                </a:solidFill>
              </a:rPr>
              <a:t>s</a:t>
            </a:r>
            <a:r>
              <a:rPr sz="3200" spc="-60" dirty="0">
                <a:solidFill>
                  <a:schemeClr val="tx1"/>
                </a:solidFill>
              </a:rPr>
              <a:t>el</a:t>
            </a:r>
            <a:r>
              <a:rPr sz="3200" spc="-80" dirty="0">
                <a:solidFill>
                  <a:schemeClr val="tx1"/>
                </a:solidFill>
              </a:rPr>
              <a:t>d</a:t>
            </a:r>
            <a:r>
              <a:rPr sz="3200" spc="-315" dirty="0">
                <a:solidFill>
                  <a:schemeClr val="tx1"/>
                </a:solidFill>
              </a:rPr>
              <a:t>om</a:t>
            </a:r>
            <a:r>
              <a:rPr sz="3200" spc="25" dirty="0">
                <a:solidFill>
                  <a:schemeClr val="tx1"/>
                </a:solidFill>
              </a:rPr>
              <a:t> </a:t>
            </a:r>
            <a:r>
              <a:rPr sz="3200" spc="-220" dirty="0">
                <a:solidFill>
                  <a:schemeClr val="tx1"/>
                </a:solidFill>
              </a:rPr>
              <a:t>c</a:t>
            </a:r>
            <a:r>
              <a:rPr sz="3200" spc="-135" dirty="0">
                <a:solidFill>
                  <a:schemeClr val="tx1"/>
                </a:solidFill>
              </a:rPr>
              <a:t>ha</a:t>
            </a:r>
            <a:r>
              <a:rPr sz="3200" spc="-100" dirty="0">
                <a:solidFill>
                  <a:schemeClr val="tx1"/>
                </a:solidFill>
              </a:rPr>
              <a:t>r</a:t>
            </a:r>
            <a:r>
              <a:rPr sz="3200" spc="-125" dirty="0">
                <a:solidFill>
                  <a:schemeClr val="tx1"/>
                </a:solidFill>
              </a:rPr>
              <a:t>act</a:t>
            </a:r>
            <a:r>
              <a:rPr sz="3200" spc="-150" dirty="0">
                <a:solidFill>
                  <a:schemeClr val="tx1"/>
                </a:solidFill>
              </a:rPr>
              <a:t>e</a:t>
            </a:r>
            <a:r>
              <a:rPr sz="3200" spc="-80" dirty="0">
                <a:solidFill>
                  <a:schemeClr val="tx1"/>
                </a:solidFill>
              </a:rPr>
              <a:t>rize  </a:t>
            </a:r>
            <a:r>
              <a:rPr sz="3200" spc="-175" dirty="0">
                <a:solidFill>
                  <a:schemeClr val="tx1"/>
                </a:solidFill>
              </a:rPr>
              <a:t>edges</a:t>
            </a:r>
            <a:r>
              <a:rPr sz="3200" spc="25" dirty="0">
                <a:solidFill>
                  <a:schemeClr val="tx1"/>
                </a:solidFill>
              </a:rPr>
              <a:t> </a:t>
            </a:r>
            <a:r>
              <a:rPr sz="3200" spc="-155" dirty="0">
                <a:solidFill>
                  <a:schemeClr val="tx1"/>
                </a:solidFill>
              </a:rPr>
              <a:t>completely.</a:t>
            </a:r>
          </a:p>
          <a:p>
            <a:pPr marL="35814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8775" algn="l"/>
                <a:tab pos="359410" algn="l"/>
              </a:tabLst>
            </a:pPr>
            <a:r>
              <a:rPr sz="3200" spc="-315" dirty="0">
                <a:solidFill>
                  <a:schemeClr val="tx1"/>
                </a:solidFill>
              </a:rPr>
              <a:t>B</a:t>
            </a:r>
            <a:r>
              <a:rPr sz="3200" spc="-155" dirty="0">
                <a:solidFill>
                  <a:schemeClr val="tx1"/>
                </a:solidFill>
              </a:rPr>
              <a:t>r</a:t>
            </a:r>
            <a:r>
              <a:rPr sz="3200" spc="-90" dirty="0">
                <a:solidFill>
                  <a:schemeClr val="tx1"/>
                </a:solidFill>
              </a:rPr>
              <a:t>e</a:t>
            </a:r>
            <a:r>
              <a:rPr sz="3200" spc="-85" dirty="0">
                <a:solidFill>
                  <a:schemeClr val="tx1"/>
                </a:solidFill>
              </a:rPr>
              <a:t>a</a:t>
            </a:r>
            <a:r>
              <a:rPr sz="3200" spc="-325" dirty="0">
                <a:solidFill>
                  <a:schemeClr val="tx1"/>
                </a:solidFill>
              </a:rPr>
              <a:t>ks</a:t>
            </a:r>
            <a:r>
              <a:rPr sz="3200" spc="25" dirty="0">
                <a:solidFill>
                  <a:schemeClr val="tx1"/>
                </a:solidFill>
              </a:rPr>
              <a:t> </a:t>
            </a:r>
            <a:r>
              <a:rPr sz="3200" spc="-110" dirty="0">
                <a:solidFill>
                  <a:schemeClr val="tx1"/>
                </a:solidFill>
              </a:rPr>
              <a:t>i</a:t>
            </a:r>
            <a:r>
              <a:rPr sz="3200" spc="-254" dirty="0">
                <a:solidFill>
                  <a:schemeClr val="tx1"/>
                </a:solidFill>
              </a:rPr>
              <a:t>n</a:t>
            </a:r>
            <a:r>
              <a:rPr sz="3200" spc="25" dirty="0">
                <a:solidFill>
                  <a:schemeClr val="tx1"/>
                </a:solidFill>
              </a:rPr>
              <a:t> </a:t>
            </a:r>
            <a:r>
              <a:rPr sz="3200" spc="-150" dirty="0">
                <a:solidFill>
                  <a:schemeClr val="tx1"/>
                </a:solidFill>
              </a:rPr>
              <a:t>e</a:t>
            </a:r>
            <a:r>
              <a:rPr sz="3200" spc="-15" dirty="0">
                <a:solidFill>
                  <a:schemeClr val="tx1"/>
                </a:solidFill>
              </a:rPr>
              <a:t>d</a:t>
            </a:r>
            <a:r>
              <a:rPr sz="3200" spc="-65" dirty="0">
                <a:solidFill>
                  <a:schemeClr val="tx1"/>
                </a:solidFill>
              </a:rPr>
              <a:t>g</a:t>
            </a:r>
            <a:r>
              <a:rPr sz="3200" spc="-315" dirty="0">
                <a:solidFill>
                  <a:schemeClr val="tx1"/>
                </a:solidFill>
              </a:rPr>
              <a:t>es</a:t>
            </a:r>
            <a:r>
              <a:rPr sz="3200" spc="3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d</a:t>
            </a:r>
            <a:r>
              <a:rPr sz="3200" spc="-250" dirty="0">
                <a:solidFill>
                  <a:schemeClr val="tx1"/>
                </a:solidFill>
              </a:rPr>
              <a:t>ue</a:t>
            </a:r>
            <a:r>
              <a:rPr sz="3200" spc="25" dirty="0">
                <a:solidFill>
                  <a:schemeClr val="tx1"/>
                </a:solidFill>
              </a:rPr>
              <a:t> </a:t>
            </a:r>
            <a:r>
              <a:rPr sz="3200" spc="-90" dirty="0">
                <a:solidFill>
                  <a:schemeClr val="tx1"/>
                </a:solidFill>
              </a:rPr>
              <a:t>to</a:t>
            </a:r>
            <a:r>
              <a:rPr sz="3200" spc="35" dirty="0">
                <a:solidFill>
                  <a:schemeClr val="tx1"/>
                </a:solidFill>
              </a:rPr>
              <a:t> </a:t>
            </a:r>
            <a:r>
              <a:rPr sz="3200" spc="-275" dirty="0">
                <a:solidFill>
                  <a:schemeClr val="tx1"/>
                </a:solidFill>
              </a:rPr>
              <a:t>non</a:t>
            </a:r>
            <a:r>
              <a:rPr sz="3200" spc="35" dirty="0">
                <a:solidFill>
                  <a:schemeClr val="tx1"/>
                </a:solidFill>
              </a:rPr>
              <a:t> </a:t>
            </a:r>
            <a:r>
              <a:rPr sz="3200" spc="-150" dirty="0">
                <a:solidFill>
                  <a:schemeClr val="tx1"/>
                </a:solidFill>
              </a:rPr>
              <a:t>uni</a:t>
            </a:r>
            <a:r>
              <a:rPr sz="3200" spc="-155" dirty="0">
                <a:solidFill>
                  <a:schemeClr val="tx1"/>
                </a:solidFill>
              </a:rPr>
              <a:t>f</a:t>
            </a:r>
            <a:r>
              <a:rPr sz="3200" spc="-105" dirty="0">
                <a:solidFill>
                  <a:schemeClr val="tx1"/>
                </a:solidFill>
              </a:rPr>
              <a:t>o</a:t>
            </a:r>
            <a:r>
              <a:rPr sz="3200" dirty="0">
                <a:solidFill>
                  <a:schemeClr val="tx1"/>
                </a:solidFill>
              </a:rPr>
              <a:t>r</a:t>
            </a:r>
            <a:r>
              <a:rPr sz="3200" spc="-470" dirty="0">
                <a:solidFill>
                  <a:schemeClr val="tx1"/>
                </a:solidFill>
              </a:rPr>
              <a:t>m</a:t>
            </a:r>
            <a:r>
              <a:rPr sz="3200" spc="15" dirty="0">
                <a:solidFill>
                  <a:schemeClr val="tx1"/>
                </a:solidFill>
              </a:rPr>
              <a:t> </a:t>
            </a:r>
            <a:r>
              <a:rPr sz="3200" spc="-155" dirty="0">
                <a:solidFill>
                  <a:schemeClr val="tx1"/>
                </a:solidFill>
              </a:rPr>
              <a:t>illumination</a:t>
            </a:r>
          </a:p>
          <a:p>
            <a:pPr marL="358140" marR="508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8775" algn="l"/>
                <a:tab pos="359410" algn="l"/>
              </a:tabLst>
            </a:pPr>
            <a:r>
              <a:rPr sz="3200" spc="-110" dirty="0">
                <a:solidFill>
                  <a:schemeClr val="tx1"/>
                </a:solidFill>
              </a:rPr>
              <a:t>Other</a:t>
            </a:r>
            <a:r>
              <a:rPr sz="3200" spc="40" dirty="0">
                <a:solidFill>
                  <a:schemeClr val="tx1"/>
                </a:solidFill>
              </a:rPr>
              <a:t> </a:t>
            </a:r>
            <a:r>
              <a:rPr sz="3200" spc="-120" dirty="0">
                <a:solidFill>
                  <a:schemeClr val="tx1"/>
                </a:solidFill>
              </a:rPr>
              <a:t>effects</a:t>
            </a:r>
            <a:r>
              <a:rPr sz="3200" spc="40" dirty="0">
                <a:solidFill>
                  <a:schemeClr val="tx1"/>
                </a:solidFill>
              </a:rPr>
              <a:t> </a:t>
            </a:r>
            <a:r>
              <a:rPr sz="3200" spc="-100" dirty="0">
                <a:solidFill>
                  <a:schemeClr val="tx1"/>
                </a:solidFill>
              </a:rPr>
              <a:t>that</a:t>
            </a:r>
            <a:r>
              <a:rPr sz="3200" spc="45" dirty="0">
                <a:solidFill>
                  <a:schemeClr val="tx1"/>
                </a:solidFill>
              </a:rPr>
              <a:t> </a:t>
            </a:r>
            <a:r>
              <a:rPr sz="3200" spc="-160" dirty="0">
                <a:solidFill>
                  <a:schemeClr val="tx1"/>
                </a:solidFill>
              </a:rPr>
              <a:t>introduce</a:t>
            </a:r>
            <a:r>
              <a:rPr sz="3200" spc="35" dirty="0">
                <a:solidFill>
                  <a:schemeClr val="tx1"/>
                </a:solidFill>
              </a:rPr>
              <a:t> </a:t>
            </a:r>
            <a:r>
              <a:rPr sz="3200" spc="-229" dirty="0">
                <a:solidFill>
                  <a:schemeClr val="tx1"/>
                </a:solidFill>
              </a:rPr>
              <a:t>spurious</a:t>
            </a:r>
            <a:r>
              <a:rPr sz="3200" spc="40" dirty="0">
                <a:solidFill>
                  <a:schemeClr val="tx1"/>
                </a:solidFill>
              </a:rPr>
              <a:t> </a:t>
            </a:r>
            <a:r>
              <a:rPr sz="3200" spc="-185" dirty="0">
                <a:solidFill>
                  <a:schemeClr val="tx1"/>
                </a:solidFill>
              </a:rPr>
              <a:t>discontinuities</a:t>
            </a:r>
            <a:r>
              <a:rPr sz="3200" spc="55" dirty="0">
                <a:solidFill>
                  <a:schemeClr val="tx1"/>
                </a:solidFill>
              </a:rPr>
              <a:t> </a:t>
            </a:r>
            <a:r>
              <a:rPr sz="3200" spc="-185" dirty="0">
                <a:solidFill>
                  <a:schemeClr val="tx1"/>
                </a:solidFill>
              </a:rPr>
              <a:t>in </a:t>
            </a:r>
            <a:r>
              <a:rPr sz="3200" spc="-725" dirty="0">
                <a:solidFill>
                  <a:schemeClr val="tx1"/>
                </a:solidFill>
              </a:rPr>
              <a:t> </a:t>
            </a:r>
            <a:r>
              <a:rPr sz="3200" spc="-160" dirty="0">
                <a:solidFill>
                  <a:schemeClr val="tx1"/>
                </a:solidFill>
              </a:rPr>
              <a:t>intensity</a:t>
            </a:r>
            <a:r>
              <a:rPr sz="3200" spc="30" dirty="0">
                <a:solidFill>
                  <a:schemeClr val="tx1"/>
                </a:solidFill>
              </a:rPr>
              <a:t> </a:t>
            </a:r>
            <a:r>
              <a:rPr sz="3200" spc="-21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5" name="object 5"/>
          <p:cNvSpPr/>
          <p:nvPr/>
        </p:nvSpPr>
        <p:spPr>
          <a:xfrm>
            <a:off x="551180" y="6579917"/>
            <a:ext cx="9304020" cy="1599090"/>
          </a:xfrm>
          <a:custGeom>
            <a:avLst/>
            <a:gdLst/>
            <a:ahLst/>
            <a:cxnLst/>
            <a:rect l="l" t="t" r="r" b="b"/>
            <a:pathLst>
              <a:path w="8458200" h="1201420">
                <a:moveTo>
                  <a:pt x="8458200" y="0"/>
                </a:moveTo>
                <a:lnTo>
                  <a:pt x="0" y="0"/>
                </a:lnTo>
                <a:lnTo>
                  <a:pt x="0" y="1200912"/>
                </a:lnTo>
                <a:lnTo>
                  <a:pt x="8458200" y="1200912"/>
                </a:lnTo>
                <a:lnTo>
                  <a:pt x="8458200" y="0"/>
                </a:lnTo>
                <a:close/>
              </a:path>
            </a:pathLst>
          </a:custGeom>
          <a:solidFill>
            <a:srgbClr val="005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600" y="6705214"/>
            <a:ext cx="9304020" cy="160058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3850" marR="315595" indent="635" algn="just">
              <a:lnSpc>
                <a:spcPct val="100000"/>
              </a:lnSpc>
              <a:spcBef>
                <a:spcPts val="235"/>
              </a:spcBef>
            </a:pPr>
            <a:r>
              <a:rPr sz="2800" b="1" spc="-2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b="1" spc="-22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e,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dete</a:t>
            </a:r>
            <a:r>
              <a:rPr sz="2800" b="1" spc="-22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-155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b="1" spc="-2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ually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oll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wed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4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FFFF00"/>
                </a:solidFill>
                <a:latin typeface="Arial"/>
                <a:cs typeface="Arial"/>
              </a:rPr>
              <a:t>linking  </a:t>
            </a:r>
            <a:r>
              <a:rPr sz="2800" b="1" spc="-90" dirty="0">
                <a:solidFill>
                  <a:srgbClr val="FFFF00"/>
                </a:solidFill>
                <a:latin typeface="Arial"/>
                <a:cs typeface="Arial"/>
              </a:rPr>
              <a:t>al</a:t>
            </a:r>
            <a:r>
              <a:rPr sz="2800" b="1" spc="-130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800" b="1" spc="-190" dirty="0">
                <a:solidFill>
                  <a:srgbClr val="FFFF00"/>
                </a:solidFill>
                <a:latin typeface="Arial"/>
                <a:cs typeface="Arial"/>
              </a:rPr>
              <a:t>orithms</a:t>
            </a:r>
            <a:r>
              <a:rPr sz="2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solidFill>
                  <a:srgbClr val="FFFFFF"/>
                </a:solidFill>
                <a:latin typeface="Arial"/>
                <a:cs typeface="Arial"/>
              </a:rPr>
              <a:t>designed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8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assem</a:t>
            </a:r>
            <a:r>
              <a:rPr sz="2800" b="1" spc="-2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Arial"/>
                <a:cs typeface="Arial"/>
              </a:rPr>
              <a:t>pixels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meaningful  </a:t>
            </a:r>
            <a:r>
              <a:rPr sz="2800" b="1" spc="-215" dirty="0">
                <a:solidFill>
                  <a:srgbClr val="FFFFFF"/>
                </a:solidFill>
                <a:latin typeface="Arial"/>
                <a:cs typeface="Arial"/>
              </a:rPr>
              <a:t>edges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7" y="1137379"/>
            <a:ext cx="61158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360" dirty="0">
                <a:solidFill>
                  <a:srgbClr val="003399"/>
                </a:solidFill>
                <a:latin typeface="+mn-lt"/>
              </a:rPr>
              <a:t>Hough</a:t>
            </a:r>
            <a:r>
              <a:rPr sz="5400" b="1" spc="-6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660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29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355" dirty="0">
                <a:solidFill>
                  <a:srgbClr val="003399"/>
                </a:solidFill>
                <a:latin typeface="+mn-lt"/>
              </a:rPr>
              <a:t>an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s</a:t>
            </a:r>
            <a:r>
              <a:rPr sz="5400" b="1" spc="-140" dirty="0">
                <a:solidFill>
                  <a:srgbClr val="003399"/>
                </a:solidFill>
                <a:latin typeface="+mn-lt"/>
              </a:rPr>
              <a:t>f</a:t>
            </a:r>
            <a:r>
              <a:rPr sz="5400" b="1" spc="-420" dirty="0">
                <a:solidFill>
                  <a:srgbClr val="003399"/>
                </a:solidFill>
                <a:latin typeface="+mn-lt"/>
              </a:rPr>
              <a:t>o</a:t>
            </a:r>
            <a:r>
              <a:rPr sz="5400" b="1" spc="-18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25" dirty="0">
                <a:solidFill>
                  <a:srgbClr val="003399"/>
                </a:solidFill>
                <a:latin typeface="+mn-lt"/>
              </a:rPr>
              <a:t>m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385" y="2667000"/>
            <a:ext cx="8705215" cy="508639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32740" indent="-320675" algn="just">
              <a:lnSpc>
                <a:spcPct val="100000"/>
              </a:lnSpc>
              <a:spcBef>
                <a:spcPts val="41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lang="en-IN" sz="3200" dirty="0" smtClean="0">
                <a:cs typeface="Microsoft Sans Serif"/>
              </a:rPr>
              <a:t>Performed</a:t>
            </a:r>
            <a:r>
              <a:rPr sz="3200" spc="-5" dirty="0" smtClean="0">
                <a:cs typeface="Microsoft Sans Serif"/>
              </a:rPr>
              <a:t> </a:t>
            </a:r>
            <a:r>
              <a:rPr sz="3200" spc="55" dirty="0">
                <a:cs typeface="Microsoft Sans Serif"/>
              </a:rPr>
              <a:t>af</a:t>
            </a:r>
            <a:r>
              <a:rPr sz="3200" spc="25" dirty="0">
                <a:cs typeface="Microsoft Sans Serif"/>
              </a:rPr>
              <a:t>t</a:t>
            </a:r>
            <a:r>
              <a:rPr sz="3200" spc="-90" dirty="0">
                <a:cs typeface="Microsoft Sans Serif"/>
              </a:rPr>
              <a:t>er</a:t>
            </a:r>
            <a:r>
              <a:rPr sz="3200" spc="15" dirty="0">
                <a:cs typeface="Microsoft Sans Serif"/>
              </a:rPr>
              <a:t> </a:t>
            </a:r>
            <a:r>
              <a:rPr sz="3200" spc="-260" dirty="0">
                <a:cs typeface="Microsoft Sans Serif"/>
              </a:rPr>
              <a:t>Ed</a:t>
            </a:r>
            <a:r>
              <a:rPr sz="3200" spc="-310" dirty="0">
                <a:cs typeface="Microsoft Sans Serif"/>
              </a:rPr>
              <a:t>g</a:t>
            </a:r>
            <a:r>
              <a:rPr sz="3200" spc="-180" dirty="0">
                <a:cs typeface="Microsoft Sans Serif"/>
              </a:rPr>
              <a:t>e</a:t>
            </a:r>
            <a:r>
              <a:rPr sz="3200" spc="15" dirty="0">
                <a:cs typeface="Microsoft Sans Serif"/>
              </a:rPr>
              <a:t> </a:t>
            </a:r>
            <a:r>
              <a:rPr sz="3200" spc="-195" dirty="0" smtClean="0">
                <a:cs typeface="Microsoft Sans Serif"/>
              </a:rPr>
              <a:t>Detection</a:t>
            </a:r>
            <a:endParaRPr lang="en-IN" sz="3200" spc="-195" dirty="0" smtClean="0">
              <a:cs typeface="Microsoft Sans Serif"/>
            </a:endParaRPr>
          </a:p>
          <a:p>
            <a:pPr marL="332740" indent="-320675" algn="just">
              <a:lnSpc>
                <a:spcPct val="100000"/>
              </a:lnSpc>
              <a:spcBef>
                <a:spcPts val="41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endParaRPr sz="3200" dirty="0">
              <a:cs typeface="Microsoft Sans Serif"/>
            </a:endParaRPr>
          </a:p>
          <a:p>
            <a:pPr marL="332740" marR="5080" indent="-320675" algn="just">
              <a:lnSpc>
                <a:spcPts val="3460"/>
              </a:lnSpc>
              <a:spcBef>
                <a:spcPts val="74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10" dirty="0">
                <a:cs typeface="Microsoft Sans Serif"/>
              </a:rPr>
              <a:t>I</a:t>
            </a:r>
            <a:r>
              <a:rPr sz="3200" spc="-105" dirty="0">
                <a:cs typeface="Microsoft Sans Serif"/>
              </a:rPr>
              <a:t>t</a:t>
            </a:r>
            <a:r>
              <a:rPr sz="3200" spc="30" dirty="0">
                <a:cs typeface="Microsoft Sans Serif"/>
              </a:rPr>
              <a:t> </a:t>
            </a:r>
            <a:r>
              <a:rPr sz="3200" spc="-185" dirty="0">
                <a:cs typeface="Microsoft Sans Serif"/>
              </a:rPr>
              <a:t>i</a:t>
            </a:r>
            <a:r>
              <a:rPr sz="3200" spc="-385" dirty="0">
                <a:cs typeface="Microsoft Sans Serif"/>
              </a:rPr>
              <a:t>s</a:t>
            </a:r>
            <a:r>
              <a:rPr sz="3200" spc="3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</a:t>
            </a:r>
            <a:r>
              <a:rPr sz="3200" spc="20" dirty="0">
                <a:cs typeface="Microsoft Sans Serif"/>
              </a:rPr>
              <a:t> </a:t>
            </a:r>
            <a:r>
              <a:rPr sz="3200" spc="-180" dirty="0">
                <a:cs typeface="Microsoft Sans Serif"/>
              </a:rPr>
              <a:t>te</a:t>
            </a:r>
            <a:r>
              <a:rPr sz="3200" spc="-80" dirty="0">
                <a:cs typeface="Microsoft Sans Serif"/>
              </a:rPr>
              <a:t>c</a:t>
            </a:r>
            <a:r>
              <a:rPr sz="3200" spc="-225" dirty="0">
                <a:cs typeface="Microsoft Sans Serif"/>
              </a:rPr>
              <a:t>hnique</a:t>
            </a:r>
            <a:r>
              <a:rPr sz="3200" spc="-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to</a:t>
            </a:r>
            <a:r>
              <a:rPr sz="3200" spc="30" dirty="0">
                <a:cs typeface="Microsoft Sans Serif"/>
              </a:rPr>
              <a:t> </a:t>
            </a:r>
            <a:r>
              <a:rPr sz="3200" spc="-25" dirty="0">
                <a:cs typeface="Microsoft Sans Serif"/>
              </a:rPr>
              <a:t>i</a:t>
            </a:r>
            <a:r>
              <a:rPr sz="3200" spc="-305" dirty="0">
                <a:cs typeface="Microsoft Sans Serif"/>
              </a:rPr>
              <a:t>so</a:t>
            </a:r>
            <a:r>
              <a:rPr sz="3200" spc="-130" dirty="0">
                <a:cs typeface="Microsoft Sans Serif"/>
              </a:rPr>
              <a:t>l</a:t>
            </a:r>
            <a:r>
              <a:rPr sz="3200" spc="-75" dirty="0">
                <a:cs typeface="Microsoft Sans Serif"/>
              </a:rPr>
              <a:t>ate</a:t>
            </a:r>
            <a:r>
              <a:rPr sz="3200" spc="-15" dirty="0">
                <a:cs typeface="Microsoft Sans Serif"/>
              </a:rPr>
              <a:t> </a:t>
            </a:r>
            <a:r>
              <a:rPr sz="3200" spc="-195" dirty="0">
                <a:cs typeface="Microsoft Sans Serif"/>
              </a:rPr>
              <a:t>the</a:t>
            </a:r>
            <a:r>
              <a:rPr sz="3200" spc="30" dirty="0">
                <a:cs typeface="Microsoft Sans Serif"/>
              </a:rPr>
              <a:t> </a:t>
            </a:r>
            <a:r>
              <a:rPr sz="3200" spc="-285" dirty="0">
                <a:cs typeface="Microsoft Sans Serif"/>
              </a:rPr>
              <a:t>cu</a:t>
            </a:r>
            <a:r>
              <a:rPr sz="3200" spc="-55" dirty="0">
                <a:cs typeface="Microsoft Sans Serif"/>
              </a:rPr>
              <a:t>r</a:t>
            </a:r>
            <a:r>
              <a:rPr sz="3200" spc="-265" dirty="0">
                <a:cs typeface="Microsoft Sans Serif"/>
              </a:rPr>
              <a:t>v</a:t>
            </a:r>
            <a:r>
              <a:rPr sz="3200" spc="-360" dirty="0">
                <a:cs typeface="Microsoft Sans Serif"/>
              </a:rPr>
              <a:t>es</a:t>
            </a:r>
            <a:r>
              <a:rPr sz="3200" spc="5" dirty="0">
                <a:cs typeface="Microsoft Sans Serif"/>
              </a:rPr>
              <a:t> </a:t>
            </a:r>
            <a:r>
              <a:rPr sz="3200" dirty="0">
                <a:cs typeface="Microsoft Sans Serif"/>
              </a:rPr>
              <a:t>of</a:t>
            </a:r>
            <a:r>
              <a:rPr sz="3200" spc="13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</a:t>
            </a:r>
            <a:r>
              <a:rPr sz="3200" spc="20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gi</a:t>
            </a:r>
            <a:r>
              <a:rPr sz="3200" spc="-150" dirty="0">
                <a:cs typeface="Microsoft Sans Serif"/>
              </a:rPr>
              <a:t>v</a:t>
            </a:r>
            <a:r>
              <a:rPr sz="3200" spc="-204" dirty="0">
                <a:cs typeface="Microsoft Sans Serif"/>
              </a:rPr>
              <a:t>en  </a:t>
            </a:r>
            <a:r>
              <a:rPr sz="3200" spc="-229" dirty="0" smtClean="0">
                <a:cs typeface="Microsoft Sans Serif"/>
              </a:rPr>
              <a:t>shape</a:t>
            </a:r>
            <a:r>
              <a:rPr lang="en-IN" sz="3200" spc="10" dirty="0">
                <a:cs typeface="Microsoft Sans Serif"/>
              </a:rPr>
              <a:t>/</a:t>
            </a:r>
            <a:r>
              <a:rPr sz="3200" spc="-285" dirty="0" smtClean="0">
                <a:cs typeface="Microsoft Sans Serif"/>
              </a:rPr>
              <a:t>shape</a:t>
            </a:r>
            <a:r>
              <a:rPr sz="3200" spc="-254" dirty="0" smtClean="0">
                <a:cs typeface="Microsoft Sans Serif"/>
              </a:rPr>
              <a:t>s</a:t>
            </a:r>
            <a:r>
              <a:rPr sz="3200" dirty="0" smtClean="0">
                <a:cs typeface="Microsoft Sans Serif"/>
              </a:rPr>
              <a:t> </a:t>
            </a:r>
            <a:r>
              <a:rPr sz="3200" spc="-125" dirty="0">
                <a:cs typeface="Microsoft Sans Serif"/>
              </a:rPr>
              <a:t>i</a:t>
            </a:r>
            <a:r>
              <a:rPr sz="3200" spc="-290" dirty="0">
                <a:cs typeface="Microsoft Sans Serif"/>
              </a:rPr>
              <a:t>n</a:t>
            </a:r>
            <a:r>
              <a:rPr sz="3200" spc="3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</a:t>
            </a:r>
            <a:r>
              <a:rPr sz="3200" spc="35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gi</a:t>
            </a:r>
            <a:r>
              <a:rPr sz="3200" spc="-160" dirty="0">
                <a:cs typeface="Microsoft Sans Serif"/>
              </a:rPr>
              <a:t>v</a:t>
            </a:r>
            <a:r>
              <a:rPr sz="3200" spc="-280" dirty="0">
                <a:cs typeface="Microsoft Sans Serif"/>
              </a:rPr>
              <a:t>en</a:t>
            </a:r>
            <a:r>
              <a:rPr sz="3200" spc="20" dirty="0">
                <a:cs typeface="Microsoft Sans Serif"/>
              </a:rPr>
              <a:t> </a:t>
            </a:r>
            <a:r>
              <a:rPr sz="3200" spc="-150" dirty="0" smtClean="0">
                <a:cs typeface="Microsoft Sans Serif"/>
              </a:rPr>
              <a:t>ima</a:t>
            </a:r>
            <a:r>
              <a:rPr sz="3200" spc="-215" dirty="0" smtClean="0">
                <a:cs typeface="Microsoft Sans Serif"/>
              </a:rPr>
              <a:t>g</a:t>
            </a:r>
            <a:r>
              <a:rPr sz="3200" spc="-180" dirty="0" smtClean="0">
                <a:cs typeface="Microsoft Sans Serif"/>
              </a:rPr>
              <a:t>e</a:t>
            </a:r>
            <a:endParaRPr lang="en-IN" sz="3200" spc="-180" dirty="0" smtClean="0">
              <a:cs typeface="Microsoft Sans Serif"/>
            </a:endParaRPr>
          </a:p>
          <a:p>
            <a:pPr marL="332740" marR="5080" indent="-320675" algn="just">
              <a:lnSpc>
                <a:spcPts val="3460"/>
              </a:lnSpc>
              <a:spcBef>
                <a:spcPts val="74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endParaRPr sz="3200" dirty="0">
              <a:cs typeface="Microsoft Sans Serif"/>
            </a:endParaRPr>
          </a:p>
          <a:p>
            <a:pPr marL="332740" marR="316230" indent="-320675" algn="just">
              <a:lnSpc>
                <a:spcPct val="90000"/>
              </a:lnSpc>
              <a:spcBef>
                <a:spcPts val="64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215" dirty="0">
                <a:cs typeface="Microsoft Sans Serif"/>
              </a:rPr>
              <a:t>Classical</a:t>
            </a:r>
            <a:r>
              <a:rPr sz="3200" spc="5" dirty="0">
                <a:cs typeface="Microsoft Sans Serif"/>
              </a:rPr>
              <a:t> </a:t>
            </a:r>
            <a:r>
              <a:rPr sz="3200" spc="-265" dirty="0">
                <a:cs typeface="Microsoft Sans Serif"/>
              </a:rPr>
              <a:t>Hough</a:t>
            </a:r>
            <a:r>
              <a:rPr sz="3200" spc="15" dirty="0">
                <a:cs typeface="Microsoft Sans Serif"/>
              </a:rPr>
              <a:t> </a:t>
            </a:r>
            <a:r>
              <a:rPr lang="en-IN" sz="3200" spc="-40" dirty="0" err="1" smtClean="0">
                <a:cs typeface="Microsoft Sans Serif"/>
              </a:rPr>
              <a:t>Tr</a:t>
            </a:r>
            <a:r>
              <a:rPr sz="3200" spc="-215" dirty="0" err="1" smtClean="0">
                <a:cs typeface="Microsoft Sans Serif"/>
              </a:rPr>
              <a:t>ans</a:t>
            </a:r>
            <a:r>
              <a:rPr sz="3200" spc="-180" dirty="0" err="1" smtClean="0">
                <a:cs typeface="Microsoft Sans Serif"/>
              </a:rPr>
              <a:t>f</a:t>
            </a:r>
            <a:r>
              <a:rPr sz="3200" spc="-110" dirty="0" err="1" smtClean="0">
                <a:cs typeface="Microsoft Sans Serif"/>
              </a:rPr>
              <a:t>o</a:t>
            </a:r>
            <a:r>
              <a:rPr sz="3200" spc="-10" dirty="0" err="1" smtClean="0">
                <a:cs typeface="Microsoft Sans Serif"/>
              </a:rPr>
              <a:t>r</a:t>
            </a:r>
            <a:r>
              <a:rPr sz="3200" spc="-530" dirty="0" err="1" smtClean="0">
                <a:cs typeface="Microsoft Sans Serif"/>
              </a:rPr>
              <a:t>m</a:t>
            </a:r>
            <a:r>
              <a:rPr sz="3200" spc="-5" dirty="0" smtClean="0">
                <a:cs typeface="Microsoft Sans Serif"/>
              </a:rPr>
              <a:t> </a:t>
            </a:r>
            <a:r>
              <a:rPr sz="3200" spc="-254" dirty="0">
                <a:cs typeface="Microsoft Sans Serif"/>
              </a:rPr>
              <a:t>can</a:t>
            </a:r>
            <a:r>
              <a:rPr sz="3200" spc="35" dirty="0">
                <a:cs typeface="Microsoft Sans Serif"/>
              </a:rPr>
              <a:t> </a:t>
            </a:r>
            <a:r>
              <a:rPr sz="3200" spc="-180" dirty="0">
                <a:cs typeface="Microsoft Sans Serif"/>
              </a:rPr>
              <a:t>lo</a:t>
            </a:r>
            <a:r>
              <a:rPr sz="3200" spc="-220" dirty="0">
                <a:cs typeface="Microsoft Sans Serif"/>
              </a:rPr>
              <a:t>c</a:t>
            </a:r>
            <a:r>
              <a:rPr sz="3200" spc="-25" dirty="0">
                <a:cs typeface="Microsoft Sans Serif"/>
              </a:rPr>
              <a:t>at</a:t>
            </a:r>
            <a:r>
              <a:rPr sz="3200" spc="-180" dirty="0">
                <a:cs typeface="Microsoft Sans Serif"/>
              </a:rPr>
              <a:t>e</a:t>
            </a:r>
            <a:r>
              <a:rPr sz="3200" spc="15" dirty="0">
                <a:cs typeface="Microsoft Sans Serif"/>
              </a:rPr>
              <a:t> </a:t>
            </a:r>
            <a:r>
              <a:rPr sz="3200" spc="-85" dirty="0">
                <a:cs typeface="Microsoft Sans Serif"/>
              </a:rPr>
              <a:t>regular  </a:t>
            </a:r>
            <a:r>
              <a:rPr sz="3200" spc="-265" dirty="0">
                <a:cs typeface="Microsoft Sans Serif"/>
              </a:rPr>
              <a:t>curves</a:t>
            </a:r>
            <a:r>
              <a:rPr sz="3200" spc="-260" dirty="0">
                <a:cs typeface="Microsoft Sans Serif"/>
              </a:rPr>
              <a:t> </a:t>
            </a:r>
            <a:r>
              <a:rPr sz="3200" spc="-125" dirty="0">
                <a:cs typeface="Microsoft Sans Serif"/>
              </a:rPr>
              <a:t>like </a:t>
            </a:r>
            <a:r>
              <a:rPr sz="3200" spc="-135" dirty="0">
                <a:cs typeface="Microsoft Sans Serif"/>
              </a:rPr>
              <a:t>straight </a:t>
            </a:r>
            <a:r>
              <a:rPr sz="3200" spc="-235" dirty="0">
                <a:cs typeface="Microsoft Sans Serif"/>
              </a:rPr>
              <a:t>lines,</a:t>
            </a:r>
            <a:r>
              <a:rPr sz="3200" spc="-229" dirty="0">
                <a:cs typeface="Microsoft Sans Serif"/>
              </a:rPr>
              <a:t> </a:t>
            </a:r>
            <a:r>
              <a:rPr sz="3200" spc="-220" dirty="0">
                <a:cs typeface="Microsoft Sans Serif"/>
              </a:rPr>
              <a:t>circles, </a:t>
            </a:r>
            <a:r>
              <a:rPr sz="3200" spc="-110" dirty="0">
                <a:cs typeface="Microsoft Sans Serif"/>
              </a:rPr>
              <a:t>parabolas, </a:t>
            </a:r>
            <a:r>
              <a:rPr sz="3200" spc="-105" dirty="0">
                <a:cs typeface="Microsoft Sans Serif"/>
              </a:rPr>
              <a:t> </a:t>
            </a:r>
            <a:r>
              <a:rPr sz="3200" spc="-200" dirty="0">
                <a:cs typeface="Microsoft Sans Serif"/>
              </a:rPr>
              <a:t>ellipses,</a:t>
            </a:r>
            <a:r>
              <a:rPr sz="3200" dirty="0">
                <a:cs typeface="Microsoft Sans Serif"/>
              </a:rPr>
              <a:t> </a:t>
            </a:r>
            <a:r>
              <a:rPr sz="3200" spc="-190" dirty="0">
                <a:cs typeface="Microsoft Sans Serif"/>
              </a:rPr>
              <a:t>etc</a:t>
            </a:r>
            <a:r>
              <a:rPr sz="3200" spc="-190" dirty="0" smtClean="0">
                <a:cs typeface="Microsoft Sans Serif"/>
              </a:rPr>
              <a:t>.</a:t>
            </a:r>
            <a:endParaRPr lang="en-IN" sz="3200" spc="-190" dirty="0" smtClean="0">
              <a:cs typeface="Microsoft Sans Serif"/>
            </a:endParaRPr>
          </a:p>
          <a:p>
            <a:pPr marL="332740" marR="316230" indent="-320675" algn="just">
              <a:lnSpc>
                <a:spcPct val="90000"/>
              </a:lnSpc>
              <a:spcBef>
                <a:spcPts val="64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endParaRPr sz="3200" dirty="0">
              <a:cs typeface="Microsoft Sans Serif"/>
            </a:endParaRPr>
          </a:p>
          <a:p>
            <a:pPr marL="835660" marR="197485" indent="-457200" algn="just">
              <a:lnSpc>
                <a:spcPts val="3460"/>
              </a:lnSpc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sz="3200" spc="-245" dirty="0" smtClean="0">
                <a:cs typeface="Microsoft Sans Serif"/>
              </a:rPr>
              <a:t>Requires</a:t>
            </a:r>
            <a:r>
              <a:rPr sz="3200" spc="-5" dirty="0" smtClean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that</a:t>
            </a:r>
            <a:r>
              <a:rPr sz="3200" spc="25" dirty="0">
                <a:cs typeface="Microsoft Sans Serif"/>
              </a:rPr>
              <a:t> </a:t>
            </a:r>
            <a:r>
              <a:rPr sz="3200" spc="-195" dirty="0">
                <a:cs typeface="Microsoft Sans Serif"/>
              </a:rPr>
              <a:t>the</a:t>
            </a:r>
            <a:r>
              <a:rPr sz="3200" spc="40" dirty="0">
                <a:cs typeface="Microsoft Sans Serif"/>
              </a:rPr>
              <a:t> </a:t>
            </a:r>
            <a:r>
              <a:rPr sz="3200" spc="-215" dirty="0">
                <a:cs typeface="Microsoft Sans Serif"/>
              </a:rPr>
              <a:t>curve</a:t>
            </a:r>
            <a:r>
              <a:rPr sz="3200" spc="20" dirty="0">
                <a:cs typeface="Microsoft Sans Serif"/>
              </a:rPr>
              <a:t> </a:t>
            </a:r>
            <a:r>
              <a:rPr sz="3200" spc="-95" dirty="0">
                <a:cs typeface="Microsoft Sans Serif"/>
              </a:rPr>
              <a:t>be</a:t>
            </a:r>
            <a:r>
              <a:rPr sz="3200" spc="30" dirty="0">
                <a:cs typeface="Microsoft Sans Serif"/>
              </a:rPr>
              <a:t> </a:t>
            </a:r>
            <a:r>
              <a:rPr sz="3200" spc="-130" dirty="0">
                <a:cs typeface="Microsoft Sans Serif"/>
              </a:rPr>
              <a:t>specified</a:t>
            </a:r>
            <a:r>
              <a:rPr sz="3200" spc="-5" dirty="0">
                <a:cs typeface="Microsoft Sans Serif"/>
              </a:rPr>
              <a:t> </a:t>
            </a:r>
            <a:r>
              <a:rPr sz="3200" spc="-204" dirty="0">
                <a:cs typeface="Microsoft Sans Serif"/>
              </a:rPr>
              <a:t>in</a:t>
            </a:r>
            <a:r>
              <a:rPr sz="3200" spc="35" dirty="0">
                <a:cs typeface="Microsoft Sans Serif"/>
              </a:rPr>
              <a:t> </a:t>
            </a:r>
            <a:r>
              <a:rPr sz="3200" spc="-360" dirty="0">
                <a:cs typeface="Microsoft Sans Serif"/>
              </a:rPr>
              <a:t>some </a:t>
            </a:r>
            <a:r>
              <a:rPr sz="3200" spc="-835" dirty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parametric</a:t>
            </a:r>
            <a:r>
              <a:rPr sz="3200" spc="15" dirty="0">
                <a:cs typeface="Microsoft Sans Serif"/>
              </a:rPr>
              <a:t> </a:t>
            </a:r>
            <a:r>
              <a:rPr sz="3200" spc="-135" dirty="0">
                <a:cs typeface="Microsoft Sans Serif"/>
              </a:rPr>
              <a:t>form</a:t>
            </a:r>
            <a:endParaRPr sz="32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1212938"/>
            <a:ext cx="581406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360" dirty="0">
                <a:solidFill>
                  <a:srgbClr val="003399"/>
                </a:solidFill>
                <a:latin typeface="+mn-lt"/>
              </a:rPr>
              <a:t>Hough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680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29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315" dirty="0">
                <a:solidFill>
                  <a:srgbClr val="003399"/>
                </a:solidFill>
                <a:latin typeface="+mn-lt"/>
              </a:rPr>
              <a:t>ans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f</a:t>
            </a:r>
            <a:r>
              <a:rPr sz="5400" b="1" spc="-420" dirty="0">
                <a:solidFill>
                  <a:srgbClr val="003399"/>
                </a:solidFill>
                <a:latin typeface="+mn-lt"/>
              </a:rPr>
              <a:t>o</a:t>
            </a:r>
            <a:r>
              <a:rPr sz="5400" b="1" spc="-19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25" dirty="0">
                <a:solidFill>
                  <a:srgbClr val="003399"/>
                </a:solidFill>
                <a:latin typeface="+mn-lt"/>
              </a:rPr>
              <a:t>m</a:t>
            </a:r>
            <a:r>
              <a:rPr sz="5400" b="1" spc="-8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5" dirty="0">
                <a:solidFill>
                  <a:srgbClr val="003399"/>
                </a:solidFill>
                <a:latin typeface="+mn-lt"/>
              </a:rPr>
              <a:t>…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1" y="2478405"/>
            <a:ext cx="9296400" cy="470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15595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55" dirty="0">
                <a:cs typeface="Microsoft Sans Serif"/>
              </a:rPr>
              <a:t>Given</a:t>
            </a:r>
            <a:r>
              <a:rPr sz="3000" spc="30" dirty="0">
                <a:cs typeface="Microsoft Sans Serif"/>
              </a:rPr>
              <a:t> </a:t>
            </a:r>
            <a:r>
              <a:rPr sz="3000" spc="-140" dirty="0">
                <a:cs typeface="Microsoft Sans Serif"/>
              </a:rPr>
              <a:t>marked</a:t>
            </a:r>
            <a:r>
              <a:rPr sz="3000" spc="40" dirty="0">
                <a:cs typeface="Microsoft Sans Serif"/>
              </a:rPr>
              <a:t> </a:t>
            </a:r>
            <a:r>
              <a:rPr sz="3000" spc="-100" dirty="0">
                <a:cs typeface="Microsoft Sans Serif"/>
              </a:rPr>
              <a:t>edge</a:t>
            </a:r>
            <a:r>
              <a:rPr sz="3000" spc="35" dirty="0">
                <a:cs typeface="Microsoft Sans Serif"/>
              </a:rPr>
              <a:t> </a:t>
            </a:r>
            <a:r>
              <a:rPr sz="3000" spc="-140" dirty="0">
                <a:cs typeface="Microsoft Sans Serif"/>
              </a:rPr>
              <a:t>pixels,</a:t>
            </a:r>
            <a:r>
              <a:rPr sz="3000" spc="20" dirty="0">
                <a:cs typeface="Microsoft Sans Serif"/>
              </a:rPr>
              <a:t> </a:t>
            </a:r>
            <a:r>
              <a:rPr sz="3000" spc="-60" dirty="0">
                <a:cs typeface="Microsoft Sans Serif"/>
              </a:rPr>
              <a:t>find</a:t>
            </a:r>
            <a:r>
              <a:rPr sz="3000" spc="25" dirty="0">
                <a:cs typeface="Microsoft Sans Serif"/>
              </a:rPr>
              <a:t> </a:t>
            </a:r>
            <a:r>
              <a:rPr sz="3000" spc="-175" dirty="0">
                <a:cs typeface="Microsoft Sans Serif"/>
              </a:rPr>
              <a:t>examples</a:t>
            </a:r>
            <a:r>
              <a:rPr sz="3000" spc="25" dirty="0">
                <a:cs typeface="Microsoft Sans Serif"/>
              </a:rPr>
              <a:t> </a:t>
            </a:r>
            <a:r>
              <a:rPr sz="3000" spc="-5" dirty="0">
                <a:cs typeface="Microsoft Sans Serif"/>
              </a:rPr>
              <a:t>of </a:t>
            </a:r>
            <a:r>
              <a:rPr sz="3000" spc="-730" dirty="0">
                <a:cs typeface="Microsoft Sans Serif"/>
              </a:rPr>
              <a:t> </a:t>
            </a:r>
            <a:r>
              <a:rPr sz="3000" spc="-150" dirty="0">
                <a:cs typeface="Microsoft Sans Serif"/>
              </a:rPr>
              <a:t>specific</a:t>
            </a:r>
            <a:r>
              <a:rPr sz="3000" spc="20" dirty="0">
                <a:cs typeface="Microsoft Sans Serif"/>
              </a:rPr>
              <a:t> </a:t>
            </a:r>
            <a:r>
              <a:rPr sz="3000" spc="-245" dirty="0">
                <a:cs typeface="Microsoft Sans Serif"/>
              </a:rPr>
              <a:t>shapes</a:t>
            </a:r>
            <a:endParaRPr sz="3000" dirty="0"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spc="-210" dirty="0">
                <a:cs typeface="Microsoft Sans Serif"/>
              </a:rPr>
              <a:t>Li</a:t>
            </a:r>
            <a:r>
              <a:rPr sz="3000" spc="-295" dirty="0">
                <a:cs typeface="Microsoft Sans Serif"/>
              </a:rPr>
              <a:t>n</a:t>
            </a:r>
            <a:r>
              <a:rPr sz="3000" spc="-135" dirty="0">
                <a:cs typeface="Microsoft Sans Serif"/>
              </a:rPr>
              <a:t>e</a:t>
            </a:r>
            <a:r>
              <a:rPr sz="3000" spc="20" dirty="0">
                <a:cs typeface="Microsoft Sans Serif"/>
              </a:rPr>
              <a:t> </a:t>
            </a:r>
            <a:r>
              <a:rPr sz="3000" spc="-210" dirty="0">
                <a:cs typeface="Microsoft Sans Serif"/>
              </a:rPr>
              <a:t>seg</a:t>
            </a:r>
            <a:r>
              <a:rPr sz="3000" spc="-335" dirty="0">
                <a:cs typeface="Microsoft Sans Serif"/>
              </a:rPr>
              <a:t>m</a:t>
            </a:r>
            <a:r>
              <a:rPr sz="3000" spc="-210" dirty="0">
                <a:cs typeface="Microsoft Sans Serif"/>
              </a:rPr>
              <a:t>ents</a:t>
            </a:r>
            <a:endParaRPr sz="3000" dirty="0"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spc="-165" dirty="0">
                <a:cs typeface="Microsoft Sans Serif"/>
              </a:rPr>
              <a:t>Circles</a:t>
            </a:r>
            <a:endParaRPr sz="3000" dirty="0"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spc="-85" dirty="0">
                <a:cs typeface="Microsoft Sans Serif"/>
              </a:rPr>
              <a:t>Generalized</a:t>
            </a:r>
            <a:r>
              <a:rPr sz="3000" spc="-35" dirty="0">
                <a:cs typeface="Microsoft Sans Serif"/>
              </a:rPr>
              <a:t> </a:t>
            </a:r>
            <a:r>
              <a:rPr sz="3000" spc="-210" dirty="0">
                <a:cs typeface="Microsoft Sans Serif"/>
              </a:rPr>
              <a:t>shapes</a:t>
            </a:r>
            <a:endParaRPr sz="3000" dirty="0"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265" dirty="0">
                <a:cs typeface="Microsoft Sans Serif"/>
              </a:rPr>
              <a:t>B</a:t>
            </a:r>
            <a:r>
              <a:rPr sz="3000" spc="-220" dirty="0">
                <a:cs typeface="Microsoft Sans Serif"/>
              </a:rPr>
              <a:t>a</a:t>
            </a:r>
            <a:r>
              <a:rPr sz="3000" spc="-275" dirty="0">
                <a:cs typeface="Microsoft Sans Serif"/>
              </a:rPr>
              <a:t>sic</a:t>
            </a:r>
            <a:r>
              <a:rPr sz="3000" spc="25" dirty="0">
                <a:cs typeface="Microsoft Sans Serif"/>
              </a:rPr>
              <a:t> </a:t>
            </a:r>
            <a:r>
              <a:rPr sz="3000" spc="-20" dirty="0">
                <a:cs typeface="Microsoft Sans Serif"/>
              </a:rPr>
              <a:t>i</a:t>
            </a:r>
            <a:r>
              <a:rPr sz="3000" spc="-30" dirty="0">
                <a:cs typeface="Microsoft Sans Serif"/>
              </a:rPr>
              <a:t>d</a:t>
            </a:r>
            <a:r>
              <a:rPr sz="3000" spc="-90" dirty="0">
                <a:cs typeface="Microsoft Sans Serif"/>
              </a:rPr>
              <a:t>ea</a:t>
            </a:r>
            <a:r>
              <a:rPr sz="3000" spc="50" dirty="0">
                <a:cs typeface="Microsoft Sans Serif"/>
              </a:rPr>
              <a:t> </a:t>
            </a:r>
            <a:r>
              <a:rPr sz="3000" spc="-5" dirty="0">
                <a:cs typeface="Microsoft Sans Serif"/>
              </a:rPr>
              <a:t>-</a:t>
            </a:r>
            <a:r>
              <a:rPr sz="3000" spc="40" dirty="0">
                <a:cs typeface="Microsoft Sans Serif"/>
              </a:rPr>
              <a:t> </a:t>
            </a:r>
            <a:r>
              <a:rPr sz="3000" spc="-635" dirty="0">
                <a:cs typeface="Microsoft Sans Serif"/>
              </a:rPr>
              <a:t>P</a:t>
            </a:r>
            <a:r>
              <a:rPr sz="3000" spc="-60" dirty="0">
                <a:cs typeface="Microsoft Sans Serif"/>
              </a:rPr>
              <a:t>at</a:t>
            </a:r>
            <a:r>
              <a:rPr sz="3000" spc="-75" dirty="0">
                <a:cs typeface="Microsoft Sans Serif"/>
              </a:rPr>
              <a:t>e</a:t>
            </a:r>
            <a:r>
              <a:rPr sz="3000" spc="-135" dirty="0">
                <a:cs typeface="Microsoft Sans Serif"/>
              </a:rPr>
              <a:t>nted</a:t>
            </a:r>
            <a:r>
              <a:rPr sz="3000" spc="40" dirty="0">
                <a:cs typeface="Microsoft Sans Serif"/>
              </a:rPr>
              <a:t> </a:t>
            </a:r>
            <a:r>
              <a:rPr sz="3000" spc="-15" dirty="0">
                <a:cs typeface="Microsoft Sans Serif"/>
              </a:rPr>
              <a:t>1</a:t>
            </a:r>
            <a:r>
              <a:rPr sz="3000" spc="-10" dirty="0">
                <a:cs typeface="Microsoft Sans Serif"/>
              </a:rPr>
              <a:t>9</a:t>
            </a:r>
            <a:r>
              <a:rPr sz="3000" spc="-15" dirty="0">
                <a:cs typeface="Microsoft Sans Serif"/>
              </a:rPr>
              <a:t>62</a:t>
            </a:r>
            <a:endParaRPr sz="3000" dirty="0">
              <a:cs typeface="Microsoft Sans Serif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spc="-175" dirty="0">
                <a:cs typeface="Microsoft Sans Serif"/>
              </a:rPr>
              <a:t>Every</a:t>
            </a:r>
            <a:r>
              <a:rPr sz="3000" spc="15" dirty="0">
                <a:cs typeface="Microsoft Sans Serif"/>
              </a:rPr>
              <a:t> </a:t>
            </a:r>
            <a:r>
              <a:rPr sz="3000" spc="-90" dirty="0">
                <a:cs typeface="Microsoft Sans Serif"/>
              </a:rPr>
              <a:t>edge</a:t>
            </a:r>
            <a:r>
              <a:rPr sz="3000" spc="30" dirty="0">
                <a:cs typeface="Microsoft Sans Serif"/>
              </a:rPr>
              <a:t> </a:t>
            </a:r>
            <a:r>
              <a:rPr sz="3000" spc="-50" dirty="0">
                <a:cs typeface="Microsoft Sans Serif"/>
              </a:rPr>
              <a:t>pixel</a:t>
            </a:r>
            <a:r>
              <a:rPr sz="3000" spc="20" dirty="0">
                <a:cs typeface="Microsoft Sans Serif"/>
              </a:rPr>
              <a:t> </a:t>
            </a:r>
            <a:r>
              <a:rPr sz="3000" spc="-215" dirty="0">
                <a:cs typeface="Microsoft Sans Serif"/>
              </a:rPr>
              <a:t>is</a:t>
            </a:r>
            <a:r>
              <a:rPr sz="3000" spc="25" dirty="0">
                <a:cs typeface="Microsoft Sans Serif"/>
              </a:rPr>
              <a:t> </a:t>
            </a:r>
            <a:r>
              <a:rPr sz="3000" spc="-15" dirty="0">
                <a:cs typeface="Microsoft Sans Serif"/>
              </a:rPr>
              <a:t>a</a:t>
            </a:r>
            <a:r>
              <a:rPr sz="3000" spc="15" dirty="0">
                <a:cs typeface="Microsoft Sans Serif"/>
              </a:rPr>
              <a:t> </a:t>
            </a:r>
            <a:r>
              <a:rPr sz="3000" spc="-95" dirty="0">
                <a:cs typeface="Microsoft Sans Serif"/>
              </a:rPr>
              <a:t>point</a:t>
            </a:r>
            <a:r>
              <a:rPr sz="3000" spc="25" dirty="0">
                <a:cs typeface="Microsoft Sans Serif"/>
              </a:rPr>
              <a:t> </a:t>
            </a:r>
            <a:r>
              <a:rPr sz="3000" spc="-85" dirty="0">
                <a:cs typeface="Microsoft Sans Serif"/>
              </a:rPr>
              <a:t>that</a:t>
            </a:r>
            <a:r>
              <a:rPr sz="3000" spc="20" dirty="0">
                <a:cs typeface="Microsoft Sans Serif"/>
              </a:rPr>
              <a:t> </a:t>
            </a:r>
            <a:r>
              <a:rPr sz="3000" spc="-180" dirty="0">
                <a:cs typeface="Microsoft Sans Serif"/>
              </a:rPr>
              <a:t>votes</a:t>
            </a:r>
            <a:r>
              <a:rPr sz="3000" spc="15" dirty="0">
                <a:cs typeface="Microsoft Sans Serif"/>
              </a:rPr>
              <a:t> </a:t>
            </a:r>
            <a:r>
              <a:rPr sz="3000" spc="-20" dirty="0">
                <a:cs typeface="Microsoft Sans Serif"/>
              </a:rPr>
              <a:t>for</a:t>
            </a:r>
            <a:r>
              <a:rPr sz="3000" spc="20" dirty="0">
                <a:cs typeface="Microsoft Sans Serif"/>
              </a:rPr>
              <a:t> </a:t>
            </a:r>
            <a:r>
              <a:rPr sz="3000" spc="-20" dirty="0">
                <a:cs typeface="Microsoft Sans Serif"/>
              </a:rPr>
              <a:t>all</a:t>
            </a:r>
            <a:r>
              <a:rPr sz="3000" spc="25" dirty="0">
                <a:cs typeface="Microsoft Sans Serif"/>
              </a:rPr>
              <a:t> </a:t>
            </a:r>
            <a:r>
              <a:rPr sz="3000" spc="-210" dirty="0">
                <a:cs typeface="Microsoft Sans Serif"/>
              </a:rPr>
              <a:t>shapes </a:t>
            </a:r>
            <a:r>
              <a:rPr sz="3000" spc="-625" dirty="0">
                <a:cs typeface="Microsoft Sans Serif"/>
              </a:rPr>
              <a:t> </a:t>
            </a:r>
            <a:r>
              <a:rPr sz="3000" spc="-85" dirty="0">
                <a:cs typeface="Microsoft Sans Serif"/>
              </a:rPr>
              <a:t>that</a:t>
            </a:r>
            <a:r>
              <a:rPr sz="3000" spc="15" dirty="0">
                <a:cs typeface="Microsoft Sans Serif"/>
              </a:rPr>
              <a:t> </a:t>
            </a:r>
            <a:r>
              <a:rPr sz="3000" spc="-20" dirty="0">
                <a:cs typeface="Microsoft Sans Serif"/>
              </a:rPr>
              <a:t>p</a:t>
            </a:r>
            <a:r>
              <a:rPr sz="3000" spc="-270" dirty="0">
                <a:cs typeface="Microsoft Sans Serif"/>
              </a:rPr>
              <a:t>ass</a:t>
            </a:r>
            <a:r>
              <a:rPr sz="3000" spc="35" dirty="0">
                <a:cs typeface="Microsoft Sans Serif"/>
              </a:rPr>
              <a:t> </a:t>
            </a:r>
            <a:r>
              <a:rPr sz="3000" spc="-110" dirty="0">
                <a:cs typeface="Microsoft Sans Serif"/>
              </a:rPr>
              <a:t>th</a:t>
            </a:r>
            <a:r>
              <a:rPr sz="3000" spc="-130" dirty="0">
                <a:cs typeface="Microsoft Sans Serif"/>
              </a:rPr>
              <a:t>r</a:t>
            </a:r>
            <a:r>
              <a:rPr sz="3000" spc="-180" dirty="0">
                <a:cs typeface="Microsoft Sans Serif"/>
              </a:rPr>
              <a:t>ough</a:t>
            </a:r>
            <a:r>
              <a:rPr sz="3000" spc="10" dirty="0">
                <a:cs typeface="Microsoft Sans Serif"/>
              </a:rPr>
              <a:t> </a:t>
            </a:r>
            <a:r>
              <a:rPr sz="3000" spc="-65" dirty="0">
                <a:cs typeface="Microsoft Sans Serif"/>
              </a:rPr>
              <a:t>it.</a:t>
            </a:r>
            <a:endParaRPr sz="3000" dirty="0">
              <a:cs typeface="Microsoft Sans Serif"/>
            </a:endParaRPr>
          </a:p>
          <a:p>
            <a:pPr marL="756285" marR="25400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spc="-300" dirty="0">
                <a:cs typeface="Microsoft Sans Serif"/>
              </a:rPr>
              <a:t>V</a:t>
            </a:r>
            <a:r>
              <a:rPr sz="3000" spc="-175" dirty="0">
                <a:cs typeface="Microsoft Sans Serif"/>
              </a:rPr>
              <a:t>otes</a:t>
            </a:r>
            <a:r>
              <a:rPr sz="3000" spc="20" dirty="0">
                <a:cs typeface="Microsoft Sans Serif"/>
              </a:rPr>
              <a:t> </a:t>
            </a:r>
            <a:r>
              <a:rPr sz="3000" spc="-50" dirty="0">
                <a:cs typeface="Microsoft Sans Serif"/>
              </a:rPr>
              <a:t>are</a:t>
            </a:r>
            <a:r>
              <a:rPr sz="3000" spc="25" dirty="0">
                <a:cs typeface="Microsoft Sans Serif"/>
              </a:rPr>
              <a:t> </a:t>
            </a:r>
            <a:r>
              <a:rPr sz="3000" spc="-114" dirty="0">
                <a:cs typeface="Microsoft Sans Serif"/>
              </a:rPr>
              <a:t>collected</a:t>
            </a:r>
            <a:r>
              <a:rPr sz="3000" spc="25" dirty="0">
                <a:cs typeface="Microsoft Sans Serif"/>
              </a:rPr>
              <a:t> </a:t>
            </a:r>
            <a:r>
              <a:rPr sz="3000" spc="-25" dirty="0">
                <a:cs typeface="Microsoft Sans Serif"/>
              </a:rPr>
              <a:t>i</a:t>
            </a:r>
            <a:r>
              <a:rPr sz="3000" spc="-285" dirty="0">
                <a:cs typeface="Microsoft Sans Serif"/>
              </a:rPr>
              <a:t>n</a:t>
            </a:r>
            <a:r>
              <a:rPr sz="3000" spc="15" dirty="0">
                <a:cs typeface="Microsoft Sans Serif"/>
              </a:rPr>
              <a:t> </a:t>
            </a:r>
            <a:r>
              <a:rPr sz="3000" spc="30" dirty="0">
                <a:cs typeface="Microsoft Sans Serif"/>
              </a:rPr>
              <a:t>“p</a:t>
            </a:r>
            <a:r>
              <a:rPr sz="3000" spc="25" dirty="0">
                <a:cs typeface="Microsoft Sans Serif"/>
              </a:rPr>
              <a:t>a</a:t>
            </a:r>
            <a:r>
              <a:rPr sz="3000" spc="-20" dirty="0">
                <a:cs typeface="Microsoft Sans Serif"/>
              </a:rPr>
              <a:t>r</a:t>
            </a:r>
            <a:r>
              <a:rPr sz="3000" spc="-165" dirty="0">
                <a:cs typeface="Microsoft Sans Serif"/>
              </a:rPr>
              <a:t>a</a:t>
            </a:r>
            <a:r>
              <a:rPr sz="3000" spc="-260" dirty="0">
                <a:cs typeface="Microsoft Sans Serif"/>
              </a:rPr>
              <a:t>m</a:t>
            </a:r>
            <a:r>
              <a:rPr sz="3000" spc="-75" dirty="0">
                <a:cs typeface="Microsoft Sans Serif"/>
              </a:rPr>
              <a:t>eter</a:t>
            </a:r>
            <a:r>
              <a:rPr sz="3000" spc="45" dirty="0">
                <a:cs typeface="Microsoft Sans Serif"/>
              </a:rPr>
              <a:t> </a:t>
            </a:r>
            <a:r>
              <a:rPr sz="3000" spc="-120" dirty="0">
                <a:cs typeface="Microsoft Sans Serif"/>
              </a:rPr>
              <a:t>space”</a:t>
            </a:r>
            <a:r>
              <a:rPr sz="3000" spc="15" dirty="0">
                <a:cs typeface="Microsoft Sans Serif"/>
              </a:rPr>
              <a:t> </a:t>
            </a:r>
            <a:r>
              <a:rPr sz="3000" dirty="0">
                <a:cs typeface="Microsoft Sans Serif"/>
              </a:rPr>
              <a:t>-</a:t>
            </a:r>
            <a:r>
              <a:rPr sz="3000" spc="25" dirty="0">
                <a:cs typeface="Microsoft Sans Serif"/>
              </a:rPr>
              <a:t> </a:t>
            </a:r>
            <a:r>
              <a:rPr sz="3000" spc="-114" dirty="0">
                <a:cs typeface="Microsoft Sans Serif"/>
              </a:rPr>
              <a:t>loo</a:t>
            </a:r>
            <a:r>
              <a:rPr sz="3000" spc="-120" dirty="0">
                <a:cs typeface="Microsoft Sans Serif"/>
              </a:rPr>
              <a:t>k</a:t>
            </a:r>
            <a:r>
              <a:rPr sz="3000" spc="25" dirty="0">
                <a:cs typeface="Microsoft Sans Serif"/>
              </a:rPr>
              <a:t> </a:t>
            </a:r>
            <a:r>
              <a:rPr sz="3000" spc="80" dirty="0">
                <a:cs typeface="Microsoft Sans Serif"/>
              </a:rPr>
              <a:t>f</a:t>
            </a:r>
            <a:r>
              <a:rPr sz="3000" spc="-55" dirty="0">
                <a:cs typeface="Microsoft Sans Serif"/>
              </a:rPr>
              <a:t>or  </a:t>
            </a:r>
            <a:r>
              <a:rPr sz="3000" spc="-145" dirty="0">
                <a:cs typeface="Microsoft Sans Serif"/>
              </a:rPr>
              <a:t>peaks</a:t>
            </a:r>
            <a:endParaRPr sz="3000" dirty="0"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spc="-120" dirty="0">
                <a:cs typeface="Microsoft Sans Serif"/>
              </a:rPr>
              <a:t>“Parameter</a:t>
            </a:r>
            <a:r>
              <a:rPr sz="3000" spc="30" dirty="0">
                <a:cs typeface="Microsoft Sans Serif"/>
              </a:rPr>
              <a:t> </a:t>
            </a:r>
            <a:r>
              <a:rPr sz="3000" spc="-120" dirty="0">
                <a:cs typeface="Microsoft Sans Serif"/>
              </a:rPr>
              <a:t>space”</a:t>
            </a:r>
            <a:r>
              <a:rPr sz="3000" spc="25" dirty="0">
                <a:cs typeface="Microsoft Sans Serif"/>
              </a:rPr>
              <a:t> </a:t>
            </a:r>
            <a:r>
              <a:rPr sz="3000" spc="-215" dirty="0">
                <a:cs typeface="Microsoft Sans Serif"/>
              </a:rPr>
              <a:t>is</a:t>
            </a:r>
            <a:r>
              <a:rPr sz="3000" spc="35" dirty="0">
                <a:cs typeface="Microsoft Sans Serif"/>
              </a:rPr>
              <a:t> </a:t>
            </a:r>
            <a:r>
              <a:rPr sz="3000" spc="-15" dirty="0">
                <a:cs typeface="Microsoft Sans Serif"/>
              </a:rPr>
              <a:t>a</a:t>
            </a:r>
            <a:r>
              <a:rPr sz="3000" spc="15" dirty="0">
                <a:cs typeface="Microsoft Sans Serif"/>
              </a:rPr>
              <a:t> </a:t>
            </a:r>
            <a:r>
              <a:rPr sz="3000" spc="-145" dirty="0">
                <a:cs typeface="Microsoft Sans Serif"/>
              </a:rPr>
              <a:t>k-dimensional</a:t>
            </a:r>
            <a:r>
              <a:rPr sz="3000" spc="10" dirty="0">
                <a:cs typeface="Microsoft Sans Serif"/>
              </a:rPr>
              <a:t> </a:t>
            </a:r>
            <a:r>
              <a:rPr sz="3000" spc="-150" dirty="0">
                <a:cs typeface="Microsoft Sans Serif"/>
              </a:rPr>
              <a:t>histogram!</a:t>
            </a:r>
            <a:endParaRPr sz="30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1" y="1213579"/>
            <a:ext cx="88836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15" dirty="0">
                <a:solidFill>
                  <a:srgbClr val="003399"/>
                </a:solidFill>
                <a:latin typeface="+mn-lt"/>
              </a:rPr>
              <a:t>Ad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vant</a:t>
            </a:r>
            <a:r>
              <a:rPr sz="5400" b="1" spc="-16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425" dirty="0">
                <a:solidFill>
                  <a:srgbClr val="003399"/>
                </a:solidFill>
                <a:latin typeface="+mn-lt"/>
              </a:rPr>
              <a:t>ges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20" dirty="0">
                <a:solidFill>
                  <a:srgbClr val="003399"/>
                </a:solidFill>
                <a:latin typeface="+mn-lt"/>
              </a:rPr>
              <a:t>of</a:t>
            </a:r>
            <a:r>
              <a:rPr sz="5400" b="1" spc="254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60" dirty="0">
                <a:solidFill>
                  <a:srgbClr val="003399"/>
                </a:solidFill>
                <a:latin typeface="+mn-lt"/>
              </a:rPr>
              <a:t>Hough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660" dirty="0">
                <a:solidFill>
                  <a:srgbClr val="003399"/>
                </a:solidFill>
                <a:latin typeface="+mn-lt"/>
              </a:rPr>
              <a:t>T</a:t>
            </a:r>
            <a:r>
              <a:rPr sz="5400" b="1" spc="-29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355" dirty="0">
                <a:solidFill>
                  <a:srgbClr val="003399"/>
                </a:solidFill>
                <a:latin typeface="+mn-lt"/>
              </a:rPr>
              <a:t>an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s</a:t>
            </a:r>
            <a:r>
              <a:rPr sz="5400" b="1" spc="-140" dirty="0">
                <a:solidFill>
                  <a:srgbClr val="003399"/>
                </a:solidFill>
                <a:latin typeface="+mn-lt"/>
              </a:rPr>
              <a:t>f</a:t>
            </a:r>
            <a:r>
              <a:rPr sz="5400" b="1" spc="-420" dirty="0">
                <a:solidFill>
                  <a:srgbClr val="003399"/>
                </a:solidFill>
                <a:latin typeface="+mn-lt"/>
              </a:rPr>
              <a:t>o</a:t>
            </a:r>
            <a:r>
              <a:rPr sz="5400" b="1" spc="-18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425" dirty="0">
                <a:solidFill>
                  <a:srgbClr val="003399"/>
                </a:solidFill>
                <a:latin typeface="+mn-lt"/>
              </a:rPr>
              <a:t>m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167" y="2514600"/>
            <a:ext cx="9204833" cy="422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spc="-550" dirty="0">
                <a:latin typeface="Microsoft Sans Serif"/>
                <a:cs typeface="Microsoft Sans Serif"/>
              </a:rPr>
              <a:t>T</a:t>
            </a:r>
            <a:r>
              <a:rPr sz="3600" spc="-515" dirty="0">
                <a:latin typeface="Microsoft Sans Serif"/>
                <a:cs typeface="Microsoft Sans Serif"/>
              </a:rPr>
              <a:t>h</a:t>
            </a:r>
            <a:r>
              <a:rPr sz="3600" spc="-204" dirty="0">
                <a:latin typeface="Microsoft Sans Serif"/>
                <a:cs typeface="Microsoft Sans Serif"/>
              </a:rPr>
              <a:t>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300" dirty="0">
                <a:latin typeface="Microsoft Sans Serif"/>
                <a:cs typeface="Microsoft Sans Serif"/>
              </a:rPr>
              <a:t>Hough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819" dirty="0">
                <a:latin typeface="Microsoft Sans Serif"/>
                <a:cs typeface="Microsoft Sans Serif"/>
              </a:rPr>
              <a:t>T</a:t>
            </a:r>
            <a:r>
              <a:rPr sz="3600" spc="-40" dirty="0">
                <a:latin typeface="Microsoft Sans Serif"/>
                <a:cs typeface="Microsoft Sans Serif"/>
              </a:rPr>
              <a:t>r</a:t>
            </a:r>
            <a:r>
              <a:rPr sz="3600" spc="-240" dirty="0">
                <a:latin typeface="Microsoft Sans Serif"/>
                <a:cs typeface="Microsoft Sans Serif"/>
              </a:rPr>
              <a:t>ans</a:t>
            </a:r>
            <a:r>
              <a:rPr sz="3600" spc="-200" dirty="0">
                <a:latin typeface="Microsoft Sans Serif"/>
                <a:cs typeface="Microsoft Sans Serif"/>
              </a:rPr>
              <a:t>f</a:t>
            </a:r>
            <a:r>
              <a:rPr sz="3600" spc="-130" dirty="0">
                <a:latin typeface="Microsoft Sans Serif"/>
                <a:cs typeface="Microsoft Sans Serif"/>
              </a:rPr>
              <a:t>o</a:t>
            </a:r>
            <a:r>
              <a:rPr sz="3600" spc="-10" dirty="0">
                <a:latin typeface="Microsoft Sans Serif"/>
                <a:cs typeface="Microsoft Sans Serif"/>
              </a:rPr>
              <a:t>r</a:t>
            </a:r>
            <a:r>
              <a:rPr sz="3600" spc="-600" dirty="0">
                <a:latin typeface="Microsoft Sans Serif"/>
                <a:cs typeface="Microsoft Sans Serif"/>
              </a:rPr>
              <a:t>m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i</a:t>
            </a:r>
            <a:r>
              <a:rPr sz="3600" spc="-434" dirty="0">
                <a:latin typeface="Microsoft Sans Serif"/>
                <a:cs typeface="Microsoft Sans Serif"/>
              </a:rPr>
              <a:t>s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40" dirty="0">
                <a:latin typeface="Microsoft Sans Serif"/>
                <a:cs typeface="Microsoft Sans Serif"/>
              </a:rPr>
              <a:t>t</a:t>
            </a:r>
            <a:r>
              <a:rPr sz="3600" spc="-120" dirty="0">
                <a:latin typeface="Microsoft Sans Serif"/>
                <a:cs typeface="Microsoft Sans Serif"/>
              </a:rPr>
              <a:t>ole</a:t>
            </a:r>
            <a:r>
              <a:rPr sz="3600" spc="-130" dirty="0">
                <a:latin typeface="Microsoft Sans Serif"/>
                <a:cs typeface="Microsoft Sans Serif"/>
              </a:rPr>
              <a:t>r</a:t>
            </a:r>
            <a:r>
              <a:rPr sz="3600" spc="-155" dirty="0">
                <a:latin typeface="Microsoft Sans Serif"/>
                <a:cs typeface="Microsoft Sans Serif"/>
              </a:rPr>
              <a:t>ant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of</a:t>
            </a:r>
            <a:r>
              <a:rPr sz="3600" spc="140" dirty="0">
                <a:latin typeface="Microsoft Sans Serif"/>
                <a:cs typeface="Microsoft Sans Serif"/>
              </a:rPr>
              <a:t> </a:t>
            </a:r>
            <a:r>
              <a:rPr sz="3600" spc="-85" dirty="0">
                <a:latin typeface="Microsoft Sans Serif"/>
                <a:cs typeface="Microsoft Sans Serif"/>
              </a:rPr>
              <a:t>g</a:t>
            </a:r>
            <a:r>
              <a:rPr sz="3600" spc="-170" dirty="0">
                <a:latin typeface="Microsoft Sans Serif"/>
                <a:cs typeface="Microsoft Sans Serif"/>
              </a:rPr>
              <a:t>aps  </a:t>
            </a:r>
            <a:r>
              <a:rPr sz="3600" spc="-235" dirty="0">
                <a:latin typeface="Microsoft Sans Serif"/>
                <a:cs typeface="Microsoft Sans Serif"/>
              </a:rPr>
              <a:t>in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spc="-220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25" dirty="0">
                <a:latin typeface="Microsoft Sans Serif"/>
                <a:cs typeface="Microsoft Sans Serif"/>
              </a:rPr>
              <a:t>edges</a:t>
            </a:r>
            <a:endParaRPr sz="3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D8046"/>
              </a:buClr>
              <a:buFont typeface="Wingdings"/>
              <a:buChar char=""/>
            </a:pPr>
            <a:endParaRPr sz="5050" dirty="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buClr>
                <a:srgbClr val="DD8046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spc="-125" dirty="0">
                <a:latin typeface="Microsoft Sans Serif"/>
                <a:cs typeface="Microsoft Sans Serif"/>
              </a:rPr>
              <a:t>I</a:t>
            </a:r>
            <a:r>
              <a:rPr sz="3600" spc="-120" dirty="0">
                <a:latin typeface="Microsoft Sans Serif"/>
                <a:cs typeface="Microsoft Sans Serif"/>
              </a:rPr>
              <a:t>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i</a:t>
            </a:r>
            <a:r>
              <a:rPr sz="3600" spc="-434" dirty="0">
                <a:latin typeface="Microsoft Sans Serif"/>
                <a:cs typeface="Microsoft Sans Serif"/>
              </a:rPr>
              <a:t>s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75" dirty="0">
                <a:latin typeface="Microsoft Sans Serif"/>
                <a:cs typeface="Microsoft Sans Serif"/>
              </a:rPr>
              <a:t>relati</a:t>
            </a:r>
            <a:r>
              <a:rPr sz="3600" spc="-170" dirty="0">
                <a:latin typeface="Microsoft Sans Serif"/>
                <a:cs typeface="Microsoft Sans Serif"/>
              </a:rPr>
              <a:t>v</a:t>
            </a:r>
            <a:r>
              <a:rPr sz="3600" spc="-80" dirty="0">
                <a:latin typeface="Microsoft Sans Serif"/>
                <a:cs typeface="Microsoft Sans Serif"/>
              </a:rPr>
              <a:t>ely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spc="-150" dirty="0">
                <a:latin typeface="Microsoft Sans Serif"/>
                <a:cs typeface="Microsoft Sans Serif"/>
              </a:rPr>
              <a:t>unaffec</a:t>
            </a:r>
            <a:r>
              <a:rPr sz="3600" spc="-105" dirty="0">
                <a:latin typeface="Microsoft Sans Serif"/>
                <a:cs typeface="Microsoft Sans Serif"/>
              </a:rPr>
              <a:t>t</a:t>
            </a:r>
            <a:r>
              <a:rPr sz="3600" spc="-110" dirty="0">
                <a:latin typeface="Microsoft Sans Serif"/>
                <a:cs typeface="Microsoft Sans Serif"/>
              </a:rPr>
              <a:t>ed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90" dirty="0">
                <a:latin typeface="Microsoft Sans Serif"/>
                <a:cs typeface="Microsoft Sans Serif"/>
              </a:rPr>
              <a:t>b</a:t>
            </a:r>
            <a:r>
              <a:rPr sz="3600" dirty="0">
                <a:latin typeface="Microsoft Sans Serif"/>
                <a:cs typeface="Microsoft Sans Serif"/>
              </a:rPr>
              <a:t>y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445" dirty="0">
                <a:latin typeface="Microsoft Sans Serif"/>
                <a:cs typeface="Microsoft Sans Serif"/>
              </a:rPr>
              <a:t>n</a:t>
            </a:r>
            <a:r>
              <a:rPr sz="3600" spc="-260" dirty="0">
                <a:latin typeface="Microsoft Sans Serif"/>
                <a:cs typeface="Microsoft Sans Serif"/>
              </a:rPr>
              <a:t>oise</a:t>
            </a:r>
            <a:endParaRPr sz="3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D8046"/>
              </a:buClr>
              <a:buFont typeface="Wingdings"/>
              <a:buChar char=""/>
            </a:pPr>
            <a:endParaRPr sz="5000" dirty="0">
              <a:latin typeface="Microsoft Sans Serif"/>
              <a:cs typeface="Microsoft Sans Serif"/>
            </a:endParaRPr>
          </a:p>
          <a:p>
            <a:pPr marL="332740" marR="336550" indent="-320675">
              <a:lnSpc>
                <a:spcPct val="100000"/>
              </a:lnSpc>
              <a:buClr>
                <a:srgbClr val="DD8046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spc="-125" dirty="0">
                <a:latin typeface="Microsoft Sans Serif"/>
                <a:cs typeface="Microsoft Sans Serif"/>
              </a:rPr>
              <a:t>I</a:t>
            </a:r>
            <a:r>
              <a:rPr sz="3600" spc="-120" dirty="0">
                <a:latin typeface="Microsoft Sans Serif"/>
                <a:cs typeface="Microsoft Sans Serif"/>
              </a:rPr>
              <a:t>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i</a:t>
            </a:r>
            <a:r>
              <a:rPr sz="3600" spc="-434" dirty="0">
                <a:latin typeface="Microsoft Sans Serif"/>
                <a:cs typeface="Microsoft Sans Serif"/>
              </a:rPr>
              <a:t>s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215" dirty="0">
                <a:latin typeface="Microsoft Sans Serif"/>
                <a:cs typeface="Microsoft Sans Serif"/>
              </a:rPr>
              <a:t>also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50" dirty="0">
                <a:latin typeface="Microsoft Sans Serif"/>
                <a:cs typeface="Microsoft Sans Serif"/>
              </a:rPr>
              <a:t>unaffec</a:t>
            </a:r>
            <a:r>
              <a:rPr sz="3600" spc="-105" dirty="0">
                <a:latin typeface="Microsoft Sans Serif"/>
                <a:cs typeface="Microsoft Sans Serif"/>
              </a:rPr>
              <a:t>t</a:t>
            </a:r>
            <a:r>
              <a:rPr sz="3600" spc="-110" dirty="0">
                <a:latin typeface="Microsoft Sans Serif"/>
                <a:cs typeface="Microsoft Sans Serif"/>
              </a:rPr>
              <a:t>ed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90" dirty="0">
                <a:latin typeface="Microsoft Sans Serif"/>
                <a:cs typeface="Microsoft Sans Serif"/>
              </a:rPr>
              <a:t>b</a:t>
            </a:r>
            <a:r>
              <a:rPr sz="3600" dirty="0">
                <a:latin typeface="Microsoft Sans Serif"/>
                <a:cs typeface="Microsoft Sans Serif"/>
              </a:rPr>
              <a:t>y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325" dirty="0">
                <a:latin typeface="Microsoft Sans Serif"/>
                <a:cs typeface="Microsoft Sans Serif"/>
              </a:rPr>
              <a:t>o</a:t>
            </a:r>
            <a:r>
              <a:rPr sz="3600" spc="-310" dirty="0">
                <a:latin typeface="Microsoft Sans Serif"/>
                <a:cs typeface="Microsoft Sans Serif"/>
              </a:rPr>
              <a:t>c</a:t>
            </a:r>
            <a:r>
              <a:rPr sz="3600" spc="-305" dirty="0">
                <a:latin typeface="Microsoft Sans Serif"/>
                <a:cs typeface="Microsoft Sans Serif"/>
              </a:rPr>
              <a:t>clusion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40" dirty="0">
                <a:latin typeface="Microsoft Sans Serif"/>
                <a:cs typeface="Microsoft Sans Serif"/>
              </a:rPr>
              <a:t>i</a:t>
            </a:r>
            <a:r>
              <a:rPr sz="3600" spc="-325" dirty="0">
                <a:latin typeface="Microsoft Sans Serif"/>
                <a:cs typeface="Microsoft Sans Serif"/>
              </a:rPr>
              <a:t>n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85" dirty="0">
                <a:latin typeface="Microsoft Sans Serif"/>
                <a:cs typeface="Microsoft Sans Serif"/>
              </a:rPr>
              <a:t>the  </a:t>
            </a:r>
            <a:r>
              <a:rPr sz="3600" spc="-190" dirty="0">
                <a:latin typeface="Microsoft Sans Serif"/>
                <a:cs typeface="Microsoft Sans Serif"/>
              </a:rPr>
              <a:t>image</a:t>
            </a:r>
            <a:endParaRPr sz="3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138020"/>
            <a:ext cx="9163813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310" dirty="0">
                <a:solidFill>
                  <a:srgbClr val="003399"/>
                </a:solidFill>
                <a:latin typeface="+mn-lt"/>
              </a:rPr>
              <a:t>1st</a:t>
            </a:r>
            <a:r>
              <a:rPr sz="5400" b="1" spc="-3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54" dirty="0">
                <a:solidFill>
                  <a:srgbClr val="003399"/>
                </a:solidFill>
                <a:latin typeface="+mn-lt"/>
              </a:rPr>
              <a:t>and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04" dirty="0">
                <a:solidFill>
                  <a:srgbClr val="003399"/>
                </a:solidFill>
                <a:latin typeface="+mn-lt"/>
              </a:rPr>
              <a:t>2</a:t>
            </a:r>
            <a:r>
              <a:rPr sz="5400" b="1" spc="-215" dirty="0">
                <a:solidFill>
                  <a:srgbClr val="003399"/>
                </a:solidFill>
                <a:latin typeface="+mn-lt"/>
              </a:rPr>
              <a:t>n</a:t>
            </a:r>
            <a:r>
              <a:rPr sz="5400" b="1" spc="-325" dirty="0">
                <a:solidFill>
                  <a:srgbClr val="003399"/>
                </a:solidFill>
                <a:latin typeface="+mn-lt"/>
              </a:rPr>
              <a:t>d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Deri</a:t>
            </a:r>
            <a:r>
              <a:rPr sz="5400" b="1" spc="-285" dirty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4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125" dirty="0">
                <a:solidFill>
                  <a:srgbClr val="003399"/>
                </a:solidFill>
                <a:latin typeface="+mn-lt"/>
              </a:rPr>
              <a:t>ti</a:t>
            </a:r>
            <a:r>
              <a:rPr sz="5400" b="1" spc="-245" dirty="0">
                <a:solidFill>
                  <a:srgbClr val="003399"/>
                </a:solidFill>
                <a:latin typeface="+mn-lt"/>
              </a:rPr>
              <a:t>v</a:t>
            </a:r>
            <a:r>
              <a:rPr sz="5400" b="1" spc="-315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7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20" dirty="0">
                <a:solidFill>
                  <a:srgbClr val="003399"/>
                </a:solidFill>
                <a:latin typeface="+mn-lt"/>
              </a:rPr>
              <a:t>Com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p</a:t>
            </a:r>
            <a:r>
              <a:rPr sz="5400" b="1" spc="-280" dirty="0">
                <a:solidFill>
                  <a:srgbClr val="003399"/>
                </a:solidFill>
                <a:latin typeface="+mn-lt"/>
              </a:rPr>
              <a:t>arison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438400"/>
            <a:ext cx="9093200" cy="556690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78460" marR="775970" indent="-366395" algn="just">
              <a:buClr>
                <a:srgbClr val="B19D93"/>
              </a:buClr>
              <a:buSzPct val="119642"/>
              <a:buFont typeface="Wingdings"/>
              <a:buChar char=""/>
              <a:tabLst>
                <a:tab pos="379095" algn="l"/>
              </a:tabLst>
            </a:pPr>
            <a:r>
              <a:rPr sz="4000" spc="-125" dirty="0">
                <a:cs typeface="Microsoft Sans Serif"/>
              </a:rPr>
              <a:t>First-order</a:t>
            </a:r>
            <a:r>
              <a:rPr sz="4000" spc="30" dirty="0">
                <a:cs typeface="Microsoft Sans Serif"/>
              </a:rPr>
              <a:t> </a:t>
            </a:r>
            <a:r>
              <a:rPr sz="4000" spc="-125" dirty="0">
                <a:cs typeface="Microsoft Sans Serif"/>
              </a:rPr>
              <a:t>derivatives</a:t>
            </a:r>
            <a:r>
              <a:rPr sz="4000" spc="50" dirty="0">
                <a:cs typeface="Microsoft Sans Serif"/>
              </a:rPr>
              <a:t> </a:t>
            </a:r>
            <a:r>
              <a:rPr sz="4000" spc="-90" dirty="0">
                <a:cs typeface="Microsoft Sans Serif"/>
              </a:rPr>
              <a:t>generally</a:t>
            </a:r>
            <a:r>
              <a:rPr sz="4000" spc="35" dirty="0">
                <a:cs typeface="Microsoft Sans Serif"/>
              </a:rPr>
              <a:t> </a:t>
            </a:r>
            <a:r>
              <a:rPr sz="4000" spc="-150" dirty="0">
                <a:cs typeface="Microsoft Sans Serif"/>
              </a:rPr>
              <a:t>produce</a:t>
            </a:r>
            <a:r>
              <a:rPr sz="4000" spc="25" dirty="0">
                <a:cs typeface="Microsoft Sans Serif"/>
              </a:rPr>
              <a:t> </a:t>
            </a:r>
            <a:r>
              <a:rPr sz="4000" spc="-150" dirty="0">
                <a:cs typeface="Microsoft Sans Serif"/>
              </a:rPr>
              <a:t>thicker </a:t>
            </a:r>
            <a:r>
              <a:rPr sz="4000" spc="-730" dirty="0">
                <a:cs typeface="Microsoft Sans Serif"/>
              </a:rPr>
              <a:t> </a:t>
            </a:r>
            <a:r>
              <a:rPr sz="4000" spc="-175" dirty="0">
                <a:cs typeface="Microsoft Sans Serif"/>
              </a:rPr>
              <a:t>edges</a:t>
            </a:r>
            <a:r>
              <a:rPr sz="4000" spc="30" dirty="0">
                <a:cs typeface="Microsoft Sans Serif"/>
              </a:rPr>
              <a:t> </a:t>
            </a:r>
            <a:r>
              <a:rPr sz="4000" spc="-185" dirty="0">
                <a:cs typeface="Microsoft Sans Serif"/>
              </a:rPr>
              <a:t>in</a:t>
            </a:r>
            <a:r>
              <a:rPr sz="4000" spc="25" dirty="0">
                <a:cs typeface="Microsoft Sans Serif"/>
              </a:rPr>
              <a:t> </a:t>
            </a:r>
            <a:r>
              <a:rPr sz="4000" spc="-175" dirty="0">
                <a:cs typeface="Microsoft Sans Serif"/>
              </a:rPr>
              <a:t>an</a:t>
            </a:r>
            <a:r>
              <a:rPr sz="4000" spc="40" dirty="0">
                <a:cs typeface="Microsoft Sans Serif"/>
              </a:rPr>
              <a:t> </a:t>
            </a:r>
            <a:r>
              <a:rPr sz="4000" spc="-204" dirty="0">
                <a:cs typeface="Microsoft Sans Serif"/>
              </a:rPr>
              <a:t>images.</a:t>
            </a:r>
            <a:endParaRPr sz="4000" dirty="0">
              <a:cs typeface="Microsoft Sans Serif"/>
            </a:endParaRPr>
          </a:p>
          <a:p>
            <a:pPr marL="378460" marR="5080" indent="-366395" algn="just">
              <a:buClr>
                <a:srgbClr val="B19D93"/>
              </a:buClr>
              <a:buSzPct val="119642"/>
              <a:buFont typeface="Wingdings"/>
              <a:buChar char=""/>
              <a:tabLst>
                <a:tab pos="379095" algn="l"/>
              </a:tabLst>
            </a:pPr>
            <a:r>
              <a:rPr sz="4000" spc="-345" dirty="0">
                <a:cs typeface="Microsoft Sans Serif"/>
              </a:rPr>
              <a:t>S</a:t>
            </a:r>
            <a:r>
              <a:rPr sz="4000" spc="-285" dirty="0">
                <a:cs typeface="Microsoft Sans Serif"/>
              </a:rPr>
              <a:t>e</a:t>
            </a:r>
            <a:r>
              <a:rPr sz="4000" spc="-229" dirty="0">
                <a:cs typeface="Microsoft Sans Serif"/>
              </a:rPr>
              <a:t>c</a:t>
            </a:r>
            <a:r>
              <a:rPr sz="4000" spc="-250" dirty="0">
                <a:cs typeface="Microsoft Sans Serif"/>
              </a:rPr>
              <a:t>o</a:t>
            </a:r>
            <a:r>
              <a:rPr sz="4000" spc="-175" dirty="0">
                <a:cs typeface="Microsoft Sans Serif"/>
              </a:rPr>
              <a:t>n</a:t>
            </a:r>
            <a:r>
              <a:rPr sz="4000" spc="-165" dirty="0">
                <a:cs typeface="Microsoft Sans Serif"/>
              </a:rPr>
              <a:t>d</a:t>
            </a:r>
            <a:r>
              <a:rPr sz="4000" spc="-5" dirty="0">
                <a:cs typeface="Microsoft Sans Serif"/>
              </a:rPr>
              <a:t>-</a:t>
            </a:r>
            <a:r>
              <a:rPr sz="4000" spc="-105" dirty="0">
                <a:cs typeface="Microsoft Sans Serif"/>
              </a:rPr>
              <a:t>o</a:t>
            </a:r>
            <a:r>
              <a:rPr sz="4000" spc="-60" dirty="0">
                <a:cs typeface="Microsoft Sans Serif"/>
              </a:rPr>
              <a:t>r</a:t>
            </a:r>
            <a:r>
              <a:rPr sz="4000" spc="-90" dirty="0">
                <a:cs typeface="Microsoft Sans Serif"/>
              </a:rPr>
              <a:t>d</a:t>
            </a:r>
            <a:r>
              <a:rPr sz="4000" spc="-85" dirty="0">
                <a:cs typeface="Microsoft Sans Serif"/>
              </a:rPr>
              <a:t>e</a:t>
            </a:r>
            <a:r>
              <a:rPr sz="4000" spc="-5" dirty="0">
                <a:cs typeface="Microsoft Sans Serif"/>
              </a:rPr>
              <a:t>r</a:t>
            </a:r>
            <a:r>
              <a:rPr sz="4000" spc="15" dirty="0">
                <a:cs typeface="Microsoft Sans Serif"/>
              </a:rPr>
              <a:t> </a:t>
            </a:r>
            <a:r>
              <a:rPr sz="4000" spc="-90" dirty="0">
                <a:cs typeface="Microsoft Sans Serif"/>
              </a:rPr>
              <a:t>d</a:t>
            </a:r>
            <a:r>
              <a:rPr sz="4000" spc="-85" dirty="0">
                <a:cs typeface="Microsoft Sans Serif"/>
              </a:rPr>
              <a:t>e</a:t>
            </a:r>
            <a:r>
              <a:rPr sz="4000" spc="-55" dirty="0">
                <a:cs typeface="Microsoft Sans Serif"/>
              </a:rPr>
              <a:t>ri</a:t>
            </a:r>
            <a:r>
              <a:rPr sz="4000" spc="-160" dirty="0">
                <a:cs typeface="Microsoft Sans Serif"/>
              </a:rPr>
              <a:t>v</a:t>
            </a:r>
            <a:r>
              <a:rPr sz="4000" spc="-55" dirty="0">
                <a:cs typeface="Microsoft Sans Serif"/>
              </a:rPr>
              <a:t>ati</a:t>
            </a:r>
            <a:r>
              <a:rPr sz="4000" spc="-140" dirty="0">
                <a:cs typeface="Microsoft Sans Serif"/>
              </a:rPr>
              <a:t>v</a:t>
            </a:r>
            <a:r>
              <a:rPr sz="4000" spc="-315" dirty="0">
                <a:cs typeface="Microsoft Sans Serif"/>
              </a:rPr>
              <a:t>es</a:t>
            </a:r>
            <a:r>
              <a:rPr sz="4000" spc="50" dirty="0">
                <a:cs typeface="Microsoft Sans Serif"/>
              </a:rPr>
              <a:t> </a:t>
            </a:r>
            <a:r>
              <a:rPr sz="4000" spc="-185" dirty="0">
                <a:cs typeface="Microsoft Sans Serif"/>
              </a:rPr>
              <a:t>ha</a:t>
            </a:r>
            <a:r>
              <a:rPr sz="4000" spc="-225" dirty="0">
                <a:cs typeface="Microsoft Sans Serif"/>
              </a:rPr>
              <a:t>v</a:t>
            </a:r>
            <a:r>
              <a:rPr sz="4000" spc="-160" dirty="0">
                <a:cs typeface="Microsoft Sans Serif"/>
              </a:rPr>
              <a:t>e</a:t>
            </a:r>
            <a:r>
              <a:rPr sz="4000" spc="35" dirty="0">
                <a:cs typeface="Microsoft Sans Serif"/>
              </a:rPr>
              <a:t> </a:t>
            </a:r>
            <a:r>
              <a:rPr sz="4000" spc="-15" dirty="0">
                <a:cs typeface="Microsoft Sans Serif"/>
              </a:rPr>
              <a:t>a</a:t>
            </a:r>
            <a:r>
              <a:rPr sz="4000" spc="40" dirty="0">
                <a:cs typeface="Microsoft Sans Serif"/>
              </a:rPr>
              <a:t> </a:t>
            </a:r>
            <a:r>
              <a:rPr sz="4000" spc="-175" dirty="0">
                <a:cs typeface="Microsoft Sans Serif"/>
              </a:rPr>
              <a:t>st</a:t>
            </a:r>
            <a:r>
              <a:rPr sz="4000" spc="-204" dirty="0">
                <a:cs typeface="Microsoft Sans Serif"/>
              </a:rPr>
              <a:t>r</a:t>
            </a:r>
            <a:r>
              <a:rPr sz="4000" spc="-170" dirty="0">
                <a:cs typeface="Microsoft Sans Serif"/>
              </a:rPr>
              <a:t>on</a:t>
            </a:r>
            <a:r>
              <a:rPr sz="4000" spc="-225" dirty="0">
                <a:cs typeface="Microsoft Sans Serif"/>
              </a:rPr>
              <a:t>g</a:t>
            </a:r>
            <a:r>
              <a:rPr sz="4000" spc="-85" dirty="0">
                <a:cs typeface="Microsoft Sans Serif"/>
              </a:rPr>
              <a:t>er</a:t>
            </a:r>
            <a:r>
              <a:rPr sz="4000" spc="50" dirty="0">
                <a:cs typeface="Microsoft Sans Serif"/>
              </a:rPr>
              <a:t> </a:t>
            </a:r>
            <a:r>
              <a:rPr sz="4000" spc="-65" dirty="0">
                <a:cs typeface="Microsoft Sans Serif"/>
              </a:rPr>
              <a:t>r</a:t>
            </a:r>
            <a:r>
              <a:rPr sz="4000" spc="-100" dirty="0">
                <a:cs typeface="Microsoft Sans Serif"/>
              </a:rPr>
              <a:t>e</a:t>
            </a:r>
            <a:r>
              <a:rPr sz="4000" spc="-229" dirty="0">
                <a:cs typeface="Microsoft Sans Serif"/>
              </a:rPr>
              <a:t>s</a:t>
            </a:r>
            <a:r>
              <a:rPr sz="4000" spc="-250" dirty="0">
                <a:cs typeface="Microsoft Sans Serif"/>
              </a:rPr>
              <a:t>p</a:t>
            </a:r>
            <a:r>
              <a:rPr sz="4000" spc="-335" dirty="0">
                <a:cs typeface="Microsoft Sans Serif"/>
              </a:rPr>
              <a:t>on</a:t>
            </a:r>
            <a:r>
              <a:rPr sz="4000" spc="-295" dirty="0">
                <a:cs typeface="Microsoft Sans Serif"/>
              </a:rPr>
              <a:t>s</a:t>
            </a:r>
            <a:r>
              <a:rPr sz="4000" spc="-160" dirty="0">
                <a:cs typeface="Microsoft Sans Serif"/>
              </a:rPr>
              <a:t>e</a:t>
            </a:r>
            <a:r>
              <a:rPr sz="4000" spc="25" dirty="0">
                <a:cs typeface="Microsoft Sans Serif"/>
              </a:rPr>
              <a:t> </a:t>
            </a:r>
            <a:r>
              <a:rPr sz="4000" spc="-75" dirty="0">
                <a:cs typeface="Microsoft Sans Serif"/>
              </a:rPr>
              <a:t>to  </a:t>
            </a:r>
            <a:r>
              <a:rPr sz="4000" spc="-95" dirty="0">
                <a:cs typeface="Microsoft Sans Serif"/>
              </a:rPr>
              <a:t>fine</a:t>
            </a:r>
            <a:r>
              <a:rPr sz="4000" spc="20" dirty="0">
                <a:cs typeface="Microsoft Sans Serif"/>
              </a:rPr>
              <a:t> </a:t>
            </a:r>
            <a:r>
              <a:rPr sz="4000" spc="-45" dirty="0">
                <a:cs typeface="Microsoft Sans Serif"/>
              </a:rPr>
              <a:t>detail</a:t>
            </a:r>
            <a:r>
              <a:rPr sz="4000" spc="45" dirty="0">
                <a:cs typeface="Microsoft Sans Serif"/>
              </a:rPr>
              <a:t> </a:t>
            </a:r>
            <a:r>
              <a:rPr sz="4000" spc="-155" dirty="0">
                <a:cs typeface="Microsoft Sans Serif"/>
              </a:rPr>
              <a:t>(e.g.</a:t>
            </a:r>
            <a:r>
              <a:rPr sz="4000" spc="25" dirty="0">
                <a:cs typeface="Microsoft Sans Serif"/>
              </a:rPr>
              <a:t> </a:t>
            </a:r>
            <a:r>
              <a:rPr sz="4000" spc="-180" dirty="0">
                <a:cs typeface="Microsoft Sans Serif"/>
              </a:rPr>
              <a:t>thin</a:t>
            </a:r>
            <a:r>
              <a:rPr sz="4000" spc="25" dirty="0">
                <a:cs typeface="Microsoft Sans Serif"/>
              </a:rPr>
              <a:t> </a:t>
            </a:r>
            <a:r>
              <a:rPr sz="4000" spc="-204" dirty="0">
                <a:cs typeface="Microsoft Sans Serif"/>
              </a:rPr>
              <a:t>lines</a:t>
            </a:r>
            <a:r>
              <a:rPr sz="4000" spc="35" dirty="0">
                <a:cs typeface="Microsoft Sans Serif"/>
              </a:rPr>
              <a:t> </a:t>
            </a:r>
            <a:r>
              <a:rPr sz="4000" spc="-80" dirty="0">
                <a:cs typeface="Microsoft Sans Serif"/>
              </a:rPr>
              <a:t>or</a:t>
            </a:r>
            <a:r>
              <a:rPr sz="4000" spc="30" dirty="0">
                <a:cs typeface="Microsoft Sans Serif"/>
              </a:rPr>
              <a:t> </a:t>
            </a:r>
            <a:r>
              <a:rPr sz="4000" spc="-114" dirty="0">
                <a:cs typeface="Microsoft Sans Serif"/>
              </a:rPr>
              <a:t>isolated</a:t>
            </a:r>
            <a:r>
              <a:rPr sz="4000" spc="30" dirty="0">
                <a:cs typeface="Microsoft Sans Serif"/>
              </a:rPr>
              <a:t> </a:t>
            </a:r>
            <a:r>
              <a:rPr sz="4000" spc="-170" dirty="0">
                <a:cs typeface="Microsoft Sans Serif"/>
              </a:rPr>
              <a:t>points).</a:t>
            </a:r>
            <a:endParaRPr sz="4000" dirty="0">
              <a:cs typeface="Microsoft Sans Serif"/>
            </a:endParaRPr>
          </a:p>
          <a:p>
            <a:pPr marL="378460" marR="729615" indent="-366395" algn="just">
              <a:buClr>
                <a:srgbClr val="B19D93"/>
              </a:buClr>
              <a:buSzPct val="119642"/>
              <a:buFont typeface="Wingdings"/>
              <a:buChar char=""/>
              <a:tabLst>
                <a:tab pos="379095" algn="l"/>
              </a:tabLst>
            </a:pPr>
            <a:r>
              <a:rPr sz="4000" spc="-125" dirty="0">
                <a:cs typeface="Microsoft Sans Serif"/>
              </a:rPr>
              <a:t>First-order</a:t>
            </a:r>
            <a:r>
              <a:rPr sz="4000" spc="35" dirty="0">
                <a:cs typeface="Microsoft Sans Serif"/>
              </a:rPr>
              <a:t> </a:t>
            </a:r>
            <a:r>
              <a:rPr sz="4000" spc="-125" dirty="0">
                <a:cs typeface="Microsoft Sans Serif"/>
              </a:rPr>
              <a:t>derivatives</a:t>
            </a:r>
            <a:r>
              <a:rPr sz="4000" spc="50" dirty="0">
                <a:cs typeface="Microsoft Sans Serif"/>
              </a:rPr>
              <a:t> </a:t>
            </a:r>
            <a:r>
              <a:rPr sz="4000" spc="-90" dirty="0">
                <a:cs typeface="Microsoft Sans Serif"/>
              </a:rPr>
              <a:t>generally</a:t>
            </a:r>
            <a:r>
              <a:rPr sz="4000" spc="35" dirty="0">
                <a:cs typeface="Microsoft Sans Serif"/>
              </a:rPr>
              <a:t> </a:t>
            </a:r>
            <a:r>
              <a:rPr sz="4000" spc="-190" dirty="0">
                <a:cs typeface="Microsoft Sans Serif"/>
              </a:rPr>
              <a:t>have</a:t>
            </a:r>
            <a:r>
              <a:rPr sz="4000" spc="35" dirty="0">
                <a:cs typeface="Microsoft Sans Serif"/>
              </a:rPr>
              <a:t> </a:t>
            </a:r>
            <a:r>
              <a:rPr sz="4000" spc="-15" dirty="0">
                <a:cs typeface="Microsoft Sans Serif"/>
              </a:rPr>
              <a:t>a</a:t>
            </a:r>
            <a:r>
              <a:rPr sz="4000" spc="25" dirty="0">
                <a:cs typeface="Microsoft Sans Serif"/>
              </a:rPr>
              <a:t> </a:t>
            </a:r>
            <a:r>
              <a:rPr sz="4000" spc="-160" dirty="0">
                <a:cs typeface="Microsoft Sans Serif"/>
              </a:rPr>
              <a:t>stronger </a:t>
            </a:r>
            <a:r>
              <a:rPr sz="4000" spc="-730" dirty="0">
                <a:cs typeface="Microsoft Sans Serif"/>
              </a:rPr>
              <a:t> </a:t>
            </a:r>
            <a:r>
              <a:rPr sz="4000" spc="-65" dirty="0">
                <a:cs typeface="Microsoft Sans Serif"/>
              </a:rPr>
              <a:t>r</a:t>
            </a:r>
            <a:r>
              <a:rPr sz="4000" spc="-100" dirty="0">
                <a:cs typeface="Microsoft Sans Serif"/>
              </a:rPr>
              <a:t>e</a:t>
            </a:r>
            <a:r>
              <a:rPr sz="4000" spc="-229" dirty="0">
                <a:cs typeface="Microsoft Sans Serif"/>
              </a:rPr>
              <a:t>s</a:t>
            </a:r>
            <a:r>
              <a:rPr sz="4000" spc="-250" dirty="0">
                <a:cs typeface="Microsoft Sans Serif"/>
              </a:rPr>
              <a:t>p</a:t>
            </a:r>
            <a:r>
              <a:rPr sz="4000" spc="-335" dirty="0">
                <a:cs typeface="Microsoft Sans Serif"/>
              </a:rPr>
              <a:t>on</a:t>
            </a:r>
            <a:r>
              <a:rPr sz="4000" spc="-295" dirty="0">
                <a:cs typeface="Microsoft Sans Serif"/>
              </a:rPr>
              <a:t>s</a:t>
            </a:r>
            <a:r>
              <a:rPr sz="4000" spc="-160" dirty="0">
                <a:cs typeface="Microsoft Sans Serif"/>
              </a:rPr>
              <a:t>e</a:t>
            </a:r>
            <a:r>
              <a:rPr sz="4000" spc="25" dirty="0">
                <a:cs typeface="Microsoft Sans Serif"/>
              </a:rPr>
              <a:t> </a:t>
            </a:r>
            <a:r>
              <a:rPr sz="4000" spc="-90" dirty="0">
                <a:cs typeface="Microsoft Sans Serif"/>
              </a:rPr>
              <a:t>to</a:t>
            </a:r>
            <a:r>
              <a:rPr sz="4000" spc="35" dirty="0">
                <a:cs typeface="Microsoft Sans Serif"/>
              </a:rPr>
              <a:t> </a:t>
            </a:r>
            <a:r>
              <a:rPr sz="4000" spc="-15" dirty="0">
                <a:cs typeface="Microsoft Sans Serif"/>
              </a:rPr>
              <a:t>a</a:t>
            </a:r>
            <a:r>
              <a:rPr sz="4000" spc="40" dirty="0">
                <a:cs typeface="Microsoft Sans Serif"/>
              </a:rPr>
              <a:t> </a:t>
            </a:r>
            <a:r>
              <a:rPr sz="4000" spc="-10" dirty="0">
                <a:cs typeface="Microsoft Sans Serif"/>
              </a:rPr>
              <a:t>g</a:t>
            </a:r>
            <a:r>
              <a:rPr sz="4000" spc="-25" dirty="0">
                <a:cs typeface="Microsoft Sans Serif"/>
              </a:rPr>
              <a:t>r</a:t>
            </a:r>
            <a:r>
              <a:rPr sz="4000" spc="-75" dirty="0">
                <a:cs typeface="Microsoft Sans Serif"/>
              </a:rPr>
              <a:t>a</a:t>
            </a:r>
            <a:r>
              <a:rPr sz="4000" spc="15" dirty="0">
                <a:cs typeface="Microsoft Sans Serif"/>
              </a:rPr>
              <a:t>y</a:t>
            </a:r>
            <a:r>
              <a:rPr sz="4000" spc="-5" dirty="0">
                <a:cs typeface="Microsoft Sans Serif"/>
              </a:rPr>
              <a:t>-</a:t>
            </a:r>
            <a:r>
              <a:rPr sz="4000" spc="-114" dirty="0">
                <a:cs typeface="Microsoft Sans Serif"/>
              </a:rPr>
              <a:t>le</a:t>
            </a:r>
            <a:r>
              <a:rPr sz="4000" spc="-204" dirty="0">
                <a:cs typeface="Microsoft Sans Serif"/>
              </a:rPr>
              <a:t>v</a:t>
            </a:r>
            <a:r>
              <a:rPr sz="4000" spc="-95" dirty="0">
                <a:cs typeface="Microsoft Sans Serif"/>
              </a:rPr>
              <a:t>el</a:t>
            </a:r>
            <a:r>
              <a:rPr sz="4000" spc="25" dirty="0">
                <a:cs typeface="Microsoft Sans Serif"/>
              </a:rPr>
              <a:t> </a:t>
            </a:r>
            <a:r>
              <a:rPr sz="4000" spc="-190" dirty="0">
                <a:cs typeface="Microsoft Sans Serif"/>
              </a:rPr>
              <a:t>st</a:t>
            </a:r>
            <a:r>
              <a:rPr sz="4000" spc="-270" dirty="0">
                <a:cs typeface="Microsoft Sans Serif"/>
              </a:rPr>
              <a:t>e</a:t>
            </a:r>
            <a:r>
              <a:rPr sz="4000" spc="-75" dirty="0">
                <a:cs typeface="Microsoft Sans Serif"/>
              </a:rPr>
              <a:t>p</a:t>
            </a:r>
            <a:r>
              <a:rPr sz="4000" spc="-165" dirty="0">
                <a:cs typeface="Microsoft Sans Serif"/>
              </a:rPr>
              <a:t>.</a:t>
            </a:r>
            <a:endParaRPr sz="4000" dirty="0">
              <a:cs typeface="Microsoft Sans Serif"/>
            </a:endParaRPr>
          </a:p>
          <a:p>
            <a:pPr marL="378460" marR="67945" indent="-366395" algn="just">
              <a:buClr>
                <a:srgbClr val="B19D93"/>
              </a:buClr>
              <a:buSzPct val="119642"/>
              <a:buFont typeface="Wingdings"/>
              <a:buChar char=""/>
              <a:tabLst>
                <a:tab pos="379095" algn="l"/>
              </a:tabLst>
            </a:pPr>
            <a:r>
              <a:rPr sz="4000" spc="-150" dirty="0">
                <a:cs typeface="Microsoft Sans Serif"/>
              </a:rPr>
              <a:t>Second-order</a:t>
            </a:r>
            <a:r>
              <a:rPr sz="4000" spc="15" dirty="0">
                <a:cs typeface="Microsoft Sans Serif"/>
              </a:rPr>
              <a:t> </a:t>
            </a:r>
            <a:r>
              <a:rPr sz="4000" spc="-125" dirty="0">
                <a:cs typeface="Microsoft Sans Serif"/>
              </a:rPr>
              <a:t>derivatives</a:t>
            </a:r>
            <a:r>
              <a:rPr sz="4000" spc="50" dirty="0">
                <a:cs typeface="Microsoft Sans Serif"/>
              </a:rPr>
              <a:t> </a:t>
            </a:r>
            <a:r>
              <a:rPr sz="4000" spc="-150" dirty="0">
                <a:cs typeface="Microsoft Sans Serif"/>
              </a:rPr>
              <a:t>produce</a:t>
            </a:r>
            <a:r>
              <a:rPr sz="4000" spc="35" dirty="0">
                <a:cs typeface="Microsoft Sans Serif"/>
              </a:rPr>
              <a:t> </a:t>
            </a:r>
            <a:r>
              <a:rPr sz="4000" spc="-15" dirty="0">
                <a:cs typeface="Microsoft Sans Serif"/>
              </a:rPr>
              <a:t>a</a:t>
            </a:r>
            <a:r>
              <a:rPr sz="4000" spc="25" dirty="0">
                <a:cs typeface="Microsoft Sans Serif"/>
              </a:rPr>
              <a:t> </a:t>
            </a:r>
            <a:r>
              <a:rPr sz="4000" spc="-120" dirty="0">
                <a:cs typeface="Microsoft Sans Serif"/>
              </a:rPr>
              <a:t>double</a:t>
            </a:r>
            <a:r>
              <a:rPr sz="4000" spc="35" dirty="0">
                <a:cs typeface="Microsoft Sans Serif"/>
              </a:rPr>
              <a:t> </a:t>
            </a:r>
            <a:r>
              <a:rPr sz="4000" spc="-220" dirty="0">
                <a:cs typeface="Microsoft Sans Serif"/>
              </a:rPr>
              <a:t>response </a:t>
            </a:r>
            <a:r>
              <a:rPr sz="4000" spc="-730" dirty="0">
                <a:cs typeface="Microsoft Sans Serif"/>
              </a:rPr>
              <a:t> </a:t>
            </a:r>
            <a:r>
              <a:rPr sz="4000" spc="-20" dirty="0">
                <a:cs typeface="Microsoft Sans Serif"/>
              </a:rPr>
              <a:t>at</a:t>
            </a:r>
            <a:r>
              <a:rPr sz="4000" spc="30" dirty="0">
                <a:cs typeface="Microsoft Sans Serif"/>
              </a:rPr>
              <a:t> </a:t>
            </a:r>
            <a:r>
              <a:rPr sz="4000" spc="-165" dirty="0">
                <a:cs typeface="Microsoft Sans Serif"/>
              </a:rPr>
              <a:t>step</a:t>
            </a:r>
            <a:r>
              <a:rPr sz="4000" spc="40" dirty="0">
                <a:cs typeface="Microsoft Sans Serif"/>
              </a:rPr>
              <a:t> </a:t>
            </a:r>
            <a:r>
              <a:rPr sz="4000" spc="-229" dirty="0">
                <a:cs typeface="Microsoft Sans Serif"/>
              </a:rPr>
              <a:t>changes</a:t>
            </a:r>
            <a:r>
              <a:rPr sz="4000" spc="50" dirty="0">
                <a:cs typeface="Microsoft Sans Serif"/>
              </a:rPr>
              <a:t> </a:t>
            </a:r>
            <a:r>
              <a:rPr sz="4000" spc="-185" dirty="0">
                <a:cs typeface="Microsoft Sans Serif"/>
              </a:rPr>
              <a:t>in</a:t>
            </a:r>
            <a:r>
              <a:rPr sz="4000" spc="20" dirty="0">
                <a:cs typeface="Microsoft Sans Serif"/>
              </a:rPr>
              <a:t> </a:t>
            </a:r>
            <a:r>
              <a:rPr sz="4000" spc="-30" dirty="0">
                <a:cs typeface="Microsoft Sans Serif"/>
              </a:rPr>
              <a:t>gray</a:t>
            </a:r>
            <a:r>
              <a:rPr sz="4000" spc="35" dirty="0">
                <a:cs typeface="Microsoft Sans Serif"/>
              </a:rPr>
              <a:t> </a:t>
            </a:r>
            <a:r>
              <a:rPr sz="4000" spc="-125" dirty="0">
                <a:cs typeface="Microsoft Sans Serif"/>
              </a:rPr>
              <a:t>level</a:t>
            </a:r>
            <a:endParaRPr sz="4000" dirty="0"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137379"/>
            <a:ext cx="46602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25" dirty="0">
                <a:solidFill>
                  <a:srgbClr val="003399"/>
                </a:solidFill>
                <a:latin typeface="+mn-lt"/>
              </a:rPr>
              <a:t>The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50" dirty="0">
                <a:solidFill>
                  <a:srgbClr val="003399"/>
                </a:solidFill>
                <a:latin typeface="+mn-lt"/>
              </a:rPr>
              <a:t>b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440" dirty="0">
                <a:solidFill>
                  <a:srgbClr val="003399"/>
                </a:solidFill>
                <a:latin typeface="+mn-lt"/>
              </a:rPr>
              <a:t>sic</a:t>
            </a:r>
            <a:r>
              <a:rPr sz="5400" b="1" spc="-7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idea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249" y="2560955"/>
            <a:ext cx="5823459" cy="294221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2105" marR="5080" indent="-320040">
              <a:lnSpc>
                <a:spcPts val="3460"/>
              </a:lnSpc>
              <a:spcBef>
                <a:spcPts val="535"/>
              </a:spcBef>
            </a:pPr>
            <a:r>
              <a:rPr sz="3200" spc="-395" dirty="0">
                <a:latin typeface="Microsoft Sans Serif"/>
                <a:cs typeface="Microsoft Sans Serif"/>
              </a:rPr>
              <a:t>Ea</a:t>
            </a:r>
            <a:r>
              <a:rPr sz="3200" spc="-200" dirty="0">
                <a:latin typeface="Microsoft Sans Serif"/>
                <a:cs typeface="Microsoft Sans Serif"/>
              </a:rPr>
              <a:t>c</a:t>
            </a:r>
            <a:r>
              <a:rPr sz="3200" spc="-380" dirty="0">
                <a:latin typeface="Microsoft Sans Serif"/>
                <a:cs typeface="Microsoft Sans Serif"/>
              </a:rPr>
              <a:t>h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s</a:t>
            </a:r>
            <a:r>
              <a:rPr sz="3200" spc="-210" dirty="0">
                <a:latin typeface="Microsoft Sans Serif"/>
                <a:cs typeface="Microsoft Sans Serif"/>
              </a:rPr>
              <a:t>t</a:t>
            </a:r>
            <a:r>
              <a:rPr sz="3200" spc="-40" dirty="0">
                <a:latin typeface="Microsoft Sans Serif"/>
                <a:cs typeface="Microsoft Sans Serif"/>
              </a:rPr>
              <a:t>r</a:t>
            </a:r>
            <a:r>
              <a:rPr sz="3200" spc="-90" dirty="0">
                <a:latin typeface="Microsoft Sans Serif"/>
                <a:cs typeface="Microsoft Sans Serif"/>
              </a:rPr>
              <a:t>aight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l</a:t>
            </a:r>
            <a:r>
              <a:rPr sz="3200" spc="-25" dirty="0">
                <a:latin typeface="Microsoft Sans Serif"/>
                <a:cs typeface="Microsoft Sans Serif"/>
              </a:rPr>
              <a:t>i</a:t>
            </a:r>
            <a:r>
              <a:rPr sz="3200" spc="-280" dirty="0">
                <a:latin typeface="Microsoft Sans Serif"/>
                <a:cs typeface="Microsoft Sans Serif"/>
              </a:rPr>
              <a:t>ne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this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0" dirty="0">
                <a:latin typeface="Microsoft Sans Serif"/>
                <a:cs typeface="Microsoft Sans Serif"/>
              </a:rPr>
              <a:t>g</a:t>
            </a:r>
            <a:r>
              <a:rPr sz="3200" spc="-120" dirty="0">
                <a:latin typeface="Microsoft Sans Serif"/>
                <a:cs typeface="Microsoft Sans Serif"/>
              </a:rPr>
              <a:t>e  </a:t>
            </a:r>
            <a:r>
              <a:rPr sz="3200" spc="-254" dirty="0" smtClean="0">
                <a:latin typeface="Microsoft Sans Serif"/>
                <a:cs typeface="Microsoft Sans Serif"/>
              </a:rPr>
              <a:t>can</a:t>
            </a:r>
            <a:r>
              <a:rPr lang="en-IN" sz="3200" spc="35" dirty="0">
                <a:latin typeface="Microsoft Sans Serif"/>
                <a:cs typeface="Microsoft Sans Serif"/>
              </a:rPr>
              <a:t> </a:t>
            </a:r>
            <a:r>
              <a:rPr sz="3200" spc="-95" dirty="0" smtClean="0">
                <a:latin typeface="Microsoft Sans Serif"/>
                <a:cs typeface="Microsoft Sans Serif"/>
              </a:rPr>
              <a:t>be</a:t>
            </a:r>
            <a:r>
              <a:rPr sz="3200" spc="35" dirty="0" smtClean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described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b</a:t>
            </a:r>
            <a:r>
              <a:rPr sz="3200" dirty="0">
                <a:latin typeface="Microsoft Sans Serif"/>
                <a:cs typeface="Microsoft Sans Serif"/>
              </a:rPr>
              <a:t>y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an  </a:t>
            </a:r>
            <a:r>
              <a:rPr sz="3200" spc="-150" dirty="0">
                <a:latin typeface="Microsoft Sans Serif"/>
                <a:cs typeface="Microsoft Sans Serif"/>
              </a:rPr>
              <a:t>equation</a:t>
            </a:r>
            <a:endParaRPr sz="3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00" dirty="0">
              <a:latin typeface="Microsoft Sans Serif"/>
              <a:cs typeface="Microsoft Sans Serif"/>
            </a:endParaRPr>
          </a:p>
          <a:p>
            <a:pPr marL="332105" marR="11430" indent="-320040">
              <a:lnSpc>
                <a:spcPct val="90000"/>
              </a:lnSpc>
            </a:pPr>
            <a:r>
              <a:rPr sz="3200" spc="-345" dirty="0">
                <a:latin typeface="Microsoft Sans Serif"/>
                <a:cs typeface="Microsoft Sans Serif"/>
              </a:rPr>
              <a:t>Each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white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point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70" dirty="0">
                <a:latin typeface="Microsoft Sans Serif"/>
                <a:cs typeface="Microsoft Sans Serif"/>
              </a:rPr>
              <a:t>if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considered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is</a:t>
            </a:r>
            <a:r>
              <a:rPr sz="3200" spc="-315" dirty="0">
                <a:latin typeface="Microsoft Sans Serif"/>
                <a:cs typeface="Microsoft Sans Serif"/>
              </a:rPr>
              <a:t>o</a:t>
            </a:r>
            <a:r>
              <a:rPr sz="3200" spc="-105" dirty="0">
                <a:latin typeface="Microsoft Sans Serif"/>
                <a:cs typeface="Microsoft Sans Serif"/>
              </a:rPr>
              <a:t>latio</a:t>
            </a:r>
            <a:r>
              <a:rPr sz="3200" spc="-150" dirty="0">
                <a:latin typeface="Microsoft Sans Serif"/>
                <a:cs typeface="Microsoft Sans Serif"/>
              </a:rPr>
              <a:t>n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cou</a:t>
            </a:r>
            <a:r>
              <a:rPr sz="3200" spc="-110" dirty="0">
                <a:latin typeface="Microsoft Sans Serif"/>
                <a:cs typeface="Microsoft Sans Serif"/>
              </a:rPr>
              <a:t>l</a:t>
            </a:r>
            <a:r>
              <a:rPr sz="3200" spc="-15" dirty="0">
                <a:latin typeface="Microsoft Sans Serif"/>
                <a:cs typeface="Microsoft Sans Serif"/>
              </a:rPr>
              <a:t>d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l</a:t>
            </a:r>
            <a:r>
              <a:rPr sz="3200" spc="-25" dirty="0">
                <a:latin typeface="Microsoft Sans Serif"/>
                <a:cs typeface="Microsoft Sans Serif"/>
              </a:rPr>
              <a:t>i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on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an  </a:t>
            </a:r>
            <a:r>
              <a:rPr sz="3200" spc="-75" dirty="0">
                <a:latin typeface="Microsoft Sans Serif"/>
                <a:cs typeface="Microsoft Sans Serif"/>
              </a:rPr>
              <a:t>inf</a:t>
            </a:r>
            <a:r>
              <a:rPr sz="3200" spc="-40" dirty="0">
                <a:latin typeface="Microsoft Sans Serif"/>
                <a:cs typeface="Microsoft Sans Serif"/>
              </a:rPr>
              <a:t>i</a:t>
            </a:r>
            <a:r>
              <a:rPr sz="3200" spc="-150" dirty="0">
                <a:latin typeface="Microsoft Sans Serif"/>
                <a:cs typeface="Microsoft Sans Serif"/>
              </a:rPr>
              <a:t>nite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number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s</a:t>
            </a:r>
            <a:r>
              <a:rPr sz="3200" spc="-215" dirty="0">
                <a:latin typeface="Microsoft Sans Serif"/>
                <a:cs typeface="Microsoft Sans Serif"/>
              </a:rPr>
              <a:t>t</a:t>
            </a:r>
            <a:r>
              <a:rPr sz="3200" spc="-40" dirty="0">
                <a:latin typeface="Microsoft Sans Serif"/>
                <a:cs typeface="Microsoft Sans Serif"/>
              </a:rPr>
              <a:t>r</a:t>
            </a:r>
            <a:r>
              <a:rPr sz="3200" spc="-80" dirty="0">
                <a:latin typeface="Microsoft Sans Serif"/>
                <a:cs typeface="Microsoft Sans Serif"/>
              </a:rPr>
              <a:t>aight  </a:t>
            </a:r>
            <a:r>
              <a:rPr sz="3200" spc="-229" dirty="0">
                <a:latin typeface="Microsoft Sans Serif"/>
                <a:cs typeface="Microsoft Sans Serif"/>
              </a:rPr>
              <a:t>lines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6909" y="2590800"/>
            <a:ext cx="2869691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137379"/>
            <a:ext cx="53538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25" dirty="0">
                <a:solidFill>
                  <a:srgbClr val="003399"/>
                </a:solidFill>
                <a:latin typeface="+mn-lt"/>
              </a:rPr>
              <a:t>The</a:t>
            </a:r>
            <a:r>
              <a:rPr sz="5400" b="1" spc="-4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50" dirty="0">
                <a:solidFill>
                  <a:srgbClr val="003399"/>
                </a:solidFill>
                <a:latin typeface="+mn-lt"/>
              </a:rPr>
              <a:t>b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440" dirty="0">
                <a:solidFill>
                  <a:srgbClr val="003399"/>
                </a:solidFill>
                <a:latin typeface="+mn-lt"/>
              </a:rPr>
              <a:t>sic</a:t>
            </a:r>
            <a:r>
              <a:rPr sz="5400" b="1" spc="-7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25" dirty="0">
                <a:solidFill>
                  <a:srgbClr val="003399"/>
                </a:solidFill>
                <a:latin typeface="+mn-lt"/>
              </a:rPr>
              <a:t>idea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39" y="2607640"/>
            <a:ext cx="5433061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301625" indent="-320040">
              <a:lnSpc>
                <a:spcPct val="100000"/>
              </a:lnSpc>
              <a:spcBef>
                <a:spcPts val="100"/>
              </a:spcBef>
            </a:pPr>
            <a:r>
              <a:rPr sz="3300" spc="-200" dirty="0">
                <a:latin typeface="Microsoft Sans Serif"/>
                <a:cs typeface="Microsoft Sans Serif"/>
              </a:rPr>
              <a:t>I</a:t>
            </a:r>
            <a:r>
              <a:rPr sz="3300" spc="-390" dirty="0">
                <a:latin typeface="Microsoft Sans Serif"/>
                <a:cs typeface="Microsoft Sans Serif"/>
              </a:rPr>
              <a:t>n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200" dirty="0">
                <a:latin typeface="Microsoft Sans Serif"/>
                <a:cs typeface="Microsoft Sans Serif"/>
              </a:rPr>
              <a:t>the</a:t>
            </a:r>
            <a:r>
              <a:rPr sz="3300" spc="50" dirty="0">
                <a:latin typeface="Microsoft Sans Serif"/>
                <a:cs typeface="Microsoft Sans Serif"/>
              </a:rPr>
              <a:t> </a:t>
            </a:r>
            <a:r>
              <a:rPr sz="3300" spc="-275" dirty="0">
                <a:latin typeface="Microsoft Sans Serif"/>
                <a:cs typeface="Microsoft Sans Serif"/>
              </a:rPr>
              <a:t>Hough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10" dirty="0">
                <a:latin typeface="Microsoft Sans Serif"/>
                <a:cs typeface="Microsoft Sans Serif"/>
              </a:rPr>
              <a:t>t</a:t>
            </a:r>
            <a:r>
              <a:rPr sz="3300" spc="-40" dirty="0">
                <a:latin typeface="Microsoft Sans Serif"/>
                <a:cs typeface="Microsoft Sans Serif"/>
              </a:rPr>
              <a:t>r</a:t>
            </a:r>
            <a:r>
              <a:rPr sz="3300" spc="-220" dirty="0">
                <a:latin typeface="Microsoft Sans Serif"/>
                <a:cs typeface="Microsoft Sans Serif"/>
              </a:rPr>
              <a:t>ans</a:t>
            </a:r>
            <a:r>
              <a:rPr sz="3300" spc="-175" dirty="0">
                <a:latin typeface="Microsoft Sans Serif"/>
                <a:cs typeface="Microsoft Sans Serif"/>
              </a:rPr>
              <a:t>f</a:t>
            </a:r>
            <a:r>
              <a:rPr sz="3300" spc="-114" dirty="0">
                <a:latin typeface="Microsoft Sans Serif"/>
                <a:cs typeface="Microsoft Sans Serif"/>
              </a:rPr>
              <a:t>o</a:t>
            </a:r>
            <a:r>
              <a:rPr sz="3300" spc="-5" dirty="0">
                <a:latin typeface="Microsoft Sans Serif"/>
                <a:cs typeface="Microsoft Sans Serif"/>
              </a:rPr>
              <a:t>r</a:t>
            </a:r>
            <a:r>
              <a:rPr sz="3300" spc="-300" dirty="0">
                <a:latin typeface="Microsoft Sans Serif"/>
                <a:cs typeface="Microsoft Sans Serif"/>
              </a:rPr>
              <a:t>m  </a:t>
            </a:r>
            <a:r>
              <a:rPr sz="3300" spc="-210" dirty="0">
                <a:latin typeface="Microsoft Sans Serif"/>
                <a:cs typeface="Microsoft Sans Serif"/>
              </a:rPr>
              <a:t>each</a:t>
            </a:r>
            <a:r>
              <a:rPr sz="3300" spc="-204" dirty="0">
                <a:latin typeface="Microsoft Sans Serif"/>
                <a:cs typeface="Microsoft Sans Serif"/>
              </a:rPr>
              <a:t> </a:t>
            </a:r>
            <a:r>
              <a:rPr sz="3300" spc="-130" dirty="0">
                <a:latin typeface="Microsoft Sans Serif"/>
                <a:cs typeface="Microsoft Sans Serif"/>
              </a:rPr>
              <a:t>point </a:t>
            </a:r>
            <a:r>
              <a:rPr sz="3300" spc="-245" dirty="0">
                <a:latin typeface="Microsoft Sans Serif"/>
                <a:cs typeface="Microsoft Sans Serif"/>
              </a:rPr>
              <a:t>votes</a:t>
            </a:r>
            <a:r>
              <a:rPr sz="3300" spc="-240" dirty="0">
                <a:latin typeface="Microsoft Sans Serif"/>
                <a:cs typeface="Microsoft Sans Serif"/>
              </a:rPr>
              <a:t> </a:t>
            </a:r>
            <a:r>
              <a:rPr sz="3300" spc="-25" dirty="0">
                <a:latin typeface="Microsoft Sans Serif"/>
                <a:cs typeface="Microsoft Sans Serif"/>
              </a:rPr>
              <a:t>for </a:t>
            </a:r>
            <a:r>
              <a:rPr sz="3300" spc="-125" dirty="0" smtClean="0">
                <a:latin typeface="Microsoft Sans Serif"/>
                <a:cs typeface="Microsoft Sans Serif"/>
              </a:rPr>
              <a:t>every</a:t>
            </a:r>
            <a:r>
              <a:rPr sz="3300" spc="15" dirty="0" smtClean="0">
                <a:latin typeface="Microsoft Sans Serif"/>
                <a:cs typeface="Microsoft Sans Serif"/>
              </a:rPr>
              <a:t> </a:t>
            </a:r>
            <a:r>
              <a:rPr sz="3300" spc="-165" dirty="0">
                <a:latin typeface="Microsoft Sans Serif"/>
                <a:cs typeface="Microsoft Sans Serif"/>
              </a:rPr>
              <a:t>line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30" dirty="0">
                <a:latin typeface="Microsoft Sans Serif"/>
                <a:cs typeface="Microsoft Sans Serif"/>
              </a:rPr>
              <a:t>it</a:t>
            </a:r>
            <a:r>
              <a:rPr sz="3300" spc="25" dirty="0">
                <a:latin typeface="Microsoft Sans Serif"/>
                <a:cs typeface="Microsoft Sans Serif"/>
              </a:rPr>
              <a:t> </a:t>
            </a:r>
            <a:r>
              <a:rPr sz="3300" spc="-200" dirty="0">
                <a:latin typeface="Microsoft Sans Serif"/>
                <a:cs typeface="Microsoft Sans Serif"/>
              </a:rPr>
              <a:t>could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100" dirty="0">
                <a:latin typeface="Microsoft Sans Serif"/>
                <a:cs typeface="Microsoft Sans Serif"/>
              </a:rPr>
              <a:t>be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290" dirty="0" smtClean="0">
                <a:latin typeface="Microsoft Sans Serif"/>
                <a:cs typeface="Microsoft Sans Serif"/>
              </a:rPr>
              <a:t>on</a:t>
            </a:r>
            <a:endParaRPr sz="3300" dirty="0" smtClean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 dirty="0" smtClean="0">
              <a:latin typeface="Microsoft Sans Serif"/>
              <a:cs typeface="Microsoft Sans Serif"/>
            </a:endParaRPr>
          </a:p>
          <a:p>
            <a:pPr marL="332105" marR="5080" indent="-320040">
              <a:lnSpc>
                <a:spcPct val="100000"/>
              </a:lnSpc>
              <a:spcBef>
                <a:spcPts val="5"/>
              </a:spcBef>
            </a:pPr>
            <a:r>
              <a:rPr sz="3300" spc="-505" dirty="0" smtClean="0">
                <a:latin typeface="Microsoft Sans Serif"/>
                <a:cs typeface="Microsoft Sans Serif"/>
              </a:rPr>
              <a:t>T</a:t>
            </a:r>
            <a:r>
              <a:rPr sz="3300" spc="-470" dirty="0" smtClean="0">
                <a:latin typeface="Microsoft Sans Serif"/>
                <a:cs typeface="Microsoft Sans Serif"/>
              </a:rPr>
              <a:t>h</a:t>
            </a:r>
            <a:r>
              <a:rPr sz="3300" spc="-190" dirty="0" smtClean="0">
                <a:latin typeface="Microsoft Sans Serif"/>
                <a:cs typeface="Microsoft Sans Serif"/>
              </a:rPr>
              <a:t>e</a:t>
            </a:r>
            <a:r>
              <a:rPr sz="3300" spc="50" dirty="0" smtClean="0">
                <a:latin typeface="Microsoft Sans Serif"/>
                <a:cs typeface="Microsoft Sans Serif"/>
              </a:rPr>
              <a:t> </a:t>
            </a:r>
            <a:r>
              <a:rPr sz="3300" spc="-110" dirty="0">
                <a:latin typeface="Microsoft Sans Serif"/>
                <a:cs typeface="Microsoft Sans Serif"/>
              </a:rPr>
              <a:t>li</a:t>
            </a:r>
            <a:r>
              <a:rPr sz="3300" spc="-265" dirty="0">
                <a:latin typeface="Microsoft Sans Serif"/>
                <a:cs typeface="Microsoft Sans Serif"/>
              </a:rPr>
              <a:t>n</a:t>
            </a:r>
            <a:r>
              <a:rPr sz="3300" spc="-370" dirty="0">
                <a:latin typeface="Microsoft Sans Serif"/>
                <a:cs typeface="Microsoft Sans Serif"/>
              </a:rPr>
              <a:t>es</a:t>
            </a:r>
            <a:r>
              <a:rPr sz="3300" spc="50" dirty="0">
                <a:latin typeface="Microsoft Sans Serif"/>
                <a:cs typeface="Microsoft Sans Serif"/>
              </a:rPr>
              <a:t> </a:t>
            </a:r>
            <a:r>
              <a:rPr sz="3300" spc="-160" dirty="0">
                <a:latin typeface="Microsoft Sans Serif"/>
                <a:cs typeface="Microsoft Sans Serif"/>
              </a:rPr>
              <a:t>with</a:t>
            </a:r>
            <a:r>
              <a:rPr sz="3300" spc="45" dirty="0">
                <a:latin typeface="Microsoft Sans Serif"/>
                <a:cs typeface="Microsoft Sans Serif"/>
              </a:rPr>
              <a:t> </a:t>
            </a:r>
            <a:r>
              <a:rPr sz="3300" spc="-200" dirty="0">
                <a:latin typeface="Microsoft Sans Serif"/>
                <a:cs typeface="Microsoft Sans Serif"/>
              </a:rPr>
              <a:t>the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475" dirty="0">
                <a:latin typeface="Microsoft Sans Serif"/>
                <a:cs typeface="Microsoft Sans Serif"/>
              </a:rPr>
              <a:t>mo</a:t>
            </a:r>
            <a:r>
              <a:rPr sz="3300" spc="-335" dirty="0">
                <a:latin typeface="Microsoft Sans Serif"/>
                <a:cs typeface="Microsoft Sans Serif"/>
              </a:rPr>
              <a:t>s</a:t>
            </a:r>
            <a:r>
              <a:rPr sz="3300" spc="-25" dirty="0">
                <a:latin typeface="Microsoft Sans Serif"/>
                <a:cs typeface="Microsoft Sans Serif"/>
              </a:rPr>
              <a:t>t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265" dirty="0">
                <a:latin typeface="Microsoft Sans Serif"/>
                <a:cs typeface="Microsoft Sans Serif"/>
              </a:rPr>
              <a:t>v</a:t>
            </a:r>
            <a:r>
              <a:rPr sz="3300" spc="-140" dirty="0">
                <a:latin typeface="Microsoft Sans Serif"/>
                <a:cs typeface="Microsoft Sans Serif"/>
              </a:rPr>
              <a:t>o</a:t>
            </a:r>
            <a:r>
              <a:rPr sz="3300" spc="-65" dirty="0">
                <a:latin typeface="Microsoft Sans Serif"/>
                <a:cs typeface="Microsoft Sans Serif"/>
              </a:rPr>
              <a:t>t</a:t>
            </a:r>
            <a:r>
              <a:rPr sz="3300" spc="-280" dirty="0">
                <a:latin typeface="Microsoft Sans Serif"/>
                <a:cs typeface="Microsoft Sans Serif"/>
              </a:rPr>
              <a:t>es  </a:t>
            </a:r>
            <a:r>
              <a:rPr sz="3300" spc="-200" dirty="0">
                <a:latin typeface="Microsoft Sans Serif"/>
                <a:cs typeface="Microsoft Sans Serif"/>
              </a:rPr>
              <a:t>win</a:t>
            </a:r>
            <a:endParaRPr sz="33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43015" y="2557146"/>
            <a:ext cx="3664585" cy="3843654"/>
            <a:chOff x="5486400" y="2310383"/>
            <a:chExt cx="3588385" cy="38436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0" y="2310383"/>
              <a:ext cx="2869692" cy="3657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51626" y="3318509"/>
              <a:ext cx="2827020" cy="2822575"/>
            </a:xfrm>
            <a:custGeom>
              <a:avLst/>
              <a:gdLst/>
              <a:ahLst/>
              <a:cxnLst/>
              <a:rect l="l" t="t" r="r" b="b"/>
              <a:pathLst>
                <a:path w="2827020" h="2822575">
                  <a:moveTo>
                    <a:pt x="0" y="2822447"/>
                  </a:moveTo>
                  <a:lnTo>
                    <a:pt x="2827020" y="0"/>
                  </a:lnTo>
                </a:path>
              </a:pathLst>
            </a:custGeom>
            <a:ln w="25907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0422" y="4283455"/>
              <a:ext cx="2891155" cy="1039494"/>
            </a:xfrm>
            <a:custGeom>
              <a:avLst/>
              <a:gdLst/>
              <a:ahLst/>
              <a:cxnLst/>
              <a:rect l="l" t="t" r="r" b="b"/>
              <a:pathLst>
                <a:path w="2891154" h="1039495">
                  <a:moveTo>
                    <a:pt x="0" y="1039495"/>
                  </a:moveTo>
                  <a:lnTo>
                    <a:pt x="2891154" y="0"/>
                  </a:lnTo>
                </a:path>
              </a:pathLst>
            </a:custGeom>
            <a:ln w="254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7" y="1213579"/>
            <a:ext cx="82494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15" dirty="0">
                <a:solidFill>
                  <a:srgbClr val="003399"/>
                </a:solidFill>
                <a:latin typeface="+mn-lt"/>
              </a:rPr>
              <a:t>Im</a:t>
            </a:r>
            <a:r>
              <a:rPr sz="5400" b="1" spc="-12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50" dirty="0">
                <a:solidFill>
                  <a:srgbClr val="003399"/>
                </a:solidFill>
                <a:latin typeface="+mn-lt"/>
              </a:rPr>
              <a:t>ge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75" dirty="0">
                <a:solidFill>
                  <a:srgbClr val="003399"/>
                </a:solidFill>
                <a:latin typeface="+mn-lt"/>
              </a:rPr>
              <a:t>and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810" dirty="0">
                <a:solidFill>
                  <a:srgbClr val="003399"/>
                </a:solidFill>
                <a:latin typeface="+mn-lt"/>
              </a:rPr>
              <a:t>P</a:t>
            </a:r>
            <a:r>
              <a:rPr sz="5400" b="1" spc="-27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140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320" dirty="0">
                <a:solidFill>
                  <a:srgbClr val="003399"/>
                </a:solidFill>
                <a:latin typeface="+mn-lt"/>
              </a:rPr>
              <a:t>am</a:t>
            </a:r>
            <a:r>
              <a:rPr sz="5400" b="1" spc="-240" dirty="0">
                <a:solidFill>
                  <a:srgbClr val="003399"/>
                </a:solidFill>
                <a:latin typeface="+mn-lt"/>
              </a:rPr>
              <a:t>e</a:t>
            </a:r>
            <a:r>
              <a:rPr sz="5400" b="1" spc="-335" dirty="0">
                <a:solidFill>
                  <a:srgbClr val="003399"/>
                </a:solidFill>
                <a:latin typeface="+mn-lt"/>
              </a:rPr>
              <a:t>ter</a:t>
            </a:r>
            <a:r>
              <a:rPr sz="5400" b="1" spc="-7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65" dirty="0">
                <a:solidFill>
                  <a:srgbClr val="003399"/>
                </a:solidFill>
                <a:latin typeface="+mn-lt"/>
              </a:rPr>
              <a:t>Sp</a:t>
            </a:r>
            <a:r>
              <a:rPr sz="5400" b="1" spc="-39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505" dirty="0">
                <a:solidFill>
                  <a:srgbClr val="003399"/>
                </a:solidFill>
                <a:latin typeface="+mn-lt"/>
              </a:rPr>
              <a:t>ce</a:t>
            </a:r>
            <a:endParaRPr sz="5400" b="1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987" y="2557522"/>
            <a:ext cx="8554213" cy="5672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9" y="1136738"/>
            <a:ext cx="753681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215" dirty="0">
                <a:solidFill>
                  <a:srgbClr val="003399"/>
                </a:solidFill>
                <a:latin typeface="+mn-lt"/>
              </a:rPr>
              <a:t>Im</a:t>
            </a:r>
            <a:r>
              <a:rPr sz="5400" b="1" spc="-125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50" dirty="0">
                <a:solidFill>
                  <a:srgbClr val="003399"/>
                </a:solidFill>
                <a:latin typeface="+mn-lt"/>
              </a:rPr>
              <a:t>ge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75" dirty="0">
                <a:solidFill>
                  <a:srgbClr val="003399"/>
                </a:solidFill>
                <a:latin typeface="+mn-lt"/>
              </a:rPr>
              <a:t>and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815" dirty="0">
                <a:solidFill>
                  <a:srgbClr val="003399"/>
                </a:solidFill>
                <a:latin typeface="+mn-lt"/>
              </a:rPr>
              <a:t>P</a:t>
            </a:r>
            <a:r>
              <a:rPr sz="5400" b="1" spc="-270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145" dirty="0">
                <a:solidFill>
                  <a:srgbClr val="003399"/>
                </a:solidFill>
                <a:latin typeface="+mn-lt"/>
              </a:rPr>
              <a:t>r</a:t>
            </a:r>
            <a:r>
              <a:rPr sz="5400" b="1" spc="-315" dirty="0">
                <a:solidFill>
                  <a:srgbClr val="003399"/>
                </a:solidFill>
                <a:latin typeface="+mn-lt"/>
              </a:rPr>
              <a:t>ameter</a:t>
            </a:r>
            <a:r>
              <a:rPr sz="5400" b="1" spc="-6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470" dirty="0">
                <a:solidFill>
                  <a:srgbClr val="003399"/>
                </a:solidFill>
                <a:latin typeface="+mn-lt"/>
              </a:rPr>
              <a:t>Space</a:t>
            </a:r>
            <a:endParaRPr sz="5400" b="1" dirty="0">
              <a:latin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7585" y="2514600"/>
            <a:ext cx="8629015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95"/>
              </a:spcBef>
            </a:pPr>
            <a:r>
              <a:rPr sz="3200" b="1" spc="-75" dirty="0">
                <a:solidFill>
                  <a:srgbClr val="C00000"/>
                </a:solidFill>
                <a:cs typeface="Arial"/>
              </a:rPr>
              <a:t>y</a:t>
            </a:r>
            <a:r>
              <a:rPr sz="3200" b="1" spc="-35" dirty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225" dirty="0">
                <a:solidFill>
                  <a:srgbClr val="C00000"/>
                </a:solidFill>
                <a:cs typeface="Arial"/>
              </a:rPr>
              <a:t>=</a:t>
            </a:r>
            <a:r>
              <a:rPr sz="3200" b="1" spc="-25" dirty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-210" dirty="0">
                <a:solidFill>
                  <a:srgbClr val="C00000"/>
                </a:solidFill>
                <a:cs typeface="Arial"/>
              </a:rPr>
              <a:t>m</a:t>
            </a:r>
            <a:r>
              <a:rPr sz="3200" b="1" spc="-135" dirty="0">
                <a:solidFill>
                  <a:srgbClr val="C00000"/>
                </a:solidFill>
                <a:cs typeface="Arial"/>
              </a:rPr>
              <a:t>x</a:t>
            </a:r>
            <a:r>
              <a:rPr sz="3200" b="1" spc="-30" dirty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225" dirty="0">
                <a:solidFill>
                  <a:srgbClr val="C00000"/>
                </a:solidFill>
                <a:cs typeface="Arial"/>
              </a:rPr>
              <a:t>+</a:t>
            </a:r>
            <a:r>
              <a:rPr sz="3200" b="1" spc="-35" dirty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-430" dirty="0">
                <a:solidFill>
                  <a:srgbClr val="C00000"/>
                </a:solidFill>
                <a:cs typeface="Arial"/>
              </a:rPr>
              <a:t>c</a:t>
            </a:r>
            <a:endParaRPr sz="3200" dirty="0"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3200" spc="-185" dirty="0">
                <a:cs typeface="Microsoft Sans Serif"/>
              </a:rPr>
              <a:t>whe</a:t>
            </a:r>
            <a:r>
              <a:rPr sz="3200" spc="-95" dirty="0">
                <a:cs typeface="Microsoft Sans Serif"/>
              </a:rPr>
              <a:t>r</a:t>
            </a:r>
            <a:r>
              <a:rPr sz="3200" spc="-160" dirty="0">
                <a:cs typeface="Microsoft Sans Serif"/>
              </a:rPr>
              <a:t>e</a:t>
            </a:r>
            <a:r>
              <a:rPr sz="3200" spc="30" dirty="0">
                <a:cs typeface="Microsoft Sans Serif"/>
              </a:rPr>
              <a:t> </a:t>
            </a:r>
            <a:r>
              <a:rPr sz="3200" spc="-470" dirty="0">
                <a:cs typeface="Microsoft Sans Serif"/>
              </a:rPr>
              <a:t>m</a:t>
            </a:r>
            <a:r>
              <a:rPr sz="3200" spc="25" dirty="0">
                <a:cs typeface="Microsoft Sans Serif"/>
              </a:rPr>
              <a:t> </a:t>
            </a:r>
            <a:r>
              <a:rPr sz="3200" spc="-160" dirty="0">
                <a:cs typeface="Microsoft Sans Serif"/>
              </a:rPr>
              <a:t>i</a:t>
            </a:r>
            <a:r>
              <a:rPr sz="3200" spc="-340" dirty="0">
                <a:cs typeface="Microsoft Sans Serif"/>
              </a:rPr>
              <a:t>s</a:t>
            </a:r>
            <a:r>
              <a:rPr sz="3200" spc="35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the</a:t>
            </a:r>
            <a:r>
              <a:rPr sz="3200" spc="35" dirty="0">
                <a:cs typeface="Microsoft Sans Serif"/>
              </a:rPr>
              <a:t> </a:t>
            </a:r>
            <a:r>
              <a:rPr sz="3200" spc="-190" dirty="0">
                <a:cs typeface="Microsoft Sans Serif"/>
              </a:rPr>
              <a:t>sl</a:t>
            </a:r>
            <a:r>
              <a:rPr sz="3200" spc="-275" dirty="0">
                <a:cs typeface="Microsoft Sans Serif"/>
              </a:rPr>
              <a:t>o</a:t>
            </a:r>
            <a:r>
              <a:rPr sz="3200" spc="-90" dirty="0">
                <a:cs typeface="Microsoft Sans Serif"/>
              </a:rPr>
              <a:t>pe</a:t>
            </a:r>
            <a:r>
              <a:rPr sz="3200" spc="40" dirty="0">
                <a:cs typeface="Microsoft Sans Serif"/>
              </a:rPr>
              <a:t> </a:t>
            </a:r>
            <a:r>
              <a:rPr sz="3200" spc="-5" dirty="0">
                <a:cs typeface="Microsoft Sans Serif"/>
              </a:rPr>
              <a:t>&amp;</a:t>
            </a:r>
            <a:r>
              <a:rPr sz="3200" spc="25" dirty="0">
                <a:cs typeface="Microsoft Sans Serif"/>
              </a:rPr>
              <a:t> </a:t>
            </a:r>
            <a:r>
              <a:rPr sz="3200" spc="-325" dirty="0">
                <a:cs typeface="Microsoft Sans Serif"/>
              </a:rPr>
              <a:t>c</a:t>
            </a:r>
            <a:r>
              <a:rPr sz="3200" spc="25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the</a:t>
            </a:r>
            <a:r>
              <a:rPr sz="3200" spc="40" dirty="0">
                <a:cs typeface="Microsoft Sans Serif"/>
              </a:rPr>
              <a:t> </a:t>
            </a:r>
            <a:r>
              <a:rPr sz="3200" dirty="0" smtClean="0">
                <a:cs typeface="Microsoft Sans Serif"/>
              </a:rPr>
              <a:t>y</a:t>
            </a:r>
            <a:r>
              <a:rPr sz="3200" spc="-5" dirty="0" smtClean="0">
                <a:cs typeface="Microsoft Sans Serif"/>
              </a:rPr>
              <a:t>-</a:t>
            </a:r>
            <a:r>
              <a:rPr sz="3200" spc="-145" dirty="0" smtClean="0">
                <a:cs typeface="Microsoft Sans Serif"/>
              </a:rPr>
              <a:t>inter</a:t>
            </a:r>
            <a:r>
              <a:rPr sz="3200" spc="-175" dirty="0" smtClean="0">
                <a:cs typeface="Microsoft Sans Serif"/>
              </a:rPr>
              <a:t>c</a:t>
            </a:r>
            <a:r>
              <a:rPr sz="3200" spc="-90" dirty="0" smtClean="0">
                <a:cs typeface="Microsoft Sans Serif"/>
              </a:rPr>
              <a:t>e</a:t>
            </a:r>
            <a:r>
              <a:rPr sz="3200" spc="-85" dirty="0" smtClean="0">
                <a:cs typeface="Microsoft Sans Serif"/>
              </a:rPr>
              <a:t>p</a:t>
            </a:r>
            <a:r>
              <a:rPr sz="3200" spc="-25" dirty="0" smtClean="0">
                <a:cs typeface="Microsoft Sans Serif"/>
              </a:rPr>
              <a:t>t</a:t>
            </a:r>
            <a:endParaRPr lang="en-IN" sz="3200" spc="-25" dirty="0" smtClean="0">
              <a:cs typeface="Microsoft Sans Serif"/>
            </a:endParaRPr>
          </a:p>
          <a:p>
            <a:pPr marL="38100">
              <a:lnSpc>
                <a:spcPct val="100000"/>
              </a:lnSpc>
            </a:pPr>
            <a:endParaRPr sz="3200" dirty="0">
              <a:cs typeface="Microsoft Sans Serif"/>
            </a:endParaRPr>
          </a:p>
          <a:p>
            <a:pPr marL="38100">
              <a:lnSpc>
                <a:spcPct val="100000"/>
              </a:lnSpc>
            </a:pPr>
            <a:r>
              <a:rPr sz="3200" spc="-330" dirty="0">
                <a:cs typeface="Microsoft Sans Serif"/>
              </a:rPr>
              <a:t>The</a:t>
            </a:r>
            <a:r>
              <a:rPr sz="3200" spc="25" dirty="0">
                <a:cs typeface="Microsoft Sans Serif"/>
              </a:rPr>
              <a:t> </a:t>
            </a:r>
            <a:r>
              <a:rPr sz="3200" spc="-135" dirty="0">
                <a:cs typeface="Microsoft Sans Serif"/>
              </a:rPr>
              <a:t>equation</a:t>
            </a:r>
            <a:r>
              <a:rPr sz="3200" spc="40" dirty="0">
                <a:cs typeface="Microsoft Sans Serif"/>
              </a:rPr>
              <a:t> </a:t>
            </a:r>
            <a:r>
              <a:rPr sz="3200" spc="-225" dirty="0">
                <a:cs typeface="Microsoft Sans Serif"/>
              </a:rPr>
              <a:t>can</a:t>
            </a:r>
            <a:r>
              <a:rPr sz="3200" spc="25" dirty="0">
                <a:cs typeface="Microsoft Sans Serif"/>
              </a:rPr>
              <a:t> </a:t>
            </a:r>
            <a:r>
              <a:rPr sz="3200" spc="-85" dirty="0">
                <a:cs typeface="Microsoft Sans Serif"/>
              </a:rPr>
              <a:t>be</a:t>
            </a:r>
            <a:r>
              <a:rPr sz="3200" spc="35" dirty="0">
                <a:cs typeface="Microsoft Sans Serif"/>
              </a:rPr>
              <a:t> </a:t>
            </a:r>
            <a:r>
              <a:rPr sz="3200" spc="-105" dirty="0">
                <a:cs typeface="Microsoft Sans Serif"/>
              </a:rPr>
              <a:t>rewritten</a:t>
            </a:r>
            <a:r>
              <a:rPr sz="3200" spc="50" dirty="0">
                <a:cs typeface="Microsoft Sans Serif"/>
              </a:rPr>
              <a:t> </a:t>
            </a:r>
            <a:r>
              <a:rPr sz="3200" spc="-185" dirty="0">
                <a:cs typeface="Microsoft Sans Serif"/>
              </a:rPr>
              <a:t>in</a:t>
            </a:r>
            <a:r>
              <a:rPr sz="3200" spc="30" dirty="0">
                <a:cs typeface="Microsoft Sans Serif"/>
              </a:rPr>
              <a:t> </a:t>
            </a:r>
            <a:r>
              <a:rPr sz="3200" spc="-70" dirty="0">
                <a:cs typeface="Microsoft Sans Serif"/>
              </a:rPr>
              <a:t>c–m</a:t>
            </a:r>
            <a:r>
              <a:rPr sz="3200" spc="15" dirty="0">
                <a:cs typeface="Microsoft Sans Serif"/>
              </a:rPr>
              <a:t> </a:t>
            </a:r>
            <a:r>
              <a:rPr sz="3200" spc="-200" dirty="0">
                <a:cs typeface="Microsoft Sans Serif"/>
              </a:rPr>
              <a:t>space</a:t>
            </a:r>
            <a:r>
              <a:rPr sz="3200" spc="40" dirty="0">
                <a:cs typeface="Microsoft Sans Serif"/>
              </a:rPr>
              <a:t> </a:t>
            </a:r>
            <a:r>
              <a:rPr sz="3200" spc="-245" dirty="0">
                <a:cs typeface="Microsoft Sans Serif"/>
              </a:rPr>
              <a:t>as</a:t>
            </a:r>
            <a:endParaRPr sz="3200" dirty="0">
              <a:cs typeface="Microsoft Sans Serif"/>
            </a:endParaRPr>
          </a:p>
          <a:p>
            <a:pPr marL="176530" algn="ctr">
              <a:lnSpc>
                <a:spcPct val="100000"/>
              </a:lnSpc>
              <a:tabLst>
                <a:tab pos="509905" algn="l"/>
                <a:tab pos="952500" algn="l"/>
              </a:tabLst>
            </a:pPr>
            <a:r>
              <a:rPr sz="3200" b="1" spc="-430" dirty="0">
                <a:solidFill>
                  <a:srgbClr val="C00000"/>
                </a:solidFill>
                <a:cs typeface="Arial"/>
              </a:rPr>
              <a:t>c	</a:t>
            </a:r>
            <a:r>
              <a:rPr sz="3200" b="1" spc="225" dirty="0">
                <a:solidFill>
                  <a:srgbClr val="C00000"/>
                </a:solidFill>
                <a:cs typeface="Arial"/>
              </a:rPr>
              <a:t>=	</a:t>
            </a:r>
            <a:r>
              <a:rPr lang="en-IN" sz="3200" b="1" spc="225" dirty="0" smtClean="0">
                <a:solidFill>
                  <a:srgbClr val="C00000"/>
                </a:solidFill>
                <a:cs typeface="Arial"/>
              </a:rPr>
              <a:t>-</a:t>
            </a:r>
            <a:r>
              <a:rPr sz="3200" b="1" spc="-130" dirty="0" err="1" smtClean="0">
                <a:solidFill>
                  <a:srgbClr val="C00000"/>
                </a:solidFill>
                <a:cs typeface="Arial"/>
              </a:rPr>
              <a:t>x</a:t>
            </a:r>
            <a:r>
              <a:rPr sz="3200" b="1" spc="-215" dirty="0" err="1" smtClean="0">
                <a:solidFill>
                  <a:srgbClr val="C00000"/>
                </a:solidFill>
                <a:cs typeface="Arial"/>
              </a:rPr>
              <a:t>m</a:t>
            </a:r>
            <a:r>
              <a:rPr sz="3200" b="1" spc="-3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225" dirty="0">
                <a:solidFill>
                  <a:srgbClr val="C00000"/>
                </a:solidFill>
                <a:cs typeface="Arial"/>
              </a:rPr>
              <a:t>+</a:t>
            </a:r>
            <a:r>
              <a:rPr sz="3200" b="1" spc="-35" dirty="0">
                <a:solidFill>
                  <a:srgbClr val="C00000"/>
                </a:solidFill>
                <a:cs typeface="Arial"/>
              </a:rPr>
              <a:t> </a:t>
            </a:r>
            <a:r>
              <a:rPr sz="3200" b="1" spc="-75" dirty="0" smtClean="0">
                <a:solidFill>
                  <a:srgbClr val="C00000"/>
                </a:solidFill>
                <a:cs typeface="Arial"/>
              </a:rPr>
              <a:t>y</a:t>
            </a:r>
            <a:endParaRPr lang="en-IN" sz="3200" b="1" spc="-75" dirty="0" smtClean="0">
              <a:solidFill>
                <a:srgbClr val="C00000"/>
              </a:solidFill>
              <a:cs typeface="Arial"/>
            </a:endParaRPr>
          </a:p>
          <a:p>
            <a:pPr marL="176530" algn="ctr">
              <a:lnSpc>
                <a:spcPct val="100000"/>
              </a:lnSpc>
              <a:tabLst>
                <a:tab pos="509905" algn="l"/>
                <a:tab pos="952500" algn="l"/>
              </a:tabLst>
            </a:pPr>
            <a:endParaRPr sz="3200" dirty="0">
              <a:cs typeface="Arial"/>
            </a:endParaRPr>
          </a:p>
          <a:p>
            <a:pPr marL="38100" marR="30480">
              <a:lnSpc>
                <a:spcPct val="100000"/>
              </a:lnSpc>
            </a:pPr>
            <a:r>
              <a:rPr sz="3200" spc="-229" dirty="0">
                <a:cs typeface="Microsoft Sans Serif"/>
              </a:rPr>
              <a:t>Suppose</a:t>
            </a:r>
            <a:r>
              <a:rPr sz="3200" spc="35" dirty="0">
                <a:cs typeface="Microsoft Sans Serif"/>
              </a:rPr>
              <a:t> </a:t>
            </a:r>
            <a:r>
              <a:rPr sz="3200" spc="-195" dirty="0">
                <a:cs typeface="Microsoft Sans Serif"/>
              </a:rPr>
              <a:t>we</a:t>
            </a:r>
            <a:r>
              <a:rPr sz="3200" spc="30" dirty="0">
                <a:cs typeface="Microsoft Sans Serif"/>
              </a:rPr>
              <a:t> </a:t>
            </a:r>
            <a:r>
              <a:rPr sz="3200" spc="-185" dirty="0">
                <a:cs typeface="Microsoft Sans Serif"/>
              </a:rPr>
              <a:t>have</a:t>
            </a:r>
            <a:r>
              <a:rPr sz="3200" spc="35" dirty="0">
                <a:cs typeface="Microsoft Sans Serif"/>
              </a:rPr>
              <a:t> </a:t>
            </a:r>
            <a:r>
              <a:rPr sz="3200" spc="-155" dirty="0">
                <a:cs typeface="Microsoft Sans Serif"/>
              </a:rPr>
              <a:t>several</a:t>
            </a:r>
            <a:r>
              <a:rPr sz="3200" spc="2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edge</a:t>
            </a:r>
            <a:r>
              <a:rPr sz="3200" spc="35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points</a:t>
            </a:r>
            <a:r>
              <a:rPr sz="3200" spc="35" dirty="0">
                <a:cs typeface="Microsoft Sans Serif"/>
              </a:rPr>
              <a:t> </a:t>
            </a:r>
            <a:r>
              <a:rPr sz="3200" spc="-85" dirty="0">
                <a:cs typeface="Microsoft Sans Serif"/>
              </a:rPr>
              <a:t>(x</a:t>
            </a:r>
            <a:r>
              <a:rPr sz="3200" spc="-127" baseline="-21021" dirty="0">
                <a:cs typeface="Microsoft Sans Serif"/>
              </a:rPr>
              <a:t>1</a:t>
            </a:r>
            <a:r>
              <a:rPr sz="3200" spc="-85" dirty="0">
                <a:cs typeface="Microsoft Sans Serif"/>
              </a:rPr>
              <a:t>,</a:t>
            </a:r>
            <a:r>
              <a:rPr sz="3200" spc="30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y</a:t>
            </a:r>
            <a:r>
              <a:rPr sz="3200" spc="-135" baseline="-21021" dirty="0">
                <a:cs typeface="Microsoft Sans Serif"/>
              </a:rPr>
              <a:t>1</a:t>
            </a:r>
            <a:r>
              <a:rPr sz="3200" spc="-90" dirty="0">
                <a:cs typeface="Microsoft Sans Serif"/>
              </a:rPr>
              <a:t>),</a:t>
            </a:r>
            <a:r>
              <a:rPr sz="3200" spc="25" dirty="0">
                <a:cs typeface="Microsoft Sans Serif"/>
              </a:rPr>
              <a:t> </a:t>
            </a:r>
            <a:r>
              <a:rPr sz="3200" spc="-170" dirty="0">
                <a:cs typeface="Microsoft Sans Serif"/>
              </a:rPr>
              <a:t>...,</a:t>
            </a:r>
            <a:r>
              <a:rPr sz="3200" spc="25" dirty="0">
                <a:cs typeface="Microsoft Sans Serif"/>
              </a:rPr>
              <a:t> </a:t>
            </a:r>
            <a:r>
              <a:rPr sz="3200" spc="-140" dirty="0">
                <a:cs typeface="Microsoft Sans Serif"/>
              </a:rPr>
              <a:t>(x</a:t>
            </a:r>
            <a:r>
              <a:rPr sz="3200" spc="-209" baseline="-21021" dirty="0">
                <a:cs typeface="Microsoft Sans Serif"/>
              </a:rPr>
              <a:t>n</a:t>
            </a:r>
            <a:r>
              <a:rPr sz="3200" spc="-140" dirty="0">
                <a:cs typeface="Microsoft Sans Serif"/>
              </a:rPr>
              <a:t>, </a:t>
            </a:r>
            <a:r>
              <a:rPr sz="3200" spc="-725" dirty="0">
                <a:cs typeface="Microsoft Sans Serif"/>
              </a:rPr>
              <a:t> </a:t>
            </a:r>
            <a:r>
              <a:rPr sz="3200" spc="-130" dirty="0">
                <a:cs typeface="Microsoft Sans Serif"/>
              </a:rPr>
              <a:t>y</a:t>
            </a:r>
            <a:r>
              <a:rPr sz="3200" spc="-195" baseline="-21021" dirty="0">
                <a:cs typeface="Microsoft Sans Serif"/>
              </a:rPr>
              <a:t>n</a:t>
            </a:r>
            <a:r>
              <a:rPr sz="3200" spc="-130" dirty="0">
                <a:cs typeface="Microsoft Sans Serif"/>
              </a:rPr>
              <a:t>)</a:t>
            </a:r>
            <a:r>
              <a:rPr sz="3200" spc="20" dirty="0">
                <a:cs typeface="Microsoft Sans Serif"/>
              </a:rPr>
              <a:t> </a:t>
            </a:r>
            <a:r>
              <a:rPr sz="3200" spc="-185" dirty="0">
                <a:cs typeface="Microsoft Sans Serif"/>
              </a:rPr>
              <a:t>in</a:t>
            </a:r>
            <a:r>
              <a:rPr sz="3200" spc="25" dirty="0">
                <a:cs typeface="Microsoft Sans Serif"/>
              </a:rPr>
              <a:t> </a:t>
            </a:r>
            <a:r>
              <a:rPr sz="3200" spc="190" dirty="0">
                <a:cs typeface="Microsoft Sans Serif"/>
              </a:rPr>
              <a:t>x–y</a:t>
            </a:r>
            <a:r>
              <a:rPr sz="3200" spc="25" dirty="0">
                <a:cs typeface="Microsoft Sans Serif"/>
              </a:rPr>
              <a:t> </a:t>
            </a:r>
            <a:r>
              <a:rPr sz="3200" spc="-200" dirty="0">
                <a:cs typeface="Microsoft Sans Serif"/>
              </a:rPr>
              <a:t>space</a:t>
            </a:r>
            <a:r>
              <a:rPr sz="3200" spc="3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that</a:t>
            </a:r>
            <a:r>
              <a:rPr sz="3200" spc="40" dirty="0">
                <a:cs typeface="Microsoft Sans Serif"/>
              </a:rPr>
              <a:t> </a:t>
            </a:r>
            <a:r>
              <a:rPr sz="3200" spc="-195" dirty="0">
                <a:cs typeface="Microsoft Sans Serif"/>
              </a:rPr>
              <a:t>we</a:t>
            </a:r>
            <a:r>
              <a:rPr sz="3200" spc="35" dirty="0">
                <a:cs typeface="Microsoft Sans Serif"/>
              </a:rPr>
              <a:t> </a:t>
            </a:r>
            <a:r>
              <a:rPr sz="3200" spc="-160" dirty="0">
                <a:cs typeface="Microsoft Sans Serif"/>
              </a:rPr>
              <a:t>want</a:t>
            </a:r>
            <a:r>
              <a:rPr sz="3200" spc="35" dirty="0">
                <a:cs typeface="Microsoft Sans Serif"/>
              </a:rPr>
              <a:t> </a:t>
            </a:r>
            <a:r>
              <a:rPr sz="3200" spc="-90" dirty="0">
                <a:cs typeface="Microsoft Sans Serif"/>
              </a:rPr>
              <a:t>to</a:t>
            </a:r>
            <a:r>
              <a:rPr sz="3200" spc="35" dirty="0">
                <a:cs typeface="Microsoft Sans Serif"/>
              </a:rPr>
              <a:t> fit </a:t>
            </a:r>
            <a:r>
              <a:rPr sz="3200" spc="-185" dirty="0">
                <a:cs typeface="Microsoft Sans Serif"/>
              </a:rPr>
              <a:t>in</a:t>
            </a:r>
            <a:r>
              <a:rPr sz="3200" spc="25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</a:t>
            </a:r>
            <a:r>
              <a:rPr sz="3200" spc="35" dirty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line</a:t>
            </a:r>
            <a:r>
              <a:rPr sz="3200" spc="-150" dirty="0" smtClean="0">
                <a:cs typeface="Microsoft Sans Serif"/>
              </a:rPr>
              <a:t>.</a:t>
            </a:r>
            <a:endParaRPr lang="en-IN" sz="3200" spc="-150" dirty="0" smtClean="0">
              <a:cs typeface="Microsoft Sans Serif"/>
            </a:endParaRPr>
          </a:p>
          <a:p>
            <a:pPr marL="38100" marR="30480">
              <a:lnSpc>
                <a:spcPct val="100000"/>
              </a:lnSpc>
            </a:pPr>
            <a:endParaRPr sz="3200" dirty="0">
              <a:cs typeface="Microsoft Sans Serif"/>
            </a:endParaRPr>
          </a:p>
          <a:p>
            <a:pPr marL="38100" marR="739140">
              <a:lnSpc>
                <a:spcPct val="100000"/>
              </a:lnSpc>
            </a:pPr>
            <a:r>
              <a:rPr sz="3200" b="1" spc="-315" dirty="0">
                <a:solidFill>
                  <a:srgbClr val="006FC0"/>
                </a:solidFill>
                <a:cs typeface="Arial"/>
              </a:rPr>
              <a:t>Each</a:t>
            </a:r>
            <a:r>
              <a:rPr sz="3200" b="1" spc="-35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225" dirty="0">
                <a:solidFill>
                  <a:srgbClr val="006FC0"/>
                </a:solidFill>
                <a:cs typeface="Arial"/>
              </a:rPr>
              <a:t>p</a:t>
            </a:r>
            <a:r>
              <a:rPr sz="3200" b="1" spc="-190" dirty="0">
                <a:solidFill>
                  <a:srgbClr val="006FC0"/>
                </a:solidFill>
                <a:cs typeface="Arial"/>
              </a:rPr>
              <a:t>o</a:t>
            </a:r>
            <a:r>
              <a:rPr sz="3200" b="1" spc="-85" dirty="0">
                <a:solidFill>
                  <a:srgbClr val="006FC0"/>
                </a:solidFill>
                <a:cs typeface="Arial"/>
              </a:rPr>
              <a:t>i</a:t>
            </a:r>
            <a:r>
              <a:rPr sz="3200" b="1" spc="-220" dirty="0">
                <a:solidFill>
                  <a:srgbClr val="006FC0"/>
                </a:solidFill>
                <a:cs typeface="Arial"/>
              </a:rPr>
              <a:t>nt</a:t>
            </a:r>
            <a:r>
              <a:rPr sz="3200" b="1" spc="-40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140" dirty="0">
                <a:solidFill>
                  <a:srgbClr val="006FC0"/>
                </a:solidFill>
                <a:cs typeface="Arial"/>
              </a:rPr>
              <a:t>in</a:t>
            </a:r>
            <a:r>
              <a:rPr sz="3200" b="1" spc="-30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70" dirty="0">
                <a:solidFill>
                  <a:srgbClr val="006FC0"/>
                </a:solidFill>
                <a:cs typeface="Arial"/>
              </a:rPr>
              <a:t>x</a:t>
            </a:r>
            <a:r>
              <a:rPr sz="3200" b="1" spc="-160" dirty="0">
                <a:solidFill>
                  <a:srgbClr val="006FC0"/>
                </a:solidFill>
                <a:cs typeface="Arial"/>
              </a:rPr>
              <a:t>–</a:t>
            </a:r>
            <a:r>
              <a:rPr sz="3200" b="1" spc="-75" dirty="0">
                <a:solidFill>
                  <a:srgbClr val="006FC0"/>
                </a:solidFill>
                <a:cs typeface="Arial"/>
              </a:rPr>
              <a:t>y</a:t>
            </a:r>
            <a:r>
              <a:rPr sz="3200" b="1" spc="-35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265" dirty="0">
                <a:solidFill>
                  <a:srgbClr val="006FC0"/>
                </a:solidFill>
                <a:cs typeface="Arial"/>
              </a:rPr>
              <a:t>space</a:t>
            </a:r>
            <a:r>
              <a:rPr sz="3200" b="1" spc="-35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240" dirty="0">
                <a:solidFill>
                  <a:srgbClr val="006FC0"/>
                </a:solidFill>
                <a:cs typeface="Arial"/>
              </a:rPr>
              <a:t>maps</a:t>
            </a:r>
            <a:r>
              <a:rPr sz="3200" b="1" spc="-35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204" dirty="0">
                <a:solidFill>
                  <a:srgbClr val="006FC0"/>
                </a:solidFill>
                <a:cs typeface="Arial"/>
              </a:rPr>
              <a:t>t</a:t>
            </a:r>
            <a:r>
              <a:rPr sz="3200" b="1" spc="-229" dirty="0">
                <a:solidFill>
                  <a:srgbClr val="006FC0"/>
                </a:solidFill>
                <a:cs typeface="Arial"/>
              </a:rPr>
              <a:t>o</a:t>
            </a:r>
            <a:r>
              <a:rPr sz="3200" b="1" spc="-35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85" dirty="0">
                <a:solidFill>
                  <a:srgbClr val="006FC0"/>
                </a:solidFill>
                <a:cs typeface="Arial"/>
              </a:rPr>
              <a:t>a</a:t>
            </a:r>
            <a:r>
              <a:rPr sz="3200" b="1" spc="-35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55" dirty="0">
                <a:solidFill>
                  <a:srgbClr val="006FC0"/>
                </a:solidFill>
                <a:cs typeface="Arial"/>
              </a:rPr>
              <a:t>l</a:t>
            </a:r>
            <a:r>
              <a:rPr sz="3200" b="1" spc="-50" dirty="0">
                <a:solidFill>
                  <a:srgbClr val="006FC0"/>
                </a:solidFill>
                <a:cs typeface="Arial"/>
              </a:rPr>
              <a:t>i</a:t>
            </a:r>
            <a:r>
              <a:rPr sz="3200" b="1" spc="-225" dirty="0">
                <a:solidFill>
                  <a:srgbClr val="006FC0"/>
                </a:solidFill>
                <a:cs typeface="Arial"/>
              </a:rPr>
              <a:t>ne</a:t>
            </a:r>
            <a:r>
              <a:rPr sz="3200" b="1" spc="-35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140" dirty="0">
                <a:solidFill>
                  <a:srgbClr val="006FC0"/>
                </a:solidFill>
                <a:cs typeface="Arial"/>
              </a:rPr>
              <a:t>in</a:t>
            </a:r>
            <a:r>
              <a:rPr sz="3200" b="1" spc="-35" dirty="0">
                <a:solidFill>
                  <a:srgbClr val="006FC0"/>
                </a:solidFill>
                <a:cs typeface="Arial"/>
              </a:rPr>
              <a:t> </a:t>
            </a:r>
            <a:r>
              <a:rPr sz="3200" b="1" spc="-430" dirty="0">
                <a:solidFill>
                  <a:srgbClr val="006FC0"/>
                </a:solidFill>
                <a:cs typeface="Arial"/>
              </a:rPr>
              <a:t>c</a:t>
            </a:r>
            <a:r>
              <a:rPr sz="3200" b="1" spc="-160" dirty="0">
                <a:solidFill>
                  <a:srgbClr val="006FC0"/>
                </a:solidFill>
                <a:cs typeface="Arial"/>
              </a:rPr>
              <a:t>–</a:t>
            </a:r>
            <a:r>
              <a:rPr sz="3200" b="1" spc="-150" dirty="0">
                <a:solidFill>
                  <a:srgbClr val="006FC0"/>
                </a:solidFill>
                <a:cs typeface="Arial"/>
              </a:rPr>
              <a:t>m  </a:t>
            </a:r>
            <a:r>
              <a:rPr sz="3200" b="1" spc="-229" dirty="0">
                <a:solidFill>
                  <a:srgbClr val="006FC0"/>
                </a:solidFill>
                <a:cs typeface="Arial"/>
              </a:rPr>
              <a:t>space.</a:t>
            </a:r>
            <a:endParaRPr sz="32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427" y="2664968"/>
            <a:ext cx="2095500" cy="1866900"/>
          </a:xfrm>
          <a:custGeom>
            <a:avLst/>
            <a:gdLst/>
            <a:ahLst/>
            <a:cxnLst/>
            <a:rect l="l" t="t" r="r" b="b"/>
            <a:pathLst>
              <a:path w="2095500" h="1866900">
                <a:moveTo>
                  <a:pt x="2095373" y="1828673"/>
                </a:moveTo>
                <a:lnTo>
                  <a:pt x="2082838" y="1822450"/>
                </a:lnTo>
                <a:lnTo>
                  <a:pt x="2019173" y="1790827"/>
                </a:lnTo>
                <a:lnTo>
                  <a:pt x="2019173" y="1822450"/>
                </a:lnTo>
                <a:lnTo>
                  <a:pt x="44323" y="1822450"/>
                </a:lnTo>
                <a:lnTo>
                  <a:pt x="44323" y="76200"/>
                </a:lnTo>
                <a:lnTo>
                  <a:pt x="75946" y="76200"/>
                </a:lnTo>
                <a:lnTo>
                  <a:pt x="69634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623" y="76200"/>
                </a:lnTo>
                <a:lnTo>
                  <a:pt x="31623" y="1828800"/>
                </a:lnTo>
                <a:lnTo>
                  <a:pt x="37973" y="1828800"/>
                </a:lnTo>
                <a:lnTo>
                  <a:pt x="37973" y="1835150"/>
                </a:lnTo>
                <a:lnTo>
                  <a:pt x="2019173" y="1835150"/>
                </a:lnTo>
                <a:lnTo>
                  <a:pt x="2019173" y="1866773"/>
                </a:lnTo>
                <a:lnTo>
                  <a:pt x="2082419" y="1835150"/>
                </a:lnTo>
                <a:lnTo>
                  <a:pt x="2095373" y="1828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40" y="1212938"/>
            <a:ext cx="703326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310" dirty="0">
                <a:solidFill>
                  <a:srgbClr val="003399"/>
                </a:solidFill>
                <a:latin typeface="+mn-lt"/>
              </a:rPr>
              <a:t>Finding</a:t>
            </a:r>
            <a:r>
              <a:rPr sz="5400" b="1" spc="-5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85" dirty="0">
                <a:solidFill>
                  <a:srgbClr val="003399"/>
                </a:solidFill>
                <a:latin typeface="+mn-lt"/>
              </a:rPr>
              <a:t>lines</a:t>
            </a:r>
            <a:r>
              <a:rPr sz="5400" b="1" spc="-65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15" dirty="0">
                <a:solidFill>
                  <a:srgbClr val="003399"/>
                </a:solidFill>
                <a:latin typeface="+mn-lt"/>
              </a:rPr>
              <a:t>in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40" dirty="0">
                <a:solidFill>
                  <a:srgbClr val="003399"/>
                </a:solidFill>
                <a:latin typeface="+mn-lt"/>
              </a:rPr>
              <a:t>an</a:t>
            </a:r>
            <a:r>
              <a:rPr sz="5400" b="1" spc="-50" dirty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215" dirty="0">
                <a:solidFill>
                  <a:srgbClr val="003399"/>
                </a:solidFill>
                <a:latin typeface="+mn-lt"/>
              </a:rPr>
              <a:t>im</a:t>
            </a:r>
            <a:r>
              <a:rPr sz="5400" b="1" spc="-114" dirty="0">
                <a:solidFill>
                  <a:srgbClr val="003399"/>
                </a:solidFill>
                <a:latin typeface="+mn-lt"/>
              </a:rPr>
              <a:t>a</a:t>
            </a:r>
            <a:r>
              <a:rPr sz="5400" b="1" spc="-350" dirty="0">
                <a:solidFill>
                  <a:srgbClr val="003399"/>
                </a:solidFill>
                <a:latin typeface="+mn-lt"/>
              </a:rPr>
              <a:t>ge</a:t>
            </a:r>
            <a:endParaRPr sz="5400" b="1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5574665"/>
            <a:ext cx="9525000" cy="269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70865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spc="-280" dirty="0">
                <a:cs typeface="Microsoft Sans Serif"/>
              </a:rPr>
              <a:t>Co</a:t>
            </a:r>
            <a:r>
              <a:rPr sz="3200" spc="-229" dirty="0">
                <a:cs typeface="Microsoft Sans Serif"/>
              </a:rPr>
              <a:t>n</a:t>
            </a:r>
            <a:r>
              <a:rPr sz="3200" spc="-240" dirty="0">
                <a:cs typeface="Microsoft Sans Serif"/>
              </a:rPr>
              <a:t>n</a:t>
            </a:r>
            <a:r>
              <a:rPr sz="3200" spc="-235" dirty="0">
                <a:cs typeface="Microsoft Sans Serif"/>
              </a:rPr>
              <a:t>e</a:t>
            </a:r>
            <a:r>
              <a:rPr sz="3200" spc="-165" dirty="0">
                <a:cs typeface="Microsoft Sans Serif"/>
              </a:rPr>
              <a:t>ction</a:t>
            </a:r>
            <a:r>
              <a:rPr sz="3200" spc="15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bet</a:t>
            </a:r>
            <a:r>
              <a:rPr sz="3200" spc="-165" dirty="0">
                <a:cs typeface="Microsoft Sans Serif"/>
              </a:rPr>
              <a:t>w</a:t>
            </a:r>
            <a:r>
              <a:rPr sz="3200" spc="-155" dirty="0">
                <a:cs typeface="Microsoft Sans Serif"/>
              </a:rPr>
              <a:t>e</a:t>
            </a:r>
            <a:r>
              <a:rPr sz="3200" spc="-150" dirty="0">
                <a:cs typeface="Microsoft Sans Serif"/>
              </a:rPr>
              <a:t>e</a:t>
            </a:r>
            <a:r>
              <a:rPr sz="3200" spc="-320" dirty="0">
                <a:cs typeface="Microsoft Sans Serif"/>
              </a:rPr>
              <a:t>n</a:t>
            </a:r>
            <a:r>
              <a:rPr sz="3200" spc="25" dirty="0">
                <a:cs typeface="Microsoft Sans Serif"/>
              </a:rPr>
              <a:t> </a:t>
            </a:r>
            <a:r>
              <a:rPr sz="3200" spc="-40" dirty="0">
                <a:cs typeface="Microsoft Sans Serif"/>
              </a:rPr>
              <a:t>i</a:t>
            </a:r>
            <a:r>
              <a:rPr sz="3200" spc="-170" dirty="0">
                <a:cs typeface="Microsoft Sans Serif"/>
              </a:rPr>
              <a:t>ma</a:t>
            </a:r>
            <a:r>
              <a:rPr sz="3200" spc="-190" dirty="0">
                <a:cs typeface="Microsoft Sans Serif"/>
              </a:rPr>
              <a:t>g</a:t>
            </a:r>
            <a:r>
              <a:rPr sz="3200" spc="-155" dirty="0">
                <a:cs typeface="Microsoft Sans Serif"/>
              </a:rPr>
              <a:t>e</a:t>
            </a:r>
            <a:r>
              <a:rPr sz="3200" spc="25" dirty="0">
                <a:cs typeface="Microsoft Sans Serif"/>
              </a:rPr>
              <a:t> </a:t>
            </a:r>
            <a:r>
              <a:rPr sz="3200" spc="-100" dirty="0">
                <a:cs typeface="Microsoft Sans Serif"/>
              </a:rPr>
              <a:t>(x,y)</a:t>
            </a:r>
            <a:r>
              <a:rPr sz="3200" spc="35" dirty="0">
                <a:cs typeface="Microsoft Sans Serif"/>
              </a:rPr>
              <a:t> </a:t>
            </a:r>
            <a:r>
              <a:rPr sz="3200" spc="-114" dirty="0">
                <a:cs typeface="Microsoft Sans Serif"/>
              </a:rPr>
              <a:t>and</a:t>
            </a:r>
            <a:r>
              <a:rPr sz="3200" spc="25" dirty="0">
                <a:cs typeface="Microsoft Sans Serif"/>
              </a:rPr>
              <a:t> </a:t>
            </a:r>
            <a:r>
              <a:rPr sz="3200" spc="-280" dirty="0">
                <a:cs typeface="Microsoft Sans Serif"/>
              </a:rPr>
              <a:t>Ho</a:t>
            </a:r>
            <a:r>
              <a:rPr sz="3200" spc="-235" dirty="0">
                <a:cs typeface="Microsoft Sans Serif"/>
              </a:rPr>
              <a:t>u</a:t>
            </a:r>
            <a:r>
              <a:rPr sz="3200" spc="-170" dirty="0">
                <a:cs typeface="Microsoft Sans Serif"/>
              </a:rPr>
              <a:t>gh</a:t>
            </a:r>
            <a:r>
              <a:rPr sz="3200" spc="15" dirty="0">
                <a:cs typeface="Microsoft Sans Serif"/>
              </a:rPr>
              <a:t> </a:t>
            </a:r>
            <a:r>
              <a:rPr sz="3200" spc="-170" dirty="0">
                <a:cs typeface="Microsoft Sans Serif"/>
              </a:rPr>
              <a:t>(m,b)  </a:t>
            </a:r>
            <a:r>
              <a:rPr sz="3200" spc="-235" dirty="0">
                <a:cs typeface="Microsoft Sans Serif"/>
              </a:rPr>
              <a:t>spaces</a:t>
            </a:r>
            <a:endParaRPr sz="3200" dirty="0">
              <a:cs typeface="Microsoft Sans Serif"/>
            </a:endParaRPr>
          </a:p>
          <a:p>
            <a:pPr marL="835660" indent="-4572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sz="3200" spc="-155" dirty="0" smtClean="0">
                <a:cs typeface="Microsoft Sans Serif"/>
              </a:rPr>
              <a:t>A</a:t>
            </a:r>
            <a:r>
              <a:rPr sz="3200" spc="20" dirty="0" smtClean="0">
                <a:cs typeface="Microsoft Sans Serif"/>
              </a:rPr>
              <a:t> </a:t>
            </a:r>
            <a:r>
              <a:rPr sz="3200" spc="-120" dirty="0">
                <a:cs typeface="Microsoft Sans Serif"/>
              </a:rPr>
              <a:t>line</a:t>
            </a:r>
            <a:r>
              <a:rPr sz="3200" spc="15" dirty="0">
                <a:cs typeface="Microsoft Sans Serif"/>
              </a:rPr>
              <a:t> </a:t>
            </a:r>
            <a:r>
              <a:rPr sz="3200" spc="-155" dirty="0">
                <a:cs typeface="Microsoft Sans Serif"/>
              </a:rPr>
              <a:t>in</a:t>
            </a:r>
            <a:r>
              <a:rPr sz="3200" spc="20" dirty="0">
                <a:cs typeface="Microsoft Sans Serif"/>
              </a:rPr>
              <a:t> </a:t>
            </a:r>
            <a:r>
              <a:rPr sz="3200" spc="-145" dirty="0">
                <a:cs typeface="Microsoft Sans Serif"/>
              </a:rPr>
              <a:t>the</a:t>
            </a:r>
            <a:r>
              <a:rPr sz="3200" spc="25" dirty="0">
                <a:cs typeface="Microsoft Sans Serif"/>
              </a:rPr>
              <a:t> </a:t>
            </a:r>
            <a:r>
              <a:rPr sz="3200" spc="-135" dirty="0">
                <a:cs typeface="Microsoft Sans Serif"/>
              </a:rPr>
              <a:t>image</a:t>
            </a:r>
            <a:r>
              <a:rPr sz="3200" spc="35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corresponds</a:t>
            </a:r>
            <a:r>
              <a:rPr sz="3200" spc="15" dirty="0">
                <a:cs typeface="Microsoft Sans Serif"/>
              </a:rPr>
              <a:t> </a:t>
            </a:r>
            <a:r>
              <a:rPr sz="3200" spc="-80" dirty="0">
                <a:cs typeface="Microsoft Sans Serif"/>
              </a:rPr>
              <a:t>to</a:t>
            </a:r>
            <a:r>
              <a:rPr sz="3200" spc="20" dirty="0">
                <a:cs typeface="Microsoft Sans Serif"/>
              </a:rPr>
              <a:t> </a:t>
            </a:r>
            <a:r>
              <a:rPr sz="3200" spc="-15" dirty="0">
                <a:cs typeface="Microsoft Sans Serif"/>
              </a:rPr>
              <a:t>a</a:t>
            </a:r>
            <a:r>
              <a:rPr sz="3200" spc="25" dirty="0">
                <a:cs typeface="Microsoft Sans Serif"/>
              </a:rPr>
              <a:t> </a:t>
            </a:r>
            <a:r>
              <a:rPr sz="3200" spc="-95" dirty="0">
                <a:cs typeface="Microsoft Sans Serif"/>
              </a:rPr>
              <a:t>point</a:t>
            </a:r>
            <a:r>
              <a:rPr sz="3200" spc="25" dirty="0">
                <a:cs typeface="Microsoft Sans Serif"/>
              </a:rPr>
              <a:t> </a:t>
            </a:r>
            <a:r>
              <a:rPr sz="3200" spc="-155" dirty="0">
                <a:cs typeface="Microsoft Sans Serif"/>
              </a:rPr>
              <a:t>in</a:t>
            </a:r>
            <a:r>
              <a:rPr sz="3200" spc="25" dirty="0">
                <a:cs typeface="Microsoft Sans Serif"/>
              </a:rPr>
              <a:t> </a:t>
            </a:r>
            <a:r>
              <a:rPr sz="3200" spc="-200" dirty="0">
                <a:cs typeface="Microsoft Sans Serif"/>
              </a:rPr>
              <a:t>Hough</a:t>
            </a:r>
            <a:r>
              <a:rPr sz="3200" spc="10" dirty="0">
                <a:cs typeface="Microsoft Sans Serif"/>
              </a:rPr>
              <a:t> </a:t>
            </a:r>
            <a:r>
              <a:rPr sz="3200" spc="-170" dirty="0" smtClean="0">
                <a:cs typeface="Microsoft Sans Serif"/>
              </a:rPr>
              <a:t>space</a:t>
            </a:r>
            <a:endParaRPr lang="en-IN" sz="3200" dirty="0">
              <a:cs typeface="Microsoft Sans Serif"/>
            </a:endParaRPr>
          </a:p>
          <a:p>
            <a:pPr marL="835660" indent="-4572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IN" sz="3200" spc="20" dirty="0" smtClean="0">
                <a:cs typeface="Microsoft Sans Serif"/>
              </a:rPr>
              <a:t>To</a:t>
            </a:r>
            <a:r>
              <a:rPr sz="3200" spc="20" dirty="0" smtClean="0">
                <a:cs typeface="Microsoft Sans Serif"/>
              </a:rPr>
              <a:t> </a:t>
            </a:r>
            <a:r>
              <a:rPr sz="3200" spc="-25" dirty="0">
                <a:cs typeface="Microsoft Sans Serif"/>
              </a:rPr>
              <a:t>g</a:t>
            </a:r>
            <a:r>
              <a:rPr sz="3200" spc="-135" dirty="0">
                <a:cs typeface="Microsoft Sans Serif"/>
              </a:rPr>
              <a:t>o</a:t>
            </a:r>
            <a:r>
              <a:rPr sz="3200" spc="20" dirty="0">
                <a:cs typeface="Microsoft Sans Serif"/>
              </a:rPr>
              <a:t> </a:t>
            </a:r>
            <a:r>
              <a:rPr sz="3200" spc="60" dirty="0">
                <a:cs typeface="Microsoft Sans Serif"/>
              </a:rPr>
              <a:t>f</a:t>
            </a:r>
            <a:r>
              <a:rPr sz="3200" spc="25" dirty="0">
                <a:cs typeface="Microsoft Sans Serif"/>
              </a:rPr>
              <a:t>r</a:t>
            </a:r>
            <a:r>
              <a:rPr sz="3200" spc="-270" dirty="0">
                <a:cs typeface="Microsoft Sans Serif"/>
              </a:rPr>
              <a:t>om</a:t>
            </a:r>
            <a:r>
              <a:rPr sz="3200" spc="15" dirty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im</a:t>
            </a:r>
            <a:r>
              <a:rPr sz="3200" spc="-160" dirty="0">
                <a:cs typeface="Microsoft Sans Serif"/>
              </a:rPr>
              <a:t>a</a:t>
            </a:r>
            <a:r>
              <a:rPr sz="3200" spc="-70" dirty="0">
                <a:cs typeface="Microsoft Sans Serif"/>
              </a:rPr>
              <a:t>g</a:t>
            </a:r>
            <a:r>
              <a:rPr sz="3200" spc="-135" dirty="0">
                <a:cs typeface="Microsoft Sans Serif"/>
              </a:rPr>
              <a:t>e</a:t>
            </a:r>
            <a:r>
              <a:rPr sz="3200" spc="30" dirty="0">
                <a:cs typeface="Microsoft Sans Serif"/>
              </a:rPr>
              <a:t> </a:t>
            </a:r>
            <a:r>
              <a:rPr sz="3200" spc="-170" dirty="0">
                <a:cs typeface="Microsoft Sans Serif"/>
              </a:rPr>
              <a:t>space</a:t>
            </a:r>
            <a:r>
              <a:rPr sz="3200" spc="20" dirty="0">
                <a:cs typeface="Microsoft Sans Serif"/>
              </a:rPr>
              <a:t> </a:t>
            </a:r>
            <a:r>
              <a:rPr sz="3200" spc="-80" dirty="0">
                <a:cs typeface="Microsoft Sans Serif"/>
              </a:rPr>
              <a:t>to</a:t>
            </a:r>
            <a:r>
              <a:rPr sz="3200" spc="30" dirty="0">
                <a:cs typeface="Microsoft Sans Serif"/>
              </a:rPr>
              <a:t> </a:t>
            </a:r>
            <a:r>
              <a:rPr sz="3200" spc="-235" dirty="0">
                <a:cs typeface="Microsoft Sans Serif"/>
              </a:rPr>
              <a:t>Hou</a:t>
            </a:r>
            <a:r>
              <a:rPr sz="3200" spc="-150" dirty="0">
                <a:cs typeface="Microsoft Sans Serif"/>
              </a:rPr>
              <a:t>gh</a:t>
            </a:r>
            <a:r>
              <a:rPr sz="3200" spc="10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space:</a:t>
            </a:r>
            <a:endParaRPr sz="3200" dirty="0">
              <a:cs typeface="Microsoft Sans Serif"/>
            </a:endParaRPr>
          </a:p>
          <a:p>
            <a:pPr marL="927100" lvl="1" indent="-229235">
              <a:lnSpc>
                <a:spcPct val="100000"/>
              </a:lnSpc>
              <a:spcBef>
                <a:spcPts val="515"/>
              </a:spcBef>
              <a:buClr>
                <a:srgbClr val="DD8046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3200" spc="-114" dirty="0">
                <a:cs typeface="Microsoft Sans Serif"/>
              </a:rPr>
              <a:t>given</a:t>
            </a:r>
            <a:r>
              <a:rPr sz="3200" spc="15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a</a:t>
            </a:r>
            <a:r>
              <a:rPr sz="3200" spc="20" dirty="0">
                <a:cs typeface="Microsoft Sans Serif"/>
              </a:rPr>
              <a:t> </a:t>
            </a:r>
            <a:r>
              <a:rPr sz="3200" spc="-165" dirty="0">
                <a:cs typeface="Microsoft Sans Serif"/>
              </a:rPr>
              <a:t>set</a:t>
            </a:r>
            <a:r>
              <a:rPr sz="3200" spc="25" dirty="0">
                <a:cs typeface="Microsoft Sans Serif"/>
              </a:rPr>
              <a:t> </a:t>
            </a:r>
            <a:r>
              <a:rPr sz="3200" spc="-5" dirty="0">
                <a:cs typeface="Microsoft Sans Serif"/>
              </a:rPr>
              <a:t>of</a:t>
            </a:r>
            <a:r>
              <a:rPr sz="3200" spc="80" dirty="0">
                <a:cs typeface="Microsoft Sans Serif"/>
              </a:rPr>
              <a:t> </a:t>
            </a:r>
            <a:r>
              <a:rPr sz="3200" spc="-130" dirty="0">
                <a:cs typeface="Microsoft Sans Serif"/>
              </a:rPr>
              <a:t>points</a:t>
            </a:r>
            <a:r>
              <a:rPr sz="3200" spc="15" dirty="0">
                <a:cs typeface="Microsoft Sans Serif"/>
              </a:rPr>
              <a:t> </a:t>
            </a:r>
            <a:r>
              <a:rPr sz="3200" spc="-85" dirty="0">
                <a:cs typeface="Microsoft Sans Serif"/>
              </a:rPr>
              <a:t>(x</a:t>
            </a:r>
            <a:r>
              <a:rPr sz="3200" spc="-85" dirty="0" smtClean="0">
                <a:cs typeface="Microsoft Sans Serif"/>
              </a:rPr>
              <a:t>,</a:t>
            </a:r>
            <a:r>
              <a:rPr lang="en-IN" sz="3200" spc="-85" dirty="0" smtClean="0">
                <a:cs typeface="Microsoft Sans Serif"/>
              </a:rPr>
              <a:t> </a:t>
            </a:r>
            <a:r>
              <a:rPr sz="3200" spc="-85" dirty="0" smtClean="0">
                <a:cs typeface="Microsoft Sans Serif"/>
              </a:rPr>
              <a:t>y</a:t>
            </a:r>
            <a:r>
              <a:rPr sz="3200" spc="-85" dirty="0">
                <a:cs typeface="Microsoft Sans Serif"/>
              </a:rPr>
              <a:t>),</a:t>
            </a:r>
            <a:r>
              <a:rPr sz="3200" spc="30" dirty="0">
                <a:cs typeface="Microsoft Sans Serif"/>
              </a:rPr>
              <a:t> </a:t>
            </a:r>
            <a:r>
              <a:rPr sz="3200" spc="-45" dirty="0">
                <a:cs typeface="Microsoft Sans Serif"/>
              </a:rPr>
              <a:t>find</a:t>
            </a:r>
            <a:r>
              <a:rPr sz="3200" spc="30" dirty="0">
                <a:cs typeface="Microsoft Sans Serif"/>
              </a:rPr>
              <a:t> </a:t>
            </a:r>
            <a:r>
              <a:rPr sz="3200" spc="-20" dirty="0">
                <a:cs typeface="Microsoft Sans Serif"/>
              </a:rPr>
              <a:t>all</a:t>
            </a:r>
            <a:r>
              <a:rPr sz="3200" spc="20" dirty="0">
                <a:cs typeface="Microsoft Sans Serif"/>
              </a:rPr>
              <a:t> </a:t>
            </a:r>
            <a:r>
              <a:rPr sz="3200" spc="-150" dirty="0">
                <a:cs typeface="Microsoft Sans Serif"/>
              </a:rPr>
              <a:t>(m</a:t>
            </a:r>
            <a:r>
              <a:rPr sz="3200" spc="-150" dirty="0" smtClean="0">
                <a:cs typeface="Microsoft Sans Serif"/>
              </a:rPr>
              <a:t>,</a:t>
            </a:r>
            <a:r>
              <a:rPr lang="en-IN" sz="3200" spc="-150" dirty="0" smtClean="0">
                <a:cs typeface="Microsoft Sans Serif"/>
              </a:rPr>
              <a:t> </a:t>
            </a:r>
            <a:r>
              <a:rPr sz="3200" spc="-150" dirty="0" smtClean="0">
                <a:cs typeface="Microsoft Sans Serif"/>
              </a:rPr>
              <a:t>b</a:t>
            </a:r>
            <a:r>
              <a:rPr sz="3200" spc="-150" dirty="0">
                <a:cs typeface="Microsoft Sans Serif"/>
              </a:rPr>
              <a:t>)</a:t>
            </a:r>
            <a:r>
              <a:rPr sz="3200" spc="30" dirty="0">
                <a:cs typeface="Microsoft Sans Serif"/>
              </a:rPr>
              <a:t> </a:t>
            </a:r>
            <a:r>
              <a:rPr sz="3200" spc="-254" dirty="0">
                <a:cs typeface="Microsoft Sans Serif"/>
              </a:rPr>
              <a:t>such</a:t>
            </a:r>
            <a:r>
              <a:rPr sz="3200" spc="40" dirty="0">
                <a:cs typeface="Microsoft Sans Serif"/>
              </a:rPr>
              <a:t> </a:t>
            </a:r>
            <a:r>
              <a:rPr sz="3200" spc="-75" dirty="0">
                <a:cs typeface="Microsoft Sans Serif"/>
              </a:rPr>
              <a:t>that</a:t>
            </a:r>
            <a:r>
              <a:rPr sz="3200" spc="25" dirty="0">
                <a:cs typeface="Microsoft Sans Serif"/>
              </a:rPr>
              <a:t> </a:t>
            </a:r>
            <a:r>
              <a:rPr lang="en-IN" sz="3200" spc="25" dirty="0" smtClean="0">
                <a:cs typeface="Microsoft Sans Serif"/>
              </a:rPr>
              <a:t>        </a:t>
            </a:r>
            <a:r>
              <a:rPr sz="3200" dirty="0" smtClean="0">
                <a:cs typeface="Microsoft Sans Serif"/>
              </a:rPr>
              <a:t>y</a:t>
            </a:r>
            <a:r>
              <a:rPr sz="3200" spc="20" dirty="0" smtClean="0">
                <a:cs typeface="Microsoft Sans Serif"/>
              </a:rPr>
              <a:t> </a:t>
            </a:r>
            <a:r>
              <a:rPr sz="3200" spc="170" dirty="0">
                <a:cs typeface="Microsoft Sans Serif"/>
              </a:rPr>
              <a:t>=</a:t>
            </a:r>
            <a:r>
              <a:rPr sz="3200" spc="10" dirty="0">
                <a:cs typeface="Microsoft Sans Serif"/>
              </a:rPr>
              <a:t> </a:t>
            </a:r>
            <a:r>
              <a:rPr sz="3200" spc="-175" dirty="0">
                <a:cs typeface="Microsoft Sans Serif"/>
              </a:rPr>
              <a:t>mx</a:t>
            </a:r>
            <a:r>
              <a:rPr sz="3200" spc="10" dirty="0">
                <a:cs typeface="Microsoft Sans Serif"/>
              </a:rPr>
              <a:t> </a:t>
            </a:r>
            <a:r>
              <a:rPr sz="3200" spc="170" dirty="0">
                <a:cs typeface="Microsoft Sans Serif"/>
              </a:rPr>
              <a:t>+</a:t>
            </a:r>
            <a:r>
              <a:rPr sz="3200" spc="20" dirty="0">
                <a:cs typeface="Microsoft Sans Serif"/>
              </a:rPr>
              <a:t> </a:t>
            </a:r>
            <a:r>
              <a:rPr sz="3200" spc="-10" dirty="0">
                <a:cs typeface="Microsoft Sans Serif"/>
              </a:rPr>
              <a:t>b</a:t>
            </a:r>
            <a:endParaRPr sz="3200" dirty="0"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3575" y="451980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7161" y="2664968"/>
            <a:ext cx="5834762" cy="1866900"/>
            <a:chOff x="1677161" y="1219199"/>
            <a:chExt cx="5834762" cy="1866900"/>
          </a:xfrm>
        </p:grpSpPr>
        <p:sp>
          <p:nvSpPr>
            <p:cNvPr id="7" name="object 7"/>
            <p:cNvSpPr/>
            <p:nvPr/>
          </p:nvSpPr>
          <p:spPr>
            <a:xfrm>
              <a:off x="1677161" y="1981962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533400"/>
                  </a:moveTo>
                  <a:lnTo>
                    <a:pt x="1447800" y="0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4519" y="1688008"/>
              <a:ext cx="1554480" cy="293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16423" y="1219199"/>
              <a:ext cx="2095500" cy="1866900"/>
            </a:xfrm>
            <a:custGeom>
              <a:avLst/>
              <a:gdLst/>
              <a:ahLst/>
              <a:cxnLst/>
              <a:rect l="l" t="t" r="r" b="b"/>
              <a:pathLst>
                <a:path w="2095500" h="1866900">
                  <a:moveTo>
                    <a:pt x="2095373" y="1828673"/>
                  </a:moveTo>
                  <a:lnTo>
                    <a:pt x="2082838" y="1822450"/>
                  </a:lnTo>
                  <a:lnTo>
                    <a:pt x="2019173" y="1790827"/>
                  </a:lnTo>
                  <a:lnTo>
                    <a:pt x="2019173" y="1822450"/>
                  </a:lnTo>
                  <a:lnTo>
                    <a:pt x="44323" y="1822450"/>
                  </a:lnTo>
                  <a:lnTo>
                    <a:pt x="44323" y="76200"/>
                  </a:lnTo>
                  <a:lnTo>
                    <a:pt x="75946" y="76200"/>
                  </a:lnTo>
                  <a:lnTo>
                    <a:pt x="69634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623" y="76200"/>
                  </a:lnTo>
                  <a:lnTo>
                    <a:pt x="31623" y="1828800"/>
                  </a:lnTo>
                  <a:lnTo>
                    <a:pt x="37973" y="1828800"/>
                  </a:lnTo>
                  <a:lnTo>
                    <a:pt x="37973" y="1835150"/>
                  </a:lnTo>
                  <a:lnTo>
                    <a:pt x="2019173" y="1835150"/>
                  </a:lnTo>
                  <a:lnTo>
                    <a:pt x="2019173" y="1866773"/>
                  </a:lnTo>
                  <a:lnTo>
                    <a:pt x="2082419" y="1835150"/>
                  </a:lnTo>
                  <a:lnTo>
                    <a:pt x="2095373" y="1828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63459" y="4519804"/>
            <a:ext cx="237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7640" y="2585847"/>
            <a:ext cx="4314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885" algn="l"/>
              </a:tabLst>
            </a:pPr>
            <a:r>
              <a:rPr sz="2000" dirty="0">
                <a:latin typeface="Arial MT"/>
                <a:cs typeface="Arial MT"/>
              </a:rPr>
              <a:t>y	b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10000" y="3568701"/>
            <a:ext cx="1986280" cy="548640"/>
            <a:chOff x="3810000" y="2122932"/>
            <a:chExt cx="1986280" cy="54864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0427" y="2586228"/>
              <a:ext cx="85344" cy="853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10000" y="2122932"/>
              <a:ext cx="914400" cy="173990"/>
            </a:xfrm>
            <a:custGeom>
              <a:avLst/>
              <a:gdLst/>
              <a:ahLst/>
              <a:cxnLst/>
              <a:rect l="l" t="t" r="r" b="b"/>
              <a:pathLst>
                <a:path w="914400" h="173989">
                  <a:moveTo>
                    <a:pt x="740664" y="0"/>
                  </a:moveTo>
                  <a:lnTo>
                    <a:pt x="740664" y="173736"/>
                  </a:lnTo>
                  <a:lnTo>
                    <a:pt x="856488" y="115824"/>
                  </a:lnTo>
                  <a:lnTo>
                    <a:pt x="769493" y="115824"/>
                  </a:lnTo>
                  <a:lnTo>
                    <a:pt x="769493" y="57912"/>
                  </a:lnTo>
                  <a:lnTo>
                    <a:pt x="856488" y="57912"/>
                  </a:lnTo>
                  <a:lnTo>
                    <a:pt x="740664" y="0"/>
                  </a:lnTo>
                  <a:close/>
                </a:path>
                <a:path w="914400" h="173989">
                  <a:moveTo>
                    <a:pt x="740664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740664" y="115824"/>
                  </a:lnTo>
                  <a:lnTo>
                    <a:pt x="740664" y="57912"/>
                  </a:lnTo>
                  <a:close/>
                </a:path>
                <a:path w="914400" h="173989">
                  <a:moveTo>
                    <a:pt x="856488" y="57912"/>
                  </a:moveTo>
                  <a:lnTo>
                    <a:pt x="769493" y="57912"/>
                  </a:lnTo>
                  <a:lnTo>
                    <a:pt x="769493" y="115824"/>
                  </a:lnTo>
                  <a:lnTo>
                    <a:pt x="856488" y="115824"/>
                  </a:lnTo>
                  <a:lnTo>
                    <a:pt x="914400" y="86868"/>
                  </a:lnTo>
                  <a:lnTo>
                    <a:pt x="856488" y="57912"/>
                  </a:lnTo>
                  <a:close/>
                </a:path>
              </a:pathLst>
            </a:custGeom>
            <a:solidFill>
              <a:srgbClr val="6F4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74030" y="3881501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latin typeface="Arial"/>
                <a:cs typeface="Arial"/>
              </a:rPr>
              <a:t>b</a:t>
            </a:r>
            <a:r>
              <a:rPr sz="1950" i="1" spc="7" baseline="-21367" dirty="0">
                <a:latin typeface="Arial"/>
                <a:cs typeface="Arial"/>
              </a:rPr>
              <a:t>0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9104" y="4485600"/>
            <a:ext cx="1421765" cy="6407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245"/>
              </a:spcBef>
            </a:pPr>
            <a:r>
              <a:rPr sz="2000" i="1" dirty="0">
                <a:latin typeface="Arial"/>
                <a:cs typeface="Arial"/>
              </a:rPr>
              <a:t>m</a:t>
            </a:r>
            <a:r>
              <a:rPr sz="1950" i="1" baseline="-21367" dirty="0">
                <a:latin typeface="Arial"/>
                <a:cs typeface="Arial"/>
              </a:rPr>
              <a:t>0</a:t>
            </a:r>
            <a:endParaRPr sz="1950" baseline="-2136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 MT"/>
                <a:cs typeface="Arial MT"/>
              </a:rPr>
              <a:t>Hough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6794" y="4825823"/>
            <a:ext cx="132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744471"/>
            <a:ext cx="4933188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61" y="5948680"/>
            <a:ext cx="3921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4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4800" i="1" spc="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355" dirty="0">
                <a:solidFill>
                  <a:srgbClr val="001F5F"/>
                </a:solidFill>
                <a:latin typeface="Cambria"/>
                <a:cs typeface="Cambria"/>
              </a:rPr>
              <a:t>Questions</a:t>
            </a:r>
            <a:r>
              <a:rPr sz="4800" i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5" dirty="0">
                <a:solidFill>
                  <a:srgbClr val="001F5F"/>
                </a:solidFill>
                <a:latin typeface="Cambria"/>
                <a:cs typeface="Cambria"/>
              </a:rPr>
              <a:t>?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990600"/>
            <a:ext cx="72588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b="1" spc="-275" dirty="0" smtClean="0">
                <a:solidFill>
                  <a:srgbClr val="003399"/>
                </a:solidFill>
                <a:latin typeface="+mn-lt"/>
              </a:rPr>
              <a:t>Point</a:t>
            </a:r>
            <a:r>
              <a:rPr sz="5400" b="1" spc="-5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sz="5400" b="1" spc="-375" dirty="0">
                <a:solidFill>
                  <a:srgbClr val="003399"/>
                </a:solidFill>
                <a:latin typeface="+mn-lt"/>
              </a:rPr>
              <a:t>Detect</a:t>
            </a:r>
            <a:r>
              <a:rPr sz="5400" b="1" spc="-220" dirty="0">
                <a:solidFill>
                  <a:srgbClr val="003399"/>
                </a:solidFill>
                <a:latin typeface="+mn-lt"/>
              </a:rPr>
              <a:t>i</a:t>
            </a:r>
            <a:r>
              <a:rPr sz="5400" b="1" spc="-355" dirty="0">
                <a:solidFill>
                  <a:srgbClr val="003399"/>
                </a:solidFill>
                <a:latin typeface="+mn-lt"/>
              </a:rPr>
              <a:t>on</a:t>
            </a:r>
            <a:endParaRPr sz="5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590" y="2662555"/>
            <a:ext cx="6226810" cy="45345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740" indent="-320675" algn="just"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3200" spc="-180" dirty="0">
                <a:latin typeface="Microsoft Sans Serif"/>
                <a:cs typeface="Microsoft Sans Serif"/>
              </a:rPr>
              <a:t>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point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h</a:t>
            </a:r>
            <a:r>
              <a:rPr sz="3200" spc="-170" dirty="0">
                <a:latin typeface="Microsoft Sans Serif"/>
                <a:cs typeface="Microsoft Sans Serif"/>
              </a:rPr>
              <a:t>a</a:t>
            </a:r>
            <a:r>
              <a:rPr sz="3200" spc="-470" dirty="0">
                <a:latin typeface="Microsoft Sans Serif"/>
                <a:cs typeface="Microsoft Sans Serif"/>
              </a:rPr>
              <a:t>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be</a:t>
            </a:r>
            <a:r>
              <a:rPr sz="3200" spc="-100" dirty="0">
                <a:latin typeface="Microsoft Sans Serif"/>
                <a:cs typeface="Microsoft Sans Serif"/>
              </a:rPr>
              <a:t>e</a:t>
            </a:r>
            <a:r>
              <a:rPr sz="3200" spc="-335" dirty="0">
                <a:latin typeface="Microsoft Sans Serif"/>
                <a:cs typeface="Microsoft Sans Serif"/>
              </a:rPr>
              <a:t>n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detect</a:t>
            </a:r>
            <a:r>
              <a:rPr sz="3200" spc="-140" dirty="0">
                <a:latin typeface="Microsoft Sans Serif"/>
                <a:cs typeface="Microsoft Sans Serif"/>
              </a:rPr>
              <a:t>e</a:t>
            </a:r>
            <a:r>
              <a:rPr sz="3200" spc="-15" dirty="0">
                <a:latin typeface="Microsoft Sans Serif"/>
                <a:cs typeface="Microsoft Sans Serif"/>
              </a:rPr>
              <a:t>d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0" dirty="0" smtClean="0">
                <a:latin typeface="Microsoft Sans Serif"/>
                <a:cs typeface="Microsoft Sans Serif"/>
              </a:rPr>
              <a:t>at</a:t>
            </a:r>
            <a:r>
              <a:rPr lang="en-IN" sz="3200" dirty="0">
                <a:latin typeface="Microsoft Sans Serif"/>
                <a:cs typeface="Microsoft Sans Serif"/>
              </a:rPr>
              <a:t> </a:t>
            </a:r>
            <a:r>
              <a:rPr sz="3200" spc="-175" dirty="0" smtClean="0">
                <a:latin typeface="Microsoft Sans Serif"/>
                <a:cs typeface="Microsoft Sans Serif"/>
              </a:rPr>
              <a:t>the</a:t>
            </a:r>
            <a:r>
              <a:rPr sz="3200" spc="35" dirty="0" smtClean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latin typeface="Microsoft Sans Serif"/>
                <a:cs typeface="Microsoft Sans Serif"/>
              </a:rPr>
              <a:t>lo</a:t>
            </a:r>
            <a:r>
              <a:rPr sz="3200" spc="-200" dirty="0">
                <a:latin typeface="Microsoft Sans Serif"/>
                <a:cs typeface="Microsoft Sans Serif"/>
              </a:rPr>
              <a:t>c</a:t>
            </a:r>
            <a:r>
              <a:rPr sz="3200" spc="-50" dirty="0">
                <a:latin typeface="Microsoft Sans Serif"/>
                <a:cs typeface="Microsoft Sans Serif"/>
              </a:rPr>
              <a:t>ati</a:t>
            </a:r>
            <a:r>
              <a:rPr sz="3200" spc="-75" dirty="0">
                <a:latin typeface="Microsoft Sans Serif"/>
                <a:cs typeface="Microsoft Sans Serif"/>
              </a:rPr>
              <a:t>o</a:t>
            </a:r>
            <a:r>
              <a:rPr sz="3200" spc="-335" dirty="0">
                <a:latin typeface="Microsoft Sans Serif"/>
                <a:cs typeface="Microsoft Sans Serif"/>
              </a:rPr>
              <a:t>n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on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whi</a:t>
            </a:r>
            <a:r>
              <a:rPr sz="3200" spc="-110" dirty="0">
                <a:latin typeface="Microsoft Sans Serif"/>
                <a:cs typeface="Microsoft Sans Serif"/>
              </a:rPr>
              <a:t>c</a:t>
            </a:r>
            <a:r>
              <a:rPr sz="3200" spc="-335" dirty="0">
                <a:latin typeface="Microsoft Sans Serif"/>
                <a:cs typeface="Microsoft Sans Serif"/>
              </a:rPr>
              <a:t>h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480" dirty="0">
                <a:latin typeface="Microsoft Sans Serif"/>
                <a:cs typeface="Microsoft Sans Serif"/>
              </a:rPr>
              <a:t>m</a:t>
            </a:r>
            <a:r>
              <a:rPr sz="3200" spc="-254" dirty="0">
                <a:latin typeface="Microsoft Sans Serif"/>
                <a:cs typeface="Microsoft Sans Serif"/>
              </a:rPr>
              <a:t>a</a:t>
            </a:r>
            <a:r>
              <a:rPr sz="3200" spc="-225" dirty="0">
                <a:latin typeface="Microsoft Sans Serif"/>
                <a:cs typeface="Microsoft Sans Serif"/>
              </a:rPr>
              <a:t>s</a:t>
            </a:r>
            <a:r>
              <a:rPr sz="3200" spc="-180" dirty="0">
                <a:latin typeface="Microsoft Sans Serif"/>
                <a:cs typeface="Microsoft Sans Serif"/>
              </a:rPr>
              <a:t>k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is  </a:t>
            </a:r>
            <a:r>
              <a:rPr sz="3200" spc="-150" dirty="0">
                <a:latin typeface="Microsoft Sans Serif"/>
                <a:cs typeface="Microsoft Sans Serif"/>
              </a:rPr>
              <a:t>centered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55" dirty="0" smtClean="0">
                <a:latin typeface="Microsoft Sans Serif"/>
                <a:cs typeface="Microsoft Sans Serif"/>
              </a:rPr>
              <a:t>if</a:t>
            </a:r>
            <a:r>
              <a:rPr lang="en-IN" sz="3200" dirty="0">
                <a:latin typeface="Microsoft Sans Serif"/>
                <a:cs typeface="Microsoft Sans Serif"/>
              </a:rPr>
              <a:t>	</a:t>
            </a:r>
            <a:r>
              <a:rPr sz="3200" spc="290" dirty="0" smtClean="0">
                <a:latin typeface="Microsoft Sans Serif"/>
                <a:cs typeface="Microsoft Sans Serif"/>
              </a:rPr>
              <a:t>|R</a:t>
            </a:r>
            <a:r>
              <a:rPr sz="3200" spc="290" dirty="0">
                <a:latin typeface="Microsoft Sans Serif"/>
                <a:cs typeface="Microsoft Sans Serif"/>
              </a:rPr>
              <a:t>|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484" dirty="0">
                <a:latin typeface="Microsoft Sans Serif"/>
                <a:cs typeface="Microsoft Sans Serif"/>
              </a:rPr>
              <a:t>T</a:t>
            </a:r>
            <a:endParaRPr sz="3200" dirty="0">
              <a:latin typeface="Microsoft Sans Serif"/>
              <a:cs typeface="Microsoft Sans Serif"/>
            </a:endParaRPr>
          </a:p>
          <a:p>
            <a:pPr marL="12065" algn="just">
              <a:buClr>
                <a:srgbClr val="DD8046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IN" sz="3200" spc="-165" dirty="0" smtClean="0">
                <a:latin typeface="Microsoft Sans Serif"/>
                <a:cs typeface="Microsoft Sans Serif"/>
              </a:rPr>
              <a:t>    </a:t>
            </a:r>
            <a:r>
              <a:rPr sz="3200" spc="-165" dirty="0" smtClean="0">
                <a:latin typeface="Microsoft Sans Serif"/>
                <a:cs typeface="Microsoft Sans Serif"/>
              </a:rPr>
              <a:t>where</a:t>
            </a:r>
            <a:endParaRPr sz="3200" dirty="0">
              <a:latin typeface="Microsoft Sans Serif"/>
              <a:cs typeface="Microsoft Sans Serif"/>
            </a:endParaRPr>
          </a:p>
          <a:p>
            <a:pPr marL="652780" lvl="1" indent="-274955" algn="just"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200" spc="-490" dirty="0">
                <a:latin typeface="Microsoft Sans Serif"/>
                <a:cs typeface="Microsoft Sans Serif"/>
              </a:rPr>
              <a:t>T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i</a:t>
            </a:r>
            <a:r>
              <a:rPr sz="3200" spc="-340" dirty="0">
                <a:latin typeface="Microsoft Sans Serif"/>
                <a:cs typeface="Microsoft Sans Serif"/>
              </a:rPr>
              <a:t>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65" dirty="0">
                <a:latin typeface="Microsoft Sans Serif"/>
                <a:cs typeface="Microsoft Sans Serif"/>
              </a:rPr>
              <a:t>nonn</a:t>
            </a:r>
            <a:r>
              <a:rPr sz="3200" spc="-260" dirty="0">
                <a:latin typeface="Microsoft Sans Serif"/>
                <a:cs typeface="Microsoft Sans Serif"/>
              </a:rPr>
              <a:t>e</a:t>
            </a:r>
            <a:r>
              <a:rPr sz="3200" spc="-75" dirty="0">
                <a:latin typeface="Microsoft Sans Serif"/>
                <a:cs typeface="Microsoft Sans Serif"/>
              </a:rPr>
              <a:t>g</a:t>
            </a:r>
            <a:r>
              <a:rPr sz="3200" spc="-55" dirty="0">
                <a:latin typeface="Microsoft Sans Serif"/>
                <a:cs typeface="Microsoft Sans Serif"/>
              </a:rPr>
              <a:t>ati</a:t>
            </a:r>
            <a:r>
              <a:rPr sz="3200" spc="-140" dirty="0">
                <a:latin typeface="Microsoft Sans Serif"/>
                <a:cs typeface="Microsoft Sans Serif"/>
              </a:rPr>
              <a:t>v</a:t>
            </a:r>
            <a:r>
              <a:rPr sz="3200" spc="-160" dirty="0">
                <a:latin typeface="Microsoft Sans Serif"/>
                <a:cs typeface="Microsoft Sans Serif"/>
              </a:rPr>
              <a:t>e</a:t>
            </a:r>
            <a:r>
              <a:rPr sz="3200" spc="50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thr</a:t>
            </a:r>
            <a:r>
              <a:rPr sz="3200" spc="-165" dirty="0">
                <a:latin typeface="Microsoft Sans Serif"/>
                <a:cs typeface="Microsoft Sans Serif"/>
              </a:rPr>
              <a:t>e</a:t>
            </a:r>
            <a:r>
              <a:rPr sz="3200" spc="-315" dirty="0">
                <a:latin typeface="Microsoft Sans Serif"/>
                <a:cs typeface="Microsoft Sans Serif"/>
              </a:rPr>
              <a:t>sh</a:t>
            </a:r>
            <a:r>
              <a:rPr sz="3200" spc="-330" dirty="0">
                <a:latin typeface="Microsoft Sans Serif"/>
                <a:cs typeface="Microsoft Sans Serif"/>
              </a:rPr>
              <a:t>o</a:t>
            </a:r>
            <a:r>
              <a:rPr sz="3200" spc="-25" dirty="0">
                <a:latin typeface="Microsoft Sans Serif"/>
                <a:cs typeface="Microsoft Sans Serif"/>
              </a:rPr>
              <a:t>ld</a:t>
            </a:r>
            <a:endParaRPr sz="3200" dirty="0">
              <a:latin typeface="Microsoft Sans Serif"/>
              <a:cs typeface="Microsoft Sans Serif"/>
            </a:endParaRPr>
          </a:p>
          <a:p>
            <a:pPr marL="652780" marR="5080" lvl="1" indent="-274320" algn="just"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200" spc="-625" dirty="0">
                <a:latin typeface="Microsoft Sans Serif"/>
                <a:cs typeface="Microsoft Sans Serif"/>
              </a:rPr>
              <a:t>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i</a:t>
            </a:r>
            <a:r>
              <a:rPr sz="3200" spc="-340" dirty="0">
                <a:latin typeface="Microsoft Sans Serif"/>
                <a:cs typeface="Microsoft Sans Serif"/>
              </a:rPr>
              <a:t>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the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465" dirty="0">
                <a:latin typeface="Microsoft Sans Serif"/>
                <a:cs typeface="Microsoft Sans Serif"/>
              </a:rPr>
              <a:t>s</a:t>
            </a:r>
            <a:r>
              <a:rPr sz="3200" spc="-400" dirty="0">
                <a:latin typeface="Microsoft Sans Serif"/>
                <a:cs typeface="Microsoft Sans Serif"/>
              </a:rPr>
              <a:t>um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of</a:t>
            </a:r>
            <a:r>
              <a:rPr sz="3200" spc="114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</a:t>
            </a:r>
            <a:r>
              <a:rPr sz="3200" spc="-70" dirty="0">
                <a:latin typeface="Microsoft Sans Serif"/>
                <a:cs typeface="Microsoft Sans Serif"/>
              </a:rPr>
              <a:t>r</a:t>
            </a:r>
            <a:r>
              <a:rPr sz="3200" spc="-215" dirty="0">
                <a:latin typeface="Microsoft Sans Serif"/>
                <a:cs typeface="Microsoft Sans Serif"/>
              </a:rPr>
              <a:t>odu</a:t>
            </a:r>
            <a:r>
              <a:rPr sz="3200" spc="-190" dirty="0">
                <a:latin typeface="Microsoft Sans Serif"/>
                <a:cs typeface="Microsoft Sans Serif"/>
              </a:rPr>
              <a:t>c</a:t>
            </a:r>
            <a:r>
              <a:rPr sz="3200" spc="-245" dirty="0">
                <a:latin typeface="Microsoft Sans Serif"/>
                <a:cs typeface="Microsoft Sans Serif"/>
              </a:rPr>
              <a:t>ts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of</a:t>
            </a:r>
            <a:r>
              <a:rPr sz="3200" spc="114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t</a:t>
            </a:r>
            <a:r>
              <a:rPr sz="3200" spc="-245" dirty="0">
                <a:latin typeface="Microsoft Sans Serif"/>
                <a:cs typeface="Microsoft Sans Serif"/>
              </a:rPr>
              <a:t>h</a:t>
            </a:r>
            <a:r>
              <a:rPr sz="3200" spc="-105" dirty="0">
                <a:latin typeface="Microsoft Sans Serif"/>
                <a:cs typeface="Microsoft Sans Serif"/>
              </a:rPr>
              <a:t>e  </a:t>
            </a:r>
            <a:r>
              <a:rPr sz="3200" spc="-140" dirty="0">
                <a:latin typeface="Microsoft Sans Serif"/>
                <a:cs typeface="Microsoft Sans Serif"/>
              </a:rPr>
              <a:t>coefficients </a:t>
            </a:r>
            <a:r>
              <a:rPr sz="3200" spc="-135" dirty="0">
                <a:latin typeface="Microsoft Sans Serif"/>
                <a:cs typeface="Microsoft Sans Serif"/>
              </a:rPr>
              <a:t>with </a:t>
            </a:r>
            <a:r>
              <a:rPr sz="3200" spc="-175" dirty="0">
                <a:latin typeface="Microsoft Sans Serif"/>
                <a:cs typeface="Microsoft Sans Serif"/>
              </a:rPr>
              <a:t>the</a:t>
            </a:r>
            <a:r>
              <a:rPr sz="3200" spc="-17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gray </a:t>
            </a:r>
            <a:r>
              <a:rPr sz="3200" spc="-185" dirty="0">
                <a:latin typeface="Microsoft Sans Serif"/>
                <a:cs typeface="Microsoft Sans Serif"/>
              </a:rPr>
              <a:t>levels </a:t>
            </a:r>
            <a:r>
              <a:rPr sz="3200" spc="-73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contained</a:t>
            </a:r>
            <a:r>
              <a:rPr sz="3200" spc="-15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in</a:t>
            </a:r>
            <a:r>
              <a:rPr sz="3200" spc="-180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the</a:t>
            </a:r>
            <a:r>
              <a:rPr sz="3200" spc="-170" dirty="0">
                <a:latin typeface="Microsoft Sans Serif"/>
                <a:cs typeface="Microsoft Sans Serif"/>
              </a:rPr>
              <a:t> </a:t>
            </a:r>
            <a:r>
              <a:rPr sz="3200" spc="-114" dirty="0" smtClean="0">
                <a:latin typeface="Microsoft Sans Serif"/>
                <a:cs typeface="Microsoft Sans Serif"/>
              </a:rPr>
              <a:t>region</a:t>
            </a:r>
            <a:r>
              <a:rPr lang="en-IN" sz="3200" spc="-114" dirty="0" smtClean="0">
                <a:latin typeface="Microsoft Sans Serif"/>
                <a:cs typeface="Microsoft Sans Serif"/>
              </a:rPr>
              <a:t> </a:t>
            </a:r>
            <a:r>
              <a:rPr sz="3200" spc="-285" dirty="0" smtClean="0">
                <a:latin typeface="Microsoft Sans Serif"/>
                <a:cs typeface="Microsoft Sans Serif"/>
              </a:rPr>
              <a:t>en</a:t>
            </a:r>
            <a:r>
              <a:rPr sz="3200" spc="-250" dirty="0" smtClean="0">
                <a:latin typeface="Microsoft Sans Serif"/>
                <a:cs typeface="Microsoft Sans Serif"/>
              </a:rPr>
              <a:t>c</a:t>
            </a:r>
            <a:r>
              <a:rPr sz="3200" spc="-170" dirty="0" smtClean="0">
                <a:latin typeface="Microsoft Sans Serif"/>
                <a:cs typeface="Microsoft Sans Serif"/>
              </a:rPr>
              <a:t>omp</a:t>
            </a:r>
            <a:r>
              <a:rPr sz="3200" spc="-145" dirty="0" smtClean="0">
                <a:latin typeface="Microsoft Sans Serif"/>
                <a:cs typeface="Microsoft Sans Serif"/>
              </a:rPr>
              <a:t>a</a:t>
            </a:r>
            <a:r>
              <a:rPr sz="3200" spc="-470" dirty="0" smtClean="0">
                <a:latin typeface="Microsoft Sans Serif"/>
                <a:cs typeface="Microsoft Sans Serif"/>
              </a:rPr>
              <a:t>s</a:t>
            </a:r>
            <a:r>
              <a:rPr sz="3200" spc="-465" dirty="0" smtClean="0">
                <a:latin typeface="Microsoft Sans Serif"/>
                <a:cs typeface="Microsoft Sans Serif"/>
              </a:rPr>
              <a:t>s</a:t>
            </a:r>
            <a:r>
              <a:rPr sz="3200" spc="-90" dirty="0" smtClean="0">
                <a:latin typeface="Microsoft Sans Serif"/>
                <a:cs typeface="Microsoft Sans Serif"/>
              </a:rPr>
              <a:t>ed</a:t>
            </a:r>
            <a:r>
              <a:rPr sz="3200" spc="35" dirty="0" smtClean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b</a:t>
            </a:r>
            <a:r>
              <a:rPr sz="3200" spc="-5" dirty="0">
                <a:latin typeface="Microsoft Sans Serif"/>
                <a:cs typeface="Microsoft Sans Serif"/>
              </a:rPr>
              <a:t>y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 smtClean="0">
                <a:latin typeface="Microsoft Sans Serif"/>
                <a:cs typeface="Microsoft Sans Serif"/>
              </a:rPr>
              <a:t>ma</a:t>
            </a:r>
            <a:r>
              <a:rPr lang="en-IN" sz="3200" spc="-35" dirty="0">
                <a:latin typeface="Microsoft Sans Serif"/>
                <a:cs typeface="Microsoft Sans Serif"/>
              </a:rPr>
              <a:t>s</a:t>
            </a:r>
            <a:r>
              <a:rPr sz="3200" spc="-175" dirty="0" smtClean="0">
                <a:latin typeface="Microsoft Sans Serif"/>
                <a:cs typeface="Microsoft Sans Serif"/>
              </a:rPr>
              <a:t>k</a:t>
            </a:r>
            <a:r>
              <a:rPr sz="3200" spc="-175" dirty="0">
                <a:latin typeface="Microsoft Sans Serif"/>
                <a:cs typeface="Microsoft Sans Serif"/>
              </a:rPr>
              <a:t>.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5400" y="3009900"/>
            <a:ext cx="22098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1350</TotalTime>
  <Words>3544</Words>
  <Application>Microsoft Office PowerPoint</Application>
  <PresentationFormat>Custom</PresentationFormat>
  <Paragraphs>849</Paragraphs>
  <Slides>85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101" baseType="lpstr">
      <vt:lpstr>Arial</vt:lpstr>
      <vt:lpstr>Arial MT</vt:lpstr>
      <vt:lpstr>Calibri</vt:lpstr>
      <vt:lpstr>Calibri Light</vt:lpstr>
      <vt:lpstr>Cambria</vt:lpstr>
      <vt:lpstr>Cambria Math</vt:lpstr>
      <vt:lpstr>Microsoft Sans Serif</vt:lpstr>
      <vt:lpstr>Palatino Linotype</vt:lpstr>
      <vt:lpstr>Segoe UI Symbol</vt:lpstr>
      <vt:lpstr>Symbol</vt:lpstr>
      <vt:lpstr>Tahoma</vt:lpstr>
      <vt:lpstr>Times New Roman</vt:lpstr>
      <vt:lpstr>Trebuchet MS</vt:lpstr>
      <vt:lpstr>Wingdings</vt:lpstr>
      <vt:lpstr>Retrospect</vt:lpstr>
      <vt:lpstr>Equation</vt:lpstr>
      <vt:lpstr>Image Segmentation Edge &amp; Line Detection</vt:lpstr>
      <vt:lpstr>Segmentation: Principal approaches</vt:lpstr>
      <vt:lpstr>PowerPoint Presentation</vt:lpstr>
      <vt:lpstr>Detection of Discontinuities</vt:lpstr>
      <vt:lpstr>What will be the effect of applying the Laplacian mask on the image?</vt:lpstr>
      <vt:lpstr>First and Second Order Derivatives</vt:lpstr>
      <vt:lpstr>First and Second Order Derivatives</vt:lpstr>
      <vt:lpstr>1st and 2nd Derivative Comparison</vt:lpstr>
      <vt:lpstr>Point Detection</vt:lpstr>
      <vt:lpstr>Point Detection (cont…)</vt:lpstr>
      <vt:lpstr>Line Detection</vt:lpstr>
      <vt:lpstr>Line Detection (cont…)</vt:lpstr>
      <vt:lpstr>Line Detection (cont…)</vt:lpstr>
      <vt:lpstr>Line Detection (cont…)</vt:lpstr>
      <vt:lpstr>PowerPoint Presentation</vt:lpstr>
      <vt:lpstr>PowerPoint Presentation</vt:lpstr>
      <vt:lpstr>Edge</vt:lpstr>
      <vt:lpstr>Edge: Example</vt:lpstr>
      <vt:lpstr>Edges are caused by a variety of factors</vt:lpstr>
      <vt:lpstr>Edge detection</vt:lpstr>
      <vt:lpstr>Profiles of Image Intensity Edges</vt:lpstr>
      <vt:lpstr>Difference between an edge &amp; a line?</vt:lpstr>
      <vt:lpstr>Edge detection is a non-trivial task</vt:lpstr>
      <vt:lpstr>Edge Detection</vt:lpstr>
      <vt:lpstr>Derivative Approach</vt:lpstr>
      <vt:lpstr>Pattern Fitting Approach</vt:lpstr>
      <vt:lpstr>The complete process of edge map generation involves some or all of the following steps</vt:lpstr>
      <vt:lpstr>  Edge Localization</vt:lpstr>
      <vt:lpstr>   Edge Enhancement</vt:lpstr>
      <vt:lpstr>Edge Linking &amp; Edge Following</vt:lpstr>
      <vt:lpstr>Edge Detection(Derivative Operators)</vt:lpstr>
      <vt:lpstr>Gray-Level Transition</vt:lpstr>
      <vt:lpstr>Edges &amp; Derivatives</vt:lpstr>
      <vt:lpstr>Derivatives &amp; Noise</vt:lpstr>
      <vt:lpstr>Intensity profile along a scanline of</vt:lpstr>
      <vt:lpstr>Gradient-Based Methods</vt:lpstr>
      <vt:lpstr>Gradient Operators</vt:lpstr>
      <vt:lpstr>The Meaning of the Gradient</vt:lpstr>
      <vt:lpstr>The discrete gradient Operators</vt:lpstr>
      <vt:lpstr>Edge Detection Example</vt:lpstr>
      <vt:lpstr>Gradient Operators ...</vt:lpstr>
      <vt:lpstr>Gradient Operators ...</vt:lpstr>
      <vt:lpstr>Gradient Operators ...</vt:lpstr>
      <vt:lpstr>Gradient Operators ...</vt:lpstr>
      <vt:lpstr>Common Edge Detectors</vt:lpstr>
      <vt:lpstr>Find the strength &amp; the direction of the edge at the  highlighted pixel</vt:lpstr>
      <vt:lpstr>-45° is same as 135° measured in the positive  direction wrt the x axis.</vt:lpstr>
      <vt:lpstr>Edge  direction</vt:lpstr>
      <vt:lpstr>The sum of coefficients of each of these  masks is zero</vt:lpstr>
      <vt:lpstr>Edges are abrupt discontinuities in  gray levels</vt:lpstr>
      <vt:lpstr>Common Edge Detectors</vt:lpstr>
      <vt:lpstr>Diagonal edges with Prewitt and Sobel masks</vt:lpstr>
      <vt:lpstr>Simple Edge Detection Using Gradients</vt:lpstr>
      <vt:lpstr>Simple Edge Detection Using Gradients …</vt:lpstr>
      <vt:lpstr>Issues to Address</vt:lpstr>
      <vt:lpstr>Issues to Address</vt:lpstr>
      <vt:lpstr>PowerPoint Presentation</vt:lpstr>
      <vt:lpstr>Practical Issues for Edge Detection</vt:lpstr>
      <vt:lpstr>Optimal Edge Detection: Canny</vt:lpstr>
      <vt:lpstr>Optimal Edge Detection: Canny …</vt:lpstr>
      <vt:lpstr>Optimal Edge Detection: Canny …</vt:lpstr>
      <vt:lpstr>Algorithm - Canny Edge Detector</vt:lpstr>
      <vt:lpstr>Algorithm - Canny Edge Detector …</vt:lpstr>
      <vt:lpstr>Algorithm - Canny Edge Detector … Non-Maxima Suppression</vt:lpstr>
      <vt:lpstr>Algorithm - Canny Edge Detector … Non-Maxima Suppression</vt:lpstr>
      <vt:lpstr>Algorithm - Canny Edge Detector …  Non-Maxima Suppression …</vt:lpstr>
      <vt:lpstr>Algorithm - Canny Edge Detector …  Non-Maxima Suppression …</vt:lpstr>
      <vt:lpstr>Algorithm - Canny Edge Detector …  Non-Maxima Suppression …</vt:lpstr>
      <vt:lpstr>Algorithm - Canny Edge Detector …  Non-Maxima Suppression …</vt:lpstr>
      <vt:lpstr>Algorithm - Canny Edge Detector …</vt:lpstr>
      <vt:lpstr>Algorithm - Canny Edge Detector …</vt:lpstr>
      <vt:lpstr>Algorithm - Canny Edge Detector … Hysteresis thresholding/Edge Linking</vt:lpstr>
      <vt:lpstr>Algorithm - Canny Edge Detector …</vt:lpstr>
      <vt:lpstr>Canny Edge Detector: Example</vt:lpstr>
      <vt:lpstr>PowerPoint Presentation</vt:lpstr>
      <vt:lpstr>Edge linking</vt:lpstr>
      <vt:lpstr>Hough Transform</vt:lpstr>
      <vt:lpstr>Hough Transform …</vt:lpstr>
      <vt:lpstr>Advantages of Hough Transform</vt:lpstr>
      <vt:lpstr>The basic idea</vt:lpstr>
      <vt:lpstr>The basic idea</vt:lpstr>
      <vt:lpstr>Image and Parameter Space</vt:lpstr>
      <vt:lpstr>Image and Parameter Space</vt:lpstr>
      <vt:lpstr>Finding lines in an image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Kailash</dc:creator>
  <cp:lastModifiedBy>DELL PC</cp:lastModifiedBy>
  <cp:revision>48</cp:revision>
  <dcterms:created xsi:type="dcterms:W3CDTF">2022-05-03T07:00:15Z</dcterms:created>
  <dcterms:modified xsi:type="dcterms:W3CDTF">2022-05-21T19:14:37Z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2022-05-03T00:00:00Z</vt:filetime>
  </property>
</Properties>
</file>