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6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991" y="28397"/>
            <a:ext cx="7710017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39" y="1697227"/>
            <a:ext cx="8376920" cy="4326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34440"/>
          </a:xfrm>
          <a:custGeom>
            <a:avLst/>
            <a:gdLst/>
            <a:ahLst/>
            <a:cxnLst/>
            <a:rect l="l" t="t" r="r" b="b"/>
            <a:pathLst>
              <a:path w="9144000" h="1234440">
                <a:moveTo>
                  <a:pt x="0" y="1234440"/>
                </a:moveTo>
                <a:lnTo>
                  <a:pt x="9144000" y="1234440"/>
                </a:lnTo>
                <a:lnTo>
                  <a:pt x="9144000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54480"/>
            <a:ext cx="9144000" cy="5303520"/>
          </a:xfrm>
          <a:custGeom>
            <a:avLst/>
            <a:gdLst/>
            <a:ahLst/>
            <a:cxnLst/>
            <a:rect l="l" t="t" r="r" b="b"/>
            <a:pathLst>
              <a:path w="9144000" h="5303520">
                <a:moveTo>
                  <a:pt x="0" y="5303519"/>
                </a:moveTo>
                <a:lnTo>
                  <a:pt x="9144000" y="5303519"/>
                </a:lnTo>
                <a:lnTo>
                  <a:pt x="9144000" y="0"/>
                </a:lnTo>
                <a:lnTo>
                  <a:pt x="0" y="0"/>
                </a:lnTo>
                <a:lnTo>
                  <a:pt x="0" y="530351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234439"/>
            <a:ext cx="9144000" cy="320040"/>
            <a:chOff x="0" y="1234439"/>
            <a:chExt cx="9144000" cy="320040"/>
          </a:xfrm>
        </p:grpSpPr>
        <p:sp>
          <p:nvSpPr>
            <p:cNvPr id="5" name="object 5"/>
            <p:cNvSpPr/>
            <p:nvPr/>
          </p:nvSpPr>
          <p:spPr>
            <a:xfrm>
              <a:off x="0" y="1234439"/>
              <a:ext cx="9144000" cy="320040"/>
            </a:xfrm>
            <a:custGeom>
              <a:avLst/>
              <a:gdLst/>
              <a:ahLst/>
              <a:cxnLst/>
              <a:rect l="l" t="t" r="r" b="b"/>
              <a:pathLst>
                <a:path w="9144000" h="320040">
                  <a:moveTo>
                    <a:pt x="9144000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9144000" y="320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8015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533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33400" y="2286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1312" y="1280159"/>
              <a:ext cx="8552815" cy="228600"/>
            </a:xfrm>
            <a:custGeom>
              <a:avLst/>
              <a:gdLst/>
              <a:ahLst/>
              <a:cxnLst/>
              <a:rect l="l" t="t" r="r" b="b"/>
              <a:pathLst>
                <a:path w="8552815" h="228600">
                  <a:moveTo>
                    <a:pt x="85526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552688" y="228600"/>
                  </a:lnTo>
                  <a:lnTo>
                    <a:pt x="855268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2188" y="173482"/>
            <a:ext cx="63493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sz="5400" spc="-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spc="-120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1981200"/>
            <a:ext cx="6400800" cy="4261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887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Principal</a:t>
            </a:r>
            <a:r>
              <a:rPr sz="4400" spc="-105" dirty="0"/>
              <a:t> </a:t>
            </a:r>
            <a:r>
              <a:rPr sz="4400" spc="-355" dirty="0"/>
              <a:t>approaches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26489"/>
            <a:ext cx="7973059" cy="43133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marR="217804" indent="-320675">
              <a:lnSpc>
                <a:spcPts val="2880"/>
              </a:lnSpc>
              <a:spcBef>
                <a:spcPts val="7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3375" algn="l"/>
              </a:tabLst>
            </a:pPr>
            <a:r>
              <a:rPr sz="3000" spc="-195" dirty="0">
                <a:latin typeface="Arial"/>
                <a:cs typeface="Arial"/>
              </a:rPr>
              <a:t>Segmentation </a:t>
            </a:r>
            <a:r>
              <a:rPr sz="3000" spc="-160" dirty="0">
                <a:latin typeface="Arial"/>
                <a:cs typeface="Arial"/>
              </a:rPr>
              <a:t>algorithms </a:t>
            </a:r>
            <a:r>
              <a:rPr sz="3000" spc="-95" dirty="0">
                <a:latin typeface="Arial"/>
                <a:cs typeface="Arial"/>
              </a:rPr>
              <a:t>generally </a:t>
            </a:r>
            <a:r>
              <a:rPr sz="3000" spc="-60" dirty="0">
                <a:latin typeface="Arial"/>
                <a:cs typeface="Arial"/>
              </a:rPr>
              <a:t>are </a:t>
            </a:r>
            <a:r>
              <a:rPr sz="3000" spc="-145" dirty="0">
                <a:latin typeface="Arial"/>
                <a:cs typeface="Arial"/>
              </a:rPr>
              <a:t>based </a:t>
            </a:r>
            <a:r>
              <a:rPr sz="3000" spc="-265" dirty="0">
                <a:latin typeface="Arial"/>
                <a:cs typeface="Arial"/>
              </a:rPr>
              <a:t>on  </a:t>
            </a:r>
            <a:r>
              <a:rPr sz="3000" spc="-235" dirty="0">
                <a:latin typeface="Arial"/>
                <a:cs typeface="Arial"/>
              </a:rPr>
              <a:t>one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lang="en-IN" sz="3000" spc="-15" dirty="0" smtClean="0">
                <a:latin typeface="Arial"/>
                <a:cs typeface="Arial"/>
              </a:rPr>
              <a:t>two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-210" dirty="0">
                <a:latin typeface="Arial"/>
                <a:cs typeface="Arial"/>
              </a:rPr>
              <a:t>basis </a:t>
            </a:r>
            <a:r>
              <a:rPr sz="3000" spc="-110" dirty="0">
                <a:latin typeface="Arial"/>
                <a:cs typeface="Arial"/>
              </a:rPr>
              <a:t>properties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65" dirty="0">
                <a:latin typeface="Arial"/>
                <a:cs typeface="Arial"/>
              </a:rPr>
              <a:t>intensity</a:t>
            </a:r>
            <a:r>
              <a:rPr sz="3000" spc="70" dirty="0">
                <a:latin typeface="Arial"/>
                <a:cs typeface="Arial"/>
              </a:rPr>
              <a:t> </a:t>
            </a:r>
            <a:r>
              <a:rPr sz="3000" spc="-220" dirty="0">
                <a:latin typeface="Arial"/>
                <a:cs typeface="Arial"/>
              </a:rPr>
              <a:t>values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D8046"/>
              </a:buClr>
              <a:buFont typeface="Wingdings"/>
              <a:buChar char=""/>
            </a:pPr>
            <a:endParaRPr sz="3000" dirty="0">
              <a:latin typeface="Arial"/>
              <a:cs typeface="Arial"/>
            </a:endParaRPr>
          </a:p>
          <a:p>
            <a:pPr marL="652780" lvl="1" indent="-274955">
              <a:lnSpc>
                <a:spcPts val="3540"/>
              </a:lnSpc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000" b="1" spc="-215" dirty="0">
                <a:solidFill>
                  <a:srgbClr val="C00000"/>
                </a:solidFill>
                <a:latin typeface="Arial"/>
                <a:cs typeface="Arial"/>
              </a:rPr>
              <a:t>Discontinuity </a:t>
            </a:r>
            <a:r>
              <a:rPr sz="3000" b="1" spc="-190" dirty="0">
                <a:solidFill>
                  <a:srgbClr val="C00000"/>
                </a:solidFill>
                <a:latin typeface="Arial"/>
                <a:cs typeface="Arial"/>
              </a:rPr>
              <a:t>(abrupt </a:t>
            </a:r>
            <a:r>
              <a:rPr sz="3000" b="1" spc="-270" dirty="0" smtClean="0">
                <a:solidFill>
                  <a:srgbClr val="C00000"/>
                </a:solidFill>
                <a:latin typeface="Arial"/>
                <a:cs typeface="Arial"/>
              </a:rPr>
              <a:t>changes</a:t>
            </a:r>
            <a:r>
              <a:rPr sz="3000" b="1" spc="-65" dirty="0" smtClean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3000" dirty="0">
              <a:latin typeface="Arial"/>
              <a:cs typeface="Arial"/>
            </a:endParaRPr>
          </a:p>
          <a:p>
            <a:pPr marL="652780" marR="123189">
              <a:lnSpc>
                <a:spcPts val="2880"/>
              </a:lnSpc>
              <a:spcBef>
                <a:spcPts val="635"/>
              </a:spcBef>
            </a:pPr>
            <a:r>
              <a:rPr sz="3000" spc="-95" dirty="0">
                <a:latin typeface="Arial"/>
                <a:cs typeface="Arial"/>
              </a:rPr>
              <a:t>to </a:t>
            </a:r>
            <a:r>
              <a:rPr sz="3000" spc="-65" dirty="0">
                <a:latin typeface="Arial"/>
                <a:cs typeface="Arial"/>
              </a:rPr>
              <a:t>partition </a:t>
            </a:r>
            <a:r>
              <a:rPr sz="3000" spc="-190" dirty="0">
                <a:latin typeface="Arial"/>
                <a:cs typeface="Arial"/>
              </a:rPr>
              <a:t>an </a:t>
            </a:r>
            <a:r>
              <a:rPr sz="3000" spc="-160" dirty="0">
                <a:latin typeface="Arial"/>
                <a:cs typeface="Arial"/>
              </a:rPr>
              <a:t>image </a:t>
            </a:r>
            <a:r>
              <a:rPr sz="3000" spc="-145" dirty="0">
                <a:latin typeface="Arial"/>
                <a:cs typeface="Arial"/>
              </a:rPr>
              <a:t>based </a:t>
            </a:r>
            <a:r>
              <a:rPr sz="3000" spc="-265" dirty="0">
                <a:latin typeface="Arial"/>
                <a:cs typeface="Arial"/>
              </a:rPr>
              <a:t>on </a:t>
            </a:r>
            <a:r>
              <a:rPr sz="3000" spc="-65" dirty="0">
                <a:latin typeface="Arial"/>
                <a:cs typeface="Arial"/>
              </a:rPr>
              <a:t>abrupt </a:t>
            </a:r>
            <a:r>
              <a:rPr sz="3000" spc="-245" dirty="0">
                <a:latin typeface="Arial"/>
                <a:cs typeface="Arial"/>
              </a:rPr>
              <a:t>changes  </a:t>
            </a:r>
            <a:r>
              <a:rPr sz="3000" spc="-185" dirty="0">
                <a:latin typeface="Arial"/>
                <a:cs typeface="Arial"/>
              </a:rPr>
              <a:t>in </a:t>
            </a:r>
            <a:r>
              <a:rPr sz="3000" spc="-165" dirty="0">
                <a:latin typeface="Arial"/>
                <a:cs typeface="Arial"/>
              </a:rPr>
              <a:t>intensity </a:t>
            </a:r>
            <a:r>
              <a:rPr sz="3000" spc="-330" dirty="0">
                <a:latin typeface="Arial"/>
                <a:cs typeface="Arial"/>
              </a:rPr>
              <a:t>(such </a:t>
            </a:r>
            <a:r>
              <a:rPr sz="3000" spc="-260" dirty="0">
                <a:latin typeface="Arial"/>
                <a:cs typeface="Arial"/>
              </a:rPr>
              <a:t>as</a:t>
            </a:r>
            <a:r>
              <a:rPr sz="3000" spc="135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edges)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Arial"/>
              <a:cs typeface="Arial"/>
            </a:endParaRPr>
          </a:p>
          <a:p>
            <a:pPr marL="652780" lvl="1" indent="-274955">
              <a:lnSpc>
                <a:spcPts val="3540"/>
              </a:lnSpc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3000" b="1" spc="-175" dirty="0">
                <a:solidFill>
                  <a:srgbClr val="C00000"/>
                </a:solidFill>
                <a:latin typeface="Arial"/>
                <a:cs typeface="Arial"/>
              </a:rPr>
              <a:t>Similarity</a:t>
            </a:r>
            <a:r>
              <a:rPr sz="30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190" dirty="0">
                <a:solidFill>
                  <a:srgbClr val="C00000"/>
                </a:solidFill>
                <a:latin typeface="Arial"/>
                <a:cs typeface="Arial"/>
              </a:rPr>
              <a:t>(homogeneity)</a:t>
            </a:r>
            <a:endParaRPr sz="3000" dirty="0">
              <a:latin typeface="Arial"/>
              <a:cs typeface="Arial"/>
            </a:endParaRPr>
          </a:p>
          <a:p>
            <a:pPr marL="652780" marR="5080">
              <a:lnSpc>
                <a:spcPct val="80000"/>
              </a:lnSpc>
              <a:spcBef>
                <a:spcPts val="665"/>
              </a:spcBef>
            </a:pPr>
            <a:r>
              <a:rPr sz="3000" spc="-95" dirty="0">
                <a:latin typeface="Arial"/>
                <a:cs typeface="Arial"/>
              </a:rPr>
              <a:t>to </a:t>
            </a:r>
            <a:r>
              <a:rPr sz="3000" spc="-65" dirty="0">
                <a:latin typeface="Arial"/>
                <a:cs typeface="Arial"/>
              </a:rPr>
              <a:t>partition </a:t>
            </a:r>
            <a:r>
              <a:rPr sz="3000" spc="-185" dirty="0">
                <a:latin typeface="Arial"/>
                <a:cs typeface="Arial"/>
              </a:rPr>
              <a:t>an </a:t>
            </a:r>
            <a:r>
              <a:rPr sz="3000" spc="-155" dirty="0">
                <a:latin typeface="Arial"/>
                <a:cs typeface="Arial"/>
              </a:rPr>
              <a:t>image </a:t>
            </a:r>
            <a:r>
              <a:rPr sz="3000" spc="-145" dirty="0">
                <a:latin typeface="Arial"/>
                <a:cs typeface="Arial"/>
              </a:rPr>
              <a:t>into </a:t>
            </a:r>
            <a:r>
              <a:rPr sz="3000" spc="-175" dirty="0">
                <a:latin typeface="Arial"/>
                <a:cs typeface="Arial"/>
              </a:rPr>
              <a:t>regions </a:t>
            </a:r>
            <a:r>
              <a:rPr sz="3000" spc="-105" dirty="0">
                <a:latin typeface="Arial"/>
                <a:cs typeface="Arial"/>
              </a:rPr>
              <a:t>that </a:t>
            </a:r>
            <a:r>
              <a:rPr sz="3000" spc="-65" dirty="0">
                <a:latin typeface="Arial"/>
                <a:cs typeface="Arial"/>
              </a:rPr>
              <a:t>are  </a:t>
            </a:r>
            <a:r>
              <a:rPr sz="3000" spc="-150" dirty="0">
                <a:latin typeface="Arial"/>
                <a:cs typeface="Arial"/>
              </a:rPr>
              <a:t>similar </a:t>
            </a:r>
            <a:r>
              <a:rPr sz="3000" spc="-145" dirty="0">
                <a:latin typeface="Arial"/>
                <a:cs typeface="Arial"/>
              </a:rPr>
              <a:t>according </a:t>
            </a:r>
            <a:r>
              <a:rPr sz="3000" spc="-95" dirty="0">
                <a:latin typeface="Arial"/>
                <a:cs typeface="Arial"/>
              </a:rPr>
              <a:t>to </a:t>
            </a:r>
            <a:r>
              <a:rPr sz="3000" spc="-15" dirty="0">
                <a:latin typeface="Arial"/>
                <a:cs typeface="Arial"/>
              </a:rPr>
              <a:t>a </a:t>
            </a:r>
            <a:r>
              <a:rPr sz="3000" spc="-229" dirty="0">
                <a:latin typeface="Arial"/>
                <a:cs typeface="Arial"/>
              </a:rPr>
              <a:t>set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80" dirty="0">
                <a:latin typeface="Arial"/>
                <a:cs typeface="Arial"/>
              </a:rPr>
              <a:t>predefined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criteria.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312" y="1280160"/>
            <a:ext cx="2553970" cy="228600"/>
          </a:xfrm>
          <a:custGeom>
            <a:avLst/>
            <a:gdLst/>
            <a:ahLst/>
            <a:cxnLst/>
            <a:rect l="l" t="t" r="r" b="b"/>
            <a:pathLst>
              <a:path w="2553970" h="228600">
                <a:moveTo>
                  <a:pt x="0" y="228600"/>
                </a:moveTo>
                <a:lnTo>
                  <a:pt x="2553462" y="228600"/>
                </a:lnTo>
                <a:lnTo>
                  <a:pt x="255346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134867" y="205740"/>
            <a:ext cx="6009640" cy="2519680"/>
            <a:chOff x="3134867" y="205740"/>
            <a:chExt cx="6009640" cy="2519680"/>
          </a:xfrm>
        </p:grpSpPr>
        <p:sp>
          <p:nvSpPr>
            <p:cNvPr id="5" name="object 5"/>
            <p:cNvSpPr/>
            <p:nvPr/>
          </p:nvSpPr>
          <p:spPr>
            <a:xfrm>
              <a:off x="6215633" y="1280159"/>
              <a:ext cx="2928620" cy="228600"/>
            </a:xfrm>
            <a:custGeom>
              <a:avLst/>
              <a:gdLst/>
              <a:ahLst/>
              <a:cxnLst/>
              <a:rect l="l" t="t" r="r" b="b"/>
              <a:pathLst>
                <a:path w="2928620" h="228600">
                  <a:moveTo>
                    <a:pt x="0" y="228600"/>
                  </a:moveTo>
                  <a:lnTo>
                    <a:pt x="2928366" y="228600"/>
                  </a:lnTo>
                  <a:lnTo>
                    <a:pt x="2928366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4773" y="215646"/>
              <a:ext cx="3070860" cy="2499360"/>
            </a:xfrm>
            <a:custGeom>
              <a:avLst/>
              <a:gdLst/>
              <a:ahLst/>
              <a:cxnLst/>
              <a:rect l="l" t="t" r="r" b="b"/>
              <a:pathLst>
                <a:path w="3070860" h="2499360">
                  <a:moveTo>
                    <a:pt x="3070860" y="0"/>
                  </a:moveTo>
                  <a:lnTo>
                    <a:pt x="0" y="0"/>
                  </a:lnTo>
                  <a:lnTo>
                    <a:pt x="0" y="2499359"/>
                  </a:lnTo>
                  <a:lnTo>
                    <a:pt x="3070860" y="2499359"/>
                  </a:lnTo>
                  <a:lnTo>
                    <a:pt x="3070860" y="0"/>
                  </a:lnTo>
                  <a:close/>
                </a:path>
              </a:pathLst>
            </a:custGeom>
            <a:solidFill>
              <a:srgbClr val="EA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44773" y="215646"/>
              <a:ext cx="3070860" cy="2499360"/>
            </a:xfrm>
            <a:custGeom>
              <a:avLst/>
              <a:gdLst/>
              <a:ahLst/>
              <a:cxnLst/>
              <a:rect l="l" t="t" r="r" b="b"/>
              <a:pathLst>
                <a:path w="3070860" h="2499360">
                  <a:moveTo>
                    <a:pt x="0" y="2499359"/>
                  </a:moveTo>
                  <a:lnTo>
                    <a:pt x="3070860" y="2499359"/>
                  </a:lnTo>
                  <a:lnTo>
                    <a:pt x="3070860" y="0"/>
                  </a:lnTo>
                  <a:lnTo>
                    <a:pt x="0" y="0"/>
                  </a:lnTo>
                  <a:lnTo>
                    <a:pt x="0" y="2499359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3017" y="643890"/>
              <a:ext cx="2214880" cy="1643380"/>
            </a:xfrm>
            <a:custGeom>
              <a:avLst/>
              <a:gdLst/>
              <a:ahLst/>
              <a:cxnLst/>
              <a:rect l="l" t="t" r="r" b="b"/>
              <a:pathLst>
                <a:path w="2214879" h="1643380">
                  <a:moveTo>
                    <a:pt x="1107186" y="0"/>
                  </a:moveTo>
                  <a:lnTo>
                    <a:pt x="0" y="1642872"/>
                  </a:lnTo>
                  <a:lnTo>
                    <a:pt x="2214372" y="1642872"/>
                  </a:lnTo>
                  <a:lnTo>
                    <a:pt x="110718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73017" y="643890"/>
              <a:ext cx="2214880" cy="1643380"/>
            </a:xfrm>
            <a:custGeom>
              <a:avLst/>
              <a:gdLst/>
              <a:ahLst/>
              <a:cxnLst/>
              <a:rect l="l" t="t" r="r" b="b"/>
              <a:pathLst>
                <a:path w="2214879" h="1643380">
                  <a:moveTo>
                    <a:pt x="0" y="1642872"/>
                  </a:moveTo>
                  <a:lnTo>
                    <a:pt x="1107186" y="0"/>
                  </a:lnTo>
                  <a:lnTo>
                    <a:pt x="2214372" y="1642872"/>
                  </a:lnTo>
                  <a:lnTo>
                    <a:pt x="0" y="1642872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57877" y="1180337"/>
              <a:ext cx="643255" cy="571500"/>
            </a:xfrm>
            <a:custGeom>
              <a:avLst/>
              <a:gdLst/>
              <a:ahLst/>
              <a:cxnLst/>
              <a:rect l="l" t="t" r="r" b="b"/>
              <a:pathLst>
                <a:path w="643254" h="571500">
                  <a:moveTo>
                    <a:pt x="321563" y="0"/>
                  </a:moveTo>
                  <a:lnTo>
                    <a:pt x="269416" y="3738"/>
                  </a:lnTo>
                  <a:lnTo>
                    <a:pt x="219943" y="14563"/>
                  </a:lnTo>
                  <a:lnTo>
                    <a:pt x="173808" y="31886"/>
                  </a:lnTo>
                  <a:lnTo>
                    <a:pt x="131673" y="55120"/>
                  </a:lnTo>
                  <a:lnTo>
                    <a:pt x="94202" y="83677"/>
                  </a:lnTo>
                  <a:lnTo>
                    <a:pt x="62057" y="116970"/>
                  </a:lnTo>
                  <a:lnTo>
                    <a:pt x="35901" y="154411"/>
                  </a:lnTo>
                  <a:lnTo>
                    <a:pt x="16398" y="195413"/>
                  </a:lnTo>
                  <a:lnTo>
                    <a:pt x="4210" y="239388"/>
                  </a:lnTo>
                  <a:lnTo>
                    <a:pt x="0" y="285750"/>
                  </a:lnTo>
                  <a:lnTo>
                    <a:pt x="4210" y="332111"/>
                  </a:lnTo>
                  <a:lnTo>
                    <a:pt x="16398" y="376086"/>
                  </a:lnTo>
                  <a:lnTo>
                    <a:pt x="35901" y="417088"/>
                  </a:lnTo>
                  <a:lnTo>
                    <a:pt x="62057" y="454529"/>
                  </a:lnTo>
                  <a:lnTo>
                    <a:pt x="94202" y="487822"/>
                  </a:lnTo>
                  <a:lnTo>
                    <a:pt x="131673" y="516379"/>
                  </a:lnTo>
                  <a:lnTo>
                    <a:pt x="173808" y="539613"/>
                  </a:lnTo>
                  <a:lnTo>
                    <a:pt x="219943" y="556936"/>
                  </a:lnTo>
                  <a:lnTo>
                    <a:pt x="269416" y="567761"/>
                  </a:lnTo>
                  <a:lnTo>
                    <a:pt x="321563" y="571500"/>
                  </a:lnTo>
                  <a:lnTo>
                    <a:pt x="373711" y="567761"/>
                  </a:lnTo>
                  <a:lnTo>
                    <a:pt x="423184" y="556936"/>
                  </a:lnTo>
                  <a:lnTo>
                    <a:pt x="469319" y="539613"/>
                  </a:lnTo>
                  <a:lnTo>
                    <a:pt x="511454" y="516379"/>
                  </a:lnTo>
                  <a:lnTo>
                    <a:pt x="548925" y="487822"/>
                  </a:lnTo>
                  <a:lnTo>
                    <a:pt x="581070" y="454529"/>
                  </a:lnTo>
                  <a:lnTo>
                    <a:pt x="607226" y="417088"/>
                  </a:lnTo>
                  <a:lnTo>
                    <a:pt x="626729" y="376086"/>
                  </a:lnTo>
                  <a:lnTo>
                    <a:pt x="638917" y="332111"/>
                  </a:lnTo>
                  <a:lnTo>
                    <a:pt x="643127" y="285750"/>
                  </a:lnTo>
                  <a:lnTo>
                    <a:pt x="638917" y="239388"/>
                  </a:lnTo>
                  <a:lnTo>
                    <a:pt x="626729" y="195413"/>
                  </a:lnTo>
                  <a:lnTo>
                    <a:pt x="607226" y="154411"/>
                  </a:lnTo>
                  <a:lnTo>
                    <a:pt x="581070" y="116970"/>
                  </a:lnTo>
                  <a:lnTo>
                    <a:pt x="548925" y="83677"/>
                  </a:lnTo>
                  <a:lnTo>
                    <a:pt x="511454" y="55120"/>
                  </a:lnTo>
                  <a:lnTo>
                    <a:pt x="469319" y="31886"/>
                  </a:lnTo>
                  <a:lnTo>
                    <a:pt x="423184" y="14563"/>
                  </a:lnTo>
                  <a:lnTo>
                    <a:pt x="373711" y="3738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57877" y="1180337"/>
              <a:ext cx="643255" cy="571500"/>
            </a:xfrm>
            <a:custGeom>
              <a:avLst/>
              <a:gdLst/>
              <a:ahLst/>
              <a:cxnLst/>
              <a:rect l="l" t="t" r="r" b="b"/>
              <a:pathLst>
                <a:path w="643254" h="571500">
                  <a:moveTo>
                    <a:pt x="0" y="285750"/>
                  </a:moveTo>
                  <a:lnTo>
                    <a:pt x="4210" y="239388"/>
                  </a:lnTo>
                  <a:lnTo>
                    <a:pt x="16398" y="195413"/>
                  </a:lnTo>
                  <a:lnTo>
                    <a:pt x="35901" y="154411"/>
                  </a:lnTo>
                  <a:lnTo>
                    <a:pt x="62057" y="116970"/>
                  </a:lnTo>
                  <a:lnTo>
                    <a:pt x="94202" y="83677"/>
                  </a:lnTo>
                  <a:lnTo>
                    <a:pt x="131673" y="55120"/>
                  </a:lnTo>
                  <a:lnTo>
                    <a:pt x="173808" y="31886"/>
                  </a:lnTo>
                  <a:lnTo>
                    <a:pt x="219943" y="14563"/>
                  </a:lnTo>
                  <a:lnTo>
                    <a:pt x="269416" y="3738"/>
                  </a:lnTo>
                  <a:lnTo>
                    <a:pt x="321563" y="0"/>
                  </a:lnTo>
                  <a:lnTo>
                    <a:pt x="373711" y="3738"/>
                  </a:lnTo>
                  <a:lnTo>
                    <a:pt x="423184" y="14563"/>
                  </a:lnTo>
                  <a:lnTo>
                    <a:pt x="469319" y="31886"/>
                  </a:lnTo>
                  <a:lnTo>
                    <a:pt x="511454" y="55120"/>
                  </a:lnTo>
                  <a:lnTo>
                    <a:pt x="548925" y="83677"/>
                  </a:lnTo>
                  <a:lnTo>
                    <a:pt x="581070" y="116970"/>
                  </a:lnTo>
                  <a:lnTo>
                    <a:pt x="607226" y="154411"/>
                  </a:lnTo>
                  <a:lnTo>
                    <a:pt x="626729" y="195413"/>
                  </a:lnTo>
                  <a:lnTo>
                    <a:pt x="638917" y="239388"/>
                  </a:lnTo>
                  <a:lnTo>
                    <a:pt x="643127" y="285750"/>
                  </a:lnTo>
                  <a:lnTo>
                    <a:pt x="638917" y="332111"/>
                  </a:lnTo>
                  <a:lnTo>
                    <a:pt x="626729" y="376086"/>
                  </a:lnTo>
                  <a:lnTo>
                    <a:pt x="607226" y="417088"/>
                  </a:lnTo>
                  <a:lnTo>
                    <a:pt x="581070" y="454529"/>
                  </a:lnTo>
                  <a:lnTo>
                    <a:pt x="548925" y="487822"/>
                  </a:lnTo>
                  <a:lnTo>
                    <a:pt x="511454" y="516379"/>
                  </a:lnTo>
                  <a:lnTo>
                    <a:pt x="469319" y="539613"/>
                  </a:lnTo>
                  <a:lnTo>
                    <a:pt x="423184" y="556936"/>
                  </a:lnTo>
                  <a:lnTo>
                    <a:pt x="373711" y="567761"/>
                  </a:lnTo>
                  <a:lnTo>
                    <a:pt x="321563" y="571500"/>
                  </a:lnTo>
                  <a:lnTo>
                    <a:pt x="269416" y="567761"/>
                  </a:lnTo>
                  <a:lnTo>
                    <a:pt x="219943" y="556936"/>
                  </a:lnTo>
                  <a:lnTo>
                    <a:pt x="173808" y="539613"/>
                  </a:lnTo>
                  <a:lnTo>
                    <a:pt x="131673" y="516379"/>
                  </a:lnTo>
                  <a:lnTo>
                    <a:pt x="94202" y="487822"/>
                  </a:lnTo>
                  <a:lnTo>
                    <a:pt x="62057" y="454529"/>
                  </a:lnTo>
                  <a:lnTo>
                    <a:pt x="35901" y="417088"/>
                  </a:lnTo>
                  <a:lnTo>
                    <a:pt x="16398" y="376086"/>
                  </a:lnTo>
                  <a:lnTo>
                    <a:pt x="4210" y="332111"/>
                  </a:lnTo>
                  <a:lnTo>
                    <a:pt x="0" y="28575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49111" y="2776727"/>
            <a:ext cx="3091180" cy="2520950"/>
            <a:chOff x="5849111" y="2776727"/>
            <a:chExt cx="3091180" cy="2520950"/>
          </a:xfrm>
        </p:grpSpPr>
        <p:sp>
          <p:nvSpPr>
            <p:cNvPr id="13" name="object 13"/>
            <p:cNvSpPr/>
            <p:nvPr/>
          </p:nvSpPr>
          <p:spPr>
            <a:xfrm>
              <a:off x="5859017" y="2786633"/>
              <a:ext cx="3070860" cy="2501265"/>
            </a:xfrm>
            <a:custGeom>
              <a:avLst/>
              <a:gdLst/>
              <a:ahLst/>
              <a:cxnLst/>
              <a:rect l="l" t="t" r="r" b="b"/>
              <a:pathLst>
                <a:path w="3070859" h="2501265">
                  <a:moveTo>
                    <a:pt x="0" y="2500884"/>
                  </a:moveTo>
                  <a:lnTo>
                    <a:pt x="3070860" y="2500884"/>
                  </a:lnTo>
                  <a:lnTo>
                    <a:pt x="3070860" y="0"/>
                  </a:lnTo>
                  <a:lnTo>
                    <a:pt x="0" y="0"/>
                  </a:lnTo>
                  <a:lnTo>
                    <a:pt x="0" y="2500884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86499" y="3214115"/>
              <a:ext cx="2214880" cy="1644650"/>
            </a:xfrm>
            <a:custGeom>
              <a:avLst/>
              <a:gdLst/>
              <a:ahLst/>
              <a:cxnLst/>
              <a:rect l="l" t="t" r="r" b="b"/>
              <a:pathLst>
                <a:path w="2214879" h="1644650">
                  <a:moveTo>
                    <a:pt x="1107185" y="0"/>
                  </a:moveTo>
                  <a:lnTo>
                    <a:pt x="0" y="1644396"/>
                  </a:lnTo>
                  <a:lnTo>
                    <a:pt x="2214372" y="1644396"/>
                  </a:lnTo>
                  <a:lnTo>
                    <a:pt x="110718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72883" y="3750563"/>
              <a:ext cx="643255" cy="571500"/>
            </a:xfrm>
            <a:custGeom>
              <a:avLst/>
              <a:gdLst/>
              <a:ahLst/>
              <a:cxnLst/>
              <a:rect l="l" t="t" r="r" b="b"/>
              <a:pathLst>
                <a:path w="643254" h="571500">
                  <a:moveTo>
                    <a:pt x="321564" y="0"/>
                  </a:moveTo>
                  <a:lnTo>
                    <a:pt x="269416" y="3738"/>
                  </a:lnTo>
                  <a:lnTo>
                    <a:pt x="219943" y="14563"/>
                  </a:lnTo>
                  <a:lnTo>
                    <a:pt x="173808" y="31886"/>
                  </a:lnTo>
                  <a:lnTo>
                    <a:pt x="131673" y="55120"/>
                  </a:lnTo>
                  <a:lnTo>
                    <a:pt x="94202" y="83677"/>
                  </a:lnTo>
                  <a:lnTo>
                    <a:pt x="62057" y="116970"/>
                  </a:lnTo>
                  <a:lnTo>
                    <a:pt x="35901" y="154411"/>
                  </a:lnTo>
                  <a:lnTo>
                    <a:pt x="16398" y="195413"/>
                  </a:lnTo>
                  <a:lnTo>
                    <a:pt x="4210" y="239388"/>
                  </a:lnTo>
                  <a:lnTo>
                    <a:pt x="0" y="285750"/>
                  </a:lnTo>
                  <a:lnTo>
                    <a:pt x="4210" y="332111"/>
                  </a:lnTo>
                  <a:lnTo>
                    <a:pt x="16398" y="376086"/>
                  </a:lnTo>
                  <a:lnTo>
                    <a:pt x="35901" y="417088"/>
                  </a:lnTo>
                  <a:lnTo>
                    <a:pt x="62057" y="454529"/>
                  </a:lnTo>
                  <a:lnTo>
                    <a:pt x="94202" y="487822"/>
                  </a:lnTo>
                  <a:lnTo>
                    <a:pt x="131673" y="516379"/>
                  </a:lnTo>
                  <a:lnTo>
                    <a:pt x="173808" y="539613"/>
                  </a:lnTo>
                  <a:lnTo>
                    <a:pt x="219943" y="556936"/>
                  </a:lnTo>
                  <a:lnTo>
                    <a:pt x="269416" y="567761"/>
                  </a:lnTo>
                  <a:lnTo>
                    <a:pt x="321564" y="571500"/>
                  </a:lnTo>
                  <a:lnTo>
                    <a:pt x="373711" y="567761"/>
                  </a:lnTo>
                  <a:lnTo>
                    <a:pt x="423184" y="556936"/>
                  </a:lnTo>
                  <a:lnTo>
                    <a:pt x="469319" y="539613"/>
                  </a:lnTo>
                  <a:lnTo>
                    <a:pt x="511454" y="516379"/>
                  </a:lnTo>
                  <a:lnTo>
                    <a:pt x="548925" y="487822"/>
                  </a:lnTo>
                  <a:lnTo>
                    <a:pt x="581070" y="454529"/>
                  </a:lnTo>
                  <a:lnTo>
                    <a:pt x="607226" y="417088"/>
                  </a:lnTo>
                  <a:lnTo>
                    <a:pt x="626729" y="376086"/>
                  </a:lnTo>
                  <a:lnTo>
                    <a:pt x="638917" y="332111"/>
                  </a:lnTo>
                  <a:lnTo>
                    <a:pt x="643127" y="285750"/>
                  </a:lnTo>
                  <a:lnTo>
                    <a:pt x="638917" y="239388"/>
                  </a:lnTo>
                  <a:lnTo>
                    <a:pt x="626729" y="195413"/>
                  </a:lnTo>
                  <a:lnTo>
                    <a:pt x="607226" y="154411"/>
                  </a:lnTo>
                  <a:lnTo>
                    <a:pt x="581070" y="116970"/>
                  </a:lnTo>
                  <a:lnTo>
                    <a:pt x="548925" y="83677"/>
                  </a:lnTo>
                  <a:lnTo>
                    <a:pt x="511454" y="55120"/>
                  </a:lnTo>
                  <a:lnTo>
                    <a:pt x="469319" y="31886"/>
                  </a:lnTo>
                  <a:lnTo>
                    <a:pt x="423184" y="14563"/>
                  </a:lnTo>
                  <a:lnTo>
                    <a:pt x="373711" y="3738"/>
                  </a:lnTo>
                  <a:lnTo>
                    <a:pt x="3215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00633" y="2858261"/>
            <a:ext cx="3072765" cy="2501265"/>
          </a:xfrm>
          <a:custGeom>
            <a:avLst/>
            <a:gdLst/>
            <a:ahLst/>
            <a:cxnLst/>
            <a:rect l="l" t="t" r="r" b="b"/>
            <a:pathLst>
              <a:path w="3072765" h="2501265">
                <a:moveTo>
                  <a:pt x="0" y="2500884"/>
                </a:moveTo>
                <a:lnTo>
                  <a:pt x="3072383" y="2500884"/>
                </a:lnTo>
                <a:lnTo>
                  <a:pt x="3072383" y="0"/>
                </a:lnTo>
                <a:lnTo>
                  <a:pt x="0" y="0"/>
                </a:lnTo>
                <a:lnTo>
                  <a:pt x="0" y="2500884"/>
                </a:lnTo>
                <a:close/>
              </a:path>
              <a:path w="3072765" h="2501265">
                <a:moveTo>
                  <a:pt x="428244" y="2071115"/>
                </a:moveTo>
                <a:lnTo>
                  <a:pt x="1536192" y="428243"/>
                </a:lnTo>
                <a:lnTo>
                  <a:pt x="2644140" y="2071115"/>
                </a:lnTo>
                <a:lnTo>
                  <a:pt x="428244" y="2071115"/>
                </a:lnTo>
                <a:close/>
              </a:path>
              <a:path w="3072765" h="2501265">
                <a:moveTo>
                  <a:pt x="1214628" y="1250442"/>
                </a:moveTo>
                <a:lnTo>
                  <a:pt x="1218838" y="1204080"/>
                </a:lnTo>
                <a:lnTo>
                  <a:pt x="1231026" y="1160105"/>
                </a:lnTo>
                <a:lnTo>
                  <a:pt x="1250529" y="1119103"/>
                </a:lnTo>
                <a:lnTo>
                  <a:pt x="1276685" y="1081662"/>
                </a:lnTo>
                <a:lnTo>
                  <a:pt x="1308830" y="1048369"/>
                </a:lnTo>
                <a:lnTo>
                  <a:pt x="1346301" y="1019812"/>
                </a:lnTo>
                <a:lnTo>
                  <a:pt x="1388436" y="996578"/>
                </a:lnTo>
                <a:lnTo>
                  <a:pt x="1434571" y="979255"/>
                </a:lnTo>
                <a:lnTo>
                  <a:pt x="1484044" y="968430"/>
                </a:lnTo>
                <a:lnTo>
                  <a:pt x="1536192" y="964692"/>
                </a:lnTo>
                <a:lnTo>
                  <a:pt x="1588339" y="968430"/>
                </a:lnTo>
                <a:lnTo>
                  <a:pt x="1637812" y="979255"/>
                </a:lnTo>
                <a:lnTo>
                  <a:pt x="1683947" y="996578"/>
                </a:lnTo>
                <a:lnTo>
                  <a:pt x="1726082" y="1019812"/>
                </a:lnTo>
                <a:lnTo>
                  <a:pt x="1763553" y="1048369"/>
                </a:lnTo>
                <a:lnTo>
                  <a:pt x="1795698" y="1081662"/>
                </a:lnTo>
                <a:lnTo>
                  <a:pt x="1821854" y="1119103"/>
                </a:lnTo>
                <a:lnTo>
                  <a:pt x="1841357" y="1160105"/>
                </a:lnTo>
                <a:lnTo>
                  <a:pt x="1853545" y="1204080"/>
                </a:lnTo>
                <a:lnTo>
                  <a:pt x="1857755" y="1250442"/>
                </a:lnTo>
                <a:lnTo>
                  <a:pt x="1853545" y="1296803"/>
                </a:lnTo>
                <a:lnTo>
                  <a:pt x="1841357" y="1340778"/>
                </a:lnTo>
                <a:lnTo>
                  <a:pt x="1821854" y="1381780"/>
                </a:lnTo>
                <a:lnTo>
                  <a:pt x="1795698" y="1419221"/>
                </a:lnTo>
                <a:lnTo>
                  <a:pt x="1763553" y="1452514"/>
                </a:lnTo>
                <a:lnTo>
                  <a:pt x="1726082" y="1481071"/>
                </a:lnTo>
                <a:lnTo>
                  <a:pt x="1683947" y="1504305"/>
                </a:lnTo>
                <a:lnTo>
                  <a:pt x="1637812" y="1521628"/>
                </a:lnTo>
                <a:lnTo>
                  <a:pt x="1588339" y="1532453"/>
                </a:lnTo>
                <a:lnTo>
                  <a:pt x="1536192" y="1536192"/>
                </a:lnTo>
                <a:lnTo>
                  <a:pt x="1484044" y="1532453"/>
                </a:lnTo>
                <a:lnTo>
                  <a:pt x="1434571" y="1521628"/>
                </a:lnTo>
                <a:lnTo>
                  <a:pt x="1388436" y="1504305"/>
                </a:lnTo>
                <a:lnTo>
                  <a:pt x="1346301" y="1481071"/>
                </a:lnTo>
                <a:lnTo>
                  <a:pt x="1308830" y="1452514"/>
                </a:lnTo>
                <a:lnTo>
                  <a:pt x="1276685" y="1419221"/>
                </a:lnTo>
                <a:lnTo>
                  <a:pt x="1250529" y="1381780"/>
                </a:lnTo>
                <a:lnTo>
                  <a:pt x="1231026" y="1340778"/>
                </a:lnTo>
                <a:lnTo>
                  <a:pt x="1218838" y="1296803"/>
                </a:lnTo>
                <a:lnTo>
                  <a:pt x="1214628" y="1250442"/>
                </a:lnTo>
                <a:close/>
              </a:path>
            </a:pathLst>
          </a:custGeom>
          <a:ln w="19812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21868" y="513029"/>
            <a:ext cx="16821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80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r>
              <a:rPr sz="2800" b="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spc="-150" dirty="0">
                <a:solidFill>
                  <a:srgbClr val="000000"/>
                </a:solidFill>
                <a:latin typeface="Arial"/>
                <a:cs typeface="Arial"/>
              </a:rPr>
              <a:t>image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767" y="5443220"/>
            <a:ext cx="34582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sz="2800" spc="-285" dirty="0">
                <a:latin typeface="Arial"/>
                <a:cs typeface="Arial"/>
              </a:rPr>
              <a:t>Result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00" dirty="0">
                <a:latin typeface="Arial"/>
                <a:cs typeface="Arial"/>
              </a:rPr>
              <a:t>edge </a:t>
            </a:r>
            <a:r>
              <a:rPr sz="2800" spc="-135" dirty="0">
                <a:latin typeface="Arial"/>
                <a:cs typeface="Arial"/>
              </a:rPr>
              <a:t>detection  </a:t>
            </a:r>
            <a:r>
              <a:rPr sz="2800" spc="-175" dirty="0">
                <a:latin typeface="Arial"/>
                <a:cs typeface="Arial"/>
              </a:rPr>
              <a:t>technique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76138" y="5372201"/>
            <a:ext cx="28670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8135">
              <a:lnSpc>
                <a:spcPct val="100000"/>
              </a:lnSpc>
              <a:spcBef>
                <a:spcPts val="95"/>
              </a:spcBef>
            </a:pPr>
            <a:r>
              <a:rPr sz="2800" spc="-285" dirty="0">
                <a:latin typeface="Arial"/>
                <a:cs typeface="Arial"/>
              </a:rPr>
              <a:t>Result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14" dirty="0">
                <a:latin typeface="Arial"/>
                <a:cs typeface="Arial"/>
              </a:rPr>
              <a:t>region  extraction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technique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943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Segmentation </a:t>
            </a:r>
            <a:r>
              <a:rPr sz="4400" spc="-325" dirty="0"/>
              <a:t>:</a:t>
            </a:r>
            <a:r>
              <a:rPr sz="4400" spc="145" dirty="0"/>
              <a:t> </a:t>
            </a:r>
            <a:r>
              <a:rPr sz="4400" spc="-330" dirty="0"/>
              <a:t>Fundamentals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987" y="1610308"/>
            <a:ext cx="802449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marR="30480" indent="-320675" algn="just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58775" algn="l"/>
              </a:tabLst>
            </a:pPr>
            <a:r>
              <a:rPr sz="3200" spc="-250" dirty="0">
                <a:latin typeface="Arial"/>
                <a:cs typeface="Arial"/>
              </a:rPr>
              <a:t>Let </a:t>
            </a:r>
            <a:r>
              <a:rPr sz="3200" spc="-200" dirty="0">
                <a:latin typeface="Arial"/>
                <a:cs typeface="Arial"/>
              </a:rPr>
              <a:t>v </a:t>
            </a:r>
            <a:r>
              <a:rPr sz="3200" spc="-100" dirty="0">
                <a:latin typeface="Arial"/>
                <a:cs typeface="Arial"/>
              </a:rPr>
              <a:t>be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90" dirty="0">
                <a:latin typeface="Arial"/>
                <a:cs typeface="Arial"/>
              </a:rPr>
              <a:t>spatial </a:t>
            </a:r>
            <a:r>
              <a:rPr sz="3200" spc="-190" dirty="0">
                <a:latin typeface="Arial"/>
                <a:cs typeface="Arial"/>
              </a:rPr>
              <a:t>domain </a:t>
            </a:r>
            <a:r>
              <a:rPr sz="3200" spc="-280" dirty="0">
                <a:latin typeface="Arial"/>
                <a:cs typeface="Arial"/>
              </a:rPr>
              <a:t>on </a:t>
            </a:r>
            <a:r>
              <a:rPr sz="3200" spc="-235" dirty="0">
                <a:latin typeface="Arial"/>
                <a:cs typeface="Arial"/>
              </a:rPr>
              <a:t>which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70" dirty="0">
                <a:latin typeface="Arial"/>
                <a:cs typeface="Arial"/>
              </a:rPr>
              <a:t>image  </a:t>
            </a:r>
            <a:r>
              <a:rPr sz="3200" spc="-275" dirty="0">
                <a:latin typeface="Arial"/>
                <a:cs typeface="Arial"/>
              </a:rPr>
              <a:t>is </a:t>
            </a:r>
            <a:r>
              <a:rPr sz="3200" spc="-100" dirty="0">
                <a:latin typeface="Arial"/>
                <a:cs typeface="Arial"/>
              </a:rPr>
              <a:t>defined. </a:t>
            </a:r>
            <a:r>
              <a:rPr sz="3200" spc="-200" dirty="0">
                <a:latin typeface="Arial"/>
                <a:cs typeface="Arial"/>
              </a:rPr>
              <a:t>Image </a:t>
            </a:r>
            <a:r>
              <a:rPr sz="3200" spc="-210" dirty="0">
                <a:latin typeface="Arial"/>
                <a:cs typeface="Arial"/>
              </a:rPr>
              <a:t>segmentation </a:t>
            </a:r>
            <a:r>
              <a:rPr sz="3200" spc="-135" dirty="0">
                <a:latin typeface="Arial"/>
                <a:cs typeface="Arial"/>
              </a:rPr>
              <a:t>divides </a:t>
            </a:r>
            <a:r>
              <a:rPr sz="3200" spc="-200" dirty="0">
                <a:latin typeface="Arial"/>
                <a:cs typeface="Arial"/>
              </a:rPr>
              <a:t>v </a:t>
            </a:r>
            <a:r>
              <a:rPr sz="3200" spc="-145" dirty="0">
                <a:latin typeface="Arial"/>
                <a:cs typeface="Arial"/>
              </a:rPr>
              <a:t>into </a:t>
            </a:r>
            <a:r>
              <a:rPr sz="3200" spc="-380" dirty="0">
                <a:latin typeface="Arial"/>
                <a:cs typeface="Arial"/>
              </a:rPr>
              <a:t>n  </a:t>
            </a:r>
            <a:r>
              <a:rPr sz="3200" spc="-195" dirty="0">
                <a:latin typeface="Arial"/>
                <a:cs typeface="Arial"/>
              </a:rPr>
              <a:t>regions, </a:t>
            </a:r>
            <a:r>
              <a:rPr sz="3200" spc="-355" dirty="0" smtClean="0">
                <a:latin typeface="Arial"/>
                <a:cs typeface="Arial"/>
              </a:rPr>
              <a:t>R</a:t>
            </a:r>
            <a:r>
              <a:rPr lang="en-IN" sz="3200" spc="-355" dirty="0" smtClean="0">
                <a:latin typeface="Arial"/>
                <a:cs typeface="Arial"/>
              </a:rPr>
              <a:t> </a:t>
            </a:r>
            <a:r>
              <a:rPr sz="3150" spc="-532" baseline="-21164" dirty="0" err="1" smtClean="0">
                <a:latin typeface="Arial"/>
                <a:cs typeface="Arial"/>
              </a:rPr>
              <a:t>i</a:t>
            </a:r>
            <a:r>
              <a:rPr sz="3150" spc="-532" baseline="-21164" dirty="0" smtClean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(i </a:t>
            </a:r>
            <a:r>
              <a:rPr sz="3200" spc="265" dirty="0">
                <a:latin typeface="Arial"/>
                <a:cs typeface="Arial"/>
              </a:rPr>
              <a:t>= </a:t>
            </a:r>
            <a:r>
              <a:rPr sz="3200" spc="-15" dirty="0">
                <a:latin typeface="Arial"/>
                <a:cs typeface="Arial"/>
              </a:rPr>
              <a:t>1 </a:t>
            </a:r>
            <a:r>
              <a:rPr sz="3200" spc="-100" dirty="0">
                <a:latin typeface="Arial"/>
                <a:cs typeface="Arial"/>
              </a:rPr>
              <a:t>to </a:t>
            </a:r>
            <a:r>
              <a:rPr sz="3200" spc="-290" dirty="0">
                <a:latin typeface="Arial"/>
                <a:cs typeface="Arial"/>
              </a:rPr>
              <a:t>n) </a:t>
            </a:r>
            <a:r>
              <a:rPr sz="3200" spc="-385" dirty="0">
                <a:latin typeface="Arial"/>
                <a:cs typeface="Arial"/>
              </a:rPr>
              <a:t>such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that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2729" y="3358480"/>
            <a:ext cx="7297741" cy="311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34440"/>
          </a:xfrm>
          <a:custGeom>
            <a:avLst/>
            <a:gdLst/>
            <a:ahLst/>
            <a:cxnLst/>
            <a:rect l="l" t="t" r="r" b="b"/>
            <a:pathLst>
              <a:path w="9144000" h="1234440">
                <a:moveTo>
                  <a:pt x="0" y="1234440"/>
                </a:moveTo>
                <a:lnTo>
                  <a:pt x="9144000" y="1234440"/>
                </a:lnTo>
                <a:lnTo>
                  <a:pt x="9144000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54480"/>
            <a:ext cx="9144000" cy="5303520"/>
          </a:xfrm>
          <a:custGeom>
            <a:avLst/>
            <a:gdLst/>
            <a:ahLst/>
            <a:cxnLst/>
            <a:rect l="l" t="t" r="r" b="b"/>
            <a:pathLst>
              <a:path w="9144000" h="5303520">
                <a:moveTo>
                  <a:pt x="0" y="5303519"/>
                </a:moveTo>
                <a:lnTo>
                  <a:pt x="9144000" y="5303519"/>
                </a:lnTo>
                <a:lnTo>
                  <a:pt x="9144000" y="0"/>
                </a:lnTo>
                <a:lnTo>
                  <a:pt x="0" y="0"/>
                </a:lnTo>
                <a:lnTo>
                  <a:pt x="0" y="530351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234439"/>
            <a:ext cx="9144000" cy="2900680"/>
            <a:chOff x="0" y="1234439"/>
            <a:chExt cx="9144000" cy="2900680"/>
          </a:xfrm>
        </p:grpSpPr>
        <p:sp>
          <p:nvSpPr>
            <p:cNvPr id="5" name="object 5"/>
            <p:cNvSpPr/>
            <p:nvPr/>
          </p:nvSpPr>
          <p:spPr>
            <a:xfrm>
              <a:off x="0" y="1234439"/>
              <a:ext cx="9144000" cy="320040"/>
            </a:xfrm>
            <a:custGeom>
              <a:avLst/>
              <a:gdLst/>
              <a:ahLst/>
              <a:cxnLst/>
              <a:rect l="l" t="t" r="r" b="b"/>
              <a:pathLst>
                <a:path w="9144000" h="320040">
                  <a:moveTo>
                    <a:pt x="9144000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9144000" y="320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8015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533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33400" y="2286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1312" y="1280159"/>
              <a:ext cx="8552815" cy="228600"/>
            </a:xfrm>
            <a:custGeom>
              <a:avLst/>
              <a:gdLst/>
              <a:ahLst/>
              <a:cxnLst/>
              <a:rect l="l" t="t" r="r" b="b"/>
              <a:pathLst>
                <a:path w="8552815" h="228600">
                  <a:moveTo>
                    <a:pt x="85526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552688" y="228600"/>
                  </a:lnTo>
                  <a:lnTo>
                    <a:pt x="855268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162" y="1600961"/>
              <a:ext cx="8153400" cy="2514600"/>
            </a:xfrm>
            <a:custGeom>
              <a:avLst/>
              <a:gdLst/>
              <a:ahLst/>
              <a:cxnLst/>
              <a:rect l="l" t="t" r="r" b="b"/>
              <a:pathLst>
                <a:path w="8153400" h="2514600">
                  <a:moveTo>
                    <a:pt x="0" y="2514600"/>
                  </a:moveTo>
                  <a:lnTo>
                    <a:pt x="8153400" y="2514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2514600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02258" y="1535143"/>
            <a:ext cx="7016750" cy="2485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0730" marR="753110" algn="ctr">
              <a:lnSpc>
                <a:spcPct val="112100"/>
              </a:lnSpc>
              <a:spcBef>
                <a:spcPts val="95"/>
              </a:spcBef>
            </a:pPr>
            <a:r>
              <a:rPr sz="4800" spc="-110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r>
              <a:rPr sz="48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75" dirty="0">
                <a:solidFill>
                  <a:srgbClr val="FFFFFF"/>
                </a:solidFill>
                <a:latin typeface="Trebuchet MS"/>
                <a:cs typeface="Trebuchet MS"/>
              </a:rPr>
              <a:t>based  </a:t>
            </a:r>
            <a:r>
              <a:rPr sz="4800" spc="-14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4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4800" spc="-160" dirty="0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sz="4800" spc="-1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4800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100" dirty="0">
                <a:solidFill>
                  <a:srgbClr val="FFFFFF"/>
                </a:solidFill>
                <a:latin typeface="Trebuchet MS"/>
                <a:cs typeface="Trebuchet MS"/>
              </a:rPr>
              <a:t>homogeneity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361" y="5258561"/>
            <a:ext cx="2743200" cy="1077595"/>
          </a:xfrm>
          <a:prstGeom prst="rect">
            <a:avLst/>
          </a:prstGeom>
          <a:solidFill>
            <a:srgbClr val="001F5F"/>
          </a:solidFill>
          <a:ln w="38100">
            <a:solidFill>
              <a:srgbClr val="FFFFFF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81025" marR="257175" indent="-317500">
              <a:lnSpc>
                <a:spcPct val="100000"/>
              </a:lnSpc>
              <a:spcBef>
                <a:spcPts val="185"/>
              </a:spcBef>
            </a:pPr>
            <a:r>
              <a:rPr sz="3200" spc="-260" dirty="0">
                <a:solidFill>
                  <a:srgbClr val="FFFF00"/>
                </a:solidFill>
                <a:latin typeface="Arial"/>
                <a:cs typeface="Arial"/>
              </a:rPr>
              <a:t>Region </a:t>
            </a:r>
            <a:r>
              <a:rPr sz="3200" spc="-150" dirty="0">
                <a:solidFill>
                  <a:srgbClr val="FFFF00"/>
                </a:solidFill>
                <a:latin typeface="Arial"/>
                <a:cs typeface="Arial"/>
              </a:rPr>
              <a:t>based  </a:t>
            </a:r>
            <a:r>
              <a:rPr sz="3200" spc="-114" dirty="0">
                <a:solidFill>
                  <a:srgbClr val="FFFF00"/>
                </a:solidFill>
                <a:latin typeface="Arial"/>
                <a:cs typeface="Arial"/>
              </a:rPr>
              <a:t>approach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4235" y="4092447"/>
            <a:ext cx="4420235" cy="1166495"/>
          </a:xfrm>
          <a:custGeom>
            <a:avLst/>
            <a:gdLst/>
            <a:ahLst/>
            <a:cxnLst/>
            <a:rect l="l" t="t" r="r" b="b"/>
            <a:pathLst>
              <a:path w="4420234" h="1166495">
                <a:moveTo>
                  <a:pt x="4419854" y="1166114"/>
                </a:moveTo>
                <a:lnTo>
                  <a:pt x="4417847" y="1162558"/>
                </a:lnTo>
                <a:lnTo>
                  <a:pt x="4313301" y="976249"/>
                </a:lnTo>
                <a:lnTo>
                  <a:pt x="4306811" y="968641"/>
                </a:lnTo>
                <a:lnTo>
                  <a:pt x="4298213" y="964285"/>
                </a:lnTo>
                <a:lnTo>
                  <a:pt x="4288612" y="963498"/>
                </a:lnTo>
                <a:lnTo>
                  <a:pt x="4279138" y="966597"/>
                </a:lnTo>
                <a:lnTo>
                  <a:pt x="4271518" y="973086"/>
                </a:lnTo>
                <a:lnTo>
                  <a:pt x="4267162" y="981684"/>
                </a:lnTo>
                <a:lnTo>
                  <a:pt x="4266374" y="991285"/>
                </a:lnTo>
                <a:lnTo>
                  <a:pt x="4269486" y="1000760"/>
                </a:lnTo>
                <a:lnTo>
                  <a:pt x="4309415" y="1072070"/>
                </a:lnTo>
                <a:lnTo>
                  <a:pt x="2489327" y="1397"/>
                </a:lnTo>
                <a:lnTo>
                  <a:pt x="2476627" y="23114"/>
                </a:lnTo>
                <a:lnTo>
                  <a:pt x="2466721" y="0"/>
                </a:lnTo>
                <a:lnTo>
                  <a:pt x="121221" y="1010386"/>
                </a:lnTo>
                <a:lnTo>
                  <a:pt x="169799" y="944626"/>
                </a:lnTo>
                <a:lnTo>
                  <a:pt x="155536" y="905230"/>
                </a:lnTo>
                <a:lnTo>
                  <a:pt x="145897" y="904836"/>
                </a:lnTo>
                <a:lnTo>
                  <a:pt x="136817" y="908075"/>
                </a:lnTo>
                <a:lnTo>
                  <a:pt x="129413" y="914781"/>
                </a:lnTo>
                <a:lnTo>
                  <a:pt x="0" y="1089914"/>
                </a:lnTo>
                <a:lnTo>
                  <a:pt x="216154" y="1116330"/>
                </a:lnTo>
                <a:lnTo>
                  <a:pt x="226136" y="1115542"/>
                </a:lnTo>
                <a:lnTo>
                  <a:pt x="234759" y="1111161"/>
                </a:lnTo>
                <a:lnTo>
                  <a:pt x="241084" y="1103871"/>
                </a:lnTo>
                <a:lnTo>
                  <a:pt x="244221" y="1094359"/>
                </a:lnTo>
                <a:lnTo>
                  <a:pt x="244132" y="1093343"/>
                </a:lnTo>
                <a:lnTo>
                  <a:pt x="243420" y="1084440"/>
                </a:lnTo>
                <a:lnTo>
                  <a:pt x="239039" y="1075867"/>
                </a:lnTo>
                <a:lnTo>
                  <a:pt x="231749" y="1069555"/>
                </a:lnTo>
                <a:lnTo>
                  <a:pt x="222250" y="1066419"/>
                </a:lnTo>
                <a:lnTo>
                  <a:pt x="141249" y="1056513"/>
                </a:lnTo>
                <a:lnTo>
                  <a:pt x="2474849" y="51269"/>
                </a:lnTo>
                <a:lnTo>
                  <a:pt x="4283849" y="1115364"/>
                </a:lnTo>
                <a:lnTo>
                  <a:pt x="4202176" y="1115060"/>
                </a:lnTo>
                <a:lnTo>
                  <a:pt x="4192397" y="1117028"/>
                </a:lnTo>
                <a:lnTo>
                  <a:pt x="4184408" y="1122387"/>
                </a:lnTo>
                <a:lnTo>
                  <a:pt x="4179011" y="1130338"/>
                </a:lnTo>
                <a:lnTo>
                  <a:pt x="4177030" y="1140079"/>
                </a:lnTo>
                <a:lnTo>
                  <a:pt x="4178935" y="1149934"/>
                </a:lnTo>
                <a:lnTo>
                  <a:pt x="4184294" y="1157960"/>
                </a:lnTo>
                <a:lnTo>
                  <a:pt x="4192270" y="1163370"/>
                </a:lnTo>
                <a:lnTo>
                  <a:pt x="4202049" y="1165352"/>
                </a:lnTo>
                <a:lnTo>
                  <a:pt x="4419854" y="116611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8961" y="5258561"/>
            <a:ext cx="2667000" cy="1077595"/>
          </a:xfrm>
          <a:prstGeom prst="rect">
            <a:avLst/>
          </a:prstGeom>
          <a:solidFill>
            <a:srgbClr val="001F5F"/>
          </a:solidFill>
          <a:ln w="38100">
            <a:solidFill>
              <a:srgbClr val="FFFFFF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42290" marR="373380" indent="-161925">
              <a:lnSpc>
                <a:spcPct val="100000"/>
              </a:lnSpc>
              <a:spcBef>
                <a:spcPts val="185"/>
              </a:spcBef>
            </a:pPr>
            <a:r>
              <a:rPr sz="3200" spc="-155" dirty="0">
                <a:solidFill>
                  <a:srgbClr val="FFFF00"/>
                </a:solidFill>
                <a:latin typeface="Arial"/>
                <a:cs typeface="Arial"/>
              </a:rPr>
              <a:t>Pixel </a:t>
            </a:r>
            <a:r>
              <a:rPr sz="3200" spc="-150" dirty="0">
                <a:solidFill>
                  <a:srgbClr val="FFFF00"/>
                </a:solidFill>
                <a:latin typeface="Arial"/>
                <a:cs typeface="Arial"/>
              </a:rPr>
              <a:t>based  </a:t>
            </a:r>
            <a:r>
              <a:rPr sz="3200" spc="-114" dirty="0">
                <a:solidFill>
                  <a:srgbClr val="FFFF00"/>
                </a:solidFill>
                <a:latin typeface="Arial"/>
                <a:cs typeface="Arial"/>
              </a:rPr>
              <a:t>approach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5689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45" dirty="0"/>
              <a:t>Pixel </a:t>
            </a:r>
            <a:r>
              <a:rPr sz="4400" spc="-250" dirty="0"/>
              <a:t>– </a:t>
            </a:r>
            <a:r>
              <a:rPr sz="4400" spc="-345" dirty="0"/>
              <a:t>based</a:t>
            </a:r>
            <a:r>
              <a:rPr sz="4400" spc="254" dirty="0"/>
              <a:t> </a:t>
            </a:r>
            <a:r>
              <a:rPr sz="4400" spc="-335" dirty="0"/>
              <a:t>Approach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133600" y="1748027"/>
            <a:ext cx="4806950" cy="701040"/>
            <a:chOff x="2133600" y="1748027"/>
            <a:chExt cx="4806950" cy="701040"/>
          </a:xfrm>
        </p:grpSpPr>
        <p:sp>
          <p:nvSpPr>
            <p:cNvPr id="4" name="object 4"/>
            <p:cNvSpPr/>
            <p:nvPr/>
          </p:nvSpPr>
          <p:spPr>
            <a:xfrm>
              <a:off x="2143505" y="1757933"/>
              <a:ext cx="4787265" cy="681355"/>
            </a:xfrm>
            <a:custGeom>
              <a:avLst/>
              <a:gdLst/>
              <a:ahLst/>
              <a:cxnLst/>
              <a:rect l="l" t="t" r="r" b="b"/>
              <a:pathLst>
                <a:path w="4787265" h="681355">
                  <a:moveTo>
                    <a:pt x="4446270" y="0"/>
                  </a:moveTo>
                  <a:lnTo>
                    <a:pt x="340613" y="0"/>
                  </a:lnTo>
                  <a:lnTo>
                    <a:pt x="294400" y="3109"/>
                  </a:lnTo>
                  <a:lnTo>
                    <a:pt x="250075" y="12169"/>
                  </a:lnTo>
                  <a:lnTo>
                    <a:pt x="208043" y="26771"/>
                  </a:lnTo>
                  <a:lnTo>
                    <a:pt x="168712" y="46510"/>
                  </a:lnTo>
                  <a:lnTo>
                    <a:pt x="132487" y="70979"/>
                  </a:lnTo>
                  <a:lnTo>
                    <a:pt x="99774" y="99774"/>
                  </a:lnTo>
                  <a:lnTo>
                    <a:pt x="70979" y="132487"/>
                  </a:lnTo>
                  <a:lnTo>
                    <a:pt x="46510" y="168712"/>
                  </a:lnTo>
                  <a:lnTo>
                    <a:pt x="26771" y="208043"/>
                  </a:lnTo>
                  <a:lnTo>
                    <a:pt x="12169" y="250075"/>
                  </a:lnTo>
                  <a:lnTo>
                    <a:pt x="3109" y="294400"/>
                  </a:lnTo>
                  <a:lnTo>
                    <a:pt x="0" y="340613"/>
                  </a:lnTo>
                  <a:lnTo>
                    <a:pt x="0" y="681227"/>
                  </a:lnTo>
                  <a:lnTo>
                    <a:pt x="4786884" y="681227"/>
                  </a:lnTo>
                  <a:lnTo>
                    <a:pt x="4786884" y="340613"/>
                  </a:lnTo>
                  <a:lnTo>
                    <a:pt x="4446270" y="0"/>
                  </a:lnTo>
                  <a:close/>
                </a:path>
              </a:pathLst>
            </a:custGeom>
            <a:solidFill>
              <a:srgbClr val="005E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3505" y="1757933"/>
              <a:ext cx="4787265" cy="681355"/>
            </a:xfrm>
            <a:custGeom>
              <a:avLst/>
              <a:gdLst/>
              <a:ahLst/>
              <a:cxnLst/>
              <a:rect l="l" t="t" r="r" b="b"/>
              <a:pathLst>
                <a:path w="4787265" h="681355">
                  <a:moveTo>
                    <a:pt x="340613" y="0"/>
                  </a:moveTo>
                  <a:lnTo>
                    <a:pt x="4446270" y="0"/>
                  </a:lnTo>
                  <a:lnTo>
                    <a:pt x="4786884" y="340613"/>
                  </a:lnTo>
                  <a:lnTo>
                    <a:pt x="4786884" y="681227"/>
                  </a:lnTo>
                  <a:lnTo>
                    <a:pt x="0" y="681227"/>
                  </a:lnTo>
                  <a:lnTo>
                    <a:pt x="0" y="340613"/>
                  </a:lnTo>
                  <a:lnTo>
                    <a:pt x="3109" y="294400"/>
                  </a:lnTo>
                  <a:lnTo>
                    <a:pt x="12169" y="250075"/>
                  </a:lnTo>
                  <a:lnTo>
                    <a:pt x="26771" y="208043"/>
                  </a:lnTo>
                  <a:lnTo>
                    <a:pt x="46510" y="168712"/>
                  </a:lnTo>
                  <a:lnTo>
                    <a:pt x="70979" y="132487"/>
                  </a:lnTo>
                  <a:lnTo>
                    <a:pt x="99774" y="99774"/>
                  </a:lnTo>
                  <a:lnTo>
                    <a:pt x="132487" y="70979"/>
                  </a:lnTo>
                  <a:lnTo>
                    <a:pt x="168712" y="46510"/>
                  </a:lnTo>
                  <a:lnTo>
                    <a:pt x="208043" y="26771"/>
                  </a:lnTo>
                  <a:lnTo>
                    <a:pt x="250075" y="12169"/>
                  </a:lnTo>
                  <a:lnTo>
                    <a:pt x="294400" y="3109"/>
                  </a:lnTo>
                  <a:lnTo>
                    <a:pt x="340613" y="0"/>
                  </a:lnTo>
                  <a:close/>
                </a:path>
              </a:pathLst>
            </a:custGeom>
            <a:ln w="19811">
              <a:solidFill>
                <a:srgbClr val="A15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71342" y="1870075"/>
            <a:ext cx="32594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Regions 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in an</a:t>
            </a:r>
            <a:r>
              <a:rPr sz="32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0727" y="2962655"/>
            <a:ext cx="3663950" cy="1163320"/>
            <a:chOff x="490727" y="2962655"/>
            <a:chExt cx="3663950" cy="1163320"/>
          </a:xfrm>
        </p:grpSpPr>
        <p:sp>
          <p:nvSpPr>
            <p:cNvPr id="8" name="object 8"/>
            <p:cNvSpPr/>
            <p:nvPr/>
          </p:nvSpPr>
          <p:spPr>
            <a:xfrm>
              <a:off x="500633" y="2972561"/>
              <a:ext cx="3644265" cy="1143000"/>
            </a:xfrm>
            <a:custGeom>
              <a:avLst/>
              <a:gdLst/>
              <a:ahLst/>
              <a:cxnLst/>
              <a:rect l="l" t="t" r="r" b="b"/>
              <a:pathLst>
                <a:path w="3644265" h="1143000">
                  <a:moveTo>
                    <a:pt x="1821941" y="0"/>
                  </a:moveTo>
                  <a:lnTo>
                    <a:pt x="1752057" y="412"/>
                  </a:lnTo>
                  <a:lnTo>
                    <a:pt x="1682838" y="1641"/>
                  </a:lnTo>
                  <a:lnTo>
                    <a:pt x="1614331" y="3670"/>
                  </a:lnTo>
                  <a:lnTo>
                    <a:pt x="1546584" y="6485"/>
                  </a:lnTo>
                  <a:lnTo>
                    <a:pt x="1479644" y="10071"/>
                  </a:lnTo>
                  <a:lnTo>
                    <a:pt x="1413558" y="14414"/>
                  </a:lnTo>
                  <a:lnTo>
                    <a:pt x="1348374" y="19498"/>
                  </a:lnTo>
                  <a:lnTo>
                    <a:pt x="1284138" y="25309"/>
                  </a:lnTo>
                  <a:lnTo>
                    <a:pt x="1220897" y="31832"/>
                  </a:lnTo>
                  <a:lnTo>
                    <a:pt x="1158699" y="39052"/>
                  </a:lnTo>
                  <a:lnTo>
                    <a:pt x="1097591" y="46955"/>
                  </a:lnTo>
                  <a:lnTo>
                    <a:pt x="1037621" y="55525"/>
                  </a:lnTo>
                  <a:lnTo>
                    <a:pt x="978835" y="64747"/>
                  </a:lnTo>
                  <a:lnTo>
                    <a:pt x="921280" y="74608"/>
                  </a:lnTo>
                  <a:lnTo>
                    <a:pt x="865004" y="85092"/>
                  </a:lnTo>
                  <a:lnTo>
                    <a:pt x="810054" y="96184"/>
                  </a:lnTo>
                  <a:lnTo>
                    <a:pt x="756477" y="107869"/>
                  </a:lnTo>
                  <a:lnTo>
                    <a:pt x="704320" y="120133"/>
                  </a:lnTo>
                  <a:lnTo>
                    <a:pt x="653631" y="132961"/>
                  </a:lnTo>
                  <a:lnTo>
                    <a:pt x="604456" y="146339"/>
                  </a:lnTo>
                  <a:lnTo>
                    <a:pt x="556844" y="160250"/>
                  </a:lnTo>
                  <a:lnTo>
                    <a:pt x="510840" y="174681"/>
                  </a:lnTo>
                  <a:lnTo>
                    <a:pt x="466492" y="189616"/>
                  </a:lnTo>
                  <a:lnTo>
                    <a:pt x="423848" y="205042"/>
                  </a:lnTo>
                  <a:lnTo>
                    <a:pt x="382954" y="220942"/>
                  </a:lnTo>
                  <a:lnTo>
                    <a:pt x="343858" y="237303"/>
                  </a:lnTo>
                  <a:lnTo>
                    <a:pt x="306607" y="254109"/>
                  </a:lnTo>
                  <a:lnTo>
                    <a:pt x="271248" y="271345"/>
                  </a:lnTo>
                  <a:lnTo>
                    <a:pt x="206395" y="307051"/>
                  </a:lnTo>
                  <a:lnTo>
                    <a:pt x="149677" y="344302"/>
                  </a:lnTo>
                  <a:lnTo>
                    <a:pt x="101471" y="382979"/>
                  </a:lnTo>
                  <a:lnTo>
                    <a:pt x="62154" y="422964"/>
                  </a:lnTo>
                  <a:lnTo>
                    <a:pt x="32104" y="464138"/>
                  </a:lnTo>
                  <a:lnTo>
                    <a:pt x="11699" y="506383"/>
                  </a:lnTo>
                  <a:lnTo>
                    <a:pt x="1315" y="549581"/>
                  </a:lnTo>
                  <a:lnTo>
                    <a:pt x="0" y="571500"/>
                  </a:lnTo>
                  <a:lnTo>
                    <a:pt x="1315" y="593418"/>
                  </a:lnTo>
                  <a:lnTo>
                    <a:pt x="11699" y="636616"/>
                  </a:lnTo>
                  <a:lnTo>
                    <a:pt x="32104" y="678861"/>
                  </a:lnTo>
                  <a:lnTo>
                    <a:pt x="62154" y="720035"/>
                  </a:lnTo>
                  <a:lnTo>
                    <a:pt x="101471" y="760020"/>
                  </a:lnTo>
                  <a:lnTo>
                    <a:pt x="149677" y="798697"/>
                  </a:lnTo>
                  <a:lnTo>
                    <a:pt x="206395" y="835948"/>
                  </a:lnTo>
                  <a:lnTo>
                    <a:pt x="271248" y="871654"/>
                  </a:lnTo>
                  <a:lnTo>
                    <a:pt x="306607" y="888890"/>
                  </a:lnTo>
                  <a:lnTo>
                    <a:pt x="343858" y="905696"/>
                  </a:lnTo>
                  <a:lnTo>
                    <a:pt x="382954" y="922057"/>
                  </a:lnTo>
                  <a:lnTo>
                    <a:pt x="423848" y="937957"/>
                  </a:lnTo>
                  <a:lnTo>
                    <a:pt x="466492" y="953383"/>
                  </a:lnTo>
                  <a:lnTo>
                    <a:pt x="510840" y="968318"/>
                  </a:lnTo>
                  <a:lnTo>
                    <a:pt x="556844" y="982749"/>
                  </a:lnTo>
                  <a:lnTo>
                    <a:pt x="604456" y="996660"/>
                  </a:lnTo>
                  <a:lnTo>
                    <a:pt x="653631" y="1010038"/>
                  </a:lnTo>
                  <a:lnTo>
                    <a:pt x="704320" y="1022866"/>
                  </a:lnTo>
                  <a:lnTo>
                    <a:pt x="756477" y="1035130"/>
                  </a:lnTo>
                  <a:lnTo>
                    <a:pt x="810054" y="1046815"/>
                  </a:lnTo>
                  <a:lnTo>
                    <a:pt x="865004" y="1057907"/>
                  </a:lnTo>
                  <a:lnTo>
                    <a:pt x="921280" y="1068391"/>
                  </a:lnTo>
                  <a:lnTo>
                    <a:pt x="978835" y="1078252"/>
                  </a:lnTo>
                  <a:lnTo>
                    <a:pt x="1037621" y="1087474"/>
                  </a:lnTo>
                  <a:lnTo>
                    <a:pt x="1097591" y="1096044"/>
                  </a:lnTo>
                  <a:lnTo>
                    <a:pt x="1158699" y="1103947"/>
                  </a:lnTo>
                  <a:lnTo>
                    <a:pt x="1220897" y="1111167"/>
                  </a:lnTo>
                  <a:lnTo>
                    <a:pt x="1284138" y="1117690"/>
                  </a:lnTo>
                  <a:lnTo>
                    <a:pt x="1348374" y="1123501"/>
                  </a:lnTo>
                  <a:lnTo>
                    <a:pt x="1413558" y="1128585"/>
                  </a:lnTo>
                  <a:lnTo>
                    <a:pt x="1479644" y="1132928"/>
                  </a:lnTo>
                  <a:lnTo>
                    <a:pt x="1546584" y="1136514"/>
                  </a:lnTo>
                  <a:lnTo>
                    <a:pt x="1614331" y="1139329"/>
                  </a:lnTo>
                  <a:lnTo>
                    <a:pt x="1682838" y="1141358"/>
                  </a:lnTo>
                  <a:lnTo>
                    <a:pt x="1752057" y="1142587"/>
                  </a:lnTo>
                  <a:lnTo>
                    <a:pt x="1821941" y="1143000"/>
                  </a:lnTo>
                  <a:lnTo>
                    <a:pt x="1891826" y="1142587"/>
                  </a:lnTo>
                  <a:lnTo>
                    <a:pt x="1961045" y="1141358"/>
                  </a:lnTo>
                  <a:lnTo>
                    <a:pt x="2029552" y="1139329"/>
                  </a:lnTo>
                  <a:lnTo>
                    <a:pt x="2097299" y="1136514"/>
                  </a:lnTo>
                  <a:lnTo>
                    <a:pt x="2164239" y="1132928"/>
                  </a:lnTo>
                  <a:lnTo>
                    <a:pt x="2230325" y="1128585"/>
                  </a:lnTo>
                  <a:lnTo>
                    <a:pt x="2295509" y="1123501"/>
                  </a:lnTo>
                  <a:lnTo>
                    <a:pt x="2359745" y="1117690"/>
                  </a:lnTo>
                  <a:lnTo>
                    <a:pt x="2422986" y="1111167"/>
                  </a:lnTo>
                  <a:lnTo>
                    <a:pt x="2485184" y="1103947"/>
                  </a:lnTo>
                  <a:lnTo>
                    <a:pt x="2546292" y="1096044"/>
                  </a:lnTo>
                  <a:lnTo>
                    <a:pt x="2606262" y="1087474"/>
                  </a:lnTo>
                  <a:lnTo>
                    <a:pt x="2665048" y="1078252"/>
                  </a:lnTo>
                  <a:lnTo>
                    <a:pt x="2722603" y="1068391"/>
                  </a:lnTo>
                  <a:lnTo>
                    <a:pt x="2778879" y="1057907"/>
                  </a:lnTo>
                  <a:lnTo>
                    <a:pt x="2833829" y="1046815"/>
                  </a:lnTo>
                  <a:lnTo>
                    <a:pt x="2887406" y="1035130"/>
                  </a:lnTo>
                  <a:lnTo>
                    <a:pt x="2939563" y="1022866"/>
                  </a:lnTo>
                  <a:lnTo>
                    <a:pt x="2990252" y="1010038"/>
                  </a:lnTo>
                  <a:lnTo>
                    <a:pt x="3039427" y="996660"/>
                  </a:lnTo>
                  <a:lnTo>
                    <a:pt x="3087039" y="982749"/>
                  </a:lnTo>
                  <a:lnTo>
                    <a:pt x="3133043" y="968318"/>
                  </a:lnTo>
                  <a:lnTo>
                    <a:pt x="3177391" y="953383"/>
                  </a:lnTo>
                  <a:lnTo>
                    <a:pt x="3220035" y="937957"/>
                  </a:lnTo>
                  <a:lnTo>
                    <a:pt x="3260929" y="922057"/>
                  </a:lnTo>
                  <a:lnTo>
                    <a:pt x="3300025" y="905696"/>
                  </a:lnTo>
                  <a:lnTo>
                    <a:pt x="3337276" y="888890"/>
                  </a:lnTo>
                  <a:lnTo>
                    <a:pt x="3372635" y="871654"/>
                  </a:lnTo>
                  <a:lnTo>
                    <a:pt x="3437488" y="835948"/>
                  </a:lnTo>
                  <a:lnTo>
                    <a:pt x="3494206" y="798697"/>
                  </a:lnTo>
                  <a:lnTo>
                    <a:pt x="3542412" y="760020"/>
                  </a:lnTo>
                  <a:lnTo>
                    <a:pt x="3581729" y="720035"/>
                  </a:lnTo>
                  <a:lnTo>
                    <a:pt x="3611779" y="678861"/>
                  </a:lnTo>
                  <a:lnTo>
                    <a:pt x="3632184" y="636616"/>
                  </a:lnTo>
                  <a:lnTo>
                    <a:pt x="3642568" y="593418"/>
                  </a:lnTo>
                  <a:lnTo>
                    <a:pt x="3643883" y="571500"/>
                  </a:lnTo>
                  <a:lnTo>
                    <a:pt x="3642568" y="549581"/>
                  </a:lnTo>
                  <a:lnTo>
                    <a:pt x="3632184" y="506383"/>
                  </a:lnTo>
                  <a:lnTo>
                    <a:pt x="3611779" y="464138"/>
                  </a:lnTo>
                  <a:lnTo>
                    <a:pt x="3581729" y="422964"/>
                  </a:lnTo>
                  <a:lnTo>
                    <a:pt x="3542412" y="382979"/>
                  </a:lnTo>
                  <a:lnTo>
                    <a:pt x="3494206" y="344302"/>
                  </a:lnTo>
                  <a:lnTo>
                    <a:pt x="3437488" y="307051"/>
                  </a:lnTo>
                  <a:lnTo>
                    <a:pt x="3372635" y="271345"/>
                  </a:lnTo>
                  <a:lnTo>
                    <a:pt x="3337276" y="254109"/>
                  </a:lnTo>
                  <a:lnTo>
                    <a:pt x="3300025" y="237303"/>
                  </a:lnTo>
                  <a:lnTo>
                    <a:pt x="3260929" y="220942"/>
                  </a:lnTo>
                  <a:lnTo>
                    <a:pt x="3220035" y="205042"/>
                  </a:lnTo>
                  <a:lnTo>
                    <a:pt x="3177391" y="189616"/>
                  </a:lnTo>
                  <a:lnTo>
                    <a:pt x="3133043" y="174681"/>
                  </a:lnTo>
                  <a:lnTo>
                    <a:pt x="3087039" y="160250"/>
                  </a:lnTo>
                  <a:lnTo>
                    <a:pt x="3039427" y="146339"/>
                  </a:lnTo>
                  <a:lnTo>
                    <a:pt x="2990252" y="132961"/>
                  </a:lnTo>
                  <a:lnTo>
                    <a:pt x="2939563" y="120133"/>
                  </a:lnTo>
                  <a:lnTo>
                    <a:pt x="2887406" y="107869"/>
                  </a:lnTo>
                  <a:lnTo>
                    <a:pt x="2833829" y="96184"/>
                  </a:lnTo>
                  <a:lnTo>
                    <a:pt x="2778879" y="85092"/>
                  </a:lnTo>
                  <a:lnTo>
                    <a:pt x="2722603" y="74608"/>
                  </a:lnTo>
                  <a:lnTo>
                    <a:pt x="2665048" y="64747"/>
                  </a:lnTo>
                  <a:lnTo>
                    <a:pt x="2606262" y="55525"/>
                  </a:lnTo>
                  <a:lnTo>
                    <a:pt x="2546292" y="46955"/>
                  </a:lnTo>
                  <a:lnTo>
                    <a:pt x="2485184" y="39052"/>
                  </a:lnTo>
                  <a:lnTo>
                    <a:pt x="2422986" y="31832"/>
                  </a:lnTo>
                  <a:lnTo>
                    <a:pt x="2359745" y="25309"/>
                  </a:lnTo>
                  <a:lnTo>
                    <a:pt x="2295509" y="19498"/>
                  </a:lnTo>
                  <a:lnTo>
                    <a:pt x="2230325" y="14414"/>
                  </a:lnTo>
                  <a:lnTo>
                    <a:pt x="2164239" y="10071"/>
                  </a:lnTo>
                  <a:lnTo>
                    <a:pt x="2097299" y="6485"/>
                  </a:lnTo>
                  <a:lnTo>
                    <a:pt x="2029552" y="3670"/>
                  </a:lnTo>
                  <a:lnTo>
                    <a:pt x="1961045" y="1641"/>
                  </a:lnTo>
                  <a:lnTo>
                    <a:pt x="1891826" y="412"/>
                  </a:lnTo>
                  <a:lnTo>
                    <a:pt x="182194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633" y="2972561"/>
              <a:ext cx="3644265" cy="1143000"/>
            </a:xfrm>
            <a:custGeom>
              <a:avLst/>
              <a:gdLst/>
              <a:ahLst/>
              <a:cxnLst/>
              <a:rect l="l" t="t" r="r" b="b"/>
              <a:pathLst>
                <a:path w="3644265" h="1143000">
                  <a:moveTo>
                    <a:pt x="0" y="571500"/>
                  </a:moveTo>
                  <a:lnTo>
                    <a:pt x="5231" y="527870"/>
                  </a:lnTo>
                  <a:lnTo>
                    <a:pt x="20672" y="485134"/>
                  </a:lnTo>
                  <a:lnTo>
                    <a:pt x="45947" y="443410"/>
                  </a:lnTo>
                  <a:lnTo>
                    <a:pt x="80678" y="402815"/>
                  </a:lnTo>
                  <a:lnTo>
                    <a:pt x="124486" y="363470"/>
                  </a:lnTo>
                  <a:lnTo>
                    <a:pt x="176996" y="325491"/>
                  </a:lnTo>
                  <a:lnTo>
                    <a:pt x="237829" y="288998"/>
                  </a:lnTo>
                  <a:lnTo>
                    <a:pt x="306607" y="254109"/>
                  </a:lnTo>
                  <a:lnTo>
                    <a:pt x="343858" y="237303"/>
                  </a:lnTo>
                  <a:lnTo>
                    <a:pt x="382954" y="220942"/>
                  </a:lnTo>
                  <a:lnTo>
                    <a:pt x="423848" y="205042"/>
                  </a:lnTo>
                  <a:lnTo>
                    <a:pt x="466492" y="189616"/>
                  </a:lnTo>
                  <a:lnTo>
                    <a:pt x="510840" y="174681"/>
                  </a:lnTo>
                  <a:lnTo>
                    <a:pt x="556844" y="160250"/>
                  </a:lnTo>
                  <a:lnTo>
                    <a:pt x="604456" y="146339"/>
                  </a:lnTo>
                  <a:lnTo>
                    <a:pt x="653631" y="132961"/>
                  </a:lnTo>
                  <a:lnTo>
                    <a:pt x="704320" y="120133"/>
                  </a:lnTo>
                  <a:lnTo>
                    <a:pt x="756477" y="107869"/>
                  </a:lnTo>
                  <a:lnTo>
                    <a:pt x="810054" y="96184"/>
                  </a:lnTo>
                  <a:lnTo>
                    <a:pt x="865004" y="85092"/>
                  </a:lnTo>
                  <a:lnTo>
                    <a:pt x="921280" y="74608"/>
                  </a:lnTo>
                  <a:lnTo>
                    <a:pt x="978835" y="64747"/>
                  </a:lnTo>
                  <a:lnTo>
                    <a:pt x="1037621" y="55525"/>
                  </a:lnTo>
                  <a:lnTo>
                    <a:pt x="1097591" y="46955"/>
                  </a:lnTo>
                  <a:lnTo>
                    <a:pt x="1158699" y="39052"/>
                  </a:lnTo>
                  <a:lnTo>
                    <a:pt x="1220897" y="31832"/>
                  </a:lnTo>
                  <a:lnTo>
                    <a:pt x="1284138" y="25309"/>
                  </a:lnTo>
                  <a:lnTo>
                    <a:pt x="1348374" y="19498"/>
                  </a:lnTo>
                  <a:lnTo>
                    <a:pt x="1413558" y="14414"/>
                  </a:lnTo>
                  <a:lnTo>
                    <a:pt x="1479644" y="10071"/>
                  </a:lnTo>
                  <a:lnTo>
                    <a:pt x="1546584" y="6485"/>
                  </a:lnTo>
                  <a:lnTo>
                    <a:pt x="1614331" y="3670"/>
                  </a:lnTo>
                  <a:lnTo>
                    <a:pt x="1682838" y="1641"/>
                  </a:lnTo>
                  <a:lnTo>
                    <a:pt x="1752057" y="412"/>
                  </a:lnTo>
                  <a:lnTo>
                    <a:pt x="1821941" y="0"/>
                  </a:lnTo>
                  <a:lnTo>
                    <a:pt x="1891826" y="412"/>
                  </a:lnTo>
                  <a:lnTo>
                    <a:pt x="1961045" y="1641"/>
                  </a:lnTo>
                  <a:lnTo>
                    <a:pt x="2029552" y="3670"/>
                  </a:lnTo>
                  <a:lnTo>
                    <a:pt x="2097299" y="6485"/>
                  </a:lnTo>
                  <a:lnTo>
                    <a:pt x="2164239" y="10071"/>
                  </a:lnTo>
                  <a:lnTo>
                    <a:pt x="2230325" y="14414"/>
                  </a:lnTo>
                  <a:lnTo>
                    <a:pt x="2295509" y="19498"/>
                  </a:lnTo>
                  <a:lnTo>
                    <a:pt x="2359745" y="25309"/>
                  </a:lnTo>
                  <a:lnTo>
                    <a:pt x="2422986" y="31832"/>
                  </a:lnTo>
                  <a:lnTo>
                    <a:pt x="2485184" y="39052"/>
                  </a:lnTo>
                  <a:lnTo>
                    <a:pt x="2546292" y="46955"/>
                  </a:lnTo>
                  <a:lnTo>
                    <a:pt x="2606262" y="55525"/>
                  </a:lnTo>
                  <a:lnTo>
                    <a:pt x="2665048" y="64747"/>
                  </a:lnTo>
                  <a:lnTo>
                    <a:pt x="2722603" y="74608"/>
                  </a:lnTo>
                  <a:lnTo>
                    <a:pt x="2778879" y="85092"/>
                  </a:lnTo>
                  <a:lnTo>
                    <a:pt x="2833829" y="96184"/>
                  </a:lnTo>
                  <a:lnTo>
                    <a:pt x="2887406" y="107869"/>
                  </a:lnTo>
                  <a:lnTo>
                    <a:pt x="2939563" y="120133"/>
                  </a:lnTo>
                  <a:lnTo>
                    <a:pt x="2990252" y="132961"/>
                  </a:lnTo>
                  <a:lnTo>
                    <a:pt x="3039427" y="146339"/>
                  </a:lnTo>
                  <a:lnTo>
                    <a:pt x="3087039" y="160250"/>
                  </a:lnTo>
                  <a:lnTo>
                    <a:pt x="3133043" y="174681"/>
                  </a:lnTo>
                  <a:lnTo>
                    <a:pt x="3177391" y="189616"/>
                  </a:lnTo>
                  <a:lnTo>
                    <a:pt x="3220035" y="205042"/>
                  </a:lnTo>
                  <a:lnTo>
                    <a:pt x="3260929" y="220942"/>
                  </a:lnTo>
                  <a:lnTo>
                    <a:pt x="3300025" y="237303"/>
                  </a:lnTo>
                  <a:lnTo>
                    <a:pt x="3337276" y="254109"/>
                  </a:lnTo>
                  <a:lnTo>
                    <a:pt x="3372635" y="271345"/>
                  </a:lnTo>
                  <a:lnTo>
                    <a:pt x="3437488" y="307051"/>
                  </a:lnTo>
                  <a:lnTo>
                    <a:pt x="3494206" y="344302"/>
                  </a:lnTo>
                  <a:lnTo>
                    <a:pt x="3542412" y="382979"/>
                  </a:lnTo>
                  <a:lnTo>
                    <a:pt x="3581729" y="422964"/>
                  </a:lnTo>
                  <a:lnTo>
                    <a:pt x="3611779" y="464138"/>
                  </a:lnTo>
                  <a:lnTo>
                    <a:pt x="3632184" y="506383"/>
                  </a:lnTo>
                  <a:lnTo>
                    <a:pt x="3642568" y="549581"/>
                  </a:lnTo>
                  <a:lnTo>
                    <a:pt x="3643883" y="571500"/>
                  </a:lnTo>
                  <a:lnTo>
                    <a:pt x="3642568" y="593418"/>
                  </a:lnTo>
                  <a:lnTo>
                    <a:pt x="3632184" y="636616"/>
                  </a:lnTo>
                  <a:lnTo>
                    <a:pt x="3611779" y="678861"/>
                  </a:lnTo>
                  <a:lnTo>
                    <a:pt x="3581729" y="720035"/>
                  </a:lnTo>
                  <a:lnTo>
                    <a:pt x="3542412" y="760020"/>
                  </a:lnTo>
                  <a:lnTo>
                    <a:pt x="3494206" y="798697"/>
                  </a:lnTo>
                  <a:lnTo>
                    <a:pt x="3437488" y="835948"/>
                  </a:lnTo>
                  <a:lnTo>
                    <a:pt x="3372635" y="871654"/>
                  </a:lnTo>
                  <a:lnTo>
                    <a:pt x="3337276" y="888890"/>
                  </a:lnTo>
                  <a:lnTo>
                    <a:pt x="3300025" y="905696"/>
                  </a:lnTo>
                  <a:lnTo>
                    <a:pt x="3260929" y="922057"/>
                  </a:lnTo>
                  <a:lnTo>
                    <a:pt x="3220035" y="937957"/>
                  </a:lnTo>
                  <a:lnTo>
                    <a:pt x="3177391" y="953383"/>
                  </a:lnTo>
                  <a:lnTo>
                    <a:pt x="3133043" y="968318"/>
                  </a:lnTo>
                  <a:lnTo>
                    <a:pt x="3087039" y="982749"/>
                  </a:lnTo>
                  <a:lnTo>
                    <a:pt x="3039427" y="996660"/>
                  </a:lnTo>
                  <a:lnTo>
                    <a:pt x="2990252" y="1010038"/>
                  </a:lnTo>
                  <a:lnTo>
                    <a:pt x="2939563" y="1022866"/>
                  </a:lnTo>
                  <a:lnTo>
                    <a:pt x="2887406" y="1035130"/>
                  </a:lnTo>
                  <a:lnTo>
                    <a:pt x="2833829" y="1046815"/>
                  </a:lnTo>
                  <a:lnTo>
                    <a:pt x="2778879" y="1057907"/>
                  </a:lnTo>
                  <a:lnTo>
                    <a:pt x="2722603" y="1068391"/>
                  </a:lnTo>
                  <a:lnTo>
                    <a:pt x="2665048" y="1078252"/>
                  </a:lnTo>
                  <a:lnTo>
                    <a:pt x="2606262" y="1087474"/>
                  </a:lnTo>
                  <a:lnTo>
                    <a:pt x="2546292" y="1096044"/>
                  </a:lnTo>
                  <a:lnTo>
                    <a:pt x="2485184" y="1103947"/>
                  </a:lnTo>
                  <a:lnTo>
                    <a:pt x="2422986" y="1111167"/>
                  </a:lnTo>
                  <a:lnTo>
                    <a:pt x="2359745" y="1117690"/>
                  </a:lnTo>
                  <a:lnTo>
                    <a:pt x="2295509" y="1123501"/>
                  </a:lnTo>
                  <a:lnTo>
                    <a:pt x="2230325" y="1128585"/>
                  </a:lnTo>
                  <a:lnTo>
                    <a:pt x="2164239" y="1132928"/>
                  </a:lnTo>
                  <a:lnTo>
                    <a:pt x="2097299" y="1136514"/>
                  </a:lnTo>
                  <a:lnTo>
                    <a:pt x="2029552" y="1139329"/>
                  </a:lnTo>
                  <a:lnTo>
                    <a:pt x="1961045" y="1141358"/>
                  </a:lnTo>
                  <a:lnTo>
                    <a:pt x="1891826" y="1142587"/>
                  </a:lnTo>
                  <a:lnTo>
                    <a:pt x="1821941" y="1143000"/>
                  </a:lnTo>
                  <a:lnTo>
                    <a:pt x="1752057" y="1142587"/>
                  </a:lnTo>
                  <a:lnTo>
                    <a:pt x="1682838" y="1141358"/>
                  </a:lnTo>
                  <a:lnTo>
                    <a:pt x="1614331" y="1139329"/>
                  </a:lnTo>
                  <a:lnTo>
                    <a:pt x="1546584" y="1136514"/>
                  </a:lnTo>
                  <a:lnTo>
                    <a:pt x="1479644" y="1132928"/>
                  </a:lnTo>
                  <a:lnTo>
                    <a:pt x="1413558" y="1128585"/>
                  </a:lnTo>
                  <a:lnTo>
                    <a:pt x="1348374" y="1123501"/>
                  </a:lnTo>
                  <a:lnTo>
                    <a:pt x="1284138" y="1117690"/>
                  </a:lnTo>
                  <a:lnTo>
                    <a:pt x="1220897" y="1111167"/>
                  </a:lnTo>
                  <a:lnTo>
                    <a:pt x="1158699" y="1103947"/>
                  </a:lnTo>
                  <a:lnTo>
                    <a:pt x="1097591" y="1096044"/>
                  </a:lnTo>
                  <a:lnTo>
                    <a:pt x="1037621" y="1087474"/>
                  </a:lnTo>
                  <a:lnTo>
                    <a:pt x="978835" y="1078252"/>
                  </a:lnTo>
                  <a:lnTo>
                    <a:pt x="921280" y="1068391"/>
                  </a:lnTo>
                  <a:lnTo>
                    <a:pt x="865004" y="1057907"/>
                  </a:lnTo>
                  <a:lnTo>
                    <a:pt x="810054" y="1046815"/>
                  </a:lnTo>
                  <a:lnTo>
                    <a:pt x="756477" y="1035130"/>
                  </a:lnTo>
                  <a:lnTo>
                    <a:pt x="704320" y="1022866"/>
                  </a:lnTo>
                  <a:lnTo>
                    <a:pt x="653631" y="1010038"/>
                  </a:lnTo>
                  <a:lnTo>
                    <a:pt x="604456" y="996660"/>
                  </a:lnTo>
                  <a:lnTo>
                    <a:pt x="556844" y="982749"/>
                  </a:lnTo>
                  <a:lnTo>
                    <a:pt x="510840" y="968318"/>
                  </a:lnTo>
                  <a:lnTo>
                    <a:pt x="466492" y="953383"/>
                  </a:lnTo>
                  <a:lnTo>
                    <a:pt x="423848" y="937957"/>
                  </a:lnTo>
                  <a:lnTo>
                    <a:pt x="382954" y="922057"/>
                  </a:lnTo>
                  <a:lnTo>
                    <a:pt x="343858" y="905696"/>
                  </a:lnTo>
                  <a:lnTo>
                    <a:pt x="306607" y="888890"/>
                  </a:lnTo>
                  <a:lnTo>
                    <a:pt x="271248" y="871654"/>
                  </a:lnTo>
                  <a:lnTo>
                    <a:pt x="206395" y="835948"/>
                  </a:lnTo>
                  <a:lnTo>
                    <a:pt x="149677" y="798697"/>
                  </a:lnTo>
                  <a:lnTo>
                    <a:pt x="101471" y="760020"/>
                  </a:lnTo>
                  <a:lnTo>
                    <a:pt x="62154" y="720035"/>
                  </a:lnTo>
                  <a:lnTo>
                    <a:pt x="32104" y="678861"/>
                  </a:lnTo>
                  <a:lnTo>
                    <a:pt x="11699" y="636616"/>
                  </a:lnTo>
                  <a:lnTo>
                    <a:pt x="1315" y="593418"/>
                  </a:lnTo>
                  <a:lnTo>
                    <a:pt x="0" y="571500"/>
                  </a:lnTo>
                  <a:close/>
                </a:path>
              </a:pathLst>
            </a:custGeom>
            <a:ln w="19812">
              <a:solidFill>
                <a:srgbClr val="A15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07972" y="3331286"/>
            <a:ext cx="2028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34484" y="3034283"/>
            <a:ext cx="3663950" cy="1163320"/>
            <a:chOff x="4634484" y="3034283"/>
            <a:chExt cx="3663950" cy="1163320"/>
          </a:xfrm>
        </p:grpSpPr>
        <p:sp>
          <p:nvSpPr>
            <p:cNvPr id="12" name="object 12"/>
            <p:cNvSpPr/>
            <p:nvPr/>
          </p:nvSpPr>
          <p:spPr>
            <a:xfrm>
              <a:off x="4644390" y="3044189"/>
              <a:ext cx="3644265" cy="1143000"/>
            </a:xfrm>
            <a:custGeom>
              <a:avLst/>
              <a:gdLst/>
              <a:ahLst/>
              <a:cxnLst/>
              <a:rect l="l" t="t" r="r" b="b"/>
              <a:pathLst>
                <a:path w="3644265" h="1143000">
                  <a:moveTo>
                    <a:pt x="1821942" y="0"/>
                  </a:moveTo>
                  <a:lnTo>
                    <a:pt x="1752057" y="412"/>
                  </a:lnTo>
                  <a:lnTo>
                    <a:pt x="1682838" y="1641"/>
                  </a:lnTo>
                  <a:lnTo>
                    <a:pt x="1614331" y="3670"/>
                  </a:lnTo>
                  <a:lnTo>
                    <a:pt x="1546584" y="6485"/>
                  </a:lnTo>
                  <a:lnTo>
                    <a:pt x="1479644" y="10071"/>
                  </a:lnTo>
                  <a:lnTo>
                    <a:pt x="1413558" y="14414"/>
                  </a:lnTo>
                  <a:lnTo>
                    <a:pt x="1348374" y="19498"/>
                  </a:lnTo>
                  <a:lnTo>
                    <a:pt x="1284138" y="25309"/>
                  </a:lnTo>
                  <a:lnTo>
                    <a:pt x="1220897" y="31832"/>
                  </a:lnTo>
                  <a:lnTo>
                    <a:pt x="1158699" y="39052"/>
                  </a:lnTo>
                  <a:lnTo>
                    <a:pt x="1097591" y="46955"/>
                  </a:lnTo>
                  <a:lnTo>
                    <a:pt x="1037621" y="55525"/>
                  </a:lnTo>
                  <a:lnTo>
                    <a:pt x="978835" y="64747"/>
                  </a:lnTo>
                  <a:lnTo>
                    <a:pt x="921280" y="74608"/>
                  </a:lnTo>
                  <a:lnTo>
                    <a:pt x="865004" y="85092"/>
                  </a:lnTo>
                  <a:lnTo>
                    <a:pt x="810054" y="96184"/>
                  </a:lnTo>
                  <a:lnTo>
                    <a:pt x="756477" y="107869"/>
                  </a:lnTo>
                  <a:lnTo>
                    <a:pt x="704320" y="120133"/>
                  </a:lnTo>
                  <a:lnTo>
                    <a:pt x="653631" y="132961"/>
                  </a:lnTo>
                  <a:lnTo>
                    <a:pt x="604456" y="146339"/>
                  </a:lnTo>
                  <a:lnTo>
                    <a:pt x="556844" y="160250"/>
                  </a:lnTo>
                  <a:lnTo>
                    <a:pt x="510840" y="174681"/>
                  </a:lnTo>
                  <a:lnTo>
                    <a:pt x="466492" y="189616"/>
                  </a:lnTo>
                  <a:lnTo>
                    <a:pt x="423848" y="205042"/>
                  </a:lnTo>
                  <a:lnTo>
                    <a:pt x="382954" y="220942"/>
                  </a:lnTo>
                  <a:lnTo>
                    <a:pt x="343858" y="237303"/>
                  </a:lnTo>
                  <a:lnTo>
                    <a:pt x="306607" y="254109"/>
                  </a:lnTo>
                  <a:lnTo>
                    <a:pt x="271248" y="271345"/>
                  </a:lnTo>
                  <a:lnTo>
                    <a:pt x="206395" y="307051"/>
                  </a:lnTo>
                  <a:lnTo>
                    <a:pt x="149677" y="344302"/>
                  </a:lnTo>
                  <a:lnTo>
                    <a:pt x="101471" y="382979"/>
                  </a:lnTo>
                  <a:lnTo>
                    <a:pt x="62154" y="422964"/>
                  </a:lnTo>
                  <a:lnTo>
                    <a:pt x="32104" y="464138"/>
                  </a:lnTo>
                  <a:lnTo>
                    <a:pt x="11699" y="506383"/>
                  </a:lnTo>
                  <a:lnTo>
                    <a:pt x="1315" y="549581"/>
                  </a:lnTo>
                  <a:lnTo>
                    <a:pt x="0" y="571500"/>
                  </a:lnTo>
                  <a:lnTo>
                    <a:pt x="1315" y="593418"/>
                  </a:lnTo>
                  <a:lnTo>
                    <a:pt x="11699" y="636616"/>
                  </a:lnTo>
                  <a:lnTo>
                    <a:pt x="32104" y="678861"/>
                  </a:lnTo>
                  <a:lnTo>
                    <a:pt x="62154" y="720035"/>
                  </a:lnTo>
                  <a:lnTo>
                    <a:pt x="101471" y="760020"/>
                  </a:lnTo>
                  <a:lnTo>
                    <a:pt x="149677" y="798697"/>
                  </a:lnTo>
                  <a:lnTo>
                    <a:pt x="206395" y="835948"/>
                  </a:lnTo>
                  <a:lnTo>
                    <a:pt x="271248" y="871654"/>
                  </a:lnTo>
                  <a:lnTo>
                    <a:pt x="306607" y="888890"/>
                  </a:lnTo>
                  <a:lnTo>
                    <a:pt x="343858" y="905696"/>
                  </a:lnTo>
                  <a:lnTo>
                    <a:pt x="382954" y="922057"/>
                  </a:lnTo>
                  <a:lnTo>
                    <a:pt x="423848" y="937957"/>
                  </a:lnTo>
                  <a:lnTo>
                    <a:pt x="466492" y="953383"/>
                  </a:lnTo>
                  <a:lnTo>
                    <a:pt x="510840" y="968318"/>
                  </a:lnTo>
                  <a:lnTo>
                    <a:pt x="556844" y="982749"/>
                  </a:lnTo>
                  <a:lnTo>
                    <a:pt x="604456" y="996660"/>
                  </a:lnTo>
                  <a:lnTo>
                    <a:pt x="653631" y="1010038"/>
                  </a:lnTo>
                  <a:lnTo>
                    <a:pt x="704320" y="1022866"/>
                  </a:lnTo>
                  <a:lnTo>
                    <a:pt x="756477" y="1035130"/>
                  </a:lnTo>
                  <a:lnTo>
                    <a:pt x="810054" y="1046815"/>
                  </a:lnTo>
                  <a:lnTo>
                    <a:pt x="865004" y="1057907"/>
                  </a:lnTo>
                  <a:lnTo>
                    <a:pt x="921280" y="1068391"/>
                  </a:lnTo>
                  <a:lnTo>
                    <a:pt x="978835" y="1078252"/>
                  </a:lnTo>
                  <a:lnTo>
                    <a:pt x="1037621" y="1087474"/>
                  </a:lnTo>
                  <a:lnTo>
                    <a:pt x="1097591" y="1096044"/>
                  </a:lnTo>
                  <a:lnTo>
                    <a:pt x="1158699" y="1103947"/>
                  </a:lnTo>
                  <a:lnTo>
                    <a:pt x="1220897" y="1111167"/>
                  </a:lnTo>
                  <a:lnTo>
                    <a:pt x="1284138" y="1117690"/>
                  </a:lnTo>
                  <a:lnTo>
                    <a:pt x="1348374" y="1123501"/>
                  </a:lnTo>
                  <a:lnTo>
                    <a:pt x="1413558" y="1128585"/>
                  </a:lnTo>
                  <a:lnTo>
                    <a:pt x="1479644" y="1132928"/>
                  </a:lnTo>
                  <a:lnTo>
                    <a:pt x="1546584" y="1136514"/>
                  </a:lnTo>
                  <a:lnTo>
                    <a:pt x="1614331" y="1139329"/>
                  </a:lnTo>
                  <a:lnTo>
                    <a:pt x="1682838" y="1141358"/>
                  </a:lnTo>
                  <a:lnTo>
                    <a:pt x="1752057" y="1142587"/>
                  </a:lnTo>
                  <a:lnTo>
                    <a:pt x="1821942" y="1143000"/>
                  </a:lnTo>
                  <a:lnTo>
                    <a:pt x="1891826" y="1142587"/>
                  </a:lnTo>
                  <a:lnTo>
                    <a:pt x="1961045" y="1141358"/>
                  </a:lnTo>
                  <a:lnTo>
                    <a:pt x="2029552" y="1139329"/>
                  </a:lnTo>
                  <a:lnTo>
                    <a:pt x="2097299" y="1136514"/>
                  </a:lnTo>
                  <a:lnTo>
                    <a:pt x="2164239" y="1132928"/>
                  </a:lnTo>
                  <a:lnTo>
                    <a:pt x="2230325" y="1128585"/>
                  </a:lnTo>
                  <a:lnTo>
                    <a:pt x="2295509" y="1123501"/>
                  </a:lnTo>
                  <a:lnTo>
                    <a:pt x="2359745" y="1117690"/>
                  </a:lnTo>
                  <a:lnTo>
                    <a:pt x="2422986" y="1111167"/>
                  </a:lnTo>
                  <a:lnTo>
                    <a:pt x="2485184" y="1103947"/>
                  </a:lnTo>
                  <a:lnTo>
                    <a:pt x="2546292" y="1096044"/>
                  </a:lnTo>
                  <a:lnTo>
                    <a:pt x="2606262" y="1087474"/>
                  </a:lnTo>
                  <a:lnTo>
                    <a:pt x="2665048" y="1078252"/>
                  </a:lnTo>
                  <a:lnTo>
                    <a:pt x="2722603" y="1068391"/>
                  </a:lnTo>
                  <a:lnTo>
                    <a:pt x="2778879" y="1057907"/>
                  </a:lnTo>
                  <a:lnTo>
                    <a:pt x="2833829" y="1046815"/>
                  </a:lnTo>
                  <a:lnTo>
                    <a:pt x="2887406" y="1035130"/>
                  </a:lnTo>
                  <a:lnTo>
                    <a:pt x="2939563" y="1022866"/>
                  </a:lnTo>
                  <a:lnTo>
                    <a:pt x="2990252" y="1010038"/>
                  </a:lnTo>
                  <a:lnTo>
                    <a:pt x="3039427" y="996660"/>
                  </a:lnTo>
                  <a:lnTo>
                    <a:pt x="3087039" y="982749"/>
                  </a:lnTo>
                  <a:lnTo>
                    <a:pt x="3133043" y="968318"/>
                  </a:lnTo>
                  <a:lnTo>
                    <a:pt x="3177391" y="953383"/>
                  </a:lnTo>
                  <a:lnTo>
                    <a:pt x="3220035" y="937957"/>
                  </a:lnTo>
                  <a:lnTo>
                    <a:pt x="3260929" y="922057"/>
                  </a:lnTo>
                  <a:lnTo>
                    <a:pt x="3300025" y="905696"/>
                  </a:lnTo>
                  <a:lnTo>
                    <a:pt x="3337276" y="888890"/>
                  </a:lnTo>
                  <a:lnTo>
                    <a:pt x="3372635" y="871654"/>
                  </a:lnTo>
                  <a:lnTo>
                    <a:pt x="3437488" y="835948"/>
                  </a:lnTo>
                  <a:lnTo>
                    <a:pt x="3494206" y="798697"/>
                  </a:lnTo>
                  <a:lnTo>
                    <a:pt x="3542412" y="760020"/>
                  </a:lnTo>
                  <a:lnTo>
                    <a:pt x="3581729" y="720035"/>
                  </a:lnTo>
                  <a:lnTo>
                    <a:pt x="3611779" y="678861"/>
                  </a:lnTo>
                  <a:lnTo>
                    <a:pt x="3632184" y="636616"/>
                  </a:lnTo>
                  <a:lnTo>
                    <a:pt x="3642568" y="593418"/>
                  </a:lnTo>
                  <a:lnTo>
                    <a:pt x="3643884" y="571500"/>
                  </a:lnTo>
                  <a:lnTo>
                    <a:pt x="3642568" y="549581"/>
                  </a:lnTo>
                  <a:lnTo>
                    <a:pt x="3632184" y="506383"/>
                  </a:lnTo>
                  <a:lnTo>
                    <a:pt x="3611779" y="464138"/>
                  </a:lnTo>
                  <a:lnTo>
                    <a:pt x="3581729" y="422964"/>
                  </a:lnTo>
                  <a:lnTo>
                    <a:pt x="3542412" y="382979"/>
                  </a:lnTo>
                  <a:lnTo>
                    <a:pt x="3494206" y="344302"/>
                  </a:lnTo>
                  <a:lnTo>
                    <a:pt x="3437488" y="307051"/>
                  </a:lnTo>
                  <a:lnTo>
                    <a:pt x="3372635" y="271345"/>
                  </a:lnTo>
                  <a:lnTo>
                    <a:pt x="3337276" y="254109"/>
                  </a:lnTo>
                  <a:lnTo>
                    <a:pt x="3300025" y="237303"/>
                  </a:lnTo>
                  <a:lnTo>
                    <a:pt x="3260929" y="220942"/>
                  </a:lnTo>
                  <a:lnTo>
                    <a:pt x="3220035" y="205042"/>
                  </a:lnTo>
                  <a:lnTo>
                    <a:pt x="3177391" y="189616"/>
                  </a:lnTo>
                  <a:lnTo>
                    <a:pt x="3133043" y="174681"/>
                  </a:lnTo>
                  <a:lnTo>
                    <a:pt x="3087039" y="160250"/>
                  </a:lnTo>
                  <a:lnTo>
                    <a:pt x="3039427" y="146339"/>
                  </a:lnTo>
                  <a:lnTo>
                    <a:pt x="2990252" y="132961"/>
                  </a:lnTo>
                  <a:lnTo>
                    <a:pt x="2939563" y="120133"/>
                  </a:lnTo>
                  <a:lnTo>
                    <a:pt x="2887406" y="107869"/>
                  </a:lnTo>
                  <a:lnTo>
                    <a:pt x="2833829" y="96184"/>
                  </a:lnTo>
                  <a:lnTo>
                    <a:pt x="2778879" y="85092"/>
                  </a:lnTo>
                  <a:lnTo>
                    <a:pt x="2722603" y="74608"/>
                  </a:lnTo>
                  <a:lnTo>
                    <a:pt x="2665048" y="64747"/>
                  </a:lnTo>
                  <a:lnTo>
                    <a:pt x="2606262" y="55525"/>
                  </a:lnTo>
                  <a:lnTo>
                    <a:pt x="2546292" y="46955"/>
                  </a:lnTo>
                  <a:lnTo>
                    <a:pt x="2485184" y="39052"/>
                  </a:lnTo>
                  <a:lnTo>
                    <a:pt x="2422986" y="31832"/>
                  </a:lnTo>
                  <a:lnTo>
                    <a:pt x="2359745" y="25309"/>
                  </a:lnTo>
                  <a:lnTo>
                    <a:pt x="2295509" y="19498"/>
                  </a:lnTo>
                  <a:lnTo>
                    <a:pt x="2230325" y="14414"/>
                  </a:lnTo>
                  <a:lnTo>
                    <a:pt x="2164239" y="10071"/>
                  </a:lnTo>
                  <a:lnTo>
                    <a:pt x="2097299" y="6485"/>
                  </a:lnTo>
                  <a:lnTo>
                    <a:pt x="2029552" y="3670"/>
                  </a:lnTo>
                  <a:lnTo>
                    <a:pt x="1961045" y="1641"/>
                  </a:lnTo>
                  <a:lnTo>
                    <a:pt x="1891826" y="412"/>
                  </a:lnTo>
                  <a:lnTo>
                    <a:pt x="182194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4390" y="3044189"/>
              <a:ext cx="3644265" cy="1143000"/>
            </a:xfrm>
            <a:custGeom>
              <a:avLst/>
              <a:gdLst/>
              <a:ahLst/>
              <a:cxnLst/>
              <a:rect l="l" t="t" r="r" b="b"/>
              <a:pathLst>
                <a:path w="3644265" h="1143000">
                  <a:moveTo>
                    <a:pt x="0" y="571500"/>
                  </a:moveTo>
                  <a:lnTo>
                    <a:pt x="5231" y="527870"/>
                  </a:lnTo>
                  <a:lnTo>
                    <a:pt x="20672" y="485134"/>
                  </a:lnTo>
                  <a:lnTo>
                    <a:pt x="45947" y="443410"/>
                  </a:lnTo>
                  <a:lnTo>
                    <a:pt x="80678" y="402815"/>
                  </a:lnTo>
                  <a:lnTo>
                    <a:pt x="124486" y="363470"/>
                  </a:lnTo>
                  <a:lnTo>
                    <a:pt x="176996" y="325491"/>
                  </a:lnTo>
                  <a:lnTo>
                    <a:pt x="237829" y="288998"/>
                  </a:lnTo>
                  <a:lnTo>
                    <a:pt x="306607" y="254109"/>
                  </a:lnTo>
                  <a:lnTo>
                    <a:pt x="343858" y="237303"/>
                  </a:lnTo>
                  <a:lnTo>
                    <a:pt x="382954" y="220942"/>
                  </a:lnTo>
                  <a:lnTo>
                    <a:pt x="423848" y="205042"/>
                  </a:lnTo>
                  <a:lnTo>
                    <a:pt x="466492" y="189616"/>
                  </a:lnTo>
                  <a:lnTo>
                    <a:pt x="510840" y="174681"/>
                  </a:lnTo>
                  <a:lnTo>
                    <a:pt x="556844" y="160250"/>
                  </a:lnTo>
                  <a:lnTo>
                    <a:pt x="604456" y="146339"/>
                  </a:lnTo>
                  <a:lnTo>
                    <a:pt x="653631" y="132961"/>
                  </a:lnTo>
                  <a:lnTo>
                    <a:pt x="704320" y="120133"/>
                  </a:lnTo>
                  <a:lnTo>
                    <a:pt x="756477" y="107869"/>
                  </a:lnTo>
                  <a:lnTo>
                    <a:pt x="810054" y="96184"/>
                  </a:lnTo>
                  <a:lnTo>
                    <a:pt x="865004" y="85092"/>
                  </a:lnTo>
                  <a:lnTo>
                    <a:pt x="921280" y="74608"/>
                  </a:lnTo>
                  <a:lnTo>
                    <a:pt x="978835" y="64747"/>
                  </a:lnTo>
                  <a:lnTo>
                    <a:pt x="1037621" y="55525"/>
                  </a:lnTo>
                  <a:lnTo>
                    <a:pt x="1097591" y="46955"/>
                  </a:lnTo>
                  <a:lnTo>
                    <a:pt x="1158699" y="39052"/>
                  </a:lnTo>
                  <a:lnTo>
                    <a:pt x="1220897" y="31832"/>
                  </a:lnTo>
                  <a:lnTo>
                    <a:pt x="1284138" y="25309"/>
                  </a:lnTo>
                  <a:lnTo>
                    <a:pt x="1348374" y="19498"/>
                  </a:lnTo>
                  <a:lnTo>
                    <a:pt x="1413558" y="14414"/>
                  </a:lnTo>
                  <a:lnTo>
                    <a:pt x="1479644" y="10071"/>
                  </a:lnTo>
                  <a:lnTo>
                    <a:pt x="1546584" y="6485"/>
                  </a:lnTo>
                  <a:lnTo>
                    <a:pt x="1614331" y="3670"/>
                  </a:lnTo>
                  <a:lnTo>
                    <a:pt x="1682838" y="1641"/>
                  </a:lnTo>
                  <a:lnTo>
                    <a:pt x="1752057" y="412"/>
                  </a:lnTo>
                  <a:lnTo>
                    <a:pt x="1821942" y="0"/>
                  </a:lnTo>
                  <a:lnTo>
                    <a:pt x="1891826" y="412"/>
                  </a:lnTo>
                  <a:lnTo>
                    <a:pt x="1961045" y="1641"/>
                  </a:lnTo>
                  <a:lnTo>
                    <a:pt x="2029552" y="3670"/>
                  </a:lnTo>
                  <a:lnTo>
                    <a:pt x="2097299" y="6485"/>
                  </a:lnTo>
                  <a:lnTo>
                    <a:pt x="2164239" y="10071"/>
                  </a:lnTo>
                  <a:lnTo>
                    <a:pt x="2230325" y="14414"/>
                  </a:lnTo>
                  <a:lnTo>
                    <a:pt x="2295509" y="19498"/>
                  </a:lnTo>
                  <a:lnTo>
                    <a:pt x="2359745" y="25309"/>
                  </a:lnTo>
                  <a:lnTo>
                    <a:pt x="2422986" y="31832"/>
                  </a:lnTo>
                  <a:lnTo>
                    <a:pt x="2485184" y="39052"/>
                  </a:lnTo>
                  <a:lnTo>
                    <a:pt x="2546292" y="46955"/>
                  </a:lnTo>
                  <a:lnTo>
                    <a:pt x="2606262" y="55525"/>
                  </a:lnTo>
                  <a:lnTo>
                    <a:pt x="2665048" y="64747"/>
                  </a:lnTo>
                  <a:lnTo>
                    <a:pt x="2722603" y="74608"/>
                  </a:lnTo>
                  <a:lnTo>
                    <a:pt x="2778879" y="85092"/>
                  </a:lnTo>
                  <a:lnTo>
                    <a:pt x="2833829" y="96184"/>
                  </a:lnTo>
                  <a:lnTo>
                    <a:pt x="2887406" y="107869"/>
                  </a:lnTo>
                  <a:lnTo>
                    <a:pt x="2939563" y="120133"/>
                  </a:lnTo>
                  <a:lnTo>
                    <a:pt x="2990252" y="132961"/>
                  </a:lnTo>
                  <a:lnTo>
                    <a:pt x="3039427" y="146339"/>
                  </a:lnTo>
                  <a:lnTo>
                    <a:pt x="3087039" y="160250"/>
                  </a:lnTo>
                  <a:lnTo>
                    <a:pt x="3133043" y="174681"/>
                  </a:lnTo>
                  <a:lnTo>
                    <a:pt x="3177391" y="189616"/>
                  </a:lnTo>
                  <a:lnTo>
                    <a:pt x="3220035" y="205042"/>
                  </a:lnTo>
                  <a:lnTo>
                    <a:pt x="3260929" y="220942"/>
                  </a:lnTo>
                  <a:lnTo>
                    <a:pt x="3300025" y="237303"/>
                  </a:lnTo>
                  <a:lnTo>
                    <a:pt x="3337276" y="254109"/>
                  </a:lnTo>
                  <a:lnTo>
                    <a:pt x="3372635" y="271345"/>
                  </a:lnTo>
                  <a:lnTo>
                    <a:pt x="3437488" y="307051"/>
                  </a:lnTo>
                  <a:lnTo>
                    <a:pt x="3494206" y="344302"/>
                  </a:lnTo>
                  <a:lnTo>
                    <a:pt x="3542412" y="382979"/>
                  </a:lnTo>
                  <a:lnTo>
                    <a:pt x="3581729" y="422964"/>
                  </a:lnTo>
                  <a:lnTo>
                    <a:pt x="3611779" y="464138"/>
                  </a:lnTo>
                  <a:lnTo>
                    <a:pt x="3632184" y="506383"/>
                  </a:lnTo>
                  <a:lnTo>
                    <a:pt x="3642568" y="549581"/>
                  </a:lnTo>
                  <a:lnTo>
                    <a:pt x="3643884" y="571500"/>
                  </a:lnTo>
                  <a:lnTo>
                    <a:pt x="3642568" y="593418"/>
                  </a:lnTo>
                  <a:lnTo>
                    <a:pt x="3632184" y="636616"/>
                  </a:lnTo>
                  <a:lnTo>
                    <a:pt x="3611779" y="678861"/>
                  </a:lnTo>
                  <a:lnTo>
                    <a:pt x="3581729" y="720035"/>
                  </a:lnTo>
                  <a:lnTo>
                    <a:pt x="3542412" y="760020"/>
                  </a:lnTo>
                  <a:lnTo>
                    <a:pt x="3494206" y="798697"/>
                  </a:lnTo>
                  <a:lnTo>
                    <a:pt x="3437488" y="835948"/>
                  </a:lnTo>
                  <a:lnTo>
                    <a:pt x="3372635" y="871654"/>
                  </a:lnTo>
                  <a:lnTo>
                    <a:pt x="3337276" y="888890"/>
                  </a:lnTo>
                  <a:lnTo>
                    <a:pt x="3300025" y="905696"/>
                  </a:lnTo>
                  <a:lnTo>
                    <a:pt x="3260929" y="922057"/>
                  </a:lnTo>
                  <a:lnTo>
                    <a:pt x="3220035" y="937957"/>
                  </a:lnTo>
                  <a:lnTo>
                    <a:pt x="3177391" y="953383"/>
                  </a:lnTo>
                  <a:lnTo>
                    <a:pt x="3133043" y="968318"/>
                  </a:lnTo>
                  <a:lnTo>
                    <a:pt x="3087039" y="982749"/>
                  </a:lnTo>
                  <a:lnTo>
                    <a:pt x="3039427" y="996660"/>
                  </a:lnTo>
                  <a:lnTo>
                    <a:pt x="2990252" y="1010038"/>
                  </a:lnTo>
                  <a:lnTo>
                    <a:pt x="2939563" y="1022866"/>
                  </a:lnTo>
                  <a:lnTo>
                    <a:pt x="2887406" y="1035130"/>
                  </a:lnTo>
                  <a:lnTo>
                    <a:pt x="2833829" y="1046815"/>
                  </a:lnTo>
                  <a:lnTo>
                    <a:pt x="2778879" y="1057907"/>
                  </a:lnTo>
                  <a:lnTo>
                    <a:pt x="2722603" y="1068391"/>
                  </a:lnTo>
                  <a:lnTo>
                    <a:pt x="2665048" y="1078252"/>
                  </a:lnTo>
                  <a:lnTo>
                    <a:pt x="2606262" y="1087474"/>
                  </a:lnTo>
                  <a:lnTo>
                    <a:pt x="2546292" y="1096044"/>
                  </a:lnTo>
                  <a:lnTo>
                    <a:pt x="2485184" y="1103947"/>
                  </a:lnTo>
                  <a:lnTo>
                    <a:pt x="2422986" y="1111167"/>
                  </a:lnTo>
                  <a:lnTo>
                    <a:pt x="2359745" y="1117690"/>
                  </a:lnTo>
                  <a:lnTo>
                    <a:pt x="2295509" y="1123501"/>
                  </a:lnTo>
                  <a:lnTo>
                    <a:pt x="2230325" y="1128585"/>
                  </a:lnTo>
                  <a:lnTo>
                    <a:pt x="2164239" y="1132928"/>
                  </a:lnTo>
                  <a:lnTo>
                    <a:pt x="2097299" y="1136514"/>
                  </a:lnTo>
                  <a:lnTo>
                    <a:pt x="2029552" y="1139329"/>
                  </a:lnTo>
                  <a:lnTo>
                    <a:pt x="1961045" y="1141358"/>
                  </a:lnTo>
                  <a:lnTo>
                    <a:pt x="1891826" y="1142587"/>
                  </a:lnTo>
                  <a:lnTo>
                    <a:pt x="1821942" y="1143000"/>
                  </a:lnTo>
                  <a:lnTo>
                    <a:pt x="1752057" y="1142587"/>
                  </a:lnTo>
                  <a:lnTo>
                    <a:pt x="1682838" y="1141358"/>
                  </a:lnTo>
                  <a:lnTo>
                    <a:pt x="1614331" y="1139329"/>
                  </a:lnTo>
                  <a:lnTo>
                    <a:pt x="1546584" y="1136514"/>
                  </a:lnTo>
                  <a:lnTo>
                    <a:pt x="1479644" y="1132928"/>
                  </a:lnTo>
                  <a:lnTo>
                    <a:pt x="1413558" y="1128585"/>
                  </a:lnTo>
                  <a:lnTo>
                    <a:pt x="1348374" y="1123501"/>
                  </a:lnTo>
                  <a:lnTo>
                    <a:pt x="1284138" y="1117690"/>
                  </a:lnTo>
                  <a:lnTo>
                    <a:pt x="1220897" y="1111167"/>
                  </a:lnTo>
                  <a:lnTo>
                    <a:pt x="1158699" y="1103947"/>
                  </a:lnTo>
                  <a:lnTo>
                    <a:pt x="1097591" y="1096044"/>
                  </a:lnTo>
                  <a:lnTo>
                    <a:pt x="1037621" y="1087474"/>
                  </a:lnTo>
                  <a:lnTo>
                    <a:pt x="978835" y="1078252"/>
                  </a:lnTo>
                  <a:lnTo>
                    <a:pt x="921280" y="1068391"/>
                  </a:lnTo>
                  <a:lnTo>
                    <a:pt x="865004" y="1057907"/>
                  </a:lnTo>
                  <a:lnTo>
                    <a:pt x="810054" y="1046815"/>
                  </a:lnTo>
                  <a:lnTo>
                    <a:pt x="756477" y="1035130"/>
                  </a:lnTo>
                  <a:lnTo>
                    <a:pt x="704320" y="1022866"/>
                  </a:lnTo>
                  <a:lnTo>
                    <a:pt x="653631" y="1010038"/>
                  </a:lnTo>
                  <a:lnTo>
                    <a:pt x="604456" y="996660"/>
                  </a:lnTo>
                  <a:lnTo>
                    <a:pt x="556844" y="982749"/>
                  </a:lnTo>
                  <a:lnTo>
                    <a:pt x="510840" y="968318"/>
                  </a:lnTo>
                  <a:lnTo>
                    <a:pt x="466492" y="953383"/>
                  </a:lnTo>
                  <a:lnTo>
                    <a:pt x="423848" y="937957"/>
                  </a:lnTo>
                  <a:lnTo>
                    <a:pt x="382954" y="922057"/>
                  </a:lnTo>
                  <a:lnTo>
                    <a:pt x="343858" y="905696"/>
                  </a:lnTo>
                  <a:lnTo>
                    <a:pt x="306607" y="888890"/>
                  </a:lnTo>
                  <a:lnTo>
                    <a:pt x="271248" y="871654"/>
                  </a:lnTo>
                  <a:lnTo>
                    <a:pt x="206395" y="835948"/>
                  </a:lnTo>
                  <a:lnTo>
                    <a:pt x="149677" y="798697"/>
                  </a:lnTo>
                  <a:lnTo>
                    <a:pt x="101471" y="760020"/>
                  </a:lnTo>
                  <a:lnTo>
                    <a:pt x="62154" y="720035"/>
                  </a:lnTo>
                  <a:lnTo>
                    <a:pt x="32104" y="678861"/>
                  </a:lnTo>
                  <a:lnTo>
                    <a:pt x="11699" y="636616"/>
                  </a:lnTo>
                  <a:lnTo>
                    <a:pt x="1315" y="593418"/>
                  </a:lnTo>
                  <a:lnTo>
                    <a:pt x="0" y="571500"/>
                  </a:lnTo>
                  <a:close/>
                </a:path>
              </a:pathLst>
            </a:custGeom>
            <a:ln w="19812">
              <a:solidFill>
                <a:srgbClr val="A15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77688" y="3220339"/>
            <a:ext cx="2174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Parts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object 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FFFFFF"/>
                </a:solidFill>
                <a:latin typeface="Arial"/>
                <a:cs typeface="Arial"/>
              </a:rPr>
              <a:t>scene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10885" y="4502074"/>
            <a:ext cx="1986280" cy="1906270"/>
            <a:chOff x="1310885" y="4502074"/>
            <a:chExt cx="1986280" cy="1906270"/>
          </a:xfrm>
        </p:grpSpPr>
        <p:sp>
          <p:nvSpPr>
            <p:cNvPr id="16" name="object 16"/>
            <p:cNvSpPr/>
            <p:nvPr/>
          </p:nvSpPr>
          <p:spPr>
            <a:xfrm>
              <a:off x="1310885" y="4502074"/>
              <a:ext cx="1986280" cy="1906270"/>
            </a:xfrm>
            <a:custGeom>
              <a:avLst/>
              <a:gdLst/>
              <a:ahLst/>
              <a:cxnLst/>
              <a:rect l="l" t="t" r="r" b="b"/>
              <a:pathLst>
                <a:path w="1986279" h="1906270">
                  <a:moveTo>
                    <a:pt x="1984864" y="0"/>
                  </a:moveTo>
                  <a:lnTo>
                    <a:pt x="361462" y="0"/>
                  </a:lnTo>
                  <a:lnTo>
                    <a:pt x="280288" y="8907"/>
                  </a:lnTo>
                  <a:lnTo>
                    <a:pt x="211811" y="32957"/>
                  </a:lnTo>
                  <a:lnTo>
                    <a:pt x="154726" y="69733"/>
                  </a:lnTo>
                  <a:lnTo>
                    <a:pt x="107805" y="114143"/>
                  </a:lnTo>
                  <a:lnTo>
                    <a:pt x="71024" y="160971"/>
                  </a:lnTo>
                  <a:lnTo>
                    <a:pt x="43121" y="209072"/>
                  </a:lnTo>
                  <a:lnTo>
                    <a:pt x="22829" y="253482"/>
                  </a:lnTo>
                  <a:lnTo>
                    <a:pt x="8878" y="288985"/>
                  </a:lnTo>
                  <a:lnTo>
                    <a:pt x="2536" y="314308"/>
                  </a:lnTo>
                  <a:lnTo>
                    <a:pt x="0" y="323215"/>
                  </a:lnTo>
                  <a:lnTo>
                    <a:pt x="115" y="1727232"/>
                  </a:lnTo>
                  <a:lnTo>
                    <a:pt x="1222" y="1848889"/>
                  </a:lnTo>
                  <a:lnTo>
                    <a:pt x="1268" y="1905914"/>
                  </a:lnTo>
                  <a:lnTo>
                    <a:pt x="1794664" y="1900845"/>
                  </a:lnTo>
                  <a:lnTo>
                    <a:pt x="1863091" y="1886907"/>
                  </a:lnTo>
                  <a:lnTo>
                    <a:pt x="1916438" y="1848889"/>
                  </a:lnTo>
                  <a:lnTo>
                    <a:pt x="1954453" y="1793133"/>
                  </a:lnTo>
                  <a:lnTo>
                    <a:pt x="1977261" y="1727232"/>
                  </a:lnTo>
                  <a:lnTo>
                    <a:pt x="1984864" y="1656277"/>
                  </a:lnTo>
                  <a:lnTo>
                    <a:pt x="1986131" y="1656277"/>
                  </a:lnTo>
                  <a:lnTo>
                    <a:pt x="1984864" y="0"/>
                  </a:lnTo>
                  <a:close/>
                </a:path>
              </a:pathLst>
            </a:custGeom>
            <a:solidFill>
              <a:srgbClr val="4200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9661" y="4546485"/>
              <a:ext cx="1616075" cy="783590"/>
            </a:xfrm>
            <a:custGeom>
              <a:avLst/>
              <a:gdLst/>
              <a:ahLst/>
              <a:cxnLst/>
              <a:rect l="l" t="t" r="r" b="b"/>
              <a:pathLst>
                <a:path w="1616075" h="783589">
                  <a:moveTo>
                    <a:pt x="1585391" y="0"/>
                  </a:moveTo>
                  <a:lnTo>
                    <a:pt x="0" y="0"/>
                  </a:lnTo>
                  <a:lnTo>
                    <a:pt x="1257" y="48107"/>
                  </a:lnTo>
                  <a:lnTo>
                    <a:pt x="450240" y="44284"/>
                  </a:lnTo>
                  <a:lnTo>
                    <a:pt x="450240" y="50647"/>
                  </a:lnTo>
                  <a:lnTo>
                    <a:pt x="451510" y="68465"/>
                  </a:lnTo>
                  <a:lnTo>
                    <a:pt x="451510" y="95059"/>
                  </a:lnTo>
                  <a:lnTo>
                    <a:pt x="452793" y="128016"/>
                  </a:lnTo>
                  <a:lnTo>
                    <a:pt x="452793" y="165938"/>
                  </a:lnTo>
                  <a:lnTo>
                    <a:pt x="451510" y="206527"/>
                  </a:lnTo>
                  <a:lnTo>
                    <a:pt x="448970" y="248399"/>
                  </a:lnTo>
                  <a:lnTo>
                    <a:pt x="445173" y="288861"/>
                  </a:lnTo>
                  <a:lnTo>
                    <a:pt x="431215" y="354774"/>
                  </a:lnTo>
                  <a:lnTo>
                    <a:pt x="393166" y="387731"/>
                  </a:lnTo>
                  <a:lnTo>
                    <a:pt x="361467" y="423240"/>
                  </a:lnTo>
                  <a:lnTo>
                    <a:pt x="336092" y="462559"/>
                  </a:lnTo>
                  <a:lnTo>
                    <a:pt x="315810" y="503021"/>
                  </a:lnTo>
                  <a:lnTo>
                    <a:pt x="299326" y="546163"/>
                  </a:lnTo>
                  <a:lnTo>
                    <a:pt x="287909" y="591718"/>
                  </a:lnTo>
                  <a:lnTo>
                    <a:pt x="279019" y="638644"/>
                  </a:lnTo>
                  <a:lnTo>
                    <a:pt x="271424" y="685546"/>
                  </a:lnTo>
                  <a:lnTo>
                    <a:pt x="263804" y="783120"/>
                  </a:lnTo>
                  <a:lnTo>
                    <a:pt x="659511" y="770445"/>
                  </a:lnTo>
                  <a:lnTo>
                    <a:pt x="656983" y="707085"/>
                  </a:lnTo>
                  <a:lnTo>
                    <a:pt x="650646" y="644982"/>
                  </a:lnTo>
                  <a:lnTo>
                    <a:pt x="630339" y="556348"/>
                  </a:lnTo>
                  <a:lnTo>
                    <a:pt x="608787" y="500481"/>
                  </a:lnTo>
                  <a:lnTo>
                    <a:pt x="556780" y="443471"/>
                  </a:lnTo>
                  <a:lnTo>
                    <a:pt x="527608" y="406692"/>
                  </a:lnTo>
                  <a:lnTo>
                    <a:pt x="507314" y="367499"/>
                  </a:lnTo>
                  <a:lnTo>
                    <a:pt x="494639" y="325640"/>
                  </a:lnTo>
                  <a:lnTo>
                    <a:pt x="487032" y="281355"/>
                  </a:lnTo>
                  <a:lnTo>
                    <a:pt x="483222" y="234403"/>
                  </a:lnTo>
                  <a:lnTo>
                    <a:pt x="483222" y="187566"/>
                  </a:lnTo>
                  <a:lnTo>
                    <a:pt x="484492" y="140614"/>
                  </a:lnTo>
                  <a:lnTo>
                    <a:pt x="487032" y="95059"/>
                  </a:lnTo>
                  <a:lnTo>
                    <a:pt x="488289" y="49377"/>
                  </a:lnTo>
                  <a:lnTo>
                    <a:pt x="1028611" y="53200"/>
                  </a:lnTo>
                  <a:lnTo>
                    <a:pt x="1026071" y="88696"/>
                  </a:lnTo>
                  <a:lnTo>
                    <a:pt x="1023543" y="152069"/>
                  </a:lnTo>
                  <a:lnTo>
                    <a:pt x="1026071" y="211620"/>
                  </a:lnTo>
                  <a:lnTo>
                    <a:pt x="1026071" y="272453"/>
                  </a:lnTo>
                  <a:lnTo>
                    <a:pt x="1021003" y="335813"/>
                  </a:lnTo>
                  <a:lnTo>
                    <a:pt x="1014666" y="370052"/>
                  </a:lnTo>
                  <a:lnTo>
                    <a:pt x="980452" y="403009"/>
                  </a:lnTo>
                  <a:lnTo>
                    <a:pt x="951179" y="437108"/>
                  </a:lnTo>
                  <a:lnTo>
                    <a:pt x="927112" y="475157"/>
                  </a:lnTo>
                  <a:lnTo>
                    <a:pt x="906830" y="513207"/>
                  </a:lnTo>
                  <a:lnTo>
                    <a:pt x="890346" y="555066"/>
                  </a:lnTo>
                  <a:lnTo>
                    <a:pt x="876401" y="596836"/>
                  </a:lnTo>
                  <a:lnTo>
                    <a:pt x="866254" y="639927"/>
                  </a:lnTo>
                  <a:lnTo>
                    <a:pt x="858647" y="684263"/>
                  </a:lnTo>
                  <a:lnTo>
                    <a:pt x="853567" y="729881"/>
                  </a:lnTo>
                  <a:lnTo>
                    <a:pt x="849757" y="775512"/>
                  </a:lnTo>
                  <a:lnTo>
                    <a:pt x="1237818" y="770445"/>
                  </a:lnTo>
                  <a:lnTo>
                    <a:pt x="1235278" y="712152"/>
                  </a:lnTo>
                  <a:lnTo>
                    <a:pt x="1227683" y="656399"/>
                  </a:lnTo>
                  <a:lnTo>
                    <a:pt x="1216279" y="603173"/>
                  </a:lnTo>
                  <a:lnTo>
                    <a:pt x="1201064" y="552526"/>
                  </a:lnTo>
                  <a:lnTo>
                    <a:pt x="1180795" y="503021"/>
                  </a:lnTo>
                  <a:lnTo>
                    <a:pt x="1141514" y="468795"/>
                  </a:lnTo>
                  <a:lnTo>
                    <a:pt x="1112240" y="432142"/>
                  </a:lnTo>
                  <a:lnTo>
                    <a:pt x="1090701" y="392823"/>
                  </a:lnTo>
                  <a:lnTo>
                    <a:pt x="1076756" y="350964"/>
                  </a:lnTo>
                  <a:lnTo>
                    <a:pt x="1067892" y="306679"/>
                  </a:lnTo>
                  <a:lnTo>
                    <a:pt x="1064094" y="260997"/>
                  </a:lnTo>
                  <a:lnTo>
                    <a:pt x="1061554" y="214172"/>
                  </a:lnTo>
                  <a:lnTo>
                    <a:pt x="1061554" y="115290"/>
                  </a:lnTo>
                  <a:lnTo>
                    <a:pt x="1059014" y="65925"/>
                  </a:lnTo>
                  <a:lnTo>
                    <a:pt x="1071689" y="46837"/>
                  </a:lnTo>
                  <a:lnTo>
                    <a:pt x="1071689" y="48107"/>
                  </a:lnTo>
                  <a:lnTo>
                    <a:pt x="1560055" y="44284"/>
                  </a:lnTo>
                  <a:lnTo>
                    <a:pt x="1585391" y="0"/>
                  </a:lnTo>
                  <a:close/>
                </a:path>
                <a:path w="1616075" h="783589">
                  <a:moveTo>
                    <a:pt x="1615808" y="771715"/>
                  </a:moveTo>
                  <a:lnTo>
                    <a:pt x="1610741" y="315455"/>
                  </a:lnTo>
                  <a:lnTo>
                    <a:pt x="1592999" y="376288"/>
                  </a:lnTo>
                  <a:lnTo>
                    <a:pt x="1561325" y="409244"/>
                  </a:lnTo>
                  <a:lnTo>
                    <a:pt x="1533321" y="443471"/>
                  </a:lnTo>
                  <a:lnTo>
                    <a:pt x="1510512" y="480250"/>
                  </a:lnTo>
                  <a:lnTo>
                    <a:pt x="1491500" y="518299"/>
                  </a:lnTo>
                  <a:lnTo>
                    <a:pt x="1476298" y="557491"/>
                  </a:lnTo>
                  <a:lnTo>
                    <a:pt x="1463624" y="599363"/>
                  </a:lnTo>
                  <a:lnTo>
                    <a:pt x="1454746" y="641197"/>
                  </a:lnTo>
                  <a:lnTo>
                    <a:pt x="1447152" y="684263"/>
                  </a:lnTo>
                  <a:lnTo>
                    <a:pt x="1443342" y="728624"/>
                  </a:lnTo>
                  <a:lnTo>
                    <a:pt x="1440815" y="772972"/>
                  </a:lnTo>
                  <a:lnTo>
                    <a:pt x="1615808" y="771715"/>
                  </a:lnTo>
                  <a:close/>
                </a:path>
              </a:pathLst>
            </a:custGeom>
            <a:solidFill>
              <a:srgbClr val="6F6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39763" y="5049504"/>
              <a:ext cx="101499" cy="198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37130" y="6196368"/>
              <a:ext cx="480695" cy="171450"/>
            </a:xfrm>
            <a:custGeom>
              <a:avLst/>
              <a:gdLst/>
              <a:ahLst/>
              <a:cxnLst/>
              <a:rect l="l" t="t" r="r" b="b"/>
              <a:pathLst>
                <a:path w="480694" h="171450">
                  <a:moveTo>
                    <a:pt x="214388" y="8864"/>
                  </a:moveTo>
                  <a:lnTo>
                    <a:pt x="19024" y="0"/>
                  </a:lnTo>
                  <a:lnTo>
                    <a:pt x="0" y="12674"/>
                  </a:lnTo>
                  <a:lnTo>
                    <a:pt x="35509" y="169811"/>
                  </a:lnTo>
                  <a:lnTo>
                    <a:pt x="182587" y="166001"/>
                  </a:lnTo>
                  <a:lnTo>
                    <a:pt x="214388" y="8864"/>
                  </a:lnTo>
                  <a:close/>
                </a:path>
                <a:path w="480694" h="171450">
                  <a:moveTo>
                    <a:pt x="480618" y="10147"/>
                  </a:moveTo>
                  <a:lnTo>
                    <a:pt x="267614" y="1270"/>
                  </a:lnTo>
                  <a:lnTo>
                    <a:pt x="304355" y="171081"/>
                  </a:lnTo>
                  <a:lnTo>
                    <a:pt x="448945" y="167271"/>
                  </a:lnTo>
                  <a:lnTo>
                    <a:pt x="480618" y="10147"/>
                  </a:lnTo>
                  <a:close/>
                </a:path>
              </a:pathLst>
            </a:custGeom>
            <a:solidFill>
              <a:srgbClr val="FF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43668" y="5064774"/>
              <a:ext cx="107860" cy="1773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68261" y="6195101"/>
              <a:ext cx="214339" cy="171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72942" y="5063502"/>
              <a:ext cx="88776" cy="1849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26301" y="5123055"/>
              <a:ext cx="606425" cy="1231900"/>
            </a:xfrm>
            <a:custGeom>
              <a:avLst/>
              <a:gdLst/>
              <a:ahLst/>
              <a:cxnLst/>
              <a:rect l="l" t="t" r="r" b="b"/>
              <a:pathLst>
                <a:path w="606425" h="1231900">
                  <a:moveTo>
                    <a:pt x="254929" y="0"/>
                  </a:moveTo>
                  <a:lnTo>
                    <a:pt x="254929" y="45606"/>
                  </a:lnTo>
                  <a:lnTo>
                    <a:pt x="249848" y="134312"/>
                  </a:lnTo>
                  <a:lnTo>
                    <a:pt x="246047" y="177386"/>
                  </a:lnTo>
                  <a:lnTo>
                    <a:pt x="240978" y="220473"/>
                  </a:lnTo>
                  <a:lnTo>
                    <a:pt x="234630" y="263560"/>
                  </a:lnTo>
                  <a:lnTo>
                    <a:pt x="225759" y="305375"/>
                  </a:lnTo>
                  <a:lnTo>
                    <a:pt x="214342" y="347202"/>
                  </a:lnTo>
                  <a:lnTo>
                    <a:pt x="201658" y="386484"/>
                  </a:lnTo>
                  <a:lnTo>
                    <a:pt x="185173" y="425766"/>
                  </a:lnTo>
                  <a:lnTo>
                    <a:pt x="154735" y="467581"/>
                  </a:lnTo>
                  <a:lnTo>
                    <a:pt x="126833" y="510668"/>
                  </a:lnTo>
                  <a:lnTo>
                    <a:pt x="102731" y="553755"/>
                  </a:lnTo>
                  <a:lnTo>
                    <a:pt x="81165" y="599374"/>
                  </a:lnTo>
                  <a:lnTo>
                    <a:pt x="63412" y="644993"/>
                  </a:lnTo>
                  <a:lnTo>
                    <a:pt x="46926" y="693145"/>
                  </a:lnTo>
                  <a:lnTo>
                    <a:pt x="34242" y="741296"/>
                  </a:lnTo>
                  <a:lnTo>
                    <a:pt x="22825" y="790720"/>
                  </a:lnTo>
                  <a:lnTo>
                    <a:pt x="13955" y="842677"/>
                  </a:lnTo>
                  <a:lnTo>
                    <a:pt x="7606" y="894633"/>
                  </a:lnTo>
                  <a:lnTo>
                    <a:pt x="2536" y="930110"/>
                  </a:lnTo>
                  <a:lnTo>
                    <a:pt x="0" y="965600"/>
                  </a:lnTo>
                  <a:lnTo>
                    <a:pt x="0" y="997273"/>
                  </a:lnTo>
                  <a:lnTo>
                    <a:pt x="2536" y="1028958"/>
                  </a:lnTo>
                  <a:lnTo>
                    <a:pt x="13955" y="1122729"/>
                  </a:lnTo>
                  <a:lnTo>
                    <a:pt x="19023" y="1191159"/>
                  </a:lnTo>
                  <a:lnTo>
                    <a:pt x="19023" y="1229175"/>
                  </a:lnTo>
                  <a:lnTo>
                    <a:pt x="602446" y="1230443"/>
                  </a:lnTo>
                  <a:lnTo>
                    <a:pt x="602446" y="1231710"/>
                  </a:lnTo>
                  <a:lnTo>
                    <a:pt x="606248" y="1046697"/>
                  </a:lnTo>
                  <a:lnTo>
                    <a:pt x="603714" y="921241"/>
                  </a:lnTo>
                  <a:lnTo>
                    <a:pt x="598632" y="859155"/>
                  </a:lnTo>
                  <a:lnTo>
                    <a:pt x="589762" y="797057"/>
                  </a:lnTo>
                  <a:lnTo>
                    <a:pt x="578345" y="734959"/>
                  </a:lnTo>
                  <a:lnTo>
                    <a:pt x="561859" y="674134"/>
                  </a:lnTo>
                  <a:lnTo>
                    <a:pt x="539025" y="615853"/>
                  </a:lnTo>
                  <a:lnTo>
                    <a:pt x="499706" y="562624"/>
                  </a:lnTo>
                  <a:lnTo>
                    <a:pt x="465467" y="506863"/>
                  </a:lnTo>
                  <a:lnTo>
                    <a:pt x="437564" y="448570"/>
                  </a:lnTo>
                  <a:lnTo>
                    <a:pt x="414730" y="389016"/>
                  </a:lnTo>
                  <a:lnTo>
                    <a:pt x="396977" y="326918"/>
                  </a:lnTo>
                  <a:lnTo>
                    <a:pt x="383026" y="263560"/>
                  </a:lnTo>
                  <a:lnTo>
                    <a:pt x="372876" y="198930"/>
                  </a:lnTo>
                  <a:lnTo>
                    <a:pt x="366540" y="133040"/>
                  </a:lnTo>
                  <a:lnTo>
                    <a:pt x="361459" y="67149"/>
                  </a:lnTo>
                  <a:lnTo>
                    <a:pt x="358925" y="1272"/>
                  </a:lnTo>
                  <a:lnTo>
                    <a:pt x="254929" y="0"/>
                  </a:lnTo>
                  <a:close/>
                </a:path>
              </a:pathLst>
            </a:custGeom>
            <a:solidFill>
              <a:srgbClr val="6F6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8109" y="5060957"/>
              <a:ext cx="189230" cy="38100"/>
            </a:xfrm>
            <a:custGeom>
              <a:avLst/>
              <a:gdLst/>
              <a:ahLst/>
              <a:cxnLst/>
              <a:rect l="l" t="t" r="r" b="b"/>
              <a:pathLst>
                <a:path w="189230" h="38100">
                  <a:moveTo>
                    <a:pt x="96392" y="0"/>
                  </a:moveTo>
                  <a:lnTo>
                    <a:pt x="77359" y="0"/>
                  </a:lnTo>
                  <a:lnTo>
                    <a:pt x="38039" y="2545"/>
                  </a:lnTo>
                  <a:lnTo>
                    <a:pt x="19019" y="5090"/>
                  </a:lnTo>
                  <a:lnTo>
                    <a:pt x="1267" y="6362"/>
                  </a:lnTo>
                  <a:lnTo>
                    <a:pt x="0" y="24050"/>
                  </a:lnTo>
                  <a:lnTo>
                    <a:pt x="41854" y="26595"/>
                  </a:lnTo>
                  <a:lnTo>
                    <a:pt x="84975" y="34230"/>
                  </a:lnTo>
                  <a:lnTo>
                    <a:pt x="106529" y="36775"/>
                  </a:lnTo>
                  <a:lnTo>
                    <a:pt x="126829" y="38047"/>
                  </a:lnTo>
                  <a:lnTo>
                    <a:pt x="145849" y="38047"/>
                  </a:lnTo>
                  <a:lnTo>
                    <a:pt x="162335" y="34230"/>
                  </a:lnTo>
                  <a:lnTo>
                    <a:pt x="177553" y="26595"/>
                  </a:lnTo>
                  <a:lnTo>
                    <a:pt x="188970" y="15142"/>
                  </a:lnTo>
                  <a:lnTo>
                    <a:pt x="172485" y="10180"/>
                  </a:lnTo>
                  <a:lnTo>
                    <a:pt x="154732" y="6362"/>
                  </a:lnTo>
                  <a:lnTo>
                    <a:pt x="135699" y="2545"/>
                  </a:lnTo>
                  <a:lnTo>
                    <a:pt x="96392" y="0"/>
                  </a:lnTo>
                  <a:close/>
                </a:path>
              </a:pathLst>
            </a:custGeom>
            <a:solidFill>
              <a:srgbClr val="FF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4794" y="5683147"/>
              <a:ext cx="189230" cy="314325"/>
            </a:xfrm>
            <a:custGeom>
              <a:avLst/>
              <a:gdLst/>
              <a:ahLst/>
              <a:cxnLst/>
              <a:rect l="l" t="t" r="r" b="b"/>
              <a:pathLst>
                <a:path w="189230" h="314325">
                  <a:moveTo>
                    <a:pt x="188970" y="0"/>
                  </a:moveTo>
                  <a:lnTo>
                    <a:pt x="166136" y="0"/>
                  </a:lnTo>
                  <a:lnTo>
                    <a:pt x="136966" y="25348"/>
                  </a:lnTo>
                  <a:lnTo>
                    <a:pt x="86242" y="81096"/>
                  </a:lnTo>
                  <a:lnTo>
                    <a:pt x="48189" y="143194"/>
                  </a:lnTo>
                  <a:lnTo>
                    <a:pt x="21554" y="209084"/>
                  </a:lnTo>
                  <a:lnTo>
                    <a:pt x="5068" y="278779"/>
                  </a:lnTo>
                  <a:lnTo>
                    <a:pt x="0" y="314270"/>
                  </a:lnTo>
                  <a:lnTo>
                    <a:pt x="134432" y="309192"/>
                  </a:lnTo>
                  <a:lnTo>
                    <a:pt x="139513" y="277520"/>
                  </a:lnTo>
                  <a:lnTo>
                    <a:pt x="143315" y="245834"/>
                  </a:lnTo>
                  <a:lnTo>
                    <a:pt x="148383" y="182476"/>
                  </a:lnTo>
                  <a:lnTo>
                    <a:pt x="155999" y="119119"/>
                  </a:lnTo>
                  <a:lnTo>
                    <a:pt x="161067" y="87433"/>
                  </a:lnTo>
                  <a:lnTo>
                    <a:pt x="167403" y="58293"/>
                  </a:lnTo>
                  <a:lnTo>
                    <a:pt x="177553" y="29140"/>
                  </a:lnTo>
                  <a:lnTo>
                    <a:pt x="188970" y="0"/>
                  </a:lnTo>
                  <a:close/>
                </a:path>
              </a:pathLst>
            </a:custGeom>
            <a:solidFill>
              <a:srgbClr val="4200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573761" y="4841096"/>
            <a:ext cx="2140436" cy="1211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51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45" dirty="0"/>
              <a:t>Pixel </a:t>
            </a:r>
            <a:r>
              <a:rPr sz="4400" spc="-250" dirty="0"/>
              <a:t>– </a:t>
            </a:r>
            <a:r>
              <a:rPr sz="4400" spc="-345" dirty="0"/>
              <a:t>based </a:t>
            </a:r>
            <a:r>
              <a:rPr sz="4400" spc="-335" dirty="0"/>
              <a:t>Approach</a:t>
            </a:r>
            <a:r>
              <a:rPr sz="4400" spc="-325" dirty="0"/>
              <a:t> </a:t>
            </a:r>
            <a:r>
              <a:rPr sz="4400" spc="-90" dirty="0"/>
              <a:t>...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90701" y="1597117"/>
            <a:ext cx="7449820" cy="4796790"/>
            <a:chOff x="790701" y="1597117"/>
            <a:chExt cx="7449820" cy="4796790"/>
          </a:xfrm>
        </p:grpSpPr>
        <p:sp>
          <p:nvSpPr>
            <p:cNvPr id="4" name="object 4"/>
            <p:cNvSpPr/>
            <p:nvPr/>
          </p:nvSpPr>
          <p:spPr>
            <a:xfrm>
              <a:off x="1604762" y="1597117"/>
              <a:ext cx="5818651" cy="160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6648" y="1606295"/>
              <a:ext cx="4878324" cy="1830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8873" y="1620773"/>
              <a:ext cx="5715000" cy="1499870"/>
            </a:xfrm>
            <a:custGeom>
              <a:avLst/>
              <a:gdLst/>
              <a:ahLst/>
              <a:cxnLst/>
              <a:rect l="l" t="t" r="r" b="b"/>
              <a:pathLst>
                <a:path w="5715000" h="1499870">
                  <a:moveTo>
                    <a:pt x="5465064" y="0"/>
                  </a:moveTo>
                  <a:lnTo>
                    <a:pt x="249936" y="0"/>
                  </a:lnTo>
                  <a:lnTo>
                    <a:pt x="205006" y="4026"/>
                  </a:lnTo>
                  <a:lnTo>
                    <a:pt x="162719" y="15635"/>
                  </a:lnTo>
                  <a:lnTo>
                    <a:pt x="123782" y="34120"/>
                  </a:lnTo>
                  <a:lnTo>
                    <a:pt x="88900" y="58777"/>
                  </a:lnTo>
                  <a:lnTo>
                    <a:pt x="58777" y="88900"/>
                  </a:lnTo>
                  <a:lnTo>
                    <a:pt x="34120" y="123782"/>
                  </a:lnTo>
                  <a:lnTo>
                    <a:pt x="15635" y="162719"/>
                  </a:lnTo>
                  <a:lnTo>
                    <a:pt x="4026" y="205006"/>
                  </a:lnTo>
                  <a:lnTo>
                    <a:pt x="0" y="249936"/>
                  </a:lnTo>
                  <a:lnTo>
                    <a:pt x="0" y="1249679"/>
                  </a:lnTo>
                  <a:lnTo>
                    <a:pt x="4026" y="1294609"/>
                  </a:lnTo>
                  <a:lnTo>
                    <a:pt x="15635" y="1336896"/>
                  </a:lnTo>
                  <a:lnTo>
                    <a:pt x="34120" y="1375833"/>
                  </a:lnTo>
                  <a:lnTo>
                    <a:pt x="58777" y="1410715"/>
                  </a:lnTo>
                  <a:lnTo>
                    <a:pt x="88899" y="1440838"/>
                  </a:lnTo>
                  <a:lnTo>
                    <a:pt x="123782" y="1465495"/>
                  </a:lnTo>
                  <a:lnTo>
                    <a:pt x="162719" y="1483980"/>
                  </a:lnTo>
                  <a:lnTo>
                    <a:pt x="205006" y="1495589"/>
                  </a:lnTo>
                  <a:lnTo>
                    <a:pt x="249936" y="1499615"/>
                  </a:lnTo>
                  <a:lnTo>
                    <a:pt x="5465064" y="1499615"/>
                  </a:lnTo>
                  <a:lnTo>
                    <a:pt x="5509993" y="1495589"/>
                  </a:lnTo>
                  <a:lnTo>
                    <a:pt x="5552280" y="1483980"/>
                  </a:lnTo>
                  <a:lnTo>
                    <a:pt x="5591217" y="1465495"/>
                  </a:lnTo>
                  <a:lnTo>
                    <a:pt x="5626100" y="1440838"/>
                  </a:lnTo>
                  <a:lnTo>
                    <a:pt x="5656222" y="1410715"/>
                  </a:lnTo>
                  <a:lnTo>
                    <a:pt x="5680879" y="1375833"/>
                  </a:lnTo>
                  <a:lnTo>
                    <a:pt x="5699364" y="1336896"/>
                  </a:lnTo>
                  <a:lnTo>
                    <a:pt x="5710973" y="1294609"/>
                  </a:lnTo>
                  <a:lnTo>
                    <a:pt x="5715000" y="1249679"/>
                  </a:lnTo>
                  <a:lnTo>
                    <a:pt x="5715000" y="249936"/>
                  </a:lnTo>
                  <a:lnTo>
                    <a:pt x="5710973" y="205006"/>
                  </a:lnTo>
                  <a:lnTo>
                    <a:pt x="5699364" y="162719"/>
                  </a:lnTo>
                  <a:lnTo>
                    <a:pt x="5680879" y="123782"/>
                  </a:lnTo>
                  <a:lnTo>
                    <a:pt x="5656222" y="88900"/>
                  </a:lnTo>
                  <a:lnTo>
                    <a:pt x="5626100" y="58777"/>
                  </a:lnTo>
                  <a:lnTo>
                    <a:pt x="5591217" y="34120"/>
                  </a:lnTo>
                  <a:lnTo>
                    <a:pt x="5552280" y="15635"/>
                  </a:lnTo>
                  <a:lnTo>
                    <a:pt x="5509993" y="4026"/>
                  </a:lnTo>
                  <a:lnTo>
                    <a:pt x="5465064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5251" y="1607311"/>
              <a:ext cx="5762625" cy="1536700"/>
            </a:xfrm>
            <a:custGeom>
              <a:avLst/>
              <a:gdLst/>
              <a:ahLst/>
              <a:cxnLst/>
              <a:rect l="l" t="t" r="r" b="b"/>
              <a:pathLst>
                <a:path w="5762625" h="1536700">
                  <a:moveTo>
                    <a:pt x="221361" y="12700"/>
                  </a:moveTo>
                  <a:lnTo>
                    <a:pt x="165989" y="12700"/>
                  </a:lnTo>
                  <a:lnTo>
                    <a:pt x="142112" y="25400"/>
                  </a:lnTo>
                  <a:lnTo>
                    <a:pt x="119634" y="38100"/>
                  </a:lnTo>
                  <a:lnTo>
                    <a:pt x="98679" y="63500"/>
                  </a:lnTo>
                  <a:lnTo>
                    <a:pt x="79375" y="76200"/>
                  </a:lnTo>
                  <a:lnTo>
                    <a:pt x="61722" y="101600"/>
                  </a:lnTo>
                  <a:lnTo>
                    <a:pt x="46100" y="114300"/>
                  </a:lnTo>
                  <a:lnTo>
                    <a:pt x="32512" y="139700"/>
                  </a:lnTo>
                  <a:lnTo>
                    <a:pt x="12065" y="190500"/>
                  </a:lnTo>
                  <a:lnTo>
                    <a:pt x="3048" y="228600"/>
                  </a:lnTo>
                  <a:lnTo>
                    <a:pt x="0" y="266700"/>
                  </a:lnTo>
                  <a:lnTo>
                    <a:pt x="0" y="1270000"/>
                  </a:lnTo>
                  <a:lnTo>
                    <a:pt x="3175" y="1308100"/>
                  </a:lnTo>
                  <a:lnTo>
                    <a:pt x="12700" y="1346200"/>
                  </a:lnTo>
                  <a:lnTo>
                    <a:pt x="33655" y="1397000"/>
                  </a:lnTo>
                  <a:lnTo>
                    <a:pt x="63246" y="1447800"/>
                  </a:lnTo>
                  <a:lnTo>
                    <a:pt x="81025" y="1460500"/>
                  </a:lnTo>
                  <a:lnTo>
                    <a:pt x="100456" y="1485900"/>
                  </a:lnTo>
                  <a:lnTo>
                    <a:pt x="121539" y="1498600"/>
                  </a:lnTo>
                  <a:lnTo>
                    <a:pt x="144145" y="1511300"/>
                  </a:lnTo>
                  <a:lnTo>
                    <a:pt x="168148" y="1524000"/>
                  </a:lnTo>
                  <a:lnTo>
                    <a:pt x="192786" y="1536700"/>
                  </a:lnTo>
                  <a:lnTo>
                    <a:pt x="5557520" y="1536700"/>
                  </a:lnTo>
                  <a:lnTo>
                    <a:pt x="5571236" y="1524000"/>
                  </a:lnTo>
                  <a:lnTo>
                    <a:pt x="209296" y="1524000"/>
                  </a:lnTo>
                  <a:lnTo>
                    <a:pt x="197104" y="1511300"/>
                  </a:lnTo>
                  <a:lnTo>
                    <a:pt x="173609" y="1511300"/>
                  </a:lnTo>
                  <a:lnTo>
                    <a:pt x="151003" y="1498600"/>
                  </a:lnTo>
                  <a:lnTo>
                    <a:pt x="129793" y="1485900"/>
                  </a:lnTo>
                  <a:lnTo>
                    <a:pt x="109855" y="1473200"/>
                  </a:lnTo>
                  <a:lnTo>
                    <a:pt x="91567" y="1447800"/>
                  </a:lnTo>
                  <a:lnTo>
                    <a:pt x="74803" y="1435100"/>
                  </a:lnTo>
                  <a:lnTo>
                    <a:pt x="59943" y="1409700"/>
                  </a:lnTo>
                  <a:lnTo>
                    <a:pt x="47117" y="1397000"/>
                  </a:lnTo>
                  <a:lnTo>
                    <a:pt x="36195" y="1371600"/>
                  </a:lnTo>
                  <a:lnTo>
                    <a:pt x="23875" y="1333500"/>
                  </a:lnTo>
                  <a:lnTo>
                    <a:pt x="17018" y="1295400"/>
                  </a:lnTo>
                  <a:lnTo>
                    <a:pt x="15748" y="1270000"/>
                  </a:lnTo>
                  <a:lnTo>
                    <a:pt x="15748" y="266700"/>
                  </a:lnTo>
                  <a:lnTo>
                    <a:pt x="18668" y="228600"/>
                  </a:lnTo>
                  <a:lnTo>
                    <a:pt x="27305" y="190500"/>
                  </a:lnTo>
                  <a:lnTo>
                    <a:pt x="46736" y="152400"/>
                  </a:lnTo>
                  <a:lnTo>
                    <a:pt x="59562" y="127000"/>
                  </a:lnTo>
                  <a:lnTo>
                    <a:pt x="74422" y="101600"/>
                  </a:lnTo>
                  <a:lnTo>
                    <a:pt x="91059" y="88900"/>
                  </a:lnTo>
                  <a:lnTo>
                    <a:pt x="109220" y="76200"/>
                  </a:lnTo>
                  <a:lnTo>
                    <a:pt x="129159" y="50800"/>
                  </a:lnTo>
                  <a:lnTo>
                    <a:pt x="150368" y="38100"/>
                  </a:lnTo>
                  <a:lnTo>
                    <a:pt x="172847" y="38100"/>
                  </a:lnTo>
                  <a:lnTo>
                    <a:pt x="196596" y="25400"/>
                  </a:lnTo>
                  <a:lnTo>
                    <a:pt x="208915" y="25400"/>
                  </a:lnTo>
                  <a:lnTo>
                    <a:pt x="221361" y="12700"/>
                  </a:lnTo>
                  <a:close/>
                </a:path>
                <a:path w="5762625" h="1536700">
                  <a:moveTo>
                    <a:pt x="5594096" y="12700"/>
                  </a:moveTo>
                  <a:lnTo>
                    <a:pt x="5540502" y="12700"/>
                  </a:lnTo>
                  <a:lnTo>
                    <a:pt x="5552948" y="25400"/>
                  </a:lnTo>
                  <a:lnTo>
                    <a:pt x="5565140" y="25400"/>
                  </a:lnTo>
                  <a:lnTo>
                    <a:pt x="5588762" y="38100"/>
                  </a:lnTo>
                  <a:lnTo>
                    <a:pt x="5611241" y="38100"/>
                  </a:lnTo>
                  <a:lnTo>
                    <a:pt x="5632450" y="50800"/>
                  </a:lnTo>
                  <a:lnTo>
                    <a:pt x="5652389" y="76200"/>
                  </a:lnTo>
                  <a:lnTo>
                    <a:pt x="5670804" y="88900"/>
                  </a:lnTo>
                  <a:lnTo>
                    <a:pt x="5687441" y="101600"/>
                  </a:lnTo>
                  <a:lnTo>
                    <a:pt x="5702300" y="127000"/>
                  </a:lnTo>
                  <a:lnTo>
                    <a:pt x="5715127" y="152400"/>
                  </a:lnTo>
                  <a:lnTo>
                    <a:pt x="5726049" y="165100"/>
                  </a:lnTo>
                  <a:lnTo>
                    <a:pt x="5738241" y="203200"/>
                  </a:lnTo>
                  <a:lnTo>
                    <a:pt x="5745099" y="241300"/>
                  </a:lnTo>
                  <a:lnTo>
                    <a:pt x="5746496" y="266700"/>
                  </a:lnTo>
                  <a:lnTo>
                    <a:pt x="5746496" y="1270000"/>
                  </a:lnTo>
                  <a:lnTo>
                    <a:pt x="5743575" y="1308100"/>
                  </a:lnTo>
                  <a:lnTo>
                    <a:pt x="5734939" y="1346200"/>
                  </a:lnTo>
                  <a:lnTo>
                    <a:pt x="5715508" y="1397000"/>
                  </a:lnTo>
                  <a:lnTo>
                    <a:pt x="5702681" y="1409700"/>
                  </a:lnTo>
                  <a:lnTo>
                    <a:pt x="5687822" y="1435100"/>
                  </a:lnTo>
                  <a:lnTo>
                    <a:pt x="5671312" y="1447800"/>
                  </a:lnTo>
                  <a:lnTo>
                    <a:pt x="5652897" y="1473200"/>
                  </a:lnTo>
                  <a:lnTo>
                    <a:pt x="5633084" y="1485900"/>
                  </a:lnTo>
                  <a:lnTo>
                    <a:pt x="5611876" y="1498600"/>
                  </a:lnTo>
                  <a:lnTo>
                    <a:pt x="5589524" y="1511300"/>
                  </a:lnTo>
                  <a:lnTo>
                    <a:pt x="5565775" y="1511300"/>
                  </a:lnTo>
                  <a:lnTo>
                    <a:pt x="5553329" y="1524000"/>
                  </a:lnTo>
                  <a:lnTo>
                    <a:pt x="5596382" y="1524000"/>
                  </a:lnTo>
                  <a:lnTo>
                    <a:pt x="5620131" y="1511300"/>
                  </a:lnTo>
                  <a:lnTo>
                    <a:pt x="5642609" y="1498600"/>
                  </a:lnTo>
                  <a:lnTo>
                    <a:pt x="5663438" y="1485900"/>
                  </a:lnTo>
                  <a:lnTo>
                    <a:pt x="5682996" y="1460500"/>
                  </a:lnTo>
                  <a:lnTo>
                    <a:pt x="5700522" y="1447800"/>
                  </a:lnTo>
                  <a:lnTo>
                    <a:pt x="5729732" y="1397000"/>
                  </a:lnTo>
                  <a:lnTo>
                    <a:pt x="5750179" y="1346200"/>
                  </a:lnTo>
                  <a:lnTo>
                    <a:pt x="5759196" y="1308100"/>
                  </a:lnTo>
                  <a:lnTo>
                    <a:pt x="5762244" y="1270000"/>
                  </a:lnTo>
                  <a:lnTo>
                    <a:pt x="5762244" y="266700"/>
                  </a:lnTo>
                  <a:lnTo>
                    <a:pt x="5759069" y="228600"/>
                  </a:lnTo>
                  <a:lnTo>
                    <a:pt x="5749544" y="190500"/>
                  </a:lnTo>
                  <a:lnTo>
                    <a:pt x="5728589" y="139700"/>
                  </a:lnTo>
                  <a:lnTo>
                    <a:pt x="5698998" y="88900"/>
                  </a:lnTo>
                  <a:lnTo>
                    <a:pt x="5661787" y="63500"/>
                  </a:lnTo>
                  <a:lnTo>
                    <a:pt x="5640705" y="38100"/>
                  </a:lnTo>
                  <a:lnTo>
                    <a:pt x="5618099" y="25400"/>
                  </a:lnTo>
                  <a:lnTo>
                    <a:pt x="5594096" y="12700"/>
                  </a:lnTo>
                  <a:close/>
                </a:path>
                <a:path w="5762625" h="1536700">
                  <a:moveTo>
                    <a:pt x="5549011" y="1498600"/>
                  </a:moveTo>
                  <a:lnTo>
                    <a:pt x="212852" y="1498600"/>
                  </a:lnTo>
                  <a:lnTo>
                    <a:pt x="224536" y="1511300"/>
                  </a:lnTo>
                  <a:lnTo>
                    <a:pt x="5537200" y="1511300"/>
                  </a:lnTo>
                  <a:lnTo>
                    <a:pt x="5549011" y="1498600"/>
                  </a:lnTo>
                  <a:close/>
                </a:path>
                <a:path w="5762625" h="1536700">
                  <a:moveTo>
                    <a:pt x="207391" y="50800"/>
                  </a:moveTo>
                  <a:lnTo>
                    <a:pt x="158496" y="50800"/>
                  </a:lnTo>
                  <a:lnTo>
                    <a:pt x="138556" y="63500"/>
                  </a:lnTo>
                  <a:lnTo>
                    <a:pt x="119887" y="88900"/>
                  </a:lnTo>
                  <a:lnTo>
                    <a:pt x="102743" y="101600"/>
                  </a:lnTo>
                  <a:lnTo>
                    <a:pt x="86995" y="114300"/>
                  </a:lnTo>
                  <a:lnTo>
                    <a:pt x="73025" y="139700"/>
                  </a:lnTo>
                  <a:lnTo>
                    <a:pt x="60960" y="152400"/>
                  </a:lnTo>
                  <a:lnTo>
                    <a:pt x="50673" y="177800"/>
                  </a:lnTo>
                  <a:lnTo>
                    <a:pt x="42418" y="203200"/>
                  </a:lnTo>
                  <a:lnTo>
                    <a:pt x="39243" y="203200"/>
                  </a:lnTo>
                  <a:lnTo>
                    <a:pt x="32766" y="241300"/>
                  </a:lnTo>
                  <a:lnTo>
                    <a:pt x="31496" y="266700"/>
                  </a:lnTo>
                  <a:lnTo>
                    <a:pt x="31496" y="1270000"/>
                  </a:lnTo>
                  <a:lnTo>
                    <a:pt x="34290" y="1308100"/>
                  </a:lnTo>
                  <a:lnTo>
                    <a:pt x="42291" y="1346200"/>
                  </a:lnTo>
                  <a:lnTo>
                    <a:pt x="50292" y="1358900"/>
                  </a:lnTo>
                  <a:lnTo>
                    <a:pt x="60579" y="1384300"/>
                  </a:lnTo>
                  <a:lnTo>
                    <a:pt x="72643" y="1409700"/>
                  </a:lnTo>
                  <a:lnTo>
                    <a:pt x="86487" y="1422400"/>
                  </a:lnTo>
                  <a:lnTo>
                    <a:pt x="102108" y="1435100"/>
                  </a:lnTo>
                  <a:lnTo>
                    <a:pt x="119253" y="1460500"/>
                  </a:lnTo>
                  <a:lnTo>
                    <a:pt x="137922" y="1473200"/>
                  </a:lnTo>
                  <a:lnTo>
                    <a:pt x="157861" y="1485900"/>
                  </a:lnTo>
                  <a:lnTo>
                    <a:pt x="179070" y="1498600"/>
                  </a:lnTo>
                  <a:lnTo>
                    <a:pt x="238252" y="1498600"/>
                  </a:lnTo>
                  <a:lnTo>
                    <a:pt x="227330" y="1485900"/>
                  </a:lnTo>
                  <a:lnTo>
                    <a:pt x="205740" y="1485900"/>
                  </a:lnTo>
                  <a:lnTo>
                    <a:pt x="184404" y="1473200"/>
                  </a:lnTo>
                  <a:lnTo>
                    <a:pt x="164719" y="1473200"/>
                  </a:lnTo>
                  <a:lnTo>
                    <a:pt x="146050" y="1460500"/>
                  </a:lnTo>
                  <a:lnTo>
                    <a:pt x="128778" y="1447800"/>
                  </a:lnTo>
                  <a:lnTo>
                    <a:pt x="112775" y="1422400"/>
                  </a:lnTo>
                  <a:lnTo>
                    <a:pt x="98171" y="1409700"/>
                  </a:lnTo>
                  <a:lnTo>
                    <a:pt x="85217" y="1397000"/>
                  </a:lnTo>
                  <a:lnTo>
                    <a:pt x="74041" y="1371600"/>
                  </a:lnTo>
                  <a:lnTo>
                    <a:pt x="64516" y="1358900"/>
                  </a:lnTo>
                  <a:lnTo>
                    <a:pt x="57023" y="1333500"/>
                  </a:lnTo>
                  <a:lnTo>
                    <a:pt x="54102" y="1320800"/>
                  </a:lnTo>
                  <a:lnTo>
                    <a:pt x="51689" y="1320800"/>
                  </a:lnTo>
                  <a:lnTo>
                    <a:pt x="49784" y="1308100"/>
                  </a:lnTo>
                  <a:lnTo>
                    <a:pt x="48260" y="1295400"/>
                  </a:lnTo>
                  <a:lnTo>
                    <a:pt x="47498" y="1282700"/>
                  </a:lnTo>
                  <a:lnTo>
                    <a:pt x="47243" y="1270000"/>
                  </a:lnTo>
                  <a:lnTo>
                    <a:pt x="47243" y="266700"/>
                  </a:lnTo>
                  <a:lnTo>
                    <a:pt x="47498" y="254000"/>
                  </a:lnTo>
                  <a:lnTo>
                    <a:pt x="48514" y="241300"/>
                  </a:lnTo>
                  <a:lnTo>
                    <a:pt x="49911" y="228600"/>
                  </a:lnTo>
                  <a:lnTo>
                    <a:pt x="51943" y="228600"/>
                  </a:lnTo>
                  <a:lnTo>
                    <a:pt x="54483" y="215900"/>
                  </a:lnTo>
                  <a:lnTo>
                    <a:pt x="57658" y="203200"/>
                  </a:lnTo>
                  <a:lnTo>
                    <a:pt x="65405" y="177800"/>
                  </a:lnTo>
                  <a:lnTo>
                    <a:pt x="75056" y="165100"/>
                  </a:lnTo>
                  <a:lnTo>
                    <a:pt x="86487" y="139700"/>
                  </a:lnTo>
                  <a:lnTo>
                    <a:pt x="99568" y="127000"/>
                  </a:lnTo>
                  <a:lnTo>
                    <a:pt x="114300" y="114300"/>
                  </a:lnTo>
                  <a:lnTo>
                    <a:pt x="130556" y="88900"/>
                  </a:lnTo>
                  <a:lnTo>
                    <a:pt x="147955" y="76200"/>
                  </a:lnTo>
                  <a:lnTo>
                    <a:pt x="166624" y="76200"/>
                  </a:lnTo>
                  <a:lnTo>
                    <a:pt x="186562" y="63500"/>
                  </a:lnTo>
                  <a:lnTo>
                    <a:pt x="207391" y="50800"/>
                  </a:lnTo>
                  <a:close/>
                </a:path>
                <a:path w="5762625" h="1536700">
                  <a:moveTo>
                    <a:pt x="5604383" y="50800"/>
                  </a:moveTo>
                  <a:lnTo>
                    <a:pt x="5556758" y="50800"/>
                  </a:lnTo>
                  <a:lnTo>
                    <a:pt x="5577967" y="63500"/>
                  </a:lnTo>
                  <a:lnTo>
                    <a:pt x="5597525" y="76200"/>
                  </a:lnTo>
                  <a:lnTo>
                    <a:pt x="5633466" y="101600"/>
                  </a:lnTo>
                  <a:lnTo>
                    <a:pt x="5664073" y="127000"/>
                  </a:lnTo>
                  <a:lnTo>
                    <a:pt x="5688203" y="165100"/>
                  </a:lnTo>
                  <a:lnTo>
                    <a:pt x="5697728" y="177800"/>
                  </a:lnTo>
                  <a:lnTo>
                    <a:pt x="5705221" y="203200"/>
                  </a:lnTo>
                  <a:lnTo>
                    <a:pt x="5708015" y="215900"/>
                  </a:lnTo>
                  <a:lnTo>
                    <a:pt x="5710555" y="228600"/>
                  </a:lnTo>
                  <a:lnTo>
                    <a:pt x="5712459" y="241300"/>
                  </a:lnTo>
                  <a:lnTo>
                    <a:pt x="5713857" y="241300"/>
                  </a:lnTo>
                  <a:lnTo>
                    <a:pt x="5714746" y="254000"/>
                  </a:lnTo>
                  <a:lnTo>
                    <a:pt x="5715000" y="266700"/>
                  </a:lnTo>
                  <a:lnTo>
                    <a:pt x="5715000" y="1270000"/>
                  </a:lnTo>
                  <a:lnTo>
                    <a:pt x="5714746" y="1282700"/>
                  </a:lnTo>
                  <a:lnTo>
                    <a:pt x="5713730" y="1295400"/>
                  </a:lnTo>
                  <a:lnTo>
                    <a:pt x="5712333" y="1308100"/>
                  </a:lnTo>
                  <a:lnTo>
                    <a:pt x="5710301" y="1320800"/>
                  </a:lnTo>
                  <a:lnTo>
                    <a:pt x="5707761" y="1320800"/>
                  </a:lnTo>
                  <a:lnTo>
                    <a:pt x="5704586" y="1333500"/>
                  </a:lnTo>
                  <a:lnTo>
                    <a:pt x="5696839" y="1358900"/>
                  </a:lnTo>
                  <a:lnTo>
                    <a:pt x="5687187" y="1384300"/>
                  </a:lnTo>
                  <a:lnTo>
                    <a:pt x="5675757" y="1397000"/>
                  </a:lnTo>
                  <a:lnTo>
                    <a:pt x="5662676" y="1409700"/>
                  </a:lnTo>
                  <a:lnTo>
                    <a:pt x="5647944" y="1435100"/>
                  </a:lnTo>
                  <a:lnTo>
                    <a:pt x="5631815" y="1447800"/>
                  </a:lnTo>
                  <a:lnTo>
                    <a:pt x="5614289" y="1460500"/>
                  </a:lnTo>
                  <a:lnTo>
                    <a:pt x="5595620" y="1473200"/>
                  </a:lnTo>
                  <a:lnTo>
                    <a:pt x="5575681" y="1473200"/>
                  </a:lnTo>
                  <a:lnTo>
                    <a:pt x="5554980" y="1485900"/>
                  </a:lnTo>
                  <a:lnTo>
                    <a:pt x="5533644" y="1485900"/>
                  </a:lnTo>
                  <a:lnTo>
                    <a:pt x="5522595" y="1498600"/>
                  </a:lnTo>
                  <a:lnTo>
                    <a:pt x="5582539" y="1498600"/>
                  </a:lnTo>
                  <a:lnTo>
                    <a:pt x="5603748" y="1485900"/>
                  </a:lnTo>
                  <a:lnTo>
                    <a:pt x="5623687" y="1473200"/>
                  </a:lnTo>
                  <a:lnTo>
                    <a:pt x="5642356" y="1460500"/>
                  </a:lnTo>
                  <a:lnTo>
                    <a:pt x="5659628" y="1435100"/>
                  </a:lnTo>
                  <a:lnTo>
                    <a:pt x="5675249" y="1422400"/>
                  </a:lnTo>
                  <a:lnTo>
                    <a:pt x="5689219" y="1409700"/>
                  </a:lnTo>
                  <a:lnTo>
                    <a:pt x="5701283" y="1384300"/>
                  </a:lnTo>
                  <a:lnTo>
                    <a:pt x="5711571" y="1358900"/>
                  </a:lnTo>
                  <a:lnTo>
                    <a:pt x="5719826" y="1346200"/>
                  </a:lnTo>
                  <a:lnTo>
                    <a:pt x="5727954" y="1308100"/>
                  </a:lnTo>
                  <a:lnTo>
                    <a:pt x="5730748" y="1270000"/>
                  </a:lnTo>
                  <a:lnTo>
                    <a:pt x="5730748" y="266700"/>
                  </a:lnTo>
                  <a:lnTo>
                    <a:pt x="5727954" y="228600"/>
                  </a:lnTo>
                  <a:lnTo>
                    <a:pt x="5723128" y="203200"/>
                  </a:lnTo>
                  <a:lnTo>
                    <a:pt x="5719953" y="203200"/>
                  </a:lnTo>
                  <a:lnTo>
                    <a:pt x="5711952" y="177800"/>
                  </a:lnTo>
                  <a:lnTo>
                    <a:pt x="5701665" y="152400"/>
                  </a:lnTo>
                  <a:lnTo>
                    <a:pt x="5689600" y="139700"/>
                  </a:lnTo>
                  <a:lnTo>
                    <a:pt x="5675757" y="114300"/>
                  </a:lnTo>
                  <a:lnTo>
                    <a:pt x="5660136" y="101600"/>
                  </a:lnTo>
                  <a:lnTo>
                    <a:pt x="5642991" y="88900"/>
                  </a:lnTo>
                  <a:lnTo>
                    <a:pt x="5624322" y="63500"/>
                  </a:lnTo>
                  <a:lnTo>
                    <a:pt x="5604383" y="50800"/>
                  </a:lnTo>
                  <a:close/>
                </a:path>
                <a:path w="5762625" h="1536700">
                  <a:moveTo>
                    <a:pt x="250952" y="38100"/>
                  </a:moveTo>
                  <a:lnTo>
                    <a:pt x="201930" y="38100"/>
                  </a:lnTo>
                  <a:lnTo>
                    <a:pt x="179705" y="50800"/>
                  </a:lnTo>
                  <a:lnTo>
                    <a:pt x="239649" y="50800"/>
                  </a:lnTo>
                  <a:lnTo>
                    <a:pt x="250952" y="38100"/>
                  </a:lnTo>
                  <a:close/>
                </a:path>
                <a:path w="5762625" h="1536700">
                  <a:moveTo>
                    <a:pt x="5560949" y="38100"/>
                  </a:moveTo>
                  <a:lnTo>
                    <a:pt x="5501005" y="38100"/>
                  </a:lnTo>
                  <a:lnTo>
                    <a:pt x="5512308" y="50800"/>
                  </a:lnTo>
                  <a:lnTo>
                    <a:pt x="5583301" y="50800"/>
                  </a:lnTo>
                  <a:lnTo>
                    <a:pt x="5560949" y="38100"/>
                  </a:lnTo>
                  <a:close/>
                </a:path>
                <a:path w="5762625" h="1536700">
                  <a:moveTo>
                    <a:pt x="5525897" y="25400"/>
                  </a:moveTo>
                  <a:lnTo>
                    <a:pt x="236855" y="25400"/>
                  </a:lnTo>
                  <a:lnTo>
                    <a:pt x="224917" y="38100"/>
                  </a:lnTo>
                  <a:lnTo>
                    <a:pt x="5537708" y="38100"/>
                  </a:lnTo>
                  <a:lnTo>
                    <a:pt x="5525897" y="25400"/>
                  </a:lnTo>
                  <a:close/>
                </a:path>
                <a:path w="5762625" h="1536700">
                  <a:moveTo>
                    <a:pt x="5556631" y="0"/>
                  </a:moveTo>
                  <a:lnTo>
                    <a:pt x="204470" y="0"/>
                  </a:lnTo>
                  <a:lnTo>
                    <a:pt x="191135" y="12700"/>
                  </a:lnTo>
                  <a:lnTo>
                    <a:pt x="5569458" y="12700"/>
                  </a:lnTo>
                  <a:lnTo>
                    <a:pt x="55566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6079" y="1615439"/>
              <a:ext cx="3298698" cy="7871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4748" y="2042159"/>
              <a:ext cx="4804409" cy="7871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2219" y="2353055"/>
              <a:ext cx="4008881" cy="10187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8316" y="2359164"/>
              <a:ext cx="3966972" cy="9768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861" y="4953762"/>
              <a:ext cx="7429500" cy="1430020"/>
            </a:xfrm>
            <a:custGeom>
              <a:avLst/>
              <a:gdLst/>
              <a:ahLst/>
              <a:cxnLst/>
              <a:rect l="l" t="t" r="r" b="b"/>
              <a:pathLst>
                <a:path w="7429500" h="1430020">
                  <a:moveTo>
                    <a:pt x="7191248" y="0"/>
                  </a:moveTo>
                  <a:lnTo>
                    <a:pt x="238251" y="0"/>
                  </a:lnTo>
                  <a:lnTo>
                    <a:pt x="190235" y="4840"/>
                  </a:lnTo>
                  <a:lnTo>
                    <a:pt x="145512" y="18724"/>
                  </a:lnTo>
                  <a:lnTo>
                    <a:pt x="105042" y="40692"/>
                  </a:lnTo>
                  <a:lnTo>
                    <a:pt x="69781" y="69786"/>
                  </a:lnTo>
                  <a:lnTo>
                    <a:pt x="40689" y="105047"/>
                  </a:lnTo>
                  <a:lnTo>
                    <a:pt x="18722" y="145518"/>
                  </a:lnTo>
                  <a:lnTo>
                    <a:pt x="4840" y="190239"/>
                  </a:lnTo>
                  <a:lnTo>
                    <a:pt x="0" y="238251"/>
                  </a:lnTo>
                  <a:lnTo>
                    <a:pt x="0" y="1191247"/>
                  </a:lnTo>
                  <a:lnTo>
                    <a:pt x="4840" y="1239268"/>
                  </a:lnTo>
                  <a:lnTo>
                    <a:pt x="18722" y="1283993"/>
                  </a:lnTo>
                  <a:lnTo>
                    <a:pt x="40689" y="1324466"/>
                  </a:lnTo>
                  <a:lnTo>
                    <a:pt x="69781" y="1359728"/>
                  </a:lnTo>
                  <a:lnTo>
                    <a:pt x="105042" y="1388822"/>
                  </a:lnTo>
                  <a:lnTo>
                    <a:pt x="145512" y="1410789"/>
                  </a:lnTo>
                  <a:lnTo>
                    <a:pt x="190235" y="1424671"/>
                  </a:lnTo>
                  <a:lnTo>
                    <a:pt x="238251" y="1429512"/>
                  </a:lnTo>
                  <a:lnTo>
                    <a:pt x="7191248" y="1429512"/>
                  </a:lnTo>
                  <a:lnTo>
                    <a:pt x="7239260" y="1424671"/>
                  </a:lnTo>
                  <a:lnTo>
                    <a:pt x="7283981" y="1410789"/>
                  </a:lnTo>
                  <a:lnTo>
                    <a:pt x="7324452" y="1388822"/>
                  </a:lnTo>
                  <a:lnTo>
                    <a:pt x="7359713" y="1359728"/>
                  </a:lnTo>
                  <a:lnTo>
                    <a:pt x="7388807" y="1324466"/>
                  </a:lnTo>
                  <a:lnTo>
                    <a:pt x="7410775" y="1283993"/>
                  </a:lnTo>
                  <a:lnTo>
                    <a:pt x="7424659" y="1239268"/>
                  </a:lnTo>
                  <a:lnTo>
                    <a:pt x="7429500" y="1191247"/>
                  </a:lnTo>
                  <a:lnTo>
                    <a:pt x="7429500" y="238251"/>
                  </a:lnTo>
                  <a:lnTo>
                    <a:pt x="7424659" y="190239"/>
                  </a:lnTo>
                  <a:lnTo>
                    <a:pt x="7410775" y="145518"/>
                  </a:lnTo>
                  <a:lnTo>
                    <a:pt x="7388807" y="105047"/>
                  </a:lnTo>
                  <a:lnTo>
                    <a:pt x="7359713" y="69786"/>
                  </a:lnTo>
                  <a:lnTo>
                    <a:pt x="7324452" y="40692"/>
                  </a:lnTo>
                  <a:lnTo>
                    <a:pt x="7283981" y="18724"/>
                  </a:lnTo>
                  <a:lnTo>
                    <a:pt x="7239260" y="4840"/>
                  </a:lnTo>
                  <a:lnTo>
                    <a:pt x="719124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861" y="4953762"/>
              <a:ext cx="7429500" cy="1430020"/>
            </a:xfrm>
            <a:custGeom>
              <a:avLst/>
              <a:gdLst/>
              <a:ahLst/>
              <a:cxnLst/>
              <a:rect l="l" t="t" r="r" b="b"/>
              <a:pathLst>
                <a:path w="7429500" h="1430020">
                  <a:moveTo>
                    <a:pt x="0" y="238251"/>
                  </a:moveTo>
                  <a:lnTo>
                    <a:pt x="4840" y="190239"/>
                  </a:lnTo>
                  <a:lnTo>
                    <a:pt x="18722" y="145518"/>
                  </a:lnTo>
                  <a:lnTo>
                    <a:pt x="40689" y="105047"/>
                  </a:lnTo>
                  <a:lnTo>
                    <a:pt x="69781" y="69786"/>
                  </a:lnTo>
                  <a:lnTo>
                    <a:pt x="105042" y="40692"/>
                  </a:lnTo>
                  <a:lnTo>
                    <a:pt x="145512" y="18724"/>
                  </a:lnTo>
                  <a:lnTo>
                    <a:pt x="190235" y="4840"/>
                  </a:lnTo>
                  <a:lnTo>
                    <a:pt x="238251" y="0"/>
                  </a:lnTo>
                  <a:lnTo>
                    <a:pt x="7191248" y="0"/>
                  </a:lnTo>
                  <a:lnTo>
                    <a:pt x="7239260" y="4840"/>
                  </a:lnTo>
                  <a:lnTo>
                    <a:pt x="7283981" y="18724"/>
                  </a:lnTo>
                  <a:lnTo>
                    <a:pt x="7324452" y="40692"/>
                  </a:lnTo>
                  <a:lnTo>
                    <a:pt x="7359713" y="69786"/>
                  </a:lnTo>
                  <a:lnTo>
                    <a:pt x="7388807" y="105047"/>
                  </a:lnTo>
                  <a:lnTo>
                    <a:pt x="7410775" y="145518"/>
                  </a:lnTo>
                  <a:lnTo>
                    <a:pt x="7424659" y="190239"/>
                  </a:lnTo>
                  <a:lnTo>
                    <a:pt x="7429500" y="238251"/>
                  </a:lnTo>
                  <a:lnTo>
                    <a:pt x="7429500" y="1191247"/>
                  </a:lnTo>
                  <a:lnTo>
                    <a:pt x="7424659" y="1239268"/>
                  </a:lnTo>
                  <a:lnTo>
                    <a:pt x="7410775" y="1283993"/>
                  </a:lnTo>
                  <a:lnTo>
                    <a:pt x="7388807" y="1324466"/>
                  </a:lnTo>
                  <a:lnTo>
                    <a:pt x="7359713" y="1359728"/>
                  </a:lnTo>
                  <a:lnTo>
                    <a:pt x="7324452" y="1388822"/>
                  </a:lnTo>
                  <a:lnTo>
                    <a:pt x="7283981" y="1410789"/>
                  </a:lnTo>
                  <a:lnTo>
                    <a:pt x="7239260" y="1424671"/>
                  </a:lnTo>
                  <a:lnTo>
                    <a:pt x="7191248" y="1429512"/>
                  </a:lnTo>
                  <a:lnTo>
                    <a:pt x="238251" y="1429512"/>
                  </a:lnTo>
                  <a:lnTo>
                    <a:pt x="190235" y="1424671"/>
                  </a:lnTo>
                  <a:lnTo>
                    <a:pt x="145512" y="1410789"/>
                  </a:lnTo>
                  <a:lnTo>
                    <a:pt x="105042" y="1388822"/>
                  </a:lnTo>
                  <a:lnTo>
                    <a:pt x="69781" y="1359728"/>
                  </a:lnTo>
                  <a:lnTo>
                    <a:pt x="40689" y="1324466"/>
                  </a:lnTo>
                  <a:lnTo>
                    <a:pt x="18722" y="1283993"/>
                  </a:lnTo>
                  <a:lnTo>
                    <a:pt x="4840" y="1239268"/>
                  </a:lnTo>
                  <a:lnTo>
                    <a:pt x="0" y="1191247"/>
                  </a:lnTo>
                  <a:lnTo>
                    <a:pt x="0" y="238251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76629" y="5209413"/>
            <a:ext cx="66725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0730" marR="5080" indent="-748665">
              <a:lnSpc>
                <a:spcPct val="100000"/>
              </a:lnSpc>
              <a:spcBef>
                <a:spcPts val="95"/>
              </a:spcBef>
            </a:pP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Feature 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recorded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pixels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belonging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regions 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75659" y="3134867"/>
            <a:ext cx="2275840" cy="1915795"/>
            <a:chOff x="3375659" y="3134867"/>
            <a:chExt cx="2275840" cy="1915795"/>
          </a:xfrm>
        </p:grpSpPr>
        <p:sp>
          <p:nvSpPr>
            <p:cNvPr id="16" name="object 16"/>
            <p:cNvSpPr/>
            <p:nvPr/>
          </p:nvSpPr>
          <p:spPr>
            <a:xfrm>
              <a:off x="3375659" y="3134867"/>
              <a:ext cx="2275332" cy="1915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8529" y="3167633"/>
              <a:ext cx="2074545" cy="1786255"/>
            </a:xfrm>
            <a:custGeom>
              <a:avLst/>
              <a:gdLst/>
              <a:ahLst/>
              <a:cxnLst/>
              <a:rect l="l" t="t" r="r" b="b"/>
              <a:pathLst>
                <a:path w="2074545" h="1786254">
                  <a:moveTo>
                    <a:pt x="1555623" y="0"/>
                  </a:moveTo>
                  <a:lnTo>
                    <a:pt x="518541" y="0"/>
                  </a:lnTo>
                  <a:lnTo>
                    <a:pt x="518541" y="893063"/>
                  </a:lnTo>
                  <a:lnTo>
                    <a:pt x="0" y="893063"/>
                  </a:lnTo>
                  <a:lnTo>
                    <a:pt x="1037082" y="1786127"/>
                  </a:lnTo>
                  <a:lnTo>
                    <a:pt x="2074164" y="893063"/>
                  </a:lnTo>
                  <a:lnTo>
                    <a:pt x="1555623" y="893063"/>
                  </a:lnTo>
                  <a:lnTo>
                    <a:pt x="1555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4902" y="3144011"/>
              <a:ext cx="2201545" cy="1840864"/>
            </a:xfrm>
            <a:custGeom>
              <a:avLst/>
              <a:gdLst/>
              <a:ahLst/>
              <a:cxnLst/>
              <a:rect l="l" t="t" r="r" b="b"/>
              <a:pathLst>
                <a:path w="2201545" h="1840864">
                  <a:moveTo>
                    <a:pt x="1642872" y="0"/>
                  </a:moveTo>
                  <a:lnTo>
                    <a:pt x="558546" y="0"/>
                  </a:lnTo>
                  <a:lnTo>
                    <a:pt x="558546" y="893063"/>
                  </a:lnTo>
                  <a:lnTo>
                    <a:pt x="0" y="893063"/>
                  </a:lnTo>
                  <a:lnTo>
                    <a:pt x="1100709" y="1840864"/>
                  </a:lnTo>
                  <a:lnTo>
                    <a:pt x="1124749" y="1820164"/>
                  </a:lnTo>
                  <a:lnTo>
                    <a:pt x="1100709" y="1820164"/>
                  </a:lnTo>
                  <a:lnTo>
                    <a:pt x="42418" y="908812"/>
                  </a:lnTo>
                  <a:lnTo>
                    <a:pt x="574294" y="908812"/>
                  </a:lnTo>
                  <a:lnTo>
                    <a:pt x="574294" y="15748"/>
                  </a:lnTo>
                  <a:lnTo>
                    <a:pt x="1642872" y="15748"/>
                  </a:lnTo>
                  <a:lnTo>
                    <a:pt x="1642872" y="0"/>
                  </a:lnTo>
                  <a:close/>
                </a:path>
                <a:path w="2201545" h="1840864">
                  <a:moveTo>
                    <a:pt x="1642872" y="15748"/>
                  </a:moveTo>
                  <a:lnTo>
                    <a:pt x="1627124" y="15748"/>
                  </a:lnTo>
                  <a:lnTo>
                    <a:pt x="1627124" y="908812"/>
                  </a:lnTo>
                  <a:lnTo>
                    <a:pt x="2159000" y="908812"/>
                  </a:lnTo>
                  <a:lnTo>
                    <a:pt x="1100709" y="1820164"/>
                  </a:lnTo>
                  <a:lnTo>
                    <a:pt x="1124749" y="1820164"/>
                  </a:lnTo>
                  <a:lnTo>
                    <a:pt x="2201418" y="893063"/>
                  </a:lnTo>
                  <a:lnTo>
                    <a:pt x="1642872" y="893063"/>
                  </a:lnTo>
                  <a:lnTo>
                    <a:pt x="1642872" y="15748"/>
                  </a:lnTo>
                  <a:close/>
                </a:path>
                <a:path w="2201545" h="1840864">
                  <a:moveTo>
                    <a:pt x="1611376" y="31496"/>
                  </a:moveTo>
                  <a:lnTo>
                    <a:pt x="590042" y="31496"/>
                  </a:lnTo>
                  <a:lnTo>
                    <a:pt x="590042" y="924560"/>
                  </a:lnTo>
                  <a:lnTo>
                    <a:pt x="84836" y="924560"/>
                  </a:lnTo>
                  <a:lnTo>
                    <a:pt x="1100709" y="1799336"/>
                  </a:lnTo>
                  <a:lnTo>
                    <a:pt x="1124748" y="1778635"/>
                  </a:lnTo>
                  <a:lnTo>
                    <a:pt x="1100709" y="1778635"/>
                  </a:lnTo>
                  <a:lnTo>
                    <a:pt x="127254" y="940307"/>
                  </a:lnTo>
                  <a:lnTo>
                    <a:pt x="605789" y="940307"/>
                  </a:lnTo>
                  <a:lnTo>
                    <a:pt x="605789" y="47243"/>
                  </a:lnTo>
                  <a:lnTo>
                    <a:pt x="1611376" y="47243"/>
                  </a:lnTo>
                  <a:lnTo>
                    <a:pt x="1611376" y="31496"/>
                  </a:lnTo>
                  <a:close/>
                </a:path>
                <a:path w="2201545" h="1840864">
                  <a:moveTo>
                    <a:pt x="1611376" y="47243"/>
                  </a:moveTo>
                  <a:lnTo>
                    <a:pt x="1595627" y="47243"/>
                  </a:lnTo>
                  <a:lnTo>
                    <a:pt x="1595627" y="940307"/>
                  </a:lnTo>
                  <a:lnTo>
                    <a:pt x="2074164" y="940307"/>
                  </a:lnTo>
                  <a:lnTo>
                    <a:pt x="1100709" y="1778635"/>
                  </a:lnTo>
                  <a:lnTo>
                    <a:pt x="1124748" y="1778635"/>
                  </a:lnTo>
                  <a:lnTo>
                    <a:pt x="2116582" y="924560"/>
                  </a:lnTo>
                  <a:lnTo>
                    <a:pt x="1611376" y="924560"/>
                  </a:lnTo>
                  <a:lnTo>
                    <a:pt x="1611376" y="47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83027" y="1697227"/>
            <a:ext cx="4267200" cy="2374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51205">
              <a:lnSpc>
                <a:spcPct val="100000"/>
              </a:lnSpc>
              <a:spcBef>
                <a:spcPts val="95"/>
              </a:spcBef>
            </a:pP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parts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27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28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characteristics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spc="-35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39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1195" algn="l"/>
              </a:tabLst>
            </a:pPr>
            <a:r>
              <a:rPr sz="4000" spc="-420" dirty="0"/>
              <a:t>Basic</a:t>
            </a:r>
            <a:r>
              <a:rPr sz="4000" spc="-35" dirty="0"/>
              <a:t> </a:t>
            </a:r>
            <a:r>
              <a:rPr sz="4000" spc="-220" dirty="0"/>
              <a:t>Id</a:t>
            </a:r>
            <a:r>
              <a:rPr sz="4000" spc="-265" dirty="0"/>
              <a:t>e</a:t>
            </a:r>
            <a:r>
              <a:rPr sz="4000" spc="-120" dirty="0"/>
              <a:t>a</a:t>
            </a:r>
            <a:r>
              <a:rPr sz="4000" spc="-50" dirty="0"/>
              <a:t> </a:t>
            </a:r>
            <a:r>
              <a:rPr sz="4000" spc="-204" dirty="0"/>
              <a:t>of</a:t>
            </a:r>
            <a:r>
              <a:rPr sz="4000" spc="225" dirty="0"/>
              <a:t> </a:t>
            </a:r>
            <a:r>
              <a:rPr sz="4000" spc="-114" dirty="0" smtClean="0"/>
              <a:t>I</a:t>
            </a:r>
            <a:r>
              <a:rPr sz="4000" spc="-345" dirty="0" smtClean="0"/>
              <a:t>m</a:t>
            </a:r>
            <a:r>
              <a:rPr sz="4000" spc="-40" dirty="0" smtClean="0"/>
              <a:t>a</a:t>
            </a:r>
            <a:r>
              <a:rPr sz="4000" spc="-325" dirty="0" smtClean="0"/>
              <a:t>ge</a:t>
            </a:r>
            <a:r>
              <a:rPr lang="en-IN" sz="4000" dirty="0"/>
              <a:t> </a:t>
            </a:r>
            <a:r>
              <a:rPr sz="4000" spc="-765" dirty="0" smtClean="0"/>
              <a:t>S</a:t>
            </a:r>
            <a:r>
              <a:rPr sz="4000" spc="-229" dirty="0" smtClean="0"/>
              <a:t>e</a:t>
            </a:r>
            <a:r>
              <a:rPr sz="4000" spc="-380" dirty="0" smtClean="0"/>
              <a:t>gm</a:t>
            </a:r>
            <a:r>
              <a:rPr sz="4000" spc="-270" dirty="0" smtClean="0"/>
              <a:t>e</a:t>
            </a:r>
            <a:r>
              <a:rPr sz="4000" spc="-235" dirty="0" smtClean="0"/>
              <a:t>nt</a:t>
            </a:r>
            <a:r>
              <a:rPr sz="4000" spc="-180" dirty="0" smtClean="0"/>
              <a:t>a</a:t>
            </a:r>
            <a:r>
              <a:rPr sz="4000" spc="-254" dirty="0" smtClean="0"/>
              <a:t>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34592" y="1610308"/>
            <a:ext cx="760349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99109">
              <a:lnSpc>
                <a:spcPct val="100000"/>
              </a:lnSpc>
              <a:spcBef>
                <a:spcPts val="105"/>
              </a:spcBef>
            </a:pPr>
            <a:r>
              <a:rPr sz="3200" spc="-75" dirty="0">
                <a:latin typeface="Arial"/>
                <a:cs typeface="Arial"/>
              </a:rPr>
              <a:t>All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65" dirty="0">
                <a:latin typeface="Arial"/>
                <a:cs typeface="Arial"/>
              </a:rPr>
              <a:t>image </a:t>
            </a:r>
            <a:r>
              <a:rPr sz="3200" spc="-204" dirty="0">
                <a:latin typeface="Arial"/>
                <a:cs typeface="Arial"/>
              </a:rPr>
              <a:t>segmentation </a:t>
            </a:r>
            <a:r>
              <a:rPr sz="3200" spc="-260" dirty="0">
                <a:latin typeface="Arial"/>
                <a:cs typeface="Arial"/>
              </a:rPr>
              <a:t>methods </a:t>
            </a:r>
            <a:r>
              <a:rPr sz="3200" spc="-360" dirty="0">
                <a:latin typeface="Arial"/>
                <a:cs typeface="Arial"/>
              </a:rPr>
              <a:t>assume  </a:t>
            </a:r>
            <a:r>
              <a:rPr sz="3200" spc="-130" dirty="0">
                <a:latin typeface="Arial"/>
                <a:cs typeface="Arial"/>
              </a:rPr>
              <a:t>that:</a:t>
            </a:r>
            <a:endParaRPr sz="3200" dirty="0">
              <a:latin typeface="Arial"/>
              <a:cs typeface="Arial"/>
            </a:endParaRPr>
          </a:p>
          <a:p>
            <a:pPr marL="413384" marR="1454785" indent="-2870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53720" algn="l"/>
              </a:tabLst>
            </a:pPr>
            <a:r>
              <a:rPr lang="en-IN" sz="3200" spc="-195" dirty="0" smtClean="0">
                <a:latin typeface="Arial"/>
                <a:cs typeface="Arial"/>
              </a:rPr>
              <a:t> </a:t>
            </a:r>
            <a:r>
              <a:rPr sz="3200" spc="-195" dirty="0" smtClean="0">
                <a:latin typeface="Arial"/>
                <a:cs typeface="Arial"/>
              </a:rPr>
              <a:t>the </a:t>
            </a:r>
            <a:r>
              <a:rPr sz="3200" spc="-175" dirty="0">
                <a:latin typeface="Arial"/>
                <a:cs typeface="Arial"/>
              </a:rPr>
              <a:t>intensity </a:t>
            </a:r>
            <a:r>
              <a:rPr sz="3200" spc="-229" dirty="0">
                <a:latin typeface="Arial"/>
                <a:cs typeface="Arial"/>
              </a:rPr>
              <a:t>values </a:t>
            </a:r>
            <a:r>
              <a:rPr sz="3200" spc="-65" dirty="0">
                <a:latin typeface="Arial"/>
                <a:cs typeface="Arial"/>
              </a:rPr>
              <a:t>are </a:t>
            </a:r>
            <a:r>
              <a:rPr sz="3200" spc="-50" dirty="0">
                <a:latin typeface="Arial"/>
                <a:cs typeface="Arial"/>
              </a:rPr>
              <a:t>different </a:t>
            </a:r>
            <a:r>
              <a:rPr sz="3200" spc="-200" dirty="0">
                <a:latin typeface="Arial"/>
                <a:cs typeface="Arial"/>
              </a:rPr>
              <a:t>in  </a:t>
            </a:r>
            <a:r>
              <a:rPr sz="3200" spc="-50" dirty="0">
                <a:latin typeface="Arial"/>
                <a:cs typeface="Arial"/>
              </a:rPr>
              <a:t>different </a:t>
            </a:r>
            <a:r>
              <a:rPr sz="3200" spc="-195" dirty="0">
                <a:latin typeface="Arial"/>
                <a:cs typeface="Arial"/>
              </a:rPr>
              <a:t>regions,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and,</a:t>
            </a:r>
            <a:endParaRPr sz="3200" dirty="0">
              <a:latin typeface="Arial"/>
              <a:cs typeface="Arial"/>
            </a:endParaRPr>
          </a:p>
          <a:p>
            <a:pPr marL="413384" marR="5080" indent="-2870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53720" algn="l"/>
              </a:tabLst>
            </a:pPr>
            <a:r>
              <a:rPr lang="en-IN" sz="3200" spc="-165" dirty="0" smtClean="0">
                <a:latin typeface="Arial"/>
                <a:cs typeface="Arial"/>
              </a:rPr>
              <a:t> </a:t>
            </a:r>
            <a:r>
              <a:rPr sz="3200" spc="-165" dirty="0" smtClean="0">
                <a:latin typeface="Arial"/>
                <a:cs typeface="Arial"/>
              </a:rPr>
              <a:t>within </a:t>
            </a:r>
            <a:r>
              <a:rPr sz="3200" spc="-204" dirty="0">
                <a:latin typeface="Arial"/>
                <a:cs typeface="Arial"/>
              </a:rPr>
              <a:t>each </a:t>
            </a:r>
            <a:r>
              <a:rPr sz="3200" spc="-140" dirty="0">
                <a:latin typeface="Arial"/>
                <a:cs typeface="Arial"/>
              </a:rPr>
              <a:t>region, </a:t>
            </a:r>
            <a:r>
              <a:rPr sz="3200" spc="-235" dirty="0">
                <a:latin typeface="Arial"/>
                <a:cs typeface="Arial"/>
              </a:rPr>
              <a:t>which </a:t>
            </a:r>
            <a:r>
              <a:rPr sz="3200" spc="-204" dirty="0">
                <a:latin typeface="Arial"/>
                <a:cs typeface="Arial"/>
              </a:rPr>
              <a:t>represents </a:t>
            </a:r>
            <a:r>
              <a:rPr sz="3200" spc="-195" dirty="0">
                <a:latin typeface="Arial"/>
                <a:cs typeface="Arial"/>
              </a:rPr>
              <a:t>the  </a:t>
            </a:r>
            <a:r>
              <a:rPr sz="3200" spc="-175" dirty="0">
                <a:latin typeface="Arial"/>
                <a:cs typeface="Arial"/>
              </a:rPr>
              <a:t>corresponding </a:t>
            </a:r>
            <a:r>
              <a:rPr sz="3200" spc="-130" dirty="0">
                <a:latin typeface="Arial"/>
                <a:cs typeface="Arial"/>
              </a:rPr>
              <a:t>object </a:t>
            </a:r>
            <a:r>
              <a:rPr sz="3200" spc="-195" dirty="0">
                <a:latin typeface="Arial"/>
                <a:cs typeface="Arial"/>
              </a:rPr>
              <a:t>in </a:t>
            </a:r>
            <a:r>
              <a:rPr sz="3200" spc="-15" dirty="0">
                <a:latin typeface="Arial"/>
                <a:cs typeface="Arial"/>
              </a:rPr>
              <a:t>a </a:t>
            </a:r>
            <a:r>
              <a:rPr sz="3200" spc="-325" dirty="0">
                <a:latin typeface="Arial"/>
                <a:cs typeface="Arial"/>
              </a:rPr>
              <a:t>scene,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75" dirty="0">
                <a:latin typeface="Arial"/>
                <a:cs typeface="Arial"/>
              </a:rPr>
              <a:t>intensity  </a:t>
            </a:r>
            <a:r>
              <a:rPr sz="3200" spc="-229" dirty="0">
                <a:latin typeface="Arial"/>
                <a:cs typeface="Arial"/>
              </a:rPr>
              <a:t>values </a:t>
            </a:r>
            <a:r>
              <a:rPr sz="3200" spc="-65" dirty="0">
                <a:latin typeface="Arial"/>
                <a:cs typeface="Arial"/>
              </a:rPr>
              <a:t>are</a:t>
            </a:r>
            <a:r>
              <a:rPr sz="3200" spc="17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similar.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8116" y="1514856"/>
            <a:ext cx="6396228" cy="2342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917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1195" algn="l"/>
              </a:tabLst>
            </a:pPr>
            <a:r>
              <a:rPr sz="4000" spc="-420" dirty="0"/>
              <a:t>Basic  </a:t>
            </a:r>
            <a:r>
              <a:rPr sz="4000" spc="-204" dirty="0"/>
              <a:t>Idea</a:t>
            </a:r>
            <a:r>
              <a:rPr sz="4000" spc="-340" dirty="0"/>
              <a:t> </a:t>
            </a:r>
            <a:r>
              <a:rPr sz="4000" spc="-204" dirty="0"/>
              <a:t>of</a:t>
            </a:r>
            <a:r>
              <a:rPr sz="4000" spc="235" dirty="0"/>
              <a:t> </a:t>
            </a:r>
            <a:r>
              <a:rPr sz="4000" spc="-229" dirty="0"/>
              <a:t>Image	</a:t>
            </a:r>
            <a:r>
              <a:rPr sz="4000" spc="-305" dirty="0"/>
              <a:t>Segmentation</a:t>
            </a:r>
            <a:r>
              <a:rPr sz="4000" spc="-170" dirty="0"/>
              <a:t> </a:t>
            </a:r>
            <a:r>
              <a:rPr sz="4000" spc="-75" dirty="0"/>
              <a:t>...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360169" y="1958721"/>
            <a:ext cx="11112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Feature 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at 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every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pixel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9271" y="2256282"/>
            <a:ext cx="953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0"/>
              </a:spcBef>
            </a:pPr>
            <a:r>
              <a:rPr sz="2400" spc="-39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1644" y="1893188"/>
            <a:ext cx="1317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latin typeface="Arial"/>
                <a:cs typeface="Arial"/>
              </a:rPr>
              <a:t>M</a:t>
            </a:r>
            <a:r>
              <a:rPr sz="2800" spc="-7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p</a:t>
            </a:r>
            <a:r>
              <a:rPr sz="2800" spc="-125" dirty="0">
                <a:latin typeface="Arial"/>
                <a:cs typeface="Arial"/>
              </a:rPr>
              <a:t>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4311" y="3982211"/>
            <a:ext cx="5217160" cy="547370"/>
          </a:xfrm>
          <a:custGeom>
            <a:avLst/>
            <a:gdLst/>
            <a:ahLst/>
            <a:cxnLst/>
            <a:rect l="l" t="t" r="r" b="b"/>
            <a:pathLst>
              <a:path w="5217159" h="547370">
                <a:moveTo>
                  <a:pt x="5216652" y="0"/>
                </a:moveTo>
                <a:lnTo>
                  <a:pt x="5212447" y="49185"/>
                </a:lnTo>
                <a:lnTo>
                  <a:pt x="5200326" y="95472"/>
                </a:lnTo>
                <a:lnTo>
                  <a:pt x="5181026" y="138091"/>
                </a:lnTo>
                <a:lnTo>
                  <a:pt x="5155285" y="176269"/>
                </a:lnTo>
                <a:lnTo>
                  <a:pt x="5123840" y="209236"/>
                </a:lnTo>
                <a:lnTo>
                  <a:pt x="5087431" y="236219"/>
                </a:lnTo>
                <a:lnTo>
                  <a:pt x="5046795" y="256449"/>
                </a:lnTo>
                <a:lnTo>
                  <a:pt x="5002670" y="269152"/>
                </a:lnTo>
                <a:lnTo>
                  <a:pt x="4955794" y="273557"/>
                </a:lnTo>
                <a:lnTo>
                  <a:pt x="2899537" y="273557"/>
                </a:lnTo>
                <a:lnTo>
                  <a:pt x="2852660" y="277963"/>
                </a:lnTo>
                <a:lnTo>
                  <a:pt x="2808535" y="290666"/>
                </a:lnTo>
                <a:lnTo>
                  <a:pt x="2767899" y="310895"/>
                </a:lnTo>
                <a:lnTo>
                  <a:pt x="2731490" y="337879"/>
                </a:lnTo>
                <a:lnTo>
                  <a:pt x="2700045" y="370846"/>
                </a:lnTo>
                <a:lnTo>
                  <a:pt x="2674304" y="409024"/>
                </a:lnTo>
                <a:lnTo>
                  <a:pt x="2655004" y="451643"/>
                </a:lnTo>
                <a:lnTo>
                  <a:pt x="2642883" y="497930"/>
                </a:lnTo>
                <a:lnTo>
                  <a:pt x="2638679" y="547115"/>
                </a:lnTo>
                <a:lnTo>
                  <a:pt x="2634478" y="497930"/>
                </a:lnTo>
                <a:lnTo>
                  <a:pt x="2622369" y="451643"/>
                </a:lnTo>
                <a:lnTo>
                  <a:pt x="2603086" y="409024"/>
                </a:lnTo>
                <a:lnTo>
                  <a:pt x="2577365" y="370846"/>
                </a:lnTo>
                <a:lnTo>
                  <a:pt x="2545941" y="337879"/>
                </a:lnTo>
                <a:lnTo>
                  <a:pt x="2509552" y="310895"/>
                </a:lnTo>
                <a:lnTo>
                  <a:pt x="2468933" y="290666"/>
                </a:lnTo>
                <a:lnTo>
                  <a:pt x="2424820" y="277963"/>
                </a:lnTo>
                <a:lnTo>
                  <a:pt x="2377948" y="273557"/>
                </a:lnTo>
                <a:lnTo>
                  <a:pt x="260857" y="273557"/>
                </a:lnTo>
                <a:lnTo>
                  <a:pt x="213981" y="269152"/>
                </a:lnTo>
                <a:lnTo>
                  <a:pt x="169856" y="256449"/>
                </a:lnTo>
                <a:lnTo>
                  <a:pt x="129220" y="236219"/>
                </a:lnTo>
                <a:lnTo>
                  <a:pt x="92811" y="209236"/>
                </a:lnTo>
                <a:lnTo>
                  <a:pt x="61366" y="176269"/>
                </a:lnTo>
                <a:lnTo>
                  <a:pt x="35625" y="138091"/>
                </a:lnTo>
                <a:lnTo>
                  <a:pt x="16325" y="95472"/>
                </a:lnTo>
                <a:lnTo>
                  <a:pt x="4204" y="49185"/>
                </a:lnTo>
                <a:lnTo>
                  <a:pt x="0" y="0"/>
                </a:lnTo>
              </a:path>
            </a:pathLst>
          </a:custGeom>
          <a:ln w="762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151" y="5929887"/>
            <a:ext cx="4789170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1537" y="4748276"/>
            <a:ext cx="7832090" cy="179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190" dirty="0">
                <a:latin typeface="Arial"/>
                <a:cs typeface="Arial"/>
              </a:rPr>
              <a:t>Distinct </a:t>
            </a:r>
            <a:r>
              <a:rPr sz="2800" spc="-50" dirty="0">
                <a:latin typeface="Arial"/>
                <a:cs typeface="Arial"/>
              </a:rPr>
              <a:t>pixel </a:t>
            </a:r>
            <a:r>
              <a:rPr sz="2800" spc="-225" dirty="0">
                <a:latin typeface="Arial"/>
                <a:cs typeface="Arial"/>
              </a:rPr>
              <a:t>clusters </a:t>
            </a:r>
            <a:r>
              <a:rPr sz="2800" spc="-155" dirty="0">
                <a:latin typeface="Arial"/>
                <a:cs typeface="Arial"/>
              </a:rPr>
              <a:t>corresponding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45" dirty="0">
                <a:latin typeface="Arial"/>
                <a:cs typeface="Arial"/>
              </a:rPr>
              <a:t>different </a:t>
            </a:r>
            <a:r>
              <a:rPr sz="2800" spc="-165" dirty="0">
                <a:latin typeface="Arial"/>
                <a:cs typeface="Arial"/>
              </a:rPr>
              <a:t>regions  </a:t>
            </a:r>
            <a:r>
              <a:rPr sz="2800" spc="-50" dirty="0">
                <a:latin typeface="Arial"/>
                <a:cs typeface="Arial"/>
              </a:rPr>
              <a:t>will </a:t>
            </a:r>
            <a:r>
              <a:rPr sz="2800" spc="-85" dirty="0">
                <a:latin typeface="Arial"/>
                <a:cs typeface="Arial"/>
              </a:rPr>
              <a:t>be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formed</a:t>
            </a:r>
            <a:endParaRPr sz="2800">
              <a:latin typeface="Arial"/>
              <a:cs typeface="Arial"/>
            </a:endParaRPr>
          </a:p>
          <a:p>
            <a:pPr marL="8890" algn="ctr">
              <a:lnSpc>
                <a:spcPts val="3350"/>
              </a:lnSpc>
            </a:pPr>
            <a:r>
              <a:rPr sz="2800" spc="-5" dirty="0">
                <a:latin typeface="Arial"/>
                <a:cs typeface="Arial"/>
              </a:rPr>
              <a:t>&amp;</a:t>
            </a:r>
            <a:endParaRPr sz="2800">
              <a:latin typeface="Arial"/>
              <a:cs typeface="Arial"/>
            </a:endParaRPr>
          </a:p>
          <a:p>
            <a:pPr marL="3810" algn="ctr">
              <a:lnSpc>
                <a:spcPts val="3829"/>
              </a:lnSpc>
            </a:pPr>
            <a:r>
              <a:rPr sz="3200" spc="-37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3200" spc="-165" dirty="0">
                <a:solidFill>
                  <a:srgbClr val="001F5F"/>
                </a:solidFill>
                <a:latin typeface="Arial"/>
                <a:cs typeface="Arial"/>
              </a:rPr>
              <a:t>image </a:t>
            </a:r>
            <a:r>
              <a:rPr sz="3200" spc="-275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3200" spc="-229" dirty="0">
                <a:solidFill>
                  <a:srgbClr val="001F5F"/>
                </a:solidFill>
                <a:latin typeface="Arial"/>
                <a:cs typeface="Arial"/>
              </a:rPr>
              <a:t>segmented</a:t>
            </a:r>
            <a:r>
              <a:rPr sz="3200" spc="-40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190" dirty="0">
                <a:solidFill>
                  <a:srgbClr val="001F5F"/>
                </a:solidFill>
                <a:latin typeface="Arial"/>
                <a:cs typeface="Arial"/>
              </a:rPr>
              <a:t>!!!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2780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30" dirty="0"/>
              <a:t>T</a:t>
            </a:r>
            <a:r>
              <a:rPr sz="4000" spc="-425" dirty="0"/>
              <a:t>h</a:t>
            </a:r>
            <a:r>
              <a:rPr sz="4000" spc="-235" dirty="0"/>
              <a:t>r</a:t>
            </a:r>
            <a:r>
              <a:rPr sz="4000" spc="-375" dirty="0"/>
              <a:t>es</a:t>
            </a:r>
            <a:r>
              <a:rPr sz="4000" spc="-405" dirty="0"/>
              <a:t>h</a:t>
            </a:r>
            <a:r>
              <a:rPr sz="4000" spc="-215" dirty="0"/>
              <a:t>ol</a:t>
            </a:r>
            <a:r>
              <a:rPr sz="4000" spc="-285" dirty="0"/>
              <a:t>d</a:t>
            </a:r>
            <a:r>
              <a:rPr sz="4000" spc="-245" dirty="0"/>
              <a:t>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91387" y="1613357"/>
            <a:ext cx="7825105" cy="379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174625" indent="-32067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30" dirty="0">
                <a:latin typeface="Arial"/>
                <a:cs typeface="Arial"/>
              </a:rPr>
              <a:t>Gray </a:t>
            </a:r>
            <a:r>
              <a:rPr sz="2800" spc="-120" dirty="0">
                <a:latin typeface="Arial"/>
                <a:cs typeface="Arial"/>
              </a:rPr>
              <a:t>level </a:t>
            </a:r>
            <a:r>
              <a:rPr sz="2800" spc="-155" dirty="0">
                <a:latin typeface="Arial"/>
                <a:cs typeface="Arial"/>
              </a:rPr>
              <a:t>thresholding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204" dirty="0">
                <a:latin typeface="Arial"/>
                <a:cs typeface="Arial"/>
              </a:rPr>
              <a:t>simplest </a:t>
            </a:r>
            <a:r>
              <a:rPr sz="2800" spc="-180" dirty="0">
                <a:latin typeface="Arial"/>
                <a:cs typeface="Arial"/>
              </a:rPr>
              <a:t>segmentation  </a:t>
            </a:r>
            <a:r>
              <a:rPr sz="2800" spc="-229" dirty="0">
                <a:latin typeface="Arial"/>
                <a:cs typeface="Arial"/>
              </a:rPr>
              <a:t>process.</a:t>
            </a:r>
            <a:endParaRPr sz="28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145" dirty="0">
                <a:latin typeface="Arial"/>
                <a:cs typeface="Arial"/>
              </a:rPr>
              <a:t>Correct </a:t>
            </a:r>
            <a:r>
              <a:rPr sz="2800" spc="-160" dirty="0">
                <a:latin typeface="Arial"/>
                <a:cs typeface="Arial"/>
              </a:rPr>
              <a:t>thresholding </a:t>
            </a:r>
            <a:r>
              <a:rPr sz="2800" spc="-135" dirty="0">
                <a:latin typeface="Arial"/>
                <a:cs typeface="Arial"/>
              </a:rPr>
              <a:t>leads </a:t>
            </a:r>
            <a:r>
              <a:rPr sz="2800" spc="-95" dirty="0">
                <a:latin typeface="Arial"/>
                <a:cs typeface="Arial"/>
              </a:rPr>
              <a:t>to </a:t>
            </a:r>
            <a:r>
              <a:rPr sz="2800" spc="-65" dirty="0">
                <a:latin typeface="Arial"/>
                <a:cs typeface="Arial"/>
              </a:rPr>
              <a:t>better</a:t>
            </a:r>
            <a:r>
              <a:rPr sz="2800" spc="60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segmentation.</a:t>
            </a:r>
            <a:endParaRPr sz="2800">
              <a:latin typeface="Arial"/>
              <a:cs typeface="Arial"/>
            </a:endParaRPr>
          </a:p>
          <a:p>
            <a:pPr marL="332740" marR="1905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155" dirty="0">
                <a:latin typeface="Arial"/>
                <a:cs typeface="Arial"/>
              </a:rPr>
              <a:t>Many </a:t>
            </a:r>
            <a:r>
              <a:rPr sz="2800" spc="-165" dirty="0">
                <a:latin typeface="Arial"/>
                <a:cs typeface="Arial"/>
              </a:rPr>
              <a:t>objects </a:t>
            </a:r>
            <a:r>
              <a:rPr sz="2800" spc="-80" dirty="0">
                <a:latin typeface="Arial"/>
                <a:cs typeface="Arial"/>
              </a:rPr>
              <a:t>or </a:t>
            </a:r>
            <a:r>
              <a:rPr sz="2800" spc="-150" dirty="0">
                <a:latin typeface="Arial"/>
                <a:cs typeface="Arial"/>
              </a:rPr>
              <a:t>image </a:t>
            </a:r>
            <a:r>
              <a:rPr sz="2800" spc="-165" dirty="0">
                <a:latin typeface="Arial"/>
                <a:cs typeface="Arial"/>
              </a:rPr>
              <a:t>regions </a:t>
            </a:r>
            <a:r>
              <a:rPr sz="2800" spc="-60" dirty="0">
                <a:latin typeface="Arial"/>
                <a:cs typeface="Arial"/>
              </a:rPr>
              <a:t>are </a:t>
            </a:r>
            <a:r>
              <a:rPr sz="2800" spc="-114" dirty="0">
                <a:latin typeface="Arial"/>
                <a:cs typeface="Arial"/>
              </a:rPr>
              <a:t>characterized </a:t>
            </a:r>
            <a:r>
              <a:rPr sz="2800" spc="-80" dirty="0">
                <a:latin typeface="Arial"/>
                <a:cs typeface="Arial"/>
              </a:rPr>
              <a:t>by  </a:t>
            </a:r>
            <a:r>
              <a:rPr sz="2800" spc="-210" dirty="0">
                <a:latin typeface="Arial"/>
                <a:cs typeface="Arial"/>
              </a:rPr>
              <a:t>constant </a:t>
            </a:r>
            <a:r>
              <a:rPr sz="2800" spc="-65" dirty="0">
                <a:latin typeface="Arial"/>
                <a:cs typeface="Arial"/>
              </a:rPr>
              <a:t>reflectivity </a:t>
            </a:r>
            <a:r>
              <a:rPr sz="2800" spc="-85" dirty="0">
                <a:latin typeface="Arial"/>
                <a:cs typeface="Arial"/>
              </a:rPr>
              <a:t>or light </a:t>
            </a:r>
            <a:r>
              <a:rPr sz="2800" spc="-120" dirty="0">
                <a:latin typeface="Arial"/>
                <a:cs typeface="Arial"/>
              </a:rPr>
              <a:t>absorption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10" dirty="0">
                <a:latin typeface="Arial"/>
                <a:cs typeface="Arial"/>
              </a:rPr>
              <a:t>their  </a:t>
            </a:r>
            <a:r>
              <a:rPr sz="2800" spc="-165" dirty="0">
                <a:latin typeface="Arial"/>
                <a:cs typeface="Arial"/>
              </a:rPr>
              <a:t>surface.</a:t>
            </a:r>
            <a:endParaRPr sz="28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195" dirty="0">
                <a:latin typeface="Arial"/>
                <a:cs typeface="Arial"/>
              </a:rPr>
              <a:t>Thresholding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125" dirty="0">
                <a:latin typeface="Arial"/>
                <a:cs typeface="Arial"/>
              </a:rPr>
              <a:t>computationally </a:t>
            </a:r>
            <a:r>
              <a:rPr sz="2800" spc="-180" dirty="0">
                <a:latin typeface="Arial"/>
                <a:cs typeface="Arial"/>
              </a:rPr>
              <a:t>inexpensive </a:t>
            </a:r>
            <a:r>
              <a:rPr sz="2800" spc="-120" dirty="0">
                <a:latin typeface="Arial"/>
                <a:cs typeface="Arial"/>
              </a:rPr>
              <a:t>and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fast.</a:t>
            </a:r>
            <a:endParaRPr sz="28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195" dirty="0">
                <a:latin typeface="Arial"/>
                <a:cs typeface="Arial"/>
              </a:rPr>
              <a:t>Thresholding </a:t>
            </a:r>
            <a:r>
              <a:rPr sz="2800" spc="-225" dirty="0">
                <a:latin typeface="Arial"/>
                <a:cs typeface="Arial"/>
              </a:rPr>
              <a:t>can </a:t>
            </a:r>
            <a:r>
              <a:rPr sz="2800" spc="-114" dirty="0">
                <a:latin typeface="Arial"/>
                <a:cs typeface="Arial"/>
              </a:rPr>
              <a:t>easily </a:t>
            </a:r>
            <a:r>
              <a:rPr sz="2800" spc="-90" dirty="0">
                <a:latin typeface="Arial"/>
                <a:cs typeface="Arial"/>
              </a:rPr>
              <a:t>be </a:t>
            </a:r>
            <a:r>
              <a:rPr sz="2800" spc="-170" dirty="0">
                <a:latin typeface="Arial"/>
                <a:cs typeface="Arial"/>
              </a:rPr>
              <a:t>done </a:t>
            </a:r>
            <a:r>
              <a:rPr sz="2800" spc="-175" dirty="0">
                <a:latin typeface="Arial"/>
                <a:cs typeface="Arial"/>
              </a:rPr>
              <a:t>in </a:t>
            </a:r>
            <a:r>
              <a:rPr sz="2800" spc="-45" dirty="0">
                <a:latin typeface="Arial"/>
                <a:cs typeface="Arial"/>
              </a:rPr>
              <a:t>real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637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Thresholding</a:t>
            </a:r>
            <a:r>
              <a:rPr sz="4400" spc="-150" dirty="0"/>
              <a:t> </a:t>
            </a:r>
            <a:r>
              <a:rPr sz="4400" spc="-85" dirty="0"/>
              <a:t>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468326"/>
            <a:ext cx="7491095" cy="4519295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502284" algn="ctr">
              <a:lnSpc>
                <a:spcPct val="100000"/>
              </a:lnSpc>
              <a:spcBef>
                <a:spcPts val="1914"/>
              </a:spcBef>
            </a:pPr>
            <a:r>
              <a:rPr sz="3000" b="1" spc="-229" dirty="0">
                <a:solidFill>
                  <a:srgbClr val="003399"/>
                </a:solidFill>
                <a:latin typeface="Arial"/>
                <a:cs typeface="Arial"/>
              </a:rPr>
              <a:t>Thresholding </a:t>
            </a:r>
            <a:r>
              <a:rPr sz="3000" b="1" spc="-240" dirty="0">
                <a:solidFill>
                  <a:srgbClr val="003399"/>
                </a:solidFill>
                <a:latin typeface="Arial"/>
                <a:cs typeface="Arial"/>
              </a:rPr>
              <a:t>as </a:t>
            </a:r>
            <a:r>
              <a:rPr sz="3000" b="1" spc="-85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3000" b="1" spc="-215" dirty="0">
                <a:solidFill>
                  <a:srgbClr val="003399"/>
                </a:solidFill>
                <a:latin typeface="Arial"/>
                <a:cs typeface="Arial"/>
              </a:rPr>
              <a:t>Transformation</a:t>
            </a:r>
            <a:r>
              <a:rPr sz="3000" b="1" spc="3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000" b="1" spc="-260" dirty="0">
                <a:solidFill>
                  <a:srgbClr val="003399"/>
                </a:solidFill>
                <a:latin typeface="Arial"/>
                <a:cs typeface="Arial"/>
              </a:rPr>
              <a:t>Function</a:t>
            </a:r>
            <a:endParaRPr sz="3000" dirty="0">
              <a:latin typeface="Arial"/>
              <a:cs typeface="Arial"/>
            </a:endParaRPr>
          </a:p>
          <a:p>
            <a:pPr marL="505459" algn="ctr">
              <a:lnSpc>
                <a:spcPct val="100000"/>
              </a:lnSpc>
              <a:spcBef>
                <a:spcPts val="1760"/>
              </a:spcBef>
            </a:pPr>
            <a:r>
              <a:rPr sz="2900" b="1" spc="-385" dirty="0">
                <a:solidFill>
                  <a:srgbClr val="C00000"/>
                </a:solidFill>
                <a:latin typeface="Arial"/>
                <a:cs typeface="Arial"/>
              </a:rPr>
              <a:t>T </a:t>
            </a:r>
            <a:r>
              <a:rPr sz="2900" b="1" spc="240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900" b="1" spc="-140" dirty="0">
                <a:solidFill>
                  <a:srgbClr val="C00000"/>
                </a:solidFill>
                <a:latin typeface="Arial"/>
                <a:cs typeface="Arial"/>
              </a:rPr>
              <a:t>T[x, </a:t>
            </a:r>
            <a:r>
              <a:rPr sz="2900" b="1" spc="-175" dirty="0">
                <a:solidFill>
                  <a:srgbClr val="C00000"/>
                </a:solidFill>
                <a:latin typeface="Arial"/>
                <a:cs typeface="Arial"/>
              </a:rPr>
              <a:t>y, </a:t>
            </a:r>
            <a:r>
              <a:rPr sz="2900" b="1" spc="-90" dirty="0">
                <a:solidFill>
                  <a:srgbClr val="C00000"/>
                </a:solidFill>
                <a:latin typeface="Arial"/>
                <a:cs typeface="Arial"/>
              </a:rPr>
              <a:t>p(x,y),</a:t>
            </a:r>
            <a:r>
              <a:rPr sz="2900" b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65" dirty="0">
                <a:solidFill>
                  <a:srgbClr val="C00000"/>
                </a:solidFill>
                <a:latin typeface="Arial"/>
                <a:cs typeface="Arial"/>
              </a:rPr>
              <a:t>f(x,y)]</a:t>
            </a: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900" spc="-165" dirty="0">
                <a:latin typeface="Arial"/>
                <a:cs typeface="Arial"/>
              </a:rPr>
              <a:t>where</a:t>
            </a:r>
            <a:endParaRPr sz="2900" dirty="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1755"/>
              </a:spcBef>
              <a:buClr>
                <a:srgbClr val="005DA1"/>
              </a:buClr>
              <a:buSzPct val="60344"/>
              <a:buFont typeface="Wingdings"/>
              <a:buChar char=""/>
              <a:tabLst>
                <a:tab pos="332740" algn="l"/>
                <a:tab pos="333375" algn="l"/>
              </a:tabLst>
            </a:pPr>
            <a:r>
              <a:rPr sz="2900" spc="-65" dirty="0">
                <a:latin typeface="Arial"/>
                <a:cs typeface="Arial"/>
              </a:rPr>
              <a:t>f(x,y)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25" dirty="0">
                <a:latin typeface="Arial"/>
                <a:cs typeface="Arial"/>
              </a:rPr>
              <a:t>gray </a:t>
            </a:r>
            <a:r>
              <a:rPr sz="2900" spc="-120" dirty="0">
                <a:latin typeface="Arial"/>
                <a:cs typeface="Arial"/>
              </a:rPr>
              <a:t>level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10" dirty="0">
                <a:latin typeface="Arial"/>
                <a:cs typeface="Arial"/>
              </a:rPr>
              <a:t>point</a:t>
            </a:r>
            <a:r>
              <a:rPr sz="2900" spc="220" dirty="0">
                <a:latin typeface="Arial"/>
                <a:cs typeface="Arial"/>
              </a:rPr>
              <a:t> </a:t>
            </a:r>
            <a:r>
              <a:rPr sz="2900" spc="-105" dirty="0">
                <a:latin typeface="Arial"/>
                <a:cs typeface="Arial"/>
              </a:rPr>
              <a:t>(x,y)</a:t>
            </a:r>
            <a:endParaRPr sz="2900" dirty="0">
              <a:latin typeface="Arial"/>
              <a:cs typeface="Arial"/>
            </a:endParaRPr>
          </a:p>
          <a:p>
            <a:pPr marL="332740" marR="5080" indent="-320675">
              <a:lnSpc>
                <a:spcPct val="130000"/>
              </a:lnSpc>
              <a:spcBef>
                <a:spcPts val="695"/>
              </a:spcBef>
              <a:buClr>
                <a:srgbClr val="005DA1"/>
              </a:buClr>
              <a:buSzPct val="60344"/>
              <a:buFont typeface="Wingdings"/>
              <a:buChar char=""/>
              <a:tabLst>
                <a:tab pos="332740" algn="l"/>
                <a:tab pos="333375" algn="l"/>
              </a:tabLst>
            </a:pPr>
            <a:r>
              <a:rPr sz="2900" spc="-90" dirty="0">
                <a:latin typeface="Arial"/>
                <a:cs typeface="Arial"/>
              </a:rPr>
              <a:t>p(x,y) </a:t>
            </a:r>
            <a:r>
              <a:rPr sz="2900" spc="-195" dirty="0">
                <a:latin typeface="Arial"/>
                <a:cs typeface="Arial"/>
              </a:rPr>
              <a:t>denotes </a:t>
            </a:r>
            <a:r>
              <a:rPr sz="2900" spc="-325" dirty="0">
                <a:latin typeface="Arial"/>
                <a:cs typeface="Arial"/>
              </a:rPr>
              <a:t>some </a:t>
            </a:r>
            <a:r>
              <a:rPr sz="2900" spc="-110" dirty="0">
                <a:latin typeface="Arial"/>
                <a:cs typeface="Arial"/>
              </a:rPr>
              <a:t>local </a:t>
            </a:r>
            <a:r>
              <a:rPr sz="2900" spc="-45" dirty="0">
                <a:latin typeface="Arial"/>
                <a:cs typeface="Arial"/>
              </a:rPr>
              <a:t>property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10" dirty="0">
                <a:latin typeface="Arial"/>
                <a:cs typeface="Arial"/>
              </a:rPr>
              <a:t>point  </a:t>
            </a:r>
            <a:r>
              <a:rPr sz="2900" spc="-160" dirty="0" smtClean="0">
                <a:latin typeface="Arial"/>
                <a:cs typeface="Arial"/>
              </a:rPr>
              <a:t>e.g</a:t>
            </a:r>
            <a:r>
              <a:rPr sz="2900" spc="-160" dirty="0">
                <a:latin typeface="Arial"/>
                <a:cs typeface="Arial"/>
              </a:rPr>
              <a:t>.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95" dirty="0">
                <a:latin typeface="Arial"/>
                <a:cs typeface="Arial"/>
              </a:rPr>
              <a:t>average </a:t>
            </a:r>
            <a:r>
              <a:rPr sz="2900" spc="-25" dirty="0">
                <a:latin typeface="Arial"/>
                <a:cs typeface="Arial"/>
              </a:rPr>
              <a:t>gray </a:t>
            </a:r>
            <a:r>
              <a:rPr sz="2900" spc="-120" dirty="0">
                <a:latin typeface="Arial"/>
                <a:cs typeface="Arial"/>
              </a:rPr>
              <a:t>level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5" dirty="0">
                <a:latin typeface="Arial"/>
                <a:cs typeface="Arial"/>
              </a:rPr>
              <a:t>a </a:t>
            </a:r>
            <a:r>
              <a:rPr sz="2900" spc="-160" dirty="0">
                <a:latin typeface="Arial"/>
                <a:cs typeface="Arial"/>
              </a:rPr>
              <a:t>neighbourhood  </a:t>
            </a:r>
            <a:r>
              <a:rPr sz="2900" spc="-150" dirty="0">
                <a:latin typeface="Arial"/>
                <a:cs typeface="Arial"/>
              </a:rPr>
              <a:t>centred </a:t>
            </a:r>
            <a:r>
              <a:rPr sz="2900" spc="-15" dirty="0">
                <a:latin typeface="Arial"/>
                <a:cs typeface="Arial"/>
              </a:rPr>
              <a:t>at</a:t>
            </a:r>
            <a:r>
              <a:rPr sz="2900" spc="105" dirty="0">
                <a:latin typeface="Arial"/>
                <a:cs typeface="Arial"/>
              </a:rPr>
              <a:t> </a:t>
            </a:r>
            <a:r>
              <a:rPr sz="2900" spc="-105" dirty="0">
                <a:latin typeface="Arial"/>
                <a:cs typeface="Arial"/>
              </a:rPr>
              <a:t>(x,y)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891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0" dirty="0"/>
              <a:t>Image </a:t>
            </a:r>
            <a:r>
              <a:rPr sz="4400" spc="-360" dirty="0"/>
              <a:t>enhancement </a:t>
            </a:r>
            <a:r>
              <a:rPr sz="4400" spc="-395" dirty="0"/>
              <a:t>&amp;</a:t>
            </a:r>
            <a:r>
              <a:rPr sz="4400" spc="400" dirty="0"/>
              <a:t> </a:t>
            </a:r>
            <a:r>
              <a:rPr sz="4400" spc="-300" dirty="0"/>
              <a:t>restoration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162045" y="3695446"/>
            <a:ext cx="2664460" cy="2092960"/>
            <a:chOff x="3162045" y="3695446"/>
            <a:chExt cx="2664460" cy="2092960"/>
          </a:xfrm>
        </p:grpSpPr>
        <p:sp>
          <p:nvSpPr>
            <p:cNvPr id="4" name="object 4"/>
            <p:cNvSpPr/>
            <p:nvPr/>
          </p:nvSpPr>
          <p:spPr>
            <a:xfrm>
              <a:off x="3172205" y="3705606"/>
              <a:ext cx="2644140" cy="2072639"/>
            </a:xfrm>
            <a:custGeom>
              <a:avLst/>
              <a:gdLst/>
              <a:ahLst/>
              <a:cxnLst/>
              <a:rect l="l" t="t" r="r" b="b"/>
              <a:pathLst>
                <a:path w="2644140" h="2072639">
                  <a:moveTo>
                    <a:pt x="2298699" y="0"/>
                  </a:moveTo>
                  <a:lnTo>
                    <a:pt x="345440" y="0"/>
                  </a:lnTo>
                  <a:lnTo>
                    <a:pt x="298571" y="3153"/>
                  </a:lnTo>
                  <a:lnTo>
                    <a:pt x="253617" y="12341"/>
                  </a:lnTo>
                  <a:lnTo>
                    <a:pt x="210990" y="27150"/>
                  </a:lnTo>
                  <a:lnTo>
                    <a:pt x="171101" y="47168"/>
                  </a:lnTo>
                  <a:lnTo>
                    <a:pt x="134363" y="71985"/>
                  </a:lnTo>
                  <a:lnTo>
                    <a:pt x="101187" y="101187"/>
                  </a:lnTo>
                  <a:lnTo>
                    <a:pt x="71985" y="134363"/>
                  </a:lnTo>
                  <a:lnTo>
                    <a:pt x="47168" y="171101"/>
                  </a:lnTo>
                  <a:lnTo>
                    <a:pt x="27150" y="210990"/>
                  </a:lnTo>
                  <a:lnTo>
                    <a:pt x="12341" y="253617"/>
                  </a:lnTo>
                  <a:lnTo>
                    <a:pt x="3153" y="298571"/>
                  </a:lnTo>
                  <a:lnTo>
                    <a:pt x="0" y="345440"/>
                  </a:lnTo>
                  <a:lnTo>
                    <a:pt x="0" y="1727200"/>
                  </a:lnTo>
                  <a:lnTo>
                    <a:pt x="3153" y="1774073"/>
                  </a:lnTo>
                  <a:lnTo>
                    <a:pt x="12341" y="1819030"/>
                  </a:lnTo>
                  <a:lnTo>
                    <a:pt x="27150" y="1861660"/>
                  </a:lnTo>
                  <a:lnTo>
                    <a:pt x="47168" y="1901549"/>
                  </a:lnTo>
                  <a:lnTo>
                    <a:pt x="71985" y="1938287"/>
                  </a:lnTo>
                  <a:lnTo>
                    <a:pt x="101187" y="1971462"/>
                  </a:lnTo>
                  <a:lnTo>
                    <a:pt x="134363" y="2000662"/>
                  </a:lnTo>
                  <a:lnTo>
                    <a:pt x="171101" y="2025476"/>
                  </a:lnTo>
                  <a:lnTo>
                    <a:pt x="210990" y="2045493"/>
                  </a:lnTo>
                  <a:lnTo>
                    <a:pt x="253617" y="2060300"/>
                  </a:lnTo>
                  <a:lnTo>
                    <a:pt x="298571" y="2069486"/>
                  </a:lnTo>
                  <a:lnTo>
                    <a:pt x="345440" y="2072640"/>
                  </a:lnTo>
                  <a:lnTo>
                    <a:pt x="2298699" y="2072640"/>
                  </a:lnTo>
                  <a:lnTo>
                    <a:pt x="2345568" y="2069486"/>
                  </a:lnTo>
                  <a:lnTo>
                    <a:pt x="2390522" y="2060300"/>
                  </a:lnTo>
                  <a:lnTo>
                    <a:pt x="2433149" y="2045493"/>
                  </a:lnTo>
                  <a:lnTo>
                    <a:pt x="2473038" y="2025476"/>
                  </a:lnTo>
                  <a:lnTo>
                    <a:pt x="2509776" y="2000662"/>
                  </a:lnTo>
                  <a:lnTo>
                    <a:pt x="2542952" y="1971462"/>
                  </a:lnTo>
                  <a:lnTo>
                    <a:pt x="2572154" y="1938287"/>
                  </a:lnTo>
                  <a:lnTo>
                    <a:pt x="2596971" y="1901549"/>
                  </a:lnTo>
                  <a:lnTo>
                    <a:pt x="2616989" y="1861660"/>
                  </a:lnTo>
                  <a:lnTo>
                    <a:pt x="2631798" y="1819030"/>
                  </a:lnTo>
                  <a:lnTo>
                    <a:pt x="2640986" y="1774073"/>
                  </a:lnTo>
                  <a:lnTo>
                    <a:pt x="2644140" y="1727200"/>
                  </a:lnTo>
                  <a:lnTo>
                    <a:pt x="2644140" y="345440"/>
                  </a:lnTo>
                  <a:lnTo>
                    <a:pt x="2640986" y="298571"/>
                  </a:lnTo>
                  <a:lnTo>
                    <a:pt x="2631798" y="253617"/>
                  </a:lnTo>
                  <a:lnTo>
                    <a:pt x="2616989" y="210990"/>
                  </a:lnTo>
                  <a:lnTo>
                    <a:pt x="2596971" y="171101"/>
                  </a:lnTo>
                  <a:lnTo>
                    <a:pt x="2572154" y="134363"/>
                  </a:lnTo>
                  <a:lnTo>
                    <a:pt x="2542952" y="101187"/>
                  </a:lnTo>
                  <a:lnTo>
                    <a:pt x="2509776" y="71985"/>
                  </a:lnTo>
                  <a:lnTo>
                    <a:pt x="2473038" y="47168"/>
                  </a:lnTo>
                  <a:lnTo>
                    <a:pt x="2433149" y="27150"/>
                  </a:lnTo>
                  <a:lnTo>
                    <a:pt x="2390522" y="12341"/>
                  </a:lnTo>
                  <a:lnTo>
                    <a:pt x="2345568" y="3153"/>
                  </a:lnTo>
                  <a:lnTo>
                    <a:pt x="229869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72205" y="3705606"/>
              <a:ext cx="2644140" cy="2072639"/>
            </a:xfrm>
            <a:custGeom>
              <a:avLst/>
              <a:gdLst/>
              <a:ahLst/>
              <a:cxnLst/>
              <a:rect l="l" t="t" r="r" b="b"/>
              <a:pathLst>
                <a:path w="2644140" h="2072639">
                  <a:moveTo>
                    <a:pt x="0" y="345440"/>
                  </a:moveTo>
                  <a:lnTo>
                    <a:pt x="3153" y="298571"/>
                  </a:lnTo>
                  <a:lnTo>
                    <a:pt x="12341" y="253617"/>
                  </a:lnTo>
                  <a:lnTo>
                    <a:pt x="27150" y="210990"/>
                  </a:lnTo>
                  <a:lnTo>
                    <a:pt x="47168" y="171101"/>
                  </a:lnTo>
                  <a:lnTo>
                    <a:pt x="71985" y="134363"/>
                  </a:lnTo>
                  <a:lnTo>
                    <a:pt x="101187" y="101187"/>
                  </a:lnTo>
                  <a:lnTo>
                    <a:pt x="134363" y="71985"/>
                  </a:lnTo>
                  <a:lnTo>
                    <a:pt x="171101" y="47168"/>
                  </a:lnTo>
                  <a:lnTo>
                    <a:pt x="210990" y="27150"/>
                  </a:lnTo>
                  <a:lnTo>
                    <a:pt x="253617" y="12341"/>
                  </a:lnTo>
                  <a:lnTo>
                    <a:pt x="298571" y="3153"/>
                  </a:lnTo>
                  <a:lnTo>
                    <a:pt x="345440" y="0"/>
                  </a:lnTo>
                  <a:lnTo>
                    <a:pt x="2298699" y="0"/>
                  </a:lnTo>
                  <a:lnTo>
                    <a:pt x="2345568" y="3153"/>
                  </a:lnTo>
                  <a:lnTo>
                    <a:pt x="2390522" y="12341"/>
                  </a:lnTo>
                  <a:lnTo>
                    <a:pt x="2433149" y="27150"/>
                  </a:lnTo>
                  <a:lnTo>
                    <a:pt x="2473038" y="47168"/>
                  </a:lnTo>
                  <a:lnTo>
                    <a:pt x="2509776" y="71985"/>
                  </a:lnTo>
                  <a:lnTo>
                    <a:pt x="2542952" y="101187"/>
                  </a:lnTo>
                  <a:lnTo>
                    <a:pt x="2572154" y="134363"/>
                  </a:lnTo>
                  <a:lnTo>
                    <a:pt x="2596971" y="171101"/>
                  </a:lnTo>
                  <a:lnTo>
                    <a:pt x="2616989" y="210990"/>
                  </a:lnTo>
                  <a:lnTo>
                    <a:pt x="2631798" y="253617"/>
                  </a:lnTo>
                  <a:lnTo>
                    <a:pt x="2640986" y="298571"/>
                  </a:lnTo>
                  <a:lnTo>
                    <a:pt x="2644140" y="345440"/>
                  </a:lnTo>
                  <a:lnTo>
                    <a:pt x="2644140" y="1727200"/>
                  </a:lnTo>
                  <a:lnTo>
                    <a:pt x="2640986" y="1774073"/>
                  </a:lnTo>
                  <a:lnTo>
                    <a:pt x="2631798" y="1819030"/>
                  </a:lnTo>
                  <a:lnTo>
                    <a:pt x="2616989" y="1861660"/>
                  </a:lnTo>
                  <a:lnTo>
                    <a:pt x="2596971" y="1901549"/>
                  </a:lnTo>
                  <a:lnTo>
                    <a:pt x="2572154" y="1938287"/>
                  </a:lnTo>
                  <a:lnTo>
                    <a:pt x="2542952" y="1971462"/>
                  </a:lnTo>
                  <a:lnTo>
                    <a:pt x="2509776" y="2000662"/>
                  </a:lnTo>
                  <a:lnTo>
                    <a:pt x="2473038" y="2025476"/>
                  </a:lnTo>
                  <a:lnTo>
                    <a:pt x="2433149" y="2045493"/>
                  </a:lnTo>
                  <a:lnTo>
                    <a:pt x="2390522" y="2060300"/>
                  </a:lnTo>
                  <a:lnTo>
                    <a:pt x="2345568" y="2069486"/>
                  </a:lnTo>
                  <a:lnTo>
                    <a:pt x="2298699" y="2072640"/>
                  </a:lnTo>
                  <a:lnTo>
                    <a:pt x="345440" y="2072640"/>
                  </a:lnTo>
                  <a:lnTo>
                    <a:pt x="298571" y="2069486"/>
                  </a:lnTo>
                  <a:lnTo>
                    <a:pt x="253617" y="2060300"/>
                  </a:lnTo>
                  <a:lnTo>
                    <a:pt x="210990" y="2045493"/>
                  </a:lnTo>
                  <a:lnTo>
                    <a:pt x="171101" y="2025476"/>
                  </a:lnTo>
                  <a:lnTo>
                    <a:pt x="134363" y="2000662"/>
                  </a:lnTo>
                  <a:lnTo>
                    <a:pt x="101187" y="1971462"/>
                  </a:lnTo>
                  <a:lnTo>
                    <a:pt x="71985" y="1938287"/>
                  </a:lnTo>
                  <a:lnTo>
                    <a:pt x="47168" y="1901549"/>
                  </a:lnTo>
                  <a:lnTo>
                    <a:pt x="27150" y="1861660"/>
                  </a:lnTo>
                  <a:lnTo>
                    <a:pt x="12341" y="1819030"/>
                  </a:lnTo>
                  <a:lnTo>
                    <a:pt x="3153" y="1774073"/>
                  </a:lnTo>
                  <a:lnTo>
                    <a:pt x="0" y="1727200"/>
                  </a:lnTo>
                  <a:lnTo>
                    <a:pt x="0" y="345440"/>
                  </a:lnTo>
                  <a:close/>
                </a:path>
              </a:pathLst>
            </a:custGeom>
            <a:ln w="19812">
              <a:solidFill>
                <a:srgbClr val="005D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67785" y="3981069"/>
            <a:ext cx="22536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latin typeface="Arial"/>
                <a:cs typeface="Arial"/>
              </a:rPr>
              <a:t>Image </a:t>
            </a:r>
            <a:r>
              <a:rPr sz="2400" b="1" spc="-235" dirty="0">
                <a:latin typeface="Arial"/>
                <a:cs typeface="Arial"/>
              </a:rPr>
              <a:t>Processing  </a:t>
            </a:r>
            <a:r>
              <a:rPr sz="2400" b="1" spc="-229" dirty="0">
                <a:latin typeface="Arial"/>
                <a:cs typeface="Arial"/>
              </a:rPr>
              <a:t>Techniques  </a:t>
            </a:r>
            <a:r>
              <a:rPr sz="2400" b="1" spc="-185" dirty="0">
                <a:latin typeface="Arial"/>
                <a:cs typeface="Arial"/>
              </a:rPr>
              <a:t>(enhancement </a:t>
            </a:r>
            <a:r>
              <a:rPr sz="2400" b="1" spc="-215" dirty="0">
                <a:latin typeface="Arial"/>
                <a:cs typeface="Arial"/>
              </a:rPr>
              <a:t>&amp;  </a:t>
            </a:r>
            <a:r>
              <a:rPr sz="2400" b="1" spc="-155" dirty="0">
                <a:latin typeface="Arial"/>
                <a:cs typeface="Arial"/>
              </a:rPr>
              <a:t>restoration)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2420111"/>
            <a:ext cx="2357755" cy="460375"/>
          </a:xfrm>
          <a:prstGeom prst="rect">
            <a:avLst/>
          </a:prstGeom>
          <a:ln w="76200">
            <a:solidFill>
              <a:srgbClr val="005DA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235"/>
              </a:spcBef>
            </a:pPr>
            <a:r>
              <a:rPr sz="2400" spc="-5" dirty="0">
                <a:solidFill>
                  <a:srgbClr val="005DA1"/>
                </a:solidFill>
                <a:latin typeface="Comic Sans MS"/>
                <a:cs typeface="Comic Sans MS"/>
              </a:rPr>
              <a:t>Digital</a:t>
            </a:r>
            <a:r>
              <a:rPr sz="2400" spc="-20" dirty="0">
                <a:solidFill>
                  <a:srgbClr val="005DA1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5DA1"/>
                </a:solidFill>
                <a:latin typeface="Comic Sans MS"/>
                <a:cs typeface="Comic Sans MS"/>
              </a:rPr>
              <a:t>Image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711" y="2133600"/>
            <a:ext cx="2356485" cy="1201420"/>
          </a:xfrm>
          <a:prstGeom prst="rect">
            <a:avLst/>
          </a:prstGeom>
          <a:ln w="76200">
            <a:solidFill>
              <a:srgbClr val="005DA1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21615" marR="213360" algn="ctr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solidFill>
                  <a:srgbClr val="005DA1"/>
                </a:solidFill>
                <a:latin typeface="Comic Sans MS"/>
                <a:cs typeface="Comic Sans MS"/>
              </a:rPr>
              <a:t>Digital</a:t>
            </a:r>
            <a:r>
              <a:rPr sz="2400" spc="-80" dirty="0">
                <a:solidFill>
                  <a:srgbClr val="005DA1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5DA1"/>
                </a:solidFill>
                <a:latin typeface="Comic Sans MS"/>
                <a:cs typeface="Comic Sans MS"/>
              </a:rPr>
              <a:t>Image  (of improved  quality)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7152" y="2880867"/>
            <a:ext cx="6196965" cy="2021205"/>
          </a:xfrm>
          <a:custGeom>
            <a:avLst/>
            <a:gdLst/>
            <a:ahLst/>
            <a:cxnLst/>
            <a:rect l="l" t="t" r="r" b="b"/>
            <a:pathLst>
              <a:path w="6196965" h="2021204">
                <a:moveTo>
                  <a:pt x="1575054" y="1861693"/>
                </a:moveTo>
                <a:lnTo>
                  <a:pt x="1296924" y="1684020"/>
                </a:lnTo>
                <a:lnTo>
                  <a:pt x="1282839" y="1678584"/>
                </a:lnTo>
                <a:lnTo>
                  <a:pt x="1268247" y="1678952"/>
                </a:lnTo>
                <a:lnTo>
                  <a:pt x="1254836" y="1684743"/>
                </a:lnTo>
                <a:lnTo>
                  <a:pt x="1244346" y="1695577"/>
                </a:lnTo>
                <a:lnTo>
                  <a:pt x="1238897" y="1709712"/>
                </a:lnTo>
                <a:lnTo>
                  <a:pt x="1239266" y="1724317"/>
                </a:lnTo>
                <a:lnTo>
                  <a:pt x="1245057" y="1737728"/>
                </a:lnTo>
                <a:lnTo>
                  <a:pt x="1255903" y="1748282"/>
                </a:lnTo>
                <a:lnTo>
                  <a:pt x="1318564" y="1788299"/>
                </a:lnTo>
                <a:lnTo>
                  <a:pt x="1299972" y="1783588"/>
                </a:lnTo>
                <a:lnTo>
                  <a:pt x="1231519" y="1761617"/>
                </a:lnTo>
                <a:lnTo>
                  <a:pt x="1163574" y="1735074"/>
                </a:lnTo>
                <a:lnTo>
                  <a:pt x="1096518" y="1704213"/>
                </a:lnTo>
                <a:lnTo>
                  <a:pt x="1030224" y="1669034"/>
                </a:lnTo>
                <a:lnTo>
                  <a:pt x="964819" y="1629918"/>
                </a:lnTo>
                <a:lnTo>
                  <a:pt x="900684" y="1586992"/>
                </a:lnTo>
                <a:lnTo>
                  <a:pt x="837819" y="1540129"/>
                </a:lnTo>
                <a:lnTo>
                  <a:pt x="776478" y="1489964"/>
                </a:lnTo>
                <a:lnTo>
                  <a:pt x="716534" y="1436243"/>
                </a:lnTo>
                <a:lnTo>
                  <a:pt x="658495" y="1379220"/>
                </a:lnTo>
                <a:lnTo>
                  <a:pt x="602361" y="1319403"/>
                </a:lnTo>
                <a:lnTo>
                  <a:pt x="548259" y="1256538"/>
                </a:lnTo>
                <a:lnTo>
                  <a:pt x="496316" y="1191006"/>
                </a:lnTo>
                <a:lnTo>
                  <a:pt x="446659" y="1122934"/>
                </a:lnTo>
                <a:lnTo>
                  <a:pt x="399542" y="1052576"/>
                </a:lnTo>
                <a:lnTo>
                  <a:pt x="354965" y="979932"/>
                </a:lnTo>
                <a:lnTo>
                  <a:pt x="313182" y="905256"/>
                </a:lnTo>
                <a:lnTo>
                  <a:pt x="274447" y="828929"/>
                </a:lnTo>
                <a:lnTo>
                  <a:pt x="238633" y="750824"/>
                </a:lnTo>
                <a:lnTo>
                  <a:pt x="205994" y="671322"/>
                </a:lnTo>
                <a:lnTo>
                  <a:pt x="176784" y="590296"/>
                </a:lnTo>
                <a:lnTo>
                  <a:pt x="150876" y="508381"/>
                </a:lnTo>
                <a:lnTo>
                  <a:pt x="128651" y="425323"/>
                </a:lnTo>
                <a:lnTo>
                  <a:pt x="110109" y="341630"/>
                </a:lnTo>
                <a:lnTo>
                  <a:pt x="95504" y="257175"/>
                </a:lnTo>
                <a:lnTo>
                  <a:pt x="84963" y="172339"/>
                </a:lnTo>
                <a:lnTo>
                  <a:pt x="78359" y="87249"/>
                </a:lnTo>
                <a:lnTo>
                  <a:pt x="76200" y="0"/>
                </a:lnTo>
                <a:lnTo>
                  <a:pt x="0" y="2032"/>
                </a:lnTo>
                <a:lnTo>
                  <a:pt x="2159" y="89154"/>
                </a:lnTo>
                <a:lnTo>
                  <a:pt x="9017" y="178181"/>
                </a:lnTo>
                <a:lnTo>
                  <a:pt x="19939" y="266573"/>
                </a:lnTo>
                <a:lnTo>
                  <a:pt x="35052" y="354584"/>
                </a:lnTo>
                <a:lnTo>
                  <a:pt x="54229" y="441706"/>
                </a:lnTo>
                <a:lnTo>
                  <a:pt x="77343" y="528066"/>
                </a:lnTo>
                <a:lnTo>
                  <a:pt x="104013" y="613156"/>
                </a:lnTo>
                <a:lnTo>
                  <a:pt x="134366" y="697230"/>
                </a:lnTo>
                <a:lnTo>
                  <a:pt x="168148" y="779780"/>
                </a:lnTo>
                <a:lnTo>
                  <a:pt x="205105" y="860552"/>
                </a:lnTo>
                <a:lnTo>
                  <a:pt x="245364" y="939800"/>
                </a:lnTo>
                <a:lnTo>
                  <a:pt x="288544" y="1017143"/>
                </a:lnTo>
                <a:lnTo>
                  <a:pt x="334518" y="1092327"/>
                </a:lnTo>
                <a:lnTo>
                  <a:pt x="383413" y="1165352"/>
                </a:lnTo>
                <a:lnTo>
                  <a:pt x="434721" y="1235837"/>
                </a:lnTo>
                <a:lnTo>
                  <a:pt x="488442" y="1303909"/>
                </a:lnTo>
                <a:lnTo>
                  <a:pt x="544576" y="1369060"/>
                </a:lnTo>
                <a:lnTo>
                  <a:pt x="602996" y="1431290"/>
                </a:lnTo>
                <a:lnTo>
                  <a:pt x="663194" y="1490599"/>
                </a:lnTo>
                <a:lnTo>
                  <a:pt x="725424" y="1546606"/>
                </a:lnTo>
                <a:lnTo>
                  <a:pt x="789559" y="1599057"/>
                </a:lnTo>
                <a:lnTo>
                  <a:pt x="855091" y="1648079"/>
                </a:lnTo>
                <a:lnTo>
                  <a:pt x="922401" y="1693291"/>
                </a:lnTo>
                <a:lnTo>
                  <a:pt x="990981" y="1734439"/>
                </a:lnTo>
                <a:lnTo>
                  <a:pt x="1060704" y="1771396"/>
                </a:lnTo>
                <a:lnTo>
                  <a:pt x="1131697" y="1804162"/>
                </a:lnTo>
                <a:lnTo>
                  <a:pt x="1203706" y="1832483"/>
                </a:lnTo>
                <a:lnTo>
                  <a:pt x="1276604" y="1856105"/>
                </a:lnTo>
                <a:lnTo>
                  <a:pt x="1350010" y="1874774"/>
                </a:lnTo>
                <a:lnTo>
                  <a:pt x="1377962" y="1879955"/>
                </a:lnTo>
                <a:lnTo>
                  <a:pt x="1247902" y="1948942"/>
                </a:lnTo>
                <a:lnTo>
                  <a:pt x="1236141" y="1958555"/>
                </a:lnTo>
                <a:lnTo>
                  <a:pt x="1229245" y="1971446"/>
                </a:lnTo>
                <a:lnTo>
                  <a:pt x="1227696" y="1985975"/>
                </a:lnTo>
                <a:lnTo>
                  <a:pt x="1232027" y="2000504"/>
                </a:lnTo>
                <a:lnTo>
                  <a:pt x="1241628" y="2012188"/>
                </a:lnTo>
                <a:lnTo>
                  <a:pt x="1254518" y="2019058"/>
                </a:lnTo>
                <a:lnTo>
                  <a:pt x="1269047" y="2020582"/>
                </a:lnTo>
                <a:lnTo>
                  <a:pt x="1283589" y="2016252"/>
                </a:lnTo>
                <a:lnTo>
                  <a:pt x="1509420" y="1896491"/>
                </a:lnTo>
                <a:lnTo>
                  <a:pt x="1575054" y="1861693"/>
                </a:lnTo>
                <a:close/>
              </a:path>
              <a:path w="6196965" h="2021204">
                <a:moveTo>
                  <a:pt x="6196927" y="761047"/>
                </a:moveTo>
                <a:lnTo>
                  <a:pt x="6192774" y="746506"/>
                </a:lnTo>
                <a:lnTo>
                  <a:pt x="6077775" y="524510"/>
                </a:lnTo>
                <a:lnTo>
                  <a:pt x="6041009" y="453517"/>
                </a:lnTo>
                <a:lnTo>
                  <a:pt x="5860669" y="729869"/>
                </a:lnTo>
                <a:lnTo>
                  <a:pt x="5855030" y="743877"/>
                </a:lnTo>
                <a:lnTo>
                  <a:pt x="5855233" y="758469"/>
                </a:lnTo>
                <a:lnTo>
                  <a:pt x="5860910" y="771931"/>
                </a:lnTo>
                <a:lnTo>
                  <a:pt x="5871718" y="782574"/>
                </a:lnTo>
                <a:lnTo>
                  <a:pt x="5885789" y="788136"/>
                </a:lnTo>
                <a:lnTo>
                  <a:pt x="5900394" y="787895"/>
                </a:lnTo>
                <a:lnTo>
                  <a:pt x="5913844" y="782205"/>
                </a:lnTo>
                <a:lnTo>
                  <a:pt x="5924423" y="771398"/>
                </a:lnTo>
                <a:lnTo>
                  <a:pt x="5958929" y="718527"/>
                </a:lnTo>
                <a:lnTo>
                  <a:pt x="5942584" y="766318"/>
                </a:lnTo>
                <a:lnTo>
                  <a:pt x="5916676" y="828167"/>
                </a:lnTo>
                <a:lnTo>
                  <a:pt x="5886577" y="889635"/>
                </a:lnTo>
                <a:lnTo>
                  <a:pt x="5852287" y="950214"/>
                </a:lnTo>
                <a:lnTo>
                  <a:pt x="5814060" y="1009904"/>
                </a:lnTo>
                <a:lnTo>
                  <a:pt x="5771896" y="1068451"/>
                </a:lnTo>
                <a:lnTo>
                  <a:pt x="5726303" y="1125982"/>
                </a:lnTo>
                <a:lnTo>
                  <a:pt x="5677027" y="1182243"/>
                </a:lnTo>
                <a:lnTo>
                  <a:pt x="5624576" y="1236980"/>
                </a:lnTo>
                <a:lnTo>
                  <a:pt x="5568950" y="1290193"/>
                </a:lnTo>
                <a:lnTo>
                  <a:pt x="5510276" y="1341628"/>
                </a:lnTo>
                <a:lnTo>
                  <a:pt x="5448808" y="1391158"/>
                </a:lnTo>
                <a:lnTo>
                  <a:pt x="5384546" y="1438783"/>
                </a:lnTo>
                <a:lnTo>
                  <a:pt x="5317998" y="1484122"/>
                </a:lnTo>
                <a:lnTo>
                  <a:pt x="5248910" y="1527429"/>
                </a:lnTo>
                <a:lnTo>
                  <a:pt x="5177790" y="1568069"/>
                </a:lnTo>
                <a:lnTo>
                  <a:pt x="5104765" y="1606423"/>
                </a:lnTo>
                <a:lnTo>
                  <a:pt x="5029962" y="1641983"/>
                </a:lnTo>
                <a:lnTo>
                  <a:pt x="4953368" y="1674749"/>
                </a:lnTo>
                <a:lnTo>
                  <a:pt x="4875530" y="1704721"/>
                </a:lnTo>
                <a:lnTo>
                  <a:pt x="4796155" y="1731518"/>
                </a:lnTo>
                <a:lnTo>
                  <a:pt x="4715764" y="1755267"/>
                </a:lnTo>
                <a:lnTo>
                  <a:pt x="4634357" y="1775587"/>
                </a:lnTo>
                <a:lnTo>
                  <a:pt x="4552315" y="1792605"/>
                </a:lnTo>
                <a:lnTo>
                  <a:pt x="4469638" y="1805940"/>
                </a:lnTo>
                <a:lnTo>
                  <a:pt x="4386326" y="1815719"/>
                </a:lnTo>
                <a:lnTo>
                  <a:pt x="4303014" y="1821688"/>
                </a:lnTo>
                <a:lnTo>
                  <a:pt x="4217543" y="1823720"/>
                </a:lnTo>
                <a:lnTo>
                  <a:pt x="4219321" y="1899920"/>
                </a:lnTo>
                <a:lnTo>
                  <a:pt x="4304792" y="1897888"/>
                </a:lnTo>
                <a:lnTo>
                  <a:pt x="4391787" y="1891665"/>
                </a:lnTo>
                <a:lnTo>
                  <a:pt x="4478401" y="1881632"/>
                </a:lnTo>
                <a:lnTo>
                  <a:pt x="4564507" y="1867789"/>
                </a:lnTo>
                <a:lnTo>
                  <a:pt x="4649724" y="1850263"/>
                </a:lnTo>
                <a:lnTo>
                  <a:pt x="4734179" y="1829181"/>
                </a:lnTo>
                <a:lnTo>
                  <a:pt x="4817618" y="1804670"/>
                </a:lnTo>
                <a:lnTo>
                  <a:pt x="4899787" y="1776984"/>
                </a:lnTo>
                <a:lnTo>
                  <a:pt x="4980686" y="1745996"/>
                </a:lnTo>
                <a:lnTo>
                  <a:pt x="5059921" y="1712087"/>
                </a:lnTo>
                <a:lnTo>
                  <a:pt x="5137404" y="1675257"/>
                </a:lnTo>
                <a:lnTo>
                  <a:pt x="5213223" y="1635633"/>
                </a:lnTo>
                <a:lnTo>
                  <a:pt x="5286883" y="1593469"/>
                </a:lnTo>
                <a:lnTo>
                  <a:pt x="5358384" y="1548765"/>
                </a:lnTo>
                <a:lnTo>
                  <a:pt x="5427472" y="1501775"/>
                </a:lnTo>
                <a:lnTo>
                  <a:pt x="5494147" y="1452372"/>
                </a:lnTo>
                <a:lnTo>
                  <a:pt x="5558028" y="1400937"/>
                </a:lnTo>
                <a:lnTo>
                  <a:pt x="5619115" y="1347470"/>
                </a:lnTo>
                <a:lnTo>
                  <a:pt x="5677154" y="1292098"/>
                </a:lnTo>
                <a:lnTo>
                  <a:pt x="5732018" y="1234948"/>
                </a:lnTo>
                <a:lnTo>
                  <a:pt x="5783580" y="1176274"/>
                </a:lnTo>
                <a:lnTo>
                  <a:pt x="5831586" y="1115949"/>
                </a:lnTo>
                <a:lnTo>
                  <a:pt x="5875909" y="1054354"/>
                </a:lnTo>
                <a:lnTo>
                  <a:pt x="5916422" y="991362"/>
                </a:lnTo>
                <a:lnTo>
                  <a:pt x="5952871" y="927100"/>
                </a:lnTo>
                <a:lnTo>
                  <a:pt x="5985002" y="861822"/>
                </a:lnTo>
                <a:lnTo>
                  <a:pt x="6012815" y="795782"/>
                </a:lnTo>
                <a:lnTo>
                  <a:pt x="6036056" y="728726"/>
                </a:lnTo>
                <a:lnTo>
                  <a:pt x="6054471" y="661035"/>
                </a:lnTo>
                <a:lnTo>
                  <a:pt x="6056706" y="649592"/>
                </a:lnTo>
                <a:lnTo>
                  <a:pt x="6125083" y="781558"/>
                </a:lnTo>
                <a:lnTo>
                  <a:pt x="6134544" y="793343"/>
                </a:lnTo>
                <a:lnTo>
                  <a:pt x="6147346" y="800315"/>
                </a:lnTo>
                <a:lnTo>
                  <a:pt x="6161849" y="801979"/>
                </a:lnTo>
                <a:lnTo>
                  <a:pt x="6176391" y="797814"/>
                </a:lnTo>
                <a:lnTo>
                  <a:pt x="6188227" y="788352"/>
                </a:lnTo>
                <a:lnTo>
                  <a:pt x="6195238" y="775550"/>
                </a:lnTo>
                <a:lnTo>
                  <a:pt x="6196927" y="761047"/>
                </a:lnTo>
                <a:close/>
              </a:path>
            </a:pathLst>
          </a:custGeom>
          <a:solidFill>
            <a:srgbClr val="005DA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637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Thresholding</a:t>
            </a:r>
            <a:r>
              <a:rPr sz="4400" spc="-150" dirty="0"/>
              <a:t> </a:t>
            </a:r>
            <a:r>
              <a:rPr sz="4400" spc="-85" dirty="0"/>
              <a:t>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25406"/>
            <a:ext cx="7833359" cy="47745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8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55" dirty="0">
                <a:solidFill>
                  <a:srgbClr val="C00000"/>
                </a:solidFill>
                <a:latin typeface="Arial"/>
                <a:cs typeface="Arial"/>
              </a:rPr>
              <a:t>Global</a:t>
            </a:r>
            <a:r>
              <a:rPr sz="29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25" dirty="0">
                <a:solidFill>
                  <a:srgbClr val="C00000"/>
                </a:solidFill>
                <a:latin typeface="Arial"/>
                <a:cs typeface="Arial"/>
              </a:rPr>
              <a:t>Thresholding</a:t>
            </a:r>
            <a:endParaRPr sz="2900">
              <a:latin typeface="Arial"/>
              <a:cs typeface="Arial"/>
            </a:endParaRPr>
          </a:p>
          <a:p>
            <a:pPr marL="652780" marR="574675" lvl="1" indent="-274320">
              <a:lnSpc>
                <a:spcPct val="100000"/>
              </a:lnSpc>
              <a:spcBef>
                <a:spcPts val="61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450" dirty="0">
                <a:latin typeface="Arial"/>
                <a:cs typeface="Arial"/>
              </a:rPr>
              <a:t>T </a:t>
            </a:r>
            <a:r>
              <a:rPr sz="2600" spc="-225" dirty="0">
                <a:latin typeface="Arial"/>
                <a:cs typeface="Arial"/>
              </a:rPr>
              <a:t>is </a:t>
            </a:r>
            <a:r>
              <a:rPr sz="2600" spc="-114" dirty="0">
                <a:latin typeface="Arial"/>
                <a:cs typeface="Arial"/>
              </a:rPr>
              <a:t>only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160" dirty="0">
                <a:latin typeface="Arial"/>
                <a:cs typeface="Arial"/>
              </a:rPr>
              <a:t>function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65" dirty="0">
                <a:latin typeface="Arial"/>
                <a:cs typeface="Arial"/>
              </a:rPr>
              <a:t>f(x,y), </a:t>
            </a:r>
            <a:r>
              <a:rPr sz="2600" spc="-195" dirty="0">
                <a:latin typeface="Arial"/>
                <a:cs typeface="Arial"/>
              </a:rPr>
              <a:t>then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155" dirty="0">
                <a:latin typeface="Arial"/>
                <a:cs typeface="Arial"/>
              </a:rPr>
              <a:t>threshold </a:t>
            </a:r>
            <a:r>
              <a:rPr sz="2600" spc="-225" dirty="0">
                <a:latin typeface="Arial"/>
                <a:cs typeface="Arial"/>
              </a:rPr>
              <a:t>is  </a:t>
            </a:r>
            <a:r>
              <a:rPr sz="2600" spc="-80" dirty="0">
                <a:latin typeface="Arial"/>
                <a:cs typeface="Arial"/>
              </a:rPr>
              <a:t>called </a:t>
            </a:r>
            <a:r>
              <a:rPr sz="2600" spc="-30" dirty="0">
                <a:latin typeface="Arial"/>
                <a:cs typeface="Arial"/>
              </a:rPr>
              <a:t>global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threshold.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40" dirty="0">
                <a:latin typeface="Arial"/>
                <a:cs typeface="Arial"/>
              </a:rPr>
              <a:t>Apply </a:t>
            </a:r>
            <a:r>
              <a:rPr sz="2600" spc="-155" dirty="0">
                <a:latin typeface="Arial"/>
                <a:cs typeface="Arial"/>
              </a:rPr>
              <a:t>the </a:t>
            </a:r>
            <a:r>
              <a:rPr sz="2600" spc="-254" dirty="0">
                <a:latin typeface="Arial"/>
                <a:cs typeface="Arial"/>
              </a:rPr>
              <a:t>same </a:t>
            </a:r>
            <a:r>
              <a:rPr sz="2600" spc="-155" dirty="0">
                <a:latin typeface="Arial"/>
                <a:cs typeface="Arial"/>
              </a:rPr>
              <a:t>threshold </a:t>
            </a: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155" dirty="0">
                <a:latin typeface="Arial"/>
                <a:cs typeface="Arial"/>
              </a:rPr>
              <a:t>the </a:t>
            </a:r>
            <a:r>
              <a:rPr sz="2600" spc="-150" dirty="0">
                <a:latin typeface="Arial"/>
                <a:cs typeface="Arial"/>
              </a:rPr>
              <a:t>whole</a:t>
            </a:r>
            <a:r>
              <a:rPr sz="2600" spc="19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image</a:t>
            </a:r>
            <a:endParaRPr sz="2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70" dirty="0">
                <a:solidFill>
                  <a:srgbClr val="C00000"/>
                </a:solidFill>
                <a:latin typeface="Arial"/>
                <a:cs typeface="Arial"/>
              </a:rPr>
              <a:t>Local</a:t>
            </a:r>
            <a:r>
              <a:rPr sz="29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25" dirty="0">
                <a:solidFill>
                  <a:srgbClr val="C00000"/>
                </a:solidFill>
                <a:latin typeface="Arial"/>
                <a:cs typeface="Arial"/>
              </a:rPr>
              <a:t>Thresholding</a:t>
            </a:r>
            <a:endParaRPr sz="2900">
              <a:latin typeface="Arial"/>
              <a:cs typeface="Arial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2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450" dirty="0">
                <a:latin typeface="Arial"/>
                <a:cs typeface="Arial"/>
              </a:rPr>
              <a:t>T </a:t>
            </a:r>
            <a:r>
              <a:rPr sz="2600" spc="-225" dirty="0">
                <a:latin typeface="Arial"/>
                <a:cs typeface="Arial"/>
              </a:rPr>
              <a:t>is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160" dirty="0">
                <a:latin typeface="Arial"/>
                <a:cs typeface="Arial"/>
              </a:rPr>
              <a:t>function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20" dirty="0">
                <a:latin typeface="Arial"/>
                <a:cs typeface="Arial"/>
              </a:rPr>
              <a:t>both </a:t>
            </a:r>
            <a:r>
              <a:rPr sz="2600" spc="-50" dirty="0">
                <a:latin typeface="Arial"/>
                <a:cs typeface="Arial"/>
              </a:rPr>
              <a:t>f(x,y) </a:t>
            </a:r>
            <a:r>
              <a:rPr sz="2600" dirty="0">
                <a:latin typeface="Arial"/>
                <a:cs typeface="Arial"/>
              </a:rPr>
              <a:t>&amp; </a:t>
            </a:r>
            <a:r>
              <a:rPr sz="2600" spc="-90" dirty="0">
                <a:latin typeface="Arial"/>
                <a:cs typeface="Arial"/>
              </a:rPr>
              <a:t>p(x,y),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150" dirty="0">
                <a:latin typeface="Arial"/>
                <a:cs typeface="Arial"/>
              </a:rPr>
              <a:t>threshold </a:t>
            </a:r>
            <a:r>
              <a:rPr sz="2600" spc="-220" dirty="0">
                <a:latin typeface="Arial"/>
                <a:cs typeface="Arial"/>
              </a:rPr>
              <a:t>is  </a:t>
            </a:r>
            <a:r>
              <a:rPr sz="2600" spc="-80" dirty="0">
                <a:latin typeface="Arial"/>
                <a:cs typeface="Arial"/>
              </a:rPr>
              <a:t>called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local.</a:t>
            </a:r>
            <a:endParaRPr sz="26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0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00" dirty="0">
                <a:latin typeface="Arial"/>
                <a:cs typeface="Arial"/>
              </a:rPr>
              <a:t>The </a:t>
            </a:r>
            <a:r>
              <a:rPr sz="2600" spc="-155" dirty="0">
                <a:latin typeface="Arial"/>
                <a:cs typeface="Arial"/>
              </a:rPr>
              <a:t>threshold </a:t>
            </a:r>
            <a:r>
              <a:rPr sz="2600" spc="-150" dirty="0">
                <a:latin typeface="Arial"/>
                <a:cs typeface="Arial"/>
              </a:rPr>
              <a:t>depends </a:t>
            </a:r>
            <a:r>
              <a:rPr sz="2600" spc="-225" dirty="0">
                <a:latin typeface="Arial"/>
                <a:cs typeface="Arial"/>
              </a:rPr>
              <a:t>on </a:t>
            </a:r>
            <a:r>
              <a:rPr sz="2600" spc="-95" dirty="0">
                <a:latin typeface="Arial"/>
                <a:cs typeface="Arial"/>
              </a:rPr>
              <a:t>local</a:t>
            </a:r>
            <a:r>
              <a:rPr sz="2600" spc="-24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property</a:t>
            </a:r>
            <a:endParaRPr sz="2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68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04" dirty="0">
                <a:solidFill>
                  <a:srgbClr val="C00000"/>
                </a:solidFill>
                <a:latin typeface="Arial"/>
                <a:cs typeface="Arial"/>
              </a:rPr>
              <a:t>Dynamic </a:t>
            </a:r>
            <a:r>
              <a:rPr sz="2900" b="1" spc="-140" dirty="0">
                <a:solidFill>
                  <a:srgbClr val="C00000"/>
                </a:solidFill>
                <a:latin typeface="Arial"/>
                <a:cs typeface="Arial"/>
              </a:rPr>
              <a:t>(Adaptive)</a:t>
            </a:r>
            <a:r>
              <a:rPr sz="2900" b="1" spc="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25" dirty="0">
                <a:solidFill>
                  <a:srgbClr val="C00000"/>
                </a:solidFill>
                <a:latin typeface="Arial"/>
                <a:cs typeface="Arial"/>
              </a:rPr>
              <a:t>Thresholding</a:t>
            </a:r>
            <a:endParaRPr sz="29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00" dirty="0">
                <a:latin typeface="Arial"/>
                <a:cs typeface="Arial"/>
              </a:rPr>
              <a:t>The </a:t>
            </a:r>
            <a:r>
              <a:rPr sz="2600" spc="-155" dirty="0">
                <a:latin typeface="Arial"/>
                <a:cs typeface="Arial"/>
              </a:rPr>
              <a:t>threshold </a:t>
            </a:r>
            <a:r>
              <a:rPr sz="2600" spc="-150" dirty="0">
                <a:latin typeface="Arial"/>
                <a:cs typeface="Arial"/>
              </a:rPr>
              <a:t>depends </a:t>
            </a:r>
            <a:r>
              <a:rPr sz="2600" spc="-225" dirty="0">
                <a:latin typeface="Arial"/>
                <a:cs typeface="Arial"/>
              </a:rPr>
              <a:t>on </a:t>
            </a:r>
            <a:r>
              <a:rPr sz="2600" spc="-70" dirty="0">
                <a:latin typeface="Arial"/>
                <a:cs typeface="Arial"/>
              </a:rPr>
              <a:t>spatial </a:t>
            </a:r>
            <a:r>
              <a:rPr sz="2600" spc="-140" dirty="0">
                <a:latin typeface="Arial"/>
                <a:cs typeface="Arial"/>
              </a:rPr>
              <a:t>coordinates</a:t>
            </a:r>
            <a:r>
              <a:rPr sz="2600" spc="-22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(x,y)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7630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Thresholding</a:t>
            </a:r>
            <a:r>
              <a:rPr sz="4400" spc="-150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0590" y="3886580"/>
            <a:ext cx="7874000" cy="287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0"/>
              </a:spcBef>
            </a:pPr>
            <a:r>
              <a:rPr sz="3000" spc="-175" dirty="0">
                <a:latin typeface="Arial"/>
                <a:cs typeface="Arial"/>
              </a:rPr>
              <a:t>where </a:t>
            </a:r>
            <a:r>
              <a:rPr sz="3000" spc="-520" dirty="0">
                <a:latin typeface="Arial"/>
                <a:cs typeface="Arial"/>
              </a:rPr>
              <a:t>T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260" dirty="0">
                <a:latin typeface="Arial"/>
                <a:cs typeface="Arial"/>
              </a:rPr>
              <a:t>is </a:t>
            </a:r>
            <a:r>
              <a:rPr sz="3000" spc="-185" dirty="0">
                <a:latin typeface="Arial"/>
                <a:cs typeface="Arial"/>
              </a:rPr>
              <a:t>the</a:t>
            </a:r>
            <a:r>
              <a:rPr sz="3000" spc="-305" dirty="0">
                <a:latin typeface="Arial"/>
                <a:cs typeface="Arial"/>
              </a:rPr>
              <a:t> </a:t>
            </a:r>
            <a:r>
              <a:rPr sz="3000" spc="-180" dirty="0">
                <a:latin typeface="Arial"/>
                <a:cs typeface="Arial"/>
              </a:rPr>
              <a:t>threshold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Arial"/>
              <a:cs typeface="Arial"/>
            </a:endParaRPr>
          </a:p>
          <a:p>
            <a:pPr marL="313690" marR="94615">
              <a:lnSpc>
                <a:spcPct val="80000"/>
              </a:lnSpc>
            </a:pPr>
            <a:r>
              <a:rPr sz="3000" spc="-95" dirty="0">
                <a:latin typeface="Arial"/>
                <a:cs typeface="Arial"/>
              </a:rPr>
              <a:t>g(x,y) </a:t>
            </a:r>
            <a:r>
              <a:rPr sz="3000" spc="245" dirty="0">
                <a:latin typeface="Arial"/>
                <a:cs typeface="Arial"/>
              </a:rPr>
              <a:t>= </a:t>
            </a:r>
            <a:r>
              <a:rPr sz="3000" spc="-15" dirty="0">
                <a:latin typeface="Arial"/>
                <a:cs typeface="Arial"/>
              </a:rPr>
              <a:t>1 </a:t>
            </a:r>
            <a:r>
              <a:rPr sz="3000" spc="-30" dirty="0">
                <a:latin typeface="Arial"/>
                <a:cs typeface="Arial"/>
              </a:rPr>
              <a:t>for </a:t>
            </a:r>
            <a:r>
              <a:rPr sz="3000" spc="-160" dirty="0">
                <a:latin typeface="Arial"/>
                <a:cs typeface="Arial"/>
              </a:rPr>
              <a:t>image </a:t>
            </a:r>
            <a:r>
              <a:rPr sz="3000" spc="-240" dirty="0">
                <a:latin typeface="Arial"/>
                <a:cs typeface="Arial"/>
              </a:rPr>
              <a:t>elements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180" dirty="0">
                <a:latin typeface="Arial"/>
                <a:cs typeface="Arial"/>
              </a:rPr>
              <a:t>objects </a:t>
            </a:r>
            <a:r>
              <a:rPr sz="3000" dirty="0">
                <a:latin typeface="Arial"/>
                <a:cs typeface="Arial"/>
              </a:rPr>
              <a:t>&amp;  </a:t>
            </a:r>
            <a:r>
              <a:rPr sz="3000" spc="-95" dirty="0">
                <a:latin typeface="Arial"/>
                <a:cs typeface="Arial"/>
              </a:rPr>
              <a:t>g(x,y) </a:t>
            </a:r>
            <a:r>
              <a:rPr sz="3000" spc="245" dirty="0">
                <a:latin typeface="Arial"/>
                <a:cs typeface="Arial"/>
              </a:rPr>
              <a:t>= </a:t>
            </a:r>
            <a:r>
              <a:rPr sz="3000" spc="-15" dirty="0">
                <a:latin typeface="Arial"/>
                <a:cs typeface="Arial"/>
              </a:rPr>
              <a:t>0 </a:t>
            </a:r>
            <a:r>
              <a:rPr sz="3000" spc="-30" dirty="0">
                <a:latin typeface="Arial"/>
                <a:cs typeface="Arial"/>
              </a:rPr>
              <a:t>for </a:t>
            </a:r>
            <a:r>
              <a:rPr sz="3000" spc="-160" dirty="0">
                <a:latin typeface="Arial"/>
                <a:cs typeface="Arial"/>
              </a:rPr>
              <a:t>image </a:t>
            </a:r>
            <a:r>
              <a:rPr sz="3000" spc="-240" dirty="0">
                <a:latin typeface="Arial"/>
                <a:cs typeface="Arial"/>
              </a:rPr>
              <a:t>elements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85" dirty="0">
                <a:latin typeface="Arial"/>
                <a:cs typeface="Arial"/>
              </a:rPr>
              <a:t>the</a:t>
            </a:r>
            <a:r>
              <a:rPr sz="3000" spc="-300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background</a:t>
            </a:r>
            <a:endParaRPr sz="3000">
              <a:latin typeface="Arial"/>
              <a:cs typeface="Arial"/>
            </a:endParaRPr>
          </a:p>
          <a:p>
            <a:pPr marL="2376170" marR="5080" indent="-2364105">
              <a:lnSpc>
                <a:spcPct val="100000"/>
              </a:lnSpc>
              <a:spcBef>
                <a:spcPts val="1614"/>
              </a:spcBef>
            </a:pPr>
            <a:r>
              <a:rPr sz="2800" b="1" spc="-275" dirty="0">
                <a:solidFill>
                  <a:srgbClr val="C00000"/>
                </a:solidFill>
                <a:latin typeface="Arial"/>
                <a:cs typeface="Arial"/>
              </a:rPr>
              <a:t>From </a:t>
            </a:r>
            <a:r>
              <a:rPr sz="2800" b="1" spc="-8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2800" b="1" spc="-195" dirty="0">
                <a:solidFill>
                  <a:srgbClr val="C00000"/>
                </a:solidFill>
                <a:latin typeface="Arial"/>
                <a:cs typeface="Arial"/>
              </a:rPr>
              <a:t>grayscale 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image, </a:t>
            </a:r>
            <a:r>
              <a:rPr sz="2800" b="1" spc="-200" dirty="0">
                <a:solidFill>
                  <a:srgbClr val="C00000"/>
                </a:solidFill>
                <a:latin typeface="Arial"/>
                <a:cs typeface="Arial"/>
              </a:rPr>
              <a:t>thresholding </a:t>
            </a:r>
            <a:r>
              <a:rPr sz="2800" b="1" spc="-250" dirty="0">
                <a:solidFill>
                  <a:srgbClr val="C00000"/>
                </a:solidFill>
                <a:latin typeface="Arial"/>
                <a:cs typeface="Arial"/>
              </a:rPr>
              <a:t>can </a:t>
            </a:r>
            <a:r>
              <a:rPr sz="2800" b="1" spc="-225" dirty="0">
                <a:solidFill>
                  <a:srgbClr val="C00000"/>
                </a:solidFill>
                <a:latin typeface="Arial"/>
                <a:cs typeface="Arial"/>
              </a:rPr>
              <a:t>be </a:t>
            </a:r>
            <a:r>
              <a:rPr sz="2800" b="1" spc="-260" dirty="0">
                <a:solidFill>
                  <a:srgbClr val="C00000"/>
                </a:solidFill>
                <a:latin typeface="Arial"/>
                <a:cs typeface="Arial"/>
              </a:rPr>
              <a:t>used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to  </a:t>
            </a:r>
            <a:r>
              <a:rPr sz="2800" b="1" spc="-210" dirty="0">
                <a:solidFill>
                  <a:srgbClr val="C00000"/>
                </a:solidFill>
                <a:latin typeface="Arial"/>
                <a:cs typeface="Arial"/>
              </a:rPr>
              <a:t>create </a:t>
            </a:r>
            <a:r>
              <a:rPr sz="2800" b="1" spc="-140" dirty="0">
                <a:solidFill>
                  <a:srgbClr val="C00000"/>
                </a:solidFill>
                <a:latin typeface="Arial"/>
                <a:cs typeface="Arial"/>
              </a:rPr>
              <a:t>binary</a:t>
            </a:r>
            <a:r>
              <a:rPr sz="2800" b="1" spc="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C00000"/>
                </a:solidFill>
                <a:latin typeface="Arial"/>
                <a:cs typeface="Arial"/>
              </a:rPr>
              <a:t>images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6184" y="2884229"/>
            <a:ext cx="2749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Symbol"/>
                <a:cs typeface="Symbol"/>
              </a:rPr>
              <a:t>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0784" y="3180775"/>
            <a:ext cx="333565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203960" algn="l"/>
              </a:tabLst>
            </a:pPr>
            <a:r>
              <a:rPr sz="5925" spc="-22" baseline="-13361" dirty="0">
                <a:latin typeface="Symbol"/>
                <a:cs typeface="Symbol"/>
              </a:rPr>
              <a:t></a:t>
            </a:r>
            <a:r>
              <a:rPr sz="3950" spc="-15" dirty="0">
                <a:latin typeface="Times New Roman"/>
                <a:cs typeface="Times New Roman"/>
              </a:rPr>
              <a:t>0</a:t>
            </a:r>
            <a:r>
              <a:rPr sz="3950" spc="-370" dirty="0">
                <a:latin typeface="Times New Roman"/>
                <a:cs typeface="Times New Roman"/>
              </a:rPr>
              <a:t> </a:t>
            </a:r>
            <a:r>
              <a:rPr sz="3950" i="1" spc="-25" dirty="0">
                <a:latin typeface="Times New Roman"/>
                <a:cs typeface="Times New Roman"/>
              </a:rPr>
              <a:t>if	</a:t>
            </a:r>
            <a:r>
              <a:rPr sz="3950" i="1" spc="5" dirty="0">
                <a:latin typeface="Times New Roman"/>
                <a:cs typeface="Times New Roman"/>
              </a:rPr>
              <a:t>f</a:t>
            </a:r>
            <a:r>
              <a:rPr sz="3950" i="1" spc="-70" dirty="0">
                <a:latin typeface="Times New Roman"/>
                <a:cs typeface="Times New Roman"/>
              </a:rPr>
              <a:t> </a:t>
            </a:r>
            <a:r>
              <a:rPr sz="3950" spc="114" dirty="0">
                <a:latin typeface="Times New Roman"/>
                <a:cs typeface="Times New Roman"/>
              </a:rPr>
              <a:t>(</a:t>
            </a:r>
            <a:r>
              <a:rPr sz="3950" i="1" spc="114" dirty="0">
                <a:latin typeface="Times New Roman"/>
                <a:cs typeface="Times New Roman"/>
              </a:rPr>
              <a:t>x</a:t>
            </a:r>
            <a:r>
              <a:rPr sz="3950" spc="114" dirty="0">
                <a:latin typeface="Times New Roman"/>
                <a:cs typeface="Times New Roman"/>
              </a:rPr>
              <a:t>,</a:t>
            </a:r>
            <a:r>
              <a:rPr sz="3950" spc="-140" dirty="0">
                <a:latin typeface="Times New Roman"/>
                <a:cs typeface="Times New Roman"/>
              </a:rPr>
              <a:t> </a:t>
            </a:r>
            <a:r>
              <a:rPr sz="3950" i="1" spc="85" dirty="0">
                <a:latin typeface="Times New Roman"/>
                <a:cs typeface="Times New Roman"/>
              </a:rPr>
              <a:t>y</a:t>
            </a:r>
            <a:r>
              <a:rPr sz="3950" spc="85" dirty="0">
                <a:latin typeface="Times New Roman"/>
                <a:cs typeface="Times New Roman"/>
              </a:rPr>
              <a:t>)</a:t>
            </a:r>
            <a:r>
              <a:rPr sz="3950" spc="-165" dirty="0">
                <a:latin typeface="Times New Roman"/>
                <a:cs typeface="Times New Roman"/>
              </a:rPr>
              <a:t> </a:t>
            </a:r>
            <a:r>
              <a:rPr sz="3950" spc="10" dirty="0">
                <a:latin typeface="Symbol"/>
                <a:cs typeface="Symbol"/>
              </a:rPr>
              <a:t></a:t>
            </a:r>
            <a:r>
              <a:rPr sz="3950" spc="-330" dirty="0">
                <a:latin typeface="Times New Roman"/>
                <a:cs typeface="Times New Roman"/>
              </a:rPr>
              <a:t> </a:t>
            </a:r>
            <a:r>
              <a:rPr sz="3950" i="1" spc="10" dirty="0">
                <a:latin typeface="Times New Roman"/>
                <a:cs typeface="Times New Roman"/>
              </a:rPr>
              <a:t>T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687" y="1526489"/>
            <a:ext cx="7882890" cy="15328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45440" marR="17780" indent="-320675">
              <a:lnSpc>
                <a:spcPts val="2880"/>
              </a:lnSpc>
              <a:spcBef>
                <a:spcPts val="7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46075" algn="l"/>
              </a:tabLst>
            </a:pPr>
            <a:r>
              <a:rPr sz="3000" spc="-210" dirty="0">
                <a:latin typeface="Arial"/>
                <a:cs typeface="Arial"/>
              </a:rPr>
              <a:t>Thresholding </a:t>
            </a:r>
            <a:r>
              <a:rPr sz="3000" spc="-260" dirty="0">
                <a:latin typeface="Arial"/>
                <a:cs typeface="Arial"/>
              </a:rPr>
              <a:t>is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145" dirty="0">
                <a:latin typeface="Arial"/>
                <a:cs typeface="Arial"/>
              </a:rPr>
              <a:t>transformation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85" dirty="0">
                <a:latin typeface="Arial"/>
                <a:cs typeface="Arial"/>
              </a:rPr>
              <a:t>an </a:t>
            </a:r>
            <a:r>
              <a:rPr sz="3000" spc="-160" dirty="0">
                <a:latin typeface="Arial"/>
                <a:cs typeface="Arial"/>
              </a:rPr>
              <a:t>input  </a:t>
            </a:r>
            <a:r>
              <a:rPr sz="3000" spc="-155" dirty="0">
                <a:latin typeface="Arial"/>
                <a:cs typeface="Arial"/>
              </a:rPr>
              <a:t>image </a:t>
            </a:r>
            <a:r>
              <a:rPr sz="3000" spc="165" dirty="0">
                <a:latin typeface="Arial"/>
                <a:cs typeface="Arial"/>
              </a:rPr>
              <a:t>f </a:t>
            </a:r>
            <a:r>
              <a:rPr sz="3000" spc="-95" dirty="0">
                <a:latin typeface="Arial"/>
                <a:cs typeface="Arial"/>
              </a:rPr>
              <a:t>to </a:t>
            </a:r>
            <a:r>
              <a:rPr sz="3000" spc="-185" dirty="0">
                <a:latin typeface="Arial"/>
                <a:cs typeface="Arial"/>
              </a:rPr>
              <a:t>an </a:t>
            </a:r>
            <a:r>
              <a:rPr sz="3000" spc="-160" dirty="0">
                <a:latin typeface="Arial"/>
                <a:cs typeface="Arial"/>
              </a:rPr>
              <a:t>output </a:t>
            </a:r>
            <a:r>
              <a:rPr sz="3000" spc="-210" dirty="0">
                <a:latin typeface="Arial"/>
                <a:cs typeface="Arial"/>
              </a:rPr>
              <a:t>(segmented) </a:t>
            </a:r>
            <a:r>
              <a:rPr sz="3000" spc="-65" dirty="0">
                <a:latin typeface="Arial"/>
                <a:cs typeface="Arial"/>
              </a:rPr>
              <a:t>binary </a:t>
            </a:r>
            <a:r>
              <a:rPr sz="3000" spc="-160" dirty="0">
                <a:latin typeface="Arial"/>
                <a:cs typeface="Arial"/>
              </a:rPr>
              <a:t>image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g</a:t>
            </a:r>
            <a:endParaRPr sz="3000">
              <a:latin typeface="Arial"/>
              <a:cs typeface="Arial"/>
            </a:endParaRPr>
          </a:p>
          <a:p>
            <a:pPr marR="118745" algn="ctr">
              <a:lnSpc>
                <a:spcPct val="100000"/>
              </a:lnSpc>
              <a:spcBef>
                <a:spcPts val="670"/>
              </a:spcBef>
              <a:tabLst>
                <a:tab pos="3002915" algn="l"/>
              </a:tabLst>
            </a:pPr>
            <a:r>
              <a:rPr sz="5925" i="1" spc="247" baseline="-40787" dirty="0">
                <a:latin typeface="Times New Roman"/>
                <a:cs typeface="Times New Roman"/>
              </a:rPr>
              <a:t>g</a:t>
            </a:r>
            <a:r>
              <a:rPr sz="5925" spc="247" baseline="-40787" dirty="0">
                <a:latin typeface="Times New Roman"/>
                <a:cs typeface="Times New Roman"/>
              </a:rPr>
              <a:t>(</a:t>
            </a:r>
            <a:r>
              <a:rPr sz="5925" i="1" spc="247" baseline="-40787" dirty="0">
                <a:latin typeface="Times New Roman"/>
                <a:cs typeface="Times New Roman"/>
              </a:rPr>
              <a:t>x</a:t>
            </a:r>
            <a:r>
              <a:rPr sz="5925" spc="247" baseline="-40787" dirty="0">
                <a:latin typeface="Times New Roman"/>
                <a:cs typeface="Times New Roman"/>
              </a:rPr>
              <a:t>, </a:t>
            </a:r>
            <a:r>
              <a:rPr sz="5925" i="1" spc="127" baseline="-40787" dirty="0">
                <a:latin typeface="Times New Roman"/>
                <a:cs typeface="Times New Roman"/>
              </a:rPr>
              <a:t>y</a:t>
            </a:r>
            <a:r>
              <a:rPr sz="5925" spc="127" baseline="-40787" dirty="0">
                <a:latin typeface="Times New Roman"/>
                <a:cs typeface="Times New Roman"/>
              </a:rPr>
              <a:t>)</a:t>
            </a:r>
            <a:r>
              <a:rPr sz="5925" spc="-532" baseline="-40787" dirty="0">
                <a:latin typeface="Times New Roman"/>
                <a:cs typeface="Times New Roman"/>
              </a:rPr>
              <a:t> </a:t>
            </a:r>
            <a:r>
              <a:rPr sz="5925" spc="15" baseline="-40787" dirty="0">
                <a:latin typeface="Symbol"/>
                <a:cs typeface="Symbol"/>
              </a:rPr>
              <a:t></a:t>
            </a:r>
            <a:r>
              <a:rPr sz="5925" spc="-89" baseline="-40787" dirty="0">
                <a:latin typeface="Times New Roman"/>
                <a:cs typeface="Times New Roman"/>
              </a:rPr>
              <a:t> </a:t>
            </a:r>
            <a:r>
              <a:rPr sz="5925" spc="60" baseline="-4219" dirty="0">
                <a:latin typeface="Symbol"/>
                <a:cs typeface="Symbol"/>
              </a:rPr>
              <a:t></a:t>
            </a:r>
            <a:r>
              <a:rPr sz="3950" spc="40" dirty="0">
                <a:latin typeface="Times New Roman"/>
                <a:cs typeface="Times New Roman"/>
              </a:rPr>
              <a:t>1</a:t>
            </a:r>
            <a:r>
              <a:rPr sz="3950" i="1" spc="40" dirty="0">
                <a:latin typeface="Times New Roman"/>
                <a:cs typeface="Times New Roman"/>
              </a:rPr>
              <a:t>if	</a:t>
            </a:r>
            <a:r>
              <a:rPr sz="3950" i="1" spc="5" dirty="0">
                <a:latin typeface="Times New Roman"/>
                <a:cs typeface="Times New Roman"/>
              </a:rPr>
              <a:t>f </a:t>
            </a:r>
            <a:r>
              <a:rPr sz="3950" spc="114" dirty="0">
                <a:latin typeface="Times New Roman"/>
                <a:cs typeface="Times New Roman"/>
              </a:rPr>
              <a:t>(</a:t>
            </a:r>
            <a:r>
              <a:rPr sz="3950" i="1" spc="114" dirty="0">
                <a:latin typeface="Times New Roman"/>
                <a:cs typeface="Times New Roman"/>
              </a:rPr>
              <a:t>x</a:t>
            </a:r>
            <a:r>
              <a:rPr sz="3950" spc="114" dirty="0">
                <a:latin typeface="Times New Roman"/>
                <a:cs typeface="Times New Roman"/>
              </a:rPr>
              <a:t>, </a:t>
            </a:r>
            <a:r>
              <a:rPr sz="3950" i="1" spc="85" dirty="0">
                <a:latin typeface="Times New Roman"/>
                <a:cs typeface="Times New Roman"/>
              </a:rPr>
              <a:t>y</a:t>
            </a:r>
            <a:r>
              <a:rPr sz="3950" spc="85" dirty="0">
                <a:latin typeface="Times New Roman"/>
                <a:cs typeface="Times New Roman"/>
              </a:rPr>
              <a:t>) </a:t>
            </a:r>
            <a:r>
              <a:rPr sz="3950" spc="10" dirty="0">
                <a:latin typeface="Symbol"/>
                <a:cs typeface="Symbol"/>
              </a:rPr>
              <a:t></a:t>
            </a:r>
            <a:r>
              <a:rPr sz="3950" spc="-785" dirty="0">
                <a:latin typeface="Times New Roman"/>
                <a:cs typeface="Times New Roman"/>
              </a:rPr>
              <a:t> </a:t>
            </a:r>
            <a:r>
              <a:rPr sz="3950" i="1" spc="10" dirty="0">
                <a:latin typeface="Times New Roman"/>
                <a:cs typeface="Times New Roman"/>
              </a:rPr>
              <a:t>T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361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Thresholding:</a:t>
            </a:r>
            <a:r>
              <a:rPr sz="4400" spc="-114" dirty="0"/>
              <a:t> </a:t>
            </a:r>
            <a:r>
              <a:rPr sz="4400" spc="-325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1833"/>
            <a:ext cx="687070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75" dirty="0">
                <a:latin typeface="Arial"/>
                <a:cs typeface="Arial"/>
              </a:rPr>
              <a:t>Imagine </a:t>
            </a:r>
            <a:r>
              <a:rPr sz="2900" spc="-10" dirty="0">
                <a:latin typeface="Arial"/>
                <a:cs typeface="Arial"/>
              </a:rPr>
              <a:t>a </a:t>
            </a:r>
            <a:r>
              <a:rPr sz="2900" spc="-114" dirty="0">
                <a:latin typeface="Arial"/>
                <a:cs typeface="Arial"/>
              </a:rPr>
              <a:t>poker </a:t>
            </a:r>
            <a:r>
              <a:rPr sz="2900" spc="-65" dirty="0">
                <a:latin typeface="Arial"/>
                <a:cs typeface="Arial"/>
              </a:rPr>
              <a:t>playing </a:t>
            </a:r>
            <a:r>
              <a:rPr sz="2900" spc="-85" dirty="0">
                <a:latin typeface="Arial"/>
                <a:cs typeface="Arial"/>
              </a:rPr>
              <a:t>robot </a:t>
            </a:r>
            <a:r>
              <a:rPr sz="2900" spc="-100" dirty="0">
                <a:latin typeface="Arial"/>
                <a:cs typeface="Arial"/>
              </a:rPr>
              <a:t>that </a:t>
            </a:r>
            <a:r>
              <a:rPr sz="2900" spc="-235" dirty="0">
                <a:latin typeface="Arial"/>
                <a:cs typeface="Arial"/>
              </a:rPr>
              <a:t>needs </a:t>
            </a:r>
            <a:r>
              <a:rPr sz="2900" spc="-90" dirty="0">
                <a:latin typeface="Arial"/>
                <a:cs typeface="Arial"/>
              </a:rPr>
              <a:t>to  </a:t>
            </a:r>
            <a:r>
              <a:rPr sz="2900" spc="-130" dirty="0">
                <a:latin typeface="Arial"/>
                <a:cs typeface="Arial"/>
              </a:rPr>
              <a:t>visually </a:t>
            </a:r>
            <a:r>
              <a:rPr sz="2900" spc="-85" dirty="0">
                <a:latin typeface="Arial"/>
                <a:cs typeface="Arial"/>
              </a:rPr>
              <a:t>interpret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70" dirty="0">
                <a:latin typeface="Arial"/>
                <a:cs typeface="Arial"/>
              </a:rPr>
              <a:t>cards </a:t>
            </a:r>
            <a:r>
              <a:rPr sz="2900" spc="-180" dirty="0">
                <a:latin typeface="Arial"/>
                <a:cs typeface="Arial"/>
              </a:rPr>
              <a:t>in </a:t>
            </a:r>
            <a:r>
              <a:rPr sz="2900" spc="-175" dirty="0">
                <a:latin typeface="Arial"/>
                <a:cs typeface="Arial"/>
              </a:rPr>
              <a:t>its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spc="-180" dirty="0">
                <a:latin typeface="Arial"/>
                <a:cs typeface="Arial"/>
              </a:rPr>
              <a:t>hand</a:t>
            </a:r>
            <a:endParaRPr sz="29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2836" y="2769107"/>
            <a:ext cx="3672840" cy="2958465"/>
            <a:chOff x="592836" y="2769107"/>
            <a:chExt cx="3672840" cy="2958465"/>
          </a:xfrm>
        </p:grpSpPr>
        <p:sp>
          <p:nvSpPr>
            <p:cNvPr id="5" name="object 5"/>
            <p:cNvSpPr/>
            <p:nvPr/>
          </p:nvSpPr>
          <p:spPr>
            <a:xfrm>
              <a:off x="605028" y="2781299"/>
              <a:ext cx="3648455" cy="2933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932" y="2775203"/>
              <a:ext cx="3660775" cy="2946400"/>
            </a:xfrm>
            <a:custGeom>
              <a:avLst/>
              <a:gdLst/>
              <a:ahLst/>
              <a:cxnLst/>
              <a:rect l="l" t="t" r="r" b="b"/>
              <a:pathLst>
                <a:path w="3660775" h="2946400">
                  <a:moveTo>
                    <a:pt x="0" y="2945892"/>
                  </a:moveTo>
                  <a:lnTo>
                    <a:pt x="3660648" y="2945892"/>
                  </a:lnTo>
                  <a:lnTo>
                    <a:pt x="3660648" y="0"/>
                  </a:lnTo>
                  <a:lnTo>
                    <a:pt x="0" y="0"/>
                  </a:lnTo>
                  <a:lnTo>
                    <a:pt x="0" y="29458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2844" y="5900724"/>
            <a:ext cx="1625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latin typeface="Arial"/>
                <a:cs typeface="Arial"/>
              </a:rPr>
              <a:t>Original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7832" y="5900724"/>
            <a:ext cx="2056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Arial"/>
                <a:cs typeface="Arial"/>
              </a:rPr>
              <a:t>Thresholded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2311" y="2819400"/>
            <a:ext cx="3675888" cy="2961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9433" y="344170"/>
            <a:ext cx="3317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9" dirty="0">
                <a:solidFill>
                  <a:srgbClr val="FF0000"/>
                </a:solidFill>
              </a:rPr>
              <a:t>But </a:t>
            </a:r>
            <a:r>
              <a:rPr sz="4400" spc="-595" dirty="0">
                <a:solidFill>
                  <a:srgbClr val="FF0000"/>
                </a:solidFill>
              </a:rPr>
              <a:t>Be</a:t>
            </a:r>
            <a:r>
              <a:rPr sz="4400" spc="-385" dirty="0">
                <a:solidFill>
                  <a:srgbClr val="FF0000"/>
                </a:solidFill>
              </a:rPr>
              <a:t> </a:t>
            </a:r>
            <a:r>
              <a:rPr sz="4400" spc="-265" dirty="0">
                <a:solidFill>
                  <a:srgbClr val="FF0000"/>
                </a:solidFill>
              </a:rPr>
              <a:t>Careful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1833"/>
            <a:ext cx="7384415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Arial"/>
                <a:cs typeface="Arial"/>
              </a:rPr>
              <a:t>If </a:t>
            </a:r>
            <a:r>
              <a:rPr sz="2900" spc="-195" dirty="0">
                <a:latin typeface="Arial"/>
                <a:cs typeface="Arial"/>
              </a:rPr>
              <a:t>you </a:t>
            </a:r>
            <a:r>
              <a:rPr sz="2900" spc="-85" dirty="0">
                <a:latin typeface="Arial"/>
                <a:cs typeface="Arial"/>
              </a:rPr>
              <a:t>get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70" dirty="0">
                <a:latin typeface="Arial"/>
                <a:cs typeface="Arial"/>
              </a:rPr>
              <a:t>threshold </a:t>
            </a:r>
            <a:r>
              <a:rPr sz="2900" spc="-150" dirty="0">
                <a:latin typeface="Arial"/>
                <a:cs typeface="Arial"/>
              </a:rPr>
              <a:t>wrong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215" dirty="0">
                <a:latin typeface="Arial"/>
                <a:cs typeface="Arial"/>
              </a:rPr>
              <a:t>results </a:t>
            </a:r>
            <a:r>
              <a:rPr sz="2900" spc="-229" dirty="0">
                <a:latin typeface="Arial"/>
                <a:cs typeface="Arial"/>
              </a:rPr>
              <a:t>can </a:t>
            </a:r>
            <a:r>
              <a:rPr sz="2900" spc="-85" dirty="0">
                <a:latin typeface="Arial"/>
                <a:cs typeface="Arial"/>
              </a:rPr>
              <a:t>be  </a:t>
            </a:r>
            <a:r>
              <a:rPr sz="2900" spc="-210" dirty="0">
                <a:latin typeface="Arial"/>
                <a:cs typeface="Arial"/>
              </a:rPr>
              <a:t>disastrous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5886399"/>
            <a:ext cx="2077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Arial"/>
                <a:cs typeface="Arial"/>
              </a:rPr>
              <a:t>Threshold </a:t>
            </a:r>
            <a:r>
              <a:rPr sz="2000" b="1" spc="-245" dirty="0">
                <a:latin typeface="Arial"/>
                <a:cs typeface="Arial"/>
              </a:rPr>
              <a:t>Too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High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6203" y="5897676"/>
            <a:ext cx="20218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Arial"/>
                <a:cs typeface="Arial"/>
              </a:rPr>
              <a:t>Threshold </a:t>
            </a:r>
            <a:r>
              <a:rPr sz="2000" b="1" spc="-245" dirty="0">
                <a:latin typeface="Arial"/>
                <a:cs typeface="Arial"/>
              </a:rPr>
              <a:t>Too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-180" dirty="0">
                <a:latin typeface="Arial"/>
                <a:cs typeface="Arial"/>
              </a:rPr>
              <a:t>Low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2819400"/>
            <a:ext cx="3676271" cy="2962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400" y="2790444"/>
            <a:ext cx="3686931" cy="2962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4855" y="1591055"/>
            <a:ext cx="2400300" cy="1504315"/>
            <a:chOff x="1514855" y="1591055"/>
            <a:chExt cx="2400300" cy="1504315"/>
          </a:xfrm>
        </p:grpSpPr>
        <p:sp>
          <p:nvSpPr>
            <p:cNvPr id="3" name="object 3"/>
            <p:cNvSpPr/>
            <p:nvPr/>
          </p:nvSpPr>
          <p:spPr>
            <a:xfrm>
              <a:off x="1523999" y="1600199"/>
              <a:ext cx="2382012" cy="1485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9427" y="1595627"/>
              <a:ext cx="2391410" cy="1495425"/>
            </a:xfrm>
            <a:custGeom>
              <a:avLst/>
              <a:gdLst/>
              <a:ahLst/>
              <a:cxnLst/>
              <a:rect l="l" t="t" r="r" b="b"/>
              <a:pathLst>
                <a:path w="2391410" h="1495425">
                  <a:moveTo>
                    <a:pt x="0" y="1495044"/>
                  </a:moveTo>
                  <a:lnTo>
                    <a:pt x="2391156" y="1495044"/>
                  </a:lnTo>
                  <a:lnTo>
                    <a:pt x="2391156" y="0"/>
                  </a:lnTo>
                  <a:lnTo>
                    <a:pt x="0" y="0"/>
                  </a:lnTo>
                  <a:lnTo>
                    <a:pt x="0" y="1495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953128" y="1847855"/>
            <a:ext cx="2362955" cy="1210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31594" y="3221863"/>
            <a:ext cx="2221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Greyscale image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"Boat"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9428" y="3145663"/>
            <a:ext cx="2134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Its </a:t>
            </a:r>
            <a:r>
              <a:rPr sz="1800" spc="-45" dirty="0">
                <a:latin typeface="Arial"/>
                <a:cs typeface="Arial"/>
              </a:rPr>
              <a:t>grey </a:t>
            </a:r>
            <a:r>
              <a:rPr sz="1800" spc="-75" dirty="0">
                <a:latin typeface="Arial"/>
                <a:cs typeface="Arial"/>
              </a:rPr>
              <a:t>level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histogram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4255" y="3877055"/>
            <a:ext cx="2400300" cy="1504315"/>
            <a:chOff x="524255" y="3877055"/>
            <a:chExt cx="2400300" cy="1504315"/>
          </a:xfrm>
        </p:grpSpPr>
        <p:sp>
          <p:nvSpPr>
            <p:cNvPr id="9" name="object 9"/>
            <p:cNvSpPr/>
            <p:nvPr/>
          </p:nvSpPr>
          <p:spPr>
            <a:xfrm>
              <a:off x="876409" y="4190999"/>
              <a:ext cx="2039002" cy="1181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8827" y="3881627"/>
              <a:ext cx="2391410" cy="1495425"/>
            </a:xfrm>
            <a:custGeom>
              <a:avLst/>
              <a:gdLst/>
              <a:ahLst/>
              <a:cxnLst/>
              <a:rect l="l" t="t" r="r" b="b"/>
              <a:pathLst>
                <a:path w="2391410" h="1495425">
                  <a:moveTo>
                    <a:pt x="0" y="1495044"/>
                  </a:moveTo>
                  <a:lnTo>
                    <a:pt x="2391156" y="1495044"/>
                  </a:lnTo>
                  <a:lnTo>
                    <a:pt x="2391156" y="0"/>
                  </a:lnTo>
                  <a:lnTo>
                    <a:pt x="0" y="0"/>
                  </a:lnTo>
                  <a:lnTo>
                    <a:pt x="0" y="1495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96055" y="3877055"/>
            <a:ext cx="2400300" cy="1504315"/>
            <a:chOff x="3496055" y="3877055"/>
            <a:chExt cx="2400300" cy="1504315"/>
          </a:xfrm>
        </p:grpSpPr>
        <p:sp>
          <p:nvSpPr>
            <p:cNvPr id="12" name="object 12"/>
            <p:cNvSpPr/>
            <p:nvPr/>
          </p:nvSpPr>
          <p:spPr>
            <a:xfrm>
              <a:off x="3505199" y="4067174"/>
              <a:ext cx="2382012" cy="1304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0627" y="3881627"/>
              <a:ext cx="2391410" cy="1495425"/>
            </a:xfrm>
            <a:custGeom>
              <a:avLst/>
              <a:gdLst/>
              <a:ahLst/>
              <a:cxnLst/>
              <a:rect l="l" t="t" r="r" b="b"/>
              <a:pathLst>
                <a:path w="2391410" h="1495425">
                  <a:moveTo>
                    <a:pt x="0" y="1495044"/>
                  </a:moveTo>
                  <a:lnTo>
                    <a:pt x="2391155" y="1495044"/>
                  </a:lnTo>
                  <a:lnTo>
                    <a:pt x="2391155" y="0"/>
                  </a:lnTo>
                  <a:lnTo>
                    <a:pt x="0" y="0"/>
                  </a:lnTo>
                  <a:lnTo>
                    <a:pt x="0" y="1495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91655" y="3800855"/>
            <a:ext cx="2400300" cy="1504315"/>
            <a:chOff x="6391655" y="3800855"/>
            <a:chExt cx="2400300" cy="1504315"/>
          </a:xfrm>
        </p:grpSpPr>
        <p:sp>
          <p:nvSpPr>
            <p:cNvPr id="15" name="object 15"/>
            <p:cNvSpPr/>
            <p:nvPr/>
          </p:nvSpPr>
          <p:spPr>
            <a:xfrm>
              <a:off x="6400799" y="3943349"/>
              <a:ext cx="2382011" cy="1352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96227" y="3805427"/>
              <a:ext cx="2391410" cy="1495425"/>
            </a:xfrm>
            <a:custGeom>
              <a:avLst/>
              <a:gdLst/>
              <a:ahLst/>
              <a:cxnLst/>
              <a:rect l="l" t="t" r="r" b="b"/>
              <a:pathLst>
                <a:path w="2391409" h="1495425">
                  <a:moveTo>
                    <a:pt x="0" y="1495044"/>
                  </a:moveTo>
                  <a:lnTo>
                    <a:pt x="2391155" y="1495044"/>
                  </a:lnTo>
                  <a:lnTo>
                    <a:pt x="2391155" y="0"/>
                  </a:lnTo>
                  <a:lnTo>
                    <a:pt x="0" y="0"/>
                  </a:lnTo>
                  <a:lnTo>
                    <a:pt x="0" y="1495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5940" y="5508447"/>
            <a:ext cx="2348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Binary </a:t>
            </a:r>
            <a:r>
              <a:rPr sz="1800" spc="-105" dirty="0">
                <a:latin typeface="Arial"/>
                <a:cs typeface="Arial"/>
              </a:rPr>
              <a:t>regions </a:t>
            </a:r>
            <a:r>
              <a:rPr sz="1800" spc="-15" dirty="0">
                <a:latin typeface="Arial"/>
                <a:cs typeface="Arial"/>
              </a:rPr>
              <a:t>for </a:t>
            </a:r>
            <a:r>
              <a:rPr sz="1800" i="1" spc="-315" dirty="0">
                <a:latin typeface="Arial"/>
                <a:cs typeface="Arial"/>
              </a:rPr>
              <a:t>T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2175" y="5508447"/>
            <a:ext cx="247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Binary </a:t>
            </a:r>
            <a:r>
              <a:rPr sz="1800" spc="-105" dirty="0">
                <a:latin typeface="Arial"/>
                <a:cs typeface="Arial"/>
              </a:rPr>
              <a:t>regions </a:t>
            </a:r>
            <a:r>
              <a:rPr sz="1800" spc="-15" dirty="0">
                <a:latin typeface="Arial"/>
                <a:cs typeface="Arial"/>
              </a:rPr>
              <a:t>for </a:t>
            </a:r>
            <a:r>
              <a:rPr sz="1800" i="1" spc="-315" dirty="0">
                <a:latin typeface="Arial"/>
                <a:cs typeface="Arial"/>
              </a:rPr>
              <a:t>T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4228" y="5508447"/>
            <a:ext cx="247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Binary </a:t>
            </a:r>
            <a:r>
              <a:rPr sz="1800" spc="-105" dirty="0">
                <a:latin typeface="Arial"/>
                <a:cs typeface="Arial"/>
              </a:rPr>
              <a:t>regions </a:t>
            </a:r>
            <a:r>
              <a:rPr sz="1800" spc="-15" dirty="0">
                <a:latin typeface="Arial"/>
                <a:cs typeface="Arial"/>
              </a:rPr>
              <a:t>for </a:t>
            </a:r>
            <a:r>
              <a:rPr sz="1800" i="1" spc="-315" dirty="0">
                <a:latin typeface="Arial"/>
                <a:cs typeface="Arial"/>
              </a:rPr>
              <a:t>T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9467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Thresholding: </a:t>
            </a:r>
            <a:r>
              <a:rPr sz="4400" spc="-325" dirty="0"/>
              <a:t>Example</a:t>
            </a:r>
            <a:r>
              <a:rPr sz="4400" spc="165" dirty="0"/>
              <a:t> </a:t>
            </a:r>
            <a:r>
              <a:rPr sz="4400" spc="-80" dirty="0"/>
              <a:t>...</a:t>
            </a:r>
            <a:endParaRPr sz="4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444753"/>
            <a:ext cx="7552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80" dirty="0">
                <a:solidFill>
                  <a:srgbClr val="C00000"/>
                </a:solidFill>
                <a:latin typeface="Arial"/>
                <a:cs typeface="Arial"/>
              </a:rPr>
              <a:t>Selection </a:t>
            </a:r>
            <a:r>
              <a:rPr sz="3200" b="1" spc="-16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3200" b="1" spc="-240" dirty="0">
                <a:solidFill>
                  <a:srgbClr val="C00000"/>
                </a:solidFill>
                <a:latin typeface="Arial"/>
                <a:cs typeface="Arial"/>
              </a:rPr>
              <a:t>threshold </a:t>
            </a:r>
            <a:r>
              <a:rPr sz="3200" b="1" spc="-245" dirty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3200" b="1" u="heavy" spc="-2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not</a:t>
            </a:r>
            <a:r>
              <a:rPr sz="3200" b="1" spc="-2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9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3200" b="1" spc="-120" dirty="0">
                <a:solidFill>
                  <a:srgbClr val="C00000"/>
                </a:solidFill>
                <a:latin typeface="Arial"/>
                <a:cs typeface="Arial"/>
              </a:rPr>
              <a:t>trivial </a:t>
            </a:r>
            <a:r>
              <a:rPr sz="3200" b="1" spc="-245" dirty="0">
                <a:solidFill>
                  <a:srgbClr val="C00000"/>
                </a:solidFill>
                <a:latin typeface="Arial"/>
                <a:cs typeface="Arial"/>
              </a:rPr>
              <a:t>task</a:t>
            </a:r>
            <a:r>
              <a:rPr sz="32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C00000"/>
                </a:solidFill>
                <a:latin typeface="Arial"/>
                <a:cs typeface="Arial"/>
              </a:rPr>
              <a:t>!!!!!!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917" y="1653667"/>
            <a:ext cx="83534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7730" marR="5080" indent="-875665">
              <a:lnSpc>
                <a:spcPct val="100000"/>
              </a:lnSpc>
              <a:spcBef>
                <a:spcPts val="105"/>
              </a:spcBef>
            </a:pPr>
            <a:r>
              <a:rPr sz="3200" spc="-165" dirty="0">
                <a:solidFill>
                  <a:srgbClr val="005DA1"/>
                </a:solidFill>
              </a:rPr>
              <a:t>Any </a:t>
            </a:r>
            <a:r>
              <a:rPr sz="3200" spc="-190" dirty="0">
                <a:solidFill>
                  <a:srgbClr val="005DA1"/>
                </a:solidFill>
              </a:rPr>
              <a:t>inappropriate </a:t>
            </a:r>
            <a:r>
              <a:rPr sz="3200" spc="-240" dirty="0">
                <a:solidFill>
                  <a:srgbClr val="005DA1"/>
                </a:solidFill>
              </a:rPr>
              <a:t>threshold </a:t>
            </a:r>
            <a:r>
              <a:rPr sz="3200" spc="-35" dirty="0">
                <a:solidFill>
                  <a:srgbClr val="005DA1"/>
                </a:solidFill>
              </a:rPr>
              <a:t>will </a:t>
            </a:r>
            <a:r>
              <a:rPr sz="3200" spc="-260" dirty="0">
                <a:solidFill>
                  <a:srgbClr val="005DA1"/>
                </a:solidFill>
              </a:rPr>
              <a:t>incur </a:t>
            </a:r>
            <a:r>
              <a:rPr sz="3200" spc="-204" dirty="0">
                <a:solidFill>
                  <a:srgbClr val="005DA1"/>
                </a:solidFill>
              </a:rPr>
              <a:t>significant  </a:t>
            </a:r>
            <a:r>
              <a:rPr sz="3200" spc="-285" dirty="0">
                <a:solidFill>
                  <a:srgbClr val="005DA1"/>
                </a:solidFill>
              </a:rPr>
              <a:t>&amp; </a:t>
            </a:r>
            <a:r>
              <a:rPr sz="3200" spc="-235" dirty="0">
                <a:solidFill>
                  <a:srgbClr val="005DA1"/>
                </a:solidFill>
              </a:rPr>
              <a:t>non-acceptable error </a:t>
            </a:r>
            <a:r>
              <a:rPr sz="3200" spc="-155" dirty="0">
                <a:solidFill>
                  <a:srgbClr val="005DA1"/>
                </a:solidFill>
              </a:rPr>
              <a:t>in</a:t>
            </a:r>
            <a:r>
              <a:rPr sz="3200" spc="-35" dirty="0">
                <a:solidFill>
                  <a:srgbClr val="005DA1"/>
                </a:solidFill>
              </a:rPr>
              <a:t> </a:t>
            </a:r>
            <a:r>
              <a:rPr sz="3200" spc="-210" dirty="0">
                <a:solidFill>
                  <a:srgbClr val="005DA1"/>
                </a:solidFill>
              </a:rPr>
              <a:t>classification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414527" y="3081527"/>
            <a:ext cx="8512302" cy="3437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3134690"/>
            <a:ext cx="7938770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08660">
              <a:lnSpc>
                <a:spcPct val="100000"/>
              </a:lnSpc>
              <a:spcBef>
                <a:spcPts val="105"/>
              </a:spcBef>
            </a:pPr>
            <a:r>
              <a:rPr sz="3200" spc="-375" dirty="0">
                <a:latin typeface="Arial"/>
                <a:cs typeface="Arial"/>
              </a:rPr>
              <a:t>Two </a:t>
            </a:r>
            <a:r>
              <a:rPr sz="3200" spc="-190" dirty="0">
                <a:latin typeface="Arial"/>
                <a:cs typeface="Arial"/>
              </a:rPr>
              <a:t>problems </a:t>
            </a:r>
            <a:r>
              <a:rPr sz="3200" spc="-100" dirty="0">
                <a:latin typeface="Arial"/>
                <a:cs typeface="Arial"/>
              </a:rPr>
              <a:t>to </a:t>
            </a:r>
            <a:r>
              <a:rPr sz="3200" spc="-105" dirty="0">
                <a:latin typeface="Arial"/>
                <a:cs typeface="Arial"/>
              </a:rPr>
              <a:t>be </a:t>
            </a:r>
            <a:r>
              <a:rPr sz="3200" spc="-165" dirty="0">
                <a:latin typeface="Arial"/>
                <a:cs typeface="Arial"/>
              </a:rPr>
              <a:t>addressed </a:t>
            </a:r>
            <a:r>
              <a:rPr sz="3200" spc="-195" dirty="0">
                <a:latin typeface="Arial"/>
                <a:cs typeface="Arial"/>
              </a:rPr>
              <a:t>in </a:t>
            </a:r>
            <a:r>
              <a:rPr sz="3200" spc="-95" dirty="0">
                <a:latin typeface="Arial"/>
                <a:cs typeface="Arial"/>
              </a:rPr>
              <a:t>finding </a:t>
            </a:r>
            <a:r>
              <a:rPr sz="3200" spc="-195" dirty="0">
                <a:latin typeface="Arial"/>
                <a:cs typeface="Arial"/>
              </a:rPr>
              <a:t>the  </a:t>
            </a:r>
            <a:r>
              <a:rPr sz="3200" spc="-190" dirty="0">
                <a:latin typeface="Arial"/>
                <a:cs typeface="Arial"/>
              </a:rPr>
              <a:t>threshold:</a:t>
            </a:r>
            <a:endParaRPr sz="3200">
              <a:latin typeface="Arial"/>
              <a:cs typeface="Arial"/>
            </a:endParaRPr>
          </a:p>
          <a:p>
            <a:pPr marL="706120" marR="5080" indent="-694055">
              <a:lnSpc>
                <a:spcPts val="3840"/>
              </a:lnSpc>
              <a:spcBef>
                <a:spcPts val="1330"/>
              </a:spcBef>
              <a:buSzPct val="106250"/>
              <a:buAutoNum type="romanUcPeriod"/>
              <a:tabLst>
                <a:tab pos="706120" algn="l"/>
                <a:tab pos="706755" algn="l"/>
              </a:tabLst>
            </a:pPr>
            <a:r>
              <a:rPr sz="3200" spc="-250" dirty="0">
                <a:latin typeface="Arial"/>
                <a:cs typeface="Arial"/>
              </a:rPr>
              <a:t>Choice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85" dirty="0">
                <a:latin typeface="Arial"/>
                <a:cs typeface="Arial"/>
              </a:rPr>
              <a:t>features/properties </a:t>
            </a:r>
            <a:r>
              <a:rPr sz="3200" spc="-100" dirty="0">
                <a:latin typeface="Arial"/>
                <a:cs typeface="Arial"/>
              </a:rPr>
              <a:t>to </a:t>
            </a:r>
            <a:r>
              <a:rPr sz="3200" spc="-180" dirty="0">
                <a:latin typeface="Arial"/>
                <a:cs typeface="Arial"/>
              </a:rPr>
              <a:t>achieve </a:t>
            </a:r>
            <a:r>
              <a:rPr sz="3200" spc="-195" dirty="0">
                <a:latin typeface="Arial"/>
                <a:cs typeface="Arial"/>
              </a:rPr>
              <a:t>the  </a:t>
            </a:r>
            <a:r>
              <a:rPr sz="3200" spc="-135" dirty="0">
                <a:latin typeface="Arial"/>
                <a:cs typeface="Arial"/>
              </a:rPr>
              <a:t>desired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segmentation</a:t>
            </a:r>
            <a:endParaRPr sz="3200">
              <a:latin typeface="Arial"/>
              <a:cs typeface="Arial"/>
            </a:endParaRPr>
          </a:p>
          <a:p>
            <a:pPr marL="706120" marR="485140" indent="-694055">
              <a:lnSpc>
                <a:spcPts val="3840"/>
              </a:lnSpc>
              <a:spcBef>
                <a:spcPts val="1200"/>
              </a:spcBef>
              <a:buSzPct val="106250"/>
              <a:buAutoNum type="romanUcPeriod"/>
              <a:tabLst>
                <a:tab pos="706120" algn="l"/>
                <a:tab pos="706755" algn="l"/>
              </a:tabLst>
            </a:pPr>
            <a:r>
              <a:rPr sz="3200" spc="-204" dirty="0">
                <a:latin typeface="Arial"/>
                <a:cs typeface="Arial"/>
              </a:rPr>
              <a:t>Selection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29" dirty="0">
                <a:latin typeface="Arial"/>
                <a:cs typeface="Arial"/>
              </a:rPr>
              <a:t>optimum </a:t>
            </a:r>
            <a:r>
              <a:rPr sz="3200" spc="-190" dirty="0">
                <a:latin typeface="Arial"/>
                <a:cs typeface="Arial"/>
              </a:rPr>
              <a:t>threshold </a:t>
            </a:r>
            <a:r>
              <a:rPr sz="3200" spc="-110" dirty="0">
                <a:latin typeface="Arial"/>
                <a:cs typeface="Arial"/>
              </a:rPr>
              <a:t>that </a:t>
            </a:r>
            <a:r>
              <a:rPr sz="3200" spc="-165" dirty="0">
                <a:latin typeface="Arial"/>
                <a:cs typeface="Arial"/>
              </a:rPr>
              <a:t>would  </a:t>
            </a:r>
            <a:r>
              <a:rPr sz="3200" spc="-229" dirty="0">
                <a:latin typeface="Arial"/>
                <a:cs typeface="Arial"/>
              </a:rPr>
              <a:t>incur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55" dirty="0">
                <a:latin typeface="Arial"/>
                <a:cs typeface="Arial"/>
              </a:rPr>
              <a:t>least </a:t>
            </a:r>
            <a:r>
              <a:rPr sz="3200" spc="-165" dirty="0">
                <a:latin typeface="Arial"/>
                <a:cs typeface="Arial"/>
              </a:rPr>
              <a:t>classification</a:t>
            </a:r>
            <a:r>
              <a:rPr sz="3200" spc="46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error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1325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5" dirty="0"/>
              <a:t>Choice </a:t>
            </a:r>
            <a:r>
              <a:rPr sz="4400" spc="-220" dirty="0"/>
              <a:t>of</a:t>
            </a:r>
            <a:r>
              <a:rPr sz="4400" spc="-265" dirty="0"/>
              <a:t> </a:t>
            </a:r>
            <a:r>
              <a:rPr sz="4400" spc="-320" dirty="0"/>
              <a:t>Feature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99744" y="1978151"/>
            <a:ext cx="3072765" cy="2929255"/>
            <a:chOff x="999744" y="1978151"/>
            <a:chExt cx="3072765" cy="2929255"/>
          </a:xfrm>
        </p:grpSpPr>
        <p:sp>
          <p:nvSpPr>
            <p:cNvPr id="4" name="object 4"/>
            <p:cNvSpPr/>
            <p:nvPr/>
          </p:nvSpPr>
          <p:spPr>
            <a:xfrm>
              <a:off x="999744" y="1978151"/>
              <a:ext cx="3072765" cy="2929255"/>
            </a:xfrm>
            <a:custGeom>
              <a:avLst/>
              <a:gdLst/>
              <a:ahLst/>
              <a:cxnLst/>
              <a:rect l="l" t="t" r="r" b="b"/>
              <a:pathLst>
                <a:path w="3072765" h="2929254">
                  <a:moveTo>
                    <a:pt x="3072384" y="0"/>
                  </a:moveTo>
                  <a:lnTo>
                    <a:pt x="0" y="0"/>
                  </a:lnTo>
                  <a:lnTo>
                    <a:pt x="0" y="2929128"/>
                  </a:lnTo>
                  <a:lnTo>
                    <a:pt x="3072384" y="2929128"/>
                  </a:lnTo>
                  <a:lnTo>
                    <a:pt x="307238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9383" y="2764535"/>
              <a:ext cx="1356360" cy="1356360"/>
            </a:xfrm>
            <a:custGeom>
              <a:avLst/>
              <a:gdLst/>
              <a:ahLst/>
              <a:cxnLst/>
              <a:rect l="l" t="t" r="r" b="b"/>
              <a:pathLst>
                <a:path w="1356360" h="1356360">
                  <a:moveTo>
                    <a:pt x="678180" y="0"/>
                  </a:moveTo>
                  <a:lnTo>
                    <a:pt x="629750" y="1702"/>
                  </a:lnTo>
                  <a:lnTo>
                    <a:pt x="582238" y="6735"/>
                  </a:lnTo>
                  <a:lnTo>
                    <a:pt x="535761" y="14981"/>
                  </a:lnTo>
                  <a:lnTo>
                    <a:pt x="490431" y="26328"/>
                  </a:lnTo>
                  <a:lnTo>
                    <a:pt x="446364" y="40659"/>
                  </a:lnTo>
                  <a:lnTo>
                    <a:pt x="403675" y="57861"/>
                  </a:lnTo>
                  <a:lnTo>
                    <a:pt x="362479" y="77818"/>
                  </a:lnTo>
                  <a:lnTo>
                    <a:pt x="322890" y="100415"/>
                  </a:lnTo>
                  <a:lnTo>
                    <a:pt x="285023" y="125539"/>
                  </a:lnTo>
                  <a:lnTo>
                    <a:pt x="248993" y="153073"/>
                  </a:lnTo>
                  <a:lnTo>
                    <a:pt x="214915" y="182903"/>
                  </a:lnTo>
                  <a:lnTo>
                    <a:pt x="182903" y="214915"/>
                  </a:lnTo>
                  <a:lnTo>
                    <a:pt x="153073" y="248993"/>
                  </a:lnTo>
                  <a:lnTo>
                    <a:pt x="125539" y="285023"/>
                  </a:lnTo>
                  <a:lnTo>
                    <a:pt x="100415" y="322890"/>
                  </a:lnTo>
                  <a:lnTo>
                    <a:pt x="77818" y="362479"/>
                  </a:lnTo>
                  <a:lnTo>
                    <a:pt x="57861" y="403675"/>
                  </a:lnTo>
                  <a:lnTo>
                    <a:pt x="40659" y="446364"/>
                  </a:lnTo>
                  <a:lnTo>
                    <a:pt x="26328" y="490431"/>
                  </a:lnTo>
                  <a:lnTo>
                    <a:pt x="14981" y="535761"/>
                  </a:lnTo>
                  <a:lnTo>
                    <a:pt x="6735" y="582238"/>
                  </a:lnTo>
                  <a:lnTo>
                    <a:pt x="1702" y="629750"/>
                  </a:lnTo>
                  <a:lnTo>
                    <a:pt x="0" y="678179"/>
                  </a:lnTo>
                  <a:lnTo>
                    <a:pt x="1702" y="726609"/>
                  </a:lnTo>
                  <a:lnTo>
                    <a:pt x="6735" y="774121"/>
                  </a:lnTo>
                  <a:lnTo>
                    <a:pt x="14981" y="820598"/>
                  </a:lnTo>
                  <a:lnTo>
                    <a:pt x="26328" y="865928"/>
                  </a:lnTo>
                  <a:lnTo>
                    <a:pt x="40659" y="909995"/>
                  </a:lnTo>
                  <a:lnTo>
                    <a:pt x="57861" y="952684"/>
                  </a:lnTo>
                  <a:lnTo>
                    <a:pt x="77818" y="993880"/>
                  </a:lnTo>
                  <a:lnTo>
                    <a:pt x="100415" y="1033469"/>
                  </a:lnTo>
                  <a:lnTo>
                    <a:pt x="125539" y="1071336"/>
                  </a:lnTo>
                  <a:lnTo>
                    <a:pt x="153073" y="1107366"/>
                  </a:lnTo>
                  <a:lnTo>
                    <a:pt x="182903" y="1141444"/>
                  </a:lnTo>
                  <a:lnTo>
                    <a:pt x="214915" y="1173456"/>
                  </a:lnTo>
                  <a:lnTo>
                    <a:pt x="248993" y="1203286"/>
                  </a:lnTo>
                  <a:lnTo>
                    <a:pt x="285023" y="1230820"/>
                  </a:lnTo>
                  <a:lnTo>
                    <a:pt x="322890" y="1255944"/>
                  </a:lnTo>
                  <a:lnTo>
                    <a:pt x="362479" y="1278541"/>
                  </a:lnTo>
                  <a:lnTo>
                    <a:pt x="403675" y="1298498"/>
                  </a:lnTo>
                  <a:lnTo>
                    <a:pt x="446364" y="1315700"/>
                  </a:lnTo>
                  <a:lnTo>
                    <a:pt x="490431" y="1330031"/>
                  </a:lnTo>
                  <a:lnTo>
                    <a:pt x="535761" y="1341378"/>
                  </a:lnTo>
                  <a:lnTo>
                    <a:pt x="582238" y="1349624"/>
                  </a:lnTo>
                  <a:lnTo>
                    <a:pt x="629750" y="1354657"/>
                  </a:lnTo>
                  <a:lnTo>
                    <a:pt x="678180" y="1356359"/>
                  </a:lnTo>
                  <a:lnTo>
                    <a:pt x="726609" y="1354657"/>
                  </a:lnTo>
                  <a:lnTo>
                    <a:pt x="774121" y="1349624"/>
                  </a:lnTo>
                  <a:lnTo>
                    <a:pt x="820598" y="1341378"/>
                  </a:lnTo>
                  <a:lnTo>
                    <a:pt x="865928" y="1330031"/>
                  </a:lnTo>
                  <a:lnTo>
                    <a:pt x="909995" y="1315700"/>
                  </a:lnTo>
                  <a:lnTo>
                    <a:pt x="952684" y="1298498"/>
                  </a:lnTo>
                  <a:lnTo>
                    <a:pt x="993880" y="1278541"/>
                  </a:lnTo>
                  <a:lnTo>
                    <a:pt x="1033469" y="1255944"/>
                  </a:lnTo>
                  <a:lnTo>
                    <a:pt x="1071336" y="1230820"/>
                  </a:lnTo>
                  <a:lnTo>
                    <a:pt x="1107366" y="1203286"/>
                  </a:lnTo>
                  <a:lnTo>
                    <a:pt x="1141444" y="1173456"/>
                  </a:lnTo>
                  <a:lnTo>
                    <a:pt x="1173456" y="1141444"/>
                  </a:lnTo>
                  <a:lnTo>
                    <a:pt x="1203286" y="1107366"/>
                  </a:lnTo>
                  <a:lnTo>
                    <a:pt x="1230820" y="1071336"/>
                  </a:lnTo>
                  <a:lnTo>
                    <a:pt x="1255944" y="1033469"/>
                  </a:lnTo>
                  <a:lnTo>
                    <a:pt x="1278541" y="993880"/>
                  </a:lnTo>
                  <a:lnTo>
                    <a:pt x="1298498" y="952684"/>
                  </a:lnTo>
                  <a:lnTo>
                    <a:pt x="1315700" y="909995"/>
                  </a:lnTo>
                  <a:lnTo>
                    <a:pt x="1330031" y="865928"/>
                  </a:lnTo>
                  <a:lnTo>
                    <a:pt x="1341378" y="820598"/>
                  </a:lnTo>
                  <a:lnTo>
                    <a:pt x="1349624" y="774121"/>
                  </a:lnTo>
                  <a:lnTo>
                    <a:pt x="1354657" y="726609"/>
                  </a:lnTo>
                  <a:lnTo>
                    <a:pt x="1356360" y="678179"/>
                  </a:lnTo>
                  <a:lnTo>
                    <a:pt x="1354657" y="629750"/>
                  </a:lnTo>
                  <a:lnTo>
                    <a:pt x="1349624" y="582238"/>
                  </a:lnTo>
                  <a:lnTo>
                    <a:pt x="1341378" y="535761"/>
                  </a:lnTo>
                  <a:lnTo>
                    <a:pt x="1330031" y="490431"/>
                  </a:lnTo>
                  <a:lnTo>
                    <a:pt x="1315700" y="446364"/>
                  </a:lnTo>
                  <a:lnTo>
                    <a:pt x="1298498" y="403675"/>
                  </a:lnTo>
                  <a:lnTo>
                    <a:pt x="1278541" y="362479"/>
                  </a:lnTo>
                  <a:lnTo>
                    <a:pt x="1255944" y="322890"/>
                  </a:lnTo>
                  <a:lnTo>
                    <a:pt x="1230820" y="285023"/>
                  </a:lnTo>
                  <a:lnTo>
                    <a:pt x="1203286" y="248993"/>
                  </a:lnTo>
                  <a:lnTo>
                    <a:pt x="1173456" y="214915"/>
                  </a:lnTo>
                  <a:lnTo>
                    <a:pt x="1141444" y="182903"/>
                  </a:lnTo>
                  <a:lnTo>
                    <a:pt x="1107366" y="153073"/>
                  </a:lnTo>
                  <a:lnTo>
                    <a:pt x="1071336" y="125539"/>
                  </a:lnTo>
                  <a:lnTo>
                    <a:pt x="1033469" y="100415"/>
                  </a:lnTo>
                  <a:lnTo>
                    <a:pt x="993880" y="77818"/>
                  </a:lnTo>
                  <a:lnTo>
                    <a:pt x="952684" y="57861"/>
                  </a:lnTo>
                  <a:lnTo>
                    <a:pt x="909995" y="40659"/>
                  </a:lnTo>
                  <a:lnTo>
                    <a:pt x="865928" y="26328"/>
                  </a:lnTo>
                  <a:lnTo>
                    <a:pt x="820598" y="14981"/>
                  </a:lnTo>
                  <a:lnTo>
                    <a:pt x="774121" y="6735"/>
                  </a:lnTo>
                  <a:lnTo>
                    <a:pt x="726609" y="1702"/>
                  </a:lnTo>
                  <a:lnTo>
                    <a:pt x="678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16146" y="1969770"/>
            <a:ext cx="4643755" cy="1384300"/>
          </a:xfrm>
          <a:prstGeom prst="rect">
            <a:avLst/>
          </a:prstGeom>
          <a:ln w="38100">
            <a:solidFill>
              <a:srgbClr val="548AB8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55320" marR="650875" algn="ctr">
              <a:lnSpc>
                <a:spcPct val="100000"/>
              </a:lnSpc>
              <a:spcBef>
                <a:spcPts val="195"/>
              </a:spcBef>
            </a:pPr>
            <a:r>
              <a:rPr sz="2800" spc="-235" dirty="0">
                <a:latin typeface="Arial"/>
                <a:cs typeface="Arial"/>
              </a:rPr>
              <a:t>Segment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image </a:t>
            </a:r>
            <a:r>
              <a:rPr sz="2800" spc="-140" dirty="0">
                <a:latin typeface="Arial"/>
                <a:cs typeface="Arial"/>
              </a:rPr>
              <a:t>into  two </a:t>
            </a:r>
            <a:r>
              <a:rPr sz="2800" spc="-165" dirty="0">
                <a:latin typeface="Arial"/>
                <a:cs typeface="Arial"/>
              </a:rPr>
              <a:t>regions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170" dirty="0">
                <a:latin typeface="Arial"/>
                <a:cs typeface="Arial"/>
              </a:rPr>
              <a:t>disk </a:t>
            </a:r>
            <a:r>
              <a:rPr sz="2800" spc="-5" dirty="0">
                <a:latin typeface="Arial"/>
                <a:cs typeface="Arial"/>
              </a:rPr>
              <a:t>&amp; </a:t>
            </a:r>
            <a:r>
              <a:rPr sz="2800" spc="-175" dirty="0">
                <a:latin typeface="Arial"/>
                <a:cs typeface="Arial"/>
              </a:rPr>
              <a:t>the</a:t>
            </a:r>
            <a:r>
              <a:rPr sz="2800" spc="32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background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9970" y="4924425"/>
            <a:ext cx="147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Gray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55" dirty="0">
                <a:latin typeface="Arial"/>
                <a:cs typeface="Arial"/>
              </a:rPr>
              <a:t>levels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9093" y="5655970"/>
            <a:ext cx="1522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latin typeface="Arial"/>
                <a:cs typeface="Arial"/>
              </a:rPr>
              <a:t>Disk  </a:t>
            </a:r>
            <a:r>
              <a:rPr sz="2400" b="1" spc="-280" dirty="0">
                <a:latin typeface="Arial"/>
                <a:cs typeface="Arial"/>
              </a:rPr>
              <a:t>Bac</a:t>
            </a:r>
            <a:r>
              <a:rPr sz="2400" b="1" spc="-250" dirty="0">
                <a:latin typeface="Arial"/>
                <a:cs typeface="Arial"/>
              </a:rPr>
              <a:t>k</a:t>
            </a:r>
            <a:r>
              <a:rPr sz="2400" b="1" spc="-195" dirty="0">
                <a:latin typeface="Arial"/>
                <a:cs typeface="Arial"/>
              </a:rPr>
              <a:t>ground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173" y="5655970"/>
            <a:ext cx="670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0" dirty="0">
                <a:latin typeface="Arial"/>
                <a:cs typeface="Arial"/>
              </a:rPr>
              <a:t>: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255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80" dirty="0">
                <a:latin typeface="Arial"/>
                <a:cs typeface="Arial"/>
              </a:rPr>
              <a:t>: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127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5205" y="3771138"/>
            <a:ext cx="4429125" cy="954405"/>
          </a:xfrm>
          <a:prstGeom prst="rect">
            <a:avLst/>
          </a:prstGeom>
          <a:ln w="38100">
            <a:solidFill>
              <a:srgbClr val="001F5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81380" marR="347345" indent="-528955">
              <a:lnSpc>
                <a:spcPct val="100000"/>
              </a:lnSpc>
              <a:spcBef>
                <a:spcPts val="200"/>
              </a:spcBef>
            </a:pPr>
            <a:r>
              <a:rPr sz="2800" spc="-55" dirty="0">
                <a:latin typeface="Arial"/>
                <a:cs typeface="Arial"/>
              </a:rPr>
              <a:t>What </a:t>
            </a:r>
            <a:r>
              <a:rPr sz="2800" spc="-170" dirty="0">
                <a:latin typeface="Arial"/>
                <a:cs typeface="Arial"/>
              </a:rPr>
              <a:t>threshold </a:t>
            </a:r>
            <a:r>
              <a:rPr sz="2800" spc="-204" dirty="0">
                <a:latin typeface="Arial"/>
                <a:cs typeface="Arial"/>
              </a:rPr>
              <a:t>values </a:t>
            </a:r>
            <a:r>
              <a:rPr sz="2800" spc="-50" dirty="0">
                <a:latin typeface="Arial"/>
                <a:cs typeface="Arial"/>
              </a:rPr>
              <a:t>will  </a:t>
            </a:r>
            <a:r>
              <a:rPr sz="2800" spc="-185" dirty="0">
                <a:latin typeface="Arial"/>
                <a:cs typeface="Arial"/>
              </a:rPr>
              <a:t>serve </a:t>
            </a:r>
            <a:r>
              <a:rPr sz="2800" spc="-175" dirty="0">
                <a:latin typeface="Arial"/>
                <a:cs typeface="Arial"/>
              </a:rPr>
              <a:t>the</a:t>
            </a:r>
            <a:r>
              <a:rPr sz="2800" spc="17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purpose?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7263" y="5278627"/>
            <a:ext cx="38963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 marR="5080" indent="-463550">
              <a:lnSpc>
                <a:spcPct val="100000"/>
              </a:lnSpc>
              <a:spcBef>
                <a:spcPts val="95"/>
              </a:spcBef>
            </a:pPr>
            <a:r>
              <a:rPr sz="2800" b="1" spc="-155" dirty="0">
                <a:solidFill>
                  <a:srgbClr val="C00000"/>
                </a:solidFill>
                <a:latin typeface="Arial"/>
                <a:cs typeface="Arial"/>
              </a:rPr>
              <a:t>Any </a:t>
            </a:r>
            <a:r>
              <a:rPr sz="2800" b="1" spc="-135" dirty="0">
                <a:solidFill>
                  <a:srgbClr val="C00000"/>
                </a:solidFill>
                <a:latin typeface="Arial"/>
                <a:cs typeface="Arial"/>
              </a:rPr>
              <a:t>value </a:t>
            </a:r>
            <a:r>
              <a:rPr sz="2800" b="1" spc="-185" dirty="0">
                <a:solidFill>
                  <a:srgbClr val="C00000"/>
                </a:solidFill>
                <a:latin typeface="Arial"/>
                <a:cs typeface="Arial"/>
              </a:rPr>
              <a:t>between </a:t>
            </a:r>
            <a:r>
              <a:rPr sz="2800" b="1" spc="-75" dirty="0">
                <a:solidFill>
                  <a:srgbClr val="C00000"/>
                </a:solidFill>
                <a:latin typeface="Arial"/>
                <a:cs typeface="Arial"/>
              </a:rPr>
              <a:t>128 </a:t>
            </a:r>
            <a:r>
              <a:rPr sz="2800" b="1" spc="-254" dirty="0">
                <a:solidFill>
                  <a:srgbClr val="C00000"/>
                </a:solidFill>
                <a:latin typeface="Arial"/>
                <a:cs typeface="Arial"/>
              </a:rPr>
              <a:t>&amp;  </a:t>
            </a:r>
            <a:r>
              <a:rPr sz="2800" b="1" spc="-75" dirty="0">
                <a:solidFill>
                  <a:srgbClr val="C00000"/>
                </a:solidFill>
                <a:latin typeface="Arial"/>
                <a:cs typeface="Arial"/>
              </a:rPr>
              <a:t>255 </a:t>
            </a:r>
            <a:r>
              <a:rPr sz="2800" b="1" spc="-190" dirty="0">
                <a:solidFill>
                  <a:srgbClr val="C00000"/>
                </a:solidFill>
                <a:latin typeface="Arial"/>
                <a:cs typeface="Arial"/>
              </a:rPr>
              <a:t>(both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C00000"/>
                </a:solidFill>
                <a:latin typeface="Arial"/>
                <a:cs typeface="Arial"/>
              </a:rPr>
              <a:t>inclusive)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8915400" cy="2929255"/>
            <a:chOff x="228600" y="228600"/>
            <a:chExt cx="8915400" cy="2929255"/>
          </a:xfrm>
        </p:grpSpPr>
        <p:sp>
          <p:nvSpPr>
            <p:cNvPr id="4" name="object 4"/>
            <p:cNvSpPr/>
            <p:nvPr/>
          </p:nvSpPr>
          <p:spPr>
            <a:xfrm>
              <a:off x="3300983" y="1280160"/>
              <a:ext cx="5843270" cy="228600"/>
            </a:xfrm>
            <a:custGeom>
              <a:avLst/>
              <a:gdLst/>
              <a:ahLst/>
              <a:cxnLst/>
              <a:rect l="l" t="t" r="r" b="b"/>
              <a:pathLst>
                <a:path w="5843270" h="228600">
                  <a:moveTo>
                    <a:pt x="0" y="228600"/>
                  </a:moveTo>
                  <a:lnTo>
                    <a:pt x="5843016" y="228600"/>
                  </a:lnTo>
                  <a:lnTo>
                    <a:pt x="5843016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228600"/>
              <a:ext cx="3072765" cy="2929255"/>
            </a:xfrm>
            <a:custGeom>
              <a:avLst/>
              <a:gdLst/>
              <a:ahLst/>
              <a:cxnLst/>
              <a:rect l="l" t="t" r="r" b="b"/>
              <a:pathLst>
                <a:path w="3072765" h="2929255">
                  <a:moveTo>
                    <a:pt x="3072383" y="0"/>
                  </a:moveTo>
                  <a:lnTo>
                    <a:pt x="0" y="0"/>
                  </a:lnTo>
                  <a:lnTo>
                    <a:pt x="0" y="2929128"/>
                  </a:lnTo>
                  <a:lnTo>
                    <a:pt x="3072383" y="2929128"/>
                  </a:lnTo>
                  <a:lnTo>
                    <a:pt x="307238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6716" y="1014983"/>
              <a:ext cx="1357884" cy="1356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1680" y="445134"/>
            <a:ext cx="7929245" cy="3757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3755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Gray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55" dirty="0">
                <a:latin typeface="Arial"/>
                <a:cs typeface="Arial"/>
              </a:rPr>
              <a:t>levels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3622040" marR="285750" indent="-914400">
              <a:lnSpc>
                <a:spcPct val="100000"/>
              </a:lnSpc>
              <a:tabLst>
                <a:tab pos="7150734" algn="l"/>
              </a:tabLst>
            </a:pPr>
            <a:r>
              <a:rPr sz="2400" b="1" spc="-190" dirty="0">
                <a:latin typeface="Arial"/>
                <a:cs typeface="Arial"/>
              </a:rPr>
              <a:t>Disk </a:t>
            </a:r>
            <a:r>
              <a:rPr sz="2400" b="1" spc="-180" dirty="0">
                <a:latin typeface="Arial"/>
                <a:cs typeface="Arial"/>
              </a:rPr>
              <a:t>: </a:t>
            </a:r>
            <a:r>
              <a:rPr sz="2400" b="1" spc="10" dirty="0">
                <a:latin typeface="Arial"/>
                <a:cs typeface="Arial"/>
              </a:rPr>
              <a:t>25% </a:t>
            </a:r>
            <a:r>
              <a:rPr sz="2400" b="1" spc="-140" dirty="0">
                <a:latin typeface="Arial"/>
                <a:cs typeface="Arial"/>
              </a:rPr>
              <a:t>pixels </a:t>
            </a:r>
            <a:r>
              <a:rPr sz="2400" b="1" spc="-95" dirty="0">
                <a:latin typeface="Arial"/>
                <a:cs typeface="Arial"/>
              </a:rPr>
              <a:t>with </a:t>
            </a:r>
            <a:r>
              <a:rPr sz="2400" b="1" spc="-120" dirty="0">
                <a:latin typeface="Arial"/>
                <a:cs typeface="Arial"/>
              </a:rPr>
              <a:t>graylevel </a:t>
            </a:r>
            <a:r>
              <a:rPr sz="2400" b="1" spc="-70" dirty="0">
                <a:latin typeface="Arial"/>
                <a:cs typeface="Arial"/>
              </a:rPr>
              <a:t>127  </a:t>
            </a:r>
            <a:r>
              <a:rPr sz="2400" b="1" spc="10" dirty="0">
                <a:latin typeface="Arial"/>
                <a:cs typeface="Arial"/>
              </a:rPr>
              <a:t>50%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pi</a:t>
            </a:r>
            <a:r>
              <a:rPr sz="2400" b="1" spc="-125" dirty="0">
                <a:latin typeface="Arial"/>
                <a:cs typeface="Arial"/>
              </a:rPr>
              <a:t>x</a:t>
            </a:r>
            <a:r>
              <a:rPr sz="2400" b="1" spc="-180" dirty="0">
                <a:latin typeface="Arial"/>
                <a:cs typeface="Arial"/>
              </a:rPr>
              <a:t>els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with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35" dirty="0">
                <a:latin typeface="Arial"/>
                <a:cs typeface="Arial"/>
              </a:rPr>
              <a:t>g</a:t>
            </a:r>
            <a:r>
              <a:rPr sz="2400" b="1" spc="-125" dirty="0">
                <a:latin typeface="Arial"/>
                <a:cs typeface="Arial"/>
              </a:rPr>
              <a:t>r</a:t>
            </a:r>
            <a:r>
              <a:rPr sz="2400" b="1" spc="-90" dirty="0">
                <a:latin typeface="Arial"/>
                <a:cs typeface="Arial"/>
              </a:rPr>
              <a:t>ayl</a:t>
            </a:r>
            <a:r>
              <a:rPr sz="2400" b="1" spc="-150" dirty="0">
                <a:latin typeface="Arial"/>
                <a:cs typeface="Arial"/>
              </a:rPr>
              <a:t>e</a:t>
            </a:r>
            <a:r>
              <a:rPr sz="2400" b="1" spc="-95" dirty="0">
                <a:latin typeface="Arial"/>
                <a:cs typeface="Arial"/>
              </a:rPr>
              <a:t>v</a:t>
            </a:r>
            <a:r>
              <a:rPr sz="2400" b="1" spc="-114" dirty="0">
                <a:latin typeface="Arial"/>
                <a:cs typeface="Arial"/>
              </a:rPr>
              <a:t>el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70" dirty="0">
                <a:latin typeface="Arial"/>
                <a:cs typeface="Arial"/>
              </a:rPr>
              <a:t>191</a:t>
            </a:r>
            <a:endParaRPr sz="2400" dirty="0">
              <a:latin typeface="Arial"/>
              <a:cs typeface="Arial"/>
            </a:endParaRPr>
          </a:p>
          <a:p>
            <a:pPr marL="3622040">
              <a:lnSpc>
                <a:spcPct val="100000"/>
              </a:lnSpc>
              <a:tabLst>
                <a:tab pos="7150734" algn="l"/>
              </a:tabLst>
            </a:pPr>
            <a:r>
              <a:rPr sz="2400" b="1" spc="10" dirty="0">
                <a:latin typeface="Arial"/>
                <a:cs typeface="Arial"/>
              </a:rPr>
              <a:t>25% </a:t>
            </a:r>
            <a:r>
              <a:rPr sz="2400" b="1" spc="-145" dirty="0">
                <a:latin typeface="Arial"/>
                <a:cs typeface="Arial"/>
              </a:rPr>
              <a:t>pixels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with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graylevel	</a:t>
            </a:r>
            <a:r>
              <a:rPr sz="2400" b="1" spc="-70" dirty="0">
                <a:latin typeface="Arial"/>
                <a:cs typeface="Arial"/>
              </a:rPr>
              <a:t>255</a:t>
            </a:r>
            <a:endParaRPr sz="2400" dirty="0">
              <a:latin typeface="Arial"/>
              <a:cs typeface="Arial"/>
            </a:endParaRPr>
          </a:p>
          <a:p>
            <a:pPr marL="3622040">
              <a:lnSpc>
                <a:spcPct val="100000"/>
              </a:lnSpc>
              <a:spcBef>
                <a:spcPts val="600"/>
              </a:spcBef>
            </a:pPr>
            <a:r>
              <a:rPr sz="1800" b="1" spc="-40" dirty="0">
                <a:solidFill>
                  <a:srgbClr val="6F2F9F"/>
                </a:solidFill>
                <a:latin typeface="Arial"/>
                <a:cs typeface="Arial"/>
              </a:rPr>
              <a:t>(all </a:t>
            </a:r>
            <a:r>
              <a:rPr sz="1800" b="1" spc="-105" dirty="0">
                <a:solidFill>
                  <a:srgbClr val="6F2F9F"/>
                </a:solidFill>
                <a:latin typeface="Arial"/>
                <a:cs typeface="Arial"/>
              </a:rPr>
              <a:t>pixels </a:t>
            </a:r>
            <a:r>
              <a:rPr sz="1800" b="1" spc="-100" dirty="0">
                <a:solidFill>
                  <a:srgbClr val="6F2F9F"/>
                </a:solidFill>
                <a:latin typeface="Arial"/>
                <a:cs typeface="Arial"/>
              </a:rPr>
              <a:t>are </a:t>
            </a:r>
            <a:r>
              <a:rPr sz="1800" b="1" spc="-80" dirty="0">
                <a:solidFill>
                  <a:srgbClr val="6F2F9F"/>
                </a:solidFill>
                <a:latin typeface="Arial"/>
                <a:cs typeface="Arial"/>
              </a:rPr>
              <a:t>spatially </a:t>
            </a:r>
            <a:r>
              <a:rPr sz="1800" b="1" spc="-100" dirty="0">
                <a:solidFill>
                  <a:srgbClr val="6F2F9F"/>
                </a:solidFill>
                <a:latin typeface="Arial"/>
                <a:cs typeface="Arial"/>
              </a:rPr>
              <a:t>uniformly</a:t>
            </a:r>
            <a:r>
              <a:rPr sz="1800" b="1" spc="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6F2F9F"/>
                </a:solidFill>
                <a:latin typeface="Arial"/>
                <a:cs typeface="Arial"/>
              </a:rPr>
              <a:t>distributed)</a:t>
            </a:r>
            <a:endParaRPr sz="1800" dirty="0">
              <a:latin typeface="Arial"/>
              <a:cs typeface="Arial"/>
            </a:endParaRPr>
          </a:p>
          <a:p>
            <a:pPr marR="31115" algn="ctr">
              <a:lnSpc>
                <a:spcPct val="100000"/>
              </a:lnSpc>
              <a:spcBef>
                <a:spcPts val="120"/>
              </a:spcBef>
              <a:tabLst>
                <a:tab pos="1828800" algn="l"/>
              </a:tabLst>
            </a:pPr>
            <a:r>
              <a:rPr sz="2400" b="1" spc="-225" dirty="0">
                <a:latin typeface="Arial"/>
                <a:cs typeface="Arial"/>
              </a:rPr>
              <a:t>Background	</a:t>
            </a:r>
            <a:r>
              <a:rPr sz="2400" b="1" spc="-180" dirty="0">
                <a:latin typeface="Arial"/>
                <a:cs typeface="Arial"/>
              </a:rPr>
              <a:t>: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127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 dirty="0">
              <a:latin typeface="Arial"/>
              <a:cs typeface="Arial"/>
            </a:endParaRPr>
          </a:p>
          <a:p>
            <a:pPr marR="474980" algn="ctr">
              <a:lnSpc>
                <a:spcPct val="100000"/>
              </a:lnSpc>
            </a:pPr>
            <a:r>
              <a:rPr sz="2400" b="1" spc="-195" dirty="0">
                <a:solidFill>
                  <a:srgbClr val="C00000"/>
                </a:solidFill>
                <a:latin typeface="Arial"/>
                <a:cs typeface="Arial"/>
              </a:rPr>
              <a:t>What  </a:t>
            </a:r>
            <a:r>
              <a:rPr sz="2400" b="1" spc="-140" dirty="0">
                <a:solidFill>
                  <a:srgbClr val="C00000"/>
                </a:solidFill>
                <a:latin typeface="Arial"/>
                <a:cs typeface="Arial"/>
              </a:rPr>
              <a:t>now</a:t>
            </a:r>
            <a:r>
              <a:rPr sz="2400" b="1" spc="-3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320" dirty="0">
                <a:solidFill>
                  <a:srgbClr val="C00000"/>
                </a:solidFill>
                <a:latin typeface="Arial"/>
                <a:cs typeface="Arial"/>
              </a:rPr>
              <a:t>??</a:t>
            </a:r>
            <a:endParaRPr sz="2400" dirty="0">
              <a:latin typeface="Arial"/>
              <a:cs typeface="Arial"/>
            </a:endParaRPr>
          </a:p>
          <a:p>
            <a:pPr marR="474345" algn="ctr">
              <a:lnSpc>
                <a:spcPct val="100000"/>
              </a:lnSpc>
            </a:pPr>
            <a:r>
              <a:rPr sz="2400" b="1" spc="-260" dirty="0">
                <a:solidFill>
                  <a:srgbClr val="C00000"/>
                </a:solidFill>
                <a:latin typeface="Arial"/>
                <a:cs typeface="Arial"/>
              </a:rPr>
              <a:t>Both </a:t>
            </a:r>
            <a:r>
              <a:rPr sz="2400" b="1" spc="-200" dirty="0">
                <a:solidFill>
                  <a:srgbClr val="C00000"/>
                </a:solidFill>
                <a:latin typeface="Arial"/>
                <a:cs typeface="Arial"/>
              </a:rPr>
              <a:t>background </a:t>
            </a:r>
            <a:r>
              <a:rPr sz="2400" b="1" spc="-215" dirty="0">
                <a:solidFill>
                  <a:srgbClr val="C00000"/>
                </a:solidFill>
                <a:latin typeface="Arial"/>
                <a:cs typeface="Arial"/>
              </a:rPr>
              <a:t>&amp; 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disk </a:t>
            </a:r>
            <a:r>
              <a:rPr sz="2400" b="1" spc="-180" dirty="0">
                <a:solidFill>
                  <a:srgbClr val="C00000"/>
                </a:solidFill>
                <a:latin typeface="Arial"/>
                <a:cs typeface="Arial"/>
              </a:rPr>
              <a:t>contain </a:t>
            </a:r>
            <a:r>
              <a:rPr sz="2400" b="1" spc="-140" dirty="0">
                <a:solidFill>
                  <a:srgbClr val="C00000"/>
                </a:solidFill>
                <a:latin typeface="Arial"/>
                <a:cs typeface="Arial"/>
              </a:rPr>
              <a:t>pixels </a:t>
            </a:r>
            <a:r>
              <a:rPr sz="2400" b="1" spc="-95" dirty="0">
                <a:solidFill>
                  <a:srgbClr val="C00000"/>
                </a:solidFill>
                <a:latin typeface="Arial"/>
                <a:cs typeface="Arial"/>
              </a:rPr>
              <a:t>with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gray </a:t>
            </a:r>
            <a:r>
              <a:rPr sz="2400" b="1" spc="-120" dirty="0">
                <a:solidFill>
                  <a:srgbClr val="C00000"/>
                </a:solidFill>
                <a:latin typeface="Arial"/>
                <a:cs typeface="Arial"/>
              </a:rPr>
              <a:t>level</a:t>
            </a:r>
            <a:r>
              <a:rPr sz="2400" b="1" spc="3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C00000"/>
                </a:solidFill>
                <a:latin typeface="Arial"/>
                <a:cs typeface="Arial"/>
              </a:rPr>
              <a:t>127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055" y="4346828"/>
            <a:ext cx="8357870" cy="1344598"/>
          </a:xfrm>
          <a:prstGeom prst="rect">
            <a:avLst/>
          </a:prstGeom>
          <a:ln w="57911">
            <a:solidFill>
              <a:srgbClr val="001F5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800" b="1" spc="-135" dirty="0">
                <a:solidFill>
                  <a:srgbClr val="005DA1"/>
                </a:solidFill>
                <a:latin typeface="Arial"/>
                <a:cs typeface="Arial"/>
              </a:rPr>
              <a:t>Apply </a:t>
            </a:r>
            <a:r>
              <a:rPr sz="2800" b="1" spc="-200" dirty="0">
                <a:solidFill>
                  <a:srgbClr val="005DA1"/>
                </a:solidFill>
                <a:latin typeface="Arial"/>
                <a:cs typeface="Arial"/>
              </a:rPr>
              <a:t>mean </a:t>
            </a:r>
            <a:r>
              <a:rPr sz="2800" b="1" spc="-135" dirty="0">
                <a:solidFill>
                  <a:srgbClr val="005DA1"/>
                </a:solidFill>
                <a:latin typeface="Arial"/>
                <a:cs typeface="Arial"/>
              </a:rPr>
              <a:t>filter </a:t>
            </a:r>
            <a:r>
              <a:rPr sz="2800" b="1" spc="-220" dirty="0">
                <a:solidFill>
                  <a:srgbClr val="005DA1"/>
                </a:solidFill>
                <a:latin typeface="Arial"/>
                <a:cs typeface="Arial"/>
              </a:rPr>
              <a:t>to </a:t>
            </a:r>
            <a:r>
              <a:rPr sz="2800" b="1" spc="-215" dirty="0">
                <a:solidFill>
                  <a:srgbClr val="005DA1"/>
                </a:solidFill>
                <a:latin typeface="Arial"/>
                <a:cs typeface="Arial"/>
              </a:rPr>
              <a:t>the</a:t>
            </a:r>
            <a:r>
              <a:rPr sz="2800" b="1" spc="-8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60" dirty="0" err="1" smtClean="0">
                <a:solidFill>
                  <a:srgbClr val="005DA1"/>
                </a:solidFill>
                <a:latin typeface="Arial"/>
                <a:cs typeface="Arial"/>
              </a:rPr>
              <a:t>imag</a:t>
            </a:r>
            <a:r>
              <a:rPr lang="en-IN" sz="2800" b="1" spc="-160" dirty="0" smtClean="0">
                <a:solidFill>
                  <a:srgbClr val="005DA1"/>
                </a:solidFill>
                <a:latin typeface="Arial"/>
                <a:cs typeface="Arial"/>
              </a:rPr>
              <a:t>e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800" b="1" spc="-275" dirty="0" smtClean="0">
                <a:solidFill>
                  <a:srgbClr val="005DA1"/>
                </a:solidFill>
                <a:latin typeface="Arial"/>
                <a:cs typeface="Arial"/>
              </a:rPr>
              <a:t>The</a:t>
            </a:r>
            <a:r>
              <a:rPr lang="en-IN" sz="2800" b="1" spc="-27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165" dirty="0" smtClean="0">
                <a:solidFill>
                  <a:srgbClr val="005DA1"/>
                </a:solidFill>
                <a:latin typeface="Arial"/>
                <a:cs typeface="Arial"/>
              </a:rPr>
              <a:t>pixels</a:t>
            </a:r>
            <a:r>
              <a:rPr lang="en-IN" sz="2800" b="1" spc="-165" dirty="0" smtClean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85" dirty="0" smtClean="0">
                <a:solidFill>
                  <a:srgbClr val="005DA1"/>
                </a:solidFill>
                <a:latin typeface="Arial"/>
                <a:cs typeface="Arial"/>
              </a:rPr>
              <a:t>i</a:t>
            </a:r>
            <a:r>
              <a:rPr sz="2800" b="1" spc="-195" dirty="0" smtClean="0">
                <a:solidFill>
                  <a:srgbClr val="005DA1"/>
                </a:solidFill>
                <a:latin typeface="Arial"/>
                <a:cs typeface="Arial"/>
              </a:rPr>
              <a:t>n</a:t>
            </a:r>
            <a:r>
              <a:rPr lang="en-IN" sz="2800" b="1" dirty="0" smtClean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220" dirty="0" smtClean="0">
                <a:solidFill>
                  <a:srgbClr val="005DA1"/>
                </a:solidFill>
                <a:latin typeface="Arial"/>
                <a:cs typeface="Arial"/>
              </a:rPr>
              <a:t>the</a:t>
            </a:r>
            <a:r>
              <a:rPr lang="en-IN" sz="2800" b="1" dirty="0" smtClean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305" dirty="0" smtClean="0">
                <a:solidFill>
                  <a:srgbClr val="005DA1"/>
                </a:solidFill>
                <a:latin typeface="Arial"/>
                <a:cs typeface="Arial"/>
              </a:rPr>
              <a:t>cen</a:t>
            </a:r>
            <a:r>
              <a:rPr sz="2800" b="1" spc="-170" dirty="0" smtClean="0">
                <a:solidFill>
                  <a:srgbClr val="005DA1"/>
                </a:solidFill>
                <a:latin typeface="Arial"/>
                <a:cs typeface="Arial"/>
              </a:rPr>
              <a:t>t</a:t>
            </a:r>
            <a:r>
              <a:rPr sz="2800" b="1" spc="-195" dirty="0" smtClean="0">
                <a:solidFill>
                  <a:srgbClr val="005DA1"/>
                </a:solidFill>
                <a:latin typeface="Arial"/>
                <a:cs typeface="Arial"/>
              </a:rPr>
              <a:t>r</a:t>
            </a:r>
            <a:r>
              <a:rPr sz="2800" b="1" spc="-100" dirty="0" smtClean="0">
                <a:solidFill>
                  <a:srgbClr val="005DA1"/>
                </a:solidFill>
                <a:latin typeface="Arial"/>
                <a:cs typeface="Arial"/>
              </a:rPr>
              <a:t>a</a:t>
            </a:r>
            <a:r>
              <a:rPr sz="2800" b="1" spc="-55" dirty="0" smtClean="0">
                <a:solidFill>
                  <a:srgbClr val="005DA1"/>
                </a:solidFill>
                <a:latin typeface="Arial"/>
                <a:cs typeface="Arial"/>
              </a:rPr>
              <a:t>l</a:t>
            </a:r>
            <a:r>
              <a:rPr lang="en-IN" sz="2800" b="1" dirty="0" smtClean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200" dirty="0" smtClean="0">
                <a:solidFill>
                  <a:srgbClr val="005DA1"/>
                </a:solidFill>
                <a:latin typeface="Arial"/>
                <a:cs typeface="Arial"/>
              </a:rPr>
              <a:t>di</a:t>
            </a:r>
            <a:r>
              <a:rPr sz="2800" b="1" spc="-260" dirty="0" smtClean="0">
                <a:solidFill>
                  <a:srgbClr val="005DA1"/>
                </a:solidFill>
                <a:latin typeface="Arial"/>
                <a:cs typeface="Arial"/>
              </a:rPr>
              <a:t>s</a:t>
            </a:r>
            <a:r>
              <a:rPr sz="2800" b="1" spc="-220" dirty="0" smtClean="0">
                <a:solidFill>
                  <a:srgbClr val="005DA1"/>
                </a:solidFill>
                <a:latin typeface="Arial"/>
                <a:cs typeface="Arial"/>
              </a:rPr>
              <a:t>k</a:t>
            </a:r>
            <a:r>
              <a:rPr lang="en-IN" sz="2800" b="1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30" dirty="0" smtClean="0">
                <a:solidFill>
                  <a:srgbClr val="005DA1"/>
                </a:solidFill>
                <a:latin typeface="Arial"/>
                <a:cs typeface="Arial"/>
              </a:rPr>
              <a:t>wil</a:t>
            </a:r>
            <a:r>
              <a:rPr sz="2800" b="1" spc="-25" dirty="0" smtClean="0">
                <a:solidFill>
                  <a:srgbClr val="005DA1"/>
                </a:solidFill>
                <a:latin typeface="Arial"/>
                <a:cs typeface="Arial"/>
              </a:rPr>
              <a:t>l</a:t>
            </a:r>
            <a:r>
              <a:rPr lang="en-IN" sz="2800" b="1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240" dirty="0" smtClean="0">
                <a:solidFill>
                  <a:srgbClr val="005DA1"/>
                </a:solidFill>
                <a:latin typeface="Arial"/>
                <a:cs typeface="Arial"/>
              </a:rPr>
              <a:t>h</a:t>
            </a:r>
            <a:r>
              <a:rPr sz="2800" b="1" spc="-80" dirty="0" smtClean="0">
                <a:solidFill>
                  <a:srgbClr val="005DA1"/>
                </a:solidFill>
                <a:latin typeface="Arial"/>
                <a:cs typeface="Arial"/>
              </a:rPr>
              <a:t>a</a:t>
            </a:r>
            <a:r>
              <a:rPr sz="2800" b="1" spc="-100" dirty="0" smtClean="0">
                <a:solidFill>
                  <a:srgbClr val="005DA1"/>
                </a:solidFill>
                <a:latin typeface="Arial"/>
                <a:cs typeface="Arial"/>
              </a:rPr>
              <a:t>v</a:t>
            </a:r>
            <a:r>
              <a:rPr sz="2800" b="1" spc="-220" dirty="0" smtClean="0">
                <a:solidFill>
                  <a:srgbClr val="005DA1"/>
                </a:solidFill>
                <a:latin typeface="Arial"/>
                <a:cs typeface="Arial"/>
              </a:rPr>
              <a:t>e</a:t>
            </a:r>
            <a:r>
              <a:rPr lang="en-IN" sz="2800" b="1" dirty="0" smtClean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275" dirty="0" err="1" smtClean="0">
                <a:solidFill>
                  <a:srgbClr val="005DA1"/>
                </a:solidFill>
                <a:latin typeface="Arial"/>
                <a:cs typeface="Arial"/>
              </a:rPr>
              <a:t>g</a:t>
            </a:r>
            <a:r>
              <a:rPr sz="2800" b="1" spc="-155" dirty="0" err="1" smtClean="0">
                <a:solidFill>
                  <a:srgbClr val="005DA1"/>
                </a:solidFill>
                <a:latin typeface="Arial"/>
                <a:cs typeface="Arial"/>
              </a:rPr>
              <a:t>r</a:t>
            </a:r>
            <a:r>
              <a:rPr sz="2800" b="1" spc="-105" dirty="0" err="1" smtClean="0">
                <a:solidFill>
                  <a:srgbClr val="005DA1"/>
                </a:solidFill>
                <a:latin typeface="Arial"/>
                <a:cs typeface="Arial"/>
              </a:rPr>
              <a:t>ayl</a:t>
            </a:r>
            <a:r>
              <a:rPr sz="2800" b="1" spc="-185" dirty="0" err="1" smtClean="0">
                <a:solidFill>
                  <a:srgbClr val="005DA1"/>
                </a:solidFill>
                <a:latin typeface="Arial"/>
                <a:cs typeface="Arial"/>
              </a:rPr>
              <a:t>e</a:t>
            </a:r>
            <a:r>
              <a:rPr sz="2800" b="1" spc="-95" dirty="0" err="1" smtClean="0">
                <a:solidFill>
                  <a:srgbClr val="005DA1"/>
                </a:solidFill>
                <a:latin typeface="Arial"/>
                <a:cs typeface="Arial"/>
              </a:rPr>
              <a:t>v</a:t>
            </a:r>
            <a:r>
              <a:rPr sz="2800" b="1" spc="-180" dirty="0" err="1" smtClean="0">
                <a:solidFill>
                  <a:srgbClr val="005DA1"/>
                </a:solidFill>
                <a:latin typeface="Arial"/>
                <a:cs typeface="Arial"/>
              </a:rPr>
              <a:t>els</a:t>
            </a:r>
            <a:r>
              <a:rPr sz="2800" b="1" spc="-180" dirty="0" smtClean="0">
                <a:solidFill>
                  <a:srgbClr val="005DA1"/>
                </a:solidFill>
                <a:latin typeface="Arial"/>
                <a:cs typeface="Arial"/>
              </a:rPr>
              <a:t>  </a:t>
            </a:r>
            <a:r>
              <a:rPr sz="2800" b="1" spc="-200" dirty="0">
                <a:solidFill>
                  <a:srgbClr val="005DA1"/>
                </a:solidFill>
                <a:latin typeface="Arial"/>
                <a:cs typeface="Arial"/>
              </a:rPr>
              <a:t>around </a:t>
            </a:r>
            <a:r>
              <a:rPr sz="2800" b="1" spc="-75" dirty="0">
                <a:solidFill>
                  <a:srgbClr val="005DA1"/>
                </a:solidFill>
                <a:latin typeface="Arial"/>
                <a:cs typeface="Arial"/>
              </a:rPr>
              <a:t>191 </a:t>
            </a:r>
            <a:r>
              <a:rPr sz="2800" b="1" spc="-105" dirty="0">
                <a:solidFill>
                  <a:srgbClr val="005DA1"/>
                </a:solidFill>
                <a:latin typeface="Arial"/>
                <a:cs typeface="Arial"/>
              </a:rPr>
              <a:t>while </a:t>
            </a:r>
            <a:r>
              <a:rPr sz="2800" b="1" spc="-165" dirty="0">
                <a:solidFill>
                  <a:srgbClr val="005DA1"/>
                </a:solidFill>
                <a:latin typeface="Arial"/>
                <a:cs typeface="Arial"/>
              </a:rPr>
              <a:t>that </a:t>
            </a:r>
            <a:r>
              <a:rPr sz="2800" b="1" spc="-145" dirty="0">
                <a:solidFill>
                  <a:srgbClr val="005DA1"/>
                </a:solidFill>
                <a:latin typeface="Arial"/>
                <a:cs typeface="Arial"/>
              </a:rPr>
              <a:t>of </a:t>
            </a:r>
            <a:r>
              <a:rPr sz="2800" b="1" spc="-235" dirty="0">
                <a:solidFill>
                  <a:srgbClr val="005DA1"/>
                </a:solidFill>
                <a:latin typeface="Arial"/>
                <a:cs typeface="Arial"/>
              </a:rPr>
              <a:t>background </a:t>
            </a:r>
            <a:r>
              <a:rPr sz="2800" b="1" spc="-30" dirty="0">
                <a:solidFill>
                  <a:srgbClr val="005DA1"/>
                </a:solidFill>
                <a:latin typeface="Arial"/>
                <a:cs typeface="Arial"/>
              </a:rPr>
              <a:t>will </a:t>
            </a:r>
            <a:r>
              <a:rPr sz="2800" b="1" spc="-145" dirty="0">
                <a:solidFill>
                  <a:srgbClr val="005DA1"/>
                </a:solidFill>
                <a:latin typeface="Arial"/>
                <a:cs typeface="Arial"/>
              </a:rPr>
              <a:t>still </a:t>
            </a:r>
            <a:r>
              <a:rPr sz="2800" b="1" spc="-225" dirty="0">
                <a:solidFill>
                  <a:srgbClr val="005DA1"/>
                </a:solidFill>
                <a:latin typeface="Arial"/>
                <a:cs typeface="Arial"/>
              </a:rPr>
              <a:t>be</a:t>
            </a:r>
            <a:r>
              <a:rPr sz="2800" b="1" spc="-17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800" b="1" spc="-70" dirty="0">
                <a:solidFill>
                  <a:srgbClr val="005DA1"/>
                </a:solidFill>
                <a:latin typeface="Arial"/>
                <a:cs typeface="Arial"/>
              </a:rPr>
              <a:t>127</a:t>
            </a:r>
            <a:r>
              <a:rPr sz="2800" b="1" spc="-70" dirty="0" smtClean="0">
                <a:solidFill>
                  <a:srgbClr val="005DA1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054" y="5943600"/>
            <a:ext cx="860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066800" algn="ctr">
              <a:lnSpc>
                <a:spcPct val="100000"/>
              </a:lnSpc>
            </a:pPr>
            <a:r>
              <a:rPr lang="en-IN" sz="2800" b="1" spc="-105" dirty="0">
                <a:solidFill>
                  <a:srgbClr val="005DA1"/>
                </a:solidFill>
                <a:latin typeface="Arial"/>
                <a:cs typeface="Arial"/>
              </a:rPr>
              <a:t>Threshold can be any value between 128 </a:t>
            </a:r>
            <a:r>
              <a:rPr lang="en-IN" sz="2800" b="1" spc="-105" dirty="0" smtClean="0">
                <a:solidFill>
                  <a:srgbClr val="005DA1"/>
                </a:solidFill>
                <a:latin typeface="Arial"/>
                <a:cs typeface="Arial"/>
              </a:rPr>
              <a:t>&amp; 191</a:t>
            </a:r>
            <a:endParaRPr lang="en-IN" sz="2800" b="1" spc="-105" dirty="0">
              <a:solidFill>
                <a:srgbClr val="005DA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7630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Thresholding</a:t>
            </a:r>
            <a:r>
              <a:rPr sz="4400" spc="-150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66113"/>
            <a:ext cx="7935595" cy="47771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2740" marR="5080" indent="-320675" algn="just">
              <a:lnSpc>
                <a:spcPct val="90000"/>
              </a:lnSpc>
              <a:spcBef>
                <a:spcPts val="459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3375" algn="l"/>
              </a:tabLst>
            </a:pPr>
            <a:r>
              <a:rPr sz="3000" spc="-250" dirty="0">
                <a:latin typeface="Arial"/>
                <a:cs typeface="Arial"/>
              </a:rPr>
              <a:t>Suppose </a:t>
            </a:r>
            <a:r>
              <a:rPr sz="3000" spc="-105" dirty="0">
                <a:latin typeface="Arial"/>
                <a:cs typeface="Arial"/>
              </a:rPr>
              <a:t>that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75" dirty="0">
                <a:latin typeface="Arial"/>
                <a:cs typeface="Arial"/>
              </a:rPr>
              <a:t>gray-level </a:t>
            </a:r>
            <a:r>
              <a:rPr sz="3000" spc="-180" dirty="0">
                <a:latin typeface="Arial"/>
                <a:cs typeface="Arial"/>
              </a:rPr>
              <a:t>histogram  </a:t>
            </a:r>
            <a:r>
              <a:rPr sz="3000" spc="-204" dirty="0">
                <a:latin typeface="Arial"/>
                <a:cs typeface="Arial"/>
              </a:rPr>
              <a:t>corresponds </a:t>
            </a:r>
            <a:r>
              <a:rPr sz="3000" spc="-95" dirty="0">
                <a:latin typeface="Arial"/>
                <a:cs typeface="Arial"/>
              </a:rPr>
              <a:t>to </a:t>
            </a:r>
            <a:r>
              <a:rPr sz="3000" spc="-185" dirty="0">
                <a:latin typeface="Arial"/>
                <a:cs typeface="Arial"/>
              </a:rPr>
              <a:t>an </a:t>
            </a:r>
            <a:r>
              <a:rPr sz="3000" spc="-180" dirty="0">
                <a:latin typeface="Arial"/>
                <a:cs typeface="Arial"/>
              </a:rPr>
              <a:t>image, </a:t>
            </a:r>
            <a:r>
              <a:rPr sz="3000" spc="-80" dirty="0">
                <a:latin typeface="Arial"/>
                <a:cs typeface="Arial"/>
              </a:rPr>
              <a:t>f(x,y), </a:t>
            </a:r>
            <a:r>
              <a:rPr sz="3000" spc="-235" dirty="0">
                <a:latin typeface="Arial"/>
                <a:cs typeface="Arial"/>
              </a:rPr>
              <a:t>composed </a:t>
            </a:r>
            <a:r>
              <a:rPr sz="3000" spc="-5" dirty="0">
                <a:latin typeface="Arial"/>
                <a:cs typeface="Arial"/>
              </a:rPr>
              <a:t>of  </a:t>
            </a:r>
            <a:r>
              <a:rPr sz="3000" spc="-70" dirty="0">
                <a:latin typeface="Arial"/>
                <a:cs typeface="Arial"/>
              </a:rPr>
              <a:t>bright </a:t>
            </a:r>
            <a:r>
              <a:rPr sz="3000" spc="-180" dirty="0">
                <a:latin typeface="Arial"/>
                <a:cs typeface="Arial"/>
              </a:rPr>
              <a:t>objects </a:t>
            </a:r>
            <a:r>
              <a:rPr sz="3000" spc="-185" dirty="0">
                <a:latin typeface="Arial"/>
                <a:cs typeface="Arial"/>
              </a:rPr>
              <a:t>in </a:t>
            </a:r>
            <a:r>
              <a:rPr sz="3000" spc="-15" dirty="0">
                <a:latin typeface="Arial"/>
                <a:cs typeface="Arial"/>
              </a:rPr>
              <a:t>a </a:t>
            </a:r>
            <a:r>
              <a:rPr sz="3000" spc="-45" dirty="0">
                <a:latin typeface="Arial"/>
                <a:cs typeface="Arial"/>
              </a:rPr>
              <a:t>dark </a:t>
            </a:r>
            <a:r>
              <a:rPr sz="3000" spc="-155" dirty="0">
                <a:latin typeface="Arial"/>
                <a:cs typeface="Arial"/>
              </a:rPr>
              <a:t>background, </a:t>
            </a:r>
            <a:r>
              <a:rPr sz="3000" spc="-185" dirty="0">
                <a:latin typeface="Arial"/>
                <a:cs typeface="Arial"/>
              </a:rPr>
              <a:t>in </a:t>
            </a:r>
            <a:r>
              <a:rPr sz="3000" spc="-365" dirty="0">
                <a:latin typeface="Arial"/>
                <a:cs typeface="Arial"/>
              </a:rPr>
              <a:t>such </a:t>
            </a:r>
            <a:r>
              <a:rPr sz="3000" spc="-15" dirty="0">
                <a:latin typeface="Arial"/>
                <a:cs typeface="Arial"/>
              </a:rPr>
              <a:t>a  </a:t>
            </a:r>
            <a:r>
              <a:rPr sz="3000" spc="-120" dirty="0">
                <a:latin typeface="Arial"/>
                <a:cs typeface="Arial"/>
              </a:rPr>
              <a:t>way </a:t>
            </a:r>
            <a:r>
              <a:rPr sz="3000" spc="-105" dirty="0">
                <a:latin typeface="Arial"/>
                <a:cs typeface="Arial"/>
              </a:rPr>
              <a:t>that </a:t>
            </a:r>
            <a:r>
              <a:rPr sz="3000" spc="-125" dirty="0">
                <a:latin typeface="Arial"/>
                <a:cs typeface="Arial"/>
              </a:rPr>
              <a:t>object </a:t>
            </a:r>
            <a:r>
              <a:rPr sz="3000" spc="-135" dirty="0">
                <a:latin typeface="Arial"/>
                <a:cs typeface="Arial"/>
              </a:rPr>
              <a:t>and </a:t>
            </a:r>
            <a:r>
              <a:rPr sz="3000" spc="-150" dirty="0">
                <a:latin typeface="Arial"/>
                <a:cs typeface="Arial"/>
              </a:rPr>
              <a:t>background </a:t>
            </a:r>
            <a:r>
              <a:rPr sz="3000" spc="-130" dirty="0">
                <a:latin typeface="Arial"/>
                <a:cs typeface="Arial"/>
              </a:rPr>
              <a:t>pixels </a:t>
            </a:r>
            <a:r>
              <a:rPr sz="3000" spc="-200" dirty="0">
                <a:latin typeface="Arial"/>
                <a:cs typeface="Arial"/>
              </a:rPr>
              <a:t>have </a:t>
            </a:r>
            <a:r>
              <a:rPr sz="3000" spc="-30" dirty="0">
                <a:latin typeface="Arial"/>
                <a:cs typeface="Arial"/>
              </a:rPr>
              <a:t>gray  </a:t>
            </a:r>
            <a:r>
              <a:rPr sz="3000" spc="-190" dirty="0">
                <a:latin typeface="Arial"/>
                <a:cs typeface="Arial"/>
              </a:rPr>
              <a:t>levels </a:t>
            </a:r>
            <a:r>
              <a:rPr sz="3000" spc="-114" dirty="0">
                <a:latin typeface="Arial"/>
                <a:cs typeface="Arial"/>
              </a:rPr>
              <a:t>grouped </a:t>
            </a:r>
            <a:r>
              <a:rPr sz="3000" spc="-145" dirty="0">
                <a:latin typeface="Arial"/>
                <a:cs typeface="Arial"/>
              </a:rPr>
              <a:t>into </a:t>
            </a:r>
            <a:r>
              <a:rPr sz="3000" spc="-140" dirty="0">
                <a:latin typeface="Arial"/>
                <a:cs typeface="Arial"/>
              </a:rPr>
              <a:t>two </a:t>
            </a:r>
            <a:r>
              <a:rPr sz="3000" spc="-180" dirty="0">
                <a:latin typeface="Arial"/>
                <a:cs typeface="Arial"/>
              </a:rPr>
              <a:t>dominant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260" dirty="0">
                <a:latin typeface="Arial"/>
                <a:cs typeface="Arial"/>
              </a:rPr>
              <a:t>modes.</a:t>
            </a:r>
            <a:endParaRPr sz="3000" dirty="0">
              <a:latin typeface="Arial"/>
              <a:cs typeface="Arial"/>
            </a:endParaRPr>
          </a:p>
          <a:p>
            <a:pPr marL="332740" marR="335280" indent="-320675" algn="just">
              <a:lnSpc>
                <a:spcPts val="3240"/>
              </a:lnSpc>
              <a:spcBef>
                <a:spcPts val="74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3375" algn="l"/>
              </a:tabLst>
            </a:pPr>
            <a:r>
              <a:rPr sz="3000" spc="-185" dirty="0">
                <a:latin typeface="Arial"/>
                <a:cs typeface="Arial"/>
              </a:rPr>
              <a:t>One </a:t>
            </a:r>
            <a:r>
              <a:rPr sz="3000" spc="-215" dirty="0">
                <a:latin typeface="Arial"/>
                <a:cs typeface="Arial"/>
              </a:rPr>
              <a:t>obvious </a:t>
            </a:r>
            <a:r>
              <a:rPr sz="3000" spc="-120" dirty="0">
                <a:latin typeface="Arial"/>
                <a:cs typeface="Arial"/>
              </a:rPr>
              <a:t>way </a:t>
            </a:r>
            <a:r>
              <a:rPr sz="3000" spc="-95" dirty="0">
                <a:latin typeface="Arial"/>
                <a:cs typeface="Arial"/>
              </a:rPr>
              <a:t>to </a:t>
            </a:r>
            <a:r>
              <a:rPr sz="3000" spc="-100" dirty="0">
                <a:latin typeface="Arial"/>
                <a:cs typeface="Arial"/>
              </a:rPr>
              <a:t>extract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180" dirty="0">
                <a:latin typeface="Arial"/>
                <a:cs typeface="Arial"/>
              </a:rPr>
              <a:t>objects </a:t>
            </a:r>
            <a:r>
              <a:rPr sz="3000" spc="-145" dirty="0">
                <a:latin typeface="Arial"/>
                <a:cs typeface="Arial"/>
              </a:rPr>
              <a:t>from </a:t>
            </a:r>
            <a:r>
              <a:rPr sz="3000" spc="-185" dirty="0">
                <a:latin typeface="Arial"/>
                <a:cs typeface="Arial"/>
              </a:rPr>
              <a:t>the  </a:t>
            </a:r>
            <a:r>
              <a:rPr sz="3000" spc="-150" dirty="0">
                <a:latin typeface="Arial"/>
                <a:cs typeface="Arial"/>
              </a:rPr>
              <a:t>background </a:t>
            </a:r>
            <a:r>
              <a:rPr sz="3000" spc="-260" dirty="0">
                <a:latin typeface="Arial"/>
                <a:cs typeface="Arial"/>
              </a:rPr>
              <a:t>is </a:t>
            </a:r>
            <a:r>
              <a:rPr sz="3000" spc="-95" dirty="0">
                <a:latin typeface="Arial"/>
                <a:cs typeface="Arial"/>
              </a:rPr>
              <a:t>to </a:t>
            </a:r>
            <a:r>
              <a:rPr sz="3000" spc="-204" dirty="0">
                <a:latin typeface="Arial"/>
                <a:cs typeface="Arial"/>
              </a:rPr>
              <a:t>select </a:t>
            </a:r>
            <a:r>
              <a:rPr sz="3000" spc="-15" dirty="0">
                <a:latin typeface="Arial"/>
                <a:cs typeface="Arial"/>
              </a:rPr>
              <a:t>a </a:t>
            </a:r>
            <a:r>
              <a:rPr sz="3000" spc="-180" dirty="0">
                <a:latin typeface="Arial"/>
                <a:cs typeface="Arial"/>
              </a:rPr>
              <a:t>threshold </a:t>
            </a:r>
            <a:r>
              <a:rPr sz="3000" spc="-185" dirty="0">
                <a:latin typeface="Arial"/>
                <a:cs typeface="Arial"/>
              </a:rPr>
              <a:t>‘T’ </a:t>
            </a:r>
            <a:r>
              <a:rPr sz="3000" spc="-105" dirty="0">
                <a:latin typeface="Arial"/>
                <a:cs typeface="Arial"/>
              </a:rPr>
              <a:t>that  </a:t>
            </a:r>
            <a:r>
              <a:rPr sz="3000" spc="-160" dirty="0">
                <a:latin typeface="Arial"/>
                <a:cs typeface="Arial"/>
              </a:rPr>
              <a:t>separates </a:t>
            </a:r>
            <a:r>
              <a:rPr sz="3000" spc="-245" dirty="0">
                <a:latin typeface="Arial"/>
                <a:cs typeface="Arial"/>
              </a:rPr>
              <a:t>these</a:t>
            </a:r>
            <a:r>
              <a:rPr sz="3000" spc="125" dirty="0">
                <a:latin typeface="Arial"/>
                <a:cs typeface="Arial"/>
              </a:rPr>
              <a:t> </a:t>
            </a:r>
            <a:r>
              <a:rPr sz="3000" spc="-260" dirty="0">
                <a:latin typeface="Arial"/>
                <a:cs typeface="Arial"/>
              </a:rPr>
              <a:t>modes.</a:t>
            </a:r>
            <a:endParaRPr sz="3000" dirty="0">
              <a:latin typeface="Arial"/>
              <a:cs typeface="Arial"/>
            </a:endParaRPr>
          </a:p>
          <a:p>
            <a:pPr marL="332740" marR="249554" indent="-320675" algn="just">
              <a:lnSpc>
                <a:spcPts val="3240"/>
              </a:lnSpc>
              <a:spcBef>
                <a:spcPts val="71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3375" algn="l"/>
              </a:tabLst>
            </a:pPr>
            <a:r>
              <a:rPr sz="3000" spc="-355" dirty="0">
                <a:latin typeface="Arial"/>
                <a:cs typeface="Arial"/>
              </a:rPr>
              <a:t>Then </a:t>
            </a:r>
            <a:r>
              <a:rPr sz="3000" spc="-155" dirty="0">
                <a:latin typeface="Arial"/>
                <a:cs typeface="Arial"/>
              </a:rPr>
              <a:t>any </a:t>
            </a:r>
            <a:r>
              <a:rPr sz="3000" spc="-114" dirty="0">
                <a:latin typeface="Arial"/>
                <a:cs typeface="Arial"/>
              </a:rPr>
              <a:t>point (x,y) </a:t>
            </a:r>
            <a:r>
              <a:rPr sz="3000" spc="-25" dirty="0">
                <a:latin typeface="Arial"/>
                <a:cs typeface="Arial"/>
              </a:rPr>
              <a:t>for </a:t>
            </a:r>
            <a:r>
              <a:rPr sz="3000" spc="-225" dirty="0">
                <a:latin typeface="Arial"/>
                <a:cs typeface="Arial"/>
              </a:rPr>
              <a:t>which </a:t>
            </a:r>
            <a:r>
              <a:rPr sz="3000" spc="-65" dirty="0">
                <a:latin typeface="Arial"/>
                <a:cs typeface="Arial"/>
              </a:rPr>
              <a:t>f(x,y) </a:t>
            </a:r>
            <a:r>
              <a:rPr sz="3000" spc="245" dirty="0">
                <a:latin typeface="Arial"/>
                <a:cs typeface="Arial"/>
              </a:rPr>
              <a:t>&gt; </a:t>
            </a:r>
            <a:r>
              <a:rPr sz="3000" spc="-520" dirty="0">
                <a:latin typeface="Arial"/>
                <a:cs typeface="Arial"/>
              </a:rPr>
              <a:t>T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260" dirty="0">
                <a:latin typeface="Arial"/>
                <a:cs typeface="Arial"/>
              </a:rPr>
              <a:t>is </a:t>
            </a:r>
            <a:r>
              <a:rPr sz="3000" spc="-95" dirty="0">
                <a:latin typeface="Arial"/>
                <a:cs typeface="Arial"/>
              </a:rPr>
              <a:t>called  </a:t>
            </a:r>
            <a:r>
              <a:rPr sz="3000" spc="-185" dirty="0">
                <a:latin typeface="Arial"/>
                <a:cs typeface="Arial"/>
              </a:rPr>
              <a:t>an </a:t>
            </a:r>
            <a:r>
              <a:rPr sz="3000" spc="-125" dirty="0">
                <a:latin typeface="Arial"/>
                <a:cs typeface="Arial"/>
              </a:rPr>
              <a:t>object point, </a:t>
            </a:r>
            <a:r>
              <a:rPr sz="3000" spc="-190" dirty="0">
                <a:latin typeface="Arial"/>
                <a:cs typeface="Arial"/>
              </a:rPr>
              <a:t>otherwise,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114" dirty="0">
                <a:latin typeface="Arial"/>
                <a:cs typeface="Arial"/>
              </a:rPr>
              <a:t>point </a:t>
            </a:r>
            <a:r>
              <a:rPr sz="3000" spc="-260" dirty="0">
                <a:latin typeface="Arial"/>
                <a:cs typeface="Arial"/>
              </a:rPr>
              <a:t>is </a:t>
            </a:r>
            <a:r>
              <a:rPr sz="3000" spc="-95" dirty="0">
                <a:latin typeface="Arial"/>
                <a:cs typeface="Arial"/>
              </a:rPr>
              <a:t>called </a:t>
            </a:r>
            <a:r>
              <a:rPr sz="3000" spc="-15" dirty="0">
                <a:latin typeface="Arial"/>
                <a:cs typeface="Arial"/>
              </a:rPr>
              <a:t>a  </a:t>
            </a:r>
            <a:r>
              <a:rPr sz="3000" spc="-150" dirty="0">
                <a:latin typeface="Arial"/>
                <a:cs typeface="Arial"/>
              </a:rPr>
              <a:t>background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point.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156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9" dirty="0"/>
              <a:t>Basic </a:t>
            </a:r>
            <a:r>
              <a:rPr sz="4400" spc="-229" dirty="0"/>
              <a:t>Global</a:t>
            </a:r>
            <a:r>
              <a:rPr sz="4400" spc="-505" dirty="0"/>
              <a:t> </a:t>
            </a:r>
            <a:r>
              <a:rPr sz="4400" spc="-335" dirty="0"/>
              <a:t>Thresholding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22140"/>
            <a:ext cx="7351395" cy="32181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0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254" dirty="0">
                <a:latin typeface="Arial"/>
                <a:cs typeface="Arial"/>
              </a:rPr>
              <a:t>Based </a:t>
            </a:r>
            <a:r>
              <a:rPr sz="3200" spc="-280" dirty="0">
                <a:latin typeface="Arial"/>
                <a:cs typeface="Arial"/>
              </a:rPr>
              <a:t>on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90" dirty="0">
                <a:latin typeface="Arial"/>
                <a:cs typeface="Arial"/>
              </a:rPr>
              <a:t>histogram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04" dirty="0">
                <a:latin typeface="Arial"/>
                <a:cs typeface="Arial"/>
              </a:rPr>
              <a:t>an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image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45" dirty="0">
                <a:latin typeface="Arial"/>
                <a:cs typeface="Arial"/>
              </a:rPr>
              <a:t>Partition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70" dirty="0">
                <a:latin typeface="Arial"/>
                <a:cs typeface="Arial"/>
              </a:rPr>
              <a:t>image </a:t>
            </a:r>
            <a:r>
              <a:rPr sz="3200" spc="-190" dirty="0">
                <a:latin typeface="Arial"/>
                <a:cs typeface="Arial"/>
              </a:rPr>
              <a:t>histogram </a:t>
            </a:r>
            <a:r>
              <a:rPr sz="3200" spc="-265" dirty="0">
                <a:latin typeface="Arial"/>
                <a:cs typeface="Arial"/>
              </a:rPr>
              <a:t>using </a:t>
            </a:r>
            <a:r>
              <a:rPr sz="3200" spc="-15" dirty="0">
                <a:latin typeface="Arial"/>
                <a:cs typeface="Arial"/>
              </a:rPr>
              <a:t>a </a:t>
            </a:r>
            <a:r>
              <a:rPr sz="3200" spc="-190" dirty="0">
                <a:latin typeface="Arial"/>
                <a:cs typeface="Arial"/>
              </a:rPr>
              <a:t>single  </a:t>
            </a:r>
            <a:r>
              <a:rPr sz="3200" spc="-40" dirty="0">
                <a:latin typeface="Arial"/>
                <a:cs typeface="Arial"/>
              </a:rPr>
              <a:t>global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threshold</a:t>
            </a:r>
            <a:endParaRPr sz="3200">
              <a:latin typeface="Arial"/>
              <a:cs typeface="Arial"/>
            </a:endParaRPr>
          </a:p>
          <a:p>
            <a:pPr marL="332740" marR="12065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70" dirty="0">
                <a:latin typeface="Arial"/>
                <a:cs typeface="Arial"/>
              </a:rPr>
              <a:t>The </a:t>
            </a:r>
            <a:r>
              <a:rPr sz="3200" spc="-420" dirty="0">
                <a:latin typeface="Arial"/>
                <a:cs typeface="Arial"/>
              </a:rPr>
              <a:t>success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0" dirty="0">
                <a:latin typeface="Arial"/>
                <a:cs typeface="Arial"/>
              </a:rPr>
              <a:t>this </a:t>
            </a:r>
            <a:r>
              <a:rPr sz="3200" spc="-200" dirty="0">
                <a:latin typeface="Arial"/>
                <a:cs typeface="Arial"/>
              </a:rPr>
              <a:t>technique </a:t>
            </a:r>
            <a:r>
              <a:rPr sz="3200" spc="-110" dirty="0">
                <a:latin typeface="Arial"/>
                <a:cs typeface="Arial"/>
              </a:rPr>
              <a:t>very </a:t>
            </a:r>
            <a:r>
              <a:rPr sz="3200" spc="-150" dirty="0">
                <a:latin typeface="Arial"/>
                <a:cs typeface="Arial"/>
              </a:rPr>
              <a:t>strongly  </a:t>
            </a:r>
            <a:r>
              <a:rPr sz="3200" spc="-190" dirty="0">
                <a:latin typeface="Arial"/>
                <a:cs typeface="Arial"/>
              </a:rPr>
              <a:t>depends </a:t>
            </a:r>
            <a:r>
              <a:rPr sz="3200" spc="-280" dirty="0">
                <a:latin typeface="Arial"/>
                <a:cs typeface="Arial"/>
              </a:rPr>
              <a:t>on </a:t>
            </a:r>
            <a:r>
              <a:rPr sz="3200" spc="-275" dirty="0">
                <a:latin typeface="Arial"/>
                <a:cs typeface="Arial"/>
              </a:rPr>
              <a:t>how </a:t>
            </a:r>
            <a:r>
              <a:rPr sz="3200" spc="-110" dirty="0">
                <a:latin typeface="Arial"/>
                <a:cs typeface="Arial"/>
              </a:rPr>
              <a:t>well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90" dirty="0">
                <a:latin typeface="Arial"/>
                <a:cs typeface="Arial"/>
              </a:rPr>
              <a:t>histogram </a:t>
            </a:r>
            <a:r>
              <a:rPr sz="3200" spc="-254" dirty="0">
                <a:latin typeface="Arial"/>
                <a:cs typeface="Arial"/>
              </a:rPr>
              <a:t>can </a:t>
            </a:r>
            <a:r>
              <a:rPr sz="3200" spc="-95" dirty="0">
                <a:latin typeface="Arial"/>
                <a:cs typeface="Arial"/>
              </a:rPr>
              <a:t>be  </a:t>
            </a:r>
            <a:r>
              <a:rPr sz="3200" spc="-75" dirty="0">
                <a:latin typeface="Arial"/>
                <a:cs typeface="Arial"/>
              </a:rPr>
              <a:t>partitioned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44170"/>
            <a:ext cx="4792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0" dirty="0"/>
              <a:t>Image</a:t>
            </a:r>
            <a:r>
              <a:rPr sz="4400" spc="-100" dirty="0"/>
              <a:t> </a:t>
            </a:r>
            <a:r>
              <a:rPr sz="4400" spc="-315" dirty="0"/>
              <a:t>segmentation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134614" y="3771646"/>
            <a:ext cx="2663190" cy="2092960"/>
            <a:chOff x="3134614" y="3771646"/>
            <a:chExt cx="2663190" cy="2092960"/>
          </a:xfrm>
        </p:grpSpPr>
        <p:sp>
          <p:nvSpPr>
            <p:cNvPr id="4" name="object 4"/>
            <p:cNvSpPr/>
            <p:nvPr/>
          </p:nvSpPr>
          <p:spPr>
            <a:xfrm>
              <a:off x="3144774" y="3781806"/>
              <a:ext cx="2642870" cy="2072639"/>
            </a:xfrm>
            <a:custGeom>
              <a:avLst/>
              <a:gdLst/>
              <a:ahLst/>
              <a:cxnLst/>
              <a:rect l="l" t="t" r="r" b="b"/>
              <a:pathLst>
                <a:path w="2642870" h="2072639">
                  <a:moveTo>
                    <a:pt x="2297176" y="0"/>
                  </a:moveTo>
                  <a:lnTo>
                    <a:pt x="345439" y="0"/>
                  </a:lnTo>
                  <a:lnTo>
                    <a:pt x="298571" y="3153"/>
                  </a:lnTo>
                  <a:lnTo>
                    <a:pt x="253617" y="12341"/>
                  </a:lnTo>
                  <a:lnTo>
                    <a:pt x="210990" y="27150"/>
                  </a:lnTo>
                  <a:lnTo>
                    <a:pt x="171101" y="47168"/>
                  </a:lnTo>
                  <a:lnTo>
                    <a:pt x="134363" y="71985"/>
                  </a:lnTo>
                  <a:lnTo>
                    <a:pt x="101187" y="101187"/>
                  </a:lnTo>
                  <a:lnTo>
                    <a:pt x="71985" y="134363"/>
                  </a:lnTo>
                  <a:lnTo>
                    <a:pt x="47168" y="171101"/>
                  </a:lnTo>
                  <a:lnTo>
                    <a:pt x="27150" y="210990"/>
                  </a:lnTo>
                  <a:lnTo>
                    <a:pt x="12341" y="253617"/>
                  </a:lnTo>
                  <a:lnTo>
                    <a:pt x="3153" y="298571"/>
                  </a:lnTo>
                  <a:lnTo>
                    <a:pt x="0" y="345440"/>
                  </a:lnTo>
                  <a:lnTo>
                    <a:pt x="0" y="1727200"/>
                  </a:lnTo>
                  <a:lnTo>
                    <a:pt x="3153" y="1774073"/>
                  </a:lnTo>
                  <a:lnTo>
                    <a:pt x="12341" y="1819030"/>
                  </a:lnTo>
                  <a:lnTo>
                    <a:pt x="27150" y="1861660"/>
                  </a:lnTo>
                  <a:lnTo>
                    <a:pt x="47168" y="1901549"/>
                  </a:lnTo>
                  <a:lnTo>
                    <a:pt x="71985" y="1938287"/>
                  </a:lnTo>
                  <a:lnTo>
                    <a:pt x="101187" y="1971462"/>
                  </a:lnTo>
                  <a:lnTo>
                    <a:pt x="134363" y="2000662"/>
                  </a:lnTo>
                  <a:lnTo>
                    <a:pt x="171101" y="2025476"/>
                  </a:lnTo>
                  <a:lnTo>
                    <a:pt x="210990" y="2045493"/>
                  </a:lnTo>
                  <a:lnTo>
                    <a:pt x="253617" y="2060300"/>
                  </a:lnTo>
                  <a:lnTo>
                    <a:pt x="298571" y="2069486"/>
                  </a:lnTo>
                  <a:lnTo>
                    <a:pt x="345439" y="2072640"/>
                  </a:lnTo>
                  <a:lnTo>
                    <a:pt x="2297176" y="2072640"/>
                  </a:lnTo>
                  <a:lnTo>
                    <a:pt x="2344044" y="2069486"/>
                  </a:lnTo>
                  <a:lnTo>
                    <a:pt x="2388998" y="2060300"/>
                  </a:lnTo>
                  <a:lnTo>
                    <a:pt x="2431625" y="2045493"/>
                  </a:lnTo>
                  <a:lnTo>
                    <a:pt x="2471514" y="2025476"/>
                  </a:lnTo>
                  <a:lnTo>
                    <a:pt x="2508252" y="2000662"/>
                  </a:lnTo>
                  <a:lnTo>
                    <a:pt x="2541428" y="1971462"/>
                  </a:lnTo>
                  <a:lnTo>
                    <a:pt x="2570630" y="1938287"/>
                  </a:lnTo>
                  <a:lnTo>
                    <a:pt x="2595447" y="1901549"/>
                  </a:lnTo>
                  <a:lnTo>
                    <a:pt x="2615465" y="1861660"/>
                  </a:lnTo>
                  <a:lnTo>
                    <a:pt x="2630274" y="1819030"/>
                  </a:lnTo>
                  <a:lnTo>
                    <a:pt x="2639462" y="1774073"/>
                  </a:lnTo>
                  <a:lnTo>
                    <a:pt x="2642616" y="1727200"/>
                  </a:lnTo>
                  <a:lnTo>
                    <a:pt x="2642616" y="345440"/>
                  </a:lnTo>
                  <a:lnTo>
                    <a:pt x="2639462" y="298571"/>
                  </a:lnTo>
                  <a:lnTo>
                    <a:pt x="2630274" y="253617"/>
                  </a:lnTo>
                  <a:lnTo>
                    <a:pt x="2615465" y="210990"/>
                  </a:lnTo>
                  <a:lnTo>
                    <a:pt x="2595447" y="171101"/>
                  </a:lnTo>
                  <a:lnTo>
                    <a:pt x="2570630" y="134363"/>
                  </a:lnTo>
                  <a:lnTo>
                    <a:pt x="2541428" y="101187"/>
                  </a:lnTo>
                  <a:lnTo>
                    <a:pt x="2508252" y="71985"/>
                  </a:lnTo>
                  <a:lnTo>
                    <a:pt x="2471514" y="47168"/>
                  </a:lnTo>
                  <a:lnTo>
                    <a:pt x="2431625" y="27150"/>
                  </a:lnTo>
                  <a:lnTo>
                    <a:pt x="2388998" y="12341"/>
                  </a:lnTo>
                  <a:lnTo>
                    <a:pt x="2344044" y="3153"/>
                  </a:lnTo>
                  <a:lnTo>
                    <a:pt x="22971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4774" y="3781806"/>
              <a:ext cx="2642870" cy="2072639"/>
            </a:xfrm>
            <a:custGeom>
              <a:avLst/>
              <a:gdLst/>
              <a:ahLst/>
              <a:cxnLst/>
              <a:rect l="l" t="t" r="r" b="b"/>
              <a:pathLst>
                <a:path w="2642870" h="2072639">
                  <a:moveTo>
                    <a:pt x="0" y="345440"/>
                  </a:moveTo>
                  <a:lnTo>
                    <a:pt x="3153" y="298571"/>
                  </a:lnTo>
                  <a:lnTo>
                    <a:pt x="12341" y="253617"/>
                  </a:lnTo>
                  <a:lnTo>
                    <a:pt x="27150" y="210990"/>
                  </a:lnTo>
                  <a:lnTo>
                    <a:pt x="47168" y="171101"/>
                  </a:lnTo>
                  <a:lnTo>
                    <a:pt x="71985" y="134363"/>
                  </a:lnTo>
                  <a:lnTo>
                    <a:pt x="101187" y="101187"/>
                  </a:lnTo>
                  <a:lnTo>
                    <a:pt x="134363" y="71985"/>
                  </a:lnTo>
                  <a:lnTo>
                    <a:pt x="171101" y="47168"/>
                  </a:lnTo>
                  <a:lnTo>
                    <a:pt x="210990" y="27150"/>
                  </a:lnTo>
                  <a:lnTo>
                    <a:pt x="253617" y="12341"/>
                  </a:lnTo>
                  <a:lnTo>
                    <a:pt x="298571" y="3153"/>
                  </a:lnTo>
                  <a:lnTo>
                    <a:pt x="345439" y="0"/>
                  </a:lnTo>
                  <a:lnTo>
                    <a:pt x="2297176" y="0"/>
                  </a:lnTo>
                  <a:lnTo>
                    <a:pt x="2344044" y="3153"/>
                  </a:lnTo>
                  <a:lnTo>
                    <a:pt x="2388998" y="12341"/>
                  </a:lnTo>
                  <a:lnTo>
                    <a:pt x="2431625" y="27150"/>
                  </a:lnTo>
                  <a:lnTo>
                    <a:pt x="2471514" y="47168"/>
                  </a:lnTo>
                  <a:lnTo>
                    <a:pt x="2508252" y="71985"/>
                  </a:lnTo>
                  <a:lnTo>
                    <a:pt x="2541428" y="101187"/>
                  </a:lnTo>
                  <a:lnTo>
                    <a:pt x="2570630" y="134363"/>
                  </a:lnTo>
                  <a:lnTo>
                    <a:pt x="2595447" y="171101"/>
                  </a:lnTo>
                  <a:lnTo>
                    <a:pt x="2615465" y="210990"/>
                  </a:lnTo>
                  <a:lnTo>
                    <a:pt x="2630274" y="253617"/>
                  </a:lnTo>
                  <a:lnTo>
                    <a:pt x="2639462" y="298571"/>
                  </a:lnTo>
                  <a:lnTo>
                    <a:pt x="2642616" y="345440"/>
                  </a:lnTo>
                  <a:lnTo>
                    <a:pt x="2642616" y="1727200"/>
                  </a:lnTo>
                  <a:lnTo>
                    <a:pt x="2639462" y="1774073"/>
                  </a:lnTo>
                  <a:lnTo>
                    <a:pt x="2630274" y="1819030"/>
                  </a:lnTo>
                  <a:lnTo>
                    <a:pt x="2615465" y="1861660"/>
                  </a:lnTo>
                  <a:lnTo>
                    <a:pt x="2595447" y="1901549"/>
                  </a:lnTo>
                  <a:lnTo>
                    <a:pt x="2570630" y="1938287"/>
                  </a:lnTo>
                  <a:lnTo>
                    <a:pt x="2541428" y="1971462"/>
                  </a:lnTo>
                  <a:lnTo>
                    <a:pt x="2508252" y="2000662"/>
                  </a:lnTo>
                  <a:lnTo>
                    <a:pt x="2471514" y="2025476"/>
                  </a:lnTo>
                  <a:lnTo>
                    <a:pt x="2431625" y="2045493"/>
                  </a:lnTo>
                  <a:lnTo>
                    <a:pt x="2388998" y="2060300"/>
                  </a:lnTo>
                  <a:lnTo>
                    <a:pt x="2344044" y="2069486"/>
                  </a:lnTo>
                  <a:lnTo>
                    <a:pt x="2297176" y="2072640"/>
                  </a:lnTo>
                  <a:lnTo>
                    <a:pt x="345439" y="2072640"/>
                  </a:lnTo>
                  <a:lnTo>
                    <a:pt x="298571" y="2069486"/>
                  </a:lnTo>
                  <a:lnTo>
                    <a:pt x="253617" y="2060300"/>
                  </a:lnTo>
                  <a:lnTo>
                    <a:pt x="210990" y="2045493"/>
                  </a:lnTo>
                  <a:lnTo>
                    <a:pt x="171101" y="2025476"/>
                  </a:lnTo>
                  <a:lnTo>
                    <a:pt x="134363" y="2000662"/>
                  </a:lnTo>
                  <a:lnTo>
                    <a:pt x="101187" y="1971462"/>
                  </a:lnTo>
                  <a:lnTo>
                    <a:pt x="71985" y="1938287"/>
                  </a:lnTo>
                  <a:lnTo>
                    <a:pt x="47168" y="1901549"/>
                  </a:lnTo>
                  <a:lnTo>
                    <a:pt x="27150" y="1861660"/>
                  </a:lnTo>
                  <a:lnTo>
                    <a:pt x="12341" y="1819030"/>
                  </a:lnTo>
                  <a:lnTo>
                    <a:pt x="3153" y="1774073"/>
                  </a:lnTo>
                  <a:lnTo>
                    <a:pt x="0" y="1727200"/>
                  </a:lnTo>
                  <a:lnTo>
                    <a:pt x="0" y="345440"/>
                  </a:lnTo>
                  <a:close/>
                </a:path>
              </a:pathLst>
            </a:custGeom>
            <a:ln w="19812">
              <a:solidFill>
                <a:srgbClr val="6C64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58083" y="4240148"/>
            <a:ext cx="2014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latin typeface="Arial"/>
                <a:cs typeface="Arial"/>
              </a:rPr>
              <a:t>Image Analysis  </a:t>
            </a:r>
            <a:r>
              <a:rPr sz="2400" b="1" spc="-229" dirty="0">
                <a:latin typeface="Arial"/>
                <a:cs typeface="Arial"/>
              </a:rPr>
              <a:t>Techniques  </a:t>
            </a:r>
            <a:r>
              <a:rPr sz="2400" b="1" spc="-155" dirty="0">
                <a:latin typeface="Arial"/>
                <a:cs typeface="Arial"/>
              </a:rPr>
              <a:t>(segmentation)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244" y="2496311"/>
            <a:ext cx="2357755" cy="460375"/>
          </a:xfrm>
          <a:prstGeom prst="rect">
            <a:avLst/>
          </a:prstGeom>
          <a:ln w="76200">
            <a:solidFill>
              <a:srgbClr val="C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235"/>
              </a:spcBef>
            </a:pPr>
            <a:r>
              <a:rPr sz="2400" spc="-5" dirty="0">
                <a:solidFill>
                  <a:srgbClr val="005DA1"/>
                </a:solidFill>
                <a:latin typeface="Comic Sans MS"/>
                <a:cs typeface="Comic Sans MS"/>
              </a:rPr>
              <a:t>Digital</a:t>
            </a:r>
            <a:r>
              <a:rPr sz="2400" spc="-20" dirty="0">
                <a:solidFill>
                  <a:srgbClr val="005DA1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5DA1"/>
                </a:solidFill>
                <a:latin typeface="Comic Sans MS"/>
                <a:cs typeface="Comic Sans MS"/>
              </a:rPr>
              <a:t>Image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4871" y="2209800"/>
            <a:ext cx="2573020" cy="1201420"/>
          </a:xfrm>
          <a:prstGeom prst="rect">
            <a:avLst/>
          </a:prstGeom>
          <a:ln w="76200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73990" marR="165100" indent="-2540" algn="ctr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solidFill>
                  <a:srgbClr val="005DA1"/>
                </a:solidFill>
                <a:latin typeface="Comic Sans MS"/>
                <a:cs typeface="Comic Sans MS"/>
              </a:rPr>
              <a:t>Attributes  </a:t>
            </a:r>
            <a:r>
              <a:rPr sz="2400" dirty="0">
                <a:solidFill>
                  <a:srgbClr val="005DA1"/>
                </a:solidFill>
                <a:latin typeface="Comic Sans MS"/>
                <a:cs typeface="Comic Sans MS"/>
              </a:rPr>
              <a:t>extracted</a:t>
            </a:r>
            <a:r>
              <a:rPr sz="2400" spc="-125" dirty="0">
                <a:solidFill>
                  <a:srgbClr val="005DA1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5DA1"/>
                </a:solidFill>
                <a:latin typeface="Comic Sans MS"/>
                <a:cs typeface="Comic Sans MS"/>
              </a:rPr>
              <a:t>from  that</a:t>
            </a:r>
            <a:r>
              <a:rPr sz="2400" spc="-35" dirty="0">
                <a:solidFill>
                  <a:srgbClr val="005DA1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5DA1"/>
                </a:solidFill>
                <a:latin typeface="Comic Sans MS"/>
                <a:cs typeface="Comic Sans MS"/>
              </a:rPr>
              <a:t>image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8196" y="2957067"/>
            <a:ext cx="6090285" cy="2021205"/>
          </a:xfrm>
          <a:custGeom>
            <a:avLst/>
            <a:gdLst/>
            <a:ahLst/>
            <a:cxnLst/>
            <a:rect l="l" t="t" r="r" b="b"/>
            <a:pathLst>
              <a:path w="6090284" h="2021204">
                <a:moveTo>
                  <a:pt x="1575054" y="1861693"/>
                </a:moveTo>
                <a:lnTo>
                  <a:pt x="1296924" y="1684020"/>
                </a:lnTo>
                <a:lnTo>
                  <a:pt x="1282839" y="1678584"/>
                </a:lnTo>
                <a:lnTo>
                  <a:pt x="1268247" y="1678952"/>
                </a:lnTo>
                <a:lnTo>
                  <a:pt x="1254836" y="1684743"/>
                </a:lnTo>
                <a:lnTo>
                  <a:pt x="1244346" y="1695577"/>
                </a:lnTo>
                <a:lnTo>
                  <a:pt x="1238897" y="1709712"/>
                </a:lnTo>
                <a:lnTo>
                  <a:pt x="1239266" y="1724317"/>
                </a:lnTo>
                <a:lnTo>
                  <a:pt x="1245057" y="1737728"/>
                </a:lnTo>
                <a:lnTo>
                  <a:pt x="1255903" y="1748282"/>
                </a:lnTo>
                <a:lnTo>
                  <a:pt x="1318564" y="1788299"/>
                </a:lnTo>
                <a:lnTo>
                  <a:pt x="1299972" y="1783588"/>
                </a:lnTo>
                <a:lnTo>
                  <a:pt x="1231519" y="1761617"/>
                </a:lnTo>
                <a:lnTo>
                  <a:pt x="1163574" y="1735074"/>
                </a:lnTo>
                <a:lnTo>
                  <a:pt x="1096518" y="1704213"/>
                </a:lnTo>
                <a:lnTo>
                  <a:pt x="1030224" y="1669034"/>
                </a:lnTo>
                <a:lnTo>
                  <a:pt x="964819" y="1629918"/>
                </a:lnTo>
                <a:lnTo>
                  <a:pt x="900684" y="1586992"/>
                </a:lnTo>
                <a:lnTo>
                  <a:pt x="837819" y="1540129"/>
                </a:lnTo>
                <a:lnTo>
                  <a:pt x="776478" y="1489964"/>
                </a:lnTo>
                <a:lnTo>
                  <a:pt x="716534" y="1436243"/>
                </a:lnTo>
                <a:lnTo>
                  <a:pt x="658495" y="1379220"/>
                </a:lnTo>
                <a:lnTo>
                  <a:pt x="602361" y="1319403"/>
                </a:lnTo>
                <a:lnTo>
                  <a:pt x="548259" y="1256538"/>
                </a:lnTo>
                <a:lnTo>
                  <a:pt x="496316" y="1191006"/>
                </a:lnTo>
                <a:lnTo>
                  <a:pt x="446659" y="1122934"/>
                </a:lnTo>
                <a:lnTo>
                  <a:pt x="399542" y="1052576"/>
                </a:lnTo>
                <a:lnTo>
                  <a:pt x="354965" y="979932"/>
                </a:lnTo>
                <a:lnTo>
                  <a:pt x="313182" y="905256"/>
                </a:lnTo>
                <a:lnTo>
                  <a:pt x="274447" y="828929"/>
                </a:lnTo>
                <a:lnTo>
                  <a:pt x="238633" y="750824"/>
                </a:lnTo>
                <a:lnTo>
                  <a:pt x="205994" y="671322"/>
                </a:lnTo>
                <a:lnTo>
                  <a:pt x="176784" y="590296"/>
                </a:lnTo>
                <a:lnTo>
                  <a:pt x="150876" y="508381"/>
                </a:lnTo>
                <a:lnTo>
                  <a:pt x="128651" y="425323"/>
                </a:lnTo>
                <a:lnTo>
                  <a:pt x="110109" y="341630"/>
                </a:lnTo>
                <a:lnTo>
                  <a:pt x="95504" y="257175"/>
                </a:lnTo>
                <a:lnTo>
                  <a:pt x="84950" y="172339"/>
                </a:lnTo>
                <a:lnTo>
                  <a:pt x="78359" y="87249"/>
                </a:lnTo>
                <a:lnTo>
                  <a:pt x="76187" y="0"/>
                </a:lnTo>
                <a:lnTo>
                  <a:pt x="0" y="2032"/>
                </a:lnTo>
                <a:lnTo>
                  <a:pt x="2159" y="89154"/>
                </a:lnTo>
                <a:lnTo>
                  <a:pt x="9017" y="178181"/>
                </a:lnTo>
                <a:lnTo>
                  <a:pt x="19939" y="266573"/>
                </a:lnTo>
                <a:lnTo>
                  <a:pt x="35052" y="354584"/>
                </a:lnTo>
                <a:lnTo>
                  <a:pt x="54229" y="441706"/>
                </a:lnTo>
                <a:lnTo>
                  <a:pt x="77343" y="528066"/>
                </a:lnTo>
                <a:lnTo>
                  <a:pt x="104013" y="613156"/>
                </a:lnTo>
                <a:lnTo>
                  <a:pt x="134366" y="697230"/>
                </a:lnTo>
                <a:lnTo>
                  <a:pt x="168148" y="779780"/>
                </a:lnTo>
                <a:lnTo>
                  <a:pt x="205105" y="860552"/>
                </a:lnTo>
                <a:lnTo>
                  <a:pt x="245364" y="939800"/>
                </a:lnTo>
                <a:lnTo>
                  <a:pt x="288544" y="1017143"/>
                </a:lnTo>
                <a:lnTo>
                  <a:pt x="334518" y="1092327"/>
                </a:lnTo>
                <a:lnTo>
                  <a:pt x="383413" y="1165352"/>
                </a:lnTo>
                <a:lnTo>
                  <a:pt x="434721" y="1235837"/>
                </a:lnTo>
                <a:lnTo>
                  <a:pt x="488442" y="1303909"/>
                </a:lnTo>
                <a:lnTo>
                  <a:pt x="544576" y="1369060"/>
                </a:lnTo>
                <a:lnTo>
                  <a:pt x="602996" y="1431290"/>
                </a:lnTo>
                <a:lnTo>
                  <a:pt x="663194" y="1490599"/>
                </a:lnTo>
                <a:lnTo>
                  <a:pt x="725424" y="1546606"/>
                </a:lnTo>
                <a:lnTo>
                  <a:pt x="789559" y="1599057"/>
                </a:lnTo>
                <a:lnTo>
                  <a:pt x="855091" y="1648079"/>
                </a:lnTo>
                <a:lnTo>
                  <a:pt x="922401" y="1693291"/>
                </a:lnTo>
                <a:lnTo>
                  <a:pt x="990981" y="1734439"/>
                </a:lnTo>
                <a:lnTo>
                  <a:pt x="1060704" y="1771396"/>
                </a:lnTo>
                <a:lnTo>
                  <a:pt x="1131697" y="1804162"/>
                </a:lnTo>
                <a:lnTo>
                  <a:pt x="1203706" y="1832483"/>
                </a:lnTo>
                <a:lnTo>
                  <a:pt x="1276604" y="1856105"/>
                </a:lnTo>
                <a:lnTo>
                  <a:pt x="1350010" y="1874774"/>
                </a:lnTo>
                <a:lnTo>
                  <a:pt x="1377962" y="1879955"/>
                </a:lnTo>
                <a:lnTo>
                  <a:pt x="1247902" y="1948942"/>
                </a:lnTo>
                <a:lnTo>
                  <a:pt x="1236141" y="1958555"/>
                </a:lnTo>
                <a:lnTo>
                  <a:pt x="1229245" y="1971446"/>
                </a:lnTo>
                <a:lnTo>
                  <a:pt x="1227696" y="1985975"/>
                </a:lnTo>
                <a:lnTo>
                  <a:pt x="1232027" y="2000504"/>
                </a:lnTo>
                <a:lnTo>
                  <a:pt x="1241628" y="2012188"/>
                </a:lnTo>
                <a:lnTo>
                  <a:pt x="1254518" y="2019058"/>
                </a:lnTo>
                <a:lnTo>
                  <a:pt x="1269047" y="2020582"/>
                </a:lnTo>
                <a:lnTo>
                  <a:pt x="1283589" y="2016252"/>
                </a:lnTo>
                <a:lnTo>
                  <a:pt x="1509420" y="1896491"/>
                </a:lnTo>
                <a:lnTo>
                  <a:pt x="1575054" y="1861693"/>
                </a:lnTo>
                <a:close/>
              </a:path>
              <a:path w="6090284" h="2021204">
                <a:moveTo>
                  <a:pt x="6089942" y="760437"/>
                </a:moveTo>
                <a:lnTo>
                  <a:pt x="6085713" y="745871"/>
                </a:lnTo>
                <a:lnTo>
                  <a:pt x="5970155" y="524764"/>
                </a:lnTo>
                <a:lnTo>
                  <a:pt x="5932932" y="453517"/>
                </a:lnTo>
                <a:lnTo>
                  <a:pt x="5753608" y="730377"/>
                </a:lnTo>
                <a:lnTo>
                  <a:pt x="5748045" y="744461"/>
                </a:lnTo>
                <a:lnTo>
                  <a:pt x="5748286" y="759066"/>
                </a:lnTo>
                <a:lnTo>
                  <a:pt x="5753976" y="772515"/>
                </a:lnTo>
                <a:lnTo>
                  <a:pt x="5764784" y="783082"/>
                </a:lnTo>
                <a:lnTo>
                  <a:pt x="5778855" y="788644"/>
                </a:lnTo>
                <a:lnTo>
                  <a:pt x="5793460" y="788403"/>
                </a:lnTo>
                <a:lnTo>
                  <a:pt x="5806910" y="782713"/>
                </a:lnTo>
                <a:lnTo>
                  <a:pt x="5817489" y="771906"/>
                </a:lnTo>
                <a:lnTo>
                  <a:pt x="5855411" y="713333"/>
                </a:lnTo>
                <a:lnTo>
                  <a:pt x="5837936" y="767080"/>
                </a:lnTo>
                <a:lnTo>
                  <a:pt x="5813552" y="829056"/>
                </a:lnTo>
                <a:lnTo>
                  <a:pt x="5785231" y="890397"/>
                </a:lnTo>
                <a:lnTo>
                  <a:pt x="5752973" y="951103"/>
                </a:lnTo>
                <a:lnTo>
                  <a:pt x="5716905" y="1010793"/>
                </a:lnTo>
                <a:lnTo>
                  <a:pt x="5677408" y="1069340"/>
                </a:lnTo>
                <a:lnTo>
                  <a:pt x="5634482" y="1126871"/>
                </a:lnTo>
                <a:lnTo>
                  <a:pt x="5588254" y="1183005"/>
                </a:lnTo>
                <a:lnTo>
                  <a:pt x="5538724" y="1237742"/>
                </a:lnTo>
                <a:lnTo>
                  <a:pt x="5486527" y="1290955"/>
                </a:lnTo>
                <a:lnTo>
                  <a:pt x="5431282" y="1342390"/>
                </a:lnTo>
                <a:lnTo>
                  <a:pt x="5373624" y="1391793"/>
                </a:lnTo>
                <a:lnTo>
                  <a:pt x="5313299" y="1439418"/>
                </a:lnTo>
                <a:lnTo>
                  <a:pt x="5250688" y="1484757"/>
                </a:lnTo>
                <a:lnTo>
                  <a:pt x="5185918" y="1527937"/>
                </a:lnTo>
                <a:lnTo>
                  <a:pt x="5118989" y="1568577"/>
                </a:lnTo>
                <a:lnTo>
                  <a:pt x="5050523" y="1606804"/>
                </a:lnTo>
                <a:lnTo>
                  <a:pt x="4980178" y="1642364"/>
                </a:lnTo>
                <a:lnTo>
                  <a:pt x="4908296" y="1675130"/>
                </a:lnTo>
                <a:lnTo>
                  <a:pt x="4835017" y="1704975"/>
                </a:lnTo>
                <a:lnTo>
                  <a:pt x="4760595" y="1731772"/>
                </a:lnTo>
                <a:lnTo>
                  <a:pt x="4685157" y="1755394"/>
                </a:lnTo>
                <a:lnTo>
                  <a:pt x="4608830" y="1775714"/>
                </a:lnTo>
                <a:lnTo>
                  <a:pt x="4531741" y="1792605"/>
                </a:lnTo>
                <a:lnTo>
                  <a:pt x="4454144" y="1806067"/>
                </a:lnTo>
                <a:lnTo>
                  <a:pt x="4376039" y="1815719"/>
                </a:lnTo>
                <a:lnTo>
                  <a:pt x="4297807" y="1821688"/>
                </a:lnTo>
                <a:lnTo>
                  <a:pt x="4217543" y="1823720"/>
                </a:lnTo>
                <a:lnTo>
                  <a:pt x="4219321" y="1899920"/>
                </a:lnTo>
                <a:lnTo>
                  <a:pt x="4299712" y="1897888"/>
                </a:lnTo>
                <a:lnTo>
                  <a:pt x="4381754" y="1891665"/>
                </a:lnTo>
                <a:lnTo>
                  <a:pt x="4463542" y="1881632"/>
                </a:lnTo>
                <a:lnTo>
                  <a:pt x="4544695" y="1867789"/>
                </a:lnTo>
                <a:lnTo>
                  <a:pt x="4625086" y="1850136"/>
                </a:lnTo>
                <a:lnTo>
                  <a:pt x="4704715" y="1829054"/>
                </a:lnTo>
                <a:lnTo>
                  <a:pt x="4783455" y="1804416"/>
                </a:lnTo>
                <a:lnTo>
                  <a:pt x="4860798" y="1776730"/>
                </a:lnTo>
                <a:lnTo>
                  <a:pt x="4937125" y="1745615"/>
                </a:lnTo>
                <a:lnTo>
                  <a:pt x="5011801" y="1711706"/>
                </a:lnTo>
                <a:lnTo>
                  <a:pt x="5084826" y="1674876"/>
                </a:lnTo>
                <a:lnTo>
                  <a:pt x="5156200" y="1635125"/>
                </a:lnTo>
                <a:lnTo>
                  <a:pt x="5225542" y="1592961"/>
                </a:lnTo>
                <a:lnTo>
                  <a:pt x="5292852" y="1548130"/>
                </a:lnTo>
                <a:lnTo>
                  <a:pt x="5358003" y="1501140"/>
                </a:lnTo>
                <a:lnTo>
                  <a:pt x="5420741" y="1451737"/>
                </a:lnTo>
                <a:lnTo>
                  <a:pt x="5480939" y="1400175"/>
                </a:lnTo>
                <a:lnTo>
                  <a:pt x="5538470" y="1346708"/>
                </a:lnTo>
                <a:lnTo>
                  <a:pt x="5593080" y="1291209"/>
                </a:lnTo>
                <a:lnTo>
                  <a:pt x="5644769" y="1234186"/>
                </a:lnTo>
                <a:lnTo>
                  <a:pt x="5693283" y="1175385"/>
                </a:lnTo>
                <a:lnTo>
                  <a:pt x="5738495" y="1115060"/>
                </a:lnTo>
                <a:lnTo>
                  <a:pt x="5780151" y="1053465"/>
                </a:lnTo>
                <a:lnTo>
                  <a:pt x="5818251" y="990473"/>
                </a:lnTo>
                <a:lnTo>
                  <a:pt x="5852414" y="926338"/>
                </a:lnTo>
                <a:lnTo>
                  <a:pt x="5882767" y="861060"/>
                </a:lnTo>
                <a:lnTo>
                  <a:pt x="5908802" y="795020"/>
                </a:lnTo>
                <a:lnTo>
                  <a:pt x="5930646" y="728091"/>
                </a:lnTo>
                <a:lnTo>
                  <a:pt x="5947918" y="660527"/>
                </a:lnTo>
                <a:lnTo>
                  <a:pt x="5949797" y="650379"/>
                </a:lnTo>
                <a:lnTo>
                  <a:pt x="6018149" y="781177"/>
                </a:lnTo>
                <a:lnTo>
                  <a:pt x="6027674" y="792949"/>
                </a:lnTo>
                <a:lnTo>
                  <a:pt x="6040526" y="799909"/>
                </a:lnTo>
                <a:lnTo>
                  <a:pt x="6055042" y="801547"/>
                </a:lnTo>
                <a:lnTo>
                  <a:pt x="6069584" y="797306"/>
                </a:lnTo>
                <a:lnTo>
                  <a:pt x="6081344" y="787831"/>
                </a:lnTo>
                <a:lnTo>
                  <a:pt x="6088316" y="774979"/>
                </a:lnTo>
                <a:lnTo>
                  <a:pt x="6089942" y="760437"/>
                </a:lnTo>
                <a:close/>
              </a:path>
            </a:pathLst>
          </a:custGeom>
          <a:solidFill>
            <a:srgbClr val="005DA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812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20" dirty="0"/>
              <a:t>Basic </a:t>
            </a:r>
            <a:r>
              <a:rPr sz="4000" spc="-210" dirty="0"/>
              <a:t>Global </a:t>
            </a:r>
            <a:r>
              <a:rPr sz="4000" spc="-310" dirty="0"/>
              <a:t>Thresholding</a:t>
            </a:r>
            <a:r>
              <a:rPr sz="4000" spc="-225" dirty="0"/>
              <a:t> </a:t>
            </a:r>
            <a:r>
              <a:rPr sz="4000" spc="-250" dirty="0"/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8687" y="1613357"/>
            <a:ext cx="7934959" cy="459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0" marR="847725" indent="-61023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635000" algn="l"/>
                <a:tab pos="635635" algn="l"/>
                <a:tab pos="6764020" algn="l"/>
              </a:tabLst>
            </a:pPr>
            <a:r>
              <a:rPr sz="2800" spc="-325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basic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</a:t>
            </a:r>
            <a:r>
              <a:rPr sz="2800" spc="-55" dirty="0">
                <a:latin typeface="Arial"/>
                <a:cs typeface="Arial"/>
              </a:rPr>
              <a:t>loba</a:t>
            </a:r>
            <a:r>
              <a:rPr sz="2800" spc="-10" dirty="0">
                <a:latin typeface="Arial"/>
                <a:cs typeface="Arial"/>
              </a:rPr>
              <a:t>l </a:t>
            </a:r>
            <a:r>
              <a:rPr sz="2800" spc="-120" dirty="0">
                <a:latin typeface="Arial"/>
                <a:cs typeface="Arial"/>
              </a:rPr>
              <a:t>thr</a:t>
            </a:r>
            <a:r>
              <a:rPr sz="2800" spc="-160" dirty="0">
                <a:latin typeface="Arial"/>
                <a:cs typeface="Arial"/>
              </a:rPr>
              <a:t>e</a:t>
            </a:r>
            <a:r>
              <a:rPr sz="2800" spc="-190" dirty="0">
                <a:latin typeface="Arial"/>
                <a:cs typeface="Arial"/>
              </a:rPr>
              <a:t>shol</a:t>
            </a:r>
            <a:r>
              <a:rPr sz="2800" spc="-225" dirty="0">
                <a:latin typeface="Arial"/>
                <a:cs typeface="Arial"/>
              </a:rPr>
              <a:t>d</a:t>
            </a:r>
            <a:r>
              <a:rPr sz="2800" spc="-165" dirty="0">
                <a:latin typeface="Arial"/>
                <a:cs typeface="Arial"/>
              </a:rPr>
              <a:t>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710" dirty="0">
                <a:latin typeface="Arial"/>
                <a:cs typeface="Arial"/>
              </a:rPr>
              <a:t>T</a:t>
            </a:r>
            <a:r>
              <a:rPr sz="2800" spc="-165" dirty="0">
                <a:latin typeface="Arial"/>
                <a:cs typeface="Arial"/>
              </a:rPr>
              <a:t>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i</a:t>
            </a:r>
            <a:r>
              <a:rPr sz="2800" spc="-33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320" dirty="0">
                <a:latin typeface="Arial"/>
                <a:cs typeface="Arial"/>
              </a:rPr>
              <a:t>c</a:t>
            </a:r>
            <a:r>
              <a:rPr sz="2800" spc="-100" dirty="0">
                <a:latin typeface="Arial"/>
                <a:cs typeface="Arial"/>
              </a:rPr>
              <a:t>alculated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85" dirty="0">
                <a:latin typeface="Arial"/>
                <a:cs typeface="Arial"/>
              </a:rPr>
              <a:t>as  </a:t>
            </a:r>
            <a:r>
              <a:rPr sz="2800" spc="-140" dirty="0">
                <a:latin typeface="Arial"/>
                <a:cs typeface="Arial"/>
              </a:rPr>
              <a:t>follows:</a:t>
            </a:r>
            <a:endParaRPr sz="2800">
              <a:latin typeface="Arial"/>
              <a:cs typeface="Arial"/>
            </a:endParaRPr>
          </a:p>
          <a:p>
            <a:pPr marL="1273810" marR="525780" lvl="1" indent="-533400">
              <a:lnSpc>
                <a:spcPct val="100000"/>
              </a:lnSpc>
              <a:spcBef>
                <a:spcPts val="605"/>
              </a:spcBef>
              <a:buClr>
                <a:srgbClr val="005DA1"/>
              </a:buClr>
              <a:buAutoNum type="arabicPeriod"/>
              <a:tabLst>
                <a:tab pos="1273175" algn="l"/>
                <a:tab pos="1273810" algn="l"/>
              </a:tabLst>
            </a:pPr>
            <a:r>
              <a:rPr sz="2800" spc="-195" dirty="0">
                <a:latin typeface="Arial"/>
                <a:cs typeface="Arial"/>
              </a:rPr>
              <a:t>Select </a:t>
            </a:r>
            <a:r>
              <a:rPr sz="2800" spc="-175" dirty="0">
                <a:latin typeface="Arial"/>
                <a:cs typeface="Arial"/>
              </a:rPr>
              <a:t>an </a:t>
            </a:r>
            <a:r>
              <a:rPr sz="2800" spc="-65" dirty="0">
                <a:latin typeface="Arial"/>
                <a:cs typeface="Arial"/>
              </a:rPr>
              <a:t>initial </a:t>
            </a:r>
            <a:r>
              <a:rPr sz="2800" spc="-165" dirty="0">
                <a:latin typeface="Arial"/>
                <a:cs typeface="Arial"/>
              </a:rPr>
              <a:t>estimate </a:t>
            </a:r>
            <a:r>
              <a:rPr sz="2800" spc="-25" dirty="0">
                <a:latin typeface="Arial"/>
                <a:cs typeface="Arial"/>
              </a:rPr>
              <a:t>for </a:t>
            </a:r>
            <a:r>
              <a:rPr sz="2800" spc="-490" dirty="0">
                <a:latin typeface="Arial"/>
                <a:cs typeface="Arial"/>
              </a:rPr>
              <a:t>T </a:t>
            </a:r>
            <a:r>
              <a:rPr sz="2800" spc="-60" dirty="0">
                <a:latin typeface="Arial"/>
                <a:cs typeface="Arial"/>
              </a:rPr>
              <a:t>(typically </a:t>
            </a:r>
            <a:r>
              <a:rPr sz="2800" spc="-175" dirty="0">
                <a:latin typeface="Arial"/>
                <a:cs typeface="Arial"/>
              </a:rPr>
              <a:t>the  </a:t>
            </a:r>
            <a:r>
              <a:rPr sz="2800" spc="-95" dirty="0">
                <a:latin typeface="Arial"/>
                <a:cs typeface="Arial"/>
              </a:rPr>
              <a:t>average </a:t>
            </a:r>
            <a:r>
              <a:rPr sz="2800" spc="-70" dirty="0">
                <a:latin typeface="Arial"/>
                <a:cs typeface="Arial"/>
              </a:rPr>
              <a:t>grey </a:t>
            </a:r>
            <a:r>
              <a:rPr sz="2800" spc="-120" dirty="0">
                <a:latin typeface="Arial"/>
                <a:cs typeface="Arial"/>
              </a:rPr>
              <a:t>level </a:t>
            </a:r>
            <a:r>
              <a:rPr sz="2800" spc="-175" dirty="0">
                <a:latin typeface="Arial"/>
                <a:cs typeface="Arial"/>
              </a:rPr>
              <a:t>in </a:t>
            </a:r>
            <a:r>
              <a:rPr sz="2800" spc="-170" dirty="0">
                <a:latin typeface="Arial"/>
                <a:cs typeface="Arial"/>
              </a:rPr>
              <a:t>the</a:t>
            </a:r>
            <a:r>
              <a:rPr sz="2800" spc="42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image)</a:t>
            </a:r>
            <a:endParaRPr sz="2800">
              <a:latin typeface="Arial"/>
              <a:cs typeface="Arial"/>
            </a:endParaRPr>
          </a:p>
          <a:p>
            <a:pPr marL="1273810" marR="647065" lvl="1" indent="-533400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AutoNum type="arabicPeriod"/>
              <a:tabLst>
                <a:tab pos="1273175" algn="l"/>
                <a:tab pos="1273810" algn="l"/>
              </a:tabLst>
            </a:pPr>
            <a:r>
              <a:rPr sz="2800" spc="-235" dirty="0">
                <a:latin typeface="Arial"/>
                <a:cs typeface="Arial"/>
              </a:rPr>
              <a:t>Segment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image </a:t>
            </a:r>
            <a:r>
              <a:rPr sz="2800" spc="-235" dirty="0">
                <a:latin typeface="Arial"/>
                <a:cs typeface="Arial"/>
              </a:rPr>
              <a:t>using </a:t>
            </a:r>
            <a:r>
              <a:rPr sz="2800" spc="-490" dirty="0">
                <a:latin typeface="Arial"/>
                <a:cs typeface="Arial"/>
              </a:rPr>
              <a:t>T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55" dirty="0">
                <a:latin typeface="Arial"/>
                <a:cs typeface="Arial"/>
              </a:rPr>
              <a:t>produce </a:t>
            </a:r>
            <a:r>
              <a:rPr sz="2800" spc="-135" dirty="0">
                <a:latin typeface="Arial"/>
                <a:cs typeface="Arial"/>
              </a:rPr>
              <a:t>two  </a:t>
            </a:r>
            <a:r>
              <a:rPr sz="2800" spc="-175" dirty="0">
                <a:latin typeface="Arial"/>
                <a:cs typeface="Arial"/>
              </a:rPr>
              <a:t>groups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254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pixels:</a:t>
            </a:r>
            <a:endParaRPr sz="2800">
              <a:latin typeface="Arial"/>
              <a:cs typeface="Arial"/>
            </a:endParaRPr>
          </a:p>
          <a:p>
            <a:pPr marL="1273810" marR="81280">
              <a:lnSpc>
                <a:spcPct val="100000"/>
              </a:lnSpc>
              <a:spcBef>
                <a:spcPts val="600"/>
              </a:spcBef>
            </a:pPr>
            <a:r>
              <a:rPr sz="2800" spc="-10" dirty="0">
                <a:latin typeface="Arial"/>
                <a:cs typeface="Arial"/>
              </a:rPr>
              <a:t>G</a:t>
            </a:r>
            <a:r>
              <a:rPr sz="2775" spc="-15" baseline="-21021" dirty="0">
                <a:latin typeface="Arial"/>
                <a:cs typeface="Arial"/>
              </a:rPr>
              <a:t>1 </a:t>
            </a:r>
            <a:r>
              <a:rPr sz="2800" spc="-215" dirty="0">
                <a:latin typeface="Arial"/>
                <a:cs typeface="Arial"/>
              </a:rPr>
              <a:t>consisting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20" dirty="0">
                <a:latin typeface="Arial"/>
                <a:cs typeface="Arial"/>
              </a:rPr>
              <a:t>pixels </a:t>
            </a:r>
            <a:r>
              <a:rPr sz="2800" spc="-135" dirty="0">
                <a:latin typeface="Arial"/>
                <a:cs typeface="Arial"/>
              </a:rPr>
              <a:t>with </a:t>
            </a:r>
            <a:r>
              <a:rPr sz="2800" spc="-70" dirty="0">
                <a:latin typeface="Arial"/>
                <a:cs typeface="Arial"/>
              </a:rPr>
              <a:t>grey </a:t>
            </a:r>
            <a:r>
              <a:rPr sz="2800" spc="-175" dirty="0">
                <a:latin typeface="Arial"/>
                <a:cs typeface="Arial"/>
              </a:rPr>
              <a:t>levels </a:t>
            </a:r>
            <a:r>
              <a:rPr sz="2800" spc="-135" dirty="0">
                <a:latin typeface="Arial"/>
                <a:cs typeface="Arial"/>
              </a:rPr>
              <a:t>&gt;T </a:t>
            </a:r>
            <a:r>
              <a:rPr sz="2800" spc="-120" dirty="0">
                <a:latin typeface="Arial"/>
                <a:cs typeface="Arial"/>
              </a:rPr>
              <a:t>and  </a:t>
            </a:r>
            <a:r>
              <a:rPr sz="2800" spc="-10" dirty="0">
                <a:latin typeface="Arial"/>
                <a:cs typeface="Arial"/>
              </a:rPr>
              <a:t>G</a:t>
            </a:r>
            <a:r>
              <a:rPr sz="2775" spc="-15" baseline="-21021" dirty="0">
                <a:latin typeface="Arial"/>
                <a:cs typeface="Arial"/>
              </a:rPr>
              <a:t>2 </a:t>
            </a:r>
            <a:r>
              <a:rPr sz="2800" spc="-215" dirty="0">
                <a:latin typeface="Arial"/>
                <a:cs typeface="Arial"/>
              </a:rPr>
              <a:t>consisting </a:t>
            </a:r>
            <a:r>
              <a:rPr sz="2800" spc="-120" dirty="0">
                <a:latin typeface="Arial"/>
                <a:cs typeface="Arial"/>
              </a:rPr>
              <a:t>pixels </a:t>
            </a:r>
            <a:r>
              <a:rPr sz="2800" spc="-130" dirty="0">
                <a:latin typeface="Arial"/>
                <a:cs typeface="Arial"/>
              </a:rPr>
              <a:t>with </a:t>
            </a:r>
            <a:r>
              <a:rPr sz="2800" spc="-70" dirty="0">
                <a:latin typeface="Arial"/>
                <a:cs typeface="Arial"/>
              </a:rPr>
              <a:t>grey </a:t>
            </a:r>
            <a:r>
              <a:rPr sz="2800" spc="-175" dirty="0">
                <a:latin typeface="Arial"/>
                <a:cs typeface="Arial"/>
              </a:rPr>
              <a:t>levels </a:t>
            </a:r>
            <a:r>
              <a:rPr sz="2800" spc="325" dirty="0">
                <a:latin typeface="Arial"/>
                <a:cs typeface="Arial"/>
              </a:rPr>
              <a:t>≤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49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1273810" marR="281940" indent="-533400">
              <a:lnSpc>
                <a:spcPts val="3350"/>
              </a:lnSpc>
              <a:spcBef>
                <a:spcPts val="725"/>
              </a:spcBef>
              <a:tabLst>
                <a:tab pos="1273175" algn="l"/>
              </a:tabLst>
            </a:pPr>
            <a:r>
              <a:rPr sz="2800" spc="-90" dirty="0">
                <a:solidFill>
                  <a:srgbClr val="005DA1"/>
                </a:solidFill>
                <a:latin typeface="Arial"/>
                <a:cs typeface="Arial"/>
              </a:rPr>
              <a:t>1.	</a:t>
            </a:r>
            <a:r>
              <a:rPr sz="2800" spc="-215" dirty="0">
                <a:latin typeface="Arial"/>
                <a:cs typeface="Arial"/>
              </a:rPr>
              <a:t>Compute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95" dirty="0">
                <a:latin typeface="Arial"/>
                <a:cs typeface="Arial"/>
              </a:rPr>
              <a:t>average </a:t>
            </a:r>
            <a:r>
              <a:rPr sz="2800" spc="-70" dirty="0">
                <a:latin typeface="Arial"/>
                <a:cs typeface="Arial"/>
              </a:rPr>
              <a:t>grey </a:t>
            </a:r>
            <a:r>
              <a:rPr sz="2800" spc="-175" dirty="0">
                <a:latin typeface="Arial"/>
                <a:cs typeface="Arial"/>
              </a:rPr>
              <a:t>levels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20" dirty="0">
                <a:latin typeface="Arial"/>
                <a:cs typeface="Arial"/>
              </a:rPr>
              <a:t>pixels </a:t>
            </a:r>
            <a:r>
              <a:rPr sz="2800" spc="-180" dirty="0">
                <a:latin typeface="Arial"/>
                <a:cs typeface="Arial"/>
              </a:rPr>
              <a:t>in  </a:t>
            </a:r>
            <a:r>
              <a:rPr sz="2800" spc="-10" dirty="0">
                <a:latin typeface="Arial"/>
                <a:cs typeface="Arial"/>
              </a:rPr>
              <a:t>G</a:t>
            </a:r>
            <a:r>
              <a:rPr sz="2775" spc="-15" baseline="-21021" dirty="0">
                <a:latin typeface="Arial"/>
                <a:cs typeface="Arial"/>
              </a:rPr>
              <a:t>1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05" dirty="0">
                <a:latin typeface="Arial"/>
                <a:cs typeface="Arial"/>
              </a:rPr>
              <a:t>give </a:t>
            </a:r>
            <a:r>
              <a:rPr sz="2800" spc="-40" dirty="0">
                <a:latin typeface="Arial"/>
                <a:cs typeface="Arial"/>
              </a:rPr>
              <a:t>μ</a:t>
            </a:r>
            <a:r>
              <a:rPr sz="2775" spc="-60" baseline="-21021" dirty="0">
                <a:latin typeface="Arial"/>
                <a:cs typeface="Arial"/>
              </a:rPr>
              <a:t>1 </a:t>
            </a:r>
            <a:r>
              <a:rPr sz="2800" spc="-125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775" spc="-7" baseline="-21021" dirty="0">
                <a:latin typeface="Arial"/>
                <a:cs typeface="Arial"/>
              </a:rPr>
              <a:t>2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05" dirty="0">
                <a:latin typeface="Arial"/>
                <a:cs typeface="Arial"/>
              </a:rPr>
              <a:t>give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μ</a:t>
            </a:r>
            <a:r>
              <a:rPr sz="2775" spc="-60" baseline="-21021" dirty="0"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8879" y="2750889"/>
            <a:ext cx="1378585" cy="0"/>
          </a:xfrm>
          <a:custGeom>
            <a:avLst/>
            <a:gdLst/>
            <a:ahLst/>
            <a:cxnLst/>
            <a:rect l="l" t="t" r="r" b="b"/>
            <a:pathLst>
              <a:path w="1378585">
                <a:moveTo>
                  <a:pt x="0" y="0"/>
                </a:moveTo>
                <a:lnTo>
                  <a:pt x="1378359" y="0"/>
                </a:lnTo>
              </a:path>
            </a:pathLst>
          </a:custGeom>
          <a:ln w="18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3287" y="411226"/>
            <a:ext cx="7726680" cy="523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b="1" spc="-375" dirty="0">
                <a:solidFill>
                  <a:srgbClr val="003399"/>
                </a:solidFill>
                <a:latin typeface="Arial"/>
                <a:cs typeface="Arial"/>
              </a:rPr>
              <a:t>Basic </a:t>
            </a:r>
            <a:r>
              <a:rPr sz="3600" b="1" spc="-190" dirty="0">
                <a:solidFill>
                  <a:srgbClr val="003399"/>
                </a:solidFill>
                <a:latin typeface="Arial"/>
                <a:cs typeface="Arial"/>
              </a:rPr>
              <a:t>Global </a:t>
            </a:r>
            <a:r>
              <a:rPr sz="3600" b="1" spc="-280" dirty="0">
                <a:solidFill>
                  <a:srgbClr val="003399"/>
                </a:solidFill>
                <a:latin typeface="Arial"/>
                <a:cs typeface="Arial"/>
              </a:rPr>
              <a:t>Thresholding </a:t>
            </a:r>
            <a:r>
              <a:rPr sz="3600" b="1" spc="-225" dirty="0">
                <a:solidFill>
                  <a:srgbClr val="003399"/>
                </a:solidFill>
                <a:latin typeface="Arial"/>
                <a:cs typeface="Arial"/>
              </a:rPr>
              <a:t>Algorithm</a:t>
            </a:r>
            <a:r>
              <a:rPr sz="3600" b="1" spc="-6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Arial"/>
              <a:cs typeface="Arial"/>
            </a:endParaRPr>
          </a:p>
          <a:p>
            <a:pPr marL="1299210" indent="-533400">
              <a:lnSpc>
                <a:spcPct val="100000"/>
              </a:lnSpc>
              <a:buClr>
                <a:srgbClr val="005DA1"/>
              </a:buClr>
              <a:buAutoNum type="arabicPeriod" startAt="4"/>
              <a:tabLst>
                <a:tab pos="1298575" algn="l"/>
                <a:tab pos="1299210" algn="l"/>
              </a:tabLst>
            </a:pPr>
            <a:r>
              <a:rPr sz="2800" spc="-215" dirty="0">
                <a:latin typeface="Arial"/>
                <a:cs typeface="Arial"/>
              </a:rPr>
              <a:t>Compute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235" dirty="0">
                <a:latin typeface="Arial"/>
                <a:cs typeface="Arial"/>
              </a:rPr>
              <a:t>new </a:t>
            </a:r>
            <a:r>
              <a:rPr sz="2800" spc="-165" dirty="0">
                <a:latin typeface="Arial"/>
                <a:cs typeface="Arial"/>
              </a:rPr>
              <a:t>threshold</a:t>
            </a:r>
            <a:r>
              <a:rPr sz="2800" spc="44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value:</a:t>
            </a:r>
            <a:endParaRPr sz="2800">
              <a:latin typeface="Arial"/>
              <a:cs typeface="Arial"/>
            </a:endParaRPr>
          </a:p>
          <a:p>
            <a:pPr marL="1783080">
              <a:lnSpc>
                <a:spcPct val="100000"/>
              </a:lnSpc>
              <a:spcBef>
                <a:spcPts val="130"/>
              </a:spcBef>
            </a:pPr>
            <a:r>
              <a:rPr sz="5550" i="1" spc="97" baseline="-35285" dirty="0">
                <a:latin typeface="Times New Roman"/>
                <a:cs typeface="Times New Roman"/>
              </a:rPr>
              <a:t>T </a:t>
            </a:r>
            <a:r>
              <a:rPr sz="5550" spc="97" baseline="-35285" dirty="0">
                <a:latin typeface="Symbol"/>
                <a:cs typeface="Symbol"/>
              </a:rPr>
              <a:t></a:t>
            </a:r>
            <a:r>
              <a:rPr sz="5550" spc="97" baseline="-35285" dirty="0">
                <a:latin typeface="Times New Roman"/>
                <a:cs typeface="Times New Roman"/>
              </a:rPr>
              <a:t> </a:t>
            </a:r>
            <a:r>
              <a:rPr sz="3950" i="1" spc="-110" dirty="0">
                <a:latin typeface="Symbol"/>
                <a:cs typeface="Symbol"/>
              </a:rPr>
              <a:t></a:t>
            </a:r>
            <a:r>
              <a:rPr sz="3225" spc="-165" baseline="-24547" dirty="0">
                <a:latin typeface="Times New Roman"/>
                <a:cs typeface="Times New Roman"/>
              </a:rPr>
              <a:t>1 </a:t>
            </a:r>
            <a:r>
              <a:rPr sz="3700" spc="65" dirty="0">
                <a:latin typeface="Symbol"/>
                <a:cs typeface="Symbol"/>
              </a:rPr>
              <a:t></a:t>
            </a:r>
            <a:r>
              <a:rPr sz="3700" spc="-45" dirty="0">
                <a:latin typeface="Times New Roman"/>
                <a:cs typeface="Times New Roman"/>
              </a:rPr>
              <a:t> </a:t>
            </a:r>
            <a:r>
              <a:rPr sz="3950" i="1" spc="10" dirty="0">
                <a:latin typeface="Symbol"/>
                <a:cs typeface="Symbol"/>
              </a:rPr>
              <a:t></a:t>
            </a:r>
            <a:r>
              <a:rPr sz="3225" spc="15" baseline="-24547" dirty="0">
                <a:latin typeface="Times New Roman"/>
                <a:cs typeface="Times New Roman"/>
              </a:rPr>
              <a:t>2</a:t>
            </a:r>
            <a:endParaRPr sz="3225" baseline="-24547">
              <a:latin typeface="Times New Roman"/>
              <a:cs typeface="Times New Roman"/>
            </a:endParaRPr>
          </a:p>
          <a:p>
            <a:pPr marR="1163320" algn="ctr">
              <a:lnSpc>
                <a:spcPct val="100000"/>
              </a:lnSpc>
              <a:spcBef>
                <a:spcPts val="760"/>
              </a:spcBef>
            </a:pPr>
            <a:r>
              <a:rPr sz="3700" spc="60" dirty="0">
                <a:latin typeface="Times New Roman"/>
                <a:cs typeface="Times New Roman"/>
              </a:rPr>
              <a:t>2</a:t>
            </a:r>
            <a:endParaRPr sz="3700">
              <a:latin typeface="Times New Roman"/>
              <a:cs typeface="Times New Roman"/>
            </a:endParaRPr>
          </a:p>
          <a:p>
            <a:pPr marL="1299210" marR="68580" indent="-533400" algn="just">
              <a:lnSpc>
                <a:spcPct val="100000"/>
              </a:lnSpc>
              <a:spcBef>
                <a:spcPts val="615"/>
              </a:spcBef>
              <a:buClr>
                <a:srgbClr val="005DA1"/>
              </a:buClr>
              <a:buAutoNum type="arabicPeriod" startAt="5"/>
              <a:tabLst>
                <a:tab pos="1299210" algn="l"/>
              </a:tabLst>
            </a:pPr>
            <a:r>
              <a:rPr sz="2800" spc="-180" dirty="0">
                <a:latin typeface="Arial"/>
                <a:cs typeface="Arial"/>
              </a:rPr>
              <a:t>Repeat </a:t>
            </a:r>
            <a:r>
              <a:rPr sz="2800" spc="-229" dirty="0">
                <a:latin typeface="Arial"/>
                <a:cs typeface="Arial"/>
              </a:rPr>
              <a:t>steps </a:t>
            </a:r>
            <a:r>
              <a:rPr sz="2800" spc="-15" dirty="0">
                <a:latin typeface="Arial"/>
                <a:cs typeface="Arial"/>
              </a:rPr>
              <a:t>2 </a:t>
            </a:r>
            <a:r>
              <a:rPr sz="2800" spc="-160" dirty="0">
                <a:latin typeface="Arial"/>
                <a:cs typeface="Arial"/>
              </a:rPr>
              <a:t>– </a:t>
            </a:r>
            <a:r>
              <a:rPr sz="2800" spc="-15" dirty="0">
                <a:latin typeface="Arial"/>
                <a:cs typeface="Arial"/>
              </a:rPr>
              <a:t>4 </a:t>
            </a:r>
            <a:r>
              <a:rPr sz="2800" spc="-145" dirty="0">
                <a:latin typeface="Arial"/>
                <a:cs typeface="Arial"/>
              </a:rPr>
              <a:t>until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difference </a:t>
            </a:r>
            <a:r>
              <a:rPr sz="2800" spc="-175" dirty="0">
                <a:latin typeface="Arial"/>
                <a:cs typeface="Arial"/>
              </a:rPr>
              <a:t>in </a:t>
            </a:r>
            <a:r>
              <a:rPr sz="2800" spc="-490" dirty="0">
                <a:latin typeface="Arial"/>
                <a:cs typeface="Arial"/>
              </a:rPr>
              <a:t>T </a:t>
            </a:r>
            <a:r>
              <a:rPr sz="2800" spc="-180" dirty="0">
                <a:latin typeface="Arial"/>
                <a:cs typeface="Arial"/>
              </a:rPr>
              <a:t>in  </a:t>
            </a:r>
            <a:r>
              <a:rPr sz="2800" spc="-295" dirty="0">
                <a:latin typeface="Arial"/>
                <a:cs typeface="Arial"/>
              </a:rPr>
              <a:t>successive </a:t>
            </a:r>
            <a:r>
              <a:rPr sz="2800" spc="-125" dirty="0">
                <a:latin typeface="Arial"/>
                <a:cs typeface="Arial"/>
              </a:rPr>
              <a:t>iterations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280" dirty="0">
                <a:latin typeface="Arial"/>
                <a:cs typeface="Arial"/>
              </a:rPr>
              <a:t>less </a:t>
            </a:r>
            <a:r>
              <a:rPr sz="2800" spc="-175" dirty="0">
                <a:latin typeface="Arial"/>
                <a:cs typeface="Arial"/>
              </a:rPr>
              <a:t>than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75" dirty="0">
                <a:latin typeface="Arial"/>
                <a:cs typeface="Arial"/>
              </a:rPr>
              <a:t>predefined  </a:t>
            </a:r>
            <a:r>
              <a:rPr sz="2800" spc="-110" dirty="0">
                <a:latin typeface="Arial"/>
                <a:cs typeface="Arial"/>
              </a:rPr>
              <a:t>limit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T</a:t>
            </a:r>
            <a:r>
              <a:rPr sz="2775" spc="-352" baseline="-21021" dirty="0">
                <a:latin typeface="Arial"/>
                <a:cs typeface="Arial"/>
              </a:rPr>
              <a:t>∞</a:t>
            </a:r>
            <a:endParaRPr sz="2775" baseline="-21021">
              <a:latin typeface="Arial"/>
              <a:cs typeface="Arial"/>
            </a:endParaRPr>
          </a:p>
          <a:p>
            <a:pPr marL="370840" marR="45720" indent="-320675" algn="just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71475" algn="l"/>
              </a:tabLst>
            </a:pPr>
            <a:r>
              <a:rPr sz="2800" spc="-325" dirty="0">
                <a:latin typeface="Arial"/>
                <a:cs typeface="Arial"/>
              </a:rPr>
              <a:t>This </a:t>
            </a:r>
            <a:r>
              <a:rPr sz="2800" spc="-120" dirty="0">
                <a:latin typeface="Arial"/>
                <a:cs typeface="Arial"/>
              </a:rPr>
              <a:t>algorithm </a:t>
            </a:r>
            <a:r>
              <a:rPr sz="2800" spc="-195" dirty="0">
                <a:latin typeface="Arial"/>
                <a:cs typeface="Arial"/>
              </a:rPr>
              <a:t>works </a:t>
            </a:r>
            <a:r>
              <a:rPr sz="2800" spc="-100" dirty="0">
                <a:latin typeface="Arial"/>
                <a:cs typeface="Arial"/>
              </a:rPr>
              <a:t>very </a:t>
            </a:r>
            <a:r>
              <a:rPr sz="2800" spc="-105" dirty="0">
                <a:latin typeface="Arial"/>
                <a:cs typeface="Arial"/>
              </a:rPr>
              <a:t>well </a:t>
            </a:r>
            <a:r>
              <a:rPr sz="2800" spc="-25" dirty="0">
                <a:latin typeface="Arial"/>
                <a:cs typeface="Arial"/>
              </a:rPr>
              <a:t>for </a:t>
            </a:r>
            <a:r>
              <a:rPr sz="2800" spc="-85" dirty="0">
                <a:latin typeface="Arial"/>
                <a:cs typeface="Arial"/>
              </a:rPr>
              <a:t>finding </a:t>
            </a:r>
            <a:r>
              <a:rPr sz="2800" spc="-200" dirty="0">
                <a:latin typeface="Arial"/>
                <a:cs typeface="Arial"/>
              </a:rPr>
              <a:t>thresholds  </a:t>
            </a:r>
            <a:r>
              <a:rPr sz="2800" spc="-250" dirty="0">
                <a:latin typeface="Arial"/>
                <a:cs typeface="Arial"/>
              </a:rPr>
              <a:t>when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170" dirty="0">
                <a:latin typeface="Arial"/>
                <a:cs typeface="Arial"/>
              </a:rPr>
              <a:t>histogram </a:t>
            </a:r>
            <a:r>
              <a:rPr sz="2800" spc="-245" dirty="0">
                <a:latin typeface="Arial"/>
                <a:cs typeface="Arial"/>
              </a:rPr>
              <a:t>is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suitable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1280160"/>
            <a:ext cx="8552815" cy="5516880"/>
            <a:chOff x="591312" y="1280160"/>
            <a:chExt cx="8552815" cy="5516880"/>
          </a:xfrm>
        </p:grpSpPr>
        <p:sp>
          <p:nvSpPr>
            <p:cNvPr id="3" name="object 3"/>
            <p:cNvSpPr/>
            <p:nvPr/>
          </p:nvSpPr>
          <p:spPr>
            <a:xfrm>
              <a:off x="1499615" y="1299970"/>
              <a:ext cx="6070092" cy="5497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335" y="4187952"/>
              <a:ext cx="0" cy="2609215"/>
            </a:xfrm>
            <a:custGeom>
              <a:avLst/>
              <a:gdLst/>
              <a:ahLst/>
              <a:cxnLst/>
              <a:rect l="l" t="t" r="r" b="b"/>
              <a:pathLst>
                <a:path h="2609215">
                  <a:moveTo>
                    <a:pt x="0" y="2609088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511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Thresholding </a:t>
            </a:r>
            <a:r>
              <a:rPr sz="4400" spc="-325" dirty="0"/>
              <a:t>:</a:t>
            </a:r>
            <a:r>
              <a:rPr sz="4400" spc="155" dirty="0"/>
              <a:t> </a:t>
            </a:r>
            <a:r>
              <a:rPr sz="4400" spc="-325" dirty="0"/>
              <a:t>Example</a:t>
            </a:r>
            <a:endParaRPr sz="4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219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Thresholding </a:t>
            </a:r>
            <a:r>
              <a:rPr sz="4400" spc="-325" dirty="0"/>
              <a:t>: Example</a:t>
            </a:r>
            <a:r>
              <a:rPr sz="4400" spc="430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84540" y="2125051"/>
            <a:ext cx="2834907" cy="3393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2988" y="2130817"/>
            <a:ext cx="2830569" cy="3394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187448" y="2548127"/>
            <a:ext cx="2762885" cy="2609215"/>
            <a:chOff x="3187448" y="2548127"/>
            <a:chExt cx="2762885" cy="2609215"/>
          </a:xfrm>
        </p:grpSpPr>
        <p:sp>
          <p:nvSpPr>
            <p:cNvPr id="6" name="object 6"/>
            <p:cNvSpPr/>
            <p:nvPr/>
          </p:nvSpPr>
          <p:spPr>
            <a:xfrm>
              <a:off x="3187448" y="2729195"/>
              <a:ext cx="2762550" cy="22161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3315" y="2548127"/>
              <a:ext cx="0" cy="2609215"/>
            </a:xfrm>
            <a:custGeom>
              <a:avLst/>
              <a:gdLst/>
              <a:ahLst/>
              <a:cxnLst/>
              <a:rect l="l" t="t" r="r" b="b"/>
              <a:pathLst>
                <a:path h="2609215">
                  <a:moveTo>
                    <a:pt x="0" y="2609088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737" y="2387353"/>
            <a:ext cx="3926733" cy="252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98975" y="1816988"/>
            <a:ext cx="451612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marR="1383030" indent="-2794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2100" algn="l"/>
              </a:tabLst>
            </a:pPr>
            <a:r>
              <a:rPr sz="2800" spc="-240" dirty="0">
                <a:latin typeface="Arial"/>
                <a:cs typeface="Arial"/>
              </a:rPr>
              <a:t>Let’s </a:t>
            </a:r>
            <a:r>
              <a:rPr sz="2800" spc="-185" dirty="0">
                <a:latin typeface="Arial"/>
                <a:cs typeface="Arial"/>
              </a:rPr>
              <a:t>say </a:t>
            </a:r>
            <a:r>
              <a:rPr sz="2800" spc="-195" dirty="0">
                <a:latin typeface="Arial"/>
                <a:cs typeface="Arial"/>
              </a:rPr>
              <a:t>we </a:t>
            </a:r>
            <a:r>
              <a:rPr sz="2800" spc="-160" dirty="0">
                <a:latin typeface="Arial"/>
                <a:cs typeface="Arial"/>
              </a:rPr>
              <a:t>want </a:t>
            </a:r>
            <a:r>
              <a:rPr sz="2800" spc="-90" dirty="0">
                <a:latin typeface="Arial"/>
                <a:cs typeface="Arial"/>
              </a:rPr>
              <a:t>to  </a:t>
            </a:r>
            <a:r>
              <a:rPr sz="2800" spc="-125" dirty="0">
                <a:latin typeface="Arial"/>
                <a:cs typeface="Arial"/>
              </a:rPr>
              <a:t>isolate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229" dirty="0">
                <a:latin typeface="Arial"/>
                <a:cs typeface="Arial"/>
              </a:rPr>
              <a:t>contents 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75" dirty="0">
                <a:latin typeface="Arial"/>
                <a:cs typeface="Arial"/>
              </a:rPr>
              <a:t>the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bottles.</a:t>
            </a:r>
            <a:endParaRPr sz="2800">
              <a:latin typeface="Arial"/>
              <a:cs typeface="Arial"/>
            </a:endParaRPr>
          </a:p>
          <a:p>
            <a:pPr marL="291465" marR="1059180" indent="-2794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292100" algn="l"/>
              </a:tabLst>
            </a:pPr>
            <a:r>
              <a:rPr sz="2800" spc="-270" dirty="0">
                <a:latin typeface="Arial"/>
                <a:cs typeface="Arial"/>
              </a:rPr>
              <a:t>Think </a:t>
            </a:r>
            <a:r>
              <a:rPr sz="2800" spc="-110" dirty="0">
                <a:latin typeface="Arial"/>
                <a:cs typeface="Arial"/>
              </a:rPr>
              <a:t>about </a:t>
            </a:r>
            <a:r>
              <a:rPr sz="2800" spc="-135" dirty="0">
                <a:latin typeface="Arial"/>
                <a:cs typeface="Arial"/>
              </a:rPr>
              <a:t>what </a:t>
            </a:r>
            <a:r>
              <a:rPr sz="2800" spc="-175" dirty="0">
                <a:latin typeface="Arial"/>
                <a:cs typeface="Arial"/>
              </a:rPr>
              <a:t>the  </a:t>
            </a:r>
            <a:r>
              <a:rPr sz="2800" spc="-170" dirty="0">
                <a:latin typeface="Arial"/>
                <a:cs typeface="Arial"/>
              </a:rPr>
              <a:t>histogram </a:t>
            </a:r>
            <a:r>
              <a:rPr sz="2800" spc="-20" dirty="0">
                <a:latin typeface="Arial"/>
                <a:cs typeface="Arial"/>
              </a:rPr>
              <a:t>for </a:t>
            </a:r>
            <a:r>
              <a:rPr sz="2800" spc="-210" dirty="0">
                <a:latin typeface="Arial"/>
                <a:cs typeface="Arial"/>
              </a:rPr>
              <a:t>this  </a:t>
            </a:r>
            <a:r>
              <a:rPr sz="2800" spc="-150" dirty="0">
                <a:latin typeface="Arial"/>
                <a:cs typeface="Arial"/>
              </a:rPr>
              <a:t>image would </a:t>
            </a:r>
            <a:r>
              <a:rPr sz="2800" spc="-125" dirty="0">
                <a:latin typeface="Arial"/>
                <a:cs typeface="Arial"/>
              </a:rPr>
              <a:t>look</a:t>
            </a:r>
            <a:r>
              <a:rPr sz="2800" spc="24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like.</a:t>
            </a:r>
            <a:endParaRPr sz="2800">
              <a:latin typeface="Arial"/>
              <a:cs typeface="Arial"/>
            </a:endParaRPr>
          </a:p>
          <a:p>
            <a:pPr marL="291465" marR="5080" indent="-2794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292100" algn="l"/>
              </a:tabLst>
            </a:pPr>
            <a:r>
              <a:rPr sz="2800" spc="-55" dirty="0">
                <a:latin typeface="Arial"/>
                <a:cs typeface="Arial"/>
              </a:rPr>
              <a:t>What </a:t>
            </a:r>
            <a:r>
              <a:rPr sz="2800" spc="-150" dirty="0">
                <a:latin typeface="Arial"/>
                <a:cs typeface="Arial"/>
              </a:rPr>
              <a:t>would </a:t>
            </a:r>
            <a:r>
              <a:rPr sz="2800" spc="-145" dirty="0">
                <a:latin typeface="Arial"/>
                <a:cs typeface="Arial"/>
              </a:rPr>
              <a:t>happen </a:t>
            </a:r>
            <a:r>
              <a:rPr sz="2800" spc="65" dirty="0">
                <a:latin typeface="Arial"/>
                <a:cs typeface="Arial"/>
              </a:rPr>
              <a:t>if </a:t>
            </a:r>
            <a:r>
              <a:rPr sz="2800" spc="-195" dirty="0">
                <a:latin typeface="Arial"/>
                <a:cs typeface="Arial"/>
              </a:rPr>
              <a:t>we  </a:t>
            </a:r>
            <a:r>
              <a:rPr sz="2800" spc="-245" dirty="0">
                <a:latin typeface="Arial"/>
                <a:cs typeface="Arial"/>
              </a:rPr>
              <a:t>used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165" dirty="0">
                <a:latin typeface="Arial"/>
                <a:cs typeface="Arial"/>
              </a:rPr>
              <a:t>single threshold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value?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85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Problems </a:t>
            </a:r>
            <a:r>
              <a:rPr spc="-285" dirty="0"/>
              <a:t>With Single </a:t>
            </a:r>
            <a:r>
              <a:rPr spc="-204" dirty="0"/>
              <a:t>Value</a:t>
            </a:r>
            <a:r>
              <a:rPr spc="-655" dirty="0"/>
              <a:t> </a:t>
            </a:r>
            <a:r>
              <a:rPr spc="-280" dirty="0"/>
              <a:t>Thresholding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85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Problems </a:t>
            </a:r>
            <a:r>
              <a:rPr spc="-285" dirty="0"/>
              <a:t>With Single </a:t>
            </a:r>
            <a:r>
              <a:rPr spc="-204" dirty="0"/>
              <a:t>Value</a:t>
            </a:r>
            <a:r>
              <a:rPr spc="-655" dirty="0"/>
              <a:t> </a:t>
            </a:r>
            <a:r>
              <a:rPr spc="-280" dirty="0"/>
              <a:t>Thresholding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1833"/>
            <a:ext cx="7489825" cy="188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18415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70" dirty="0">
                <a:latin typeface="Arial"/>
                <a:cs typeface="Arial"/>
              </a:rPr>
              <a:t>Single </a:t>
            </a:r>
            <a:r>
              <a:rPr sz="2900" spc="-155" dirty="0">
                <a:latin typeface="Arial"/>
                <a:cs typeface="Arial"/>
              </a:rPr>
              <a:t>value </a:t>
            </a:r>
            <a:r>
              <a:rPr sz="2900" spc="-160" dirty="0">
                <a:latin typeface="Arial"/>
                <a:cs typeface="Arial"/>
              </a:rPr>
              <a:t>thresholding </a:t>
            </a:r>
            <a:r>
              <a:rPr sz="2900" spc="-130" dirty="0">
                <a:latin typeface="Arial"/>
                <a:cs typeface="Arial"/>
              </a:rPr>
              <a:t>only </a:t>
            </a:r>
            <a:r>
              <a:rPr sz="2900" spc="-200" dirty="0">
                <a:latin typeface="Arial"/>
                <a:cs typeface="Arial"/>
              </a:rPr>
              <a:t>works </a:t>
            </a:r>
            <a:r>
              <a:rPr sz="2900" spc="-20" dirty="0">
                <a:latin typeface="Arial"/>
                <a:cs typeface="Arial"/>
              </a:rPr>
              <a:t>for </a:t>
            </a:r>
            <a:r>
              <a:rPr sz="2900" spc="-100" dirty="0">
                <a:latin typeface="Arial"/>
                <a:cs typeface="Arial"/>
              </a:rPr>
              <a:t>bimodal  </a:t>
            </a:r>
            <a:r>
              <a:rPr sz="2900" spc="-204" dirty="0">
                <a:latin typeface="Arial"/>
                <a:cs typeface="Arial"/>
              </a:rPr>
              <a:t>histograms</a:t>
            </a:r>
            <a:endParaRPr sz="29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35" dirty="0">
                <a:latin typeface="Arial"/>
                <a:cs typeface="Arial"/>
              </a:rPr>
              <a:t>Images </a:t>
            </a:r>
            <a:r>
              <a:rPr sz="2900" spc="-135" dirty="0">
                <a:latin typeface="Arial"/>
                <a:cs typeface="Arial"/>
              </a:rPr>
              <a:t>with </a:t>
            </a:r>
            <a:r>
              <a:rPr sz="2900" spc="-140" dirty="0">
                <a:latin typeface="Arial"/>
                <a:cs typeface="Arial"/>
              </a:rPr>
              <a:t>other </a:t>
            </a:r>
            <a:r>
              <a:rPr sz="2900" spc="-204" dirty="0">
                <a:latin typeface="Arial"/>
                <a:cs typeface="Arial"/>
              </a:rPr>
              <a:t>kinds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204" dirty="0">
                <a:latin typeface="Arial"/>
                <a:cs typeface="Arial"/>
              </a:rPr>
              <a:t>histograms </a:t>
            </a:r>
            <a:r>
              <a:rPr sz="2900" spc="-170" dirty="0">
                <a:latin typeface="Arial"/>
                <a:cs typeface="Arial"/>
              </a:rPr>
              <a:t>need </a:t>
            </a:r>
            <a:r>
              <a:rPr sz="2900" spc="-204" dirty="0">
                <a:latin typeface="Arial"/>
                <a:cs typeface="Arial"/>
              </a:rPr>
              <a:t>more  </a:t>
            </a:r>
            <a:r>
              <a:rPr sz="2900" spc="-180" dirty="0">
                <a:latin typeface="Arial"/>
                <a:cs typeface="Arial"/>
              </a:rPr>
              <a:t>than </a:t>
            </a:r>
            <a:r>
              <a:rPr sz="2900" spc="-10" dirty="0">
                <a:latin typeface="Arial"/>
                <a:cs typeface="Arial"/>
              </a:rPr>
              <a:t>a </a:t>
            </a:r>
            <a:r>
              <a:rPr sz="2900" spc="-170" dirty="0">
                <a:latin typeface="Arial"/>
                <a:cs typeface="Arial"/>
              </a:rPr>
              <a:t>single</a:t>
            </a:r>
            <a:r>
              <a:rPr sz="2900" spc="160" dirty="0">
                <a:latin typeface="Arial"/>
                <a:cs typeface="Arial"/>
              </a:rPr>
              <a:t> </a:t>
            </a:r>
            <a:r>
              <a:rPr sz="2900" spc="-170" dirty="0">
                <a:latin typeface="Arial"/>
                <a:cs typeface="Arial"/>
              </a:rPr>
              <a:t>threshold</a:t>
            </a:r>
            <a:endParaRPr sz="29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2264" y="3651503"/>
            <a:ext cx="4267200" cy="1949450"/>
            <a:chOff x="2112264" y="3651503"/>
            <a:chExt cx="4267200" cy="1949450"/>
          </a:xfrm>
        </p:grpSpPr>
        <p:sp>
          <p:nvSpPr>
            <p:cNvPr id="5" name="object 5"/>
            <p:cNvSpPr/>
            <p:nvPr/>
          </p:nvSpPr>
          <p:spPr>
            <a:xfrm>
              <a:off x="2112264" y="3823682"/>
              <a:ext cx="4267200" cy="16140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5932" y="3657599"/>
              <a:ext cx="2383790" cy="1937385"/>
            </a:xfrm>
            <a:custGeom>
              <a:avLst/>
              <a:gdLst/>
              <a:ahLst/>
              <a:cxnLst/>
              <a:rect l="l" t="t" r="r" b="b"/>
              <a:pathLst>
                <a:path w="2383790" h="1937385">
                  <a:moveTo>
                    <a:pt x="10667" y="1752600"/>
                  </a:moveTo>
                  <a:lnTo>
                    <a:pt x="0" y="0"/>
                  </a:lnTo>
                </a:path>
                <a:path w="2383790" h="1937385">
                  <a:moveTo>
                    <a:pt x="1830323" y="1937003"/>
                  </a:moveTo>
                  <a:lnTo>
                    <a:pt x="1815083" y="42672"/>
                  </a:lnTo>
                </a:path>
                <a:path w="2383790" h="1937385">
                  <a:moveTo>
                    <a:pt x="2383535" y="1914144"/>
                  </a:moveTo>
                  <a:lnTo>
                    <a:pt x="2369819" y="21336"/>
                  </a:lnTo>
                </a:path>
              </a:pathLst>
            </a:custGeom>
            <a:ln w="12192">
              <a:solidFill>
                <a:srgbClr val="FF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1280160"/>
            <a:ext cx="8552815" cy="2113915"/>
            <a:chOff x="591312" y="1280160"/>
            <a:chExt cx="8552815" cy="2113915"/>
          </a:xfrm>
        </p:grpSpPr>
        <p:sp>
          <p:nvSpPr>
            <p:cNvPr id="3" name="object 3"/>
            <p:cNvSpPr/>
            <p:nvPr/>
          </p:nvSpPr>
          <p:spPr>
            <a:xfrm>
              <a:off x="984504" y="1449324"/>
              <a:ext cx="2478024" cy="1944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93947" y="1459992"/>
              <a:ext cx="2446020" cy="1921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0156" y="1449324"/>
              <a:ext cx="2478024" cy="1944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444753"/>
            <a:ext cx="75114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75" dirty="0"/>
              <a:t>Problems </a:t>
            </a:r>
            <a:r>
              <a:rPr sz="3200" spc="-254" dirty="0"/>
              <a:t>With Single </a:t>
            </a:r>
            <a:r>
              <a:rPr sz="3200" spc="-180" dirty="0"/>
              <a:t>Value </a:t>
            </a:r>
            <a:r>
              <a:rPr sz="3200" spc="-245" dirty="0"/>
              <a:t>Thresholding</a:t>
            </a:r>
            <a:r>
              <a:rPr sz="3200" spc="130" dirty="0"/>
              <a:t> </a:t>
            </a:r>
            <a:r>
              <a:rPr sz="3200" dirty="0"/>
              <a:t>…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64540" y="5634939"/>
            <a:ext cx="7480934" cy="9042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32740" marR="5080" indent="-320675">
              <a:lnSpc>
                <a:spcPts val="3070"/>
              </a:lnSpc>
              <a:spcBef>
                <a:spcPts val="844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290" dirty="0">
                <a:latin typeface="Arial"/>
                <a:cs typeface="Arial"/>
              </a:rPr>
              <a:t>Uneven </a:t>
            </a:r>
            <a:r>
              <a:rPr sz="3200" spc="-165" dirty="0">
                <a:latin typeface="Arial"/>
                <a:cs typeface="Arial"/>
              </a:rPr>
              <a:t>illumination </a:t>
            </a:r>
            <a:r>
              <a:rPr sz="3200" spc="-254" dirty="0">
                <a:latin typeface="Arial"/>
                <a:cs typeface="Arial"/>
              </a:rPr>
              <a:t>can </a:t>
            </a:r>
            <a:r>
              <a:rPr sz="3200" spc="-35" dirty="0">
                <a:latin typeface="Arial"/>
                <a:cs typeface="Arial"/>
              </a:rPr>
              <a:t>really </a:t>
            </a:r>
            <a:r>
              <a:rPr sz="3200" spc="-225" dirty="0">
                <a:latin typeface="Arial"/>
                <a:cs typeface="Arial"/>
              </a:rPr>
              <a:t>upset </a:t>
            </a:r>
            <a:r>
              <a:rPr sz="3200" spc="-15" dirty="0">
                <a:latin typeface="Arial"/>
                <a:cs typeface="Arial"/>
              </a:rPr>
              <a:t>a </a:t>
            </a:r>
            <a:r>
              <a:rPr sz="3200" spc="-190" dirty="0">
                <a:latin typeface="Arial"/>
                <a:cs typeface="Arial"/>
              </a:rPr>
              <a:t>single  </a:t>
            </a:r>
            <a:r>
              <a:rPr sz="3200" spc="-145" dirty="0">
                <a:latin typeface="Arial"/>
                <a:cs typeface="Arial"/>
              </a:rPr>
              <a:t>valued </a:t>
            </a:r>
            <a:r>
              <a:rPr sz="3200" spc="-175" dirty="0">
                <a:latin typeface="Arial"/>
                <a:cs typeface="Arial"/>
              </a:rPr>
              <a:t>thresholding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340" dirty="0">
                <a:latin typeface="Arial"/>
                <a:cs typeface="Arial"/>
              </a:rPr>
              <a:t>scheme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8862" y="3464779"/>
            <a:ext cx="7247255" cy="1922780"/>
            <a:chOff x="1028862" y="3464779"/>
            <a:chExt cx="7247255" cy="1922780"/>
          </a:xfrm>
        </p:grpSpPr>
        <p:sp>
          <p:nvSpPr>
            <p:cNvPr id="9" name="object 9"/>
            <p:cNvSpPr/>
            <p:nvPr/>
          </p:nvSpPr>
          <p:spPr>
            <a:xfrm>
              <a:off x="1028862" y="3487294"/>
              <a:ext cx="4798134" cy="18996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71214" y="3464779"/>
              <a:ext cx="2404862" cy="19174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678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9" dirty="0"/>
              <a:t>Basic </a:t>
            </a:r>
            <a:r>
              <a:rPr sz="4400" spc="-235" dirty="0"/>
              <a:t>Adaptive</a:t>
            </a:r>
            <a:r>
              <a:rPr sz="4400" spc="-475" dirty="0"/>
              <a:t> </a:t>
            </a:r>
            <a:r>
              <a:rPr sz="4400" spc="-335" dirty="0"/>
              <a:t>Thresholding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1833"/>
            <a:ext cx="7613650" cy="3209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60" dirty="0">
                <a:latin typeface="Arial"/>
                <a:cs typeface="Arial"/>
              </a:rPr>
              <a:t>An </a:t>
            </a:r>
            <a:r>
              <a:rPr sz="2900" spc="-105" dirty="0">
                <a:latin typeface="Arial"/>
                <a:cs typeface="Arial"/>
              </a:rPr>
              <a:t>approach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135" dirty="0">
                <a:latin typeface="Arial"/>
                <a:cs typeface="Arial"/>
              </a:rPr>
              <a:t>handling </a:t>
            </a:r>
            <a:r>
              <a:rPr sz="2900" spc="-190" dirty="0">
                <a:latin typeface="Arial"/>
                <a:cs typeface="Arial"/>
              </a:rPr>
              <a:t>situations </a:t>
            </a:r>
            <a:r>
              <a:rPr sz="2900" spc="-180" dirty="0">
                <a:latin typeface="Arial"/>
                <a:cs typeface="Arial"/>
              </a:rPr>
              <a:t>in </a:t>
            </a:r>
            <a:r>
              <a:rPr sz="2900" spc="-215" dirty="0">
                <a:latin typeface="Arial"/>
                <a:cs typeface="Arial"/>
              </a:rPr>
              <a:t>which </a:t>
            </a:r>
            <a:r>
              <a:rPr sz="2900" spc="-170" dirty="0">
                <a:latin typeface="Arial"/>
                <a:cs typeface="Arial"/>
              </a:rPr>
              <a:t>single  </a:t>
            </a:r>
            <a:r>
              <a:rPr sz="2900" spc="-155" dirty="0">
                <a:latin typeface="Arial"/>
                <a:cs typeface="Arial"/>
              </a:rPr>
              <a:t>value </a:t>
            </a:r>
            <a:r>
              <a:rPr sz="2900" spc="-160" dirty="0">
                <a:latin typeface="Arial"/>
                <a:cs typeface="Arial"/>
              </a:rPr>
              <a:t>thresholding </a:t>
            </a:r>
            <a:r>
              <a:rPr sz="2900" spc="-50" dirty="0">
                <a:latin typeface="Arial"/>
                <a:cs typeface="Arial"/>
              </a:rPr>
              <a:t>will </a:t>
            </a:r>
            <a:r>
              <a:rPr sz="2900" spc="-175" dirty="0">
                <a:latin typeface="Arial"/>
                <a:cs typeface="Arial"/>
              </a:rPr>
              <a:t>not </a:t>
            </a:r>
            <a:r>
              <a:rPr sz="2900" spc="-125" dirty="0">
                <a:latin typeface="Arial"/>
                <a:cs typeface="Arial"/>
              </a:rPr>
              <a:t>work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65" dirty="0">
                <a:latin typeface="Arial"/>
                <a:cs typeface="Arial"/>
              </a:rPr>
              <a:t>divide </a:t>
            </a:r>
            <a:r>
              <a:rPr sz="2900" spc="-180" dirty="0">
                <a:latin typeface="Arial"/>
                <a:cs typeface="Arial"/>
              </a:rPr>
              <a:t>an  </a:t>
            </a:r>
            <a:r>
              <a:rPr sz="2900" spc="-150" dirty="0">
                <a:latin typeface="Arial"/>
                <a:cs typeface="Arial"/>
              </a:rPr>
              <a:t>image </a:t>
            </a:r>
            <a:r>
              <a:rPr sz="2900" spc="-140" dirty="0">
                <a:latin typeface="Arial"/>
                <a:cs typeface="Arial"/>
              </a:rPr>
              <a:t>into </a:t>
            </a:r>
            <a:r>
              <a:rPr sz="2900" spc="-280" dirty="0">
                <a:latin typeface="Arial"/>
                <a:cs typeface="Arial"/>
              </a:rPr>
              <a:t>sub </a:t>
            </a:r>
            <a:r>
              <a:rPr sz="2900" spc="-204" dirty="0">
                <a:latin typeface="Arial"/>
                <a:cs typeface="Arial"/>
              </a:rPr>
              <a:t>images </a:t>
            </a:r>
            <a:r>
              <a:rPr sz="2900" spc="-125" dirty="0">
                <a:latin typeface="Arial"/>
                <a:cs typeface="Arial"/>
              </a:rPr>
              <a:t>and </a:t>
            </a:r>
            <a:r>
              <a:rPr sz="2900" spc="-170" dirty="0">
                <a:latin typeface="Arial"/>
                <a:cs typeface="Arial"/>
              </a:rPr>
              <a:t>threshold </a:t>
            </a:r>
            <a:r>
              <a:rPr sz="2900" spc="-235" dirty="0">
                <a:latin typeface="Arial"/>
                <a:cs typeface="Arial"/>
              </a:rPr>
              <a:t>these  </a:t>
            </a:r>
            <a:r>
              <a:rPr sz="2900" spc="-85" dirty="0">
                <a:latin typeface="Arial"/>
                <a:cs typeface="Arial"/>
              </a:rPr>
              <a:t>individually</a:t>
            </a:r>
            <a:endParaRPr sz="2900">
              <a:latin typeface="Arial"/>
              <a:cs typeface="Arial"/>
            </a:endParaRPr>
          </a:p>
          <a:p>
            <a:pPr marL="332740" marR="179070" indent="-320675" algn="just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65" dirty="0">
                <a:latin typeface="Arial"/>
                <a:cs typeface="Arial"/>
              </a:rPr>
              <a:t>Since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70" dirty="0">
                <a:latin typeface="Arial"/>
                <a:cs typeface="Arial"/>
              </a:rPr>
              <a:t>threshold </a:t>
            </a:r>
            <a:r>
              <a:rPr sz="2900" spc="-20" dirty="0">
                <a:latin typeface="Arial"/>
                <a:cs typeface="Arial"/>
              </a:rPr>
              <a:t>for </a:t>
            </a:r>
            <a:r>
              <a:rPr sz="2900" spc="-185" dirty="0">
                <a:latin typeface="Arial"/>
                <a:cs typeface="Arial"/>
              </a:rPr>
              <a:t>each </a:t>
            </a:r>
            <a:r>
              <a:rPr sz="2900" spc="-50" dirty="0">
                <a:latin typeface="Arial"/>
                <a:cs typeface="Arial"/>
              </a:rPr>
              <a:t>pixel </a:t>
            </a:r>
            <a:r>
              <a:rPr sz="2900" spc="-170" dirty="0">
                <a:latin typeface="Arial"/>
                <a:cs typeface="Arial"/>
              </a:rPr>
              <a:t>depends </a:t>
            </a:r>
            <a:r>
              <a:rPr sz="2900" spc="-254" dirty="0">
                <a:latin typeface="Arial"/>
                <a:cs typeface="Arial"/>
              </a:rPr>
              <a:t>on </a:t>
            </a:r>
            <a:r>
              <a:rPr sz="2900" spc="-175" dirty="0">
                <a:latin typeface="Arial"/>
                <a:cs typeface="Arial"/>
              </a:rPr>
              <a:t>its  </a:t>
            </a:r>
            <a:r>
              <a:rPr sz="2900" spc="-135" dirty="0">
                <a:latin typeface="Arial"/>
                <a:cs typeface="Arial"/>
              </a:rPr>
              <a:t>location </a:t>
            </a:r>
            <a:r>
              <a:rPr sz="2900" spc="-150" dirty="0">
                <a:latin typeface="Arial"/>
                <a:cs typeface="Arial"/>
              </a:rPr>
              <a:t>within </a:t>
            </a:r>
            <a:r>
              <a:rPr sz="2900" spc="-180" dirty="0">
                <a:latin typeface="Arial"/>
                <a:cs typeface="Arial"/>
              </a:rPr>
              <a:t>an </a:t>
            </a:r>
            <a:r>
              <a:rPr sz="2900" spc="-150" dirty="0">
                <a:latin typeface="Arial"/>
                <a:cs typeface="Arial"/>
              </a:rPr>
              <a:t>image </a:t>
            </a:r>
            <a:r>
              <a:rPr sz="2900" spc="-215" dirty="0">
                <a:latin typeface="Arial"/>
                <a:cs typeface="Arial"/>
              </a:rPr>
              <a:t>this </a:t>
            </a:r>
            <a:r>
              <a:rPr sz="2900" spc="-180" dirty="0">
                <a:latin typeface="Arial"/>
                <a:cs typeface="Arial"/>
              </a:rPr>
              <a:t>technique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30" dirty="0">
                <a:latin typeface="Arial"/>
                <a:cs typeface="Arial"/>
              </a:rPr>
              <a:t>said </a:t>
            </a:r>
            <a:r>
              <a:rPr sz="2900" spc="-90" dirty="0">
                <a:latin typeface="Arial"/>
                <a:cs typeface="Arial"/>
              </a:rPr>
              <a:t>to  </a:t>
            </a:r>
            <a:r>
              <a:rPr sz="2900" i="1" spc="-155" dirty="0">
                <a:latin typeface="Arial"/>
                <a:cs typeface="Arial"/>
              </a:rPr>
              <a:t>adaptive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23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Basic </a:t>
            </a:r>
            <a:r>
              <a:rPr spc="-195" dirty="0"/>
              <a:t>Adaptive </a:t>
            </a:r>
            <a:r>
              <a:rPr spc="-280" dirty="0"/>
              <a:t>Thresholding</a:t>
            </a:r>
            <a:r>
              <a:rPr spc="-160" dirty="0"/>
              <a:t> </a:t>
            </a:r>
            <a:r>
              <a:rPr spc="-26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9933"/>
            <a:ext cx="831469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150" dirty="0">
                <a:latin typeface="Arial"/>
                <a:cs typeface="Arial"/>
              </a:rPr>
              <a:t>image </a:t>
            </a:r>
            <a:r>
              <a:rPr sz="2900" spc="-120" dirty="0">
                <a:latin typeface="Arial"/>
                <a:cs typeface="Arial"/>
              </a:rPr>
              <a:t>below </a:t>
            </a:r>
            <a:r>
              <a:rPr sz="2900" spc="-345" dirty="0">
                <a:latin typeface="Arial"/>
                <a:cs typeface="Arial"/>
              </a:rPr>
              <a:t>shows </a:t>
            </a:r>
            <a:r>
              <a:rPr sz="2900" spc="-175" dirty="0">
                <a:latin typeface="Arial"/>
                <a:cs typeface="Arial"/>
              </a:rPr>
              <a:t>an </a:t>
            </a:r>
            <a:r>
              <a:rPr sz="2900" spc="-130" dirty="0">
                <a:latin typeface="Arial"/>
                <a:cs typeface="Arial"/>
              </a:rPr>
              <a:t>example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240" dirty="0">
                <a:latin typeface="Arial"/>
                <a:cs typeface="Arial"/>
              </a:rPr>
              <a:t>using </a:t>
            </a:r>
            <a:r>
              <a:rPr sz="2900" spc="-60" dirty="0">
                <a:latin typeface="Arial"/>
                <a:cs typeface="Arial"/>
              </a:rPr>
              <a:t>adaptive  </a:t>
            </a:r>
            <a:r>
              <a:rPr sz="2900" spc="-160" dirty="0">
                <a:latin typeface="Arial"/>
                <a:cs typeface="Arial"/>
              </a:rPr>
              <a:t>thresholding </a:t>
            </a:r>
            <a:r>
              <a:rPr sz="2900" spc="-135" dirty="0">
                <a:latin typeface="Arial"/>
                <a:cs typeface="Arial"/>
              </a:rPr>
              <a:t>with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50" dirty="0">
                <a:latin typeface="Arial"/>
                <a:cs typeface="Arial"/>
              </a:rPr>
              <a:t>image </a:t>
            </a:r>
            <a:r>
              <a:rPr sz="2900" spc="-315" dirty="0">
                <a:latin typeface="Arial"/>
                <a:cs typeface="Arial"/>
              </a:rPr>
              <a:t>shown</a:t>
            </a:r>
            <a:r>
              <a:rPr sz="2900" spc="75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previously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949850"/>
            <a:ext cx="7594600" cy="15284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35" dirty="0">
                <a:latin typeface="Arial"/>
                <a:cs typeface="Arial"/>
              </a:rPr>
              <a:t>As </a:t>
            </a:r>
            <a:r>
              <a:rPr sz="2900" spc="-229" dirty="0">
                <a:latin typeface="Arial"/>
                <a:cs typeface="Arial"/>
              </a:rPr>
              <a:t>can </a:t>
            </a:r>
            <a:r>
              <a:rPr sz="2900" spc="-90" dirty="0">
                <a:latin typeface="Arial"/>
                <a:cs typeface="Arial"/>
              </a:rPr>
              <a:t>be </a:t>
            </a:r>
            <a:r>
              <a:rPr sz="2900" spc="-290" dirty="0">
                <a:latin typeface="Arial"/>
                <a:cs typeface="Arial"/>
              </a:rPr>
              <a:t>seen </a:t>
            </a:r>
            <a:r>
              <a:rPr sz="2900" spc="-375" dirty="0">
                <a:latin typeface="Arial"/>
                <a:cs typeface="Arial"/>
              </a:rPr>
              <a:t>success </a:t>
            </a:r>
            <a:r>
              <a:rPr sz="2900" spc="-250" dirty="0">
                <a:latin typeface="Arial"/>
                <a:cs typeface="Arial"/>
              </a:rPr>
              <a:t>is</a:t>
            </a:r>
            <a:r>
              <a:rPr sz="2900" spc="-200" dirty="0">
                <a:latin typeface="Arial"/>
                <a:cs typeface="Arial"/>
              </a:rPr>
              <a:t> </a:t>
            </a:r>
            <a:r>
              <a:rPr sz="2900" spc="-150" dirty="0">
                <a:latin typeface="Arial"/>
                <a:cs typeface="Arial"/>
              </a:rPr>
              <a:t>mixed</a:t>
            </a:r>
            <a:endParaRPr sz="29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54" dirty="0">
                <a:latin typeface="Arial"/>
                <a:cs typeface="Arial"/>
              </a:rPr>
              <a:t>But, </a:t>
            </a:r>
            <a:r>
              <a:rPr sz="2900" spc="-195" dirty="0">
                <a:latin typeface="Arial"/>
                <a:cs typeface="Arial"/>
              </a:rPr>
              <a:t>we </a:t>
            </a:r>
            <a:r>
              <a:rPr sz="2900" spc="-229" dirty="0">
                <a:latin typeface="Arial"/>
                <a:cs typeface="Arial"/>
              </a:rPr>
              <a:t>can </a:t>
            </a:r>
            <a:r>
              <a:rPr sz="2900" spc="-95" dirty="0">
                <a:latin typeface="Arial"/>
                <a:cs typeface="Arial"/>
              </a:rPr>
              <a:t>further </a:t>
            </a:r>
            <a:r>
              <a:rPr sz="2900" spc="-135" dirty="0">
                <a:latin typeface="Arial"/>
                <a:cs typeface="Arial"/>
              </a:rPr>
              <a:t>subdivide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85" dirty="0">
                <a:latin typeface="Arial"/>
                <a:cs typeface="Arial"/>
              </a:rPr>
              <a:t>troublesome </a:t>
            </a:r>
            <a:r>
              <a:rPr sz="2900" spc="-280" dirty="0">
                <a:latin typeface="Arial"/>
                <a:cs typeface="Arial"/>
              </a:rPr>
              <a:t>sub  </a:t>
            </a:r>
            <a:r>
              <a:rPr sz="2900" spc="-204" dirty="0">
                <a:latin typeface="Arial"/>
                <a:cs typeface="Arial"/>
              </a:rPr>
              <a:t>images </a:t>
            </a:r>
            <a:r>
              <a:rPr sz="2900" spc="-20" dirty="0">
                <a:latin typeface="Arial"/>
                <a:cs typeface="Arial"/>
              </a:rPr>
              <a:t>for </a:t>
            </a:r>
            <a:r>
              <a:rPr sz="2900" spc="-200" dirty="0">
                <a:latin typeface="Arial"/>
                <a:cs typeface="Arial"/>
              </a:rPr>
              <a:t>more</a:t>
            </a:r>
            <a:r>
              <a:rPr sz="2900" spc="150" dirty="0">
                <a:latin typeface="Arial"/>
                <a:cs typeface="Arial"/>
              </a:rPr>
              <a:t> </a:t>
            </a:r>
            <a:r>
              <a:rPr sz="2900" spc="-375" dirty="0">
                <a:latin typeface="Arial"/>
                <a:cs typeface="Arial"/>
              </a:rPr>
              <a:t>success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1612" y="2802670"/>
            <a:ext cx="4978848" cy="1967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235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What </a:t>
            </a:r>
            <a:r>
              <a:rPr sz="4400" spc="-335" dirty="0"/>
              <a:t>is </a:t>
            </a:r>
            <a:r>
              <a:rPr sz="4400" spc="-125" dirty="0"/>
              <a:t>a</a:t>
            </a:r>
            <a:r>
              <a:rPr sz="4400" spc="480" dirty="0"/>
              <a:t> </a:t>
            </a:r>
            <a:r>
              <a:rPr sz="4400" spc="-390" dirty="0"/>
              <a:t>Region?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61541"/>
            <a:ext cx="7334250" cy="43815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2740" marR="325120" indent="-320675">
              <a:lnSpc>
                <a:spcPts val="3460"/>
              </a:lnSpc>
              <a:spcBef>
                <a:spcPts val="53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  <a:tab pos="3492500" algn="l"/>
              </a:tabLst>
            </a:pPr>
            <a:r>
              <a:rPr sz="3200" b="1" spc="-335" dirty="0">
                <a:solidFill>
                  <a:srgbClr val="C00000"/>
                </a:solidFill>
                <a:latin typeface="Arial"/>
                <a:cs typeface="Arial"/>
              </a:rPr>
              <a:t>Basic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75" dirty="0">
                <a:solidFill>
                  <a:srgbClr val="C00000"/>
                </a:solidFill>
                <a:latin typeface="Arial"/>
                <a:cs typeface="Arial"/>
              </a:rPr>
              <a:t>definition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50" dirty="0">
                <a:solidFill>
                  <a:srgbClr val="C00000"/>
                </a:solidFill>
                <a:latin typeface="Arial"/>
                <a:cs typeface="Arial"/>
              </a:rPr>
              <a:t>:-	</a:t>
            </a:r>
            <a:r>
              <a:rPr sz="3200" spc="-200" dirty="0">
                <a:latin typeface="Arial"/>
                <a:cs typeface="Arial"/>
              </a:rPr>
              <a:t>A </a:t>
            </a:r>
            <a:r>
              <a:rPr sz="3200" spc="-130" dirty="0">
                <a:latin typeface="Arial"/>
                <a:cs typeface="Arial"/>
              </a:rPr>
              <a:t>group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29" dirty="0">
                <a:latin typeface="Arial"/>
                <a:cs typeface="Arial"/>
              </a:rPr>
              <a:t>connected  </a:t>
            </a:r>
            <a:r>
              <a:rPr sz="3200" spc="-135" dirty="0">
                <a:latin typeface="Arial"/>
                <a:cs typeface="Arial"/>
              </a:rPr>
              <a:t>pixels </a:t>
            </a:r>
            <a:r>
              <a:rPr sz="3200" spc="-145" dirty="0">
                <a:latin typeface="Arial"/>
                <a:cs typeface="Arial"/>
              </a:rPr>
              <a:t>with </a:t>
            </a:r>
            <a:r>
              <a:rPr sz="3200" spc="-160" dirty="0">
                <a:latin typeface="Arial"/>
                <a:cs typeface="Arial"/>
              </a:rPr>
              <a:t>similar</a:t>
            </a:r>
            <a:r>
              <a:rPr sz="3200" spc="18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properties.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D8046"/>
              </a:buClr>
              <a:buFont typeface="Wingdings"/>
              <a:buChar char=""/>
            </a:pPr>
            <a:endParaRPr sz="4200">
              <a:latin typeface="Arial"/>
              <a:cs typeface="Arial"/>
            </a:endParaRPr>
          </a:p>
          <a:p>
            <a:pPr marL="332740" marR="5080" indent="-320675">
              <a:lnSpc>
                <a:spcPts val="346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45" dirty="0">
                <a:latin typeface="Arial"/>
                <a:cs typeface="Arial"/>
              </a:rPr>
              <a:t>Important </a:t>
            </a:r>
            <a:r>
              <a:rPr sz="3200" spc="-195" dirty="0">
                <a:latin typeface="Arial"/>
                <a:cs typeface="Arial"/>
              </a:rPr>
              <a:t>in </a:t>
            </a:r>
            <a:r>
              <a:rPr sz="3200" spc="-105" dirty="0">
                <a:latin typeface="Arial"/>
                <a:cs typeface="Arial"/>
              </a:rPr>
              <a:t>interpreting </a:t>
            </a:r>
            <a:r>
              <a:rPr sz="3200" spc="-195" dirty="0">
                <a:latin typeface="Arial"/>
                <a:cs typeface="Arial"/>
              </a:rPr>
              <a:t>an </a:t>
            </a:r>
            <a:r>
              <a:rPr sz="3200" spc="-165" dirty="0">
                <a:latin typeface="Arial"/>
                <a:cs typeface="Arial"/>
              </a:rPr>
              <a:t>image </a:t>
            </a:r>
            <a:r>
              <a:rPr sz="3200" spc="-240" dirty="0">
                <a:latin typeface="Arial"/>
                <a:cs typeface="Arial"/>
              </a:rPr>
              <a:t>because  </a:t>
            </a:r>
            <a:r>
              <a:rPr sz="3200" spc="-180" dirty="0">
                <a:latin typeface="Arial"/>
                <a:cs typeface="Arial"/>
              </a:rPr>
              <a:t>they </a:t>
            </a:r>
            <a:r>
              <a:rPr sz="3200" spc="-204" dirty="0">
                <a:latin typeface="Arial"/>
                <a:cs typeface="Arial"/>
              </a:rPr>
              <a:t>may </a:t>
            </a:r>
            <a:r>
              <a:rPr sz="3200" spc="-185" dirty="0">
                <a:latin typeface="Arial"/>
                <a:cs typeface="Arial"/>
              </a:rPr>
              <a:t>correspond </a:t>
            </a:r>
            <a:r>
              <a:rPr sz="3200" spc="-100" dirty="0">
                <a:latin typeface="Arial"/>
                <a:cs typeface="Arial"/>
              </a:rPr>
              <a:t>to </a:t>
            </a:r>
            <a:r>
              <a:rPr sz="3200" spc="-190" dirty="0">
                <a:latin typeface="Arial"/>
                <a:cs typeface="Arial"/>
              </a:rPr>
              <a:t>objects </a:t>
            </a:r>
            <a:r>
              <a:rPr sz="3200" spc="-195" dirty="0">
                <a:latin typeface="Arial"/>
                <a:cs typeface="Arial"/>
              </a:rPr>
              <a:t>in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a </a:t>
            </a:r>
            <a:r>
              <a:rPr sz="3200" spc="-310" dirty="0">
                <a:latin typeface="Arial"/>
                <a:cs typeface="Arial"/>
              </a:rPr>
              <a:t>scene.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D8046"/>
              </a:buClr>
              <a:buFont typeface="Wingdings"/>
              <a:buChar char=""/>
            </a:pPr>
            <a:endParaRPr sz="4150">
              <a:latin typeface="Arial"/>
              <a:cs typeface="Arial"/>
            </a:endParaRPr>
          </a:p>
          <a:p>
            <a:pPr marL="332740" marR="158750" indent="-320675">
              <a:lnSpc>
                <a:spcPct val="9000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254" dirty="0">
                <a:latin typeface="Arial"/>
                <a:cs typeface="Arial"/>
              </a:rPr>
              <a:t>For </a:t>
            </a:r>
            <a:r>
              <a:rPr sz="3200" spc="-160" dirty="0">
                <a:latin typeface="Arial"/>
                <a:cs typeface="Arial"/>
              </a:rPr>
              <a:t>correct </a:t>
            </a:r>
            <a:r>
              <a:rPr sz="3200" spc="-110" dirty="0">
                <a:latin typeface="Arial"/>
                <a:cs typeface="Arial"/>
              </a:rPr>
              <a:t>interpretation, </a:t>
            </a:r>
            <a:r>
              <a:rPr sz="3200" spc="-165" dirty="0">
                <a:latin typeface="Arial"/>
                <a:cs typeface="Arial"/>
              </a:rPr>
              <a:t>image </a:t>
            </a:r>
            <a:r>
              <a:rPr sz="3200" spc="-355" dirty="0">
                <a:latin typeface="Arial"/>
                <a:cs typeface="Arial"/>
              </a:rPr>
              <a:t>must </a:t>
            </a:r>
            <a:r>
              <a:rPr sz="3200" spc="-95" dirty="0">
                <a:latin typeface="Arial"/>
                <a:cs typeface="Arial"/>
              </a:rPr>
              <a:t>be  </a:t>
            </a:r>
            <a:r>
              <a:rPr sz="3200" spc="-75" dirty="0">
                <a:latin typeface="Arial"/>
                <a:cs typeface="Arial"/>
              </a:rPr>
              <a:t>partitioned </a:t>
            </a:r>
            <a:r>
              <a:rPr sz="3200" spc="-150" dirty="0">
                <a:latin typeface="Arial"/>
                <a:cs typeface="Arial"/>
              </a:rPr>
              <a:t>into </a:t>
            </a:r>
            <a:r>
              <a:rPr sz="3200" spc="-185" dirty="0">
                <a:latin typeface="Arial"/>
                <a:cs typeface="Arial"/>
              </a:rPr>
              <a:t>regions </a:t>
            </a:r>
            <a:r>
              <a:rPr sz="3200" spc="-110" dirty="0">
                <a:latin typeface="Arial"/>
                <a:cs typeface="Arial"/>
              </a:rPr>
              <a:t>that </a:t>
            </a:r>
            <a:r>
              <a:rPr sz="3200" spc="-185" dirty="0">
                <a:latin typeface="Arial"/>
                <a:cs typeface="Arial"/>
              </a:rPr>
              <a:t>correspond </a:t>
            </a:r>
            <a:r>
              <a:rPr sz="3200" spc="-100" dirty="0">
                <a:latin typeface="Arial"/>
                <a:cs typeface="Arial"/>
              </a:rPr>
              <a:t>to  </a:t>
            </a:r>
            <a:r>
              <a:rPr sz="3200" spc="-185" dirty="0">
                <a:latin typeface="Arial"/>
                <a:cs typeface="Arial"/>
              </a:rPr>
              <a:t>objects </a:t>
            </a:r>
            <a:r>
              <a:rPr sz="3200" spc="-90" dirty="0">
                <a:latin typeface="Arial"/>
                <a:cs typeface="Arial"/>
              </a:rPr>
              <a:t>or </a:t>
            </a:r>
            <a:r>
              <a:rPr sz="3200" spc="-110" dirty="0">
                <a:latin typeface="Arial"/>
                <a:cs typeface="Arial"/>
              </a:rPr>
              <a:t>parts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04" dirty="0">
                <a:latin typeface="Arial"/>
                <a:cs typeface="Arial"/>
              </a:rPr>
              <a:t>an</a:t>
            </a:r>
            <a:r>
              <a:rPr sz="3200" spc="39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object.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266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25" dirty="0"/>
              <a:t>The </a:t>
            </a:r>
            <a:r>
              <a:rPr sz="4400" spc="-335" dirty="0"/>
              <a:t>Segmentation</a:t>
            </a:r>
            <a:r>
              <a:rPr sz="4400" spc="-550" dirty="0"/>
              <a:t> </a:t>
            </a:r>
            <a:r>
              <a:rPr sz="4400" spc="-355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97533"/>
            <a:ext cx="780351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11785" algn="l"/>
              </a:tabLst>
            </a:pPr>
            <a:r>
              <a:rPr sz="2900" spc="-185" dirty="0">
                <a:latin typeface="Arial"/>
                <a:cs typeface="Arial"/>
              </a:rPr>
              <a:t>Segmentation </a:t>
            </a:r>
            <a:r>
              <a:rPr sz="2900" spc="-150" dirty="0">
                <a:latin typeface="Arial"/>
                <a:cs typeface="Arial"/>
              </a:rPr>
              <a:t>attempts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60" dirty="0">
                <a:latin typeface="Arial"/>
                <a:cs typeface="Arial"/>
              </a:rPr>
              <a:t>partition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25" dirty="0">
                <a:latin typeface="Arial"/>
                <a:cs typeface="Arial"/>
              </a:rPr>
              <a:t>pixels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an  </a:t>
            </a:r>
            <a:r>
              <a:rPr sz="2900" spc="-150" dirty="0">
                <a:latin typeface="Arial"/>
                <a:cs typeface="Arial"/>
              </a:rPr>
              <a:t>image </a:t>
            </a:r>
            <a:r>
              <a:rPr sz="2900" spc="-140" dirty="0">
                <a:latin typeface="Arial"/>
                <a:cs typeface="Arial"/>
              </a:rPr>
              <a:t>into </a:t>
            </a:r>
            <a:r>
              <a:rPr sz="2900" spc="-180" dirty="0">
                <a:latin typeface="Arial"/>
                <a:cs typeface="Arial"/>
              </a:rPr>
              <a:t>groups </a:t>
            </a:r>
            <a:r>
              <a:rPr sz="2900" spc="-100" dirty="0">
                <a:latin typeface="Arial"/>
                <a:cs typeface="Arial"/>
              </a:rPr>
              <a:t>that </a:t>
            </a:r>
            <a:r>
              <a:rPr sz="2900" spc="-135" dirty="0">
                <a:latin typeface="Arial"/>
                <a:cs typeface="Arial"/>
              </a:rPr>
              <a:t>strongly </a:t>
            </a:r>
            <a:r>
              <a:rPr sz="2900" spc="-95" dirty="0">
                <a:latin typeface="Arial"/>
                <a:cs typeface="Arial"/>
              </a:rPr>
              <a:t>correlate </a:t>
            </a:r>
            <a:r>
              <a:rPr sz="2900" spc="-135" dirty="0">
                <a:latin typeface="Arial"/>
                <a:cs typeface="Arial"/>
              </a:rPr>
              <a:t>with </a:t>
            </a:r>
            <a:r>
              <a:rPr sz="2900" spc="-175" dirty="0">
                <a:latin typeface="Arial"/>
                <a:cs typeface="Arial"/>
              </a:rPr>
              <a:t>the  </a:t>
            </a:r>
            <a:r>
              <a:rPr sz="2900" spc="-170" dirty="0">
                <a:latin typeface="Arial"/>
                <a:cs typeface="Arial"/>
              </a:rPr>
              <a:t>objects </a:t>
            </a:r>
            <a:r>
              <a:rPr sz="2900" spc="-180" dirty="0">
                <a:latin typeface="Arial"/>
                <a:cs typeface="Arial"/>
              </a:rPr>
              <a:t>in an</a:t>
            </a:r>
            <a:r>
              <a:rPr sz="2900" spc="300" dirty="0">
                <a:latin typeface="Arial"/>
                <a:cs typeface="Arial"/>
              </a:rPr>
              <a:t> </a:t>
            </a:r>
            <a:r>
              <a:rPr sz="2900" spc="-150" dirty="0">
                <a:latin typeface="Arial"/>
                <a:cs typeface="Arial"/>
              </a:rPr>
              <a:t>image</a:t>
            </a:r>
            <a:endParaRPr sz="2900">
              <a:latin typeface="Arial"/>
              <a:cs typeface="Arial"/>
            </a:endParaRPr>
          </a:p>
          <a:p>
            <a:pPr marL="12700" marR="14351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11785" algn="l"/>
              </a:tabLst>
            </a:pPr>
            <a:r>
              <a:rPr sz="2900" spc="-114" dirty="0">
                <a:latin typeface="Arial"/>
                <a:cs typeface="Arial"/>
              </a:rPr>
              <a:t>Typically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70" dirty="0">
                <a:latin typeface="Arial"/>
                <a:cs typeface="Arial"/>
              </a:rPr>
              <a:t>first </a:t>
            </a:r>
            <a:r>
              <a:rPr sz="2900" spc="-170" dirty="0">
                <a:latin typeface="Arial"/>
                <a:cs typeface="Arial"/>
              </a:rPr>
              <a:t>step </a:t>
            </a:r>
            <a:r>
              <a:rPr sz="2900" spc="-180" dirty="0">
                <a:latin typeface="Arial"/>
                <a:cs typeface="Arial"/>
              </a:rPr>
              <a:t>in </a:t>
            </a:r>
            <a:r>
              <a:rPr sz="2900" spc="-145" dirty="0">
                <a:latin typeface="Arial"/>
                <a:cs typeface="Arial"/>
              </a:rPr>
              <a:t>any </a:t>
            </a:r>
            <a:r>
              <a:rPr sz="2900" spc="-135" dirty="0">
                <a:latin typeface="Arial"/>
                <a:cs typeface="Arial"/>
              </a:rPr>
              <a:t>automated </a:t>
            </a:r>
            <a:r>
              <a:rPr sz="2900" spc="-190" dirty="0">
                <a:latin typeface="Arial"/>
                <a:cs typeface="Arial"/>
              </a:rPr>
              <a:t>computer  </a:t>
            </a:r>
            <a:r>
              <a:rPr sz="2900" spc="-200" dirty="0">
                <a:latin typeface="Arial"/>
                <a:cs typeface="Arial"/>
              </a:rPr>
              <a:t>vision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90" dirty="0">
                <a:latin typeface="Arial"/>
                <a:cs typeface="Arial"/>
              </a:rPr>
              <a:t>application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255" y="4191000"/>
            <a:ext cx="3066288" cy="2246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497067" y="4187952"/>
            <a:ext cx="3068320" cy="2251075"/>
            <a:chOff x="5497067" y="4187952"/>
            <a:chExt cx="3068320" cy="2251075"/>
          </a:xfrm>
        </p:grpSpPr>
        <p:sp>
          <p:nvSpPr>
            <p:cNvPr id="6" name="object 6"/>
            <p:cNvSpPr/>
            <p:nvPr/>
          </p:nvSpPr>
          <p:spPr>
            <a:xfrm>
              <a:off x="5497067" y="4191000"/>
              <a:ext cx="3067812" cy="2247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30595" y="4187952"/>
              <a:ext cx="2992120" cy="2204085"/>
            </a:xfrm>
            <a:custGeom>
              <a:avLst/>
              <a:gdLst/>
              <a:ahLst/>
              <a:cxnLst/>
              <a:rect l="l" t="t" r="r" b="b"/>
              <a:pathLst>
                <a:path w="2992120" h="2204085">
                  <a:moveTo>
                    <a:pt x="2991611" y="0"/>
                  </a:moveTo>
                  <a:lnTo>
                    <a:pt x="0" y="0"/>
                  </a:lnTo>
                  <a:lnTo>
                    <a:pt x="0" y="2203704"/>
                  </a:lnTo>
                  <a:lnTo>
                    <a:pt x="2991611" y="2203704"/>
                  </a:lnTo>
                  <a:lnTo>
                    <a:pt x="2991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53911" y="4334256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5" h="520064">
                  <a:moveTo>
                    <a:pt x="259841" y="0"/>
                  </a:moveTo>
                  <a:lnTo>
                    <a:pt x="213134" y="4186"/>
                  </a:lnTo>
                  <a:lnTo>
                    <a:pt x="169173" y="16256"/>
                  </a:lnTo>
                  <a:lnTo>
                    <a:pt x="128693" y="35475"/>
                  </a:lnTo>
                  <a:lnTo>
                    <a:pt x="92427" y="61110"/>
                  </a:lnTo>
                  <a:lnTo>
                    <a:pt x="61110" y="92427"/>
                  </a:lnTo>
                  <a:lnTo>
                    <a:pt x="35475" y="128693"/>
                  </a:lnTo>
                  <a:lnTo>
                    <a:pt x="16255" y="169173"/>
                  </a:lnTo>
                  <a:lnTo>
                    <a:pt x="4186" y="213134"/>
                  </a:lnTo>
                  <a:lnTo>
                    <a:pt x="0" y="259842"/>
                  </a:lnTo>
                  <a:lnTo>
                    <a:pt x="4186" y="306549"/>
                  </a:lnTo>
                  <a:lnTo>
                    <a:pt x="16255" y="350510"/>
                  </a:lnTo>
                  <a:lnTo>
                    <a:pt x="35475" y="390990"/>
                  </a:lnTo>
                  <a:lnTo>
                    <a:pt x="61110" y="427256"/>
                  </a:lnTo>
                  <a:lnTo>
                    <a:pt x="92427" y="458573"/>
                  </a:lnTo>
                  <a:lnTo>
                    <a:pt x="128693" y="484208"/>
                  </a:lnTo>
                  <a:lnTo>
                    <a:pt x="169173" y="503428"/>
                  </a:lnTo>
                  <a:lnTo>
                    <a:pt x="213134" y="515497"/>
                  </a:lnTo>
                  <a:lnTo>
                    <a:pt x="259841" y="519684"/>
                  </a:lnTo>
                  <a:lnTo>
                    <a:pt x="306549" y="515497"/>
                  </a:lnTo>
                  <a:lnTo>
                    <a:pt x="350510" y="503427"/>
                  </a:lnTo>
                  <a:lnTo>
                    <a:pt x="390990" y="484208"/>
                  </a:lnTo>
                  <a:lnTo>
                    <a:pt x="427256" y="458573"/>
                  </a:lnTo>
                  <a:lnTo>
                    <a:pt x="458573" y="427256"/>
                  </a:lnTo>
                  <a:lnTo>
                    <a:pt x="484208" y="390990"/>
                  </a:lnTo>
                  <a:lnTo>
                    <a:pt x="503428" y="350510"/>
                  </a:lnTo>
                  <a:lnTo>
                    <a:pt x="515497" y="306549"/>
                  </a:lnTo>
                  <a:lnTo>
                    <a:pt x="519684" y="259842"/>
                  </a:lnTo>
                  <a:lnTo>
                    <a:pt x="515497" y="213134"/>
                  </a:lnTo>
                  <a:lnTo>
                    <a:pt x="503428" y="169173"/>
                  </a:lnTo>
                  <a:lnTo>
                    <a:pt x="484208" y="128693"/>
                  </a:lnTo>
                  <a:lnTo>
                    <a:pt x="458573" y="92427"/>
                  </a:lnTo>
                  <a:lnTo>
                    <a:pt x="427256" y="61110"/>
                  </a:lnTo>
                  <a:lnTo>
                    <a:pt x="390990" y="35475"/>
                  </a:lnTo>
                  <a:lnTo>
                    <a:pt x="350510" y="16256"/>
                  </a:lnTo>
                  <a:lnTo>
                    <a:pt x="306549" y="41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8211" y="5096256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546" y="0"/>
                  </a:moveTo>
                  <a:lnTo>
                    <a:pt x="130351" y="6342"/>
                  </a:lnTo>
                  <a:lnTo>
                    <a:pt x="87940" y="24242"/>
                  </a:lnTo>
                  <a:lnTo>
                    <a:pt x="52006" y="52006"/>
                  </a:lnTo>
                  <a:lnTo>
                    <a:pt x="24242" y="87940"/>
                  </a:lnTo>
                  <a:lnTo>
                    <a:pt x="6342" y="130351"/>
                  </a:lnTo>
                  <a:lnTo>
                    <a:pt x="0" y="177546"/>
                  </a:lnTo>
                  <a:lnTo>
                    <a:pt x="6342" y="224740"/>
                  </a:lnTo>
                  <a:lnTo>
                    <a:pt x="24242" y="267151"/>
                  </a:lnTo>
                  <a:lnTo>
                    <a:pt x="52006" y="303085"/>
                  </a:lnTo>
                  <a:lnTo>
                    <a:pt x="87940" y="330849"/>
                  </a:lnTo>
                  <a:lnTo>
                    <a:pt x="130351" y="348749"/>
                  </a:lnTo>
                  <a:lnTo>
                    <a:pt x="177546" y="355092"/>
                  </a:lnTo>
                  <a:lnTo>
                    <a:pt x="224740" y="348749"/>
                  </a:lnTo>
                  <a:lnTo>
                    <a:pt x="267151" y="330849"/>
                  </a:lnTo>
                  <a:lnTo>
                    <a:pt x="303085" y="303085"/>
                  </a:lnTo>
                  <a:lnTo>
                    <a:pt x="330849" y="267151"/>
                  </a:lnTo>
                  <a:lnTo>
                    <a:pt x="348749" y="224740"/>
                  </a:lnTo>
                  <a:lnTo>
                    <a:pt x="355091" y="177546"/>
                  </a:lnTo>
                  <a:lnTo>
                    <a:pt x="348749" y="130351"/>
                  </a:lnTo>
                  <a:lnTo>
                    <a:pt x="330849" y="87940"/>
                  </a:lnTo>
                  <a:lnTo>
                    <a:pt x="303085" y="52006"/>
                  </a:lnTo>
                  <a:lnTo>
                    <a:pt x="267151" y="24242"/>
                  </a:lnTo>
                  <a:lnTo>
                    <a:pt x="224740" y="6342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1199" y="547725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5"/>
                  </a:lnTo>
                  <a:lnTo>
                    <a:pt x="132079" y="36412"/>
                  </a:lnTo>
                  <a:lnTo>
                    <a:pt x="94858" y="62724"/>
                  </a:lnTo>
                  <a:lnTo>
                    <a:pt x="62716" y="94868"/>
                  </a:lnTo>
                  <a:lnTo>
                    <a:pt x="36406" y="132091"/>
                  </a:lnTo>
                  <a:lnTo>
                    <a:pt x="16682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20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7" y="173639"/>
                  </a:lnTo>
                  <a:lnTo>
                    <a:pt x="496993" y="132091"/>
                  </a:lnTo>
                  <a:lnTo>
                    <a:pt x="470683" y="94868"/>
                  </a:lnTo>
                  <a:lnTo>
                    <a:pt x="438541" y="62724"/>
                  </a:lnTo>
                  <a:lnTo>
                    <a:pt x="401319" y="36412"/>
                  </a:lnTo>
                  <a:lnTo>
                    <a:pt x="359770" y="16685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6A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3011" y="559155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96" y="0"/>
                  </a:moveTo>
                  <a:lnTo>
                    <a:pt x="223770" y="4395"/>
                  </a:lnTo>
                  <a:lnTo>
                    <a:pt x="177624" y="17066"/>
                  </a:lnTo>
                  <a:lnTo>
                    <a:pt x="135128" y="37244"/>
                  </a:lnTo>
                  <a:lnTo>
                    <a:pt x="97053" y="64158"/>
                  </a:lnTo>
                  <a:lnTo>
                    <a:pt x="64171" y="97037"/>
                  </a:lnTo>
                  <a:lnTo>
                    <a:pt x="37253" y="135111"/>
                  </a:lnTo>
                  <a:lnTo>
                    <a:pt x="17071" y="177609"/>
                  </a:lnTo>
                  <a:lnTo>
                    <a:pt x="4396" y="223760"/>
                  </a:lnTo>
                  <a:lnTo>
                    <a:pt x="0" y="272796"/>
                  </a:lnTo>
                  <a:lnTo>
                    <a:pt x="4396" y="321831"/>
                  </a:lnTo>
                  <a:lnTo>
                    <a:pt x="17071" y="367982"/>
                  </a:lnTo>
                  <a:lnTo>
                    <a:pt x="37253" y="410480"/>
                  </a:lnTo>
                  <a:lnTo>
                    <a:pt x="64171" y="448554"/>
                  </a:lnTo>
                  <a:lnTo>
                    <a:pt x="97053" y="481433"/>
                  </a:lnTo>
                  <a:lnTo>
                    <a:pt x="135128" y="508347"/>
                  </a:lnTo>
                  <a:lnTo>
                    <a:pt x="177624" y="528525"/>
                  </a:lnTo>
                  <a:lnTo>
                    <a:pt x="223770" y="541196"/>
                  </a:lnTo>
                  <a:lnTo>
                    <a:pt x="272796" y="545592"/>
                  </a:lnTo>
                  <a:lnTo>
                    <a:pt x="321821" y="541196"/>
                  </a:lnTo>
                  <a:lnTo>
                    <a:pt x="367967" y="528525"/>
                  </a:lnTo>
                  <a:lnTo>
                    <a:pt x="410463" y="508347"/>
                  </a:lnTo>
                  <a:lnTo>
                    <a:pt x="448538" y="481433"/>
                  </a:lnTo>
                  <a:lnTo>
                    <a:pt x="481420" y="448554"/>
                  </a:lnTo>
                  <a:lnTo>
                    <a:pt x="508338" y="410480"/>
                  </a:lnTo>
                  <a:lnTo>
                    <a:pt x="528520" y="367982"/>
                  </a:lnTo>
                  <a:lnTo>
                    <a:pt x="541195" y="321831"/>
                  </a:lnTo>
                  <a:lnTo>
                    <a:pt x="545592" y="272796"/>
                  </a:lnTo>
                  <a:lnTo>
                    <a:pt x="541195" y="223760"/>
                  </a:lnTo>
                  <a:lnTo>
                    <a:pt x="528520" y="177609"/>
                  </a:lnTo>
                  <a:lnTo>
                    <a:pt x="508338" y="135111"/>
                  </a:lnTo>
                  <a:lnTo>
                    <a:pt x="481420" y="97037"/>
                  </a:lnTo>
                  <a:lnTo>
                    <a:pt x="448538" y="64158"/>
                  </a:lnTo>
                  <a:lnTo>
                    <a:pt x="410463" y="37244"/>
                  </a:lnTo>
                  <a:lnTo>
                    <a:pt x="367967" y="17066"/>
                  </a:lnTo>
                  <a:lnTo>
                    <a:pt x="321821" y="4395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58100" y="4815840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4" h="527685">
                  <a:moveTo>
                    <a:pt x="263651" y="0"/>
                  </a:moveTo>
                  <a:lnTo>
                    <a:pt x="216244" y="4245"/>
                  </a:lnTo>
                  <a:lnTo>
                    <a:pt x="171631" y="16488"/>
                  </a:lnTo>
                  <a:lnTo>
                    <a:pt x="130555" y="35983"/>
                  </a:lnTo>
                  <a:lnTo>
                    <a:pt x="93760" y="61988"/>
                  </a:lnTo>
                  <a:lnTo>
                    <a:pt x="61988" y="93760"/>
                  </a:lnTo>
                  <a:lnTo>
                    <a:pt x="35983" y="130556"/>
                  </a:lnTo>
                  <a:lnTo>
                    <a:pt x="16488" y="171631"/>
                  </a:lnTo>
                  <a:lnTo>
                    <a:pt x="4245" y="216244"/>
                  </a:lnTo>
                  <a:lnTo>
                    <a:pt x="0" y="263652"/>
                  </a:lnTo>
                  <a:lnTo>
                    <a:pt x="4245" y="311059"/>
                  </a:lnTo>
                  <a:lnTo>
                    <a:pt x="16488" y="355672"/>
                  </a:lnTo>
                  <a:lnTo>
                    <a:pt x="35983" y="396748"/>
                  </a:lnTo>
                  <a:lnTo>
                    <a:pt x="61988" y="433543"/>
                  </a:lnTo>
                  <a:lnTo>
                    <a:pt x="93760" y="465315"/>
                  </a:lnTo>
                  <a:lnTo>
                    <a:pt x="130555" y="491320"/>
                  </a:lnTo>
                  <a:lnTo>
                    <a:pt x="171631" y="510815"/>
                  </a:lnTo>
                  <a:lnTo>
                    <a:pt x="216244" y="523058"/>
                  </a:lnTo>
                  <a:lnTo>
                    <a:pt x="263651" y="527304"/>
                  </a:lnTo>
                  <a:lnTo>
                    <a:pt x="311059" y="523058"/>
                  </a:lnTo>
                  <a:lnTo>
                    <a:pt x="355672" y="510815"/>
                  </a:lnTo>
                  <a:lnTo>
                    <a:pt x="396748" y="491320"/>
                  </a:lnTo>
                  <a:lnTo>
                    <a:pt x="433543" y="465315"/>
                  </a:lnTo>
                  <a:lnTo>
                    <a:pt x="465315" y="433543"/>
                  </a:lnTo>
                  <a:lnTo>
                    <a:pt x="491320" y="396748"/>
                  </a:lnTo>
                  <a:lnTo>
                    <a:pt x="510815" y="355672"/>
                  </a:lnTo>
                  <a:lnTo>
                    <a:pt x="523058" y="311059"/>
                  </a:lnTo>
                  <a:lnTo>
                    <a:pt x="527303" y="263652"/>
                  </a:lnTo>
                  <a:lnTo>
                    <a:pt x="523058" y="216244"/>
                  </a:lnTo>
                  <a:lnTo>
                    <a:pt x="510815" y="171631"/>
                  </a:lnTo>
                  <a:lnTo>
                    <a:pt x="491320" y="130556"/>
                  </a:lnTo>
                  <a:lnTo>
                    <a:pt x="465315" y="93760"/>
                  </a:lnTo>
                  <a:lnTo>
                    <a:pt x="433543" y="61988"/>
                  </a:lnTo>
                  <a:lnTo>
                    <a:pt x="396748" y="35983"/>
                  </a:lnTo>
                  <a:lnTo>
                    <a:pt x="355672" y="16488"/>
                  </a:lnTo>
                  <a:lnTo>
                    <a:pt x="311059" y="424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72300" y="4917948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4" h="451485">
                  <a:moveTo>
                    <a:pt x="225551" y="0"/>
                  </a:moveTo>
                  <a:lnTo>
                    <a:pt x="180090" y="4581"/>
                  </a:lnTo>
                  <a:lnTo>
                    <a:pt x="137749" y="17722"/>
                  </a:lnTo>
                  <a:lnTo>
                    <a:pt x="99435" y="38515"/>
                  </a:lnTo>
                  <a:lnTo>
                    <a:pt x="66055" y="66055"/>
                  </a:lnTo>
                  <a:lnTo>
                    <a:pt x="38515" y="99435"/>
                  </a:lnTo>
                  <a:lnTo>
                    <a:pt x="17722" y="137749"/>
                  </a:lnTo>
                  <a:lnTo>
                    <a:pt x="4581" y="180090"/>
                  </a:lnTo>
                  <a:lnTo>
                    <a:pt x="0" y="225551"/>
                  </a:lnTo>
                  <a:lnTo>
                    <a:pt x="4581" y="271013"/>
                  </a:lnTo>
                  <a:lnTo>
                    <a:pt x="17722" y="313354"/>
                  </a:lnTo>
                  <a:lnTo>
                    <a:pt x="38515" y="351668"/>
                  </a:lnTo>
                  <a:lnTo>
                    <a:pt x="66055" y="385048"/>
                  </a:lnTo>
                  <a:lnTo>
                    <a:pt x="99435" y="412588"/>
                  </a:lnTo>
                  <a:lnTo>
                    <a:pt x="137749" y="433381"/>
                  </a:lnTo>
                  <a:lnTo>
                    <a:pt x="180090" y="446522"/>
                  </a:lnTo>
                  <a:lnTo>
                    <a:pt x="225551" y="451103"/>
                  </a:lnTo>
                  <a:lnTo>
                    <a:pt x="271013" y="446522"/>
                  </a:lnTo>
                  <a:lnTo>
                    <a:pt x="313354" y="433381"/>
                  </a:lnTo>
                  <a:lnTo>
                    <a:pt x="351668" y="412588"/>
                  </a:lnTo>
                  <a:lnTo>
                    <a:pt x="385048" y="385048"/>
                  </a:lnTo>
                  <a:lnTo>
                    <a:pt x="412588" y="351668"/>
                  </a:lnTo>
                  <a:lnTo>
                    <a:pt x="433381" y="313354"/>
                  </a:lnTo>
                  <a:lnTo>
                    <a:pt x="446522" y="271013"/>
                  </a:lnTo>
                  <a:lnTo>
                    <a:pt x="451103" y="225551"/>
                  </a:lnTo>
                  <a:lnTo>
                    <a:pt x="446522" y="180090"/>
                  </a:lnTo>
                  <a:lnTo>
                    <a:pt x="433381" y="137749"/>
                  </a:lnTo>
                  <a:lnTo>
                    <a:pt x="412588" y="99435"/>
                  </a:lnTo>
                  <a:lnTo>
                    <a:pt x="385048" y="66055"/>
                  </a:lnTo>
                  <a:lnTo>
                    <a:pt x="351668" y="38515"/>
                  </a:lnTo>
                  <a:lnTo>
                    <a:pt x="313354" y="17722"/>
                  </a:lnTo>
                  <a:lnTo>
                    <a:pt x="271013" y="4581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F7B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82611" y="4308348"/>
              <a:ext cx="437515" cy="439420"/>
            </a:xfrm>
            <a:custGeom>
              <a:avLst/>
              <a:gdLst/>
              <a:ahLst/>
              <a:cxnLst/>
              <a:rect l="l" t="t" r="r" b="b"/>
              <a:pathLst>
                <a:path w="437515" h="439420">
                  <a:moveTo>
                    <a:pt x="218694" y="0"/>
                  </a:moveTo>
                  <a:lnTo>
                    <a:pt x="168550" y="5798"/>
                  </a:lnTo>
                  <a:lnTo>
                    <a:pt x="122519" y="22313"/>
                  </a:lnTo>
                  <a:lnTo>
                    <a:pt x="81913" y="48225"/>
                  </a:lnTo>
                  <a:lnTo>
                    <a:pt x="48045" y="82216"/>
                  </a:lnTo>
                  <a:lnTo>
                    <a:pt x="22229" y="122964"/>
                  </a:lnTo>
                  <a:lnTo>
                    <a:pt x="5776" y="169150"/>
                  </a:lnTo>
                  <a:lnTo>
                    <a:pt x="0" y="219456"/>
                  </a:lnTo>
                  <a:lnTo>
                    <a:pt x="5776" y="269761"/>
                  </a:lnTo>
                  <a:lnTo>
                    <a:pt x="22229" y="315947"/>
                  </a:lnTo>
                  <a:lnTo>
                    <a:pt x="48045" y="356695"/>
                  </a:lnTo>
                  <a:lnTo>
                    <a:pt x="81913" y="390686"/>
                  </a:lnTo>
                  <a:lnTo>
                    <a:pt x="122519" y="416598"/>
                  </a:lnTo>
                  <a:lnTo>
                    <a:pt x="168550" y="433113"/>
                  </a:lnTo>
                  <a:lnTo>
                    <a:pt x="218694" y="438912"/>
                  </a:lnTo>
                  <a:lnTo>
                    <a:pt x="268837" y="433113"/>
                  </a:lnTo>
                  <a:lnTo>
                    <a:pt x="314868" y="416598"/>
                  </a:lnTo>
                  <a:lnTo>
                    <a:pt x="355474" y="390686"/>
                  </a:lnTo>
                  <a:lnTo>
                    <a:pt x="389342" y="356695"/>
                  </a:lnTo>
                  <a:lnTo>
                    <a:pt x="415158" y="315947"/>
                  </a:lnTo>
                  <a:lnTo>
                    <a:pt x="431611" y="269761"/>
                  </a:lnTo>
                  <a:lnTo>
                    <a:pt x="437388" y="219456"/>
                  </a:lnTo>
                  <a:lnTo>
                    <a:pt x="431611" y="169150"/>
                  </a:lnTo>
                  <a:lnTo>
                    <a:pt x="415158" y="122964"/>
                  </a:lnTo>
                  <a:lnTo>
                    <a:pt x="389342" y="82216"/>
                  </a:lnTo>
                  <a:lnTo>
                    <a:pt x="355474" y="48225"/>
                  </a:lnTo>
                  <a:lnTo>
                    <a:pt x="314868" y="22313"/>
                  </a:lnTo>
                  <a:lnTo>
                    <a:pt x="268837" y="5798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6F4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35595" y="5445252"/>
              <a:ext cx="445134" cy="445134"/>
            </a:xfrm>
            <a:custGeom>
              <a:avLst/>
              <a:gdLst/>
              <a:ahLst/>
              <a:cxnLst/>
              <a:rect l="l" t="t" r="r" b="b"/>
              <a:pathLst>
                <a:path w="445134" h="445135">
                  <a:moveTo>
                    <a:pt x="222503" y="0"/>
                  </a:moveTo>
                  <a:lnTo>
                    <a:pt x="177647" y="4518"/>
                  </a:lnTo>
                  <a:lnTo>
                    <a:pt x="135874" y="17478"/>
                  </a:lnTo>
                  <a:lnTo>
                    <a:pt x="98077" y="37986"/>
                  </a:lnTo>
                  <a:lnTo>
                    <a:pt x="65150" y="65150"/>
                  </a:lnTo>
                  <a:lnTo>
                    <a:pt x="37986" y="98077"/>
                  </a:lnTo>
                  <a:lnTo>
                    <a:pt x="17478" y="135874"/>
                  </a:lnTo>
                  <a:lnTo>
                    <a:pt x="4518" y="177647"/>
                  </a:lnTo>
                  <a:lnTo>
                    <a:pt x="0" y="222504"/>
                  </a:lnTo>
                  <a:lnTo>
                    <a:pt x="4518" y="267346"/>
                  </a:lnTo>
                  <a:lnTo>
                    <a:pt x="17478" y="309112"/>
                  </a:lnTo>
                  <a:lnTo>
                    <a:pt x="37986" y="346907"/>
                  </a:lnTo>
                  <a:lnTo>
                    <a:pt x="65150" y="379837"/>
                  </a:lnTo>
                  <a:lnTo>
                    <a:pt x="98077" y="407007"/>
                  </a:lnTo>
                  <a:lnTo>
                    <a:pt x="135874" y="427522"/>
                  </a:lnTo>
                  <a:lnTo>
                    <a:pt x="177647" y="440487"/>
                  </a:lnTo>
                  <a:lnTo>
                    <a:pt x="222503" y="445008"/>
                  </a:lnTo>
                  <a:lnTo>
                    <a:pt x="267360" y="440487"/>
                  </a:lnTo>
                  <a:lnTo>
                    <a:pt x="309133" y="427522"/>
                  </a:lnTo>
                  <a:lnTo>
                    <a:pt x="346930" y="407007"/>
                  </a:lnTo>
                  <a:lnTo>
                    <a:pt x="379857" y="379837"/>
                  </a:lnTo>
                  <a:lnTo>
                    <a:pt x="407021" y="346907"/>
                  </a:lnTo>
                  <a:lnTo>
                    <a:pt x="427529" y="309112"/>
                  </a:lnTo>
                  <a:lnTo>
                    <a:pt x="440489" y="267346"/>
                  </a:lnTo>
                  <a:lnTo>
                    <a:pt x="445007" y="222504"/>
                  </a:lnTo>
                  <a:lnTo>
                    <a:pt x="440489" y="177647"/>
                  </a:lnTo>
                  <a:lnTo>
                    <a:pt x="427529" y="135874"/>
                  </a:lnTo>
                  <a:lnTo>
                    <a:pt x="407021" y="98077"/>
                  </a:lnTo>
                  <a:lnTo>
                    <a:pt x="379856" y="65151"/>
                  </a:lnTo>
                  <a:lnTo>
                    <a:pt x="346930" y="37986"/>
                  </a:lnTo>
                  <a:lnTo>
                    <a:pt x="309133" y="17478"/>
                  </a:lnTo>
                  <a:lnTo>
                    <a:pt x="267360" y="4518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F5C1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686555" y="4829555"/>
            <a:ext cx="1714500" cy="742315"/>
            <a:chOff x="3686555" y="4829555"/>
            <a:chExt cx="1714500" cy="742315"/>
          </a:xfrm>
        </p:grpSpPr>
        <p:sp>
          <p:nvSpPr>
            <p:cNvPr id="17" name="object 17"/>
            <p:cNvSpPr/>
            <p:nvPr/>
          </p:nvSpPr>
          <p:spPr>
            <a:xfrm>
              <a:off x="3692651" y="4835651"/>
              <a:ext cx="1702435" cy="730250"/>
            </a:xfrm>
            <a:custGeom>
              <a:avLst/>
              <a:gdLst/>
              <a:ahLst/>
              <a:cxnLst/>
              <a:rect l="l" t="t" r="r" b="b"/>
              <a:pathLst>
                <a:path w="1702435" h="730250">
                  <a:moveTo>
                    <a:pt x="1276985" y="0"/>
                  </a:moveTo>
                  <a:lnTo>
                    <a:pt x="1276985" y="182499"/>
                  </a:lnTo>
                  <a:lnTo>
                    <a:pt x="0" y="182499"/>
                  </a:lnTo>
                  <a:lnTo>
                    <a:pt x="0" y="547497"/>
                  </a:lnTo>
                  <a:lnTo>
                    <a:pt x="1276985" y="547497"/>
                  </a:lnTo>
                  <a:lnTo>
                    <a:pt x="1276985" y="729996"/>
                  </a:lnTo>
                  <a:lnTo>
                    <a:pt x="1702308" y="364998"/>
                  </a:lnTo>
                  <a:lnTo>
                    <a:pt x="127698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92651" y="4835651"/>
              <a:ext cx="1702435" cy="730250"/>
            </a:xfrm>
            <a:custGeom>
              <a:avLst/>
              <a:gdLst/>
              <a:ahLst/>
              <a:cxnLst/>
              <a:rect l="l" t="t" r="r" b="b"/>
              <a:pathLst>
                <a:path w="1702435" h="730250">
                  <a:moveTo>
                    <a:pt x="0" y="182499"/>
                  </a:moveTo>
                  <a:lnTo>
                    <a:pt x="1276985" y="182499"/>
                  </a:lnTo>
                  <a:lnTo>
                    <a:pt x="1276985" y="0"/>
                  </a:lnTo>
                  <a:lnTo>
                    <a:pt x="1702308" y="364998"/>
                  </a:lnTo>
                  <a:lnTo>
                    <a:pt x="1276985" y="729996"/>
                  </a:lnTo>
                  <a:lnTo>
                    <a:pt x="1276985" y="547497"/>
                  </a:lnTo>
                  <a:lnTo>
                    <a:pt x="0" y="547497"/>
                  </a:lnTo>
                  <a:lnTo>
                    <a:pt x="0" y="1824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62911"/>
            <a:ext cx="255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5" dirty="0">
                <a:latin typeface="Arial"/>
                <a:cs typeface="Arial"/>
              </a:rPr>
              <a:t>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18510"/>
            <a:ext cx="255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b)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4013655"/>
            <a:ext cx="319151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30"/>
              </a:lnSpc>
              <a:tabLst>
                <a:tab pos="448945" algn="l"/>
              </a:tabLst>
            </a:pPr>
            <a:r>
              <a:rPr sz="2200" spc="-200" dirty="0">
                <a:latin typeface="Arial"/>
                <a:cs typeface="Arial"/>
              </a:rPr>
              <a:t>c)	</a:t>
            </a:r>
            <a:r>
              <a:rPr sz="1750" i="1" spc="-20" dirty="0" err="1">
                <a:latin typeface="Times New Roman"/>
                <a:cs typeface="Times New Roman"/>
              </a:rPr>
              <a:t>R</a:t>
            </a:r>
            <a:r>
              <a:rPr sz="1575" i="1" spc="-30" baseline="-23809" dirty="0" err="1">
                <a:latin typeface="Times New Roman"/>
                <a:cs typeface="Times New Roman"/>
              </a:rPr>
              <a:t>i</a:t>
            </a:r>
            <a:r>
              <a:rPr sz="1575" i="1" spc="-30" baseline="-23809" dirty="0">
                <a:latin typeface="Times New Roman"/>
                <a:cs typeface="Times New Roman"/>
              </a:rPr>
              <a:t> </a:t>
            </a:r>
            <a:r>
              <a:rPr lang="en-IN" sz="1750" spc="-114" dirty="0">
                <a:latin typeface="Arial"/>
                <a:cs typeface="Arial"/>
              </a:rPr>
              <a:t> </a:t>
            </a:r>
            <a:r>
              <a:rPr lang="en-IN" sz="1750" spc="-114" dirty="0" smtClean="0">
                <a:latin typeface="Arial"/>
                <a:cs typeface="Arial"/>
              </a:rPr>
              <a:t>∩ </a:t>
            </a:r>
            <a:r>
              <a:rPr sz="1750" i="1" spc="85" dirty="0" err="1" smtClean="0">
                <a:latin typeface="Times New Roman"/>
                <a:cs typeface="Times New Roman"/>
              </a:rPr>
              <a:t>R</a:t>
            </a:r>
            <a:r>
              <a:rPr sz="1575" i="1" spc="127" baseline="-23809" dirty="0" err="1" smtClean="0">
                <a:latin typeface="Times New Roman"/>
                <a:cs typeface="Times New Roman"/>
              </a:rPr>
              <a:t>j</a:t>
            </a:r>
            <a:r>
              <a:rPr sz="1575" i="1" spc="127" baseline="-23809" dirty="0" smtClean="0">
                <a:latin typeface="Times New Roman"/>
                <a:cs typeface="Times New Roman"/>
              </a:rPr>
              <a:t> </a:t>
            </a:r>
            <a:r>
              <a:rPr sz="1750" spc="55" dirty="0">
                <a:latin typeface="Symbol"/>
                <a:cs typeface="Symbol"/>
              </a:rPr>
              <a:t>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900" i="1" spc="-25" dirty="0">
                <a:latin typeface="Symbol"/>
                <a:cs typeface="Symbol"/>
              </a:rPr>
              <a:t></a:t>
            </a:r>
            <a:r>
              <a:rPr sz="1900" i="1" spc="-25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Times New Roman"/>
                <a:cs typeface="Times New Roman"/>
              </a:rPr>
              <a:t>for </a:t>
            </a:r>
            <a:r>
              <a:rPr sz="1750" spc="-35" dirty="0">
                <a:latin typeface="Times New Roman"/>
                <a:cs typeface="Times New Roman"/>
              </a:rPr>
              <a:t>all </a:t>
            </a:r>
            <a:r>
              <a:rPr sz="1750" i="1" spc="30" dirty="0">
                <a:latin typeface="Times New Roman"/>
                <a:cs typeface="Times New Roman"/>
              </a:rPr>
              <a:t>i </a:t>
            </a:r>
            <a:r>
              <a:rPr sz="1750" dirty="0">
                <a:latin typeface="Times New Roman"/>
                <a:cs typeface="Times New Roman"/>
              </a:rPr>
              <a:t>and </a:t>
            </a:r>
            <a:r>
              <a:rPr sz="1750" i="1" spc="45" dirty="0">
                <a:latin typeface="Times New Roman"/>
                <a:cs typeface="Times New Roman"/>
              </a:rPr>
              <a:t>j</a:t>
            </a:r>
            <a:r>
              <a:rPr sz="1750" spc="45" dirty="0">
                <a:latin typeface="Times New Roman"/>
                <a:cs typeface="Times New Roman"/>
              </a:rPr>
              <a:t>, </a:t>
            </a:r>
            <a:r>
              <a:rPr sz="1750" i="1" spc="30" dirty="0">
                <a:latin typeface="Times New Roman"/>
                <a:cs typeface="Times New Roman"/>
              </a:rPr>
              <a:t>i </a:t>
            </a:r>
            <a:r>
              <a:rPr sz="1750" spc="55" dirty="0">
                <a:latin typeface="Symbol"/>
                <a:cs typeface="Symbol"/>
              </a:rPr>
              <a:t></a:t>
            </a:r>
            <a:r>
              <a:rPr sz="1750" spc="-204" dirty="0">
                <a:latin typeface="Times New Roman"/>
                <a:cs typeface="Times New Roman"/>
              </a:rPr>
              <a:t> </a:t>
            </a:r>
            <a:r>
              <a:rPr sz="1750" i="1" spc="30" dirty="0">
                <a:latin typeface="Times New Roman"/>
                <a:cs typeface="Times New Roman"/>
              </a:rPr>
              <a:t>j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487111"/>
            <a:ext cx="242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0" dirty="0">
                <a:latin typeface="Arial"/>
                <a:cs typeface="Arial"/>
              </a:rPr>
              <a:t>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8200" y="2514600"/>
            <a:ext cx="4343400" cy="3810000"/>
          </a:xfrm>
          <a:custGeom>
            <a:avLst/>
            <a:gdLst/>
            <a:ahLst/>
            <a:cxnLst/>
            <a:rect l="l" t="t" r="r" b="b"/>
            <a:pathLst>
              <a:path w="4343400" h="3810000">
                <a:moveTo>
                  <a:pt x="4343400" y="0"/>
                </a:moveTo>
                <a:lnTo>
                  <a:pt x="0" y="0"/>
                </a:lnTo>
                <a:lnTo>
                  <a:pt x="0" y="3810000"/>
                </a:lnTo>
                <a:lnTo>
                  <a:pt x="4343400" y="3810000"/>
                </a:lnTo>
                <a:lnTo>
                  <a:pt x="4343400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40528" y="2531490"/>
            <a:ext cx="3904615" cy="367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marR="459740" indent="-532765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532765" algn="l"/>
                <a:tab pos="533400" algn="l"/>
              </a:tabLst>
            </a:pPr>
            <a:r>
              <a:rPr sz="2400" spc="-175" dirty="0">
                <a:latin typeface="Arial"/>
                <a:cs typeface="Arial"/>
              </a:rPr>
              <a:t>Every </a:t>
            </a:r>
            <a:r>
              <a:rPr sz="2400" spc="-45" dirty="0">
                <a:latin typeface="Arial"/>
                <a:cs typeface="Arial"/>
              </a:rPr>
              <a:t>pixel </a:t>
            </a:r>
            <a:r>
              <a:rPr sz="2400" spc="-265" dirty="0">
                <a:latin typeface="Arial"/>
                <a:cs typeface="Arial"/>
              </a:rPr>
              <a:t>must </a:t>
            </a:r>
            <a:r>
              <a:rPr sz="2400" spc="-80" dirty="0">
                <a:latin typeface="Arial"/>
                <a:cs typeface="Arial"/>
              </a:rPr>
              <a:t>be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5" dirty="0">
                <a:latin typeface="Arial"/>
                <a:cs typeface="Arial"/>
              </a:rPr>
              <a:t>a  </a:t>
            </a:r>
            <a:r>
              <a:rPr sz="2400" spc="-100" dirty="0"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 marL="532765" indent="-532765">
              <a:lnSpc>
                <a:spcPct val="100000"/>
              </a:lnSpc>
              <a:spcBef>
                <a:spcPts val="695"/>
              </a:spcBef>
              <a:buAutoNum type="alphaLcParenR"/>
              <a:tabLst>
                <a:tab pos="532765" algn="l"/>
                <a:tab pos="533400" algn="l"/>
              </a:tabLst>
            </a:pPr>
            <a:r>
              <a:rPr sz="2400" spc="-229" dirty="0">
                <a:latin typeface="Arial"/>
                <a:cs typeface="Arial"/>
              </a:rPr>
              <a:t>Points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region </a:t>
            </a:r>
            <a:r>
              <a:rPr sz="2400" spc="-265" dirty="0">
                <a:latin typeface="Arial"/>
                <a:cs typeface="Arial"/>
              </a:rPr>
              <a:t>must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</a:pPr>
            <a:r>
              <a:rPr sz="2400" spc="-170" dirty="0">
                <a:latin typeface="Arial"/>
                <a:cs typeface="Arial"/>
              </a:rPr>
              <a:t>connected.</a:t>
            </a:r>
            <a:endParaRPr sz="2400">
              <a:latin typeface="Arial"/>
              <a:cs typeface="Arial"/>
            </a:endParaRPr>
          </a:p>
          <a:p>
            <a:pPr marL="532765" indent="-532765">
              <a:lnSpc>
                <a:spcPct val="100000"/>
              </a:lnSpc>
              <a:spcBef>
                <a:spcPts val="700"/>
              </a:spcBef>
              <a:buAutoNum type="alphaLcParenR" startAt="3"/>
              <a:tabLst>
                <a:tab pos="532765" algn="l"/>
                <a:tab pos="533400" algn="l"/>
              </a:tabLst>
            </a:pPr>
            <a:r>
              <a:rPr sz="2400" spc="-229" dirty="0">
                <a:latin typeface="Arial"/>
                <a:cs typeface="Arial"/>
              </a:rPr>
              <a:t>Regions </a:t>
            </a:r>
            <a:r>
              <a:rPr sz="2400" spc="-265" dirty="0">
                <a:latin typeface="Arial"/>
                <a:cs typeface="Arial"/>
              </a:rPr>
              <a:t>must </a:t>
            </a:r>
            <a:r>
              <a:rPr sz="2400" spc="-75" dirty="0">
                <a:latin typeface="Arial"/>
                <a:cs typeface="Arial"/>
              </a:rPr>
              <a:t>be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disjoint.</a:t>
            </a:r>
            <a:endParaRPr sz="2400">
              <a:latin typeface="Arial"/>
              <a:cs typeface="Arial"/>
            </a:endParaRPr>
          </a:p>
          <a:p>
            <a:pPr marL="532765" indent="-532765">
              <a:lnSpc>
                <a:spcPct val="100000"/>
              </a:lnSpc>
              <a:spcBef>
                <a:spcPts val="705"/>
              </a:spcBef>
              <a:buAutoNum type="alphaLcParenR" startAt="3"/>
              <a:tabLst>
                <a:tab pos="532765" algn="l"/>
                <a:tab pos="533400" algn="l"/>
              </a:tabLst>
            </a:pPr>
            <a:r>
              <a:rPr sz="2400" spc="-55" dirty="0">
                <a:latin typeface="Arial"/>
                <a:cs typeface="Arial"/>
              </a:rPr>
              <a:t>All </a:t>
            </a:r>
            <a:r>
              <a:rPr sz="2400" spc="-105" dirty="0">
                <a:latin typeface="Arial"/>
                <a:cs typeface="Arial"/>
              </a:rPr>
              <a:t>pixels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region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satisfy</a:t>
            </a:r>
            <a:endParaRPr sz="24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5"/>
              </a:spcBef>
            </a:pPr>
            <a:r>
              <a:rPr sz="2400" spc="-125" dirty="0">
                <a:latin typeface="Arial"/>
                <a:cs typeface="Arial"/>
              </a:rPr>
              <a:t>specific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properties.</a:t>
            </a:r>
            <a:endParaRPr sz="2400">
              <a:latin typeface="Arial"/>
              <a:cs typeface="Arial"/>
            </a:endParaRPr>
          </a:p>
          <a:p>
            <a:pPr marL="532765" marR="660400" indent="-532765">
              <a:lnSpc>
                <a:spcPct val="100000"/>
              </a:lnSpc>
              <a:spcBef>
                <a:spcPts val="695"/>
              </a:spcBef>
              <a:buAutoNum type="alphaLcParenR" startAt="5"/>
              <a:tabLst>
                <a:tab pos="532765" algn="l"/>
                <a:tab pos="533400" algn="l"/>
              </a:tabLst>
            </a:pPr>
            <a:r>
              <a:rPr sz="2400" spc="-65" dirty="0">
                <a:latin typeface="Arial"/>
                <a:cs typeface="Arial"/>
              </a:rPr>
              <a:t>Different </a:t>
            </a:r>
            <a:r>
              <a:rPr sz="2400" spc="-140" dirty="0">
                <a:latin typeface="Arial"/>
                <a:cs typeface="Arial"/>
              </a:rPr>
              <a:t>regions </a:t>
            </a:r>
            <a:r>
              <a:rPr sz="2400" spc="-160" dirty="0">
                <a:latin typeface="Arial"/>
                <a:cs typeface="Arial"/>
              </a:rPr>
              <a:t>have  </a:t>
            </a:r>
            <a:r>
              <a:rPr sz="2400" spc="-35" dirty="0">
                <a:latin typeface="Arial"/>
                <a:cs typeface="Arial"/>
              </a:rPr>
              <a:t>different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properties.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2928" y="2587555"/>
            <a:ext cx="9144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i="1" spc="1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7764" y="2560177"/>
            <a:ext cx="3539490" cy="10407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lang="en-IN" sz="3975" spc="-465" baseline="-8385" dirty="0" smtClean="0">
                <a:latin typeface="Arial"/>
                <a:cs typeface="Arial"/>
              </a:rPr>
              <a:t>U</a:t>
            </a:r>
            <a:r>
              <a:rPr sz="3975" spc="-465" baseline="-8385" dirty="0" smtClean="0">
                <a:latin typeface="Arial"/>
                <a:cs typeface="Arial"/>
              </a:rPr>
              <a:t> </a:t>
            </a:r>
            <a:r>
              <a:rPr sz="1750" i="1" spc="-25" dirty="0" err="1" smtClean="0">
                <a:latin typeface="Times New Roman"/>
                <a:cs typeface="Times New Roman"/>
              </a:rPr>
              <a:t>R</a:t>
            </a:r>
            <a:r>
              <a:rPr sz="1500" i="1" spc="-37" baseline="-25000" dirty="0" err="1" smtClean="0">
                <a:latin typeface="Times New Roman"/>
                <a:cs typeface="Times New Roman"/>
              </a:rPr>
              <a:t>i</a:t>
            </a:r>
            <a:r>
              <a:rPr sz="1500" i="1" spc="-37" baseline="-25000" dirty="0" smtClean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Symbol"/>
                <a:cs typeface="Symbol"/>
              </a:rPr>
              <a:t></a:t>
            </a:r>
            <a:r>
              <a:rPr sz="1750" spc="-185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R</a:t>
            </a:r>
            <a:endParaRPr sz="1750" dirty="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204"/>
              </a:spcBef>
            </a:pPr>
            <a:r>
              <a:rPr sz="1000" i="1" spc="2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Symbol"/>
                <a:cs typeface="Symbol"/>
              </a:rPr>
              <a:t></a:t>
            </a:r>
            <a:r>
              <a:rPr sz="1000" spc="20" dirty="0">
                <a:latin typeface="Times New Roman"/>
                <a:cs typeface="Times New Roman"/>
              </a:rPr>
              <a:t>1</a:t>
            </a:r>
            <a:endParaRPr sz="100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869"/>
              </a:spcBef>
            </a:pPr>
            <a:r>
              <a:rPr sz="1750" i="1" spc="-20" dirty="0">
                <a:latin typeface="Times New Roman"/>
                <a:cs typeface="Times New Roman"/>
              </a:rPr>
              <a:t>R</a:t>
            </a:r>
            <a:r>
              <a:rPr sz="1500" i="1" spc="-30" baseline="-25000" dirty="0">
                <a:latin typeface="Times New Roman"/>
                <a:cs typeface="Times New Roman"/>
              </a:rPr>
              <a:t>i </a:t>
            </a:r>
            <a:r>
              <a:rPr sz="1750" spc="-45" dirty="0">
                <a:latin typeface="Times New Roman"/>
                <a:cs typeface="Times New Roman"/>
              </a:rPr>
              <a:t>is </a:t>
            </a:r>
            <a:r>
              <a:rPr sz="1750" spc="25" dirty="0">
                <a:latin typeface="Times New Roman"/>
                <a:cs typeface="Times New Roman"/>
              </a:rPr>
              <a:t>a </a:t>
            </a:r>
            <a:r>
              <a:rPr sz="1750" spc="10" dirty="0">
                <a:latin typeface="Times New Roman"/>
                <a:cs typeface="Times New Roman"/>
              </a:rPr>
              <a:t>connected </a:t>
            </a:r>
            <a:r>
              <a:rPr sz="1750" spc="-20" dirty="0">
                <a:latin typeface="Times New Roman"/>
                <a:cs typeface="Times New Roman"/>
              </a:rPr>
              <a:t>region, </a:t>
            </a:r>
            <a:r>
              <a:rPr sz="1750" i="1" spc="15" dirty="0">
                <a:latin typeface="Times New Roman"/>
                <a:cs typeface="Times New Roman"/>
              </a:rPr>
              <a:t>i </a:t>
            </a:r>
            <a:r>
              <a:rPr sz="1750" spc="30" dirty="0">
                <a:latin typeface="Symbol"/>
                <a:cs typeface="Symbol"/>
              </a:rPr>
              <a:t>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-30" dirty="0">
                <a:latin typeface="Times New Roman"/>
                <a:cs typeface="Times New Roman"/>
              </a:rPr>
              <a:t>1</a:t>
            </a:r>
            <a:r>
              <a:rPr sz="1750" i="1" spc="-30" dirty="0">
                <a:latin typeface="Times New Roman"/>
                <a:cs typeface="Times New Roman"/>
              </a:rPr>
              <a:t>, </a:t>
            </a:r>
            <a:r>
              <a:rPr sz="1750" spc="35" dirty="0">
                <a:latin typeface="Times New Roman"/>
                <a:cs typeface="Times New Roman"/>
              </a:rPr>
              <a:t>2</a:t>
            </a:r>
            <a:r>
              <a:rPr sz="1750" i="1" spc="35" dirty="0">
                <a:latin typeface="Times New Roman"/>
                <a:cs typeface="Times New Roman"/>
              </a:rPr>
              <a:t>, </a:t>
            </a:r>
            <a:r>
              <a:rPr sz="1750" i="1" spc="25" dirty="0">
                <a:latin typeface="Times New Roman"/>
                <a:cs typeface="Times New Roman"/>
              </a:rPr>
              <a:t>...,</a:t>
            </a:r>
            <a:r>
              <a:rPr sz="1750" i="1" spc="-105" dirty="0">
                <a:latin typeface="Times New Roman"/>
                <a:cs typeface="Times New Roman"/>
              </a:rPr>
              <a:t> </a:t>
            </a:r>
            <a:r>
              <a:rPr sz="1750" i="1" spc="-114" dirty="0">
                <a:latin typeface="Times New Roman"/>
                <a:cs typeface="Times New Roman"/>
              </a:rPr>
              <a:t>n</a:t>
            </a:r>
            <a:r>
              <a:rPr sz="1750" spc="-114" dirty="0">
                <a:latin typeface="Times New Roman"/>
                <a:cs typeface="Times New Roman"/>
              </a:rPr>
              <a:t>.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9555" y="4936103"/>
            <a:ext cx="6286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i="1" spc="10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4786976"/>
            <a:ext cx="308102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  <a:tabLst>
                <a:tab pos="423545" algn="l"/>
              </a:tabLst>
            </a:pPr>
            <a:r>
              <a:rPr sz="2200" spc="-80" dirty="0">
                <a:latin typeface="Arial"/>
                <a:cs typeface="Arial"/>
              </a:rPr>
              <a:t>d)	</a:t>
            </a:r>
            <a:r>
              <a:rPr sz="1750" i="1" spc="65" dirty="0">
                <a:latin typeface="Times New Roman"/>
                <a:cs typeface="Times New Roman"/>
              </a:rPr>
              <a:t>P</a:t>
            </a:r>
            <a:r>
              <a:rPr sz="1750" spc="65" dirty="0">
                <a:latin typeface="Times New Roman"/>
                <a:cs typeface="Times New Roman"/>
              </a:rPr>
              <a:t>(</a:t>
            </a:r>
            <a:r>
              <a:rPr sz="1750" i="1" spc="65" dirty="0">
                <a:latin typeface="Times New Roman"/>
                <a:cs typeface="Times New Roman"/>
              </a:rPr>
              <a:t>R</a:t>
            </a:r>
            <a:r>
              <a:rPr sz="1750" i="1" spc="-1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)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Symbol"/>
                <a:cs typeface="Symbol"/>
              </a:rPr>
              <a:t></a:t>
            </a:r>
            <a:r>
              <a:rPr sz="1750" spc="-160" dirty="0">
                <a:latin typeface="Times New Roman"/>
                <a:cs typeface="Times New Roman"/>
              </a:rPr>
              <a:t> </a:t>
            </a:r>
            <a:r>
              <a:rPr sz="1750" i="1" spc="50" dirty="0">
                <a:latin typeface="Times New Roman"/>
                <a:cs typeface="Times New Roman"/>
              </a:rPr>
              <a:t>TRUE</a:t>
            </a:r>
            <a:r>
              <a:rPr sz="1750" i="1" spc="-19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for</a:t>
            </a:r>
            <a:r>
              <a:rPr sz="1750" spc="-150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Times New Roman"/>
                <a:cs typeface="Times New Roman"/>
              </a:rPr>
              <a:t>i</a:t>
            </a:r>
            <a:r>
              <a:rPr sz="1750" i="1" spc="-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Symbol"/>
                <a:cs typeface="Symbol"/>
              </a:rPr>
              <a:t></a:t>
            </a:r>
            <a:r>
              <a:rPr sz="1750" spc="-2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1,2,...,</a:t>
            </a:r>
            <a:r>
              <a:rPr sz="1750" i="1" spc="5" dirty="0">
                <a:latin typeface="Times New Roman"/>
                <a:cs typeface="Times New Roman"/>
              </a:rPr>
              <a:t>n</a:t>
            </a:r>
            <a:r>
              <a:rPr sz="1750" spc="5" dirty="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275" y="5500174"/>
            <a:ext cx="273431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750" i="1" spc="30" dirty="0">
                <a:latin typeface="Times New Roman"/>
                <a:cs typeface="Times New Roman"/>
              </a:rPr>
              <a:t>P</a:t>
            </a:r>
            <a:r>
              <a:rPr sz="1750" spc="30" dirty="0">
                <a:latin typeface="Times New Roman"/>
                <a:cs typeface="Times New Roman"/>
              </a:rPr>
              <a:t>(</a:t>
            </a:r>
            <a:r>
              <a:rPr sz="1750" i="1" spc="30" dirty="0" err="1">
                <a:latin typeface="Times New Roman"/>
                <a:cs typeface="Times New Roman"/>
              </a:rPr>
              <a:t>R</a:t>
            </a:r>
            <a:r>
              <a:rPr sz="1575" i="1" spc="44" baseline="-23809" dirty="0" err="1">
                <a:latin typeface="Times New Roman"/>
                <a:cs typeface="Times New Roman"/>
              </a:rPr>
              <a:t>i</a:t>
            </a:r>
            <a:r>
              <a:rPr sz="1575" i="1" spc="292" baseline="-23809" dirty="0">
                <a:latin typeface="Times New Roman"/>
                <a:cs typeface="Times New Roman"/>
              </a:rPr>
              <a:t> </a:t>
            </a:r>
            <a:r>
              <a:rPr lang="en-IN" sz="1750" spc="-114" dirty="0">
                <a:latin typeface="Arial"/>
                <a:cs typeface="Arial"/>
              </a:rPr>
              <a:t>∩</a:t>
            </a:r>
            <a:r>
              <a:rPr sz="1750" spc="-200" dirty="0" smtClean="0">
                <a:latin typeface="Arial"/>
                <a:cs typeface="Arial"/>
              </a:rPr>
              <a:t> </a:t>
            </a:r>
            <a:r>
              <a:rPr sz="1750" i="1" spc="85" dirty="0">
                <a:latin typeface="Times New Roman"/>
                <a:cs typeface="Times New Roman"/>
              </a:rPr>
              <a:t>R</a:t>
            </a:r>
            <a:r>
              <a:rPr sz="1575" i="1" spc="127" baseline="-23809" dirty="0">
                <a:latin typeface="Times New Roman"/>
                <a:cs typeface="Times New Roman"/>
              </a:rPr>
              <a:t>j</a:t>
            </a:r>
            <a:r>
              <a:rPr sz="1575" i="1" spc="-37" baseline="-23809" dirty="0">
                <a:latin typeface="Times New Roman"/>
                <a:cs typeface="Times New Roman"/>
              </a:rPr>
              <a:t> </a:t>
            </a:r>
            <a:r>
              <a:rPr sz="1750" spc="35" dirty="0">
                <a:latin typeface="Times New Roman"/>
                <a:cs typeface="Times New Roman"/>
              </a:rPr>
              <a:t>)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60" dirty="0">
                <a:latin typeface="Symbol"/>
                <a:cs typeface="Symbol"/>
              </a:rPr>
              <a:t>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i="1" spc="45" dirty="0">
                <a:latin typeface="Times New Roman"/>
                <a:cs typeface="Times New Roman"/>
              </a:rPr>
              <a:t>FALSE</a:t>
            </a:r>
            <a:r>
              <a:rPr sz="1750" i="1" spc="-204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Times New Roman"/>
                <a:cs typeface="Times New Roman"/>
              </a:rPr>
              <a:t>for</a:t>
            </a:r>
            <a:r>
              <a:rPr sz="1750" spc="-170" dirty="0">
                <a:latin typeface="Times New Roman"/>
                <a:cs typeface="Times New Roman"/>
              </a:rPr>
              <a:t> </a:t>
            </a:r>
            <a:r>
              <a:rPr sz="1750" i="1" spc="30" dirty="0">
                <a:latin typeface="Times New Roman"/>
                <a:cs typeface="Times New Roman"/>
              </a:rPr>
              <a:t>i</a:t>
            </a:r>
            <a:r>
              <a:rPr sz="1750" i="1" spc="-20" dirty="0">
                <a:latin typeface="Times New Roman"/>
                <a:cs typeface="Times New Roman"/>
              </a:rPr>
              <a:t> </a:t>
            </a:r>
            <a:r>
              <a:rPr sz="1750" spc="60" dirty="0">
                <a:latin typeface="Symbol"/>
                <a:cs typeface="Symbol"/>
              </a:rPr>
              <a:t></a:t>
            </a:r>
            <a:r>
              <a:rPr sz="1750" spc="265" dirty="0">
                <a:latin typeface="Times New Roman"/>
                <a:cs typeface="Times New Roman"/>
              </a:rPr>
              <a:t> </a:t>
            </a:r>
            <a:r>
              <a:rPr sz="1750" i="1" spc="-45" dirty="0">
                <a:latin typeface="Times New Roman"/>
                <a:cs typeface="Times New Roman"/>
              </a:rPr>
              <a:t>j</a:t>
            </a:r>
            <a:r>
              <a:rPr sz="1750" spc="-45" dirty="0">
                <a:latin typeface="Times New Roman"/>
                <a:cs typeface="Times New Roman"/>
              </a:rPr>
              <a:t>.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540" y="1624076"/>
            <a:ext cx="80651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30480" indent="-320675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latin typeface="Arial"/>
                <a:cs typeface="Arial"/>
              </a:rPr>
              <a:t>Let </a:t>
            </a:r>
            <a:r>
              <a:rPr sz="2400" spc="-535" dirty="0">
                <a:latin typeface="Arial"/>
                <a:cs typeface="Arial"/>
              </a:rPr>
              <a:t>R </a:t>
            </a:r>
            <a:r>
              <a:rPr lang="en-IN" sz="2400" spc="-535" dirty="0" smtClean="0">
                <a:latin typeface="Arial"/>
                <a:cs typeface="Arial"/>
              </a:rPr>
              <a:t>    </a:t>
            </a:r>
            <a:r>
              <a:rPr sz="2400" spc="-125" dirty="0" smtClean="0">
                <a:latin typeface="Arial"/>
                <a:cs typeface="Arial"/>
              </a:rPr>
              <a:t>represent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entire </a:t>
            </a:r>
            <a:r>
              <a:rPr sz="2400" spc="-130" dirty="0">
                <a:latin typeface="Arial"/>
                <a:cs typeface="Arial"/>
              </a:rPr>
              <a:t>image </a:t>
            </a:r>
            <a:r>
              <a:rPr sz="2400" spc="-105" dirty="0">
                <a:latin typeface="Arial"/>
                <a:cs typeface="Arial"/>
              </a:rPr>
              <a:t>region. </a:t>
            </a:r>
            <a:r>
              <a:rPr sz="2400" spc="-155" dirty="0">
                <a:latin typeface="Arial"/>
                <a:cs typeface="Arial"/>
              </a:rPr>
              <a:t>Segmentation </a:t>
            </a:r>
            <a:r>
              <a:rPr sz="2400" spc="-85" dirty="0">
                <a:latin typeface="Arial"/>
                <a:cs typeface="Arial"/>
              </a:rPr>
              <a:t>partitions </a:t>
            </a:r>
            <a:r>
              <a:rPr sz="2400" spc="-535" dirty="0">
                <a:latin typeface="Arial"/>
                <a:cs typeface="Arial"/>
              </a:rPr>
              <a:t>R  </a:t>
            </a:r>
            <a:r>
              <a:rPr sz="2400" spc="-114" dirty="0">
                <a:latin typeface="Arial"/>
                <a:cs typeface="Arial"/>
              </a:rPr>
              <a:t>into </a:t>
            </a:r>
            <a:r>
              <a:rPr sz="2400" spc="-285" dirty="0">
                <a:latin typeface="Arial"/>
                <a:cs typeface="Arial"/>
              </a:rPr>
              <a:t>n </a:t>
            </a:r>
            <a:r>
              <a:rPr sz="2400" spc="-170" dirty="0">
                <a:latin typeface="Arial"/>
                <a:cs typeface="Arial"/>
              </a:rPr>
              <a:t>subregions, </a:t>
            </a:r>
            <a:r>
              <a:rPr sz="2400" spc="-229" dirty="0">
                <a:latin typeface="Arial"/>
                <a:cs typeface="Arial"/>
              </a:rPr>
              <a:t>R</a:t>
            </a:r>
            <a:r>
              <a:rPr sz="2400" spc="-345" baseline="-20833" dirty="0">
                <a:latin typeface="Arial"/>
                <a:cs typeface="Arial"/>
              </a:rPr>
              <a:t>1</a:t>
            </a:r>
            <a:r>
              <a:rPr sz="2400" spc="-229" dirty="0">
                <a:latin typeface="Arial"/>
                <a:cs typeface="Arial"/>
              </a:rPr>
              <a:t>, R</a:t>
            </a:r>
            <a:r>
              <a:rPr sz="2400" spc="-345" baseline="-20833" dirty="0">
                <a:latin typeface="Arial"/>
                <a:cs typeface="Arial"/>
              </a:rPr>
              <a:t>2</a:t>
            </a:r>
            <a:r>
              <a:rPr sz="2400" spc="-229" dirty="0">
                <a:latin typeface="Arial"/>
                <a:cs typeface="Arial"/>
              </a:rPr>
              <a:t>, </a:t>
            </a:r>
            <a:r>
              <a:rPr sz="2400" spc="-145" dirty="0">
                <a:latin typeface="Arial"/>
                <a:cs typeface="Arial"/>
              </a:rPr>
              <a:t>..., </a:t>
            </a:r>
            <a:r>
              <a:rPr sz="2400" spc="-290" dirty="0">
                <a:latin typeface="Arial"/>
                <a:cs typeface="Arial"/>
              </a:rPr>
              <a:t>R</a:t>
            </a:r>
            <a:r>
              <a:rPr sz="2400" spc="-434" baseline="-20833" dirty="0">
                <a:latin typeface="Arial"/>
                <a:cs typeface="Arial"/>
              </a:rPr>
              <a:t>n</a:t>
            </a:r>
            <a:r>
              <a:rPr sz="2400" spc="-290" dirty="0">
                <a:latin typeface="Arial"/>
                <a:cs typeface="Arial"/>
              </a:rPr>
              <a:t>, </a:t>
            </a:r>
            <a:r>
              <a:rPr sz="2400" spc="-285" dirty="0">
                <a:latin typeface="Arial"/>
                <a:cs typeface="Arial"/>
              </a:rPr>
              <a:t>such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that: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355" y="6400901"/>
            <a:ext cx="7974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90" dirty="0">
                <a:solidFill>
                  <a:srgbClr val="006FC0"/>
                </a:solidFill>
                <a:latin typeface="Arial"/>
                <a:cs typeface="Arial"/>
              </a:rPr>
              <a:t>P(Ri) </a:t>
            </a:r>
            <a:r>
              <a:rPr sz="2400" i="1" spc="-210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2400" i="1" spc="-135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2400" i="1" spc="-90" dirty="0">
                <a:solidFill>
                  <a:srgbClr val="006FC0"/>
                </a:solidFill>
                <a:latin typeface="Arial"/>
                <a:cs typeface="Arial"/>
              </a:rPr>
              <a:t>logical </a:t>
            </a:r>
            <a:r>
              <a:rPr sz="2400" i="1" spc="-140" dirty="0">
                <a:solidFill>
                  <a:srgbClr val="006FC0"/>
                </a:solidFill>
                <a:latin typeface="Arial"/>
                <a:cs typeface="Arial"/>
              </a:rPr>
              <a:t>predicate </a:t>
            </a:r>
            <a:r>
              <a:rPr sz="2400" i="1" spc="-114" dirty="0">
                <a:solidFill>
                  <a:srgbClr val="006FC0"/>
                </a:solidFill>
                <a:latin typeface="Arial"/>
                <a:cs typeface="Arial"/>
              </a:rPr>
              <a:t>property </a:t>
            </a:r>
            <a:r>
              <a:rPr sz="2400" i="1" spc="-145" dirty="0">
                <a:solidFill>
                  <a:srgbClr val="006FC0"/>
                </a:solidFill>
                <a:latin typeface="Arial"/>
                <a:cs typeface="Arial"/>
              </a:rPr>
              <a:t>defined </a:t>
            </a:r>
            <a:r>
              <a:rPr sz="2400" i="1" spc="-170" dirty="0">
                <a:solidFill>
                  <a:srgbClr val="006FC0"/>
                </a:solidFill>
                <a:latin typeface="Arial"/>
                <a:cs typeface="Arial"/>
              </a:rPr>
              <a:t>over </a:t>
            </a:r>
            <a:r>
              <a:rPr sz="2400" i="1" spc="-2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400" i="1" spc="-165" dirty="0">
                <a:solidFill>
                  <a:srgbClr val="006FC0"/>
                </a:solidFill>
                <a:latin typeface="Arial"/>
                <a:cs typeface="Arial"/>
              </a:rPr>
              <a:t>points </a:t>
            </a:r>
            <a:r>
              <a:rPr sz="2400" i="1" spc="-155" dirty="0">
                <a:solidFill>
                  <a:srgbClr val="006FC0"/>
                </a:solidFill>
                <a:latin typeface="Arial"/>
                <a:cs typeface="Arial"/>
              </a:rPr>
              <a:t>in </a:t>
            </a:r>
            <a:r>
              <a:rPr sz="2400" i="1" spc="-235" dirty="0">
                <a:solidFill>
                  <a:srgbClr val="006FC0"/>
                </a:solidFill>
                <a:latin typeface="Arial"/>
                <a:cs typeface="Arial"/>
              </a:rPr>
              <a:t>set</a:t>
            </a:r>
            <a:r>
              <a:rPr sz="2400" i="1" spc="-2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275" dirty="0">
                <a:solidFill>
                  <a:srgbClr val="006FC0"/>
                </a:solidFill>
                <a:latin typeface="Arial"/>
                <a:cs typeface="Arial"/>
              </a:rPr>
              <a:t>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039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250" dirty="0"/>
              <a:t>– </a:t>
            </a:r>
            <a:r>
              <a:rPr sz="4400" spc="-350" dirty="0"/>
              <a:t>based</a:t>
            </a:r>
            <a:r>
              <a:rPr sz="4400" spc="400" dirty="0"/>
              <a:t> </a:t>
            </a:r>
            <a:r>
              <a:rPr sz="4400" spc="-335" dirty="0"/>
              <a:t>Approach</a:t>
            </a:r>
            <a:endParaRPr sz="4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6702" rIns="0" bIns="0" rtlCol="0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105"/>
              </a:spcBef>
            </a:pPr>
            <a:r>
              <a:rPr sz="3200" spc="-370" dirty="0"/>
              <a:t>The </a:t>
            </a:r>
            <a:r>
              <a:rPr sz="3200" spc="-160" dirty="0"/>
              <a:t>fundamental </a:t>
            </a:r>
            <a:r>
              <a:rPr sz="3200" spc="-100" dirty="0"/>
              <a:t>drawback </a:t>
            </a:r>
            <a:r>
              <a:rPr sz="3200" dirty="0"/>
              <a:t>of </a:t>
            </a:r>
            <a:r>
              <a:rPr sz="3200" spc="-165" dirty="0"/>
              <a:t>histogram-based  </a:t>
            </a:r>
            <a:r>
              <a:rPr sz="3200" spc="-125" dirty="0"/>
              <a:t>region </a:t>
            </a:r>
            <a:r>
              <a:rPr sz="3200" spc="-150" dirty="0"/>
              <a:t>detection </a:t>
            </a:r>
            <a:r>
              <a:rPr sz="3200" spc="-275" dirty="0"/>
              <a:t>is </a:t>
            </a:r>
            <a:r>
              <a:rPr sz="3200" spc="-110" dirty="0"/>
              <a:t>that </a:t>
            </a:r>
            <a:r>
              <a:rPr sz="3200" spc="-225" dirty="0"/>
              <a:t>histograms </a:t>
            </a:r>
            <a:r>
              <a:rPr sz="3200" spc="-95" dirty="0"/>
              <a:t>provide </a:t>
            </a:r>
            <a:r>
              <a:rPr sz="3200" spc="-280" dirty="0"/>
              <a:t>no  </a:t>
            </a:r>
            <a:r>
              <a:rPr sz="3200" spc="-90" dirty="0"/>
              <a:t>spatial </a:t>
            </a:r>
            <a:r>
              <a:rPr sz="3200" spc="-140" dirty="0"/>
              <a:t>information </a:t>
            </a:r>
            <a:r>
              <a:rPr sz="3200" spc="-155" dirty="0"/>
              <a:t>(only </a:t>
            </a:r>
            <a:r>
              <a:rPr sz="3200" spc="-195" dirty="0"/>
              <a:t>the </a:t>
            </a:r>
            <a:r>
              <a:rPr sz="3200" spc="-135" dirty="0"/>
              <a:t>distribution </a:t>
            </a:r>
            <a:r>
              <a:rPr sz="3200" dirty="0"/>
              <a:t>of </a:t>
            </a:r>
            <a:r>
              <a:rPr sz="3200" spc="-40" dirty="0"/>
              <a:t>gray  </a:t>
            </a:r>
            <a:r>
              <a:rPr sz="3200" spc="-200" dirty="0"/>
              <a:t>levels)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7200" y="4800600"/>
            <a:ext cx="8382000" cy="156972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91440" marR="237490">
              <a:lnSpc>
                <a:spcPct val="100000"/>
              </a:lnSpc>
              <a:spcBef>
                <a:spcPts val="195"/>
              </a:spcBef>
            </a:pPr>
            <a:r>
              <a:rPr sz="3200" spc="-180" dirty="0">
                <a:latin typeface="Arial"/>
                <a:cs typeface="Arial"/>
              </a:rPr>
              <a:t>Region-growing </a:t>
            </a:r>
            <a:r>
              <a:rPr sz="3200" spc="-165" dirty="0">
                <a:latin typeface="Arial"/>
                <a:cs typeface="Arial"/>
              </a:rPr>
              <a:t>approaches </a:t>
            </a:r>
            <a:r>
              <a:rPr sz="3200" spc="-75" dirty="0">
                <a:latin typeface="Arial"/>
                <a:cs typeface="Arial"/>
              </a:rPr>
              <a:t>exploit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important  </a:t>
            </a:r>
            <a:r>
              <a:rPr sz="3200" spc="-60" dirty="0">
                <a:latin typeface="Arial"/>
                <a:cs typeface="Arial"/>
              </a:rPr>
              <a:t>fact </a:t>
            </a:r>
            <a:r>
              <a:rPr sz="3200" spc="-110" dirty="0">
                <a:latin typeface="Arial"/>
                <a:cs typeface="Arial"/>
              </a:rPr>
              <a:t>that </a:t>
            </a:r>
            <a:r>
              <a:rPr sz="3200" spc="-135" dirty="0">
                <a:latin typeface="Arial"/>
                <a:cs typeface="Arial"/>
              </a:rPr>
              <a:t>pixels </a:t>
            </a:r>
            <a:r>
              <a:rPr sz="3200" spc="-235" dirty="0">
                <a:latin typeface="Arial"/>
                <a:cs typeface="Arial"/>
              </a:rPr>
              <a:t>which </a:t>
            </a:r>
            <a:r>
              <a:rPr sz="3200" spc="-70" dirty="0">
                <a:latin typeface="Arial"/>
                <a:cs typeface="Arial"/>
              </a:rPr>
              <a:t>are </a:t>
            </a:r>
            <a:r>
              <a:rPr sz="3200" spc="-254" dirty="0">
                <a:latin typeface="Arial"/>
                <a:cs typeface="Arial"/>
              </a:rPr>
              <a:t>close </a:t>
            </a:r>
            <a:r>
              <a:rPr sz="3200" spc="-130" dirty="0">
                <a:latin typeface="Arial"/>
                <a:cs typeface="Arial"/>
              </a:rPr>
              <a:t>together </a:t>
            </a:r>
            <a:r>
              <a:rPr sz="3200" spc="-210" dirty="0">
                <a:latin typeface="Arial"/>
                <a:cs typeface="Arial"/>
              </a:rPr>
              <a:t>have  </a:t>
            </a:r>
            <a:r>
              <a:rPr sz="3200" spc="-160" dirty="0">
                <a:latin typeface="Arial"/>
                <a:cs typeface="Arial"/>
              </a:rPr>
              <a:t>similar </a:t>
            </a:r>
            <a:r>
              <a:rPr sz="3200" spc="-35" dirty="0">
                <a:latin typeface="Arial"/>
                <a:cs typeface="Arial"/>
              </a:rPr>
              <a:t>gray</a:t>
            </a:r>
            <a:r>
              <a:rPr sz="3200" spc="110" dirty="0">
                <a:latin typeface="Arial"/>
                <a:cs typeface="Arial"/>
              </a:rPr>
              <a:t> </a:t>
            </a:r>
            <a:r>
              <a:rPr sz="3200" spc="-229" dirty="0">
                <a:latin typeface="Arial"/>
                <a:cs typeface="Arial"/>
              </a:rPr>
              <a:t>values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039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250" dirty="0"/>
              <a:t>– </a:t>
            </a:r>
            <a:r>
              <a:rPr sz="4400" spc="-350" dirty="0"/>
              <a:t>based</a:t>
            </a:r>
            <a:r>
              <a:rPr sz="4400" spc="400" dirty="0"/>
              <a:t> </a:t>
            </a:r>
            <a:r>
              <a:rPr sz="4400" spc="-335" dirty="0"/>
              <a:t>Approach</a:t>
            </a:r>
            <a:endParaRPr sz="4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825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</a:t>
            </a:r>
            <a:r>
              <a:rPr sz="4400" spc="-114" dirty="0"/>
              <a:t> </a:t>
            </a:r>
            <a:r>
              <a:rPr sz="4400" spc="-270" dirty="0"/>
              <a:t>Growing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892" y="1567637"/>
            <a:ext cx="7539990" cy="48006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99085" marR="5080" indent="-287020" algn="just">
              <a:lnSpc>
                <a:spcPts val="3140"/>
              </a:lnSpc>
              <a:spcBef>
                <a:spcPts val="495"/>
              </a:spcBef>
              <a:buClr>
                <a:srgbClr val="005DA1"/>
              </a:buClr>
              <a:buFont typeface="Wingdings"/>
              <a:buChar char=""/>
              <a:tabLst>
                <a:tab pos="299720" algn="l"/>
              </a:tabLst>
            </a:pPr>
            <a:r>
              <a:rPr sz="2900" spc="-100" dirty="0">
                <a:latin typeface="Arial"/>
                <a:cs typeface="Arial"/>
              </a:rPr>
              <a:t>Start </a:t>
            </a:r>
            <a:r>
              <a:rPr sz="2900" spc="-140" dirty="0">
                <a:latin typeface="Arial"/>
                <a:cs typeface="Arial"/>
              </a:rPr>
              <a:t>from </a:t>
            </a:r>
            <a:r>
              <a:rPr sz="2900" spc="-10" dirty="0">
                <a:latin typeface="Arial"/>
                <a:cs typeface="Arial"/>
              </a:rPr>
              <a:t>a </a:t>
            </a:r>
            <a:r>
              <a:rPr sz="2900" spc="-200" dirty="0">
                <a:latin typeface="Arial"/>
                <a:cs typeface="Arial"/>
              </a:rPr>
              <a:t>seed, </a:t>
            </a:r>
            <a:r>
              <a:rPr sz="2900" spc="-125" dirty="0">
                <a:latin typeface="Arial"/>
                <a:cs typeface="Arial"/>
              </a:rPr>
              <a:t>and </a:t>
            </a:r>
            <a:r>
              <a:rPr sz="2900" spc="-65" dirty="0">
                <a:latin typeface="Arial"/>
                <a:cs typeface="Arial"/>
              </a:rPr>
              <a:t>let </a:t>
            </a:r>
            <a:r>
              <a:rPr sz="2900" spc="-20" dirty="0">
                <a:latin typeface="Arial"/>
                <a:cs typeface="Arial"/>
              </a:rPr>
              <a:t>it </a:t>
            </a:r>
            <a:r>
              <a:rPr sz="2900" spc="-125" dirty="0">
                <a:latin typeface="Arial"/>
                <a:cs typeface="Arial"/>
              </a:rPr>
              <a:t>grow  </a:t>
            </a:r>
            <a:r>
              <a:rPr sz="2900" spc="-175" dirty="0">
                <a:latin typeface="Arial"/>
                <a:cs typeface="Arial"/>
              </a:rPr>
              <a:t>(include </a:t>
            </a:r>
            <a:r>
              <a:rPr sz="2900" spc="-145" dirty="0">
                <a:latin typeface="Arial"/>
                <a:cs typeface="Arial"/>
              </a:rPr>
              <a:t>similar</a:t>
            </a:r>
            <a:r>
              <a:rPr sz="2900" spc="130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neighborhood)</a:t>
            </a:r>
            <a:endParaRPr sz="2900">
              <a:latin typeface="Arial"/>
              <a:cs typeface="Arial"/>
            </a:endParaRPr>
          </a:p>
          <a:p>
            <a:pPr marL="299085" marR="5080" indent="-287020" algn="just">
              <a:lnSpc>
                <a:spcPts val="3130"/>
              </a:lnSpc>
              <a:spcBef>
                <a:spcPts val="690"/>
              </a:spcBef>
              <a:buClr>
                <a:srgbClr val="005DA1"/>
              </a:buClr>
              <a:buFont typeface="Wingdings"/>
              <a:buChar char=""/>
              <a:tabLst>
                <a:tab pos="299720" algn="l"/>
              </a:tabLst>
            </a:pPr>
            <a:r>
              <a:rPr sz="2900" spc="-215" dirty="0">
                <a:solidFill>
                  <a:srgbClr val="C00000"/>
                </a:solidFill>
                <a:latin typeface="Arial"/>
                <a:cs typeface="Arial"/>
              </a:rPr>
              <a:t>Once </a:t>
            </a:r>
            <a:r>
              <a:rPr sz="2900" spc="-1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2900" spc="-55" dirty="0">
                <a:solidFill>
                  <a:srgbClr val="C00000"/>
                </a:solidFill>
                <a:latin typeface="Arial"/>
                <a:cs typeface="Arial"/>
              </a:rPr>
              <a:t>pixel </a:t>
            </a:r>
            <a:r>
              <a:rPr sz="2900" spc="-250" dirty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2900" spc="-135" dirty="0">
                <a:solidFill>
                  <a:srgbClr val="C00000"/>
                </a:solidFill>
                <a:latin typeface="Arial"/>
                <a:cs typeface="Arial"/>
              </a:rPr>
              <a:t>accepted </a:t>
            </a:r>
            <a:r>
              <a:rPr sz="2900" spc="-245" dirty="0">
                <a:solidFill>
                  <a:srgbClr val="C00000"/>
                </a:solidFill>
                <a:latin typeface="Arial"/>
                <a:cs typeface="Arial"/>
              </a:rPr>
              <a:t>as </a:t>
            </a:r>
            <a:r>
              <a:rPr sz="2900" spc="-1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2900" spc="-215" dirty="0">
                <a:solidFill>
                  <a:srgbClr val="C00000"/>
                </a:solidFill>
                <a:latin typeface="Arial"/>
                <a:cs typeface="Arial"/>
              </a:rPr>
              <a:t>member </a:t>
            </a:r>
            <a:r>
              <a:rPr sz="2900" spc="-1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900" spc="-175" dirty="0">
                <a:solidFill>
                  <a:srgbClr val="C00000"/>
                </a:solidFill>
                <a:latin typeface="Arial"/>
                <a:cs typeface="Arial"/>
              </a:rPr>
              <a:t>the  current </a:t>
            </a:r>
            <a:r>
              <a:rPr sz="2900" spc="-125" dirty="0">
                <a:solidFill>
                  <a:srgbClr val="C00000"/>
                </a:solidFill>
                <a:latin typeface="Arial"/>
                <a:cs typeface="Arial"/>
              </a:rPr>
              <a:t>region, </a:t>
            </a:r>
            <a:r>
              <a:rPr sz="2900" spc="-17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900" spc="-170" dirty="0">
                <a:solidFill>
                  <a:srgbClr val="C00000"/>
                </a:solidFill>
                <a:latin typeface="Arial"/>
                <a:cs typeface="Arial"/>
              </a:rPr>
              <a:t>nearest </a:t>
            </a:r>
            <a:r>
              <a:rPr sz="2900" spc="-190" dirty="0">
                <a:solidFill>
                  <a:srgbClr val="C00000"/>
                </a:solidFill>
                <a:latin typeface="Arial"/>
                <a:cs typeface="Arial"/>
              </a:rPr>
              <a:t>neighbours </a:t>
            </a:r>
            <a:r>
              <a:rPr sz="2900" spc="-1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900" spc="-215" dirty="0">
                <a:solidFill>
                  <a:srgbClr val="C00000"/>
                </a:solidFill>
                <a:latin typeface="Arial"/>
                <a:cs typeface="Arial"/>
              </a:rPr>
              <a:t>this </a:t>
            </a:r>
            <a:r>
              <a:rPr sz="2900" spc="-240" dirty="0">
                <a:solidFill>
                  <a:srgbClr val="C00000"/>
                </a:solidFill>
                <a:latin typeface="Arial"/>
                <a:cs typeface="Arial"/>
              </a:rPr>
              <a:t>new  </a:t>
            </a:r>
            <a:r>
              <a:rPr sz="2900" spc="-50" dirty="0">
                <a:solidFill>
                  <a:srgbClr val="C00000"/>
                </a:solidFill>
                <a:latin typeface="Arial"/>
                <a:cs typeface="Arial"/>
              </a:rPr>
              <a:t>pixel </a:t>
            </a:r>
            <a:r>
              <a:rPr sz="2900" spc="-60" dirty="0">
                <a:solidFill>
                  <a:srgbClr val="C00000"/>
                </a:solidFill>
                <a:latin typeface="Arial"/>
                <a:cs typeface="Arial"/>
              </a:rPr>
              <a:t>are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spc="-160" dirty="0">
                <a:solidFill>
                  <a:srgbClr val="C00000"/>
                </a:solidFill>
                <a:latin typeface="Arial"/>
                <a:cs typeface="Arial"/>
              </a:rPr>
              <a:t>examined.</a:t>
            </a:r>
            <a:endParaRPr sz="2900">
              <a:latin typeface="Arial"/>
              <a:cs typeface="Arial"/>
            </a:endParaRPr>
          </a:p>
          <a:p>
            <a:pPr marL="299085" marR="5080" indent="-287020" algn="just">
              <a:lnSpc>
                <a:spcPts val="3130"/>
              </a:lnSpc>
              <a:spcBef>
                <a:spcPts val="705"/>
              </a:spcBef>
              <a:buClr>
                <a:srgbClr val="005DA1"/>
              </a:buClr>
              <a:buFont typeface="Wingdings"/>
              <a:buChar char=""/>
              <a:tabLst>
                <a:tab pos="299720" algn="l"/>
              </a:tabLst>
            </a:pP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245" dirty="0">
                <a:latin typeface="Arial"/>
                <a:cs typeface="Arial"/>
              </a:rPr>
              <a:t>process </a:t>
            </a:r>
            <a:r>
              <a:rPr sz="2900" spc="-204" dirty="0">
                <a:latin typeface="Arial"/>
                <a:cs typeface="Arial"/>
              </a:rPr>
              <a:t>goes </a:t>
            </a:r>
            <a:r>
              <a:rPr sz="2900" spc="-260" dirty="0">
                <a:latin typeface="Arial"/>
                <a:cs typeface="Arial"/>
              </a:rPr>
              <a:t>on </a:t>
            </a:r>
            <a:r>
              <a:rPr sz="2900" spc="-160" dirty="0">
                <a:latin typeface="Arial"/>
                <a:cs typeface="Arial"/>
              </a:rPr>
              <a:t>recursively </a:t>
            </a:r>
            <a:r>
              <a:rPr sz="2900" spc="-145" dirty="0">
                <a:latin typeface="Arial"/>
                <a:cs typeface="Arial"/>
              </a:rPr>
              <a:t>until </a:t>
            </a:r>
            <a:r>
              <a:rPr sz="2900" spc="-254" dirty="0">
                <a:latin typeface="Arial"/>
                <a:cs typeface="Arial"/>
              </a:rPr>
              <a:t>no </a:t>
            </a:r>
            <a:r>
              <a:rPr sz="2900" spc="-200" dirty="0">
                <a:latin typeface="Arial"/>
                <a:cs typeface="Arial"/>
              </a:rPr>
              <a:t>more  </a:t>
            </a:r>
            <a:r>
              <a:rPr sz="2900" spc="-125" dirty="0">
                <a:latin typeface="Arial"/>
                <a:cs typeface="Arial"/>
              </a:rPr>
              <a:t>pixels </a:t>
            </a:r>
            <a:r>
              <a:rPr sz="2900" spc="-55" dirty="0">
                <a:latin typeface="Arial"/>
                <a:cs typeface="Arial"/>
              </a:rPr>
              <a:t>are</a:t>
            </a:r>
            <a:r>
              <a:rPr sz="2900" spc="70" dirty="0">
                <a:latin typeface="Arial"/>
                <a:cs typeface="Arial"/>
              </a:rPr>
              <a:t> </a:t>
            </a:r>
            <a:r>
              <a:rPr sz="2900" spc="-135" dirty="0">
                <a:latin typeface="Arial"/>
                <a:cs typeface="Arial"/>
              </a:rPr>
              <a:t>accepted.</a:t>
            </a:r>
            <a:endParaRPr sz="2900">
              <a:latin typeface="Arial"/>
              <a:cs typeface="Arial"/>
            </a:endParaRPr>
          </a:p>
          <a:p>
            <a:pPr marL="299085" marR="5080" indent="-287020" algn="just">
              <a:lnSpc>
                <a:spcPts val="3130"/>
              </a:lnSpc>
              <a:spcBef>
                <a:spcPts val="700"/>
              </a:spcBef>
              <a:buClr>
                <a:srgbClr val="005DA1"/>
              </a:buClr>
              <a:buFont typeface="Wingdings"/>
              <a:buChar char=""/>
              <a:tabLst>
                <a:tab pos="299720" algn="l"/>
              </a:tabLst>
            </a:pPr>
            <a:r>
              <a:rPr sz="2900" spc="-65" dirty="0">
                <a:solidFill>
                  <a:srgbClr val="C00000"/>
                </a:solidFill>
                <a:latin typeface="Arial"/>
                <a:cs typeface="Arial"/>
              </a:rPr>
              <a:t>All </a:t>
            </a:r>
            <a:r>
              <a:rPr sz="2900" spc="-125" dirty="0">
                <a:solidFill>
                  <a:srgbClr val="C00000"/>
                </a:solidFill>
                <a:latin typeface="Arial"/>
                <a:cs typeface="Arial"/>
              </a:rPr>
              <a:t>pixels </a:t>
            </a:r>
            <a:r>
              <a:rPr sz="2900" spc="-180" dirty="0">
                <a:solidFill>
                  <a:srgbClr val="C00000"/>
                </a:solidFill>
                <a:latin typeface="Arial"/>
                <a:cs typeface="Arial"/>
              </a:rPr>
              <a:t>in </a:t>
            </a:r>
            <a:r>
              <a:rPr sz="2900" spc="-175" dirty="0">
                <a:solidFill>
                  <a:srgbClr val="C00000"/>
                </a:solidFill>
                <a:latin typeface="Arial"/>
                <a:cs typeface="Arial"/>
              </a:rPr>
              <a:t>the current </a:t>
            </a:r>
            <a:r>
              <a:rPr sz="2900" spc="-114" dirty="0">
                <a:solidFill>
                  <a:srgbClr val="C00000"/>
                </a:solidFill>
                <a:latin typeface="Arial"/>
                <a:cs typeface="Arial"/>
              </a:rPr>
              <a:t>region </a:t>
            </a:r>
            <a:r>
              <a:rPr sz="2900" spc="-60" dirty="0">
                <a:solidFill>
                  <a:srgbClr val="C00000"/>
                </a:solidFill>
                <a:latin typeface="Arial"/>
                <a:cs typeface="Arial"/>
              </a:rPr>
              <a:t>are </a:t>
            </a:r>
            <a:r>
              <a:rPr sz="2900" spc="-145" dirty="0">
                <a:solidFill>
                  <a:srgbClr val="C00000"/>
                </a:solidFill>
                <a:latin typeface="Arial"/>
                <a:cs typeface="Arial"/>
              </a:rPr>
              <a:t>marked </a:t>
            </a:r>
            <a:r>
              <a:rPr sz="2900" spc="-135" dirty="0">
                <a:solidFill>
                  <a:srgbClr val="C00000"/>
                </a:solidFill>
                <a:latin typeface="Arial"/>
                <a:cs typeface="Arial"/>
              </a:rPr>
              <a:t>with </a:t>
            </a:r>
            <a:r>
              <a:rPr sz="2900" spc="-10" dirty="0">
                <a:solidFill>
                  <a:srgbClr val="C00000"/>
                </a:solidFill>
                <a:latin typeface="Arial"/>
                <a:cs typeface="Arial"/>
              </a:rPr>
              <a:t>a  </a:t>
            </a:r>
            <a:r>
              <a:rPr sz="2900" spc="-204" dirty="0">
                <a:solidFill>
                  <a:srgbClr val="C00000"/>
                </a:solidFill>
                <a:latin typeface="Arial"/>
                <a:cs typeface="Arial"/>
              </a:rPr>
              <a:t>unique</a:t>
            </a:r>
            <a:r>
              <a:rPr sz="29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spc="-65" dirty="0">
                <a:solidFill>
                  <a:srgbClr val="C00000"/>
                </a:solidFill>
                <a:latin typeface="Arial"/>
                <a:cs typeface="Arial"/>
              </a:rPr>
              <a:t>label.</a:t>
            </a:r>
            <a:endParaRPr sz="2900">
              <a:latin typeface="Arial"/>
              <a:cs typeface="Arial"/>
            </a:endParaRPr>
          </a:p>
          <a:p>
            <a:pPr marL="299085" marR="5080" indent="-287020" algn="just">
              <a:lnSpc>
                <a:spcPts val="3130"/>
              </a:lnSpc>
              <a:spcBef>
                <a:spcPts val="700"/>
              </a:spcBef>
              <a:buClr>
                <a:srgbClr val="005DA1"/>
              </a:buClr>
              <a:buFont typeface="Wingdings"/>
              <a:buChar char=""/>
              <a:tabLst>
                <a:tab pos="299720" algn="l"/>
              </a:tabLst>
            </a:pPr>
            <a:r>
              <a:rPr sz="2900" spc="-340" dirty="0">
                <a:latin typeface="Arial"/>
                <a:cs typeface="Arial"/>
              </a:rPr>
              <a:t>Then </a:t>
            </a:r>
            <a:r>
              <a:rPr sz="2900" spc="-150" dirty="0">
                <a:latin typeface="Arial"/>
                <a:cs typeface="Arial"/>
              </a:rPr>
              <a:t>another </a:t>
            </a:r>
            <a:r>
              <a:rPr sz="2900" spc="-204" dirty="0">
                <a:latin typeface="Arial"/>
                <a:cs typeface="Arial"/>
              </a:rPr>
              <a:t>seed </a:t>
            </a:r>
            <a:r>
              <a:rPr sz="2900" spc="-50" dirty="0">
                <a:latin typeface="Arial"/>
                <a:cs typeface="Arial"/>
              </a:rPr>
              <a:t>pixel </a:t>
            </a:r>
            <a:r>
              <a:rPr sz="2900" spc="-254" dirty="0">
                <a:latin typeface="Arial"/>
                <a:cs typeface="Arial"/>
              </a:rPr>
              <a:t>is </a:t>
            </a:r>
            <a:r>
              <a:rPr sz="2900" spc="-120" dirty="0">
                <a:latin typeface="Arial"/>
                <a:cs typeface="Arial"/>
              </a:rPr>
              <a:t>picked </a:t>
            </a:r>
            <a:r>
              <a:rPr sz="2900" spc="-180" dirty="0">
                <a:latin typeface="Arial"/>
                <a:cs typeface="Arial"/>
              </a:rPr>
              <a:t>up </a:t>
            </a:r>
            <a:r>
              <a:rPr sz="2900" dirty="0">
                <a:latin typeface="Arial"/>
                <a:cs typeface="Arial"/>
              </a:rPr>
              <a:t>&amp; </a:t>
            </a:r>
            <a:r>
              <a:rPr sz="2900" spc="-175" dirty="0">
                <a:latin typeface="Arial"/>
                <a:cs typeface="Arial"/>
              </a:rPr>
              <a:t>the  </a:t>
            </a:r>
            <a:r>
              <a:rPr sz="2900" spc="-140" dirty="0">
                <a:latin typeface="Arial"/>
                <a:cs typeface="Arial"/>
              </a:rPr>
              <a:t>procedure </a:t>
            </a:r>
            <a:r>
              <a:rPr sz="2900" spc="-250" dirty="0">
                <a:latin typeface="Arial"/>
                <a:cs typeface="Arial"/>
              </a:rPr>
              <a:t>is</a:t>
            </a:r>
            <a:r>
              <a:rPr sz="2900" spc="75" dirty="0">
                <a:latin typeface="Arial"/>
                <a:cs typeface="Arial"/>
              </a:rPr>
              <a:t> </a:t>
            </a:r>
            <a:r>
              <a:rPr sz="2900" spc="-80" dirty="0">
                <a:latin typeface="Arial"/>
                <a:cs typeface="Arial"/>
              </a:rPr>
              <a:t>repeated.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68195"/>
            <a:ext cx="782510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6235" algn="l"/>
              </a:tabLst>
            </a:pPr>
            <a:r>
              <a:rPr sz="3200" spc="-305" dirty="0">
                <a:latin typeface="Arial"/>
                <a:cs typeface="Arial"/>
              </a:rPr>
              <a:t>Choose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b="1" spc="-290" dirty="0">
                <a:latin typeface="Arial"/>
                <a:cs typeface="Arial"/>
              </a:rPr>
              <a:t>seed </a:t>
            </a:r>
            <a:r>
              <a:rPr sz="3200" spc="-135" dirty="0">
                <a:latin typeface="Arial"/>
                <a:cs typeface="Arial"/>
              </a:rPr>
              <a:t>pixels </a:t>
            </a:r>
            <a:r>
              <a:rPr sz="3200" spc="-105" dirty="0">
                <a:latin typeface="Arial"/>
                <a:cs typeface="Arial"/>
              </a:rPr>
              <a:t>(1 </a:t>
            </a:r>
            <a:r>
              <a:rPr sz="3200" spc="-25" dirty="0">
                <a:latin typeface="Arial"/>
                <a:cs typeface="Arial"/>
              </a:rPr>
              <a:t>for </a:t>
            </a:r>
            <a:r>
              <a:rPr sz="3200" spc="-125" dirty="0">
                <a:latin typeface="Arial"/>
                <a:cs typeface="Arial"/>
              </a:rPr>
              <a:t>every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254" dirty="0">
                <a:latin typeface="Arial"/>
                <a:cs typeface="Arial"/>
              </a:rPr>
              <a:t>segment)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33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235" algn="l"/>
              </a:tabLst>
            </a:pPr>
            <a:r>
              <a:rPr sz="3200" spc="-290" dirty="0">
                <a:latin typeface="Arial"/>
                <a:cs typeface="Arial"/>
              </a:rPr>
              <a:t>Check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40" dirty="0">
                <a:latin typeface="Arial"/>
                <a:cs typeface="Arial"/>
              </a:rPr>
              <a:t>neighboring </a:t>
            </a:r>
            <a:r>
              <a:rPr sz="3200" spc="-135" dirty="0">
                <a:latin typeface="Arial"/>
                <a:cs typeface="Arial"/>
              </a:rPr>
              <a:t>pixels and </a:t>
            </a:r>
            <a:r>
              <a:rPr sz="3200" b="1" spc="-200" dirty="0">
                <a:latin typeface="Arial"/>
                <a:cs typeface="Arial"/>
              </a:rPr>
              <a:t>add </a:t>
            </a:r>
            <a:r>
              <a:rPr sz="3200" spc="-275" dirty="0">
                <a:latin typeface="Arial"/>
                <a:cs typeface="Arial"/>
              </a:rPr>
              <a:t>them </a:t>
            </a:r>
            <a:r>
              <a:rPr sz="3200" spc="-100" dirty="0">
                <a:latin typeface="Arial"/>
                <a:cs typeface="Arial"/>
              </a:rPr>
              <a:t>to 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region </a:t>
            </a:r>
            <a:r>
              <a:rPr sz="3200" spc="80" dirty="0">
                <a:latin typeface="Arial"/>
                <a:cs typeface="Arial"/>
              </a:rPr>
              <a:t>if </a:t>
            </a:r>
            <a:r>
              <a:rPr sz="3200" spc="-180" dirty="0">
                <a:latin typeface="Arial"/>
                <a:cs typeface="Arial"/>
              </a:rPr>
              <a:t>they </a:t>
            </a:r>
            <a:r>
              <a:rPr sz="3200" spc="-65" dirty="0">
                <a:latin typeface="Arial"/>
                <a:cs typeface="Arial"/>
              </a:rPr>
              <a:t>are </a:t>
            </a:r>
            <a:r>
              <a:rPr sz="3200" b="1" spc="-175" dirty="0">
                <a:latin typeface="Arial"/>
                <a:cs typeface="Arial"/>
              </a:rPr>
              <a:t>similar </a:t>
            </a:r>
            <a:r>
              <a:rPr sz="3200" spc="-100" dirty="0">
                <a:latin typeface="Arial"/>
                <a:cs typeface="Arial"/>
              </a:rPr>
              <a:t>to </a:t>
            </a:r>
            <a:r>
              <a:rPr sz="3200" spc="-195" dirty="0">
                <a:latin typeface="Arial"/>
                <a:cs typeface="Arial"/>
              </a:rPr>
              <a:t>the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225" dirty="0">
                <a:latin typeface="Arial"/>
                <a:cs typeface="Arial"/>
              </a:rPr>
              <a:t>seed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3300">
              <a:latin typeface="Arial"/>
              <a:cs typeface="Arial"/>
            </a:endParaRPr>
          </a:p>
          <a:p>
            <a:pPr marL="355600" marR="38735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3200" spc="-200" dirty="0">
                <a:latin typeface="Arial"/>
                <a:cs typeface="Arial"/>
              </a:rPr>
              <a:t>Repeat </a:t>
            </a:r>
            <a:r>
              <a:rPr sz="3200" spc="-190" dirty="0">
                <a:latin typeface="Arial"/>
                <a:cs typeface="Arial"/>
              </a:rPr>
              <a:t>step </a:t>
            </a:r>
            <a:r>
              <a:rPr sz="3200" spc="-15" dirty="0">
                <a:latin typeface="Arial"/>
                <a:cs typeface="Arial"/>
              </a:rPr>
              <a:t>2 </a:t>
            </a:r>
            <a:r>
              <a:rPr sz="3200" spc="-25" dirty="0">
                <a:latin typeface="Arial"/>
                <a:cs typeface="Arial"/>
              </a:rPr>
              <a:t>for </a:t>
            </a:r>
            <a:r>
              <a:rPr sz="3200" spc="-204" dirty="0">
                <a:latin typeface="Arial"/>
                <a:cs typeface="Arial"/>
              </a:rPr>
              <a:t>each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00" dirty="0">
                <a:latin typeface="Arial"/>
                <a:cs typeface="Arial"/>
              </a:rPr>
              <a:t>the </a:t>
            </a:r>
            <a:r>
              <a:rPr sz="3200" spc="-160" dirty="0">
                <a:latin typeface="Arial"/>
                <a:cs typeface="Arial"/>
              </a:rPr>
              <a:t>newly </a:t>
            </a:r>
            <a:r>
              <a:rPr sz="3200" spc="-50" dirty="0">
                <a:latin typeface="Arial"/>
                <a:cs typeface="Arial"/>
              </a:rPr>
              <a:t>added  </a:t>
            </a:r>
            <a:r>
              <a:rPr sz="3200" spc="-120" dirty="0">
                <a:latin typeface="Arial"/>
                <a:cs typeface="Arial"/>
              </a:rPr>
              <a:t>pixels; </a:t>
            </a:r>
            <a:r>
              <a:rPr sz="3200" spc="-190" dirty="0">
                <a:latin typeface="Arial"/>
                <a:cs typeface="Arial"/>
              </a:rPr>
              <a:t>stop </a:t>
            </a:r>
            <a:r>
              <a:rPr sz="3200" spc="80" dirty="0">
                <a:latin typeface="Arial"/>
                <a:cs typeface="Arial"/>
              </a:rPr>
              <a:t>if </a:t>
            </a:r>
            <a:r>
              <a:rPr sz="3200" spc="-280" dirty="0">
                <a:latin typeface="Arial"/>
                <a:cs typeface="Arial"/>
              </a:rPr>
              <a:t>no </a:t>
            </a:r>
            <a:r>
              <a:rPr sz="3200" spc="-225" dirty="0">
                <a:latin typeface="Arial"/>
                <a:cs typeface="Arial"/>
              </a:rPr>
              <a:t>more </a:t>
            </a:r>
            <a:r>
              <a:rPr sz="3200" spc="-135" dirty="0">
                <a:latin typeface="Arial"/>
                <a:cs typeface="Arial"/>
              </a:rPr>
              <a:t>pixels </a:t>
            </a:r>
            <a:r>
              <a:rPr sz="3200" spc="-254" dirty="0">
                <a:latin typeface="Arial"/>
                <a:cs typeface="Arial"/>
              </a:rPr>
              <a:t>can </a:t>
            </a:r>
            <a:r>
              <a:rPr sz="3200" spc="-95" dirty="0">
                <a:latin typeface="Arial"/>
                <a:cs typeface="Arial"/>
              </a:rPr>
              <a:t>be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added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5319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270" dirty="0"/>
              <a:t>Growing</a:t>
            </a:r>
            <a:r>
              <a:rPr sz="4400" spc="180" dirty="0"/>
              <a:t> </a:t>
            </a:r>
            <a:r>
              <a:rPr sz="4400" dirty="0"/>
              <a:t>…</a:t>
            </a:r>
            <a:endParaRPr sz="4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5319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270" dirty="0"/>
              <a:t>Growing</a:t>
            </a:r>
            <a:r>
              <a:rPr sz="4400" spc="180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987" y="1567637"/>
            <a:ext cx="7960359" cy="43148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1000" marR="50800" indent="-343535">
              <a:lnSpc>
                <a:spcPct val="90000"/>
              </a:lnSpc>
              <a:spcBef>
                <a:spcPts val="455"/>
              </a:spcBef>
              <a:buClr>
                <a:srgbClr val="829FB8"/>
              </a:buClr>
              <a:buSzPct val="55172"/>
              <a:buFont typeface="Wingdings"/>
              <a:buChar char=""/>
              <a:tabLst>
                <a:tab pos="381000" algn="l"/>
                <a:tab pos="381635" algn="l"/>
              </a:tabLst>
            </a:pPr>
            <a:r>
              <a:rPr sz="2900" spc="-229" dirty="0">
                <a:latin typeface="Arial"/>
                <a:cs typeface="Arial"/>
              </a:rPr>
              <a:t>For </a:t>
            </a:r>
            <a:r>
              <a:rPr sz="2900" spc="-114" dirty="0">
                <a:latin typeface="Arial"/>
                <a:cs typeface="Arial"/>
              </a:rPr>
              <a:t>region </a:t>
            </a:r>
            <a:r>
              <a:rPr sz="2900" spc="-120" dirty="0">
                <a:latin typeface="Arial"/>
                <a:cs typeface="Arial"/>
              </a:rPr>
              <a:t>growing </a:t>
            </a:r>
            <a:r>
              <a:rPr sz="2900" spc="-195" dirty="0">
                <a:latin typeface="Arial"/>
                <a:cs typeface="Arial"/>
              </a:rPr>
              <a:t>we </a:t>
            </a:r>
            <a:r>
              <a:rPr sz="2900" spc="-170" dirty="0">
                <a:latin typeface="Arial"/>
                <a:cs typeface="Arial"/>
              </a:rPr>
              <a:t>need </a:t>
            </a:r>
            <a:r>
              <a:rPr sz="2900" spc="-10" dirty="0">
                <a:latin typeface="Arial"/>
                <a:cs typeface="Arial"/>
              </a:rPr>
              <a:t>a </a:t>
            </a:r>
            <a:r>
              <a:rPr sz="2900" spc="-114" dirty="0">
                <a:latin typeface="Arial"/>
                <a:cs typeface="Arial"/>
              </a:rPr>
              <a:t>rule </a:t>
            </a:r>
            <a:r>
              <a:rPr sz="2900" spc="-135" dirty="0">
                <a:latin typeface="Arial"/>
                <a:cs typeface="Arial"/>
              </a:rPr>
              <a:t>describing </a:t>
            </a:r>
            <a:r>
              <a:rPr sz="2900" spc="-175" dirty="0">
                <a:latin typeface="Arial"/>
                <a:cs typeface="Arial"/>
              </a:rPr>
              <a:t>the  </a:t>
            </a:r>
            <a:r>
              <a:rPr sz="2900" spc="-140" dirty="0">
                <a:latin typeface="Arial"/>
                <a:cs typeface="Arial"/>
              </a:rPr>
              <a:t>growth </a:t>
            </a:r>
            <a:r>
              <a:rPr sz="2900" spc="-280" dirty="0">
                <a:latin typeface="Arial"/>
                <a:cs typeface="Arial"/>
              </a:rPr>
              <a:t>mechanism </a:t>
            </a:r>
            <a:r>
              <a:rPr sz="2900" spc="-125" dirty="0">
                <a:latin typeface="Arial"/>
                <a:cs typeface="Arial"/>
              </a:rPr>
              <a:t>and </a:t>
            </a:r>
            <a:r>
              <a:rPr sz="2900" spc="-15" dirty="0">
                <a:latin typeface="Arial"/>
                <a:cs typeface="Arial"/>
              </a:rPr>
              <a:t>a </a:t>
            </a:r>
            <a:r>
              <a:rPr sz="2900" spc="-114" dirty="0">
                <a:latin typeface="Arial"/>
                <a:cs typeface="Arial"/>
              </a:rPr>
              <a:t>rule </a:t>
            </a:r>
            <a:r>
              <a:rPr sz="2900" spc="-195" dirty="0">
                <a:latin typeface="Arial"/>
                <a:cs typeface="Arial"/>
              </a:rPr>
              <a:t>checking </a:t>
            </a:r>
            <a:r>
              <a:rPr sz="2900" spc="-175" dirty="0">
                <a:latin typeface="Arial"/>
                <a:cs typeface="Arial"/>
              </a:rPr>
              <a:t>the  homogeneity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70" dirty="0">
                <a:latin typeface="Arial"/>
                <a:cs typeface="Arial"/>
              </a:rPr>
              <a:t>regions </a:t>
            </a:r>
            <a:r>
              <a:rPr sz="2900" spc="-5" dirty="0">
                <a:latin typeface="Arial"/>
                <a:cs typeface="Arial"/>
              </a:rPr>
              <a:t>after </a:t>
            </a:r>
            <a:r>
              <a:rPr sz="2900" spc="-185" dirty="0">
                <a:latin typeface="Arial"/>
                <a:cs typeface="Arial"/>
              </a:rPr>
              <a:t>each </a:t>
            </a:r>
            <a:r>
              <a:rPr sz="2900" spc="-140" dirty="0">
                <a:latin typeface="Arial"/>
                <a:cs typeface="Arial"/>
              </a:rPr>
              <a:t>growth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180" dirty="0">
                <a:latin typeface="Arial"/>
                <a:cs typeface="Arial"/>
              </a:rPr>
              <a:t>step.</a:t>
            </a:r>
            <a:endParaRPr sz="2900">
              <a:latin typeface="Arial"/>
              <a:cs typeface="Arial"/>
            </a:endParaRPr>
          </a:p>
          <a:p>
            <a:pPr marL="381000" marR="131445" indent="-343535" algn="just">
              <a:lnSpc>
                <a:spcPct val="90000"/>
              </a:lnSpc>
              <a:spcBef>
                <a:spcPts val="695"/>
              </a:spcBef>
              <a:buClr>
                <a:srgbClr val="829FB8"/>
              </a:buClr>
              <a:buSzPct val="55172"/>
              <a:buFont typeface="Wingdings"/>
              <a:buChar char=""/>
              <a:tabLst>
                <a:tab pos="381635" algn="l"/>
              </a:tabLst>
            </a:pPr>
            <a:r>
              <a:rPr sz="2900" b="1" spc="-28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900" b="1" spc="-195" dirty="0">
                <a:solidFill>
                  <a:srgbClr val="C00000"/>
                </a:solidFill>
                <a:latin typeface="Arial"/>
                <a:cs typeface="Arial"/>
              </a:rPr>
              <a:t>growth </a:t>
            </a:r>
            <a:r>
              <a:rPr sz="2900" b="1" spc="-245" dirty="0">
                <a:solidFill>
                  <a:srgbClr val="C00000"/>
                </a:solidFill>
                <a:latin typeface="Arial"/>
                <a:cs typeface="Arial"/>
              </a:rPr>
              <a:t>mechanism </a:t>
            </a:r>
            <a:r>
              <a:rPr sz="2900" spc="-165" dirty="0">
                <a:latin typeface="Arial"/>
                <a:cs typeface="Arial"/>
              </a:rPr>
              <a:t>– </a:t>
            </a:r>
            <a:r>
              <a:rPr sz="2900" spc="-15" dirty="0">
                <a:latin typeface="Arial"/>
                <a:cs typeface="Arial"/>
              </a:rPr>
              <a:t>at </a:t>
            </a:r>
            <a:r>
              <a:rPr sz="2900" spc="-185" dirty="0">
                <a:latin typeface="Arial"/>
                <a:cs typeface="Arial"/>
              </a:rPr>
              <a:t>each </a:t>
            </a:r>
            <a:r>
              <a:rPr sz="2900" spc="-150" dirty="0">
                <a:latin typeface="Arial"/>
                <a:cs typeface="Arial"/>
              </a:rPr>
              <a:t>stage </a:t>
            </a:r>
            <a:r>
              <a:rPr sz="2900" spc="-180" dirty="0">
                <a:latin typeface="Arial"/>
                <a:cs typeface="Arial"/>
              </a:rPr>
              <a:t>k </a:t>
            </a:r>
            <a:r>
              <a:rPr sz="2900" spc="-125" dirty="0">
                <a:latin typeface="Arial"/>
                <a:cs typeface="Arial"/>
              </a:rPr>
              <a:t>and </a:t>
            </a:r>
            <a:r>
              <a:rPr sz="2900" spc="-20" dirty="0">
                <a:latin typeface="Arial"/>
                <a:cs typeface="Arial"/>
              </a:rPr>
              <a:t>for  </a:t>
            </a:r>
            <a:r>
              <a:rPr sz="2900" spc="-185" dirty="0">
                <a:latin typeface="Arial"/>
                <a:cs typeface="Arial"/>
              </a:rPr>
              <a:t>each </a:t>
            </a:r>
            <a:r>
              <a:rPr sz="2900" spc="-114" dirty="0">
                <a:latin typeface="Arial"/>
                <a:cs typeface="Arial"/>
              </a:rPr>
              <a:t>region </a:t>
            </a:r>
            <a:r>
              <a:rPr sz="2900" spc="-225" dirty="0">
                <a:latin typeface="Arial"/>
                <a:cs typeface="Arial"/>
              </a:rPr>
              <a:t>R</a:t>
            </a:r>
            <a:r>
              <a:rPr sz="2850" spc="-337" baseline="-20467" dirty="0">
                <a:latin typeface="Arial"/>
                <a:cs typeface="Arial"/>
              </a:rPr>
              <a:t>i</a:t>
            </a:r>
            <a:r>
              <a:rPr sz="2900" spc="-225" dirty="0">
                <a:latin typeface="Arial"/>
                <a:cs typeface="Arial"/>
              </a:rPr>
              <a:t>(k), </a:t>
            </a:r>
            <a:r>
              <a:rPr sz="2900" spc="-10" dirty="0">
                <a:latin typeface="Arial"/>
                <a:cs typeface="Arial"/>
              </a:rPr>
              <a:t>i </a:t>
            </a:r>
            <a:r>
              <a:rPr sz="2900" spc="245" dirty="0">
                <a:latin typeface="Arial"/>
                <a:cs typeface="Arial"/>
              </a:rPr>
              <a:t>= </a:t>
            </a:r>
            <a:r>
              <a:rPr sz="2900" spc="-114" dirty="0">
                <a:latin typeface="Arial"/>
                <a:cs typeface="Arial"/>
              </a:rPr>
              <a:t>1,…,N, </a:t>
            </a:r>
            <a:r>
              <a:rPr sz="2900" spc="-195" dirty="0">
                <a:latin typeface="Arial"/>
                <a:cs typeface="Arial"/>
              </a:rPr>
              <a:t>we </a:t>
            </a:r>
            <a:r>
              <a:rPr sz="2900" spc="-240" dirty="0">
                <a:latin typeface="Arial"/>
                <a:cs typeface="Arial"/>
              </a:rPr>
              <a:t>check </a:t>
            </a:r>
            <a:r>
              <a:rPr sz="2900" spc="75" dirty="0">
                <a:latin typeface="Arial"/>
                <a:cs typeface="Arial"/>
              </a:rPr>
              <a:t>if </a:t>
            </a:r>
            <a:r>
              <a:rPr sz="2900" spc="-135" dirty="0">
                <a:latin typeface="Arial"/>
                <a:cs typeface="Arial"/>
              </a:rPr>
              <a:t>there </a:t>
            </a:r>
            <a:r>
              <a:rPr sz="2900" spc="-60" dirty="0">
                <a:latin typeface="Arial"/>
                <a:cs typeface="Arial"/>
              </a:rPr>
              <a:t>are  </a:t>
            </a:r>
            <a:r>
              <a:rPr sz="2900" spc="-170" dirty="0">
                <a:latin typeface="Arial"/>
                <a:cs typeface="Arial"/>
              </a:rPr>
              <a:t>unclassified </a:t>
            </a:r>
            <a:r>
              <a:rPr sz="2900" spc="-125" dirty="0">
                <a:latin typeface="Arial"/>
                <a:cs typeface="Arial"/>
              </a:rPr>
              <a:t>pixels </a:t>
            </a:r>
            <a:r>
              <a:rPr sz="2900" spc="-180" dirty="0">
                <a:latin typeface="Arial"/>
                <a:cs typeface="Arial"/>
              </a:rPr>
              <a:t>in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40" dirty="0">
                <a:latin typeface="Arial"/>
                <a:cs typeface="Arial"/>
              </a:rPr>
              <a:t>8-neighbourhood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85" dirty="0">
                <a:latin typeface="Arial"/>
                <a:cs typeface="Arial"/>
              </a:rPr>
              <a:t>each  </a:t>
            </a:r>
            <a:r>
              <a:rPr sz="2900" spc="-50" dirty="0">
                <a:latin typeface="Arial"/>
                <a:cs typeface="Arial"/>
              </a:rPr>
              <a:t>pixel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14" dirty="0">
                <a:latin typeface="Arial"/>
                <a:cs typeface="Arial"/>
              </a:rPr>
              <a:t>region</a:t>
            </a:r>
            <a:r>
              <a:rPr sz="2900" spc="260" dirty="0">
                <a:latin typeface="Arial"/>
                <a:cs typeface="Arial"/>
              </a:rPr>
              <a:t> </a:t>
            </a:r>
            <a:r>
              <a:rPr sz="2900" spc="-105" dirty="0">
                <a:latin typeface="Arial"/>
                <a:cs typeface="Arial"/>
              </a:rPr>
              <a:t>border.</a:t>
            </a:r>
            <a:endParaRPr sz="2900">
              <a:latin typeface="Arial"/>
              <a:cs typeface="Arial"/>
            </a:endParaRPr>
          </a:p>
          <a:p>
            <a:pPr marL="381000" marR="30480" indent="-343535" algn="just">
              <a:lnSpc>
                <a:spcPts val="3130"/>
              </a:lnSpc>
              <a:spcBef>
                <a:spcPts val="745"/>
              </a:spcBef>
              <a:buClr>
                <a:srgbClr val="829FB8"/>
              </a:buClr>
              <a:buSzPct val="55172"/>
              <a:buFont typeface="Wingdings"/>
              <a:buChar char=""/>
              <a:tabLst>
                <a:tab pos="381635" algn="l"/>
              </a:tabLst>
            </a:pPr>
            <a:r>
              <a:rPr sz="2900" spc="-145" dirty="0">
                <a:latin typeface="Arial"/>
                <a:cs typeface="Arial"/>
              </a:rPr>
              <a:t>Before </a:t>
            </a:r>
            <a:r>
              <a:rPr sz="2900" spc="-190" dirty="0">
                <a:latin typeface="Arial"/>
                <a:cs typeface="Arial"/>
              </a:rPr>
              <a:t>assigning </a:t>
            </a:r>
            <a:r>
              <a:rPr sz="2900" spc="-345" dirty="0">
                <a:latin typeface="Arial"/>
                <a:cs typeface="Arial"/>
              </a:rPr>
              <a:t>such </a:t>
            </a:r>
            <a:r>
              <a:rPr sz="2900" spc="-10" dirty="0">
                <a:latin typeface="Arial"/>
                <a:cs typeface="Arial"/>
              </a:rPr>
              <a:t>a </a:t>
            </a:r>
            <a:r>
              <a:rPr sz="2900" spc="-50" dirty="0">
                <a:latin typeface="Arial"/>
                <a:cs typeface="Arial"/>
              </a:rPr>
              <a:t>pixel </a:t>
            </a:r>
            <a:r>
              <a:rPr sz="2900" dirty="0">
                <a:latin typeface="Arial"/>
                <a:cs typeface="Arial"/>
              </a:rPr>
              <a:t>x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10" dirty="0">
                <a:latin typeface="Arial"/>
                <a:cs typeface="Arial"/>
              </a:rPr>
              <a:t>a </a:t>
            </a:r>
            <a:r>
              <a:rPr sz="2900" spc="-114" dirty="0">
                <a:latin typeface="Arial"/>
                <a:cs typeface="Arial"/>
              </a:rPr>
              <a:t>region </a:t>
            </a:r>
            <a:r>
              <a:rPr sz="2900" spc="-315" dirty="0">
                <a:latin typeface="Arial"/>
                <a:cs typeface="Arial"/>
              </a:rPr>
              <a:t>R</a:t>
            </a:r>
            <a:r>
              <a:rPr sz="2850" spc="-472" baseline="-20467" dirty="0">
                <a:latin typeface="Arial"/>
                <a:cs typeface="Arial"/>
              </a:rPr>
              <a:t>i </a:t>
            </a:r>
            <a:r>
              <a:rPr sz="2900" spc="-180" dirty="0">
                <a:latin typeface="Arial"/>
                <a:cs typeface="Arial"/>
              </a:rPr>
              <a:t>(k),we  </a:t>
            </a:r>
            <a:r>
              <a:rPr sz="2900" spc="-235" dirty="0">
                <a:latin typeface="Arial"/>
                <a:cs typeface="Arial"/>
              </a:rPr>
              <a:t>check </a:t>
            </a:r>
            <a:r>
              <a:rPr sz="2900" spc="70" dirty="0">
                <a:latin typeface="Arial"/>
                <a:cs typeface="Arial"/>
              </a:rPr>
              <a:t>if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14" dirty="0">
                <a:latin typeface="Arial"/>
                <a:cs typeface="Arial"/>
              </a:rPr>
              <a:t>region</a:t>
            </a:r>
            <a:r>
              <a:rPr sz="2900" spc="-215" dirty="0">
                <a:latin typeface="Arial"/>
                <a:cs typeface="Arial"/>
              </a:rPr>
              <a:t> </a:t>
            </a:r>
            <a:r>
              <a:rPr sz="2900" spc="-175" dirty="0">
                <a:latin typeface="Arial"/>
                <a:cs typeface="Arial"/>
              </a:rPr>
              <a:t>homogeneity:</a:t>
            </a:r>
            <a:endParaRPr sz="2900">
              <a:latin typeface="Arial"/>
              <a:cs typeface="Arial"/>
            </a:endParaRPr>
          </a:p>
          <a:p>
            <a:pPr marL="358140" algn="just">
              <a:lnSpc>
                <a:spcPct val="100000"/>
              </a:lnSpc>
              <a:spcBef>
                <a:spcPts val="305"/>
              </a:spcBef>
            </a:pPr>
            <a:r>
              <a:rPr sz="2900" spc="-265" dirty="0">
                <a:latin typeface="Arial"/>
                <a:cs typeface="Arial"/>
              </a:rPr>
              <a:t>P(R</a:t>
            </a:r>
            <a:r>
              <a:rPr sz="2850" spc="-397" baseline="-20467" dirty="0">
                <a:latin typeface="Arial"/>
                <a:cs typeface="Arial"/>
              </a:rPr>
              <a:t>i</a:t>
            </a:r>
            <a:r>
              <a:rPr sz="2900" spc="-265" dirty="0">
                <a:latin typeface="Arial"/>
                <a:cs typeface="Arial"/>
              </a:rPr>
              <a:t>(k) </a:t>
            </a:r>
            <a:r>
              <a:rPr sz="2900" spc="-345" dirty="0">
                <a:latin typeface="Arial"/>
                <a:cs typeface="Arial"/>
              </a:rPr>
              <a:t>U </a:t>
            </a:r>
            <a:r>
              <a:rPr sz="2900" spc="-45" dirty="0">
                <a:latin typeface="Arial"/>
                <a:cs typeface="Arial"/>
              </a:rPr>
              <a:t>{x}) </a:t>
            </a:r>
            <a:r>
              <a:rPr sz="2900" spc="240" dirty="0">
                <a:latin typeface="Arial"/>
                <a:cs typeface="Arial"/>
              </a:rPr>
              <a:t>= </a:t>
            </a:r>
            <a:r>
              <a:rPr sz="2900" spc="-540" dirty="0">
                <a:latin typeface="Arial"/>
                <a:cs typeface="Arial"/>
              </a:rPr>
              <a:t>TRUE </a:t>
            </a:r>
            <a:r>
              <a:rPr sz="2900" spc="-170" dirty="0">
                <a:latin typeface="Arial"/>
                <a:cs typeface="Arial"/>
              </a:rPr>
              <a:t>, </a:t>
            </a:r>
            <a:r>
              <a:rPr sz="2900" spc="-250" dirty="0">
                <a:latin typeface="Arial"/>
                <a:cs typeface="Arial"/>
              </a:rPr>
              <a:t>is</a:t>
            </a:r>
            <a:r>
              <a:rPr sz="2900" spc="-495" dirty="0">
                <a:latin typeface="Arial"/>
                <a:cs typeface="Arial"/>
              </a:rPr>
              <a:t> </a:t>
            </a:r>
            <a:r>
              <a:rPr sz="2900" spc="-60" dirty="0">
                <a:latin typeface="Arial"/>
                <a:cs typeface="Arial"/>
              </a:rPr>
              <a:t>valid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956" y="0"/>
            <a:ext cx="680008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19" y="1986914"/>
            <a:ext cx="6830749" cy="385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31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280" dirty="0"/>
              <a:t>Growing:</a:t>
            </a:r>
            <a:r>
              <a:rPr sz="4400" spc="-635" dirty="0"/>
              <a:t> </a:t>
            </a:r>
            <a:r>
              <a:rPr sz="4400" spc="-325" dirty="0"/>
              <a:t>Example</a:t>
            </a:r>
            <a:endParaRPr sz="4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31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280" dirty="0"/>
              <a:t>Growing:</a:t>
            </a:r>
            <a:r>
              <a:rPr sz="4400" spc="-635" dirty="0"/>
              <a:t> </a:t>
            </a:r>
            <a:r>
              <a:rPr sz="4400" spc="-32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907" y="1633727"/>
            <a:ext cx="9077081" cy="504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131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280" dirty="0"/>
              <a:t>Growing:</a:t>
            </a:r>
            <a:r>
              <a:rPr sz="4400" spc="-635" dirty="0"/>
              <a:t> </a:t>
            </a:r>
            <a:r>
              <a:rPr sz="4400" spc="-32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07719" y="1650492"/>
            <a:ext cx="7040880" cy="482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276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280" dirty="0"/>
              <a:t>Growing:</a:t>
            </a:r>
            <a:r>
              <a:rPr sz="4400" spc="185" dirty="0"/>
              <a:t> </a:t>
            </a:r>
            <a:r>
              <a:rPr sz="4400" spc="-380" dirty="0"/>
              <a:t>Problems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11732" y="1610308"/>
            <a:ext cx="6275070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3255" indent="-631190">
              <a:lnSpc>
                <a:spcPct val="100000"/>
              </a:lnSpc>
              <a:spcBef>
                <a:spcPts val="105"/>
              </a:spcBef>
              <a:buClr>
                <a:srgbClr val="005DA1"/>
              </a:buClr>
              <a:buFont typeface="Wingdings"/>
              <a:buChar char=""/>
              <a:tabLst>
                <a:tab pos="643255" algn="l"/>
                <a:tab pos="643890" algn="l"/>
              </a:tabLst>
            </a:pPr>
            <a:r>
              <a:rPr sz="3200" spc="-165" dirty="0">
                <a:latin typeface="Arial"/>
                <a:cs typeface="Arial"/>
              </a:rPr>
              <a:t>Large </a:t>
            </a:r>
            <a:r>
              <a:rPr sz="3200" spc="-204" dirty="0">
                <a:latin typeface="Arial"/>
                <a:cs typeface="Arial"/>
              </a:rPr>
              <a:t>execution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5DA1"/>
              </a:buClr>
              <a:buFont typeface="Wingdings"/>
              <a:buChar char=""/>
            </a:pPr>
            <a:endParaRPr sz="43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lr>
                <a:srgbClr val="005DA1"/>
              </a:buClr>
              <a:buFont typeface="Wingdings"/>
              <a:buChar char=""/>
              <a:tabLst>
                <a:tab pos="643255" algn="l"/>
                <a:tab pos="643890" algn="l"/>
              </a:tabLst>
            </a:pPr>
            <a:r>
              <a:rPr sz="3200" spc="-370" dirty="0">
                <a:latin typeface="Arial"/>
                <a:cs typeface="Arial"/>
              </a:rPr>
              <a:t>The </a:t>
            </a:r>
            <a:r>
              <a:rPr sz="3200" spc="-204" dirty="0">
                <a:latin typeface="Arial"/>
                <a:cs typeface="Arial"/>
              </a:rPr>
              <a:t>selection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00" dirty="0">
                <a:latin typeface="Arial"/>
                <a:cs typeface="Arial"/>
              </a:rPr>
              <a:t>the </a:t>
            </a:r>
            <a:r>
              <a:rPr sz="3200" spc="-50" dirty="0">
                <a:latin typeface="Arial"/>
                <a:cs typeface="Arial"/>
              </a:rPr>
              <a:t>property </a:t>
            </a:r>
            <a:r>
              <a:rPr sz="3200" spc="-100" dirty="0">
                <a:latin typeface="Arial"/>
                <a:cs typeface="Arial"/>
              </a:rPr>
              <a:t>to be  </a:t>
            </a:r>
            <a:r>
              <a:rPr sz="3200" spc="-130" dirty="0">
                <a:latin typeface="Arial"/>
                <a:cs typeface="Arial"/>
              </a:rPr>
              <a:t>satisfied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5DA1"/>
              </a:buClr>
              <a:buFont typeface="Wingdings"/>
              <a:buChar char=""/>
            </a:pPr>
            <a:endParaRPr sz="4350">
              <a:latin typeface="Arial"/>
              <a:cs typeface="Arial"/>
            </a:endParaRPr>
          </a:p>
          <a:p>
            <a:pPr marL="643255" indent="-631190">
              <a:lnSpc>
                <a:spcPct val="100000"/>
              </a:lnSpc>
              <a:buClr>
                <a:srgbClr val="005DA1"/>
              </a:buClr>
              <a:buFont typeface="Wingdings"/>
              <a:buChar char=""/>
              <a:tabLst>
                <a:tab pos="643255" algn="l"/>
                <a:tab pos="643890" algn="l"/>
              </a:tabLst>
            </a:pPr>
            <a:r>
              <a:rPr sz="3200" spc="-370" dirty="0">
                <a:latin typeface="Arial"/>
                <a:cs typeface="Arial"/>
              </a:rPr>
              <a:t>The </a:t>
            </a:r>
            <a:r>
              <a:rPr sz="3200" spc="-204" dirty="0">
                <a:latin typeface="Arial"/>
                <a:cs typeface="Arial"/>
              </a:rPr>
              <a:t>selection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00" dirty="0">
                <a:latin typeface="Arial"/>
                <a:cs typeface="Arial"/>
              </a:rPr>
              <a:t>the </a:t>
            </a:r>
            <a:r>
              <a:rPr sz="3200" spc="-225" dirty="0">
                <a:latin typeface="Arial"/>
                <a:cs typeface="Arial"/>
              </a:rPr>
              <a:t>seed</a:t>
            </a:r>
            <a:r>
              <a:rPr sz="3200" spc="22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94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0" dirty="0"/>
              <a:t>Image </a:t>
            </a:r>
            <a:r>
              <a:rPr sz="4400" spc="-315" dirty="0"/>
              <a:t>segmentation:</a:t>
            </a:r>
            <a:r>
              <a:rPr sz="4400" spc="70" dirty="0"/>
              <a:t> </a:t>
            </a:r>
            <a:r>
              <a:rPr sz="4400" spc="-32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33400" y="2133600"/>
            <a:ext cx="4038600" cy="2185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0" y="2133600"/>
            <a:ext cx="4007888" cy="217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4512945"/>
            <a:ext cx="1941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005DA1"/>
                </a:solidFill>
                <a:latin typeface="Arial"/>
                <a:cs typeface="Arial"/>
              </a:rPr>
              <a:t>Original</a:t>
            </a:r>
            <a:r>
              <a:rPr sz="2400" b="1" spc="-9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005DA1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2272" y="4512945"/>
            <a:ext cx="3253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005DA1"/>
                </a:solidFill>
                <a:latin typeface="Arial"/>
                <a:cs typeface="Arial"/>
              </a:rPr>
              <a:t>Region </a:t>
            </a:r>
            <a:r>
              <a:rPr sz="2400" b="1" spc="-229" dirty="0">
                <a:solidFill>
                  <a:srgbClr val="005DA1"/>
                </a:solidFill>
                <a:latin typeface="Arial"/>
                <a:cs typeface="Arial"/>
              </a:rPr>
              <a:t>Segmented</a:t>
            </a:r>
            <a:r>
              <a:rPr sz="2400" b="1" spc="85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005DA1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679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</a:t>
            </a:r>
            <a:r>
              <a:rPr sz="4400" spc="-100" dirty="0"/>
              <a:t> </a:t>
            </a:r>
            <a:r>
              <a:rPr sz="4400" spc="-315" dirty="0"/>
              <a:t>Splitting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16311" y="4458368"/>
            <a:ext cx="6588386" cy="2015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1613357"/>
            <a:ext cx="780097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6235" algn="l"/>
              </a:tabLst>
            </a:pPr>
            <a:r>
              <a:rPr sz="2800" spc="-105" dirty="0">
                <a:latin typeface="Arial"/>
                <a:cs typeface="Arial"/>
              </a:rPr>
              <a:t>Split </a:t>
            </a:r>
            <a:r>
              <a:rPr sz="2800" spc="-155" dirty="0">
                <a:latin typeface="Arial"/>
                <a:cs typeface="Arial"/>
              </a:rPr>
              <a:t>starts </a:t>
            </a:r>
            <a:r>
              <a:rPr sz="2800" spc="-135" dirty="0">
                <a:latin typeface="Arial"/>
                <a:cs typeface="Arial"/>
              </a:rPr>
              <a:t>from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229" dirty="0">
                <a:latin typeface="Arial"/>
                <a:cs typeface="Arial"/>
              </a:rPr>
              <a:t>assumption </a:t>
            </a:r>
            <a:r>
              <a:rPr sz="2800" spc="-100" dirty="0">
                <a:latin typeface="Arial"/>
                <a:cs typeface="Arial"/>
              </a:rPr>
              <a:t>that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entire </a:t>
            </a:r>
            <a:r>
              <a:rPr sz="2800" spc="-150" dirty="0">
                <a:latin typeface="Arial"/>
                <a:cs typeface="Arial"/>
              </a:rPr>
              <a:t>image  </a:t>
            </a:r>
            <a:r>
              <a:rPr sz="2800" spc="-245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homogeneous</a:t>
            </a:r>
            <a:endParaRPr sz="2800">
              <a:latin typeface="Arial"/>
              <a:cs typeface="Arial"/>
            </a:endParaRPr>
          </a:p>
          <a:p>
            <a:pPr marL="355600" marR="28956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235" algn="l"/>
              </a:tabLst>
            </a:pPr>
            <a:r>
              <a:rPr sz="2800" spc="-10" dirty="0">
                <a:latin typeface="Arial"/>
                <a:cs typeface="Arial"/>
              </a:rPr>
              <a:t>If </a:t>
            </a:r>
            <a:r>
              <a:rPr sz="2800" spc="-210" dirty="0">
                <a:latin typeface="Arial"/>
                <a:cs typeface="Arial"/>
              </a:rPr>
              <a:t>this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170" dirty="0">
                <a:latin typeface="Arial"/>
                <a:cs typeface="Arial"/>
              </a:rPr>
              <a:t>not </a:t>
            </a:r>
            <a:r>
              <a:rPr sz="2800" spc="-114" dirty="0">
                <a:latin typeface="Arial"/>
                <a:cs typeface="Arial"/>
              </a:rPr>
              <a:t>true (by </a:t>
            </a:r>
            <a:r>
              <a:rPr sz="2800" spc="-175" dirty="0">
                <a:latin typeface="Arial"/>
                <a:cs typeface="Arial"/>
              </a:rPr>
              <a:t>the homogeneity </a:t>
            </a:r>
            <a:r>
              <a:rPr sz="2800" spc="-130" dirty="0">
                <a:latin typeface="Arial"/>
                <a:cs typeface="Arial"/>
              </a:rPr>
              <a:t>criterion), </a:t>
            </a:r>
            <a:r>
              <a:rPr sz="2800" spc="-175" dirty="0">
                <a:latin typeface="Arial"/>
                <a:cs typeface="Arial"/>
              </a:rPr>
              <a:t>the  </a:t>
            </a:r>
            <a:r>
              <a:rPr sz="2800" spc="-150" dirty="0">
                <a:latin typeface="Arial"/>
                <a:cs typeface="Arial"/>
              </a:rPr>
              <a:t>image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110" dirty="0">
                <a:latin typeface="Arial"/>
                <a:cs typeface="Arial"/>
              </a:rPr>
              <a:t>split </a:t>
            </a:r>
            <a:r>
              <a:rPr sz="2800" spc="-135" dirty="0">
                <a:latin typeface="Arial"/>
                <a:cs typeface="Arial"/>
              </a:rPr>
              <a:t>into </a:t>
            </a:r>
            <a:r>
              <a:rPr sz="2800" spc="-100" dirty="0">
                <a:latin typeface="Arial"/>
                <a:cs typeface="Arial"/>
              </a:rPr>
              <a:t>four </a:t>
            </a:r>
            <a:r>
              <a:rPr sz="2800" spc="-270" dirty="0">
                <a:latin typeface="Arial"/>
                <a:cs typeface="Arial"/>
              </a:rPr>
              <a:t>sub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images</a:t>
            </a:r>
            <a:endParaRPr sz="2800">
              <a:latin typeface="Arial"/>
              <a:cs typeface="Arial"/>
            </a:endParaRPr>
          </a:p>
          <a:p>
            <a:pPr marL="355600" marR="211454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800" spc="-325" dirty="0">
                <a:latin typeface="Arial"/>
                <a:cs typeface="Arial"/>
              </a:rPr>
              <a:t>This </a:t>
            </a:r>
            <a:r>
              <a:rPr sz="2800" spc="-105" dirty="0">
                <a:latin typeface="Arial"/>
                <a:cs typeface="Arial"/>
              </a:rPr>
              <a:t>splitting </a:t>
            </a:r>
            <a:r>
              <a:rPr sz="2800" spc="-135" dirty="0">
                <a:latin typeface="Arial"/>
                <a:cs typeface="Arial"/>
              </a:rPr>
              <a:t>procedure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70" dirty="0">
                <a:latin typeface="Arial"/>
                <a:cs typeface="Arial"/>
              </a:rPr>
              <a:t>repeated </a:t>
            </a:r>
            <a:r>
              <a:rPr sz="2800" spc="-155" dirty="0">
                <a:latin typeface="Arial"/>
                <a:cs typeface="Arial"/>
              </a:rPr>
              <a:t>recursively </a:t>
            </a:r>
            <a:r>
              <a:rPr sz="2800" spc="-145" dirty="0">
                <a:latin typeface="Arial"/>
                <a:cs typeface="Arial"/>
              </a:rPr>
              <a:t>until  </a:t>
            </a:r>
            <a:r>
              <a:rPr sz="2800" spc="-195" dirty="0">
                <a:latin typeface="Arial"/>
                <a:cs typeface="Arial"/>
              </a:rPr>
              <a:t>we </a:t>
            </a:r>
            <a:r>
              <a:rPr sz="2800" spc="-110" dirty="0">
                <a:latin typeface="Arial"/>
                <a:cs typeface="Arial"/>
              </a:rPr>
              <a:t>split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image </a:t>
            </a:r>
            <a:r>
              <a:rPr sz="2800" spc="-135" dirty="0">
                <a:latin typeface="Arial"/>
                <a:cs typeface="Arial"/>
              </a:rPr>
              <a:t>into </a:t>
            </a:r>
            <a:r>
              <a:rPr sz="2800" spc="-254" dirty="0">
                <a:latin typeface="Arial"/>
                <a:cs typeface="Arial"/>
              </a:rPr>
              <a:t>homogeneous</a:t>
            </a:r>
            <a:r>
              <a:rPr sz="2800" spc="18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regions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262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315" dirty="0"/>
              <a:t>Splitting</a:t>
            </a:r>
            <a:r>
              <a:rPr sz="4400" spc="185" dirty="0"/>
              <a:t> </a:t>
            </a:r>
            <a:r>
              <a:rPr sz="4400" spc="-80" dirty="0"/>
              <a:t>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1833"/>
            <a:ext cx="7984490" cy="440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207645" indent="-393700">
              <a:lnSpc>
                <a:spcPct val="100000"/>
              </a:lnSpc>
              <a:spcBef>
                <a:spcPts val="100"/>
              </a:spcBef>
              <a:buClr>
                <a:srgbClr val="005DA1"/>
              </a:buClr>
              <a:buFont typeface="Wingdings"/>
              <a:buChar char=""/>
              <a:tabLst>
                <a:tab pos="405765" algn="l"/>
                <a:tab pos="406400" algn="l"/>
              </a:tabLst>
            </a:pPr>
            <a:r>
              <a:rPr sz="3000" spc="-125" dirty="0">
                <a:latin typeface="Arial"/>
                <a:cs typeface="Arial"/>
              </a:rPr>
              <a:t>We </a:t>
            </a:r>
            <a:r>
              <a:rPr sz="3000" spc="-10" dirty="0">
                <a:latin typeface="Arial"/>
                <a:cs typeface="Arial"/>
              </a:rPr>
              <a:t>try </a:t>
            </a:r>
            <a:r>
              <a:rPr sz="3000" spc="-95" dirty="0">
                <a:latin typeface="Arial"/>
                <a:cs typeface="Arial"/>
              </a:rPr>
              <a:t>to </a:t>
            </a:r>
            <a:r>
              <a:rPr sz="3000" spc="-125" dirty="0">
                <a:latin typeface="Arial"/>
                <a:cs typeface="Arial"/>
              </a:rPr>
              <a:t>satisfy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185" dirty="0">
                <a:solidFill>
                  <a:srgbClr val="C00000"/>
                </a:solidFill>
                <a:latin typeface="Arial"/>
                <a:cs typeface="Arial"/>
              </a:rPr>
              <a:t>homogeneity </a:t>
            </a:r>
            <a:r>
              <a:rPr sz="3000" spc="-50" dirty="0">
                <a:solidFill>
                  <a:srgbClr val="C00000"/>
                </a:solidFill>
                <a:latin typeface="Arial"/>
                <a:cs typeface="Arial"/>
              </a:rPr>
              <a:t>property </a:t>
            </a:r>
            <a:r>
              <a:rPr sz="3000" spc="-150" dirty="0">
                <a:latin typeface="Arial"/>
                <a:cs typeface="Arial"/>
              </a:rPr>
              <a:t>over  </a:t>
            </a:r>
            <a:r>
              <a:rPr sz="3000" spc="-15" dirty="0">
                <a:latin typeface="Arial"/>
                <a:cs typeface="Arial"/>
              </a:rPr>
              <a:t>a </a:t>
            </a:r>
            <a:r>
              <a:rPr sz="3000" spc="-120" dirty="0">
                <a:latin typeface="Arial"/>
                <a:cs typeface="Arial"/>
              </a:rPr>
              <a:t>rectangular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region.</a:t>
            </a:r>
            <a:endParaRPr sz="3000">
              <a:latin typeface="Arial"/>
              <a:cs typeface="Arial"/>
            </a:endParaRPr>
          </a:p>
          <a:p>
            <a:pPr marL="405765" marR="55244" indent="-393700">
              <a:lnSpc>
                <a:spcPct val="100000"/>
              </a:lnSpc>
              <a:spcBef>
                <a:spcPts val="700"/>
              </a:spcBef>
              <a:buClr>
                <a:srgbClr val="005DA1"/>
              </a:buClr>
              <a:buFont typeface="Wingdings"/>
              <a:buChar char=""/>
              <a:tabLst>
                <a:tab pos="405765" algn="l"/>
                <a:tab pos="406400" algn="l"/>
              </a:tabLst>
            </a:pPr>
            <a:r>
              <a:rPr sz="3000" spc="-10" dirty="0">
                <a:latin typeface="Arial"/>
                <a:cs typeface="Arial"/>
              </a:rPr>
              <a:t>If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30" dirty="0">
                <a:latin typeface="Arial"/>
                <a:cs typeface="Arial"/>
              </a:rPr>
              <a:t>gray </a:t>
            </a:r>
            <a:r>
              <a:rPr sz="3000" spc="-190" dirty="0">
                <a:latin typeface="Arial"/>
                <a:cs typeface="Arial"/>
              </a:rPr>
              <a:t>levels </a:t>
            </a:r>
            <a:r>
              <a:rPr sz="3000" spc="-120" dirty="0">
                <a:latin typeface="Arial"/>
                <a:cs typeface="Arial"/>
              </a:rPr>
              <a:t>(or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85" dirty="0">
                <a:latin typeface="Arial"/>
                <a:cs typeface="Arial"/>
              </a:rPr>
              <a:t>feature </a:t>
            </a:r>
            <a:r>
              <a:rPr sz="3000" spc="-114" dirty="0">
                <a:latin typeface="Arial"/>
                <a:cs typeface="Arial"/>
              </a:rPr>
              <a:t>being </a:t>
            </a:r>
            <a:r>
              <a:rPr sz="3000" spc="-215" dirty="0">
                <a:latin typeface="Arial"/>
                <a:cs typeface="Arial"/>
              </a:rPr>
              <a:t>measured)  </a:t>
            </a:r>
            <a:r>
              <a:rPr sz="3000" spc="-180" dirty="0">
                <a:latin typeface="Arial"/>
                <a:cs typeface="Arial"/>
              </a:rPr>
              <a:t>present </a:t>
            </a:r>
            <a:r>
              <a:rPr sz="3000" spc="-185" dirty="0">
                <a:latin typeface="Arial"/>
                <a:cs typeface="Arial"/>
              </a:rPr>
              <a:t>in the </a:t>
            </a:r>
            <a:r>
              <a:rPr sz="3000" spc="-125" dirty="0">
                <a:latin typeface="Arial"/>
                <a:cs typeface="Arial"/>
              </a:rPr>
              <a:t>region </a:t>
            </a:r>
            <a:r>
              <a:rPr sz="3000" spc="-95" dirty="0">
                <a:latin typeface="Arial"/>
                <a:cs typeface="Arial"/>
              </a:rPr>
              <a:t>do </a:t>
            </a:r>
            <a:r>
              <a:rPr sz="3000" spc="-185" dirty="0">
                <a:latin typeface="Arial"/>
                <a:cs typeface="Arial"/>
              </a:rPr>
              <a:t>not </a:t>
            </a:r>
            <a:r>
              <a:rPr sz="3000" spc="-125" dirty="0">
                <a:latin typeface="Arial"/>
                <a:cs typeface="Arial"/>
              </a:rPr>
              <a:t>satisfy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90" dirty="0">
                <a:latin typeface="Arial"/>
                <a:cs typeface="Arial"/>
              </a:rPr>
              <a:t>property,  </a:t>
            </a:r>
            <a:r>
              <a:rPr sz="3000" spc="-200" dirty="0">
                <a:latin typeface="Arial"/>
                <a:cs typeface="Arial"/>
              </a:rPr>
              <a:t>we </a:t>
            </a:r>
            <a:r>
              <a:rPr sz="3000" spc="-70" dirty="0">
                <a:latin typeface="Arial"/>
                <a:cs typeface="Arial"/>
              </a:rPr>
              <a:t>divide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120" dirty="0">
                <a:solidFill>
                  <a:srgbClr val="C00000"/>
                </a:solidFill>
                <a:latin typeface="Arial"/>
                <a:cs typeface="Arial"/>
              </a:rPr>
              <a:t>region </a:t>
            </a:r>
            <a:r>
              <a:rPr sz="3000" spc="-145" dirty="0">
                <a:solidFill>
                  <a:srgbClr val="C00000"/>
                </a:solidFill>
                <a:latin typeface="Arial"/>
                <a:cs typeface="Arial"/>
              </a:rPr>
              <a:t>into </a:t>
            </a:r>
            <a:r>
              <a:rPr sz="3000" spc="-105" dirty="0">
                <a:solidFill>
                  <a:srgbClr val="C00000"/>
                </a:solidFill>
                <a:latin typeface="Arial"/>
                <a:cs typeface="Arial"/>
              </a:rPr>
              <a:t>four </a:t>
            </a:r>
            <a:r>
              <a:rPr sz="3000" spc="-114" dirty="0">
                <a:solidFill>
                  <a:srgbClr val="C00000"/>
                </a:solidFill>
                <a:latin typeface="Arial"/>
                <a:cs typeface="Arial"/>
              </a:rPr>
              <a:t>equal</a:t>
            </a:r>
            <a:r>
              <a:rPr sz="3000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155" dirty="0">
                <a:solidFill>
                  <a:srgbClr val="C00000"/>
                </a:solidFill>
                <a:latin typeface="Arial"/>
                <a:cs typeface="Arial"/>
              </a:rPr>
              <a:t>quadrants</a:t>
            </a:r>
            <a:r>
              <a:rPr sz="3000" spc="-155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405765" marR="5080" indent="-393700">
              <a:lnSpc>
                <a:spcPct val="100000"/>
              </a:lnSpc>
              <a:spcBef>
                <a:spcPts val="710"/>
              </a:spcBef>
              <a:buClr>
                <a:srgbClr val="005DA1"/>
              </a:buClr>
              <a:buFont typeface="Wingdings"/>
              <a:buChar char=""/>
              <a:tabLst>
                <a:tab pos="405765" algn="l"/>
                <a:tab pos="406400" algn="l"/>
              </a:tabLst>
            </a:pPr>
            <a:r>
              <a:rPr sz="3000" spc="-10" dirty="0">
                <a:latin typeface="Arial"/>
                <a:cs typeface="Arial"/>
              </a:rPr>
              <a:t>If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55" dirty="0">
                <a:latin typeface="Arial"/>
                <a:cs typeface="Arial"/>
              </a:rPr>
              <a:t>property </a:t>
            </a:r>
            <a:r>
              <a:rPr sz="3000" spc="-260" dirty="0">
                <a:latin typeface="Arial"/>
                <a:cs typeface="Arial"/>
              </a:rPr>
              <a:t>is </a:t>
            </a:r>
            <a:r>
              <a:rPr sz="3000" spc="-125" dirty="0">
                <a:latin typeface="Arial"/>
                <a:cs typeface="Arial"/>
              </a:rPr>
              <a:t>satisfied, </a:t>
            </a:r>
            <a:r>
              <a:rPr sz="3000" spc="-195" dirty="0">
                <a:latin typeface="Arial"/>
                <a:cs typeface="Arial"/>
              </a:rPr>
              <a:t>we </a:t>
            </a:r>
            <a:r>
              <a:rPr sz="3000" spc="-125" dirty="0">
                <a:latin typeface="Arial"/>
                <a:cs typeface="Arial"/>
              </a:rPr>
              <a:t>leave </a:t>
            </a:r>
            <a:r>
              <a:rPr sz="3000" spc="-185" dirty="0">
                <a:latin typeface="Arial"/>
                <a:cs typeface="Arial"/>
              </a:rPr>
              <a:t>the </a:t>
            </a:r>
            <a:r>
              <a:rPr sz="3000" spc="-120" dirty="0">
                <a:latin typeface="Arial"/>
                <a:cs typeface="Arial"/>
              </a:rPr>
              <a:t>region </a:t>
            </a:r>
            <a:r>
              <a:rPr sz="3000" spc="-260" dirty="0">
                <a:latin typeface="Arial"/>
                <a:cs typeface="Arial"/>
              </a:rPr>
              <a:t>as  </a:t>
            </a:r>
            <a:r>
              <a:rPr sz="3000" spc="-20" dirty="0">
                <a:latin typeface="Arial"/>
                <a:cs typeface="Arial"/>
              </a:rPr>
              <a:t>it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240" dirty="0">
                <a:latin typeface="Arial"/>
                <a:cs typeface="Arial"/>
              </a:rPr>
              <a:t>is.</a:t>
            </a:r>
            <a:endParaRPr sz="3000">
              <a:latin typeface="Arial"/>
              <a:cs typeface="Arial"/>
            </a:endParaRPr>
          </a:p>
          <a:p>
            <a:pPr marL="405765" marR="120650" indent="-393700">
              <a:lnSpc>
                <a:spcPct val="100000"/>
              </a:lnSpc>
              <a:spcBef>
                <a:spcPts val="700"/>
              </a:spcBef>
              <a:buClr>
                <a:srgbClr val="005DA1"/>
              </a:buClr>
              <a:buFont typeface="Wingdings"/>
              <a:buChar char=""/>
              <a:tabLst>
                <a:tab pos="405765" algn="l"/>
                <a:tab pos="406400" algn="l"/>
              </a:tabLst>
            </a:pPr>
            <a:r>
              <a:rPr sz="3000" spc="-355" dirty="0">
                <a:latin typeface="Arial"/>
                <a:cs typeface="Arial"/>
              </a:rPr>
              <a:t>This </a:t>
            </a:r>
            <a:r>
              <a:rPr sz="3000" spc="-260" dirty="0">
                <a:latin typeface="Arial"/>
                <a:cs typeface="Arial"/>
              </a:rPr>
              <a:t>is </a:t>
            </a:r>
            <a:r>
              <a:rPr sz="3000" spc="-180" dirty="0">
                <a:latin typeface="Arial"/>
                <a:cs typeface="Arial"/>
              </a:rPr>
              <a:t>done </a:t>
            </a:r>
            <a:r>
              <a:rPr sz="3000" spc="-170" dirty="0">
                <a:latin typeface="Arial"/>
                <a:cs typeface="Arial"/>
              </a:rPr>
              <a:t>recursively </a:t>
            </a:r>
            <a:r>
              <a:rPr sz="3000" spc="-155" dirty="0">
                <a:latin typeface="Arial"/>
                <a:cs typeface="Arial"/>
              </a:rPr>
              <a:t>until </a:t>
            </a:r>
            <a:r>
              <a:rPr sz="3000" spc="-15" dirty="0">
                <a:latin typeface="Arial"/>
                <a:cs typeface="Arial"/>
              </a:rPr>
              <a:t>all </a:t>
            </a:r>
            <a:r>
              <a:rPr sz="3000" spc="-180" dirty="0">
                <a:latin typeface="Arial"/>
                <a:cs typeface="Arial"/>
              </a:rPr>
              <a:t>the regions </a:t>
            </a:r>
            <a:r>
              <a:rPr sz="3000" spc="-130" dirty="0">
                <a:latin typeface="Arial"/>
                <a:cs typeface="Arial"/>
              </a:rPr>
              <a:t>satisfy  </a:t>
            </a:r>
            <a:r>
              <a:rPr sz="3000" spc="-185" dirty="0">
                <a:latin typeface="Arial"/>
                <a:cs typeface="Arial"/>
              </a:rPr>
              <a:t>the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property.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262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315" dirty="0"/>
              <a:t>Splitting</a:t>
            </a:r>
            <a:r>
              <a:rPr sz="4400" spc="185" dirty="0"/>
              <a:t> </a:t>
            </a:r>
            <a:r>
              <a:rPr sz="4400" spc="-80" dirty="0"/>
              <a:t>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61541"/>
            <a:ext cx="7964170" cy="42932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2740" marR="419100" indent="-320675" algn="just">
              <a:lnSpc>
                <a:spcPts val="3460"/>
              </a:lnSpc>
              <a:spcBef>
                <a:spcPts val="53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0" dirty="0">
                <a:latin typeface="Arial"/>
                <a:cs typeface="Arial"/>
              </a:rPr>
              <a:t>If </a:t>
            </a:r>
            <a:r>
              <a:rPr sz="3200" spc="-200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original </a:t>
            </a:r>
            <a:r>
              <a:rPr sz="3200" spc="-165" dirty="0">
                <a:latin typeface="Arial"/>
                <a:cs typeface="Arial"/>
              </a:rPr>
              <a:t>image </a:t>
            </a:r>
            <a:r>
              <a:rPr sz="3200" spc="-275" dirty="0">
                <a:latin typeface="Arial"/>
                <a:cs typeface="Arial"/>
              </a:rPr>
              <a:t>is </a:t>
            </a:r>
            <a:r>
              <a:rPr sz="3200" spc="-190" dirty="0">
                <a:latin typeface="Arial"/>
                <a:cs typeface="Arial"/>
              </a:rPr>
              <a:t>square </a:t>
            </a:r>
            <a:r>
              <a:rPr sz="3200" spc="-175" dirty="0">
                <a:latin typeface="Arial"/>
                <a:cs typeface="Arial"/>
              </a:rPr>
              <a:t>N </a:t>
            </a:r>
            <a:r>
              <a:rPr sz="3200" dirty="0">
                <a:latin typeface="Arial"/>
                <a:cs typeface="Arial"/>
              </a:rPr>
              <a:t>x </a:t>
            </a:r>
            <a:r>
              <a:rPr sz="3200" spc="-180" dirty="0">
                <a:latin typeface="Arial"/>
                <a:cs typeface="Arial"/>
              </a:rPr>
              <a:t>N, </a:t>
            </a:r>
            <a:r>
              <a:rPr sz="3200" spc="-165" dirty="0">
                <a:latin typeface="Arial"/>
                <a:cs typeface="Arial"/>
              </a:rPr>
              <a:t>having  </a:t>
            </a:r>
            <a:r>
              <a:rPr sz="3200" spc="-275" dirty="0">
                <a:latin typeface="Arial"/>
                <a:cs typeface="Arial"/>
              </a:rPr>
              <a:t>dimensions </a:t>
            </a:r>
            <a:r>
              <a:rPr sz="3200" spc="-110" dirty="0">
                <a:latin typeface="Arial"/>
                <a:cs typeface="Arial"/>
              </a:rPr>
              <a:t>that </a:t>
            </a:r>
            <a:r>
              <a:rPr sz="3200" spc="-70" dirty="0">
                <a:latin typeface="Arial"/>
                <a:cs typeface="Arial"/>
              </a:rPr>
              <a:t>are </a:t>
            </a:r>
            <a:r>
              <a:rPr sz="3200" spc="-210" dirty="0">
                <a:latin typeface="Arial"/>
                <a:cs typeface="Arial"/>
              </a:rPr>
              <a:t>powers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135" dirty="0">
                <a:latin typeface="Arial"/>
                <a:cs typeface="Arial"/>
              </a:rPr>
              <a:t>2(N </a:t>
            </a:r>
            <a:r>
              <a:rPr sz="3200" spc="265" dirty="0">
                <a:latin typeface="Arial"/>
                <a:cs typeface="Arial"/>
              </a:rPr>
              <a:t>=</a:t>
            </a:r>
            <a:r>
              <a:rPr sz="3200" spc="15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2n):</a:t>
            </a:r>
            <a:endParaRPr sz="3200">
              <a:latin typeface="Arial"/>
              <a:cs typeface="Arial"/>
            </a:endParaRPr>
          </a:p>
          <a:p>
            <a:pPr marL="332740" marR="13970" indent="-320675" algn="just">
              <a:lnSpc>
                <a:spcPct val="90000"/>
              </a:lnSpc>
              <a:spcBef>
                <a:spcPts val="64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75" dirty="0">
                <a:latin typeface="Arial"/>
                <a:cs typeface="Arial"/>
              </a:rPr>
              <a:t>All </a:t>
            </a:r>
            <a:r>
              <a:rPr sz="3200" spc="-185" dirty="0">
                <a:latin typeface="Arial"/>
                <a:cs typeface="Arial"/>
              </a:rPr>
              <a:t>regions </a:t>
            </a:r>
            <a:r>
              <a:rPr sz="3200" spc="-150" dirty="0">
                <a:latin typeface="Arial"/>
                <a:cs typeface="Arial"/>
              </a:rPr>
              <a:t>produced </a:t>
            </a:r>
            <a:r>
              <a:rPr sz="3200" spc="-140" dirty="0">
                <a:latin typeface="Arial"/>
                <a:cs typeface="Arial"/>
              </a:rPr>
              <a:t>but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splitting </a:t>
            </a:r>
            <a:r>
              <a:rPr sz="3200" spc="-130" dirty="0">
                <a:latin typeface="Arial"/>
                <a:cs typeface="Arial"/>
              </a:rPr>
              <a:t>algorithm  </a:t>
            </a:r>
            <a:r>
              <a:rPr sz="3200" spc="-65" dirty="0">
                <a:latin typeface="Arial"/>
                <a:cs typeface="Arial"/>
              </a:rPr>
              <a:t>are </a:t>
            </a:r>
            <a:r>
              <a:rPr sz="3200" spc="-240" dirty="0">
                <a:latin typeface="Arial"/>
                <a:cs typeface="Arial"/>
              </a:rPr>
              <a:t>squares </a:t>
            </a:r>
            <a:r>
              <a:rPr sz="3200" spc="-165" dirty="0">
                <a:latin typeface="Arial"/>
                <a:cs typeface="Arial"/>
              </a:rPr>
              <a:t>having </a:t>
            </a:r>
            <a:r>
              <a:rPr sz="3200" spc="-275" dirty="0">
                <a:latin typeface="Arial"/>
                <a:cs typeface="Arial"/>
              </a:rPr>
              <a:t>dimensions </a:t>
            </a:r>
            <a:r>
              <a:rPr sz="3200" spc="-195" dirty="0">
                <a:latin typeface="Arial"/>
                <a:cs typeface="Arial"/>
              </a:rPr>
              <a:t>M </a:t>
            </a:r>
            <a:r>
              <a:rPr sz="3200" dirty="0">
                <a:latin typeface="Arial"/>
                <a:cs typeface="Arial"/>
              </a:rPr>
              <a:t>x </a:t>
            </a:r>
            <a:r>
              <a:rPr sz="3200" spc="-195" dirty="0">
                <a:latin typeface="Arial"/>
                <a:cs typeface="Arial"/>
              </a:rPr>
              <a:t>M </a:t>
            </a:r>
            <a:r>
              <a:rPr sz="3200" spc="-190" dirty="0">
                <a:latin typeface="Arial"/>
                <a:cs typeface="Arial"/>
              </a:rPr>
              <a:t>, </a:t>
            </a:r>
            <a:r>
              <a:rPr sz="3200" spc="-185" dirty="0">
                <a:latin typeface="Arial"/>
                <a:cs typeface="Arial"/>
              </a:rPr>
              <a:t>where  </a:t>
            </a:r>
            <a:r>
              <a:rPr sz="3200" spc="-200" dirty="0">
                <a:latin typeface="Arial"/>
                <a:cs typeface="Arial"/>
              </a:rPr>
              <a:t>M </a:t>
            </a:r>
            <a:r>
              <a:rPr sz="3200" spc="-275" dirty="0">
                <a:latin typeface="Arial"/>
                <a:cs typeface="Arial"/>
              </a:rPr>
              <a:t>is </a:t>
            </a:r>
            <a:r>
              <a:rPr sz="3200" spc="-15" dirty="0">
                <a:latin typeface="Arial"/>
                <a:cs typeface="Arial"/>
              </a:rPr>
              <a:t>a </a:t>
            </a:r>
            <a:r>
              <a:rPr sz="3200" spc="-140" dirty="0">
                <a:latin typeface="Arial"/>
                <a:cs typeface="Arial"/>
              </a:rPr>
              <a:t>power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15" dirty="0">
                <a:latin typeface="Arial"/>
                <a:cs typeface="Arial"/>
              </a:rPr>
              <a:t>2 </a:t>
            </a:r>
            <a:r>
              <a:rPr sz="3200" spc="-280" dirty="0">
                <a:latin typeface="Arial"/>
                <a:cs typeface="Arial"/>
              </a:rPr>
              <a:t>as </a:t>
            </a:r>
            <a:r>
              <a:rPr sz="3200" spc="-110" dirty="0">
                <a:latin typeface="Arial"/>
                <a:cs typeface="Arial"/>
              </a:rPr>
              <a:t>well </a:t>
            </a:r>
            <a:r>
              <a:rPr sz="3200" spc="-60" dirty="0">
                <a:latin typeface="Arial"/>
                <a:cs typeface="Arial"/>
              </a:rPr>
              <a:t>(M=2m,M&lt;=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254" dirty="0">
                <a:latin typeface="Arial"/>
                <a:cs typeface="Arial"/>
              </a:rPr>
              <a:t>n).</a:t>
            </a:r>
            <a:endParaRPr sz="3200">
              <a:latin typeface="Arial"/>
              <a:cs typeface="Arial"/>
            </a:endParaRPr>
          </a:p>
          <a:p>
            <a:pPr marL="332740" marR="5080" indent="-320675" algn="just">
              <a:lnSpc>
                <a:spcPct val="90000"/>
              </a:lnSpc>
              <a:spcBef>
                <a:spcPts val="69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295" dirty="0">
                <a:latin typeface="Arial"/>
                <a:cs typeface="Arial"/>
              </a:rPr>
              <a:t>Since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55" dirty="0">
                <a:latin typeface="Arial"/>
                <a:cs typeface="Arial"/>
              </a:rPr>
              <a:t>procedure </a:t>
            </a:r>
            <a:r>
              <a:rPr sz="3200" spc="-275" dirty="0">
                <a:latin typeface="Arial"/>
                <a:cs typeface="Arial"/>
              </a:rPr>
              <a:t>is </a:t>
            </a:r>
            <a:r>
              <a:rPr sz="3200" spc="-225" dirty="0">
                <a:latin typeface="Arial"/>
                <a:cs typeface="Arial"/>
              </a:rPr>
              <a:t>recursive, </a:t>
            </a:r>
            <a:r>
              <a:rPr sz="3200" spc="-20" dirty="0">
                <a:latin typeface="Arial"/>
                <a:cs typeface="Arial"/>
              </a:rPr>
              <a:t>it </a:t>
            </a:r>
            <a:r>
              <a:rPr sz="3200" spc="-215" dirty="0">
                <a:latin typeface="Arial"/>
                <a:cs typeface="Arial"/>
              </a:rPr>
              <a:t>produces </a:t>
            </a:r>
            <a:r>
              <a:rPr sz="3200" spc="-195" dirty="0">
                <a:latin typeface="Arial"/>
                <a:cs typeface="Arial"/>
              </a:rPr>
              <a:t>an  </a:t>
            </a:r>
            <a:r>
              <a:rPr sz="3200" spc="-165" dirty="0">
                <a:latin typeface="Arial"/>
                <a:cs typeface="Arial"/>
              </a:rPr>
              <a:t>image </a:t>
            </a:r>
            <a:r>
              <a:rPr sz="3200" spc="-150" dirty="0">
                <a:latin typeface="Arial"/>
                <a:cs typeface="Arial"/>
              </a:rPr>
              <a:t>representation </a:t>
            </a:r>
            <a:r>
              <a:rPr sz="3200" spc="-114" dirty="0">
                <a:latin typeface="Arial"/>
                <a:cs typeface="Arial"/>
              </a:rPr>
              <a:t>that </a:t>
            </a:r>
            <a:r>
              <a:rPr sz="3200" spc="-254" dirty="0">
                <a:latin typeface="Arial"/>
                <a:cs typeface="Arial"/>
              </a:rPr>
              <a:t>can </a:t>
            </a:r>
            <a:r>
              <a:rPr sz="3200" spc="-95" dirty="0">
                <a:latin typeface="Arial"/>
                <a:cs typeface="Arial"/>
              </a:rPr>
              <a:t>be </a:t>
            </a:r>
            <a:r>
              <a:rPr sz="3200" spc="-145" dirty="0">
                <a:latin typeface="Arial"/>
                <a:cs typeface="Arial"/>
              </a:rPr>
              <a:t>described </a:t>
            </a:r>
            <a:r>
              <a:rPr sz="3200" spc="-90" dirty="0">
                <a:latin typeface="Arial"/>
                <a:cs typeface="Arial"/>
              </a:rPr>
              <a:t>by  </a:t>
            </a:r>
            <a:r>
              <a:rPr sz="3200" spc="-15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tree </a:t>
            </a:r>
            <a:r>
              <a:rPr sz="3200" spc="-290" dirty="0">
                <a:latin typeface="Arial"/>
                <a:cs typeface="Arial"/>
              </a:rPr>
              <a:t>whose </a:t>
            </a:r>
            <a:r>
              <a:rPr sz="3200" spc="-260" dirty="0">
                <a:latin typeface="Arial"/>
                <a:cs typeface="Arial"/>
              </a:rPr>
              <a:t>nodes </a:t>
            </a:r>
            <a:r>
              <a:rPr sz="3200" spc="-210" dirty="0">
                <a:latin typeface="Arial"/>
                <a:cs typeface="Arial"/>
              </a:rPr>
              <a:t>have </a:t>
            </a:r>
            <a:r>
              <a:rPr sz="3200" spc="-110" dirty="0">
                <a:latin typeface="Arial"/>
                <a:cs typeface="Arial"/>
              </a:rPr>
              <a:t>four </a:t>
            </a:r>
            <a:r>
              <a:rPr sz="3200" spc="-409" dirty="0">
                <a:latin typeface="Arial"/>
                <a:cs typeface="Arial"/>
              </a:rPr>
              <a:t>sons</a:t>
            </a:r>
            <a:r>
              <a:rPr sz="3200" spc="-390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each</a:t>
            </a:r>
            <a:endParaRPr sz="3200">
              <a:latin typeface="Arial"/>
              <a:cs typeface="Arial"/>
            </a:endParaRPr>
          </a:p>
          <a:p>
            <a:pPr marL="332740" indent="-320675" algn="just">
              <a:lnSpc>
                <a:spcPct val="100000"/>
              </a:lnSpc>
              <a:spcBef>
                <a:spcPts val="32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80" dirty="0">
                <a:latin typeface="Arial"/>
                <a:cs typeface="Arial"/>
              </a:rPr>
              <a:t>Such </a:t>
            </a:r>
            <a:r>
              <a:rPr sz="3200" spc="-15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tree </a:t>
            </a:r>
            <a:r>
              <a:rPr sz="3200" spc="-275" dirty="0">
                <a:latin typeface="Arial"/>
                <a:cs typeface="Arial"/>
              </a:rPr>
              <a:t>is </a:t>
            </a:r>
            <a:r>
              <a:rPr sz="3200" spc="-100" dirty="0">
                <a:latin typeface="Arial"/>
                <a:cs typeface="Arial"/>
              </a:rPr>
              <a:t>called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Quadtree.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1827" y="3742944"/>
            <a:ext cx="2295525" cy="2143125"/>
            <a:chOff x="1671827" y="3742944"/>
            <a:chExt cx="2295525" cy="2143125"/>
          </a:xfrm>
        </p:grpSpPr>
        <p:sp>
          <p:nvSpPr>
            <p:cNvPr id="3" name="object 3"/>
            <p:cNvSpPr/>
            <p:nvPr/>
          </p:nvSpPr>
          <p:spPr>
            <a:xfrm>
              <a:off x="1676399" y="3747516"/>
              <a:ext cx="2286000" cy="2133600"/>
            </a:xfrm>
            <a:custGeom>
              <a:avLst/>
              <a:gdLst/>
              <a:ahLst/>
              <a:cxnLst/>
              <a:rect l="l" t="t" r="r" b="b"/>
              <a:pathLst>
                <a:path w="2286000" h="2133600">
                  <a:moveTo>
                    <a:pt x="0" y="2133600"/>
                  </a:moveTo>
                  <a:lnTo>
                    <a:pt x="2286000" y="21336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399" y="4814316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143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143000" y="10668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6399" y="4814316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0" y="1066800"/>
                  </a:moveTo>
                  <a:lnTo>
                    <a:pt x="1143000" y="10668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9400" y="4814316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143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143000" y="10668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4814316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0" y="1066800"/>
                  </a:moveTo>
                  <a:lnTo>
                    <a:pt x="1143000" y="10668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3747516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143000" y="0"/>
                  </a:moveTo>
                  <a:lnTo>
                    <a:pt x="0" y="0"/>
                  </a:lnTo>
                  <a:lnTo>
                    <a:pt x="0" y="1066799"/>
                  </a:lnTo>
                  <a:lnTo>
                    <a:pt x="1143000" y="1066799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3747516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0" y="1066799"/>
                  </a:moveTo>
                  <a:lnTo>
                    <a:pt x="1143000" y="1066799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399" y="3747516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143000" y="0"/>
                  </a:moveTo>
                  <a:lnTo>
                    <a:pt x="0" y="0"/>
                  </a:lnTo>
                  <a:lnTo>
                    <a:pt x="0" y="1066799"/>
                  </a:lnTo>
                  <a:lnTo>
                    <a:pt x="1143000" y="1066799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399" y="3747516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0" y="1066799"/>
                  </a:moveTo>
                  <a:lnTo>
                    <a:pt x="1143000" y="1066799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399" y="3747516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609600" y="5333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6399" y="3747516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0" y="533399"/>
                  </a:moveTo>
                  <a:lnTo>
                    <a:pt x="609600" y="5333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533399"/>
                  </a:lnTo>
                  <a:close/>
                </a:path>
                <a:path w="1143000" h="1066800">
                  <a:moveTo>
                    <a:pt x="609600" y="1066799"/>
                  </a:moveTo>
                  <a:lnTo>
                    <a:pt x="1143000" y="1066799"/>
                  </a:lnTo>
                  <a:lnTo>
                    <a:pt x="1143000" y="533399"/>
                  </a:lnTo>
                  <a:lnTo>
                    <a:pt x="609600" y="533399"/>
                  </a:lnTo>
                  <a:lnTo>
                    <a:pt x="609600" y="10667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6000" y="374751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533400" y="533399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6000" y="374751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3399"/>
                  </a:moveTo>
                  <a:lnTo>
                    <a:pt x="533400" y="533399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33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91228" y="3057144"/>
            <a:ext cx="4124325" cy="2981325"/>
            <a:chOff x="4491228" y="3057144"/>
            <a:chExt cx="4124325" cy="2981325"/>
          </a:xfrm>
        </p:grpSpPr>
        <p:sp>
          <p:nvSpPr>
            <p:cNvPr id="17" name="object 17"/>
            <p:cNvSpPr/>
            <p:nvPr/>
          </p:nvSpPr>
          <p:spPr>
            <a:xfrm>
              <a:off x="4495800" y="4509516"/>
              <a:ext cx="3048000" cy="1524000"/>
            </a:xfrm>
            <a:custGeom>
              <a:avLst/>
              <a:gdLst/>
              <a:ahLst/>
              <a:cxnLst/>
              <a:rect l="l" t="t" r="r" b="b"/>
              <a:pathLst>
                <a:path w="3048000" h="1524000">
                  <a:moveTo>
                    <a:pt x="0" y="1295399"/>
                  </a:moveTo>
                  <a:lnTo>
                    <a:pt x="5034" y="1242984"/>
                  </a:lnTo>
                  <a:lnTo>
                    <a:pt x="19372" y="1194868"/>
                  </a:lnTo>
                  <a:lnTo>
                    <a:pt x="41867" y="1152423"/>
                  </a:lnTo>
                  <a:lnTo>
                    <a:pt x="71374" y="1117021"/>
                  </a:lnTo>
                  <a:lnTo>
                    <a:pt x="106746" y="1090035"/>
                  </a:lnTo>
                  <a:lnTo>
                    <a:pt x="146837" y="1072837"/>
                  </a:lnTo>
                  <a:lnTo>
                    <a:pt x="190500" y="1066799"/>
                  </a:lnTo>
                  <a:lnTo>
                    <a:pt x="234162" y="1072837"/>
                  </a:lnTo>
                  <a:lnTo>
                    <a:pt x="274253" y="1090035"/>
                  </a:lnTo>
                  <a:lnTo>
                    <a:pt x="309625" y="1117021"/>
                  </a:lnTo>
                  <a:lnTo>
                    <a:pt x="339132" y="1152423"/>
                  </a:lnTo>
                  <a:lnTo>
                    <a:pt x="361627" y="1194868"/>
                  </a:lnTo>
                  <a:lnTo>
                    <a:pt x="375965" y="1242984"/>
                  </a:lnTo>
                  <a:lnTo>
                    <a:pt x="381000" y="1295399"/>
                  </a:lnTo>
                  <a:lnTo>
                    <a:pt x="375965" y="1347815"/>
                  </a:lnTo>
                  <a:lnTo>
                    <a:pt x="361627" y="1395931"/>
                  </a:lnTo>
                  <a:lnTo>
                    <a:pt x="339132" y="1438376"/>
                  </a:lnTo>
                  <a:lnTo>
                    <a:pt x="309625" y="1473778"/>
                  </a:lnTo>
                  <a:lnTo>
                    <a:pt x="274253" y="1500764"/>
                  </a:lnTo>
                  <a:lnTo>
                    <a:pt x="234162" y="1517962"/>
                  </a:lnTo>
                  <a:lnTo>
                    <a:pt x="190500" y="1523999"/>
                  </a:lnTo>
                  <a:lnTo>
                    <a:pt x="146837" y="1517962"/>
                  </a:lnTo>
                  <a:lnTo>
                    <a:pt x="106746" y="1500764"/>
                  </a:lnTo>
                  <a:lnTo>
                    <a:pt x="71374" y="1473778"/>
                  </a:lnTo>
                  <a:lnTo>
                    <a:pt x="41867" y="1438376"/>
                  </a:lnTo>
                  <a:lnTo>
                    <a:pt x="19372" y="1395931"/>
                  </a:lnTo>
                  <a:lnTo>
                    <a:pt x="5034" y="1347815"/>
                  </a:lnTo>
                  <a:lnTo>
                    <a:pt x="0" y="1295399"/>
                  </a:lnTo>
                  <a:close/>
                </a:path>
                <a:path w="3048000" h="1524000">
                  <a:moveTo>
                    <a:pt x="1371600" y="1295399"/>
                  </a:moveTo>
                  <a:lnTo>
                    <a:pt x="1376634" y="1242984"/>
                  </a:lnTo>
                  <a:lnTo>
                    <a:pt x="1390972" y="1194868"/>
                  </a:lnTo>
                  <a:lnTo>
                    <a:pt x="1413467" y="1152423"/>
                  </a:lnTo>
                  <a:lnTo>
                    <a:pt x="1442974" y="1117021"/>
                  </a:lnTo>
                  <a:lnTo>
                    <a:pt x="1478346" y="1090035"/>
                  </a:lnTo>
                  <a:lnTo>
                    <a:pt x="1518437" y="1072837"/>
                  </a:lnTo>
                  <a:lnTo>
                    <a:pt x="1562100" y="1066799"/>
                  </a:lnTo>
                  <a:lnTo>
                    <a:pt x="1605762" y="1072837"/>
                  </a:lnTo>
                  <a:lnTo>
                    <a:pt x="1645853" y="1090035"/>
                  </a:lnTo>
                  <a:lnTo>
                    <a:pt x="1681225" y="1117021"/>
                  </a:lnTo>
                  <a:lnTo>
                    <a:pt x="1710732" y="1152423"/>
                  </a:lnTo>
                  <a:lnTo>
                    <a:pt x="1733227" y="1194868"/>
                  </a:lnTo>
                  <a:lnTo>
                    <a:pt x="1747565" y="1242984"/>
                  </a:lnTo>
                  <a:lnTo>
                    <a:pt x="1752600" y="1295399"/>
                  </a:lnTo>
                  <a:lnTo>
                    <a:pt x="1747565" y="1347815"/>
                  </a:lnTo>
                  <a:lnTo>
                    <a:pt x="1733227" y="1395931"/>
                  </a:lnTo>
                  <a:lnTo>
                    <a:pt x="1710732" y="1438376"/>
                  </a:lnTo>
                  <a:lnTo>
                    <a:pt x="1681225" y="1473778"/>
                  </a:lnTo>
                  <a:lnTo>
                    <a:pt x="1645853" y="1500764"/>
                  </a:lnTo>
                  <a:lnTo>
                    <a:pt x="1605762" y="1517962"/>
                  </a:lnTo>
                  <a:lnTo>
                    <a:pt x="1562100" y="1523999"/>
                  </a:lnTo>
                  <a:lnTo>
                    <a:pt x="1518437" y="1517962"/>
                  </a:lnTo>
                  <a:lnTo>
                    <a:pt x="1478346" y="1500764"/>
                  </a:lnTo>
                  <a:lnTo>
                    <a:pt x="1442974" y="1473778"/>
                  </a:lnTo>
                  <a:lnTo>
                    <a:pt x="1413467" y="1438376"/>
                  </a:lnTo>
                  <a:lnTo>
                    <a:pt x="1390972" y="1395931"/>
                  </a:lnTo>
                  <a:lnTo>
                    <a:pt x="1376634" y="1347815"/>
                  </a:lnTo>
                  <a:lnTo>
                    <a:pt x="1371600" y="1295399"/>
                  </a:lnTo>
                  <a:close/>
                </a:path>
                <a:path w="3048000" h="1524000">
                  <a:moveTo>
                    <a:pt x="685800" y="1295399"/>
                  </a:moveTo>
                  <a:lnTo>
                    <a:pt x="690834" y="1242984"/>
                  </a:lnTo>
                  <a:lnTo>
                    <a:pt x="705172" y="1194868"/>
                  </a:lnTo>
                  <a:lnTo>
                    <a:pt x="727667" y="1152423"/>
                  </a:lnTo>
                  <a:lnTo>
                    <a:pt x="757174" y="1117021"/>
                  </a:lnTo>
                  <a:lnTo>
                    <a:pt x="792546" y="1090035"/>
                  </a:lnTo>
                  <a:lnTo>
                    <a:pt x="832637" y="1072837"/>
                  </a:lnTo>
                  <a:lnTo>
                    <a:pt x="876300" y="1066799"/>
                  </a:lnTo>
                  <a:lnTo>
                    <a:pt x="919962" y="1072837"/>
                  </a:lnTo>
                  <a:lnTo>
                    <a:pt x="960053" y="1090035"/>
                  </a:lnTo>
                  <a:lnTo>
                    <a:pt x="995425" y="1117021"/>
                  </a:lnTo>
                  <a:lnTo>
                    <a:pt x="1024932" y="1152423"/>
                  </a:lnTo>
                  <a:lnTo>
                    <a:pt x="1047427" y="1194868"/>
                  </a:lnTo>
                  <a:lnTo>
                    <a:pt x="1061765" y="1242984"/>
                  </a:lnTo>
                  <a:lnTo>
                    <a:pt x="1066800" y="1295399"/>
                  </a:lnTo>
                  <a:lnTo>
                    <a:pt x="1061765" y="1347815"/>
                  </a:lnTo>
                  <a:lnTo>
                    <a:pt x="1047427" y="1395931"/>
                  </a:lnTo>
                  <a:lnTo>
                    <a:pt x="1024932" y="1438376"/>
                  </a:lnTo>
                  <a:lnTo>
                    <a:pt x="995425" y="1473778"/>
                  </a:lnTo>
                  <a:lnTo>
                    <a:pt x="960053" y="1500764"/>
                  </a:lnTo>
                  <a:lnTo>
                    <a:pt x="919962" y="1517962"/>
                  </a:lnTo>
                  <a:lnTo>
                    <a:pt x="876300" y="1523999"/>
                  </a:lnTo>
                  <a:lnTo>
                    <a:pt x="832637" y="1517962"/>
                  </a:lnTo>
                  <a:lnTo>
                    <a:pt x="792546" y="1500764"/>
                  </a:lnTo>
                  <a:lnTo>
                    <a:pt x="757174" y="1473778"/>
                  </a:lnTo>
                  <a:lnTo>
                    <a:pt x="727667" y="1438376"/>
                  </a:lnTo>
                  <a:lnTo>
                    <a:pt x="705172" y="1395931"/>
                  </a:lnTo>
                  <a:lnTo>
                    <a:pt x="690834" y="1347815"/>
                  </a:lnTo>
                  <a:lnTo>
                    <a:pt x="685800" y="1295399"/>
                  </a:lnTo>
                  <a:close/>
                </a:path>
                <a:path w="3048000" h="1524000">
                  <a:moveTo>
                    <a:pt x="2667000" y="228599"/>
                  </a:moveTo>
                  <a:lnTo>
                    <a:pt x="2672034" y="176188"/>
                  </a:lnTo>
                  <a:lnTo>
                    <a:pt x="2686372" y="128073"/>
                  </a:lnTo>
                  <a:lnTo>
                    <a:pt x="2708867" y="85628"/>
                  </a:lnTo>
                  <a:lnTo>
                    <a:pt x="2738374" y="50225"/>
                  </a:lnTo>
                  <a:lnTo>
                    <a:pt x="2773746" y="23237"/>
                  </a:lnTo>
                  <a:lnTo>
                    <a:pt x="2813837" y="6038"/>
                  </a:lnTo>
                  <a:lnTo>
                    <a:pt x="2857500" y="0"/>
                  </a:lnTo>
                  <a:lnTo>
                    <a:pt x="2901162" y="6038"/>
                  </a:lnTo>
                  <a:lnTo>
                    <a:pt x="2941253" y="23237"/>
                  </a:lnTo>
                  <a:lnTo>
                    <a:pt x="2976625" y="50225"/>
                  </a:lnTo>
                  <a:lnTo>
                    <a:pt x="3006132" y="85628"/>
                  </a:lnTo>
                  <a:lnTo>
                    <a:pt x="3028627" y="128073"/>
                  </a:lnTo>
                  <a:lnTo>
                    <a:pt x="3042965" y="176188"/>
                  </a:lnTo>
                  <a:lnTo>
                    <a:pt x="3048000" y="228599"/>
                  </a:lnTo>
                  <a:lnTo>
                    <a:pt x="3042965" y="281011"/>
                  </a:lnTo>
                  <a:lnTo>
                    <a:pt x="3028627" y="329126"/>
                  </a:lnTo>
                  <a:lnTo>
                    <a:pt x="3006132" y="371571"/>
                  </a:lnTo>
                  <a:lnTo>
                    <a:pt x="2976625" y="406974"/>
                  </a:lnTo>
                  <a:lnTo>
                    <a:pt x="2941253" y="433962"/>
                  </a:lnTo>
                  <a:lnTo>
                    <a:pt x="2901162" y="451161"/>
                  </a:lnTo>
                  <a:lnTo>
                    <a:pt x="2857500" y="457199"/>
                  </a:lnTo>
                  <a:lnTo>
                    <a:pt x="2813837" y="451161"/>
                  </a:lnTo>
                  <a:lnTo>
                    <a:pt x="2773746" y="433962"/>
                  </a:lnTo>
                  <a:lnTo>
                    <a:pt x="2738374" y="406974"/>
                  </a:lnTo>
                  <a:lnTo>
                    <a:pt x="2708867" y="371571"/>
                  </a:lnTo>
                  <a:lnTo>
                    <a:pt x="2686372" y="329126"/>
                  </a:lnTo>
                  <a:lnTo>
                    <a:pt x="2672034" y="281011"/>
                  </a:lnTo>
                  <a:lnTo>
                    <a:pt x="2667000" y="2285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05828" y="3057144"/>
              <a:ext cx="85344" cy="85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6600" y="3137916"/>
              <a:ext cx="1524000" cy="1828800"/>
            </a:xfrm>
            <a:custGeom>
              <a:avLst/>
              <a:gdLst/>
              <a:ahLst/>
              <a:cxnLst/>
              <a:rect l="l" t="t" r="r" b="b"/>
              <a:pathLst>
                <a:path w="1524000" h="1828800">
                  <a:moveTo>
                    <a:pt x="0" y="0"/>
                  </a:moveTo>
                  <a:lnTo>
                    <a:pt x="228600" y="1371600"/>
                  </a:lnTo>
                </a:path>
                <a:path w="1524000" h="1828800">
                  <a:moveTo>
                    <a:pt x="609600" y="1600200"/>
                  </a:moveTo>
                  <a:lnTo>
                    <a:pt x="614634" y="1547788"/>
                  </a:lnTo>
                  <a:lnTo>
                    <a:pt x="628972" y="1499673"/>
                  </a:lnTo>
                  <a:lnTo>
                    <a:pt x="651467" y="1457228"/>
                  </a:lnTo>
                  <a:lnTo>
                    <a:pt x="680974" y="1421825"/>
                  </a:lnTo>
                  <a:lnTo>
                    <a:pt x="716346" y="1394837"/>
                  </a:lnTo>
                  <a:lnTo>
                    <a:pt x="756437" y="1377638"/>
                  </a:lnTo>
                  <a:lnTo>
                    <a:pt x="800100" y="1371600"/>
                  </a:lnTo>
                  <a:lnTo>
                    <a:pt x="843762" y="1377638"/>
                  </a:lnTo>
                  <a:lnTo>
                    <a:pt x="883853" y="1394837"/>
                  </a:lnTo>
                  <a:lnTo>
                    <a:pt x="919225" y="1421825"/>
                  </a:lnTo>
                  <a:lnTo>
                    <a:pt x="948732" y="1457228"/>
                  </a:lnTo>
                  <a:lnTo>
                    <a:pt x="971227" y="1499673"/>
                  </a:lnTo>
                  <a:lnTo>
                    <a:pt x="985565" y="1547788"/>
                  </a:lnTo>
                  <a:lnTo>
                    <a:pt x="990600" y="1600200"/>
                  </a:lnTo>
                  <a:lnTo>
                    <a:pt x="985565" y="1652611"/>
                  </a:lnTo>
                  <a:lnTo>
                    <a:pt x="971227" y="1700726"/>
                  </a:lnTo>
                  <a:lnTo>
                    <a:pt x="948732" y="1743171"/>
                  </a:lnTo>
                  <a:lnTo>
                    <a:pt x="919225" y="1778574"/>
                  </a:lnTo>
                  <a:lnTo>
                    <a:pt x="883853" y="1805562"/>
                  </a:lnTo>
                  <a:lnTo>
                    <a:pt x="843762" y="1822761"/>
                  </a:lnTo>
                  <a:lnTo>
                    <a:pt x="800100" y="1828800"/>
                  </a:lnTo>
                  <a:lnTo>
                    <a:pt x="756437" y="1822761"/>
                  </a:lnTo>
                  <a:lnTo>
                    <a:pt x="716346" y="1805562"/>
                  </a:lnTo>
                  <a:lnTo>
                    <a:pt x="680974" y="1778574"/>
                  </a:lnTo>
                  <a:lnTo>
                    <a:pt x="651467" y="1743171"/>
                  </a:lnTo>
                  <a:lnTo>
                    <a:pt x="628972" y="1700726"/>
                  </a:lnTo>
                  <a:lnTo>
                    <a:pt x="614634" y="1652611"/>
                  </a:lnTo>
                  <a:lnTo>
                    <a:pt x="609600" y="1600200"/>
                  </a:lnTo>
                  <a:close/>
                </a:path>
                <a:path w="1524000" h="1828800">
                  <a:moveTo>
                    <a:pt x="0" y="0"/>
                  </a:moveTo>
                  <a:lnTo>
                    <a:pt x="762000" y="1371600"/>
                  </a:lnTo>
                </a:path>
                <a:path w="1524000" h="1828800">
                  <a:moveTo>
                    <a:pt x="1143000" y="1600200"/>
                  </a:moveTo>
                  <a:lnTo>
                    <a:pt x="1148034" y="1547788"/>
                  </a:lnTo>
                  <a:lnTo>
                    <a:pt x="1162372" y="1499673"/>
                  </a:lnTo>
                  <a:lnTo>
                    <a:pt x="1184867" y="1457228"/>
                  </a:lnTo>
                  <a:lnTo>
                    <a:pt x="1214374" y="1421825"/>
                  </a:lnTo>
                  <a:lnTo>
                    <a:pt x="1249746" y="1394837"/>
                  </a:lnTo>
                  <a:lnTo>
                    <a:pt x="1289837" y="1377638"/>
                  </a:lnTo>
                  <a:lnTo>
                    <a:pt x="1333500" y="1371600"/>
                  </a:lnTo>
                  <a:lnTo>
                    <a:pt x="1377162" y="1377638"/>
                  </a:lnTo>
                  <a:lnTo>
                    <a:pt x="1417253" y="1394837"/>
                  </a:lnTo>
                  <a:lnTo>
                    <a:pt x="1452625" y="1421825"/>
                  </a:lnTo>
                  <a:lnTo>
                    <a:pt x="1482132" y="1457228"/>
                  </a:lnTo>
                  <a:lnTo>
                    <a:pt x="1504627" y="1499673"/>
                  </a:lnTo>
                  <a:lnTo>
                    <a:pt x="1518965" y="1547788"/>
                  </a:lnTo>
                  <a:lnTo>
                    <a:pt x="1524000" y="1600200"/>
                  </a:lnTo>
                  <a:lnTo>
                    <a:pt x="1518965" y="1652611"/>
                  </a:lnTo>
                  <a:lnTo>
                    <a:pt x="1504627" y="1700726"/>
                  </a:lnTo>
                  <a:lnTo>
                    <a:pt x="1482132" y="1743171"/>
                  </a:lnTo>
                  <a:lnTo>
                    <a:pt x="1452625" y="1778574"/>
                  </a:lnTo>
                  <a:lnTo>
                    <a:pt x="1417253" y="1805562"/>
                  </a:lnTo>
                  <a:lnTo>
                    <a:pt x="1377162" y="1822761"/>
                  </a:lnTo>
                  <a:lnTo>
                    <a:pt x="1333500" y="1828800"/>
                  </a:lnTo>
                  <a:lnTo>
                    <a:pt x="1289837" y="1822761"/>
                  </a:lnTo>
                  <a:lnTo>
                    <a:pt x="1249746" y="1805562"/>
                  </a:lnTo>
                  <a:lnTo>
                    <a:pt x="1214374" y="1778574"/>
                  </a:lnTo>
                  <a:lnTo>
                    <a:pt x="1184867" y="1743171"/>
                  </a:lnTo>
                  <a:lnTo>
                    <a:pt x="1162372" y="1700726"/>
                  </a:lnTo>
                  <a:lnTo>
                    <a:pt x="1148034" y="1652611"/>
                  </a:lnTo>
                  <a:lnTo>
                    <a:pt x="1143000" y="1600200"/>
                  </a:lnTo>
                  <a:close/>
                </a:path>
                <a:path w="1524000" h="1828800">
                  <a:moveTo>
                    <a:pt x="0" y="0"/>
                  </a:moveTo>
                  <a:lnTo>
                    <a:pt x="1295400" y="1371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43828" y="4657344"/>
              <a:ext cx="85344" cy="85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24400" y="3137916"/>
              <a:ext cx="2286000" cy="2895600"/>
            </a:xfrm>
            <a:custGeom>
              <a:avLst/>
              <a:gdLst/>
              <a:ahLst/>
              <a:cxnLst/>
              <a:rect l="l" t="t" r="r" b="b"/>
              <a:pathLst>
                <a:path w="2286000" h="2895600">
                  <a:moveTo>
                    <a:pt x="2286000" y="0"/>
                  </a:moveTo>
                  <a:lnTo>
                    <a:pt x="1600200" y="1524000"/>
                  </a:lnTo>
                </a:path>
                <a:path w="2286000" h="2895600">
                  <a:moveTo>
                    <a:pt x="1524000" y="1524000"/>
                  </a:moveTo>
                  <a:lnTo>
                    <a:pt x="0" y="2438400"/>
                  </a:lnTo>
                </a:path>
                <a:path w="2286000" h="2895600">
                  <a:moveTo>
                    <a:pt x="1524000" y="1600200"/>
                  </a:moveTo>
                  <a:lnTo>
                    <a:pt x="685800" y="2438400"/>
                  </a:lnTo>
                </a:path>
                <a:path w="2286000" h="2895600">
                  <a:moveTo>
                    <a:pt x="1524000" y="1600200"/>
                  </a:moveTo>
                  <a:lnTo>
                    <a:pt x="1371600" y="2438400"/>
                  </a:lnTo>
                </a:path>
                <a:path w="2286000" h="2895600">
                  <a:moveTo>
                    <a:pt x="1752600" y="2667000"/>
                  </a:moveTo>
                  <a:lnTo>
                    <a:pt x="1757634" y="2614584"/>
                  </a:lnTo>
                  <a:lnTo>
                    <a:pt x="1771972" y="2566468"/>
                  </a:lnTo>
                  <a:lnTo>
                    <a:pt x="1794467" y="2524023"/>
                  </a:lnTo>
                  <a:lnTo>
                    <a:pt x="1823974" y="2488621"/>
                  </a:lnTo>
                  <a:lnTo>
                    <a:pt x="1859346" y="2461635"/>
                  </a:lnTo>
                  <a:lnTo>
                    <a:pt x="1899437" y="2444437"/>
                  </a:lnTo>
                  <a:lnTo>
                    <a:pt x="1943100" y="2438400"/>
                  </a:lnTo>
                  <a:lnTo>
                    <a:pt x="1986762" y="2444437"/>
                  </a:lnTo>
                  <a:lnTo>
                    <a:pt x="2026853" y="2461635"/>
                  </a:lnTo>
                  <a:lnTo>
                    <a:pt x="2062225" y="2488621"/>
                  </a:lnTo>
                  <a:lnTo>
                    <a:pt x="2091732" y="2524023"/>
                  </a:lnTo>
                  <a:lnTo>
                    <a:pt x="2114227" y="2566468"/>
                  </a:lnTo>
                  <a:lnTo>
                    <a:pt x="2128565" y="2614584"/>
                  </a:lnTo>
                  <a:lnTo>
                    <a:pt x="2133600" y="2667000"/>
                  </a:lnTo>
                  <a:lnTo>
                    <a:pt x="2128565" y="2719415"/>
                  </a:lnTo>
                  <a:lnTo>
                    <a:pt x="2114227" y="2767531"/>
                  </a:lnTo>
                  <a:lnTo>
                    <a:pt x="2091732" y="2809976"/>
                  </a:lnTo>
                  <a:lnTo>
                    <a:pt x="2062225" y="2845378"/>
                  </a:lnTo>
                  <a:lnTo>
                    <a:pt x="2026853" y="2872364"/>
                  </a:lnTo>
                  <a:lnTo>
                    <a:pt x="1986762" y="2889562"/>
                  </a:lnTo>
                  <a:lnTo>
                    <a:pt x="1943100" y="2895600"/>
                  </a:lnTo>
                  <a:lnTo>
                    <a:pt x="1899437" y="2889562"/>
                  </a:lnTo>
                  <a:lnTo>
                    <a:pt x="1859346" y="2872364"/>
                  </a:lnTo>
                  <a:lnTo>
                    <a:pt x="1823974" y="2845378"/>
                  </a:lnTo>
                  <a:lnTo>
                    <a:pt x="1794467" y="2809976"/>
                  </a:lnTo>
                  <a:lnTo>
                    <a:pt x="1771972" y="2767531"/>
                  </a:lnTo>
                  <a:lnTo>
                    <a:pt x="1757634" y="2719415"/>
                  </a:lnTo>
                  <a:lnTo>
                    <a:pt x="1752600" y="2667000"/>
                  </a:lnTo>
                  <a:close/>
                </a:path>
                <a:path w="2286000" h="2895600">
                  <a:moveTo>
                    <a:pt x="1600200" y="1600200"/>
                  </a:moveTo>
                  <a:lnTo>
                    <a:pt x="1905000" y="2438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23671" y="1842642"/>
            <a:ext cx="7860030" cy="276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260" dirty="0">
                <a:latin typeface="Arial"/>
                <a:cs typeface="Arial"/>
              </a:rPr>
              <a:t>Since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procedure </a:t>
            </a:r>
            <a:r>
              <a:rPr sz="2800" spc="-245" dirty="0">
                <a:latin typeface="Arial"/>
                <a:cs typeface="Arial"/>
              </a:rPr>
              <a:t>is </a:t>
            </a:r>
            <a:r>
              <a:rPr sz="2800" spc="-195" dirty="0">
                <a:latin typeface="Arial"/>
                <a:cs typeface="Arial"/>
              </a:rPr>
              <a:t>recursive, </a:t>
            </a:r>
            <a:r>
              <a:rPr sz="2800" spc="-20" dirty="0">
                <a:latin typeface="Arial"/>
                <a:cs typeface="Arial"/>
              </a:rPr>
              <a:t>it </a:t>
            </a:r>
            <a:r>
              <a:rPr sz="2800" spc="-190" dirty="0">
                <a:latin typeface="Arial"/>
                <a:cs typeface="Arial"/>
              </a:rPr>
              <a:t>produces </a:t>
            </a:r>
            <a:r>
              <a:rPr sz="2800" spc="-175" dirty="0">
                <a:latin typeface="Arial"/>
                <a:cs typeface="Arial"/>
              </a:rPr>
              <a:t>an </a:t>
            </a:r>
            <a:r>
              <a:rPr sz="2800" spc="-145" dirty="0">
                <a:latin typeface="Arial"/>
                <a:cs typeface="Arial"/>
              </a:rPr>
              <a:t>image  </a:t>
            </a:r>
            <a:r>
              <a:rPr sz="2800" spc="-135" dirty="0">
                <a:latin typeface="Arial"/>
                <a:cs typeface="Arial"/>
              </a:rPr>
              <a:t>representation </a:t>
            </a:r>
            <a:r>
              <a:rPr sz="2800" spc="-95" dirty="0">
                <a:latin typeface="Arial"/>
                <a:cs typeface="Arial"/>
              </a:rPr>
              <a:t>that </a:t>
            </a:r>
            <a:r>
              <a:rPr sz="2800" spc="-225" dirty="0">
                <a:latin typeface="Arial"/>
                <a:cs typeface="Arial"/>
              </a:rPr>
              <a:t>can </a:t>
            </a:r>
            <a:r>
              <a:rPr sz="2800" spc="-85" dirty="0">
                <a:latin typeface="Arial"/>
                <a:cs typeface="Arial"/>
              </a:rPr>
              <a:t>be </a:t>
            </a:r>
            <a:r>
              <a:rPr sz="2800" spc="-130" dirty="0">
                <a:latin typeface="Arial"/>
                <a:cs typeface="Arial"/>
              </a:rPr>
              <a:t>described </a:t>
            </a:r>
            <a:r>
              <a:rPr sz="2800" spc="-80" dirty="0">
                <a:latin typeface="Arial"/>
                <a:cs typeface="Arial"/>
              </a:rPr>
              <a:t>by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tree </a:t>
            </a:r>
            <a:r>
              <a:rPr sz="2800" spc="-254" dirty="0">
                <a:latin typeface="Arial"/>
                <a:cs typeface="Arial"/>
              </a:rPr>
              <a:t>whose  </a:t>
            </a:r>
            <a:r>
              <a:rPr sz="2800" spc="-229" dirty="0">
                <a:latin typeface="Arial"/>
                <a:cs typeface="Arial"/>
              </a:rPr>
              <a:t>nodes </a:t>
            </a:r>
            <a:r>
              <a:rPr sz="2800" spc="-190" dirty="0">
                <a:latin typeface="Arial"/>
                <a:cs typeface="Arial"/>
              </a:rPr>
              <a:t>have </a:t>
            </a:r>
            <a:r>
              <a:rPr sz="2800" spc="-100" dirty="0">
                <a:latin typeface="Arial"/>
                <a:cs typeface="Arial"/>
              </a:rPr>
              <a:t>four </a:t>
            </a:r>
            <a:r>
              <a:rPr sz="2800" spc="-180" dirty="0">
                <a:latin typeface="Arial"/>
                <a:cs typeface="Arial"/>
              </a:rPr>
              <a:t>childs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each</a:t>
            </a:r>
            <a:endParaRPr sz="2800">
              <a:latin typeface="Arial"/>
              <a:cs typeface="Arial"/>
            </a:endParaRPr>
          </a:p>
          <a:p>
            <a:pPr marL="1325245">
              <a:lnSpc>
                <a:spcPct val="100000"/>
              </a:lnSpc>
              <a:spcBef>
                <a:spcPts val="805"/>
              </a:spcBef>
            </a:pPr>
            <a:r>
              <a:rPr sz="2900" spc="-90" dirty="0">
                <a:latin typeface="Arial"/>
                <a:cs typeface="Arial"/>
              </a:rPr>
              <a:t>Quadtree</a:t>
            </a:r>
            <a:endParaRPr sz="2900">
              <a:latin typeface="Arial"/>
              <a:cs typeface="Arial"/>
            </a:endParaRPr>
          </a:p>
          <a:p>
            <a:pPr marR="3969385" algn="ctr">
              <a:lnSpc>
                <a:spcPct val="100000"/>
              </a:lnSpc>
              <a:spcBef>
                <a:spcPts val="2615"/>
              </a:spcBef>
              <a:tabLst>
                <a:tab pos="3124200" algn="l"/>
              </a:tabLst>
            </a:pPr>
            <a:r>
              <a:rPr sz="1800" spc="-204" dirty="0">
                <a:latin typeface="Arial"/>
                <a:cs typeface="Arial"/>
              </a:rPr>
              <a:t>R0	R1</a:t>
            </a:r>
            <a:endParaRPr sz="1800">
              <a:latin typeface="Arial"/>
              <a:cs typeface="Arial"/>
            </a:endParaRPr>
          </a:p>
          <a:p>
            <a:pPr marL="2195195" algn="ctr">
              <a:lnSpc>
                <a:spcPct val="100000"/>
              </a:lnSpc>
              <a:spcBef>
                <a:spcPts val="240"/>
              </a:spcBef>
            </a:pPr>
            <a:r>
              <a:rPr sz="1800" spc="-204" dirty="0">
                <a:latin typeface="Arial"/>
                <a:cs typeface="Arial"/>
              </a:rPr>
              <a:t>R0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9644" y="5141721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Arial"/>
                <a:cs typeface="Arial"/>
              </a:rPr>
              <a:t>R2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4175" y="4912867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Arial"/>
                <a:cs typeface="Arial"/>
              </a:rPr>
              <a:t>R3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66609" y="5064963"/>
            <a:ext cx="266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Arial"/>
                <a:cs typeface="Arial"/>
              </a:rPr>
              <a:t>R1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0375" y="6284772"/>
            <a:ext cx="260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700" algn="l"/>
                <a:tab pos="1460500" algn="l"/>
                <a:tab pos="2222500" algn="l"/>
              </a:tabLst>
            </a:pPr>
            <a:r>
              <a:rPr sz="1800" spc="-140" dirty="0">
                <a:latin typeface="Arial"/>
                <a:cs typeface="Arial"/>
              </a:rPr>
              <a:t>R00	R01	R02	R04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262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315" dirty="0"/>
              <a:t>Splitting</a:t>
            </a:r>
            <a:r>
              <a:rPr sz="4400" spc="185" dirty="0"/>
              <a:t> </a:t>
            </a:r>
            <a:r>
              <a:rPr sz="4400" spc="-80" dirty="0"/>
              <a:t>...</a:t>
            </a:r>
            <a:endParaRPr sz="4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087" y="1596472"/>
            <a:ext cx="7532370" cy="403415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b="1" spc="-220" dirty="0">
                <a:solidFill>
                  <a:srgbClr val="00AF50"/>
                </a:solidFill>
                <a:latin typeface="Arial"/>
                <a:cs typeface="Arial"/>
              </a:rPr>
              <a:t>Split</a:t>
            </a:r>
            <a:r>
              <a:rPr sz="2800"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00AF50"/>
                </a:solidFill>
                <a:latin typeface="Arial"/>
                <a:cs typeface="Arial"/>
              </a:rPr>
              <a:t>advantage:</a:t>
            </a:r>
            <a:endParaRPr sz="2800">
              <a:latin typeface="Arial"/>
              <a:cs typeface="Arial"/>
            </a:endParaRPr>
          </a:p>
          <a:p>
            <a:pPr marL="825500">
              <a:lnSpc>
                <a:spcPct val="100000"/>
              </a:lnSpc>
              <a:spcBef>
                <a:spcPts val="730"/>
              </a:spcBef>
            </a:pPr>
            <a:r>
              <a:rPr sz="2800" spc="-100" dirty="0">
                <a:latin typeface="Arial"/>
                <a:cs typeface="Arial"/>
              </a:rPr>
              <a:t>Created </a:t>
            </a:r>
            <a:r>
              <a:rPr sz="2800" spc="-165" dirty="0">
                <a:latin typeface="Arial"/>
                <a:cs typeface="Arial"/>
              </a:rPr>
              <a:t>regions </a:t>
            </a:r>
            <a:r>
              <a:rPr sz="2800" spc="-60" dirty="0">
                <a:latin typeface="Arial"/>
                <a:cs typeface="Arial"/>
              </a:rPr>
              <a:t>are </a:t>
            </a:r>
            <a:r>
              <a:rPr sz="2800" spc="-114" dirty="0">
                <a:latin typeface="Arial"/>
                <a:cs typeface="Arial"/>
              </a:rPr>
              <a:t>adjacent </a:t>
            </a:r>
            <a:r>
              <a:rPr sz="2800" spc="-120" dirty="0">
                <a:latin typeface="Arial"/>
                <a:cs typeface="Arial"/>
              </a:rPr>
              <a:t>and</a:t>
            </a:r>
            <a:r>
              <a:rPr sz="2800" spc="420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homogenous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Split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C00000"/>
                </a:solidFill>
                <a:latin typeface="Arial"/>
                <a:cs typeface="Arial"/>
              </a:rPr>
              <a:t>dis-advantage:</a:t>
            </a:r>
            <a:endParaRPr sz="2800">
              <a:latin typeface="Arial"/>
              <a:cs typeface="Arial"/>
            </a:endParaRPr>
          </a:p>
          <a:p>
            <a:pPr marL="825500">
              <a:lnSpc>
                <a:spcPct val="100000"/>
              </a:lnSpc>
              <a:spcBef>
                <a:spcPts val="650"/>
              </a:spcBef>
            </a:pPr>
            <a:r>
              <a:rPr sz="2800" spc="-105" dirty="0">
                <a:latin typeface="Arial"/>
                <a:cs typeface="Arial"/>
              </a:rPr>
              <a:t>Over </a:t>
            </a:r>
            <a:r>
              <a:rPr sz="2800" spc="-100" dirty="0">
                <a:latin typeface="Arial"/>
                <a:cs typeface="Arial"/>
              </a:rPr>
              <a:t>splitting </a:t>
            </a:r>
            <a:r>
              <a:rPr sz="2800" spc="-260" dirty="0">
                <a:latin typeface="Arial"/>
                <a:cs typeface="Arial"/>
              </a:rPr>
              <a:t>since </a:t>
            </a:r>
            <a:r>
              <a:rPr sz="2800" spc="-250" dirty="0">
                <a:latin typeface="Arial"/>
                <a:cs typeface="Arial"/>
              </a:rPr>
              <a:t>no </a:t>
            </a:r>
            <a:r>
              <a:rPr sz="2800" spc="-175" dirty="0">
                <a:latin typeface="Arial"/>
                <a:cs typeface="Arial"/>
              </a:rPr>
              <a:t>merge </a:t>
            </a:r>
            <a:r>
              <a:rPr sz="2800" spc="-245" dirty="0">
                <a:latin typeface="Arial"/>
                <a:cs typeface="Arial"/>
              </a:rPr>
              <a:t>is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performed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210" dirty="0">
                <a:solidFill>
                  <a:srgbClr val="006FC0"/>
                </a:solidFill>
                <a:latin typeface="Arial"/>
                <a:cs typeface="Arial"/>
              </a:rPr>
              <a:t>Improvement::</a:t>
            </a:r>
            <a:endParaRPr sz="2800">
              <a:latin typeface="Arial"/>
              <a:cs typeface="Arial"/>
            </a:endParaRPr>
          </a:p>
          <a:p>
            <a:pPr marL="2054860">
              <a:lnSpc>
                <a:spcPct val="100000"/>
              </a:lnSpc>
              <a:spcBef>
                <a:spcPts val="2625"/>
              </a:spcBef>
            </a:pPr>
            <a:r>
              <a:rPr sz="2800" b="1" spc="-220" dirty="0">
                <a:latin typeface="Arial"/>
                <a:cs typeface="Arial"/>
              </a:rPr>
              <a:t>Split </a:t>
            </a:r>
            <a:r>
              <a:rPr sz="2800" b="1" spc="-254" dirty="0">
                <a:latin typeface="Arial"/>
                <a:cs typeface="Arial"/>
              </a:rPr>
              <a:t>&amp;</a:t>
            </a:r>
            <a:r>
              <a:rPr sz="2800" b="1" spc="155" dirty="0">
                <a:latin typeface="Arial"/>
                <a:cs typeface="Arial"/>
              </a:rPr>
              <a:t> </a:t>
            </a:r>
            <a:r>
              <a:rPr sz="2800" b="1" spc="-220" dirty="0">
                <a:latin typeface="Arial"/>
                <a:cs typeface="Arial"/>
              </a:rPr>
              <a:t>merge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46732" y="4931664"/>
            <a:ext cx="571500" cy="628015"/>
            <a:chOff x="2046732" y="4931664"/>
            <a:chExt cx="571500" cy="628015"/>
          </a:xfrm>
        </p:grpSpPr>
        <p:sp>
          <p:nvSpPr>
            <p:cNvPr id="4" name="object 4"/>
            <p:cNvSpPr/>
            <p:nvPr/>
          </p:nvSpPr>
          <p:spPr>
            <a:xfrm>
              <a:off x="2056638" y="4941570"/>
              <a:ext cx="551815" cy="608330"/>
            </a:xfrm>
            <a:custGeom>
              <a:avLst/>
              <a:gdLst/>
              <a:ahLst/>
              <a:cxnLst/>
              <a:rect l="l" t="t" r="r" b="b"/>
              <a:pathLst>
                <a:path w="551814" h="608329">
                  <a:moveTo>
                    <a:pt x="137922" y="0"/>
                  </a:moveTo>
                  <a:lnTo>
                    <a:pt x="0" y="0"/>
                  </a:lnTo>
                  <a:lnTo>
                    <a:pt x="0" y="539114"/>
                  </a:lnTo>
                  <a:lnTo>
                    <a:pt x="413766" y="539114"/>
                  </a:lnTo>
                  <a:lnTo>
                    <a:pt x="413766" y="608075"/>
                  </a:lnTo>
                  <a:lnTo>
                    <a:pt x="551688" y="470153"/>
                  </a:lnTo>
                  <a:lnTo>
                    <a:pt x="413766" y="332231"/>
                  </a:lnTo>
                  <a:lnTo>
                    <a:pt x="413766" y="401192"/>
                  </a:lnTo>
                  <a:lnTo>
                    <a:pt x="137922" y="401192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6638" y="4941570"/>
              <a:ext cx="551815" cy="608330"/>
            </a:xfrm>
            <a:custGeom>
              <a:avLst/>
              <a:gdLst/>
              <a:ahLst/>
              <a:cxnLst/>
              <a:rect l="l" t="t" r="r" b="b"/>
              <a:pathLst>
                <a:path w="551814" h="608329">
                  <a:moveTo>
                    <a:pt x="137922" y="0"/>
                  </a:moveTo>
                  <a:lnTo>
                    <a:pt x="137922" y="401192"/>
                  </a:lnTo>
                  <a:lnTo>
                    <a:pt x="413766" y="401192"/>
                  </a:lnTo>
                  <a:lnTo>
                    <a:pt x="413766" y="332231"/>
                  </a:lnTo>
                  <a:lnTo>
                    <a:pt x="551688" y="470153"/>
                  </a:lnTo>
                  <a:lnTo>
                    <a:pt x="413766" y="608075"/>
                  </a:lnTo>
                  <a:lnTo>
                    <a:pt x="413766" y="539114"/>
                  </a:lnTo>
                  <a:lnTo>
                    <a:pt x="0" y="539114"/>
                  </a:lnTo>
                  <a:lnTo>
                    <a:pt x="0" y="0"/>
                  </a:lnTo>
                  <a:lnTo>
                    <a:pt x="137922" y="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7976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315" dirty="0"/>
              <a:t>Splitting </a:t>
            </a:r>
            <a:r>
              <a:rPr sz="4400" spc="-275" dirty="0"/>
              <a:t>and</a:t>
            </a:r>
            <a:r>
              <a:rPr sz="4400" spc="-380" dirty="0"/>
              <a:t> </a:t>
            </a:r>
            <a:r>
              <a:rPr sz="4400" spc="-275" dirty="0"/>
              <a:t>Merging</a:t>
            </a:r>
            <a:endParaRPr sz="4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381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Region </a:t>
            </a:r>
            <a:r>
              <a:rPr sz="4400" spc="-315" dirty="0"/>
              <a:t>Splitting </a:t>
            </a:r>
            <a:r>
              <a:rPr sz="4400" spc="-275" dirty="0"/>
              <a:t>and Merging</a:t>
            </a:r>
            <a:r>
              <a:rPr sz="4400" spc="-175" dirty="0"/>
              <a:t> </a:t>
            </a:r>
            <a:r>
              <a:rPr sz="4400" spc="-80" dirty="0"/>
              <a:t>...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3539" y="1697227"/>
            <a:ext cx="8376920" cy="3497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78790" algn="l"/>
                <a:tab pos="479425" algn="l"/>
                <a:tab pos="1298575" algn="l"/>
                <a:tab pos="1827530" algn="l"/>
                <a:tab pos="3059430" algn="l"/>
                <a:tab pos="4007485" algn="l"/>
                <a:tab pos="4845685" algn="l"/>
                <a:tab pos="5469255" algn="l"/>
                <a:tab pos="7194550" algn="l"/>
                <a:tab pos="7934325" algn="l"/>
              </a:tabLst>
            </a:pPr>
            <a:r>
              <a:rPr lang="en-IN" spc="-135" dirty="0" smtClean="0"/>
              <a:t>Split (&amp; Merge) s</a:t>
            </a:r>
            <a:r>
              <a:rPr spc="-135" dirty="0" smtClean="0"/>
              <a:t>ta</a:t>
            </a:r>
            <a:r>
              <a:rPr spc="-25" dirty="0" smtClean="0"/>
              <a:t>r</a:t>
            </a:r>
            <a:r>
              <a:rPr spc="-245" dirty="0" smtClean="0"/>
              <a:t>ts</a:t>
            </a:r>
            <a:r>
              <a:rPr lang="en-IN" spc="-245" dirty="0" smtClean="0"/>
              <a:t> from the </a:t>
            </a:r>
            <a:r>
              <a:rPr spc="-254" dirty="0" smtClean="0"/>
              <a:t>a</a:t>
            </a:r>
            <a:r>
              <a:rPr spc="-225" dirty="0" smtClean="0"/>
              <a:t>s</a:t>
            </a:r>
            <a:r>
              <a:rPr spc="-459" dirty="0" smtClean="0"/>
              <a:t>s</a:t>
            </a:r>
            <a:r>
              <a:rPr spc="-195" dirty="0" smtClean="0"/>
              <a:t>umption</a:t>
            </a:r>
            <a:r>
              <a:rPr lang="en-IN" dirty="0"/>
              <a:t> </a:t>
            </a:r>
            <a:r>
              <a:rPr spc="-120" dirty="0" smtClean="0"/>
              <a:t>t</a:t>
            </a:r>
            <a:r>
              <a:rPr spc="-235" dirty="0" smtClean="0"/>
              <a:t>h</a:t>
            </a:r>
            <a:r>
              <a:rPr spc="-20" dirty="0" smtClean="0"/>
              <a:t>at</a:t>
            </a:r>
            <a:r>
              <a:rPr lang="en-IN" spc="-20" dirty="0" smtClean="0"/>
              <a:t> </a:t>
            </a:r>
            <a:r>
              <a:rPr spc="-145" dirty="0" smtClean="0"/>
              <a:t>the</a:t>
            </a:r>
            <a:r>
              <a:rPr lang="en-IN" spc="-145" dirty="0" smtClean="0"/>
              <a:t> </a:t>
            </a:r>
            <a:r>
              <a:rPr spc="-114" dirty="0" smtClean="0"/>
              <a:t>entire </a:t>
            </a:r>
            <a:r>
              <a:rPr spc="-150" dirty="0"/>
              <a:t>image </a:t>
            </a:r>
            <a:r>
              <a:rPr spc="-245" dirty="0"/>
              <a:t>is</a:t>
            </a:r>
            <a:r>
              <a:rPr spc="285" dirty="0"/>
              <a:t> </a:t>
            </a:r>
            <a:r>
              <a:rPr spc="-254" dirty="0" smtClean="0"/>
              <a:t>homogeneous</a:t>
            </a:r>
            <a:endParaRPr lang="en-IN" spc="-254" dirty="0" smtClean="0"/>
          </a:p>
          <a:p>
            <a:pPr marL="527050" marR="5080" indent="-51435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78790" algn="l"/>
                <a:tab pos="479425" algn="l"/>
                <a:tab pos="1298575" algn="l"/>
                <a:tab pos="1827530" algn="l"/>
                <a:tab pos="3059430" algn="l"/>
                <a:tab pos="4007485" algn="l"/>
                <a:tab pos="4845685" algn="l"/>
                <a:tab pos="5469255" algn="l"/>
                <a:tab pos="7194550" algn="l"/>
                <a:tab pos="7934325" algn="l"/>
              </a:tabLst>
            </a:pPr>
            <a:r>
              <a:rPr lang="en-IN" spc="-254" dirty="0" smtClean="0"/>
              <a:t>If </a:t>
            </a:r>
            <a:r>
              <a:rPr spc="-210" dirty="0" smtClean="0"/>
              <a:t>this </a:t>
            </a:r>
            <a:r>
              <a:rPr spc="-245" dirty="0"/>
              <a:t>is </a:t>
            </a:r>
            <a:r>
              <a:rPr spc="-175" dirty="0"/>
              <a:t>not </a:t>
            </a:r>
            <a:r>
              <a:rPr spc="-114" dirty="0"/>
              <a:t>true </a:t>
            </a:r>
            <a:r>
              <a:rPr spc="-110" dirty="0"/>
              <a:t>(by </a:t>
            </a:r>
            <a:r>
              <a:rPr spc="-175" dirty="0"/>
              <a:t>the </a:t>
            </a:r>
            <a:r>
              <a:rPr spc="-170" dirty="0"/>
              <a:t>homogeneity </a:t>
            </a:r>
            <a:r>
              <a:rPr spc="-130" dirty="0"/>
              <a:t>criterion), </a:t>
            </a:r>
            <a:r>
              <a:rPr spc="-175" dirty="0"/>
              <a:t>the  </a:t>
            </a:r>
            <a:r>
              <a:rPr spc="-150" dirty="0"/>
              <a:t>image </a:t>
            </a:r>
            <a:r>
              <a:rPr spc="-245" dirty="0"/>
              <a:t>is </a:t>
            </a:r>
            <a:r>
              <a:rPr spc="-110" dirty="0"/>
              <a:t>split </a:t>
            </a:r>
            <a:r>
              <a:rPr spc="-135" dirty="0"/>
              <a:t>into </a:t>
            </a:r>
            <a:r>
              <a:rPr spc="-100" dirty="0"/>
              <a:t>four </a:t>
            </a:r>
            <a:r>
              <a:rPr spc="-275" dirty="0"/>
              <a:t>sub</a:t>
            </a:r>
            <a:r>
              <a:rPr spc="-260" dirty="0"/>
              <a:t> </a:t>
            </a:r>
            <a:r>
              <a:rPr spc="-204" dirty="0" smtClean="0"/>
              <a:t>images</a:t>
            </a:r>
            <a:endParaRPr lang="en-IN" spc="-204" dirty="0" smtClean="0"/>
          </a:p>
          <a:p>
            <a:pPr marL="527050" marR="5080" indent="-51435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78790" algn="l"/>
                <a:tab pos="479425" algn="l"/>
                <a:tab pos="1298575" algn="l"/>
                <a:tab pos="1827530" algn="l"/>
                <a:tab pos="3059430" algn="l"/>
                <a:tab pos="4007485" algn="l"/>
                <a:tab pos="4845685" algn="l"/>
                <a:tab pos="5469255" algn="l"/>
                <a:tab pos="7194550" algn="l"/>
                <a:tab pos="7934325" algn="l"/>
              </a:tabLst>
            </a:pPr>
            <a:r>
              <a:rPr spc="-325" dirty="0" smtClean="0"/>
              <a:t>This </a:t>
            </a:r>
            <a:r>
              <a:rPr spc="-110" dirty="0" smtClean="0"/>
              <a:t>split </a:t>
            </a:r>
            <a:r>
              <a:rPr spc="-245" dirty="0" smtClean="0"/>
              <a:t>is </a:t>
            </a:r>
            <a:r>
              <a:rPr spc="-70" dirty="0" smtClean="0"/>
              <a:t>repeated </a:t>
            </a:r>
            <a:r>
              <a:rPr spc="-145" dirty="0" smtClean="0"/>
              <a:t>until </a:t>
            </a:r>
            <a:r>
              <a:rPr spc="-250" dirty="0" smtClean="0"/>
              <a:t>no </a:t>
            </a:r>
            <a:r>
              <a:rPr spc="-90" dirty="0" smtClean="0"/>
              <a:t>further </a:t>
            </a:r>
            <a:r>
              <a:rPr spc="-105" dirty="0" smtClean="0"/>
              <a:t>splitting </a:t>
            </a:r>
            <a:r>
              <a:rPr spc="-245" dirty="0" smtClean="0"/>
              <a:t>is</a:t>
            </a:r>
            <a:r>
              <a:rPr spc="-95" dirty="0" smtClean="0"/>
              <a:t> </a:t>
            </a:r>
            <a:r>
              <a:rPr spc="-165" dirty="0" smtClean="0"/>
              <a:t>possible</a:t>
            </a:r>
            <a:endParaRPr lang="en-IN" spc="-165" dirty="0" smtClean="0"/>
          </a:p>
          <a:p>
            <a:pPr marL="527050" marR="5080" indent="-51435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78790" algn="l"/>
                <a:tab pos="479425" algn="l"/>
                <a:tab pos="1298575" algn="l"/>
                <a:tab pos="1827530" algn="l"/>
                <a:tab pos="3059430" algn="l"/>
                <a:tab pos="4007485" algn="l"/>
                <a:tab pos="4845685" algn="l"/>
                <a:tab pos="5469255" algn="l"/>
                <a:tab pos="7194550" algn="l"/>
                <a:tab pos="7934325" algn="l"/>
              </a:tabLst>
            </a:pPr>
            <a:r>
              <a:rPr b="1" spc="-180" dirty="0" smtClean="0">
                <a:latin typeface="Arial"/>
                <a:cs typeface="Arial"/>
              </a:rPr>
              <a:t>Merging </a:t>
            </a:r>
            <a:r>
              <a:rPr b="1" spc="-220" dirty="0" smtClean="0">
                <a:latin typeface="Arial"/>
                <a:cs typeface="Arial"/>
              </a:rPr>
              <a:t>phase: </a:t>
            </a:r>
            <a:r>
              <a:rPr spc="-10" dirty="0" smtClean="0"/>
              <a:t>If </a:t>
            </a:r>
            <a:r>
              <a:rPr spc="-15" dirty="0" smtClean="0"/>
              <a:t>2 </a:t>
            </a:r>
            <a:r>
              <a:rPr spc="-110" dirty="0" smtClean="0"/>
              <a:t>adjacent </a:t>
            </a:r>
            <a:r>
              <a:rPr spc="-165" dirty="0" smtClean="0"/>
              <a:t>regions </a:t>
            </a:r>
            <a:r>
              <a:rPr spc="-60" dirty="0" smtClean="0"/>
              <a:t>are </a:t>
            </a:r>
            <a:r>
              <a:rPr spc="-265" dirty="0" smtClean="0"/>
              <a:t>homogenous,  </a:t>
            </a:r>
            <a:r>
              <a:rPr spc="-155" dirty="0" smtClean="0"/>
              <a:t>they </a:t>
            </a:r>
            <a:r>
              <a:rPr spc="-55" dirty="0" smtClean="0"/>
              <a:t>are</a:t>
            </a:r>
            <a:r>
              <a:rPr spc="150" dirty="0" smtClean="0"/>
              <a:t> </a:t>
            </a:r>
            <a:r>
              <a:rPr spc="-150" dirty="0" smtClean="0"/>
              <a:t>merged</a:t>
            </a:r>
            <a:endParaRPr lang="en-IN" spc="-150" dirty="0" smtClean="0"/>
          </a:p>
          <a:p>
            <a:pPr marL="527050" marR="5080" indent="-51435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78790" algn="l"/>
                <a:tab pos="479425" algn="l"/>
                <a:tab pos="1298575" algn="l"/>
                <a:tab pos="1827530" algn="l"/>
                <a:tab pos="3059430" algn="l"/>
                <a:tab pos="4007485" algn="l"/>
                <a:tab pos="4845685" algn="l"/>
                <a:tab pos="5469255" algn="l"/>
                <a:tab pos="7194550" algn="l"/>
                <a:tab pos="7934325" algn="l"/>
              </a:tabLst>
            </a:pPr>
            <a:r>
              <a:rPr lang="en-IN" b="1" spc="-229" dirty="0" smtClean="0">
                <a:latin typeface="Arial"/>
                <a:cs typeface="Arial"/>
              </a:rPr>
              <a:t>R</a:t>
            </a:r>
            <a:r>
              <a:rPr lang="en-IN" b="1" spc="-229" dirty="0" smtClean="0"/>
              <a:t>epeat</a:t>
            </a:r>
            <a:r>
              <a:rPr b="1" spc="-229" dirty="0" smtClean="0">
                <a:latin typeface="Arial"/>
                <a:cs typeface="Arial"/>
              </a:rPr>
              <a:t> </a:t>
            </a:r>
            <a:r>
              <a:rPr b="1" spc="-254" dirty="0">
                <a:latin typeface="Arial"/>
                <a:cs typeface="Arial"/>
              </a:rPr>
              <a:t>step </a:t>
            </a:r>
            <a:r>
              <a:rPr b="1" spc="-75" dirty="0">
                <a:latin typeface="Arial"/>
                <a:cs typeface="Arial"/>
              </a:rPr>
              <a:t>4 </a:t>
            </a:r>
            <a:r>
              <a:rPr spc="-140" dirty="0"/>
              <a:t>until </a:t>
            </a:r>
            <a:r>
              <a:rPr spc="-250" dirty="0"/>
              <a:t>no </a:t>
            </a:r>
            <a:r>
              <a:rPr spc="-90" dirty="0"/>
              <a:t>further </a:t>
            </a:r>
            <a:r>
              <a:rPr spc="-145" dirty="0"/>
              <a:t>merging </a:t>
            </a:r>
            <a:r>
              <a:rPr spc="-245" dirty="0"/>
              <a:t>is</a:t>
            </a:r>
            <a:r>
              <a:rPr spc="-509" dirty="0"/>
              <a:t> </a:t>
            </a:r>
            <a:r>
              <a:rPr spc="-165" dirty="0"/>
              <a:t>possible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1752600"/>
            <a:ext cx="4933188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961" y="4956809"/>
            <a:ext cx="3921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Any </a:t>
            </a:r>
            <a:r>
              <a:rPr sz="4800" i="1" spc="-185" dirty="0">
                <a:solidFill>
                  <a:srgbClr val="001F5F"/>
                </a:solidFill>
                <a:latin typeface="Times New Roman"/>
                <a:cs typeface="Times New Roman"/>
              </a:rPr>
              <a:t>Questions</a:t>
            </a:r>
            <a:r>
              <a:rPr sz="4800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800" i="1" spc="-300" dirty="0">
                <a:solidFill>
                  <a:srgbClr val="001F5F"/>
                </a:solidFill>
                <a:latin typeface="Times New Roman"/>
                <a:cs typeface="Times New Roman"/>
              </a:rPr>
              <a:t>?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1280160"/>
            <a:ext cx="8552815" cy="2715895"/>
            <a:chOff x="591312" y="1280160"/>
            <a:chExt cx="8552815" cy="2715895"/>
          </a:xfrm>
        </p:grpSpPr>
        <p:sp>
          <p:nvSpPr>
            <p:cNvPr id="3" name="object 3"/>
            <p:cNvSpPr/>
            <p:nvPr/>
          </p:nvSpPr>
          <p:spPr>
            <a:xfrm>
              <a:off x="1298448" y="1420368"/>
              <a:ext cx="2581655" cy="25694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69991" y="1411224"/>
              <a:ext cx="2564891" cy="2584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6971" y="2401824"/>
              <a:ext cx="1216660" cy="605155"/>
            </a:xfrm>
            <a:custGeom>
              <a:avLst/>
              <a:gdLst/>
              <a:ahLst/>
              <a:cxnLst/>
              <a:rect l="l" t="t" r="r" b="b"/>
              <a:pathLst>
                <a:path w="1216660" h="605155">
                  <a:moveTo>
                    <a:pt x="911987" y="0"/>
                  </a:moveTo>
                  <a:lnTo>
                    <a:pt x="911987" y="151256"/>
                  </a:lnTo>
                  <a:lnTo>
                    <a:pt x="0" y="151256"/>
                  </a:lnTo>
                  <a:lnTo>
                    <a:pt x="0" y="453771"/>
                  </a:lnTo>
                  <a:lnTo>
                    <a:pt x="911987" y="453771"/>
                  </a:lnTo>
                  <a:lnTo>
                    <a:pt x="911987" y="605027"/>
                  </a:lnTo>
                  <a:lnTo>
                    <a:pt x="1216152" y="302513"/>
                  </a:lnTo>
                  <a:lnTo>
                    <a:pt x="91198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6971" y="2401824"/>
              <a:ext cx="1216660" cy="605155"/>
            </a:xfrm>
            <a:custGeom>
              <a:avLst/>
              <a:gdLst/>
              <a:ahLst/>
              <a:cxnLst/>
              <a:rect l="l" t="t" r="r" b="b"/>
              <a:pathLst>
                <a:path w="1216660" h="605155">
                  <a:moveTo>
                    <a:pt x="0" y="151256"/>
                  </a:moveTo>
                  <a:lnTo>
                    <a:pt x="911987" y="151256"/>
                  </a:lnTo>
                  <a:lnTo>
                    <a:pt x="911987" y="0"/>
                  </a:lnTo>
                  <a:lnTo>
                    <a:pt x="1216152" y="302513"/>
                  </a:lnTo>
                  <a:lnTo>
                    <a:pt x="911987" y="605027"/>
                  </a:lnTo>
                  <a:lnTo>
                    <a:pt x="911987" y="453771"/>
                  </a:lnTo>
                  <a:lnTo>
                    <a:pt x="0" y="453771"/>
                  </a:lnTo>
                  <a:lnTo>
                    <a:pt x="0" y="15125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802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0" dirty="0"/>
              <a:t>Image </a:t>
            </a:r>
            <a:r>
              <a:rPr sz="4400" spc="-315" dirty="0"/>
              <a:t>segmentation: </a:t>
            </a:r>
            <a:r>
              <a:rPr sz="4400" spc="-325" dirty="0"/>
              <a:t>Example</a:t>
            </a:r>
            <a:r>
              <a:rPr sz="4400" spc="330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1371643" y="4186449"/>
            <a:ext cx="2488637" cy="2516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9991" y="4194114"/>
            <a:ext cx="2580132" cy="25008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959352" y="5119115"/>
            <a:ext cx="1228725" cy="615950"/>
            <a:chOff x="3959352" y="5119115"/>
            <a:chExt cx="1228725" cy="615950"/>
          </a:xfrm>
        </p:grpSpPr>
        <p:sp>
          <p:nvSpPr>
            <p:cNvPr id="11" name="object 11"/>
            <p:cNvSpPr/>
            <p:nvPr/>
          </p:nvSpPr>
          <p:spPr>
            <a:xfrm>
              <a:off x="3965448" y="5125211"/>
              <a:ext cx="1216660" cy="603885"/>
            </a:xfrm>
            <a:custGeom>
              <a:avLst/>
              <a:gdLst/>
              <a:ahLst/>
              <a:cxnLst/>
              <a:rect l="l" t="t" r="r" b="b"/>
              <a:pathLst>
                <a:path w="1216660" h="603885">
                  <a:moveTo>
                    <a:pt x="912876" y="0"/>
                  </a:moveTo>
                  <a:lnTo>
                    <a:pt x="912876" y="150875"/>
                  </a:lnTo>
                  <a:lnTo>
                    <a:pt x="0" y="150875"/>
                  </a:lnTo>
                  <a:lnTo>
                    <a:pt x="0" y="452628"/>
                  </a:lnTo>
                  <a:lnTo>
                    <a:pt x="912876" y="452628"/>
                  </a:lnTo>
                  <a:lnTo>
                    <a:pt x="912876" y="603504"/>
                  </a:lnTo>
                  <a:lnTo>
                    <a:pt x="1216152" y="301751"/>
                  </a:lnTo>
                  <a:lnTo>
                    <a:pt x="91287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5448" y="5125211"/>
              <a:ext cx="1216660" cy="603885"/>
            </a:xfrm>
            <a:custGeom>
              <a:avLst/>
              <a:gdLst/>
              <a:ahLst/>
              <a:cxnLst/>
              <a:rect l="l" t="t" r="r" b="b"/>
              <a:pathLst>
                <a:path w="1216660" h="603885">
                  <a:moveTo>
                    <a:pt x="0" y="150875"/>
                  </a:moveTo>
                  <a:lnTo>
                    <a:pt x="912876" y="150875"/>
                  </a:lnTo>
                  <a:lnTo>
                    <a:pt x="912876" y="0"/>
                  </a:lnTo>
                  <a:lnTo>
                    <a:pt x="1216152" y="301751"/>
                  </a:lnTo>
                  <a:lnTo>
                    <a:pt x="912876" y="603504"/>
                  </a:lnTo>
                  <a:lnTo>
                    <a:pt x="912876" y="452628"/>
                  </a:lnTo>
                  <a:lnTo>
                    <a:pt x="0" y="452628"/>
                  </a:lnTo>
                  <a:lnTo>
                    <a:pt x="0" y="15087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248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25" dirty="0"/>
              <a:t>The </a:t>
            </a:r>
            <a:r>
              <a:rPr sz="4400" spc="-295" dirty="0"/>
              <a:t>goals </a:t>
            </a:r>
            <a:r>
              <a:rPr sz="4400" spc="-220" dirty="0"/>
              <a:t>of</a:t>
            </a:r>
            <a:r>
              <a:rPr sz="4400" spc="15" dirty="0"/>
              <a:t> </a:t>
            </a:r>
            <a:r>
              <a:rPr sz="4400" spc="-315" dirty="0"/>
              <a:t>segmentation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0739" y="1449891"/>
            <a:ext cx="6111875" cy="100520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38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10" dirty="0">
                <a:latin typeface="Arial"/>
                <a:cs typeface="Arial"/>
              </a:rPr>
              <a:t>Separate </a:t>
            </a:r>
            <a:r>
              <a:rPr sz="2900" spc="-150" dirty="0">
                <a:latin typeface="Arial"/>
                <a:cs typeface="Arial"/>
              </a:rPr>
              <a:t>image </a:t>
            </a:r>
            <a:r>
              <a:rPr sz="2900" spc="-135" dirty="0">
                <a:latin typeface="Arial"/>
                <a:cs typeface="Arial"/>
              </a:rPr>
              <a:t>into </a:t>
            </a:r>
            <a:r>
              <a:rPr sz="2900" spc="-195" dirty="0">
                <a:latin typeface="Arial"/>
                <a:cs typeface="Arial"/>
              </a:rPr>
              <a:t>coherent</a:t>
            </a:r>
            <a:r>
              <a:rPr sz="2900" spc="305" dirty="0">
                <a:latin typeface="Arial"/>
                <a:cs typeface="Arial"/>
              </a:rPr>
              <a:t> </a:t>
            </a:r>
            <a:r>
              <a:rPr sz="2900" spc="-100" dirty="0">
                <a:latin typeface="Arial"/>
                <a:cs typeface="Arial"/>
              </a:rPr>
              <a:t>“objects”</a:t>
            </a:r>
            <a:endParaRPr sz="2900">
              <a:latin typeface="Arial"/>
              <a:cs typeface="Arial"/>
            </a:endParaRPr>
          </a:p>
          <a:p>
            <a:pPr marL="1968500">
              <a:lnSpc>
                <a:spcPct val="100000"/>
              </a:lnSpc>
              <a:spcBef>
                <a:spcPts val="790"/>
              </a:spcBef>
              <a:tabLst>
                <a:tab pos="4096385" algn="l"/>
              </a:tabLst>
            </a:pPr>
            <a:r>
              <a:rPr sz="1800" spc="-95" dirty="0">
                <a:latin typeface="Arial"/>
                <a:cs typeface="Arial"/>
              </a:rPr>
              <a:t>image	</a:t>
            </a:r>
            <a:r>
              <a:rPr sz="2700" spc="-284" baseline="1543" dirty="0">
                <a:latin typeface="Arial"/>
                <a:cs typeface="Arial"/>
              </a:rPr>
              <a:t>human</a:t>
            </a:r>
            <a:r>
              <a:rPr sz="2700" spc="-67" baseline="1543" dirty="0">
                <a:latin typeface="Arial"/>
                <a:cs typeface="Arial"/>
              </a:rPr>
              <a:t> </a:t>
            </a:r>
            <a:r>
              <a:rPr sz="2700" spc="-172" baseline="1543" dirty="0">
                <a:latin typeface="Arial"/>
                <a:cs typeface="Arial"/>
              </a:rPr>
              <a:t>segmentation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3372" y="2590800"/>
            <a:ext cx="2662428" cy="177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2590800"/>
            <a:ext cx="2667000" cy="1780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4544567"/>
            <a:ext cx="2667000" cy="1780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8200" y="4544567"/>
            <a:ext cx="2667000" cy="1780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792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0" dirty="0"/>
              <a:t>Image</a:t>
            </a:r>
            <a:r>
              <a:rPr sz="4400" spc="-100" dirty="0"/>
              <a:t> </a:t>
            </a:r>
            <a:r>
              <a:rPr sz="4400" spc="-315" dirty="0"/>
              <a:t>segmentation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66113"/>
            <a:ext cx="7839709" cy="43872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32740" marR="842644" indent="-320675">
              <a:lnSpc>
                <a:spcPts val="3890"/>
              </a:lnSpc>
              <a:spcBef>
                <a:spcPts val="590"/>
              </a:spcBef>
              <a:buClr>
                <a:srgbClr val="DD8046"/>
              </a:buClr>
              <a:buSzPct val="59722"/>
              <a:buFont typeface="Wingdings"/>
              <a:buChar char=""/>
              <a:tabLst>
                <a:tab pos="333375" algn="l"/>
              </a:tabLst>
            </a:pP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Autonomous segmentation is</a:t>
            </a:r>
            <a:r>
              <a:rPr sz="3600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the  most 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important </a:t>
            </a: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but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4550">
              <a:latin typeface="Arial"/>
              <a:cs typeface="Arial"/>
            </a:endParaRPr>
          </a:p>
          <a:p>
            <a:pPr marL="332740" marR="1029335" indent="-320675">
              <a:lnSpc>
                <a:spcPts val="3890"/>
              </a:lnSpc>
              <a:spcBef>
                <a:spcPts val="5"/>
              </a:spcBef>
              <a:buClr>
                <a:srgbClr val="DD8046"/>
              </a:buClr>
              <a:buSzPct val="59722"/>
              <a:buFont typeface="Wingdings"/>
              <a:buChar char=""/>
              <a:tabLst>
                <a:tab pos="333375" algn="l"/>
              </a:tabLst>
            </a:pPr>
            <a:r>
              <a:rPr sz="3600" dirty="0">
                <a:latin typeface="Arial"/>
                <a:cs typeface="Arial"/>
              </a:rPr>
              <a:t>One of the most </a:t>
            </a:r>
            <a:r>
              <a:rPr sz="3600" spc="-10" dirty="0">
                <a:latin typeface="Arial"/>
                <a:cs typeface="Arial"/>
              </a:rPr>
              <a:t>difficult </a:t>
            </a:r>
            <a:r>
              <a:rPr sz="3600" dirty="0">
                <a:latin typeface="Arial"/>
                <a:cs typeface="Arial"/>
              </a:rPr>
              <a:t>tasks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in  image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processing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4600">
              <a:latin typeface="Arial"/>
              <a:cs typeface="Arial"/>
            </a:endParaRPr>
          </a:p>
          <a:p>
            <a:pPr marL="332740" marR="5080" indent="-320675">
              <a:lnSpc>
                <a:spcPts val="3890"/>
              </a:lnSpc>
              <a:buClr>
                <a:srgbClr val="DD8046"/>
              </a:buClr>
              <a:buSzPct val="59722"/>
              <a:buFont typeface="Wingdings"/>
              <a:buChar char=""/>
              <a:tabLst>
                <a:tab pos="333375" algn="l"/>
              </a:tabLst>
            </a:pPr>
            <a:r>
              <a:rPr sz="3600" dirty="0">
                <a:solidFill>
                  <a:srgbClr val="005DA1"/>
                </a:solidFill>
                <a:latin typeface="Arial"/>
                <a:cs typeface="Arial"/>
              </a:rPr>
              <a:t>Success of </a:t>
            </a:r>
            <a:r>
              <a:rPr sz="3600" spc="-5" dirty="0">
                <a:solidFill>
                  <a:srgbClr val="005DA1"/>
                </a:solidFill>
                <a:latin typeface="Arial"/>
                <a:cs typeface="Arial"/>
              </a:rPr>
              <a:t>segmentation</a:t>
            </a:r>
            <a:r>
              <a:rPr sz="3600" spc="-7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5DA1"/>
                </a:solidFill>
                <a:latin typeface="Arial"/>
                <a:cs typeface="Arial"/>
              </a:rPr>
              <a:t>determines  </a:t>
            </a:r>
            <a:r>
              <a:rPr sz="3600" spc="-5" dirty="0">
                <a:solidFill>
                  <a:srgbClr val="005DA1"/>
                </a:solidFill>
                <a:latin typeface="Arial"/>
                <a:cs typeface="Arial"/>
              </a:rPr>
              <a:t>success </a:t>
            </a:r>
            <a:r>
              <a:rPr sz="3600" dirty="0">
                <a:solidFill>
                  <a:srgbClr val="005DA1"/>
                </a:solidFill>
                <a:latin typeface="Arial"/>
                <a:cs typeface="Arial"/>
              </a:rPr>
              <a:t>of </a:t>
            </a:r>
            <a:r>
              <a:rPr sz="3600" spc="-5" dirty="0">
                <a:solidFill>
                  <a:srgbClr val="005DA1"/>
                </a:solidFill>
                <a:latin typeface="Arial"/>
                <a:cs typeface="Arial"/>
              </a:rPr>
              <a:t>image</a:t>
            </a:r>
            <a:r>
              <a:rPr sz="3600" dirty="0">
                <a:solidFill>
                  <a:srgbClr val="005DA1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5DA1"/>
                </a:solidFill>
                <a:latin typeface="Arial"/>
                <a:cs typeface="Arial"/>
              </a:rPr>
              <a:t>analysis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790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0" dirty="0"/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0308"/>
            <a:ext cx="7766813" cy="4593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70" dirty="0">
                <a:latin typeface="Arial"/>
                <a:cs typeface="Arial"/>
              </a:rPr>
              <a:t>The </a:t>
            </a:r>
            <a:r>
              <a:rPr sz="3200" spc="-185" dirty="0">
                <a:latin typeface="Arial"/>
                <a:cs typeface="Arial"/>
              </a:rPr>
              <a:t>purpose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170" dirty="0">
                <a:latin typeface="Arial"/>
                <a:cs typeface="Arial"/>
              </a:rPr>
              <a:t>image </a:t>
            </a:r>
            <a:r>
              <a:rPr sz="3200" spc="-204" dirty="0">
                <a:latin typeface="Arial"/>
                <a:cs typeface="Arial"/>
              </a:rPr>
              <a:t>segmentation </a:t>
            </a:r>
            <a:r>
              <a:rPr sz="3200" spc="-275" dirty="0">
                <a:latin typeface="Arial"/>
                <a:cs typeface="Arial"/>
              </a:rPr>
              <a:t>is </a:t>
            </a:r>
            <a:r>
              <a:rPr sz="3200" spc="-100" dirty="0">
                <a:latin typeface="Arial"/>
                <a:cs typeface="Arial"/>
              </a:rPr>
              <a:t>to </a:t>
            </a:r>
            <a:r>
              <a:rPr sz="3200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C00000"/>
                </a:solidFill>
                <a:latin typeface="Arial"/>
                <a:cs typeface="Arial"/>
              </a:rPr>
              <a:t>partition </a:t>
            </a:r>
            <a:r>
              <a:rPr sz="3200" spc="-195" dirty="0">
                <a:solidFill>
                  <a:srgbClr val="C00000"/>
                </a:solidFill>
                <a:latin typeface="Arial"/>
                <a:cs typeface="Arial"/>
              </a:rPr>
              <a:t>an </a:t>
            </a:r>
            <a:r>
              <a:rPr sz="3200" spc="-165" dirty="0">
                <a:solidFill>
                  <a:srgbClr val="C00000"/>
                </a:solidFill>
                <a:latin typeface="Arial"/>
                <a:cs typeface="Arial"/>
              </a:rPr>
              <a:t>image </a:t>
            </a:r>
            <a:r>
              <a:rPr sz="3200" spc="-150" dirty="0">
                <a:solidFill>
                  <a:srgbClr val="C00000"/>
                </a:solidFill>
                <a:latin typeface="Arial"/>
                <a:cs typeface="Arial"/>
              </a:rPr>
              <a:t>into </a:t>
            </a:r>
            <a:r>
              <a:rPr sz="3200" i="1" spc="-215" dirty="0">
                <a:solidFill>
                  <a:srgbClr val="C00000"/>
                </a:solidFill>
                <a:latin typeface="Arial"/>
                <a:cs typeface="Arial"/>
              </a:rPr>
              <a:t>meaningful </a:t>
            </a:r>
            <a:r>
              <a:rPr sz="3200" spc="-185" dirty="0">
                <a:solidFill>
                  <a:srgbClr val="C00000"/>
                </a:solidFill>
                <a:latin typeface="Arial"/>
                <a:cs typeface="Arial"/>
              </a:rPr>
              <a:t>regions </a:t>
            </a:r>
            <a:r>
              <a:rPr sz="3200" spc="-145" dirty="0">
                <a:latin typeface="Arial"/>
                <a:cs typeface="Arial"/>
              </a:rPr>
              <a:t>with  </a:t>
            </a:r>
            <a:r>
              <a:rPr sz="3200" spc="-185" dirty="0">
                <a:latin typeface="Arial"/>
                <a:cs typeface="Arial"/>
              </a:rPr>
              <a:t>respect </a:t>
            </a:r>
            <a:r>
              <a:rPr sz="3200" spc="-100" dirty="0">
                <a:latin typeface="Arial"/>
                <a:cs typeface="Arial"/>
              </a:rPr>
              <a:t>to </a:t>
            </a:r>
            <a:r>
              <a:rPr sz="3200" spc="-15" dirty="0">
                <a:latin typeface="Arial"/>
                <a:cs typeface="Arial"/>
              </a:rPr>
              <a:t>a </a:t>
            </a:r>
            <a:r>
              <a:rPr sz="3200" spc="-80" dirty="0">
                <a:latin typeface="Arial"/>
                <a:cs typeface="Arial"/>
              </a:rPr>
              <a:t>particular</a:t>
            </a:r>
            <a:r>
              <a:rPr sz="3200" spc="20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application</a:t>
            </a:r>
            <a:endParaRPr sz="3200" dirty="0">
              <a:latin typeface="Arial"/>
              <a:cs typeface="Arial"/>
            </a:endParaRPr>
          </a:p>
          <a:p>
            <a:pPr marL="332740" marR="238125" indent="-320675" algn="just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70" dirty="0">
                <a:latin typeface="Arial"/>
                <a:cs typeface="Arial"/>
              </a:rPr>
              <a:t>The </a:t>
            </a:r>
            <a:r>
              <a:rPr sz="3200" spc="-204" dirty="0">
                <a:latin typeface="Arial"/>
                <a:cs typeface="Arial"/>
              </a:rPr>
              <a:t>segmentation </a:t>
            </a:r>
            <a:r>
              <a:rPr sz="3200" spc="-275" dirty="0">
                <a:latin typeface="Arial"/>
                <a:cs typeface="Arial"/>
              </a:rPr>
              <a:t>is </a:t>
            </a:r>
            <a:r>
              <a:rPr sz="3200" spc="-155" dirty="0">
                <a:latin typeface="Arial"/>
                <a:cs typeface="Arial"/>
              </a:rPr>
              <a:t>based </a:t>
            </a:r>
            <a:r>
              <a:rPr sz="3200" spc="-280" dirty="0">
                <a:latin typeface="Arial"/>
                <a:cs typeface="Arial"/>
              </a:rPr>
              <a:t>on </a:t>
            </a:r>
            <a:r>
              <a:rPr sz="3200" spc="-290" dirty="0">
                <a:latin typeface="Arial"/>
                <a:cs typeface="Arial"/>
              </a:rPr>
              <a:t>measurements  </a:t>
            </a:r>
            <a:r>
              <a:rPr sz="3200" spc="-175" dirty="0">
                <a:latin typeface="Arial"/>
                <a:cs typeface="Arial"/>
              </a:rPr>
              <a:t>taken </a:t>
            </a:r>
            <a:r>
              <a:rPr sz="3200" spc="-150" dirty="0">
                <a:latin typeface="Arial"/>
                <a:cs typeface="Arial"/>
              </a:rPr>
              <a:t>from </a:t>
            </a:r>
            <a:r>
              <a:rPr sz="3200" spc="-195" dirty="0">
                <a:latin typeface="Arial"/>
                <a:cs typeface="Arial"/>
              </a:rPr>
              <a:t>the </a:t>
            </a:r>
            <a:r>
              <a:rPr sz="3200" spc="-170" dirty="0">
                <a:latin typeface="Arial"/>
                <a:cs typeface="Arial"/>
              </a:rPr>
              <a:t>image </a:t>
            </a:r>
            <a:r>
              <a:rPr sz="3200" spc="-135" dirty="0">
                <a:latin typeface="Arial"/>
                <a:cs typeface="Arial"/>
              </a:rPr>
              <a:t>and </a:t>
            </a:r>
            <a:r>
              <a:rPr sz="3200" spc="-190" dirty="0">
                <a:latin typeface="Arial"/>
                <a:cs typeface="Arial"/>
              </a:rPr>
              <a:t>might </a:t>
            </a:r>
            <a:r>
              <a:rPr sz="3200" spc="-95" dirty="0">
                <a:latin typeface="Arial"/>
                <a:cs typeface="Arial"/>
              </a:rPr>
              <a:t>be </a:t>
            </a:r>
            <a:r>
              <a:rPr sz="3200" i="1" spc="-185" dirty="0">
                <a:latin typeface="Arial"/>
                <a:cs typeface="Arial"/>
              </a:rPr>
              <a:t>greylevel</a:t>
            </a:r>
            <a:r>
              <a:rPr sz="3200" spc="-185" dirty="0">
                <a:latin typeface="Arial"/>
                <a:cs typeface="Arial"/>
              </a:rPr>
              <a:t>,  </a:t>
            </a:r>
            <a:r>
              <a:rPr sz="3200" i="1" spc="-185" dirty="0">
                <a:latin typeface="Arial"/>
                <a:cs typeface="Arial"/>
              </a:rPr>
              <a:t>colour</a:t>
            </a:r>
            <a:r>
              <a:rPr sz="3200" spc="-185" dirty="0">
                <a:latin typeface="Arial"/>
                <a:cs typeface="Arial"/>
              </a:rPr>
              <a:t>, </a:t>
            </a:r>
            <a:r>
              <a:rPr sz="3200" i="1" spc="-175" dirty="0">
                <a:latin typeface="Arial"/>
                <a:cs typeface="Arial"/>
              </a:rPr>
              <a:t>texture</a:t>
            </a:r>
            <a:r>
              <a:rPr sz="3200" spc="-175" dirty="0">
                <a:latin typeface="Arial"/>
                <a:cs typeface="Arial"/>
              </a:rPr>
              <a:t>, </a:t>
            </a:r>
            <a:r>
              <a:rPr sz="3200" i="1" spc="-229" dirty="0" smtClean="0">
                <a:latin typeface="Arial"/>
                <a:cs typeface="Arial"/>
              </a:rPr>
              <a:t>depth</a:t>
            </a:r>
            <a:r>
              <a:rPr lang="en-IN" sz="3200" i="1" spc="-229" dirty="0" smtClean="0">
                <a:latin typeface="Arial"/>
                <a:cs typeface="Arial"/>
              </a:rPr>
              <a:t> or motion.</a:t>
            </a:r>
            <a:endParaRPr sz="3200" dirty="0">
              <a:latin typeface="Arial"/>
              <a:cs typeface="Arial"/>
            </a:endParaRPr>
          </a:p>
          <a:p>
            <a:pPr marL="332740" marR="483870" indent="-320675" algn="just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90" dirty="0">
                <a:latin typeface="Arial"/>
                <a:cs typeface="Arial"/>
              </a:rPr>
              <a:t>Usually </a:t>
            </a:r>
            <a:r>
              <a:rPr sz="3200" spc="-165" dirty="0">
                <a:latin typeface="Arial"/>
                <a:cs typeface="Arial"/>
              </a:rPr>
              <a:t>image </a:t>
            </a:r>
            <a:r>
              <a:rPr sz="3200" spc="-204" dirty="0">
                <a:latin typeface="Arial"/>
                <a:cs typeface="Arial"/>
              </a:rPr>
              <a:t>segmentation </a:t>
            </a:r>
            <a:r>
              <a:rPr sz="3200" spc="-275" dirty="0">
                <a:latin typeface="Arial"/>
                <a:cs typeface="Arial"/>
              </a:rPr>
              <a:t>is </a:t>
            </a:r>
            <a:r>
              <a:rPr sz="3200" spc="-195" dirty="0">
                <a:latin typeface="Arial"/>
                <a:cs typeface="Arial"/>
              </a:rPr>
              <a:t>an </a:t>
            </a:r>
            <a:r>
              <a:rPr sz="3200" spc="-70" dirty="0">
                <a:latin typeface="Arial"/>
                <a:cs typeface="Arial"/>
              </a:rPr>
              <a:t>initial </a:t>
            </a:r>
            <a:r>
              <a:rPr sz="3200" spc="-135" dirty="0">
                <a:latin typeface="Arial"/>
                <a:cs typeface="Arial"/>
              </a:rPr>
              <a:t>and  </a:t>
            </a:r>
            <a:r>
              <a:rPr sz="3200" spc="-50" dirty="0">
                <a:latin typeface="Arial"/>
                <a:cs typeface="Arial"/>
              </a:rPr>
              <a:t>vital </a:t>
            </a:r>
            <a:r>
              <a:rPr sz="3200" spc="-190" dirty="0">
                <a:latin typeface="Arial"/>
                <a:cs typeface="Arial"/>
              </a:rPr>
              <a:t>step </a:t>
            </a:r>
            <a:r>
              <a:rPr sz="3200" spc="-195" dirty="0">
                <a:latin typeface="Arial"/>
                <a:cs typeface="Arial"/>
              </a:rPr>
              <a:t>in </a:t>
            </a:r>
            <a:r>
              <a:rPr sz="3200" spc="-15" dirty="0">
                <a:latin typeface="Arial"/>
                <a:cs typeface="Arial"/>
              </a:rPr>
              <a:t>a </a:t>
            </a:r>
            <a:r>
              <a:rPr sz="3200" spc="-240" dirty="0">
                <a:latin typeface="Arial"/>
                <a:cs typeface="Arial"/>
              </a:rPr>
              <a:t>series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90" dirty="0">
                <a:latin typeface="Arial"/>
                <a:cs typeface="Arial"/>
              </a:rPr>
              <a:t>processes </a:t>
            </a:r>
            <a:r>
              <a:rPr sz="3200" spc="-150" dirty="0">
                <a:latin typeface="Arial"/>
                <a:cs typeface="Arial"/>
              </a:rPr>
              <a:t>aimed </a:t>
            </a:r>
            <a:r>
              <a:rPr sz="3200" spc="-20" dirty="0">
                <a:latin typeface="Arial"/>
                <a:cs typeface="Arial"/>
              </a:rPr>
              <a:t>at  </a:t>
            </a:r>
            <a:r>
              <a:rPr sz="3200" spc="-95" dirty="0">
                <a:latin typeface="Arial"/>
                <a:cs typeface="Arial"/>
              </a:rPr>
              <a:t>overall </a:t>
            </a:r>
            <a:r>
              <a:rPr sz="3200" spc="-165" dirty="0">
                <a:latin typeface="Arial"/>
                <a:cs typeface="Arial"/>
              </a:rPr>
              <a:t>image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understanding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2007</Words>
  <Application>Microsoft Office PowerPoint</Application>
  <PresentationFormat>On-screen Show (4:3)</PresentationFormat>
  <Paragraphs>271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Comic Sans MS</vt:lpstr>
      <vt:lpstr>Symbol</vt:lpstr>
      <vt:lpstr>Times New Roman</vt:lpstr>
      <vt:lpstr>Trebuchet MS</vt:lpstr>
      <vt:lpstr>Wingdings</vt:lpstr>
      <vt:lpstr>Office Theme</vt:lpstr>
      <vt:lpstr>Image Segmentation</vt:lpstr>
      <vt:lpstr>Image enhancement &amp; restoration</vt:lpstr>
      <vt:lpstr>Image segmentation</vt:lpstr>
      <vt:lpstr>The Segmentation Problem</vt:lpstr>
      <vt:lpstr>Image segmentation: Example</vt:lpstr>
      <vt:lpstr>Image segmentation: Example …</vt:lpstr>
      <vt:lpstr>The goals of segmentation</vt:lpstr>
      <vt:lpstr>Image segmentation</vt:lpstr>
      <vt:lpstr>Introduction</vt:lpstr>
      <vt:lpstr>Principal approaches</vt:lpstr>
      <vt:lpstr>Input image</vt:lpstr>
      <vt:lpstr>Segmentation : Fundamentals</vt:lpstr>
      <vt:lpstr>Segmentation based  on Detection of homogeneity</vt:lpstr>
      <vt:lpstr>Pixel – based Approach</vt:lpstr>
      <vt:lpstr>Pixel – based Approach ...</vt:lpstr>
      <vt:lpstr>Basic Idea of Image Segmentation</vt:lpstr>
      <vt:lpstr>Basic  Idea of Image Segmentation ...</vt:lpstr>
      <vt:lpstr>Thresholding</vt:lpstr>
      <vt:lpstr>Thresholding ...</vt:lpstr>
      <vt:lpstr>Thresholding ...</vt:lpstr>
      <vt:lpstr>Thresholding …</vt:lpstr>
      <vt:lpstr>Thresholding: Example</vt:lpstr>
      <vt:lpstr>But Be Careful</vt:lpstr>
      <vt:lpstr>Thresholding: Example ...</vt:lpstr>
      <vt:lpstr>Any inappropriate threshold will incur significant  &amp; non-acceptable error in classification</vt:lpstr>
      <vt:lpstr>Choice of Feature</vt:lpstr>
      <vt:lpstr>PowerPoint Presentation</vt:lpstr>
      <vt:lpstr>Thresholding …</vt:lpstr>
      <vt:lpstr>Basic Global Thresholding</vt:lpstr>
      <vt:lpstr>Basic Global Thresholding Algorithm</vt:lpstr>
      <vt:lpstr>PowerPoint Presentation</vt:lpstr>
      <vt:lpstr>Thresholding : Example</vt:lpstr>
      <vt:lpstr>Thresholding : Example …</vt:lpstr>
      <vt:lpstr>Problems With Single Value Thresholding</vt:lpstr>
      <vt:lpstr>Problems With Single Value Thresholding</vt:lpstr>
      <vt:lpstr>Problems With Single Value Thresholding …</vt:lpstr>
      <vt:lpstr>Basic Adaptive Thresholding</vt:lpstr>
      <vt:lpstr>Basic Adaptive Thresholding Example</vt:lpstr>
      <vt:lpstr>What is a Region?</vt:lpstr>
      <vt:lpstr>Region – based Approach</vt:lpstr>
      <vt:lpstr>Region – based Approach</vt:lpstr>
      <vt:lpstr>Region Growing</vt:lpstr>
      <vt:lpstr>Region Growing …</vt:lpstr>
      <vt:lpstr>Region Growing …</vt:lpstr>
      <vt:lpstr>PowerPoint Presentation</vt:lpstr>
      <vt:lpstr>Region Growing: Example</vt:lpstr>
      <vt:lpstr>Region Growing: Example</vt:lpstr>
      <vt:lpstr>Region Growing: Example</vt:lpstr>
      <vt:lpstr>Region Growing: Problems</vt:lpstr>
      <vt:lpstr>Region Splitting</vt:lpstr>
      <vt:lpstr>Region Splitting ...</vt:lpstr>
      <vt:lpstr>Region Splitting ...</vt:lpstr>
      <vt:lpstr>Region Splitting ...</vt:lpstr>
      <vt:lpstr>Region Splitting and Merging</vt:lpstr>
      <vt:lpstr>Region Splitting and Merging ...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</dc:title>
  <dc:creator>Kailash</dc:creator>
  <cp:lastModifiedBy>DELL PC</cp:lastModifiedBy>
  <cp:revision>5</cp:revision>
  <dcterms:created xsi:type="dcterms:W3CDTF">2022-05-03T06:45:16Z</dcterms:created>
  <dcterms:modified xsi:type="dcterms:W3CDTF">2022-05-28T15:50:04Z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2022-05-03T00:00:00Z</vt:filetime>
  </property>
</Properties>
</file>