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24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8" r:id="rId50"/>
    <p:sldId id="311" r:id="rId51"/>
    <p:sldId id="312" r:id="rId52"/>
    <p:sldId id="313" r:id="rId53"/>
    <p:sldId id="315" r:id="rId54"/>
    <p:sldId id="318" r:id="rId55"/>
    <p:sldId id="319" r:id="rId56"/>
    <p:sldId id="320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37" r:id="rId70"/>
    <p:sldId id="338" r:id="rId71"/>
    <p:sldId id="339" r:id="rId72"/>
    <p:sldId id="340" r:id="rId73"/>
    <p:sldId id="341" r:id="rId74"/>
    <p:sldId id="342" r:id="rId75"/>
    <p:sldId id="343" r:id="rId76"/>
    <p:sldId id="344" r:id="rId77"/>
    <p:sldId id="345" r:id="rId78"/>
    <p:sldId id="346" r:id="rId79"/>
    <p:sldId id="347" r:id="rId80"/>
    <p:sldId id="348" r:id="rId81"/>
    <p:sldId id="349" r:id="rId82"/>
    <p:sldId id="350" r:id="rId83"/>
    <p:sldId id="351" r:id="rId84"/>
    <p:sldId id="352" r:id="rId85"/>
    <p:sldId id="353" r:id="rId86"/>
    <p:sldId id="354" r:id="rId87"/>
    <p:sldId id="355" r:id="rId88"/>
    <p:sldId id="356" r:id="rId89"/>
    <p:sldId id="357" r:id="rId90"/>
    <p:sldId id="358" r:id="rId91"/>
    <p:sldId id="359" r:id="rId92"/>
    <p:sldId id="361" r:id="rId93"/>
    <p:sldId id="362" r:id="rId94"/>
    <p:sldId id="363" r:id="rId95"/>
    <p:sldId id="364" r:id="rId96"/>
    <p:sldId id="365" r:id="rId97"/>
    <p:sldId id="366" r:id="rId98"/>
    <p:sldId id="367" r:id="rId99"/>
    <p:sldId id="368" r:id="rId100"/>
    <p:sldId id="369" r:id="rId101"/>
    <p:sldId id="370" r:id="rId102"/>
    <p:sldId id="371" r:id="rId103"/>
    <p:sldId id="372" r:id="rId104"/>
    <p:sldId id="373" r:id="rId105"/>
    <p:sldId id="374" r:id="rId106"/>
    <p:sldId id="375" r:id="rId107"/>
    <p:sldId id="376" r:id="rId108"/>
    <p:sldId id="377" r:id="rId109"/>
    <p:sldId id="378" r:id="rId110"/>
    <p:sldId id="379" r:id="rId111"/>
    <p:sldId id="380" r:id="rId112"/>
    <p:sldId id="390" r:id="rId113"/>
    <p:sldId id="391" r:id="rId1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5"/>
    <a:srgbClr val="E4FFFF"/>
    <a:srgbClr val="EAF0FB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>
      <p:cViewPr varScale="1">
        <p:scale>
          <a:sx n="69" d="100"/>
          <a:sy n="69" d="100"/>
        </p:scale>
        <p:origin x="144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1">
                <a:solidFill>
                  <a:srgbClr val="001F5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1">
                <a:solidFill>
                  <a:srgbClr val="001F5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46836" y="1699804"/>
            <a:ext cx="3585210" cy="3927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05D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45025" y="1695229"/>
            <a:ext cx="3858895" cy="4434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05D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1">
                <a:solidFill>
                  <a:srgbClr val="001F5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8" y="0"/>
                </a:moveTo>
                <a:lnTo>
                  <a:pt x="0" y="0"/>
                </a:lnTo>
                <a:lnTo>
                  <a:pt x="0" y="228600"/>
                </a:lnTo>
                <a:lnTo>
                  <a:pt x="8552688" y="228600"/>
                </a:lnTo>
                <a:lnTo>
                  <a:pt x="8552688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78913" y="4956809"/>
            <a:ext cx="4186173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1">
                <a:solidFill>
                  <a:srgbClr val="001F5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047" y="1580388"/>
            <a:ext cx="3945890" cy="391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3.jp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jp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jp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g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jp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93.png"/><Relationship Id="rId16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5" Type="http://schemas.openxmlformats.org/officeDocument/2006/relationships/image" Target="../media/image10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7" Type="http://schemas.openxmlformats.org/officeDocument/2006/relationships/image" Target="../media/image111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jp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jp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jpg"/><Relationship Id="rId4" Type="http://schemas.openxmlformats.org/officeDocument/2006/relationships/image" Target="../media/image122.jp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jp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667001"/>
            <a:ext cx="7315200" cy="3046988"/>
          </a:xfrm>
        </p:spPr>
        <p:txBody>
          <a:bodyPr/>
          <a:lstStyle/>
          <a:p>
            <a:r>
              <a:rPr lang="en-IN" sz="6600" i="0" spc="-210" dirty="0">
                <a:solidFill>
                  <a:schemeClr val="tx1"/>
                </a:solidFill>
                <a:latin typeface="Arial"/>
                <a:cs typeface="Arial"/>
              </a:rPr>
              <a:t>Morphological</a:t>
            </a:r>
            <a:r>
              <a:rPr lang="en-IN" sz="6600" i="0" spc="-1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IN" sz="6600" i="0" spc="-55" dirty="0">
                <a:solidFill>
                  <a:schemeClr val="tx1"/>
                </a:solidFill>
                <a:latin typeface="Arial"/>
                <a:cs typeface="Arial"/>
              </a:rPr>
              <a:t>Image  </a:t>
            </a:r>
            <a:r>
              <a:rPr lang="en-IN" sz="6600" i="0" spc="-430" dirty="0">
                <a:solidFill>
                  <a:schemeClr val="tx1"/>
                </a:solidFill>
                <a:latin typeface="Arial"/>
                <a:cs typeface="Arial"/>
              </a:rPr>
              <a:t>Processing</a:t>
            </a:r>
            <a:endParaRPr lang="en-IN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490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4723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390" dirty="0">
                <a:solidFill>
                  <a:srgbClr val="003399"/>
                </a:solidFill>
                <a:latin typeface="Arial"/>
                <a:cs typeface="Arial"/>
              </a:rPr>
              <a:t>Structurin</a:t>
            </a:r>
            <a:r>
              <a:rPr sz="4400" i="0" spc="-490" dirty="0">
                <a:solidFill>
                  <a:srgbClr val="003399"/>
                </a:solidFill>
                <a:latin typeface="Arial"/>
                <a:cs typeface="Arial"/>
              </a:rPr>
              <a:t>g</a:t>
            </a:r>
            <a:r>
              <a:rPr sz="4400" i="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315" dirty="0">
                <a:solidFill>
                  <a:srgbClr val="003399"/>
                </a:solidFill>
                <a:latin typeface="Arial"/>
                <a:cs typeface="Arial"/>
              </a:rPr>
              <a:t>element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2627" y="2236014"/>
            <a:ext cx="5699125" cy="4149725"/>
            <a:chOff x="452627" y="2236014"/>
            <a:chExt cx="5699125" cy="41497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1795" y="2236014"/>
              <a:ext cx="4429603" cy="41494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7199" y="3172333"/>
              <a:ext cx="1565275" cy="1577975"/>
            </a:xfrm>
            <a:custGeom>
              <a:avLst/>
              <a:gdLst/>
              <a:ahLst/>
              <a:cxnLst/>
              <a:rect l="l" t="t" r="r" b="b"/>
              <a:pathLst>
                <a:path w="1565275" h="1577975">
                  <a:moveTo>
                    <a:pt x="1194562" y="908938"/>
                  </a:moveTo>
                  <a:lnTo>
                    <a:pt x="111506" y="908938"/>
                  </a:lnTo>
                  <a:lnTo>
                    <a:pt x="68103" y="917700"/>
                  </a:lnTo>
                  <a:lnTo>
                    <a:pt x="32659" y="941593"/>
                  </a:lnTo>
                  <a:lnTo>
                    <a:pt x="8762" y="977036"/>
                  </a:lnTo>
                  <a:lnTo>
                    <a:pt x="0" y="1020444"/>
                  </a:lnTo>
                  <a:lnTo>
                    <a:pt x="0" y="1466468"/>
                  </a:lnTo>
                  <a:lnTo>
                    <a:pt x="8762" y="1509877"/>
                  </a:lnTo>
                  <a:lnTo>
                    <a:pt x="32659" y="1545320"/>
                  </a:lnTo>
                  <a:lnTo>
                    <a:pt x="68103" y="1569213"/>
                  </a:lnTo>
                  <a:lnTo>
                    <a:pt x="111506" y="1577974"/>
                  </a:lnTo>
                  <a:lnTo>
                    <a:pt x="1194562" y="1577974"/>
                  </a:lnTo>
                  <a:lnTo>
                    <a:pt x="1237970" y="1569213"/>
                  </a:lnTo>
                  <a:lnTo>
                    <a:pt x="1273413" y="1545320"/>
                  </a:lnTo>
                  <a:lnTo>
                    <a:pt x="1297306" y="1509877"/>
                  </a:lnTo>
                  <a:lnTo>
                    <a:pt x="1306068" y="1466468"/>
                  </a:lnTo>
                  <a:lnTo>
                    <a:pt x="1306068" y="1020444"/>
                  </a:lnTo>
                  <a:lnTo>
                    <a:pt x="1297306" y="977036"/>
                  </a:lnTo>
                  <a:lnTo>
                    <a:pt x="1273413" y="941593"/>
                  </a:lnTo>
                  <a:lnTo>
                    <a:pt x="1237970" y="917700"/>
                  </a:lnTo>
                  <a:lnTo>
                    <a:pt x="1194562" y="908938"/>
                  </a:lnTo>
                  <a:close/>
                </a:path>
                <a:path w="1565275" h="1577975">
                  <a:moveTo>
                    <a:pt x="1564767" y="0"/>
                  </a:moveTo>
                  <a:lnTo>
                    <a:pt x="761872" y="908938"/>
                  </a:lnTo>
                  <a:lnTo>
                    <a:pt x="1088390" y="908938"/>
                  </a:lnTo>
                  <a:lnTo>
                    <a:pt x="1564767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199" y="3172333"/>
              <a:ext cx="1565275" cy="1577975"/>
            </a:xfrm>
            <a:custGeom>
              <a:avLst/>
              <a:gdLst/>
              <a:ahLst/>
              <a:cxnLst/>
              <a:rect l="l" t="t" r="r" b="b"/>
              <a:pathLst>
                <a:path w="1565275" h="1577975">
                  <a:moveTo>
                    <a:pt x="0" y="1020444"/>
                  </a:moveTo>
                  <a:lnTo>
                    <a:pt x="8762" y="977036"/>
                  </a:lnTo>
                  <a:lnTo>
                    <a:pt x="32659" y="941593"/>
                  </a:lnTo>
                  <a:lnTo>
                    <a:pt x="68103" y="917700"/>
                  </a:lnTo>
                  <a:lnTo>
                    <a:pt x="111506" y="908938"/>
                  </a:lnTo>
                  <a:lnTo>
                    <a:pt x="761872" y="908938"/>
                  </a:lnTo>
                  <a:lnTo>
                    <a:pt x="1564767" y="0"/>
                  </a:lnTo>
                  <a:lnTo>
                    <a:pt x="1088390" y="908938"/>
                  </a:lnTo>
                  <a:lnTo>
                    <a:pt x="1194562" y="908938"/>
                  </a:lnTo>
                  <a:lnTo>
                    <a:pt x="1237970" y="917700"/>
                  </a:lnTo>
                  <a:lnTo>
                    <a:pt x="1273413" y="941593"/>
                  </a:lnTo>
                  <a:lnTo>
                    <a:pt x="1297306" y="977036"/>
                  </a:lnTo>
                  <a:lnTo>
                    <a:pt x="1306068" y="1020444"/>
                  </a:lnTo>
                  <a:lnTo>
                    <a:pt x="1306068" y="1187703"/>
                  </a:lnTo>
                  <a:lnTo>
                    <a:pt x="1306068" y="1466468"/>
                  </a:lnTo>
                  <a:lnTo>
                    <a:pt x="1297306" y="1509877"/>
                  </a:lnTo>
                  <a:lnTo>
                    <a:pt x="1273413" y="1545320"/>
                  </a:lnTo>
                  <a:lnTo>
                    <a:pt x="1237970" y="1569213"/>
                  </a:lnTo>
                  <a:lnTo>
                    <a:pt x="1194562" y="1577974"/>
                  </a:lnTo>
                  <a:lnTo>
                    <a:pt x="1088390" y="1577974"/>
                  </a:lnTo>
                  <a:lnTo>
                    <a:pt x="761872" y="1577974"/>
                  </a:lnTo>
                  <a:lnTo>
                    <a:pt x="111506" y="1577974"/>
                  </a:lnTo>
                  <a:lnTo>
                    <a:pt x="68103" y="1569213"/>
                  </a:lnTo>
                  <a:lnTo>
                    <a:pt x="32659" y="1545320"/>
                  </a:lnTo>
                  <a:lnTo>
                    <a:pt x="8762" y="1509877"/>
                  </a:lnTo>
                  <a:lnTo>
                    <a:pt x="0" y="1466468"/>
                  </a:lnTo>
                  <a:lnTo>
                    <a:pt x="0" y="1187703"/>
                  </a:lnTo>
                  <a:lnTo>
                    <a:pt x="0" y="10204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95655" y="4128261"/>
            <a:ext cx="829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0" dirty="0">
                <a:latin typeface="Microsoft Sans Serif"/>
                <a:cs typeface="Microsoft Sans Serif"/>
              </a:rPr>
              <a:t>origin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34200" y="2514600"/>
            <a:ext cx="1600575" cy="280111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64540" y="1542033"/>
            <a:ext cx="5532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75" dirty="0">
                <a:latin typeface="Arial"/>
                <a:cs typeface="Arial"/>
              </a:rPr>
              <a:t>S</a:t>
            </a:r>
            <a:r>
              <a:rPr sz="2000" b="1" spc="-160" dirty="0">
                <a:latin typeface="Arial"/>
                <a:cs typeface="Arial"/>
              </a:rPr>
              <a:t>tructuring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140" dirty="0">
                <a:latin typeface="Arial"/>
                <a:cs typeface="Arial"/>
              </a:rPr>
              <a:t>eleme</a:t>
            </a:r>
            <a:r>
              <a:rPr sz="2000" b="1" spc="-145" dirty="0">
                <a:latin typeface="Arial"/>
                <a:cs typeface="Arial"/>
              </a:rPr>
              <a:t>n</a:t>
            </a:r>
            <a:r>
              <a:rPr sz="2000" b="1" spc="-204" dirty="0">
                <a:latin typeface="Arial"/>
                <a:cs typeface="Arial"/>
              </a:rPr>
              <a:t>ts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can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160" dirty="0">
                <a:latin typeface="Arial"/>
                <a:cs typeface="Arial"/>
              </a:rPr>
              <a:t>b</a:t>
            </a:r>
            <a:r>
              <a:rPr sz="2000" b="1" spc="-155" dirty="0">
                <a:latin typeface="Arial"/>
                <a:cs typeface="Arial"/>
              </a:rPr>
              <a:t>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05" dirty="0">
                <a:latin typeface="Arial"/>
                <a:cs typeface="Arial"/>
              </a:rPr>
              <a:t>a</a:t>
            </a:r>
            <a:r>
              <a:rPr sz="2000" b="1" spc="-145" dirty="0">
                <a:latin typeface="Arial"/>
                <a:cs typeface="Arial"/>
              </a:rPr>
              <a:t>n</a:t>
            </a:r>
            <a:r>
              <a:rPr sz="2000" b="1" spc="-50" dirty="0">
                <a:latin typeface="Arial"/>
                <a:cs typeface="Arial"/>
              </a:rPr>
              <a:t>y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105" dirty="0">
                <a:latin typeface="Arial"/>
                <a:cs typeface="Arial"/>
              </a:rPr>
              <a:t>si</a:t>
            </a:r>
            <a:r>
              <a:rPr sz="2000" b="1" spc="-155" dirty="0">
                <a:latin typeface="Arial"/>
                <a:cs typeface="Arial"/>
              </a:rPr>
              <a:t>ze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10" dirty="0">
                <a:latin typeface="Arial"/>
                <a:cs typeface="Arial"/>
              </a:rPr>
              <a:t>an</a:t>
            </a:r>
            <a:r>
              <a:rPr sz="2000" b="1" spc="-160" dirty="0">
                <a:latin typeface="Arial"/>
                <a:cs typeface="Arial"/>
              </a:rPr>
              <a:t>d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105" dirty="0">
                <a:latin typeface="Arial"/>
                <a:cs typeface="Arial"/>
              </a:rPr>
              <a:t>a</a:t>
            </a:r>
            <a:r>
              <a:rPr sz="2000" b="1" spc="-150" dirty="0">
                <a:latin typeface="Arial"/>
                <a:cs typeface="Arial"/>
              </a:rPr>
              <a:t>n</a:t>
            </a:r>
            <a:r>
              <a:rPr sz="2000" b="1" spc="-50" dirty="0">
                <a:latin typeface="Arial"/>
                <a:cs typeface="Arial"/>
              </a:rPr>
              <a:t>y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155" dirty="0">
                <a:latin typeface="Arial"/>
                <a:cs typeface="Arial"/>
              </a:rPr>
              <a:t>shape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39" y="6529506"/>
            <a:ext cx="896112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80"/>
              </a:lnSpc>
              <a:tabLst>
                <a:tab pos="8762365" algn="l"/>
              </a:tabLst>
            </a:pPr>
            <a:r>
              <a:rPr sz="1400" spc="-235" dirty="0">
                <a:solidFill>
                  <a:srgbClr val="775F54"/>
                </a:solidFill>
                <a:latin typeface="Microsoft Sans Serif"/>
                <a:cs typeface="Microsoft Sans Serif"/>
              </a:rPr>
              <a:t>S</a:t>
            </a:r>
            <a:r>
              <a:rPr sz="1400" spc="-80" dirty="0">
                <a:solidFill>
                  <a:srgbClr val="775F54"/>
                </a:solidFill>
                <a:latin typeface="Microsoft Sans Serif"/>
                <a:cs typeface="Microsoft Sans Serif"/>
              </a:rPr>
              <a:t>e</a:t>
            </a:r>
            <a:r>
              <a:rPr sz="1400" spc="-5" dirty="0">
                <a:solidFill>
                  <a:srgbClr val="775F54"/>
                </a:solidFill>
                <a:latin typeface="Microsoft Sans Serif"/>
                <a:cs typeface="Microsoft Sans Serif"/>
              </a:rPr>
              <a:t>p</a:t>
            </a:r>
            <a:r>
              <a:rPr sz="1400" spc="-10" dirty="0">
                <a:solidFill>
                  <a:srgbClr val="775F54"/>
                </a:solidFill>
                <a:latin typeface="Microsoft Sans Serif"/>
                <a:cs typeface="Microsoft Sans Serif"/>
              </a:rPr>
              <a:t>t </a:t>
            </a:r>
            <a:r>
              <a:rPr sz="1400" spc="-5" dirty="0">
                <a:solidFill>
                  <a:srgbClr val="775F54"/>
                </a:solidFill>
                <a:latin typeface="Microsoft Sans Serif"/>
                <a:cs typeface="Microsoft Sans Serif"/>
              </a:rPr>
              <a:t>22</a:t>
            </a:r>
            <a:r>
              <a:rPr sz="1400" spc="-85" dirty="0">
                <a:solidFill>
                  <a:srgbClr val="775F54"/>
                </a:solidFill>
                <a:latin typeface="Microsoft Sans Serif"/>
                <a:cs typeface="Microsoft Sans Serif"/>
              </a:rPr>
              <a:t>,</a:t>
            </a:r>
            <a:r>
              <a:rPr sz="1400" dirty="0">
                <a:solidFill>
                  <a:srgbClr val="775F54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775F54"/>
                </a:solidFill>
                <a:latin typeface="Microsoft Sans Serif"/>
                <a:cs typeface="Microsoft Sans Serif"/>
              </a:rPr>
              <a:t>2008</a:t>
            </a:r>
            <a:r>
              <a:rPr sz="1400" dirty="0">
                <a:solidFill>
                  <a:srgbClr val="775F54"/>
                </a:solidFill>
                <a:latin typeface="Microsoft Sans Serif"/>
                <a:cs typeface="Microsoft Sans Serif"/>
              </a:rPr>
              <a:t>	44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3282" y="268221"/>
            <a:ext cx="8226425" cy="1256066"/>
            <a:chOff x="493282" y="268221"/>
            <a:chExt cx="8226425" cy="2119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282" y="268221"/>
              <a:ext cx="8225946" cy="69101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6859" y="719327"/>
              <a:ext cx="6092190" cy="1668018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0" y="2128837"/>
            <a:ext cx="9144000" cy="4729480"/>
            <a:chOff x="0" y="2128837"/>
            <a:chExt cx="9144000" cy="47294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994659"/>
              <a:ext cx="9144000" cy="38633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524000" y="2133600"/>
              <a:ext cx="7391400" cy="864235"/>
            </a:xfrm>
            <a:custGeom>
              <a:avLst/>
              <a:gdLst/>
              <a:ahLst/>
              <a:cxnLst/>
              <a:rect l="l" t="t" r="r" b="b"/>
              <a:pathLst>
                <a:path w="7391400" h="864235">
                  <a:moveTo>
                    <a:pt x="0" y="864108"/>
                  </a:moveTo>
                  <a:lnTo>
                    <a:pt x="7391400" y="864108"/>
                  </a:lnTo>
                  <a:lnTo>
                    <a:pt x="7391400" y="0"/>
                  </a:lnTo>
                  <a:lnTo>
                    <a:pt x="0" y="0"/>
                  </a:lnTo>
                  <a:lnTo>
                    <a:pt x="0" y="864108"/>
                  </a:lnTo>
                  <a:close/>
                </a:path>
              </a:pathLst>
            </a:custGeom>
            <a:ln w="9144">
              <a:solidFill>
                <a:srgbClr val="FF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02994" y="2000224"/>
            <a:ext cx="4035806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spc="-55" dirty="0">
                <a:latin typeface="Microsoft Sans Serif"/>
                <a:cs typeface="Microsoft Sans Serif"/>
              </a:rPr>
              <a:t>All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45" dirty="0">
                <a:latin typeface="Microsoft Sans Serif"/>
                <a:cs typeface="Microsoft Sans Serif"/>
              </a:rPr>
              <a:t>lines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40" dirty="0">
                <a:latin typeface="Microsoft Sans Serif"/>
                <a:cs typeface="Microsoft Sans Serif"/>
              </a:rPr>
              <a:t>are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25" dirty="0">
                <a:latin typeface="Microsoft Sans Serif"/>
                <a:cs typeface="Microsoft Sans Serif"/>
              </a:rPr>
              <a:t>thinned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to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55" dirty="0">
                <a:latin typeface="Microsoft Sans Serif"/>
                <a:cs typeface="Microsoft Sans Serif"/>
              </a:rPr>
              <a:t>one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40" dirty="0">
                <a:latin typeface="Microsoft Sans Serif"/>
                <a:cs typeface="Microsoft Sans Serif"/>
              </a:rPr>
              <a:t>pixel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width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-125" dirty="0">
                <a:latin typeface="Microsoft Sans Serif"/>
                <a:cs typeface="Microsoft Sans Serif"/>
              </a:rPr>
              <a:t>N</a:t>
            </a:r>
            <a:r>
              <a:rPr sz="2000" spc="-155" dirty="0">
                <a:latin typeface="Microsoft Sans Serif"/>
                <a:cs typeface="Microsoft Sans Serif"/>
              </a:rPr>
              <a:t>o</a:t>
            </a:r>
            <a:r>
              <a:rPr sz="2000" spc="-110" dirty="0">
                <a:latin typeface="Microsoft Sans Serif"/>
                <a:cs typeface="Microsoft Sans Serif"/>
              </a:rPr>
              <a:t>w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y</a:t>
            </a:r>
            <a:r>
              <a:rPr sz="2000" spc="-175" dirty="0">
                <a:latin typeface="Microsoft Sans Serif"/>
                <a:cs typeface="Microsoft Sans Serif"/>
              </a:rPr>
              <a:t>ou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60" dirty="0">
                <a:latin typeface="Microsoft Sans Serif"/>
                <a:cs typeface="Microsoft Sans Serif"/>
              </a:rPr>
              <a:t>can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55" dirty="0">
                <a:latin typeface="Microsoft Sans Serif"/>
                <a:cs typeface="Microsoft Sans Serif"/>
              </a:rPr>
              <a:t>c</a:t>
            </a:r>
            <a:r>
              <a:rPr sz="2000" spc="-200" dirty="0">
                <a:latin typeface="Microsoft Sans Serif"/>
                <a:cs typeface="Microsoft Sans Serif"/>
              </a:rPr>
              <a:t>he</a:t>
            </a:r>
            <a:r>
              <a:rPr sz="2000" spc="-150" dirty="0">
                <a:latin typeface="Microsoft Sans Serif"/>
                <a:cs typeface="Microsoft Sans Serif"/>
              </a:rPr>
              <a:t>c</a:t>
            </a:r>
            <a:r>
              <a:rPr sz="2000" spc="-125" dirty="0">
                <a:latin typeface="Microsoft Sans Serif"/>
                <a:cs typeface="Microsoft Sans Serif"/>
              </a:rPr>
              <a:t>k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240" dirty="0">
                <a:latin typeface="Microsoft Sans Serif"/>
                <a:cs typeface="Microsoft Sans Serif"/>
              </a:rPr>
              <a:t>c</a:t>
            </a:r>
            <a:r>
              <a:rPr sz="2000" spc="-175" dirty="0">
                <a:latin typeface="Microsoft Sans Serif"/>
                <a:cs typeface="Microsoft Sans Serif"/>
              </a:rPr>
              <a:t>onn</a:t>
            </a:r>
            <a:r>
              <a:rPr sz="2000" spc="-17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c</a:t>
            </a:r>
            <a:r>
              <a:rPr sz="2000" spc="-100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iv</a:t>
            </a:r>
            <a:r>
              <a:rPr sz="2000" spc="-35" dirty="0">
                <a:latin typeface="Microsoft Sans Serif"/>
                <a:cs typeface="Microsoft Sans Serif"/>
              </a:rPr>
              <a:t>i</a:t>
            </a:r>
            <a:r>
              <a:rPr sz="2000" spc="-10" dirty="0">
                <a:latin typeface="Microsoft Sans Serif"/>
                <a:cs typeface="Microsoft Sans Serif"/>
              </a:rPr>
              <a:t>ty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25771" y="2814066"/>
            <a:ext cx="2594610" cy="1682114"/>
          </a:xfrm>
          <a:custGeom>
            <a:avLst/>
            <a:gdLst/>
            <a:ahLst/>
            <a:cxnLst/>
            <a:rect l="l" t="t" r="r" b="b"/>
            <a:pathLst>
              <a:path w="2594609" h="1682114">
                <a:moveTo>
                  <a:pt x="2526797" y="1645624"/>
                </a:moveTo>
                <a:lnTo>
                  <a:pt x="2509520" y="1672336"/>
                </a:lnTo>
                <a:lnTo>
                  <a:pt x="2594229" y="1681734"/>
                </a:lnTo>
                <a:lnTo>
                  <a:pt x="2576996" y="1652524"/>
                </a:lnTo>
                <a:lnTo>
                  <a:pt x="2537459" y="1652524"/>
                </a:lnTo>
                <a:lnTo>
                  <a:pt x="2526797" y="1645624"/>
                </a:lnTo>
                <a:close/>
              </a:path>
              <a:path w="2594609" h="1682114">
                <a:moveTo>
                  <a:pt x="2533685" y="1634976"/>
                </a:moveTo>
                <a:lnTo>
                  <a:pt x="2526797" y="1645624"/>
                </a:lnTo>
                <a:lnTo>
                  <a:pt x="2537459" y="1652524"/>
                </a:lnTo>
                <a:lnTo>
                  <a:pt x="2544318" y="1641856"/>
                </a:lnTo>
                <a:lnTo>
                  <a:pt x="2533685" y="1634976"/>
                </a:lnTo>
                <a:close/>
              </a:path>
              <a:path w="2594609" h="1682114">
                <a:moveTo>
                  <a:pt x="2550922" y="1608328"/>
                </a:moveTo>
                <a:lnTo>
                  <a:pt x="2533685" y="1634976"/>
                </a:lnTo>
                <a:lnTo>
                  <a:pt x="2544318" y="1641856"/>
                </a:lnTo>
                <a:lnTo>
                  <a:pt x="2537459" y="1652524"/>
                </a:lnTo>
                <a:lnTo>
                  <a:pt x="2576996" y="1652524"/>
                </a:lnTo>
                <a:lnTo>
                  <a:pt x="2550922" y="1608328"/>
                </a:lnTo>
                <a:close/>
              </a:path>
              <a:path w="2594609" h="1682114">
                <a:moveTo>
                  <a:pt x="6857" y="0"/>
                </a:moveTo>
                <a:lnTo>
                  <a:pt x="0" y="10668"/>
                </a:lnTo>
                <a:lnTo>
                  <a:pt x="2526797" y="1645624"/>
                </a:lnTo>
                <a:lnTo>
                  <a:pt x="2533685" y="1634976"/>
                </a:lnTo>
                <a:lnTo>
                  <a:pt x="6857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0746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540461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Im</a:t>
            </a:r>
            <a:r>
              <a:rPr spc="-120" dirty="0"/>
              <a:t>a</a:t>
            </a:r>
            <a:r>
              <a:rPr spc="-350" dirty="0"/>
              <a:t>ge</a:t>
            </a:r>
            <a:r>
              <a:rPr spc="-50" dirty="0"/>
              <a:t> </a:t>
            </a:r>
            <a:r>
              <a:rPr spc="-315" dirty="0"/>
              <a:t>Thinning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1" y="1613357"/>
            <a:ext cx="4572000" cy="49827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latin typeface="Microsoft Sans Serif"/>
                <a:cs typeface="Microsoft Sans Serif"/>
              </a:rPr>
              <a:t>Thinnin</a:t>
            </a:r>
            <a:r>
              <a:rPr sz="2800" spc="-275" dirty="0">
                <a:latin typeface="Microsoft Sans Serif"/>
                <a:cs typeface="Microsoft Sans Serif"/>
              </a:rPr>
              <a:t>g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i</a:t>
            </a:r>
            <a:r>
              <a:rPr sz="2800" spc="-340" dirty="0">
                <a:latin typeface="Microsoft Sans Serif"/>
                <a:cs typeface="Microsoft Sans Serif"/>
              </a:rPr>
              <a:t>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b</a:t>
            </a:r>
            <a:r>
              <a:rPr sz="2800" spc="-10" dirty="0">
                <a:latin typeface="Microsoft Sans Serif"/>
                <a:cs typeface="Microsoft Sans Serif"/>
              </a:rPr>
              <a:t>a</a:t>
            </a:r>
            <a:r>
              <a:rPr sz="2800" spc="-250" dirty="0">
                <a:latin typeface="Microsoft Sans Serif"/>
                <a:cs typeface="Microsoft Sans Serif"/>
              </a:rPr>
              <a:t>si</a:t>
            </a:r>
            <a:r>
              <a:rPr sz="2800" spc="-330" dirty="0">
                <a:latin typeface="Microsoft Sans Serif"/>
                <a:cs typeface="Microsoft Sans Serif"/>
              </a:rPr>
              <a:t>c</a:t>
            </a:r>
            <a:r>
              <a:rPr sz="2800" spc="-20" dirty="0">
                <a:latin typeface="Microsoft Sans Serif"/>
                <a:cs typeface="Microsoft Sans Serif"/>
              </a:rPr>
              <a:t>all</a:t>
            </a:r>
            <a:r>
              <a:rPr sz="2800" spc="-25" dirty="0">
                <a:latin typeface="Microsoft Sans Serif"/>
                <a:cs typeface="Microsoft Sans Serif"/>
              </a:rPr>
              <a:t>y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endParaRPr sz="2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i="1" spc="-375" dirty="0">
                <a:solidFill>
                  <a:srgbClr val="005DA1"/>
                </a:solidFill>
                <a:latin typeface="Arial"/>
                <a:cs typeface="Arial"/>
              </a:rPr>
              <a:t>se</a:t>
            </a:r>
            <a:r>
              <a:rPr sz="2800" b="1" i="1" spc="-370" dirty="0">
                <a:solidFill>
                  <a:srgbClr val="005DA1"/>
                </a:solidFill>
                <a:latin typeface="Arial"/>
                <a:cs typeface="Arial"/>
              </a:rPr>
              <a:t>arch</a:t>
            </a:r>
            <a:r>
              <a:rPr sz="2800" b="1" i="1" spc="-35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800" b="1" i="1" spc="-250" dirty="0">
                <a:solidFill>
                  <a:srgbClr val="005DA1"/>
                </a:solidFill>
                <a:latin typeface="Arial"/>
                <a:cs typeface="Arial"/>
              </a:rPr>
              <a:t>&amp;</a:t>
            </a:r>
            <a:r>
              <a:rPr sz="2800" b="1" i="1" spc="-25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800" b="1" i="1" spc="-310" dirty="0">
                <a:solidFill>
                  <a:srgbClr val="005DA1"/>
                </a:solidFill>
                <a:latin typeface="Arial"/>
                <a:cs typeface="Arial"/>
              </a:rPr>
              <a:t>d</a:t>
            </a:r>
            <a:r>
              <a:rPr sz="2800" b="1" i="1" spc="-280" dirty="0">
                <a:solidFill>
                  <a:srgbClr val="005DA1"/>
                </a:solidFill>
                <a:latin typeface="Arial"/>
                <a:cs typeface="Arial"/>
              </a:rPr>
              <a:t>e</a:t>
            </a:r>
            <a:r>
              <a:rPr sz="2800" b="1" i="1" spc="-195" dirty="0">
                <a:solidFill>
                  <a:srgbClr val="005DA1"/>
                </a:solidFill>
                <a:latin typeface="Arial"/>
                <a:cs typeface="Arial"/>
              </a:rPr>
              <a:t>lete</a:t>
            </a:r>
            <a:r>
              <a:rPr sz="2800" b="1" i="1" spc="-25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p</a:t>
            </a:r>
            <a:r>
              <a:rPr sz="2800" spc="-60" dirty="0">
                <a:latin typeface="Microsoft Sans Serif"/>
                <a:cs typeface="Microsoft Sans Serif"/>
              </a:rPr>
              <a:t>r</a:t>
            </a:r>
            <a:r>
              <a:rPr sz="2800" spc="-254" dirty="0">
                <a:latin typeface="Microsoft Sans Serif"/>
                <a:cs typeface="Microsoft Sans Serif"/>
              </a:rPr>
              <a:t>o</a:t>
            </a:r>
            <a:r>
              <a:rPr sz="2800" spc="-225" dirty="0">
                <a:latin typeface="Microsoft Sans Serif"/>
                <a:cs typeface="Microsoft Sans Serif"/>
              </a:rPr>
              <a:t>c</a:t>
            </a:r>
            <a:r>
              <a:rPr sz="2800" spc="-335" dirty="0">
                <a:latin typeface="Microsoft Sans Serif"/>
                <a:cs typeface="Microsoft Sans Serif"/>
              </a:rPr>
              <a:t>e</a:t>
            </a:r>
            <a:r>
              <a:rPr sz="2800" spc="-295" dirty="0">
                <a:latin typeface="Microsoft Sans Serif"/>
                <a:cs typeface="Microsoft Sans Serif"/>
              </a:rPr>
              <a:t>s</a:t>
            </a:r>
            <a:r>
              <a:rPr sz="2800" spc="-490" dirty="0">
                <a:latin typeface="Microsoft Sans Serif"/>
                <a:cs typeface="Microsoft Sans Serif"/>
              </a:rPr>
              <a:t>s</a:t>
            </a:r>
            <a:r>
              <a:rPr sz="2800" spc="-165" dirty="0">
                <a:latin typeface="Microsoft Sans Serif"/>
                <a:cs typeface="Microsoft Sans Serif"/>
              </a:rPr>
              <a:t>.</a:t>
            </a:r>
            <a:endParaRPr sz="2800" dirty="0">
              <a:latin typeface="Microsoft Sans Serif"/>
              <a:cs typeface="Microsoft Sans Serif"/>
            </a:endParaRPr>
          </a:p>
          <a:p>
            <a:pPr marL="12700" marR="330200">
              <a:lnSpc>
                <a:spcPct val="100000"/>
              </a:lnSpc>
              <a:spcBef>
                <a:spcPts val="600"/>
              </a:spcBef>
            </a:pPr>
            <a:r>
              <a:rPr sz="2800" spc="-100" dirty="0">
                <a:latin typeface="Microsoft Sans Serif"/>
                <a:cs typeface="Microsoft Sans Serif"/>
              </a:rPr>
              <a:t>I</a:t>
            </a:r>
            <a:r>
              <a:rPr sz="2800" spc="-95" dirty="0">
                <a:latin typeface="Microsoft Sans Serif"/>
                <a:cs typeface="Microsoft Sans Serif"/>
              </a:rPr>
              <a:t>t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r</a:t>
            </a:r>
            <a:r>
              <a:rPr sz="2800" spc="-254" dirty="0">
                <a:latin typeface="Microsoft Sans Serif"/>
                <a:cs typeface="Microsoft Sans Serif"/>
              </a:rPr>
              <a:t>emov</a:t>
            </a:r>
            <a:r>
              <a:rPr sz="2800" spc="-315" dirty="0">
                <a:latin typeface="Microsoft Sans Serif"/>
                <a:cs typeface="Microsoft Sans Serif"/>
              </a:rPr>
              <a:t>es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latin typeface="Microsoft Sans Serif"/>
                <a:cs typeface="Microsoft Sans Serif"/>
              </a:rPr>
              <a:t>o</a:t>
            </a:r>
            <a:r>
              <a:rPr sz="2800" spc="-120" dirty="0">
                <a:latin typeface="Microsoft Sans Serif"/>
                <a:cs typeface="Microsoft Sans Serif"/>
              </a:rPr>
              <a:t>nly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45" dirty="0">
                <a:latin typeface="Microsoft Sans Serif"/>
                <a:cs typeface="Microsoft Sans Serif"/>
              </a:rPr>
              <a:t>tho</a:t>
            </a:r>
            <a:r>
              <a:rPr sz="2800" spc="-254" dirty="0">
                <a:latin typeface="Microsoft Sans Serif"/>
                <a:cs typeface="Microsoft Sans Serif"/>
              </a:rPr>
              <a:t>s</a:t>
            </a:r>
            <a:r>
              <a:rPr sz="2800" spc="-105" dirty="0">
                <a:latin typeface="Microsoft Sans Serif"/>
                <a:cs typeface="Microsoft Sans Serif"/>
              </a:rPr>
              <a:t>e  </a:t>
            </a:r>
            <a:r>
              <a:rPr sz="2800" spc="-110" dirty="0">
                <a:latin typeface="Microsoft Sans Serif"/>
                <a:cs typeface="Microsoft Sans Serif"/>
              </a:rPr>
              <a:t>boundary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latin typeface="Microsoft Sans Serif"/>
                <a:cs typeface="Microsoft Sans Serif"/>
              </a:rPr>
              <a:t>pixels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from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the </a:t>
            </a:r>
            <a:r>
              <a:rPr sz="2800" spc="-725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ima</a:t>
            </a:r>
            <a:r>
              <a:rPr sz="2800" spc="-195" dirty="0">
                <a:latin typeface="Microsoft Sans Serif"/>
                <a:cs typeface="Microsoft Sans Serif"/>
              </a:rPr>
              <a:t>g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60" dirty="0">
                <a:latin typeface="Microsoft Sans Serif"/>
                <a:cs typeface="Microsoft Sans Serif"/>
              </a:rPr>
              <a:t>whose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</a:t>
            </a:r>
            <a:r>
              <a:rPr sz="2800" spc="-105" dirty="0">
                <a:latin typeface="Microsoft Sans Serif"/>
                <a:cs typeface="Microsoft Sans Serif"/>
              </a:rPr>
              <a:t>el</a:t>
            </a:r>
            <a:r>
              <a:rPr sz="2800" spc="-140" dirty="0">
                <a:latin typeface="Microsoft Sans Serif"/>
                <a:cs typeface="Microsoft Sans Serif"/>
              </a:rPr>
              <a:t>e</a:t>
            </a:r>
            <a:r>
              <a:rPr sz="2800" spc="-135" dirty="0">
                <a:latin typeface="Microsoft Sans Serif"/>
                <a:cs typeface="Microsoft Sans Serif"/>
              </a:rPr>
              <a:t>tion</a:t>
            </a:r>
            <a:endParaRPr sz="2800" dirty="0">
              <a:latin typeface="Microsoft Sans Serif"/>
              <a:cs typeface="Microsoft Sans Serif"/>
            </a:endParaRPr>
          </a:p>
          <a:p>
            <a:pPr marL="1094740" marR="635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2800" spc="-280" dirty="0">
                <a:latin typeface="Microsoft Sans Serif"/>
                <a:cs typeface="Microsoft Sans Serif"/>
              </a:rPr>
              <a:t>Does</a:t>
            </a:r>
            <a:r>
              <a:rPr sz="2800" spc="-27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not</a:t>
            </a:r>
            <a:r>
              <a:rPr sz="2800" spc="-170" dirty="0">
                <a:latin typeface="Microsoft Sans Serif"/>
                <a:cs typeface="Microsoft Sans Serif"/>
              </a:rPr>
              <a:t> </a:t>
            </a:r>
            <a:r>
              <a:rPr sz="2800" spc="-190" dirty="0">
                <a:latin typeface="Microsoft Sans Serif"/>
                <a:cs typeface="Microsoft Sans Serif"/>
              </a:rPr>
              <a:t>change </a:t>
            </a:r>
            <a:r>
              <a:rPr sz="2800" spc="-18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connectivity</a:t>
            </a:r>
            <a:r>
              <a:rPr sz="2800" spc="-15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of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their 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-185" dirty="0">
                <a:latin typeface="Microsoft Sans Serif"/>
                <a:cs typeface="Microsoft Sans Serif"/>
              </a:rPr>
              <a:t>neighbours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locally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spc="-120" dirty="0">
                <a:latin typeface="Microsoft Sans Serif"/>
                <a:cs typeface="Microsoft Sans Serif"/>
              </a:rPr>
              <a:t>and</a:t>
            </a:r>
            <a:endParaRPr sz="2800" dirty="0">
              <a:latin typeface="Microsoft Sans Serif"/>
              <a:cs typeface="Microsoft Sans Serif"/>
            </a:endParaRPr>
          </a:p>
          <a:p>
            <a:pPr marL="1094740" marR="5080" indent="-457200" algn="just">
              <a:lnSpc>
                <a:spcPct val="10000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sz="2800" spc="-280" dirty="0">
                <a:latin typeface="Microsoft Sans Serif"/>
                <a:cs typeface="Microsoft Sans Serif"/>
              </a:rPr>
              <a:t>Does</a:t>
            </a:r>
            <a:r>
              <a:rPr sz="2800" spc="-27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not</a:t>
            </a:r>
            <a:r>
              <a:rPr sz="2800" spc="-170" dirty="0">
                <a:latin typeface="Microsoft Sans Serif"/>
                <a:cs typeface="Microsoft Sans Serif"/>
              </a:rPr>
              <a:t> </a:t>
            </a:r>
            <a:r>
              <a:rPr sz="2800" spc="-165" dirty="0">
                <a:latin typeface="Microsoft Sans Serif"/>
                <a:cs typeface="Microsoft Sans Serif"/>
              </a:rPr>
              <a:t>reduce</a:t>
            </a:r>
            <a:r>
              <a:rPr sz="2800" spc="41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 </a:t>
            </a:r>
            <a:r>
              <a:rPr sz="2800" spc="-170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latin typeface="Microsoft Sans Serif"/>
                <a:cs typeface="Microsoft Sans Serif"/>
              </a:rPr>
              <a:t>length</a:t>
            </a:r>
            <a:r>
              <a:rPr sz="2800" spc="-1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of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an</a:t>
            </a:r>
            <a:r>
              <a:rPr sz="2800" spc="-170" dirty="0">
                <a:latin typeface="Microsoft Sans Serif"/>
                <a:cs typeface="Microsoft Sans Serif"/>
              </a:rPr>
              <a:t> </a:t>
            </a:r>
            <a:r>
              <a:rPr sz="2800" spc="-45" dirty="0">
                <a:latin typeface="Microsoft Sans Serif"/>
                <a:cs typeface="Microsoft Sans Serif"/>
              </a:rPr>
              <a:t>already </a:t>
            </a:r>
            <a:r>
              <a:rPr sz="2800" spc="-40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thinned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90" dirty="0">
                <a:latin typeface="Microsoft Sans Serif"/>
                <a:cs typeface="Microsoft Sans Serif"/>
              </a:rPr>
              <a:t>curve</a:t>
            </a:r>
            <a:endParaRPr sz="28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29961" y="1905761"/>
            <a:ext cx="3644265" cy="1632585"/>
          </a:xfrm>
          <a:custGeom>
            <a:avLst/>
            <a:gdLst/>
            <a:ahLst/>
            <a:cxnLst/>
            <a:rect l="l" t="t" r="r" b="b"/>
            <a:pathLst>
              <a:path w="3644265" h="1632585">
                <a:moveTo>
                  <a:pt x="0" y="1632204"/>
                </a:moveTo>
                <a:lnTo>
                  <a:pt x="3643884" y="1632204"/>
                </a:lnTo>
                <a:lnTo>
                  <a:pt x="3643884" y="0"/>
                </a:lnTo>
                <a:lnTo>
                  <a:pt x="0" y="0"/>
                </a:lnTo>
                <a:lnTo>
                  <a:pt x="0" y="1632204"/>
                </a:lnTo>
                <a:close/>
              </a:path>
            </a:pathLst>
          </a:custGeom>
          <a:ln w="28956">
            <a:solidFill>
              <a:srgbClr val="355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37632" y="1918842"/>
            <a:ext cx="2840355" cy="1552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7620" algn="ctr">
              <a:lnSpc>
                <a:spcPct val="100000"/>
              </a:lnSpc>
              <a:spcBef>
                <a:spcPts val="95"/>
              </a:spcBef>
              <a:tabLst>
                <a:tab pos="1301750" algn="l"/>
              </a:tabLst>
            </a:pPr>
            <a:r>
              <a:rPr sz="2800" b="1" spc="-185" dirty="0">
                <a:solidFill>
                  <a:srgbClr val="C00000"/>
                </a:solidFill>
                <a:latin typeface="Arial"/>
                <a:cs typeface="Arial"/>
              </a:rPr>
              <a:t>Critical	</a:t>
            </a:r>
            <a:r>
              <a:rPr sz="2800" b="1" spc="-125" dirty="0">
                <a:solidFill>
                  <a:srgbClr val="C00000"/>
                </a:solidFill>
                <a:latin typeface="Arial"/>
                <a:cs typeface="Arial"/>
              </a:rPr>
              <a:t>pixel</a:t>
            </a:r>
            <a:endParaRPr sz="2800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30"/>
              </a:spcBef>
            </a:pPr>
            <a:r>
              <a:rPr sz="2400" spc="-155" dirty="0">
                <a:latin typeface="Microsoft Sans Serif"/>
                <a:cs typeface="Microsoft Sans Serif"/>
              </a:rPr>
              <a:t>It</a:t>
            </a:r>
            <a:r>
              <a:rPr sz="2400" spc="-265" dirty="0">
                <a:latin typeface="Microsoft Sans Serif"/>
                <a:cs typeface="Microsoft Sans Serif"/>
              </a:rPr>
              <a:t>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deletion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85" dirty="0">
                <a:latin typeface="Microsoft Sans Serif"/>
                <a:cs typeface="Microsoft Sans Serif"/>
              </a:rPr>
              <a:t>c</a:t>
            </a:r>
            <a:r>
              <a:rPr sz="2400" spc="-150" dirty="0">
                <a:latin typeface="Microsoft Sans Serif"/>
                <a:cs typeface="Microsoft Sans Serif"/>
              </a:rPr>
              <a:t>han</a:t>
            </a:r>
            <a:r>
              <a:rPr sz="2400" spc="-200" dirty="0">
                <a:latin typeface="Microsoft Sans Serif"/>
                <a:cs typeface="Microsoft Sans Serif"/>
              </a:rPr>
              <a:t>g</a:t>
            </a:r>
            <a:r>
              <a:rPr sz="2400" spc="-270" dirty="0">
                <a:latin typeface="Microsoft Sans Serif"/>
                <a:cs typeface="Microsoft Sans Serif"/>
              </a:rPr>
              <a:t>es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the  </a:t>
            </a:r>
            <a:r>
              <a:rPr sz="2400" spc="-135" dirty="0">
                <a:latin typeface="Microsoft Sans Serif"/>
                <a:cs typeface="Microsoft Sans Serif"/>
              </a:rPr>
              <a:t>connectivity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spc="90" dirty="0">
                <a:latin typeface="Microsoft Sans Serif"/>
                <a:cs typeface="Microsoft Sans Serif"/>
              </a:rPr>
              <a:t> </a:t>
            </a:r>
            <a:r>
              <a:rPr sz="2400" spc="-155" dirty="0">
                <a:latin typeface="Microsoft Sans Serif"/>
                <a:cs typeface="Microsoft Sans Serif"/>
              </a:rPr>
              <a:t>its </a:t>
            </a:r>
            <a:r>
              <a:rPr sz="2400" spc="-150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neighbourhood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locally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29961" y="3963161"/>
            <a:ext cx="3644265" cy="1718419"/>
          </a:xfrm>
          <a:prstGeom prst="rect">
            <a:avLst/>
          </a:prstGeom>
          <a:ln w="28955">
            <a:solidFill>
              <a:srgbClr val="355D7D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  <a:tabLst>
                <a:tab pos="737870" algn="l"/>
              </a:tabLst>
            </a:pPr>
            <a:r>
              <a:rPr sz="2800" b="1" spc="-325" dirty="0">
                <a:solidFill>
                  <a:srgbClr val="C00000"/>
                </a:solidFill>
                <a:latin typeface="Arial"/>
                <a:cs typeface="Arial"/>
              </a:rPr>
              <a:t>End	</a:t>
            </a:r>
            <a:r>
              <a:rPr sz="2800" b="1" spc="-125" dirty="0">
                <a:solidFill>
                  <a:srgbClr val="C00000"/>
                </a:solidFill>
                <a:latin typeface="Arial"/>
                <a:cs typeface="Arial"/>
              </a:rPr>
              <a:t>pixel</a:t>
            </a:r>
            <a:endParaRPr sz="2800" dirty="0">
              <a:latin typeface="Arial"/>
              <a:cs typeface="Arial"/>
            </a:endParaRPr>
          </a:p>
          <a:p>
            <a:pPr marL="200025" marR="201295" algn="ctr">
              <a:lnSpc>
                <a:spcPct val="100000"/>
              </a:lnSpc>
              <a:spcBef>
                <a:spcPts val="1225"/>
              </a:spcBef>
            </a:pPr>
            <a:r>
              <a:rPr sz="2400" spc="-155" dirty="0">
                <a:latin typeface="Microsoft Sans Serif"/>
                <a:cs typeface="Microsoft Sans Serif"/>
              </a:rPr>
              <a:t>It</a:t>
            </a:r>
            <a:r>
              <a:rPr sz="2400" spc="-265" dirty="0">
                <a:latin typeface="Microsoft Sans Serif"/>
                <a:cs typeface="Microsoft Sans Serif"/>
              </a:rPr>
              <a:t>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deletion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reduc</a:t>
            </a:r>
            <a:r>
              <a:rPr sz="2400" spc="-270" dirty="0">
                <a:latin typeface="Microsoft Sans Serif"/>
                <a:cs typeface="Microsoft Sans Serif"/>
              </a:rPr>
              <a:t>es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le</a:t>
            </a:r>
            <a:r>
              <a:rPr sz="2400" spc="-185" dirty="0">
                <a:latin typeface="Microsoft Sans Serif"/>
                <a:cs typeface="Microsoft Sans Serif"/>
              </a:rPr>
              <a:t>n</a:t>
            </a:r>
            <a:r>
              <a:rPr sz="2400" spc="-105" dirty="0">
                <a:latin typeface="Microsoft Sans Serif"/>
                <a:cs typeface="Microsoft Sans Serif"/>
              </a:rPr>
              <a:t>gth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  </a:t>
            </a:r>
            <a:r>
              <a:rPr sz="2400" spc="-150" dirty="0">
                <a:latin typeface="Microsoft Sans Serif"/>
                <a:cs typeface="Microsoft Sans Serif"/>
              </a:rPr>
              <a:t>an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already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thinned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60" dirty="0">
                <a:latin typeface="Microsoft Sans Serif"/>
                <a:cs typeface="Microsoft Sans Serif"/>
              </a:rPr>
              <a:t>curve.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79693067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9144" y="381000"/>
            <a:ext cx="9153525" cy="1127760"/>
            <a:chOff x="-9144" y="381000"/>
            <a:chExt cx="9153525" cy="1127760"/>
          </a:xfrm>
        </p:grpSpPr>
        <p:sp>
          <p:nvSpPr>
            <p:cNvPr id="4" name="object 4"/>
            <p:cNvSpPr/>
            <p:nvPr/>
          </p:nvSpPr>
          <p:spPr>
            <a:xfrm>
              <a:off x="762" y="390905"/>
              <a:ext cx="9143365" cy="1118235"/>
            </a:xfrm>
            <a:custGeom>
              <a:avLst/>
              <a:gdLst/>
              <a:ahLst/>
              <a:cxnLst/>
              <a:rect l="l" t="t" r="r" b="b"/>
              <a:pathLst>
                <a:path w="9143365" h="1118235">
                  <a:moveTo>
                    <a:pt x="4858512" y="143002"/>
                  </a:moveTo>
                  <a:lnTo>
                    <a:pt x="4851222" y="97802"/>
                  </a:lnTo>
                  <a:lnTo>
                    <a:pt x="4830915" y="58547"/>
                  </a:lnTo>
                  <a:lnTo>
                    <a:pt x="4799965" y="27597"/>
                  </a:lnTo>
                  <a:lnTo>
                    <a:pt x="4760709" y="7289"/>
                  </a:lnTo>
                  <a:lnTo>
                    <a:pt x="4715510" y="0"/>
                  </a:lnTo>
                  <a:lnTo>
                    <a:pt x="143002" y="0"/>
                  </a:lnTo>
                  <a:lnTo>
                    <a:pt x="97790" y="7289"/>
                  </a:lnTo>
                  <a:lnTo>
                    <a:pt x="58547" y="27597"/>
                  </a:lnTo>
                  <a:lnTo>
                    <a:pt x="27584" y="58547"/>
                  </a:lnTo>
                  <a:lnTo>
                    <a:pt x="7289" y="97802"/>
                  </a:lnTo>
                  <a:lnTo>
                    <a:pt x="0" y="143002"/>
                  </a:lnTo>
                  <a:lnTo>
                    <a:pt x="0" y="715010"/>
                  </a:lnTo>
                  <a:lnTo>
                    <a:pt x="7289" y="760222"/>
                  </a:lnTo>
                  <a:lnTo>
                    <a:pt x="27584" y="799477"/>
                  </a:lnTo>
                  <a:lnTo>
                    <a:pt x="58547" y="830427"/>
                  </a:lnTo>
                  <a:lnTo>
                    <a:pt x="97790" y="850734"/>
                  </a:lnTo>
                  <a:lnTo>
                    <a:pt x="143002" y="858012"/>
                  </a:lnTo>
                  <a:lnTo>
                    <a:pt x="4715510" y="858012"/>
                  </a:lnTo>
                  <a:lnTo>
                    <a:pt x="4760709" y="850734"/>
                  </a:lnTo>
                  <a:lnTo>
                    <a:pt x="4799965" y="830427"/>
                  </a:lnTo>
                  <a:lnTo>
                    <a:pt x="4830915" y="799477"/>
                  </a:lnTo>
                  <a:lnTo>
                    <a:pt x="4851222" y="760222"/>
                  </a:lnTo>
                  <a:lnTo>
                    <a:pt x="4858512" y="715010"/>
                  </a:lnTo>
                  <a:lnTo>
                    <a:pt x="4858512" y="143002"/>
                  </a:lnTo>
                  <a:close/>
                </a:path>
                <a:path w="9143365" h="1118235">
                  <a:moveTo>
                    <a:pt x="9143238" y="889254"/>
                  </a:moveTo>
                  <a:lnTo>
                    <a:pt x="590550" y="889254"/>
                  </a:lnTo>
                  <a:lnTo>
                    <a:pt x="590550" y="1117854"/>
                  </a:lnTo>
                  <a:lnTo>
                    <a:pt x="9143238" y="1117854"/>
                  </a:lnTo>
                  <a:lnTo>
                    <a:pt x="9143238" y="889254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" y="390905"/>
              <a:ext cx="4859020" cy="858519"/>
            </a:xfrm>
            <a:custGeom>
              <a:avLst/>
              <a:gdLst/>
              <a:ahLst/>
              <a:cxnLst/>
              <a:rect l="l" t="t" r="r" b="b"/>
              <a:pathLst>
                <a:path w="4859020" h="858519">
                  <a:moveTo>
                    <a:pt x="0" y="143002"/>
                  </a:moveTo>
                  <a:lnTo>
                    <a:pt x="7290" y="97796"/>
                  </a:lnTo>
                  <a:lnTo>
                    <a:pt x="27591" y="58539"/>
                  </a:lnTo>
                  <a:lnTo>
                    <a:pt x="58547" y="27586"/>
                  </a:lnTo>
                  <a:lnTo>
                    <a:pt x="97802" y="7288"/>
                  </a:lnTo>
                  <a:lnTo>
                    <a:pt x="143002" y="0"/>
                  </a:lnTo>
                  <a:lnTo>
                    <a:pt x="4715510" y="0"/>
                  </a:lnTo>
                  <a:lnTo>
                    <a:pt x="4760715" y="7288"/>
                  </a:lnTo>
                  <a:lnTo>
                    <a:pt x="4799972" y="27586"/>
                  </a:lnTo>
                  <a:lnTo>
                    <a:pt x="4830925" y="58539"/>
                  </a:lnTo>
                  <a:lnTo>
                    <a:pt x="4851223" y="97796"/>
                  </a:lnTo>
                  <a:lnTo>
                    <a:pt x="4858512" y="143002"/>
                  </a:lnTo>
                  <a:lnTo>
                    <a:pt x="4858512" y="715010"/>
                  </a:lnTo>
                  <a:lnTo>
                    <a:pt x="4851223" y="760215"/>
                  </a:lnTo>
                  <a:lnTo>
                    <a:pt x="4830925" y="799472"/>
                  </a:lnTo>
                  <a:lnTo>
                    <a:pt x="4799972" y="830425"/>
                  </a:lnTo>
                  <a:lnTo>
                    <a:pt x="4760715" y="850723"/>
                  </a:lnTo>
                  <a:lnTo>
                    <a:pt x="4715510" y="858012"/>
                  </a:lnTo>
                  <a:lnTo>
                    <a:pt x="143002" y="858012"/>
                  </a:lnTo>
                  <a:lnTo>
                    <a:pt x="97802" y="850723"/>
                  </a:lnTo>
                  <a:lnTo>
                    <a:pt x="58547" y="830425"/>
                  </a:lnTo>
                  <a:lnTo>
                    <a:pt x="27591" y="799472"/>
                  </a:lnTo>
                  <a:lnTo>
                    <a:pt x="7290" y="760215"/>
                  </a:lnTo>
                  <a:lnTo>
                    <a:pt x="0" y="715010"/>
                  </a:lnTo>
                  <a:lnTo>
                    <a:pt x="0" y="143002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8482" y="539876"/>
            <a:ext cx="36417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39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200" b="0" spc="-32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200" b="0" spc="-355" dirty="0">
                <a:solidFill>
                  <a:srgbClr val="FFFFFF"/>
                </a:solidFill>
                <a:latin typeface="Microsoft Sans Serif"/>
                <a:cs typeface="Microsoft Sans Serif"/>
              </a:rPr>
              <a:t>me</a:t>
            </a:r>
            <a:r>
              <a:rPr sz="3200" b="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b="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boundary</a:t>
            </a:r>
            <a:r>
              <a:rPr sz="3200" b="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b="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pi</a:t>
            </a:r>
            <a:r>
              <a:rPr sz="3200" b="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x</a:t>
            </a:r>
            <a:r>
              <a:rPr sz="3200" b="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200" b="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3200" b="0" spc="-53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endParaRPr sz="3200">
              <a:latin typeface="Microsoft Sans Serif"/>
              <a:cs typeface="Microsoft Sans Serif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14337" y="1519237"/>
          <a:ext cx="1691639" cy="1188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509837" y="1519237"/>
          <a:ext cx="1689735" cy="1188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605337" y="1519237"/>
          <a:ext cx="1689735" cy="1188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700837" y="1519237"/>
          <a:ext cx="1689735" cy="1188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5104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5104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5104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14337" y="3305111"/>
          <a:ext cx="1691639" cy="1188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986087" y="3305111"/>
          <a:ext cx="1689735" cy="1188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6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629338" y="3305111"/>
          <a:ext cx="1689735" cy="1188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6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5104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1070559" y="2764916"/>
            <a:ext cx="358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latin typeface="Microsoft Sans Serif"/>
                <a:cs typeface="Microsoft Sans Serif"/>
              </a:rPr>
              <a:t>(a)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13861" y="2764916"/>
            <a:ext cx="358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latin typeface="Microsoft Sans Serif"/>
                <a:cs typeface="Microsoft Sans Serif"/>
              </a:rPr>
              <a:t>(b)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11902" y="2764916"/>
            <a:ext cx="307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latin typeface="Microsoft Sans Serif"/>
                <a:cs typeface="Microsoft Sans Serif"/>
              </a:rPr>
              <a:t>(c)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57998" y="2764916"/>
            <a:ext cx="358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latin typeface="Microsoft Sans Serif"/>
                <a:cs typeface="Microsoft Sans Serif"/>
              </a:rPr>
              <a:t>(d)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2899" y="4455167"/>
            <a:ext cx="7376159" cy="211709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47980">
              <a:lnSpc>
                <a:spcPct val="100000"/>
              </a:lnSpc>
              <a:spcBef>
                <a:spcPts val="855"/>
              </a:spcBef>
              <a:tabLst>
                <a:tab pos="2945765" algn="l"/>
                <a:tab pos="5555615" algn="l"/>
              </a:tabLst>
            </a:pPr>
            <a:r>
              <a:rPr sz="2400" spc="-145" dirty="0">
                <a:latin typeface="Microsoft Sans Serif"/>
                <a:cs typeface="Microsoft Sans Serif"/>
              </a:rPr>
              <a:t>(e)	</a:t>
            </a:r>
            <a:r>
              <a:rPr sz="2400" spc="-60" dirty="0">
                <a:latin typeface="Microsoft Sans Serif"/>
                <a:cs typeface="Microsoft Sans Serif"/>
              </a:rPr>
              <a:t>(f)	</a:t>
            </a:r>
            <a:r>
              <a:rPr sz="2400" spc="-105" dirty="0">
                <a:latin typeface="Microsoft Sans Serif"/>
                <a:cs typeface="Microsoft Sans Serif"/>
              </a:rPr>
              <a:t>(g)</a:t>
            </a:r>
            <a:endParaRPr sz="2400">
              <a:latin typeface="Microsoft Sans Serif"/>
              <a:cs typeface="Microsoft Sans Serif"/>
            </a:endParaRPr>
          </a:p>
          <a:p>
            <a:pPr marL="12065" marR="5080" algn="ctr">
              <a:lnSpc>
                <a:spcPct val="100000"/>
              </a:lnSpc>
              <a:spcBef>
                <a:spcPts val="1015"/>
              </a:spcBef>
            </a:pPr>
            <a:r>
              <a:rPr sz="3200" spc="-370" dirty="0">
                <a:latin typeface="Microsoft Sans Serif"/>
                <a:cs typeface="Microsoft Sans Serif"/>
              </a:rPr>
              <a:t>The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190" dirty="0">
                <a:latin typeface="Microsoft Sans Serif"/>
                <a:cs typeface="Microsoft Sans Serif"/>
              </a:rPr>
              <a:t>centre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60" dirty="0">
                <a:latin typeface="Microsoft Sans Serif"/>
                <a:cs typeface="Microsoft Sans Serif"/>
              </a:rPr>
              <a:t>pixel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of</a:t>
            </a:r>
            <a:r>
              <a:rPr sz="3200" spc="135" dirty="0">
                <a:latin typeface="Microsoft Sans Serif"/>
                <a:cs typeface="Microsoft Sans Serif"/>
              </a:rPr>
              <a:t> </a:t>
            </a:r>
            <a:r>
              <a:rPr sz="3200" spc="-240" dirty="0">
                <a:latin typeface="Microsoft Sans Serif"/>
                <a:cs typeface="Microsoft Sans Serif"/>
              </a:rPr>
              <a:t>which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225" dirty="0">
                <a:latin typeface="Microsoft Sans Serif"/>
                <a:cs typeface="Microsoft Sans Serif"/>
              </a:rPr>
              <a:t>windows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285" dirty="0">
                <a:latin typeface="Microsoft Sans Serif"/>
                <a:cs typeface="Microsoft Sans Serif"/>
              </a:rPr>
              <a:t>is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a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110" dirty="0">
                <a:latin typeface="Microsoft Sans Serif"/>
                <a:cs typeface="Microsoft Sans Serif"/>
              </a:rPr>
              <a:t>critical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60" dirty="0">
                <a:latin typeface="Microsoft Sans Serif"/>
                <a:cs typeface="Microsoft Sans Serif"/>
              </a:rPr>
              <a:t>pixel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550" dirty="0">
                <a:latin typeface="Microsoft Sans Serif"/>
                <a:cs typeface="Microsoft Sans Serif"/>
              </a:rPr>
              <a:t>?</a:t>
            </a:r>
            <a:endParaRPr sz="3200">
              <a:latin typeface="Microsoft Sans Serif"/>
              <a:cs typeface="Microsoft Sans Serif"/>
            </a:endParaRPr>
          </a:p>
          <a:p>
            <a:pPr marR="636905" algn="ctr">
              <a:lnSpc>
                <a:spcPct val="100000"/>
              </a:lnSpc>
              <a:spcBef>
                <a:spcPts val="775"/>
              </a:spcBef>
            </a:pPr>
            <a:r>
              <a:rPr sz="2800" spc="-125" dirty="0">
                <a:latin typeface="Microsoft Sans Serif"/>
                <a:cs typeface="Microsoft Sans Serif"/>
              </a:rPr>
              <a:t>(b)</a:t>
            </a:r>
            <a:r>
              <a:rPr sz="2800" spc="-165" dirty="0">
                <a:latin typeface="Microsoft Sans Serif"/>
                <a:cs typeface="Microsoft Sans Serif"/>
              </a:rPr>
              <a:t>,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210" dirty="0">
                <a:latin typeface="Microsoft Sans Serif"/>
                <a:cs typeface="Microsoft Sans Serif"/>
              </a:rPr>
              <a:t>(c),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75" dirty="0">
                <a:latin typeface="Microsoft Sans Serif"/>
                <a:cs typeface="Microsoft Sans Serif"/>
              </a:rPr>
              <a:t>(</a:t>
            </a:r>
            <a:r>
              <a:rPr sz="2800" spc="-114" dirty="0">
                <a:latin typeface="Microsoft Sans Serif"/>
                <a:cs typeface="Microsoft Sans Serif"/>
              </a:rPr>
              <a:t>d</a:t>
            </a:r>
            <a:r>
              <a:rPr sz="2800" spc="-175" dirty="0">
                <a:latin typeface="Microsoft Sans Serif"/>
                <a:cs typeface="Microsoft Sans Serif"/>
              </a:rPr>
              <a:t>)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93002" y="407034"/>
            <a:ext cx="18008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925" marR="5080" indent="-149860">
              <a:lnSpc>
                <a:spcPct val="100000"/>
              </a:lnSpc>
              <a:spcBef>
                <a:spcPts val="100"/>
              </a:spcBef>
            </a:pPr>
            <a:r>
              <a:rPr sz="2400" spc="-370" dirty="0">
                <a:latin typeface="Microsoft Sans Serif"/>
                <a:cs typeface="Microsoft Sans Serif"/>
              </a:rPr>
              <a:t>T</a:t>
            </a:r>
            <a:r>
              <a:rPr sz="2400" spc="-330" dirty="0">
                <a:latin typeface="Microsoft Sans Serif"/>
                <a:cs typeface="Microsoft Sans Serif"/>
              </a:rPr>
              <a:t>h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ima</a:t>
            </a:r>
            <a:r>
              <a:rPr sz="2400" spc="-175" dirty="0">
                <a:latin typeface="Microsoft Sans Serif"/>
                <a:cs typeface="Microsoft Sans Serif"/>
              </a:rPr>
              <a:t>g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55" dirty="0">
                <a:latin typeface="Microsoft Sans Serif"/>
                <a:cs typeface="Microsoft Sans Serif"/>
              </a:rPr>
              <a:t>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90" dirty="0">
                <a:latin typeface="Microsoft Sans Serif"/>
                <a:cs typeface="Microsoft Sans Serif"/>
              </a:rPr>
              <a:t>is  </a:t>
            </a:r>
            <a:r>
              <a:rPr sz="2400" spc="-145" dirty="0">
                <a:latin typeface="Microsoft Sans Serif"/>
                <a:cs typeface="Microsoft Sans Serif"/>
              </a:rPr>
              <a:t>8-connected</a:t>
            </a:r>
            <a:endParaRPr sz="24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01570840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52462" y="1585912"/>
          <a:ext cx="1691639" cy="1188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47962" y="1585912"/>
          <a:ext cx="1689735" cy="1188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R="20637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R="20637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R="20637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43462" y="1585912"/>
          <a:ext cx="1689735" cy="1188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938962" y="1585912"/>
          <a:ext cx="1689735" cy="1188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52462" y="3371786"/>
          <a:ext cx="1691639" cy="1188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224212" y="3371786"/>
          <a:ext cx="1689735" cy="1188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867463" y="3371786"/>
          <a:ext cx="1689735" cy="1188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308608" y="2831719"/>
            <a:ext cx="358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latin typeface="Microsoft Sans Serif"/>
                <a:cs typeface="Microsoft Sans Serif"/>
              </a:rPr>
              <a:t>(a)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52240" y="2831719"/>
            <a:ext cx="358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latin typeface="Microsoft Sans Serif"/>
                <a:cs typeface="Microsoft Sans Serif"/>
              </a:rPr>
              <a:t>(b)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50153" y="2831719"/>
            <a:ext cx="307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latin typeface="Microsoft Sans Serif"/>
                <a:cs typeface="Microsoft Sans Serif"/>
              </a:rPr>
              <a:t>(c)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96378" y="2831719"/>
            <a:ext cx="358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latin typeface="Microsoft Sans Serif"/>
                <a:cs typeface="Microsoft Sans Serif"/>
              </a:rPr>
              <a:t>(d)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6518" y="4505127"/>
            <a:ext cx="7098665" cy="168592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431800">
              <a:lnSpc>
                <a:spcPct val="100000"/>
              </a:lnSpc>
              <a:spcBef>
                <a:spcPts val="985"/>
              </a:spcBef>
              <a:tabLst>
                <a:tab pos="3030220" algn="l"/>
                <a:tab pos="5640705" algn="l"/>
              </a:tabLst>
            </a:pPr>
            <a:r>
              <a:rPr sz="2400" spc="-145" dirty="0">
                <a:latin typeface="Microsoft Sans Serif"/>
                <a:cs typeface="Microsoft Sans Serif"/>
              </a:rPr>
              <a:t>(e)	</a:t>
            </a:r>
            <a:r>
              <a:rPr sz="2400" spc="-60" dirty="0">
                <a:latin typeface="Microsoft Sans Serif"/>
                <a:cs typeface="Microsoft Sans Serif"/>
              </a:rPr>
              <a:t>(f)	</a:t>
            </a:r>
            <a:r>
              <a:rPr sz="2400" spc="-105" dirty="0">
                <a:latin typeface="Microsoft Sans Serif"/>
                <a:cs typeface="Microsoft Sans Serif"/>
              </a:rPr>
              <a:t>(g)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2800" spc="-330" dirty="0">
                <a:latin typeface="Microsoft Sans Serif"/>
                <a:cs typeface="Microsoft Sans Serif"/>
              </a:rPr>
              <a:t>The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centre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latin typeface="Microsoft Sans Serif"/>
                <a:cs typeface="Microsoft Sans Serif"/>
              </a:rPr>
              <a:t>pixel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of</a:t>
            </a:r>
            <a:r>
              <a:rPr sz="2800" spc="125" dirty="0">
                <a:latin typeface="Microsoft Sans Serif"/>
                <a:cs typeface="Microsoft Sans Serif"/>
              </a:rPr>
              <a:t> </a:t>
            </a:r>
            <a:r>
              <a:rPr sz="2800" spc="-215" dirty="0">
                <a:latin typeface="Microsoft Sans Serif"/>
                <a:cs typeface="Microsoft Sans Serif"/>
              </a:rPr>
              <a:t>which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204" dirty="0">
                <a:latin typeface="Microsoft Sans Serif"/>
                <a:cs typeface="Microsoft Sans Serif"/>
              </a:rPr>
              <a:t>windows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50" dirty="0">
                <a:latin typeface="Microsoft Sans Serif"/>
                <a:cs typeface="Microsoft Sans Serif"/>
              </a:rPr>
              <a:t>is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end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latin typeface="Microsoft Sans Serif"/>
                <a:cs typeface="Microsoft Sans Serif"/>
              </a:rPr>
              <a:t>pixel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484" dirty="0">
                <a:latin typeface="Microsoft Sans Serif"/>
                <a:cs typeface="Microsoft Sans Serif"/>
              </a:rPr>
              <a:t>?</a:t>
            </a:r>
            <a:endParaRPr sz="2800">
              <a:latin typeface="Microsoft Sans Serif"/>
              <a:cs typeface="Microsoft Sans Serif"/>
            </a:endParaRPr>
          </a:p>
          <a:p>
            <a:pPr marL="2905125">
              <a:lnSpc>
                <a:spcPct val="100000"/>
              </a:lnSpc>
              <a:spcBef>
                <a:spcPts val="1555"/>
              </a:spcBef>
            </a:pPr>
            <a:r>
              <a:rPr sz="2800" spc="-90" dirty="0">
                <a:latin typeface="Microsoft Sans Serif"/>
                <a:cs typeface="Microsoft Sans Serif"/>
              </a:rPr>
              <a:t>(f),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latin typeface="Microsoft Sans Serif"/>
                <a:cs typeface="Microsoft Sans Serif"/>
              </a:rPr>
              <a:t>(g)</a:t>
            </a:r>
            <a:endParaRPr sz="28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93379944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1312" y="200088"/>
          <a:ext cx="8557885" cy="12943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38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51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38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38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38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51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38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387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38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037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0637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3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ts val="1805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06375" algn="r">
                        <a:lnSpc>
                          <a:spcPts val="1805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ts val="1805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05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05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05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05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05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05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9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93B6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93B6D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93B6D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93B6D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93B6D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93B6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52462" y="1985962"/>
          <a:ext cx="1691639" cy="1188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224212" y="1985962"/>
          <a:ext cx="1689735" cy="1188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867463" y="1985962"/>
          <a:ext cx="1689735" cy="1188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308608" y="1445514"/>
            <a:ext cx="358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latin typeface="Microsoft Sans Serif"/>
                <a:cs typeface="Microsoft Sans Serif"/>
              </a:rPr>
              <a:t>(a)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52240" y="1445514"/>
            <a:ext cx="358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latin typeface="Microsoft Sans Serif"/>
                <a:cs typeface="Microsoft Sans Serif"/>
              </a:rPr>
              <a:t>(b)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50153" y="1445514"/>
            <a:ext cx="307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latin typeface="Microsoft Sans Serif"/>
                <a:cs typeface="Microsoft Sans Serif"/>
              </a:rPr>
              <a:t>(c)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96378" y="1445514"/>
            <a:ext cx="358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latin typeface="Microsoft Sans Serif"/>
                <a:cs typeface="Microsoft Sans Serif"/>
              </a:rPr>
              <a:t>(d)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4656" y="3135859"/>
            <a:ext cx="7761605" cy="333121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544195">
              <a:lnSpc>
                <a:spcPct val="100000"/>
              </a:lnSpc>
              <a:spcBef>
                <a:spcPts val="855"/>
              </a:spcBef>
              <a:tabLst>
                <a:tab pos="3141980" algn="l"/>
                <a:tab pos="5752465" algn="l"/>
              </a:tabLst>
            </a:pPr>
            <a:r>
              <a:rPr sz="2400" spc="-145" dirty="0">
                <a:latin typeface="Microsoft Sans Serif"/>
                <a:cs typeface="Microsoft Sans Serif"/>
              </a:rPr>
              <a:t>(e)	</a:t>
            </a:r>
            <a:r>
              <a:rPr sz="2400" spc="-60" dirty="0">
                <a:latin typeface="Microsoft Sans Serif"/>
                <a:cs typeface="Microsoft Sans Serif"/>
              </a:rPr>
              <a:t>(f)	</a:t>
            </a:r>
            <a:r>
              <a:rPr sz="2400" spc="-105" dirty="0">
                <a:latin typeface="Microsoft Sans Serif"/>
                <a:cs typeface="Microsoft Sans Serif"/>
              </a:rPr>
              <a:t>(g)</a:t>
            </a:r>
            <a:endParaRPr sz="2400">
              <a:latin typeface="Microsoft Sans Serif"/>
              <a:cs typeface="Microsoft Sans Serif"/>
            </a:endParaRPr>
          </a:p>
          <a:p>
            <a:pPr marL="12065" marR="5080" indent="4445" algn="ctr">
              <a:lnSpc>
                <a:spcPct val="100000"/>
              </a:lnSpc>
              <a:spcBef>
                <a:spcPts val="1010"/>
              </a:spcBef>
            </a:pPr>
            <a:r>
              <a:rPr sz="3200" spc="-370" dirty="0">
                <a:latin typeface="Microsoft Sans Serif"/>
                <a:cs typeface="Microsoft Sans Serif"/>
              </a:rPr>
              <a:t>The</a:t>
            </a:r>
            <a:r>
              <a:rPr sz="3200" spc="-365" dirty="0">
                <a:latin typeface="Microsoft Sans Serif"/>
                <a:cs typeface="Microsoft Sans Serif"/>
              </a:rPr>
              <a:t> </a:t>
            </a:r>
            <a:r>
              <a:rPr sz="3200" spc="-190" dirty="0">
                <a:latin typeface="Microsoft Sans Serif"/>
                <a:cs typeface="Microsoft Sans Serif"/>
              </a:rPr>
              <a:t>centre </a:t>
            </a:r>
            <a:r>
              <a:rPr sz="3200" spc="-60" dirty="0">
                <a:latin typeface="Microsoft Sans Serif"/>
                <a:cs typeface="Microsoft Sans Serif"/>
              </a:rPr>
              <a:t>pixel </a:t>
            </a:r>
            <a:r>
              <a:rPr sz="3200" dirty="0">
                <a:latin typeface="Microsoft Sans Serif"/>
                <a:cs typeface="Microsoft Sans Serif"/>
              </a:rPr>
              <a:t>of </a:t>
            </a:r>
            <a:r>
              <a:rPr sz="3200" spc="-245" dirty="0">
                <a:latin typeface="Microsoft Sans Serif"/>
                <a:cs typeface="Microsoft Sans Serif"/>
              </a:rPr>
              <a:t>which</a:t>
            </a:r>
            <a:r>
              <a:rPr sz="3200" spc="-240" dirty="0">
                <a:latin typeface="Microsoft Sans Serif"/>
                <a:cs typeface="Microsoft Sans Serif"/>
              </a:rPr>
              <a:t> </a:t>
            </a:r>
            <a:r>
              <a:rPr sz="3200" spc="-229" dirty="0">
                <a:latin typeface="Microsoft Sans Serif"/>
                <a:cs typeface="Microsoft Sans Serif"/>
              </a:rPr>
              <a:t>windows </a:t>
            </a:r>
            <a:r>
              <a:rPr sz="3200" spc="-254" dirty="0">
                <a:latin typeface="Microsoft Sans Serif"/>
                <a:cs typeface="Microsoft Sans Serif"/>
              </a:rPr>
              <a:t>can</a:t>
            </a:r>
            <a:r>
              <a:rPr sz="3200" spc="-250" dirty="0"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be </a:t>
            </a:r>
            <a:r>
              <a:rPr sz="3200" spc="-90" dirty="0">
                <a:latin typeface="Microsoft Sans Serif"/>
                <a:cs typeface="Microsoft Sans Serif"/>
              </a:rPr>
              <a:t> </a:t>
            </a:r>
            <a:r>
              <a:rPr sz="3200" spc="-85" dirty="0">
                <a:latin typeface="Microsoft Sans Serif"/>
                <a:cs typeface="Microsoft Sans Serif"/>
              </a:rPr>
              <a:t>deleted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170" dirty="0">
                <a:latin typeface="Microsoft Sans Serif"/>
                <a:cs typeface="Microsoft Sans Serif"/>
              </a:rPr>
              <a:t>without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75" dirty="0">
                <a:latin typeface="Microsoft Sans Serif"/>
                <a:cs typeface="Microsoft Sans Serif"/>
              </a:rPr>
              <a:t>affecting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125" dirty="0">
                <a:latin typeface="Microsoft Sans Serif"/>
                <a:cs typeface="Microsoft Sans Serif"/>
              </a:rPr>
              <a:t>local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80" dirty="0">
                <a:latin typeface="Microsoft Sans Serif"/>
                <a:cs typeface="Microsoft Sans Serif"/>
              </a:rPr>
              <a:t>connectivity</a:t>
            </a:r>
            <a:r>
              <a:rPr sz="3200" spc="-1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of 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the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80" dirty="0">
                <a:latin typeface="Microsoft Sans Serif"/>
                <a:cs typeface="Microsoft Sans Serif"/>
              </a:rPr>
              <a:t>neighbourhood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90" dirty="0">
                <a:latin typeface="Microsoft Sans Serif"/>
                <a:cs typeface="Microsoft Sans Serif"/>
              </a:rPr>
              <a:t>or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70" dirty="0">
                <a:latin typeface="Microsoft Sans Serif"/>
                <a:cs typeface="Microsoft Sans Serif"/>
              </a:rPr>
              <a:t>reducing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the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70" dirty="0">
                <a:latin typeface="Microsoft Sans Serif"/>
                <a:cs typeface="Microsoft Sans Serif"/>
              </a:rPr>
              <a:t>length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of</a:t>
            </a:r>
            <a:r>
              <a:rPr sz="3200" spc="135" dirty="0">
                <a:latin typeface="Microsoft Sans Serif"/>
                <a:cs typeface="Microsoft Sans Serif"/>
              </a:rPr>
              <a:t> </a:t>
            </a:r>
            <a:r>
              <a:rPr sz="3200" spc="-200" dirty="0">
                <a:latin typeface="Microsoft Sans Serif"/>
                <a:cs typeface="Microsoft Sans Serif"/>
              </a:rPr>
              <a:t>the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235" dirty="0">
                <a:latin typeface="Microsoft Sans Serif"/>
                <a:cs typeface="Microsoft Sans Serif"/>
              </a:rPr>
              <a:t>arc?</a:t>
            </a:r>
            <a:endParaRPr sz="3200">
              <a:latin typeface="Microsoft Sans Serif"/>
              <a:cs typeface="Microsoft Sans Serif"/>
            </a:endParaRPr>
          </a:p>
          <a:p>
            <a:pPr marR="534670" algn="ctr">
              <a:lnSpc>
                <a:spcPct val="100000"/>
              </a:lnSpc>
              <a:spcBef>
                <a:spcPts val="2660"/>
              </a:spcBef>
            </a:pPr>
            <a:r>
              <a:rPr sz="2800" spc="-135" dirty="0">
                <a:latin typeface="Microsoft Sans Serif"/>
                <a:cs typeface="Microsoft Sans Serif"/>
              </a:rPr>
              <a:t>(a),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(e)</a:t>
            </a:r>
            <a:endParaRPr sz="28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42965891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533713" y="1651063"/>
          <a:ext cx="1689735" cy="1188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637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637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29436" y="2896615"/>
            <a:ext cx="7494270" cy="3092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3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latin typeface="Microsoft Sans Serif"/>
                <a:cs typeface="Microsoft Sans Serif"/>
              </a:rPr>
              <a:t>(a)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Microsoft Sans Serif"/>
              <a:cs typeface="Microsoft Sans Serif"/>
            </a:endParaRPr>
          </a:p>
          <a:p>
            <a:pPr marL="12065" marR="5080" algn="ctr">
              <a:lnSpc>
                <a:spcPct val="100000"/>
              </a:lnSpc>
            </a:pPr>
            <a:r>
              <a:rPr sz="2800" spc="-55" dirty="0">
                <a:latin typeface="Microsoft Sans Serif"/>
                <a:cs typeface="Microsoft Sans Serif"/>
              </a:rPr>
              <a:t>What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latin typeface="Microsoft Sans Serif"/>
                <a:cs typeface="Microsoft Sans Serif"/>
              </a:rPr>
              <a:t>ha</a:t>
            </a:r>
            <a:r>
              <a:rPr sz="2800" spc="-120" dirty="0">
                <a:latin typeface="Microsoft Sans Serif"/>
                <a:cs typeface="Microsoft Sans Serif"/>
              </a:rPr>
              <a:t>p</a:t>
            </a:r>
            <a:r>
              <a:rPr sz="2800" spc="-90" dirty="0">
                <a:latin typeface="Microsoft Sans Serif"/>
                <a:cs typeface="Microsoft Sans Serif"/>
              </a:rPr>
              <a:t>p</a:t>
            </a:r>
            <a:r>
              <a:rPr sz="2800" spc="-85" dirty="0">
                <a:latin typeface="Microsoft Sans Serif"/>
                <a:cs typeface="Microsoft Sans Serif"/>
              </a:rPr>
              <a:t>e</a:t>
            </a:r>
            <a:r>
              <a:rPr sz="2800" spc="-405" dirty="0">
                <a:latin typeface="Microsoft Sans Serif"/>
                <a:cs typeface="Microsoft Sans Serif"/>
              </a:rPr>
              <a:t>ns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to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29" dirty="0">
                <a:latin typeface="Microsoft Sans Serif"/>
                <a:cs typeface="Microsoft Sans Serif"/>
              </a:rPr>
              <a:t>c</a:t>
            </a:r>
            <a:r>
              <a:rPr sz="2800" spc="-250" dirty="0">
                <a:latin typeface="Microsoft Sans Serif"/>
                <a:cs typeface="Microsoft Sans Serif"/>
              </a:rPr>
              <a:t>e</a:t>
            </a:r>
            <a:r>
              <a:rPr sz="2800" spc="-130" dirty="0">
                <a:latin typeface="Microsoft Sans Serif"/>
                <a:cs typeface="Microsoft Sans Serif"/>
              </a:rPr>
              <a:t>ntre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p</a:t>
            </a:r>
            <a:r>
              <a:rPr sz="2800" spc="-15" dirty="0">
                <a:latin typeface="Microsoft Sans Serif"/>
                <a:cs typeface="Microsoft Sans Serif"/>
              </a:rPr>
              <a:t>i</a:t>
            </a:r>
            <a:r>
              <a:rPr sz="2800" spc="-75" dirty="0">
                <a:latin typeface="Microsoft Sans Serif"/>
                <a:cs typeface="Microsoft Sans Serif"/>
              </a:rPr>
              <a:t>x</a:t>
            </a:r>
            <a:r>
              <a:rPr sz="2800" spc="-220" dirty="0">
                <a:latin typeface="Microsoft Sans Serif"/>
                <a:cs typeface="Microsoft Sans Serif"/>
              </a:rPr>
              <a:t>els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w</a:t>
            </a:r>
            <a:r>
              <a:rPr sz="2800" spc="-275" dirty="0">
                <a:latin typeface="Microsoft Sans Serif"/>
                <a:cs typeface="Microsoft Sans Serif"/>
              </a:rPr>
              <a:t>hen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25" dirty="0">
                <a:latin typeface="Microsoft Sans Serif"/>
                <a:cs typeface="Microsoft Sans Serif"/>
              </a:rPr>
              <a:t>w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29" dirty="0">
                <a:latin typeface="Microsoft Sans Serif"/>
                <a:cs typeface="Microsoft Sans Serif"/>
              </a:rPr>
              <a:t>c</a:t>
            </a:r>
            <a:r>
              <a:rPr sz="2800" spc="-250" dirty="0">
                <a:latin typeface="Microsoft Sans Serif"/>
                <a:cs typeface="Microsoft Sans Serif"/>
              </a:rPr>
              <a:t>o</a:t>
            </a:r>
            <a:r>
              <a:rPr sz="2800" spc="-200" dirty="0">
                <a:latin typeface="Microsoft Sans Serif"/>
                <a:cs typeface="Microsoft Sans Serif"/>
              </a:rPr>
              <a:t>nsi</a:t>
            </a:r>
            <a:r>
              <a:rPr sz="2800" spc="-250" dirty="0">
                <a:latin typeface="Microsoft Sans Serif"/>
                <a:cs typeface="Microsoft Sans Serif"/>
              </a:rPr>
              <a:t>d</a:t>
            </a:r>
            <a:r>
              <a:rPr sz="2800" spc="-65" dirty="0">
                <a:latin typeface="Microsoft Sans Serif"/>
                <a:cs typeface="Microsoft Sans Serif"/>
              </a:rPr>
              <a:t>er  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image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80" dirty="0">
                <a:latin typeface="Microsoft Sans Serif"/>
                <a:cs typeface="Microsoft Sans Serif"/>
              </a:rPr>
              <a:t>A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to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be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95" dirty="0">
                <a:latin typeface="Microsoft Sans Serif"/>
                <a:cs typeface="Microsoft Sans Serif"/>
              </a:rPr>
              <a:t>4-connected?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50">
              <a:latin typeface="Microsoft Sans Serif"/>
              <a:cs typeface="Microsoft Sans Serif"/>
            </a:endParaRPr>
          </a:p>
          <a:p>
            <a:pPr marL="75565" algn="ctr">
              <a:lnSpc>
                <a:spcPct val="100000"/>
              </a:lnSpc>
            </a:pPr>
            <a:r>
              <a:rPr sz="2800" spc="-175" dirty="0">
                <a:latin typeface="Microsoft Sans Serif"/>
                <a:cs typeface="Microsoft Sans Serif"/>
              </a:rPr>
              <a:t>I</a:t>
            </a:r>
            <a:r>
              <a:rPr sz="2800" spc="-335" dirty="0">
                <a:latin typeface="Microsoft Sans Serif"/>
                <a:cs typeface="Microsoft Sans Serif"/>
              </a:rPr>
              <a:t>n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75" dirty="0">
                <a:latin typeface="Microsoft Sans Serif"/>
                <a:cs typeface="Microsoft Sans Serif"/>
              </a:rPr>
              <a:t>(</a:t>
            </a:r>
            <a:r>
              <a:rPr sz="2800" spc="-114" dirty="0">
                <a:latin typeface="Microsoft Sans Serif"/>
                <a:cs typeface="Microsoft Sans Serif"/>
              </a:rPr>
              <a:t>a</a:t>
            </a:r>
            <a:r>
              <a:rPr sz="2800" spc="-175" dirty="0">
                <a:latin typeface="Microsoft Sans Serif"/>
                <a:cs typeface="Microsoft Sans Serif"/>
              </a:rPr>
              <a:t>)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29" dirty="0">
                <a:latin typeface="Microsoft Sans Serif"/>
                <a:cs typeface="Microsoft Sans Serif"/>
              </a:rPr>
              <a:t>c</a:t>
            </a:r>
            <a:r>
              <a:rPr sz="2800" spc="-250" dirty="0">
                <a:latin typeface="Microsoft Sans Serif"/>
                <a:cs typeface="Microsoft Sans Serif"/>
              </a:rPr>
              <a:t>e</a:t>
            </a:r>
            <a:r>
              <a:rPr sz="2800" spc="-130" dirty="0">
                <a:latin typeface="Microsoft Sans Serif"/>
                <a:cs typeface="Microsoft Sans Serif"/>
              </a:rPr>
              <a:t>ntre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p</a:t>
            </a:r>
            <a:r>
              <a:rPr sz="2800" spc="-15" dirty="0">
                <a:latin typeface="Microsoft Sans Serif"/>
                <a:cs typeface="Microsoft Sans Serif"/>
              </a:rPr>
              <a:t>i</a:t>
            </a:r>
            <a:r>
              <a:rPr sz="2800" spc="-75" dirty="0">
                <a:latin typeface="Microsoft Sans Serif"/>
                <a:cs typeface="Microsoft Sans Serif"/>
              </a:rPr>
              <a:t>x</a:t>
            </a:r>
            <a:r>
              <a:rPr sz="2800" spc="-95" dirty="0">
                <a:latin typeface="Microsoft Sans Serif"/>
                <a:cs typeface="Microsoft Sans Serif"/>
              </a:rPr>
              <a:t>el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b</a:t>
            </a:r>
            <a:r>
              <a:rPr sz="2800" spc="-80" dirty="0">
                <a:latin typeface="Microsoft Sans Serif"/>
                <a:cs typeface="Microsoft Sans Serif"/>
              </a:rPr>
              <a:t>e</a:t>
            </a:r>
            <a:r>
              <a:rPr sz="2800" spc="-229" dirty="0">
                <a:latin typeface="Microsoft Sans Serif"/>
                <a:cs typeface="Microsoft Sans Serif"/>
              </a:rPr>
              <a:t>c</a:t>
            </a:r>
            <a:r>
              <a:rPr sz="2800" spc="-250" dirty="0">
                <a:latin typeface="Microsoft Sans Serif"/>
                <a:cs typeface="Microsoft Sans Serif"/>
              </a:rPr>
              <a:t>o</a:t>
            </a:r>
            <a:r>
              <a:rPr sz="2800" spc="-370" dirty="0">
                <a:latin typeface="Microsoft Sans Serif"/>
                <a:cs typeface="Microsoft Sans Serif"/>
              </a:rPr>
              <a:t>mes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200" dirty="0">
                <a:latin typeface="Microsoft Sans Serif"/>
                <a:cs typeface="Microsoft Sans Serif"/>
              </a:rPr>
              <a:t>c</a:t>
            </a:r>
            <a:r>
              <a:rPr sz="2800" spc="-130" dirty="0">
                <a:latin typeface="Microsoft Sans Serif"/>
                <a:cs typeface="Microsoft Sans Serif"/>
              </a:rPr>
              <a:t>r</a:t>
            </a:r>
            <a:r>
              <a:rPr sz="2800" spc="-80" dirty="0">
                <a:latin typeface="Microsoft Sans Serif"/>
                <a:cs typeface="Microsoft Sans Serif"/>
              </a:rPr>
              <a:t>itical</a:t>
            </a:r>
            <a:endParaRPr sz="28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416421752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64261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Im</a:t>
            </a:r>
            <a:r>
              <a:rPr spc="-120" dirty="0"/>
              <a:t>a</a:t>
            </a:r>
            <a:r>
              <a:rPr spc="-350" dirty="0"/>
              <a:t>ge</a:t>
            </a:r>
            <a:r>
              <a:rPr spc="-50" dirty="0"/>
              <a:t> </a:t>
            </a:r>
            <a:r>
              <a:rPr spc="-315" dirty="0"/>
              <a:t>Thinning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610308"/>
            <a:ext cx="7934959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370" dirty="0">
                <a:latin typeface="Microsoft Sans Serif"/>
                <a:cs typeface="Microsoft Sans Serif"/>
              </a:rPr>
              <a:t>The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200" dirty="0">
                <a:latin typeface="Microsoft Sans Serif"/>
                <a:cs typeface="Microsoft Sans Serif"/>
              </a:rPr>
              <a:t>thinning</a:t>
            </a:r>
            <a:r>
              <a:rPr sz="3200" dirty="0">
                <a:latin typeface="Microsoft Sans Serif"/>
                <a:cs typeface="Microsoft Sans Serif"/>
              </a:rPr>
              <a:t> of</a:t>
            </a:r>
            <a:r>
              <a:rPr sz="3200" spc="11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a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250" dirty="0">
                <a:latin typeface="Microsoft Sans Serif"/>
                <a:cs typeface="Microsoft Sans Serif"/>
              </a:rPr>
              <a:t>set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200" dirty="0">
                <a:latin typeface="Microsoft Sans Serif"/>
                <a:cs typeface="Microsoft Sans Serif"/>
              </a:rPr>
              <a:t>A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90" dirty="0">
                <a:latin typeface="Microsoft Sans Serif"/>
                <a:cs typeface="Microsoft Sans Serif"/>
              </a:rPr>
              <a:t>by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90" dirty="0">
                <a:latin typeface="Microsoft Sans Serif"/>
                <a:cs typeface="Microsoft Sans Serif"/>
              </a:rPr>
              <a:t>structuring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215" dirty="0">
                <a:latin typeface="Microsoft Sans Serif"/>
                <a:cs typeface="Microsoft Sans Serif"/>
              </a:rPr>
              <a:t>element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535" dirty="0">
                <a:latin typeface="Microsoft Sans Serif"/>
                <a:cs typeface="Microsoft Sans Serif"/>
              </a:rPr>
              <a:t>B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254" dirty="0">
                <a:latin typeface="Microsoft Sans Serif"/>
                <a:cs typeface="Microsoft Sans Serif"/>
              </a:rPr>
              <a:t>can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be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30" dirty="0">
                <a:latin typeface="Microsoft Sans Serif"/>
                <a:cs typeface="Microsoft Sans Serif"/>
              </a:rPr>
              <a:t>d</a:t>
            </a:r>
            <a:r>
              <a:rPr sz="3200" spc="-15" dirty="0">
                <a:latin typeface="Microsoft Sans Serif"/>
                <a:cs typeface="Microsoft Sans Serif"/>
              </a:rPr>
              <a:t>ef</a:t>
            </a:r>
            <a:r>
              <a:rPr sz="3200" spc="-5" dirty="0">
                <a:latin typeface="Microsoft Sans Serif"/>
                <a:cs typeface="Microsoft Sans Serif"/>
              </a:rPr>
              <a:t>i</a:t>
            </a:r>
            <a:r>
              <a:rPr sz="3200" spc="-190" dirty="0">
                <a:latin typeface="Microsoft Sans Serif"/>
                <a:cs typeface="Microsoft Sans Serif"/>
              </a:rPr>
              <a:t>ned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125" dirty="0">
                <a:latin typeface="Microsoft Sans Serif"/>
                <a:cs typeface="Microsoft Sans Serif"/>
              </a:rPr>
              <a:t>i</a:t>
            </a:r>
            <a:r>
              <a:rPr sz="3200" spc="-290" dirty="0">
                <a:latin typeface="Microsoft Sans Serif"/>
                <a:cs typeface="Microsoft Sans Serif"/>
              </a:rPr>
              <a:t>n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75" dirty="0">
                <a:latin typeface="Microsoft Sans Serif"/>
                <a:cs typeface="Microsoft Sans Serif"/>
              </a:rPr>
              <a:t>te</a:t>
            </a:r>
            <a:r>
              <a:rPr sz="3200" spc="-5" dirty="0">
                <a:latin typeface="Microsoft Sans Serif"/>
                <a:cs typeface="Microsoft Sans Serif"/>
              </a:rPr>
              <a:t>r</a:t>
            </a:r>
            <a:r>
              <a:rPr sz="3200" spc="-535" dirty="0">
                <a:latin typeface="Microsoft Sans Serif"/>
                <a:cs typeface="Microsoft Sans Serif"/>
              </a:rPr>
              <a:t>ms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of</a:t>
            </a:r>
            <a:r>
              <a:rPr sz="3200" spc="105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the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60" dirty="0">
                <a:latin typeface="Microsoft Sans Serif"/>
                <a:cs typeface="Microsoft Sans Serif"/>
              </a:rPr>
              <a:t>hi</a:t>
            </a:r>
            <a:r>
              <a:rPr sz="3200" spc="-110" dirty="0">
                <a:latin typeface="Microsoft Sans Serif"/>
                <a:cs typeface="Microsoft Sans Serif"/>
              </a:rPr>
              <a:t>t</a:t>
            </a:r>
            <a:r>
              <a:rPr sz="3200" dirty="0">
                <a:latin typeface="Microsoft Sans Serif"/>
                <a:cs typeface="Microsoft Sans Serif"/>
              </a:rPr>
              <a:t>-</a:t>
            </a:r>
            <a:r>
              <a:rPr sz="3200" spc="-175" dirty="0">
                <a:latin typeface="Microsoft Sans Serif"/>
                <a:cs typeface="Microsoft Sans Serif"/>
              </a:rPr>
              <a:t>o</a:t>
            </a:r>
            <a:r>
              <a:rPr sz="3200" spc="-95" dirty="0">
                <a:latin typeface="Microsoft Sans Serif"/>
                <a:cs typeface="Microsoft Sans Serif"/>
              </a:rPr>
              <a:t>r</a:t>
            </a:r>
            <a:r>
              <a:rPr sz="3200" dirty="0">
                <a:latin typeface="Microsoft Sans Serif"/>
                <a:cs typeface="Microsoft Sans Serif"/>
              </a:rPr>
              <a:t>-</a:t>
            </a:r>
            <a:r>
              <a:rPr sz="3200" spc="-340" dirty="0">
                <a:latin typeface="Microsoft Sans Serif"/>
                <a:cs typeface="Microsoft Sans Serif"/>
              </a:rPr>
              <a:t>miss  </a:t>
            </a:r>
            <a:r>
              <a:rPr sz="3200" spc="-170" dirty="0">
                <a:latin typeface="Microsoft Sans Serif"/>
                <a:cs typeface="Microsoft Sans Serif"/>
              </a:rPr>
              <a:t>transform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3374897"/>
            <a:ext cx="5442531" cy="51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4165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593801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Im</a:t>
            </a:r>
            <a:r>
              <a:rPr spc="-120" dirty="0"/>
              <a:t>a</a:t>
            </a:r>
            <a:r>
              <a:rPr spc="-350" dirty="0"/>
              <a:t>ge</a:t>
            </a:r>
            <a:r>
              <a:rPr spc="-50" dirty="0"/>
              <a:t> </a:t>
            </a:r>
            <a:r>
              <a:rPr spc="-315" dirty="0"/>
              <a:t>Thinning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5987" y="1561541"/>
            <a:ext cx="6792595" cy="253746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8140" marR="30480" indent="-320675">
              <a:lnSpc>
                <a:spcPts val="3460"/>
              </a:lnSpc>
              <a:spcBef>
                <a:spcPts val="53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58775" algn="l"/>
                <a:tab pos="5172075" algn="l"/>
              </a:tabLst>
            </a:pPr>
            <a:r>
              <a:rPr sz="3200" spc="-200" dirty="0">
                <a:latin typeface="Microsoft Sans Serif"/>
                <a:cs typeface="Microsoft Sans Serif"/>
              </a:rPr>
              <a:t>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220" dirty="0">
                <a:latin typeface="Microsoft Sans Serif"/>
                <a:cs typeface="Microsoft Sans Serif"/>
              </a:rPr>
              <a:t>more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220" dirty="0">
                <a:latin typeface="Microsoft Sans Serif"/>
                <a:cs typeface="Microsoft Sans Serif"/>
              </a:rPr>
              <a:t>useful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270" dirty="0">
                <a:latin typeface="Microsoft Sans Serif"/>
                <a:cs typeface="Microsoft Sans Serif"/>
              </a:rPr>
              <a:t>e</a:t>
            </a:r>
            <a:r>
              <a:rPr sz="3200" spc="-204" dirty="0">
                <a:latin typeface="Microsoft Sans Serif"/>
                <a:cs typeface="Microsoft Sans Serif"/>
              </a:rPr>
              <a:t>xpression</a:t>
            </a:r>
            <a:r>
              <a:rPr sz="3200" spc="-10" dirty="0">
                <a:latin typeface="Microsoft Sans Serif"/>
                <a:cs typeface="Microsoft Sans Serif"/>
              </a:rPr>
              <a:t> </a:t>
            </a:r>
            <a:r>
              <a:rPr sz="3200" spc="110" dirty="0">
                <a:latin typeface="Microsoft Sans Serif"/>
                <a:cs typeface="Microsoft Sans Serif"/>
              </a:rPr>
              <a:t>f</a:t>
            </a:r>
            <a:r>
              <a:rPr sz="3200" spc="-90" dirty="0">
                <a:latin typeface="Microsoft Sans Serif"/>
                <a:cs typeface="Microsoft Sans Serif"/>
              </a:rPr>
              <a:t>or</a:t>
            </a:r>
            <a:r>
              <a:rPr sz="3200" dirty="0">
                <a:latin typeface="Microsoft Sans Serif"/>
                <a:cs typeface="Microsoft Sans Serif"/>
              </a:rPr>
              <a:t>	</a:t>
            </a:r>
            <a:r>
              <a:rPr sz="3200" spc="-200" dirty="0">
                <a:latin typeface="Microsoft Sans Serif"/>
                <a:cs typeface="Microsoft Sans Serif"/>
              </a:rPr>
              <a:t>thinning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120" dirty="0">
                <a:latin typeface="Microsoft Sans Serif"/>
                <a:cs typeface="Microsoft Sans Serif"/>
              </a:rPr>
              <a:t>A  </a:t>
            </a:r>
            <a:r>
              <a:rPr sz="3200" spc="-175" dirty="0">
                <a:latin typeface="Microsoft Sans Serif"/>
                <a:cs typeface="Microsoft Sans Serif"/>
              </a:rPr>
              <a:t>symmetrically</a:t>
            </a:r>
            <a:endParaRPr sz="3200" dirty="0">
              <a:latin typeface="Microsoft Sans Serif"/>
              <a:cs typeface="Microsoft Sans Serif"/>
            </a:endParaRPr>
          </a:p>
          <a:p>
            <a:pPr marL="358140" indent="-320675">
              <a:lnSpc>
                <a:spcPct val="100000"/>
              </a:lnSpc>
              <a:spcBef>
                <a:spcPts val="260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58775" algn="l"/>
              </a:tabLst>
            </a:pPr>
            <a:r>
              <a:rPr sz="3200" spc="-365" dirty="0">
                <a:latin typeface="Microsoft Sans Serif"/>
                <a:cs typeface="Microsoft Sans Serif"/>
              </a:rPr>
              <a:t>Use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a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275" dirty="0">
                <a:latin typeface="Microsoft Sans Serif"/>
                <a:cs typeface="Microsoft Sans Serif"/>
              </a:rPr>
              <a:t>sequence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of</a:t>
            </a:r>
            <a:r>
              <a:rPr sz="3200" spc="130" dirty="0">
                <a:latin typeface="Microsoft Sans Serif"/>
                <a:cs typeface="Microsoft Sans Serif"/>
              </a:rPr>
              <a:t> </a:t>
            </a:r>
            <a:r>
              <a:rPr sz="3200" spc="-360" dirty="0">
                <a:latin typeface="Microsoft Sans Serif"/>
                <a:cs typeface="Microsoft Sans Serif"/>
              </a:rPr>
              <a:t>s</a:t>
            </a:r>
            <a:r>
              <a:rPr sz="3200" spc="-215" dirty="0">
                <a:latin typeface="Microsoft Sans Serif"/>
                <a:cs typeface="Microsoft Sans Serif"/>
              </a:rPr>
              <a:t>t</a:t>
            </a:r>
            <a:r>
              <a:rPr sz="3200" spc="55" dirty="0">
                <a:latin typeface="Microsoft Sans Serif"/>
                <a:cs typeface="Microsoft Sans Serif"/>
              </a:rPr>
              <a:t>r</a:t>
            </a:r>
            <a:r>
              <a:rPr sz="3200" spc="-195" dirty="0">
                <a:latin typeface="Microsoft Sans Serif"/>
                <a:cs typeface="Microsoft Sans Serif"/>
              </a:rPr>
              <a:t>ucturing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e</a:t>
            </a:r>
            <a:r>
              <a:rPr sz="3200" spc="-55" dirty="0">
                <a:latin typeface="Microsoft Sans Serif"/>
                <a:cs typeface="Microsoft Sans Serif"/>
              </a:rPr>
              <a:t>l</a:t>
            </a:r>
            <a:r>
              <a:rPr sz="3200" spc="-320" dirty="0">
                <a:latin typeface="Microsoft Sans Serif"/>
                <a:cs typeface="Microsoft Sans Serif"/>
              </a:rPr>
              <a:t>em</a:t>
            </a:r>
            <a:r>
              <a:rPr sz="3200" spc="-250" dirty="0">
                <a:latin typeface="Microsoft Sans Serif"/>
                <a:cs typeface="Microsoft Sans Serif"/>
              </a:rPr>
              <a:t>e</a:t>
            </a:r>
            <a:r>
              <a:rPr sz="3200" spc="-315" dirty="0">
                <a:latin typeface="Microsoft Sans Serif"/>
                <a:cs typeface="Microsoft Sans Serif"/>
              </a:rPr>
              <a:t>nts</a:t>
            </a:r>
            <a:endParaRPr sz="3200" dirty="0">
              <a:latin typeface="Microsoft Sans Serif"/>
              <a:cs typeface="Microsoft Sans Serif"/>
            </a:endParaRPr>
          </a:p>
          <a:p>
            <a:pPr marL="1866900">
              <a:lnSpc>
                <a:spcPct val="100000"/>
              </a:lnSpc>
              <a:spcBef>
                <a:spcPts val="315"/>
              </a:spcBef>
            </a:pPr>
            <a:r>
              <a:rPr sz="3200" spc="-180" dirty="0">
                <a:latin typeface="Microsoft Sans Serif"/>
                <a:cs typeface="Microsoft Sans Serif"/>
              </a:rPr>
              <a:t>{B}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265" dirty="0">
                <a:latin typeface="Microsoft Sans Serif"/>
                <a:cs typeface="Microsoft Sans Serif"/>
              </a:rPr>
              <a:t>=</a:t>
            </a:r>
            <a:r>
              <a:rPr sz="3200" spc="50" dirty="0">
                <a:latin typeface="Microsoft Sans Serif"/>
                <a:cs typeface="Microsoft Sans Serif"/>
              </a:rPr>
              <a:t> </a:t>
            </a:r>
            <a:r>
              <a:rPr sz="3200" spc="-265" dirty="0">
                <a:latin typeface="Microsoft Sans Serif"/>
                <a:cs typeface="Microsoft Sans Serif"/>
              </a:rPr>
              <a:t>{B</a:t>
            </a:r>
            <a:r>
              <a:rPr sz="3150" spc="7" baseline="25132" dirty="0">
                <a:latin typeface="Microsoft Sans Serif"/>
                <a:cs typeface="Microsoft Sans Serif"/>
              </a:rPr>
              <a:t>1</a:t>
            </a:r>
            <a:r>
              <a:rPr sz="3200" spc="-190" dirty="0">
                <a:latin typeface="Microsoft Sans Serif"/>
                <a:cs typeface="Microsoft Sans Serif"/>
              </a:rPr>
              <a:t>,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35" dirty="0" smtClean="0">
                <a:latin typeface="Microsoft Sans Serif"/>
                <a:cs typeface="Microsoft Sans Serif"/>
              </a:rPr>
              <a:t>B</a:t>
            </a:r>
            <a:r>
              <a:rPr lang="en-IN" sz="3200" spc="-535" dirty="0" smtClean="0">
                <a:latin typeface="Microsoft Sans Serif"/>
                <a:cs typeface="Microsoft Sans Serif"/>
              </a:rPr>
              <a:t> </a:t>
            </a:r>
            <a:r>
              <a:rPr sz="3150" spc="7" baseline="25132" dirty="0" smtClean="0">
                <a:latin typeface="Microsoft Sans Serif"/>
                <a:cs typeface="Microsoft Sans Serif"/>
              </a:rPr>
              <a:t>2</a:t>
            </a:r>
            <a:r>
              <a:rPr sz="3200" spc="-190" dirty="0">
                <a:latin typeface="Microsoft Sans Serif"/>
                <a:cs typeface="Microsoft Sans Serif"/>
              </a:rPr>
              <a:t>,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.</a:t>
            </a:r>
            <a:r>
              <a:rPr sz="3200" spc="-180" dirty="0">
                <a:latin typeface="Microsoft Sans Serif"/>
                <a:cs typeface="Microsoft Sans Serif"/>
              </a:rPr>
              <a:t>.</a:t>
            </a:r>
            <a:r>
              <a:rPr sz="3200" spc="-195" dirty="0">
                <a:latin typeface="Microsoft Sans Serif"/>
                <a:cs typeface="Microsoft Sans Serif"/>
              </a:rPr>
              <a:t>.</a:t>
            </a:r>
            <a:r>
              <a:rPr sz="3200" spc="-190" dirty="0">
                <a:latin typeface="Microsoft Sans Serif"/>
                <a:cs typeface="Microsoft Sans Serif"/>
              </a:rPr>
              <a:t>,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35" dirty="0" smtClean="0">
                <a:latin typeface="Microsoft Sans Serif"/>
                <a:cs typeface="Microsoft Sans Serif"/>
              </a:rPr>
              <a:t>B</a:t>
            </a:r>
            <a:r>
              <a:rPr lang="en-IN" sz="3200" spc="-535" dirty="0" smtClean="0">
                <a:latin typeface="Microsoft Sans Serif"/>
                <a:cs typeface="Microsoft Sans Serif"/>
              </a:rPr>
              <a:t> </a:t>
            </a:r>
            <a:r>
              <a:rPr sz="3150" spc="-352" baseline="25132" dirty="0" smtClean="0">
                <a:latin typeface="Microsoft Sans Serif"/>
                <a:cs typeface="Microsoft Sans Serif"/>
              </a:rPr>
              <a:t>n</a:t>
            </a:r>
            <a:r>
              <a:rPr sz="3200" dirty="0">
                <a:latin typeface="Microsoft Sans Serif"/>
                <a:cs typeface="Microsoft Sans Serif"/>
              </a:rPr>
              <a:t>}</a:t>
            </a:r>
          </a:p>
          <a:p>
            <a:pPr marL="358140">
              <a:lnSpc>
                <a:spcPct val="100000"/>
              </a:lnSpc>
              <a:spcBef>
                <a:spcPts val="325"/>
              </a:spcBef>
            </a:pPr>
            <a:r>
              <a:rPr sz="3200" spc="-185" dirty="0">
                <a:latin typeface="Microsoft Sans Serif"/>
                <a:cs typeface="Microsoft Sans Serif"/>
              </a:rPr>
              <a:t>where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30" dirty="0" smtClean="0">
                <a:latin typeface="Microsoft Sans Serif"/>
                <a:cs typeface="Microsoft Sans Serif"/>
              </a:rPr>
              <a:t>B</a:t>
            </a:r>
            <a:r>
              <a:rPr lang="en-IN" sz="3200" spc="-530" dirty="0" smtClean="0">
                <a:latin typeface="Microsoft Sans Serif"/>
                <a:cs typeface="Microsoft Sans Serif"/>
              </a:rPr>
              <a:t> </a:t>
            </a:r>
            <a:r>
              <a:rPr sz="3150" spc="-22" baseline="25132" dirty="0" err="1" smtClean="0">
                <a:latin typeface="Microsoft Sans Serif"/>
                <a:cs typeface="Microsoft Sans Serif"/>
              </a:rPr>
              <a:t>i</a:t>
            </a:r>
            <a:r>
              <a:rPr sz="3150" baseline="25132" dirty="0" smtClean="0">
                <a:latin typeface="Microsoft Sans Serif"/>
                <a:cs typeface="Microsoft Sans Serif"/>
              </a:rPr>
              <a:t> </a:t>
            </a:r>
            <a:r>
              <a:rPr sz="3150" spc="-359" baseline="25132" dirty="0" smtClean="0">
                <a:latin typeface="Microsoft Sans Serif"/>
                <a:cs typeface="Microsoft Sans Serif"/>
              </a:rPr>
              <a:t> </a:t>
            </a:r>
            <a:r>
              <a:rPr sz="3200" spc="-185" dirty="0">
                <a:latin typeface="Microsoft Sans Serif"/>
                <a:cs typeface="Microsoft Sans Serif"/>
              </a:rPr>
              <a:t>i</a:t>
            </a:r>
            <a:r>
              <a:rPr sz="3200" spc="-385" dirty="0">
                <a:latin typeface="Microsoft Sans Serif"/>
                <a:cs typeface="Microsoft Sans Serif"/>
              </a:rPr>
              <a:t>s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the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60" dirty="0">
                <a:latin typeface="Microsoft Sans Serif"/>
                <a:cs typeface="Microsoft Sans Serif"/>
              </a:rPr>
              <a:t>r</a:t>
            </a:r>
            <a:r>
              <a:rPr sz="3200" spc="-75" dirty="0">
                <a:latin typeface="Microsoft Sans Serif"/>
                <a:cs typeface="Microsoft Sans Serif"/>
              </a:rPr>
              <a:t>otated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265" dirty="0">
                <a:latin typeface="Microsoft Sans Serif"/>
                <a:cs typeface="Microsoft Sans Serif"/>
              </a:rPr>
              <a:t>v</a:t>
            </a:r>
            <a:r>
              <a:rPr sz="3200" spc="-229" dirty="0">
                <a:latin typeface="Microsoft Sans Serif"/>
                <a:cs typeface="Microsoft Sans Serif"/>
              </a:rPr>
              <a:t>er</a:t>
            </a:r>
            <a:r>
              <a:rPr sz="3200" spc="-254" dirty="0">
                <a:latin typeface="Microsoft Sans Serif"/>
                <a:cs typeface="Microsoft Sans Serif"/>
              </a:rPr>
              <a:t>s</a:t>
            </a:r>
            <a:r>
              <a:rPr sz="3200" spc="-175" dirty="0">
                <a:latin typeface="Microsoft Sans Serif"/>
                <a:cs typeface="Microsoft Sans Serif"/>
              </a:rPr>
              <a:t>io</a:t>
            </a:r>
            <a:r>
              <a:rPr sz="3200" spc="-245" dirty="0">
                <a:latin typeface="Microsoft Sans Serif"/>
                <a:cs typeface="Microsoft Sans Serif"/>
              </a:rPr>
              <a:t>n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of</a:t>
            </a:r>
            <a:r>
              <a:rPr sz="3200" spc="135" dirty="0">
                <a:latin typeface="Microsoft Sans Serif"/>
                <a:cs typeface="Microsoft Sans Serif"/>
              </a:rPr>
              <a:t> </a:t>
            </a:r>
            <a:r>
              <a:rPr sz="3200" spc="-545" dirty="0" smtClean="0">
                <a:latin typeface="Microsoft Sans Serif"/>
                <a:cs typeface="Microsoft Sans Serif"/>
              </a:rPr>
              <a:t>B</a:t>
            </a:r>
            <a:r>
              <a:rPr lang="en-IN" sz="3200" spc="-545" dirty="0" smtClean="0">
                <a:latin typeface="Microsoft Sans Serif"/>
                <a:cs typeface="Microsoft Sans Serif"/>
              </a:rPr>
              <a:t> </a:t>
            </a:r>
            <a:r>
              <a:rPr sz="3150" spc="-30" baseline="25132" dirty="0" smtClean="0">
                <a:latin typeface="Microsoft Sans Serif"/>
                <a:cs typeface="Microsoft Sans Serif"/>
              </a:rPr>
              <a:t>i</a:t>
            </a:r>
            <a:r>
              <a:rPr sz="3150" spc="7" baseline="25132" dirty="0" smtClean="0">
                <a:latin typeface="Microsoft Sans Serif"/>
                <a:cs typeface="Microsoft Sans Serif"/>
              </a:rPr>
              <a:t>-</a:t>
            </a:r>
            <a:r>
              <a:rPr sz="3150" spc="15" baseline="25132" dirty="0" smtClean="0">
                <a:latin typeface="Microsoft Sans Serif"/>
                <a:cs typeface="Microsoft Sans Serif"/>
              </a:rPr>
              <a:t>1</a:t>
            </a:r>
            <a:endParaRPr sz="3150" baseline="25132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4616695"/>
            <a:ext cx="7342977" cy="71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1042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1312" y="143202"/>
            <a:ext cx="8552815" cy="6715125"/>
            <a:chOff x="591312" y="143202"/>
            <a:chExt cx="8552815" cy="6715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9279" y="143202"/>
              <a:ext cx="5652890" cy="586894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67484" y="1510283"/>
              <a:ext cx="5413375" cy="4128770"/>
            </a:xfrm>
            <a:custGeom>
              <a:avLst/>
              <a:gdLst/>
              <a:ahLst/>
              <a:cxnLst/>
              <a:rect l="l" t="t" r="r" b="b"/>
              <a:pathLst>
                <a:path w="5413375" h="4128770">
                  <a:moveTo>
                    <a:pt x="1712963" y="1094232"/>
                  </a:moveTo>
                  <a:lnTo>
                    <a:pt x="0" y="1094232"/>
                  </a:lnTo>
                  <a:lnTo>
                    <a:pt x="0" y="1892808"/>
                  </a:lnTo>
                  <a:lnTo>
                    <a:pt x="1712963" y="1892808"/>
                  </a:lnTo>
                  <a:lnTo>
                    <a:pt x="1712963" y="1094232"/>
                  </a:lnTo>
                  <a:close/>
                </a:path>
                <a:path w="5413375" h="4128770">
                  <a:moveTo>
                    <a:pt x="1740408" y="2199132"/>
                  </a:moveTo>
                  <a:lnTo>
                    <a:pt x="27432" y="2199132"/>
                  </a:lnTo>
                  <a:lnTo>
                    <a:pt x="27432" y="2997708"/>
                  </a:lnTo>
                  <a:lnTo>
                    <a:pt x="1740408" y="2997708"/>
                  </a:lnTo>
                  <a:lnTo>
                    <a:pt x="1740408" y="2199132"/>
                  </a:lnTo>
                  <a:close/>
                </a:path>
                <a:path w="5413375" h="4128770">
                  <a:moveTo>
                    <a:pt x="1755635" y="3316224"/>
                  </a:moveTo>
                  <a:lnTo>
                    <a:pt x="42672" y="3316224"/>
                  </a:lnTo>
                  <a:lnTo>
                    <a:pt x="42672" y="4114800"/>
                  </a:lnTo>
                  <a:lnTo>
                    <a:pt x="1755635" y="4114800"/>
                  </a:lnTo>
                  <a:lnTo>
                    <a:pt x="1755635" y="3316224"/>
                  </a:lnTo>
                  <a:close/>
                </a:path>
                <a:path w="5413375" h="4128770">
                  <a:moveTo>
                    <a:pt x="3547872" y="0"/>
                  </a:moveTo>
                  <a:lnTo>
                    <a:pt x="1834896" y="0"/>
                  </a:lnTo>
                  <a:lnTo>
                    <a:pt x="1834896" y="798576"/>
                  </a:lnTo>
                  <a:lnTo>
                    <a:pt x="3547872" y="798576"/>
                  </a:lnTo>
                  <a:lnTo>
                    <a:pt x="3547872" y="0"/>
                  </a:lnTo>
                  <a:close/>
                </a:path>
                <a:path w="5413375" h="4128770">
                  <a:moveTo>
                    <a:pt x="3569208" y="3316224"/>
                  </a:moveTo>
                  <a:lnTo>
                    <a:pt x="1856232" y="3316224"/>
                  </a:lnTo>
                  <a:lnTo>
                    <a:pt x="1856232" y="4114800"/>
                  </a:lnTo>
                  <a:lnTo>
                    <a:pt x="3569208" y="4114800"/>
                  </a:lnTo>
                  <a:lnTo>
                    <a:pt x="3569208" y="3316224"/>
                  </a:lnTo>
                  <a:close/>
                </a:path>
                <a:path w="5413375" h="4128770">
                  <a:moveTo>
                    <a:pt x="3569208" y="2197608"/>
                  </a:moveTo>
                  <a:lnTo>
                    <a:pt x="1856232" y="2197608"/>
                  </a:lnTo>
                  <a:lnTo>
                    <a:pt x="1856232" y="2996184"/>
                  </a:lnTo>
                  <a:lnTo>
                    <a:pt x="3569208" y="2996184"/>
                  </a:lnTo>
                  <a:lnTo>
                    <a:pt x="3569208" y="2197608"/>
                  </a:lnTo>
                  <a:close/>
                </a:path>
                <a:path w="5413375" h="4128770">
                  <a:moveTo>
                    <a:pt x="3569208" y="1095756"/>
                  </a:moveTo>
                  <a:lnTo>
                    <a:pt x="1856232" y="1095756"/>
                  </a:lnTo>
                  <a:lnTo>
                    <a:pt x="1856232" y="1894332"/>
                  </a:lnTo>
                  <a:lnTo>
                    <a:pt x="3569208" y="1894332"/>
                  </a:lnTo>
                  <a:lnTo>
                    <a:pt x="3569208" y="1095756"/>
                  </a:lnTo>
                  <a:close/>
                </a:path>
                <a:path w="5413375" h="4128770">
                  <a:moveTo>
                    <a:pt x="5369052" y="3329940"/>
                  </a:moveTo>
                  <a:lnTo>
                    <a:pt x="3656076" y="3329940"/>
                  </a:lnTo>
                  <a:lnTo>
                    <a:pt x="3656076" y="4128516"/>
                  </a:lnTo>
                  <a:lnTo>
                    <a:pt x="5369052" y="4128516"/>
                  </a:lnTo>
                  <a:lnTo>
                    <a:pt x="5369052" y="3329940"/>
                  </a:lnTo>
                  <a:close/>
                </a:path>
                <a:path w="5413375" h="4128770">
                  <a:moveTo>
                    <a:pt x="5384292" y="2197608"/>
                  </a:moveTo>
                  <a:lnTo>
                    <a:pt x="3671316" y="2197608"/>
                  </a:lnTo>
                  <a:lnTo>
                    <a:pt x="3671316" y="2996184"/>
                  </a:lnTo>
                  <a:lnTo>
                    <a:pt x="5384292" y="2996184"/>
                  </a:lnTo>
                  <a:lnTo>
                    <a:pt x="5384292" y="2197608"/>
                  </a:lnTo>
                  <a:close/>
                </a:path>
                <a:path w="5413375" h="4128770">
                  <a:moveTo>
                    <a:pt x="5384292" y="19812"/>
                  </a:moveTo>
                  <a:lnTo>
                    <a:pt x="3671316" y="19812"/>
                  </a:lnTo>
                  <a:lnTo>
                    <a:pt x="3671316" y="818388"/>
                  </a:lnTo>
                  <a:lnTo>
                    <a:pt x="5384292" y="818388"/>
                  </a:lnTo>
                  <a:lnTo>
                    <a:pt x="5384292" y="19812"/>
                  </a:lnTo>
                  <a:close/>
                </a:path>
                <a:path w="5413375" h="4128770">
                  <a:moveTo>
                    <a:pt x="5413248" y="1095756"/>
                  </a:moveTo>
                  <a:lnTo>
                    <a:pt x="3700272" y="1095756"/>
                  </a:lnTo>
                  <a:lnTo>
                    <a:pt x="3700272" y="1894332"/>
                  </a:lnTo>
                  <a:lnTo>
                    <a:pt x="5413248" y="1894332"/>
                  </a:lnTo>
                  <a:lnTo>
                    <a:pt x="5413248" y="10957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2956" y="6028942"/>
              <a:ext cx="6095621" cy="829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71455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1312" y="143202"/>
            <a:ext cx="8552815" cy="6715125"/>
            <a:chOff x="591312" y="143202"/>
            <a:chExt cx="8552815" cy="6715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9279" y="143202"/>
              <a:ext cx="5652890" cy="586894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2956" y="6028942"/>
              <a:ext cx="6095621" cy="829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698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58146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409" dirty="0">
                <a:solidFill>
                  <a:srgbClr val="003399"/>
                </a:solidFill>
                <a:latin typeface="Arial"/>
                <a:cs typeface="Arial"/>
              </a:rPr>
              <a:t>Fun</a:t>
            </a:r>
            <a:r>
              <a:rPr sz="4400" i="0" spc="-400" dirty="0">
                <a:solidFill>
                  <a:srgbClr val="003399"/>
                </a:solidFill>
                <a:latin typeface="Arial"/>
                <a:cs typeface="Arial"/>
              </a:rPr>
              <a:t>d</a:t>
            </a:r>
            <a:r>
              <a:rPr sz="4400" i="0" spc="-320" dirty="0">
                <a:solidFill>
                  <a:srgbClr val="003399"/>
                </a:solidFill>
                <a:latin typeface="Arial"/>
                <a:cs typeface="Arial"/>
              </a:rPr>
              <a:t>am</a:t>
            </a:r>
            <a:r>
              <a:rPr sz="4400" i="0" spc="-24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400" i="0" spc="-220" dirty="0">
                <a:solidFill>
                  <a:srgbClr val="003399"/>
                </a:solidFill>
                <a:latin typeface="Arial"/>
                <a:cs typeface="Arial"/>
              </a:rPr>
              <a:t>ntal</a:t>
            </a:r>
            <a:r>
              <a:rPr sz="4400" i="0" spc="-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310" dirty="0">
                <a:solidFill>
                  <a:srgbClr val="003399"/>
                </a:solidFill>
                <a:latin typeface="Arial"/>
                <a:cs typeface="Arial"/>
              </a:rPr>
              <a:t>Op</a:t>
            </a:r>
            <a:r>
              <a:rPr sz="4400" i="0" spc="-23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400" i="0" spc="-290" dirty="0">
                <a:solidFill>
                  <a:srgbClr val="003399"/>
                </a:solidFill>
                <a:latin typeface="Arial"/>
                <a:cs typeface="Arial"/>
              </a:rPr>
              <a:t>r</a:t>
            </a:r>
            <a:r>
              <a:rPr sz="4400" i="0" spc="-45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i="0" spc="-335" dirty="0">
                <a:solidFill>
                  <a:srgbClr val="003399"/>
                </a:solidFill>
                <a:latin typeface="Arial"/>
                <a:cs typeface="Arial"/>
              </a:rPr>
              <a:t>tions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7" y="1611833"/>
            <a:ext cx="7810500" cy="4271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221615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75" dirty="0">
                <a:latin typeface="Microsoft Sans Serif"/>
                <a:cs typeface="Microsoft Sans Serif"/>
              </a:rPr>
              <a:t>Fundamentally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35" dirty="0">
                <a:latin typeface="Microsoft Sans Serif"/>
                <a:cs typeface="Microsoft Sans Serif"/>
              </a:rPr>
              <a:t>morphological</a:t>
            </a:r>
            <a:r>
              <a:rPr sz="2900" spc="-5" dirty="0">
                <a:latin typeface="Microsoft Sans Serif"/>
                <a:cs typeface="Microsoft Sans Serif"/>
              </a:rPr>
              <a:t> </a:t>
            </a:r>
            <a:r>
              <a:rPr sz="2900" spc="-155" dirty="0">
                <a:latin typeface="Microsoft Sans Serif"/>
                <a:cs typeface="Microsoft Sans Serif"/>
              </a:rPr>
              <a:t>image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210" dirty="0">
                <a:latin typeface="Microsoft Sans Serif"/>
                <a:cs typeface="Microsoft Sans Serif"/>
              </a:rPr>
              <a:t>processing</a:t>
            </a:r>
            <a:r>
              <a:rPr sz="2900" spc="-5" dirty="0">
                <a:latin typeface="Microsoft Sans Serif"/>
                <a:cs typeface="Microsoft Sans Serif"/>
              </a:rPr>
              <a:t> </a:t>
            </a:r>
            <a:r>
              <a:rPr sz="2900" spc="-260" dirty="0">
                <a:latin typeface="Microsoft Sans Serif"/>
                <a:cs typeface="Microsoft Sans Serif"/>
              </a:rPr>
              <a:t>is </a:t>
            </a:r>
            <a:r>
              <a:rPr sz="2900" spc="-755" dirty="0">
                <a:latin typeface="Microsoft Sans Serif"/>
                <a:cs typeface="Microsoft Sans Serif"/>
              </a:rPr>
              <a:t> </a:t>
            </a:r>
            <a:r>
              <a:rPr sz="2900" spc="-105" dirty="0">
                <a:latin typeface="Microsoft Sans Serif"/>
                <a:cs typeface="Microsoft Sans Serif"/>
              </a:rPr>
              <a:t>very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120" dirty="0">
                <a:latin typeface="Microsoft Sans Serif"/>
                <a:cs typeface="Microsoft Sans Serif"/>
              </a:rPr>
              <a:t>like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85" dirty="0">
                <a:latin typeface="Microsoft Sans Serif"/>
                <a:cs typeface="Microsoft Sans Serif"/>
              </a:rPr>
              <a:t>spatial</a:t>
            </a:r>
            <a:r>
              <a:rPr sz="2900" dirty="0">
                <a:latin typeface="Microsoft Sans Serif"/>
                <a:cs typeface="Microsoft Sans Serif"/>
              </a:rPr>
              <a:t> </a:t>
            </a:r>
            <a:r>
              <a:rPr sz="2900" spc="-50" dirty="0">
                <a:latin typeface="Microsoft Sans Serif"/>
                <a:cs typeface="Microsoft Sans Serif"/>
              </a:rPr>
              <a:t>filtering</a:t>
            </a:r>
            <a:endParaRPr sz="2900">
              <a:latin typeface="Microsoft Sans Serif"/>
              <a:cs typeface="Microsoft Sans Serif"/>
            </a:endParaRPr>
          </a:p>
          <a:p>
            <a:pPr marL="332740" marR="5080" indent="-320675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335" dirty="0">
                <a:latin typeface="Microsoft Sans Serif"/>
                <a:cs typeface="Microsoft Sans Serif"/>
              </a:rPr>
              <a:t>The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70" dirty="0">
                <a:latin typeface="Microsoft Sans Serif"/>
                <a:cs typeface="Microsoft Sans Serif"/>
              </a:rPr>
              <a:t>structuring</a:t>
            </a:r>
            <a:r>
              <a:rPr sz="2900" spc="-5" dirty="0">
                <a:latin typeface="Microsoft Sans Serif"/>
                <a:cs typeface="Microsoft Sans Serif"/>
              </a:rPr>
              <a:t> </a:t>
            </a:r>
            <a:r>
              <a:rPr sz="2900" spc="-195" dirty="0">
                <a:latin typeface="Microsoft Sans Serif"/>
                <a:cs typeface="Microsoft Sans Serif"/>
              </a:rPr>
              <a:t>element</a:t>
            </a:r>
            <a:r>
              <a:rPr sz="2900" spc="35" dirty="0">
                <a:latin typeface="Microsoft Sans Serif"/>
                <a:cs typeface="Microsoft Sans Serif"/>
              </a:rPr>
              <a:t> </a:t>
            </a:r>
            <a:r>
              <a:rPr sz="2900" spc="-260" dirty="0">
                <a:latin typeface="Microsoft Sans Serif"/>
                <a:cs typeface="Microsoft Sans Serif"/>
              </a:rPr>
              <a:t>is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215" dirty="0">
                <a:latin typeface="Microsoft Sans Serif"/>
                <a:cs typeface="Microsoft Sans Serif"/>
              </a:rPr>
              <a:t>moved</a:t>
            </a:r>
            <a:r>
              <a:rPr sz="2900" spc="35" dirty="0">
                <a:latin typeface="Microsoft Sans Serif"/>
                <a:cs typeface="Microsoft Sans Serif"/>
              </a:rPr>
              <a:t> </a:t>
            </a:r>
            <a:r>
              <a:rPr sz="2900" spc="-254" dirty="0">
                <a:latin typeface="Microsoft Sans Serif"/>
                <a:cs typeface="Microsoft Sans Serif"/>
              </a:rPr>
              <a:t>across</a:t>
            </a:r>
            <a:r>
              <a:rPr sz="2900" dirty="0">
                <a:latin typeface="Microsoft Sans Serif"/>
                <a:cs typeface="Microsoft Sans Serif"/>
              </a:rPr>
              <a:t> </a:t>
            </a:r>
            <a:r>
              <a:rPr sz="2900" spc="-114" dirty="0">
                <a:latin typeface="Microsoft Sans Serif"/>
                <a:cs typeface="Microsoft Sans Serif"/>
              </a:rPr>
              <a:t>every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60" dirty="0">
                <a:latin typeface="Microsoft Sans Serif"/>
                <a:cs typeface="Microsoft Sans Serif"/>
              </a:rPr>
              <a:t>pixel </a:t>
            </a:r>
            <a:r>
              <a:rPr sz="2900" spc="-755" dirty="0">
                <a:latin typeface="Microsoft Sans Serif"/>
                <a:cs typeface="Microsoft Sans Serif"/>
              </a:rPr>
              <a:t> </a:t>
            </a:r>
            <a:r>
              <a:rPr sz="2900" spc="-185" dirty="0">
                <a:latin typeface="Microsoft Sans Serif"/>
                <a:cs typeface="Microsoft Sans Serif"/>
              </a:rPr>
              <a:t>in</a:t>
            </a:r>
            <a:r>
              <a:rPr sz="2900" spc="-180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-170" dirty="0">
                <a:latin typeface="Microsoft Sans Serif"/>
                <a:cs typeface="Microsoft Sans Serif"/>
              </a:rPr>
              <a:t> </a:t>
            </a:r>
            <a:r>
              <a:rPr sz="2900" spc="-75" dirty="0">
                <a:latin typeface="Microsoft Sans Serif"/>
                <a:cs typeface="Microsoft Sans Serif"/>
              </a:rPr>
              <a:t>original </a:t>
            </a:r>
            <a:r>
              <a:rPr sz="2900" spc="-155" dirty="0">
                <a:latin typeface="Microsoft Sans Serif"/>
                <a:cs typeface="Microsoft Sans Serif"/>
              </a:rPr>
              <a:t>image </a:t>
            </a:r>
            <a:r>
              <a:rPr sz="2900" spc="-90" dirty="0">
                <a:latin typeface="Microsoft Sans Serif"/>
                <a:cs typeface="Microsoft Sans Serif"/>
              </a:rPr>
              <a:t>to </a:t>
            </a:r>
            <a:r>
              <a:rPr sz="2900" spc="-110" dirty="0">
                <a:latin typeface="Microsoft Sans Serif"/>
                <a:cs typeface="Microsoft Sans Serif"/>
              </a:rPr>
              <a:t>give </a:t>
            </a:r>
            <a:r>
              <a:rPr sz="2900" spc="-10" dirty="0">
                <a:latin typeface="Microsoft Sans Serif"/>
                <a:cs typeface="Microsoft Sans Serif"/>
              </a:rPr>
              <a:t>a </a:t>
            </a:r>
            <a:r>
              <a:rPr sz="2900" spc="-60" dirty="0">
                <a:latin typeface="Microsoft Sans Serif"/>
                <a:cs typeface="Microsoft Sans Serif"/>
              </a:rPr>
              <a:t>pixel </a:t>
            </a:r>
            <a:r>
              <a:rPr sz="2900" spc="-185" dirty="0">
                <a:latin typeface="Microsoft Sans Serif"/>
                <a:cs typeface="Microsoft Sans Serif"/>
              </a:rPr>
              <a:t>in</a:t>
            </a:r>
            <a:r>
              <a:rPr sz="2900" spc="-180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a </a:t>
            </a:r>
            <a:r>
              <a:rPr sz="2900" spc="-245" dirty="0">
                <a:latin typeface="Microsoft Sans Serif"/>
                <a:cs typeface="Microsoft Sans Serif"/>
              </a:rPr>
              <a:t>new </a:t>
            </a:r>
            <a:r>
              <a:rPr sz="2900" spc="-240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p</a:t>
            </a:r>
            <a:r>
              <a:rPr sz="2900" spc="-55" dirty="0">
                <a:latin typeface="Microsoft Sans Serif"/>
                <a:cs typeface="Microsoft Sans Serif"/>
              </a:rPr>
              <a:t>r</a:t>
            </a:r>
            <a:r>
              <a:rPr sz="2900" spc="-260" dirty="0">
                <a:latin typeface="Microsoft Sans Serif"/>
                <a:cs typeface="Microsoft Sans Serif"/>
              </a:rPr>
              <a:t>ocessed</a:t>
            </a:r>
            <a:r>
              <a:rPr sz="2900" spc="-15" dirty="0">
                <a:latin typeface="Microsoft Sans Serif"/>
                <a:cs typeface="Microsoft Sans Serif"/>
              </a:rPr>
              <a:t> </a:t>
            </a:r>
            <a:r>
              <a:rPr sz="2900" spc="-140" dirty="0">
                <a:latin typeface="Microsoft Sans Serif"/>
                <a:cs typeface="Microsoft Sans Serif"/>
              </a:rPr>
              <a:t>ima</a:t>
            </a:r>
            <a:r>
              <a:rPr sz="2900" spc="-195" dirty="0">
                <a:latin typeface="Microsoft Sans Serif"/>
                <a:cs typeface="Microsoft Sans Serif"/>
              </a:rPr>
              <a:t>g</a:t>
            </a:r>
            <a:r>
              <a:rPr sz="2900" spc="-165" dirty="0">
                <a:latin typeface="Microsoft Sans Serif"/>
                <a:cs typeface="Microsoft Sans Serif"/>
              </a:rPr>
              <a:t>e</a:t>
            </a:r>
            <a:endParaRPr sz="2900">
              <a:latin typeface="Microsoft Sans Serif"/>
              <a:cs typeface="Microsoft Sans Serif"/>
            </a:endParaRPr>
          </a:p>
          <a:p>
            <a:pPr marL="332740" marR="1217930" indent="-320675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335" dirty="0">
                <a:latin typeface="Microsoft Sans Serif"/>
                <a:cs typeface="Microsoft Sans Serif"/>
              </a:rPr>
              <a:t>The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240" dirty="0">
                <a:latin typeface="Microsoft Sans Serif"/>
                <a:cs typeface="Microsoft Sans Serif"/>
              </a:rPr>
              <a:t>v</a:t>
            </a:r>
            <a:r>
              <a:rPr sz="2900" spc="-135" dirty="0">
                <a:latin typeface="Microsoft Sans Serif"/>
                <a:cs typeface="Microsoft Sans Serif"/>
              </a:rPr>
              <a:t>alue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dirty="0">
                <a:latin typeface="Microsoft Sans Serif"/>
                <a:cs typeface="Microsoft Sans Serif"/>
              </a:rPr>
              <a:t>of</a:t>
            </a:r>
            <a:r>
              <a:rPr sz="2900" spc="114" dirty="0">
                <a:latin typeface="Microsoft Sans Serif"/>
                <a:cs typeface="Microsoft Sans Serif"/>
              </a:rPr>
              <a:t> </a:t>
            </a:r>
            <a:r>
              <a:rPr sz="2900" spc="-220" dirty="0">
                <a:latin typeface="Microsoft Sans Serif"/>
                <a:cs typeface="Microsoft Sans Serif"/>
              </a:rPr>
              <a:t>this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254" dirty="0">
                <a:latin typeface="Microsoft Sans Serif"/>
                <a:cs typeface="Microsoft Sans Serif"/>
              </a:rPr>
              <a:t>n</a:t>
            </a:r>
            <a:r>
              <a:rPr sz="2900" spc="-320" dirty="0">
                <a:latin typeface="Microsoft Sans Serif"/>
                <a:cs typeface="Microsoft Sans Serif"/>
              </a:rPr>
              <a:t>e</a:t>
            </a:r>
            <a:r>
              <a:rPr sz="2900" spc="-160" dirty="0">
                <a:latin typeface="Microsoft Sans Serif"/>
                <a:cs typeface="Microsoft Sans Serif"/>
              </a:rPr>
              <a:t>w</a:t>
            </a:r>
            <a:r>
              <a:rPr sz="2900" spc="35" dirty="0">
                <a:latin typeface="Microsoft Sans Serif"/>
                <a:cs typeface="Microsoft Sans Serif"/>
              </a:rPr>
              <a:t> </a:t>
            </a:r>
            <a:r>
              <a:rPr sz="2900" spc="-15" dirty="0">
                <a:latin typeface="Microsoft Sans Serif"/>
                <a:cs typeface="Microsoft Sans Serif"/>
              </a:rPr>
              <a:t>pi</a:t>
            </a:r>
            <a:r>
              <a:rPr sz="2900" spc="-70" dirty="0">
                <a:latin typeface="Microsoft Sans Serif"/>
                <a:cs typeface="Microsoft Sans Serif"/>
              </a:rPr>
              <a:t>x</a:t>
            </a:r>
            <a:r>
              <a:rPr sz="2900" spc="-95" dirty="0">
                <a:latin typeface="Microsoft Sans Serif"/>
                <a:cs typeface="Microsoft Sans Serif"/>
              </a:rPr>
              <a:t>el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65" dirty="0">
                <a:latin typeface="Microsoft Sans Serif"/>
                <a:cs typeface="Microsoft Sans Serif"/>
              </a:rPr>
              <a:t>de</a:t>
            </a:r>
            <a:r>
              <a:rPr sz="2900" spc="-60" dirty="0">
                <a:latin typeface="Microsoft Sans Serif"/>
                <a:cs typeface="Microsoft Sans Serif"/>
              </a:rPr>
              <a:t>p</a:t>
            </a:r>
            <a:r>
              <a:rPr sz="2900" spc="-250" dirty="0">
                <a:latin typeface="Microsoft Sans Serif"/>
                <a:cs typeface="Microsoft Sans Serif"/>
              </a:rPr>
              <a:t>ends</a:t>
            </a:r>
            <a:r>
              <a:rPr sz="2900" dirty="0">
                <a:latin typeface="Microsoft Sans Serif"/>
                <a:cs typeface="Microsoft Sans Serif"/>
              </a:rPr>
              <a:t> </a:t>
            </a:r>
            <a:r>
              <a:rPr sz="2900" spc="-254" dirty="0">
                <a:latin typeface="Microsoft Sans Serif"/>
                <a:cs typeface="Microsoft Sans Serif"/>
              </a:rPr>
              <a:t>on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45" dirty="0">
                <a:latin typeface="Microsoft Sans Serif"/>
                <a:cs typeface="Microsoft Sans Serif"/>
              </a:rPr>
              <a:t>the  </a:t>
            </a:r>
            <a:r>
              <a:rPr sz="2900" spc="-100" dirty="0">
                <a:latin typeface="Microsoft Sans Serif"/>
                <a:cs typeface="Microsoft Sans Serif"/>
              </a:rPr>
              <a:t>operation</a:t>
            </a:r>
            <a:r>
              <a:rPr sz="2900" spc="-5" dirty="0">
                <a:latin typeface="Microsoft Sans Serif"/>
                <a:cs typeface="Microsoft Sans Serif"/>
              </a:rPr>
              <a:t> </a:t>
            </a:r>
            <a:r>
              <a:rPr sz="2900" spc="-95" dirty="0">
                <a:latin typeface="Microsoft Sans Serif"/>
                <a:cs typeface="Microsoft Sans Serif"/>
              </a:rPr>
              <a:t>performed</a:t>
            </a:r>
            <a:endParaRPr sz="29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235" dirty="0">
                <a:latin typeface="Microsoft Sans Serif"/>
                <a:cs typeface="Microsoft Sans Serif"/>
              </a:rPr>
              <a:t>There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60" dirty="0">
                <a:latin typeface="Microsoft Sans Serif"/>
                <a:cs typeface="Microsoft Sans Serif"/>
              </a:rPr>
              <a:t>are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50" dirty="0">
                <a:latin typeface="Microsoft Sans Serif"/>
                <a:cs typeface="Microsoft Sans Serif"/>
              </a:rPr>
              <a:t>t</a:t>
            </a:r>
            <a:r>
              <a:rPr sz="2900" spc="-195" dirty="0">
                <a:latin typeface="Microsoft Sans Serif"/>
                <a:cs typeface="Microsoft Sans Serif"/>
              </a:rPr>
              <a:t>w</a:t>
            </a:r>
            <a:r>
              <a:rPr sz="2900" spc="-165" dirty="0">
                <a:latin typeface="Microsoft Sans Serif"/>
                <a:cs typeface="Microsoft Sans Serif"/>
              </a:rPr>
              <a:t>o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5" dirty="0">
                <a:latin typeface="Microsoft Sans Serif"/>
                <a:cs typeface="Microsoft Sans Serif"/>
              </a:rPr>
              <a:t>b</a:t>
            </a:r>
            <a:r>
              <a:rPr sz="2900" spc="-10" dirty="0">
                <a:latin typeface="Microsoft Sans Serif"/>
                <a:cs typeface="Microsoft Sans Serif"/>
              </a:rPr>
              <a:t>a</a:t>
            </a:r>
            <a:r>
              <a:rPr sz="2900" spc="-285" dirty="0">
                <a:latin typeface="Microsoft Sans Serif"/>
                <a:cs typeface="Microsoft Sans Serif"/>
              </a:rPr>
              <a:t>sic</a:t>
            </a:r>
            <a:r>
              <a:rPr sz="2900" spc="-5" dirty="0">
                <a:latin typeface="Microsoft Sans Serif"/>
                <a:cs typeface="Microsoft Sans Serif"/>
              </a:rPr>
              <a:t> </a:t>
            </a:r>
            <a:r>
              <a:rPr sz="2900" spc="-150" dirty="0">
                <a:latin typeface="Microsoft Sans Serif"/>
                <a:cs typeface="Microsoft Sans Serif"/>
              </a:rPr>
              <a:t>morpholo</a:t>
            </a:r>
            <a:r>
              <a:rPr sz="2900" spc="-155" dirty="0">
                <a:latin typeface="Microsoft Sans Serif"/>
                <a:cs typeface="Microsoft Sans Serif"/>
              </a:rPr>
              <a:t>g</a:t>
            </a:r>
            <a:r>
              <a:rPr sz="2900" spc="-120" dirty="0">
                <a:latin typeface="Microsoft Sans Serif"/>
                <a:cs typeface="Microsoft Sans Serif"/>
              </a:rPr>
              <a:t>ica</a:t>
            </a:r>
            <a:r>
              <a:rPr sz="2900" spc="-60" dirty="0">
                <a:latin typeface="Microsoft Sans Serif"/>
                <a:cs typeface="Microsoft Sans Serif"/>
              </a:rPr>
              <a:t>l</a:t>
            </a:r>
            <a:r>
              <a:rPr sz="2900" spc="-5" dirty="0">
                <a:latin typeface="Microsoft Sans Serif"/>
                <a:cs typeface="Microsoft Sans Serif"/>
              </a:rPr>
              <a:t> </a:t>
            </a:r>
            <a:r>
              <a:rPr sz="2900" spc="-95" dirty="0">
                <a:latin typeface="Microsoft Sans Serif"/>
                <a:cs typeface="Microsoft Sans Serif"/>
              </a:rPr>
              <a:t>ope</a:t>
            </a:r>
            <a:r>
              <a:rPr sz="2900" spc="-75" dirty="0">
                <a:latin typeface="Microsoft Sans Serif"/>
                <a:cs typeface="Microsoft Sans Serif"/>
              </a:rPr>
              <a:t>r</a:t>
            </a:r>
            <a:r>
              <a:rPr sz="2900" spc="-20" dirty="0">
                <a:latin typeface="Microsoft Sans Serif"/>
                <a:cs typeface="Microsoft Sans Serif"/>
              </a:rPr>
              <a:t>a</a:t>
            </a:r>
            <a:r>
              <a:rPr sz="2900" spc="-5" dirty="0">
                <a:latin typeface="Microsoft Sans Serif"/>
                <a:cs typeface="Microsoft Sans Serif"/>
              </a:rPr>
              <a:t>t</a:t>
            </a:r>
            <a:r>
              <a:rPr sz="2900" spc="-245" dirty="0">
                <a:latin typeface="Microsoft Sans Serif"/>
                <a:cs typeface="Microsoft Sans Serif"/>
              </a:rPr>
              <a:t>ions:</a:t>
            </a:r>
            <a:endParaRPr sz="2900">
              <a:latin typeface="Microsoft Sans Serif"/>
              <a:cs typeface="Microsoft Sans Serif"/>
            </a:endParaRPr>
          </a:p>
          <a:p>
            <a:pPr marL="332740">
              <a:lnSpc>
                <a:spcPct val="100000"/>
              </a:lnSpc>
              <a:tabLst>
                <a:tab pos="1696720" algn="l"/>
              </a:tabLst>
            </a:pPr>
            <a:r>
              <a:rPr sz="2900" b="1" spc="-140" dirty="0">
                <a:solidFill>
                  <a:srgbClr val="C00000"/>
                </a:solidFill>
                <a:latin typeface="Arial"/>
                <a:cs typeface="Arial"/>
              </a:rPr>
              <a:t>dilation	</a:t>
            </a:r>
            <a:r>
              <a:rPr sz="2900" spc="-125" dirty="0">
                <a:latin typeface="Microsoft Sans Serif"/>
                <a:cs typeface="Microsoft Sans Serif"/>
              </a:rPr>
              <a:t>and</a:t>
            </a:r>
            <a:r>
              <a:rPr sz="2900" spc="-25" dirty="0">
                <a:latin typeface="Microsoft Sans Serif"/>
                <a:cs typeface="Microsoft Sans Serif"/>
              </a:rPr>
              <a:t> </a:t>
            </a:r>
            <a:r>
              <a:rPr sz="2900" b="1" spc="-204" dirty="0">
                <a:solidFill>
                  <a:srgbClr val="C00000"/>
                </a:solidFill>
                <a:latin typeface="Arial"/>
                <a:cs typeface="Arial"/>
              </a:rPr>
              <a:t>erosion</a:t>
            </a:r>
            <a:r>
              <a:rPr sz="2900" b="1" spc="-204" dirty="0">
                <a:latin typeface="Arial"/>
                <a:cs typeface="Arial"/>
              </a:rPr>
              <a:t>.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593953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Im</a:t>
            </a:r>
            <a:r>
              <a:rPr spc="-120" dirty="0"/>
              <a:t>a</a:t>
            </a:r>
            <a:r>
              <a:rPr spc="-350" dirty="0"/>
              <a:t>ge</a:t>
            </a:r>
            <a:r>
              <a:rPr spc="-50" dirty="0"/>
              <a:t> </a:t>
            </a:r>
            <a:r>
              <a:rPr spc="-380" dirty="0"/>
              <a:t>Thicke</a:t>
            </a:r>
            <a:r>
              <a:rPr spc="-434" dirty="0"/>
              <a:t>n</a:t>
            </a:r>
            <a:r>
              <a:rPr spc="-265"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610308"/>
            <a:ext cx="79673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325" dirty="0">
                <a:latin typeface="Microsoft Sans Serif"/>
                <a:cs typeface="Microsoft Sans Serif"/>
              </a:rPr>
              <a:t>Thi</a:t>
            </a:r>
            <a:r>
              <a:rPr sz="3200" spc="-290" dirty="0">
                <a:latin typeface="Microsoft Sans Serif"/>
                <a:cs typeface="Microsoft Sans Serif"/>
              </a:rPr>
              <a:t>c</a:t>
            </a:r>
            <a:r>
              <a:rPr sz="3200" spc="-265" dirty="0">
                <a:latin typeface="Microsoft Sans Serif"/>
                <a:cs typeface="Microsoft Sans Serif"/>
              </a:rPr>
              <a:t>k</a:t>
            </a:r>
            <a:r>
              <a:rPr sz="3200" spc="-245" dirty="0">
                <a:latin typeface="Microsoft Sans Serif"/>
                <a:cs typeface="Microsoft Sans Serif"/>
              </a:rPr>
              <a:t>en</a:t>
            </a:r>
            <a:r>
              <a:rPr sz="3200" spc="-95" dirty="0">
                <a:latin typeface="Microsoft Sans Serif"/>
                <a:cs typeface="Microsoft Sans Serif"/>
              </a:rPr>
              <a:t>i</a:t>
            </a:r>
            <a:r>
              <a:rPr sz="3200" spc="-395" dirty="0">
                <a:latin typeface="Microsoft Sans Serif"/>
                <a:cs typeface="Microsoft Sans Serif"/>
              </a:rPr>
              <a:t>n</a:t>
            </a:r>
            <a:r>
              <a:rPr sz="3200" spc="-15" dirty="0">
                <a:latin typeface="Microsoft Sans Serif"/>
                <a:cs typeface="Microsoft Sans Serif"/>
              </a:rPr>
              <a:t>g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185" dirty="0">
                <a:latin typeface="Microsoft Sans Serif"/>
                <a:cs typeface="Microsoft Sans Serif"/>
              </a:rPr>
              <a:t>i</a:t>
            </a:r>
            <a:r>
              <a:rPr sz="3200" spc="-385" dirty="0">
                <a:latin typeface="Microsoft Sans Serif"/>
                <a:cs typeface="Microsoft Sans Serif"/>
              </a:rPr>
              <a:t>s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the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85" dirty="0">
                <a:latin typeface="Microsoft Sans Serif"/>
                <a:cs typeface="Microsoft Sans Serif"/>
              </a:rPr>
              <a:t>morphol</a:t>
            </a:r>
            <a:r>
              <a:rPr sz="3200" spc="-195" dirty="0">
                <a:latin typeface="Microsoft Sans Serif"/>
                <a:cs typeface="Microsoft Sans Serif"/>
              </a:rPr>
              <a:t>o</a:t>
            </a:r>
            <a:r>
              <a:rPr sz="3200" spc="-35" dirty="0">
                <a:latin typeface="Microsoft Sans Serif"/>
                <a:cs typeface="Microsoft Sans Serif"/>
              </a:rPr>
              <a:t>g</a:t>
            </a:r>
            <a:r>
              <a:rPr sz="3200" spc="-130" dirty="0">
                <a:latin typeface="Microsoft Sans Serif"/>
                <a:cs typeface="Microsoft Sans Serif"/>
              </a:rPr>
              <a:t>ica</a:t>
            </a:r>
            <a:r>
              <a:rPr sz="3200" spc="-65" dirty="0">
                <a:latin typeface="Microsoft Sans Serif"/>
                <a:cs typeface="Microsoft Sans Serif"/>
              </a:rPr>
              <a:t>l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135" dirty="0">
                <a:latin typeface="Microsoft Sans Serif"/>
                <a:cs typeface="Microsoft Sans Serif"/>
              </a:rPr>
              <a:t>du</a:t>
            </a:r>
            <a:r>
              <a:rPr sz="3200" spc="-150" dirty="0">
                <a:latin typeface="Microsoft Sans Serif"/>
                <a:cs typeface="Microsoft Sans Serif"/>
              </a:rPr>
              <a:t>a</a:t>
            </a:r>
            <a:r>
              <a:rPr sz="3200" spc="-30" dirty="0">
                <a:latin typeface="Microsoft Sans Serif"/>
                <a:cs typeface="Microsoft Sans Serif"/>
              </a:rPr>
              <a:t>l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of</a:t>
            </a:r>
            <a:r>
              <a:rPr sz="3200" spc="130" dirty="0">
                <a:latin typeface="Microsoft Sans Serif"/>
                <a:cs typeface="Microsoft Sans Serif"/>
              </a:rPr>
              <a:t> </a:t>
            </a:r>
            <a:r>
              <a:rPr sz="3200" spc="-40" dirty="0">
                <a:latin typeface="Microsoft Sans Serif"/>
                <a:cs typeface="Microsoft Sans Serif"/>
              </a:rPr>
              <a:t>t</a:t>
            </a:r>
            <a:r>
              <a:rPr sz="3200" spc="-265" dirty="0">
                <a:latin typeface="Microsoft Sans Serif"/>
                <a:cs typeface="Microsoft Sans Serif"/>
              </a:rPr>
              <a:t>hinn</a:t>
            </a:r>
            <a:r>
              <a:rPr sz="3200" spc="-125" dirty="0">
                <a:latin typeface="Microsoft Sans Serif"/>
                <a:cs typeface="Microsoft Sans Serif"/>
              </a:rPr>
              <a:t>i</a:t>
            </a:r>
            <a:r>
              <a:rPr sz="3200" spc="-195" dirty="0">
                <a:latin typeface="Microsoft Sans Serif"/>
                <a:cs typeface="Microsoft Sans Serif"/>
              </a:rPr>
              <a:t>ng</a:t>
            </a:r>
            <a:endParaRPr sz="32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54807" y="2502407"/>
            <a:ext cx="3982720" cy="596265"/>
            <a:chOff x="2654807" y="2502407"/>
            <a:chExt cx="3982720" cy="5962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6999" y="2586037"/>
              <a:ext cx="3929251" cy="3714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660903" y="2508503"/>
              <a:ext cx="3970020" cy="584200"/>
            </a:xfrm>
            <a:custGeom>
              <a:avLst/>
              <a:gdLst/>
              <a:ahLst/>
              <a:cxnLst/>
              <a:rect l="l" t="t" r="r" b="b"/>
              <a:pathLst>
                <a:path w="3970020" h="584200">
                  <a:moveTo>
                    <a:pt x="0" y="583691"/>
                  </a:moveTo>
                  <a:lnTo>
                    <a:pt x="3970020" y="583691"/>
                  </a:lnTo>
                  <a:lnTo>
                    <a:pt x="3970020" y="0"/>
                  </a:lnTo>
                  <a:lnTo>
                    <a:pt x="0" y="0"/>
                  </a:lnTo>
                  <a:lnTo>
                    <a:pt x="0" y="583691"/>
                  </a:lnTo>
                  <a:close/>
                </a:path>
              </a:pathLst>
            </a:custGeom>
            <a:ln w="12192">
              <a:solidFill>
                <a:srgbClr val="005D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88340" y="3363848"/>
            <a:ext cx="789749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325" dirty="0">
                <a:latin typeface="Microsoft Sans Serif"/>
                <a:cs typeface="Microsoft Sans Serif"/>
              </a:rPr>
              <a:t>Thi</a:t>
            </a:r>
            <a:r>
              <a:rPr sz="3200" spc="-285" dirty="0">
                <a:latin typeface="Microsoft Sans Serif"/>
                <a:cs typeface="Microsoft Sans Serif"/>
              </a:rPr>
              <a:t>c</a:t>
            </a:r>
            <a:r>
              <a:rPr sz="3200" spc="-265" dirty="0">
                <a:latin typeface="Microsoft Sans Serif"/>
                <a:cs typeface="Microsoft Sans Serif"/>
              </a:rPr>
              <a:t>k</a:t>
            </a:r>
            <a:r>
              <a:rPr sz="3200" spc="-245" dirty="0">
                <a:latin typeface="Microsoft Sans Serif"/>
                <a:cs typeface="Microsoft Sans Serif"/>
              </a:rPr>
              <a:t>en</a:t>
            </a:r>
            <a:r>
              <a:rPr sz="3200" spc="-95" dirty="0">
                <a:latin typeface="Microsoft Sans Serif"/>
                <a:cs typeface="Microsoft Sans Serif"/>
              </a:rPr>
              <a:t>i</a:t>
            </a:r>
            <a:r>
              <a:rPr sz="3200" spc="-395" dirty="0">
                <a:latin typeface="Microsoft Sans Serif"/>
                <a:cs typeface="Microsoft Sans Serif"/>
              </a:rPr>
              <a:t>n</a:t>
            </a:r>
            <a:r>
              <a:rPr sz="3200" spc="-15" dirty="0">
                <a:latin typeface="Microsoft Sans Serif"/>
                <a:cs typeface="Microsoft Sans Serif"/>
              </a:rPr>
              <a:t>g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254" dirty="0">
                <a:latin typeface="Microsoft Sans Serif"/>
                <a:cs typeface="Microsoft Sans Serif"/>
              </a:rPr>
              <a:t>can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90" dirty="0">
                <a:latin typeface="Microsoft Sans Serif"/>
                <a:cs typeface="Microsoft Sans Serif"/>
              </a:rPr>
              <a:t>also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be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30" dirty="0">
                <a:latin typeface="Microsoft Sans Serif"/>
                <a:cs typeface="Microsoft Sans Serif"/>
              </a:rPr>
              <a:t>d</a:t>
            </a:r>
            <a:r>
              <a:rPr sz="3200" spc="-15" dirty="0">
                <a:latin typeface="Microsoft Sans Serif"/>
                <a:cs typeface="Microsoft Sans Serif"/>
              </a:rPr>
              <a:t>ef</a:t>
            </a:r>
            <a:r>
              <a:rPr sz="3200" spc="-5" dirty="0">
                <a:latin typeface="Microsoft Sans Serif"/>
                <a:cs typeface="Microsoft Sans Serif"/>
              </a:rPr>
              <a:t>i</a:t>
            </a:r>
            <a:r>
              <a:rPr sz="3200" spc="-190" dirty="0">
                <a:latin typeface="Microsoft Sans Serif"/>
                <a:cs typeface="Microsoft Sans Serif"/>
              </a:rPr>
              <a:t>ned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275" dirty="0">
                <a:latin typeface="Microsoft Sans Serif"/>
                <a:cs typeface="Microsoft Sans Serif"/>
              </a:rPr>
              <a:t>as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a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229" dirty="0">
                <a:latin typeface="Microsoft Sans Serif"/>
                <a:cs typeface="Microsoft Sans Serif"/>
              </a:rPr>
              <a:t>sequent</a:t>
            </a:r>
            <a:r>
              <a:rPr sz="3200" spc="-100" dirty="0">
                <a:latin typeface="Microsoft Sans Serif"/>
                <a:cs typeface="Microsoft Sans Serif"/>
              </a:rPr>
              <a:t>i</a:t>
            </a:r>
            <a:r>
              <a:rPr sz="3200" spc="-20" dirty="0">
                <a:latin typeface="Microsoft Sans Serif"/>
                <a:cs typeface="Microsoft Sans Serif"/>
              </a:rPr>
              <a:t>al  </a:t>
            </a:r>
            <a:r>
              <a:rPr sz="3200" spc="-114" dirty="0">
                <a:latin typeface="Microsoft Sans Serif"/>
                <a:cs typeface="Microsoft Sans Serif"/>
              </a:rPr>
              <a:t>operation</a:t>
            </a:r>
            <a:endParaRPr sz="32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83208" y="4712208"/>
            <a:ext cx="7169150" cy="862965"/>
            <a:chOff x="1283208" y="4712208"/>
            <a:chExt cx="7169150" cy="86296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5400" y="4767755"/>
              <a:ext cx="7130049" cy="69368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289304" y="4718304"/>
              <a:ext cx="7157084" cy="850900"/>
            </a:xfrm>
            <a:custGeom>
              <a:avLst/>
              <a:gdLst/>
              <a:ahLst/>
              <a:cxnLst/>
              <a:rect l="l" t="t" r="r" b="b"/>
              <a:pathLst>
                <a:path w="7157084" h="850900">
                  <a:moveTo>
                    <a:pt x="0" y="850392"/>
                  </a:moveTo>
                  <a:lnTo>
                    <a:pt x="7156704" y="850392"/>
                  </a:lnTo>
                  <a:lnTo>
                    <a:pt x="7156704" y="0"/>
                  </a:lnTo>
                  <a:lnTo>
                    <a:pt x="0" y="0"/>
                  </a:lnTo>
                  <a:lnTo>
                    <a:pt x="0" y="850392"/>
                  </a:lnTo>
                  <a:close/>
                </a:path>
              </a:pathLst>
            </a:custGeom>
            <a:ln w="12192">
              <a:solidFill>
                <a:srgbClr val="005D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0884326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6" y="344170"/>
            <a:ext cx="532841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Im</a:t>
            </a:r>
            <a:r>
              <a:rPr spc="-120" dirty="0"/>
              <a:t>a</a:t>
            </a:r>
            <a:r>
              <a:rPr spc="-350" dirty="0"/>
              <a:t>ge</a:t>
            </a:r>
            <a:r>
              <a:rPr spc="-50" dirty="0"/>
              <a:t> </a:t>
            </a:r>
            <a:r>
              <a:rPr spc="-380" dirty="0"/>
              <a:t>Thicke</a:t>
            </a:r>
            <a:r>
              <a:rPr spc="-434" dirty="0"/>
              <a:t>n</a:t>
            </a:r>
            <a:r>
              <a:rPr spc="-265" dirty="0"/>
              <a:t>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282" y="4396109"/>
            <a:ext cx="1953768" cy="2826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3287" y="1513898"/>
            <a:ext cx="7989570" cy="490347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70840" indent="-320675">
              <a:lnSpc>
                <a:spcPct val="100000"/>
              </a:lnSpc>
              <a:spcBef>
                <a:spcPts val="869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71475" algn="l"/>
              </a:tabLst>
            </a:pPr>
            <a:r>
              <a:rPr sz="3000" spc="-190" dirty="0">
                <a:latin typeface="Microsoft Sans Serif"/>
                <a:cs typeface="Microsoft Sans Serif"/>
              </a:rPr>
              <a:t>A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20" dirty="0">
                <a:latin typeface="Microsoft Sans Serif"/>
                <a:cs typeface="Microsoft Sans Serif"/>
              </a:rPr>
              <a:t>separate</a:t>
            </a:r>
            <a:r>
              <a:rPr sz="3000" spc="5" dirty="0">
                <a:latin typeface="Microsoft Sans Serif"/>
                <a:cs typeface="Microsoft Sans Serif"/>
              </a:rPr>
              <a:t> </a:t>
            </a:r>
            <a:r>
              <a:rPr sz="3000" spc="-125" dirty="0">
                <a:latin typeface="Microsoft Sans Serif"/>
                <a:cs typeface="Microsoft Sans Serif"/>
              </a:rPr>
              <a:t>algorithm</a:t>
            </a:r>
            <a:r>
              <a:rPr sz="3000" spc="15" dirty="0">
                <a:latin typeface="Microsoft Sans Serif"/>
                <a:cs typeface="Microsoft Sans Serif"/>
              </a:rPr>
              <a:t> </a:t>
            </a:r>
            <a:r>
              <a:rPr sz="3000" spc="-270" dirty="0">
                <a:latin typeface="Microsoft Sans Serif"/>
                <a:cs typeface="Microsoft Sans Serif"/>
              </a:rPr>
              <a:t>is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40" dirty="0">
                <a:latin typeface="Microsoft Sans Serif"/>
                <a:cs typeface="Microsoft Sans Serif"/>
              </a:rPr>
              <a:t>rarely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265" dirty="0">
                <a:latin typeface="Microsoft Sans Serif"/>
                <a:cs typeface="Microsoft Sans Serif"/>
              </a:rPr>
              <a:t>used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25" dirty="0">
                <a:latin typeface="Microsoft Sans Serif"/>
                <a:cs typeface="Microsoft Sans Serif"/>
              </a:rPr>
              <a:t>for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90" dirty="0">
                <a:latin typeface="Microsoft Sans Serif"/>
                <a:cs typeface="Microsoft Sans Serif"/>
              </a:rPr>
              <a:t>thickening</a:t>
            </a:r>
            <a:endParaRPr sz="3000">
              <a:latin typeface="Microsoft Sans Serif"/>
              <a:cs typeface="Microsoft Sans Serif"/>
            </a:endParaRPr>
          </a:p>
          <a:p>
            <a:pPr marL="370840" indent="-320675">
              <a:lnSpc>
                <a:spcPct val="100000"/>
              </a:lnSpc>
              <a:spcBef>
                <a:spcPts val="77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71475" algn="l"/>
              </a:tabLst>
            </a:pPr>
            <a:r>
              <a:rPr sz="3000" b="1" dirty="0">
                <a:solidFill>
                  <a:srgbClr val="005DA1"/>
                </a:solidFill>
                <a:latin typeface="Times New Roman"/>
                <a:cs typeface="Times New Roman"/>
              </a:rPr>
              <a:t>The</a:t>
            </a:r>
            <a:r>
              <a:rPr sz="3000" b="1" spc="-25" dirty="0">
                <a:solidFill>
                  <a:srgbClr val="005DA1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005DA1"/>
                </a:solidFill>
                <a:latin typeface="Times New Roman"/>
                <a:cs typeface="Times New Roman"/>
              </a:rPr>
              <a:t>usual</a:t>
            </a:r>
            <a:r>
              <a:rPr sz="3000" b="1" spc="-35" dirty="0">
                <a:solidFill>
                  <a:srgbClr val="005DA1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005DA1"/>
                </a:solidFill>
                <a:latin typeface="Times New Roman"/>
                <a:cs typeface="Times New Roman"/>
              </a:rPr>
              <a:t>procedure??</a:t>
            </a:r>
            <a:endParaRPr sz="3000">
              <a:latin typeface="Times New Roman"/>
              <a:cs typeface="Times New Roman"/>
            </a:endParaRPr>
          </a:p>
          <a:p>
            <a:pPr marL="370840" marR="17780" indent="-320675">
              <a:lnSpc>
                <a:spcPct val="100000"/>
              </a:lnSpc>
              <a:spcBef>
                <a:spcPts val="63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71475" algn="l"/>
              </a:tabLst>
            </a:pPr>
            <a:r>
              <a:rPr sz="3000" b="1" spc="-235" dirty="0">
                <a:solidFill>
                  <a:srgbClr val="C00000"/>
                </a:solidFill>
                <a:latin typeface="Arial"/>
                <a:cs typeface="Arial"/>
              </a:rPr>
              <a:t>Thin</a:t>
            </a:r>
            <a:r>
              <a:rPr sz="30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b="1" spc="-235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30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b="1" spc="-245" dirty="0">
                <a:solidFill>
                  <a:srgbClr val="C00000"/>
                </a:solidFill>
                <a:latin typeface="Arial"/>
                <a:cs typeface="Arial"/>
              </a:rPr>
              <a:t>background</a:t>
            </a:r>
            <a:r>
              <a:rPr sz="3000" b="1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b="1" spc="-155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3000" b="1" spc="1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b="1" spc="-235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30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b="1" spc="-280" dirty="0">
                <a:solidFill>
                  <a:srgbClr val="C00000"/>
                </a:solidFill>
                <a:latin typeface="Arial"/>
                <a:cs typeface="Arial"/>
              </a:rPr>
              <a:t>set</a:t>
            </a:r>
            <a:r>
              <a:rPr sz="30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b="1" spc="-150" dirty="0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sz="30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b="1" spc="-235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30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b="1" spc="-225" dirty="0">
                <a:solidFill>
                  <a:srgbClr val="C00000"/>
                </a:solidFill>
                <a:latin typeface="Arial"/>
                <a:cs typeface="Arial"/>
              </a:rPr>
              <a:t>questi</a:t>
            </a:r>
            <a:r>
              <a:rPr sz="3000" b="1" spc="-27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3000" b="1" spc="-24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3000" b="1" spc="-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b="1" spc="-160" dirty="0">
                <a:solidFill>
                  <a:srgbClr val="C00000"/>
                </a:solidFill>
                <a:latin typeface="Arial"/>
                <a:cs typeface="Arial"/>
              </a:rPr>
              <a:t>&amp;  </a:t>
            </a:r>
            <a:r>
              <a:rPr sz="3000" b="1" spc="-235" dirty="0">
                <a:solidFill>
                  <a:srgbClr val="C00000"/>
                </a:solidFill>
                <a:latin typeface="Arial"/>
                <a:cs typeface="Arial"/>
              </a:rPr>
              <a:t>then</a:t>
            </a:r>
            <a:r>
              <a:rPr sz="30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b="1" spc="-195" dirty="0">
                <a:solidFill>
                  <a:srgbClr val="C00000"/>
                </a:solidFill>
                <a:latin typeface="Arial"/>
                <a:cs typeface="Arial"/>
              </a:rPr>
              <a:t>take</a:t>
            </a:r>
            <a:r>
              <a:rPr sz="30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b="1" spc="-229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30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b="1" spc="-250" dirty="0">
                <a:solidFill>
                  <a:srgbClr val="C00000"/>
                </a:solidFill>
                <a:latin typeface="Arial"/>
                <a:cs typeface="Arial"/>
              </a:rPr>
              <a:t>complement</a:t>
            </a:r>
            <a:r>
              <a:rPr sz="3000" b="1" spc="-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b="1" spc="-150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3000" b="1" spc="1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b="1" spc="-229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30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b="1" spc="-18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3000" b="1" spc="-229" dirty="0">
                <a:solidFill>
                  <a:srgbClr val="C00000"/>
                </a:solidFill>
                <a:latin typeface="Arial"/>
                <a:cs typeface="Arial"/>
              </a:rPr>
              <a:t>esult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D8046"/>
              </a:buClr>
              <a:buFont typeface="Wingdings"/>
              <a:buChar char=""/>
            </a:pPr>
            <a:endParaRPr sz="43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3000" b="1" spc="-605" dirty="0">
                <a:latin typeface="Arial"/>
                <a:cs typeface="Arial"/>
              </a:rPr>
              <a:t>T</a:t>
            </a:r>
            <a:r>
              <a:rPr sz="3000" b="1" spc="-245" dirty="0">
                <a:latin typeface="Arial"/>
                <a:cs typeface="Arial"/>
              </a:rPr>
              <a:t>o</a:t>
            </a:r>
            <a:r>
              <a:rPr sz="3000" b="1" spc="-50" dirty="0">
                <a:latin typeface="Arial"/>
                <a:cs typeface="Arial"/>
              </a:rPr>
              <a:t> </a:t>
            </a:r>
            <a:r>
              <a:rPr sz="3000" b="1" spc="-229" dirty="0">
                <a:latin typeface="Arial"/>
                <a:cs typeface="Arial"/>
              </a:rPr>
              <a:t>thic</a:t>
            </a:r>
            <a:r>
              <a:rPr sz="3000" b="1" spc="-285" dirty="0">
                <a:latin typeface="Arial"/>
                <a:cs typeface="Arial"/>
              </a:rPr>
              <a:t>k</a:t>
            </a:r>
            <a:r>
              <a:rPr sz="3000" b="1" spc="-240" dirty="0">
                <a:latin typeface="Arial"/>
                <a:cs typeface="Arial"/>
              </a:rPr>
              <a:t>en</a:t>
            </a:r>
            <a:r>
              <a:rPr sz="3000" b="1" spc="-60" dirty="0">
                <a:latin typeface="Arial"/>
                <a:cs typeface="Arial"/>
              </a:rPr>
              <a:t> </a:t>
            </a:r>
            <a:r>
              <a:rPr sz="3000" b="1" spc="-105" dirty="0">
                <a:latin typeface="Arial"/>
                <a:cs typeface="Arial"/>
              </a:rPr>
              <a:t>A</a:t>
            </a:r>
            <a:endParaRPr sz="3000">
              <a:latin typeface="Arial"/>
              <a:cs typeface="Arial"/>
            </a:endParaRPr>
          </a:p>
          <a:p>
            <a:pPr marL="881380" lvl="1" indent="-511175">
              <a:lnSpc>
                <a:spcPct val="100000"/>
              </a:lnSpc>
              <a:spcBef>
                <a:spcPts val="710"/>
              </a:spcBef>
              <a:buClr>
                <a:srgbClr val="395650"/>
              </a:buClr>
              <a:buSzPct val="155000"/>
              <a:buFont typeface="Wingdings"/>
              <a:buChar char=""/>
              <a:tabLst>
                <a:tab pos="881380" algn="l"/>
                <a:tab pos="882015" algn="l"/>
              </a:tabLst>
            </a:pPr>
            <a:r>
              <a:rPr sz="3000" spc="-235" dirty="0">
                <a:latin typeface="Microsoft Sans Serif"/>
                <a:cs typeface="Microsoft Sans Serif"/>
              </a:rPr>
              <a:t>Let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355" dirty="0">
                <a:latin typeface="Microsoft Sans Serif"/>
                <a:cs typeface="Microsoft Sans Serif"/>
              </a:rPr>
              <a:t>C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245" dirty="0">
                <a:latin typeface="Microsoft Sans Serif"/>
                <a:cs typeface="Microsoft Sans Serif"/>
              </a:rPr>
              <a:t>=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200" dirty="0">
                <a:latin typeface="Microsoft Sans Serif"/>
                <a:cs typeface="Microsoft Sans Serif"/>
              </a:rPr>
              <a:t>A</a:t>
            </a:r>
            <a:r>
              <a:rPr sz="3000" spc="-345" baseline="25000" dirty="0">
                <a:latin typeface="Microsoft Sans Serif"/>
                <a:cs typeface="Microsoft Sans Serif"/>
              </a:rPr>
              <a:t>c</a:t>
            </a:r>
            <a:endParaRPr sz="3000" baseline="25000">
              <a:latin typeface="Microsoft Sans Serif"/>
              <a:cs typeface="Microsoft Sans Serif"/>
            </a:endParaRPr>
          </a:p>
          <a:p>
            <a:pPr marL="881380" lvl="1" indent="-511175">
              <a:lnSpc>
                <a:spcPct val="100000"/>
              </a:lnSpc>
              <a:spcBef>
                <a:spcPts val="695"/>
              </a:spcBef>
              <a:buClr>
                <a:srgbClr val="395650"/>
              </a:buClr>
              <a:buSzPct val="155000"/>
              <a:buFont typeface="Wingdings"/>
              <a:buChar char=""/>
              <a:tabLst>
                <a:tab pos="881380" algn="l"/>
                <a:tab pos="882015" algn="l"/>
              </a:tabLst>
            </a:pPr>
            <a:r>
              <a:rPr sz="3000" spc="-459" dirty="0">
                <a:latin typeface="Microsoft Sans Serif"/>
                <a:cs typeface="Microsoft Sans Serif"/>
              </a:rPr>
              <a:t>T</a:t>
            </a:r>
            <a:r>
              <a:rPr sz="3000" spc="-434" dirty="0">
                <a:latin typeface="Microsoft Sans Serif"/>
                <a:cs typeface="Microsoft Sans Serif"/>
              </a:rPr>
              <a:t>h</a:t>
            </a:r>
            <a:r>
              <a:rPr sz="3000" spc="-120" dirty="0">
                <a:latin typeface="Microsoft Sans Serif"/>
                <a:cs typeface="Microsoft Sans Serif"/>
              </a:rPr>
              <a:t>i</a:t>
            </a:r>
            <a:r>
              <a:rPr sz="3000" spc="-275" dirty="0">
                <a:latin typeface="Microsoft Sans Serif"/>
                <a:cs typeface="Microsoft Sans Serif"/>
              </a:rPr>
              <a:t>n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355" dirty="0">
                <a:latin typeface="Microsoft Sans Serif"/>
                <a:cs typeface="Microsoft Sans Serif"/>
              </a:rPr>
              <a:t>C</a:t>
            </a:r>
            <a:endParaRPr sz="3000">
              <a:latin typeface="Microsoft Sans Serif"/>
              <a:cs typeface="Microsoft Sans Serif"/>
            </a:endParaRPr>
          </a:p>
          <a:p>
            <a:pPr marL="881380" lvl="1" indent="-511175">
              <a:lnSpc>
                <a:spcPct val="100000"/>
              </a:lnSpc>
              <a:spcBef>
                <a:spcPts val="695"/>
              </a:spcBef>
              <a:buClr>
                <a:srgbClr val="395650"/>
              </a:buClr>
              <a:buSzPct val="155000"/>
              <a:buFont typeface="Wingdings"/>
              <a:buChar char=""/>
              <a:tabLst>
                <a:tab pos="881380" algn="l"/>
                <a:tab pos="882015" algn="l"/>
              </a:tabLst>
            </a:pPr>
            <a:r>
              <a:rPr sz="3000" spc="-770" dirty="0">
                <a:latin typeface="Microsoft Sans Serif"/>
                <a:cs typeface="Microsoft Sans Serif"/>
              </a:rPr>
              <a:t>T</a:t>
            </a:r>
            <a:r>
              <a:rPr sz="3000" spc="-105" dirty="0">
                <a:latin typeface="Microsoft Sans Serif"/>
                <a:cs typeface="Microsoft Sans Serif"/>
              </a:rPr>
              <a:t>a</a:t>
            </a:r>
            <a:r>
              <a:rPr sz="3000" spc="-165" dirty="0">
                <a:latin typeface="Microsoft Sans Serif"/>
                <a:cs typeface="Microsoft Sans Serif"/>
              </a:rPr>
              <a:t>k</a:t>
            </a:r>
            <a:r>
              <a:rPr sz="3000" spc="-170" dirty="0">
                <a:latin typeface="Microsoft Sans Serif"/>
                <a:cs typeface="Microsoft Sans Serif"/>
              </a:rPr>
              <a:t>e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360" dirty="0">
                <a:latin typeface="Microsoft Sans Serif"/>
                <a:cs typeface="Microsoft Sans Serif"/>
              </a:rPr>
              <a:t>C</a:t>
            </a:r>
            <a:r>
              <a:rPr sz="3000" spc="-345" baseline="25000" dirty="0">
                <a:latin typeface="Microsoft Sans Serif"/>
                <a:cs typeface="Microsoft Sans Serif"/>
              </a:rPr>
              <a:t>c</a:t>
            </a:r>
            <a:endParaRPr sz="3000" baseline="250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21602668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38275" y="2047875"/>
          <a:ext cx="3429000" cy="3200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8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8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400" b="1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711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400" b="1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711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400" b="1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711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400" b="1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711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400" b="1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711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8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400" b="1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711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400" b="1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711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400" b="1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711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8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400" b="1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717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400" b="1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717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8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34075" y="2809875"/>
          <a:ext cx="24384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400" b="1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4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400" b="1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746375" y="5656275"/>
            <a:ext cx="235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85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8009" y="3598545"/>
            <a:ext cx="187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65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397124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1752600"/>
            <a:ext cx="4933188" cy="2971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3961" y="4956809"/>
            <a:ext cx="39211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1" spc="-40" dirty="0">
                <a:solidFill>
                  <a:srgbClr val="001F5F"/>
                </a:solidFill>
                <a:latin typeface="Cambria"/>
                <a:cs typeface="Cambria"/>
              </a:rPr>
              <a:t>Any</a:t>
            </a:r>
            <a:r>
              <a:rPr sz="4800" i="1" spc="1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4800" i="1" spc="-355" dirty="0">
                <a:solidFill>
                  <a:srgbClr val="001F5F"/>
                </a:solidFill>
                <a:latin typeface="Cambria"/>
                <a:cs typeface="Cambria"/>
              </a:rPr>
              <a:t>Questions</a:t>
            </a:r>
            <a:r>
              <a:rPr sz="4800" i="1" spc="10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4800" i="1" spc="-5" dirty="0">
                <a:solidFill>
                  <a:srgbClr val="001F5F"/>
                </a:solidFill>
                <a:latin typeface="Cambria"/>
                <a:cs typeface="Cambria"/>
              </a:rPr>
              <a:t>?</a:t>
            </a:r>
            <a:endParaRPr sz="48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91654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18611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215" dirty="0">
                <a:solidFill>
                  <a:srgbClr val="003399"/>
                </a:solidFill>
                <a:latin typeface="Arial"/>
                <a:cs typeface="Arial"/>
              </a:rPr>
              <a:t>Dilation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7" y="1613357"/>
            <a:ext cx="7995920" cy="4598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2450" marR="7620" indent="-540385" algn="just">
              <a:lnSpc>
                <a:spcPct val="100000"/>
              </a:lnSpc>
              <a:spcBef>
                <a:spcPts val="95"/>
              </a:spcBef>
              <a:buClr>
                <a:srgbClr val="93B6D2"/>
              </a:buClr>
              <a:buSzPct val="126785"/>
              <a:buFont typeface="Segoe UI Symbol"/>
              <a:buChar char="⚫"/>
              <a:tabLst>
                <a:tab pos="553085" algn="l"/>
              </a:tabLst>
            </a:pPr>
            <a:r>
              <a:rPr sz="2800" b="1" spc="-140" dirty="0">
                <a:solidFill>
                  <a:srgbClr val="C00000"/>
                </a:solidFill>
                <a:latin typeface="Arial"/>
                <a:cs typeface="Arial"/>
              </a:rPr>
              <a:t>Dilation</a:t>
            </a:r>
            <a:r>
              <a:rPr sz="2800" b="1" spc="-1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254" dirty="0">
                <a:latin typeface="Microsoft Sans Serif"/>
                <a:cs typeface="Microsoft Sans Serif"/>
              </a:rPr>
              <a:t>is</a:t>
            </a:r>
            <a:r>
              <a:rPr sz="2800" spc="-250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an</a:t>
            </a:r>
            <a:r>
              <a:rPr sz="2800" spc="-170" dirty="0">
                <a:latin typeface="Microsoft Sans Serif"/>
                <a:cs typeface="Microsoft Sans Serif"/>
              </a:rPr>
              <a:t> </a:t>
            </a:r>
            <a:r>
              <a:rPr sz="2800" spc="-100" dirty="0">
                <a:latin typeface="Microsoft Sans Serif"/>
                <a:cs typeface="Microsoft Sans Serif"/>
              </a:rPr>
              <a:t>operation</a:t>
            </a:r>
            <a:r>
              <a:rPr sz="2800" spc="-95" dirty="0">
                <a:latin typeface="Microsoft Sans Serif"/>
                <a:cs typeface="Microsoft Sans Serif"/>
              </a:rPr>
              <a:t> that</a:t>
            </a:r>
            <a:r>
              <a:rPr sz="2800" spc="-90" dirty="0">
                <a:latin typeface="Microsoft Sans Serif"/>
                <a:cs typeface="Microsoft Sans Serif"/>
              </a:rPr>
              <a:t> </a:t>
            </a:r>
            <a:r>
              <a:rPr sz="2800" spc="-190" dirty="0">
                <a:latin typeface="Microsoft Sans Serif"/>
                <a:cs typeface="Microsoft Sans Serif"/>
              </a:rPr>
              <a:t>grows</a:t>
            </a:r>
            <a:r>
              <a:rPr sz="2800" spc="365" dirty="0">
                <a:latin typeface="Microsoft Sans Serif"/>
                <a:cs typeface="Microsoft Sans Serif"/>
              </a:rPr>
              <a:t> </a:t>
            </a:r>
            <a:r>
              <a:rPr sz="2800" spc="-80" dirty="0">
                <a:latin typeface="Microsoft Sans Serif"/>
                <a:cs typeface="Microsoft Sans Serif"/>
              </a:rPr>
              <a:t>or</a:t>
            </a:r>
            <a:r>
              <a:rPr sz="2800" spc="580" dirty="0">
                <a:latin typeface="Microsoft Sans Serif"/>
                <a:cs typeface="Microsoft Sans Serif"/>
              </a:rPr>
              <a:t> </a:t>
            </a:r>
            <a:r>
              <a:rPr sz="2800" spc="-235" dirty="0">
                <a:latin typeface="Microsoft Sans Serif"/>
                <a:cs typeface="Microsoft Sans Serif"/>
              </a:rPr>
              <a:t>thickens </a:t>
            </a:r>
            <a:r>
              <a:rPr sz="2800" spc="-229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objects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85" dirty="0">
                <a:latin typeface="Microsoft Sans Serif"/>
                <a:cs typeface="Microsoft Sans Serif"/>
              </a:rPr>
              <a:t>in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65" dirty="0">
                <a:latin typeface="Microsoft Sans Serif"/>
                <a:cs typeface="Microsoft Sans Serif"/>
              </a:rPr>
              <a:t>binary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image.</a:t>
            </a:r>
            <a:endParaRPr sz="2800">
              <a:latin typeface="Microsoft Sans Serif"/>
              <a:cs typeface="Microsoft Sans Serif"/>
            </a:endParaRPr>
          </a:p>
          <a:p>
            <a:pPr marL="552450" marR="5080" indent="-540385" algn="just">
              <a:lnSpc>
                <a:spcPct val="100000"/>
              </a:lnSpc>
              <a:spcBef>
                <a:spcPts val="1205"/>
              </a:spcBef>
              <a:buClr>
                <a:srgbClr val="93B6D2"/>
              </a:buClr>
              <a:buSzPct val="126785"/>
              <a:buFont typeface="Segoe UI Symbol"/>
              <a:buChar char="⚫"/>
              <a:tabLst>
                <a:tab pos="553085" algn="l"/>
              </a:tabLst>
            </a:pPr>
            <a:r>
              <a:rPr sz="2800" spc="-330" dirty="0">
                <a:latin typeface="Microsoft Sans Serif"/>
                <a:cs typeface="Microsoft Sans Serif"/>
              </a:rPr>
              <a:t>The</a:t>
            </a:r>
            <a:r>
              <a:rPr sz="2800" spc="-325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latin typeface="Microsoft Sans Serif"/>
                <a:cs typeface="Microsoft Sans Serif"/>
              </a:rPr>
              <a:t>specific</a:t>
            </a:r>
            <a:r>
              <a:rPr sz="2800" spc="440" dirty="0">
                <a:latin typeface="Microsoft Sans Serif"/>
                <a:cs typeface="Microsoft Sans Serif"/>
              </a:rPr>
              <a:t> </a:t>
            </a:r>
            <a:r>
              <a:rPr sz="2800" spc="-220" dirty="0">
                <a:latin typeface="Microsoft Sans Serif"/>
                <a:cs typeface="Microsoft Sans Serif"/>
              </a:rPr>
              <a:t>manner</a:t>
            </a:r>
            <a:r>
              <a:rPr sz="2800" spc="30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of </a:t>
            </a:r>
            <a:r>
              <a:rPr sz="2800" spc="-215" dirty="0">
                <a:latin typeface="Microsoft Sans Serif"/>
                <a:cs typeface="Microsoft Sans Serif"/>
              </a:rPr>
              <a:t>this</a:t>
            </a:r>
            <a:r>
              <a:rPr sz="2800" spc="31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thickening</a:t>
            </a:r>
            <a:r>
              <a:rPr sz="2800" spc="395" dirty="0">
                <a:latin typeface="Microsoft Sans Serif"/>
                <a:cs typeface="Microsoft Sans Serif"/>
              </a:rPr>
              <a:t> </a:t>
            </a:r>
            <a:r>
              <a:rPr sz="2800" spc="-250" dirty="0">
                <a:latin typeface="Microsoft Sans Serif"/>
                <a:cs typeface="Microsoft Sans Serif"/>
              </a:rPr>
              <a:t>is</a:t>
            </a:r>
            <a:r>
              <a:rPr sz="2800" spc="240" dirty="0">
                <a:latin typeface="Microsoft Sans Serif"/>
                <a:cs typeface="Microsoft Sans Serif"/>
              </a:rPr>
              <a:t> </a:t>
            </a:r>
            <a:r>
              <a:rPr sz="2800" spc="-130" dirty="0">
                <a:latin typeface="Microsoft Sans Serif"/>
                <a:cs typeface="Microsoft Sans Serif"/>
              </a:rPr>
              <a:t>controlled </a:t>
            </a:r>
            <a:r>
              <a:rPr sz="2800" spc="-125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b</a:t>
            </a:r>
            <a:r>
              <a:rPr sz="2800" spc="-10" dirty="0">
                <a:latin typeface="Microsoft Sans Serif"/>
                <a:cs typeface="Microsoft Sans Serif"/>
              </a:rPr>
              <a:t>y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04" dirty="0">
                <a:latin typeface="Microsoft Sans Serif"/>
                <a:cs typeface="Microsoft Sans Serif"/>
              </a:rPr>
              <a:t>sha</a:t>
            </a:r>
            <a:r>
              <a:rPr sz="2800" spc="-210" dirty="0">
                <a:latin typeface="Microsoft Sans Serif"/>
                <a:cs typeface="Microsoft Sans Serif"/>
              </a:rPr>
              <a:t>p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45" dirty="0">
                <a:latin typeface="Microsoft Sans Serif"/>
                <a:cs typeface="Microsoft Sans Serif"/>
              </a:rPr>
              <a:t>referred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65" dirty="0">
                <a:latin typeface="Microsoft Sans Serif"/>
                <a:cs typeface="Microsoft Sans Serif"/>
              </a:rPr>
              <a:t>t</a:t>
            </a:r>
            <a:r>
              <a:rPr sz="2800" spc="-120" dirty="0">
                <a:latin typeface="Microsoft Sans Serif"/>
                <a:cs typeface="Microsoft Sans Serif"/>
              </a:rPr>
              <a:t>o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245" dirty="0">
                <a:latin typeface="Microsoft Sans Serif"/>
                <a:cs typeface="Microsoft Sans Serif"/>
              </a:rPr>
              <a:t>as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b="1" spc="-229" dirty="0">
                <a:solidFill>
                  <a:srgbClr val="C00000"/>
                </a:solidFill>
                <a:latin typeface="Arial"/>
                <a:cs typeface="Arial"/>
              </a:rPr>
              <a:t>structuri</a:t>
            </a:r>
            <a:r>
              <a:rPr sz="2800" b="1" spc="-30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800" b="1" spc="-235" dirty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sz="28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150" dirty="0">
                <a:solidFill>
                  <a:srgbClr val="C00000"/>
                </a:solidFill>
                <a:latin typeface="Arial"/>
                <a:cs typeface="Arial"/>
              </a:rPr>
              <a:t>el</a:t>
            </a:r>
            <a:r>
              <a:rPr sz="2800" b="1" spc="-19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b="1" spc="-254" dirty="0">
                <a:solidFill>
                  <a:srgbClr val="C00000"/>
                </a:solidFill>
                <a:latin typeface="Arial"/>
                <a:cs typeface="Arial"/>
              </a:rPr>
              <a:t>me</a:t>
            </a:r>
            <a:r>
              <a:rPr sz="2800" b="1" spc="-210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800" b="1" spc="-20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spc="-165" dirty="0"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 marL="552450" marR="5715" indent="-540385" algn="just">
              <a:lnSpc>
                <a:spcPct val="100000"/>
              </a:lnSpc>
              <a:spcBef>
                <a:spcPts val="1200"/>
              </a:spcBef>
              <a:buClr>
                <a:srgbClr val="93B6D2"/>
              </a:buClr>
              <a:buSzPct val="126785"/>
              <a:buFont typeface="Segoe UI Symbol"/>
              <a:buChar char="⚫"/>
              <a:tabLst>
                <a:tab pos="553085" algn="l"/>
              </a:tabLst>
            </a:pPr>
            <a:r>
              <a:rPr sz="2800" spc="-330" dirty="0">
                <a:latin typeface="Microsoft Sans Serif"/>
                <a:cs typeface="Microsoft Sans Serif"/>
              </a:rPr>
              <a:t>The</a:t>
            </a:r>
            <a:r>
              <a:rPr sz="2800" spc="-325" dirty="0">
                <a:latin typeface="Microsoft Sans Serif"/>
                <a:cs typeface="Microsoft Sans Serif"/>
              </a:rPr>
              <a:t> </a:t>
            </a:r>
            <a:r>
              <a:rPr sz="2800" spc="-165" dirty="0">
                <a:latin typeface="Microsoft Sans Serif"/>
                <a:cs typeface="Microsoft Sans Serif"/>
              </a:rPr>
              <a:t>structuring</a:t>
            </a:r>
            <a:r>
              <a:rPr sz="2800" spc="-160" dirty="0">
                <a:latin typeface="Microsoft Sans Serif"/>
                <a:cs typeface="Microsoft Sans Serif"/>
              </a:rPr>
              <a:t> </a:t>
            </a:r>
            <a:r>
              <a:rPr sz="2800" spc="-190" dirty="0">
                <a:latin typeface="Microsoft Sans Serif"/>
                <a:cs typeface="Microsoft Sans Serif"/>
              </a:rPr>
              <a:t>element</a:t>
            </a:r>
            <a:r>
              <a:rPr sz="2800" spc="-185" dirty="0">
                <a:latin typeface="Microsoft Sans Serif"/>
                <a:cs typeface="Microsoft Sans Serif"/>
              </a:rPr>
              <a:t> </a:t>
            </a:r>
            <a:r>
              <a:rPr sz="2800" spc="-245" dirty="0">
                <a:latin typeface="Microsoft Sans Serif"/>
                <a:cs typeface="Microsoft Sans Serif"/>
              </a:rPr>
              <a:t>is</a:t>
            </a:r>
            <a:r>
              <a:rPr sz="2800" spc="-240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translated </a:t>
            </a:r>
            <a:r>
              <a:rPr sz="2800" spc="-175" dirty="0">
                <a:latin typeface="Microsoft Sans Serif"/>
                <a:cs typeface="Microsoft Sans Serif"/>
              </a:rPr>
              <a:t>throughout</a:t>
            </a:r>
            <a:r>
              <a:rPr sz="2800" spc="-170" dirty="0">
                <a:latin typeface="Microsoft Sans Serif"/>
                <a:cs typeface="Microsoft Sans Serif"/>
              </a:rPr>
              <a:t> the </a:t>
            </a:r>
            <a:r>
              <a:rPr sz="2800" spc="-16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domain </a:t>
            </a:r>
            <a:r>
              <a:rPr sz="2800" spc="-5" dirty="0">
                <a:latin typeface="Microsoft Sans Serif"/>
                <a:cs typeface="Microsoft Sans Serif"/>
              </a:rPr>
              <a:t>of </a:t>
            </a:r>
            <a:r>
              <a:rPr sz="2800" spc="-175" dirty="0">
                <a:latin typeface="Microsoft Sans Serif"/>
                <a:cs typeface="Microsoft Sans Serif"/>
              </a:rPr>
              <a:t>the </a:t>
            </a:r>
            <a:r>
              <a:rPr sz="2800" spc="-145" dirty="0">
                <a:latin typeface="Microsoft Sans Serif"/>
                <a:cs typeface="Microsoft Sans Serif"/>
              </a:rPr>
              <a:t>image </a:t>
            </a:r>
            <a:r>
              <a:rPr sz="2800" spc="-95" dirty="0">
                <a:latin typeface="Microsoft Sans Serif"/>
                <a:cs typeface="Microsoft Sans Serif"/>
              </a:rPr>
              <a:t>to </a:t>
            </a:r>
            <a:r>
              <a:rPr sz="2800" spc="-265" dirty="0">
                <a:latin typeface="Microsoft Sans Serif"/>
                <a:cs typeface="Microsoft Sans Serif"/>
              </a:rPr>
              <a:t>see</a:t>
            </a:r>
            <a:r>
              <a:rPr sz="2800" spc="-260" dirty="0">
                <a:latin typeface="Microsoft Sans Serif"/>
                <a:cs typeface="Microsoft Sans Serif"/>
              </a:rPr>
              <a:t> </a:t>
            </a:r>
            <a:r>
              <a:rPr sz="2800" spc="-165" dirty="0">
                <a:latin typeface="Microsoft Sans Serif"/>
                <a:cs typeface="Microsoft Sans Serif"/>
              </a:rPr>
              <a:t>where </a:t>
            </a:r>
            <a:r>
              <a:rPr sz="2800" spc="-30" dirty="0">
                <a:latin typeface="Microsoft Sans Serif"/>
                <a:cs typeface="Microsoft Sans Serif"/>
              </a:rPr>
              <a:t>it </a:t>
            </a:r>
            <a:r>
              <a:rPr sz="2800" spc="-130" dirty="0">
                <a:latin typeface="Microsoft Sans Serif"/>
                <a:cs typeface="Microsoft Sans Serif"/>
              </a:rPr>
              <a:t>overlaps </a:t>
            </a:r>
            <a:r>
              <a:rPr sz="2800" spc="-135" dirty="0">
                <a:latin typeface="Microsoft Sans Serif"/>
                <a:cs typeface="Microsoft Sans Serif"/>
              </a:rPr>
              <a:t>with </a:t>
            </a:r>
            <a:r>
              <a:rPr sz="2800" spc="-130" dirty="0">
                <a:latin typeface="Microsoft Sans Serif"/>
                <a:cs typeface="Microsoft Sans Serif"/>
              </a:rPr>
              <a:t> </a:t>
            </a:r>
            <a:r>
              <a:rPr sz="2800" spc="-100" dirty="0">
                <a:latin typeface="Microsoft Sans Serif"/>
                <a:cs typeface="Microsoft Sans Serif"/>
              </a:rPr>
              <a:t>1-valued</a:t>
            </a:r>
            <a:r>
              <a:rPr sz="2800" spc="-95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pixels.</a:t>
            </a:r>
            <a:r>
              <a:rPr sz="2800" spc="-130" dirty="0">
                <a:latin typeface="Microsoft Sans Serif"/>
                <a:cs typeface="Microsoft Sans Serif"/>
              </a:rPr>
              <a:t> </a:t>
            </a:r>
            <a:r>
              <a:rPr sz="2800" spc="-330" dirty="0">
                <a:latin typeface="Microsoft Sans Serif"/>
                <a:cs typeface="Microsoft Sans Serif"/>
              </a:rPr>
              <a:t>The</a:t>
            </a:r>
            <a:r>
              <a:rPr sz="2800" spc="-325" dirty="0">
                <a:latin typeface="Microsoft Sans Serif"/>
                <a:cs typeface="Microsoft Sans Serif"/>
              </a:rPr>
              <a:t> </a:t>
            </a:r>
            <a:r>
              <a:rPr sz="2800" spc="-145" dirty="0">
                <a:latin typeface="Microsoft Sans Serif"/>
                <a:cs typeface="Microsoft Sans Serif"/>
              </a:rPr>
              <a:t>output</a:t>
            </a:r>
            <a:r>
              <a:rPr sz="2800" spc="-140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latin typeface="Microsoft Sans Serif"/>
                <a:cs typeface="Microsoft Sans Serif"/>
              </a:rPr>
              <a:t>image</a:t>
            </a:r>
            <a:r>
              <a:rPr sz="2800" spc="-145" dirty="0">
                <a:latin typeface="Microsoft Sans Serif"/>
                <a:cs typeface="Microsoft Sans Serif"/>
              </a:rPr>
              <a:t> </a:t>
            </a:r>
            <a:r>
              <a:rPr sz="2800" spc="-250" dirty="0">
                <a:latin typeface="Microsoft Sans Serif"/>
                <a:cs typeface="Microsoft Sans Serif"/>
              </a:rPr>
              <a:t>is</a:t>
            </a:r>
            <a:r>
              <a:rPr sz="2800" spc="-24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1</a:t>
            </a:r>
            <a:r>
              <a:rPr sz="2800" spc="-10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at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spc="-180" dirty="0">
                <a:latin typeface="Microsoft Sans Serif"/>
                <a:cs typeface="Microsoft Sans Serif"/>
              </a:rPr>
              <a:t>each </a:t>
            </a:r>
            <a:r>
              <a:rPr sz="2800" spc="-175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location</a:t>
            </a:r>
            <a:r>
              <a:rPr sz="2800" spc="-1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of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r>
              <a:rPr sz="2800" spc="-170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origin</a:t>
            </a:r>
            <a:r>
              <a:rPr sz="2800" spc="-90" dirty="0">
                <a:latin typeface="Microsoft Sans Serif"/>
                <a:cs typeface="Microsoft Sans Serif"/>
              </a:rPr>
              <a:t> </a:t>
            </a:r>
            <a:r>
              <a:rPr sz="2800" spc="-215" dirty="0">
                <a:latin typeface="Microsoft Sans Serif"/>
                <a:cs typeface="Microsoft Sans Serif"/>
              </a:rPr>
              <a:t>s.t.</a:t>
            </a:r>
            <a:r>
              <a:rPr sz="2800" spc="-210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r>
              <a:rPr sz="2800" spc="-170" dirty="0">
                <a:latin typeface="Microsoft Sans Serif"/>
                <a:cs typeface="Microsoft Sans Serif"/>
              </a:rPr>
              <a:t> </a:t>
            </a:r>
            <a:r>
              <a:rPr sz="2800" spc="-165" dirty="0">
                <a:latin typeface="Microsoft Sans Serif"/>
                <a:cs typeface="Microsoft Sans Serif"/>
              </a:rPr>
              <a:t>structuring</a:t>
            </a:r>
            <a:r>
              <a:rPr sz="2800" spc="-160" dirty="0">
                <a:latin typeface="Microsoft Sans Serif"/>
                <a:cs typeface="Microsoft Sans Serif"/>
              </a:rPr>
              <a:t> </a:t>
            </a:r>
            <a:r>
              <a:rPr sz="2800" spc="-190" dirty="0">
                <a:latin typeface="Microsoft Sans Serif"/>
                <a:cs typeface="Microsoft Sans Serif"/>
              </a:rPr>
              <a:t>element </a:t>
            </a:r>
            <a:r>
              <a:rPr sz="2800" spc="-185" dirty="0">
                <a:latin typeface="Microsoft Sans Serif"/>
                <a:cs typeface="Microsoft Sans Serif"/>
              </a:rPr>
              <a:t> </a:t>
            </a:r>
            <a:r>
              <a:rPr sz="2800" spc="-130" dirty="0">
                <a:latin typeface="Microsoft Sans Serif"/>
                <a:cs typeface="Microsoft Sans Serif"/>
              </a:rPr>
              <a:t>overlaps</a:t>
            </a:r>
            <a:r>
              <a:rPr sz="2800" spc="-12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at </a:t>
            </a:r>
            <a:r>
              <a:rPr sz="2800" spc="-140" dirty="0">
                <a:latin typeface="Microsoft Sans Serif"/>
                <a:cs typeface="Microsoft Sans Serif"/>
              </a:rPr>
              <a:t>least</a:t>
            </a:r>
            <a:r>
              <a:rPr sz="2800" spc="-135" dirty="0">
                <a:latin typeface="Microsoft Sans Serif"/>
                <a:cs typeface="Microsoft Sans Serif"/>
              </a:rPr>
              <a:t> </a:t>
            </a:r>
            <a:r>
              <a:rPr sz="2800" spc="-215" dirty="0">
                <a:latin typeface="Microsoft Sans Serif"/>
                <a:cs typeface="Microsoft Sans Serif"/>
              </a:rPr>
              <a:t>one</a:t>
            </a:r>
            <a:r>
              <a:rPr sz="2800" spc="-210" dirty="0">
                <a:latin typeface="Microsoft Sans Serif"/>
                <a:cs typeface="Microsoft Sans Serif"/>
              </a:rPr>
              <a:t> </a:t>
            </a:r>
            <a:r>
              <a:rPr sz="2800" spc="-100" dirty="0">
                <a:latin typeface="Microsoft Sans Serif"/>
                <a:cs typeface="Microsoft Sans Serif"/>
              </a:rPr>
              <a:t>1-valued</a:t>
            </a:r>
            <a:r>
              <a:rPr sz="2800" spc="-95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latin typeface="Microsoft Sans Serif"/>
                <a:cs typeface="Microsoft Sans Serif"/>
              </a:rPr>
              <a:t>pixel</a:t>
            </a:r>
            <a:r>
              <a:rPr sz="2800" spc="-5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in</a:t>
            </a:r>
            <a:r>
              <a:rPr sz="2800" spc="-170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r>
              <a:rPr sz="2800" spc="-170" dirty="0">
                <a:latin typeface="Microsoft Sans Serif"/>
                <a:cs typeface="Microsoft Sans Serif"/>
              </a:rPr>
              <a:t> </a:t>
            </a:r>
            <a:r>
              <a:rPr sz="2800" spc="-145" dirty="0">
                <a:latin typeface="Microsoft Sans Serif"/>
                <a:cs typeface="Microsoft Sans Serif"/>
              </a:rPr>
              <a:t>input </a:t>
            </a:r>
            <a:r>
              <a:rPr sz="2800" spc="-14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image.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25673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155" dirty="0">
                <a:solidFill>
                  <a:srgbClr val="003399"/>
                </a:solidFill>
                <a:latin typeface="Arial"/>
                <a:cs typeface="Arial"/>
              </a:rPr>
              <a:t>Dil</a:t>
            </a:r>
            <a:r>
              <a:rPr sz="4400" i="0" spc="-13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i="0" spc="-275" dirty="0">
                <a:solidFill>
                  <a:srgbClr val="003399"/>
                </a:solidFill>
                <a:latin typeface="Arial"/>
                <a:cs typeface="Arial"/>
              </a:rPr>
              <a:t>tion</a:t>
            </a:r>
            <a:r>
              <a:rPr sz="4400" i="0" spc="-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dirty="0">
                <a:solidFill>
                  <a:srgbClr val="003399"/>
                </a:solidFill>
                <a:latin typeface="Arial"/>
                <a:cs typeface="Arial"/>
              </a:rPr>
              <a:t>…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593" y="2987272"/>
            <a:ext cx="8217534" cy="295211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400" spc="-135" dirty="0">
                <a:solidFill>
                  <a:srgbClr val="003300"/>
                </a:solidFill>
                <a:latin typeface="Microsoft Sans Serif"/>
                <a:cs typeface="Microsoft Sans Serif"/>
              </a:rPr>
              <a:t>Theoretical</a:t>
            </a:r>
            <a:r>
              <a:rPr sz="2400" spc="5" dirty="0">
                <a:solidFill>
                  <a:srgbClr val="003300"/>
                </a:solidFill>
                <a:latin typeface="Microsoft Sans Serif"/>
                <a:cs typeface="Microsoft Sans Serif"/>
              </a:rPr>
              <a:t> </a:t>
            </a:r>
            <a:r>
              <a:rPr sz="2400" spc="-105" dirty="0">
                <a:solidFill>
                  <a:srgbClr val="003300"/>
                </a:solidFill>
                <a:latin typeface="Microsoft Sans Serif"/>
                <a:cs typeface="Microsoft Sans Serif"/>
              </a:rPr>
              <a:t>way</a:t>
            </a:r>
            <a:r>
              <a:rPr sz="2400" spc="25" dirty="0">
                <a:solidFill>
                  <a:srgbClr val="00330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00"/>
                </a:solidFill>
                <a:latin typeface="Microsoft Sans Serif"/>
                <a:cs typeface="Microsoft Sans Serif"/>
              </a:rPr>
              <a:t>of</a:t>
            </a:r>
            <a:r>
              <a:rPr sz="2400" spc="90" dirty="0">
                <a:solidFill>
                  <a:srgbClr val="003300"/>
                </a:solidFill>
                <a:latin typeface="Microsoft Sans Serif"/>
                <a:cs typeface="Microsoft Sans Serif"/>
              </a:rPr>
              <a:t> </a:t>
            </a:r>
            <a:r>
              <a:rPr sz="2400" spc="-114" dirty="0">
                <a:solidFill>
                  <a:srgbClr val="003300"/>
                </a:solidFill>
                <a:latin typeface="Microsoft Sans Serif"/>
                <a:cs typeface="Microsoft Sans Serif"/>
              </a:rPr>
              <a:t>generation:</a:t>
            </a:r>
            <a:endParaRPr sz="2400" dirty="0">
              <a:latin typeface="Microsoft Sans Serif"/>
              <a:cs typeface="Microsoft Sans Serif"/>
            </a:endParaRPr>
          </a:p>
          <a:p>
            <a:pPr marL="643255" indent="-63119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643255" algn="l"/>
                <a:tab pos="643890" algn="l"/>
              </a:tabLst>
            </a:pPr>
            <a:r>
              <a:rPr sz="2400" spc="-15" dirty="0">
                <a:latin typeface="Microsoft Sans Serif"/>
                <a:cs typeface="Microsoft Sans Serif"/>
              </a:rPr>
              <a:t>O</a:t>
            </a:r>
            <a:r>
              <a:rPr sz="2400" spc="-20" dirty="0">
                <a:latin typeface="Microsoft Sans Serif"/>
                <a:cs typeface="Microsoft Sans Serif"/>
              </a:rPr>
              <a:t>b</a:t>
            </a:r>
            <a:r>
              <a:rPr sz="2400" spc="-10" dirty="0">
                <a:latin typeface="Microsoft Sans Serif"/>
                <a:cs typeface="Microsoft Sans Serif"/>
              </a:rPr>
              <a:t>t</a:t>
            </a:r>
            <a:r>
              <a:rPr sz="2400" spc="-30" dirty="0">
                <a:latin typeface="Microsoft Sans Serif"/>
                <a:cs typeface="Microsoft Sans Serif"/>
              </a:rPr>
              <a:t>a</a:t>
            </a:r>
            <a:r>
              <a:rPr sz="2400" spc="-95" dirty="0">
                <a:latin typeface="Microsoft Sans Serif"/>
                <a:cs typeface="Microsoft Sans Serif"/>
              </a:rPr>
              <a:t>i</a:t>
            </a:r>
            <a:r>
              <a:rPr sz="2400" spc="-215" dirty="0">
                <a:latin typeface="Microsoft Sans Serif"/>
                <a:cs typeface="Microsoft Sans Serif"/>
              </a:rPr>
              <a:t>n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ref</a:t>
            </a:r>
            <a:r>
              <a:rPr sz="2400" dirty="0">
                <a:latin typeface="Microsoft Sans Serif"/>
                <a:cs typeface="Microsoft Sans Serif"/>
              </a:rPr>
              <a:t>l</a:t>
            </a:r>
            <a:r>
              <a:rPr sz="2400" spc="-145" dirty="0">
                <a:latin typeface="Microsoft Sans Serif"/>
                <a:cs typeface="Microsoft Sans Serif"/>
              </a:rPr>
              <a:t>ection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spc="95" dirty="0">
                <a:latin typeface="Microsoft Sans Serif"/>
                <a:cs typeface="Microsoft Sans Serif"/>
              </a:rPr>
              <a:t> </a:t>
            </a:r>
            <a:r>
              <a:rPr sz="2400" spc="-400" dirty="0">
                <a:latin typeface="Microsoft Sans Serif"/>
                <a:cs typeface="Microsoft Sans Serif"/>
              </a:rPr>
              <a:t>B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</a:t>
            </a:r>
            <a:r>
              <a:rPr sz="2400" spc="-25" dirty="0">
                <a:latin typeface="Microsoft Sans Serif"/>
                <a:cs typeface="Microsoft Sans Serif"/>
              </a:rPr>
              <a:t>b</a:t>
            </a:r>
            <a:r>
              <a:rPr sz="2400" spc="-145" dirty="0">
                <a:latin typeface="Microsoft Sans Serif"/>
                <a:cs typeface="Microsoft Sans Serif"/>
              </a:rPr>
              <a:t>out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it</a:t>
            </a:r>
            <a:r>
              <a:rPr sz="2400" spc="-220" dirty="0">
                <a:latin typeface="Microsoft Sans Serif"/>
                <a:cs typeface="Microsoft Sans Serif"/>
              </a:rPr>
              <a:t>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origin</a:t>
            </a:r>
            <a:endParaRPr sz="2400" dirty="0">
              <a:latin typeface="Microsoft Sans Serif"/>
              <a:cs typeface="Microsoft Sans Serif"/>
            </a:endParaRPr>
          </a:p>
          <a:p>
            <a:pPr marL="643255" indent="-631190">
              <a:lnSpc>
                <a:spcPct val="100000"/>
              </a:lnSpc>
              <a:spcBef>
                <a:spcPts val="1445"/>
              </a:spcBef>
              <a:buFont typeface="Wingdings"/>
              <a:buChar char=""/>
              <a:tabLst>
                <a:tab pos="643255" algn="l"/>
                <a:tab pos="643890" algn="l"/>
              </a:tabLst>
            </a:pPr>
            <a:r>
              <a:rPr sz="2400" spc="-240" dirty="0">
                <a:latin typeface="Microsoft Sans Serif"/>
                <a:cs typeface="Microsoft Sans Serif"/>
              </a:rPr>
              <a:t>Shi</a:t>
            </a:r>
            <a:r>
              <a:rPr sz="2400" spc="55" dirty="0">
                <a:latin typeface="Microsoft Sans Serif"/>
                <a:cs typeface="Microsoft Sans Serif"/>
              </a:rPr>
              <a:t>ft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85" dirty="0">
                <a:latin typeface="Microsoft Sans Serif"/>
                <a:cs typeface="Microsoft Sans Serif"/>
              </a:rPr>
              <a:t>this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ref</a:t>
            </a:r>
            <a:r>
              <a:rPr sz="2400" spc="-125" dirty="0">
                <a:latin typeface="Microsoft Sans Serif"/>
                <a:cs typeface="Microsoft Sans Serif"/>
              </a:rPr>
              <a:t>lectio</a:t>
            </a:r>
            <a:r>
              <a:rPr sz="2400" spc="-175" dirty="0">
                <a:latin typeface="Microsoft Sans Serif"/>
                <a:cs typeface="Microsoft Sans Serif"/>
              </a:rPr>
              <a:t>n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140" dirty="0">
                <a:latin typeface="Microsoft Sans Serif"/>
                <a:cs typeface="Microsoft Sans Serif"/>
              </a:rPr>
              <a:t>b</a:t>
            </a:r>
            <a:r>
              <a:rPr sz="2400" dirty="0">
                <a:latin typeface="Microsoft Sans Serif"/>
                <a:cs typeface="Microsoft Sans Serif"/>
              </a:rPr>
              <a:t>y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z</a:t>
            </a:r>
            <a:endParaRPr sz="240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643255" algn="l"/>
                <a:tab pos="643890" algn="l"/>
              </a:tabLst>
            </a:pPr>
            <a:r>
              <a:rPr sz="2400" b="1" spc="-114" dirty="0">
                <a:solidFill>
                  <a:srgbClr val="005DA1"/>
                </a:solidFill>
                <a:latin typeface="Arial"/>
                <a:cs typeface="Arial"/>
              </a:rPr>
              <a:t>Dilation</a:t>
            </a:r>
            <a:r>
              <a:rPr sz="2400" b="1" spc="-35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125" dirty="0">
                <a:solidFill>
                  <a:srgbClr val="005DA1"/>
                </a:solidFill>
                <a:latin typeface="Arial"/>
                <a:cs typeface="Arial"/>
              </a:rPr>
              <a:t>of</a:t>
            </a:r>
            <a:r>
              <a:rPr sz="2400" b="1" spc="145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85" dirty="0">
                <a:solidFill>
                  <a:srgbClr val="005DA1"/>
                </a:solidFill>
                <a:latin typeface="Arial"/>
                <a:cs typeface="Arial"/>
              </a:rPr>
              <a:t>A</a:t>
            </a:r>
            <a:r>
              <a:rPr sz="2400" b="1" spc="-25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155" dirty="0">
                <a:solidFill>
                  <a:srgbClr val="005DA1"/>
                </a:solidFill>
                <a:latin typeface="Arial"/>
                <a:cs typeface="Arial"/>
              </a:rPr>
              <a:t>by</a:t>
            </a:r>
            <a:r>
              <a:rPr sz="2400" b="1" spc="-25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465" dirty="0" smtClean="0">
                <a:solidFill>
                  <a:srgbClr val="005DA1"/>
                </a:solidFill>
                <a:latin typeface="Arial"/>
                <a:cs typeface="Arial"/>
              </a:rPr>
              <a:t>B</a:t>
            </a:r>
            <a:r>
              <a:rPr lang="en-US" sz="2400" b="1" spc="-465" dirty="0" smtClean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425" dirty="0" smtClean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lang="en-US" sz="2400" b="1" spc="-425" dirty="0" smtClean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180" dirty="0" smtClean="0">
                <a:solidFill>
                  <a:srgbClr val="005DA1"/>
                </a:solidFill>
                <a:latin typeface="Arial"/>
                <a:cs typeface="Arial"/>
              </a:rPr>
              <a:t>is</a:t>
            </a:r>
            <a:r>
              <a:rPr sz="2400" b="1" spc="-30" dirty="0" smtClean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185" dirty="0">
                <a:solidFill>
                  <a:srgbClr val="005DA1"/>
                </a:solidFill>
                <a:latin typeface="Arial"/>
                <a:cs typeface="Arial"/>
              </a:rPr>
              <a:t>the</a:t>
            </a:r>
            <a:r>
              <a:rPr sz="2400" b="1" spc="-20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225" dirty="0">
                <a:solidFill>
                  <a:srgbClr val="005DA1"/>
                </a:solidFill>
                <a:latin typeface="Arial"/>
                <a:cs typeface="Arial"/>
              </a:rPr>
              <a:t>set</a:t>
            </a:r>
            <a:r>
              <a:rPr sz="2400" b="1" spc="-25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005DA1"/>
                </a:solidFill>
                <a:latin typeface="Arial"/>
                <a:cs typeface="Arial"/>
              </a:rPr>
              <a:t>of</a:t>
            </a:r>
            <a:r>
              <a:rPr sz="2400" b="1" spc="145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55" dirty="0">
                <a:solidFill>
                  <a:srgbClr val="005DA1"/>
                </a:solidFill>
                <a:latin typeface="Arial"/>
                <a:cs typeface="Arial"/>
              </a:rPr>
              <a:t>all</a:t>
            </a:r>
            <a:r>
              <a:rPr sz="2400" b="1" spc="-40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204" dirty="0">
                <a:solidFill>
                  <a:srgbClr val="005DA1"/>
                </a:solidFill>
                <a:latin typeface="Arial"/>
                <a:cs typeface="Arial"/>
              </a:rPr>
              <a:t>structuring</a:t>
            </a:r>
            <a:r>
              <a:rPr sz="2400" b="1" spc="-15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175" dirty="0">
                <a:solidFill>
                  <a:srgbClr val="005DA1"/>
                </a:solidFill>
                <a:latin typeface="Arial"/>
                <a:cs typeface="Arial"/>
              </a:rPr>
              <a:t>element</a:t>
            </a:r>
            <a:r>
              <a:rPr sz="2400" b="1" spc="-20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145" dirty="0">
                <a:solidFill>
                  <a:srgbClr val="005DA1"/>
                </a:solidFill>
                <a:latin typeface="Arial"/>
                <a:cs typeface="Arial"/>
              </a:rPr>
              <a:t>origin </a:t>
            </a:r>
            <a:r>
              <a:rPr sz="2400" b="1" spc="-655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175" dirty="0">
                <a:solidFill>
                  <a:srgbClr val="005DA1"/>
                </a:solidFill>
                <a:latin typeface="Arial"/>
                <a:cs typeface="Arial"/>
              </a:rPr>
              <a:t>locations</a:t>
            </a:r>
            <a:r>
              <a:rPr sz="2400" b="1" spc="-25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135" dirty="0">
                <a:solidFill>
                  <a:srgbClr val="005DA1"/>
                </a:solidFill>
                <a:latin typeface="Arial"/>
                <a:cs typeface="Arial"/>
              </a:rPr>
              <a:t>where</a:t>
            </a:r>
            <a:r>
              <a:rPr sz="2400" b="1" spc="-25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185" dirty="0">
                <a:solidFill>
                  <a:srgbClr val="005DA1"/>
                </a:solidFill>
                <a:latin typeface="Arial"/>
                <a:cs typeface="Arial"/>
              </a:rPr>
              <a:t>the</a:t>
            </a:r>
            <a:r>
              <a:rPr sz="2400" b="1" spc="-30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170" dirty="0">
                <a:solidFill>
                  <a:srgbClr val="005DA1"/>
                </a:solidFill>
                <a:latin typeface="Arial"/>
                <a:cs typeface="Arial"/>
              </a:rPr>
              <a:t>reflected</a:t>
            </a:r>
            <a:r>
              <a:rPr sz="2400" b="1" spc="-45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150" dirty="0">
                <a:solidFill>
                  <a:srgbClr val="005DA1"/>
                </a:solidFill>
                <a:latin typeface="Arial"/>
                <a:cs typeface="Arial"/>
              </a:rPr>
              <a:t>and</a:t>
            </a:r>
            <a:r>
              <a:rPr sz="2400" b="1" spc="-25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155" dirty="0">
                <a:solidFill>
                  <a:srgbClr val="005DA1"/>
                </a:solidFill>
                <a:latin typeface="Arial"/>
                <a:cs typeface="Arial"/>
              </a:rPr>
              <a:t>translated</a:t>
            </a:r>
            <a:r>
              <a:rPr sz="2400" b="1" spc="-45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465" dirty="0">
                <a:solidFill>
                  <a:srgbClr val="005DA1"/>
                </a:solidFill>
                <a:latin typeface="Arial"/>
                <a:cs typeface="Arial"/>
              </a:rPr>
              <a:t>B</a:t>
            </a:r>
            <a:r>
              <a:rPr sz="2400" b="1" spc="-415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lang="en-US" sz="2400" b="1" spc="-415" dirty="0" smtClean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165" dirty="0" smtClean="0">
                <a:solidFill>
                  <a:srgbClr val="005DA1"/>
                </a:solidFill>
                <a:latin typeface="Arial"/>
                <a:cs typeface="Arial"/>
              </a:rPr>
              <a:t>overlaps</a:t>
            </a:r>
            <a:r>
              <a:rPr sz="2400" b="1" spc="-35" dirty="0" smtClean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005DA1"/>
                </a:solidFill>
                <a:latin typeface="Arial"/>
                <a:cs typeface="Arial"/>
              </a:rPr>
              <a:t>at</a:t>
            </a:r>
            <a:r>
              <a:rPr sz="2400" b="1" spc="-40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160" dirty="0">
                <a:solidFill>
                  <a:srgbClr val="005DA1"/>
                </a:solidFill>
                <a:latin typeface="Arial"/>
                <a:cs typeface="Arial"/>
              </a:rPr>
              <a:t>least </a:t>
            </a:r>
            <a:r>
              <a:rPr sz="2400" b="1" spc="-155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240" dirty="0">
                <a:solidFill>
                  <a:srgbClr val="005DA1"/>
                </a:solidFill>
                <a:latin typeface="Arial"/>
                <a:cs typeface="Arial"/>
              </a:rPr>
              <a:t>s</a:t>
            </a:r>
            <a:r>
              <a:rPr sz="2400" b="1" spc="-275" dirty="0">
                <a:solidFill>
                  <a:srgbClr val="005DA1"/>
                </a:solidFill>
                <a:latin typeface="Arial"/>
                <a:cs typeface="Arial"/>
              </a:rPr>
              <a:t>o</a:t>
            </a:r>
            <a:r>
              <a:rPr sz="2400" b="1" spc="-210" dirty="0">
                <a:solidFill>
                  <a:srgbClr val="005DA1"/>
                </a:solidFill>
                <a:latin typeface="Arial"/>
                <a:cs typeface="Arial"/>
              </a:rPr>
              <a:t>me</a:t>
            </a:r>
            <a:r>
              <a:rPr sz="2400" b="1" spc="-30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220" dirty="0">
                <a:solidFill>
                  <a:srgbClr val="005DA1"/>
                </a:solidFill>
                <a:latin typeface="Arial"/>
                <a:cs typeface="Arial"/>
              </a:rPr>
              <a:t>po</a:t>
            </a:r>
            <a:r>
              <a:rPr sz="2400" b="1" spc="-15" dirty="0">
                <a:solidFill>
                  <a:srgbClr val="005DA1"/>
                </a:solidFill>
                <a:latin typeface="Arial"/>
                <a:cs typeface="Arial"/>
              </a:rPr>
              <a:t>r</a:t>
            </a:r>
            <a:r>
              <a:rPr sz="2400" b="1" spc="-155" dirty="0">
                <a:solidFill>
                  <a:srgbClr val="005DA1"/>
                </a:solidFill>
                <a:latin typeface="Arial"/>
                <a:cs typeface="Arial"/>
              </a:rPr>
              <a:t>tion</a:t>
            </a:r>
            <a:r>
              <a:rPr sz="2400" b="1" spc="-30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125" dirty="0">
                <a:solidFill>
                  <a:srgbClr val="005DA1"/>
                </a:solidFill>
                <a:latin typeface="Arial"/>
                <a:cs typeface="Arial"/>
              </a:rPr>
              <a:t>of</a:t>
            </a:r>
            <a:r>
              <a:rPr sz="2400" b="1" spc="145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65" dirty="0">
                <a:solidFill>
                  <a:srgbClr val="005DA1"/>
                </a:solidFill>
                <a:latin typeface="Arial"/>
                <a:cs typeface="Arial"/>
              </a:rPr>
              <a:t>A.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8956" y="2881319"/>
            <a:ext cx="12509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i="1" spc="150" dirty="0">
                <a:latin typeface="Verdana"/>
                <a:cs typeface="Verdana"/>
              </a:rPr>
              <a:t>z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704" y="1606852"/>
            <a:ext cx="8265159" cy="8178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>
              <a:lnSpc>
                <a:spcPct val="126800"/>
              </a:lnSpc>
              <a:spcBef>
                <a:spcPts val="90"/>
              </a:spcBef>
            </a:pPr>
            <a:r>
              <a:rPr sz="2050" spc="295" dirty="0">
                <a:latin typeface="Verdana"/>
                <a:cs typeface="Verdana"/>
              </a:rPr>
              <a:t>With</a:t>
            </a:r>
            <a:r>
              <a:rPr sz="2050" spc="215" dirty="0">
                <a:latin typeface="Verdana"/>
                <a:cs typeface="Verdana"/>
              </a:rPr>
              <a:t> </a:t>
            </a:r>
            <a:r>
              <a:rPr sz="2050" i="1" spc="360" dirty="0">
                <a:latin typeface="Verdana"/>
                <a:cs typeface="Verdana"/>
              </a:rPr>
              <a:t>A</a:t>
            </a:r>
            <a:r>
              <a:rPr sz="2050" i="1" spc="235" dirty="0">
                <a:latin typeface="Verdana"/>
                <a:cs typeface="Verdana"/>
              </a:rPr>
              <a:t> </a:t>
            </a:r>
            <a:r>
              <a:rPr sz="2050" spc="320" dirty="0">
                <a:latin typeface="Verdana"/>
                <a:cs typeface="Verdana"/>
              </a:rPr>
              <a:t>and</a:t>
            </a:r>
            <a:r>
              <a:rPr sz="2050" spc="204" dirty="0">
                <a:latin typeface="Verdana"/>
                <a:cs typeface="Verdana"/>
              </a:rPr>
              <a:t> </a:t>
            </a:r>
            <a:r>
              <a:rPr sz="2050" i="1" spc="360" dirty="0">
                <a:latin typeface="Verdana"/>
                <a:cs typeface="Verdana"/>
              </a:rPr>
              <a:t>B</a:t>
            </a:r>
            <a:r>
              <a:rPr sz="2050" i="1" spc="310" dirty="0">
                <a:latin typeface="Verdana"/>
                <a:cs typeface="Verdana"/>
              </a:rPr>
              <a:t> </a:t>
            </a:r>
            <a:r>
              <a:rPr sz="2050" spc="285" dirty="0">
                <a:latin typeface="Verdana"/>
                <a:cs typeface="Verdana"/>
              </a:rPr>
              <a:t>as</a:t>
            </a:r>
            <a:r>
              <a:rPr sz="2050" spc="180" dirty="0">
                <a:latin typeface="Verdana"/>
                <a:cs typeface="Verdana"/>
              </a:rPr>
              <a:t> </a:t>
            </a:r>
            <a:r>
              <a:rPr sz="2050" spc="254" dirty="0">
                <a:latin typeface="Verdana"/>
                <a:cs typeface="Verdana"/>
              </a:rPr>
              <a:t>sets</a:t>
            </a:r>
            <a:r>
              <a:rPr sz="2050" spc="180" dirty="0">
                <a:latin typeface="Verdana"/>
                <a:cs typeface="Verdana"/>
              </a:rPr>
              <a:t> </a:t>
            </a:r>
            <a:r>
              <a:rPr sz="2050" spc="245" dirty="0">
                <a:latin typeface="Verdana"/>
                <a:cs typeface="Verdana"/>
              </a:rPr>
              <a:t>in</a:t>
            </a:r>
            <a:r>
              <a:rPr sz="2050" spc="220" dirty="0">
                <a:latin typeface="Verdana"/>
                <a:cs typeface="Verdana"/>
              </a:rPr>
              <a:t> </a:t>
            </a:r>
            <a:r>
              <a:rPr sz="2050" i="1" spc="355" dirty="0">
                <a:latin typeface="Verdana"/>
                <a:cs typeface="Verdana"/>
              </a:rPr>
              <a:t>Z</a:t>
            </a:r>
            <a:r>
              <a:rPr sz="1800" spc="532" baseline="43981" dirty="0">
                <a:latin typeface="Verdana"/>
                <a:cs typeface="Verdana"/>
              </a:rPr>
              <a:t>2</a:t>
            </a:r>
            <a:r>
              <a:rPr sz="1800" spc="-427" baseline="43981" dirty="0">
                <a:latin typeface="Verdana"/>
                <a:cs typeface="Verdana"/>
              </a:rPr>
              <a:t> </a:t>
            </a:r>
            <a:r>
              <a:rPr sz="2050" spc="190" dirty="0">
                <a:latin typeface="Verdana"/>
                <a:cs typeface="Verdana"/>
              </a:rPr>
              <a:t>,</a:t>
            </a:r>
            <a:r>
              <a:rPr sz="2050" spc="180" dirty="0">
                <a:latin typeface="Verdana"/>
                <a:cs typeface="Verdana"/>
              </a:rPr>
              <a:t> </a:t>
            </a:r>
            <a:r>
              <a:rPr sz="2050" spc="285" dirty="0">
                <a:latin typeface="Verdana"/>
                <a:cs typeface="Verdana"/>
              </a:rPr>
              <a:t>the</a:t>
            </a:r>
            <a:r>
              <a:rPr sz="2050" spc="185" dirty="0">
                <a:latin typeface="Verdana"/>
                <a:cs typeface="Verdana"/>
              </a:rPr>
              <a:t> </a:t>
            </a:r>
            <a:r>
              <a:rPr sz="2050" spc="240" dirty="0">
                <a:latin typeface="Verdana"/>
                <a:cs typeface="Verdana"/>
              </a:rPr>
              <a:t>dilation</a:t>
            </a:r>
            <a:r>
              <a:rPr sz="2050" spc="204" dirty="0">
                <a:latin typeface="Verdana"/>
                <a:cs typeface="Verdana"/>
              </a:rPr>
              <a:t> </a:t>
            </a:r>
            <a:r>
              <a:rPr sz="2050" spc="250" dirty="0">
                <a:latin typeface="Verdana"/>
                <a:cs typeface="Verdana"/>
              </a:rPr>
              <a:t>of</a:t>
            </a:r>
            <a:r>
              <a:rPr sz="2050" spc="229" dirty="0">
                <a:latin typeface="Verdana"/>
                <a:cs typeface="Verdana"/>
              </a:rPr>
              <a:t> </a:t>
            </a:r>
            <a:r>
              <a:rPr sz="2050" i="1" spc="360" dirty="0">
                <a:latin typeface="Verdana"/>
                <a:cs typeface="Verdana"/>
              </a:rPr>
              <a:t>A</a:t>
            </a:r>
            <a:r>
              <a:rPr sz="2050" i="1" spc="245" dirty="0">
                <a:latin typeface="Verdana"/>
                <a:cs typeface="Verdana"/>
              </a:rPr>
              <a:t> </a:t>
            </a:r>
            <a:r>
              <a:rPr sz="2050" spc="320" dirty="0">
                <a:latin typeface="Verdana"/>
                <a:cs typeface="Verdana"/>
              </a:rPr>
              <a:t>by</a:t>
            </a:r>
            <a:r>
              <a:rPr sz="2050" spc="195" dirty="0">
                <a:latin typeface="Verdana"/>
                <a:cs typeface="Verdana"/>
              </a:rPr>
              <a:t> </a:t>
            </a:r>
            <a:r>
              <a:rPr sz="2050" i="1" spc="229" dirty="0">
                <a:latin typeface="Verdana"/>
                <a:cs typeface="Verdana"/>
              </a:rPr>
              <a:t>B</a:t>
            </a:r>
            <a:r>
              <a:rPr sz="2050" spc="229" dirty="0">
                <a:latin typeface="Verdana"/>
                <a:cs typeface="Verdana"/>
              </a:rPr>
              <a:t>, </a:t>
            </a:r>
            <a:r>
              <a:rPr sz="2050" spc="-710" dirty="0">
                <a:latin typeface="Verdana"/>
                <a:cs typeface="Verdana"/>
              </a:rPr>
              <a:t> </a:t>
            </a:r>
            <a:r>
              <a:rPr sz="2050" spc="300" dirty="0">
                <a:latin typeface="Verdana"/>
                <a:cs typeface="Verdana"/>
              </a:rPr>
              <a:t>denoted</a:t>
            </a:r>
            <a:r>
              <a:rPr sz="2050" spc="190" dirty="0">
                <a:latin typeface="Verdana"/>
                <a:cs typeface="Verdana"/>
              </a:rPr>
              <a:t> </a:t>
            </a:r>
            <a:r>
              <a:rPr sz="2050" i="1" spc="360" dirty="0">
                <a:latin typeface="Verdana"/>
                <a:cs typeface="Verdana"/>
              </a:rPr>
              <a:t>A</a:t>
            </a:r>
            <a:r>
              <a:rPr sz="2050" i="1" spc="-70" dirty="0">
                <a:latin typeface="Verdana"/>
                <a:cs typeface="Verdana"/>
              </a:rPr>
              <a:t> </a:t>
            </a:r>
            <a:r>
              <a:rPr sz="2050" spc="405" dirty="0">
                <a:latin typeface="Symbol"/>
                <a:cs typeface="Symbol"/>
              </a:rPr>
              <a:t></a:t>
            </a:r>
            <a:r>
              <a:rPr sz="2050" spc="190" dirty="0">
                <a:latin typeface="Times New Roman"/>
                <a:cs typeface="Times New Roman"/>
              </a:rPr>
              <a:t> </a:t>
            </a:r>
            <a:r>
              <a:rPr sz="2050" i="1" spc="235" dirty="0">
                <a:latin typeface="Verdana"/>
                <a:cs typeface="Verdana"/>
              </a:rPr>
              <a:t>B</a:t>
            </a:r>
            <a:r>
              <a:rPr sz="2050" spc="235" dirty="0">
                <a:latin typeface="Verdana"/>
                <a:cs typeface="Verdana"/>
              </a:rPr>
              <a:t>,</a:t>
            </a:r>
            <a:r>
              <a:rPr sz="2050" spc="180" dirty="0">
                <a:latin typeface="Verdana"/>
                <a:cs typeface="Verdana"/>
              </a:rPr>
              <a:t> </a:t>
            </a:r>
            <a:r>
              <a:rPr sz="2050" spc="215" dirty="0">
                <a:latin typeface="Verdana"/>
                <a:cs typeface="Verdana"/>
              </a:rPr>
              <a:t>is</a:t>
            </a:r>
            <a:r>
              <a:rPr sz="2050" spc="175" dirty="0">
                <a:latin typeface="Verdana"/>
                <a:cs typeface="Verdana"/>
              </a:rPr>
              <a:t> </a:t>
            </a:r>
            <a:r>
              <a:rPr sz="2050" spc="280" dirty="0">
                <a:latin typeface="Verdana"/>
                <a:cs typeface="Verdana"/>
              </a:rPr>
              <a:t>defined</a:t>
            </a:r>
            <a:r>
              <a:rPr sz="2050" spc="195" dirty="0">
                <a:latin typeface="Verdana"/>
                <a:cs typeface="Verdana"/>
              </a:rPr>
              <a:t> </a:t>
            </a:r>
            <a:r>
              <a:rPr sz="2050" spc="285" dirty="0">
                <a:latin typeface="Verdana"/>
                <a:cs typeface="Verdana"/>
              </a:rPr>
              <a:t>as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3393" y="2272296"/>
            <a:ext cx="3978275" cy="727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543175" algn="l"/>
              </a:tabLst>
            </a:pPr>
            <a:r>
              <a:rPr sz="2050" spc="360" dirty="0">
                <a:latin typeface="Verdana"/>
                <a:cs typeface="Verdana"/>
              </a:rPr>
              <a:t>A</a:t>
            </a:r>
            <a:r>
              <a:rPr sz="2050" spc="65" dirty="0">
                <a:latin typeface="Verdana"/>
                <a:cs typeface="Verdana"/>
              </a:rPr>
              <a:t> </a:t>
            </a:r>
            <a:r>
              <a:rPr sz="2050" spc="405" dirty="0">
                <a:latin typeface="Symbol"/>
                <a:cs typeface="Symbol"/>
              </a:rPr>
              <a:t></a:t>
            </a:r>
            <a:r>
              <a:rPr sz="2050" spc="5" dirty="0">
                <a:latin typeface="Times New Roman"/>
                <a:cs typeface="Times New Roman"/>
              </a:rPr>
              <a:t> </a:t>
            </a:r>
            <a:r>
              <a:rPr sz="2050" spc="355" dirty="0">
                <a:latin typeface="Verdana"/>
                <a:cs typeface="Verdana"/>
              </a:rPr>
              <a:t>B</a:t>
            </a:r>
            <a:r>
              <a:rPr sz="2050" spc="555" dirty="0">
                <a:latin typeface="Verdana"/>
                <a:cs typeface="Verdana"/>
              </a:rPr>
              <a:t>=</a:t>
            </a:r>
            <a:r>
              <a:rPr sz="6900" spc="-1372" baseline="-7246" dirty="0">
                <a:latin typeface="Symbol"/>
                <a:cs typeface="Symbol"/>
              </a:rPr>
              <a:t></a:t>
            </a:r>
            <a:r>
              <a:rPr sz="2050" i="1" spc="275" dirty="0">
                <a:latin typeface="Verdana"/>
                <a:cs typeface="Verdana"/>
              </a:rPr>
              <a:t>z</a:t>
            </a:r>
            <a:r>
              <a:rPr sz="2050" i="1" spc="-150" dirty="0">
                <a:latin typeface="Verdana"/>
                <a:cs typeface="Verdana"/>
              </a:rPr>
              <a:t> </a:t>
            </a:r>
            <a:r>
              <a:rPr sz="2050" spc="240" dirty="0">
                <a:latin typeface="Verdana"/>
                <a:cs typeface="Verdana"/>
              </a:rPr>
              <a:t>|</a:t>
            </a:r>
            <a:r>
              <a:rPr sz="2050" spc="-210" dirty="0">
                <a:latin typeface="Verdana"/>
                <a:cs typeface="Verdana"/>
              </a:rPr>
              <a:t> </a:t>
            </a:r>
            <a:r>
              <a:rPr sz="6000" spc="-487" baseline="-6250" dirty="0">
                <a:latin typeface="Symbol"/>
                <a:cs typeface="Symbol"/>
              </a:rPr>
              <a:t></a:t>
            </a:r>
            <a:r>
              <a:rPr sz="2050" i="1" spc="-1130" dirty="0">
                <a:latin typeface="Verdana"/>
                <a:cs typeface="Verdana"/>
              </a:rPr>
              <a:t>B</a:t>
            </a:r>
            <a:r>
              <a:rPr sz="3075" spc="525" baseline="12195" dirty="0">
                <a:latin typeface="Verdana"/>
                <a:cs typeface="Verdana"/>
              </a:rPr>
              <a:t>ˆ</a:t>
            </a:r>
            <a:r>
              <a:rPr sz="6000" spc="-735" baseline="-6250" dirty="0">
                <a:latin typeface="Symbol"/>
                <a:cs typeface="Symbol"/>
              </a:rPr>
              <a:t></a:t>
            </a:r>
            <a:r>
              <a:rPr sz="6000" baseline="-6250" dirty="0">
                <a:latin typeface="Times New Roman"/>
                <a:cs typeface="Times New Roman"/>
              </a:rPr>
              <a:t>	</a:t>
            </a:r>
            <a:r>
              <a:rPr sz="2050" spc="405" dirty="0">
                <a:latin typeface="Symbol"/>
                <a:cs typeface="Symbol"/>
              </a:rPr>
              <a:t></a:t>
            </a:r>
            <a:r>
              <a:rPr sz="2050" dirty="0">
                <a:latin typeface="Times New Roman"/>
                <a:cs typeface="Times New Roman"/>
              </a:rPr>
              <a:t> </a:t>
            </a:r>
            <a:r>
              <a:rPr sz="2050" spc="-155" dirty="0">
                <a:latin typeface="Times New Roman"/>
                <a:cs typeface="Times New Roman"/>
              </a:rPr>
              <a:t> </a:t>
            </a:r>
            <a:r>
              <a:rPr sz="2050" i="1" spc="360" dirty="0">
                <a:latin typeface="Verdana"/>
                <a:cs typeface="Verdana"/>
              </a:rPr>
              <a:t>A</a:t>
            </a:r>
            <a:r>
              <a:rPr sz="2050" i="1" spc="120" dirty="0">
                <a:latin typeface="Verdana"/>
                <a:cs typeface="Verdana"/>
              </a:rPr>
              <a:t> </a:t>
            </a:r>
            <a:r>
              <a:rPr sz="2050" spc="290" dirty="0">
                <a:latin typeface="Symbol"/>
                <a:cs typeface="Symbol"/>
              </a:rPr>
              <a:t></a:t>
            </a:r>
            <a:r>
              <a:rPr sz="2050" dirty="0">
                <a:latin typeface="Times New Roman"/>
                <a:cs typeface="Times New Roman"/>
              </a:rPr>
              <a:t> </a:t>
            </a:r>
            <a:r>
              <a:rPr sz="2050" spc="-155" dirty="0">
                <a:latin typeface="Times New Roman"/>
                <a:cs typeface="Times New Roman"/>
              </a:rPr>
              <a:t> </a:t>
            </a:r>
            <a:r>
              <a:rPr sz="2050" spc="330" dirty="0">
                <a:latin typeface="Symbol"/>
                <a:cs typeface="Symbol"/>
              </a:rPr>
              <a:t></a:t>
            </a:r>
            <a:r>
              <a:rPr sz="6900" spc="-1485" baseline="-7246" dirty="0">
                <a:latin typeface="Symbol"/>
                <a:cs typeface="Symbol"/>
              </a:rPr>
              <a:t></a:t>
            </a:r>
            <a:endParaRPr sz="6900" baseline="-7246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0220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155" dirty="0">
                <a:solidFill>
                  <a:srgbClr val="003399"/>
                </a:solidFill>
                <a:latin typeface="Arial"/>
                <a:cs typeface="Arial"/>
              </a:rPr>
              <a:t>Dil</a:t>
            </a:r>
            <a:r>
              <a:rPr sz="4400" i="0" spc="-13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i="0" spc="-275" dirty="0">
                <a:solidFill>
                  <a:srgbClr val="003399"/>
                </a:solidFill>
                <a:latin typeface="Arial"/>
                <a:cs typeface="Arial"/>
              </a:rPr>
              <a:t>tion</a:t>
            </a:r>
            <a:r>
              <a:rPr sz="4400" i="0" spc="-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365" dirty="0">
                <a:solidFill>
                  <a:srgbClr val="003399"/>
                </a:solidFill>
                <a:latin typeface="Arial"/>
                <a:cs typeface="Arial"/>
              </a:rPr>
              <a:t>Ex</a:t>
            </a:r>
            <a:r>
              <a:rPr sz="4400" i="0" spc="-33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i="0" spc="-300" dirty="0">
                <a:solidFill>
                  <a:srgbClr val="003399"/>
                </a:solidFill>
                <a:latin typeface="Arial"/>
                <a:cs typeface="Arial"/>
              </a:rPr>
              <a:t>mple</a:t>
            </a:r>
            <a:endParaRPr sz="4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1000" y="1670304"/>
          <a:ext cx="3928107" cy="3899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0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2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02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14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14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2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4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598926" y="6069888"/>
            <a:ext cx="2695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85" dirty="0">
                <a:latin typeface="Microsoft Sans Serif"/>
                <a:cs typeface="Microsoft Sans Serif"/>
              </a:rPr>
              <a:t>St</a:t>
            </a:r>
            <a:r>
              <a:rPr sz="2800" spc="-70" dirty="0">
                <a:latin typeface="Microsoft Sans Serif"/>
                <a:cs typeface="Microsoft Sans Serif"/>
              </a:rPr>
              <a:t>r</a:t>
            </a:r>
            <a:r>
              <a:rPr sz="2800" spc="-175" dirty="0">
                <a:latin typeface="Microsoft Sans Serif"/>
                <a:cs typeface="Microsoft Sans Serif"/>
              </a:rPr>
              <a:t>ucturing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260" dirty="0">
                <a:latin typeface="Microsoft Sans Serif"/>
                <a:cs typeface="Microsoft Sans Serif"/>
              </a:rPr>
              <a:t>Element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796028" y="1661160"/>
          <a:ext cx="3928105" cy="39014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02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2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0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14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14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447544" y="5708903"/>
          <a:ext cx="1082040" cy="1065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3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2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574419" y="1333627"/>
            <a:ext cx="1409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Microsoft Sans Serif"/>
                <a:cs typeface="Microsoft Sans Serif"/>
              </a:rPr>
              <a:t>Original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-114" dirty="0">
                <a:latin typeface="Microsoft Sans Serif"/>
                <a:cs typeface="Microsoft Sans Serif"/>
              </a:rPr>
              <a:t>Image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72354" y="1352550"/>
            <a:ext cx="3359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4" dirty="0">
                <a:latin typeface="Microsoft Sans Serif"/>
                <a:cs typeface="Microsoft Sans Serif"/>
              </a:rPr>
              <a:t>P</a:t>
            </a:r>
            <a:r>
              <a:rPr sz="1800" spc="-145" dirty="0">
                <a:latin typeface="Microsoft Sans Serif"/>
                <a:cs typeface="Microsoft Sans Serif"/>
              </a:rPr>
              <a:t>r</a:t>
            </a:r>
            <a:r>
              <a:rPr sz="1800" spc="-160" dirty="0">
                <a:latin typeface="Microsoft Sans Serif"/>
                <a:cs typeface="Microsoft Sans Serif"/>
              </a:rPr>
              <a:t>ocessed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Ima</a:t>
            </a:r>
            <a:r>
              <a:rPr sz="1800" spc="-145" dirty="0">
                <a:latin typeface="Microsoft Sans Serif"/>
                <a:cs typeface="Microsoft Sans Serif"/>
              </a:rPr>
              <a:t>g</a:t>
            </a:r>
            <a:r>
              <a:rPr sz="1800" spc="-105" dirty="0">
                <a:latin typeface="Microsoft Sans Serif"/>
                <a:cs typeface="Microsoft Sans Serif"/>
              </a:rPr>
              <a:t>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With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75" dirty="0">
                <a:latin typeface="Microsoft Sans Serif"/>
                <a:cs typeface="Microsoft Sans Serif"/>
              </a:rPr>
              <a:t>D</a:t>
            </a:r>
            <a:r>
              <a:rPr sz="1800" spc="-50" dirty="0">
                <a:latin typeface="Microsoft Sans Serif"/>
                <a:cs typeface="Microsoft Sans Serif"/>
              </a:rPr>
              <a:t>i</a:t>
            </a:r>
            <a:r>
              <a:rPr sz="1800" spc="-20" dirty="0">
                <a:latin typeface="Microsoft Sans Serif"/>
                <a:cs typeface="Microsoft Sans Serif"/>
              </a:rPr>
              <a:t>la</a:t>
            </a:r>
            <a:r>
              <a:rPr sz="1800" spc="-5" dirty="0">
                <a:latin typeface="Microsoft Sans Serif"/>
                <a:cs typeface="Microsoft Sans Serif"/>
              </a:rPr>
              <a:t>t</a:t>
            </a:r>
            <a:r>
              <a:rPr sz="1800" spc="-55" dirty="0">
                <a:latin typeface="Microsoft Sans Serif"/>
                <a:cs typeface="Microsoft Sans Serif"/>
              </a:rPr>
              <a:t>ed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05" dirty="0">
                <a:latin typeface="Microsoft Sans Serif"/>
                <a:cs typeface="Microsoft Sans Serif"/>
              </a:rPr>
              <a:t>Pi</a:t>
            </a:r>
            <a:r>
              <a:rPr sz="1800" spc="-150" dirty="0">
                <a:latin typeface="Microsoft Sans Serif"/>
                <a:cs typeface="Microsoft Sans Serif"/>
              </a:rPr>
              <a:t>x</a:t>
            </a:r>
            <a:r>
              <a:rPr sz="1800" spc="-140" dirty="0">
                <a:latin typeface="Microsoft Sans Serif"/>
                <a:cs typeface="Microsoft Sans Serif"/>
              </a:rPr>
              <a:t>els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1668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155" dirty="0">
                <a:solidFill>
                  <a:srgbClr val="003399"/>
                </a:solidFill>
                <a:latin typeface="Arial"/>
                <a:cs typeface="Arial"/>
              </a:rPr>
              <a:t>Dil</a:t>
            </a:r>
            <a:r>
              <a:rPr sz="4400" i="0" spc="-13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i="0" spc="-285" dirty="0">
                <a:solidFill>
                  <a:srgbClr val="003399"/>
                </a:solidFill>
                <a:latin typeface="Arial"/>
                <a:cs typeface="Arial"/>
              </a:rPr>
              <a:t>tion:</a:t>
            </a:r>
            <a:r>
              <a:rPr sz="4400" i="0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365" dirty="0">
                <a:solidFill>
                  <a:srgbClr val="003399"/>
                </a:solidFill>
                <a:latin typeface="Arial"/>
                <a:cs typeface="Arial"/>
              </a:rPr>
              <a:t>Ex</a:t>
            </a:r>
            <a:r>
              <a:rPr sz="4400" i="0" spc="-33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i="0" spc="-300" dirty="0">
                <a:solidFill>
                  <a:srgbClr val="003399"/>
                </a:solidFill>
                <a:latin typeface="Arial"/>
                <a:cs typeface="Arial"/>
              </a:rPr>
              <a:t>mple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027" y="1810293"/>
            <a:ext cx="7018351" cy="39868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96461" y="6037275"/>
            <a:ext cx="2056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85" dirty="0">
                <a:latin typeface="Arial"/>
                <a:cs typeface="Arial"/>
              </a:rPr>
              <a:t>Dil</a:t>
            </a:r>
            <a:r>
              <a:rPr sz="2400" b="1" spc="-65" dirty="0">
                <a:latin typeface="Arial"/>
                <a:cs typeface="Arial"/>
              </a:rPr>
              <a:t>a</a:t>
            </a:r>
            <a:r>
              <a:rPr sz="2400" b="1" spc="-155" dirty="0">
                <a:latin typeface="Arial"/>
                <a:cs typeface="Arial"/>
              </a:rPr>
              <a:t>tion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250" dirty="0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8748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155" dirty="0">
                <a:solidFill>
                  <a:srgbClr val="003399"/>
                </a:solidFill>
                <a:latin typeface="Arial"/>
                <a:cs typeface="Arial"/>
              </a:rPr>
              <a:t>Dil</a:t>
            </a:r>
            <a:r>
              <a:rPr sz="4400" i="0" spc="-13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i="0" spc="-285" dirty="0">
                <a:solidFill>
                  <a:srgbClr val="003399"/>
                </a:solidFill>
                <a:latin typeface="Arial"/>
                <a:cs typeface="Arial"/>
              </a:rPr>
              <a:t>tion:</a:t>
            </a:r>
            <a:r>
              <a:rPr sz="4400" i="0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365" dirty="0">
                <a:solidFill>
                  <a:srgbClr val="003399"/>
                </a:solidFill>
                <a:latin typeface="Arial"/>
                <a:cs typeface="Arial"/>
              </a:rPr>
              <a:t>Ex</a:t>
            </a:r>
            <a:r>
              <a:rPr sz="4400" i="0" spc="-33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i="0" spc="-300" dirty="0">
                <a:solidFill>
                  <a:srgbClr val="003399"/>
                </a:solidFill>
                <a:latin typeface="Arial"/>
                <a:cs typeface="Arial"/>
              </a:rPr>
              <a:t>mple</a:t>
            </a:r>
            <a:r>
              <a:rPr sz="4400" i="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dirty="0">
                <a:solidFill>
                  <a:srgbClr val="003399"/>
                </a:solidFill>
                <a:latin typeface="Arial"/>
                <a:cs typeface="Arial"/>
              </a:rPr>
              <a:t>…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6185" y="1649391"/>
            <a:ext cx="3864036" cy="429750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68345" y="6189370"/>
            <a:ext cx="29997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05" dirty="0">
                <a:latin typeface="Arial"/>
                <a:cs typeface="Arial"/>
              </a:rPr>
              <a:t>R</a:t>
            </a:r>
            <a:r>
              <a:rPr sz="2400" b="1" spc="-225" dirty="0">
                <a:latin typeface="Arial"/>
                <a:cs typeface="Arial"/>
              </a:rPr>
              <a:t>es</a:t>
            </a:r>
            <a:r>
              <a:rPr sz="2400" b="1" spc="-254" dirty="0">
                <a:latin typeface="Arial"/>
                <a:cs typeface="Arial"/>
              </a:rPr>
              <a:t>u</a:t>
            </a:r>
            <a:r>
              <a:rPr sz="2400" b="1" spc="-110" dirty="0">
                <a:latin typeface="Arial"/>
                <a:cs typeface="Arial"/>
              </a:rPr>
              <a:t>lt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35" dirty="0">
                <a:latin typeface="Arial"/>
                <a:cs typeface="Arial"/>
              </a:rPr>
              <a:t>after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85" dirty="0">
                <a:latin typeface="Arial"/>
                <a:cs typeface="Arial"/>
              </a:rPr>
              <a:t>the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220" dirty="0">
                <a:latin typeface="Arial"/>
                <a:cs typeface="Arial"/>
              </a:rPr>
              <a:t>D</a:t>
            </a:r>
            <a:r>
              <a:rPr sz="2400" b="1" spc="-40" dirty="0">
                <a:latin typeface="Arial"/>
                <a:cs typeface="Arial"/>
              </a:rPr>
              <a:t>il</a:t>
            </a:r>
            <a:r>
              <a:rPr sz="2400" b="1" spc="-35" dirty="0">
                <a:latin typeface="Arial"/>
                <a:cs typeface="Arial"/>
              </a:rPr>
              <a:t>a</a:t>
            </a:r>
            <a:r>
              <a:rPr sz="2400" b="1" spc="-150" dirty="0">
                <a:latin typeface="Arial"/>
                <a:cs typeface="Arial"/>
              </a:rPr>
              <a:t>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8748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155" dirty="0">
                <a:solidFill>
                  <a:srgbClr val="003399"/>
                </a:solidFill>
                <a:latin typeface="Arial"/>
                <a:cs typeface="Arial"/>
              </a:rPr>
              <a:t>Dil</a:t>
            </a:r>
            <a:r>
              <a:rPr sz="4400" i="0" spc="-13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i="0" spc="-285" dirty="0">
                <a:solidFill>
                  <a:srgbClr val="003399"/>
                </a:solidFill>
                <a:latin typeface="Arial"/>
                <a:cs typeface="Arial"/>
              </a:rPr>
              <a:t>tion:</a:t>
            </a:r>
            <a:r>
              <a:rPr sz="4400" i="0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365" dirty="0">
                <a:solidFill>
                  <a:srgbClr val="003399"/>
                </a:solidFill>
                <a:latin typeface="Arial"/>
                <a:cs typeface="Arial"/>
              </a:rPr>
              <a:t>Ex</a:t>
            </a:r>
            <a:r>
              <a:rPr sz="4400" i="0" spc="-33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i="0" spc="-300" dirty="0">
                <a:solidFill>
                  <a:srgbClr val="003399"/>
                </a:solidFill>
                <a:latin typeface="Arial"/>
                <a:cs typeface="Arial"/>
              </a:rPr>
              <a:t>mple</a:t>
            </a:r>
            <a:r>
              <a:rPr sz="4400" i="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dirty="0">
                <a:solidFill>
                  <a:srgbClr val="003399"/>
                </a:solidFill>
                <a:latin typeface="Arial"/>
                <a:cs typeface="Arial"/>
              </a:rPr>
              <a:t>…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992" y="2461492"/>
            <a:ext cx="2118632" cy="215516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1683" y="1851072"/>
            <a:ext cx="5148271" cy="41230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9740" y="6113170"/>
            <a:ext cx="83280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20" dirty="0">
                <a:latin typeface="Arial"/>
                <a:cs typeface="Arial"/>
              </a:rPr>
              <a:t>Result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25" dirty="0">
                <a:latin typeface="Arial"/>
                <a:cs typeface="Arial"/>
              </a:rPr>
              <a:t>of</a:t>
            </a:r>
            <a:r>
              <a:rPr sz="2400" b="1" spc="145" dirty="0">
                <a:latin typeface="Arial"/>
                <a:cs typeface="Arial"/>
              </a:rPr>
              <a:t> </a:t>
            </a:r>
            <a:r>
              <a:rPr sz="2400" b="1" spc="-120" dirty="0">
                <a:latin typeface="Arial"/>
                <a:cs typeface="Arial"/>
              </a:rPr>
              <a:t>Dilating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80" dirty="0">
                <a:latin typeface="Arial"/>
                <a:cs typeface="Arial"/>
              </a:rPr>
              <a:t>Object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85" dirty="0">
                <a:latin typeface="Arial"/>
                <a:cs typeface="Arial"/>
              </a:rPr>
              <a:t>A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00" dirty="0">
                <a:latin typeface="Arial"/>
                <a:cs typeface="Arial"/>
              </a:rPr>
              <a:t>with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200" dirty="0">
                <a:latin typeface="Arial"/>
                <a:cs typeface="Arial"/>
              </a:rPr>
              <a:t>structuring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75" dirty="0">
                <a:latin typeface="Arial"/>
                <a:cs typeface="Arial"/>
              </a:rPr>
              <a:t>element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465" dirty="0">
                <a:latin typeface="Arial"/>
                <a:cs typeface="Arial"/>
              </a:rPr>
              <a:t>B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75" dirty="0">
                <a:latin typeface="Arial"/>
                <a:cs typeface="Arial"/>
              </a:rPr>
              <a:t>(full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70" dirty="0">
                <a:latin typeface="Arial"/>
                <a:cs typeface="Arial"/>
              </a:rPr>
              <a:t>shape)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411226"/>
            <a:ext cx="7916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130" dirty="0">
                <a:solidFill>
                  <a:srgbClr val="003399"/>
                </a:solidFill>
                <a:latin typeface="Arial"/>
                <a:cs typeface="Arial"/>
              </a:rPr>
              <a:t>Dil</a:t>
            </a:r>
            <a:r>
              <a:rPr sz="3600" i="0" spc="-11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3600" i="0" spc="-229" dirty="0">
                <a:solidFill>
                  <a:srgbClr val="003399"/>
                </a:solidFill>
                <a:latin typeface="Arial"/>
                <a:cs typeface="Arial"/>
              </a:rPr>
              <a:t>tion</a:t>
            </a:r>
            <a:r>
              <a:rPr sz="3600" i="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600" i="0" spc="-395" dirty="0">
                <a:solidFill>
                  <a:srgbClr val="003399"/>
                </a:solidFill>
                <a:latin typeface="Arial"/>
                <a:cs typeface="Arial"/>
              </a:rPr>
              <a:t>By</a:t>
            </a:r>
            <a:r>
              <a:rPr sz="3600" i="0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600" i="0" spc="-125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3600" i="0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600" i="0" spc="-280" dirty="0">
                <a:solidFill>
                  <a:srgbClr val="003399"/>
                </a:solidFill>
                <a:latin typeface="Arial"/>
                <a:cs typeface="Arial"/>
              </a:rPr>
              <a:t>Circula</a:t>
            </a:r>
            <a:r>
              <a:rPr sz="3600" i="0" spc="-220" dirty="0">
                <a:solidFill>
                  <a:srgbClr val="003399"/>
                </a:solidFill>
                <a:latin typeface="Arial"/>
                <a:cs typeface="Arial"/>
              </a:rPr>
              <a:t>r</a:t>
            </a:r>
            <a:r>
              <a:rPr sz="3600" i="0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600" i="0" spc="-320" dirty="0">
                <a:solidFill>
                  <a:srgbClr val="003399"/>
                </a:solidFill>
                <a:latin typeface="Arial"/>
                <a:cs typeface="Arial"/>
              </a:rPr>
              <a:t>Structurin</a:t>
            </a:r>
            <a:r>
              <a:rPr sz="3600" i="0" spc="-405" dirty="0">
                <a:solidFill>
                  <a:srgbClr val="003399"/>
                </a:solidFill>
                <a:latin typeface="Arial"/>
                <a:cs typeface="Arial"/>
              </a:rPr>
              <a:t>g</a:t>
            </a:r>
            <a:r>
              <a:rPr sz="3600" i="0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600" i="0" spc="-325" dirty="0">
                <a:solidFill>
                  <a:srgbClr val="003399"/>
                </a:solidFill>
                <a:latin typeface="Arial"/>
                <a:cs typeface="Arial"/>
              </a:rPr>
              <a:t>El</a:t>
            </a:r>
            <a:r>
              <a:rPr sz="3600" i="0" spc="-37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3600" i="0" spc="-390" dirty="0">
                <a:solidFill>
                  <a:srgbClr val="003399"/>
                </a:solidFill>
                <a:latin typeface="Arial"/>
                <a:cs typeface="Arial"/>
              </a:rPr>
              <a:t>m</a:t>
            </a:r>
            <a:r>
              <a:rPr sz="3600" i="0" spc="-23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3600" i="0" spc="-280" dirty="0">
                <a:solidFill>
                  <a:srgbClr val="003399"/>
                </a:solidFill>
                <a:latin typeface="Arial"/>
                <a:cs typeface="Arial"/>
              </a:rPr>
              <a:t>nt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0121" y="1925121"/>
            <a:ext cx="7457811" cy="104330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8260" marR="30480" indent="-10795">
              <a:lnSpc>
                <a:spcPct val="86200"/>
              </a:lnSpc>
              <a:spcBef>
                <a:spcPts val="555"/>
              </a:spcBef>
              <a:tabLst>
                <a:tab pos="1098550" algn="l"/>
                <a:tab pos="2132965" algn="l"/>
                <a:tab pos="5915025" algn="l"/>
              </a:tabLst>
            </a:pPr>
            <a:r>
              <a:rPr sz="2600" spc="25" dirty="0">
                <a:latin typeface="Times New Roman"/>
                <a:cs typeface="Times New Roman"/>
              </a:rPr>
              <a:t>The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dilation</a:t>
            </a:r>
            <a:r>
              <a:rPr sz="2600" spc="305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of	</a:t>
            </a:r>
            <a:r>
              <a:rPr sz="2600" i="1" spc="25" dirty="0">
                <a:latin typeface="Times New Roman"/>
                <a:cs typeface="Times New Roman"/>
              </a:rPr>
              <a:t>A</a:t>
            </a:r>
            <a:r>
              <a:rPr sz="2600" i="1" spc="-210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by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the</a:t>
            </a:r>
            <a:r>
              <a:rPr sz="2600" spc="-30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structuring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element	</a:t>
            </a:r>
            <a:r>
              <a:rPr sz="2600" i="1" spc="30" dirty="0">
                <a:latin typeface="Times New Roman"/>
                <a:cs typeface="Times New Roman"/>
              </a:rPr>
              <a:t>B</a:t>
            </a:r>
            <a:r>
              <a:rPr sz="2600" spc="30" dirty="0">
                <a:latin typeface="Times New Roman"/>
                <a:cs typeface="Times New Roman"/>
              </a:rPr>
              <a:t>, 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w</a:t>
            </a:r>
            <a:r>
              <a:rPr sz="2600" spc="-25" dirty="0">
                <a:latin typeface="Times New Roman"/>
                <a:cs typeface="Times New Roman"/>
              </a:rPr>
              <a:t>r</a:t>
            </a:r>
            <a:r>
              <a:rPr sz="2600" spc="-165" dirty="0">
                <a:latin typeface="Times New Roman"/>
                <a:cs typeface="Times New Roman"/>
              </a:rPr>
              <a:t>i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20" dirty="0">
                <a:latin typeface="Times New Roman"/>
                <a:cs typeface="Times New Roman"/>
              </a:rPr>
              <a:t>t</a:t>
            </a:r>
            <a:r>
              <a:rPr sz="2600" spc="-35" dirty="0">
                <a:latin typeface="Times New Roman"/>
                <a:cs typeface="Times New Roman"/>
              </a:rPr>
              <a:t>e</a:t>
            </a:r>
            <a:r>
              <a:rPr sz="2600" spc="20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i="1" spc="25" dirty="0">
                <a:latin typeface="Times New Roman"/>
                <a:cs typeface="Times New Roman"/>
              </a:rPr>
              <a:t>A</a:t>
            </a:r>
            <a:r>
              <a:rPr sz="2600" i="1" spc="-34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Symbol"/>
                <a:cs typeface="Symbol"/>
              </a:rPr>
              <a:t>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i="1" spc="50" dirty="0">
                <a:latin typeface="Times New Roman"/>
                <a:cs typeface="Times New Roman"/>
              </a:rPr>
              <a:t>B</a:t>
            </a:r>
            <a:r>
              <a:rPr sz="2600" spc="10" dirty="0">
                <a:latin typeface="Times New Roman"/>
                <a:cs typeface="Times New Roman"/>
              </a:rPr>
              <a:t>,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</a:t>
            </a:r>
            <a:r>
              <a:rPr sz="2600" spc="15" dirty="0">
                <a:latin typeface="Times New Roman"/>
                <a:cs typeface="Times New Roman"/>
              </a:rPr>
              <a:t>s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g</a:t>
            </a:r>
            <a:r>
              <a:rPr sz="2600" spc="-165" dirty="0">
                <a:latin typeface="Times New Roman"/>
                <a:cs typeface="Times New Roman"/>
              </a:rPr>
              <a:t>i</a:t>
            </a:r>
            <a:r>
              <a:rPr sz="2600" spc="-45" dirty="0">
                <a:latin typeface="Times New Roman"/>
                <a:cs typeface="Times New Roman"/>
              </a:rPr>
              <a:t>v</a:t>
            </a:r>
            <a:r>
              <a:rPr sz="2600" spc="-25" dirty="0">
                <a:latin typeface="Times New Roman"/>
                <a:cs typeface="Times New Roman"/>
              </a:rPr>
              <a:t>e</a:t>
            </a:r>
            <a:r>
              <a:rPr sz="2600" spc="20" dirty="0">
                <a:latin typeface="Times New Roman"/>
                <a:cs typeface="Times New Roman"/>
              </a:rPr>
              <a:t>n</a:t>
            </a:r>
            <a:r>
              <a:rPr sz="2600" spc="21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b</a:t>
            </a:r>
            <a:r>
              <a:rPr sz="2600" spc="20" dirty="0">
                <a:latin typeface="Times New Roman"/>
                <a:cs typeface="Times New Roman"/>
              </a:rPr>
              <a:t>y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i="1" spc="25" dirty="0">
                <a:latin typeface="Times New Roman"/>
                <a:cs typeface="Times New Roman"/>
              </a:rPr>
              <a:t>A</a:t>
            </a:r>
            <a:r>
              <a:rPr sz="2600" i="1" spc="-33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Symbol"/>
                <a:cs typeface="Symbol"/>
              </a:rPr>
              <a:t>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i="1" spc="25" dirty="0">
                <a:latin typeface="Times New Roman"/>
                <a:cs typeface="Times New Roman"/>
              </a:rPr>
              <a:t>B</a:t>
            </a:r>
            <a:r>
              <a:rPr sz="2600" i="1" spc="-5" dirty="0">
                <a:latin typeface="Times New Roman"/>
                <a:cs typeface="Times New Roman"/>
              </a:rPr>
              <a:t> </a:t>
            </a:r>
            <a:r>
              <a:rPr sz="2600" spc="25" dirty="0" smtClean="0">
                <a:latin typeface="Symbol"/>
                <a:cs typeface="Symbol"/>
              </a:rPr>
              <a:t></a:t>
            </a:r>
            <a:r>
              <a:rPr sz="2600" spc="-150" dirty="0" smtClean="0">
                <a:latin typeface="Times New Roman"/>
                <a:cs typeface="Times New Roman"/>
              </a:rPr>
              <a:t> </a:t>
            </a:r>
            <a:r>
              <a:rPr sz="4650" spc="-1370" dirty="0" smtClean="0">
                <a:latin typeface="Symbol"/>
                <a:cs typeface="Symbol"/>
              </a:rPr>
              <a:t></a:t>
            </a:r>
            <a:r>
              <a:rPr lang="en-IN" sz="4650" spc="-1370" dirty="0" smtClean="0">
                <a:latin typeface="Symbol"/>
                <a:cs typeface="Symbol"/>
              </a:rPr>
              <a:t>           </a:t>
            </a:r>
            <a:r>
              <a:rPr lang="en-IN" sz="2600" i="1" spc="-30" dirty="0">
                <a:latin typeface="Times New Roman"/>
                <a:cs typeface="Times New Roman"/>
              </a:rPr>
              <a:t> </a:t>
            </a:r>
            <a:r>
              <a:rPr lang="en-IN" sz="2600" i="1" spc="-30" dirty="0" smtClean="0">
                <a:latin typeface="Times New Roman"/>
                <a:cs typeface="Times New Roman"/>
              </a:rPr>
              <a:t> z </a:t>
            </a:r>
            <a:r>
              <a:rPr sz="2600" i="1" spc="-135" dirty="0" smtClean="0">
                <a:latin typeface="Times New Roman"/>
                <a:cs typeface="Times New Roman"/>
              </a:rPr>
              <a:t>|</a:t>
            </a:r>
            <a:r>
              <a:rPr lang="en-IN" sz="2600" i="1" spc="-135" dirty="0" smtClean="0">
                <a:latin typeface="Times New Roman"/>
                <a:cs typeface="Times New Roman"/>
              </a:rPr>
              <a:t> </a:t>
            </a:r>
            <a:r>
              <a:rPr lang="en-IN" sz="4650" spc="-815" dirty="0" smtClean="0">
                <a:latin typeface="Symbol"/>
                <a:cs typeface="Times New Roman"/>
              </a:rPr>
              <a:t>( </a:t>
            </a:r>
            <a:r>
              <a:rPr sz="2600" i="1" spc="-1040" dirty="0" smtClean="0">
                <a:latin typeface="Times New Roman"/>
                <a:cs typeface="Times New Roman"/>
              </a:rPr>
              <a:t>B</a:t>
            </a:r>
            <a:r>
              <a:rPr lang="en-IN" sz="2600" i="1" spc="-1040" dirty="0" smtClean="0">
                <a:latin typeface="Times New Roman"/>
                <a:cs typeface="Times New Roman"/>
              </a:rPr>
              <a:t> </a:t>
            </a:r>
            <a:r>
              <a:rPr sz="3900" spc="517" baseline="14957" dirty="0" smtClean="0">
                <a:latin typeface="Times New Roman"/>
                <a:cs typeface="Times New Roman"/>
              </a:rPr>
              <a:t>ˆ</a:t>
            </a:r>
            <a:r>
              <a:rPr sz="4650" spc="-840" dirty="0" smtClean="0">
                <a:latin typeface="Symbol"/>
                <a:cs typeface="Symbol"/>
              </a:rPr>
              <a:t></a:t>
            </a:r>
            <a:r>
              <a:rPr lang="en-IN" sz="4650" spc="-840" dirty="0" smtClean="0">
                <a:latin typeface="Symbol"/>
                <a:cs typeface="Symbol"/>
              </a:rPr>
              <a:t>   </a:t>
            </a:r>
            <a:r>
              <a:rPr sz="2250" i="1" spc="22" baseline="-24074" dirty="0" smtClean="0">
                <a:latin typeface="Times New Roman"/>
                <a:cs typeface="Times New Roman"/>
              </a:rPr>
              <a:t>z</a:t>
            </a:r>
            <a:r>
              <a:rPr sz="2250" i="1" baseline="-24074" dirty="0" smtClean="0">
                <a:latin typeface="Times New Roman"/>
                <a:cs typeface="Times New Roman"/>
              </a:rPr>
              <a:t> </a:t>
            </a:r>
            <a:r>
              <a:rPr sz="2250" i="1" spc="-22" baseline="-24074" dirty="0" smtClean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Symbol"/>
                <a:cs typeface="Symbol"/>
              </a:rPr>
              <a:t>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i="1" spc="25" dirty="0">
                <a:latin typeface="Times New Roman"/>
                <a:cs typeface="Times New Roman"/>
              </a:rPr>
              <a:t>A</a:t>
            </a:r>
            <a:r>
              <a:rPr sz="2600" i="1" spc="-13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Symbol"/>
                <a:cs typeface="Symbol"/>
              </a:rPr>
              <a:t>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750" spc="95" dirty="0">
                <a:latin typeface="Symbol"/>
                <a:cs typeface="Symbol"/>
              </a:rPr>
              <a:t></a:t>
            </a:r>
            <a:r>
              <a:rPr sz="4650" spc="-1630" dirty="0">
                <a:latin typeface="Symbol"/>
                <a:cs typeface="Symbol"/>
              </a:rPr>
              <a:t></a:t>
            </a:r>
            <a:r>
              <a:rPr sz="2600" spc="10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41741" y="3360229"/>
            <a:ext cx="2447925" cy="2143125"/>
            <a:chOff x="1741741" y="3360229"/>
            <a:chExt cx="2447925" cy="2143125"/>
          </a:xfrm>
        </p:grpSpPr>
        <p:sp>
          <p:nvSpPr>
            <p:cNvPr id="5" name="object 5"/>
            <p:cNvSpPr/>
            <p:nvPr/>
          </p:nvSpPr>
          <p:spPr>
            <a:xfrm>
              <a:off x="2051304" y="3669791"/>
              <a:ext cx="1828800" cy="1524000"/>
            </a:xfrm>
            <a:custGeom>
              <a:avLst/>
              <a:gdLst/>
              <a:ahLst/>
              <a:cxnLst/>
              <a:rect l="l" t="t" r="r" b="b"/>
              <a:pathLst>
                <a:path w="1828800" h="1524000">
                  <a:moveTo>
                    <a:pt x="0" y="0"/>
                  </a:moveTo>
                  <a:lnTo>
                    <a:pt x="0" y="1523999"/>
                  </a:lnTo>
                </a:path>
                <a:path w="1828800" h="1524000">
                  <a:moveTo>
                    <a:pt x="0" y="1523999"/>
                  </a:moveTo>
                  <a:lnTo>
                    <a:pt x="1828799" y="1523999"/>
                  </a:lnTo>
                </a:path>
                <a:path w="1828800" h="1524000">
                  <a:moveTo>
                    <a:pt x="0" y="0"/>
                  </a:moveTo>
                  <a:lnTo>
                    <a:pt x="507491" y="0"/>
                  </a:lnTo>
                </a:path>
                <a:path w="1828800" h="1524000">
                  <a:moveTo>
                    <a:pt x="507491" y="0"/>
                  </a:moveTo>
                  <a:lnTo>
                    <a:pt x="914400" y="858011"/>
                  </a:lnTo>
                </a:path>
                <a:path w="1828800" h="1524000">
                  <a:moveTo>
                    <a:pt x="914400" y="858011"/>
                  </a:moveTo>
                  <a:lnTo>
                    <a:pt x="1219199" y="0"/>
                  </a:lnTo>
                </a:path>
                <a:path w="1828800" h="1524000">
                  <a:moveTo>
                    <a:pt x="1219199" y="0"/>
                  </a:moveTo>
                  <a:lnTo>
                    <a:pt x="1828799" y="0"/>
                  </a:lnTo>
                </a:path>
                <a:path w="1828800" h="1524000">
                  <a:moveTo>
                    <a:pt x="1828799" y="0"/>
                  </a:moveTo>
                  <a:lnTo>
                    <a:pt x="1828799" y="1523999"/>
                  </a:lnTo>
                </a:path>
              </a:pathLst>
            </a:custGeom>
            <a:ln w="57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75304" y="336499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5304" y="336499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46504" y="511759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399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799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399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46504" y="511759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399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799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3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80104" y="488899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399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799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399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80104" y="488899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399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799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3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13304" y="397459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399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799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399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13304" y="397459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399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799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3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22704" y="336499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22704" y="336499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37104" y="519379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399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799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399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37104" y="519379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399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799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3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32304" y="336499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32304" y="336499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41904" y="336499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799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41904" y="336499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799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80104" y="366979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399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799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399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80104" y="366979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399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799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3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358644" y="4454144"/>
            <a:ext cx="16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Microsoft Sans Serif"/>
                <a:cs typeface="Microsoft Sans Serif"/>
              </a:rPr>
              <a:t>A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818132" y="3512820"/>
            <a:ext cx="2219325" cy="1838325"/>
            <a:chOff x="1818132" y="3512820"/>
            <a:chExt cx="2219325" cy="1838325"/>
          </a:xfrm>
        </p:grpSpPr>
        <p:sp>
          <p:nvSpPr>
            <p:cNvPr id="26" name="object 26"/>
            <p:cNvSpPr/>
            <p:nvPr/>
          </p:nvSpPr>
          <p:spPr>
            <a:xfrm>
              <a:off x="3727704" y="351739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49425" y="3987"/>
                  </a:lnTo>
                  <a:lnTo>
                    <a:pt x="96316" y="15532"/>
                  </a:lnTo>
                  <a:lnTo>
                    <a:pt x="140046" y="34008"/>
                  </a:lnTo>
                  <a:lnTo>
                    <a:pt x="179984" y="58789"/>
                  </a:lnTo>
                  <a:lnTo>
                    <a:pt x="215503" y="89249"/>
                  </a:lnTo>
                  <a:lnTo>
                    <a:pt x="245973" y="124760"/>
                  </a:lnTo>
                  <a:lnTo>
                    <a:pt x="270767" y="164697"/>
                  </a:lnTo>
                  <a:lnTo>
                    <a:pt x="289255" y="208434"/>
                  </a:lnTo>
                  <a:lnTo>
                    <a:pt x="300809" y="255343"/>
                  </a:lnTo>
                  <a:lnTo>
                    <a:pt x="304800" y="30480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27704" y="504139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300812" y="49425"/>
                  </a:lnTo>
                  <a:lnTo>
                    <a:pt x="289267" y="96316"/>
                  </a:lnTo>
                  <a:lnTo>
                    <a:pt x="270791" y="140046"/>
                  </a:lnTo>
                  <a:lnTo>
                    <a:pt x="246010" y="179984"/>
                  </a:lnTo>
                  <a:lnTo>
                    <a:pt x="215550" y="215503"/>
                  </a:lnTo>
                  <a:lnTo>
                    <a:pt x="180039" y="245973"/>
                  </a:lnTo>
                  <a:lnTo>
                    <a:pt x="140102" y="270767"/>
                  </a:lnTo>
                  <a:lnTo>
                    <a:pt x="96365" y="289255"/>
                  </a:lnTo>
                  <a:lnTo>
                    <a:pt x="49456" y="300809"/>
                  </a:lnTo>
                  <a:lnTo>
                    <a:pt x="0" y="304799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22704" y="3517392"/>
              <a:ext cx="2209800" cy="1524000"/>
            </a:xfrm>
            <a:custGeom>
              <a:avLst/>
              <a:gdLst/>
              <a:ahLst/>
              <a:cxnLst/>
              <a:rect l="l" t="t" r="r" b="b"/>
              <a:pathLst>
                <a:path w="2209800" h="1524000">
                  <a:moveTo>
                    <a:pt x="2209799" y="1524000"/>
                  </a:moveTo>
                  <a:lnTo>
                    <a:pt x="2209799" y="304800"/>
                  </a:lnTo>
                </a:path>
                <a:path w="2209800" h="1524000">
                  <a:moveTo>
                    <a:pt x="304800" y="0"/>
                  </a:moveTo>
                  <a:lnTo>
                    <a:pt x="255374" y="3987"/>
                  </a:lnTo>
                  <a:lnTo>
                    <a:pt x="208483" y="15532"/>
                  </a:lnTo>
                  <a:lnTo>
                    <a:pt x="164753" y="34008"/>
                  </a:lnTo>
                  <a:lnTo>
                    <a:pt x="124815" y="58789"/>
                  </a:lnTo>
                  <a:lnTo>
                    <a:pt x="89296" y="89249"/>
                  </a:lnTo>
                  <a:lnTo>
                    <a:pt x="58826" y="124760"/>
                  </a:lnTo>
                  <a:lnTo>
                    <a:pt x="34032" y="164697"/>
                  </a:lnTo>
                  <a:lnTo>
                    <a:pt x="15544" y="208434"/>
                  </a:lnTo>
                  <a:lnTo>
                    <a:pt x="3990" y="255343"/>
                  </a:lnTo>
                  <a:lnTo>
                    <a:pt x="0" y="30480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22704" y="504139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987" y="49425"/>
                  </a:lnTo>
                  <a:lnTo>
                    <a:pt x="15532" y="96316"/>
                  </a:lnTo>
                  <a:lnTo>
                    <a:pt x="34008" y="140046"/>
                  </a:lnTo>
                  <a:lnTo>
                    <a:pt x="58789" y="179984"/>
                  </a:lnTo>
                  <a:lnTo>
                    <a:pt x="89249" y="215503"/>
                  </a:lnTo>
                  <a:lnTo>
                    <a:pt x="124760" y="245973"/>
                  </a:lnTo>
                  <a:lnTo>
                    <a:pt x="164697" y="270767"/>
                  </a:lnTo>
                  <a:lnTo>
                    <a:pt x="208434" y="289255"/>
                  </a:lnTo>
                  <a:lnTo>
                    <a:pt x="255343" y="300809"/>
                  </a:lnTo>
                  <a:lnTo>
                    <a:pt x="304800" y="304799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22704" y="3517392"/>
              <a:ext cx="1905000" cy="1828800"/>
            </a:xfrm>
            <a:custGeom>
              <a:avLst/>
              <a:gdLst/>
              <a:ahLst/>
              <a:cxnLst/>
              <a:rect l="l" t="t" r="r" b="b"/>
              <a:pathLst>
                <a:path w="1905000" h="1828800">
                  <a:moveTo>
                    <a:pt x="0" y="1524000"/>
                  </a:moveTo>
                  <a:lnTo>
                    <a:pt x="0" y="304800"/>
                  </a:lnTo>
                </a:path>
                <a:path w="1905000" h="1828800">
                  <a:moveTo>
                    <a:pt x="304800" y="1828800"/>
                  </a:moveTo>
                  <a:lnTo>
                    <a:pt x="1904999" y="1828800"/>
                  </a:lnTo>
                </a:path>
                <a:path w="1905000" h="1828800">
                  <a:moveTo>
                    <a:pt x="609600" y="0"/>
                  </a:moveTo>
                  <a:lnTo>
                    <a:pt x="671010" y="3094"/>
                  </a:lnTo>
                  <a:lnTo>
                    <a:pt x="728216" y="11971"/>
                  </a:lnTo>
                  <a:lnTo>
                    <a:pt x="779989" y="26018"/>
                  </a:lnTo>
                  <a:lnTo>
                    <a:pt x="825103" y="44624"/>
                  </a:lnTo>
                  <a:lnTo>
                    <a:pt x="862328" y="67177"/>
                  </a:lnTo>
                  <a:lnTo>
                    <a:pt x="890438" y="93065"/>
                  </a:lnTo>
                  <a:lnTo>
                    <a:pt x="908205" y="121676"/>
                  </a:lnTo>
                  <a:lnTo>
                    <a:pt x="914400" y="152400"/>
                  </a:lnTo>
                </a:path>
                <a:path w="1905000" h="1828800">
                  <a:moveTo>
                    <a:pt x="1600199" y="0"/>
                  </a:moveTo>
                  <a:lnTo>
                    <a:pt x="1538789" y="3094"/>
                  </a:lnTo>
                  <a:lnTo>
                    <a:pt x="1481583" y="11971"/>
                  </a:lnTo>
                  <a:lnTo>
                    <a:pt x="1429810" y="26018"/>
                  </a:lnTo>
                  <a:lnTo>
                    <a:pt x="1384696" y="44624"/>
                  </a:lnTo>
                  <a:lnTo>
                    <a:pt x="1347471" y="67177"/>
                  </a:lnTo>
                  <a:lnTo>
                    <a:pt x="1319361" y="93065"/>
                  </a:lnTo>
                  <a:lnTo>
                    <a:pt x="1301594" y="121676"/>
                  </a:lnTo>
                  <a:lnTo>
                    <a:pt x="1295400" y="152400"/>
                  </a:lnTo>
                </a:path>
                <a:path w="1905000" h="1828800">
                  <a:moveTo>
                    <a:pt x="304800" y="0"/>
                  </a:moveTo>
                  <a:lnTo>
                    <a:pt x="609600" y="0"/>
                  </a:lnTo>
                </a:path>
                <a:path w="1905000" h="1828800">
                  <a:moveTo>
                    <a:pt x="1523999" y="0"/>
                  </a:moveTo>
                  <a:lnTo>
                    <a:pt x="1828799" y="0"/>
                  </a:lnTo>
                </a:path>
                <a:path w="1905000" h="1828800">
                  <a:moveTo>
                    <a:pt x="914400" y="152400"/>
                  </a:moveTo>
                  <a:lnTo>
                    <a:pt x="1143000" y="609600"/>
                  </a:lnTo>
                </a:path>
                <a:path w="1905000" h="1828800">
                  <a:moveTo>
                    <a:pt x="1295400" y="152400"/>
                  </a:moveTo>
                  <a:lnTo>
                    <a:pt x="1143000" y="60960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94304" y="450799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399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399" y="304799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799" y="152399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399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94304" y="450799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399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799" y="152399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399" y="304799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3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89504" y="4203191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127000" y="450850"/>
                  </a:moveTo>
                  <a:lnTo>
                    <a:pt x="76200" y="450850"/>
                  </a:lnTo>
                  <a:lnTo>
                    <a:pt x="76200" y="419100"/>
                  </a:lnTo>
                  <a:lnTo>
                    <a:pt x="0" y="457200"/>
                  </a:lnTo>
                  <a:lnTo>
                    <a:pt x="76200" y="495300"/>
                  </a:lnTo>
                  <a:lnTo>
                    <a:pt x="76200" y="463550"/>
                  </a:lnTo>
                  <a:lnTo>
                    <a:pt x="127000" y="463550"/>
                  </a:lnTo>
                  <a:lnTo>
                    <a:pt x="127000" y="450850"/>
                  </a:lnTo>
                  <a:close/>
                </a:path>
                <a:path w="914400" h="914400">
                  <a:moveTo>
                    <a:pt x="215900" y="450850"/>
                  </a:moveTo>
                  <a:lnTo>
                    <a:pt x="165100" y="450850"/>
                  </a:lnTo>
                  <a:lnTo>
                    <a:pt x="165100" y="463550"/>
                  </a:lnTo>
                  <a:lnTo>
                    <a:pt x="215900" y="463550"/>
                  </a:lnTo>
                  <a:lnTo>
                    <a:pt x="215900" y="450850"/>
                  </a:lnTo>
                  <a:close/>
                </a:path>
                <a:path w="914400" h="914400">
                  <a:moveTo>
                    <a:pt x="304800" y="450850"/>
                  </a:moveTo>
                  <a:lnTo>
                    <a:pt x="254000" y="450850"/>
                  </a:lnTo>
                  <a:lnTo>
                    <a:pt x="254000" y="463550"/>
                  </a:lnTo>
                  <a:lnTo>
                    <a:pt x="304800" y="463550"/>
                  </a:lnTo>
                  <a:lnTo>
                    <a:pt x="304800" y="450850"/>
                  </a:lnTo>
                  <a:close/>
                </a:path>
                <a:path w="914400" h="914400">
                  <a:moveTo>
                    <a:pt x="463550" y="698500"/>
                  </a:moveTo>
                  <a:lnTo>
                    <a:pt x="450850" y="698500"/>
                  </a:lnTo>
                  <a:lnTo>
                    <a:pt x="450850" y="749300"/>
                  </a:lnTo>
                  <a:lnTo>
                    <a:pt x="463550" y="749300"/>
                  </a:lnTo>
                  <a:lnTo>
                    <a:pt x="463550" y="698500"/>
                  </a:lnTo>
                  <a:close/>
                </a:path>
                <a:path w="914400" h="914400">
                  <a:moveTo>
                    <a:pt x="463550" y="609600"/>
                  </a:moveTo>
                  <a:lnTo>
                    <a:pt x="450850" y="609600"/>
                  </a:lnTo>
                  <a:lnTo>
                    <a:pt x="450850" y="660400"/>
                  </a:lnTo>
                  <a:lnTo>
                    <a:pt x="463550" y="660400"/>
                  </a:lnTo>
                  <a:lnTo>
                    <a:pt x="463550" y="609600"/>
                  </a:lnTo>
                  <a:close/>
                </a:path>
                <a:path w="914400" h="914400">
                  <a:moveTo>
                    <a:pt x="463550" y="254000"/>
                  </a:moveTo>
                  <a:lnTo>
                    <a:pt x="450850" y="254000"/>
                  </a:lnTo>
                  <a:lnTo>
                    <a:pt x="450850" y="304800"/>
                  </a:lnTo>
                  <a:lnTo>
                    <a:pt x="463550" y="304800"/>
                  </a:lnTo>
                  <a:lnTo>
                    <a:pt x="463550" y="254000"/>
                  </a:lnTo>
                  <a:close/>
                </a:path>
                <a:path w="914400" h="914400">
                  <a:moveTo>
                    <a:pt x="463550" y="165100"/>
                  </a:moveTo>
                  <a:lnTo>
                    <a:pt x="450850" y="165100"/>
                  </a:lnTo>
                  <a:lnTo>
                    <a:pt x="450850" y="215900"/>
                  </a:lnTo>
                  <a:lnTo>
                    <a:pt x="463550" y="215900"/>
                  </a:lnTo>
                  <a:lnTo>
                    <a:pt x="463550" y="165100"/>
                  </a:lnTo>
                  <a:close/>
                </a:path>
                <a:path w="914400" h="914400">
                  <a:moveTo>
                    <a:pt x="495300" y="838200"/>
                  </a:moveTo>
                  <a:lnTo>
                    <a:pt x="463550" y="838200"/>
                  </a:lnTo>
                  <a:lnTo>
                    <a:pt x="463550" y="787400"/>
                  </a:lnTo>
                  <a:lnTo>
                    <a:pt x="450850" y="787400"/>
                  </a:lnTo>
                  <a:lnTo>
                    <a:pt x="450850" y="838200"/>
                  </a:lnTo>
                  <a:lnTo>
                    <a:pt x="419087" y="838200"/>
                  </a:lnTo>
                  <a:lnTo>
                    <a:pt x="457200" y="914400"/>
                  </a:lnTo>
                  <a:lnTo>
                    <a:pt x="495300" y="838200"/>
                  </a:lnTo>
                  <a:close/>
                </a:path>
                <a:path w="914400" h="914400">
                  <a:moveTo>
                    <a:pt x="495300" y="76200"/>
                  </a:moveTo>
                  <a:lnTo>
                    <a:pt x="457200" y="0"/>
                  </a:lnTo>
                  <a:lnTo>
                    <a:pt x="419087" y="76200"/>
                  </a:lnTo>
                  <a:lnTo>
                    <a:pt x="450850" y="76200"/>
                  </a:lnTo>
                  <a:lnTo>
                    <a:pt x="450850" y="127000"/>
                  </a:lnTo>
                  <a:lnTo>
                    <a:pt x="463550" y="127000"/>
                  </a:lnTo>
                  <a:lnTo>
                    <a:pt x="463550" y="76200"/>
                  </a:lnTo>
                  <a:lnTo>
                    <a:pt x="495300" y="76200"/>
                  </a:lnTo>
                  <a:close/>
                </a:path>
                <a:path w="914400" h="914400">
                  <a:moveTo>
                    <a:pt x="660400" y="450850"/>
                  </a:moveTo>
                  <a:lnTo>
                    <a:pt x="609600" y="450850"/>
                  </a:lnTo>
                  <a:lnTo>
                    <a:pt x="609600" y="463550"/>
                  </a:lnTo>
                  <a:lnTo>
                    <a:pt x="660400" y="463550"/>
                  </a:lnTo>
                  <a:lnTo>
                    <a:pt x="660400" y="450850"/>
                  </a:lnTo>
                  <a:close/>
                </a:path>
                <a:path w="914400" h="914400">
                  <a:moveTo>
                    <a:pt x="749300" y="450850"/>
                  </a:moveTo>
                  <a:lnTo>
                    <a:pt x="698500" y="450850"/>
                  </a:lnTo>
                  <a:lnTo>
                    <a:pt x="698500" y="463550"/>
                  </a:lnTo>
                  <a:lnTo>
                    <a:pt x="749300" y="463550"/>
                  </a:lnTo>
                  <a:lnTo>
                    <a:pt x="749300" y="450850"/>
                  </a:lnTo>
                  <a:close/>
                </a:path>
                <a:path w="914400" h="914400">
                  <a:moveTo>
                    <a:pt x="914400" y="457200"/>
                  </a:moveTo>
                  <a:lnTo>
                    <a:pt x="838200" y="419100"/>
                  </a:lnTo>
                  <a:lnTo>
                    <a:pt x="838200" y="450850"/>
                  </a:lnTo>
                  <a:lnTo>
                    <a:pt x="787400" y="450850"/>
                  </a:lnTo>
                  <a:lnTo>
                    <a:pt x="787400" y="463550"/>
                  </a:lnTo>
                  <a:lnTo>
                    <a:pt x="838200" y="463550"/>
                  </a:lnTo>
                  <a:lnTo>
                    <a:pt x="838200" y="495300"/>
                  </a:lnTo>
                  <a:lnTo>
                    <a:pt x="9144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888998" y="3348990"/>
            <a:ext cx="615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2615" algn="l"/>
              </a:tabLst>
            </a:pPr>
            <a:r>
              <a:rPr sz="1800" spc="-305" dirty="0">
                <a:latin typeface="Microsoft Sans Serif"/>
                <a:cs typeface="Microsoft Sans Serif"/>
              </a:rPr>
              <a:t>B 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170932" y="3512820"/>
            <a:ext cx="2219325" cy="1838325"/>
            <a:chOff x="5170932" y="3512820"/>
            <a:chExt cx="2219325" cy="1838325"/>
          </a:xfrm>
        </p:grpSpPr>
        <p:sp>
          <p:nvSpPr>
            <p:cNvPr id="36" name="object 36"/>
            <p:cNvSpPr/>
            <p:nvPr/>
          </p:nvSpPr>
          <p:spPr>
            <a:xfrm>
              <a:off x="7080504" y="351739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49425" y="3987"/>
                  </a:lnTo>
                  <a:lnTo>
                    <a:pt x="96316" y="15532"/>
                  </a:lnTo>
                  <a:lnTo>
                    <a:pt x="140046" y="34008"/>
                  </a:lnTo>
                  <a:lnTo>
                    <a:pt x="179984" y="58789"/>
                  </a:lnTo>
                  <a:lnTo>
                    <a:pt x="215503" y="89249"/>
                  </a:lnTo>
                  <a:lnTo>
                    <a:pt x="245973" y="124760"/>
                  </a:lnTo>
                  <a:lnTo>
                    <a:pt x="270767" y="164697"/>
                  </a:lnTo>
                  <a:lnTo>
                    <a:pt x="289255" y="208434"/>
                  </a:lnTo>
                  <a:lnTo>
                    <a:pt x="300809" y="255343"/>
                  </a:lnTo>
                  <a:lnTo>
                    <a:pt x="304800" y="30480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080504" y="504139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300812" y="49425"/>
                  </a:lnTo>
                  <a:lnTo>
                    <a:pt x="289267" y="96316"/>
                  </a:lnTo>
                  <a:lnTo>
                    <a:pt x="270791" y="140046"/>
                  </a:lnTo>
                  <a:lnTo>
                    <a:pt x="246010" y="179984"/>
                  </a:lnTo>
                  <a:lnTo>
                    <a:pt x="215550" y="215503"/>
                  </a:lnTo>
                  <a:lnTo>
                    <a:pt x="180039" y="245973"/>
                  </a:lnTo>
                  <a:lnTo>
                    <a:pt x="140102" y="270767"/>
                  </a:lnTo>
                  <a:lnTo>
                    <a:pt x="96365" y="289255"/>
                  </a:lnTo>
                  <a:lnTo>
                    <a:pt x="49456" y="300809"/>
                  </a:lnTo>
                  <a:lnTo>
                    <a:pt x="0" y="304799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75504" y="3517392"/>
              <a:ext cx="2209800" cy="1524000"/>
            </a:xfrm>
            <a:custGeom>
              <a:avLst/>
              <a:gdLst/>
              <a:ahLst/>
              <a:cxnLst/>
              <a:rect l="l" t="t" r="r" b="b"/>
              <a:pathLst>
                <a:path w="2209800" h="1524000">
                  <a:moveTo>
                    <a:pt x="2209800" y="1524000"/>
                  </a:moveTo>
                  <a:lnTo>
                    <a:pt x="2209800" y="304800"/>
                  </a:lnTo>
                </a:path>
                <a:path w="2209800" h="1524000">
                  <a:moveTo>
                    <a:pt x="304800" y="0"/>
                  </a:moveTo>
                  <a:lnTo>
                    <a:pt x="255374" y="3987"/>
                  </a:lnTo>
                  <a:lnTo>
                    <a:pt x="208483" y="15532"/>
                  </a:lnTo>
                  <a:lnTo>
                    <a:pt x="164753" y="34008"/>
                  </a:lnTo>
                  <a:lnTo>
                    <a:pt x="124815" y="58789"/>
                  </a:lnTo>
                  <a:lnTo>
                    <a:pt x="89296" y="89249"/>
                  </a:lnTo>
                  <a:lnTo>
                    <a:pt x="58826" y="124760"/>
                  </a:lnTo>
                  <a:lnTo>
                    <a:pt x="34032" y="164697"/>
                  </a:lnTo>
                  <a:lnTo>
                    <a:pt x="15544" y="208434"/>
                  </a:lnTo>
                  <a:lnTo>
                    <a:pt x="3990" y="255343"/>
                  </a:lnTo>
                  <a:lnTo>
                    <a:pt x="0" y="30480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175504" y="504139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987" y="49425"/>
                  </a:lnTo>
                  <a:lnTo>
                    <a:pt x="15532" y="96316"/>
                  </a:lnTo>
                  <a:lnTo>
                    <a:pt x="34008" y="140046"/>
                  </a:lnTo>
                  <a:lnTo>
                    <a:pt x="58789" y="179984"/>
                  </a:lnTo>
                  <a:lnTo>
                    <a:pt x="89249" y="215503"/>
                  </a:lnTo>
                  <a:lnTo>
                    <a:pt x="124760" y="245973"/>
                  </a:lnTo>
                  <a:lnTo>
                    <a:pt x="164697" y="270767"/>
                  </a:lnTo>
                  <a:lnTo>
                    <a:pt x="208434" y="289255"/>
                  </a:lnTo>
                  <a:lnTo>
                    <a:pt x="255343" y="300809"/>
                  </a:lnTo>
                  <a:lnTo>
                    <a:pt x="304800" y="304799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175504" y="3517392"/>
              <a:ext cx="1905000" cy="1828800"/>
            </a:xfrm>
            <a:custGeom>
              <a:avLst/>
              <a:gdLst/>
              <a:ahLst/>
              <a:cxnLst/>
              <a:rect l="l" t="t" r="r" b="b"/>
              <a:pathLst>
                <a:path w="1905000" h="1828800">
                  <a:moveTo>
                    <a:pt x="0" y="1524000"/>
                  </a:moveTo>
                  <a:lnTo>
                    <a:pt x="0" y="304800"/>
                  </a:lnTo>
                </a:path>
                <a:path w="1905000" h="1828800">
                  <a:moveTo>
                    <a:pt x="304800" y="1828800"/>
                  </a:moveTo>
                  <a:lnTo>
                    <a:pt x="1905000" y="1828800"/>
                  </a:lnTo>
                </a:path>
                <a:path w="1905000" h="1828800">
                  <a:moveTo>
                    <a:pt x="609600" y="0"/>
                  </a:moveTo>
                  <a:lnTo>
                    <a:pt x="671010" y="3094"/>
                  </a:lnTo>
                  <a:lnTo>
                    <a:pt x="728216" y="11971"/>
                  </a:lnTo>
                  <a:lnTo>
                    <a:pt x="779989" y="26018"/>
                  </a:lnTo>
                  <a:lnTo>
                    <a:pt x="825103" y="44624"/>
                  </a:lnTo>
                  <a:lnTo>
                    <a:pt x="862328" y="67177"/>
                  </a:lnTo>
                  <a:lnTo>
                    <a:pt x="890438" y="93065"/>
                  </a:lnTo>
                  <a:lnTo>
                    <a:pt x="908205" y="121676"/>
                  </a:lnTo>
                  <a:lnTo>
                    <a:pt x="914400" y="152400"/>
                  </a:lnTo>
                </a:path>
                <a:path w="1905000" h="1828800">
                  <a:moveTo>
                    <a:pt x="1600200" y="0"/>
                  </a:moveTo>
                  <a:lnTo>
                    <a:pt x="1538789" y="3094"/>
                  </a:lnTo>
                  <a:lnTo>
                    <a:pt x="1481583" y="11971"/>
                  </a:lnTo>
                  <a:lnTo>
                    <a:pt x="1429810" y="26018"/>
                  </a:lnTo>
                  <a:lnTo>
                    <a:pt x="1384696" y="44624"/>
                  </a:lnTo>
                  <a:lnTo>
                    <a:pt x="1347471" y="67177"/>
                  </a:lnTo>
                  <a:lnTo>
                    <a:pt x="1319361" y="93065"/>
                  </a:lnTo>
                  <a:lnTo>
                    <a:pt x="1301594" y="121676"/>
                  </a:lnTo>
                  <a:lnTo>
                    <a:pt x="1295400" y="152400"/>
                  </a:lnTo>
                </a:path>
                <a:path w="1905000" h="1828800">
                  <a:moveTo>
                    <a:pt x="304800" y="0"/>
                  </a:moveTo>
                  <a:lnTo>
                    <a:pt x="609600" y="0"/>
                  </a:lnTo>
                </a:path>
                <a:path w="1905000" h="1828800">
                  <a:moveTo>
                    <a:pt x="1524000" y="0"/>
                  </a:moveTo>
                  <a:lnTo>
                    <a:pt x="1828800" y="0"/>
                  </a:lnTo>
                </a:path>
                <a:path w="1905000" h="1828800">
                  <a:moveTo>
                    <a:pt x="914400" y="152400"/>
                  </a:moveTo>
                  <a:lnTo>
                    <a:pt x="1143000" y="609600"/>
                  </a:lnTo>
                </a:path>
                <a:path w="1905000" h="1828800">
                  <a:moveTo>
                    <a:pt x="1295400" y="152400"/>
                  </a:moveTo>
                  <a:lnTo>
                    <a:pt x="1143000" y="60960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920158" y="4382125"/>
            <a:ext cx="80391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spc="290" dirty="0">
                <a:latin typeface="Times New Roman"/>
                <a:cs typeface="Times New Roman"/>
              </a:rPr>
              <a:t>A</a:t>
            </a:r>
            <a:r>
              <a:rPr sz="2650" spc="80" dirty="0">
                <a:latin typeface="Symbol"/>
                <a:cs typeface="Symbol"/>
              </a:rPr>
              <a:t></a:t>
            </a:r>
            <a:r>
              <a:rPr sz="2650" spc="-254" dirty="0">
                <a:latin typeface="Times New Roman"/>
                <a:cs typeface="Times New Roman"/>
              </a:rPr>
              <a:t> </a:t>
            </a:r>
            <a:r>
              <a:rPr sz="2650" i="1" spc="60" dirty="0">
                <a:latin typeface="Times New Roman"/>
                <a:cs typeface="Times New Roman"/>
              </a:rPr>
              <a:t>B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724657" y="5803188"/>
            <a:ext cx="3641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15" dirty="0">
                <a:solidFill>
                  <a:srgbClr val="005DA1"/>
                </a:solidFill>
                <a:latin typeface="Arial"/>
                <a:cs typeface="Arial"/>
              </a:rPr>
              <a:t>Exa</a:t>
            </a:r>
            <a:r>
              <a:rPr sz="2800" b="1" spc="-310" dirty="0">
                <a:solidFill>
                  <a:srgbClr val="005DA1"/>
                </a:solidFill>
                <a:latin typeface="Arial"/>
                <a:cs typeface="Arial"/>
              </a:rPr>
              <a:t>m</a:t>
            </a:r>
            <a:r>
              <a:rPr sz="2800" b="1" spc="-155" dirty="0">
                <a:solidFill>
                  <a:srgbClr val="005DA1"/>
                </a:solidFill>
                <a:latin typeface="Arial"/>
                <a:cs typeface="Arial"/>
              </a:rPr>
              <a:t>pl</a:t>
            </a:r>
            <a:r>
              <a:rPr sz="2800" b="1" spc="-185" dirty="0">
                <a:solidFill>
                  <a:srgbClr val="005DA1"/>
                </a:solidFill>
                <a:latin typeface="Arial"/>
                <a:cs typeface="Arial"/>
              </a:rPr>
              <a:t>e</a:t>
            </a:r>
            <a:r>
              <a:rPr sz="2800" b="1" spc="-365" dirty="0">
                <a:solidFill>
                  <a:srgbClr val="005DA1"/>
                </a:solidFill>
                <a:latin typeface="Arial"/>
                <a:cs typeface="Arial"/>
              </a:rPr>
              <a:t>s</a:t>
            </a:r>
            <a:r>
              <a:rPr sz="2800" b="1" spc="-50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800" b="1" spc="-145" dirty="0">
                <a:solidFill>
                  <a:srgbClr val="005DA1"/>
                </a:solidFill>
                <a:latin typeface="Arial"/>
                <a:cs typeface="Arial"/>
              </a:rPr>
              <a:t>of</a:t>
            </a:r>
            <a:r>
              <a:rPr sz="2800" b="1" spc="165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800" b="1" spc="-140" dirty="0">
                <a:solidFill>
                  <a:srgbClr val="005DA1"/>
                </a:solidFill>
                <a:latin typeface="Arial"/>
                <a:cs typeface="Arial"/>
              </a:rPr>
              <a:t>Di</a:t>
            </a:r>
            <a:r>
              <a:rPr sz="2800" b="1" spc="-75" dirty="0">
                <a:solidFill>
                  <a:srgbClr val="005DA1"/>
                </a:solidFill>
                <a:latin typeface="Arial"/>
                <a:cs typeface="Arial"/>
              </a:rPr>
              <a:t>l</a:t>
            </a:r>
            <a:r>
              <a:rPr sz="2800" b="1" spc="-30" dirty="0">
                <a:solidFill>
                  <a:srgbClr val="005DA1"/>
                </a:solidFill>
                <a:latin typeface="Arial"/>
                <a:cs typeface="Arial"/>
              </a:rPr>
              <a:t>a</a:t>
            </a:r>
            <a:r>
              <a:rPr sz="2800" b="1" spc="-145" dirty="0">
                <a:solidFill>
                  <a:srgbClr val="005DA1"/>
                </a:solidFill>
                <a:latin typeface="Arial"/>
                <a:cs typeface="Arial"/>
              </a:rPr>
              <a:t>t</a:t>
            </a:r>
            <a:r>
              <a:rPr sz="2800" b="1" spc="-114" dirty="0">
                <a:solidFill>
                  <a:srgbClr val="005DA1"/>
                </a:solidFill>
                <a:latin typeface="Arial"/>
                <a:cs typeface="Arial"/>
              </a:rPr>
              <a:t>i</a:t>
            </a:r>
            <a:r>
              <a:rPr sz="2800" b="1" spc="-229" dirty="0">
                <a:solidFill>
                  <a:srgbClr val="005DA1"/>
                </a:solidFill>
                <a:latin typeface="Arial"/>
                <a:cs typeface="Arial"/>
              </a:rPr>
              <a:t>on</a:t>
            </a:r>
            <a:r>
              <a:rPr sz="2800" b="1" spc="-65" dirty="0">
                <a:solidFill>
                  <a:srgbClr val="005DA1"/>
                </a:solidFill>
                <a:latin typeface="Arial"/>
                <a:cs typeface="Arial"/>
              </a:rPr>
              <a:t> (1)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444753"/>
            <a:ext cx="78498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i="0" spc="-155" dirty="0">
                <a:solidFill>
                  <a:srgbClr val="003399"/>
                </a:solidFill>
                <a:latin typeface="Arial"/>
                <a:cs typeface="Arial"/>
              </a:rPr>
              <a:t>Di</a:t>
            </a:r>
            <a:r>
              <a:rPr sz="3200" i="0" spc="-100" dirty="0">
                <a:solidFill>
                  <a:srgbClr val="003399"/>
                </a:solidFill>
                <a:latin typeface="Arial"/>
                <a:cs typeface="Arial"/>
              </a:rPr>
              <a:t>l</a:t>
            </a:r>
            <a:r>
              <a:rPr sz="3200" i="0" spc="-3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3200" i="0" spc="-160" dirty="0">
                <a:solidFill>
                  <a:srgbClr val="003399"/>
                </a:solidFill>
                <a:latin typeface="Arial"/>
                <a:cs typeface="Arial"/>
              </a:rPr>
              <a:t>t</a:t>
            </a:r>
            <a:r>
              <a:rPr sz="3200" i="0" spc="-145" dirty="0">
                <a:solidFill>
                  <a:srgbClr val="003399"/>
                </a:solidFill>
                <a:latin typeface="Arial"/>
                <a:cs typeface="Arial"/>
              </a:rPr>
              <a:t>i</a:t>
            </a:r>
            <a:r>
              <a:rPr sz="3200" i="0" spc="-254" dirty="0">
                <a:solidFill>
                  <a:srgbClr val="003399"/>
                </a:solidFill>
                <a:latin typeface="Arial"/>
                <a:cs typeface="Arial"/>
              </a:rPr>
              <a:t>o</a:t>
            </a:r>
            <a:r>
              <a:rPr sz="3200" i="0" spc="-250" dirty="0">
                <a:solidFill>
                  <a:srgbClr val="003399"/>
                </a:solidFill>
                <a:latin typeface="Arial"/>
                <a:cs typeface="Arial"/>
              </a:rPr>
              <a:t>n</a:t>
            </a:r>
            <a:r>
              <a:rPr sz="3200" i="0" spc="-235" dirty="0">
                <a:solidFill>
                  <a:srgbClr val="003399"/>
                </a:solidFill>
                <a:latin typeface="Arial"/>
                <a:cs typeface="Arial"/>
              </a:rPr>
              <a:t>:</a:t>
            </a:r>
            <a:r>
              <a:rPr sz="3200" i="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200" i="0" spc="-350" dirty="0">
                <a:solidFill>
                  <a:srgbClr val="003399"/>
                </a:solidFill>
                <a:latin typeface="Arial"/>
                <a:cs typeface="Arial"/>
              </a:rPr>
              <a:t>By</a:t>
            </a:r>
            <a:r>
              <a:rPr sz="3200" i="0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200" i="0" spc="-11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3200" i="0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200" i="0" spc="-545" dirty="0">
                <a:solidFill>
                  <a:srgbClr val="003399"/>
                </a:solidFill>
                <a:latin typeface="Arial"/>
                <a:cs typeface="Arial"/>
              </a:rPr>
              <a:t>R</a:t>
            </a:r>
            <a:r>
              <a:rPr sz="3200" i="0" spc="-260" dirty="0">
                <a:solidFill>
                  <a:srgbClr val="003399"/>
                </a:solidFill>
                <a:latin typeface="Arial"/>
                <a:cs typeface="Arial"/>
              </a:rPr>
              <a:t>ectang</a:t>
            </a:r>
            <a:r>
              <a:rPr sz="3200" i="0" spc="-290" dirty="0">
                <a:solidFill>
                  <a:srgbClr val="003399"/>
                </a:solidFill>
                <a:latin typeface="Arial"/>
                <a:cs typeface="Arial"/>
              </a:rPr>
              <a:t>u</a:t>
            </a:r>
            <a:r>
              <a:rPr sz="3200" i="0" spc="-130" dirty="0">
                <a:solidFill>
                  <a:srgbClr val="003399"/>
                </a:solidFill>
                <a:latin typeface="Arial"/>
                <a:cs typeface="Arial"/>
              </a:rPr>
              <a:t>lar</a:t>
            </a:r>
            <a:r>
              <a:rPr sz="3200" i="0" spc="-6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200" i="0" spc="-335" dirty="0">
                <a:solidFill>
                  <a:srgbClr val="003399"/>
                </a:solidFill>
                <a:latin typeface="Arial"/>
                <a:cs typeface="Arial"/>
              </a:rPr>
              <a:t>Structu</a:t>
            </a:r>
            <a:r>
              <a:rPr sz="3200" i="0" spc="-254" dirty="0">
                <a:solidFill>
                  <a:srgbClr val="003399"/>
                </a:solidFill>
                <a:latin typeface="Arial"/>
                <a:cs typeface="Arial"/>
              </a:rPr>
              <a:t>r</a:t>
            </a:r>
            <a:r>
              <a:rPr sz="3200" i="0" spc="-195" dirty="0">
                <a:solidFill>
                  <a:srgbClr val="003399"/>
                </a:solidFill>
                <a:latin typeface="Arial"/>
                <a:cs typeface="Arial"/>
              </a:rPr>
              <a:t>ing</a:t>
            </a:r>
            <a:r>
              <a:rPr sz="3200" i="0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200" i="0" spc="-280" dirty="0">
                <a:solidFill>
                  <a:srgbClr val="003399"/>
                </a:solidFill>
                <a:latin typeface="Arial"/>
                <a:cs typeface="Arial"/>
              </a:rPr>
              <a:t>Element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8617" y="1989129"/>
            <a:ext cx="7530583" cy="1030667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8260" marR="30480" indent="-10795">
              <a:lnSpc>
                <a:spcPct val="86200"/>
              </a:lnSpc>
              <a:spcBef>
                <a:spcPts val="555"/>
              </a:spcBef>
              <a:tabLst>
                <a:tab pos="1098550" algn="l"/>
                <a:tab pos="2132965" algn="l"/>
                <a:tab pos="5915025" algn="l"/>
              </a:tabLst>
            </a:pPr>
            <a:r>
              <a:rPr sz="2600" spc="25" dirty="0">
                <a:latin typeface="Times New Roman"/>
                <a:cs typeface="Times New Roman"/>
              </a:rPr>
              <a:t>The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dilation</a:t>
            </a:r>
            <a:r>
              <a:rPr sz="2600" spc="305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of	</a:t>
            </a:r>
            <a:r>
              <a:rPr sz="2600" i="1" spc="25" dirty="0">
                <a:latin typeface="Times New Roman"/>
                <a:cs typeface="Times New Roman"/>
              </a:rPr>
              <a:t>A</a:t>
            </a:r>
            <a:r>
              <a:rPr sz="2600" i="1" spc="-210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by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the</a:t>
            </a:r>
            <a:r>
              <a:rPr sz="2600" spc="-30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structuring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element	</a:t>
            </a:r>
            <a:r>
              <a:rPr sz="2600" i="1" spc="30" dirty="0">
                <a:latin typeface="Times New Roman"/>
                <a:cs typeface="Times New Roman"/>
              </a:rPr>
              <a:t>B</a:t>
            </a:r>
            <a:r>
              <a:rPr sz="2600" spc="30" dirty="0">
                <a:latin typeface="Times New Roman"/>
                <a:cs typeface="Times New Roman"/>
              </a:rPr>
              <a:t>, 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w</a:t>
            </a:r>
            <a:r>
              <a:rPr sz="2600" spc="-25" dirty="0">
                <a:latin typeface="Times New Roman"/>
                <a:cs typeface="Times New Roman"/>
              </a:rPr>
              <a:t>r</a:t>
            </a:r>
            <a:r>
              <a:rPr sz="2600" spc="-165" dirty="0">
                <a:latin typeface="Times New Roman"/>
                <a:cs typeface="Times New Roman"/>
              </a:rPr>
              <a:t>i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20" dirty="0">
                <a:latin typeface="Times New Roman"/>
                <a:cs typeface="Times New Roman"/>
              </a:rPr>
              <a:t>t</a:t>
            </a:r>
            <a:r>
              <a:rPr sz="2600" spc="-35" dirty="0">
                <a:latin typeface="Times New Roman"/>
                <a:cs typeface="Times New Roman"/>
              </a:rPr>
              <a:t>e</a:t>
            </a:r>
            <a:r>
              <a:rPr sz="2600" spc="20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i="1" spc="25" dirty="0">
                <a:latin typeface="Times New Roman"/>
                <a:cs typeface="Times New Roman"/>
              </a:rPr>
              <a:t>A</a:t>
            </a:r>
            <a:r>
              <a:rPr sz="2600" i="1" spc="-34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Symbol"/>
                <a:cs typeface="Symbol"/>
              </a:rPr>
              <a:t>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i="1" spc="50" dirty="0">
                <a:latin typeface="Times New Roman"/>
                <a:cs typeface="Times New Roman"/>
              </a:rPr>
              <a:t>B</a:t>
            </a:r>
            <a:r>
              <a:rPr sz="2600" spc="10" dirty="0">
                <a:latin typeface="Times New Roman"/>
                <a:cs typeface="Times New Roman"/>
              </a:rPr>
              <a:t>,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</a:t>
            </a:r>
            <a:r>
              <a:rPr sz="2600" spc="15" dirty="0">
                <a:latin typeface="Times New Roman"/>
                <a:cs typeface="Times New Roman"/>
              </a:rPr>
              <a:t>s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g</a:t>
            </a:r>
            <a:r>
              <a:rPr sz="2600" spc="-165" dirty="0">
                <a:latin typeface="Times New Roman"/>
                <a:cs typeface="Times New Roman"/>
              </a:rPr>
              <a:t>i</a:t>
            </a:r>
            <a:r>
              <a:rPr sz="2600" spc="-45" dirty="0">
                <a:latin typeface="Times New Roman"/>
                <a:cs typeface="Times New Roman"/>
              </a:rPr>
              <a:t>v</a:t>
            </a:r>
            <a:r>
              <a:rPr sz="2600" spc="-25" dirty="0">
                <a:latin typeface="Times New Roman"/>
                <a:cs typeface="Times New Roman"/>
              </a:rPr>
              <a:t>e</a:t>
            </a:r>
            <a:r>
              <a:rPr sz="2600" spc="20" dirty="0">
                <a:latin typeface="Times New Roman"/>
                <a:cs typeface="Times New Roman"/>
              </a:rPr>
              <a:t>n</a:t>
            </a:r>
            <a:r>
              <a:rPr sz="2600" spc="21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b</a:t>
            </a:r>
            <a:r>
              <a:rPr sz="2600" spc="20" dirty="0">
                <a:latin typeface="Times New Roman"/>
                <a:cs typeface="Times New Roman"/>
              </a:rPr>
              <a:t>y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i="1" spc="25" dirty="0">
                <a:latin typeface="Times New Roman"/>
                <a:cs typeface="Times New Roman"/>
              </a:rPr>
              <a:t>A</a:t>
            </a:r>
            <a:r>
              <a:rPr sz="2600" i="1" spc="-33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Symbol"/>
                <a:cs typeface="Symbol"/>
              </a:rPr>
              <a:t>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i="1" spc="25" dirty="0">
                <a:latin typeface="Times New Roman"/>
                <a:cs typeface="Times New Roman"/>
              </a:rPr>
              <a:t>B</a:t>
            </a:r>
            <a:r>
              <a:rPr sz="2600" i="1" spc="-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Symbol"/>
                <a:cs typeface="Symbol"/>
              </a:rPr>
              <a:t>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4650" spc="-1370" dirty="0" smtClean="0">
                <a:latin typeface="Symbol"/>
                <a:cs typeface="Symbol"/>
              </a:rPr>
              <a:t></a:t>
            </a:r>
            <a:r>
              <a:rPr lang="en-IN" sz="2600" i="1" spc="-30" dirty="0">
                <a:latin typeface="Times New Roman"/>
                <a:cs typeface="Times New Roman"/>
              </a:rPr>
              <a:t> </a:t>
            </a:r>
            <a:r>
              <a:rPr lang="en-IN" sz="2600" i="1" spc="-30" dirty="0" smtClean="0">
                <a:latin typeface="Times New Roman"/>
                <a:cs typeface="Times New Roman"/>
              </a:rPr>
              <a:t> z </a:t>
            </a:r>
            <a:r>
              <a:rPr sz="2600" i="1" spc="-135" dirty="0" smtClean="0">
                <a:latin typeface="Times New Roman"/>
                <a:cs typeface="Times New Roman"/>
              </a:rPr>
              <a:t>|</a:t>
            </a:r>
            <a:r>
              <a:rPr lang="en-IN" sz="2600" i="1" spc="-135" dirty="0" smtClean="0">
                <a:latin typeface="Times New Roman"/>
                <a:cs typeface="Times New Roman"/>
              </a:rPr>
              <a:t> </a:t>
            </a:r>
            <a:r>
              <a:rPr sz="4650" spc="-815" dirty="0" smtClean="0">
                <a:latin typeface="Symbol"/>
                <a:cs typeface="Symbol"/>
              </a:rPr>
              <a:t></a:t>
            </a:r>
            <a:r>
              <a:rPr sz="2600" i="1" spc="-1040" dirty="0">
                <a:latin typeface="Times New Roman"/>
                <a:cs typeface="Times New Roman"/>
              </a:rPr>
              <a:t>B</a:t>
            </a:r>
            <a:r>
              <a:rPr sz="3900" spc="517" baseline="14957" dirty="0" smtClean="0">
                <a:latin typeface="Times New Roman"/>
                <a:cs typeface="Times New Roman"/>
              </a:rPr>
              <a:t>ˆ</a:t>
            </a:r>
            <a:r>
              <a:rPr sz="4650" spc="-840" dirty="0" smtClean="0">
                <a:latin typeface="Symbol"/>
                <a:cs typeface="Symbol"/>
              </a:rPr>
              <a:t></a:t>
            </a:r>
            <a:r>
              <a:rPr lang="en-IN" sz="4650" spc="-840" dirty="0" smtClean="0">
                <a:latin typeface="Symbol"/>
                <a:cs typeface="Symbol"/>
              </a:rPr>
              <a:t>  </a:t>
            </a:r>
            <a:r>
              <a:rPr sz="2250" i="1" spc="22" baseline="-24074" dirty="0" smtClean="0">
                <a:latin typeface="Times New Roman"/>
                <a:cs typeface="Times New Roman"/>
              </a:rPr>
              <a:t>z</a:t>
            </a:r>
            <a:r>
              <a:rPr sz="2250" i="1" baseline="-24074" dirty="0" smtClean="0">
                <a:latin typeface="Times New Roman"/>
                <a:cs typeface="Times New Roman"/>
              </a:rPr>
              <a:t> </a:t>
            </a:r>
            <a:r>
              <a:rPr sz="2250" i="1" spc="-22" baseline="-24074" dirty="0" smtClean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Symbol"/>
                <a:cs typeface="Symbol"/>
              </a:rPr>
              <a:t>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i="1" spc="25" dirty="0">
                <a:latin typeface="Times New Roman"/>
                <a:cs typeface="Times New Roman"/>
              </a:rPr>
              <a:t>A</a:t>
            </a:r>
            <a:r>
              <a:rPr sz="2600" i="1" spc="-13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Symbol"/>
                <a:cs typeface="Symbol"/>
              </a:rPr>
              <a:t>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750" spc="95" dirty="0">
                <a:latin typeface="Symbol"/>
                <a:cs typeface="Symbol"/>
              </a:rPr>
              <a:t></a:t>
            </a:r>
            <a:r>
              <a:rPr sz="4650" spc="-1630" dirty="0">
                <a:latin typeface="Symbol"/>
                <a:cs typeface="Symbol"/>
              </a:rPr>
              <a:t></a:t>
            </a:r>
            <a:r>
              <a:rPr sz="2600" spc="10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0589" y="3704590"/>
            <a:ext cx="1887220" cy="1582420"/>
            <a:chOff x="2180589" y="3704590"/>
            <a:chExt cx="1887220" cy="1582420"/>
          </a:xfrm>
        </p:grpSpPr>
        <p:sp>
          <p:nvSpPr>
            <p:cNvPr id="5" name="object 5"/>
            <p:cNvSpPr/>
            <p:nvPr/>
          </p:nvSpPr>
          <p:spPr>
            <a:xfrm>
              <a:off x="2209799" y="3733800"/>
              <a:ext cx="1828800" cy="1524000"/>
            </a:xfrm>
            <a:custGeom>
              <a:avLst/>
              <a:gdLst/>
              <a:ahLst/>
              <a:cxnLst/>
              <a:rect l="l" t="t" r="r" b="b"/>
              <a:pathLst>
                <a:path w="1828800" h="1524000">
                  <a:moveTo>
                    <a:pt x="0" y="0"/>
                  </a:moveTo>
                  <a:lnTo>
                    <a:pt x="0" y="1524000"/>
                  </a:lnTo>
                </a:path>
                <a:path w="1828800" h="1524000">
                  <a:moveTo>
                    <a:pt x="0" y="1524000"/>
                  </a:moveTo>
                  <a:lnTo>
                    <a:pt x="1828800" y="1524000"/>
                  </a:lnTo>
                </a:path>
              </a:pathLst>
            </a:custGeom>
            <a:ln w="57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9800" y="3704856"/>
              <a:ext cx="508000" cy="58419"/>
            </a:xfrm>
            <a:custGeom>
              <a:avLst/>
              <a:gdLst/>
              <a:ahLst/>
              <a:cxnLst/>
              <a:rect l="l" t="t" r="r" b="b"/>
              <a:pathLst>
                <a:path w="508000" h="58420">
                  <a:moveTo>
                    <a:pt x="507492" y="0"/>
                  </a:moveTo>
                  <a:lnTo>
                    <a:pt x="0" y="0"/>
                  </a:lnTo>
                  <a:lnTo>
                    <a:pt x="0" y="28943"/>
                  </a:lnTo>
                  <a:lnTo>
                    <a:pt x="0" y="57899"/>
                  </a:lnTo>
                  <a:lnTo>
                    <a:pt x="507492" y="57899"/>
                  </a:lnTo>
                  <a:lnTo>
                    <a:pt x="507492" y="28943"/>
                  </a:lnTo>
                  <a:lnTo>
                    <a:pt x="507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7291" y="3733800"/>
              <a:ext cx="1321435" cy="1524000"/>
            </a:xfrm>
            <a:custGeom>
              <a:avLst/>
              <a:gdLst/>
              <a:ahLst/>
              <a:cxnLst/>
              <a:rect l="l" t="t" r="r" b="b"/>
              <a:pathLst>
                <a:path w="1321435" h="1524000">
                  <a:moveTo>
                    <a:pt x="0" y="0"/>
                  </a:moveTo>
                  <a:lnTo>
                    <a:pt x="406907" y="858012"/>
                  </a:lnTo>
                </a:path>
                <a:path w="1321435" h="1524000">
                  <a:moveTo>
                    <a:pt x="406907" y="858012"/>
                  </a:moveTo>
                  <a:lnTo>
                    <a:pt x="711707" y="0"/>
                  </a:lnTo>
                </a:path>
                <a:path w="1321435" h="1524000">
                  <a:moveTo>
                    <a:pt x="711707" y="0"/>
                  </a:moveTo>
                  <a:lnTo>
                    <a:pt x="1321308" y="0"/>
                  </a:lnTo>
                </a:path>
                <a:path w="1321435" h="1524000">
                  <a:moveTo>
                    <a:pt x="1321308" y="0"/>
                  </a:moveTo>
                  <a:lnTo>
                    <a:pt x="1321308" y="1524000"/>
                  </a:lnTo>
                </a:path>
              </a:pathLst>
            </a:custGeom>
            <a:ln w="57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17394" y="4517517"/>
            <a:ext cx="16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Microsoft Sans Serif"/>
                <a:cs typeface="Microsoft Sans Serif"/>
              </a:rPr>
              <a:t>A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4147" y="3483864"/>
            <a:ext cx="228600" cy="381000"/>
          </a:xfrm>
          <a:prstGeom prst="rect">
            <a:avLst/>
          </a:prstGeom>
          <a:solidFill>
            <a:srgbClr val="93B6D2"/>
          </a:solidFill>
          <a:ln w="9143">
            <a:solidFill>
              <a:srgbClr val="000000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439"/>
              </a:spcBef>
            </a:pPr>
            <a:r>
              <a:rPr sz="1800" spc="-305" dirty="0">
                <a:latin typeface="Microsoft Sans Serif"/>
                <a:cs typeface="Microsoft Sans Serif"/>
              </a:rPr>
              <a:t>B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14771" y="4377554"/>
            <a:ext cx="204851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4520">
              <a:lnSpc>
                <a:spcPct val="100000"/>
              </a:lnSpc>
              <a:spcBef>
                <a:spcPts val="95"/>
              </a:spcBef>
            </a:pPr>
            <a:r>
              <a:rPr sz="2650" i="1" spc="290" dirty="0">
                <a:latin typeface="Times New Roman"/>
                <a:cs typeface="Times New Roman"/>
              </a:rPr>
              <a:t>A</a:t>
            </a:r>
            <a:r>
              <a:rPr sz="2650" spc="80" dirty="0">
                <a:latin typeface="Symbol"/>
                <a:cs typeface="Symbol"/>
              </a:rPr>
              <a:t></a:t>
            </a:r>
            <a:r>
              <a:rPr sz="2650" spc="-254" dirty="0">
                <a:latin typeface="Times New Roman"/>
                <a:cs typeface="Times New Roman"/>
              </a:rPr>
              <a:t> </a:t>
            </a:r>
            <a:r>
              <a:rPr sz="2650" i="1" spc="60" dirty="0">
                <a:latin typeface="Times New Roman"/>
                <a:cs typeface="Times New Roman"/>
              </a:rPr>
              <a:t>B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76627" y="3348228"/>
            <a:ext cx="2295525" cy="2295525"/>
            <a:chOff x="1976627" y="3348228"/>
            <a:chExt cx="2295525" cy="2295525"/>
          </a:xfrm>
        </p:grpSpPr>
        <p:sp>
          <p:nvSpPr>
            <p:cNvPr id="12" name="object 12"/>
            <p:cNvSpPr/>
            <p:nvPr/>
          </p:nvSpPr>
          <p:spPr>
            <a:xfrm>
              <a:off x="3048000" y="42672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127000" y="450850"/>
                  </a:moveTo>
                  <a:lnTo>
                    <a:pt x="76200" y="450850"/>
                  </a:lnTo>
                  <a:lnTo>
                    <a:pt x="76200" y="419100"/>
                  </a:lnTo>
                  <a:lnTo>
                    <a:pt x="0" y="457200"/>
                  </a:lnTo>
                  <a:lnTo>
                    <a:pt x="76200" y="495300"/>
                  </a:lnTo>
                  <a:lnTo>
                    <a:pt x="76200" y="463550"/>
                  </a:lnTo>
                  <a:lnTo>
                    <a:pt x="127000" y="463550"/>
                  </a:lnTo>
                  <a:lnTo>
                    <a:pt x="127000" y="450850"/>
                  </a:lnTo>
                  <a:close/>
                </a:path>
                <a:path w="914400" h="914400">
                  <a:moveTo>
                    <a:pt x="215900" y="450850"/>
                  </a:moveTo>
                  <a:lnTo>
                    <a:pt x="165100" y="450850"/>
                  </a:lnTo>
                  <a:lnTo>
                    <a:pt x="165100" y="463550"/>
                  </a:lnTo>
                  <a:lnTo>
                    <a:pt x="215900" y="463550"/>
                  </a:lnTo>
                  <a:lnTo>
                    <a:pt x="215900" y="450850"/>
                  </a:lnTo>
                  <a:close/>
                </a:path>
                <a:path w="914400" h="914400">
                  <a:moveTo>
                    <a:pt x="304800" y="450850"/>
                  </a:moveTo>
                  <a:lnTo>
                    <a:pt x="254000" y="450850"/>
                  </a:lnTo>
                  <a:lnTo>
                    <a:pt x="254000" y="463550"/>
                  </a:lnTo>
                  <a:lnTo>
                    <a:pt x="304800" y="463550"/>
                  </a:lnTo>
                  <a:lnTo>
                    <a:pt x="304800" y="450850"/>
                  </a:lnTo>
                  <a:close/>
                </a:path>
                <a:path w="914400" h="914400">
                  <a:moveTo>
                    <a:pt x="463550" y="698500"/>
                  </a:moveTo>
                  <a:lnTo>
                    <a:pt x="450850" y="698500"/>
                  </a:lnTo>
                  <a:lnTo>
                    <a:pt x="450850" y="749300"/>
                  </a:lnTo>
                  <a:lnTo>
                    <a:pt x="463550" y="749300"/>
                  </a:lnTo>
                  <a:lnTo>
                    <a:pt x="463550" y="698500"/>
                  </a:lnTo>
                  <a:close/>
                </a:path>
                <a:path w="914400" h="914400">
                  <a:moveTo>
                    <a:pt x="463550" y="609600"/>
                  </a:moveTo>
                  <a:lnTo>
                    <a:pt x="450850" y="609600"/>
                  </a:lnTo>
                  <a:lnTo>
                    <a:pt x="450850" y="660400"/>
                  </a:lnTo>
                  <a:lnTo>
                    <a:pt x="463550" y="660400"/>
                  </a:lnTo>
                  <a:lnTo>
                    <a:pt x="463550" y="609600"/>
                  </a:lnTo>
                  <a:close/>
                </a:path>
                <a:path w="914400" h="914400">
                  <a:moveTo>
                    <a:pt x="463550" y="254000"/>
                  </a:moveTo>
                  <a:lnTo>
                    <a:pt x="450850" y="254000"/>
                  </a:lnTo>
                  <a:lnTo>
                    <a:pt x="450850" y="304800"/>
                  </a:lnTo>
                  <a:lnTo>
                    <a:pt x="463550" y="304800"/>
                  </a:lnTo>
                  <a:lnTo>
                    <a:pt x="463550" y="254000"/>
                  </a:lnTo>
                  <a:close/>
                </a:path>
                <a:path w="914400" h="914400">
                  <a:moveTo>
                    <a:pt x="463550" y="165100"/>
                  </a:moveTo>
                  <a:lnTo>
                    <a:pt x="450850" y="165100"/>
                  </a:lnTo>
                  <a:lnTo>
                    <a:pt x="450850" y="215900"/>
                  </a:lnTo>
                  <a:lnTo>
                    <a:pt x="463550" y="215900"/>
                  </a:lnTo>
                  <a:lnTo>
                    <a:pt x="463550" y="165100"/>
                  </a:lnTo>
                  <a:close/>
                </a:path>
                <a:path w="914400" h="914400">
                  <a:moveTo>
                    <a:pt x="495300" y="838200"/>
                  </a:moveTo>
                  <a:lnTo>
                    <a:pt x="463550" y="838200"/>
                  </a:lnTo>
                  <a:lnTo>
                    <a:pt x="463550" y="787400"/>
                  </a:lnTo>
                  <a:lnTo>
                    <a:pt x="450850" y="787400"/>
                  </a:lnTo>
                  <a:lnTo>
                    <a:pt x="450850" y="838200"/>
                  </a:lnTo>
                  <a:lnTo>
                    <a:pt x="419100" y="838200"/>
                  </a:lnTo>
                  <a:lnTo>
                    <a:pt x="457200" y="914400"/>
                  </a:lnTo>
                  <a:lnTo>
                    <a:pt x="495300" y="838200"/>
                  </a:lnTo>
                  <a:close/>
                </a:path>
                <a:path w="914400" h="914400">
                  <a:moveTo>
                    <a:pt x="495300" y="76200"/>
                  </a:moveTo>
                  <a:lnTo>
                    <a:pt x="457200" y="0"/>
                  </a:lnTo>
                  <a:lnTo>
                    <a:pt x="419100" y="76200"/>
                  </a:lnTo>
                  <a:lnTo>
                    <a:pt x="450850" y="76200"/>
                  </a:lnTo>
                  <a:lnTo>
                    <a:pt x="450850" y="127000"/>
                  </a:lnTo>
                  <a:lnTo>
                    <a:pt x="463550" y="127000"/>
                  </a:lnTo>
                  <a:lnTo>
                    <a:pt x="463550" y="76200"/>
                  </a:lnTo>
                  <a:lnTo>
                    <a:pt x="495300" y="76200"/>
                  </a:lnTo>
                  <a:close/>
                </a:path>
                <a:path w="914400" h="914400">
                  <a:moveTo>
                    <a:pt x="660400" y="450850"/>
                  </a:moveTo>
                  <a:lnTo>
                    <a:pt x="609600" y="450850"/>
                  </a:lnTo>
                  <a:lnTo>
                    <a:pt x="609600" y="463550"/>
                  </a:lnTo>
                  <a:lnTo>
                    <a:pt x="660400" y="463550"/>
                  </a:lnTo>
                  <a:lnTo>
                    <a:pt x="660400" y="450850"/>
                  </a:lnTo>
                  <a:close/>
                </a:path>
                <a:path w="914400" h="914400">
                  <a:moveTo>
                    <a:pt x="749300" y="450850"/>
                  </a:moveTo>
                  <a:lnTo>
                    <a:pt x="698500" y="450850"/>
                  </a:lnTo>
                  <a:lnTo>
                    <a:pt x="698500" y="463550"/>
                  </a:lnTo>
                  <a:lnTo>
                    <a:pt x="749300" y="463550"/>
                  </a:lnTo>
                  <a:lnTo>
                    <a:pt x="749300" y="450850"/>
                  </a:lnTo>
                  <a:close/>
                </a:path>
                <a:path w="914400" h="914400">
                  <a:moveTo>
                    <a:pt x="914400" y="457200"/>
                  </a:moveTo>
                  <a:lnTo>
                    <a:pt x="838200" y="419100"/>
                  </a:lnTo>
                  <a:lnTo>
                    <a:pt x="838200" y="450850"/>
                  </a:lnTo>
                  <a:lnTo>
                    <a:pt x="787400" y="450850"/>
                  </a:lnTo>
                  <a:lnTo>
                    <a:pt x="787400" y="463550"/>
                  </a:lnTo>
                  <a:lnTo>
                    <a:pt x="838200" y="463550"/>
                  </a:lnTo>
                  <a:lnTo>
                    <a:pt x="838200" y="495300"/>
                  </a:lnTo>
                  <a:lnTo>
                    <a:pt x="9144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38600" y="5257800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2286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228600" y="381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38600" y="5257800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0" y="381000"/>
                  </a:moveTo>
                  <a:lnTo>
                    <a:pt x="228600" y="381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0227" y="5405628"/>
              <a:ext cx="85344" cy="8534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981199" y="3352800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2286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228600" y="381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81199" y="3352800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0" y="381000"/>
                  </a:moveTo>
                  <a:lnTo>
                    <a:pt x="228600" y="381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2827" y="3500628"/>
              <a:ext cx="85344" cy="8534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708147" y="3352800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2286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228600" y="381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08147" y="3352800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0" y="381000"/>
                  </a:moveTo>
                  <a:lnTo>
                    <a:pt x="228600" y="381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9776" y="3500628"/>
              <a:ext cx="85344" cy="8534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200400" y="3352800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2286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228600" y="381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00400" y="3352800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0" y="381000"/>
                  </a:moveTo>
                  <a:lnTo>
                    <a:pt x="228600" y="381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2027" y="3500628"/>
              <a:ext cx="85344" cy="8534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971800" y="3886200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2286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228600" y="381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71800" y="3886200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0" y="381000"/>
                  </a:moveTo>
                  <a:lnTo>
                    <a:pt x="228600" y="381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3427" y="4034028"/>
              <a:ext cx="85344" cy="8534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038600" y="3352800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2286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228600" y="381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38600" y="3352800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0" y="381000"/>
                  </a:moveTo>
                  <a:lnTo>
                    <a:pt x="228600" y="381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0227" y="3500628"/>
              <a:ext cx="85344" cy="8534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1199" y="5257800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2286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228600" y="381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81199" y="5257800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0" y="381000"/>
                  </a:moveTo>
                  <a:lnTo>
                    <a:pt x="228600" y="381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2827" y="5405628"/>
              <a:ext cx="85344" cy="8534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092451" y="3540252"/>
              <a:ext cx="2057400" cy="1905000"/>
            </a:xfrm>
            <a:custGeom>
              <a:avLst/>
              <a:gdLst/>
              <a:ahLst/>
              <a:cxnLst/>
              <a:rect l="l" t="t" r="r" b="b"/>
              <a:pathLst>
                <a:path w="2057400" h="1905000">
                  <a:moveTo>
                    <a:pt x="0" y="1905000"/>
                  </a:moveTo>
                  <a:lnTo>
                    <a:pt x="2057400" y="1905000"/>
                  </a:lnTo>
                </a:path>
                <a:path w="2057400" h="1905000">
                  <a:moveTo>
                    <a:pt x="2057400" y="1905000"/>
                  </a:moveTo>
                  <a:lnTo>
                    <a:pt x="2057400" y="0"/>
                  </a:lnTo>
                </a:path>
                <a:path w="2057400" h="1905000">
                  <a:moveTo>
                    <a:pt x="0" y="1905000"/>
                  </a:moveTo>
                  <a:lnTo>
                    <a:pt x="0" y="0"/>
                  </a:lnTo>
                </a:path>
                <a:path w="2057400" h="1905000">
                  <a:moveTo>
                    <a:pt x="19812" y="0"/>
                  </a:moveTo>
                  <a:lnTo>
                    <a:pt x="705612" y="0"/>
                  </a:lnTo>
                </a:path>
                <a:path w="2057400" h="1905000">
                  <a:moveTo>
                    <a:pt x="1219200" y="0"/>
                  </a:moveTo>
                  <a:lnTo>
                    <a:pt x="2057400" y="0"/>
                  </a:lnTo>
                </a:path>
                <a:path w="2057400" h="1905000">
                  <a:moveTo>
                    <a:pt x="748284" y="0"/>
                  </a:moveTo>
                  <a:lnTo>
                    <a:pt x="976884" y="533400"/>
                  </a:lnTo>
                </a:path>
                <a:path w="2057400" h="1905000">
                  <a:moveTo>
                    <a:pt x="1225296" y="0"/>
                  </a:moveTo>
                  <a:lnTo>
                    <a:pt x="996696" y="53340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87852" y="4536948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2286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228600" y="381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87852" y="4536948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0" y="381000"/>
                  </a:moveTo>
                  <a:lnTo>
                    <a:pt x="228600" y="381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9480" y="4684776"/>
              <a:ext cx="85344" cy="85344"/>
            </a:xfrm>
            <a:prstGeom prst="rect">
              <a:avLst/>
            </a:prstGeom>
          </p:spPr>
        </p:pic>
      </p:grpSp>
      <p:sp>
        <p:nvSpPr>
          <p:cNvPr id="38" name="object 38"/>
          <p:cNvSpPr/>
          <p:nvPr/>
        </p:nvSpPr>
        <p:spPr>
          <a:xfrm>
            <a:off x="5410200" y="3540252"/>
            <a:ext cx="2057400" cy="1905000"/>
          </a:xfrm>
          <a:custGeom>
            <a:avLst/>
            <a:gdLst/>
            <a:ahLst/>
            <a:cxnLst/>
            <a:rect l="l" t="t" r="r" b="b"/>
            <a:pathLst>
              <a:path w="2057400" h="1905000">
                <a:moveTo>
                  <a:pt x="0" y="1905000"/>
                </a:moveTo>
                <a:lnTo>
                  <a:pt x="2057400" y="1905000"/>
                </a:lnTo>
              </a:path>
              <a:path w="2057400" h="1905000">
                <a:moveTo>
                  <a:pt x="2057400" y="1905000"/>
                </a:moveTo>
                <a:lnTo>
                  <a:pt x="2057400" y="0"/>
                </a:lnTo>
              </a:path>
              <a:path w="2057400" h="1905000">
                <a:moveTo>
                  <a:pt x="0" y="1905000"/>
                </a:moveTo>
                <a:lnTo>
                  <a:pt x="0" y="0"/>
                </a:lnTo>
              </a:path>
              <a:path w="2057400" h="1905000">
                <a:moveTo>
                  <a:pt x="21336" y="0"/>
                </a:moveTo>
                <a:lnTo>
                  <a:pt x="707136" y="0"/>
                </a:lnTo>
              </a:path>
              <a:path w="2057400" h="1905000">
                <a:moveTo>
                  <a:pt x="1219200" y="0"/>
                </a:moveTo>
                <a:lnTo>
                  <a:pt x="2057400" y="0"/>
                </a:lnTo>
              </a:path>
              <a:path w="2057400" h="1905000">
                <a:moveTo>
                  <a:pt x="748284" y="0"/>
                </a:moveTo>
                <a:lnTo>
                  <a:pt x="976884" y="533400"/>
                </a:lnTo>
              </a:path>
              <a:path w="2057400" h="1905000">
                <a:moveTo>
                  <a:pt x="1225296" y="0"/>
                </a:moveTo>
                <a:lnTo>
                  <a:pt x="996696" y="53340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807335" y="6018682"/>
            <a:ext cx="3641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40" dirty="0">
                <a:solidFill>
                  <a:srgbClr val="005DA1"/>
                </a:solidFill>
                <a:latin typeface="Arial"/>
                <a:cs typeface="Arial"/>
              </a:rPr>
              <a:t>Exam</a:t>
            </a:r>
            <a:r>
              <a:rPr sz="2800" b="1" spc="-215" dirty="0">
                <a:solidFill>
                  <a:srgbClr val="005DA1"/>
                </a:solidFill>
                <a:latin typeface="Arial"/>
                <a:cs typeface="Arial"/>
              </a:rPr>
              <a:t>ples</a:t>
            </a:r>
            <a:r>
              <a:rPr sz="2800" b="1" spc="-45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800" b="1" spc="-145" dirty="0">
                <a:solidFill>
                  <a:srgbClr val="005DA1"/>
                </a:solidFill>
                <a:latin typeface="Arial"/>
                <a:cs typeface="Arial"/>
              </a:rPr>
              <a:t>of</a:t>
            </a:r>
            <a:r>
              <a:rPr sz="2800" b="1" spc="165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800" b="1" spc="-100" dirty="0">
                <a:solidFill>
                  <a:srgbClr val="005DA1"/>
                </a:solidFill>
                <a:latin typeface="Arial"/>
                <a:cs typeface="Arial"/>
              </a:rPr>
              <a:t>Dil</a:t>
            </a:r>
            <a:r>
              <a:rPr sz="2800" b="1" spc="-65" dirty="0">
                <a:solidFill>
                  <a:srgbClr val="005DA1"/>
                </a:solidFill>
                <a:latin typeface="Arial"/>
                <a:cs typeface="Arial"/>
              </a:rPr>
              <a:t>a</a:t>
            </a:r>
            <a:r>
              <a:rPr sz="2800" b="1" spc="-140" dirty="0">
                <a:solidFill>
                  <a:srgbClr val="005DA1"/>
                </a:solidFill>
                <a:latin typeface="Arial"/>
                <a:cs typeface="Arial"/>
              </a:rPr>
              <a:t>t</a:t>
            </a:r>
            <a:r>
              <a:rPr sz="2800" b="1" spc="-114" dirty="0">
                <a:solidFill>
                  <a:srgbClr val="005DA1"/>
                </a:solidFill>
                <a:latin typeface="Arial"/>
                <a:cs typeface="Arial"/>
              </a:rPr>
              <a:t>i</a:t>
            </a:r>
            <a:r>
              <a:rPr sz="2800" b="1" spc="-229" dirty="0">
                <a:solidFill>
                  <a:srgbClr val="005DA1"/>
                </a:solidFill>
                <a:latin typeface="Arial"/>
                <a:cs typeface="Arial"/>
              </a:rPr>
              <a:t>on</a:t>
            </a:r>
            <a:r>
              <a:rPr sz="2800" b="1" spc="-70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800" b="1" spc="-65" dirty="0">
                <a:solidFill>
                  <a:srgbClr val="005DA1"/>
                </a:solidFill>
                <a:latin typeface="Arial"/>
                <a:cs typeface="Arial"/>
              </a:rPr>
              <a:t>(2)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51587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33905" algn="l"/>
              </a:tabLst>
            </a:pPr>
            <a:r>
              <a:rPr sz="4400" i="0" spc="-345" dirty="0">
                <a:solidFill>
                  <a:srgbClr val="003399"/>
                </a:solidFill>
                <a:latin typeface="Arial"/>
                <a:cs typeface="Arial"/>
              </a:rPr>
              <a:t>What</a:t>
            </a:r>
            <a:r>
              <a:rPr sz="4400" i="0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335" dirty="0">
                <a:solidFill>
                  <a:srgbClr val="003399"/>
                </a:solidFill>
                <a:latin typeface="Arial"/>
                <a:cs typeface="Arial"/>
              </a:rPr>
              <a:t>Is	</a:t>
            </a:r>
            <a:r>
              <a:rPr sz="4400" i="0" spc="-310" dirty="0">
                <a:solidFill>
                  <a:srgbClr val="003399"/>
                </a:solidFill>
                <a:latin typeface="Arial"/>
                <a:cs typeface="Arial"/>
              </a:rPr>
              <a:t>Morphology?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6" y="1459932"/>
            <a:ext cx="8147813" cy="5038558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969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800" b="1" spc="-180" dirty="0">
                <a:latin typeface="Arial"/>
                <a:cs typeface="Arial"/>
              </a:rPr>
              <a:t>Morphology</a:t>
            </a:r>
            <a:endParaRPr sz="2800" dirty="0">
              <a:latin typeface="Arial"/>
              <a:cs typeface="Arial"/>
            </a:endParaRPr>
          </a:p>
          <a:p>
            <a:pPr marL="652780" marR="5080" lvl="1" indent="-274320" algn="just">
              <a:lnSpc>
                <a:spcPts val="3020"/>
              </a:lnSpc>
              <a:spcBef>
                <a:spcPts val="1250"/>
              </a:spcBef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2800" spc="-330" dirty="0">
                <a:latin typeface="Microsoft Sans Serif"/>
                <a:cs typeface="Microsoft Sans Serif"/>
              </a:rPr>
              <a:t>The</a:t>
            </a:r>
            <a:r>
              <a:rPr sz="2800" spc="-325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branch </a:t>
            </a:r>
            <a:r>
              <a:rPr sz="2800" spc="-5" dirty="0">
                <a:latin typeface="Microsoft Sans Serif"/>
                <a:cs typeface="Microsoft Sans Serif"/>
              </a:rPr>
              <a:t>of </a:t>
            </a:r>
            <a:r>
              <a:rPr sz="2800" spc="-70" dirty="0">
                <a:latin typeface="Microsoft Sans Serif"/>
                <a:cs typeface="Microsoft Sans Serif"/>
              </a:rPr>
              <a:t>biology </a:t>
            </a:r>
            <a:r>
              <a:rPr sz="2800" spc="-100" dirty="0">
                <a:latin typeface="Microsoft Sans Serif"/>
                <a:cs typeface="Microsoft Sans Serif"/>
              </a:rPr>
              <a:t>that </a:t>
            </a:r>
            <a:r>
              <a:rPr sz="2800" spc="-135" dirty="0">
                <a:latin typeface="Microsoft Sans Serif"/>
                <a:cs typeface="Microsoft Sans Serif"/>
              </a:rPr>
              <a:t>deals with </a:t>
            </a:r>
            <a:r>
              <a:rPr sz="2800" spc="-170" dirty="0">
                <a:latin typeface="Microsoft Sans Serif"/>
                <a:cs typeface="Microsoft Sans Serif"/>
              </a:rPr>
              <a:t>the </a:t>
            </a:r>
            <a:r>
              <a:rPr sz="2800" spc="-120" dirty="0">
                <a:latin typeface="Microsoft Sans Serif"/>
                <a:cs typeface="Microsoft Sans Serif"/>
              </a:rPr>
              <a:t>form and 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-180" dirty="0">
                <a:latin typeface="Microsoft Sans Serif"/>
                <a:cs typeface="Microsoft Sans Serif"/>
              </a:rPr>
              <a:t>structure</a:t>
            </a:r>
            <a:r>
              <a:rPr sz="2800" spc="-17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of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-225" dirty="0">
                <a:latin typeface="Microsoft Sans Serif"/>
                <a:cs typeface="Microsoft Sans Serif"/>
              </a:rPr>
              <a:t>organisms</a:t>
            </a:r>
            <a:r>
              <a:rPr sz="2800" spc="-220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latin typeface="Microsoft Sans Serif"/>
                <a:cs typeface="Microsoft Sans Serif"/>
              </a:rPr>
              <a:t>without</a:t>
            </a:r>
            <a:r>
              <a:rPr sz="2800" spc="-14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consideration</a:t>
            </a:r>
            <a:r>
              <a:rPr sz="2800" spc="-15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of 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function</a:t>
            </a:r>
            <a:endParaRPr sz="2800" dirty="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830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800" b="1" spc="-120" dirty="0">
                <a:latin typeface="Arial"/>
                <a:cs typeface="Arial"/>
              </a:rPr>
              <a:t>M</a:t>
            </a:r>
            <a:r>
              <a:rPr sz="2800" b="1" spc="-20" dirty="0">
                <a:latin typeface="Arial"/>
                <a:cs typeface="Arial"/>
              </a:rPr>
              <a:t>a</a:t>
            </a:r>
            <a:r>
              <a:rPr sz="2800" b="1" spc="-204" dirty="0">
                <a:latin typeface="Arial"/>
                <a:cs typeface="Arial"/>
              </a:rPr>
              <a:t>th</a:t>
            </a:r>
            <a:r>
              <a:rPr sz="2800" b="1" spc="-235" dirty="0">
                <a:latin typeface="Arial"/>
                <a:cs typeface="Arial"/>
              </a:rPr>
              <a:t>e</a:t>
            </a:r>
            <a:r>
              <a:rPr sz="2800" b="1" spc="-220" dirty="0">
                <a:latin typeface="Arial"/>
                <a:cs typeface="Arial"/>
              </a:rPr>
              <a:t>m</a:t>
            </a:r>
            <a:r>
              <a:rPr sz="2800" b="1" spc="-80" dirty="0">
                <a:latin typeface="Arial"/>
                <a:cs typeface="Arial"/>
              </a:rPr>
              <a:t>a</a:t>
            </a:r>
            <a:r>
              <a:rPr sz="2800" b="1" spc="-180" dirty="0">
                <a:latin typeface="Arial"/>
                <a:cs typeface="Arial"/>
              </a:rPr>
              <a:t>ti</a:t>
            </a:r>
            <a:r>
              <a:rPr sz="2800" b="1" spc="-350" dirty="0">
                <a:latin typeface="Arial"/>
                <a:cs typeface="Arial"/>
              </a:rPr>
              <a:t>c</a:t>
            </a:r>
            <a:r>
              <a:rPr sz="2800" b="1" spc="-70" dirty="0">
                <a:latin typeface="Arial"/>
                <a:cs typeface="Arial"/>
              </a:rPr>
              <a:t>al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spc="-200" dirty="0">
                <a:latin typeface="Arial"/>
                <a:cs typeface="Arial"/>
              </a:rPr>
              <a:t>M</a:t>
            </a:r>
            <a:r>
              <a:rPr sz="2800" b="1" spc="-145" dirty="0">
                <a:latin typeface="Arial"/>
                <a:cs typeface="Arial"/>
              </a:rPr>
              <a:t>o</a:t>
            </a:r>
            <a:r>
              <a:rPr sz="2800" b="1" spc="-220" dirty="0">
                <a:latin typeface="Arial"/>
                <a:cs typeface="Arial"/>
              </a:rPr>
              <a:t>rph</a:t>
            </a:r>
            <a:r>
              <a:rPr sz="2800" b="1" spc="-245" dirty="0">
                <a:latin typeface="Arial"/>
                <a:cs typeface="Arial"/>
              </a:rPr>
              <a:t>o</a:t>
            </a:r>
            <a:r>
              <a:rPr sz="2800" b="1" spc="-150" dirty="0">
                <a:latin typeface="Arial"/>
                <a:cs typeface="Arial"/>
              </a:rPr>
              <a:t>logy</a:t>
            </a:r>
            <a:endParaRPr sz="2800" dirty="0">
              <a:latin typeface="Arial"/>
              <a:cs typeface="Arial"/>
            </a:endParaRPr>
          </a:p>
          <a:p>
            <a:pPr marL="652780" marR="278765" lvl="1" indent="-274320">
              <a:lnSpc>
                <a:spcPts val="3020"/>
              </a:lnSpc>
              <a:spcBef>
                <a:spcPts val="1250"/>
              </a:spcBef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2800" spc="-135" dirty="0">
                <a:latin typeface="Microsoft Sans Serif"/>
                <a:cs typeface="Microsoft Sans Serif"/>
              </a:rPr>
              <a:t>Mathematical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tool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for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04" dirty="0">
                <a:latin typeface="Microsoft Sans Serif"/>
                <a:cs typeface="Microsoft Sans Serif"/>
              </a:rPr>
              <a:t>processing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45" dirty="0">
                <a:latin typeface="Microsoft Sans Serif"/>
                <a:cs typeface="Microsoft Sans Serif"/>
              </a:rPr>
              <a:t>shapes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85" dirty="0">
                <a:latin typeface="Microsoft Sans Serif"/>
                <a:cs typeface="Microsoft Sans Serif"/>
              </a:rPr>
              <a:t>in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image,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includin</a:t>
            </a:r>
            <a:r>
              <a:rPr sz="2800" spc="-204" dirty="0">
                <a:latin typeface="Microsoft Sans Serif"/>
                <a:cs typeface="Microsoft Sans Serif"/>
              </a:rPr>
              <a:t>g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 smtClean="0">
                <a:latin typeface="Microsoft Sans Serif"/>
                <a:cs typeface="Microsoft Sans Serif"/>
              </a:rPr>
              <a:t>b</a:t>
            </a:r>
            <a:r>
              <a:rPr sz="2800" spc="-210" dirty="0" smtClean="0">
                <a:latin typeface="Microsoft Sans Serif"/>
                <a:cs typeface="Microsoft Sans Serif"/>
              </a:rPr>
              <a:t>oun</a:t>
            </a:r>
            <a:r>
              <a:rPr sz="2800" spc="-204" dirty="0" smtClean="0">
                <a:latin typeface="Microsoft Sans Serif"/>
                <a:cs typeface="Microsoft Sans Serif"/>
              </a:rPr>
              <a:t>d</a:t>
            </a:r>
            <a:r>
              <a:rPr sz="2800" spc="-10" dirty="0" smtClean="0">
                <a:latin typeface="Microsoft Sans Serif"/>
                <a:cs typeface="Microsoft Sans Serif"/>
              </a:rPr>
              <a:t>a</a:t>
            </a:r>
            <a:r>
              <a:rPr sz="2800" spc="-5" dirty="0" smtClean="0">
                <a:latin typeface="Microsoft Sans Serif"/>
                <a:cs typeface="Microsoft Sans Serif"/>
              </a:rPr>
              <a:t>r</a:t>
            </a:r>
            <a:r>
              <a:rPr sz="2800" spc="-204" dirty="0" smtClean="0">
                <a:latin typeface="Microsoft Sans Serif"/>
                <a:cs typeface="Microsoft Sans Serif"/>
              </a:rPr>
              <a:t>ie</a:t>
            </a:r>
            <a:r>
              <a:rPr sz="2800" spc="-310" dirty="0" smtClean="0">
                <a:latin typeface="Microsoft Sans Serif"/>
                <a:cs typeface="Microsoft Sans Serif"/>
              </a:rPr>
              <a:t>s</a:t>
            </a:r>
            <a:r>
              <a:rPr sz="2800" spc="-165" dirty="0" smtClean="0">
                <a:latin typeface="Microsoft Sans Serif"/>
                <a:cs typeface="Microsoft Sans Serif"/>
              </a:rPr>
              <a:t>,</a:t>
            </a:r>
            <a:r>
              <a:rPr lang="en-IN" sz="2800" spc="25" dirty="0">
                <a:latin typeface="Microsoft Sans Serif"/>
                <a:cs typeface="Microsoft Sans Serif"/>
              </a:rPr>
              <a:t> </a:t>
            </a:r>
            <a:r>
              <a:rPr lang="en-IN" sz="2800" spc="25" dirty="0" smtClean="0">
                <a:latin typeface="Microsoft Sans Serif"/>
                <a:cs typeface="Microsoft Sans Serif"/>
              </a:rPr>
              <a:t>skeletons, convex</a:t>
            </a:r>
            <a:r>
              <a:rPr sz="2800" spc="25" dirty="0" smtClean="0">
                <a:latin typeface="Microsoft Sans Serif"/>
                <a:cs typeface="Microsoft Sans Serif"/>
              </a:rPr>
              <a:t> </a:t>
            </a:r>
            <a:r>
              <a:rPr lang="en-IN" sz="2800" spc="-225" dirty="0" smtClean="0">
                <a:latin typeface="Microsoft Sans Serif"/>
                <a:cs typeface="Microsoft Sans Serif"/>
              </a:rPr>
              <a:t>hulls etc.</a:t>
            </a:r>
            <a:endParaRPr sz="2800" dirty="0">
              <a:latin typeface="Microsoft Sans Serif"/>
              <a:cs typeface="Microsoft Sans Serif"/>
            </a:endParaRPr>
          </a:p>
          <a:p>
            <a:pPr marL="652780" marR="208279" lvl="1" indent="-274320">
              <a:lnSpc>
                <a:spcPts val="3020"/>
              </a:lnSpc>
              <a:spcBef>
                <a:spcPts val="1210"/>
              </a:spcBef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2800" spc="-110" dirty="0">
                <a:latin typeface="Microsoft Sans Serif"/>
                <a:cs typeface="Microsoft Sans Serif"/>
              </a:rPr>
              <a:t>Morphological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40" dirty="0">
                <a:latin typeface="Microsoft Sans Serif"/>
                <a:cs typeface="Microsoft Sans Serif"/>
              </a:rPr>
              <a:t>operations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latin typeface="Microsoft Sans Serif"/>
                <a:cs typeface="Microsoft Sans Serif"/>
              </a:rPr>
              <a:t>are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5" dirty="0">
                <a:latin typeface="Microsoft Sans Serif"/>
                <a:cs typeface="Microsoft Sans Serif"/>
              </a:rPr>
              <a:t>typically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40" dirty="0">
                <a:latin typeface="Microsoft Sans Serif"/>
                <a:cs typeface="Microsoft Sans Serif"/>
              </a:rPr>
              <a:t>applied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to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200" dirty="0">
                <a:latin typeface="Microsoft Sans Serif"/>
                <a:cs typeface="Microsoft Sans Serif"/>
              </a:rPr>
              <a:t>remove</a:t>
            </a:r>
            <a:r>
              <a:rPr sz="2800" spc="-195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imperfections</a:t>
            </a:r>
            <a:r>
              <a:rPr sz="2800" spc="-150" dirty="0">
                <a:latin typeface="Microsoft Sans Serif"/>
                <a:cs typeface="Microsoft Sans Serif"/>
              </a:rPr>
              <a:t> </a:t>
            </a:r>
            <a:r>
              <a:rPr sz="2800" spc="-145" dirty="0">
                <a:latin typeface="Microsoft Sans Serif"/>
                <a:cs typeface="Microsoft Sans Serif"/>
              </a:rPr>
              <a:t>introduced</a:t>
            </a:r>
            <a:r>
              <a:rPr sz="2800" spc="-140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latin typeface="Microsoft Sans Serif"/>
                <a:cs typeface="Microsoft Sans Serif"/>
              </a:rPr>
              <a:t>during </a:t>
            </a:r>
            <a:r>
              <a:rPr sz="2800" spc="-120" dirty="0">
                <a:latin typeface="Microsoft Sans Serif"/>
                <a:cs typeface="Microsoft Sans Serif"/>
              </a:rPr>
              <a:t> </a:t>
            </a:r>
            <a:r>
              <a:rPr sz="2800" spc="-300" dirty="0">
                <a:latin typeface="Microsoft Sans Serif"/>
                <a:cs typeface="Microsoft Sans Serif"/>
              </a:rPr>
              <a:t>s</a:t>
            </a:r>
            <a:r>
              <a:rPr sz="2800" spc="-330" dirty="0">
                <a:latin typeface="Microsoft Sans Serif"/>
                <a:cs typeface="Microsoft Sans Serif"/>
              </a:rPr>
              <a:t>e</a:t>
            </a:r>
            <a:r>
              <a:rPr sz="2800" spc="-135" dirty="0">
                <a:latin typeface="Microsoft Sans Serif"/>
                <a:cs typeface="Microsoft Sans Serif"/>
              </a:rPr>
              <a:t>gmentati</a:t>
            </a:r>
            <a:r>
              <a:rPr sz="2800" spc="-150" dirty="0">
                <a:latin typeface="Microsoft Sans Serif"/>
                <a:cs typeface="Microsoft Sans Serif"/>
              </a:rPr>
              <a:t>o</a:t>
            </a:r>
            <a:r>
              <a:rPr sz="2800" spc="-250" dirty="0">
                <a:latin typeface="Microsoft Sans Serif"/>
                <a:cs typeface="Microsoft Sans Serif"/>
              </a:rPr>
              <a:t>n,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latin typeface="Microsoft Sans Serif"/>
                <a:cs typeface="Microsoft Sans Serif"/>
              </a:rPr>
              <a:t>and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459" dirty="0">
                <a:latin typeface="Microsoft Sans Serif"/>
                <a:cs typeface="Microsoft Sans Serif"/>
              </a:rPr>
              <a:t>s</a:t>
            </a:r>
            <a:r>
              <a:rPr sz="2800" spc="-160" dirty="0">
                <a:latin typeface="Microsoft Sans Serif"/>
                <a:cs typeface="Microsoft Sans Serif"/>
              </a:rPr>
              <a:t>o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typ</a:t>
            </a:r>
            <a:r>
              <a:rPr sz="2800" spc="-70" dirty="0">
                <a:latin typeface="Microsoft Sans Serif"/>
                <a:cs typeface="Microsoft Sans Serif"/>
              </a:rPr>
              <a:t>icall</a:t>
            </a:r>
            <a:r>
              <a:rPr sz="2800" spc="-95" dirty="0">
                <a:latin typeface="Microsoft Sans Serif"/>
                <a:cs typeface="Microsoft Sans Serif"/>
              </a:rPr>
              <a:t>y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14" dirty="0">
                <a:latin typeface="Microsoft Sans Serif"/>
                <a:cs typeface="Microsoft Sans Serif"/>
              </a:rPr>
              <a:t>op</a:t>
            </a:r>
            <a:r>
              <a:rPr sz="2800" spc="-105" dirty="0">
                <a:latin typeface="Microsoft Sans Serif"/>
                <a:cs typeface="Microsoft Sans Serif"/>
              </a:rPr>
              <a:t>e</a:t>
            </a:r>
            <a:r>
              <a:rPr sz="2800" spc="-25" dirty="0">
                <a:latin typeface="Microsoft Sans Serif"/>
                <a:cs typeface="Microsoft Sans Serif"/>
              </a:rPr>
              <a:t>r</a:t>
            </a:r>
            <a:r>
              <a:rPr sz="2800" spc="-65" dirty="0">
                <a:latin typeface="Microsoft Sans Serif"/>
                <a:cs typeface="Microsoft Sans Serif"/>
              </a:rPr>
              <a:t>ate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latin typeface="Microsoft Sans Serif"/>
                <a:cs typeface="Microsoft Sans Serif"/>
              </a:rPr>
              <a:t>o</a:t>
            </a:r>
            <a:r>
              <a:rPr sz="2800" spc="-335" dirty="0">
                <a:latin typeface="Microsoft Sans Serif"/>
                <a:cs typeface="Microsoft Sans Serif"/>
              </a:rPr>
              <a:t>n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bina</a:t>
            </a:r>
            <a:r>
              <a:rPr sz="2800" spc="-55" dirty="0">
                <a:latin typeface="Microsoft Sans Serif"/>
                <a:cs typeface="Microsoft Sans Serif"/>
              </a:rPr>
              <a:t>r</a:t>
            </a:r>
            <a:r>
              <a:rPr sz="2800" spc="-5" dirty="0">
                <a:latin typeface="Microsoft Sans Serif"/>
                <a:cs typeface="Microsoft Sans Serif"/>
              </a:rPr>
              <a:t>y  </a:t>
            </a:r>
            <a:r>
              <a:rPr sz="2800" spc="-204" dirty="0">
                <a:latin typeface="Microsoft Sans Serif"/>
                <a:cs typeface="Microsoft Sans Serif"/>
              </a:rPr>
              <a:t>images</a:t>
            </a:r>
            <a:endParaRPr sz="2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200355"/>
            <a:ext cx="697674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i="0" spc="-240" dirty="0">
                <a:solidFill>
                  <a:srgbClr val="003399"/>
                </a:solidFill>
                <a:latin typeface="Arial"/>
                <a:cs typeface="Arial"/>
              </a:rPr>
              <a:t>D</a:t>
            </a:r>
            <a:r>
              <a:rPr sz="3200" i="0" spc="-110" dirty="0">
                <a:solidFill>
                  <a:srgbClr val="003399"/>
                </a:solidFill>
                <a:latin typeface="Arial"/>
                <a:cs typeface="Arial"/>
              </a:rPr>
              <a:t>i</a:t>
            </a:r>
            <a:r>
              <a:rPr sz="3200" i="0" spc="-50" dirty="0">
                <a:solidFill>
                  <a:srgbClr val="003399"/>
                </a:solidFill>
                <a:latin typeface="Arial"/>
                <a:cs typeface="Arial"/>
              </a:rPr>
              <a:t>la</a:t>
            </a:r>
            <a:r>
              <a:rPr sz="3200" i="0" spc="-160" dirty="0">
                <a:solidFill>
                  <a:srgbClr val="003399"/>
                </a:solidFill>
                <a:latin typeface="Arial"/>
                <a:cs typeface="Arial"/>
              </a:rPr>
              <a:t>t</a:t>
            </a:r>
            <a:r>
              <a:rPr sz="3200" i="0" spc="-150" dirty="0">
                <a:solidFill>
                  <a:srgbClr val="003399"/>
                </a:solidFill>
                <a:latin typeface="Arial"/>
                <a:cs typeface="Arial"/>
              </a:rPr>
              <a:t>i</a:t>
            </a:r>
            <a:r>
              <a:rPr sz="3200" i="0" spc="-250" dirty="0">
                <a:solidFill>
                  <a:srgbClr val="003399"/>
                </a:solidFill>
                <a:latin typeface="Arial"/>
                <a:cs typeface="Arial"/>
              </a:rPr>
              <a:t>on:</a:t>
            </a:r>
            <a:r>
              <a:rPr sz="3200" i="0" spc="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200" i="0" spc="-345" dirty="0">
                <a:solidFill>
                  <a:srgbClr val="003399"/>
                </a:solidFill>
                <a:latin typeface="Arial"/>
                <a:cs typeface="Arial"/>
              </a:rPr>
              <a:t>By</a:t>
            </a:r>
            <a:r>
              <a:rPr sz="3200" i="0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200" i="0" spc="-105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3200" i="0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200" i="0" spc="-285" dirty="0">
                <a:solidFill>
                  <a:srgbClr val="003399"/>
                </a:solidFill>
                <a:latin typeface="Arial"/>
                <a:cs typeface="Arial"/>
              </a:rPr>
              <a:t>Structurin</a:t>
            </a:r>
            <a:r>
              <a:rPr sz="3200" i="0" spc="-355" dirty="0">
                <a:solidFill>
                  <a:srgbClr val="003399"/>
                </a:solidFill>
                <a:latin typeface="Arial"/>
                <a:cs typeface="Arial"/>
              </a:rPr>
              <a:t>g</a:t>
            </a:r>
            <a:r>
              <a:rPr sz="3200" i="0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200" i="0" spc="-280" dirty="0">
                <a:solidFill>
                  <a:srgbClr val="003399"/>
                </a:solidFill>
                <a:latin typeface="Arial"/>
                <a:cs typeface="Arial"/>
              </a:rPr>
              <a:t>Element</a:t>
            </a:r>
            <a:r>
              <a:rPr sz="3200" i="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200" i="0" spc="-275" dirty="0">
                <a:solidFill>
                  <a:srgbClr val="003399"/>
                </a:solidFill>
                <a:latin typeface="Arial"/>
                <a:cs typeface="Arial"/>
              </a:rPr>
              <a:t>Whose  </a:t>
            </a:r>
            <a:r>
              <a:rPr sz="3200" i="0" spc="-535" dirty="0">
                <a:solidFill>
                  <a:srgbClr val="003399"/>
                </a:solidFill>
                <a:latin typeface="Arial"/>
                <a:cs typeface="Arial"/>
              </a:rPr>
              <a:t>R</a:t>
            </a:r>
            <a:r>
              <a:rPr sz="3200" i="0" spc="-215" dirty="0">
                <a:solidFill>
                  <a:srgbClr val="003399"/>
                </a:solidFill>
                <a:latin typeface="Arial"/>
                <a:cs typeface="Arial"/>
              </a:rPr>
              <a:t>eflection</a:t>
            </a:r>
            <a:r>
              <a:rPr sz="3200" i="0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200" i="0" spc="-235" dirty="0">
                <a:solidFill>
                  <a:srgbClr val="003399"/>
                </a:solidFill>
                <a:latin typeface="Arial"/>
                <a:cs typeface="Arial"/>
              </a:rPr>
              <a:t>Is</a:t>
            </a:r>
            <a:r>
              <a:rPr sz="3200" i="0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200" i="0" spc="-105" dirty="0">
                <a:solidFill>
                  <a:srgbClr val="003399"/>
                </a:solidFill>
                <a:latin typeface="Arial"/>
                <a:cs typeface="Arial"/>
              </a:rPr>
              <a:t>N</a:t>
            </a:r>
            <a:r>
              <a:rPr sz="3200" i="0" spc="-245" dirty="0">
                <a:solidFill>
                  <a:srgbClr val="003399"/>
                </a:solidFill>
                <a:latin typeface="Arial"/>
                <a:cs typeface="Arial"/>
              </a:rPr>
              <a:t>ot</a:t>
            </a:r>
            <a:r>
              <a:rPr sz="3200" i="0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200" i="0" spc="-135" dirty="0">
                <a:solidFill>
                  <a:srgbClr val="003399"/>
                </a:solidFill>
                <a:latin typeface="Arial"/>
                <a:cs typeface="Arial"/>
              </a:rPr>
              <a:t>I</a:t>
            </a:r>
            <a:r>
              <a:rPr sz="3200" i="0" spc="-170" dirty="0">
                <a:solidFill>
                  <a:srgbClr val="003399"/>
                </a:solidFill>
                <a:latin typeface="Arial"/>
                <a:cs typeface="Arial"/>
              </a:rPr>
              <a:t>t</a:t>
            </a:r>
            <a:r>
              <a:rPr sz="3200" i="0" spc="-195" dirty="0">
                <a:solidFill>
                  <a:srgbClr val="003399"/>
                </a:solidFill>
                <a:latin typeface="Arial"/>
                <a:cs typeface="Arial"/>
              </a:rPr>
              <a:t>self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09800" y="3593591"/>
            <a:ext cx="1828800" cy="1524000"/>
          </a:xfrm>
          <a:custGeom>
            <a:avLst/>
            <a:gdLst/>
            <a:ahLst/>
            <a:cxnLst/>
            <a:rect l="l" t="t" r="r" b="b"/>
            <a:pathLst>
              <a:path w="1828800" h="1524000">
                <a:moveTo>
                  <a:pt x="0" y="0"/>
                </a:moveTo>
                <a:lnTo>
                  <a:pt x="0" y="1524000"/>
                </a:lnTo>
              </a:path>
              <a:path w="1828800" h="1524000">
                <a:moveTo>
                  <a:pt x="0" y="1524000"/>
                </a:moveTo>
                <a:lnTo>
                  <a:pt x="1828800" y="1524000"/>
                </a:lnTo>
              </a:path>
              <a:path w="1828800" h="1524000">
                <a:moveTo>
                  <a:pt x="0" y="0"/>
                </a:moveTo>
                <a:lnTo>
                  <a:pt x="507492" y="0"/>
                </a:lnTo>
              </a:path>
              <a:path w="1828800" h="1524000">
                <a:moveTo>
                  <a:pt x="507492" y="0"/>
                </a:moveTo>
                <a:lnTo>
                  <a:pt x="914400" y="858012"/>
                </a:lnTo>
              </a:path>
              <a:path w="1828800" h="1524000">
                <a:moveTo>
                  <a:pt x="914400" y="858012"/>
                </a:moveTo>
                <a:lnTo>
                  <a:pt x="1219200" y="0"/>
                </a:lnTo>
              </a:path>
              <a:path w="1828800" h="1524000">
                <a:moveTo>
                  <a:pt x="1219200" y="0"/>
                </a:moveTo>
                <a:lnTo>
                  <a:pt x="1828800" y="0"/>
                </a:lnTo>
              </a:path>
              <a:path w="1828800" h="1524000">
                <a:moveTo>
                  <a:pt x="1828800" y="0"/>
                </a:moveTo>
                <a:lnTo>
                  <a:pt x="1828800" y="1524000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17394" y="4377944"/>
            <a:ext cx="16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Microsoft Sans Serif"/>
                <a:cs typeface="Microsoft Sans Serif"/>
              </a:rPr>
              <a:t>A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07026" y="4237227"/>
            <a:ext cx="80391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i="1" spc="290" dirty="0">
                <a:latin typeface="Times New Roman"/>
                <a:cs typeface="Times New Roman"/>
              </a:rPr>
              <a:t>A</a:t>
            </a:r>
            <a:r>
              <a:rPr sz="2650" spc="80" dirty="0">
                <a:latin typeface="Symbol"/>
                <a:cs typeface="Symbol"/>
              </a:rPr>
              <a:t></a:t>
            </a:r>
            <a:r>
              <a:rPr sz="2650" spc="-254" dirty="0">
                <a:latin typeface="Times New Roman"/>
                <a:cs typeface="Times New Roman"/>
              </a:rPr>
              <a:t> </a:t>
            </a:r>
            <a:r>
              <a:rPr sz="2650" i="1" spc="60" dirty="0">
                <a:latin typeface="Times New Roman"/>
                <a:cs typeface="Times New Roman"/>
              </a:rPr>
              <a:t>B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0" y="4050791"/>
            <a:ext cx="914400" cy="1066800"/>
          </a:xfrm>
          <a:custGeom>
            <a:avLst/>
            <a:gdLst/>
            <a:ahLst/>
            <a:cxnLst/>
            <a:rect l="l" t="t" r="r" b="b"/>
            <a:pathLst>
              <a:path w="914400" h="1066800">
                <a:moveTo>
                  <a:pt x="127000" y="527050"/>
                </a:moveTo>
                <a:lnTo>
                  <a:pt x="76200" y="527050"/>
                </a:lnTo>
                <a:lnTo>
                  <a:pt x="76200" y="495300"/>
                </a:lnTo>
                <a:lnTo>
                  <a:pt x="0" y="533400"/>
                </a:lnTo>
                <a:lnTo>
                  <a:pt x="76200" y="571500"/>
                </a:lnTo>
                <a:lnTo>
                  <a:pt x="76200" y="539750"/>
                </a:lnTo>
                <a:lnTo>
                  <a:pt x="127000" y="539750"/>
                </a:lnTo>
                <a:lnTo>
                  <a:pt x="127000" y="527050"/>
                </a:lnTo>
                <a:close/>
              </a:path>
              <a:path w="914400" h="1066800">
                <a:moveTo>
                  <a:pt x="215900" y="527050"/>
                </a:moveTo>
                <a:lnTo>
                  <a:pt x="165100" y="527050"/>
                </a:lnTo>
                <a:lnTo>
                  <a:pt x="165100" y="539750"/>
                </a:lnTo>
                <a:lnTo>
                  <a:pt x="215900" y="539750"/>
                </a:lnTo>
                <a:lnTo>
                  <a:pt x="215900" y="527050"/>
                </a:lnTo>
                <a:close/>
              </a:path>
              <a:path w="914400" h="1066800">
                <a:moveTo>
                  <a:pt x="304800" y="527050"/>
                </a:moveTo>
                <a:lnTo>
                  <a:pt x="254000" y="527050"/>
                </a:lnTo>
                <a:lnTo>
                  <a:pt x="254000" y="539750"/>
                </a:lnTo>
                <a:lnTo>
                  <a:pt x="304800" y="539750"/>
                </a:lnTo>
                <a:lnTo>
                  <a:pt x="304800" y="527050"/>
                </a:lnTo>
                <a:close/>
              </a:path>
              <a:path w="914400" h="1066800">
                <a:moveTo>
                  <a:pt x="463550" y="850900"/>
                </a:moveTo>
                <a:lnTo>
                  <a:pt x="450850" y="850900"/>
                </a:lnTo>
                <a:lnTo>
                  <a:pt x="450850" y="901700"/>
                </a:lnTo>
                <a:lnTo>
                  <a:pt x="463550" y="901700"/>
                </a:lnTo>
                <a:lnTo>
                  <a:pt x="463550" y="850900"/>
                </a:lnTo>
                <a:close/>
              </a:path>
              <a:path w="914400" h="1066800">
                <a:moveTo>
                  <a:pt x="463550" y="762000"/>
                </a:moveTo>
                <a:lnTo>
                  <a:pt x="450850" y="762000"/>
                </a:lnTo>
                <a:lnTo>
                  <a:pt x="450850" y="812800"/>
                </a:lnTo>
                <a:lnTo>
                  <a:pt x="463550" y="812800"/>
                </a:lnTo>
                <a:lnTo>
                  <a:pt x="463550" y="762000"/>
                </a:lnTo>
                <a:close/>
              </a:path>
              <a:path w="914400" h="1066800">
                <a:moveTo>
                  <a:pt x="463550" y="254000"/>
                </a:moveTo>
                <a:lnTo>
                  <a:pt x="450850" y="254000"/>
                </a:lnTo>
                <a:lnTo>
                  <a:pt x="450850" y="304800"/>
                </a:lnTo>
                <a:lnTo>
                  <a:pt x="463550" y="304800"/>
                </a:lnTo>
                <a:lnTo>
                  <a:pt x="463550" y="254000"/>
                </a:lnTo>
                <a:close/>
              </a:path>
              <a:path w="914400" h="1066800">
                <a:moveTo>
                  <a:pt x="463550" y="165100"/>
                </a:moveTo>
                <a:lnTo>
                  <a:pt x="450850" y="165100"/>
                </a:lnTo>
                <a:lnTo>
                  <a:pt x="450850" y="215900"/>
                </a:lnTo>
                <a:lnTo>
                  <a:pt x="463550" y="215900"/>
                </a:lnTo>
                <a:lnTo>
                  <a:pt x="463550" y="165100"/>
                </a:lnTo>
                <a:close/>
              </a:path>
              <a:path w="914400" h="1066800">
                <a:moveTo>
                  <a:pt x="495300" y="990600"/>
                </a:moveTo>
                <a:lnTo>
                  <a:pt x="463550" y="990600"/>
                </a:lnTo>
                <a:lnTo>
                  <a:pt x="463550" y="939800"/>
                </a:lnTo>
                <a:lnTo>
                  <a:pt x="450850" y="939800"/>
                </a:lnTo>
                <a:lnTo>
                  <a:pt x="450850" y="990600"/>
                </a:lnTo>
                <a:lnTo>
                  <a:pt x="419100" y="990600"/>
                </a:lnTo>
                <a:lnTo>
                  <a:pt x="457200" y="1066800"/>
                </a:lnTo>
                <a:lnTo>
                  <a:pt x="495300" y="990600"/>
                </a:lnTo>
                <a:close/>
              </a:path>
              <a:path w="914400" h="1066800">
                <a:moveTo>
                  <a:pt x="495300" y="76200"/>
                </a:moveTo>
                <a:lnTo>
                  <a:pt x="457200" y="0"/>
                </a:lnTo>
                <a:lnTo>
                  <a:pt x="419100" y="76200"/>
                </a:lnTo>
                <a:lnTo>
                  <a:pt x="450850" y="76200"/>
                </a:lnTo>
                <a:lnTo>
                  <a:pt x="450850" y="127000"/>
                </a:lnTo>
                <a:lnTo>
                  <a:pt x="463550" y="127000"/>
                </a:lnTo>
                <a:lnTo>
                  <a:pt x="463550" y="76200"/>
                </a:lnTo>
                <a:lnTo>
                  <a:pt x="495300" y="76200"/>
                </a:lnTo>
                <a:close/>
              </a:path>
              <a:path w="914400" h="1066800">
                <a:moveTo>
                  <a:pt x="660400" y="527050"/>
                </a:moveTo>
                <a:lnTo>
                  <a:pt x="609600" y="527050"/>
                </a:lnTo>
                <a:lnTo>
                  <a:pt x="609600" y="539750"/>
                </a:lnTo>
                <a:lnTo>
                  <a:pt x="660400" y="539750"/>
                </a:lnTo>
                <a:lnTo>
                  <a:pt x="660400" y="527050"/>
                </a:lnTo>
                <a:close/>
              </a:path>
              <a:path w="914400" h="1066800">
                <a:moveTo>
                  <a:pt x="749300" y="527050"/>
                </a:moveTo>
                <a:lnTo>
                  <a:pt x="698500" y="527050"/>
                </a:lnTo>
                <a:lnTo>
                  <a:pt x="698500" y="539750"/>
                </a:lnTo>
                <a:lnTo>
                  <a:pt x="749300" y="539750"/>
                </a:lnTo>
                <a:lnTo>
                  <a:pt x="749300" y="527050"/>
                </a:lnTo>
                <a:close/>
              </a:path>
              <a:path w="914400" h="1066800">
                <a:moveTo>
                  <a:pt x="914400" y="533400"/>
                </a:moveTo>
                <a:lnTo>
                  <a:pt x="838200" y="495300"/>
                </a:lnTo>
                <a:lnTo>
                  <a:pt x="838200" y="527050"/>
                </a:lnTo>
                <a:lnTo>
                  <a:pt x="787400" y="527050"/>
                </a:lnTo>
                <a:lnTo>
                  <a:pt x="787400" y="539750"/>
                </a:lnTo>
                <a:lnTo>
                  <a:pt x="838200" y="539750"/>
                </a:lnTo>
                <a:lnTo>
                  <a:pt x="838200" y="571500"/>
                </a:lnTo>
                <a:lnTo>
                  <a:pt x="914400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600" y="42961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0"/>
                </a:lnTo>
              </a:path>
              <a:path w="457200" h="457200">
                <a:moveTo>
                  <a:pt x="228600" y="457200"/>
                </a:moveTo>
                <a:lnTo>
                  <a:pt x="457200" y="0"/>
                </a:lnTo>
              </a:path>
              <a:path w="457200" h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10657" y="4240824"/>
            <a:ext cx="212090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925" i="1" spc="-585" baseline="-15669" dirty="0">
                <a:latin typeface="Times New Roman"/>
                <a:cs typeface="Times New Roman"/>
              </a:rPr>
              <a:t>B</a:t>
            </a:r>
            <a:r>
              <a:rPr sz="1950" spc="-390" dirty="0">
                <a:latin typeface="Times New Roman"/>
                <a:cs typeface="Times New Roman"/>
              </a:rPr>
              <a:t>ˆ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90600" y="328879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457200"/>
                </a:lnTo>
              </a:path>
              <a:path w="457200" h="457200">
                <a:moveTo>
                  <a:pt x="228600" y="0"/>
                </a:moveTo>
                <a:lnTo>
                  <a:pt x="457200" y="457200"/>
                </a:lnTo>
              </a:path>
              <a:path w="457200" h="457200">
                <a:moveTo>
                  <a:pt x="0" y="457200"/>
                </a:moveTo>
                <a:lnTo>
                  <a:pt x="45720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09357" y="1848921"/>
            <a:ext cx="7348843" cy="1030667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8260" marR="30480" indent="-10795">
              <a:lnSpc>
                <a:spcPct val="86200"/>
              </a:lnSpc>
              <a:spcBef>
                <a:spcPts val="555"/>
              </a:spcBef>
              <a:tabLst>
                <a:tab pos="1098550" algn="l"/>
                <a:tab pos="2132965" algn="l"/>
                <a:tab pos="5915025" algn="l"/>
              </a:tabLst>
            </a:pPr>
            <a:r>
              <a:rPr lang="en-IN" sz="2600" spc="25" dirty="0">
                <a:latin typeface="Times New Roman"/>
                <a:cs typeface="Times New Roman"/>
              </a:rPr>
              <a:t>The</a:t>
            </a:r>
            <a:r>
              <a:rPr lang="en-IN" sz="2600" spc="-170" dirty="0">
                <a:latin typeface="Times New Roman"/>
                <a:cs typeface="Times New Roman"/>
              </a:rPr>
              <a:t> </a:t>
            </a:r>
            <a:r>
              <a:rPr lang="en-IN" sz="2600" spc="-40" dirty="0">
                <a:latin typeface="Times New Roman"/>
                <a:cs typeface="Times New Roman"/>
              </a:rPr>
              <a:t>dilation</a:t>
            </a:r>
            <a:r>
              <a:rPr lang="en-IN" sz="2600" spc="305" dirty="0">
                <a:latin typeface="Times New Roman"/>
                <a:cs typeface="Times New Roman"/>
              </a:rPr>
              <a:t> </a:t>
            </a:r>
            <a:r>
              <a:rPr lang="en-IN" sz="2600" spc="60" dirty="0">
                <a:latin typeface="Times New Roman"/>
                <a:cs typeface="Times New Roman"/>
              </a:rPr>
              <a:t>of	</a:t>
            </a:r>
            <a:r>
              <a:rPr lang="en-IN" sz="2600" i="1" spc="25" dirty="0">
                <a:latin typeface="Times New Roman"/>
                <a:cs typeface="Times New Roman"/>
              </a:rPr>
              <a:t>A</a:t>
            </a:r>
            <a:r>
              <a:rPr lang="en-IN" sz="2600" i="1" spc="-210" dirty="0">
                <a:latin typeface="Times New Roman"/>
                <a:cs typeface="Times New Roman"/>
              </a:rPr>
              <a:t> </a:t>
            </a:r>
            <a:r>
              <a:rPr lang="en-IN" sz="2600" spc="60" dirty="0">
                <a:latin typeface="Times New Roman"/>
                <a:cs typeface="Times New Roman"/>
              </a:rPr>
              <a:t>by</a:t>
            </a:r>
            <a:r>
              <a:rPr lang="en-IN" sz="2600" dirty="0">
                <a:latin typeface="Times New Roman"/>
                <a:cs typeface="Times New Roman"/>
              </a:rPr>
              <a:t> </a:t>
            </a:r>
            <a:r>
              <a:rPr lang="en-IN" sz="2600" spc="-15" dirty="0">
                <a:latin typeface="Times New Roman"/>
                <a:cs typeface="Times New Roman"/>
              </a:rPr>
              <a:t>the</a:t>
            </a:r>
            <a:r>
              <a:rPr lang="en-IN" sz="2600" spc="-305" dirty="0">
                <a:latin typeface="Times New Roman"/>
                <a:cs typeface="Times New Roman"/>
              </a:rPr>
              <a:t> </a:t>
            </a:r>
            <a:r>
              <a:rPr lang="en-IN" sz="2600" spc="10" dirty="0">
                <a:latin typeface="Times New Roman"/>
                <a:cs typeface="Times New Roman"/>
              </a:rPr>
              <a:t>structuring</a:t>
            </a:r>
            <a:r>
              <a:rPr lang="en-IN" sz="2600" spc="-120" dirty="0">
                <a:latin typeface="Times New Roman"/>
                <a:cs typeface="Times New Roman"/>
              </a:rPr>
              <a:t> </a:t>
            </a:r>
            <a:r>
              <a:rPr lang="en-IN" sz="2600" spc="-50" dirty="0">
                <a:latin typeface="Times New Roman"/>
                <a:cs typeface="Times New Roman"/>
              </a:rPr>
              <a:t>element	</a:t>
            </a:r>
            <a:r>
              <a:rPr lang="en-IN" sz="2600" i="1" spc="30" dirty="0">
                <a:latin typeface="Times New Roman"/>
                <a:cs typeface="Times New Roman"/>
              </a:rPr>
              <a:t>B</a:t>
            </a:r>
            <a:r>
              <a:rPr lang="en-IN" sz="2600" spc="30" dirty="0">
                <a:latin typeface="Times New Roman"/>
                <a:cs typeface="Times New Roman"/>
              </a:rPr>
              <a:t>, </a:t>
            </a:r>
            <a:r>
              <a:rPr lang="en-IN" sz="2600" spc="35" dirty="0">
                <a:latin typeface="Times New Roman"/>
                <a:cs typeface="Times New Roman"/>
              </a:rPr>
              <a:t> </a:t>
            </a:r>
            <a:r>
              <a:rPr lang="en-IN" sz="2600" spc="-55" dirty="0">
                <a:latin typeface="Times New Roman"/>
                <a:cs typeface="Times New Roman"/>
              </a:rPr>
              <a:t>w</a:t>
            </a:r>
            <a:r>
              <a:rPr lang="en-IN" sz="2600" spc="-25" dirty="0">
                <a:latin typeface="Times New Roman"/>
                <a:cs typeface="Times New Roman"/>
              </a:rPr>
              <a:t>r</a:t>
            </a:r>
            <a:r>
              <a:rPr lang="en-IN" sz="2600" spc="-165" dirty="0">
                <a:latin typeface="Times New Roman"/>
                <a:cs typeface="Times New Roman"/>
              </a:rPr>
              <a:t>i</a:t>
            </a:r>
            <a:r>
              <a:rPr lang="en-IN" sz="2600" spc="-25" dirty="0">
                <a:latin typeface="Times New Roman"/>
                <a:cs typeface="Times New Roman"/>
              </a:rPr>
              <a:t>t</a:t>
            </a:r>
            <a:r>
              <a:rPr lang="en-IN" sz="2600" spc="-20" dirty="0">
                <a:latin typeface="Times New Roman"/>
                <a:cs typeface="Times New Roman"/>
              </a:rPr>
              <a:t>t</a:t>
            </a:r>
            <a:r>
              <a:rPr lang="en-IN" sz="2600" spc="-35" dirty="0">
                <a:latin typeface="Times New Roman"/>
                <a:cs typeface="Times New Roman"/>
              </a:rPr>
              <a:t>e</a:t>
            </a:r>
            <a:r>
              <a:rPr lang="en-IN" sz="2600" spc="20" dirty="0">
                <a:latin typeface="Times New Roman"/>
                <a:cs typeface="Times New Roman"/>
              </a:rPr>
              <a:t>n</a:t>
            </a:r>
            <a:r>
              <a:rPr lang="en-IN" sz="2600" dirty="0">
                <a:latin typeface="Times New Roman"/>
                <a:cs typeface="Times New Roman"/>
              </a:rPr>
              <a:t>	</a:t>
            </a:r>
            <a:r>
              <a:rPr lang="en-IN" sz="2600" i="1" spc="25" dirty="0">
                <a:latin typeface="Times New Roman"/>
                <a:cs typeface="Times New Roman"/>
              </a:rPr>
              <a:t>A</a:t>
            </a:r>
            <a:r>
              <a:rPr lang="en-IN" sz="2600" i="1" spc="-340" dirty="0">
                <a:latin typeface="Times New Roman"/>
                <a:cs typeface="Times New Roman"/>
              </a:rPr>
              <a:t> </a:t>
            </a:r>
            <a:r>
              <a:rPr lang="en-IN" sz="2600" spc="35" dirty="0">
                <a:latin typeface="Symbol"/>
                <a:cs typeface="Symbol"/>
              </a:rPr>
              <a:t></a:t>
            </a:r>
            <a:r>
              <a:rPr lang="en-IN" sz="2600" spc="-135" dirty="0">
                <a:latin typeface="Times New Roman"/>
                <a:cs typeface="Times New Roman"/>
              </a:rPr>
              <a:t> </a:t>
            </a:r>
            <a:r>
              <a:rPr lang="en-IN" sz="2600" i="1" spc="50" dirty="0">
                <a:latin typeface="Times New Roman"/>
                <a:cs typeface="Times New Roman"/>
              </a:rPr>
              <a:t>B</a:t>
            </a:r>
            <a:r>
              <a:rPr lang="en-IN" sz="2600" spc="10" dirty="0">
                <a:latin typeface="Times New Roman"/>
                <a:cs typeface="Times New Roman"/>
              </a:rPr>
              <a:t>,</a:t>
            </a:r>
            <a:r>
              <a:rPr lang="en-IN" sz="2600" spc="-245" dirty="0">
                <a:latin typeface="Times New Roman"/>
                <a:cs typeface="Times New Roman"/>
              </a:rPr>
              <a:t> </a:t>
            </a:r>
            <a:r>
              <a:rPr lang="en-IN" sz="2600" spc="-165" dirty="0">
                <a:latin typeface="Times New Roman"/>
                <a:cs typeface="Times New Roman"/>
              </a:rPr>
              <a:t>i</a:t>
            </a:r>
            <a:r>
              <a:rPr lang="en-IN" sz="2600" spc="15" dirty="0">
                <a:latin typeface="Times New Roman"/>
                <a:cs typeface="Times New Roman"/>
              </a:rPr>
              <a:t>s</a:t>
            </a:r>
            <a:r>
              <a:rPr lang="en-IN" sz="2600" spc="20" dirty="0">
                <a:latin typeface="Times New Roman"/>
                <a:cs typeface="Times New Roman"/>
              </a:rPr>
              <a:t> </a:t>
            </a:r>
            <a:r>
              <a:rPr lang="en-IN" sz="2600" spc="-40" dirty="0">
                <a:latin typeface="Times New Roman"/>
                <a:cs typeface="Times New Roman"/>
              </a:rPr>
              <a:t>g</a:t>
            </a:r>
            <a:r>
              <a:rPr lang="en-IN" sz="2600" spc="-165" dirty="0">
                <a:latin typeface="Times New Roman"/>
                <a:cs typeface="Times New Roman"/>
              </a:rPr>
              <a:t>i</a:t>
            </a:r>
            <a:r>
              <a:rPr lang="en-IN" sz="2600" spc="-45" dirty="0">
                <a:latin typeface="Times New Roman"/>
                <a:cs typeface="Times New Roman"/>
              </a:rPr>
              <a:t>v</a:t>
            </a:r>
            <a:r>
              <a:rPr lang="en-IN" sz="2600" spc="-25" dirty="0">
                <a:latin typeface="Times New Roman"/>
                <a:cs typeface="Times New Roman"/>
              </a:rPr>
              <a:t>e</a:t>
            </a:r>
            <a:r>
              <a:rPr lang="en-IN" sz="2600" spc="20" dirty="0">
                <a:latin typeface="Times New Roman"/>
                <a:cs typeface="Times New Roman"/>
              </a:rPr>
              <a:t>n</a:t>
            </a:r>
            <a:r>
              <a:rPr lang="en-IN" sz="2600" spc="210" dirty="0">
                <a:latin typeface="Times New Roman"/>
                <a:cs typeface="Times New Roman"/>
              </a:rPr>
              <a:t> </a:t>
            </a:r>
            <a:r>
              <a:rPr lang="en-IN" sz="2600" spc="100" dirty="0">
                <a:latin typeface="Times New Roman"/>
                <a:cs typeface="Times New Roman"/>
              </a:rPr>
              <a:t>b</a:t>
            </a:r>
            <a:r>
              <a:rPr lang="en-IN" sz="2600" spc="20" dirty="0">
                <a:latin typeface="Times New Roman"/>
                <a:cs typeface="Times New Roman"/>
              </a:rPr>
              <a:t>y</a:t>
            </a:r>
            <a:r>
              <a:rPr lang="en-IN" sz="2600" spc="-10" dirty="0">
                <a:latin typeface="Times New Roman"/>
                <a:cs typeface="Times New Roman"/>
              </a:rPr>
              <a:t> </a:t>
            </a:r>
            <a:r>
              <a:rPr lang="en-IN" sz="2600" i="1" spc="25" dirty="0">
                <a:latin typeface="Times New Roman"/>
                <a:cs typeface="Times New Roman"/>
              </a:rPr>
              <a:t>A</a:t>
            </a:r>
            <a:r>
              <a:rPr lang="en-IN" sz="2600" i="1" spc="-335" dirty="0">
                <a:latin typeface="Times New Roman"/>
                <a:cs typeface="Times New Roman"/>
              </a:rPr>
              <a:t> </a:t>
            </a:r>
            <a:r>
              <a:rPr lang="en-IN" sz="2600" spc="35" dirty="0">
                <a:latin typeface="Symbol"/>
                <a:cs typeface="Symbol"/>
              </a:rPr>
              <a:t></a:t>
            </a:r>
            <a:r>
              <a:rPr lang="en-IN" sz="2600" spc="-140" dirty="0">
                <a:latin typeface="Times New Roman"/>
                <a:cs typeface="Times New Roman"/>
              </a:rPr>
              <a:t> </a:t>
            </a:r>
            <a:r>
              <a:rPr lang="en-IN" sz="2600" i="1" spc="25" dirty="0">
                <a:latin typeface="Times New Roman"/>
                <a:cs typeface="Times New Roman"/>
              </a:rPr>
              <a:t>B</a:t>
            </a:r>
            <a:r>
              <a:rPr lang="en-IN" sz="2600" i="1" spc="-5" dirty="0">
                <a:latin typeface="Times New Roman"/>
                <a:cs typeface="Times New Roman"/>
              </a:rPr>
              <a:t> </a:t>
            </a:r>
            <a:r>
              <a:rPr lang="en-IN" sz="2600" spc="25" dirty="0">
                <a:latin typeface="Symbol"/>
                <a:cs typeface="Symbol"/>
              </a:rPr>
              <a:t></a:t>
            </a:r>
            <a:r>
              <a:rPr lang="en-IN" sz="2600" spc="-150" dirty="0">
                <a:latin typeface="Times New Roman"/>
                <a:cs typeface="Times New Roman"/>
              </a:rPr>
              <a:t> </a:t>
            </a:r>
            <a:r>
              <a:rPr lang="en-IN" sz="4650" spc="-1370" dirty="0">
                <a:latin typeface="Symbol"/>
                <a:cs typeface="Symbol"/>
              </a:rPr>
              <a:t></a:t>
            </a:r>
            <a:r>
              <a:rPr lang="en-IN" sz="2600" i="1" spc="-30" dirty="0">
                <a:latin typeface="Times New Roman"/>
                <a:cs typeface="Times New Roman"/>
              </a:rPr>
              <a:t>  z </a:t>
            </a:r>
            <a:r>
              <a:rPr lang="en-IN" sz="2600" i="1" spc="-135" dirty="0">
                <a:latin typeface="Times New Roman"/>
                <a:cs typeface="Times New Roman"/>
              </a:rPr>
              <a:t>| </a:t>
            </a:r>
            <a:r>
              <a:rPr lang="en-IN" sz="4650" spc="-815" dirty="0">
                <a:latin typeface="Symbol"/>
                <a:cs typeface="Symbol"/>
              </a:rPr>
              <a:t></a:t>
            </a:r>
            <a:r>
              <a:rPr lang="en-IN" sz="2600" i="1" spc="-1040" dirty="0">
                <a:latin typeface="Times New Roman"/>
                <a:cs typeface="Times New Roman"/>
              </a:rPr>
              <a:t>B</a:t>
            </a:r>
            <a:r>
              <a:rPr lang="en-IN" sz="3900" spc="517" baseline="14957" dirty="0">
                <a:latin typeface="Times New Roman"/>
                <a:cs typeface="Times New Roman"/>
              </a:rPr>
              <a:t>ˆ</a:t>
            </a:r>
            <a:r>
              <a:rPr lang="en-IN" sz="4650" spc="-840" dirty="0">
                <a:latin typeface="Symbol"/>
                <a:cs typeface="Symbol"/>
              </a:rPr>
              <a:t>  </a:t>
            </a:r>
            <a:r>
              <a:rPr lang="en-IN" sz="2250" i="1" spc="22" baseline="-24074" dirty="0">
                <a:latin typeface="Times New Roman"/>
                <a:cs typeface="Times New Roman"/>
              </a:rPr>
              <a:t>z</a:t>
            </a:r>
            <a:r>
              <a:rPr lang="en-IN" sz="2250" i="1" baseline="-24074" dirty="0">
                <a:latin typeface="Times New Roman"/>
                <a:cs typeface="Times New Roman"/>
              </a:rPr>
              <a:t> </a:t>
            </a:r>
            <a:r>
              <a:rPr lang="en-IN" sz="2250" i="1" spc="-22" baseline="-24074" dirty="0">
                <a:latin typeface="Times New Roman"/>
                <a:cs typeface="Times New Roman"/>
              </a:rPr>
              <a:t> </a:t>
            </a:r>
            <a:r>
              <a:rPr lang="en-IN" sz="2600" spc="35" dirty="0">
                <a:latin typeface="Symbol"/>
                <a:cs typeface="Symbol"/>
              </a:rPr>
              <a:t></a:t>
            </a:r>
            <a:r>
              <a:rPr lang="en-IN" sz="2600" spc="-55" dirty="0">
                <a:latin typeface="Times New Roman"/>
                <a:cs typeface="Times New Roman"/>
              </a:rPr>
              <a:t> </a:t>
            </a:r>
            <a:r>
              <a:rPr lang="en-IN" sz="2600" i="1" spc="25" dirty="0">
                <a:latin typeface="Times New Roman"/>
                <a:cs typeface="Times New Roman"/>
              </a:rPr>
              <a:t>A</a:t>
            </a:r>
            <a:r>
              <a:rPr lang="en-IN" sz="2600" i="1" spc="-130" dirty="0">
                <a:latin typeface="Times New Roman"/>
                <a:cs typeface="Times New Roman"/>
              </a:rPr>
              <a:t> </a:t>
            </a:r>
            <a:r>
              <a:rPr lang="en-IN" sz="2600" spc="25" dirty="0">
                <a:latin typeface="Symbol"/>
                <a:cs typeface="Symbol"/>
              </a:rPr>
              <a:t></a:t>
            </a:r>
            <a:r>
              <a:rPr lang="en-IN" sz="2600" spc="-215" dirty="0">
                <a:latin typeface="Times New Roman"/>
                <a:cs typeface="Times New Roman"/>
              </a:rPr>
              <a:t> </a:t>
            </a:r>
            <a:r>
              <a:rPr lang="en-IN" sz="2750" spc="95" dirty="0">
                <a:latin typeface="Symbol"/>
                <a:cs typeface="Symbol"/>
              </a:rPr>
              <a:t></a:t>
            </a:r>
            <a:r>
              <a:rPr lang="en-IN" sz="4650" spc="-1630" dirty="0">
                <a:latin typeface="Symbol"/>
                <a:cs typeface="Symbol"/>
              </a:rPr>
              <a:t></a:t>
            </a:r>
            <a:r>
              <a:rPr lang="en-IN" sz="2600" spc="10" dirty="0">
                <a:latin typeface="Times New Roman"/>
                <a:cs typeface="Times New Roman"/>
              </a:rPr>
              <a:t>.</a:t>
            </a:r>
            <a:endParaRPr lang="en-IN" sz="26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34000" y="3288791"/>
            <a:ext cx="2286000" cy="1981200"/>
          </a:xfrm>
          <a:custGeom>
            <a:avLst/>
            <a:gdLst/>
            <a:ahLst/>
            <a:cxnLst/>
            <a:rect l="l" t="t" r="r" b="b"/>
            <a:pathLst>
              <a:path w="2286000" h="1981200">
                <a:moveTo>
                  <a:pt x="0" y="1975104"/>
                </a:moveTo>
                <a:lnTo>
                  <a:pt x="2286000" y="1975104"/>
                </a:lnTo>
              </a:path>
              <a:path w="2286000" h="1981200">
                <a:moveTo>
                  <a:pt x="0" y="1981200"/>
                </a:moveTo>
                <a:lnTo>
                  <a:pt x="0" y="457200"/>
                </a:lnTo>
              </a:path>
              <a:path w="2286000" h="1981200">
                <a:moveTo>
                  <a:pt x="0" y="457200"/>
                </a:moveTo>
                <a:lnTo>
                  <a:pt x="228600" y="0"/>
                </a:lnTo>
              </a:path>
              <a:path w="2286000" h="1981200">
                <a:moveTo>
                  <a:pt x="228600" y="0"/>
                </a:moveTo>
                <a:lnTo>
                  <a:pt x="762000" y="0"/>
                </a:lnTo>
              </a:path>
              <a:path w="2286000" h="1981200">
                <a:moveTo>
                  <a:pt x="762000" y="0"/>
                </a:moveTo>
                <a:lnTo>
                  <a:pt x="1066800" y="685800"/>
                </a:lnTo>
              </a:path>
              <a:path w="2286000" h="1981200">
                <a:moveTo>
                  <a:pt x="1066800" y="685800"/>
                </a:moveTo>
                <a:lnTo>
                  <a:pt x="1447800" y="0"/>
                </a:lnTo>
              </a:path>
              <a:path w="2286000" h="1981200">
                <a:moveTo>
                  <a:pt x="1447800" y="0"/>
                </a:moveTo>
                <a:lnTo>
                  <a:pt x="2057400" y="0"/>
                </a:lnTo>
              </a:path>
              <a:path w="2286000" h="1981200">
                <a:moveTo>
                  <a:pt x="2057400" y="0"/>
                </a:moveTo>
                <a:lnTo>
                  <a:pt x="2286000" y="457200"/>
                </a:lnTo>
              </a:path>
              <a:path w="2286000" h="1981200">
                <a:moveTo>
                  <a:pt x="2286000" y="457200"/>
                </a:moveTo>
                <a:lnTo>
                  <a:pt x="2286000" y="198120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748027" y="3131820"/>
            <a:ext cx="2752725" cy="2447925"/>
            <a:chOff x="1748027" y="3131820"/>
            <a:chExt cx="2752725" cy="2447925"/>
          </a:xfrm>
        </p:grpSpPr>
        <p:sp>
          <p:nvSpPr>
            <p:cNvPr id="13" name="object 13"/>
            <p:cNvSpPr/>
            <p:nvPr/>
          </p:nvSpPr>
          <p:spPr>
            <a:xfrm>
              <a:off x="1752599" y="3136392"/>
              <a:ext cx="2743200" cy="2438400"/>
            </a:xfrm>
            <a:custGeom>
              <a:avLst/>
              <a:gdLst/>
              <a:ahLst/>
              <a:cxnLst/>
              <a:rect l="l" t="t" r="r" b="b"/>
              <a:pathLst>
                <a:path w="2743200" h="2438400">
                  <a:moveTo>
                    <a:pt x="1330452" y="1184148"/>
                  </a:moveTo>
                  <a:lnTo>
                    <a:pt x="1101852" y="726948"/>
                  </a:lnTo>
                </a:path>
                <a:path w="2743200" h="2438400">
                  <a:moveTo>
                    <a:pt x="1330452" y="1184148"/>
                  </a:moveTo>
                  <a:lnTo>
                    <a:pt x="1559052" y="726948"/>
                  </a:lnTo>
                </a:path>
                <a:path w="2743200" h="2438400">
                  <a:moveTo>
                    <a:pt x="1101852" y="726948"/>
                  </a:moveTo>
                  <a:lnTo>
                    <a:pt x="1559052" y="726948"/>
                  </a:lnTo>
                </a:path>
                <a:path w="2743200" h="2438400">
                  <a:moveTo>
                    <a:pt x="457200" y="457200"/>
                  </a:moveTo>
                  <a:lnTo>
                    <a:pt x="228600" y="0"/>
                  </a:lnTo>
                </a:path>
                <a:path w="2743200" h="2438400">
                  <a:moveTo>
                    <a:pt x="457200" y="457200"/>
                  </a:moveTo>
                  <a:lnTo>
                    <a:pt x="685800" y="0"/>
                  </a:lnTo>
                </a:path>
                <a:path w="2743200" h="2438400">
                  <a:moveTo>
                    <a:pt x="228600" y="0"/>
                  </a:moveTo>
                  <a:lnTo>
                    <a:pt x="685800" y="0"/>
                  </a:lnTo>
                </a:path>
                <a:path w="2743200" h="2438400">
                  <a:moveTo>
                    <a:pt x="990600" y="457200"/>
                  </a:moveTo>
                  <a:lnTo>
                    <a:pt x="762000" y="0"/>
                  </a:lnTo>
                </a:path>
                <a:path w="2743200" h="2438400">
                  <a:moveTo>
                    <a:pt x="990600" y="457200"/>
                  </a:moveTo>
                  <a:lnTo>
                    <a:pt x="1219200" y="0"/>
                  </a:lnTo>
                </a:path>
                <a:path w="2743200" h="2438400">
                  <a:moveTo>
                    <a:pt x="762000" y="0"/>
                  </a:moveTo>
                  <a:lnTo>
                    <a:pt x="1219200" y="0"/>
                  </a:lnTo>
                </a:path>
                <a:path w="2743200" h="2438400">
                  <a:moveTo>
                    <a:pt x="1676400" y="457200"/>
                  </a:moveTo>
                  <a:lnTo>
                    <a:pt x="1447800" y="0"/>
                  </a:lnTo>
                </a:path>
                <a:path w="2743200" h="2438400">
                  <a:moveTo>
                    <a:pt x="1676400" y="457200"/>
                  </a:moveTo>
                  <a:lnTo>
                    <a:pt x="1905000" y="0"/>
                  </a:lnTo>
                </a:path>
                <a:path w="2743200" h="2438400">
                  <a:moveTo>
                    <a:pt x="1447800" y="0"/>
                  </a:moveTo>
                  <a:lnTo>
                    <a:pt x="1905000" y="0"/>
                  </a:lnTo>
                </a:path>
                <a:path w="2743200" h="2438400">
                  <a:moveTo>
                    <a:pt x="228600" y="2438400"/>
                  </a:moveTo>
                  <a:lnTo>
                    <a:pt x="0" y="1981200"/>
                  </a:lnTo>
                </a:path>
                <a:path w="2743200" h="2438400">
                  <a:moveTo>
                    <a:pt x="228600" y="2438400"/>
                  </a:moveTo>
                  <a:lnTo>
                    <a:pt x="457200" y="1981200"/>
                  </a:lnTo>
                </a:path>
                <a:path w="2743200" h="2438400">
                  <a:moveTo>
                    <a:pt x="0" y="1981200"/>
                  </a:moveTo>
                  <a:lnTo>
                    <a:pt x="457200" y="1981200"/>
                  </a:lnTo>
                </a:path>
                <a:path w="2743200" h="2438400">
                  <a:moveTo>
                    <a:pt x="2514600" y="2438400"/>
                  </a:moveTo>
                  <a:lnTo>
                    <a:pt x="2286000" y="1981200"/>
                  </a:lnTo>
                </a:path>
                <a:path w="2743200" h="2438400">
                  <a:moveTo>
                    <a:pt x="2514600" y="2438400"/>
                  </a:moveTo>
                  <a:lnTo>
                    <a:pt x="2743200" y="1981200"/>
                  </a:lnTo>
                </a:path>
                <a:path w="2743200" h="2438400">
                  <a:moveTo>
                    <a:pt x="2286000" y="1981200"/>
                  </a:moveTo>
                  <a:lnTo>
                    <a:pt x="2743200" y="1981200"/>
                  </a:lnTo>
                </a:path>
                <a:path w="2743200" h="2438400">
                  <a:moveTo>
                    <a:pt x="2514600" y="914400"/>
                  </a:moveTo>
                  <a:lnTo>
                    <a:pt x="2286000" y="457200"/>
                  </a:lnTo>
                </a:path>
                <a:path w="2743200" h="2438400">
                  <a:moveTo>
                    <a:pt x="2514600" y="914400"/>
                  </a:moveTo>
                  <a:lnTo>
                    <a:pt x="2743200" y="457200"/>
                  </a:lnTo>
                </a:path>
                <a:path w="2743200" h="2438400">
                  <a:moveTo>
                    <a:pt x="2286000" y="457200"/>
                  </a:moveTo>
                  <a:lnTo>
                    <a:pt x="2743200" y="457200"/>
                  </a:lnTo>
                </a:path>
                <a:path w="2743200" h="2438400">
                  <a:moveTo>
                    <a:pt x="2286000" y="457200"/>
                  </a:moveTo>
                  <a:lnTo>
                    <a:pt x="2057400" y="0"/>
                  </a:lnTo>
                </a:path>
                <a:path w="2743200" h="2438400">
                  <a:moveTo>
                    <a:pt x="2286000" y="457200"/>
                  </a:moveTo>
                  <a:lnTo>
                    <a:pt x="2514600" y="0"/>
                  </a:lnTo>
                </a:path>
                <a:path w="2743200" h="2438400">
                  <a:moveTo>
                    <a:pt x="2057400" y="0"/>
                  </a:moveTo>
                  <a:lnTo>
                    <a:pt x="2514600" y="0"/>
                  </a:lnTo>
                </a:path>
                <a:path w="2743200" h="2438400">
                  <a:moveTo>
                    <a:pt x="228600" y="914400"/>
                  </a:moveTo>
                  <a:lnTo>
                    <a:pt x="0" y="457200"/>
                  </a:lnTo>
                </a:path>
                <a:path w="2743200" h="2438400">
                  <a:moveTo>
                    <a:pt x="228600" y="914400"/>
                  </a:moveTo>
                  <a:lnTo>
                    <a:pt x="457200" y="457200"/>
                  </a:lnTo>
                </a:path>
                <a:path w="2743200" h="2438400">
                  <a:moveTo>
                    <a:pt x="0" y="457200"/>
                  </a:moveTo>
                  <a:lnTo>
                    <a:pt x="457200" y="4572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81200" y="3288792"/>
              <a:ext cx="2286000" cy="1981200"/>
            </a:xfrm>
            <a:custGeom>
              <a:avLst/>
              <a:gdLst/>
              <a:ahLst/>
              <a:cxnLst/>
              <a:rect l="l" t="t" r="r" b="b"/>
              <a:pathLst>
                <a:path w="2286000" h="1981200">
                  <a:moveTo>
                    <a:pt x="0" y="1975104"/>
                  </a:moveTo>
                  <a:lnTo>
                    <a:pt x="2286000" y="1975104"/>
                  </a:lnTo>
                </a:path>
                <a:path w="2286000" h="1981200">
                  <a:moveTo>
                    <a:pt x="0" y="1981200"/>
                  </a:moveTo>
                  <a:lnTo>
                    <a:pt x="0" y="457200"/>
                  </a:lnTo>
                </a:path>
                <a:path w="2286000" h="1981200">
                  <a:moveTo>
                    <a:pt x="0" y="457200"/>
                  </a:moveTo>
                  <a:lnTo>
                    <a:pt x="228600" y="0"/>
                  </a:lnTo>
                </a:path>
                <a:path w="2286000" h="1981200">
                  <a:moveTo>
                    <a:pt x="228600" y="0"/>
                  </a:moveTo>
                  <a:lnTo>
                    <a:pt x="762000" y="0"/>
                  </a:lnTo>
                </a:path>
                <a:path w="2286000" h="1981200">
                  <a:moveTo>
                    <a:pt x="762000" y="0"/>
                  </a:moveTo>
                  <a:lnTo>
                    <a:pt x="1066800" y="685800"/>
                  </a:lnTo>
                </a:path>
                <a:path w="2286000" h="1981200">
                  <a:moveTo>
                    <a:pt x="1066800" y="685800"/>
                  </a:moveTo>
                  <a:lnTo>
                    <a:pt x="1447800" y="0"/>
                  </a:lnTo>
                </a:path>
                <a:path w="2286000" h="1981200">
                  <a:moveTo>
                    <a:pt x="1447800" y="0"/>
                  </a:moveTo>
                  <a:lnTo>
                    <a:pt x="2057400" y="0"/>
                  </a:lnTo>
                </a:path>
                <a:path w="2286000" h="1981200">
                  <a:moveTo>
                    <a:pt x="2057400" y="0"/>
                  </a:moveTo>
                  <a:lnTo>
                    <a:pt x="2286000" y="457200"/>
                  </a:lnTo>
                </a:path>
                <a:path w="2286000" h="1981200">
                  <a:moveTo>
                    <a:pt x="2286000" y="457200"/>
                  </a:moveTo>
                  <a:lnTo>
                    <a:pt x="2286000" y="198120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76600" y="435559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199"/>
                  </a:moveTo>
                  <a:lnTo>
                    <a:pt x="0" y="0"/>
                  </a:lnTo>
                </a:path>
                <a:path w="457200" h="457200">
                  <a:moveTo>
                    <a:pt x="228600" y="457199"/>
                  </a:moveTo>
                  <a:lnTo>
                    <a:pt x="457200" y="0"/>
                  </a:lnTo>
                </a:path>
                <a:path w="457200" h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188335" y="5637987"/>
            <a:ext cx="3641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15" dirty="0">
                <a:solidFill>
                  <a:srgbClr val="005DA1"/>
                </a:solidFill>
                <a:latin typeface="Arial"/>
                <a:cs typeface="Arial"/>
              </a:rPr>
              <a:t>Exa</a:t>
            </a:r>
            <a:r>
              <a:rPr sz="2800" b="1" spc="-310" dirty="0">
                <a:solidFill>
                  <a:srgbClr val="005DA1"/>
                </a:solidFill>
                <a:latin typeface="Arial"/>
                <a:cs typeface="Arial"/>
              </a:rPr>
              <a:t>m</a:t>
            </a:r>
            <a:r>
              <a:rPr sz="2800" b="1" spc="-155" dirty="0">
                <a:solidFill>
                  <a:srgbClr val="005DA1"/>
                </a:solidFill>
                <a:latin typeface="Arial"/>
                <a:cs typeface="Arial"/>
              </a:rPr>
              <a:t>pl</a:t>
            </a:r>
            <a:r>
              <a:rPr sz="2800" b="1" spc="-185" dirty="0">
                <a:solidFill>
                  <a:srgbClr val="005DA1"/>
                </a:solidFill>
                <a:latin typeface="Arial"/>
                <a:cs typeface="Arial"/>
              </a:rPr>
              <a:t>e</a:t>
            </a:r>
            <a:r>
              <a:rPr sz="2800" b="1" spc="-365" dirty="0">
                <a:solidFill>
                  <a:srgbClr val="005DA1"/>
                </a:solidFill>
                <a:latin typeface="Arial"/>
                <a:cs typeface="Arial"/>
              </a:rPr>
              <a:t>s</a:t>
            </a:r>
            <a:r>
              <a:rPr sz="2800" b="1" spc="-50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800" b="1" spc="-145" dirty="0">
                <a:solidFill>
                  <a:srgbClr val="005DA1"/>
                </a:solidFill>
                <a:latin typeface="Arial"/>
                <a:cs typeface="Arial"/>
              </a:rPr>
              <a:t>of</a:t>
            </a:r>
            <a:r>
              <a:rPr sz="2800" b="1" spc="165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800" b="1" spc="-140" dirty="0">
                <a:solidFill>
                  <a:srgbClr val="005DA1"/>
                </a:solidFill>
                <a:latin typeface="Arial"/>
                <a:cs typeface="Arial"/>
              </a:rPr>
              <a:t>Di</a:t>
            </a:r>
            <a:r>
              <a:rPr sz="2800" b="1" spc="-75" dirty="0">
                <a:solidFill>
                  <a:srgbClr val="005DA1"/>
                </a:solidFill>
                <a:latin typeface="Arial"/>
                <a:cs typeface="Arial"/>
              </a:rPr>
              <a:t>l</a:t>
            </a:r>
            <a:r>
              <a:rPr sz="2800" b="1" spc="-30" dirty="0">
                <a:solidFill>
                  <a:srgbClr val="005DA1"/>
                </a:solidFill>
                <a:latin typeface="Arial"/>
                <a:cs typeface="Arial"/>
              </a:rPr>
              <a:t>a</a:t>
            </a:r>
            <a:r>
              <a:rPr sz="2800" b="1" spc="-145" dirty="0">
                <a:solidFill>
                  <a:srgbClr val="005DA1"/>
                </a:solidFill>
                <a:latin typeface="Arial"/>
                <a:cs typeface="Arial"/>
              </a:rPr>
              <a:t>t</a:t>
            </a:r>
            <a:r>
              <a:rPr sz="2800" b="1" spc="-114" dirty="0">
                <a:solidFill>
                  <a:srgbClr val="005DA1"/>
                </a:solidFill>
                <a:latin typeface="Arial"/>
                <a:cs typeface="Arial"/>
              </a:rPr>
              <a:t>i</a:t>
            </a:r>
            <a:r>
              <a:rPr sz="2800" b="1" spc="-229" dirty="0">
                <a:solidFill>
                  <a:srgbClr val="005DA1"/>
                </a:solidFill>
                <a:latin typeface="Arial"/>
                <a:cs typeface="Arial"/>
              </a:rPr>
              <a:t>on</a:t>
            </a:r>
            <a:r>
              <a:rPr sz="2800" b="1" spc="-65" dirty="0">
                <a:solidFill>
                  <a:srgbClr val="005DA1"/>
                </a:solidFill>
                <a:latin typeface="Arial"/>
                <a:cs typeface="Arial"/>
              </a:rPr>
              <a:t> (3)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9362" y="0"/>
            <a:ext cx="8629649" cy="6858761"/>
            <a:chOff x="229362" y="0"/>
            <a:chExt cx="8629649" cy="6858761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244" y="0"/>
              <a:ext cx="62865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6372" y="128015"/>
              <a:ext cx="2072639" cy="63215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857999" y="999744"/>
              <a:ext cx="1071880" cy="287020"/>
            </a:xfrm>
            <a:custGeom>
              <a:avLst/>
              <a:gdLst/>
              <a:ahLst/>
              <a:cxnLst/>
              <a:rect l="l" t="t" r="r" b="b"/>
              <a:pathLst>
                <a:path w="1071879" h="287019">
                  <a:moveTo>
                    <a:pt x="1071372" y="0"/>
                  </a:moveTo>
                  <a:lnTo>
                    <a:pt x="0" y="0"/>
                  </a:lnTo>
                  <a:lnTo>
                    <a:pt x="0" y="286512"/>
                  </a:lnTo>
                  <a:lnTo>
                    <a:pt x="1071372" y="286512"/>
                  </a:lnTo>
                  <a:lnTo>
                    <a:pt x="10713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9362" y="2591561"/>
              <a:ext cx="5562600" cy="4267200"/>
            </a:xfrm>
            <a:custGeom>
              <a:avLst/>
              <a:gdLst/>
              <a:ahLst/>
              <a:cxnLst/>
              <a:rect l="l" t="t" r="r" b="b"/>
              <a:pathLst>
                <a:path w="5562600" h="4267200">
                  <a:moveTo>
                    <a:pt x="0" y="4267200"/>
                  </a:moveTo>
                  <a:lnTo>
                    <a:pt x="5562600" y="4267200"/>
                  </a:lnTo>
                  <a:lnTo>
                    <a:pt x="5562600" y="0"/>
                  </a:lnTo>
                  <a:lnTo>
                    <a:pt x="0" y="0"/>
                  </a:lnTo>
                  <a:lnTo>
                    <a:pt x="0" y="4267200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7698"/>
            <a:ext cx="4474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47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000" i="0" spc="-385" dirty="0">
                <a:solidFill>
                  <a:srgbClr val="003399"/>
                </a:solidFill>
                <a:latin typeface="Arial"/>
                <a:cs typeface="Arial"/>
              </a:rPr>
              <a:t>x</a:t>
            </a:r>
            <a:r>
              <a:rPr sz="4000" i="0" spc="-295" dirty="0">
                <a:solidFill>
                  <a:srgbClr val="003399"/>
                </a:solidFill>
                <a:latin typeface="Arial"/>
                <a:cs typeface="Arial"/>
              </a:rPr>
              <a:t>am</a:t>
            </a:r>
            <a:r>
              <a:rPr sz="4000" i="0" spc="-240" dirty="0">
                <a:solidFill>
                  <a:srgbClr val="003399"/>
                </a:solidFill>
                <a:latin typeface="Arial"/>
                <a:cs typeface="Arial"/>
              </a:rPr>
              <a:t>p</a:t>
            </a:r>
            <a:r>
              <a:rPr sz="4000" i="0" spc="-130" dirty="0">
                <a:solidFill>
                  <a:srgbClr val="003399"/>
                </a:solidFill>
                <a:latin typeface="Arial"/>
                <a:cs typeface="Arial"/>
              </a:rPr>
              <a:t>l</a:t>
            </a:r>
            <a:r>
              <a:rPr sz="4000" i="0" spc="-254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000" i="0" spc="-520" dirty="0">
                <a:solidFill>
                  <a:srgbClr val="003399"/>
                </a:solidFill>
                <a:latin typeface="Arial"/>
                <a:cs typeface="Arial"/>
              </a:rPr>
              <a:t>s</a:t>
            </a:r>
            <a:r>
              <a:rPr sz="4000" i="0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000" i="0" spc="-204" dirty="0">
                <a:solidFill>
                  <a:srgbClr val="003399"/>
                </a:solidFill>
                <a:latin typeface="Arial"/>
                <a:cs typeface="Arial"/>
              </a:rPr>
              <a:t>of</a:t>
            </a:r>
            <a:r>
              <a:rPr sz="4000" i="0" spc="2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000" i="0" spc="-200" dirty="0">
                <a:solidFill>
                  <a:srgbClr val="003399"/>
                </a:solidFill>
                <a:latin typeface="Arial"/>
                <a:cs typeface="Arial"/>
              </a:rPr>
              <a:t>Di</a:t>
            </a:r>
            <a:r>
              <a:rPr sz="4000" i="0" spc="-105" dirty="0">
                <a:solidFill>
                  <a:srgbClr val="003399"/>
                </a:solidFill>
                <a:latin typeface="Arial"/>
                <a:cs typeface="Arial"/>
              </a:rPr>
              <a:t>l</a:t>
            </a:r>
            <a:r>
              <a:rPr sz="4000" i="0" spc="-4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000" i="0" spc="-175" dirty="0">
                <a:solidFill>
                  <a:srgbClr val="003399"/>
                </a:solidFill>
                <a:latin typeface="Arial"/>
                <a:cs typeface="Arial"/>
              </a:rPr>
              <a:t>ti</a:t>
            </a:r>
            <a:r>
              <a:rPr sz="4000" i="0" spc="-335" dirty="0">
                <a:solidFill>
                  <a:srgbClr val="003399"/>
                </a:solidFill>
                <a:latin typeface="Arial"/>
                <a:cs typeface="Arial"/>
              </a:rPr>
              <a:t>o</a:t>
            </a:r>
            <a:r>
              <a:rPr sz="4000" i="0" spc="-325" dirty="0">
                <a:solidFill>
                  <a:srgbClr val="003399"/>
                </a:solidFill>
                <a:latin typeface="Arial"/>
                <a:cs typeface="Arial"/>
              </a:rPr>
              <a:t>n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1800" y="1676412"/>
            <a:ext cx="1686263" cy="464894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3701" y="1851866"/>
            <a:ext cx="2581835" cy="168752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886200" y="2033951"/>
            <a:ext cx="2468880" cy="4758690"/>
            <a:chOff x="3886200" y="2033951"/>
            <a:chExt cx="2468880" cy="475869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14800" y="2033951"/>
              <a:ext cx="1960622" cy="16647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86200" y="3657598"/>
              <a:ext cx="2468879" cy="3134868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76530" y="4267200"/>
            <a:ext cx="638534" cy="15621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9225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365" dirty="0">
                <a:solidFill>
                  <a:srgbClr val="003399"/>
                </a:solidFill>
                <a:latin typeface="Arial"/>
                <a:cs typeface="Arial"/>
              </a:rPr>
              <a:t>Ex</a:t>
            </a:r>
            <a:r>
              <a:rPr sz="4400" i="0" spc="-33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i="0" spc="-355" dirty="0">
                <a:solidFill>
                  <a:srgbClr val="003399"/>
                </a:solidFill>
                <a:latin typeface="Arial"/>
                <a:cs typeface="Arial"/>
              </a:rPr>
              <a:t>mples</a:t>
            </a:r>
            <a:r>
              <a:rPr sz="4400" i="0" spc="-6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220" dirty="0">
                <a:solidFill>
                  <a:srgbClr val="003399"/>
                </a:solidFill>
                <a:latin typeface="Arial"/>
                <a:cs typeface="Arial"/>
              </a:rPr>
              <a:t>of</a:t>
            </a:r>
            <a:r>
              <a:rPr sz="4400" i="0" spc="2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215" dirty="0">
                <a:solidFill>
                  <a:srgbClr val="003399"/>
                </a:solidFill>
                <a:latin typeface="Arial"/>
                <a:cs typeface="Arial"/>
              </a:rPr>
              <a:t>Di</a:t>
            </a:r>
            <a:r>
              <a:rPr sz="4400" i="0" spc="-140" dirty="0">
                <a:solidFill>
                  <a:srgbClr val="003399"/>
                </a:solidFill>
                <a:latin typeface="Arial"/>
                <a:cs typeface="Arial"/>
              </a:rPr>
              <a:t>l</a:t>
            </a:r>
            <a:r>
              <a:rPr sz="4400" i="0" spc="-45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i="0" spc="-275" dirty="0">
                <a:solidFill>
                  <a:srgbClr val="003399"/>
                </a:solidFill>
                <a:latin typeface="Arial"/>
                <a:cs typeface="Arial"/>
              </a:rPr>
              <a:t>tion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4914" y="2001260"/>
            <a:ext cx="6699163" cy="16362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22400" y="3777742"/>
            <a:ext cx="1409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Microsoft Sans Serif"/>
                <a:cs typeface="Microsoft Sans Serif"/>
              </a:rPr>
              <a:t>Original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100" dirty="0">
                <a:latin typeface="Microsoft Sans Serif"/>
                <a:cs typeface="Microsoft Sans Serif"/>
              </a:rPr>
              <a:t>image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52240" y="3703066"/>
            <a:ext cx="16306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Microsoft Sans Serif"/>
                <a:cs typeface="Microsoft Sans Serif"/>
              </a:rPr>
              <a:t>Dilation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by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3*3 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75" dirty="0">
                <a:latin typeface="Microsoft Sans Serif"/>
                <a:cs typeface="Microsoft Sans Serif"/>
              </a:rPr>
              <a:t>squ</a:t>
            </a:r>
            <a:r>
              <a:rPr sz="1800" spc="-40" dirty="0">
                <a:latin typeface="Microsoft Sans Serif"/>
                <a:cs typeface="Microsoft Sans Serif"/>
              </a:rPr>
              <a:t>are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st</a:t>
            </a:r>
            <a:r>
              <a:rPr sz="1800" spc="-60" dirty="0">
                <a:latin typeface="Microsoft Sans Serif"/>
                <a:cs typeface="Microsoft Sans Serif"/>
              </a:rPr>
              <a:t>r</a:t>
            </a:r>
            <a:r>
              <a:rPr sz="1800" spc="-225" dirty="0">
                <a:latin typeface="Microsoft Sans Serif"/>
                <a:cs typeface="Microsoft Sans Serif"/>
              </a:rPr>
              <a:t>u</a:t>
            </a:r>
            <a:r>
              <a:rPr sz="1800" spc="-195" dirty="0">
                <a:latin typeface="Microsoft Sans Serif"/>
                <a:cs typeface="Microsoft Sans Serif"/>
              </a:rPr>
              <a:t>c</a:t>
            </a:r>
            <a:r>
              <a:rPr sz="1800" spc="-75" dirty="0">
                <a:latin typeface="Microsoft Sans Serif"/>
                <a:cs typeface="Microsoft Sans Serif"/>
              </a:rPr>
              <a:t>t</a:t>
            </a:r>
            <a:r>
              <a:rPr sz="1800" spc="-145" dirty="0">
                <a:latin typeface="Microsoft Sans Serif"/>
                <a:cs typeface="Microsoft Sans Serif"/>
              </a:rPr>
              <a:t>u</a:t>
            </a:r>
            <a:r>
              <a:rPr sz="1800" spc="-80" dirty="0">
                <a:latin typeface="Microsoft Sans Serif"/>
                <a:cs typeface="Microsoft Sans Serif"/>
              </a:rPr>
              <a:t>rin</a:t>
            </a:r>
            <a:r>
              <a:rPr sz="1800" spc="-10" dirty="0">
                <a:latin typeface="Microsoft Sans Serif"/>
                <a:cs typeface="Microsoft Sans Serif"/>
              </a:rPr>
              <a:t>g  </a:t>
            </a:r>
            <a:r>
              <a:rPr sz="1800" spc="-125" dirty="0">
                <a:latin typeface="Microsoft Sans Serif"/>
                <a:cs typeface="Microsoft Sans Serif"/>
              </a:rPr>
              <a:t>element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36082" y="3731767"/>
            <a:ext cx="2106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645" marR="5080" indent="-19558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Microsoft Sans Serif"/>
                <a:cs typeface="Microsoft Sans Serif"/>
              </a:rPr>
              <a:t>Dilation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by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5*5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105" dirty="0">
                <a:latin typeface="Microsoft Sans Serif"/>
                <a:cs typeface="Microsoft Sans Serif"/>
              </a:rPr>
              <a:t>square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st</a:t>
            </a:r>
            <a:r>
              <a:rPr sz="1800" spc="-60" dirty="0">
                <a:latin typeface="Microsoft Sans Serif"/>
                <a:cs typeface="Microsoft Sans Serif"/>
              </a:rPr>
              <a:t>r</a:t>
            </a:r>
            <a:r>
              <a:rPr sz="1800" spc="-225" dirty="0">
                <a:latin typeface="Microsoft Sans Serif"/>
                <a:cs typeface="Microsoft Sans Serif"/>
              </a:rPr>
              <a:t>u</a:t>
            </a:r>
            <a:r>
              <a:rPr sz="1800" spc="-195" dirty="0">
                <a:latin typeface="Microsoft Sans Serif"/>
                <a:cs typeface="Microsoft Sans Serif"/>
              </a:rPr>
              <a:t>c</a:t>
            </a:r>
            <a:r>
              <a:rPr sz="1800" spc="-75" dirty="0">
                <a:latin typeface="Microsoft Sans Serif"/>
                <a:cs typeface="Microsoft Sans Serif"/>
              </a:rPr>
              <a:t>t</a:t>
            </a:r>
            <a:r>
              <a:rPr sz="1800" spc="-145" dirty="0">
                <a:latin typeface="Microsoft Sans Serif"/>
                <a:cs typeface="Microsoft Sans Serif"/>
              </a:rPr>
              <a:t>u</a:t>
            </a:r>
            <a:r>
              <a:rPr sz="1800" spc="-80" dirty="0">
                <a:latin typeface="Microsoft Sans Serif"/>
                <a:cs typeface="Microsoft Sans Serif"/>
              </a:rPr>
              <a:t>rin</a:t>
            </a:r>
            <a:r>
              <a:rPr sz="1800" spc="-10" dirty="0">
                <a:latin typeface="Microsoft Sans Serif"/>
                <a:cs typeface="Microsoft Sans Serif"/>
              </a:rPr>
              <a:t>g </a:t>
            </a:r>
            <a:r>
              <a:rPr sz="1800" spc="-125" dirty="0">
                <a:latin typeface="Microsoft Sans Serif"/>
                <a:cs typeface="Microsoft Sans Serif"/>
              </a:rPr>
              <a:t>element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4638" y="6113170"/>
            <a:ext cx="695388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35" dirty="0">
                <a:latin typeface="Arial"/>
                <a:cs typeface="Arial"/>
              </a:rPr>
              <a:t>Watch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90" dirty="0">
                <a:latin typeface="Arial"/>
                <a:cs typeface="Arial"/>
              </a:rPr>
              <a:t>out: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spc="-215" dirty="0">
                <a:latin typeface="Microsoft Sans Serif"/>
                <a:cs typeface="Microsoft Sans Serif"/>
              </a:rPr>
              <a:t>In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95" dirty="0">
                <a:latin typeface="Microsoft Sans Serif"/>
                <a:cs typeface="Microsoft Sans Serif"/>
              </a:rPr>
              <a:t>these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55" dirty="0">
                <a:latin typeface="Microsoft Sans Serif"/>
                <a:cs typeface="Microsoft Sans Serif"/>
              </a:rPr>
              <a:t>examples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1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refers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to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black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pixel!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73733"/>
            <a:ext cx="3869054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20" dirty="0">
                <a:latin typeface="Microsoft Sans Serif"/>
                <a:cs typeface="Microsoft Sans Serif"/>
              </a:rPr>
              <a:t>Dilation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229" dirty="0">
                <a:latin typeface="Microsoft Sans Serif"/>
                <a:cs typeface="Microsoft Sans Serif"/>
              </a:rPr>
              <a:t>can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45" dirty="0">
                <a:latin typeface="Microsoft Sans Serif"/>
                <a:cs typeface="Microsoft Sans Serif"/>
              </a:rPr>
              <a:t>repa</a:t>
            </a:r>
            <a:r>
              <a:rPr sz="2900" spc="-15" dirty="0">
                <a:latin typeface="Microsoft Sans Serif"/>
                <a:cs typeface="Microsoft Sans Serif"/>
              </a:rPr>
              <a:t>ir</a:t>
            </a:r>
            <a:r>
              <a:rPr sz="2900" dirty="0">
                <a:latin typeface="Microsoft Sans Serif"/>
                <a:cs typeface="Microsoft Sans Serif"/>
              </a:rPr>
              <a:t> </a:t>
            </a:r>
            <a:r>
              <a:rPr sz="2900" spc="-45" dirty="0">
                <a:latin typeface="Microsoft Sans Serif"/>
                <a:cs typeface="Microsoft Sans Serif"/>
              </a:rPr>
              <a:t>brea</a:t>
            </a:r>
            <a:r>
              <a:rPr sz="2900" spc="-330" dirty="0">
                <a:latin typeface="Microsoft Sans Serif"/>
                <a:cs typeface="Microsoft Sans Serif"/>
              </a:rPr>
              <a:t>ks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697604"/>
            <a:ext cx="417512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20" dirty="0">
                <a:latin typeface="Microsoft Sans Serif"/>
                <a:cs typeface="Microsoft Sans Serif"/>
              </a:rPr>
              <a:t>Dilation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229" dirty="0">
                <a:latin typeface="Microsoft Sans Serif"/>
                <a:cs typeface="Microsoft Sans Serif"/>
              </a:rPr>
              <a:t>can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35" dirty="0">
                <a:latin typeface="Microsoft Sans Serif"/>
                <a:cs typeface="Microsoft Sans Serif"/>
              </a:rPr>
              <a:t>repair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spc="-105" dirty="0">
                <a:latin typeface="Microsoft Sans Serif"/>
                <a:cs typeface="Microsoft Sans Serif"/>
              </a:rPr>
              <a:t>int</a:t>
            </a:r>
            <a:r>
              <a:rPr sz="2900" spc="-30" dirty="0">
                <a:latin typeface="Microsoft Sans Serif"/>
                <a:cs typeface="Microsoft Sans Serif"/>
              </a:rPr>
              <a:t>r</a:t>
            </a:r>
            <a:r>
              <a:rPr sz="2900" spc="-310" dirty="0">
                <a:latin typeface="Microsoft Sans Serif"/>
                <a:cs typeface="Microsoft Sans Serif"/>
              </a:rPr>
              <a:t>usions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822391"/>
            <a:ext cx="532320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500" dirty="0">
                <a:latin typeface="Arial"/>
                <a:cs typeface="Arial"/>
              </a:rPr>
              <a:t>W</a:t>
            </a:r>
            <a:r>
              <a:rPr sz="2900" b="1" spc="-20" dirty="0">
                <a:latin typeface="Arial"/>
                <a:cs typeface="Arial"/>
              </a:rPr>
              <a:t>a</a:t>
            </a:r>
            <a:r>
              <a:rPr sz="2900" b="1" spc="-295" dirty="0">
                <a:latin typeface="Arial"/>
                <a:cs typeface="Arial"/>
              </a:rPr>
              <a:t>tch</a:t>
            </a:r>
            <a:r>
              <a:rPr sz="2900" b="1" spc="-50" dirty="0">
                <a:latin typeface="Arial"/>
                <a:cs typeface="Arial"/>
              </a:rPr>
              <a:t> </a:t>
            </a:r>
            <a:r>
              <a:rPr sz="2900" b="1" spc="-235" dirty="0">
                <a:latin typeface="Arial"/>
                <a:cs typeface="Arial"/>
              </a:rPr>
              <a:t>o</a:t>
            </a:r>
            <a:r>
              <a:rPr sz="2900" b="1" spc="-250" dirty="0">
                <a:latin typeface="Arial"/>
                <a:cs typeface="Arial"/>
              </a:rPr>
              <a:t>u</a:t>
            </a:r>
            <a:r>
              <a:rPr sz="2900" b="1" spc="-215" dirty="0">
                <a:latin typeface="Arial"/>
                <a:cs typeface="Arial"/>
              </a:rPr>
              <a:t>t:</a:t>
            </a:r>
            <a:r>
              <a:rPr sz="2900" b="1" spc="-15" dirty="0">
                <a:latin typeface="Arial"/>
                <a:cs typeface="Arial"/>
              </a:rPr>
              <a:t> </a:t>
            </a:r>
            <a:r>
              <a:rPr sz="2900" spc="-120" dirty="0">
                <a:latin typeface="Microsoft Sans Serif"/>
                <a:cs typeface="Microsoft Sans Serif"/>
              </a:rPr>
              <a:t>Dilation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90" dirty="0">
                <a:latin typeface="Microsoft Sans Serif"/>
                <a:cs typeface="Microsoft Sans Serif"/>
              </a:rPr>
              <a:t>enlar</a:t>
            </a:r>
            <a:r>
              <a:rPr sz="2900" spc="-160" dirty="0">
                <a:latin typeface="Microsoft Sans Serif"/>
                <a:cs typeface="Microsoft Sans Serif"/>
              </a:rPr>
              <a:t>g</a:t>
            </a:r>
            <a:r>
              <a:rPr sz="2900" spc="-325" dirty="0">
                <a:latin typeface="Microsoft Sans Serif"/>
                <a:cs typeface="Microsoft Sans Serif"/>
              </a:rPr>
              <a:t>es</a:t>
            </a:r>
            <a:r>
              <a:rPr sz="2900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objects</a:t>
            </a:r>
            <a:endParaRPr sz="29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687" y="2141283"/>
            <a:ext cx="3581340" cy="157878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8915" y="4290250"/>
            <a:ext cx="3838755" cy="14717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8723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420" dirty="0">
                <a:solidFill>
                  <a:srgbClr val="003399"/>
                </a:solidFill>
                <a:latin typeface="Arial"/>
                <a:cs typeface="Arial"/>
              </a:rPr>
              <a:t>Wh</a:t>
            </a:r>
            <a:r>
              <a:rPr sz="4400" i="0" spc="-204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i="0" spc="-325" dirty="0">
                <a:solidFill>
                  <a:srgbClr val="003399"/>
                </a:solidFill>
                <a:latin typeface="Arial"/>
                <a:cs typeface="Arial"/>
              </a:rPr>
              <a:t>t</a:t>
            </a:r>
            <a:r>
              <a:rPr sz="4400" i="0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100" dirty="0">
                <a:solidFill>
                  <a:srgbClr val="003399"/>
                </a:solidFill>
                <a:latin typeface="Arial"/>
                <a:cs typeface="Arial"/>
              </a:rPr>
              <a:t>I</a:t>
            </a:r>
            <a:r>
              <a:rPr sz="4400" i="0" spc="-570" dirty="0">
                <a:solidFill>
                  <a:srgbClr val="003399"/>
                </a:solidFill>
                <a:latin typeface="Arial"/>
                <a:cs typeface="Arial"/>
              </a:rPr>
              <a:t>s</a:t>
            </a:r>
            <a:r>
              <a:rPr sz="4400" i="0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155" dirty="0">
                <a:solidFill>
                  <a:srgbClr val="003399"/>
                </a:solidFill>
                <a:latin typeface="Arial"/>
                <a:cs typeface="Arial"/>
              </a:rPr>
              <a:t>Dil</a:t>
            </a:r>
            <a:r>
              <a:rPr sz="4400" i="0" spc="-13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i="0" spc="-275" dirty="0">
                <a:solidFill>
                  <a:srgbClr val="003399"/>
                </a:solidFill>
                <a:latin typeface="Arial"/>
                <a:cs typeface="Arial"/>
              </a:rPr>
              <a:t>tion</a:t>
            </a:r>
            <a:r>
              <a:rPr sz="4400" i="0" spc="-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710" dirty="0">
                <a:solidFill>
                  <a:srgbClr val="003399"/>
                </a:solidFill>
                <a:latin typeface="Arial"/>
                <a:cs typeface="Arial"/>
              </a:rPr>
              <a:t>F</a:t>
            </a:r>
            <a:r>
              <a:rPr sz="4400" i="0" spc="-425" dirty="0">
                <a:solidFill>
                  <a:srgbClr val="003399"/>
                </a:solidFill>
                <a:latin typeface="Arial"/>
                <a:cs typeface="Arial"/>
              </a:rPr>
              <a:t>or?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55505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155" dirty="0">
                <a:solidFill>
                  <a:srgbClr val="003399"/>
                </a:solidFill>
                <a:latin typeface="Arial"/>
                <a:cs typeface="Arial"/>
              </a:rPr>
              <a:t>Dil</a:t>
            </a:r>
            <a:r>
              <a:rPr sz="4400" i="0" spc="-13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i="0" spc="-275" dirty="0">
                <a:solidFill>
                  <a:srgbClr val="003399"/>
                </a:solidFill>
                <a:latin typeface="Arial"/>
                <a:cs typeface="Arial"/>
              </a:rPr>
              <a:t>tion</a:t>
            </a:r>
            <a:r>
              <a:rPr sz="4400" i="0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90" dirty="0">
                <a:solidFill>
                  <a:srgbClr val="003399"/>
                </a:solidFill>
                <a:latin typeface="Arial"/>
                <a:cs typeface="Arial"/>
              </a:rPr>
              <a:t>-</a:t>
            </a:r>
            <a:r>
              <a:rPr sz="4400" i="0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370" dirty="0">
                <a:solidFill>
                  <a:srgbClr val="003399"/>
                </a:solidFill>
                <a:latin typeface="Arial"/>
                <a:cs typeface="Arial"/>
              </a:rPr>
              <a:t>Bridg</a:t>
            </a:r>
            <a:r>
              <a:rPr sz="4400" i="0" spc="-215" dirty="0">
                <a:solidFill>
                  <a:srgbClr val="003399"/>
                </a:solidFill>
                <a:latin typeface="Arial"/>
                <a:cs typeface="Arial"/>
              </a:rPr>
              <a:t>i</a:t>
            </a:r>
            <a:r>
              <a:rPr sz="4400" i="0" spc="-355" dirty="0">
                <a:solidFill>
                  <a:srgbClr val="003399"/>
                </a:solidFill>
                <a:latin typeface="Arial"/>
                <a:cs typeface="Arial"/>
              </a:rPr>
              <a:t>ng</a:t>
            </a:r>
            <a:r>
              <a:rPr sz="4400" i="0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350" dirty="0">
                <a:solidFill>
                  <a:srgbClr val="003399"/>
                </a:solidFill>
                <a:latin typeface="Arial"/>
                <a:cs typeface="Arial"/>
              </a:rPr>
              <a:t>gaps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2926079" cy="28803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8221" y="5068042"/>
            <a:ext cx="4485901" cy="704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38600" y="1981200"/>
            <a:ext cx="2926079" cy="284522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45844" y="1624711"/>
            <a:ext cx="17164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latin typeface="Microsoft Sans Serif"/>
                <a:cs typeface="Microsoft Sans Serif"/>
              </a:rPr>
              <a:t>Original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spc="-125" dirty="0">
                <a:latin typeface="Microsoft Sans Serif"/>
                <a:cs typeface="Microsoft Sans Serif"/>
              </a:rPr>
              <a:t>image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22901" y="1643887"/>
            <a:ext cx="15030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35" dirty="0">
                <a:latin typeface="Microsoft Sans Serif"/>
                <a:cs typeface="Microsoft Sans Serif"/>
              </a:rPr>
              <a:t>After</a:t>
            </a:r>
            <a:r>
              <a:rPr sz="2200" spc="-3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dilation</a:t>
            </a:r>
            <a:endParaRPr sz="22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55505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155" dirty="0">
                <a:solidFill>
                  <a:srgbClr val="003399"/>
                </a:solidFill>
                <a:latin typeface="Arial"/>
                <a:cs typeface="Arial"/>
              </a:rPr>
              <a:t>Dil</a:t>
            </a:r>
            <a:r>
              <a:rPr sz="4400" i="0" spc="-13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i="0" spc="-275" dirty="0">
                <a:solidFill>
                  <a:srgbClr val="003399"/>
                </a:solidFill>
                <a:latin typeface="Arial"/>
                <a:cs typeface="Arial"/>
              </a:rPr>
              <a:t>tion</a:t>
            </a:r>
            <a:r>
              <a:rPr sz="4400" i="0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90" dirty="0">
                <a:solidFill>
                  <a:srgbClr val="003399"/>
                </a:solidFill>
                <a:latin typeface="Arial"/>
                <a:cs typeface="Arial"/>
              </a:rPr>
              <a:t>-</a:t>
            </a:r>
            <a:r>
              <a:rPr sz="4400" i="0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370" dirty="0">
                <a:solidFill>
                  <a:srgbClr val="003399"/>
                </a:solidFill>
                <a:latin typeface="Arial"/>
                <a:cs typeface="Arial"/>
              </a:rPr>
              <a:t>Bridg</a:t>
            </a:r>
            <a:r>
              <a:rPr sz="4400" i="0" spc="-215" dirty="0">
                <a:solidFill>
                  <a:srgbClr val="003399"/>
                </a:solidFill>
                <a:latin typeface="Arial"/>
                <a:cs typeface="Arial"/>
              </a:rPr>
              <a:t>i</a:t>
            </a:r>
            <a:r>
              <a:rPr sz="4400" i="0" spc="-355" dirty="0">
                <a:solidFill>
                  <a:srgbClr val="003399"/>
                </a:solidFill>
                <a:latin typeface="Arial"/>
                <a:cs typeface="Arial"/>
              </a:rPr>
              <a:t>ng</a:t>
            </a:r>
            <a:r>
              <a:rPr sz="4400" i="0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350" dirty="0">
                <a:solidFill>
                  <a:srgbClr val="003399"/>
                </a:solidFill>
                <a:latin typeface="Arial"/>
                <a:cs typeface="Arial"/>
              </a:rPr>
              <a:t>gaps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1676400"/>
            <a:ext cx="5943600" cy="22877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4939" y="2231263"/>
            <a:ext cx="227711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latin typeface="Arial"/>
                <a:cs typeface="Arial"/>
              </a:rPr>
              <a:t>M</a:t>
            </a:r>
            <a:r>
              <a:rPr sz="1800" b="1" spc="-140" dirty="0">
                <a:latin typeface="Arial"/>
                <a:cs typeface="Arial"/>
              </a:rPr>
              <a:t>o</a:t>
            </a:r>
            <a:r>
              <a:rPr sz="1800" b="1" spc="-95" dirty="0">
                <a:latin typeface="Arial"/>
                <a:cs typeface="Arial"/>
              </a:rPr>
              <a:t>ving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145" dirty="0">
                <a:latin typeface="Arial"/>
                <a:cs typeface="Arial"/>
              </a:rPr>
              <a:t>o</a:t>
            </a:r>
            <a:r>
              <a:rPr sz="1800" b="1" spc="-140" dirty="0">
                <a:latin typeface="Arial"/>
                <a:cs typeface="Arial"/>
              </a:rPr>
              <a:t>b</a:t>
            </a:r>
            <a:r>
              <a:rPr sz="1800" b="1" spc="-135" dirty="0">
                <a:latin typeface="Arial"/>
                <a:cs typeface="Arial"/>
              </a:rPr>
              <a:t>je</a:t>
            </a:r>
            <a:r>
              <a:rPr sz="1800" b="1" spc="-175" dirty="0">
                <a:latin typeface="Arial"/>
                <a:cs typeface="Arial"/>
              </a:rPr>
              <a:t>c</a:t>
            </a:r>
            <a:r>
              <a:rPr sz="1800" b="1" spc="-135" dirty="0">
                <a:latin typeface="Arial"/>
                <a:cs typeface="Arial"/>
              </a:rPr>
              <a:t>t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145" dirty="0">
                <a:latin typeface="Arial"/>
                <a:cs typeface="Arial"/>
              </a:rPr>
              <a:t>de</a:t>
            </a:r>
            <a:r>
              <a:rPr sz="1800" b="1" spc="-170" dirty="0">
                <a:latin typeface="Arial"/>
                <a:cs typeface="Arial"/>
              </a:rPr>
              <a:t>te</a:t>
            </a:r>
            <a:r>
              <a:rPr sz="1800" b="1" spc="-204" dirty="0">
                <a:latin typeface="Arial"/>
                <a:cs typeface="Arial"/>
              </a:rPr>
              <a:t>c</a:t>
            </a:r>
            <a:r>
              <a:rPr sz="1800" b="1" spc="-100" dirty="0">
                <a:latin typeface="Arial"/>
                <a:cs typeface="Arial"/>
              </a:rPr>
              <a:t>tion  </a:t>
            </a:r>
            <a:r>
              <a:rPr sz="1800" b="1" spc="-130" dirty="0">
                <a:latin typeface="Arial"/>
                <a:cs typeface="Arial"/>
              </a:rPr>
              <a:t>usi</a:t>
            </a:r>
            <a:r>
              <a:rPr sz="1800" b="1" spc="-160" dirty="0">
                <a:latin typeface="Arial"/>
                <a:cs typeface="Arial"/>
              </a:rPr>
              <a:t>n</a:t>
            </a:r>
            <a:r>
              <a:rPr sz="1800" b="1" spc="-150" dirty="0">
                <a:latin typeface="Arial"/>
                <a:cs typeface="Arial"/>
              </a:rPr>
              <a:t>g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160" dirty="0">
                <a:latin typeface="Arial"/>
                <a:cs typeface="Arial"/>
              </a:rPr>
              <a:t>ba</a:t>
            </a:r>
            <a:r>
              <a:rPr sz="1800" b="1" spc="-150" dirty="0">
                <a:latin typeface="Arial"/>
                <a:cs typeface="Arial"/>
              </a:rPr>
              <a:t>c</a:t>
            </a:r>
            <a:r>
              <a:rPr sz="1800" b="1" spc="-140" dirty="0">
                <a:latin typeface="Arial"/>
                <a:cs typeface="Arial"/>
              </a:rPr>
              <a:t>kgro</a:t>
            </a:r>
            <a:r>
              <a:rPr sz="1800" b="1" spc="-155" dirty="0">
                <a:latin typeface="Arial"/>
                <a:cs typeface="Arial"/>
              </a:rPr>
              <a:t>un</a:t>
            </a:r>
            <a:r>
              <a:rPr sz="1800" b="1" spc="-95" dirty="0">
                <a:latin typeface="Arial"/>
                <a:cs typeface="Arial"/>
              </a:rPr>
              <a:t>d  </a:t>
            </a:r>
            <a:r>
              <a:rPr sz="1800" b="1" spc="-175" dirty="0">
                <a:latin typeface="Arial"/>
                <a:cs typeface="Arial"/>
              </a:rPr>
              <a:t>sub</a:t>
            </a:r>
            <a:r>
              <a:rPr sz="1800" b="1" spc="-125" dirty="0">
                <a:latin typeface="Arial"/>
                <a:cs typeface="Arial"/>
              </a:rPr>
              <a:t>t</a:t>
            </a:r>
            <a:r>
              <a:rPr sz="1800" b="1" spc="-135" dirty="0">
                <a:latin typeface="Arial"/>
                <a:cs typeface="Arial"/>
              </a:rPr>
              <a:t>r</a:t>
            </a:r>
            <a:r>
              <a:rPr sz="1800" b="1" spc="-140" dirty="0">
                <a:latin typeface="Arial"/>
                <a:cs typeface="Arial"/>
              </a:rPr>
              <a:t>act</a:t>
            </a:r>
            <a:r>
              <a:rPr sz="1800" b="1" spc="-90" dirty="0">
                <a:latin typeface="Arial"/>
                <a:cs typeface="Arial"/>
              </a:rPr>
              <a:t>i</a:t>
            </a:r>
            <a:r>
              <a:rPr sz="1800" b="1" spc="-145" dirty="0">
                <a:latin typeface="Arial"/>
                <a:cs typeface="Arial"/>
              </a:rPr>
              <a:t>on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90" dirty="0">
                <a:latin typeface="Arial"/>
                <a:cs typeface="Arial"/>
              </a:rPr>
              <a:t>in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200" dirty="0">
                <a:latin typeface="Arial"/>
                <a:cs typeface="Arial"/>
              </a:rPr>
              <a:t>c</a:t>
            </a:r>
            <a:r>
              <a:rPr sz="1800" b="1" spc="-215" dirty="0">
                <a:latin typeface="Arial"/>
                <a:cs typeface="Arial"/>
              </a:rPr>
              <a:t>o</a:t>
            </a:r>
            <a:r>
              <a:rPr sz="1800" b="1" spc="-190" dirty="0">
                <a:latin typeface="Arial"/>
                <a:cs typeface="Arial"/>
              </a:rPr>
              <a:t>m</a:t>
            </a:r>
            <a:r>
              <a:rPr sz="1800" b="1" spc="-125" dirty="0">
                <a:latin typeface="Arial"/>
                <a:cs typeface="Arial"/>
              </a:rPr>
              <a:t>p</a:t>
            </a:r>
            <a:r>
              <a:rPr sz="1800" b="1" spc="-60" dirty="0">
                <a:latin typeface="Arial"/>
                <a:cs typeface="Arial"/>
              </a:rPr>
              <a:t>l</a:t>
            </a:r>
            <a:r>
              <a:rPr sz="1800" b="1" spc="-150" dirty="0">
                <a:latin typeface="Arial"/>
                <a:cs typeface="Arial"/>
              </a:rPr>
              <a:t>e</a:t>
            </a:r>
            <a:r>
              <a:rPr sz="1800" b="1" spc="-35" dirty="0">
                <a:latin typeface="Arial"/>
                <a:cs typeface="Arial"/>
              </a:rPr>
              <a:t>x  </a:t>
            </a:r>
            <a:r>
              <a:rPr sz="1800" b="1" spc="-30" dirty="0">
                <a:latin typeface="Arial"/>
                <a:cs typeface="Arial"/>
              </a:rPr>
              <a:t>wa</a:t>
            </a:r>
            <a:r>
              <a:rPr sz="1800" b="1" spc="-35" dirty="0">
                <a:latin typeface="Arial"/>
                <a:cs typeface="Arial"/>
              </a:rPr>
              <a:t>v</a:t>
            </a:r>
            <a:r>
              <a:rPr sz="1800" b="1" spc="-114" dirty="0">
                <a:latin typeface="Arial"/>
                <a:cs typeface="Arial"/>
              </a:rPr>
              <a:t>elet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145" dirty="0">
                <a:latin typeface="Arial"/>
                <a:cs typeface="Arial"/>
              </a:rPr>
              <a:t>d</a:t>
            </a:r>
            <a:r>
              <a:rPr sz="1800" b="1" spc="-140" dirty="0">
                <a:latin typeface="Arial"/>
                <a:cs typeface="Arial"/>
              </a:rPr>
              <a:t>o</a:t>
            </a:r>
            <a:r>
              <a:rPr sz="1800" b="1" spc="-105" dirty="0">
                <a:latin typeface="Arial"/>
                <a:cs typeface="Arial"/>
              </a:rPr>
              <a:t>main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40" dirty="0">
                <a:latin typeface="Arial"/>
                <a:cs typeface="Arial"/>
              </a:rPr>
              <a:t>a)  </a:t>
            </a:r>
            <a:r>
              <a:rPr sz="1800" b="1" spc="-200" dirty="0">
                <a:latin typeface="Arial"/>
                <a:cs typeface="Arial"/>
              </a:rPr>
              <a:t>c</a:t>
            </a:r>
            <a:r>
              <a:rPr sz="1800" b="1" spc="-215" dirty="0">
                <a:latin typeface="Arial"/>
                <a:cs typeface="Arial"/>
              </a:rPr>
              <a:t>u</a:t>
            </a:r>
            <a:r>
              <a:rPr sz="1800" b="1" spc="-110" dirty="0">
                <a:latin typeface="Arial"/>
                <a:cs typeface="Arial"/>
              </a:rPr>
              <a:t>rr</a:t>
            </a:r>
            <a:r>
              <a:rPr sz="1800" b="1" spc="-140" dirty="0">
                <a:latin typeface="Arial"/>
                <a:cs typeface="Arial"/>
              </a:rPr>
              <a:t>ent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80" dirty="0">
                <a:latin typeface="Arial"/>
                <a:cs typeface="Arial"/>
              </a:rPr>
              <a:t>f</a:t>
            </a:r>
            <a:r>
              <a:rPr sz="1800" b="1" spc="-90" dirty="0">
                <a:latin typeface="Arial"/>
                <a:cs typeface="Arial"/>
              </a:rPr>
              <a:t>r</a:t>
            </a:r>
            <a:r>
              <a:rPr sz="1800" b="1" spc="-125" dirty="0">
                <a:latin typeface="Arial"/>
                <a:cs typeface="Arial"/>
              </a:rPr>
              <a:t>ame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75" dirty="0">
                <a:latin typeface="Arial"/>
                <a:cs typeface="Arial"/>
              </a:rPr>
              <a:t>b)  </a:t>
            </a:r>
            <a:r>
              <a:rPr sz="1800" b="1" spc="-200" dirty="0">
                <a:latin typeface="Arial"/>
                <a:cs typeface="Arial"/>
              </a:rPr>
              <a:t>c</a:t>
            </a:r>
            <a:r>
              <a:rPr sz="1800" b="1" spc="-215" dirty="0">
                <a:latin typeface="Arial"/>
                <a:cs typeface="Arial"/>
              </a:rPr>
              <a:t>o</a:t>
            </a:r>
            <a:r>
              <a:rPr sz="1800" b="1" spc="-190" dirty="0">
                <a:latin typeface="Arial"/>
                <a:cs typeface="Arial"/>
              </a:rPr>
              <a:t>m</a:t>
            </a:r>
            <a:r>
              <a:rPr sz="1800" b="1" spc="-125" dirty="0">
                <a:latin typeface="Arial"/>
                <a:cs typeface="Arial"/>
              </a:rPr>
              <a:t>p</a:t>
            </a:r>
            <a:r>
              <a:rPr sz="1800" b="1" spc="-180" dirty="0">
                <a:latin typeface="Arial"/>
                <a:cs typeface="Arial"/>
              </a:rPr>
              <a:t>u</a:t>
            </a:r>
            <a:r>
              <a:rPr sz="1800" b="1" spc="-110" dirty="0">
                <a:latin typeface="Arial"/>
                <a:cs typeface="Arial"/>
              </a:rPr>
              <a:t>t</a:t>
            </a:r>
            <a:r>
              <a:rPr sz="1800" b="1" spc="-145" dirty="0">
                <a:latin typeface="Arial"/>
                <a:cs typeface="Arial"/>
              </a:rPr>
              <a:t>ed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110" dirty="0">
                <a:latin typeface="Arial"/>
                <a:cs typeface="Arial"/>
              </a:rPr>
              <a:t>re</a:t>
            </a:r>
            <a:r>
              <a:rPr sz="1800" b="1" spc="-60" dirty="0">
                <a:latin typeface="Arial"/>
                <a:cs typeface="Arial"/>
              </a:rPr>
              <a:t>f</a:t>
            </a:r>
            <a:r>
              <a:rPr sz="1800" b="1" spc="-165" dirty="0">
                <a:latin typeface="Arial"/>
                <a:cs typeface="Arial"/>
              </a:rPr>
              <a:t>e</a:t>
            </a:r>
            <a:r>
              <a:rPr sz="1800" b="1" spc="-80" dirty="0">
                <a:latin typeface="Arial"/>
                <a:cs typeface="Arial"/>
              </a:rPr>
              <a:t>r</a:t>
            </a:r>
            <a:r>
              <a:rPr sz="1800" b="1" spc="-145" dirty="0">
                <a:latin typeface="Arial"/>
                <a:cs typeface="Arial"/>
              </a:rPr>
              <a:t>en</a:t>
            </a:r>
            <a:r>
              <a:rPr sz="1800" b="1" spc="-155" dirty="0">
                <a:latin typeface="Arial"/>
                <a:cs typeface="Arial"/>
              </a:rPr>
              <a:t>ce  </a:t>
            </a:r>
            <a:r>
              <a:rPr sz="1800" b="1" spc="-80" dirty="0">
                <a:latin typeface="Arial"/>
                <a:cs typeface="Arial"/>
              </a:rPr>
              <a:t>f</a:t>
            </a:r>
            <a:r>
              <a:rPr sz="1800" b="1" spc="-85" dirty="0">
                <a:latin typeface="Arial"/>
                <a:cs typeface="Arial"/>
              </a:rPr>
              <a:t>r</a:t>
            </a:r>
            <a:r>
              <a:rPr sz="1800" b="1" spc="-125" dirty="0">
                <a:latin typeface="Arial"/>
                <a:cs typeface="Arial"/>
              </a:rPr>
              <a:t>ame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270" dirty="0">
                <a:latin typeface="Arial"/>
                <a:cs typeface="Arial"/>
              </a:rPr>
              <a:t>c</a:t>
            </a:r>
            <a:r>
              <a:rPr sz="1800" b="1" spc="-40" dirty="0">
                <a:latin typeface="Arial"/>
                <a:cs typeface="Arial"/>
              </a:rPr>
              <a:t>)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60" dirty="0">
                <a:latin typeface="Arial"/>
                <a:cs typeface="Arial"/>
              </a:rPr>
              <a:t>ba</a:t>
            </a:r>
            <a:r>
              <a:rPr sz="1800" b="1" spc="-150" dirty="0">
                <a:latin typeface="Arial"/>
                <a:cs typeface="Arial"/>
              </a:rPr>
              <a:t>c</a:t>
            </a:r>
            <a:r>
              <a:rPr sz="1800" b="1" spc="-140" dirty="0">
                <a:latin typeface="Arial"/>
                <a:cs typeface="Arial"/>
              </a:rPr>
              <a:t>kgro</a:t>
            </a:r>
            <a:r>
              <a:rPr sz="1800" b="1" spc="-155" dirty="0">
                <a:latin typeface="Arial"/>
                <a:cs typeface="Arial"/>
              </a:rPr>
              <a:t>u</a:t>
            </a:r>
            <a:r>
              <a:rPr sz="1800" b="1" spc="-105" dirty="0">
                <a:latin typeface="Arial"/>
                <a:cs typeface="Arial"/>
              </a:rPr>
              <a:t>nd  </a:t>
            </a:r>
            <a:r>
              <a:rPr sz="1800" b="1" spc="-175" dirty="0">
                <a:latin typeface="Arial"/>
                <a:cs typeface="Arial"/>
              </a:rPr>
              <a:t>sub</a:t>
            </a:r>
            <a:r>
              <a:rPr sz="1800" b="1" spc="-125" dirty="0">
                <a:latin typeface="Arial"/>
                <a:cs typeface="Arial"/>
              </a:rPr>
              <a:t>t</a:t>
            </a:r>
            <a:r>
              <a:rPr sz="1800" b="1" spc="-135" dirty="0">
                <a:latin typeface="Arial"/>
                <a:cs typeface="Arial"/>
              </a:rPr>
              <a:t>r</a:t>
            </a:r>
            <a:r>
              <a:rPr sz="1800" b="1" spc="-140" dirty="0">
                <a:latin typeface="Arial"/>
                <a:cs typeface="Arial"/>
              </a:rPr>
              <a:t>act</a:t>
            </a:r>
            <a:r>
              <a:rPr sz="1800" b="1" spc="-90" dirty="0">
                <a:latin typeface="Arial"/>
                <a:cs typeface="Arial"/>
              </a:rPr>
              <a:t>i</a:t>
            </a:r>
            <a:r>
              <a:rPr sz="1800" b="1" spc="-145" dirty="0">
                <a:latin typeface="Arial"/>
                <a:cs typeface="Arial"/>
              </a:rPr>
              <a:t>on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70" dirty="0">
                <a:latin typeface="Arial"/>
                <a:cs typeface="Arial"/>
              </a:rPr>
              <a:t>wit</a:t>
            </a:r>
            <a:r>
              <a:rPr sz="1800" b="1" spc="-85" dirty="0">
                <a:latin typeface="Arial"/>
                <a:cs typeface="Arial"/>
              </a:rPr>
              <a:t>h</a:t>
            </a:r>
            <a:r>
              <a:rPr sz="1800" b="1" spc="-145" dirty="0">
                <a:latin typeface="Arial"/>
                <a:cs typeface="Arial"/>
              </a:rPr>
              <a:t>o</a:t>
            </a:r>
            <a:r>
              <a:rPr sz="1800" b="1" spc="-140" dirty="0">
                <a:latin typeface="Arial"/>
                <a:cs typeface="Arial"/>
              </a:rPr>
              <a:t>u</a:t>
            </a:r>
            <a:r>
              <a:rPr sz="1800" b="1" spc="-120" dirty="0">
                <a:latin typeface="Arial"/>
                <a:cs typeface="Arial"/>
              </a:rPr>
              <a:t>t  </a:t>
            </a:r>
            <a:r>
              <a:rPr sz="1800" b="1" spc="-130" dirty="0">
                <a:latin typeface="Arial"/>
                <a:cs typeface="Arial"/>
              </a:rPr>
              <a:t>morphological 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spc="-135" dirty="0">
                <a:latin typeface="Arial"/>
                <a:cs typeface="Arial"/>
              </a:rPr>
              <a:t>pr</a:t>
            </a:r>
            <a:r>
              <a:rPr sz="1800" b="1" spc="-160" dirty="0">
                <a:latin typeface="Arial"/>
                <a:cs typeface="Arial"/>
              </a:rPr>
              <a:t>o</a:t>
            </a:r>
            <a:r>
              <a:rPr sz="1800" b="1" spc="-210" dirty="0">
                <a:latin typeface="Arial"/>
                <a:cs typeface="Arial"/>
              </a:rPr>
              <a:t>c</a:t>
            </a:r>
            <a:r>
              <a:rPr sz="1800" b="1" spc="-204" dirty="0">
                <a:latin typeface="Arial"/>
                <a:cs typeface="Arial"/>
              </a:rPr>
              <a:t>e</a:t>
            </a:r>
            <a:r>
              <a:rPr sz="1800" b="1" spc="-200" dirty="0">
                <a:latin typeface="Arial"/>
                <a:cs typeface="Arial"/>
              </a:rPr>
              <a:t>ss</a:t>
            </a:r>
            <a:r>
              <a:rPr sz="1800" b="1" spc="-114" dirty="0">
                <a:latin typeface="Arial"/>
                <a:cs typeface="Arial"/>
              </a:rPr>
              <a:t>i</a:t>
            </a:r>
            <a:r>
              <a:rPr sz="1800" b="1" spc="-155" dirty="0">
                <a:latin typeface="Arial"/>
                <a:cs typeface="Arial"/>
              </a:rPr>
              <a:t>n</a:t>
            </a:r>
            <a:r>
              <a:rPr sz="1800" b="1" spc="-150" dirty="0">
                <a:latin typeface="Arial"/>
                <a:cs typeface="Arial"/>
              </a:rPr>
              <a:t>g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95" dirty="0">
                <a:latin typeface="Arial"/>
                <a:cs typeface="Arial"/>
              </a:rPr>
              <a:t>d)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110" dirty="0">
                <a:latin typeface="Arial"/>
                <a:cs typeface="Arial"/>
              </a:rPr>
              <a:t>r</a:t>
            </a:r>
            <a:r>
              <a:rPr sz="1800" b="1" spc="-175" dirty="0">
                <a:latin typeface="Arial"/>
                <a:cs typeface="Arial"/>
              </a:rPr>
              <a:t>esu</a:t>
            </a:r>
            <a:r>
              <a:rPr sz="1800" b="1" spc="-120" dirty="0">
                <a:latin typeface="Arial"/>
                <a:cs typeface="Arial"/>
              </a:rPr>
              <a:t>lts  </a:t>
            </a:r>
            <a:r>
              <a:rPr sz="1800" b="1" spc="-100" dirty="0">
                <a:latin typeface="Arial"/>
                <a:cs typeface="Arial"/>
              </a:rPr>
              <a:t>after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90" dirty="0">
                <a:latin typeface="Arial"/>
                <a:cs typeface="Arial"/>
              </a:rPr>
              <a:t>m</a:t>
            </a:r>
            <a:r>
              <a:rPr sz="1800" b="1" spc="-125" dirty="0">
                <a:latin typeface="Arial"/>
                <a:cs typeface="Arial"/>
              </a:rPr>
              <a:t>o</a:t>
            </a:r>
            <a:r>
              <a:rPr sz="1800" b="1" spc="-135" dirty="0">
                <a:latin typeface="Arial"/>
                <a:cs typeface="Arial"/>
              </a:rPr>
              <a:t>rp</a:t>
            </a:r>
            <a:r>
              <a:rPr sz="1800" b="1" spc="-160" dirty="0">
                <a:latin typeface="Arial"/>
                <a:cs typeface="Arial"/>
              </a:rPr>
              <a:t>h</a:t>
            </a:r>
            <a:r>
              <a:rPr sz="1800" b="1" spc="-155" dirty="0">
                <a:latin typeface="Arial"/>
                <a:cs typeface="Arial"/>
              </a:rPr>
              <a:t>o</a:t>
            </a:r>
            <a:r>
              <a:rPr sz="1800" b="1" spc="-60" dirty="0">
                <a:latin typeface="Arial"/>
                <a:cs typeface="Arial"/>
              </a:rPr>
              <a:t>l</a:t>
            </a:r>
            <a:r>
              <a:rPr sz="1800" b="1" spc="-135" dirty="0">
                <a:latin typeface="Arial"/>
                <a:cs typeface="Arial"/>
              </a:rPr>
              <a:t>o</a:t>
            </a:r>
            <a:r>
              <a:rPr sz="1800" b="1" spc="-140" dirty="0">
                <a:latin typeface="Arial"/>
                <a:cs typeface="Arial"/>
              </a:rPr>
              <a:t>gi</a:t>
            </a:r>
            <a:r>
              <a:rPr sz="1800" b="1" spc="-190" dirty="0">
                <a:latin typeface="Arial"/>
                <a:cs typeface="Arial"/>
              </a:rPr>
              <a:t>c</a:t>
            </a:r>
            <a:r>
              <a:rPr sz="1800" b="1" spc="-35" dirty="0">
                <a:latin typeface="Arial"/>
                <a:cs typeface="Arial"/>
              </a:rPr>
              <a:t>al  </a:t>
            </a:r>
            <a:r>
              <a:rPr sz="1800" b="1" spc="-165" dirty="0">
                <a:latin typeface="Arial"/>
                <a:cs typeface="Arial"/>
              </a:rPr>
              <a:t>processing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90800" y="4038600"/>
            <a:ext cx="5944359" cy="228562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4350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155" dirty="0">
                <a:solidFill>
                  <a:srgbClr val="003399"/>
                </a:solidFill>
                <a:latin typeface="Arial"/>
                <a:cs typeface="Arial"/>
              </a:rPr>
              <a:t>Dil</a:t>
            </a:r>
            <a:r>
              <a:rPr sz="4400" i="0" spc="-13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i="0" spc="-285" dirty="0">
                <a:solidFill>
                  <a:srgbClr val="003399"/>
                </a:solidFill>
                <a:latin typeface="Arial"/>
                <a:cs typeface="Arial"/>
              </a:rPr>
              <a:t>tion:</a:t>
            </a:r>
            <a:r>
              <a:rPr sz="4400" i="0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315" dirty="0">
                <a:solidFill>
                  <a:srgbClr val="003399"/>
                </a:solidFill>
                <a:latin typeface="Arial"/>
                <a:cs typeface="Arial"/>
              </a:rPr>
              <a:t>Another</a:t>
            </a:r>
            <a:r>
              <a:rPr sz="4400" i="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320" dirty="0">
                <a:solidFill>
                  <a:srgbClr val="003399"/>
                </a:solidFill>
                <a:latin typeface="Arial"/>
                <a:cs typeface="Arial"/>
              </a:rPr>
              <a:t>De</a:t>
            </a:r>
            <a:r>
              <a:rPr sz="4400" i="0" spc="-165" dirty="0">
                <a:solidFill>
                  <a:srgbClr val="003399"/>
                </a:solidFill>
                <a:latin typeface="Arial"/>
                <a:cs typeface="Arial"/>
              </a:rPr>
              <a:t>f</a:t>
            </a:r>
            <a:r>
              <a:rPr sz="4400" i="0" spc="-195" dirty="0">
                <a:solidFill>
                  <a:srgbClr val="003399"/>
                </a:solidFill>
                <a:latin typeface="Arial"/>
                <a:cs typeface="Arial"/>
              </a:rPr>
              <a:t>init</a:t>
            </a:r>
            <a:r>
              <a:rPr sz="4400" i="0" spc="-165" dirty="0">
                <a:solidFill>
                  <a:srgbClr val="003399"/>
                </a:solidFill>
                <a:latin typeface="Arial"/>
                <a:cs typeface="Arial"/>
              </a:rPr>
              <a:t>i</a:t>
            </a:r>
            <a:r>
              <a:rPr sz="4400" i="0" spc="-355" dirty="0">
                <a:solidFill>
                  <a:srgbClr val="003399"/>
                </a:solidFill>
                <a:latin typeface="Arial"/>
                <a:cs typeface="Arial"/>
              </a:rPr>
              <a:t>on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0727" y="1667255"/>
            <a:ext cx="8235950" cy="1239520"/>
            <a:chOff x="490727" y="1667255"/>
            <a:chExt cx="8235950" cy="1239520"/>
          </a:xfrm>
        </p:grpSpPr>
        <p:sp>
          <p:nvSpPr>
            <p:cNvPr id="4" name="object 4"/>
            <p:cNvSpPr/>
            <p:nvPr/>
          </p:nvSpPr>
          <p:spPr>
            <a:xfrm>
              <a:off x="500633" y="1677161"/>
              <a:ext cx="8216265" cy="1219200"/>
            </a:xfrm>
            <a:custGeom>
              <a:avLst/>
              <a:gdLst/>
              <a:ahLst/>
              <a:cxnLst/>
              <a:rect l="l" t="t" r="r" b="b"/>
              <a:pathLst>
                <a:path w="8216265" h="1219200">
                  <a:moveTo>
                    <a:pt x="8012684" y="0"/>
                  </a:moveTo>
                  <a:lnTo>
                    <a:pt x="203200" y="0"/>
                  </a:lnTo>
                  <a:lnTo>
                    <a:pt x="156610" y="5364"/>
                  </a:lnTo>
                  <a:lnTo>
                    <a:pt x="113840" y="20645"/>
                  </a:lnTo>
                  <a:lnTo>
                    <a:pt x="76111" y="44626"/>
                  </a:lnTo>
                  <a:lnTo>
                    <a:pt x="44642" y="76090"/>
                  </a:lnTo>
                  <a:lnTo>
                    <a:pt x="20654" y="113818"/>
                  </a:lnTo>
                  <a:lnTo>
                    <a:pt x="5367" y="156594"/>
                  </a:lnTo>
                  <a:lnTo>
                    <a:pt x="0" y="203200"/>
                  </a:lnTo>
                  <a:lnTo>
                    <a:pt x="0" y="1016000"/>
                  </a:lnTo>
                  <a:lnTo>
                    <a:pt x="5367" y="1062605"/>
                  </a:lnTo>
                  <a:lnTo>
                    <a:pt x="20654" y="1105381"/>
                  </a:lnTo>
                  <a:lnTo>
                    <a:pt x="44642" y="1143109"/>
                  </a:lnTo>
                  <a:lnTo>
                    <a:pt x="76111" y="1174573"/>
                  </a:lnTo>
                  <a:lnTo>
                    <a:pt x="113840" y="1198554"/>
                  </a:lnTo>
                  <a:lnTo>
                    <a:pt x="156610" y="1213835"/>
                  </a:lnTo>
                  <a:lnTo>
                    <a:pt x="203200" y="1219200"/>
                  </a:lnTo>
                  <a:lnTo>
                    <a:pt x="8012684" y="1219200"/>
                  </a:lnTo>
                  <a:lnTo>
                    <a:pt x="8059289" y="1213835"/>
                  </a:lnTo>
                  <a:lnTo>
                    <a:pt x="8102065" y="1198554"/>
                  </a:lnTo>
                  <a:lnTo>
                    <a:pt x="8139793" y="1174573"/>
                  </a:lnTo>
                  <a:lnTo>
                    <a:pt x="8171257" y="1143109"/>
                  </a:lnTo>
                  <a:lnTo>
                    <a:pt x="8195238" y="1105381"/>
                  </a:lnTo>
                  <a:lnTo>
                    <a:pt x="8210519" y="1062605"/>
                  </a:lnTo>
                  <a:lnTo>
                    <a:pt x="8215884" y="1016000"/>
                  </a:lnTo>
                  <a:lnTo>
                    <a:pt x="8215884" y="203200"/>
                  </a:lnTo>
                  <a:lnTo>
                    <a:pt x="8210519" y="156594"/>
                  </a:lnTo>
                  <a:lnTo>
                    <a:pt x="8195238" y="113818"/>
                  </a:lnTo>
                  <a:lnTo>
                    <a:pt x="8171257" y="76090"/>
                  </a:lnTo>
                  <a:lnTo>
                    <a:pt x="8139793" y="44626"/>
                  </a:lnTo>
                  <a:lnTo>
                    <a:pt x="8102065" y="20645"/>
                  </a:lnTo>
                  <a:lnTo>
                    <a:pt x="8059289" y="5364"/>
                  </a:lnTo>
                  <a:lnTo>
                    <a:pt x="801268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0633" y="1677161"/>
              <a:ext cx="8216265" cy="1219200"/>
            </a:xfrm>
            <a:custGeom>
              <a:avLst/>
              <a:gdLst/>
              <a:ahLst/>
              <a:cxnLst/>
              <a:rect l="l" t="t" r="r" b="b"/>
              <a:pathLst>
                <a:path w="8216265" h="1219200">
                  <a:moveTo>
                    <a:pt x="0" y="203200"/>
                  </a:moveTo>
                  <a:lnTo>
                    <a:pt x="5367" y="156594"/>
                  </a:lnTo>
                  <a:lnTo>
                    <a:pt x="20654" y="113818"/>
                  </a:lnTo>
                  <a:lnTo>
                    <a:pt x="44642" y="76090"/>
                  </a:lnTo>
                  <a:lnTo>
                    <a:pt x="76111" y="44626"/>
                  </a:lnTo>
                  <a:lnTo>
                    <a:pt x="113840" y="20645"/>
                  </a:lnTo>
                  <a:lnTo>
                    <a:pt x="156610" y="5364"/>
                  </a:lnTo>
                  <a:lnTo>
                    <a:pt x="203200" y="0"/>
                  </a:lnTo>
                  <a:lnTo>
                    <a:pt x="8012684" y="0"/>
                  </a:lnTo>
                  <a:lnTo>
                    <a:pt x="8059289" y="5364"/>
                  </a:lnTo>
                  <a:lnTo>
                    <a:pt x="8102065" y="20645"/>
                  </a:lnTo>
                  <a:lnTo>
                    <a:pt x="8139793" y="44626"/>
                  </a:lnTo>
                  <a:lnTo>
                    <a:pt x="8171257" y="76090"/>
                  </a:lnTo>
                  <a:lnTo>
                    <a:pt x="8195238" y="113818"/>
                  </a:lnTo>
                  <a:lnTo>
                    <a:pt x="8210519" y="156594"/>
                  </a:lnTo>
                  <a:lnTo>
                    <a:pt x="8215884" y="203200"/>
                  </a:lnTo>
                  <a:lnTo>
                    <a:pt x="8215884" y="1016000"/>
                  </a:lnTo>
                  <a:lnTo>
                    <a:pt x="8210519" y="1062605"/>
                  </a:lnTo>
                  <a:lnTo>
                    <a:pt x="8195238" y="1105381"/>
                  </a:lnTo>
                  <a:lnTo>
                    <a:pt x="8171257" y="1143109"/>
                  </a:lnTo>
                  <a:lnTo>
                    <a:pt x="8139793" y="1174573"/>
                  </a:lnTo>
                  <a:lnTo>
                    <a:pt x="8102065" y="1198554"/>
                  </a:lnTo>
                  <a:lnTo>
                    <a:pt x="8059289" y="1213835"/>
                  </a:lnTo>
                  <a:lnTo>
                    <a:pt x="8012684" y="1219200"/>
                  </a:lnTo>
                  <a:lnTo>
                    <a:pt x="203200" y="1219200"/>
                  </a:lnTo>
                  <a:lnTo>
                    <a:pt x="156610" y="1213835"/>
                  </a:lnTo>
                  <a:lnTo>
                    <a:pt x="113840" y="1198554"/>
                  </a:lnTo>
                  <a:lnTo>
                    <a:pt x="76111" y="1174573"/>
                  </a:lnTo>
                  <a:lnTo>
                    <a:pt x="44642" y="1143109"/>
                  </a:lnTo>
                  <a:lnTo>
                    <a:pt x="20654" y="1105381"/>
                  </a:lnTo>
                  <a:lnTo>
                    <a:pt x="5367" y="1062605"/>
                  </a:lnTo>
                  <a:lnTo>
                    <a:pt x="0" y="1016000"/>
                  </a:lnTo>
                  <a:lnTo>
                    <a:pt x="0" y="203200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71855" y="1763395"/>
            <a:ext cx="7671434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07820" marR="5080" indent="-1595755">
              <a:lnSpc>
                <a:spcPct val="100000"/>
              </a:lnSpc>
              <a:spcBef>
                <a:spcPts val="105"/>
              </a:spcBef>
            </a:pPr>
            <a:r>
              <a:rPr sz="32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Dilati</a:t>
            </a:r>
            <a:r>
              <a:rPr sz="32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200" spc="-38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250" dirty="0">
                <a:solidFill>
                  <a:srgbClr val="FFFFFF"/>
                </a:solidFill>
                <a:latin typeface="Microsoft Sans Serif"/>
                <a:cs typeface="Microsoft Sans Serif"/>
              </a:rPr>
              <a:t>combi</a:t>
            </a:r>
            <a:r>
              <a:rPr sz="3200" spc="-254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200" spc="-360" dirty="0">
                <a:solidFill>
                  <a:srgbClr val="FFFFFF"/>
                </a:solidFill>
                <a:latin typeface="Microsoft Sans Serif"/>
                <a:cs typeface="Microsoft Sans Serif"/>
              </a:rPr>
              <a:t>es</a:t>
            </a:r>
            <a:r>
              <a:rPr sz="32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2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315" dirty="0">
                <a:solidFill>
                  <a:srgbClr val="FFFFFF"/>
                </a:solidFill>
                <a:latin typeface="Microsoft Sans Serif"/>
                <a:cs typeface="Microsoft Sans Serif"/>
              </a:rPr>
              <a:t>set</a:t>
            </a:r>
            <a:r>
              <a:rPr sz="3200" spc="-34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265" dirty="0">
                <a:solidFill>
                  <a:srgbClr val="FFFFFF"/>
                </a:solidFill>
                <a:latin typeface="Microsoft Sans Serif"/>
                <a:cs typeface="Microsoft Sans Serif"/>
              </a:rPr>
              <a:t>using</a:t>
            </a:r>
            <a:r>
              <a:rPr sz="32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265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32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ect</a:t>
            </a:r>
            <a:r>
              <a:rPr sz="3200" spc="-21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r </a:t>
            </a:r>
            <a:r>
              <a:rPr sz="3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ad</a:t>
            </a:r>
            <a:r>
              <a:rPr sz="32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32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iti</a:t>
            </a:r>
            <a:r>
              <a:rPr sz="32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200" spc="-250" dirty="0">
                <a:solidFill>
                  <a:srgbClr val="FFFFFF"/>
                </a:solidFill>
                <a:latin typeface="Microsoft Sans Serif"/>
                <a:cs typeface="Microsoft Sans Serif"/>
              </a:rPr>
              <a:t>n  </a:t>
            </a:r>
            <a:r>
              <a:rPr sz="32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(a,</a:t>
            </a:r>
            <a:r>
              <a:rPr sz="3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b)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65" dirty="0">
                <a:solidFill>
                  <a:srgbClr val="FFFFFF"/>
                </a:solidFill>
                <a:latin typeface="Microsoft Sans Serif"/>
                <a:cs typeface="Microsoft Sans Serif"/>
              </a:rPr>
              <a:t>+</a:t>
            </a:r>
            <a:r>
              <a:rPr sz="3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229" dirty="0">
                <a:solidFill>
                  <a:srgbClr val="FFFFFF"/>
                </a:solidFill>
                <a:latin typeface="Microsoft Sans Serif"/>
                <a:cs typeface="Microsoft Sans Serif"/>
              </a:rPr>
              <a:t>(</a:t>
            </a:r>
            <a:r>
              <a:rPr sz="3200" spc="-33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3200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3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d)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65" dirty="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240" dirty="0">
                <a:solidFill>
                  <a:srgbClr val="FFFFFF"/>
                </a:solidFill>
                <a:latin typeface="Microsoft Sans Serif"/>
                <a:cs typeface="Microsoft Sans Serif"/>
              </a:rPr>
              <a:t>(</a:t>
            </a:r>
            <a:r>
              <a:rPr sz="32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a+c</a:t>
            </a:r>
            <a:r>
              <a:rPr sz="3200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3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b+</a:t>
            </a:r>
            <a:r>
              <a:rPr sz="32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3200" spc="-200" dirty="0">
                <a:solidFill>
                  <a:srgbClr val="FFFFFF"/>
                </a:solidFill>
                <a:latin typeface="Microsoft Sans Serif"/>
                <a:cs typeface="Microsoft Sans Serif"/>
              </a:rPr>
              <a:t>)</a:t>
            </a:r>
            <a:endParaRPr sz="32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13333" y="2951733"/>
            <a:ext cx="8277859" cy="2036445"/>
            <a:chOff x="513333" y="2951733"/>
            <a:chExt cx="8277859" cy="203644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399" y="3050438"/>
              <a:ext cx="8237220" cy="5897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23493" y="2961893"/>
              <a:ext cx="8257540" cy="806450"/>
            </a:xfrm>
            <a:custGeom>
              <a:avLst/>
              <a:gdLst/>
              <a:ahLst/>
              <a:cxnLst/>
              <a:rect l="l" t="t" r="r" b="b"/>
              <a:pathLst>
                <a:path w="8257540" h="806450">
                  <a:moveTo>
                    <a:pt x="0" y="806196"/>
                  </a:moveTo>
                  <a:lnTo>
                    <a:pt x="8257032" y="806196"/>
                  </a:lnTo>
                  <a:lnTo>
                    <a:pt x="8257032" y="0"/>
                  </a:lnTo>
                  <a:lnTo>
                    <a:pt x="0" y="0"/>
                  </a:lnTo>
                  <a:lnTo>
                    <a:pt x="0" y="806196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3448" y="3787126"/>
              <a:ext cx="7571254" cy="10576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5255" y="3739895"/>
              <a:ext cx="7171944" cy="124815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67561" y="3810761"/>
              <a:ext cx="7467600" cy="954405"/>
            </a:xfrm>
            <a:custGeom>
              <a:avLst/>
              <a:gdLst/>
              <a:ahLst/>
              <a:cxnLst/>
              <a:rect l="l" t="t" r="r" b="b"/>
              <a:pathLst>
                <a:path w="7467600" h="954404">
                  <a:moveTo>
                    <a:pt x="7467600" y="0"/>
                  </a:moveTo>
                  <a:lnTo>
                    <a:pt x="0" y="0"/>
                  </a:lnTo>
                  <a:lnTo>
                    <a:pt x="0" y="954024"/>
                  </a:lnTo>
                  <a:lnTo>
                    <a:pt x="7467600" y="954024"/>
                  </a:lnTo>
                  <a:lnTo>
                    <a:pt x="7467600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43939" y="3787139"/>
              <a:ext cx="7515225" cy="1001394"/>
            </a:xfrm>
            <a:custGeom>
              <a:avLst/>
              <a:gdLst/>
              <a:ahLst/>
              <a:cxnLst/>
              <a:rect l="l" t="t" r="r" b="b"/>
              <a:pathLst>
                <a:path w="7515225" h="1001395">
                  <a:moveTo>
                    <a:pt x="7491221" y="0"/>
                  </a:moveTo>
                  <a:lnTo>
                    <a:pt x="23621" y="0"/>
                  </a:lnTo>
                  <a:lnTo>
                    <a:pt x="14428" y="1851"/>
                  </a:lnTo>
                  <a:lnTo>
                    <a:pt x="6919" y="6905"/>
                  </a:lnTo>
                  <a:lnTo>
                    <a:pt x="1856" y="14412"/>
                  </a:lnTo>
                  <a:lnTo>
                    <a:pt x="0" y="23622"/>
                  </a:lnTo>
                  <a:lnTo>
                    <a:pt x="0" y="977646"/>
                  </a:lnTo>
                  <a:lnTo>
                    <a:pt x="1856" y="986855"/>
                  </a:lnTo>
                  <a:lnTo>
                    <a:pt x="6919" y="994362"/>
                  </a:lnTo>
                  <a:lnTo>
                    <a:pt x="14428" y="999416"/>
                  </a:lnTo>
                  <a:lnTo>
                    <a:pt x="23621" y="1001268"/>
                  </a:lnTo>
                  <a:lnTo>
                    <a:pt x="7491221" y="1001268"/>
                  </a:lnTo>
                  <a:lnTo>
                    <a:pt x="7500431" y="999416"/>
                  </a:lnTo>
                  <a:lnTo>
                    <a:pt x="7507938" y="994362"/>
                  </a:lnTo>
                  <a:lnTo>
                    <a:pt x="7512992" y="986855"/>
                  </a:lnTo>
                  <a:lnTo>
                    <a:pt x="7513261" y="985520"/>
                  </a:lnTo>
                  <a:lnTo>
                    <a:pt x="19278" y="985520"/>
                  </a:lnTo>
                  <a:lnTo>
                    <a:pt x="15747" y="981964"/>
                  </a:lnTo>
                  <a:lnTo>
                    <a:pt x="15747" y="19304"/>
                  </a:lnTo>
                  <a:lnTo>
                    <a:pt x="19278" y="15748"/>
                  </a:lnTo>
                  <a:lnTo>
                    <a:pt x="7513261" y="15748"/>
                  </a:lnTo>
                  <a:lnTo>
                    <a:pt x="7512992" y="14412"/>
                  </a:lnTo>
                  <a:lnTo>
                    <a:pt x="7507938" y="6905"/>
                  </a:lnTo>
                  <a:lnTo>
                    <a:pt x="7500431" y="1851"/>
                  </a:lnTo>
                  <a:lnTo>
                    <a:pt x="7491221" y="0"/>
                  </a:lnTo>
                  <a:close/>
                </a:path>
                <a:path w="7515225" h="1001395">
                  <a:moveTo>
                    <a:pt x="7513261" y="15748"/>
                  </a:moveTo>
                  <a:lnTo>
                    <a:pt x="7495539" y="15748"/>
                  </a:lnTo>
                  <a:lnTo>
                    <a:pt x="7499095" y="19304"/>
                  </a:lnTo>
                  <a:lnTo>
                    <a:pt x="7499095" y="981964"/>
                  </a:lnTo>
                  <a:lnTo>
                    <a:pt x="7495539" y="985520"/>
                  </a:lnTo>
                  <a:lnTo>
                    <a:pt x="7513261" y="985520"/>
                  </a:lnTo>
                  <a:lnTo>
                    <a:pt x="7514843" y="977646"/>
                  </a:lnTo>
                  <a:lnTo>
                    <a:pt x="7514843" y="23622"/>
                  </a:lnTo>
                  <a:lnTo>
                    <a:pt x="7513261" y="15748"/>
                  </a:lnTo>
                  <a:close/>
                </a:path>
                <a:path w="7515225" h="1001395">
                  <a:moveTo>
                    <a:pt x="7483348" y="31496"/>
                  </a:moveTo>
                  <a:lnTo>
                    <a:pt x="31496" y="31496"/>
                  </a:lnTo>
                  <a:lnTo>
                    <a:pt x="31496" y="969772"/>
                  </a:lnTo>
                  <a:lnTo>
                    <a:pt x="7483348" y="969772"/>
                  </a:lnTo>
                  <a:lnTo>
                    <a:pt x="7483348" y="954024"/>
                  </a:lnTo>
                  <a:lnTo>
                    <a:pt x="47243" y="954024"/>
                  </a:lnTo>
                  <a:lnTo>
                    <a:pt x="47243" y="47243"/>
                  </a:lnTo>
                  <a:lnTo>
                    <a:pt x="7483348" y="47243"/>
                  </a:lnTo>
                  <a:lnTo>
                    <a:pt x="7483348" y="31496"/>
                  </a:lnTo>
                  <a:close/>
                </a:path>
                <a:path w="7515225" h="1001395">
                  <a:moveTo>
                    <a:pt x="7483348" y="47243"/>
                  </a:moveTo>
                  <a:lnTo>
                    <a:pt x="7467600" y="47243"/>
                  </a:lnTo>
                  <a:lnTo>
                    <a:pt x="7467600" y="954024"/>
                  </a:lnTo>
                  <a:lnTo>
                    <a:pt x="7483348" y="954024"/>
                  </a:lnTo>
                  <a:lnTo>
                    <a:pt x="7483348" y="472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58544" y="3824097"/>
            <a:ext cx="5022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2800" spc="-32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8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2894" y="3824097"/>
            <a:ext cx="57651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{(1,0),</a:t>
            </a:r>
            <a:r>
              <a:rPr sz="2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(1,1),</a:t>
            </a:r>
            <a:r>
              <a:rPr sz="2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(1,2),</a:t>
            </a:r>
            <a:r>
              <a:rPr sz="2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(2,2),</a:t>
            </a:r>
            <a:r>
              <a:rPr sz="2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(0,3),</a:t>
            </a:r>
            <a:r>
              <a:rPr sz="2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(0,4)}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r>
              <a:rPr sz="2800" spc="-470" dirty="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{(</a:t>
            </a:r>
            <a:r>
              <a:rPr sz="28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0</a:t>
            </a:r>
            <a:r>
              <a:rPr sz="28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,0)</a:t>
            </a:r>
            <a:r>
              <a:rPr sz="28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2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(1,0)}</a:t>
            </a:r>
            <a:endParaRPr sz="280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18388" y="4933188"/>
            <a:ext cx="7684134" cy="1057910"/>
            <a:chOff x="818388" y="4933188"/>
            <a:chExt cx="7684134" cy="105791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8200" y="4953000"/>
              <a:ext cx="7644383" cy="101803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28294" y="4943094"/>
              <a:ext cx="7664450" cy="1038225"/>
            </a:xfrm>
            <a:custGeom>
              <a:avLst/>
              <a:gdLst/>
              <a:ahLst/>
              <a:cxnLst/>
              <a:rect l="l" t="t" r="r" b="b"/>
              <a:pathLst>
                <a:path w="7664450" h="1038225">
                  <a:moveTo>
                    <a:pt x="0" y="1037843"/>
                  </a:moveTo>
                  <a:lnTo>
                    <a:pt x="7664196" y="1037843"/>
                  </a:lnTo>
                  <a:lnTo>
                    <a:pt x="7664196" y="0"/>
                  </a:lnTo>
                  <a:lnTo>
                    <a:pt x="0" y="0"/>
                  </a:lnTo>
                  <a:lnTo>
                    <a:pt x="0" y="1037843"/>
                  </a:lnTo>
                  <a:close/>
                </a:path>
              </a:pathLst>
            </a:custGeom>
            <a:ln w="19812">
              <a:solidFill>
                <a:srgbClr val="DD80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9515" y="1772158"/>
            <a:ext cx="3036570" cy="129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85" dirty="0">
                <a:latin typeface="Arial"/>
                <a:cs typeface="Arial"/>
              </a:rPr>
              <a:t>Dil</a:t>
            </a:r>
            <a:r>
              <a:rPr sz="2400" b="1" spc="-65" dirty="0">
                <a:latin typeface="Arial"/>
                <a:cs typeface="Arial"/>
              </a:rPr>
              <a:t>a</a:t>
            </a:r>
            <a:r>
              <a:rPr sz="2400" b="1" spc="-155" dirty="0">
                <a:latin typeface="Arial"/>
                <a:cs typeface="Arial"/>
              </a:rPr>
              <a:t>tion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80" dirty="0">
                <a:latin typeface="Arial"/>
                <a:cs typeface="Arial"/>
              </a:rPr>
              <a:t>is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254" dirty="0">
                <a:latin typeface="Arial"/>
                <a:cs typeface="Arial"/>
              </a:rPr>
              <a:t>comm</a:t>
            </a:r>
            <a:r>
              <a:rPr sz="2400" b="1" spc="-220" dirty="0">
                <a:latin typeface="Arial"/>
                <a:cs typeface="Arial"/>
              </a:rPr>
              <a:t>u</a:t>
            </a:r>
            <a:r>
              <a:rPr sz="2400" b="1" spc="-95" dirty="0">
                <a:latin typeface="Arial"/>
                <a:cs typeface="Arial"/>
              </a:rPr>
              <a:t>t</a:t>
            </a:r>
            <a:r>
              <a:rPr sz="2400" b="1" spc="-105" dirty="0">
                <a:latin typeface="Arial"/>
                <a:cs typeface="Arial"/>
              </a:rPr>
              <a:t>a</a:t>
            </a:r>
            <a:r>
              <a:rPr sz="2400" b="1" spc="-75" dirty="0">
                <a:latin typeface="Arial"/>
                <a:cs typeface="Arial"/>
              </a:rPr>
              <a:t>ti</a:t>
            </a:r>
            <a:r>
              <a:rPr sz="2400" b="1" spc="-165" dirty="0">
                <a:latin typeface="Arial"/>
                <a:cs typeface="Arial"/>
              </a:rPr>
              <a:t>v</a:t>
            </a:r>
            <a:r>
              <a:rPr sz="2400" b="1" spc="-19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85" dirty="0">
                <a:latin typeface="Arial"/>
                <a:cs typeface="Arial"/>
              </a:rPr>
              <a:t>Dil</a:t>
            </a:r>
            <a:r>
              <a:rPr sz="2400" b="1" spc="-65" dirty="0">
                <a:latin typeface="Arial"/>
                <a:cs typeface="Arial"/>
              </a:rPr>
              <a:t>a</a:t>
            </a:r>
            <a:r>
              <a:rPr sz="2400" b="1" spc="-155" dirty="0">
                <a:latin typeface="Arial"/>
                <a:cs typeface="Arial"/>
              </a:rPr>
              <a:t>tion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80" dirty="0">
                <a:latin typeface="Arial"/>
                <a:cs typeface="Arial"/>
              </a:rPr>
              <a:t>is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65" dirty="0">
                <a:latin typeface="Arial"/>
                <a:cs typeface="Arial"/>
              </a:rPr>
              <a:t>a</a:t>
            </a:r>
            <a:r>
              <a:rPr sz="2400" b="1" spc="-315" dirty="0">
                <a:latin typeface="Arial"/>
                <a:cs typeface="Arial"/>
              </a:rPr>
              <a:t>s</a:t>
            </a:r>
            <a:r>
              <a:rPr sz="2400" b="1" spc="-325" dirty="0">
                <a:latin typeface="Arial"/>
                <a:cs typeface="Arial"/>
              </a:rPr>
              <a:t>s</a:t>
            </a:r>
            <a:r>
              <a:rPr sz="2400" b="1" spc="-165" dirty="0">
                <a:latin typeface="Arial"/>
                <a:cs typeface="Arial"/>
              </a:rPr>
              <a:t>oci</a:t>
            </a:r>
            <a:r>
              <a:rPr sz="2400" b="1" spc="-140" dirty="0">
                <a:latin typeface="Arial"/>
                <a:cs typeface="Arial"/>
              </a:rPr>
              <a:t>a</a:t>
            </a:r>
            <a:r>
              <a:rPr sz="2400" b="1" spc="-75" dirty="0">
                <a:latin typeface="Arial"/>
                <a:cs typeface="Arial"/>
              </a:rPr>
              <a:t>ti</a:t>
            </a:r>
            <a:r>
              <a:rPr sz="2400" b="1" spc="-165" dirty="0">
                <a:latin typeface="Arial"/>
                <a:cs typeface="Arial"/>
              </a:rPr>
              <a:t>v</a:t>
            </a:r>
            <a:r>
              <a:rPr sz="2400" b="1" spc="-19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452" y="1888235"/>
            <a:ext cx="202692" cy="2133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452" y="2787395"/>
            <a:ext cx="202692" cy="2133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99515" y="4180713"/>
            <a:ext cx="4297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85" dirty="0">
                <a:latin typeface="Arial"/>
                <a:cs typeface="Arial"/>
              </a:rPr>
              <a:t>Dil</a:t>
            </a:r>
            <a:r>
              <a:rPr sz="2400" b="1" spc="-65" dirty="0">
                <a:latin typeface="Arial"/>
                <a:cs typeface="Arial"/>
              </a:rPr>
              <a:t>a</a:t>
            </a:r>
            <a:r>
              <a:rPr sz="2400" b="1" spc="-155" dirty="0">
                <a:latin typeface="Arial"/>
                <a:cs typeface="Arial"/>
              </a:rPr>
              <a:t>tion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80" dirty="0">
                <a:latin typeface="Arial"/>
                <a:cs typeface="Arial"/>
              </a:rPr>
              <a:t>is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95" dirty="0">
                <a:latin typeface="Arial"/>
                <a:cs typeface="Arial"/>
              </a:rPr>
              <a:t>in</a:t>
            </a:r>
            <a:r>
              <a:rPr sz="2400" b="1" spc="-140" dirty="0">
                <a:latin typeface="Arial"/>
                <a:cs typeface="Arial"/>
              </a:rPr>
              <a:t>v</a:t>
            </a:r>
            <a:r>
              <a:rPr sz="2400" b="1" spc="-150" dirty="0">
                <a:latin typeface="Arial"/>
                <a:cs typeface="Arial"/>
              </a:rPr>
              <a:t>a</a:t>
            </a:r>
            <a:r>
              <a:rPr sz="2400" b="1" spc="-100" dirty="0">
                <a:latin typeface="Arial"/>
                <a:cs typeface="Arial"/>
              </a:rPr>
              <a:t>r</a:t>
            </a:r>
            <a:r>
              <a:rPr sz="2400" b="1" spc="-120" dirty="0">
                <a:latin typeface="Arial"/>
                <a:cs typeface="Arial"/>
              </a:rPr>
              <a:t>iant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85" dirty="0">
                <a:latin typeface="Arial"/>
                <a:cs typeface="Arial"/>
              </a:rPr>
              <a:t>to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70" dirty="0">
                <a:latin typeface="Arial"/>
                <a:cs typeface="Arial"/>
              </a:rPr>
              <a:t>t</a:t>
            </a:r>
            <a:r>
              <a:rPr sz="2400" b="1" spc="-175" dirty="0">
                <a:latin typeface="Arial"/>
                <a:cs typeface="Arial"/>
              </a:rPr>
              <a:t>r</a:t>
            </a:r>
            <a:r>
              <a:rPr sz="2400" b="1" spc="-135" dirty="0">
                <a:latin typeface="Arial"/>
                <a:cs typeface="Arial"/>
              </a:rPr>
              <a:t>ansl</a:t>
            </a:r>
            <a:r>
              <a:rPr sz="2400" b="1" spc="-105" dirty="0">
                <a:latin typeface="Arial"/>
                <a:cs typeface="Arial"/>
              </a:rPr>
              <a:t>a</a:t>
            </a:r>
            <a:r>
              <a:rPr sz="2400" b="1" spc="-155" dirty="0">
                <a:latin typeface="Arial"/>
                <a:cs typeface="Arial"/>
              </a:rPr>
              <a:t>tion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452" y="4296155"/>
            <a:ext cx="202692" cy="2133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533900" y="1874520"/>
            <a:ext cx="2865120" cy="681355"/>
            <a:chOff x="4533900" y="1874520"/>
            <a:chExt cx="2865120" cy="68135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53711" y="2028621"/>
              <a:ext cx="2810546" cy="3581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543805" y="1884426"/>
              <a:ext cx="2845435" cy="661670"/>
            </a:xfrm>
            <a:custGeom>
              <a:avLst/>
              <a:gdLst/>
              <a:ahLst/>
              <a:cxnLst/>
              <a:rect l="l" t="t" r="r" b="b"/>
              <a:pathLst>
                <a:path w="2845434" h="661669">
                  <a:moveTo>
                    <a:pt x="0" y="661415"/>
                  </a:moveTo>
                  <a:lnTo>
                    <a:pt x="2845307" y="661415"/>
                  </a:lnTo>
                  <a:lnTo>
                    <a:pt x="2845307" y="0"/>
                  </a:lnTo>
                  <a:lnTo>
                    <a:pt x="0" y="0"/>
                  </a:lnTo>
                  <a:lnTo>
                    <a:pt x="0" y="661415"/>
                  </a:lnTo>
                  <a:close/>
                </a:path>
              </a:pathLst>
            </a:custGeom>
            <a:ln w="19812">
              <a:solidFill>
                <a:srgbClr val="DD80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176272" y="3169920"/>
            <a:ext cx="5108575" cy="681355"/>
            <a:chOff x="2176272" y="3169920"/>
            <a:chExt cx="5108575" cy="68135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6084" y="3264337"/>
              <a:ext cx="5053871" cy="46255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186178" y="3179826"/>
              <a:ext cx="5088890" cy="661670"/>
            </a:xfrm>
            <a:custGeom>
              <a:avLst/>
              <a:gdLst/>
              <a:ahLst/>
              <a:cxnLst/>
              <a:rect l="l" t="t" r="r" b="b"/>
              <a:pathLst>
                <a:path w="5088890" h="661670">
                  <a:moveTo>
                    <a:pt x="0" y="661416"/>
                  </a:moveTo>
                  <a:lnTo>
                    <a:pt x="5088635" y="661416"/>
                  </a:lnTo>
                  <a:lnTo>
                    <a:pt x="5088635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19812">
              <a:solidFill>
                <a:srgbClr val="DD80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033016" y="4736591"/>
            <a:ext cx="5166360" cy="824865"/>
            <a:chOff x="2033016" y="4736591"/>
            <a:chExt cx="5166360" cy="82486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52828" y="4854511"/>
              <a:ext cx="5107093" cy="54940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042922" y="4746497"/>
              <a:ext cx="5146675" cy="805180"/>
            </a:xfrm>
            <a:custGeom>
              <a:avLst/>
              <a:gdLst/>
              <a:ahLst/>
              <a:cxnLst/>
              <a:rect l="l" t="t" r="r" b="b"/>
              <a:pathLst>
                <a:path w="5146675" h="805179">
                  <a:moveTo>
                    <a:pt x="0" y="804671"/>
                  </a:moveTo>
                  <a:lnTo>
                    <a:pt x="5146548" y="804671"/>
                  </a:lnTo>
                  <a:lnTo>
                    <a:pt x="5146548" y="0"/>
                  </a:lnTo>
                  <a:lnTo>
                    <a:pt x="0" y="0"/>
                  </a:lnTo>
                  <a:lnTo>
                    <a:pt x="0" y="804671"/>
                  </a:lnTo>
                  <a:close/>
                </a:path>
              </a:pathLst>
            </a:custGeom>
            <a:ln w="19812">
              <a:solidFill>
                <a:srgbClr val="DD80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50050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400" dirty="0">
                <a:solidFill>
                  <a:srgbClr val="003399"/>
                </a:solidFill>
                <a:latin typeface="Arial"/>
                <a:cs typeface="Arial"/>
              </a:rPr>
              <a:t>Pro</a:t>
            </a:r>
            <a:r>
              <a:rPr sz="4400" i="0" spc="-430" dirty="0">
                <a:solidFill>
                  <a:srgbClr val="003399"/>
                </a:solidFill>
                <a:latin typeface="Arial"/>
                <a:cs typeface="Arial"/>
              </a:rPr>
              <a:t>p</a:t>
            </a:r>
            <a:r>
              <a:rPr sz="4400" i="0" spc="-39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400" i="0" spc="-60" dirty="0">
                <a:solidFill>
                  <a:srgbClr val="003399"/>
                </a:solidFill>
                <a:latin typeface="Arial"/>
                <a:cs typeface="Arial"/>
              </a:rPr>
              <a:t>r</a:t>
            </a:r>
            <a:r>
              <a:rPr sz="4400" i="0" spc="-330" dirty="0">
                <a:solidFill>
                  <a:srgbClr val="003399"/>
                </a:solidFill>
                <a:latin typeface="Arial"/>
                <a:cs typeface="Arial"/>
              </a:rPr>
              <a:t>ties</a:t>
            </a:r>
            <a:r>
              <a:rPr sz="4400" i="0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220" dirty="0">
                <a:solidFill>
                  <a:srgbClr val="003399"/>
                </a:solidFill>
                <a:latin typeface="Arial"/>
                <a:cs typeface="Arial"/>
              </a:rPr>
              <a:t>of</a:t>
            </a:r>
            <a:r>
              <a:rPr sz="4400" i="0" spc="2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215" dirty="0">
                <a:solidFill>
                  <a:srgbClr val="003399"/>
                </a:solidFill>
                <a:latin typeface="Arial"/>
                <a:cs typeface="Arial"/>
              </a:rPr>
              <a:t>Di</a:t>
            </a:r>
            <a:r>
              <a:rPr sz="4400" i="0" spc="-140" dirty="0">
                <a:solidFill>
                  <a:srgbClr val="003399"/>
                </a:solidFill>
                <a:latin typeface="Arial"/>
                <a:cs typeface="Arial"/>
              </a:rPr>
              <a:t>l</a:t>
            </a:r>
            <a:r>
              <a:rPr sz="4400" i="0" spc="-45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i="0" spc="-275" dirty="0">
                <a:solidFill>
                  <a:srgbClr val="003399"/>
                </a:solidFill>
                <a:latin typeface="Arial"/>
                <a:cs typeface="Arial"/>
              </a:rPr>
              <a:t>tion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37078" y="1555030"/>
            <a:ext cx="8493760" cy="50699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300" marR="93980" indent="9525">
              <a:lnSpc>
                <a:spcPct val="125499"/>
              </a:lnSpc>
              <a:spcBef>
                <a:spcPts val="95"/>
              </a:spcBef>
              <a:tabLst>
                <a:tab pos="8110220" algn="l"/>
              </a:tabLst>
            </a:pPr>
            <a:r>
              <a:rPr sz="2500" spc="-20" dirty="0" smtClean="0">
                <a:latin typeface="Times New Roman"/>
                <a:cs typeface="Times New Roman"/>
              </a:rPr>
              <a:t>W</a:t>
            </a:r>
            <a:r>
              <a:rPr sz="2500" spc="10" dirty="0" smtClean="0">
                <a:latin typeface="Times New Roman"/>
                <a:cs typeface="Times New Roman"/>
              </a:rPr>
              <a:t>i</a:t>
            </a:r>
            <a:r>
              <a:rPr sz="2500" spc="-10" dirty="0" smtClean="0">
                <a:latin typeface="Times New Roman"/>
                <a:cs typeface="Times New Roman"/>
              </a:rPr>
              <a:t>t</a:t>
            </a:r>
            <a:r>
              <a:rPr sz="2500" spc="25" dirty="0" smtClean="0">
                <a:latin typeface="Times New Roman"/>
                <a:cs typeface="Times New Roman"/>
              </a:rPr>
              <a:t>h</a:t>
            </a:r>
            <a:r>
              <a:rPr sz="2500" spc="-30" dirty="0" smtClean="0">
                <a:latin typeface="Times New Roman"/>
                <a:cs typeface="Times New Roman"/>
              </a:rPr>
              <a:t> </a:t>
            </a:r>
            <a:r>
              <a:rPr sz="2500" i="1" spc="30" dirty="0" smtClean="0">
                <a:latin typeface="Times New Roman"/>
                <a:cs typeface="Times New Roman"/>
              </a:rPr>
              <a:t>A</a:t>
            </a:r>
            <a:r>
              <a:rPr sz="2500" i="1" dirty="0" smtClean="0">
                <a:latin typeface="Times New Roman"/>
                <a:cs typeface="Times New Roman"/>
              </a:rPr>
              <a:t> </a:t>
            </a:r>
            <a:r>
              <a:rPr sz="2500" spc="-20" dirty="0" smtClean="0">
                <a:latin typeface="Times New Roman"/>
                <a:cs typeface="Times New Roman"/>
              </a:rPr>
              <a:t>a</a:t>
            </a:r>
            <a:r>
              <a:rPr sz="2500" spc="-5" dirty="0" smtClean="0">
                <a:latin typeface="Times New Roman"/>
                <a:cs typeface="Times New Roman"/>
              </a:rPr>
              <a:t>n</a:t>
            </a:r>
            <a:r>
              <a:rPr sz="2500" spc="25" dirty="0" smtClean="0">
                <a:latin typeface="Times New Roman"/>
                <a:cs typeface="Times New Roman"/>
              </a:rPr>
              <a:t>d</a:t>
            </a:r>
            <a:r>
              <a:rPr sz="2500" spc="-35" dirty="0" smtClean="0">
                <a:latin typeface="Times New Roman"/>
                <a:cs typeface="Times New Roman"/>
              </a:rPr>
              <a:t> </a:t>
            </a:r>
            <a:r>
              <a:rPr sz="2500" i="1" spc="30" dirty="0" smtClean="0">
                <a:latin typeface="Times New Roman"/>
                <a:cs typeface="Times New Roman"/>
              </a:rPr>
              <a:t>B</a:t>
            </a:r>
            <a:r>
              <a:rPr sz="2500" i="1" spc="125" dirty="0" smtClean="0">
                <a:latin typeface="Times New Roman"/>
                <a:cs typeface="Times New Roman"/>
              </a:rPr>
              <a:t> </a:t>
            </a:r>
            <a:r>
              <a:rPr sz="2500" spc="-20" dirty="0" smtClean="0">
                <a:latin typeface="Times New Roman"/>
                <a:cs typeface="Times New Roman"/>
              </a:rPr>
              <a:t>a</a:t>
            </a:r>
            <a:r>
              <a:rPr sz="2500" spc="15" dirty="0" smtClean="0">
                <a:latin typeface="Times New Roman"/>
                <a:cs typeface="Times New Roman"/>
              </a:rPr>
              <a:t>s</a:t>
            </a:r>
            <a:r>
              <a:rPr sz="2500" spc="-15" dirty="0" smtClean="0">
                <a:latin typeface="Times New Roman"/>
                <a:cs typeface="Times New Roman"/>
              </a:rPr>
              <a:t> </a:t>
            </a:r>
            <a:r>
              <a:rPr sz="2500" dirty="0" smtClean="0">
                <a:latin typeface="Times New Roman"/>
                <a:cs typeface="Times New Roman"/>
              </a:rPr>
              <a:t>s</a:t>
            </a:r>
            <a:r>
              <a:rPr sz="2500" spc="-20" dirty="0" smtClean="0">
                <a:latin typeface="Times New Roman"/>
                <a:cs typeface="Times New Roman"/>
              </a:rPr>
              <a:t>e</a:t>
            </a:r>
            <a:r>
              <a:rPr sz="2500" spc="15" dirty="0" smtClean="0">
                <a:latin typeface="Times New Roman"/>
                <a:cs typeface="Times New Roman"/>
              </a:rPr>
              <a:t>ts</a:t>
            </a:r>
            <a:r>
              <a:rPr sz="2500" spc="-25" dirty="0" smtClean="0">
                <a:latin typeface="Times New Roman"/>
                <a:cs typeface="Times New Roman"/>
              </a:rPr>
              <a:t> </a:t>
            </a:r>
            <a:r>
              <a:rPr sz="2500" spc="20" dirty="0" smtClean="0">
                <a:latin typeface="Times New Roman"/>
                <a:cs typeface="Times New Roman"/>
              </a:rPr>
              <a:t>in</a:t>
            </a:r>
            <a:r>
              <a:rPr sz="2500" spc="-55" dirty="0" smtClean="0">
                <a:latin typeface="Times New Roman"/>
                <a:cs typeface="Times New Roman"/>
              </a:rPr>
              <a:t> </a:t>
            </a:r>
            <a:r>
              <a:rPr sz="2500" i="1" spc="25" dirty="0" smtClean="0">
                <a:latin typeface="Times New Roman"/>
                <a:cs typeface="Times New Roman"/>
              </a:rPr>
              <a:t>Z</a:t>
            </a:r>
            <a:r>
              <a:rPr sz="2500" i="1" spc="-300" dirty="0" smtClean="0">
                <a:latin typeface="Times New Roman"/>
                <a:cs typeface="Times New Roman"/>
              </a:rPr>
              <a:t> </a:t>
            </a:r>
            <a:r>
              <a:rPr sz="2175" spc="15" baseline="42145" dirty="0" smtClean="0">
                <a:latin typeface="Times New Roman"/>
                <a:cs typeface="Times New Roman"/>
              </a:rPr>
              <a:t>2</a:t>
            </a:r>
            <a:r>
              <a:rPr sz="2175" spc="-202" baseline="42145" dirty="0" smtClean="0">
                <a:latin typeface="Times New Roman"/>
                <a:cs typeface="Times New Roman"/>
              </a:rPr>
              <a:t> </a:t>
            </a:r>
            <a:r>
              <a:rPr sz="2500" spc="10" dirty="0" smtClean="0">
                <a:latin typeface="Times New Roman"/>
                <a:cs typeface="Times New Roman"/>
              </a:rPr>
              <a:t>,</a:t>
            </a:r>
            <a:r>
              <a:rPr sz="2500" spc="-15" dirty="0" smtClean="0">
                <a:latin typeface="Times New Roman"/>
                <a:cs typeface="Times New Roman"/>
              </a:rPr>
              <a:t> </a:t>
            </a:r>
            <a:r>
              <a:rPr sz="2500" spc="10" dirty="0" smtClean="0">
                <a:latin typeface="Times New Roman"/>
                <a:cs typeface="Times New Roman"/>
              </a:rPr>
              <a:t>t</a:t>
            </a:r>
            <a:r>
              <a:rPr sz="2500" spc="-10" dirty="0" smtClean="0">
                <a:latin typeface="Times New Roman"/>
                <a:cs typeface="Times New Roman"/>
              </a:rPr>
              <a:t>h</a:t>
            </a:r>
            <a:r>
              <a:rPr sz="2500" spc="20" dirty="0" smtClean="0">
                <a:latin typeface="Times New Roman"/>
                <a:cs typeface="Times New Roman"/>
              </a:rPr>
              <a:t>e</a:t>
            </a:r>
            <a:r>
              <a:rPr sz="2500" spc="-40" dirty="0" smtClean="0">
                <a:latin typeface="Times New Roman"/>
                <a:cs typeface="Times New Roman"/>
              </a:rPr>
              <a:t> </a:t>
            </a:r>
            <a:r>
              <a:rPr sz="2500" spc="-20" dirty="0" smtClean="0">
                <a:latin typeface="Times New Roman"/>
                <a:cs typeface="Times New Roman"/>
              </a:rPr>
              <a:t>er</a:t>
            </a:r>
            <a:r>
              <a:rPr sz="2500" spc="-5" dirty="0" smtClean="0">
                <a:latin typeface="Times New Roman"/>
                <a:cs typeface="Times New Roman"/>
              </a:rPr>
              <a:t>o</a:t>
            </a:r>
            <a:r>
              <a:rPr sz="2500" dirty="0" smtClean="0">
                <a:latin typeface="Times New Roman"/>
                <a:cs typeface="Times New Roman"/>
              </a:rPr>
              <a:t>s</a:t>
            </a:r>
            <a:r>
              <a:rPr sz="2500" spc="10" dirty="0" smtClean="0">
                <a:latin typeface="Times New Roman"/>
                <a:cs typeface="Times New Roman"/>
              </a:rPr>
              <a:t>i</a:t>
            </a:r>
            <a:r>
              <a:rPr sz="2500" spc="-10" dirty="0" smtClean="0">
                <a:latin typeface="Times New Roman"/>
                <a:cs typeface="Times New Roman"/>
              </a:rPr>
              <a:t>o</a:t>
            </a:r>
            <a:r>
              <a:rPr sz="2500" spc="25" dirty="0" smtClean="0">
                <a:latin typeface="Times New Roman"/>
                <a:cs typeface="Times New Roman"/>
              </a:rPr>
              <a:t>n</a:t>
            </a:r>
            <a:r>
              <a:rPr sz="2500" spc="-30" dirty="0" smtClean="0">
                <a:latin typeface="Times New Roman"/>
                <a:cs typeface="Times New Roman"/>
              </a:rPr>
              <a:t> </a:t>
            </a:r>
            <a:r>
              <a:rPr sz="2500" spc="-5" dirty="0" smtClean="0">
                <a:latin typeface="Times New Roman"/>
                <a:cs typeface="Times New Roman"/>
              </a:rPr>
              <a:t>o</a:t>
            </a:r>
            <a:r>
              <a:rPr sz="2500" spc="15" dirty="0" smtClean="0">
                <a:latin typeface="Times New Roman"/>
                <a:cs typeface="Times New Roman"/>
              </a:rPr>
              <a:t>f</a:t>
            </a:r>
            <a:r>
              <a:rPr sz="2500" spc="-55" dirty="0" smtClean="0">
                <a:latin typeface="Times New Roman"/>
                <a:cs typeface="Times New Roman"/>
              </a:rPr>
              <a:t> </a:t>
            </a:r>
            <a:r>
              <a:rPr sz="2500" i="1" spc="30" dirty="0" smtClean="0">
                <a:latin typeface="Times New Roman"/>
                <a:cs typeface="Times New Roman"/>
              </a:rPr>
              <a:t>A</a:t>
            </a:r>
            <a:r>
              <a:rPr sz="2500" i="1" spc="10" dirty="0" smtClean="0">
                <a:latin typeface="Times New Roman"/>
                <a:cs typeface="Times New Roman"/>
              </a:rPr>
              <a:t> </a:t>
            </a:r>
            <a:r>
              <a:rPr sz="2500" spc="-5" dirty="0" smtClean="0">
                <a:latin typeface="Times New Roman"/>
                <a:cs typeface="Times New Roman"/>
              </a:rPr>
              <a:t>b</a:t>
            </a:r>
            <a:r>
              <a:rPr sz="2500" spc="25" dirty="0" smtClean="0">
                <a:latin typeface="Times New Roman"/>
                <a:cs typeface="Times New Roman"/>
              </a:rPr>
              <a:t>y</a:t>
            </a:r>
            <a:r>
              <a:rPr sz="2500" spc="-114" dirty="0" smtClean="0">
                <a:latin typeface="Times New Roman"/>
                <a:cs typeface="Times New Roman"/>
              </a:rPr>
              <a:t> </a:t>
            </a:r>
            <a:r>
              <a:rPr sz="2500" i="1" spc="40" dirty="0" smtClean="0">
                <a:latin typeface="Times New Roman"/>
                <a:cs typeface="Times New Roman"/>
              </a:rPr>
              <a:t>B</a:t>
            </a:r>
            <a:r>
              <a:rPr sz="2500" spc="10" dirty="0" smtClean="0">
                <a:latin typeface="Times New Roman"/>
                <a:cs typeface="Times New Roman"/>
              </a:rPr>
              <a:t>,</a:t>
            </a:r>
            <a:r>
              <a:rPr sz="2500" spc="-15" dirty="0" smtClean="0">
                <a:latin typeface="Times New Roman"/>
                <a:cs typeface="Times New Roman"/>
              </a:rPr>
              <a:t> </a:t>
            </a:r>
            <a:r>
              <a:rPr sz="2500" spc="-5" dirty="0" smtClean="0">
                <a:latin typeface="Times New Roman"/>
                <a:cs typeface="Times New Roman"/>
              </a:rPr>
              <a:t>d</a:t>
            </a:r>
            <a:r>
              <a:rPr sz="2500" spc="-20" dirty="0" smtClean="0">
                <a:latin typeface="Times New Roman"/>
                <a:cs typeface="Times New Roman"/>
              </a:rPr>
              <a:t>e</a:t>
            </a:r>
            <a:r>
              <a:rPr sz="2500" spc="-5" dirty="0" smtClean="0">
                <a:latin typeface="Times New Roman"/>
                <a:cs typeface="Times New Roman"/>
              </a:rPr>
              <a:t>no</a:t>
            </a:r>
            <a:r>
              <a:rPr sz="2500" spc="10" dirty="0" smtClean="0">
                <a:latin typeface="Times New Roman"/>
                <a:cs typeface="Times New Roman"/>
              </a:rPr>
              <a:t>t</a:t>
            </a:r>
            <a:r>
              <a:rPr sz="2500" spc="-25" dirty="0" smtClean="0">
                <a:latin typeface="Times New Roman"/>
                <a:cs typeface="Times New Roman"/>
              </a:rPr>
              <a:t>e</a:t>
            </a:r>
            <a:r>
              <a:rPr sz="2500" spc="25" dirty="0" smtClean="0">
                <a:latin typeface="Times New Roman"/>
                <a:cs typeface="Times New Roman"/>
              </a:rPr>
              <a:t>d</a:t>
            </a:r>
            <a:r>
              <a:rPr sz="2500" spc="-45" dirty="0" smtClean="0">
                <a:latin typeface="Times New Roman"/>
                <a:cs typeface="Times New Roman"/>
              </a:rPr>
              <a:t> </a:t>
            </a:r>
            <a:r>
              <a:rPr sz="2500" i="1" spc="30" dirty="0" smtClean="0">
                <a:latin typeface="Times New Roman"/>
                <a:cs typeface="Times New Roman"/>
              </a:rPr>
              <a:t>A</a:t>
            </a:r>
            <a:r>
              <a:rPr lang="en-IN" sz="2500" i="1" spc="30" dirty="0" smtClean="0">
                <a:latin typeface="Times New Roman"/>
                <a:cs typeface="Times New Roman"/>
              </a:rPr>
              <a:t>	</a:t>
            </a:r>
            <a:r>
              <a:rPr sz="2500" i="1" spc="45" dirty="0" smtClean="0">
                <a:latin typeface="Times New Roman"/>
                <a:cs typeface="Times New Roman"/>
              </a:rPr>
              <a:t>B</a:t>
            </a:r>
            <a:r>
              <a:rPr sz="2500" spc="10" dirty="0" smtClean="0">
                <a:latin typeface="Times New Roman"/>
                <a:cs typeface="Times New Roman"/>
              </a:rPr>
              <a:t>,  </a:t>
            </a:r>
            <a:r>
              <a:rPr sz="2500" spc="-5" dirty="0" smtClean="0">
                <a:latin typeface="Times New Roman"/>
                <a:cs typeface="Times New Roman"/>
              </a:rPr>
              <a:t>defined</a:t>
            </a:r>
            <a:r>
              <a:rPr lang="en-IN" sz="2500" spc="-5" dirty="0" smtClean="0">
                <a:latin typeface="Times New Roman"/>
                <a:cs typeface="Times New Roman"/>
              </a:rPr>
              <a:t> as </a:t>
            </a:r>
            <a:endParaRPr sz="2500" dirty="0" smtClean="0">
              <a:latin typeface="Times New Roman"/>
              <a:cs typeface="Times New Roman"/>
            </a:endParaRPr>
          </a:p>
          <a:p>
            <a:pPr marL="1552575">
              <a:lnSpc>
                <a:spcPct val="100000"/>
              </a:lnSpc>
              <a:spcBef>
                <a:spcPts val="150"/>
              </a:spcBef>
              <a:tabLst>
                <a:tab pos="2068195" algn="l"/>
              </a:tabLst>
            </a:pPr>
            <a:r>
              <a:rPr sz="2500" i="1" spc="30" dirty="0" smtClean="0">
                <a:latin typeface="Times New Roman"/>
                <a:cs typeface="Times New Roman"/>
              </a:rPr>
              <a:t>A</a:t>
            </a:r>
            <a:r>
              <a:rPr sz="2500" i="1" spc="30" dirty="0">
                <a:latin typeface="Times New Roman"/>
                <a:cs typeface="Times New Roman"/>
              </a:rPr>
              <a:t>	B</a:t>
            </a:r>
            <a:r>
              <a:rPr sz="2500" i="1" spc="-30" dirty="0">
                <a:latin typeface="Times New Roman"/>
                <a:cs typeface="Times New Roman"/>
              </a:rPr>
              <a:t> </a:t>
            </a:r>
            <a:r>
              <a:rPr sz="2500" spc="25" dirty="0">
                <a:latin typeface="Symbol"/>
                <a:cs typeface="Symbol"/>
              </a:rPr>
              <a:t></a:t>
            </a:r>
            <a:r>
              <a:rPr sz="2500" spc="-270" dirty="0">
                <a:latin typeface="Times New Roman"/>
                <a:cs typeface="Times New Roman"/>
              </a:rPr>
              <a:t> </a:t>
            </a:r>
            <a:r>
              <a:rPr sz="4950" spc="-434" baseline="-3367" dirty="0" smtClean="0">
                <a:latin typeface="Symbol"/>
                <a:cs typeface="Symbol"/>
              </a:rPr>
              <a:t></a:t>
            </a:r>
            <a:r>
              <a:rPr lang="en-IN" sz="4950" spc="-434" baseline="-3367" dirty="0" smtClean="0">
                <a:latin typeface="Symbol"/>
                <a:cs typeface="Symbol"/>
              </a:rPr>
              <a:t> </a:t>
            </a:r>
            <a:r>
              <a:rPr sz="2500" i="1" spc="15" dirty="0" smtClean="0">
                <a:latin typeface="Times New Roman"/>
                <a:cs typeface="Times New Roman"/>
              </a:rPr>
              <a:t>z</a:t>
            </a:r>
            <a:r>
              <a:rPr sz="2500" i="1" spc="-130" dirty="0" smtClean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|</a:t>
            </a:r>
            <a:r>
              <a:rPr sz="2500" spc="-204" dirty="0">
                <a:latin typeface="Times New Roman"/>
                <a:cs typeface="Times New Roman"/>
              </a:rPr>
              <a:t> </a:t>
            </a:r>
            <a:r>
              <a:rPr sz="2500" spc="135" dirty="0">
                <a:latin typeface="Times New Roman"/>
                <a:cs typeface="Times New Roman"/>
              </a:rPr>
              <a:t>(</a:t>
            </a:r>
            <a:r>
              <a:rPr sz="2500" i="1" spc="70" dirty="0">
                <a:latin typeface="Times New Roman"/>
                <a:cs typeface="Times New Roman"/>
              </a:rPr>
              <a:t>B</a:t>
            </a:r>
            <a:r>
              <a:rPr sz="2500" spc="110" dirty="0">
                <a:latin typeface="Times New Roman"/>
                <a:cs typeface="Times New Roman"/>
              </a:rPr>
              <a:t>)</a:t>
            </a:r>
            <a:r>
              <a:rPr sz="2175" i="1" spc="15" baseline="-24904" dirty="0">
                <a:latin typeface="Times New Roman"/>
                <a:cs typeface="Times New Roman"/>
              </a:rPr>
              <a:t>Z</a:t>
            </a:r>
            <a:r>
              <a:rPr sz="2175" i="1" baseline="-24904" dirty="0">
                <a:latin typeface="Times New Roman"/>
                <a:cs typeface="Times New Roman"/>
              </a:rPr>
              <a:t>  </a:t>
            </a:r>
            <a:r>
              <a:rPr sz="2175" i="1" spc="-217" baseline="-24904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</a:t>
            </a:r>
            <a:r>
              <a:rPr sz="2500" spc="114" dirty="0">
                <a:latin typeface="Times New Roman"/>
                <a:cs typeface="Times New Roman"/>
              </a:rPr>
              <a:t> </a:t>
            </a:r>
            <a:r>
              <a:rPr sz="2500" i="1" spc="-175" dirty="0">
                <a:latin typeface="Times New Roman"/>
                <a:cs typeface="Times New Roman"/>
              </a:rPr>
              <a:t>A</a:t>
            </a:r>
            <a:r>
              <a:rPr sz="4950" spc="-569" baseline="-3367" dirty="0">
                <a:latin typeface="Symbol"/>
                <a:cs typeface="Symbol"/>
              </a:rPr>
              <a:t></a:t>
            </a:r>
            <a:endParaRPr sz="4950" baseline="-3367" dirty="0">
              <a:latin typeface="Symbol"/>
              <a:cs typeface="Symbol"/>
            </a:endParaRPr>
          </a:p>
          <a:p>
            <a:pPr marL="266065">
              <a:lnSpc>
                <a:spcPts val="2695"/>
              </a:lnSpc>
              <a:spcBef>
                <a:spcPts val="3410"/>
              </a:spcBef>
            </a:pPr>
            <a:r>
              <a:rPr sz="2300" spc="30" dirty="0">
                <a:latin typeface="Times New Roman"/>
                <a:cs typeface="Times New Roman"/>
              </a:rPr>
              <a:t>The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set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spc="20" dirty="0">
                <a:latin typeface="Times New Roman"/>
                <a:cs typeface="Times New Roman"/>
              </a:rPr>
              <a:t>of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all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points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i="1" spc="35" dirty="0">
                <a:latin typeface="Times New Roman"/>
                <a:cs typeface="Times New Roman"/>
              </a:rPr>
              <a:t>z</a:t>
            </a:r>
            <a:r>
              <a:rPr sz="2300" i="1" spc="14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such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that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i="1" spc="25" dirty="0" smtClean="0">
                <a:latin typeface="Times New Roman"/>
                <a:cs typeface="Times New Roman"/>
              </a:rPr>
              <a:t>B</a:t>
            </a:r>
            <a:r>
              <a:rPr sz="2300" spc="-20" dirty="0" smtClean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translated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spc="25" dirty="0">
                <a:latin typeface="Times New Roman"/>
                <a:cs typeface="Times New Roman"/>
              </a:rPr>
              <a:t>by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2300" i="1" spc="50" dirty="0">
                <a:latin typeface="Times New Roman"/>
                <a:cs typeface="Times New Roman"/>
              </a:rPr>
              <a:t>z</a:t>
            </a:r>
            <a:r>
              <a:rPr sz="2300" spc="50" dirty="0">
                <a:latin typeface="Times New Roman"/>
                <a:cs typeface="Times New Roman"/>
              </a:rPr>
              <a:t>,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20" dirty="0">
                <a:latin typeface="Times New Roman"/>
                <a:cs typeface="Times New Roman"/>
              </a:rPr>
              <a:t>is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contained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spc="25" dirty="0">
                <a:latin typeface="Times New Roman"/>
                <a:cs typeface="Times New Roman"/>
              </a:rPr>
              <a:t>by</a:t>
            </a:r>
            <a:r>
              <a:rPr sz="2300" spc="-110" dirty="0">
                <a:latin typeface="Times New Roman"/>
                <a:cs typeface="Times New Roman"/>
              </a:rPr>
              <a:t> </a:t>
            </a:r>
            <a:r>
              <a:rPr sz="2300" i="1" spc="-65" dirty="0">
                <a:latin typeface="Times New Roman"/>
                <a:cs typeface="Times New Roman"/>
              </a:rPr>
              <a:t>A</a:t>
            </a:r>
            <a:r>
              <a:rPr sz="2300" spc="-65" dirty="0">
                <a:latin typeface="Times New Roman"/>
                <a:cs typeface="Times New Roman"/>
              </a:rPr>
              <a:t>.</a:t>
            </a:r>
            <a:endParaRPr sz="2300" dirty="0">
              <a:latin typeface="Times New Roman"/>
              <a:cs typeface="Times New Roman"/>
            </a:endParaRPr>
          </a:p>
          <a:p>
            <a:pPr marL="1727835">
              <a:lnSpc>
                <a:spcPts val="2510"/>
              </a:lnSpc>
              <a:tabLst>
                <a:tab pos="2322195" algn="l"/>
                <a:tab pos="4999355" algn="l"/>
              </a:tabLst>
            </a:pPr>
            <a:endParaRPr lang="en-IN" sz="2850" i="1" spc="25" dirty="0" smtClean="0">
              <a:latin typeface="Times New Roman"/>
              <a:cs typeface="Times New Roman"/>
            </a:endParaRPr>
          </a:p>
          <a:p>
            <a:pPr marL="1727835">
              <a:lnSpc>
                <a:spcPts val="2510"/>
              </a:lnSpc>
              <a:tabLst>
                <a:tab pos="2322195" algn="l"/>
                <a:tab pos="4999355" algn="l"/>
              </a:tabLst>
            </a:pPr>
            <a:r>
              <a:rPr sz="2850" i="1" spc="25" dirty="0" smtClean="0">
                <a:latin typeface="Times New Roman"/>
                <a:cs typeface="Times New Roman"/>
              </a:rPr>
              <a:t>A</a:t>
            </a:r>
            <a:r>
              <a:rPr sz="2850" i="1" spc="25" dirty="0">
                <a:latin typeface="Times New Roman"/>
                <a:cs typeface="Times New Roman"/>
              </a:rPr>
              <a:t>	B </a:t>
            </a:r>
            <a:r>
              <a:rPr sz="2850" spc="20" dirty="0">
                <a:latin typeface="Symbol"/>
                <a:cs typeface="Symbol"/>
              </a:rPr>
              <a:t></a:t>
            </a:r>
            <a:r>
              <a:rPr sz="2850" spc="-280" dirty="0">
                <a:latin typeface="Times New Roman"/>
                <a:cs typeface="Times New Roman"/>
              </a:rPr>
              <a:t> </a:t>
            </a:r>
            <a:r>
              <a:rPr sz="6750" spc="-997" baseline="-4320" dirty="0" smtClean="0">
                <a:latin typeface="Symbol"/>
                <a:cs typeface="Symbol"/>
              </a:rPr>
              <a:t></a:t>
            </a:r>
            <a:r>
              <a:rPr lang="en-IN" sz="6750" spc="-997" baseline="-4320" dirty="0" smtClean="0">
                <a:latin typeface="Symbol"/>
                <a:cs typeface="Symbol"/>
              </a:rPr>
              <a:t> </a:t>
            </a:r>
            <a:r>
              <a:rPr sz="2850" i="1" spc="15" dirty="0" smtClean="0">
                <a:latin typeface="Times New Roman"/>
                <a:cs typeface="Times New Roman"/>
              </a:rPr>
              <a:t>z</a:t>
            </a:r>
            <a:r>
              <a:rPr sz="2850" i="1" spc="-130" dirty="0" smtClean="0">
                <a:latin typeface="Times New Roman"/>
                <a:cs typeface="Times New Roman"/>
              </a:rPr>
              <a:t> </a:t>
            </a:r>
            <a:r>
              <a:rPr sz="2850" spc="5" dirty="0">
                <a:latin typeface="Times New Roman"/>
                <a:cs typeface="Times New Roman"/>
              </a:rPr>
              <a:t>|</a:t>
            </a:r>
            <a:r>
              <a:rPr sz="2850" spc="-215" dirty="0">
                <a:latin typeface="Times New Roman"/>
                <a:cs typeface="Times New Roman"/>
              </a:rPr>
              <a:t> </a:t>
            </a:r>
            <a:r>
              <a:rPr sz="2800" spc="175" dirty="0">
                <a:latin typeface="Times New Roman"/>
                <a:cs typeface="Times New Roman"/>
              </a:rPr>
              <a:t>(</a:t>
            </a:r>
            <a:r>
              <a:rPr sz="2800" i="1" spc="95" dirty="0">
                <a:latin typeface="Times New Roman"/>
                <a:cs typeface="Times New Roman"/>
              </a:rPr>
              <a:t>B</a:t>
            </a:r>
            <a:r>
              <a:rPr sz="2800" spc="140" dirty="0">
                <a:latin typeface="Times New Roman"/>
                <a:cs typeface="Times New Roman"/>
              </a:rPr>
              <a:t>)</a:t>
            </a:r>
            <a:r>
              <a:rPr sz="2800" i="1" spc="15" baseline="-25252" dirty="0">
                <a:latin typeface="Times New Roman"/>
                <a:cs typeface="Times New Roman"/>
              </a:rPr>
              <a:t>Z</a:t>
            </a:r>
            <a:r>
              <a:rPr sz="2800" i="1" baseline="-25252" dirty="0">
                <a:latin typeface="Times New Roman"/>
                <a:cs typeface="Times New Roman"/>
              </a:rPr>
              <a:t> </a:t>
            </a:r>
            <a:r>
              <a:rPr sz="2800" i="1" spc="135" baseline="-25252" dirty="0">
                <a:latin typeface="Times New Roman"/>
                <a:cs typeface="Times New Roman"/>
              </a:rPr>
              <a:t> </a:t>
            </a:r>
            <a:r>
              <a:rPr sz="2850" spc="30" dirty="0">
                <a:latin typeface="Symbol"/>
                <a:cs typeface="Symbol"/>
              </a:rPr>
              <a:t></a:t>
            </a:r>
            <a:r>
              <a:rPr sz="2850" spc="-60" dirty="0">
                <a:latin typeface="Times New Roman"/>
                <a:cs typeface="Times New Roman"/>
              </a:rPr>
              <a:t> </a:t>
            </a:r>
            <a:r>
              <a:rPr sz="2800" i="1" spc="25" dirty="0" smtClean="0">
                <a:latin typeface="Times New Roman"/>
                <a:cs typeface="Times New Roman"/>
              </a:rPr>
              <a:t>A</a:t>
            </a:r>
            <a:r>
              <a:rPr lang="en-IN" sz="2800" i="1" spc="15" baseline="30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lang="en-IN" sz="2850" i="1" spc="25" dirty="0" smtClean="0">
                <a:latin typeface="Times New Roman"/>
                <a:cs typeface="Times New Roman"/>
              </a:rPr>
              <a:t> </a:t>
            </a:r>
            <a:r>
              <a:rPr sz="2850" spc="20" dirty="0" smtClean="0">
                <a:latin typeface="Symbol"/>
                <a:cs typeface="Symbol"/>
              </a:rPr>
              <a:t></a:t>
            </a:r>
            <a:r>
              <a:rPr sz="2850" spc="-145" dirty="0" smtClean="0">
                <a:latin typeface="Times New Roman"/>
                <a:cs typeface="Times New Roman"/>
              </a:rPr>
              <a:t> </a:t>
            </a:r>
            <a:r>
              <a:rPr sz="2850" spc="-80" dirty="0" smtClean="0">
                <a:latin typeface="Symbol"/>
                <a:cs typeface="Symbol"/>
              </a:rPr>
              <a:t></a:t>
            </a:r>
            <a:r>
              <a:rPr sz="6750" spc="-1192" baseline="-4320" dirty="0" smtClean="0">
                <a:latin typeface="Symbol"/>
                <a:cs typeface="Symbol"/>
              </a:rPr>
              <a:t></a:t>
            </a:r>
            <a:endParaRPr sz="16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287655" marR="226060" algn="just">
              <a:lnSpc>
                <a:spcPct val="100000"/>
              </a:lnSpc>
              <a:spcBef>
                <a:spcPts val="5"/>
              </a:spcBef>
            </a:pPr>
            <a:r>
              <a:rPr sz="2400" b="1" spc="-120" dirty="0" smtClean="0">
                <a:solidFill>
                  <a:srgbClr val="005DA1"/>
                </a:solidFill>
                <a:latin typeface="Arial"/>
                <a:cs typeface="Arial"/>
              </a:rPr>
              <a:t>In </a:t>
            </a:r>
            <a:r>
              <a:rPr sz="2400" b="1" spc="-190" dirty="0">
                <a:solidFill>
                  <a:srgbClr val="005DA1"/>
                </a:solidFill>
                <a:latin typeface="Arial"/>
                <a:cs typeface="Arial"/>
              </a:rPr>
              <a:t>other </a:t>
            </a:r>
            <a:r>
              <a:rPr sz="2400" b="1" spc="-170" dirty="0">
                <a:solidFill>
                  <a:srgbClr val="005DA1"/>
                </a:solidFill>
                <a:latin typeface="Arial"/>
                <a:cs typeface="Arial"/>
              </a:rPr>
              <a:t>words, </a:t>
            </a:r>
            <a:r>
              <a:rPr sz="2400" b="1" spc="-185" dirty="0">
                <a:solidFill>
                  <a:srgbClr val="005DA1"/>
                </a:solidFill>
                <a:latin typeface="Arial"/>
                <a:cs typeface="Arial"/>
              </a:rPr>
              <a:t>erosion </a:t>
            </a:r>
            <a:r>
              <a:rPr sz="2400" b="1" spc="-125" dirty="0">
                <a:solidFill>
                  <a:srgbClr val="005DA1"/>
                </a:solidFill>
                <a:latin typeface="Arial"/>
                <a:cs typeface="Arial"/>
              </a:rPr>
              <a:t>of</a:t>
            </a:r>
            <a:r>
              <a:rPr sz="2400" b="1" spc="-120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85" dirty="0">
                <a:solidFill>
                  <a:srgbClr val="005DA1"/>
                </a:solidFill>
                <a:latin typeface="Arial"/>
                <a:cs typeface="Arial"/>
              </a:rPr>
              <a:t>A </a:t>
            </a:r>
            <a:r>
              <a:rPr sz="2400" b="1" spc="-155" dirty="0">
                <a:solidFill>
                  <a:srgbClr val="005DA1"/>
                </a:solidFill>
                <a:latin typeface="Arial"/>
                <a:cs typeface="Arial"/>
              </a:rPr>
              <a:t>by </a:t>
            </a:r>
            <a:r>
              <a:rPr sz="2400" b="1" spc="-465" dirty="0">
                <a:solidFill>
                  <a:srgbClr val="005DA1"/>
                </a:solidFill>
                <a:latin typeface="Arial"/>
                <a:cs typeface="Arial"/>
              </a:rPr>
              <a:t>B</a:t>
            </a:r>
            <a:r>
              <a:rPr sz="2400" b="1" spc="-459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180" dirty="0">
                <a:solidFill>
                  <a:srgbClr val="005DA1"/>
                </a:solidFill>
                <a:latin typeface="Arial"/>
                <a:cs typeface="Arial"/>
              </a:rPr>
              <a:t>is </a:t>
            </a:r>
            <a:r>
              <a:rPr sz="2400" b="1" spc="-185" dirty="0">
                <a:solidFill>
                  <a:srgbClr val="005DA1"/>
                </a:solidFill>
                <a:latin typeface="Arial"/>
                <a:cs typeface="Arial"/>
              </a:rPr>
              <a:t>the </a:t>
            </a:r>
            <a:r>
              <a:rPr sz="2400" b="1" spc="-225" dirty="0">
                <a:solidFill>
                  <a:srgbClr val="005DA1"/>
                </a:solidFill>
                <a:latin typeface="Arial"/>
                <a:cs typeface="Arial"/>
              </a:rPr>
              <a:t>set</a:t>
            </a:r>
            <a:r>
              <a:rPr sz="2400" b="1" spc="-220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125" dirty="0">
                <a:solidFill>
                  <a:srgbClr val="005DA1"/>
                </a:solidFill>
                <a:latin typeface="Arial"/>
                <a:cs typeface="Arial"/>
              </a:rPr>
              <a:t>of </a:t>
            </a:r>
            <a:r>
              <a:rPr sz="2400" b="1" spc="-55" dirty="0">
                <a:solidFill>
                  <a:srgbClr val="005DA1"/>
                </a:solidFill>
                <a:latin typeface="Arial"/>
                <a:cs typeface="Arial"/>
              </a:rPr>
              <a:t>all </a:t>
            </a:r>
            <a:r>
              <a:rPr sz="2400" b="1" spc="-204" dirty="0">
                <a:solidFill>
                  <a:srgbClr val="005DA1"/>
                </a:solidFill>
                <a:latin typeface="Arial"/>
                <a:cs typeface="Arial"/>
              </a:rPr>
              <a:t>structuring </a:t>
            </a:r>
            <a:r>
              <a:rPr sz="2400" b="1" spc="-200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175" dirty="0">
                <a:solidFill>
                  <a:srgbClr val="005DA1"/>
                </a:solidFill>
                <a:latin typeface="Arial"/>
                <a:cs typeface="Arial"/>
              </a:rPr>
              <a:t>element </a:t>
            </a:r>
            <a:r>
              <a:rPr sz="2400" b="1" spc="-145" dirty="0">
                <a:solidFill>
                  <a:srgbClr val="005DA1"/>
                </a:solidFill>
                <a:latin typeface="Arial"/>
                <a:cs typeface="Arial"/>
              </a:rPr>
              <a:t>origin </a:t>
            </a:r>
            <a:r>
              <a:rPr sz="2400" b="1" spc="-175" dirty="0">
                <a:solidFill>
                  <a:srgbClr val="005DA1"/>
                </a:solidFill>
                <a:latin typeface="Arial"/>
                <a:cs typeface="Arial"/>
              </a:rPr>
              <a:t>locations </a:t>
            </a:r>
            <a:r>
              <a:rPr sz="2400" b="1" spc="-135" dirty="0">
                <a:solidFill>
                  <a:srgbClr val="005DA1"/>
                </a:solidFill>
                <a:latin typeface="Arial"/>
                <a:cs typeface="Arial"/>
              </a:rPr>
              <a:t>where </a:t>
            </a:r>
            <a:r>
              <a:rPr sz="2400" b="1" spc="-185" dirty="0">
                <a:solidFill>
                  <a:srgbClr val="005DA1"/>
                </a:solidFill>
                <a:latin typeface="Arial"/>
                <a:cs typeface="Arial"/>
              </a:rPr>
              <a:t>the </a:t>
            </a:r>
            <a:r>
              <a:rPr sz="2400" b="1" spc="-155" dirty="0">
                <a:solidFill>
                  <a:srgbClr val="005DA1"/>
                </a:solidFill>
                <a:latin typeface="Arial"/>
                <a:cs typeface="Arial"/>
              </a:rPr>
              <a:t>translated </a:t>
            </a:r>
            <a:r>
              <a:rPr sz="2400" b="1" spc="-465" dirty="0">
                <a:solidFill>
                  <a:srgbClr val="005DA1"/>
                </a:solidFill>
                <a:latin typeface="Arial"/>
                <a:cs typeface="Arial"/>
              </a:rPr>
              <a:t>B</a:t>
            </a:r>
            <a:r>
              <a:rPr sz="2400" b="1" spc="-459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005DA1"/>
                </a:solidFill>
                <a:latin typeface="Arial"/>
                <a:cs typeface="Arial"/>
              </a:rPr>
              <a:t>has no </a:t>
            </a:r>
            <a:r>
              <a:rPr sz="2400" b="1" spc="-140" dirty="0">
                <a:solidFill>
                  <a:srgbClr val="005DA1"/>
                </a:solidFill>
                <a:latin typeface="Arial"/>
                <a:cs typeface="Arial"/>
              </a:rPr>
              <a:t>overlap </a:t>
            </a:r>
            <a:r>
              <a:rPr sz="2400" b="1" spc="-135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95" dirty="0">
                <a:solidFill>
                  <a:srgbClr val="005DA1"/>
                </a:solidFill>
                <a:latin typeface="Arial"/>
                <a:cs typeface="Arial"/>
              </a:rPr>
              <a:t>with</a:t>
            </a:r>
            <a:r>
              <a:rPr sz="2400" b="1" spc="-25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185" dirty="0">
                <a:solidFill>
                  <a:srgbClr val="005DA1"/>
                </a:solidFill>
                <a:latin typeface="Arial"/>
                <a:cs typeface="Arial"/>
              </a:rPr>
              <a:t>the</a:t>
            </a:r>
            <a:r>
              <a:rPr sz="2400" b="1" spc="-35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200" dirty="0">
                <a:solidFill>
                  <a:srgbClr val="005DA1"/>
                </a:solidFill>
                <a:latin typeface="Arial"/>
                <a:cs typeface="Arial"/>
              </a:rPr>
              <a:t>back</a:t>
            </a:r>
            <a:r>
              <a:rPr sz="2400" b="1" spc="-210" dirty="0">
                <a:solidFill>
                  <a:srgbClr val="005DA1"/>
                </a:solidFill>
                <a:latin typeface="Arial"/>
                <a:cs typeface="Arial"/>
              </a:rPr>
              <a:t>g</a:t>
            </a:r>
            <a:r>
              <a:rPr sz="2400" b="1" spc="-195" dirty="0">
                <a:solidFill>
                  <a:srgbClr val="005DA1"/>
                </a:solidFill>
                <a:latin typeface="Arial"/>
                <a:cs typeface="Arial"/>
              </a:rPr>
              <a:t>round</a:t>
            </a:r>
            <a:r>
              <a:rPr sz="2400" b="1" spc="-20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165" dirty="0">
                <a:solidFill>
                  <a:srgbClr val="005DA1"/>
                </a:solidFill>
                <a:latin typeface="Arial"/>
                <a:cs typeface="Arial"/>
              </a:rPr>
              <a:t>o</a:t>
            </a:r>
            <a:r>
              <a:rPr sz="2400" b="1" spc="-85" dirty="0">
                <a:solidFill>
                  <a:srgbClr val="005DA1"/>
                </a:solidFill>
                <a:latin typeface="Arial"/>
                <a:cs typeface="Arial"/>
              </a:rPr>
              <a:t>f</a:t>
            </a:r>
            <a:r>
              <a:rPr sz="2400" b="1" spc="130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85" dirty="0">
                <a:solidFill>
                  <a:srgbClr val="005DA1"/>
                </a:solidFill>
                <a:latin typeface="Arial"/>
                <a:cs typeface="Arial"/>
              </a:rPr>
              <a:t>A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  <a:p>
            <a:pPr marL="287655" algn="just">
              <a:lnSpc>
                <a:spcPct val="100000"/>
              </a:lnSpc>
            </a:pPr>
            <a:r>
              <a:rPr sz="2400" b="1" spc="-225" dirty="0">
                <a:solidFill>
                  <a:srgbClr val="005DA1"/>
                </a:solidFill>
                <a:latin typeface="Arial"/>
                <a:cs typeface="Arial"/>
              </a:rPr>
              <a:t>Erosion</a:t>
            </a:r>
            <a:r>
              <a:rPr sz="2400" b="1" spc="-20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170" dirty="0">
                <a:solidFill>
                  <a:srgbClr val="005DA1"/>
                </a:solidFill>
                <a:latin typeface="Arial"/>
                <a:cs typeface="Arial"/>
              </a:rPr>
              <a:t>“shrinks”</a:t>
            </a:r>
            <a:r>
              <a:rPr sz="2400" b="1" spc="-30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235" dirty="0">
                <a:solidFill>
                  <a:srgbClr val="005DA1"/>
                </a:solidFill>
                <a:latin typeface="Arial"/>
                <a:cs typeface="Arial"/>
              </a:rPr>
              <a:t>o</a:t>
            </a:r>
            <a:r>
              <a:rPr sz="2400" b="1" spc="-150" dirty="0">
                <a:solidFill>
                  <a:srgbClr val="005DA1"/>
                </a:solidFill>
                <a:latin typeface="Arial"/>
                <a:cs typeface="Arial"/>
              </a:rPr>
              <a:t>r</a:t>
            </a:r>
            <a:r>
              <a:rPr sz="2400" b="1" spc="-30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160" dirty="0">
                <a:solidFill>
                  <a:srgbClr val="005DA1"/>
                </a:solidFill>
                <a:latin typeface="Arial"/>
                <a:cs typeface="Arial"/>
              </a:rPr>
              <a:t>“thin</a:t>
            </a:r>
            <a:r>
              <a:rPr sz="2400" b="1" spc="-200" dirty="0">
                <a:solidFill>
                  <a:srgbClr val="005DA1"/>
                </a:solidFill>
                <a:latin typeface="Arial"/>
                <a:cs typeface="Arial"/>
              </a:rPr>
              <a:t>s</a:t>
            </a:r>
            <a:r>
              <a:rPr sz="2400" b="1" spc="-55" dirty="0">
                <a:solidFill>
                  <a:srgbClr val="005DA1"/>
                </a:solidFill>
                <a:latin typeface="Arial"/>
                <a:cs typeface="Arial"/>
              </a:rPr>
              <a:t>”</a:t>
            </a:r>
            <a:r>
              <a:rPr sz="2400" b="1" spc="-15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210" dirty="0">
                <a:solidFill>
                  <a:srgbClr val="005DA1"/>
                </a:solidFill>
                <a:latin typeface="Arial"/>
                <a:cs typeface="Arial"/>
              </a:rPr>
              <a:t>objects</a:t>
            </a:r>
            <a:r>
              <a:rPr sz="2400" b="1" spc="-25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solidFill>
                  <a:srgbClr val="005DA1"/>
                </a:solidFill>
                <a:latin typeface="Arial"/>
                <a:cs typeface="Arial"/>
              </a:rPr>
              <a:t>in</a:t>
            </a:r>
            <a:r>
              <a:rPr sz="2400" b="1" spc="-25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005DA1"/>
                </a:solidFill>
                <a:latin typeface="Arial"/>
                <a:cs typeface="Arial"/>
              </a:rPr>
              <a:t>a</a:t>
            </a:r>
            <a:r>
              <a:rPr sz="2400" b="1" spc="-40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145" dirty="0">
                <a:solidFill>
                  <a:srgbClr val="005DA1"/>
                </a:solidFill>
                <a:latin typeface="Arial"/>
                <a:cs typeface="Arial"/>
              </a:rPr>
              <a:t>bina</a:t>
            </a:r>
            <a:r>
              <a:rPr sz="2400" b="1" spc="-60" dirty="0">
                <a:solidFill>
                  <a:srgbClr val="005DA1"/>
                </a:solidFill>
                <a:latin typeface="Arial"/>
                <a:cs typeface="Arial"/>
              </a:rPr>
              <a:t>r</a:t>
            </a:r>
            <a:r>
              <a:rPr sz="2400" b="1" spc="-65" dirty="0">
                <a:solidFill>
                  <a:srgbClr val="005DA1"/>
                </a:solidFill>
                <a:latin typeface="Arial"/>
                <a:cs typeface="Arial"/>
              </a:rPr>
              <a:t>y</a:t>
            </a:r>
            <a:r>
              <a:rPr sz="2400" b="1" spc="-30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solidFill>
                  <a:srgbClr val="005DA1"/>
                </a:solidFill>
                <a:latin typeface="Arial"/>
                <a:cs typeface="Arial"/>
              </a:rPr>
              <a:t>im</a:t>
            </a:r>
            <a:r>
              <a:rPr sz="2400" b="1" spc="-70" dirty="0">
                <a:solidFill>
                  <a:srgbClr val="005DA1"/>
                </a:solidFill>
                <a:latin typeface="Arial"/>
                <a:cs typeface="Arial"/>
              </a:rPr>
              <a:t>a</a:t>
            </a:r>
            <a:r>
              <a:rPr sz="2400" b="1" spc="-195" dirty="0">
                <a:solidFill>
                  <a:srgbClr val="005DA1"/>
                </a:solidFill>
                <a:latin typeface="Arial"/>
                <a:cs typeface="Arial"/>
              </a:rPr>
              <a:t>ge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17449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520" dirty="0">
                <a:solidFill>
                  <a:srgbClr val="003399"/>
                </a:solidFill>
                <a:latin typeface="Arial"/>
                <a:cs typeface="Arial"/>
              </a:rPr>
              <a:t>Ero</a:t>
            </a:r>
            <a:r>
              <a:rPr sz="4400" i="0" spc="-509" dirty="0">
                <a:solidFill>
                  <a:srgbClr val="003399"/>
                </a:solidFill>
                <a:latin typeface="Arial"/>
                <a:cs typeface="Arial"/>
              </a:rPr>
              <a:t>s</a:t>
            </a:r>
            <a:r>
              <a:rPr sz="4400" i="0" spc="-260" dirty="0">
                <a:solidFill>
                  <a:srgbClr val="003399"/>
                </a:solidFill>
                <a:latin typeface="Arial"/>
                <a:cs typeface="Arial"/>
              </a:rPr>
              <a:t>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30551" y="2747772"/>
            <a:ext cx="219710" cy="231775"/>
          </a:xfrm>
          <a:custGeom>
            <a:avLst/>
            <a:gdLst/>
            <a:ahLst/>
            <a:cxnLst/>
            <a:rect l="l" t="t" r="r" b="b"/>
            <a:pathLst>
              <a:path w="219710" h="231775">
                <a:moveTo>
                  <a:pt x="0" y="115824"/>
                </a:moveTo>
                <a:lnTo>
                  <a:pt x="8626" y="70723"/>
                </a:lnTo>
                <a:lnTo>
                  <a:pt x="32146" y="33909"/>
                </a:lnTo>
                <a:lnTo>
                  <a:pt x="67026" y="9096"/>
                </a:lnTo>
                <a:lnTo>
                  <a:pt x="109728" y="0"/>
                </a:lnTo>
                <a:lnTo>
                  <a:pt x="152429" y="9096"/>
                </a:lnTo>
                <a:lnTo>
                  <a:pt x="187309" y="33909"/>
                </a:lnTo>
                <a:lnTo>
                  <a:pt x="210829" y="70723"/>
                </a:lnTo>
                <a:lnTo>
                  <a:pt x="219456" y="115824"/>
                </a:lnTo>
                <a:lnTo>
                  <a:pt x="210829" y="160924"/>
                </a:lnTo>
                <a:lnTo>
                  <a:pt x="187309" y="197738"/>
                </a:lnTo>
                <a:lnTo>
                  <a:pt x="152429" y="222551"/>
                </a:lnTo>
                <a:lnTo>
                  <a:pt x="109728" y="231648"/>
                </a:lnTo>
                <a:lnTo>
                  <a:pt x="67026" y="222551"/>
                </a:lnTo>
                <a:lnTo>
                  <a:pt x="32146" y="197738"/>
                </a:lnTo>
                <a:lnTo>
                  <a:pt x="8626" y="160924"/>
                </a:lnTo>
                <a:lnTo>
                  <a:pt x="0" y="115824"/>
                </a:lnTo>
                <a:close/>
              </a:path>
              <a:path w="219710" h="231775">
                <a:moveTo>
                  <a:pt x="15240" y="117348"/>
                </a:moveTo>
                <a:lnTo>
                  <a:pt x="217931" y="11734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68640" y="1689281"/>
            <a:ext cx="219710" cy="231775"/>
          </a:xfrm>
          <a:custGeom>
            <a:avLst/>
            <a:gdLst/>
            <a:ahLst/>
            <a:cxnLst/>
            <a:rect l="l" t="t" r="r" b="b"/>
            <a:pathLst>
              <a:path w="219709" h="231775">
                <a:moveTo>
                  <a:pt x="0" y="115824"/>
                </a:moveTo>
                <a:lnTo>
                  <a:pt x="8626" y="70723"/>
                </a:lnTo>
                <a:lnTo>
                  <a:pt x="32146" y="33909"/>
                </a:lnTo>
                <a:lnTo>
                  <a:pt x="67026" y="9096"/>
                </a:lnTo>
                <a:lnTo>
                  <a:pt x="109727" y="0"/>
                </a:lnTo>
                <a:lnTo>
                  <a:pt x="152429" y="9096"/>
                </a:lnTo>
                <a:lnTo>
                  <a:pt x="187309" y="33909"/>
                </a:lnTo>
                <a:lnTo>
                  <a:pt x="210829" y="70723"/>
                </a:lnTo>
                <a:lnTo>
                  <a:pt x="219455" y="115824"/>
                </a:lnTo>
                <a:lnTo>
                  <a:pt x="210829" y="160924"/>
                </a:lnTo>
                <a:lnTo>
                  <a:pt x="187309" y="197738"/>
                </a:lnTo>
                <a:lnTo>
                  <a:pt x="152429" y="222551"/>
                </a:lnTo>
                <a:lnTo>
                  <a:pt x="109727" y="231648"/>
                </a:lnTo>
                <a:lnTo>
                  <a:pt x="67026" y="222551"/>
                </a:lnTo>
                <a:lnTo>
                  <a:pt x="32146" y="197738"/>
                </a:lnTo>
                <a:lnTo>
                  <a:pt x="8626" y="160924"/>
                </a:lnTo>
                <a:lnTo>
                  <a:pt x="0" y="115824"/>
                </a:lnTo>
                <a:close/>
              </a:path>
              <a:path w="219709" h="231775">
                <a:moveTo>
                  <a:pt x="16763" y="117348"/>
                </a:moveTo>
                <a:lnTo>
                  <a:pt x="217931" y="11734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71344" y="4114800"/>
            <a:ext cx="219710" cy="231775"/>
          </a:xfrm>
          <a:custGeom>
            <a:avLst/>
            <a:gdLst/>
            <a:ahLst/>
            <a:cxnLst/>
            <a:rect l="l" t="t" r="r" b="b"/>
            <a:pathLst>
              <a:path w="219710" h="231775">
                <a:moveTo>
                  <a:pt x="0" y="115824"/>
                </a:moveTo>
                <a:lnTo>
                  <a:pt x="8626" y="70723"/>
                </a:lnTo>
                <a:lnTo>
                  <a:pt x="32146" y="33908"/>
                </a:lnTo>
                <a:lnTo>
                  <a:pt x="67026" y="9096"/>
                </a:lnTo>
                <a:lnTo>
                  <a:pt x="109728" y="0"/>
                </a:lnTo>
                <a:lnTo>
                  <a:pt x="152429" y="9096"/>
                </a:lnTo>
                <a:lnTo>
                  <a:pt x="187309" y="33909"/>
                </a:lnTo>
                <a:lnTo>
                  <a:pt x="210829" y="70723"/>
                </a:lnTo>
                <a:lnTo>
                  <a:pt x="219456" y="115824"/>
                </a:lnTo>
                <a:lnTo>
                  <a:pt x="210829" y="160924"/>
                </a:lnTo>
                <a:lnTo>
                  <a:pt x="187309" y="197739"/>
                </a:lnTo>
                <a:lnTo>
                  <a:pt x="152429" y="222551"/>
                </a:lnTo>
                <a:lnTo>
                  <a:pt x="109728" y="231648"/>
                </a:lnTo>
                <a:lnTo>
                  <a:pt x="67026" y="222551"/>
                </a:lnTo>
                <a:lnTo>
                  <a:pt x="32146" y="197738"/>
                </a:lnTo>
                <a:lnTo>
                  <a:pt x="8626" y="160924"/>
                </a:lnTo>
                <a:lnTo>
                  <a:pt x="0" y="115824"/>
                </a:lnTo>
                <a:close/>
              </a:path>
              <a:path w="219710" h="231775">
                <a:moveTo>
                  <a:pt x="16763" y="117348"/>
                </a:moveTo>
                <a:lnTo>
                  <a:pt x="217931" y="11734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7698"/>
            <a:ext cx="79178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595" dirty="0">
                <a:solidFill>
                  <a:srgbClr val="003399"/>
                </a:solidFill>
                <a:latin typeface="Arial"/>
                <a:cs typeface="Arial"/>
              </a:rPr>
              <a:t>S</a:t>
            </a:r>
            <a:r>
              <a:rPr sz="4000" i="0" spc="-48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000" i="0" spc="-295" dirty="0">
                <a:solidFill>
                  <a:srgbClr val="003399"/>
                </a:solidFill>
                <a:latin typeface="Arial"/>
                <a:cs typeface="Arial"/>
              </a:rPr>
              <a:t>t</a:t>
            </a:r>
            <a:r>
              <a:rPr sz="4000" i="0" spc="-6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000" i="0" spc="-430" dirty="0">
                <a:solidFill>
                  <a:srgbClr val="003399"/>
                </a:solidFill>
                <a:latin typeface="Arial"/>
                <a:cs typeface="Arial"/>
              </a:rPr>
              <a:t>T</a:t>
            </a:r>
            <a:r>
              <a:rPr sz="4000" i="0" spc="-425" dirty="0">
                <a:solidFill>
                  <a:srgbClr val="003399"/>
                </a:solidFill>
                <a:latin typeface="Arial"/>
                <a:cs typeface="Arial"/>
              </a:rPr>
              <a:t>h</a:t>
            </a:r>
            <a:r>
              <a:rPr sz="4000" i="0" spc="-30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000" i="0" spc="-330" dirty="0">
                <a:solidFill>
                  <a:srgbClr val="003399"/>
                </a:solidFill>
                <a:latin typeface="Arial"/>
                <a:cs typeface="Arial"/>
              </a:rPr>
              <a:t>o</a:t>
            </a:r>
            <a:r>
              <a:rPr sz="4000" i="0" spc="-235" dirty="0">
                <a:solidFill>
                  <a:srgbClr val="003399"/>
                </a:solidFill>
                <a:latin typeface="Arial"/>
                <a:cs typeface="Arial"/>
              </a:rPr>
              <a:t>r</a:t>
            </a:r>
            <a:r>
              <a:rPr sz="4000" i="0" spc="-200" dirty="0">
                <a:solidFill>
                  <a:srgbClr val="003399"/>
                </a:solidFill>
                <a:latin typeface="Arial"/>
                <a:cs typeface="Arial"/>
              </a:rPr>
              <a:t>y:</a:t>
            </a:r>
            <a:r>
              <a:rPr sz="4000" i="0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000" i="0" spc="-370" dirty="0">
                <a:solidFill>
                  <a:srgbClr val="003399"/>
                </a:solidFill>
                <a:latin typeface="Arial"/>
                <a:cs typeface="Arial"/>
              </a:rPr>
              <a:t>D</a:t>
            </a:r>
            <a:r>
              <a:rPr sz="4000" i="0" spc="-175" dirty="0">
                <a:solidFill>
                  <a:srgbClr val="003399"/>
                </a:solidFill>
                <a:latin typeface="Arial"/>
                <a:cs typeface="Arial"/>
              </a:rPr>
              <a:t>efi</a:t>
            </a:r>
            <a:r>
              <a:rPr sz="4000" i="0" spc="-265" dirty="0">
                <a:solidFill>
                  <a:srgbClr val="003399"/>
                </a:solidFill>
                <a:latin typeface="Arial"/>
                <a:cs typeface="Arial"/>
              </a:rPr>
              <a:t>n</a:t>
            </a:r>
            <a:r>
              <a:rPr sz="4000" i="0" spc="-155" dirty="0">
                <a:solidFill>
                  <a:srgbClr val="003399"/>
                </a:solidFill>
                <a:latin typeface="Arial"/>
                <a:cs typeface="Arial"/>
              </a:rPr>
              <a:t>it</a:t>
            </a:r>
            <a:r>
              <a:rPr sz="4000" i="0" spc="-130" dirty="0">
                <a:solidFill>
                  <a:srgbClr val="003399"/>
                </a:solidFill>
                <a:latin typeface="Arial"/>
                <a:cs typeface="Arial"/>
              </a:rPr>
              <a:t>i</a:t>
            </a:r>
            <a:r>
              <a:rPr sz="4000" i="0" spc="-390" dirty="0">
                <a:solidFill>
                  <a:srgbClr val="003399"/>
                </a:solidFill>
                <a:latin typeface="Arial"/>
                <a:cs typeface="Arial"/>
              </a:rPr>
              <a:t>ons</a:t>
            </a:r>
            <a:r>
              <a:rPr sz="4000" i="0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000" i="0" spc="-254" dirty="0">
                <a:solidFill>
                  <a:srgbClr val="003399"/>
                </a:solidFill>
                <a:latin typeface="Arial"/>
                <a:cs typeface="Arial"/>
              </a:rPr>
              <a:t>and</a:t>
            </a:r>
            <a:r>
              <a:rPr sz="4000" i="0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000" i="0" spc="-254" dirty="0">
                <a:solidFill>
                  <a:srgbClr val="003399"/>
                </a:solidFill>
                <a:latin typeface="Arial"/>
                <a:cs typeface="Arial"/>
              </a:rPr>
              <a:t>N</a:t>
            </a:r>
            <a:r>
              <a:rPr sz="4000" i="0" spc="-204" dirty="0">
                <a:solidFill>
                  <a:srgbClr val="003399"/>
                </a:solidFill>
                <a:latin typeface="Arial"/>
                <a:cs typeface="Arial"/>
              </a:rPr>
              <a:t>o</a:t>
            </a:r>
            <a:r>
              <a:rPr sz="4000" i="0" spc="-155" dirty="0">
                <a:solidFill>
                  <a:srgbClr val="003399"/>
                </a:solidFill>
                <a:latin typeface="Arial"/>
                <a:cs typeface="Arial"/>
              </a:rPr>
              <a:t>t</a:t>
            </a:r>
            <a:r>
              <a:rPr sz="4000" i="0" spc="-175" dirty="0">
                <a:solidFill>
                  <a:srgbClr val="003399"/>
                </a:solidFill>
                <a:latin typeface="Arial"/>
                <a:cs typeface="Arial"/>
              </a:rPr>
              <a:t>ati</a:t>
            </a:r>
            <a:r>
              <a:rPr sz="4000" i="0" spc="-335" dirty="0">
                <a:solidFill>
                  <a:srgbClr val="003399"/>
                </a:solidFill>
                <a:latin typeface="Arial"/>
                <a:cs typeface="Arial"/>
              </a:rPr>
              <a:t>o</a:t>
            </a:r>
            <a:r>
              <a:rPr sz="4000" i="0" spc="-425" dirty="0">
                <a:solidFill>
                  <a:srgbClr val="003399"/>
                </a:solidFill>
                <a:latin typeface="Arial"/>
                <a:cs typeface="Arial"/>
              </a:rPr>
              <a:t>ns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690"/>
              </a:spcBef>
              <a:buClr>
                <a:srgbClr val="93B6D2"/>
              </a:buClr>
              <a:buSzPct val="80555"/>
              <a:buFont typeface="Segoe UI Symbol"/>
              <a:buChar char="⚫"/>
              <a:tabLst>
                <a:tab pos="295910" algn="l"/>
                <a:tab pos="296545" algn="l"/>
              </a:tabLst>
            </a:pPr>
            <a:r>
              <a:rPr spc="-355" dirty="0"/>
              <a:t>S</a:t>
            </a:r>
            <a:r>
              <a:rPr spc="-290" dirty="0"/>
              <a:t>ET</a:t>
            </a:r>
            <a:r>
              <a:rPr spc="-25" dirty="0"/>
              <a:t> </a:t>
            </a:r>
            <a:r>
              <a:rPr spc="-40" dirty="0"/>
              <a:t>(</a:t>
            </a:r>
            <a:r>
              <a:rPr b="0" spc="5" dirty="0">
                <a:latin typeface="Symbol"/>
                <a:cs typeface="Symbol"/>
              </a:rPr>
              <a:t></a:t>
            </a:r>
            <a:r>
              <a:rPr spc="-40" dirty="0"/>
              <a:t>)</a:t>
            </a:r>
          </a:p>
          <a:p>
            <a:pPr marL="570230" lvl="1" indent="-238125">
              <a:lnSpc>
                <a:spcPct val="100000"/>
              </a:lnSpc>
              <a:spcBef>
                <a:spcPts val="595"/>
              </a:spcBef>
              <a:buClr>
                <a:srgbClr val="93B6D2"/>
              </a:buClr>
              <a:buFont typeface="Verdana"/>
              <a:buChar char="◦"/>
              <a:tabLst>
                <a:tab pos="570230" algn="l"/>
                <a:tab pos="570865" algn="l"/>
              </a:tabLst>
            </a:pPr>
            <a:r>
              <a:rPr sz="1800" spc="-114" dirty="0">
                <a:latin typeface="Microsoft Sans Serif"/>
                <a:cs typeface="Microsoft Sans Serif"/>
              </a:rPr>
              <a:t>A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0" dirty="0">
                <a:latin typeface="Microsoft Sans Serif"/>
                <a:cs typeface="Microsoft Sans Serif"/>
              </a:rPr>
              <a:t>collection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of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objects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40" dirty="0">
                <a:latin typeface="Microsoft Sans Serif"/>
                <a:cs typeface="Microsoft Sans Serif"/>
              </a:rPr>
              <a:t>(elements)</a:t>
            </a:r>
            <a:endParaRPr sz="1800">
              <a:latin typeface="Microsoft Sans Serif"/>
              <a:cs typeface="Microsoft Sans Serif"/>
            </a:endParaRPr>
          </a:p>
          <a:p>
            <a:pPr marL="295910" indent="-283845">
              <a:lnSpc>
                <a:spcPct val="100000"/>
              </a:lnSpc>
              <a:spcBef>
                <a:spcPts val="610"/>
              </a:spcBef>
              <a:buClr>
                <a:srgbClr val="93B6D2"/>
              </a:buClr>
              <a:buSzPct val="80555"/>
              <a:buFont typeface="Segoe UI Symbol"/>
              <a:buChar char="⚫"/>
              <a:tabLst>
                <a:tab pos="295910" algn="l"/>
                <a:tab pos="296545" algn="l"/>
              </a:tabLst>
            </a:pPr>
            <a:r>
              <a:rPr spc="-120" dirty="0"/>
              <a:t>Me</a:t>
            </a:r>
            <a:r>
              <a:rPr spc="-150" dirty="0"/>
              <a:t>m</a:t>
            </a:r>
            <a:r>
              <a:rPr spc="-145" dirty="0"/>
              <a:t>be</a:t>
            </a:r>
            <a:r>
              <a:rPr spc="-140" dirty="0"/>
              <a:t>rship</a:t>
            </a:r>
            <a:r>
              <a:rPr spc="-75" dirty="0"/>
              <a:t> </a:t>
            </a:r>
            <a:r>
              <a:rPr spc="-40" dirty="0"/>
              <a:t>(</a:t>
            </a:r>
            <a:r>
              <a:rPr b="0" spc="10" dirty="0">
                <a:latin typeface="Symbol"/>
                <a:cs typeface="Symbol"/>
              </a:rPr>
              <a:t></a:t>
            </a:r>
            <a:r>
              <a:rPr spc="-40" dirty="0"/>
              <a:t>)</a:t>
            </a:r>
          </a:p>
          <a:p>
            <a:pPr marL="570230" marR="30480" lvl="1" indent="-238125">
              <a:lnSpc>
                <a:spcPct val="100000"/>
              </a:lnSpc>
              <a:spcBef>
                <a:spcPts val="600"/>
              </a:spcBef>
              <a:buClr>
                <a:srgbClr val="93B6D2"/>
              </a:buClr>
              <a:buFont typeface="Verdana"/>
              <a:buChar char="◦"/>
              <a:tabLst>
                <a:tab pos="570230" algn="l"/>
                <a:tab pos="570865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I</a:t>
            </a:r>
            <a:r>
              <a:rPr sz="1800" spc="-5" dirty="0">
                <a:latin typeface="Microsoft Sans Serif"/>
                <a:cs typeface="Microsoft Sans Serif"/>
              </a:rPr>
              <a:t>f</a:t>
            </a:r>
            <a:r>
              <a:rPr sz="1800" spc="8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Symbol"/>
                <a:cs typeface="Symbol"/>
              </a:rPr>
              <a:t>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Microsoft Sans Serif"/>
                <a:cs typeface="Microsoft Sans Serif"/>
              </a:rPr>
              <a:t>i</a:t>
            </a:r>
            <a:r>
              <a:rPr sz="1800" spc="-220" dirty="0">
                <a:latin typeface="Microsoft Sans Serif"/>
                <a:cs typeface="Microsoft Sans Serif"/>
              </a:rPr>
              <a:t>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14" dirty="0">
                <a:latin typeface="Microsoft Sans Serif"/>
                <a:cs typeface="Microsoft Sans Serif"/>
              </a:rPr>
              <a:t>an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25" dirty="0">
                <a:latin typeface="Microsoft Sans Serif"/>
                <a:cs typeface="Microsoft Sans Serif"/>
              </a:rPr>
              <a:t>element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35" dirty="0">
                <a:latin typeface="Microsoft Sans Serif"/>
                <a:cs typeface="Microsoft Sans Serif"/>
              </a:rPr>
              <a:t>(member</a:t>
            </a:r>
            <a:r>
              <a:rPr sz="1800" spc="-114" dirty="0">
                <a:latin typeface="Microsoft Sans Serif"/>
                <a:cs typeface="Microsoft Sans Serif"/>
              </a:rPr>
              <a:t>)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of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  </a:t>
            </a:r>
            <a:r>
              <a:rPr sz="1800" spc="-140" dirty="0">
                <a:latin typeface="Microsoft Sans Serif"/>
                <a:cs typeface="Microsoft Sans Serif"/>
              </a:rPr>
              <a:t>set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Symbol"/>
                <a:cs typeface="Symbol"/>
              </a:rPr>
              <a:t></a:t>
            </a:r>
            <a:r>
              <a:rPr sz="1800" spc="-110" dirty="0">
                <a:latin typeface="Microsoft Sans Serif"/>
                <a:cs typeface="Microsoft Sans Serif"/>
              </a:rPr>
              <a:t>,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40" dirty="0">
                <a:latin typeface="Microsoft Sans Serif"/>
                <a:cs typeface="Microsoft Sans Serif"/>
              </a:rPr>
              <a:t>w</a:t>
            </a:r>
            <a:r>
              <a:rPr sz="1800" spc="-105" dirty="0">
                <a:latin typeface="Microsoft Sans Serif"/>
                <a:cs typeface="Microsoft Sans Serif"/>
              </a:rPr>
              <a:t>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ca</a:t>
            </a:r>
            <a:r>
              <a:rPr sz="1800" spc="-215" dirty="0">
                <a:latin typeface="Microsoft Sans Serif"/>
                <a:cs typeface="Microsoft Sans Serif"/>
              </a:rPr>
              <a:t>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writ</a:t>
            </a:r>
            <a:r>
              <a:rPr sz="1800" spc="-105" dirty="0">
                <a:latin typeface="Microsoft Sans Serif"/>
                <a:cs typeface="Microsoft Sans Serif"/>
              </a:rPr>
              <a:t>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Symbol"/>
                <a:cs typeface="Symbol"/>
              </a:rPr>
              <a:t>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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</a:t>
            </a:r>
            <a:endParaRPr sz="1800">
              <a:latin typeface="Symbol"/>
              <a:cs typeface="Symbol"/>
            </a:endParaRPr>
          </a:p>
          <a:p>
            <a:pPr marL="295910" indent="-283845">
              <a:lnSpc>
                <a:spcPct val="100000"/>
              </a:lnSpc>
              <a:spcBef>
                <a:spcPts val="600"/>
              </a:spcBef>
              <a:buClr>
                <a:srgbClr val="93B6D2"/>
              </a:buClr>
              <a:buSzPct val="80555"/>
              <a:buFont typeface="Segoe UI Symbol"/>
              <a:buChar char="⚫"/>
              <a:tabLst>
                <a:tab pos="295910" algn="l"/>
                <a:tab pos="296545" algn="l"/>
              </a:tabLst>
            </a:pPr>
            <a:r>
              <a:rPr spc="-210" dirty="0"/>
              <a:t>Subse</a:t>
            </a:r>
            <a:r>
              <a:rPr spc="-114" dirty="0"/>
              <a:t>t</a:t>
            </a:r>
            <a:r>
              <a:rPr spc="-40" dirty="0"/>
              <a:t> (</a:t>
            </a:r>
            <a:r>
              <a:rPr b="0" spc="10" dirty="0">
                <a:latin typeface="Symbol"/>
                <a:cs typeface="Symbol"/>
              </a:rPr>
              <a:t></a:t>
            </a:r>
            <a:r>
              <a:rPr spc="-40" dirty="0"/>
              <a:t>)</a:t>
            </a:r>
          </a:p>
          <a:p>
            <a:pPr marL="570230" marR="5080" lvl="1" indent="-238125">
              <a:lnSpc>
                <a:spcPct val="100200"/>
              </a:lnSpc>
              <a:spcBef>
                <a:spcPts val="585"/>
              </a:spcBef>
              <a:buClr>
                <a:srgbClr val="93B6D2"/>
              </a:buClr>
              <a:buFont typeface="Verdana"/>
              <a:buChar char="◦"/>
              <a:tabLst>
                <a:tab pos="570230" algn="l"/>
                <a:tab pos="570865" algn="l"/>
              </a:tabLst>
            </a:pPr>
            <a:r>
              <a:rPr sz="1800" spc="-145" dirty="0">
                <a:latin typeface="Microsoft Sans Serif"/>
                <a:cs typeface="Microsoft Sans Serif"/>
              </a:rPr>
              <a:t>Let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A,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305" dirty="0">
                <a:latin typeface="Microsoft Sans Serif"/>
                <a:cs typeface="Microsoft Sans Serif"/>
              </a:rPr>
              <a:t>B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re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t</a:t>
            </a:r>
            <a:r>
              <a:rPr sz="1800" spc="-125" dirty="0">
                <a:latin typeface="Microsoft Sans Serif"/>
                <a:cs typeface="Microsoft Sans Serif"/>
              </a:rPr>
              <a:t>w</a:t>
            </a:r>
            <a:r>
              <a:rPr sz="1800" spc="-105" dirty="0">
                <a:latin typeface="Microsoft Sans Serif"/>
                <a:cs typeface="Microsoft Sans Serif"/>
              </a:rPr>
              <a:t>o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75" dirty="0">
                <a:latin typeface="Microsoft Sans Serif"/>
                <a:cs typeface="Microsoft Sans Serif"/>
              </a:rPr>
              <a:t>set</a:t>
            </a:r>
            <a:r>
              <a:rPr sz="1800" spc="-210" dirty="0">
                <a:latin typeface="Microsoft Sans Serif"/>
                <a:cs typeface="Microsoft Sans Serif"/>
              </a:rPr>
              <a:t>s</a:t>
            </a:r>
            <a:r>
              <a:rPr sz="1800" spc="-110" dirty="0">
                <a:latin typeface="Microsoft Sans Serif"/>
                <a:cs typeface="Microsoft Sans Serif"/>
              </a:rPr>
              <a:t>.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</a:t>
            </a:r>
            <a:r>
              <a:rPr sz="1800" spc="-5" dirty="0">
                <a:latin typeface="Microsoft Sans Serif"/>
                <a:cs typeface="Microsoft Sans Serif"/>
              </a:rPr>
              <a:t>f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f</a:t>
            </a:r>
            <a:r>
              <a:rPr sz="1800" spc="-55" dirty="0">
                <a:latin typeface="Microsoft Sans Serif"/>
                <a:cs typeface="Microsoft Sans Serif"/>
              </a:rPr>
              <a:t>or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14" dirty="0">
                <a:latin typeface="Microsoft Sans Serif"/>
                <a:cs typeface="Microsoft Sans Serif"/>
              </a:rPr>
              <a:t>e</a:t>
            </a:r>
            <a:r>
              <a:rPr sz="1800" spc="-145" dirty="0">
                <a:latin typeface="Microsoft Sans Serif"/>
                <a:cs typeface="Microsoft Sans Serif"/>
              </a:rPr>
              <a:t>v</a:t>
            </a:r>
            <a:r>
              <a:rPr sz="1800" spc="-30" dirty="0">
                <a:latin typeface="Microsoft Sans Serif"/>
                <a:cs typeface="Microsoft Sans Serif"/>
              </a:rPr>
              <a:t>ery  </a:t>
            </a:r>
            <a:r>
              <a:rPr sz="1800" spc="-10" dirty="0">
                <a:latin typeface="Microsoft Sans Serif"/>
                <a:cs typeface="Microsoft Sans Serif"/>
              </a:rPr>
              <a:t>a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Symbol"/>
                <a:cs typeface="Symbol"/>
              </a:rPr>
              <a:t>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A,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40" dirty="0">
                <a:latin typeface="Microsoft Sans Serif"/>
                <a:cs typeface="Microsoft Sans Serif"/>
              </a:rPr>
              <a:t>w</a:t>
            </a:r>
            <a:r>
              <a:rPr sz="1800" spc="-105" dirty="0">
                <a:latin typeface="Microsoft Sans Serif"/>
                <a:cs typeface="Microsoft Sans Serif"/>
              </a:rPr>
              <a:t>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also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14" dirty="0">
                <a:latin typeface="Microsoft Sans Serif"/>
                <a:cs typeface="Microsoft Sans Serif"/>
              </a:rPr>
              <a:t>ha</a:t>
            </a:r>
            <a:r>
              <a:rPr sz="1800" spc="-140" dirty="0">
                <a:latin typeface="Microsoft Sans Serif"/>
                <a:cs typeface="Microsoft Sans Serif"/>
              </a:rPr>
              <a:t>v</a:t>
            </a:r>
            <a:r>
              <a:rPr sz="1800" spc="-105" dirty="0">
                <a:latin typeface="Microsoft Sans Serif"/>
                <a:cs typeface="Microsoft Sans Serif"/>
              </a:rPr>
              <a:t>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Symbol"/>
                <a:cs typeface="Symbol"/>
              </a:rPr>
              <a:t>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390" dirty="0">
                <a:latin typeface="Microsoft Sans Serif"/>
                <a:cs typeface="Microsoft Sans Serif"/>
              </a:rPr>
              <a:t>B</a:t>
            </a:r>
            <a:r>
              <a:rPr sz="1800" spc="-110" dirty="0">
                <a:latin typeface="Microsoft Sans Serif"/>
                <a:cs typeface="Microsoft Sans Serif"/>
              </a:rPr>
              <a:t>,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14" dirty="0">
                <a:latin typeface="Microsoft Sans Serif"/>
                <a:cs typeface="Microsoft Sans Serif"/>
              </a:rPr>
              <a:t>then  </a:t>
            </a:r>
            <a:r>
              <a:rPr sz="1800" spc="-75" dirty="0">
                <a:latin typeface="Microsoft Sans Serif"/>
                <a:cs typeface="Microsoft Sans Serif"/>
              </a:rPr>
              <a:t>t</a:t>
            </a:r>
            <a:r>
              <a:rPr sz="1800" spc="-145" dirty="0">
                <a:latin typeface="Microsoft Sans Serif"/>
                <a:cs typeface="Microsoft Sans Serif"/>
              </a:rPr>
              <a:t>h</a:t>
            </a:r>
            <a:r>
              <a:rPr sz="1800" spc="-105" dirty="0">
                <a:latin typeface="Microsoft Sans Serif"/>
                <a:cs typeface="Microsoft Sans Serif"/>
              </a:rPr>
              <a:t>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40" dirty="0">
                <a:latin typeface="Microsoft Sans Serif"/>
                <a:cs typeface="Microsoft Sans Serif"/>
              </a:rPr>
              <a:t>set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14" dirty="0">
                <a:latin typeface="Microsoft Sans Serif"/>
                <a:cs typeface="Microsoft Sans Serif"/>
              </a:rPr>
              <a:t>A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5" dirty="0">
                <a:latin typeface="Microsoft Sans Serif"/>
                <a:cs typeface="Microsoft Sans Serif"/>
              </a:rPr>
              <a:t>i</a:t>
            </a:r>
            <a:r>
              <a:rPr sz="1800" spc="-220" dirty="0">
                <a:latin typeface="Microsoft Sans Serif"/>
                <a:cs typeface="Microsoft Sans Serif"/>
              </a:rPr>
              <a:t>s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i="1" spc="-245" dirty="0">
                <a:latin typeface="Arial"/>
                <a:cs typeface="Arial"/>
              </a:rPr>
              <a:t>s</a:t>
            </a:r>
            <a:r>
              <a:rPr sz="1800" i="1" spc="-270" dirty="0">
                <a:latin typeface="Arial"/>
                <a:cs typeface="Arial"/>
              </a:rPr>
              <a:t>u</a:t>
            </a:r>
            <a:r>
              <a:rPr sz="1800" i="1" spc="-204" dirty="0">
                <a:latin typeface="Arial"/>
                <a:cs typeface="Arial"/>
              </a:rPr>
              <a:t>bs</a:t>
            </a:r>
            <a:r>
              <a:rPr sz="1800" i="1" spc="-215" dirty="0">
                <a:latin typeface="Arial"/>
                <a:cs typeface="Arial"/>
              </a:rPr>
              <a:t>e</a:t>
            </a:r>
            <a:r>
              <a:rPr sz="1800" i="1" spc="-15" dirty="0">
                <a:latin typeface="Arial"/>
                <a:cs typeface="Arial"/>
              </a:rPr>
              <a:t>t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of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390" dirty="0">
                <a:latin typeface="Microsoft Sans Serif"/>
                <a:cs typeface="Microsoft Sans Serif"/>
              </a:rPr>
              <a:t>B</a:t>
            </a:r>
            <a:r>
              <a:rPr sz="1800" spc="-110" dirty="0">
                <a:latin typeface="Microsoft Sans Serif"/>
                <a:cs typeface="Microsoft Sans Serif"/>
              </a:rPr>
              <a:t>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t</a:t>
            </a:r>
            <a:r>
              <a:rPr sz="1800" spc="-145" dirty="0">
                <a:latin typeface="Microsoft Sans Serif"/>
                <a:cs typeface="Microsoft Sans Serif"/>
              </a:rPr>
              <a:t>h</a:t>
            </a:r>
            <a:r>
              <a:rPr sz="1800" spc="-15" dirty="0">
                <a:latin typeface="Microsoft Sans Serif"/>
                <a:cs typeface="Microsoft Sans Serif"/>
              </a:rPr>
              <a:t>at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5" dirty="0">
                <a:latin typeface="Microsoft Sans Serif"/>
                <a:cs typeface="Microsoft Sans Serif"/>
              </a:rPr>
              <a:t>i</a:t>
            </a:r>
            <a:r>
              <a:rPr sz="1800" spc="-254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,  </a:t>
            </a:r>
            <a:r>
              <a:rPr sz="1800" spc="-114" dirty="0">
                <a:latin typeface="Microsoft Sans Serif"/>
                <a:cs typeface="Microsoft Sans Serif"/>
              </a:rPr>
              <a:t>A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Symbol"/>
                <a:cs typeface="Symbol"/>
              </a:rPr>
              <a:t>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305" dirty="0">
                <a:latin typeface="Microsoft Sans Serif"/>
                <a:cs typeface="Microsoft Sans Serif"/>
              </a:rPr>
              <a:t>B</a:t>
            </a:r>
            <a:endParaRPr sz="1800">
              <a:latin typeface="Microsoft Sans Serif"/>
              <a:cs typeface="Microsoft Sans Serif"/>
            </a:endParaRPr>
          </a:p>
          <a:p>
            <a:pPr marL="570230" lvl="1" indent="-238125">
              <a:lnSpc>
                <a:spcPct val="100000"/>
              </a:lnSpc>
              <a:spcBef>
                <a:spcPts val="605"/>
              </a:spcBef>
              <a:buClr>
                <a:srgbClr val="93B6D2"/>
              </a:buClr>
              <a:buFont typeface="Verdana"/>
              <a:buChar char="◦"/>
              <a:tabLst>
                <a:tab pos="570230" algn="l"/>
                <a:tab pos="570865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I</a:t>
            </a:r>
            <a:r>
              <a:rPr sz="1800" spc="-5" dirty="0">
                <a:latin typeface="Microsoft Sans Serif"/>
                <a:cs typeface="Microsoft Sans Serif"/>
              </a:rPr>
              <a:t>f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114" dirty="0">
                <a:latin typeface="Microsoft Sans Serif"/>
                <a:cs typeface="Microsoft Sans Serif"/>
              </a:rPr>
              <a:t>A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Symbol"/>
                <a:cs typeface="Symbol"/>
              </a:rPr>
              <a:t>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305" dirty="0">
                <a:latin typeface="Microsoft Sans Serif"/>
                <a:cs typeface="Microsoft Sans Serif"/>
              </a:rPr>
              <a:t>B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and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305" dirty="0">
                <a:latin typeface="Microsoft Sans Serif"/>
                <a:cs typeface="Microsoft Sans Serif"/>
              </a:rPr>
              <a:t>B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Symbol"/>
                <a:cs typeface="Symbol"/>
              </a:rPr>
              <a:t>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A,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t</a:t>
            </a:r>
            <a:r>
              <a:rPr sz="1800" spc="-145" dirty="0">
                <a:latin typeface="Microsoft Sans Serif"/>
                <a:cs typeface="Microsoft Sans Serif"/>
              </a:rPr>
              <a:t>h</a:t>
            </a:r>
            <a:r>
              <a:rPr sz="1800" spc="-160" dirty="0">
                <a:latin typeface="Microsoft Sans Serif"/>
                <a:cs typeface="Microsoft Sans Serif"/>
              </a:rPr>
              <a:t>en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14" dirty="0">
                <a:latin typeface="Microsoft Sans Serif"/>
                <a:cs typeface="Microsoft Sans Serif"/>
              </a:rPr>
              <a:t>A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145" dirty="0">
                <a:latin typeface="Microsoft Sans Serif"/>
                <a:cs typeface="Microsoft Sans Serif"/>
              </a:rPr>
              <a:t>=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355" dirty="0">
                <a:latin typeface="Microsoft Sans Serif"/>
                <a:cs typeface="Microsoft Sans Serif"/>
              </a:rPr>
              <a:t>B</a:t>
            </a:r>
            <a:r>
              <a:rPr sz="1800" spc="-110" dirty="0"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  <a:p>
            <a:pPr marL="295910" indent="-283845">
              <a:lnSpc>
                <a:spcPct val="100000"/>
              </a:lnSpc>
              <a:spcBef>
                <a:spcPts val="600"/>
              </a:spcBef>
              <a:buClr>
                <a:srgbClr val="93B6D2"/>
              </a:buClr>
              <a:buSzPct val="80555"/>
              <a:buFont typeface="Segoe UI Symbol"/>
              <a:buChar char="⚫"/>
              <a:tabLst>
                <a:tab pos="295910" algn="l"/>
                <a:tab pos="296545" algn="l"/>
              </a:tabLst>
            </a:pPr>
            <a:r>
              <a:rPr spc="-240" dirty="0"/>
              <a:t>Em</a:t>
            </a:r>
            <a:r>
              <a:rPr spc="-185" dirty="0"/>
              <a:t>p</a:t>
            </a:r>
            <a:r>
              <a:rPr spc="-90" dirty="0"/>
              <a:t>ty</a:t>
            </a:r>
            <a:r>
              <a:rPr spc="-55" dirty="0"/>
              <a:t> </a:t>
            </a:r>
            <a:r>
              <a:rPr spc="-170" dirty="0"/>
              <a:t>set</a:t>
            </a:r>
            <a:r>
              <a:rPr spc="-30" dirty="0"/>
              <a:t> </a:t>
            </a:r>
            <a:r>
              <a:rPr spc="-45" dirty="0"/>
              <a:t>(</a:t>
            </a:r>
            <a:r>
              <a:rPr b="0" spc="5" dirty="0">
                <a:latin typeface="Symbol"/>
                <a:cs typeface="Symbol"/>
              </a:rPr>
              <a:t></a:t>
            </a:r>
            <a:r>
              <a:rPr spc="-40" dirty="0"/>
              <a:t>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84810" indent="-283845">
              <a:lnSpc>
                <a:spcPct val="100000"/>
              </a:lnSpc>
              <a:spcBef>
                <a:spcPts val="715"/>
              </a:spcBef>
              <a:buClr>
                <a:srgbClr val="93B6D2"/>
              </a:buClr>
              <a:buSzPct val="80555"/>
              <a:buFont typeface="Segoe UI Symbol"/>
              <a:buChar char="⚫"/>
              <a:tabLst>
                <a:tab pos="384810" algn="l"/>
                <a:tab pos="385445" algn="l"/>
              </a:tabLst>
            </a:pPr>
            <a:r>
              <a:rPr spc="-260" dirty="0"/>
              <a:t>C</a:t>
            </a:r>
            <a:r>
              <a:rPr spc="-165" dirty="0"/>
              <a:t>om</a:t>
            </a:r>
            <a:r>
              <a:rPr spc="-130" dirty="0"/>
              <a:t>plement</a:t>
            </a:r>
            <a:r>
              <a:rPr spc="-70" dirty="0"/>
              <a:t> </a:t>
            </a:r>
            <a:r>
              <a:rPr spc="-170" dirty="0"/>
              <a:t>set</a:t>
            </a:r>
          </a:p>
          <a:p>
            <a:pPr marL="659130" marR="195580" lvl="1" indent="-238125">
              <a:lnSpc>
                <a:spcPct val="100000"/>
              </a:lnSpc>
              <a:spcBef>
                <a:spcPts val="615"/>
              </a:spcBef>
              <a:buClr>
                <a:srgbClr val="93B6D2"/>
              </a:buClr>
              <a:buFont typeface="Verdana"/>
              <a:buChar char="◦"/>
              <a:tabLst>
                <a:tab pos="659130" algn="l"/>
                <a:tab pos="659765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I</a:t>
            </a:r>
            <a:r>
              <a:rPr sz="1800" spc="-5" dirty="0">
                <a:latin typeface="Microsoft Sans Serif"/>
                <a:cs typeface="Microsoft Sans Serif"/>
              </a:rPr>
              <a:t>f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114" dirty="0">
                <a:latin typeface="Microsoft Sans Serif"/>
                <a:cs typeface="Microsoft Sans Serif"/>
              </a:rPr>
              <a:t>A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Symbol"/>
                <a:cs typeface="Symbol"/>
              </a:rPr>
              <a:t>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Symbol"/>
                <a:cs typeface="Symbol"/>
              </a:rPr>
              <a:t></a:t>
            </a:r>
            <a:r>
              <a:rPr sz="1800" spc="-110" dirty="0">
                <a:latin typeface="Microsoft Sans Serif"/>
                <a:cs typeface="Microsoft Sans Serif"/>
              </a:rPr>
              <a:t>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t</a:t>
            </a:r>
            <a:r>
              <a:rPr sz="1800" spc="-145" dirty="0">
                <a:latin typeface="Microsoft Sans Serif"/>
                <a:cs typeface="Microsoft Sans Serif"/>
              </a:rPr>
              <a:t>h</a:t>
            </a:r>
            <a:r>
              <a:rPr sz="1800" spc="-160" dirty="0">
                <a:latin typeface="Microsoft Sans Serif"/>
                <a:cs typeface="Microsoft Sans Serif"/>
              </a:rPr>
              <a:t>en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90" dirty="0">
                <a:latin typeface="Microsoft Sans Serif"/>
                <a:cs typeface="Microsoft Sans Serif"/>
              </a:rPr>
              <a:t>it</a:t>
            </a:r>
            <a:r>
              <a:rPr sz="1800" spc="-165" dirty="0">
                <a:latin typeface="Microsoft Sans Serif"/>
                <a:cs typeface="Microsoft Sans Serif"/>
              </a:rPr>
              <a:t>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45" dirty="0">
                <a:latin typeface="Microsoft Sans Serif"/>
                <a:cs typeface="Microsoft Sans Serif"/>
              </a:rPr>
              <a:t>comp</a:t>
            </a:r>
            <a:r>
              <a:rPr sz="1800" spc="-50" dirty="0">
                <a:latin typeface="Microsoft Sans Serif"/>
                <a:cs typeface="Microsoft Sans Serif"/>
              </a:rPr>
              <a:t>l</a:t>
            </a:r>
            <a:r>
              <a:rPr sz="1800" spc="-150" dirty="0">
                <a:latin typeface="Microsoft Sans Serif"/>
                <a:cs typeface="Microsoft Sans Serif"/>
              </a:rPr>
              <a:t>ement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set  </a:t>
            </a:r>
            <a:r>
              <a:rPr sz="1800" spc="-130" dirty="0">
                <a:latin typeface="Microsoft Sans Serif"/>
                <a:cs typeface="Microsoft Sans Serif"/>
              </a:rPr>
              <a:t>A</a:t>
            </a:r>
            <a:r>
              <a:rPr sz="1800" spc="-195" baseline="25462" dirty="0">
                <a:latin typeface="Microsoft Sans Serif"/>
                <a:cs typeface="Microsoft Sans Serif"/>
              </a:rPr>
              <a:t>c</a:t>
            </a:r>
            <a:r>
              <a:rPr sz="1800" spc="-15" baseline="25462" dirty="0">
                <a:latin typeface="Microsoft Sans Serif"/>
                <a:cs typeface="Microsoft Sans Serif"/>
              </a:rPr>
              <a:t> </a:t>
            </a:r>
            <a:r>
              <a:rPr sz="1800" spc="145" dirty="0">
                <a:latin typeface="Microsoft Sans Serif"/>
                <a:cs typeface="Microsoft Sans Serif"/>
              </a:rPr>
              <a:t>=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140" dirty="0">
                <a:latin typeface="Microsoft Sans Serif"/>
                <a:cs typeface="Microsoft Sans Serif"/>
              </a:rPr>
              <a:t>{</a:t>
            </a:r>
            <a:r>
              <a:rPr sz="1800" spc="140" dirty="0">
                <a:latin typeface="Symbol"/>
                <a:cs typeface="Symbol"/>
              </a:rPr>
              <a:t></a:t>
            </a:r>
            <a:r>
              <a:rPr sz="1800" spc="140" dirty="0">
                <a:latin typeface="Microsoft Sans Serif"/>
                <a:cs typeface="Microsoft Sans Serif"/>
              </a:rPr>
              <a:t>|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Symbol"/>
                <a:cs typeface="Symbol"/>
              </a:rPr>
              <a:t>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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Symbol"/>
                <a:cs typeface="Symbol"/>
              </a:rPr>
              <a:t></a:t>
            </a:r>
            <a:r>
              <a:rPr sz="1800" spc="-60" dirty="0">
                <a:latin typeface="Microsoft Sans Serif"/>
                <a:cs typeface="Microsoft Sans Serif"/>
              </a:rPr>
              <a:t>,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and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Symbol"/>
                <a:cs typeface="Symbol"/>
              </a:rPr>
              <a:t></a:t>
            </a:r>
            <a:r>
              <a:rPr sz="1800" spc="-50" dirty="0">
                <a:latin typeface="Microsoft Sans Serif"/>
                <a:cs typeface="Microsoft Sans Serif"/>
              </a:rPr>
              <a:t>A}</a:t>
            </a:r>
            <a:endParaRPr sz="1800">
              <a:latin typeface="Microsoft Sans Serif"/>
              <a:cs typeface="Microsoft Sans Serif"/>
            </a:endParaRPr>
          </a:p>
          <a:p>
            <a:pPr marL="384810" indent="-283845">
              <a:lnSpc>
                <a:spcPct val="100000"/>
              </a:lnSpc>
              <a:spcBef>
                <a:spcPts val="600"/>
              </a:spcBef>
              <a:buClr>
                <a:srgbClr val="93B6D2"/>
              </a:buClr>
              <a:buSzPct val="80555"/>
              <a:buFont typeface="Segoe UI Symbol"/>
              <a:buChar char="⚫"/>
              <a:tabLst>
                <a:tab pos="384810" algn="l"/>
                <a:tab pos="385445" algn="l"/>
              </a:tabLst>
            </a:pPr>
            <a:r>
              <a:rPr spc="-120" dirty="0"/>
              <a:t>Unio</a:t>
            </a:r>
            <a:r>
              <a:rPr spc="-145" dirty="0"/>
              <a:t>n</a:t>
            </a:r>
            <a:r>
              <a:rPr spc="-65" dirty="0"/>
              <a:t> </a:t>
            </a:r>
            <a:r>
              <a:rPr spc="-40" dirty="0"/>
              <a:t>(</a:t>
            </a:r>
            <a:r>
              <a:rPr b="0" spc="5" dirty="0">
                <a:latin typeface="Symbol"/>
                <a:cs typeface="Symbol"/>
              </a:rPr>
              <a:t></a:t>
            </a:r>
            <a:r>
              <a:rPr spc="-40" dirty="0"/>
              <a:t>)</a:t>
            </a:r>
          </a:p>
          <a:p>
            <a:pPr marL="659130" lvl="1" indent="-238760">
              <a:lnSpc>
                <a:spcPct val="100000"/>
              </a:lnSpc>
              <a:spcBef>
                <a:spcPts val="600"/>
              </a:spcBef>
              <a:buClr>
                <a:srgbClr val="93B6D2"/>
              </a:buClr>
              <a:buFont typeface="Verdana"/>
              <a:buChar char="◦"/>
              <a:tabLst>
                <a:tab pos="659130" algn="l"/>
                <a:tab pos="659765" algn="l"/>
              </a:tabLst>
            </a:pPr>
            <a:r>
              <a:rPr sz="1800" spc="-114" dirty="0">
                <a:latin typeface="Microsoft Sans Serif"/>
                <a:cs typeface="Microsoft Sans Serif"/>
              </a:rPr>
              <a:t>A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Symbol"/>
                <a:cs typeface="Symbol"/>
              </a:rPr>
              <a:t></a:t>
            </a:r>
            <a:r>
              <a:rPr sz="1800" spc="-305" dirty="0">
                <a:latin typeface="Microsoft Sans Serif"/>
                <a:cs typeface="Microsoft Sans Serif"/>
              </a:rPr>
              <a:t>B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145" dirty="0">
                <a:latin typeface="Microsoft Sans Serif"/>
                <a:cs typeface="Microsoft Sans Serif"/>
              </a:rPr>
              <a:t>=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{</a:t>
            </a:r>
            <a:r>
              <a:rPr sz="1800" spc="-60" dirty="0">
                <a:latin typeface="Symbol"/>
                <a:cs typeface="Symbol"/>
              </a:rPr>
              <a:t></a:t>
            </a:r>
            <a:r>
              <a:rPr sz="1800" spc="480" dirty="0">
                <a:latin typeface="Microsoft Sans Serif"/>
                <a:cs typeface="Microsoft Sans Serif"/>
              </a:rPr>
              <a:t>|</a:t>
            </a:r>
            <a:r>
              <a:rPr sz="1800" spc="8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Symbol"/>
                <a:cs typeface="Symbol"/>
              </a:rPr>
              <a:t>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</a:t>
            </a:r>
            <a:r>
              <a:rPr sz="1800" spc="-114" dirty="0">
                <a:latin typeface="Microsoft Sans Serif"/>
                <a:cs typeface="Microsoft Sans Serif"/>
              </a:rPr>
              <a:t>A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b="1" spc="-145" dirty="0">
                <a:latin typeface="Arial"/>
                <a:cs typeface="Arial"/>
              </a:rPr>
              <a:t>or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latin typeface="Symbol"/>
                <a:cs typeface="Symbol"/>
              </a:rPr>
              <a:t>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</a:t>
            </a:r>
            <a:r>
              <a:rPr sz="1800" spc="-155" dirty="0">
                <a:latin typeface="Microsoft Sans Serif"/>
                <a:cs typeface="Microsoft Sans Serif"/>
              </a:rPr>
              <a:t>B}</a:t>
            </a:r>
            <a:endParaRPr sz="1800">
              <a:latin typeface="Microsoft Sans Serif"/>
              <a:cs typeface="Microsoft Sans Serif"/>
            </a:endParaRPr>
          </a:p>
          <a:p>
            <a:pPr marL="384810" indent="-283845">
              <a:lnSpc>
                <a:spcPct val="100000"/>
              </a:lnSpc>
              <a:spcBef>
                <a:spcPts val="605"/>
              </a:spcBef>
              <a:buClr>
                <a:srgbClr val="93B6D2"/>
              </a:buClr>
              <a:buSzPct val="80555"/>
              <a:buFont typeface="Segoe UI Symbol"/>
              <a:buChar char="⚫"/>
              <a:tabLst>
                <a:tab pos="384810" algn="l"/>
                <a:tab pos="385445" algn="l"/>
              </a:tabLst>
            </a:pPr>
            <a:r>
              <a:rPr spc="-114" dirty="0"/>
              <a:t>Inte</a:t>
            </a:r>
            <a:r>
              <a:rPr spc="-195" dirty="0"/>
              <a:t>rse</a:t>
            </a:r>
            <a:r>
              <a:rPr spc="-210" dirty="0"/>
              <a:t>c</a:t>
            </a:r>
            <a:r>
              <a:rPr spc="-150" dirty="0"/>
              <a:t>t</a:t>
            </a:r>
            <a:r>
              <a:rPr spc="-60" dirty="0"/>
              <a:t>i</a:t>
            </a:r>
            <a:r>
              <a:rPr spc="-135" dirty="0"/>
              <a:t>o</a:t>
            </a:r>
            <a:r>
              <a:rPr spc="-145" dirty="0"/>
              <a:t>n</a:t>
            </a:r>
            <a:r>
              <a:rPr spc="-65" dirty="0"/>
              <a:t> </a:t>
            </a:r>
            <a:r>
              <a:rPr spc="-40" dirty="0"/>
              <a:t>(</a:t>
            </a:r>
            <a:r>
              <a:rPr b="0" spc="5" dirty="0">
                <a:latin typeface="Symbol"/>
                <a:cs typeface="Symbol"/>
              </a:rPr>
              <a:t></a:t>
            </a:r>
            <a:r>
              <a:rPr spc="-40" dirty="0"/>
              <a:t>)</a:t>
            </a:r>
          </a:p>
          <a:p>
            <a:pPr marL="659130" lvl="1" indent="-238760">
              <a:lnSpc>
                <a:spcPct val="100000"/>
              </a:lnSpc>
              <a:spcBef>
                <a:spcPts val="600"/>
              </a:spcBef>
              <a:buClr>
                <a:srgbClr val="93B6D2"/>
              </a:buClr>
              <a:buFont typeface="Verdana"/>
              <a:buChar char="◦"/>
              <a:tabLst>
                <a:tab pos="659130" algn="l"/>
                <a:tab pos="659765" algn="l"/>
              </a:tabLst>
            </a:pPr>
            <a:r>
              <a:rPr sz="1800" spc="-114" dirty="0">
                <a:latin typeface="Microsoft Sans Serif"/>
                <a:cs typeface="Microsoft Sans Serif"/>
              </a:rPr>
              <a:t>A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Symbol"/>
                <a:cs typeface="Symbol"/>
              </a:rPr>
              <a:t>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305" dirty="0">
                <a:latin typeface="Microsoft Sans Serif"/>
                <a:cs typeface="Microsoft Sans Serif"/>
              </a:rPr>
              <a:t>B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145" dirty="0">
                <a:latin typeface="Microsoft Sans Serif"/>
                <a:cs typeface="Microsoft Sans Serif"/>
              </a:rPr>
              <a:t>=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{</a:t>
            </a:r>
            <a:r>
              <a:rPr sz="1800" spc="-75" dirty="0">
                <a:latin typeface="Symbol"/>
                <a:cs typeface="Symbol"/>
              </a:rPr>
              <a:t></a:t>
            </a:r>
            <a:r>
              <a:rPr sz="1800" spc="480" dirty="0">
                <a:latin typeface="Microsoft Sans Serif"/>
                <a:cs typeface="Microsoft Sans Serif"/>
              </a:rPr>
              <a:t>|</a:t>
            </a:r>
            <a:r>
              <a:rPr sz="1800" spc="10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Symbol"/>
                <a:cs typeface="Symbol"/>
              </a:rPr>
              <a:t>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</a:t>
            </a:r>
            <a:r>
              <a:rPr sz="1800" spc="-114" dirty="0">
                <a:latin typeface="Microsoft Sans Serif"/>
                <a:cs typeface="Microsoft Sans Serif"/>
              </a:rPr>
              <a:t>A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b="1" spc="-114" dirty="0">
                <a:latin typeface="Arial"/>
                <a:cs typeface="Arial"/>
              </a:rPr>
              <a:t>and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Symbol"/>
                <a:cs typeface="Symbol"/>
              </a:rPr>
              <a:t>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</a:t>
            </a:r>
            <a:r>
              <a:rPr sz="1800" spc="-155" dirty="0">
                <a:latin typeface="Microsoft Sans Serif"/>
                <a:cs typeface="Microsoft Sans Serif"/>
              </a:rPr>
              <a:t>B}</a:t>
            </a:r>
            <a:endParaRPr sz="1800">
              <a:latin typeface="Microsoft Sans Serif"/>
              <a:cs typeface="Microsoft Sans Serif"/>
            </a:endParaRPr>
          </a:p>
          <a:p>
            <a:pPr marL="384810" indent="-283845">
              <a:lnSpc>
                <a:spcPct val="100000"/>
              </a:lnSpc>
              <a:spcBef>
                <a:spcPts val="585"/>
              </a:spcBef>
              <a:buClr>
                <a:srgbClr val="93B6D2"/>
              </a:buClr>
              <a:buSzPct val="80555"/>
              <a:buFont typeface="Segoe UI Symbol"/>
              <a:buChar char="⚫"/>
              <a:tabLst>
                <a:tab pos="384810" algn="l"/>
                <a:tab pos="385445" algn="l"/>
              </a:tabLst>
            </a:pPr>
            <a:r>
              <a:rPr spc="-250" dirty="0"/>
              <a:t>Se</a:t>
            </a:r>
            <a:r>
              <a:rPr spc="-135" dirty="0"/>
              <a:t>t</a:t>
            </a:r>
            <a:r>
              <a:rPr spc="-25" dirty="0"/>
              <a:t> </a:t>
            </a:r>
            <a:r>
              <a:rPr spc="-80" dirty="0"/>
              <a:t>di</a:t>
            </a:r>
            <a:r>
              <a:rPr spc="-15" dirty="0"/>
              <a:t>f</a:t>
            </a:r>
            <a:r>
              <a:rPr spc="-30" dirty="0"/>
              <a:t>f</a:t>
            </a:r>
            <a:r>
              <a:rPr spc="-165" dirty="0"/>
              <a:t>e</a:t>
            </a:r>
            <a:r>
              <a:rPr spc="-80" dirty="0"/>
              <a:t>r</a:t>
            </a:r>
            <a:r>
              <a:rPr spc="-145" dirty="0"/>
              <a:t>en</a:t>
            </a:r>
            <a:r>
              <a:rPr spc="-210" dirty="0"/>
              <a:t>ce</a:t>
            </a:r>
            <a:r>
              <a:rPr spc="-50" dirty="0"/>
              <a:t> </a:t>
            </a:r>
            <a:r>
              <a:rPr spc="-30" dirty="0"/>
              <a:t>(</a:t>
            </a:r>
            <a:r>
              <a:rPr spc="-40" dirty="0"/>
              <a:t>-)</a:t>
            </a:r>
          </a:p>
          <a:p>
            <a:pPr marL="659130" lvl="1" indent="-238760">
              <a:lnSpc>
                <a:spcPct val="100000"/>
              </a:lnSpc>
              <a:spcBef>
                <a:spcPts val="615"/>
              </a:spcBef>
              <a:buClr>
                <a:srgbClr val="93B6D2"/>
              </a:buClr>
              <a:buFont typeface="Verdana"/>
              <a:buChar char="◦"/>
              <a:tabLst>
                <a:tab pos="659130" algn="l"/>
                <a:tab pos="659765" algn="l"/>
              </a:tabLst>
            </a:pPr>
            <a:r>
              <a:rPr sz="1800" spc="-305" dirty="0">
                <a:latin typeface="Microsoft Sans Serif"/>
                <a:cs typeface="Microsoft Sans Serif"/>
              </a:rPr>
              <a:t>B</a:t>
            </a:r>
            <a:r>
              <a:rPr sz="1800" spc="395" dirty="0">
                <a:latin typeface="Microsoft Sans Serif"/>
                <a:cs typeface="Microsoft Sans Serif"/>
              </a:rPr>
              <a:t>\</a:t>
            </a:r>
            <a:r>
              <a:rPr sz="1800" spc="-114" dirty="0">
                <a:latin typeface="Microsoft Sans Serif"/>
                <a:cs typeface="Microsoft Sans Serif"/>
              </a:rPr>
              <a:t>A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145" dirty="0">
                <a:latin typeface="Microsoft Sans Serif"/>
                <a:cs typeface="Microsoft Sans Serif"/>
              </a:rPr>
              <a:t>=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305" dirty="0">
                <a:latin typeface="Microsoft Sans Serif"/>
                <a:cs typeface="Microsoft Sans Serif"/>
              </a:rPr>
              <a:t>B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Symbol"/>
                <a:cs typeface="Symbol"/>
              </a:rPr>
              <a:t>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209" baseline="25462" dirty="0">
                <a:latin typeface="Microsoft Sans Serif"/>
                <a:cs typeface="Microsoft Sans Serif"/>
              </a:rPr>
              <a:t>c</a:t>
            </a:r>
            <a:endParaRPr sz="1800" baseline="25462">
              <a:latin typeface="Microsoft Sans Serif"/>
              <a:cs typeface="Microsoft Sans Serif"/>
            </a:endParaRPr>
          </a:p>
          <a:p>
            <a:pPr marL="659130" lvl="1" indent="-238760">
              <a:lnSpc>
                <a:spcPct val="100000"/>
              </a:lnSpc>
              <a:spcBef>
                <a:spcPts val="600"/>
              </a:spcBef>
              <a:buClr>
                <a:srgbClr val="93B6D2"/>
              </a:buClr>
              <a:buFont typeface="Verdana"/>
              <a:buChar char="◦"/>
              <a:tabLst>
                <a:tab pos="659130" algn="l"/>
                <a:tab pos="659765" algn="l"/>
              </a:tabLst>
            </a:pPr>
            <a:r>
              <a:rPr sz="1800" spc="-80" dirty="0">
                <a:latin typeface="Microsoft Sans Serif"/>
                <a:cs typeface="Microsoft Sans Serif"/>
              </a:rPr>
              <a:t>Note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14" dirty="0">
                <a:latin typeface="Microsoft Sans Serif"/>
                <a:cs typeface="Microsoft Sans Serif"/>
              </a:rPr>
              <a:t>th</a:t>
            </a:r>
            <a:r>
              <a:rPr sz="1800" spc="-10" dirty="0">
                <a:latin typeface="Microsoft Sans Serif"/>
                <a:cs typeface="Microsoft Sans Serif"/>
              </a:rPr>
              <a:t>at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300" dirty="0">
                <a:latin typeface="Microsoft Sans Serif"/>
                <a:cs typeface="Microsoft Sans Serif"/>
              </a:rPr>
              <a:t>B</a:t>
            </a:r>
            <a:r>
              <a:rPr sz="1800" spc="-5" dirty="0">
                <a:latin typeface="Microsoft Sans Serif"/>
                <a:cs typeface="Microsoft Sans Serif"/>
              </a:rPr>
              <a:t>-</a:t>
            </a:r>
            <a:r>
              <a:rPr sz="1800" spc="-114" dirty="0">
                <a:latin typeface="Microsoft Sans Serif"/>
                <a:cs typeface="Microsoft Sans Serif"/>
              </a:rPr>
              <a:t>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Symbol"/>
                <a:cs typeface="Symbol"/>
              </a:rPr>
              <a:t></a:t>
            </a:r>
            <a:r>
              <a:rPr sz="1800" spc="-114" dirty="0">
                <a:latin typeface="Microsoft Sans Serif"/>
                <a:cs typeface="Microsoft Sans Serif"/>
              </a:rPr>
              <a:t>A</a:t>
            </a:r>
            <a:r>
              <a:rPr sz="1800" spc="-5" dirty="0">
                <a:latin typeface="Microsoft Sans Serif"/>
                <a:cs typeface="Microsoft Sans Serif"/>
              </a:rPr>
              <a:t>-</a:t>
            </a:r>
            <a:r>
              <a:rPr sz="1800" spc="-300" dirty="0">
                <a:latin typeface="Microsoft Sans Serif"/>
                <a:cs typeface="Microsoft Sans Serif"/>
              </a:rPr>
              <a:t>B</a:t>
            </a:r>
            <a:endParaRPr sz="1800">
              <a:latin typeface="Microsoft Sans Serif"/>
              <a:cs typeface="Microsoft Sans Serif"/>
            </a:endParaRPr>
          </a:p>
          <a:p>
            <a:pPr marL="384810" indent="-283845">
              <a:lnSpc>
                <a:spcPct val="100000"/>
              </a:lnSpc>
              <a:spcBef>
                <a:spcPts val="590"/>
              </a:spcBef>
              <a:buClr>
                <a:srgbClr val="93B6D2"/>
              </a:buClr>
              <a:buSzPct val="80555"/>
              <a:buFont typeface="Segoe UI Symbol"/>
              <a:buChar char="⚫"/>
              <a:tabLst>
                <a:tab pos="384810" algn="l"/>
                <a:tab pos="385445" algn="l"/>
              </a:tabLst>
            </a:pPr>
            <a:r>
              <a:rPr spc="-110" dirty="0"/>
              <a:t>Disjoi</a:t>
            </a:r>
            <a:r>
              <a:rPr spc="-155" dirty="0"/>
              <a:t>n</a:t>
            </a:r>
            <a:r>
              <a:rPr spc="-135" dirty="0"/>
              <a:t>t</a:t>
            </a:r>
            <a:r>
              <a:rPr spc="-70" dirty="0"/>
              <a:t> </a:t>
            </a:r>
            <a:r>
              <a:rPr spc="-185" dirty="0"/>
              <a:t>sets</a:t>
            </a:r>
          </a:p>
          <a:p>
            <a:pPr marL="659130" marR="501650" lvl="1" indent="-238125">
              <a:lnSpc>
                <a:spcPct val="100600"/>
              </a:lnSpc>
              <a:spcBef>
                <a:spcPts val="585"/>
              </a:spcBef>
              <a:buClr>
                <a:srgbClr val="93B6D2"/>
              </a:buClr>
              <a:buFont typeface="Verdana"/>
              <a:buChar char="◦"/>
              <a:tabLst>
                <a:tab pos="659130" algn="l"/>
                <a:tab pos="659765" algn="l"/>
              </a:tabLst>
            </a:pPr>
            <a:r>
              <a:rPr sz="1800" spc="-114" dirty="0">
                <a:latin typeface="Microsoft Sans Serif"/>
                <a:cs typeface="Microsoft Sans Serif"/>
              </a:rPr>
              <a:t>A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14" dirty="0">
                <a:latin typeface="Microsoft Sans Serif"/>
                <a:cs typeface="Microsoft Sans Serif"/>
              </a:rPr>
              <a:t>an</a:t>
            </a:r>
            <a:r>
              <a:rPr sz="1800" spc="-10" dirty="0">
                <a:latin typeface="Microsoft Sans Serif"/>
                <a:cs typeface="Microsoft Sans Serif"/>
              </a:rPr>
              <a:t>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305" dirty="0">
                <a:latin typeface="Microsoft Sans Serif"/>
                <a:cs typeface="Microsoft Sans Serif"/>
              </a:rPr>
              <a:t>B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are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disjo</a:t>
            </a:r>
            <a:r>
              <a:rPr sz="1800" spc="-45" dirty="0">
                <a:latin typeface="Microsoft Sans Serif"/>
                <a:cs typeface="Microsoft Sans Serif"/>
              </a:rPr>
              <a:t>i</a:t>
            </a:r>
            <a:r>
              <a:rPr sz="1800" spc="-114" dirty="0">
                <a:latin typeface="Microsoft Sans Serif"/>
                <a:cs typeface="Microsoft Sans Serif"/>
              </a:rPr>
              <a:t>nt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(</a:t>
            </a:r>
            <a:r>
              <a:rPr sz="1800" spc="-265" dirty="0">
                <a:latin typeface="Microsoft Sans Serif"/>
                <a:cs typeface="Microsoft Sans Serif"/>
              </a:rPr>
              <a:t>m</a:t>
            </a:r>
            <a:r>
              <a:rPr sz="1800" spc="-150" dirty="0">
                <a:latin typeface="Microsoft Sans Serif"/>
                <a:cs typeface="Microsoft Sans Serif"/>
              </a:rPr>
              <a:t>u</a:t>
            </a:r>
            <a:r>
              <a:rPr sz="1800" spc="-70" dirty="0">
                <a:latin typeface="Microsoft Sans Serif"/>
                <a:cs typeface="Microsoft Sans Serif"/>
              </a:rPr>
              <a:t>t</a:t>
            </a:r>
            <a:r>
              <a:rPr sz="1800" spc="-114" dirty="0">
                <a:latin typeface="Microsoft Sans Serif"/>
                <a:cs typeface="Microsoft Sans Serif"/>
              </a:rPr>
              <a:t>ua</a:t>
            </a:r>
            <a:r>
              <a:rPr sz="1800" spc="-15" dirty="0">
                <a:latin typeface="Microsoft Sans Serif"/>
                <a:cs typeface="Microsoft Sans Serif"/>
              </a:rPr>
              <a:t>lly  </a:t>
            </a:r>
            <a:r>
              <a:rPr sz="1800" spc="-155" dirty="0">
                <a:latin typeface="Microsoft Sans Serif"/>
                <a:cs typeface="Microsoft Sans Serif"/>
              </a:rPr>
              <a:t>e</a:t>
            </a:r>
            <a:r>
              <a:rPr sz="1800" spc="-40" dirty="0">
                <a:latin typeface="Microsoft Sans Serif"/>
                <a:cs typeface="Microsoft Sans Serif"/>
              </a:rPr>
              <a:t>x</a:t>
            </a:r>
            <a:r>
              <a:rPr sz="1800" spc="-125" dirty="0">
                <a:latin typeface="Microsoft Sans Serif"/>
                <a:cs typeface="Microsoft Sans Serif"/>
              </a:rPr>
              <a:t>cl</a:t>
            </a:r>
            <a:r>
              <a:rPr sz="1800" spc="-185" dirty="0">
                <a:latin typeface="Microsoft Sans Serif"/>
                <a:cs typeface="Microsoft Sans Serif"/>
              </a:rPr>
              <a:t>u</a:t>
            </a:r>
            <a:r>
              <a:rPr sz="1800" spc="-130" dirty="0">
                <a:latin typeface="Microsoft Sans Serif"/>
                <a:cs typeface="Microsoft Sans Serif"/>
              </a:rPr>
              <a:t>si</a:t>
            </a:r>
            <a:r>
              <a:rPr sz="1800" spc="-210" dirty="0">
                <a:latin typeface="Microsoft Sans Serif"/>
                <a:cs typeface="Microsoft Sans Serif"/>
              </a:rPr>
              <a:t>v</a:t>
            </a:r>
            <a:r>
              <a:rPr sz="1800" spc="-110" dirty="0">
                <a:latin typeface="Microsoft Sans Serif"/>
                <a:cs typeface="Microsoft Sans Serif"/>
              </a:rPr>
              <a:t>e)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i</a:t>
            </a:r>
            <a:r>
              <a:rPr sz="1800" spc="45" dirty="0">
                <a:latin typeface="Microsoft Sans Serif"/>
                <a:cs typeface="Microsoft Sans Serif"/>
              </a:rPr>
              <a:t>f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114" dirty="0">
                <a:latin typeface="Microsoft Sans Serif"/>
                <a:cs typeface="Microsoft Sans Serif"/>
              </a:rPr>
              <a:t>A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Symbol"/>
                <a:cs typeface="Symbol"/>
              </a:rPr>
              <a:t>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B=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84047" y="1580388"/>
          <a:ext cx="3928744" cy="38999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0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9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14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2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4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4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598926" y="5981496"/>
            <a:ext cx="2695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85" dirty="0">
                <a:latin typeface="Microsoft Sans Serif"/>
                <a:cs typeface="Microsoft Sans Serif"/>
              </a:rPr>
              <a:t>St</a:t>
            </a:r>
            <a:r>
              <a:rPr sz="2800" spc="-70" dirty="0">
                <a:latin typeface="Microsoft Sans Serif"/>
                <a:cs typeface="Microsoft Sans Serif"/>
              </a:rPr>
              <a:t>r</a:t>
            </a:r>
            <a:r>
              <a:rPr sz="2800" spc="-175" dirty="0">
                <a:latin typeface="Microsoft Sans Serif"/>
                <a:cs typeface="Microsoft Sans Serif"/>
              </a:rPr>
              <a:t>ucturing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260" dirty="0">
                <a:latin typeface="Microsoft Sans Serif"/>
                <a:cs typeface="Microsoft Sans Serif"/>
              </a:rPr>
              <a:t>Element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796028" y="1571244"/>
          <a:ext cx="3928105" cy="39014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02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2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0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14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14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47544" y="5698235"/>
          <a:ext cx="1082040" cy="1065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3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2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588769" y="1243025"/>
            <a:ext cx="1409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Microsoft Sans Serif"/>
                <a:cs typeface="Microsoft Sans Serif"/>
              </a:rPr>
              <a:t>Original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114" dirty="0">
                <a:latin typeface="Microsoft Sans Serif"/>
                <a:cs typeface="Microsoft Sans Serif"/>
              </a:rPr>
              <a:t>Image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7955" y="1262634"/>
            <a:ext cx="1547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4" dirty="0">
                <a:latin typeface="Microsoft Sans Serif"/>
                <a:cs typeface="Microsoft Sans Serif"/>
              </a:rPr>
              <a:t>P</a:t>
            </a:r>
            <a:r>
              <a:rPr sz="1800" spc="-145" dirty="0">
                <a:latin typeface="Microsoft Sans Serif"/>
                <a:cs typeface="Microsoft Sans Serif"/>
              </a:rPr>
              <a:t>r</a:t>
            </a:r>
            <a:r>
              <a:rPr sz="1800" spc="-160" dirty="0">
                <a:latin typeface="Microsoft Sans Serif"/>
                <a:cs typeface="Microsoft Sans Serif"/>
              </a:rPr>
              <a:t>ocessed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Ima</a:t>
            </a:r>
            <a:r>
              <a:rPr sz="1800" spc="-145" dirty="0">
                <a:latin typeface="Microsoft Sans Serif"/>
                <a:cs typeface="Microsoft Sans Serif"/>
              </a:rPr>
              <a:t>g</a:t>
            </a:r>
            <a:r>
              <a:rPr sz="1800" spc="-105" dirty="0">
                <a:latin typeface="Microsoft Sans Serif"/>
                <a:cs typeface="Microsoft Sans Serif"/>
              </a:rPr>
              <a:t>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88340" y="229870"/>
            <a:ext cx="39065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520" dirty="0">
                <a:solidFill>
                  <a:srgbClr val="003399"/>
                </a:solidFill>
                <a:latin typeface="Arial"/>
                <a:cs typeface="Arial"/>
              </a:rPr>
              <a:t>Ero</a:t>
            </a:r>
            <a:r>
              <a:rPr sz="4400" i="0" spc="-509" dirty="0">
                <a:solidFill>
                  <a:srgbClr val="003399"/>
                </a:solidFill>
                <a:latin typeface="Arial"/>
                <a:cs typeface="Arial"/>
              </a:rPr>
              <a:t>s</a:t>
            </a:r>
            <a:r>
              <a:rPr sz="4400" i="0" spc="-260" dirty="0">
                <a:solidFill>
                  <a:srgbClr val="003399"/>
                </a:solidFill>
                <a:latin typeface="Arial"/>
                <a:cs typeface="Arial"/>
              </a:rPr>
              <a:t>ion</a:t>
            </a:r>
            <a:r>
              <a:rPr sz="4400" i="0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365" dirty="0">
                <a:solidFill>
                  <a:srgbClr val="003399"/>
                </a:solidFill>
                <a:latin typeface="Arial"/>
                <a:cs typeface="Arial"/>
              </a:rPr>
              <a:t>Ex</a:t>
            </a:r>
            <a:r>
              <a:rPr sz="4400" i="0" spc="-33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i="0" spc="-300" dirty="0">
                <a:solidFill>
                  <a:srgbClr val="003399"/>
                </a:solidFill>
                <a:latin typeface="Arial"/>
                <a:cs typeface="Arial"/>
              </a:rPr>
              <a:t>mple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0513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520" dirty="0">
                <a:solidFill>
                  <a:srgbClr val="003399"/>
                </a:solidFill>
                <a:latin typeface="Arial"/>
                <a:cs typeface="Arial"/>
              </a:rPr>
              <a:t>Ero</a:t>
            </a:r>
            <a:r>
              <a:rPr sz="4400" i="0" spc="-509" dirty="0">
                <a:solidFill>
                  <a:srgbClr val="003399"/>
                </a:solidFill>
                <a:latin typeface="Arial"/>
                <a:cs typeface="Arial"/>
              </a:rPr>
              <a:t>s</a:t>
            </a:r>
            <a:r>
              <a:rPr sz="4400" i="0" spc="-275" dirty="0">
                <a:solidFill>
                  <a:srgbClr val="003399"/>
                </a:solidFill>
                <a:latin typeface="Arial"/>
                <a:cs typeface="Arial"/>
              </a:rPr>
              <a:t>ion:</a:t>
            </a:r>
            <a:r>
              <a:rPr sz="4400" i="0" spc="-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365" dirty="0">
                <a:solidFill>
                  <a:srgbClr val="003399"/>
                </a:solidFill>
                <a:latin typeface="Arial"/>
                <a:cs typeface="Arial"/>
              </a:rPr>
              <a:t>Ex</a:t>
            </a:r>
            <a:r>
              <a:rPr sz="4400" i="0" spc="-33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i="0" spc="-300" dirty="0">
                <a:solidFill>
                  <a:srgbClr val="003399"/>
                </a:solidFill>
                <a:latin typeface="Arial"/>
                <a:cs typeface="Arial"/>
              </a:rPr>
              <a:t>mple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9786" y="1915461"/>
            <a:ext cx="6957848" cy="39512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80865" y="5961075"/>
            <a:ext cx="1992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25" dirty="0">
                <a:latin typeface="Arial"/>
                <a:cs typeface="Arial"/>
              </a:rPr>
              <a:t>Erosion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225" dirty="0">
                <a:latin typeface="Arial"/>
                <a:cs typeface="Arial"/>
              </a:rPr>
              <a:t>proce</a:t>
            </a:r>
            <a:r>
              <a:rPr sz="2400" b="1" spc="-315" dirty="0">
                <a:latin typeface="Arial"/>
                <a:cs typeface="Arial"/>
              </a:rPr>
              <a:t>ss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7593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520" dirty="0">
                <a:solidFill>
                  <a:srgbClr val="003399"/>
                </a:solidFill>
                <a:latin typeface="Arial"/>
                <a:cs typeface="Arial"/>
              </a:rPr>
              <a:t>Ero</a:t>
            </a:r>
            <a:r>
              <a:rPr sz="4400" i="0" spc="-509" dirty="0">
                <a:solidFill>
                  <a:srgbClr val="003399"/>
                </a:solidFill>
                <a:latin typeface="Arial"/>
                <a:cs typeface="Arial"/>
              </a:rPr>
              <a:t>s</a:t>
            </a:r>
            <a:r>
              <a:rPr sz="4400" i="0" spc="-275" dirty="0">
                <a:solidFill>
                  <a:srgbClr val="003399"/>
                </a:solidFill>
                <a:latin typeface="Arial"/>
                <a:cs typeface="Arial"/>
              </a:rPr>
              <a:t>ion:</a:t>
            </a:r>
            <a:r>
              <a:rPr sz="4400" i="0" spc="-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365" dirty="0">
                <a:solidFill>
                  <a:srgbClr val="003399"/>
                </a:solidFill>
                <a:latin typeface="Arial"/>
                <a:cs typeface="Arial"/>
              </a:rPr>
              <a:t>Ex</a:t>
            </a:r>
            <a:r>
              <a:rPr sz="4400" i="0" spc="-33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i="0" spc="-300" dirty="0">
                <a:solidFill>
                  <a:srgbClr val="003399"/>
                </a:solidFill>
                <a:latin typeface="Arial"/>
                <a:cs typeface="Arial"/>
              </a:rPr>
              <a:t>mple</a:t>
            </a:r>
            <a:r>
              <a:rPr sz="4400" i="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dirty="0">
                <a:solidFill>
                  <a:srgbClr val="003399"/>
                </a:solidFill>
                <a:latin typeface="Arial"/>
                <a:cs typeface="Arial"/>
              </a:rPr>
              <a:t>…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9754" y="1701677"/>
            <a:ext cx="3821690" cy="42395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33750" y="6037275"/>
            <a:ext cx="2933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05" dirty="0">
                <a:latin typeface="Arial"/>
                <a:cs typeface="Arial"/>
              </a:rPr>
              <a:t>R</a:t>
            </a:r>
            <a:r>
              <a:rPr sz="2400" b="1" spc="-185" dirty="0">
                <a:latin typeface="Arial"/>
                <a:cs typeface="Arial"/>
              </a:rPr>
              <a:t>esult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75" dirty="0">
                <a:latin typeface="Arial"/>
                <a:cs typeface="Arial"/>
              </a:rPr>
              <a:t>a</a:t>
            </a:r>
            <a:r>
              <a:rPr sz="2400" b="1" spc="-40" dirty="0">
                <a:latin typeface="Arial"/>
                <a:cs typeface="Arial"/>
              </a:rPr>
              <a:t>f</a:t>
            </a:r>
            <a:r>
              <a:rPr sz="2400" b="1" spc="-185" dirty="0">
                <a:latin typeface="Arial"/>
                <a:cs typeface="Arial"/>
              </a:rPr>
              <a:t>ter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85" dirty="0">
                <a:latin typeface="Arial"/>
                <a:cs typeface="Arial"/>
              </a:rPr>
              <a:t>the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225" dirty="0">
                <a:latin typeface="Arial"/>
                <a:cs typeface="Arial"/>
              </a:rPr>
              <a:t>Erosion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7593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520" dirty="0">
                <a:solidFill>
                  <a:srgbClr val="003399"/>
                </a:solidFill>
                <a:latin typeface="Arial"/>
                <a:cs typeface="Arial"/>
              </a:rPr>
              <a:t>Ero</a:t>
            </a:r>
            <a:r>
              <a:rPr sz="4400" i="0" spc="-509" dirty="0">
                <a:solidFill>
                  <a:srgbClr val="003399"/>
                </a:solidFill>
                <a:latin typeface="Arial"/>
                <a:cs typeface="Arial"/>
              </a:rPr>
              <a:t>s</a:t>
            </a:r>
            <a:r>
              <a:rPr sz="4400" i="0" spc="-275" dirty="0">
                <a:solidFill>
                  <a:srgbClr val="003399"/>
                </a:solidFill>
                <a:latin typeface="Arial"/>
                <a:cs typeface="Arial"/>
              </a:rPr>
              <a:t>ion:</a:t>
            </a:r>
            <a:r>
              <a:rPr sz="4400" i="0" spc="-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365" dirty="0">
                <a:solidFill>
                  <a:srgbClr val="003399"/>
                </a:solidFill>
                <a:latin typeface="Arial"/>
                <a:cs typeface="Arial"/>
              </a:rPr>
              <a:t>Ex</a:t>
            </a:r>
            <a:r>
              <a:rPr sz="4400" i="0" spc="-33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i="0" spc="-300" dirty="0">
                <a:solidFill>
                  <a:srgbClr val="003399"/>
                </a:solidFill>
                <a:latin typeface="Arial"/>
                <a:cs typeface="Arial"/>
              </a:rPr>
              <a:t>mple</a:t>
            </a:r>
            <a:r>
              <a:rPr sz="4400" i="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dirty="0">
                <a:solidFill>
                  <a:srgbClr val="003399"/>
                </a:solidFill>
                <a:latin typeface="Arial"/>
                <a:cs typeface="Arial"/>
              </a:rPr>
              <a:t>…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705" y="2285282"/>
            <a:ext cx="2351314" cy="222468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5298" y="1777599"/>
            <a:ext cx="5306518" cy="422787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5673" y="6109208"/>
            <a:ext cx="8291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20" dirty="0">
                <a:latin typeface="Arial"/>
                <a:cs typeface="Arial"/>
              </a:rPr>
              <a:t>Result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25" dirty="0">
                <a:latin typeface="Arial"/>
                <a:cs typeface="Arial"/>
              </a:rPr>
              <a:t>of</a:t>
            </a:r>
            <a:r>
              <a:rPr sz="2400" b="1" spc="145" dirty="0">
                <a:latin typeface="Arial"/>
                <a:cs typeface="Arial"/>
              </a:rPr>
              <a:t> </a:t>
            </a:r>
            <a:r>
              <a:rPr sz="2400" b="1" spc="-210" dirty="0">
                <a:latin typeface="Arial"/>
                <a:cs typeface="Arial"/>
              </a:rPr>
              <a:t>Eroding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180" dirty="0">
                <a:latin typeface="Arial"/>
                <a:cs typeface="Arial"/>
              </a:rPr>
              <a:t>Object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85" dirty="0">
                <a:latin typeface="Arial"/>
                <a:cs typeface="Arial"/>
              </a:rPr>
              <a:t>A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95" dirty="0">
                <a:latin typeface="Arial"/>
                <a:cs typeface="Arial"/>
              </a:rPr>
              <a:t>with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204" dirty="0">
                <a:latin typeface="Arial"/>
                <a:cs typeface="Arial"/>
              </a:rPr>
              <a:t>structuring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75" dirty="0">
                <a:latin typeface="Arial"/>
                <a:cs typeface="Arial"/>
              </a:rPr>
              <a:t>element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465" dirty="0">
                <a:latin typeface="Arial"/>
                <a:cs typeface="Arial"/>
              </a:rPr>
              <a:t>B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75" dirty="0">
                <a:latin typeface="Arial"/>
                <a:cs typeface="Arial"/>
              </a:rPr>
              <a:t>(full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70" dirty="0">
                <a:latin typeface="Arial"/>
                <a:cs typeface="Arial"/>
              </a:rPr>
              <a:t>shape)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411226"/>
            <a:ext cx="7936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330" dirty="0">
                <a:solidFill>
                  <a:srgbClr val="003399"/>
                </a:solidFill>
                <a:latin typeface="Arial"/>
                <a:cs typeface="Arial"/>
              </a:rPr>
              <a:t>Erosion:</a:t>
            </a:r>
            <a:r>
              <a:rPr sz="3600" i="0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600" i="0" spc="-395" dirty="0">
                <a:solidFill>
                  <a:srgbClr val="003399"/>
                </a:solidFill>
                <a:latin typeface="Arial"/>
                <a:cs typeface="Arial"/>
              </a:rPr>
              <a:t>By</a:t>
            </a:r>
            <a:r>
              <a:rPr sz="3600" i="0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600" i="0" spc="-125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3600" i="0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600" i="0" spc="-270" dirty="0">
                <a:solidFill>
                  <a:srgbClr val="003399"/>
                </a:solidFill>
                <a:latin typeface="Arial"/>
                <a:cs typeface="Arial"/>
              </a:rPr>
              <a:t>Circular</a:t>
            </a:r>
            <a:r>
              <a:rPr sz="3600" i="0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600" i="0" spc="-330" dirty="0">
                <a:solidFill>
                  <a:srgbClr val="003399"/>
                </a:solidFill>
                <a:latin typeface="Arial"/>
                <a:cs typeface="Arial"/>
              </a:rPr>
              <a:t>Structuring</a:t>
            </a:r>
            <a:r>
              <a:rPr sz="3600" i="0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600" i="0" spc="-315" dirty="0">
                <a:solidFill>
                  <a:srgbClr val="003399"/>
                </a:solidFill>
                <a:latin typeface="Arial"/>
                <a:cs typeface="Arial"/>
              </a:rPr>
              <a:t>Element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4897" y="1930615"/>
            <a:ext cx="6470650" cy="9486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ts val="3105"/>
              </a:lnSpc>
              <a:spcBef>
                <a:spcPts val="130"/>
              </a:spcBef>
              <a:tabLst>
                <a:tab pos="4182110" algn="l"/>
              </a:tabLst>
            </a:pPr>
            <a:r>
              <a:rPr sz="2600" spc="95" dirty="0">
                <a:latin typeface="Times New Roman"/>
                <a:cs typeface="Times New Roman"/>
              </a:rPr>
              <a:t>T</a:t>
            </a:r>
            <a:r>
              <a:rPr sz="2600" spc="-40" dirty="0">
                <a:latin typeface="Times New Roman"/>
                <a:cs typeface="Times New Roman"/>
              </a:rPr>
              <a:t>h</a:t>
            </a:r>
            <a:r>
              <a:rPr sz="2600" spc="25" dirty="0">
                <a:latin typeface="Times New Roman"/>
                <a:cs typeface="Times New Roman"/>
              </a:rPr>
              <a:t>e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e</a:t>
            </a:r>
            <a:r>
              <a:rPr sz="2600" spc="-35" dirty="0">
                <a:latin typeface="Times New Roman"/>
                <a:cs typeface="Times New Roman"/>
              </a:rPr>
              <a:t>r</a:t>
            </a:r>
            <a:r>
              <a:rPr sz="2600" spc="95" dirty="0">
                <a:latin typeface="Times New Roman"/>
                <a:cs typeface="Times New Roman"/>
              </a:rPr>
              <a:t>o</a:t>
            </a:r>
            <a:r>
              <a:rPr sz="2600" spc="110" dirty="0">
                <a:latin typeface="Times New Roman"/>
                <a:cs typeface="Times New Roman"/>
              </a:rPr>
              <a:t>s</a:t>
            </a:r>
            <a:r>
              <a:rPr sz="2600" spc="-165" dirty="0">
                <a:latin typeface="Times New Roman"/>
                <a:cs typeface="Times New Roman"/>
              </a:rPr>
              <a:t>i</a:t>
            </a:r>
            <a:r>
              <a:rPr sz="2600" spc="95" dirty="0">
                <a:latin typeface="Times New Roman"/>
                <a:cs typeface="Times New Roman"/>
              </a:rPr>
              <a:t>o</a:t>
            </a:r>
            <a:r>
              <a:rPr sz="2600" spc="25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o</a:t>
            </a:r>
            <a:r>
              <a:rPr sz="2600" spc="15" dirty="0">
                <a:latin typeface="Times New Roman"/>
                <a:cs typeface="Times New Roman"/>
              </a:rPr>
              <a:t>f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305" dirty="0">
                <a:latin typeface="Times New Roman"/>
                <a:cs typeface="Times New Roman"/>
              </a:rPr>
              <a:t> </a:t>
            </a:r>
            <a:r>
              <a:rPr sz="2600" i="1" spc="35" dirty="0">
                <a:latin typeface="Times New Roman"/>
                <a:cs typeface="Times New Roman"/>
              </a:rPr>
              <a:t>A</a:t>
            </a:r>
            <a:r>
              <a:rPr sz="2600" i="1" spc="-21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b</a:t>
            </a:r>
            <a:r>
              <a:rPr sz="2600" spc="25" dirty="0">
                <a:latin typeface="Times New Roman"/>
                <a:cs typeface="Times New Roman"/>
              </a:rPr>
              <a:t>y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i="1" spc="55" dirty="0">
                <a:latin typeface="Times New Roman"/>
                <a:cs typeface="Times New Roman"/>
              </a:rPr>
              <a:t>B</a:t>
            </a:r>
            <a:r>
              <a:rPr sz="2600" spc="10" dirty="0">
                <a:latin typeface="Times New Roman"/>
                <a:cs typeface="Times New Roman"/>
              </a:rPr>
              <a:t>,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w</a:t>
            </a:r>
            <a:r>
              <a:rPr sz="2600" spc="-35" dirty="0">
                <a:latin typeface="Times New Roman"/>
                <a:cs typeface="Times New Roman"/>
              </a:rPr>
              <a:t>r</a:t>
            </a:r>
            <a:r>
              <a:rPr sz="2600" spc="-165" dirty="0">
                <a:latin typeface="Times New Roman"/>
                <a:cs typeface="Times New Roman"/>
              </a:rPr>
              <a:t>i</a:t>
            </a:r>
            <a:r>
              <a:rPr sz="2600" spc="-20" dirty="0">
                <a:latin typeface="Times New Roman"/>
                <a:cs typeface="Times New Roman"/>
              </a:rPr>
              <a:t>t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30" dirty="0">
                <a:latin typeface="Times New Roman"/>
                <a:cs typeface="Times New Roman"/>
              </a:rPr>
              <a:t>e</a:t>
            </a:r>
            <a:r>
              <a:rPr sz="2600" spc="25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i="1" spc="15" dirty="0">
                <a:latin typeface="Times New Roman"/>
                <a:cs typeface="Times New Roman"/>
              </a:rPr>
              <a:t>A</a:t>
            </a:r>
            <a:r>
              <a:rPr sz="2600" strike="sngStrike" spc="10" dirty="0">
                <a:latin typeface="Symbol"/>
                <a:cs typeface="Symbol"/>
              </a:rPr>
              <a:t></a:t>
            </a:r>
            <a:r>
              <a:rPr sz="2600" i="1" strike="noStrike" spc="55" dirty="0">
                <a:latin typeface="Times New Roman"/>
                <a:cs typeface="Times New Roman"/>
              </a:rPr>
              <a:t>B</a:t>
            </a:r>
            <a:r>
              <a:rPr sz="2600" strike="noStrike" spc="10" dirty="0">
                <a:latin typeface="Times New Roman"/>
                <a:cs typeface="Times New Roman"/>
              </a:rPr>
              <a:t>,</a:t>
            </a:r>
            <a:r>
              <a:rPr sz="2600" strike="noStrike" spc="-245" dirty="0">
                <a:latin typeface="Times New Roman"/>
                <a:cs typeface="Times New Roman"/>
              </a:rPr>
              <a:t> </a:t>
            </a:r>
            <a:r>
              <a:rPr sz="2600" strike="noStrike" spc="-165" dirty="0">
                <a:latin typeface="Times New Roman"/>
                <a:cs typeface="Times New Roman"/>
              </a:rPr>
              <a:t>i</a:t>
            </a:r>
            <a:r>
              <a:rPr sz="2600" strike="noStrike" spc="20" dirty="0">
                <a:latin typeface="Times New Roman"/>
                <a:cs typeface="Times New Roman"/>
              </a:rPr>
              <a:t>s </a:t>
            </a:r>
            <a:r>
              <a:rPr sz="2600" strike="noStrike" spc="-40" dirty="0">
                <a:latin typeface="Times New Roman"/>
                <a:cs typeface="Times New Roman"/>
              </a:rPr>
              <a:t>g</a:t>
            </a:r>
            <a:r>
              <a:rPr sz="2600" strike="noStrike" spc="-165" dirty="0">
                <a:latin typeface="Times New Roman"/>
                <a:cs typeface="Times New Roman"/>
              </a:rPr>
              <a:t>i</a:t>
            </a:r>
            <a:r>
              <a:rPr sz="2600" strike="noStrike" spc="-45" dirty="0">
                <a:latin typeface="Times New Roman"/>
                <a:cs typeface="Times New Roman"/>
              </a:rPr>
              <a:t>v</a:t>
            </a:r>
            <a:r>
              <a:rPr sz="2600" strike="noStrike" spc="-30" dirty="0">
                <a:latin typeface="Times New Roman"/>
                <a:cs typeface="Times New Roman"/>
              </a:rPr>
              <a:t>e</a:t>
            </a:r>
            <a:r>
              <a:rPr sz="2600" strike="noStrike" spc="25" dirty="0">
                <a:latin typeface="Times New Roman"/>
                <a:cs typeface="Times New Roman"/>
              </a:rPr>
              <a:t>n</a:t>
            </a:r>
            <a:r>
              <a:rPr sz="2600" strike="noStrike" spc="215" dirty="0">
                <a:latin typeface="Times New Roman"/>
                <a:cs typeface="Times New Roman"/>
              </a:rPr>
              <a:t> </a:t>
            </a:r>
            <a:r>
              <a:rPr sz="2600" strike="noStrike" spc="100" dirty="0">
                <a:latin typeface="Times New Roman"/>
                <a:cs typeface="Times New Roman"/>
              </a:rPr>
              <a:t>by</a:t>
            </a:r>
            <a:endParaRPr sz="2600" dirty="0">
              <a:latin typeface="Times New Roman"/>
              <a:cs typeface="Times New Roman"/>
            </a:endParaRPr>
          </a:p>
          <a:p>
            <a:pPr marL="69215">
              <a:lnSpc>
                <a:spcPts val="4125"/>
              </a:lnSpc>
            </a:pPr>
            <a:r>
              <a:rPr sz="2600" i="1" spc="15" dirty="0">
                <a:latin typeface="Times New Roman"/>
                <a:cs typeface="Times New Roman"/>
              </a:rPr>
              <a:t>A</a:t>
            </a:r>
            <a:r>
              <a:rPr sz="2600" strike="sngStrike" spc="10" dirty="0">
                <a:latin typeface="Symbol"/>
                <a:cs typeface="Symbol"/>
              </a:rPr>
              <a:t></a:t>
            </a:r>
            <a:r>
              <a:rPr sz="2600" i="1" strike="noStrike" spc="35" dirty="0">
                <a:latin typeface="Times New Roman"/>
                <a:cs typeface="Times New Roman"/>
              </a:rPr>
              <a:t>B</a:t>
            </a:r>
            <a:r>
              <a:rPr sz="2600" i="1" strike="noStrike" spc="-15" dirty="0">
                <a:latin typeface="Times New Roman"/>
                <a:cs typeface="Times New Roman"/>
              </a:rPr>
              <a:t> </a:t>
            </a:r>
            <a:r>
              <a:rPr sz="2600" strike="noStrike" spc="30" dirty="0">
                <a:latin typeface="Symbol"/>
                <a:cs typeface="Symbol"/>
              </a:rPr>
              <a:t></a:t>
            </a:r>
            <a:r>
              <a:rPr sz="2600" strike="noStrike" spc="-195" dirty="0">
                <a:latin typeface="Times New Roman"/>
                <a:cs typeface="Times New Roman"/>
              </a:rPr>
              <a:t> </a:t>
            </a:r>
            <a:r>
              <a:rPr sz="3450" strike="noStrike" spc="-590" dirty="0" smtClean="0">
                <a:latin typeface="Symbol"/>
                <a:cs typeface="Symbol"/>
              </a:rPr>
              <a:t></a:t>
            </a:r>
            <a:r>
              <a:rPr lang="en-IN" sz="3450" strike="noStrike" spc="-590" dirty="0" smtClean="0">
                <a:latin typeface="Symbol"/>
                <a:cs typeface="Symbol"/>
              </a:rPr>
              <a:t> </a:t>
            </a:r>
            <a:r>
              <a:rPr sz="2600" i="1" strike="noStrike" spc="-30" dirty="0" smtClean="0">
                <a:latin typeface="Times New Roman"/>
                <a:cs typeface="Times New Roman"/>
              </a:rPr>
              <a:t>z</a:t>
            </a:r>
            <a:r>
              <a:rPr lang="en-IN" sz="2600" i="1" strike="noStrike" spc="-30" dirty="0" smtClean="0">
                <a:latin typeface="Times New Roman"/>
                <a:cs typeface="Times New Roman"/>
              </a:rPr>
              <a:t> </a:t>
            </a:r>
            <a:r>
              <a:rPr sz="2600" i="1" strike="noStrike" spc="-145" dirty="0" smtClean="0">
                <a:latin typeface="Times New Roman"/>
                <a:cs typeface="Times New Roman"/>
              </a:rPr>
              <a:t>|</a:t>
            </a:r>
            <a:r>
              <a:rPr lang="en-IN" sz="2600" i="1" strike="noStrike" spc="-145" dirty="0" smtClean="0">
                <a:latin typeface="Times New Roman"/>
                <a:cs typeface="Times New Roman"/>
              </a:rPr>
              <a:t> </a:t>
            </a:r>
            <a:r>
              <a:rPr sz="3450" strike="noStrike" spc="-254" dirty="0" smtClean="0">
                <a:latin typeface="Symbol"/>
                <a:cs typeface="Symbol"/>
              </a:rPr>
              <a:t></a:t>
            </a:r>
            <a:r>
              <a:rPr sz="2600" i="1" strike="noStrike" spc="185" dirty="0">
                <a:latin typeface="Times New Roman"/>
                <a:cs typeface="Times New Roman"/>
              </a:rPr>
              <a:t>B</a:t>
            </a:r>
            <a:r>
              <a:rPr sz="3450" strike="noStrike" spc="-300" dirty="0" smtClean="0">
                <a:latin typeface="Symbol"/>
                <a:cs typeface="Symbol"/>
              </a:rPr>
              <a:t></a:t>
            </a:r>
            <a:r>
              <a:rPr lang="en-IN" sz="3450" strike="noStrike" spc="-300" dirty="0" smtClean="0">
                <a:latin typeface="Symbol"/>
                <a:cs typeface="Symbol"/>
              </a:rPr>
              <a:t> </a:t>
            </a:r>
            <a:r>
              <a:rPr sz="2250" i="1" strike="noStrike" spc="30" baseline="-24074" dirty="0" smtClean="0">
                <a:latin typeface="Times New Roman"/>
                <a:cs typeface="Times New Roman"/>
              </a:rPr>
              <a:t>z</a:t>
            </a:r>
            <a:r>
              <a:rPr sz="2250" i="1" strike="noStrike" baseline="-24074" dirty="0" smtClean="0">
                <a:latin typeface="Times New Roman"/>
                <a:cs typeface="Times New Roman"/>
              </a:rPr>
              <a:t> </a:t>
            </a:r>
            <a:r>
              <a:rPr sz="2250" i="1" strike="noStrike" spc="209" baseline="-24074" dirty="0" smtClean="0">
                <a:latin typeface="Times New Roman"/>
                <a:cs typeface="Times New Roman"/>
              </a:rPr>
              <a:t> </a:t>
            </a:r>
            <a:r>
              <a:rPr sz="2600" strike="noStrike" spc="40" dirty="0">
                <a:latin typeface="Symbol"/>
                <a:cs typeface="Symbol"/>
              </a:rPr>
              <a:t></a:t>
            </a:r>
            <a:r>
              <a:rPr sz="2600" strike="noStrike" spc="170" dirty="0">
                <a:latin typeface="Times New Roman"/>
                <a:cs typeface="Times New Roman"/>
              </a:rPr>
              <a:t> </a:t>
            </a:r>
            <a:r>
              <a:rPr sz="2600" i="1" strike="noStrike" spc="-130" dirty="0">
                <a:latin typeface="Times New Roman"/>
                <a:cs typeface="Times New Roman"/>
              </a:rPr>
              <a:t>A</a:t>
            </a:r>
            <a:r>
              <a:rPr sz="3450" strike="noStrike" spc="-880" dirty="0">
                <a:latin typeface="Symbol"/>
                <a:cs typeface="Symbol"/>
              </a:rPr>
              <a:t></a:t>
            </a:r>
            <a:r>
              <a:rPr sz="2600" strike="noStrike" spc="10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0589" y="3649726"/>
            <a:ext cx="1887220" cy="1582420"/>
            <a:chOff x="2180589" y="3649726"/>
            <a:chExt cx="1887220" cy="1582420"/>
          </a:xfrm>
        </p:grpSpPr>
        <p:sp>
          <p:nvSpPr>
            <p:cNvPr id="5" name="object 5"/>
            <p:cNvSpPr/>
            <p:nvPr/>
          </p:nvSpPr>
          <p:spPr>
            <a:xfrm>
              <a:off x="2209799" y="3678936"/>
              <a:ext cx="1828800" cy="1524000"/>
            </a:xfrm>
            <a:custGeom>
              <a:avLst/>
              <a:gdLst/>
              <a:ahLst/>
              <a:cxnLst/>
              <a:rect l="l" t="t" r="r" b="b"/>
              <a:pathLst>
                <a:path w="1828800" h="1524000">
                  <a:moveTo>
                    <a:pt x="0" y="0"/>
                  </a:moveTo>
                  <a:lnTo>
                    <a:pt x="0" y="1524000"/>
                  </a:lnTo>
                </a:path>
                <a:path w="1828800" h="1524000">
                  <a:moveTo>
                    <a:pt x="0" y="1524000"/>
                  </a:moveTo>
                  <a:lnTo>
                    <a:pt x="1828800" y="1524000"/>
                  </a:lnTo>
                </a:path>
                <a:path w="1828800" h="1524000">
                  <a:moveTo>
                    <a:pt x="0" y="0"/>
                  </a:moveTo>
                  <a:lnTo>
                    <a:pt x="507492" y="0"/>
                  </a:lnTo>
                </a:path>
                <a:path w="1828800" h="1524000">
                  <a:moveTo>
                    <a:pt x="507492" y="0"/>
                  </a:moveTo>
                  <a:lnTo>
                    <a:pt x="914400" y="856488"/>
                  </a:lnTo>
                </a:path>
                <a:path w="1828800" h="1524000">
                  <a:moveTo>
                    <a:pt x="914400" y="856488"/>
                  </a:moveTo>
                  <a:lnTo>
                    <a:pt x="1219200" y="0"/>
                  </a:lnTo>
                </a:path>
                <a:path w="1828800" h="1524000">
                  <a:moveTo>
                    <a:pt x="1219200" y="0"/>
                  </a:moveTo>
                  <a:lnTo>
                    <a:pt x="1828800" y="0"/>
                  </a:lnTo>
                </a:path>
                <a:path w="1828800" h="1524000">
                  <a:moveTo>
                    <a:pt x="1828800" y="0"/>
                  </a:moveTo>
                  <a:lnTo>
                    <a:pt x="1828800" y="1524000"/>
                  </a:lnTo>
                </a:path>
              </a:pathLst>
            </a:custGeom>
            <a:ln w="57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74136" y="367893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74136" y="367893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09799" y="489813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09799" y="489813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33800" y="489813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33800" y="489813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71799" y="451713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1799" y="451713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71799" y="489813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71799" y="489813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43199" y="428853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43199" y="428853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79063" y="427939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399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799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399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79063" y="427939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399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799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3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33800" y="367893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33800" y="367893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517394" y="4462017"/>
            <a:ext cx="16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Microsoft Sans Serif"/>
                <a:cs typeface="Microsoft Sans Serif"/>
              </a:rPr>
              <a:t>A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217229" y="3674173"/>
            <a:ext cx="552450" cy="331470"/>
            <a:chOff x="2217229" y="3674173"/>
            <a:chExt cx="552450" cy="331470"/>
          </a:xfrm>
        </p:grpSpPr>
        <p:sp>
          <p:nvSpPr>
            <p:cNvPr id="24" name="object 24"/>
            <p:cNvSpPr/>
            <p:nvPr/>
          </p:nvSpPr>
          <p:spPr>
            <a:xfrm>
              <a:off x="2459736" y="367893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59736" y="367893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21992" y="36956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21992" y="36956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288794" y="3679317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5" dirty="0">
                <a:latin typeface="Microsoft Sans Serif"/>
                <a:cs typeface="Microsoft Sans Serif"/>
              </a:rPr>
              <a:t>B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209800" y="3826764"/>
            <a:ext cx="1681480" cy="1228725"/>
            <a:chOff x="2209800" y="3826764"/>
            <a:chExt cx="1681480" cy="1228725"/>
          </a:xfrm>
        </p:grpSpPr>
        <p:sp>
          <p:nvSpPr>
            <p:cNvPr id="30" name="object 30"/>
            <p:cNvSpPr/>
            <p:nvPr/>
          </p:nvSpPr>
          <p:spPr>
            <a:xfrm>
              <a:off x="2209800" y="3831336"/>
              <a:ext cx="1676400" cy="1219200"/>
            </a:xfrm>
            <a:custGeom>
              <a:avLst/>
              <a:gdLst/>
              <a:ahLst/>
              <a:cxnLst/>
              <a:rect l="l" t="t" r="r" b="b"/>
              <a:pathLst>
                <a:path w="1676400" h="1219200">
                  <a:moveTo>
                    <a:pt x="152400" y="1219200"/>
                  </a:moveTo>
                  <a:lnTo>
                    <a:pt x="1676400" y="1219200"/>
                  </a:lnTo>
                </a:path>
                <a:path w="1676400" h="1219200">
                  <a:moveTo>
                    <a:pt x="1676400" y="1219200"/>
                  </a:moveTo>
                  <a:lnTo>
                    <a:pt x="1676400" y="0"/>
                  </a:lnTo>
                </a:path>
                <a:path w="1676400" h="1219200">
                  <a:moveTo>
                    <a:pt x="1295400" y="0"/>
                  </a:moveTo>
                  <a:lnTo>
                    <a:pt x="1676400" y="0"/>
                  </a:lnTo>
                </a:path>
                <a:path w="1676400" h="1219200">
                  <a:moveTo>
                    <a:pt x="76200" y="1219200"/>
                  </a:moveTo>
                  <a:lnTo>
                    <a:pt x="76200" y="0"/>
                  </a:lnTo>
                </a:path>
                <a:path w="1676400" h="1219200">
                  <a:moveTo>
                    <a:pt x="381000" y="0"/>
                  </a:moveTo>
                  <a:lnTo>
                    <a:pt x="0" y="0"/>
                  </a:lnTo>
                </a:path>
                <a:path w="1676400" h="1219200">
                  <a:moveTo>
                    <a:pt x="381000" y="0"/>
                  </a:moveTo>
                  <a:lnTo>
                    <a:pt x="762000" y="762000"/>
                  </a:lnTo>
                </a:path>
                <a:path w="1676400" h="1219200">
                  <a:moveTo>
                    <a:pt x="1295400" y="0"/>
                  </a:moveTo>
                  <a:lnTo>
                    <a:pt x="1066800" y="76200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7227" y="4588764"/>
              <a:ext cx="313944" cy="85344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5253228" y="3805428"/>
            <a:ext cx="1685925" cy="1249680"/>
            <a:chOff x="5253228" y="3805428"/>
            <a:chExt cx="1685925" cy="1249680"/>
          </a:xfrm>
        </p:grpSpPr>
        <p:sp>
          <p:nvSpPr>
            <p:cNvPr id="33" name="object 33"/>
            <p:cNvSpPr/>
            <p:nvPr/>
          </p:nvSpPr>
          <p:spPr>
            <a:xfrm>
              <a:off x="5257800" y="3810000"/>
              <a:ext cx="1676400" cy="1240790"/>
            </a:xfrm>
            <a:custGeom>
              <a:avLst/>
              <a:gdLst/>
              <a:ahLst/>
              <a:cxnLst/>
              <a:rect l="l" t="t" r="r" b="b"/>
              <a:pathLst>
                <a:path w="1676400" h="1240789">
                  <a:moveTo>
                    <a:pt x="0" y="1219200"/>
                  </a:moveTo>
                  <a:lnTo>
                    <a:pt x="1676400" y="1240536"/>
                  </a:lnTo>
                </a:path>
                <a:path w="1676400" h="1240789">
                  <a:moveTo>
                    <a:pt x="1676400" y="1240536"/>
                  </a:moveTo>
                  <a:lnTo>
                    <a:pt x="1676400" y="21336"/>
                  </a:lnTo>
                </a:path>
                <a:path w="1676400" h="1240789">
                  <a:moveTo>
                    <a:pt x="1295400" y="21336"/>
                  </a:moveTo>
                  <a:lnTo>
                    <a:pt x="1676400" y="21336"/>
                  </a:lnTo>
                </a:path>
                <a:path w="1676400" h="1240789">
                  <a:moveTo>
                    <a:pt x="0" y="1240536"/>
                  </a:moveTo>
                  <a:lnTo>
                    <a:pt x="0" y="21336"/>
                  </a:lnTo>
                </a:path>
                <a:path w="1676400" h="1240789">
                  <a:moveTo>
                    <a:pt x="381000" y="0"/>
                  </a:moveTo>
                  <a:lnTo>
                    <a:pt x="0" y="0"/>
                  </a:lnTo>
                </a:path>
                <a:path w="1676400" h="1240789">
                  <a:moveTo>
                    <a:pt x="381000" y="21336"/>
                  </a:moveTo>
                  <a:lnTo>
                    <a:pt x="762000" y="783336"/>
                  </a:lnTo>
                </a:path>
                <a:path w="1676400" h="1240789">
                  <a:moveTo>
                    <a:pt x="1295400" y="21336"/>
                  </a:moveTo>
                  <a:lnTo>
                    <a:pt x="1066800" y="783336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5228" y="4588764"/>
              <a:ext cx="313944" cy="85344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731135" y="4618227"/>
            <a:ext cx="3806825" cy="1496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2650" i="1" spc="5" dirty="0">
                <a:latin typeface="Times New Roman"/>
                <a:cs typeface="Times New Roman"/>
              </a:rPr>
              <a:t>A</a:t>
            </a:r>
            <a:r>
              <a:rPr sz="2650" strike="sngStrike" spc="5" dirty="0">
                <a:latin typeface="Symbol"/>
                <a:cs typeface="Symbol"/>
              </a:rPr>
              <a:t></a:t>
            </a:r>
            <a:r>
              <a:rPr sz="2650" i="1" strike="noStrike" spc="5" dirty="0">
                <a:latin typeface="Times New Roman"/>
                <a:cs typeface="Times New Roman"/>
              </a:rPr>
              <a:t>B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240" dirty="0">
                <a:solidFill>
                  <a:srgbClr val="005DA1"/>
                </a:solidFill>
                <a:latin typeface="Arial"/>
                <a:cs typeface="Arial"/>
              </a:rPr>
              <a:t>Exam</a:t>
            </a:r>
            <a:r>
              <a:rPr sz="2800" b="1" spc="-215" dirty="0">
                <a:solidFill>
                  <a:srgbClr val="005DA1"/>
                </a:solidFill>
                <a:latin typeface="Arial"/>
                <a:cs typeface="Arial"/>
              </a:rPr>
              <a:t>p</a:t>
            </a:r>
            <a:r>
              <a:rPr sz="2800" b="1" spc="-135" dirty="0">
                <a:solidFill>
                  <a:srgbClr val="005DA1"/>
                </a:solidFill>
                <a:latin typeface="Arial"/>
                <a:cs typeface="Arial"/>
              </a:rPr>
              <a:t>le</a:t>
            </a:r>
            <a:r>
              <a:rPr sz="2800" b="1" spc="-50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800" b="1" spc="-145" dirty="0">
                <a:solidFill>
                  <a:srgbClr val="005DA1"/>
                </a:solidFill>
                <a:latin typeface="Arial"/>
                <a:cs typeface="Arial"/>
              </a:rPr>
              <a:t>of</a:t>
            </a:r>
            <a:r>
              <a:rPr sz="2800" b="1" spc="165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800" b="1" spc="-265" dirty="0">
                <a:solidFill>
                  <a:srgbClr val="005DA1"/>
                </a:solidFill>
                <a:latin typeface="Arial"/>
                <a:cs typeface="Arial"/>
              </a:rPr>
              <a:t>Erosion</a:t>
            </a:r>
            <a:r>
              <a:rPr sz="2800" b="1" spc="-35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005DA1"/>
                </a:solidFill>
                <a:latin typeface="Arial"/>
                <a:cs typeface="Arial"/>
              </a:rPr>
              <a:t>(</a:t>
            </a:r>
            <a:r>
              <a:rPr sz="2800" b="1" spc="-80" dirty="0">
                <a:solidFill>
                  <a:srgbClr val="005DA1"/>
                </a:solidFill>
                <a:latin typeface="Arial"/>
                <a:cs typeface="Arial"/>
              </a:rPr>
              <a:t>1</a:t>
            </a:r>
            <a:r>
              <a:rPr sz="2800" b="1" spc="-60" dirty="0">
                <a:solidFill>
                  <a:srgbClr val="005DA1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444753"/>
            <a:ext cx="77609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i="0" spc="-350" dirty="0">
                <a:solidFill>
                  <a:srgbClr val="003399"/>
                </a:solidFill>
                <a:latin typeface="Arial"/>
                <a:cs typeface="Arial"/>
              </a:rPr>
              <a:t>Er</a:t>
            </a:r>
            <a:r>
              <a:rPr sz="3200" i="0" spc="-400" dirty="0">
                <a:solidFill>
                  <a:srgbClr val="003399"/>
                </a:solidFill>
                <a:latin typeface="Arial"/>
                <a:cs typeface="Arial"/>
              </a:rPr>
              <a:t>o</a:t>
            </a:r>
            <a:r>
              <a:rPr sz="3200" i="0" spc="-245" dirty="0">
                <a:solidFill>
                  <a:srgbClr val="003399"/>
                </a:solidFill>
                <a:latin typeface="Arial"/>
                <a:cs typeface="Arial"/>
              </a:rPr>
              <a:t>sion:</a:t>
            </a:r>
            <a:r>
              <a:rPr sz="3200" i="0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200" i="0" spc="-350" dirty="0">
                <a:solidFill>
                  <a:srgbClr val="003399"/>
                </a:solidFill>
                <a:latin typeface="Arial"/>
                <a:cs typeface="Arial"/>
              </a:rPr>
              <a:t>By</a:t>
            </a:r>
            <a:r>
              <a:rPr sz="3200" i="0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200" i="0" spc="-11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3200" i="0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200" i="0" spc="-545" dirty="0">
                <a:solidFill>
                  <a:srgbClr val="003399"/>
                </a:solidFill>
                <a:latin typeface="Arial"/>
                <a:cs typeface="Arial"/>
              </a:rPr>
              <a:t>R</a:t>
            </a:r>
            <a:r>
              <a:rPr sz="3200" i="0" spc="-260" dirty="0">
                <a:solidFill>
                  <a:srgbClr val="003399"/>
                </a:solidFill>
                <a:latin typeface="Arial"/>
                <a:cs typeface="Arial"/>
              </a:rPr>
              <a:t>ectang</a:t>
            </a:r>
            <a:r>
              <a:rPr sz="3200" i="0" spc="-290" dirty="0">
                <a:solidFill>
                  <a:srgbClr val="003399"/>
                </a:solidFill>
                <a:latin typeface="Arial"/>
                <a:cs typeface="Arial"/>
              </a:rPr>
              <a:t>u</a:t>
            </a:r>
            <a:r>
              <a:rPr sz="3200" i="0" spc="-130" dirty="0">
                <a:solidFill>
                  <a:srgbClr val="003399"/>
                </a:solidFill>
                <a:latin typeface="Arial"/>
                <a:cs typeface="Arial"/>
              </a:rPr>
              <a:t>lar</a:t>
            </a:r>
            <a:r>
              <a:rPr sz="3200" i="0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200" i="0" spc="-335" dirty="0">
                <a:solidFill>
                  <a:srgbClr val="003399"/>
                </a:solidFill>
                <a:latin typeface="Arial"/>
                <a:cs typeface="Arial"/>
              </a:rPr>
              <a:t>Structu</a:t>
            </a:r>
            <a:r>
              <a:rPr sz="3200" i="0" spc="-254" dirty="0">
                <a:solidFill>
                  <a:srgbClr val="003399"/>
                </a:solidFill>
                <a:latin typeface="Arial"/>
                <a:cs typeface="Arial"/>
              </a:rPr>
              <a:t>r</a:t>
            </a:r>
            <a:r>
              <a:rPr sz="3200" i="0" spc="-195" dirty="0">
                <a:solidFill>
                  <a:srgbClr val="003399"/>
                </a:solidFill>
                <a:latin typeface="Arial"/>
                <a:cs typeface="Arial"/>
              </a:rPr>
              <a:t>ing</a:t>
            </a:r>
            <a:r>
              <a:rPr sz="3200" i="0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200" i="0" spc="-280" dirty="0">
                <a:solidFill>
                  <a:srgbClr val="003399"/>
                </a:solidFill>
                <a:latin typeface="Arial"/>
                <a:cs typeface="Arial"/>
              </a:rPr>
              <a:t>Element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63598" y="3538473"/>
            <a:ext cx="1887220" cy="1582420"/>
            <a:chOff x="1863598" y="3538473"/>
            <a:chExt cx="1887220" cy="1582420"/>
          </a:xfrm>
        </p:grpSpPr>
        <p:sp>
          <p:nvSpPr>
            <p:cNvPr id="4" name="object 4"/>
            <p:cNvSpPr/>
            <p:nvPr/>
          </p:nvSpPr>
          <p:spPr>
            <a:xfrm>
              <a:off x="1892808" y="3567683"/>
              <a:ext cx="0" cy="1524000"/>
            </a:xfrm>
            <a:custGeom>
              <a:avLst/>
              <a:gdLst/>
              <a:ahLst/>
              <a:cxnLst/>
              <a:rect l="l" t="t" r="r" b="b"/>
              <a:pathLst>
                <a:path h="1524000">
                  <a:moveTo>
                    <a:pt x="0" y="0"/>
                  </a:moveTo>
                  <a:lnTo>
                    <a:pt x="0" y="1523999"/>
                  </a:lnTo>
                </a:path>
              </a:pathLst>
            </a:custGeom>
            <a:ln w="57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21408" y="5077205"/>
              <a:ext cx="1600200" cy="0"/>
            </a:xfrm>
            <a:custGeom>
              <a:avLst/>
              <a:gdLst/>
              <a:ahLst/>
              <a:cxnLst/>
              <a:rect l="l" t="t" r="r" b="b"/>
              <a:pathLst>
                <a:path w="1600200">
                  <a:moveTo>
                    <a:pt x="0" y="0"/>
                  </a:moveTo>
                  <a:lnTo>
                    <a:pt x="1600200" y="0"/>
                  </a:lnTo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92808" y="5106161"/>
              <a:ext cx="1828800" cy="0"/>
            </a:xfrm>
            <a:custGeom>
              <a:avLst/>
              <a:gdLst/>
              <a:ahLst/>
              <a:cxnLst/>
              <a:rect l="l" t="t" r="r" b="b"/>
              <a:pathLst>
                <a:path w="1828800">
                  <a:moveTo>
                    <a:pt x="0" y="0"/>
                  </a:moveTo>
                  <a:lnTo>
                    <a:pt x="1828800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92808" y="3582161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92808" y="3553205"/>
              <a:ext cx="508000" cy="0"/>
            </a:xfrm>
            <a:custGeom>
              <a:avLst/>
              <a:gdLst/>
              <a:ahLst/>
              <a:cxnLst/>
              <a:rect l="l" t="t" r="r" b="b"/>
              <a:pathLst>
                <a:path w="508000">
                  <a:moveTo>
                    <a:pt x="0" y="0"/>
                  </a:moveTo>
                  <a:lnTo>
                    <a:pt x="507492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00300" y="3567683"/>
              <a:ext cx="711835" cy="856615"/>
            </a:xfrm>
            <a:custGeom>
              <a:avLst/>
              <a:gdLst/>
              <a:ahLst/>
              <a:cxnLst/>
              <a:rect l="l" t="t" r="r" b="b"/>
              <a:pathLst>
                <a:path w="711835" h="856614">
                  <a:moveTo>
                    <a:pt x="0" y="0"/>
                  </a:moveTo>
                  <a:lnTo>
                    <a:pt x="406907" y="856488"/>
                  </a:lnTo>
                </a:path>
                <a:path w="711835" h="856614">
                  <a:moveTo>
                    <a:pt x="406907" y="856488"/>
                  </a:moveTo>
                  <a:lnTo>
                    <a:pt x="711707" y="0"/>
                  </a:lnTo>
                </a:path>
              </a:pathLst>
            </a:custGeom>
            <a:ln w="57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12008" y="3582161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12008" y="3553205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21608" y="3567683"/>
              <a:ext cx="0" cy="1524000"/>
            </a:xfrm>
            <a:custGeom>
              <a:avLst/>
              <a:gdLst/>
              <a:ahLst/>
              <a:cxnLst/>
              <a:rect l="l" t="t" r="r" b="b"/>
              <a:pathLst>
                <a:path h="1524000">
                  <a:moveTo>
                    <a:pt x="0" y="0"/>
                  </a:moveTo>
                  <a:lnTo>
                    <a:pt x="0" y="1523999"/>
                  </a:lnTo>
                </a:path>
              </a:pathLst>
            </a:custGeom>
            <a:ln w="57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985772" y="4350766"/>
            <a:ext cx="588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Microsoft Sans Serif"/>
                <a:cs typeface="Microsoft Sans Serif"/>
              </a:rPr>
              <a:t>A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84147" y="3393947"/>
            <a:ext cx="228600" cy="381000"/>
          </a:xfrm>
          <a:prstGeom prst="rect">
            <a:avLst/>
          </a:prstGeom>
          <a:solidFill>
            <a:srgbClr val="93B6D2"/>
          </a:solidFill>
          <a:ln w="9143">
            <a:solidFill>
              <a:srgbClr val="000000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434"/>
              </a:spcBef>
            </a:pPr>
            <a:r>
              <a:rPr sz="1800" spc="-305" dirty="0">
                <a:latin typeface="Microsoft Sans Serif"/>
                <a:cs typeface="Microsoft Sans Serif"/>
              </a:rPr>
              <a:t>B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888235" y="3563111"/>
            <a:ext cx="1838325" cy="1533525"/>
            <a:chOff x="1888235" y="3563111"/>
            <a:chExt cx="1838325" cy="1533525"/>
          </a:xfrm>
        </p:grpSpPr>
        <p:sp>
          <p:nvSpPr>
            <p:cNvPr id="16" name="object 16"/>
            <p:cNvSpPr/>
            <p:nvPr/>
          </p:nvSpPr>
          <p:spPr>
            <a:xfrm>
              <a:off x="3493007" y="4710683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2286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228600" y="381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93007" y="4710683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0" y="381000"/>
                  </a:moveTo>
                  <a:lnTo>
                    <a:pt x="228600" y="381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4635" y="4858511"/>
              <a:ext cx="85344" cy="8534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892807" y="3567683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2286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228600" y="381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92807" y="3567683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0" y="381000"/>
                  </a:moveTo>
                  <a:lnTo>
                    <a:pt x="228600" y="381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4435" y="3715511"/>
              <a:ext cx="85344" cy="8534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197607" y="3567683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2286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228600" y="381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97607" y="3567683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0" y="381000"/>
                  </a:moveTo>
                  <a:lnTo>
                    <a:pt x="228600" y="381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9235" y="3715511"/>
              <a:ext cx="85344" cy="8534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112007" y="3567683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228599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228599" y="381000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12007" y="3567683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0" y="381000"/>
                  </a:moveTo>
                  <a:lnTo>
                    <a:pt x="228599" y="381000"/>
                  </a:lnTo>
                  <a:lnTo>
                    <a:pt x="228599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3635" y="3715511"/>
              <a:ext cx="85344" cy="8534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819399" y="4405883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2286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228600" y="381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19399" y="4405883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0" y="381000"/>
                  </a:moveTo>
                  <a:lnTo>
                    <a:pt x="228600" y="381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1027" y="4553711"/>
              <a:ext cx="85344" cy="8534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493007" y="3567683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2286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228600" y="381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93007" y="3567683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0" y="381000"/>
                  </a:moveTo>
                  <a:lnTo>
                    <a:pt x="228600" y="381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4635" y="3715511"/>
              <a:ext cx="85344" cy="8534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892807" y="4710683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2286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228600" y="381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92807" y="4710683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0" y="381000"/>
                  </a:moveTo>
                  <a:lnTo>
                    <a:pt x="228600" y="381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4435" y="4858511"/>
              <a:ext cx="85344" cy="8534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578607" y="4405883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2286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228600" y="381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78607" y="4405883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0" y="381000"/>
                  </a:moveTo>
                  <a:lnTo>
                    <a:pt x="228600" y="381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0235" y="4553711"/>
              <a:ext cx="85344" cy="8534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981199" y="3720083"/>
              <a:ext cx="1600200" cy="1219200"/>
            </a:xfrm>
            <a:custGeom>
              <a:avLst/>
              <a:gdLst/>
              <a:ahLst/>
              <a:cxnLst/>
              <a:rect l="l" t="t" r="r" b="b"/>
              <a:pathLst>
                <a:path w="1600200" h="1219200">
                  <a:moveTo>
                    <a:pt x="0" y="0"/>
                  </a:moveTo>
                  <a:lnTo>
                    <a:pt x="304800" y="0"/>
                  </a:lnTo>
                </a:path>
                <a:path w="1600200" h="1219200">
                  <a:moveTo>
                    <a:pt x="304800" y="0"/>
                  </a:moveTo>
                  <a:lnTo>
                    <a:pt x="685800" y="838200"/>
                  </a:lnTo>
                </a:path>
                <a:path w="1600200" h="1219200">
                  <a:moveTo>
                    <a:pt x="707136" y="893064"/>
                  </a:moveTo>
                  <a:lnTo>
                    <a:pt x="935736" y="893064"/>
                  </a:lnTo>
                </a:path>
                <a:path w="1600200" h="1219200">
                  <a:moveTo>
                    <a:pt x="914400" y="914400"/>
                  </a:moveTo>
                  <a:lnTo>
                    <a:pt x="1219200" y="0"/>
                  </a:lnTo>
                </a:path>
                <a:path w="1600200" h="1219200">
                  <a:moveTo>
                    <a:pt x="1219200" y="0"/>
                  </a:moveTo>
                  <a:lnTo>
                    <a:pt x="1600200" y="0"/>
                  </a:lnTo>
                </a:path>
                <a:path w="1600200" h="1219200">
                  <a:moveTo>
                    <a:pt x="1600200" y="0"/>
                  </a:moveTo>
                  <a:lnTo>
                    <a:pt x="1600200" y="1219200"/>
                  </a:lnTo>
                </a:path>
                <a:path w="1600200" h="1219200">
                  <a:moveTo>
                    <a:pt x="1600200" y="1219200"/>
                  </a:moveTo>
                  <a:lnTo>
                    <a:pt x="0" y="1219200"/>
                  </a:lnTo>
                </a:path>
                <a:path w="1600200" h="1219200">
                  <a:moveTo>
                    <a:pt x="0" y="121920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454897" y="2083015"/>
            <a:ext cx="6470650" cy="9486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ts val="3105"/>
              </a:lnSpc>
              <a:spcBef>
                <a:spcPts val="130"/>
              </a:spcBef>
              <a:tabLst>
                <a:tab pos="4182110" algn="l"/>
              </a:tabLst>
            </a:pPr>
            <a:r>
              <a:rPr sz="2600" spc="95" dirty="0">
                <a:latin typeface="Times New Roman"/>
                <a:cs typeface="Times New Roman"/>
              </a:rPr>
              <a:t>T</a:t>
            </a:r>
            <a:r>
              <a:rPr sz="2600" spc="-40" dirty="0">
                <a:latin typeface="Times New Roman"/>
                <a:cs typeface="Times New Roman"/>
              </a:rPr>
              <a:t>h</a:t>
            </a:r>
            <a:r>
              <a:rPr sz="2600" spc="25" dirty="0">
                <a:latin typeface="Times New Roman"/>
                <a:cs typeface="Times New Roman"/>
              </a:rPr>
              <a:t>e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e</a:t>
            </a:r>
            <a:r>
              <a:rPr sz="2600" spc="-35" dirty="0">
                <a:latin typeface="Times New Roman"/>
                <a:cs typeface="Times New Roman"/>
              </a:rPr>
              <a:t>r</a:t>
            </a:r>
            <a:r>
              <a:rPr sz="2600" spc="95" dirty="0">
                <a:latin typeface="Times New Roman"/>
                <a:cs typeface="Times New Roman"/>
              </a:rPr>
              <a:t>o</a:t>
            </a:r>
            <a:r>
              <a:rPr sz="2600" spc="110" dirty="0">
                <a:latin typeface="Times New Roman"/>
                <a:cs typeface="Times New Roman"/>
              </a:rPr>
              <a:t>s</a:t>
            </a:r>
            <a:r>
              <a:rPr sz="2600" spc="-165" dirty="0">
                <a:latin typeface="Times New Roman"/>
                <a:cs typeface="Times New Roman"/>
              </a:rPr>
              <a:t>i</a:t>
            </a:r>
            <a:r>
              <a:rPr sz="2600" spc="95" dirty="0">
                <a:latin typeface="Times New Roman"/>
                <a:cs typeface="Times New Roman"/>
              </a:rPr>
              <a:t>o</a:t>
            </a:r>
            <a:r>
              <a:rPr sz="2600" spc="25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o</a:t>
            </a:r>
            <a:r>
              <a:rPr sz="2600" spc="15" dirty="0">
                <a:latin typeface="Times New Roman"/>
                <a:cs typeface="Times New Roman"/>
              </a:rPr>
              <a:t>f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305" dirty="0">
                <a:latin typeface="Times New Roman"/>
                <a:cs typeface="Times New Roman"/>
              </a:rPr>
              <a:t> </a:t>
            </a:r>
            <a:r>
              <a:rPr sz="2600" i="1" spc="35" dirty="0">
                <a:latin typeface="Times New Roman"/>
                <a:cs typeface="Times New Roman"/>
              </a:rPr>
              <a:t>A</a:t>
            </a:r>
            <a:r>
              <a:rPr sz="2600" i="1" spc="-21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b</a:t>
            </a:r>
            <a:r>
              <a:rPr sz="2600" spc="25" dirty="0">
                <a:latin typeface="Times New Roman"/>
                <a:cs typeface="Times New Roman"/>
              </a:rPr>
              <a:t>y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i="1" spc="55" dirty="0">
                <a:latin typeface="Times New Roman"/>
                <a:cs typeface="Times New Roman"/>
              </a:rPr>
              <a:t>B</a:t>
            </a:r>
            <a:r>
              <a:rPr sz="2600" spc="10" dirty="0">
                <a:latin typeface="Times New Roman"/>
                <a:cs typeface="Times New Roman"/>
              </a:rPr>
              <a:t>,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w</a:t>
            </a:r>
            <a:r>
              <a:rPr sz="2600" spc="-35" dirty="0">
                <a:latin typeface="Times New Roman"/>
                <a:cs typeface="Times New Roman"/>
              </a:rPr>
              <a:t>r</a:t>
            </a:r>
            <a:r>
              <a:rPr sz="2600" spc="-165" dirty="0">
                <a:latin typeface="Times New Roman"/>
                <a:cs typeface="Times New Roman"/>
              </a:rPr>
              <a:t>i</a:t>
            </a:r>
            <a:r>
              <a:rPr sz="2600" spc="-20" dirty="0">
                <a:latin typeface="Times New Roman"/>
                <a:cs typeface="Times New Roman"/>
              </a:rPr>
              <a:t>t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30" dirty="0">
                <a:latin typeface="Times New Roman"/>
                <a:cs typeface="Times New Roman"/>
              </a:rPr>
              <a:t>e</a:t>
            </a:r>
            <a:r>
              <a:rPr sz="2600" spc="25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i="1" spc="15" dirty="0">
                <a:latin typeface="Times New Roman"/>
                <a:cs typeface="Times New Roman"/>
              </a:rPr>
              <a:t>A</a:t>
            </a:r>
            <a:r>
              <a:rPr sz="2600" strike="sngStrike" spc="10" dirty="0">
                <a:latin typeface="Symbol"/>
                <a:cs typeface="Symbol"/>
              </a:rPr>
              <a:t></a:t>
            </a:r>
            <a:r>
              <a:rPr sz="2600" i="1" strike="noStrike" spc="55" dirty="0">
                <a:latin typeface="Times New Roman"/>
                <a:cs typeface="Times New Roman"/>
              </a:rPr>
              <a:t>B</a:t>
            </a:r>
            <a:r>
              <a:rPr sz="2600" strike="noStrike" spc="10" dirty="0">
                <a:latin typeface="Times New Roman"/>
                <a:cs typeface="Times New Roman"/>
              </a:rPr>
              <a:t>,</a:t>
            </a:r>
            <a:r>
              <a:rPr sz="2600" strike="noStrike" spc="-245" dirty="0">
                <a:latin typeface="Times New Roman"/>
                <a:cs typeface="Times New Roman"/>
              </a:rPr>
              <a:t> </a:t>
            </a:r>
            <a:r>
              <a:rPr sz="2600" strike="noStrike" spc="-165" dirty="0">
                <a:latin typeface="Times New Roman"/>
                <a:cs typeface="Times New Roman"/>
              </a:rPr>
              <a:t>i</a:t>
            </a:r>
            <a:r>
              <a:rPr sz="2600" strike="noStrike" spc="20" dirty="0">
                <a:latin typeface="Times New Roman"/>
                <a:cs typeface="Times New Roman"/>
              </a:rPr>
              <a:t>s </a:t>
            </a:r>
            <a:r>
              <a:rPr sz="2600" strike="noStrike" spc="-40" dirty="0">
                <a:latin typeface="Times New Roman"/>
                <a:cs typeface="Times New Roman"/>
              </a:rPr>
              <a:t>g</a:t>
            </a:r>
            <a:r>
              <a:rPr sz="2600" strike="noStrike" spc="-165" dirty="0">
                <a:latin typeface="Times New Roman"/>
                <a:cs typeface="Times New Roman"/>
              </a:rPr>
              <a:t>i</a:t>
            </a:r>
            <a:r>
              <a:rPr sz="2600" strike="noStrike" spc="-45" dirty="0">
                <a:latin typeface="Times New Roman"/>
                <a:cs typeface="Times New Roman"/>
              </a:rPr>
              <a:t>v</a:t>
            </a:r>
            <a:r>
              <a:rPr sz="2600" strike="noStrike" spc="-30" dirty="0">
                <a:latin typeface="Times New Roman"/>
                <a:cs typeface="Times New Roman"/>
              </a:rPr>
              <a:t>e</a:t>
            </a:r>
            <a:r>
              <a:rPr sz="2600" strike="noStrike" spc="25" dirty="0">
                <a:latin typeface="Times New Roman"/>
                <a:cs typeface="Times New Roman"/>
              </a:rPr>
              <a:t>n</a:t>
            </a:r>
            <a:r>
              <a:rPr sz="2600" strike="noStrike" spc="215" dirty="0">
                <a:latin typeface="Times New Roman"/>
                <a:cs typeface="Times New Roman"/>
              </a:rPr>
              <a:t> </a:t>
            </a:r>
            <a:r>
              <a:rPr sz="2600" strike="noStrike" spc="100" dirty="0">
                <a:latin typeface="Times New Roman"/>
                <a:cs typeface="Times New Roman"/>
              </a:rPr>
              <a:t>by</a:t>
            </a:r>
            <a:endParaRPr sz="2600" dirty="0">
              <a:latin typeface="Times New Roman"/>
              <a:cs typeface="Times New Roman"/>
            </a:endParaRPr>
          </a:p>
          <a:p>
            <a:pPr marL="69215">
              <a:lnSpc>
                <a:spcPts val="4125"/>
              </a:lnSpc>
            </a:pPr>
            <a:r>
              <a:rPr sz="2600" i="1" spc="15" dirty="0">
                <a:latin typeface="Times New Roman"/>
                <a:cs typeface="Times New Roman"/>
              </a:rPr>
              <a:t>A</a:t>
            </a:r>
            <a:r>
              <a:rPr sz="2600" strike="sngStrike" spc="10" dirty="0">
                <a:latin typeface="Symbol"/>
                <a:cs typeface="Symbol"/>
              </a:rPr>
              <a:t></a:t>
            </a:r>
            <a:r>
              <a:rPr sz="2600" i="1" strike="noStrike" spc="35" dirty="0">
                <a:latin typeface="Times New Roman"/>
                <a:cs typeface="Times New Roman"/>
              </a:rPr>
              <a:t>B</a:t>
            </a:r>
            <a:r>
              <a:rPr sz="2600" i="1" strike="noStrike" spc="-15" dirty="0">
                <a:latin typeface="Times New Roman"/>
                <a:cs typeface="Times New Roman"/>
              </a:rPr>
              <a:t> </a:t>
            </a:r>
            <a:r>
              <a:rPr sz="2600" strike="noStrike" spc="30" dirty="0">
                <a:latin typeface="Symbol"/>
                <a:cs typeface="Symbol"/>
              </a:rPr>
              <a:t></a:t>
            </a:r>
            <a:r>
              <a:rPr sz="2600" strike="noStrike" spc="-195" dirty="0">
                <a:latin typeface="Times New Roman"/>
                <a:cs typeface="Times New Roman"/>
              </a:rPr>
              <a:t> </a:t>
            </a:r>
            <a:r>
              <a:rPr sz="3450" strike="noStrike" spc="-590" dirty="0" smtClean="0">
                <a:latin typeface="Symbol"/>
                <a:cs typeface="Symbol"/>
              </a:rPr>
              <a:t></a:t>
            </a:r>
            <a:r>
              <a:rPr lang="en-IN" sz="3450" strike="noStrike" spc="-590" dirty="0" smtClean="0">
                <a:latin typeface="Symbol"/>
                <a:cs typeface="Symbol"/>
              </a:rPr>
              <a:t> </a:t>
            </a:r>
            <a:r>
              <a:rPr sz="2600" i="1" strike="noStrike" spc="-30" dirty="0" smtClean="0">
                <a:latin typeface="Times New Roman"/>
                <a:cs typeface="Times New Roman"/>
              </a:rPr>
              <a:t>z</a:t>
            </a:r>
            <a:r>
              <a:rPr lang="en-IN" sz="2600" i="1" strike="noStrike" spc="-30" dirty="0" smtClean="0">
                <a:latin typeface="Times New Roman"/>
                <a:cs typeface="Times New Roman"/>
              </a:rPr>
              <a:t> </a:t>
            </a:r>
            <a:r>
              <a:rPr sz="2600" i="1" strike="noStrike" spc="-145" dirty="0" smtClean="0">
                <a:latin typeface="Times New Roman"/>
                <a:cs typeface="Times New Roman"/>
              </a:rPr>
              <a:t>|</a:t>
            </a:r>
            <a:r>
              <a:rPr lang="en-IN" sz="2600" i="1" strike="noStrike" spc="-145" dirty="0" smtClean="0">
                <a:latin typeface="Times New Roman"/>
                <a:cs typeface="Times New Roman"/>
              </a:rPr>
              <a:t> </a:t>
            </a:r>
            <a:r>
              <a:rPr sz="3450" strike="noStrike" spc="-254" dirty="0" smtClean="0">
                <a:latin typeface="Symbol"/>
                <a:cs typeface="Symbol"/>
              </a:rPr>
              <a:t></a:t>
            </a:r>
            <a:r>
              <a:rPr sz="2600" i="1" strike="noStrike" spc="185" dirty="0">
                <a:latin typeface="Times New Roman"/>
                <a:cs typeface="Times New Roman"/>
              </a:rPr>
              <a:t>B</a:t>
            </a:r>
            <a:r>
              <a:rPr sz="3450" strike="noStrike" spc="-300" dirty="0" smtClean="0">
                <a:latin typeface="Symbol"/>
                <a:cs typeface="Symbol"/>
              </a:rPr>
              <a:t></a:t>
            </a:r>
            <a:r>
              <a:rPr lang="en-IN" sz="3450" strike="noStrike" spc="-300" dirty="0" smtClean="0">
                <a:latin typeface="Symbol"/>
                <a:cs typeface="Symbol"/>
              </a:rPr>
              <a:t> </a:t>
            </a:r>
            <a:r>
              <a:rPr sz="2250" i="1" strike="noStrike" spc="30" baseline="-24074" dirty="0" smtClean="0">
                <a:latin typeface="Times New Roman"/>
                <a:cs typeface="Times New Roman"/>
              </a:rPr>
              <a:t>z</a:t>
            </a:r>
            <a:r>
              <a:rPr sz="2250" i="1" strike="noStrike" baseline="-24074" dirty="0" smtClean="0">
                <a:latin typeface="Times New Roman"/>
                <a:cs typeface="Times New Roman"/>
              </a:rPr>
              <a:t> </a:t>
            </a:r>
            <a:r>
              <a:rPr sz="2250" i="1" strike="noStrike" spc="209" baseline="-24074" dirty="0" smtClean="0">
                <a:latin typeface="Times New Roman"/>
                <a:cs typeface="Times New Roman"/>
              </a:rPr>
              <a:t> </a:t>
            </a:r>
            <a:r>
              <a:rPr sz="2600" strike="noStrike" spc="40" dirty="0">
                <a:latin typeface="Symbol"/>
                <a:cs typeface="Symbol"/>
              </a:rPr>
              <a:t></a:t>
            </a:r>
            <a:r>
              <a:rPr sz="2600" strike="noStrike" spc="170" dirty="0">
                <a:latin typeface="Times New Roman"/>
                <a:cs typeface="Times New Roman"/>
              </a:rPr>
              <a:t> </a:t>
            </a:r>
            <a:r>
              <a:rPr sz="2600" i="1" strike="noStrike" spc="-130" dirty="0">
                <a:latin typeface="Times New Roman"/>
                <a:cs typeface="Times New Roman"/>
              </a:rPr>
              <a:t>A</a:t>
            </a:r>
            <a:r>
              <a:rPr sz="3450" strike="noStrike" spc="-880" dirty="0">
                <a:latin typeface="Symbol"/>
                <a:cs typeface="Symbol"/>
              </a:rPr>
              <a:t></a:t>
            </a:r>
            <a:r>
              <a:rPr sz="2600" strike="noStrike" spc="10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638800" y="3720084"/>
            <a:ext cx="1600200" cy="1219200"/>
          </a:xfrm>
          <a:custGeom>
            <a:avLst/>
            <a:gdLst/>
            <a:ahLst/>
            <a:cxnLst/>
            <a:rect l="l" t="t" r="r" b="b"/>
            <a:pathLst>
              <a:path w="1600200" h="1219200">
                <a:moveTo>
                  <a:pt x="0" y="0"/>
                </a:moveTo>
                <a:lnTo>
                  <a:pt x="304800" y="0"/>
                </a:lnTo>
              </a:path>
              <a:path w="1600200" h="1219200">
                <a:moveTo>
                  <a:pt x="304800" y="0"/>
                </a:moveTo>
                <a:lnTo>
                  <a:pt x="685800" y="838200"/>
                </a:lnTo>
              </a:path>
              <a:path w="1600200" h="1219200">
                <a:moveTo>
                  <a:pt x="707136" y="893064"/>
                </a:moveTo>
                <a:lnTo>
                  <a:pt x="935735" y="893064"/>
                </a:lnTo>
              </a:path>
              <a:path w="1600200" h="1219200">
                <a:moveTo>
                  <a:pt x="914400" y="914400"/>
                </a:moveTo>
                <a:lnTo>
                  <a:pt x="1219200" y="0"/>
                </a:lnTo>
              </a:path>
              <a:path w="1600200" h="1219200">
                <a:moveTo>
                  <a:pt x="1219200" y="0"/>
                </a:moveTo>
                <a:lnTo>
                  <a:pt x="1600200" y="0"/>
                </a:lnTo>
              </a:path>
              <a:path w="1600200" h="1219200">
                <a:moveTo>
                  <a:pt x="1600200" y="0"/>
                </a:moveTo>
                <a:lnTo>
                  <a:pt x="1600200" y="1219200"/>
                </a:lnTo>
              </a:path>
              <a:path w="1600200" h="1219200">
                <a:moveTo>
                  <a:pt x="1600200" y="1219200"/>
                </a:moveTo>
                <a:lnTo>
                  <a:pt x="0" y="1219200"/>
                </a:lnTo>
              </a:path>
              <a:path w="1600200" h="1219200">
                <a:moveTo>
                  <a:pt x="0" y="121920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349754" y="4536050"/>
            <a:ext cx="4885055" cy="1259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51484" algn="r">
              <a:lnSpc>
                <a:spcPct val="100000"/>
              </a:lnSpc>
              <a:spcBef>
                <a:spcPts val="95"/>
              </a:spcBef>
            </a:pPr>
            <a:r>
              <a:rPr sz="2650" i="1" spc="5" dirty="0">
                <a:latin typeface="Times New Roman"/>
                <a:cs typeface="Times New Roman"/>
              </a:rPr>
              <a:t>A</a:t>
            </a:r>
            <a:r>
              <a:rPr sz="2650" strike="sngStrike" spc="5" dirty="0">
                <a:latin typeface="Symbol"/>
                <a:cs typeface="Symbol"/>
              </a:rPr>
              <a:t></a:t>
            </a:r>
            <a:r>
              <a:rPr sz="2650" i="1" strike="noStrike" spc="5" dirty="0">
                <a:latin typeface="Times New Roman"/>
                <a:cs typeface="Times New Roman"/>
              </a:rPr>
              <a:t>B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240" dirty="0">
                <a:solidFill>
                  <a:srgbClr val="005DA1"/>
                </a:solidFill>
                <a:latin typeface="Arial"/>
                <a:cs typeface="Arial"/>
              </a:rPr>
              <a:t>Exam</a:t>
            </a:r>
            <a:r>
              <a:rPr sz="2800" b="1" spc="-215" dirty="0">
                <a:solidFill>
                  <a:srgbClr val="005DA1"/>
                </a:solidFill>
                <a:latin typeface="Arial"/>
                <a:cs typeface="Arial"/>
              </a:rPr>
              <a:t>p</a:t>
            </a:r>
            <a:r>
              <a:rPr sz="2800" b="1" spc="-135" dirty="0">
                <a:solidFill>
                  <a:srgbClr val="005DA1"/>
                </a:solidFill>
                <a:latin typeface="Arial"/>
                <a:cs typeface="Arial"/>
              </a:rPr>
              <a:t>le</a:t>
            </a:r>
            <a:r>
              <a:rPr sz="2800" b="1" spc="-50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800" b="1" spc="-145" dirty="0">
                <a:solidFill>
                  <a:srgbClr val="005DA1"/>
                </a:solidFill>
                <a:latin typeface="Arial"/>
                <a:cs typeface="Arial"/>
              </a:rPr>
              <a:t>of</a:t>
            </a:r>
            <a:r>
              <a:rPr sz="2800" b="1" spc="165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800" b="1" spc="-265" dirty="0">
                <a:solidFill>
                  <a:srgbClr val="005DA1"/>
                </a:solidFill>
                <a:latin typeface="Arial"/>
                <a:cs typeface="Arial"/>
              </a:rPr>
              <a:t>Erosion</a:t>
            </a:r>
            <a:r>
              <a:rPr sz="2800" b="1" spc="-35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005DA1"/>
                </a:solidFill>
                <a:latin typeface="Arial"/>
                <a:cs typeface="Arial"/>
              </a:rPr>
              <a:t>(</a:t>
            </a:r>
            <a:r>
              <a:rPr sz="2800" b="1" spc="-80" dirty="0">
                <a:solidFill>
                  <a:srgbClr val="005DA1"/>
                </a:solidFill>
                <a:latin typeface="Arial"/>
                <a:cs typeface="Arial"/>
              </a:rPr>
              <a:t>2</a:t>
            </a:r>
            <a:r>
              <a:rPr sz="2800" b="1" spc="-60" dirty="0">
                <a:solidFill>
                  <a:srgbClr val="005DA1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200355"/>
            <a:ext cx="688975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i="0" spc="-350" dirty="0">
                <a:solidFill>
                  <a:srgbClr val="003399"/>
                </a:solidFill>
                <a:latin typeface="Arial"/>
                <a:cs typeface="Arial"/>
              </a:rPr>
              <a:t>Er</a:t>
            </a:r>
            <a:r>
              <a:rPr sz="3200" i="0" spc="-400" dirty="0">
                <a:solidFill>
                  <a:srgbClr val="003399"/>
                </a:solidFill>
                <a:latin typeface="Arial"/>
                <a:cs typeface="Arial"/>
              </a:rPr>
              <a:t>o</a:t>
            </a:r>
            <a:r>
              <a:rPr sz="3200" i="0" spc="-245" dirty="0">
                <a:solidFill>
                  <a:srgbClr val="003399"/>
                </a:solidFill>
                <a:latin typeface="Arial"/>
                <a:cs typeface="Arial"/>
              </a:rPr>
              <a:t>sion:</a:t>
            </a:r>
            <a:r>
              <a:rPr sz="3200" i="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200" i="0" spc="-345" dirty="0">
                <a:solidFill>
                  <a:srgbClr val="003399"/>
                </a:solidFill>
                <a:latin typeface="Arial"/>
                <a:cs typeface="Arial"/>
              </a:rPr>
              <a:t>By</a:t>
            </a:r>
            <a:r>
              <a:rPr sz="3200" i="0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200" i="0" spc="-105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3200" i="0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200" i="0" spc="-570" dirty="0">
                <a:solidFill>
                  <a:srgbClr val="003399"/>
                </a:solidFill>
                <a:latin typeface="Arial"/>
                <a:cs typeface="Arial"/>
              </a:rPr>
              <a:t>S</a:t>
            </a:r>
            <a:r>
              <a:rPr sz="3200" i="0" spc="-295" dirty="0">
                <a:solidFill>
                  <a:srgbClr val="003399"/>
                </a:solidFill>
                <a:latin typeface="Arial"/>
                <a:cs typeface="Arial"/>
              </a:rPr>
              <a:t>t</a:t>
            </a:r>
            <a:r>
              <a:rPr sz="3200" i="0" spc="-300" dirty="0">
                <a:solidFill>
                  <a:srgbClr val="003399"/>
                </a:solidFill>
                <a:latin typeface="Arial"/>
                <a:cs typeface="Arial"/>
              </a:rPr>
              <a:t>ructu</a:t>
            </a:r>
            <a:r>
              <a:rPr sz="3200" i="0" spc="-225" dirty="0">
                <a:solidFill>
                  <a:srgbClr val="003399"/>
                </a:solidFill>
                <a:latin typeface="Arial"/>
                <a:cs typeface="Arial"/>
              </a:rPr>
              <a:t>r</a:t>
            </a:r>
            <a:r>
              <a:rPr sz="3200" i="0" spc="-190" dirty="0">
                <a:solidFill>
                  <a:srgbClr val="003399"/>
                </a:solidFill>
                <a:latin typeface="Arial"/>
                <a:cs typeface="Arial"/>
              </a:rPr>
              <a:t>ing</a:t>
            </a:r>
            <a:r>
              <a:rPr sz="3200" i="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200" i="0" spc="-280" dirty="0">
                <a:solidFill>
                  <a:srgbClr val="003399"/>
                </a:solidFill>
                <a:latin typeface="Arial"/>
                <a:cs typeface="Arial"/>
              </a:rPr>
              <a:t>Element</a:t>
            </a:r>
            <a:r>
              <a:rPr sz="3200" i="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200" i="0" spc="-275" dirty="0">
                <a:solidFill>
                  <a:srgbClr val="003399"/>
                </a:solidFill>
                <a:latin typeface="Arial"/>
                <a:cs typeface="Arial"/>
              </a:rPr>
              <a:t>Whose  </a:t>
            </a:r>
            <a:r>
              <a:rPr sz="3200" i="0" spc="-535" dirty="0">
                <a:solidFill>
                  <a:srgbClr val="003399"/>
                </a:solidFill>
                <a:latin typeface="Arial"/>
                <a:cs typeface="Arial"/>
              </a:rPr>
              <a:t>R</a:t>
            </a:r>
            <a:r>
              <a:rPr sz="3200" i="0" spc="-215" dirty="0">
                <a:solidFill>
                  <a:srgbClr val="003399"/>
                </a:solidFill>
                <a:latin typeface="Arial"/>
                <a:cs typeface="Arial"/>
              </a:rPr>
              <a:t>eflection</a:t>
            </a:r>
            <a:r>
              <a:rPr sz="3200" i="0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200" i="0" spc="-235" dirty="0">
                <a:solidFill>
                  <a:srgbClr val="003399"/>
                </a:solidFill>
                <a:latin typeface="Arial"/>
                <a:cs typeface="Arial"/>
              </a:rPr>
              <a:t>Is</a:t>
            </a:r>
            <a:r>
              <a:rPr sz="3200" i="0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200" i="0" spc="-105" dirty="0">
                <a:solidFill>
                  <a:srgbClr val="003399"/>
                </a:solidFill>
                <a:latin typeface="Arial"/>
                <a:cs typeface="Arial"/>
              </a:rPr>
              <a:t>N</a:t>
            </a:r>
            <a:r>
              <a:rPr sz="3200" i="0" spc="-245" dirty="0">
                <a:solidFill>
                  <a:srgbClr val="003399"/>
                </a:solidFill>
                <a:latin typeface="Arial"/>
                <a:cs typeface="Arial"/>
              </a:rPr>
              <a:t>ot</a:t>
            </a:r>
            <a:r>
              <a:rPr sz="3200" i="0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200" i="0" spc="-135" dirty="0">
                <a:solidFill>
                  <a:srgbClr val="003399"/>
                </a:solidFill>
                <a:latin typeface="Arial"/>
                <a:cs typeface="Arial"/>
              </a:rPr>
              <a:t>I</a:t>
            </a:r>
            <a:r>
              <a:rPr sz="3200" i="0" spc="-170" dirty="0">
                <a:solidFill>
                  <a:srgbClr val="003399"/>
                </a:solidFill>
                <a:latin typeface="Arial"/>
                <a:cs typeface="Arial"/>
              </a:rPr>
              <a:t>t</a:t>
            </a:r>
            <a:r>
              <a:rPr sz="3200" i="0" spc="-195" dirty="0">
                <a:solidFill>
                  <a:srgbClr val="003399"/>
                </a:solidFill>
                <a:latin typeface="Arial"/>
                <a:cs typeface="Arial"/>
              </a:rPr>
              <a:t>self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0200" y="434492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0"/>
                </a:lnTo>
              </a:path>
              <a:path w="457200" h="457200">
                <a:moveTo>
                  <a:pt x="228600" y="457200"/>
                </a:moveTo>
                <a:lnTo>
                  <a:pt x="457200" y="0"/>
                </a:lnTo>
              </a:path>
              <a:path w="457200" h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20257" y="4291237"/>
            <a:ext cx="21209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925" i="1" spc="-585" baseline="-14245" dirty="0">
                <a:latin typeface="Times New Roman"/>
                <a:cs typeface="Times New Roman"/>
              </a:rPr>
              <a:t>B</a:t>
            </a:r>
            <a:r>
              <a:rPr sz="1950" spc="-390" dirty="0">
                <a:latin typeface="Times New Roman"/>
                <a:cs typeface="Times New Roman"/>
              </a:rPr>
              <a:t>ˆ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0200" y="372008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457200"/>
                </a:lnTo>
              </a:path>
              <a:path w="457200" h="457200">
                <a:moveTo>
                  <a:pt x="228600" y="0"/>
                </a:moveTo>
                <a:lnTo>
                  <a:pt x="457200" y="457200"/>
                </a:lnTo>
              </a:path>
              <a:path w="457200" h="457200">
                <a:moveTo>
                  <a:pt x="0" y="457200"/>
                </a:moveTo>
                <a:lnTo>
                  <a:pt x="45720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31657" y="3813505"/>
            <a:ext cx="171450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i="1" spc="-45" dirty="0">
                <a:latin typeface="Times New Roman"/>
                <a:cs typeface="Times New Roman"/>
              </a:rPr>
              <a:t>B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4897" y="1854415"/>
            <a:ext cx="6470650" cy="9486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ts val="3105"/>
              </a:lnSpc>
              <a:spcBef>
                <a:spcPts val="130"/>
              </a:spcBef>
              <a:tabLst>
                <a:tab pos="4182110" algn="l"/>
              </a:tabLst>
            </a:pPr>
            <a:r>
              <a:rPr sz="2600" spc="95" dirty="0">
                <a:latin typeface="Times New Roman"/>
                <a:cs typeface="Times New Roman"/>
              </a:rPr>
              <a:t>T</a:t>
            </a:r>
            <a:r>
              <a:rPr sz="2600" spc="-40" dirty="0">
                <a:latin typeface="Times New Roman"/>
                <a:cs typeface="Times New Roman"/>
              </a:rPr>
              <a:t>h</a:t>
            </a:r>
            <a:r>
              <a:rPr sz="2600" spc="25" dirty="0">
                <a:latin typeface="Times New Roman"/>
                <a:cs typeface="Times New Roman"/>
              </a:rPr>
              <a:t>e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e</a:t>
            </a:r>
            <a:r>
              <a:rPr sz="2600" spc="-35" dirty="0">
                <a:latin typeface="Times New Roman"/>
                <a:cs typeface="Times New Roman"/>
              </a:rPr>
              <a:t>r</a:t>
            </a:r>
            <a:r>
              <a:rPr sz="2600" spc="95" dirty="0">
                <a:latin typeface="Times New Roman"/>
                <a:cs typeface="Times New Roman"/>
              </a:rPr>
              <a:t>o</a:t>
            </a:r>
            <a:r>
              <a:rPr sz="2600" spc="110" dirty="0">
                <a:latin typeface="Times New Roman"/>
                <a:cs typeface="Times New Roman"/>
              </a:rPr>
              <a:t>s</a:t>
            </a:r>
            <a:r>
              <a:rPr sz="2600" spc="-165" dirty="0">
                <a:latin typeface="Times New Roman"/>
                <a:cs typeface="Times New Roman"/>
              </a:rPr>
              <a:t>i</a:t>
            </a:r>
            <a:r>
              <a:rPr sz="2600" spc="95" dirty="0">
                <a:latin typeface="Times New Roman"/>
                <a:cs typeface="Times New Roman"/>
              </a:rPr>
              <a:t>o</a:t>
            </a:r>
            <a:r>
              <a:rPr sz="2600" spc="25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o</a:t>
            </a:r>
            <a:r>
              <a:rPr sz="2600" spc="15" dirty="0">
                <a:latin typeface="Times New Roman"/>
                <a:cs typeface="Times New Roman"/>
              </a:rPr>
              <a:t>f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305" dirty="0">
                <a:latin typeface="Times New Roman"/>
                <a:cs typeface="Times New Roman"/>
              </a:rPr>
              <a:t> </a:t>
            </a:r>
            <a:r>
              <a:rPr sz="2600" i="1" spc="35" dirty="0">
                <a:latin typeface="Times New Roman"/>
                <a:cs typeface="Times New Roman"/>
              </a:rPr>
              <a:t>A</a:t>
            </a:r>
            <a:r>
              <a:rPr sz="2600" i="1" spc="-21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b</a:t>
            </a:r>
            <a:r>
              <a:rPr sz="2600" spc="25" dirty="0">
                <a:latin typeface="Times New Roman"/>
                <a:cs typeface="Times New Roman"/>
              </a:rPr>
              <a:t>y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i="1" spc="55" dirty="0">
                <a:latin typeface="Times New Roman"/>
                <a:cs typeface="Times New Roman"/>
              </a:rPr>
              <a:t>B</a:t>
            </a:r>
            <a:r>
              <a:rPr sz="2600" spc="10" dirty="0">
                <a:latin typeface="Times New Roman"/>
                <a:cs typeface="Times New Roman"/>
              </a:rPr>
              <a:t>,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w</a:t>
            </a:r>
            <a:r>
              <a:rPr sz="2600" spc="-35" dirty="0">
                <a:latin typeface="Times New Roman"/>
                <a:cs typeface="Times New Roman"/>
              </a:rPr>
              <a:t>r</a:t>
            </a:r>
            <a:r>
              <a:rPr sz="2600" spc="-165" dirty="0">
                <a:latin typeface="Times New Roman"/>
                <a:cs typeface="Times New Roman"/>
              </a:rPr>
              <a:t>i</a:t>
            </a:r>
            <a:r>
              <a:rPr sz="2600" spc="-20" dirty="0">
                <a:latin typeface="Times New Roman"/>
                <a:cs typeface="Times New Roman"/>
              </a:rPr>
              <a:t>t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30" dirty="0">
                <a:latin typeface="Times New Roman"/>
                <a:cs typeface="Times New Roman"/>
              </a:rPr>
              <a:t>e</a:t>
            </a:r>
            <a:r>
              <a:rPr sz="2600" spc="25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i="1" spc="15" dirty="0">
                <a:latin typeface="Times New Roman"/>
                <a:cs typeface="Times New Roman"/>
              </a:rPr>
              <a:t>A</a:t>
            </a:r>
            <a:r>
              <a:rPr sz="2600" strike="sngStrike" spc="10" dirty="0">
                <a:latin typeface="Symbol"/>
                <a:cs typeface="Symbol"/>
              </a:rPr>
              <a:t></a:t>
            </a:r>
            <a:r>
              <a:rPr sz="2600" i="1" strike="noStrike" spc="55" dirty="0">
                <a:latin typeface="Times New Roman"/>
                <a:cs typeface="Times New Roman"/>
              </a:rPr>
              <a:t>B</a:t>
            </a:r>
            <a:r>
              <a:rPr sz="2600" strike="noStrike" spc="10" dirty="0">
                <a:latin typeface="Times New Roman"/>
                <a:cs typeface="Times New Roman"/>
              </a:rPr>
              <a:t>,</a:t>
            </a:r>
            <a:r>
              <a:rPr sz="2600" strike="noStrike" spc="-245" dirty="0">
                <a:latin typeface="Times New Roman"/>
                <a:cs typeface="Times New Roman"/>
              </a:rPr>
              <a:t> </a:t>
            </a:r>
            <a:r>
              <a:rPr sz="2600" strike="noStrike" spc="-165" dirty="0">
                <a:latin typeface="Times New Roman"/>
                <a:cs typeface="Times New Roman"/>
              </a:rPr>
              <a:t>i</a:t>
            </a:r>
            <a:r>
              <a:rPr sz="2600" strike="noStrike" spc="20" dirty="0">
                <a:latin typeface="Times New Roman"/>
                <a:cs typeface="Times New Roman"/>
              </a:rPr>
              <a:t>s </a:t>
            </a:r>
            <a:r>
              <a:rPr sz="2600" strike="noStrike" spc="-40" dirty="0">
                <a:latin typeface="Times New Roman"/>
                <a:cs typeface="Times New Roman"/>
              </a:rPr>
              <a:t>g</a:t>
            </a:r>
            <a:r>
              <a:rPr sz="2600" strike="noStrike" spc="-165" dirty="0">
                <a:latin typeface="Times New Roman"/>
                <a:cs typeface="Times New Roman"/>
              </a:rPr>
              <a:t>i</a:t>
            </a:r>
            <a:r>
              <a:rPr sz="2600" strike="noStrike" spc="-45" dirty="0">
                <a:latin typeface="Times New Roman"/>
                <a:cs typeface="Times New Roman"/>
              </a:rPr>
              <a:t>v</a:t>
            </a:r>
            <a:r>
              <a:rPr sz="2600" strike="noStrike" spc="-30" dirty="0">
                <a:latin typeface="Times New Roman"/>
                <a:cs typeface="Times New Roman"/>
              </a:rPr>
              <a:t>e</a:t>
            </a:r>
            <a:r>
              <a:rPr sz="2600" strike="noStrike" spc="25" dirty="0">
                <a:latin typeface="Times New Roman"/>
                <a:cs typeface="Times New Roman"/>
              </a:rPr>
              <a:t>n</a:t>
            </a:r>
            <a:r>
              <a:rPr sz="2600" strike="noStrike" spc="215" dirty="0">
                <a:latin typeface="Times New Roman"/>
                <a:cs typeface="Times New Roman"/>
              </a:rPr>
              <a:t> </a:t>
            </a:r>
            <a:r>
              <a:rPr sz="2600" strike="noStrike" spc="100" dirty="0">
                <a:latin typeface="Times New Roman"/>
                <a:cs typeface="Times New Roman"/>
              </a:rPr>
              <a:t>by</a:t>
            </a:r>
            <a:endParaRPr sz="2600" dirty="0">
              <a:latin typeface="Times New Roman"/>
              <a:cs typeface="Times New Roman"/>
            </a:endParaRPr>
          </a:p>
          <a:p>
            <a:pPr marL="69215">
              <a:lnSpc>
                <a:spcPts val="4125"/>
              </a:lnSpc>
            </a:pPr>
            <a:r>
              <a:rPr sz="2600" i="1" spc="15" dirty="0">
                <a:latin typeface="Times New Roman"/>
                <a:cs typeface="Times New Roman"/>
              </a:rPr>
              <a:t>A</a:t>
            </a:r>
            <a:r>
              <a:rPr sz="2600" strike="sngStrike" spc="10" dirty="0">
                <a:latin typeface="Symbol"/>
                <a:cs typeface="Symbol"/>
              </a:rPr>
              <a:t></a:t>
            </a:r>
            <a:r>
              <a:rPr sz="2600" i="1" strike="noStrike" spc="35" dirty="0">
                <a:latin typeface="Times New Roman"/>
                <a:cs typeface="Times New Roman"/>
              </a:rPr>
              <a:t>B</a:t>
            </a:r>
            <a:r>
              <a:rPr sz="2600" i="1" strike="noStrike" spc="-15" dirty="0">
                <a:latin typeface="Times New Roman"/>
                <a:cs typeface="Times New Roman"/>
              </a:rPr>
              <a:t> </a:t>
            </a:r>
            <a:r>
              <a:rPr sz="2600" strike="noStrike" spc="30" dirty="0">
                <a:latin typeface="Symbol"/>
                <a:cs typeface="Symbol"/>
              </a:rPr>
              <a:t></a:t>
            </a:r>
            <a:r>
              <a:rPr sz="2600" strike="noStrike" spc="-195" dirty="0">
                <a:latin typeface="Times New Roman"/>
                <a:cs typeface="Times New Roman"/>
              </a:rPr>
              <a:t> </a:t>
            </a:r>
            <a:r>
              <a:rPr sz="3450" strike="noStrike" spc="-590" dirty="0" smtClean="0">
                <a:latin typeface="Symbol"/>
                <a:cs typeface="Symbol"/>
              </a:rPr>
              <a:t></a:t>
            </a:r>
            <a:r>
              <a:rPr lang="en-IN" sz="3450" strike="noStrike" spc="-590" dirty="0" smtClean="0">
                <a:latin typeface="Symbol"/>
                <a:cs typeface="Symbol"/>
              </a:rPr>
              <a:t> </a:t>
            </a:r>
            <a:r>
              <a:rPr sz="2600" i="1" strike="noStrike" spc="-30" dirty="0" smtClean="0">
                <a:latin typeface="Times New Roman"/>
                <a:cs typeface="Times New Roman"/>
              </a:rPr>
              <a:t>z</a:t>
            </a:r>
            <a:r>
              <a:rPr lang="en-IN" sz="2600" i="1" strike="noStrike" spc="-30" dirty="0" smtClean="0">
                <a:latin typeface="Times New Roman"/>
                <a:cs typeface="Times New Roman"/>
              </a:rPr>
              <a:t> </a:t>
            </a:r>
            <a:r>
              <a:rPr sz="2600" i="1" strike="noStrike" spc="-145" dirty="0" smtClean="0">
                <a:latin typeface="Times New Roman"/>
                <a:cs typeface="Times New Roman"/>
              </a:rPr>
              <a:t>|</a:t>
            </a:r>
            <a:r>
              <a:rPr lang="en-IN" sz="2600" i="1" strike="noStrike" spc="-145" dirty="0" smtClean="0">
                <a:latin typeface="Times New Roman"/>
                <a:cs typeface="Times New Roman"/>
              </a:rPr>
              <a:t> </a:t>
            </a:r>
            <a:r>
              <a:rPr sz="3450" strike="noStrike" spc="-254" dirty="0" smtClean="0">
                <a:latin typeface="Symbol"/>
                <a:cs typeface="Symbol"/>
              </a:rPr>
              <a:t></a:t>
            </a:r>
            <a:r>
              <a:rPr sz="2600" i="1" strike="noStrike" spc="185" dirty="0">
                <a:latin typeface="Times New Roman"/>
                <a:cs typeface="Times New Roman"/>
              </a:rPr>
              <a:t>B</a:t>
            </a:r>
            <a:r>
              <a:rPr sz="3450" strike="noStrike" spc="-300" dirty="0" smtClean="0">
                <a:latin typeface="Symbol"/>
                <a:cs typeface="Symbol"/>
              </a:rPr>
              <a:t></a:t>
            </a:r>
            <a:r>
              <a:rPr lang="en-IN" sz="3450" strike="noStrike" spc="-300" dirty="0" smtClean="0">
                <a:latin typeface="Symbol"/>
                <a:cs typeface="Symbol"/>
              </a:rPr>
              <a:t> </a:t>
            </a:r>
            <a:r>
              <a:rPr sz="2250" i="1" strike="noStrike" spc="30" baseline="-24074" dirty="0" smtClean="0">
                <a:latin typeface="Times New Roman"/>
                <a:cs typeface="Times New Roman"/>
              </a:rPr>
              <a:t>z</a:t>
            </a:r>
            <a:r>
              <a:rPr sz="2250" i="1" strike="noStrike" baseline="-24074" dirty="0" smtClean="0">
                <a:latin typeface="Times New Roman"/>
                <a:cs typeface="Times New Roman"/>
              </a:rPr>
              <a:t> </a:t>
            </a:r>
            <a:r>
              <a:rPr sz="2250" i="1" strike="noStrike" spc="209" baseline="-24074" dirty="0" smtClean="0">
                <a:latin typeface="Times New Roman"/>
                <a:cs typeface="Times New Roman"/>
              </a:rPr>
              <a:t> </a:t>
            </a:r>
            <a:r>
              <a:rPr sz="2600" strike="noStrike" spc="40" dirty="0">
                <a:latin typeface="Symbol"/>
                <a:cs typeface="Symbol"/>
              </a:rPr>
              <a:t></a:t>
            </a:r>
            <a:r>
              <a:rPr sz="2600" strike="noStrike" spc="170" dirty="0">
                <a:latin typeface="Times New Roman"/>
                <a:cs typeface="Times New Roman"/>
              </a:rPr>
              <a:t> </a:t>
            </a:r>
            <a:r>
              <a:rPr sz="2600" i="1" strike="noStrike" spc="-130" dirty="0">
                <a:latin typeface="Times New Roman"/>
                <a:cs typeface="Times New Roman"/>
              </a:rPr>
              <a:t>A</a:t>
            </a:r>
            <a:r>
              <a:rPr sz="3450" strike="noStrike" spc="-880" dirty="0">
                <a:latin typeface="Symbol"/>
                <a:cs typeface="Symbol"/>
              </a:rPr>
              <a:t></a:t>
            </a:r>
            <a:r>
              <a:rPr sz="2600" strike="noStrike" spc="10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32989" y="3462273"/>
            <a:ext cx="1887220" cy="1582420"/>
            <a:chOff x="2332989" y="3462273"/>
            <a:chExt cx="1887220" cy="1582420"/>
          </a:xfrm>
        </p:grpSpPr>
        <p:sp>
          <p:nvSpPr>
            <p:cNvPr id="9" name="object 9"/>
            <p:cNvSpPr/>
            <p:nvPr/>
          </p:nvSpPr>
          <p:spPr>
            <a:xfrm>
              <a:off x="2362199" y="3491483"/>
              <a:ext cx="1828800" cy="1524000"/>
            </a:xfrm>
            <a:custGeom>
              <a:avLst/>
              <a:gdLst/>
              <a:ahLst/>
              <a:cxnLst/>
              <a:rect l="l" t="t" r="r" b="b"/>
              <a:pathLst>
                <a:path w="1828800" h="1524000">
                  <a:moveTo>
                    <a:pt x="0" y="0"/>
                  </a:moveTo>
                  <a:lnTo>
                    <a:pt x="0" y="1523999"/>
                  </a:lnTo>
                </a:path>
                <a:path w="1828800" h="1524000">
                  <a:moveTo>
                    <a:pt x="0" y="1523999"/>
                  </a:moveTo>
                  <a:lnTo>
                    <a:pt x="1828800" y="1523999"/>
                  </a:lnTo>
                </a:path>
                <a:path w="1828800" h="1524000">
                  <a:moveTo>
                    <a:pt x="0" y="0"/>
                  </a:moveTo>
                  <a:lnTo>
                    <a:pt x="507492" y="0"/>
                  </a:lnTo>
                </a:path>
                <a:path w="1828800" h="1524000">
                  <a:moveTo>
                    <a:pt x="507492" y="0"/>
                  </a:moveTo>
                  <a:lnTo>
                    <a:pt x="914400" y="856488"/>
                  </a:lnTo>
                </a:path>
                <a:path w="1828800" h="1524000">
                  <a:moveTo>
                    <a:pt x="914400" y="856488"/>
                  </a:moveTo>
                  <a:lnTo>
                    <a:pt x="1219200" y="0"/>
                  </a:lnTo>
                </a:path>
                <a:path w="1828800" h="1524000">
                  <a:moveTo>
                    <a:pt x="1219200" y="0"/>
                  </a:moveTo>
                  <a:lnTo>
                    <a:pt x="1828800" y="0"/>
                  </a:lnTo>
                </a:path>
                <a:path w="1828800" h="1524000">
                  <a:moveTo>
                    <a:pt x="1828800" y="0"/>
                  </a:moveTo>
                  <a:lnTo>
                    <a:pt x="1828800" y="1523999"/>
                  </a:lnTo>
                </a:path>
              </a:pathLst>
            </a:custGeom>
            <a:ln w="57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76600" y="3872483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4572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69794" y="4274566"/>
            <a:ext cx="908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  <a:tab pos="894715" algn="l"/>
              </a:tabLst>
            </a:pPr>
            <a:r>
              <a:rPr sz="1800" spc="-114" dirty="0">
                <a:latin typeface="Microsoft Sans Serif"/>
                <a:cs typeface="Microsoft Sans Serif"/>
              </a:rPr>
              <a:t>A	</a:t>
            </a:r>
            <a:r>
              <a:rPr sz="1800" u="sng" spc="-10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800" u="sng" spc="-114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	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357627" y="3486911"/>
            <a:ext cx="1838325" cy="1533525"/>
            <a:chOff x="2357627" y="3486911"/>
            <a:chExt cx="1838325" cy="1533525"/>
          </a:xfrm>
        </p:grpSpPr>
        <p:sp>
          <p:nvSpPr>
            <p:cNvPr id="13" name="object 13"/>
            <p:cNvSpPr/>
            <p:nvPr/>
          </p:nvSpPr>
          <p:spPr>
            <a:xfrm>
              <a:off x="2362199" y="3491483"/>
              <a:ext cx="1828800" cy="1524000"/>
            </a:xfrm>
            <a:custGeom>
              <a:avLst/>
              <a:gdLst/>
              <a:ahLst/>
              <a:cxnLst/>
              <a:rect l="l" t="t" r="r" b="b"/>
              <a:pathLst>
                <a:path w="1828800" h="1524000">
                  <a:moveTo>
                    <a:pt x="1143000" y="380999"/>
                  </a:moveTo>
                  <a:lnTo>
                    <a:pt x="1371600" y="838199"/>
                  </a:lnTo>
                </a:path>
                <a:path w="1828800" h="1524000">
                  <a:moveTo>
                    <a:pt x="914400" y="838199"/>
                  </a:moveTo>
                  <a:lnTo>
                    <a:pt x="1371600" y="838199"/>
                  </a:lnTo>
                </a:path>
                <a:path w="1828800" h="1524000">
                  <a:moveTo>
                    <a:pt x="228600" y="0"/>
                  </a:moveTo>
                  <a:lnTo>
                    <a:pt x="0" y="457199"/>
                  </a:lnTo>
                </a:path>
                <a:path w="1828800" h="1524000">
                  <a:moveTo>
                    <a:pt x="228600" y="0"/>
                  </a:moveTo>
                  <a:lnTo>
                    <a:pt x="457200" y="457199"/>
                  </a:lnTo>
                </a:path>
                <a:path w="1828800" h="1524000">
                  <a:moveTo>
                    <a:pt x="0" y="457199"/>
                  </a:moveTo>
                  <a:lnTo>
                    <a:pt x="457200" y="457199"/>
                  </a:lnTo>
                </a:path>
                <a:path w="1828800" h="1524000">
                  <a:moveTo>
                    <a:pt x="457200" y="0"/>
                  </a:moveTo>
                  <a:lnTo>
                    <a:pt x="228600" y="457199"/>
                  </a:lnTo>
                </a:path>
                <a:path w="1828800" h="1524000">
                  <a:moveTo>
                    <a:pt x="457200" y="0"/>
                  </a:moveTo>
                  <a:lnTo>
                    <a:pt x="685800" y="457199"/>
                  </a:lnTo>
                </a:path>
                <a:path w="1828800" h="1524000">
                  <a:moveTo>
                    <a:pt x="228600" y="457199"/>
                  </a:moveTo>
                  <a:lnTo>
                    <a:pt x="685800" y="457199"/>
                  </a:lnTo>
                </a:path>
                <a:path w="1828800" h="1524000">
                  <a:moveTo>
                    <a:pt x="914400" y="838199"/>
                  </a:moveTo>
                  <a:lnTo>
                    <a:pt x="685800" y="1295399"/>
                  </a:lnTo>
                </a:path>
                <a:path w="1828800" h="1524000">
                  <a:moveTo>
                    <a:pt x="914400" y="838199"/>
                  </a:moveTo>
                  <a:lnTo>
                    <a:pt x="1143000" y="1295399"/>
                  </a:lnTo>
                </a:path>
                <a:path w="1828800" h="1524000">
                  <a:moveTo>
                    <a:pt x="228600" y="1066799"/>
                  </a:moveTo>
                  <a:lnTo>
                    <a:pt x="0" y="1523999"/>
                  </a:lnTo>
                </a:path>
                <a:path w="1828800" h="1524000">
                  <a:moveTo>
                    <a:pt x="228600" y="1066799"/>
                  </a:moveTo>
                  <a:lnTo>
                    <a:pt x="457200" y="1523999"/>
                  </a:lnTo>
                </a:path>
                <a:path w="1828800" h="1524000">
                  <a:moveTo>
                    <a:pt x="0" y="1523999"/>
                  </a:moveTo>
                  <a:lnTo>
                    <a:pt x="457200" y="1523999"/>
                  </a:lnTo>
                </a:path>
                <a:path w="1828800" h="1524000">
                  <a:moveTo>
                    <a:pt x="1600200" y="1066799"/>
                  </a:moveTo>
                  <a:lnTo>
                    <a:pt x="1371600" y="1523999"/>
                  </a:lnTo>
                </a:path>
                <a:path w="1828800" h="1524000">
                  <a:moveTo>
                    <a:pt x="1600200" y="1066799"/>
                  </a:moveTo>
                  <a:lnTo>
                    <a:pt x="1828800" y="1523999"/>
                  </a:lnTo>
                </a:path>
                <a:path w="1828800" h="1524000">
                  <a:moveTo>
                    <a:pt x="1371600" y="1523999"/>
                  </a:moveTo>
                  <a:lnTo>
                    <a:pt x="1828800" y="1523999"/>
                  </a:lnTo>
                </a:path>
                <a:path w="1828800" h="1524000">
                  <a:moveTo>
                    <a:pt x="1600200" y="0"/>
                  </a:moveTo>
                  <a:lnTo>
                    <a:pt x="1371600" y="457199"/>
                  </a:lnTo>
                </a:path>
                <a:path w="1828800" h="1524000">
                  <a:moveTo>
                    <a:pt x="1600200" y="0"/>
                  </a:moveTo>
                  <a:lnTo>
                    <a:pt x="1828800" y="457199"/>
                  </a:lnTo>
                </a:path>
                <a:path w="1828800" h="1524000">
                  <a:moveTo>
                    <a:pt x="1371600" y="457199"/>
                  </a:moveTo>
                  <a:lnTo>
                    <a:pt x="1828800" y="457199"/>
                  </a:lnTo>
                </a:path>
                <a:path w="1828800" h="1524000">
                  <a:moveTo>
                    <a:pt x="1295400" y="0"/>
                  </a:moveTo>
                  <a:lnTo>
                    <a:pt x="1066800" y="457199"/>
                  </a:lnTo>
                </a:path>
                <a:path w="1828800" h="1524000">
                  <a:moveTo>
                    <a:pt x="1295400" y="0"/>
                  </a:moveTo>
                  <a:lnTo>
                    <a:pt x="1524000" y="457199"/>
                  </a:lnTo>
                </a:path>
                <a:path w="1828800" h="1524000">
                  <a:moveTo>
                    <a:pt x="1066800" y="457199"/>
                  </a:moveTo>
                  <a:lnTo>
                    <a:pt x="1524000" y="457199"/>
                  </a:lnTo>
                </a:path>
                <a:path w="1828800" h="1524000">
                  <a:moveTo>
                    <a:pt x="685800" y="380999"/>
                  </a:moveTo>
                  <a:lnTo>
                    <a:pt x="457200" y="838199"/>
                  </a:lnTo>
                </a:path>
                <a:path w="1828800" h="1524000">
                  <a:moveTo>
                    <a:pt x="685800" y="380999"/>
                  </a:moveTo>
                  <a:lnTo>
                    <a:pt x="914400" y="838199"/>
                  </a:lnTo>
                </a:path>
                <a:path w="1828800" h="1524000">
                  <a:moveTo>
                    <a:pt x="457200" y="838199"/>
                  </a:moveTo>
                  <a:lnTo>
                    <a:pt x="914400" y="83819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90800" y="3733799"/>
              <a:ext cx="1371600" cy="1094740"/>
            </a:xfrm>
            <a:custGeom>
              <a:avLst/>
              <a:gdLst/>
              <a:ahLst/>
              <a:cxnLst/>
              <a:rect l="l" t="t" r="r" b="b"/>
              <a:pathLst>
                <a:path w="1371600" h="1094739">
                  <a:moveTo>
                    <a:pt x="0" y="1094232"/>
                  </a:moveTo>
                  <a:lnTo>
                    <a:pt x="1371600" y="1094232"/>
                  </a:lnTo>
                </a:path>
                <a:path w="1371600" h="1094739">
                  <a:moveTo>
                    <a:pt x="1371600" y="1053083"/>
                  </a:moveTo>
                  <a:lnTo>
                    <a:pt x="1371600" y="0"/>
                  </a:lnTo>
                </a:path>
                <a:path w="1371600" h="1094739">
                  <a:moveTo>
                    <a:pt x="1371600" y="21336"/>
                  </a:moveTo>
                  <a:lnTo>
                    <a:pt x="1066800" y="21336"/>
                  </a:lnTo>
                </a:path>
                <a:path w="1371600" h="1094739">
                  <a:moveTo>
                    <a:pt x="1054608" y="47243"/>
                  </a:moveTo>
                  <a:lnTo>
                    <a:pt x="914400" y="463295"/>
                  </a:lnTo>
                </a:path>
                <a:path w="1371600" h="1094739">
                  <a:moveTo>
                    <a:pt x="685800" y="920495"/>
                  </a:moveTo>
                  <a:lnTo>
                    <a:pt x="249936" y="27431"/>
                  </a:lnTo>
                </a:path>
                <a:path w="1371600" h="1094739">
                  <a:moveTo>
                    <a:pt x="0" y="1072895"/>
                  </a:moveTo>
                  <a:lnTo>
                    <a:pt x="0" y="6095"/>
                  </a:lnTo>
                </a:path>
                <a:path w="1371600" h="1094739">
                  <a:moveTo>
                    <a:pt x="0" y="21336"/>
                  </a:moveTo>
                  <a:lnTo>
                    <a:pt x="228600" y="21336"/>
                  </a:lnTo>
                </a:path>
                <a:path w="1371600" h="1094739">
                  <a:moveTo>
                    <a:pt x="685800" y="920495"/>
                  </a:moveTo>
                  <a:lnTo>
                    <a:pt x="914400" y="463295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5486400" y="3796284"/>
            <a:ext cx="1371600" cy="1092835"/>
          </a:xfrm>
          <a:custGeom>
            <a:avLst/>
            <a:gdLst/>
            <a:ahLst/>
            <a:cxnLst/>
            <a:rect l="l" t="t" r="r" b="b"/>
            <a:pathLst>
              <a:path w="1371600" h="1092835">
                <a:moveTo>
                  <a:pt x="0" y="1092708"/>
                </a:moveTo>
                <a:lnTo>
                  <a:pt x="1371600" y="1092708"/>
                </a:lnTo>
              </a:path>
              <a:path w="1371600" h="1092835">
                <a:moveTo>
                  <a:pt x="1371600" y="1051560"/>
                </a:moveTo>
                <a:lnTo>
                  <a:pt x="1371600" y="0"/>
                </a:lnTo>
              </a:path>
              <a:path w="1371600" h="1092835">
                <a:moveTo>
                  <a:pt x="1371600" y="19812"/>
                </a:moveTo>
                <a:lnTo>
                  <a:pt x="1066800" y="19812"/>
                </a:lnTo>
              </a:path>
              <a:path w="1371600" h="1092835">
                <a:moveTo>
                  <a:pt x="1054607" y="47244"/>
                </a:moveTo>
                <a:lnTo>
                  <a:pt x="914400" y="463296"/>
                </a:lnTo>
              </a:path>
              <a:path w="1371600" h="1092835">
                <a:moveTo>
                  <a:pt x="685800" y="920496"/>
                </a:moveTo>
                <a:lnTo>
                  <a:pt x="249936" y="25908"/>
                </a:lnTo>
              </a:path>
              <a:path w="1371600" h="1092835">
                <a:moveTo>
                  <a:pt x="0" y="1072896"/>
                </a:moveTo>
                <a:lnTo>
                  <a:pt x="0" y="6096"/>
                </a:lnTo>
              </a:path>
              <a:path w="1371600" h="1092835">
                <a:moveTo>
                  <a:pt x="0" y="19812"/>
                </a:moveTo>
                <a:lnTo>
                  <a:pt x="228600" y="19812"/>
                </a:lnTo>
              </a:path>
              <a:path w="1371600" h="1092835">
                <a:moveTo>
                  <a:pt x="685800" y="920496"/>
                </a:moveTo>
                <a:lnTo>
                  <a:pt x="914400" y="463296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794635" y="4531817"/>
            <a:ext cx="4011929" cy="1202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3180" algn="r">
              <a:lnSpc>
                <a:spcPct val="100000"/>
              </a:lnSpc>
              <a:spcBef>
                <a:spcPts val="100"/>
              </a:spcBef>
            </a:pPr>
            <a:r>
              <a:rPr sz="2100" i="1" dirty="0">
                <a:latin typeface="Times New Roman"/>
                <a:cs typeface="Times New Roman"/>
              </a:rPr>
              <a:t>A</a:t>
            </a:r>
            <a:r>
              <a:rPr sz="3150" strike="sngStrike" baseline="6613" dirty="0">
                <a:latin typeface="Symbol"/>
                <a:cs typeface="Symbol"/>
              </a:rPr>
              <a:t></a:t>
            </a:r>
            <a:r>
              <a:rPr sz="2100" i="1" strike="noStrike" dirty="0">
                <a:latin typeface="Times New Roman"/>
                <a:cs typeface="Times New Roman"/>
              </a:rPr>
              <a:t>B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2800" b="1" spc="-215" dirty="0">
                <a:solidFill>
                  <a:srgbClr val="005DA1"/>
                </a:solidFill>
                <a:latin typeface="Arial"/>
                <a:cs typeface="Arial"/>
              </a:rPr>
              <a:t>Exa</a:t>
            </a:r>
            <a:r>
              <a:rPr sz="2800" b="1" spc="-310" dirty="0">
                <a:solidFill>
                  <a:srgbClr val="005DA1"/>
                </a:solidFill>
                <a:latin typeface="Arial"/>
                <a:cs typeface="Arial"/>
              </a:rPr>
              <a:t>m</a:t>
            </a:r>
            <a:r>
              <a:rPr sz="2800" b="1" spc="-170" dirty="0">
                <a:solidFill>
                  <a:srgbClr val="005DA1"/>
                </a:solidFill>
                <a:latin typeface="Arial"/>
                <a:cs typeface="Arial"/>
              </a:rPr>
              <a:t>ple</a:t>
            </a:r>
            <a:r>
              <a:rPr sz="2800" b="1" spc="-45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800" b="1" spc="-145" dirty="0">
                <a:solidFill>
                  <a:srgbClr val="005DA1"/>
                </a:solidFill>
                <a:latin typeface="Arial"/>
                <a:cs typeface="Arial"/>
              </a:rPr>
              <a:t>of</a:t>
            </a:r>
            <a:r>
              <a:rPr sz="2800" b="1" spc="165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800" b="1" spc="-310" dirty="0">
                <a:solidFill>
                  <a:srgbClr val="005DA1"/>
                </a:solidFill>
                <a:latin typeface="Arial"/>
                <a:cs typeface="Arial"/>
              </a:rPr>
              <a:t>Er</a:t>
            </a:r>
            <a:r>
              <a:rPr sz="2800" b="1" spc="-355" dirty="0">
                <a:solidFill>
                  <a:srgbClr val="005DA1"/>
                </a:solidFill>
                <a:latin typeface="Arial"/>
                <a:cs typeface="Arial"/>
              </a:rPr>
              <a:t>o</a:t>
            </a:r>
            <a:r>
              <a:rPr sz="2800" b="1" spc="-220" dirty="0">
                <a:solidFill>
                  <a:srgbClr val="005DA1"/>
                </a:solidFill>
                <a:latin typeface="Arial"/>
                <a:cs typeface="Arial"/>
              </a:rPr>
              <a:t>sion</a:t>
            </a:r>
            <a:r>
              <a:rPr sz="2800" b="1" spc="-35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005DA1"/>
                </a:solidFill>
                <a:latin typeface="Arial"/>
                <a:cs typeface="Arial"/>
              </a:rPr>
              <a:t>(</a:t>
            </a:r>
            <a:r>
              <a:rPr sz="2800" b="1" spc="-80" dirty="0">
                <a:solidFill>
                  <a:srgbClr val="005DA1"/>
                </a:solidFill>
                <a:latin typeface="Arial"/>
                <a:cs typeface="Arial"/>
              </a:rPr>
              <a:t>3</a:t>
            </a:r>
            <a:r>
              <a:rPr sz="2800" b="1" spc="-60" dirty="0">
                <a:solidFill>
                  <a:srgbClr val="005DA1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6511" y="0"/>
            <a:ext cx="8651749" cy="6699503"/>
            <a:chOff x="286511" y="0"/>
            <a:chExt cx="8651749" cy="6699503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6362" y="0"/>
              <a:ext cx="6041898" cy="647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511" y="356615"/>
              <a:ext cx="2286000" cy="6342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3127" y="1214627"/>
              <a:ext cx="1143000" cy="285115"/>
            </a:xfrm>
            <a:custGeom>
              <a:avLst/>
              <a:gdLst/>
              <a:ahLst/>
              <a:cxnLst/>
              <a:rect l="l" t="t" r="r" b="b"/>
              <a:pathLst>
                <a:path w="1143000" h="285115">
                  <a:moveTo>
                    <a:pt x="1142999" y="0"/>
                  </a:moveTo>
                  <a:lnTo>
                    <a:pt x="0" y="0"/>
                  </a:lnTo>
                  <a:lnTo>
                    <a:pt x="0" y="284988"/>
                  </a:lnTo>
                  <a:lnTo>
                    <a:pt x="1142999" y="284988"/>
                  </a:lnTo>
                  <a:lnTo>
                    <a:pt x="1142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96361" y="2362961"/>
              <a:ext cx="5562600" cy="4267200"/>
            </a:xfrm>
            <a:custGeom>
              <a:avLst/>
              <a:gdLst/>
              <a:ahLst/>
              <a:cxnLst/>
              <a:rect l="l" t="t" r="r" b="b"/>
              <a:pathLst>
                <a:path w="5562600" h="4267200">
                  <a:moveTo>
                    <a:pt x="0" y="4267200"/>
                  </a:moveTo>
                  <a:lnTo>
                    <a:pt x="5562599" y="4267200"/>
                  </a:lnTo>
                  <a:lnTo>
                    <a:pt x="5562599" y="0"/>
                  </a:lnTo>
                  <a:lnTo>
                    <a:pt x="0" y="0"/>
                  </a:lnTo>
                  <a:lnTo>
                    <a:pt x="0" y="4267200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5902" y="109771"/>
            <a:ext cx="7399932" cy="5495697"/>
            <a:chOff x="735902" y="109771"/>
            <a:chExt cx="7399932" cy="5495697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3099" y="109771"/>
              <a:ext cx="6192735" cy="50931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5902" y="4944403"/>
              <a:ext cx="999808" cy="66106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8739" y="4038092"/>
            <a:ext cx="146113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b="1" spc="-180" dirty="0">
                <a:solidFill>
                  <a:srgbClr val="775F54"/>
                </a:solidFill>
                <a:latin typeface="Arial"/>
                <a:cs typeface="Arial"/>
              </a:rPr>
              <a:t>Example</a:t>
            </a:r>
            <a:r>
              <a:rPr sz="2400" b="1" spc="-30" dirty="0">
                <a:solidFill>
                  <a:srgbClr val="775F54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775F54"/>
                </a:solidFill>
                <a:latin typeface="Arial"/>
                <a:cs typeface="Arial"/>
              </a:rPr>
              <a:t>of  </a:t>
            </a:r>
            <a:r>
              <a:rPr sz="2400" b="1" spc="-225" dirty="0">
                <a:solidFill>
                  <a:srgbClr val="775F54"/>
                </a:solidFill>
                <a:latin typeface="Arial"/>
                <a:cs typeface="Arial"/>
              </a:rPr>
              <a:t>Erosion</a:t>
            </a:r>
            <a:r>
              <a:rPr sz="2400" b="1" spc="-30" dirty="0">
                <a:solidFill>
                  <a:srgbClr val="775F54"/>
                </a:solidFill>
                <a:latin typeface="Arial"/>
                <a:cs typeface="Arial"/>
              </a:rPr>
              <a:t> </a:t>
            </a:r>
            <a:r>
              <a:rPr sz="2400" b="1" spc="-45" dirty="0">
                <a:solidFill>
                  <a:srgbClr val="775F54"/>
                </a:solidFill>
                <a:latin typeface="Arial"/>
                <a:cs typeface="Arial"/>
              </a:rPr>
              <a:t>(</a:t>
            </a:r>
            <a:r>
              <a:rPr sz="2400" b="1" spc="-55" dirty="0">
                <a:solidFill>
                  <a:srgbClr val="775F54"/>
                </a:solidFill>
                <a:latin typeface="Arial"/>
                <a:cs typeface="Arial"/>
              </a:rPr>
              <a:t>4)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600" y="5791200"/>
            <a:ext cx="8135111" cy="79095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7698"/>
            <a:ext cx="35521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440" dirty="0">
                <a:solidFill>
                  <a:srgbClr val="003399"/>
                </a:solidFill>
                <a:latin typeface="Arial"/>
                <a:cs typeface="Arial"/>
              </a:rPr>
              <a:t>Eros</a:t>
            </a:r>
            <a:r>
              <a:rPr sz="4000" i="0" spc="-210" dirty="0">
                <a:solidFill>
                  <a:srgbClr val="003399"/>
                </a:solidFill>
                <a:latin typeface="Arial"/>
                <a:cs typeface="Arial"/>
              </a:rPr>
              <a:t>i</a:t>
            </a:r>
            <a:r>
              <a:rPr sz="4000" i="0" spc="-325" dirty="0">
                <a:solidFill>
                  <a:srgbClr val="003399"/>
                </a:solidFill>
                <a:latin typeface="Arial"/>
                <a:cs typeface="Arial"/>
              </a:rPr>
              <a:t>on</a:t>
            </a:r>
            <a:r>
              <a:rPr sz="4000" i="0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000" i="0" spc="-47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000" i="0" spc="-385" dirty="0">
                <a:solidFill>
                  <a:srgbClr val="003399"/>
                </a:solidFill>
                <a:latin typeface="Arial"/>
                <a:cs typeface="Arial"/>
              </a:rPr>
              <a:t>x</a:t>
            </a:r>
            <a:r>
              <a:rPr sz="4000" i="0" spc="-295" dirty="0">
                <a:solidFill>
                  <a:srgbClr val="003399"/>
                </a:solidFill>
                <a:latin typeface="Arial"/>
                <a:cs typeface="Arial"/>
              </a:rPr>
              <a:t>am</a:t>
            </a:r>
            <a:r>
              <a:rPr sz="4000" i="0" spc="-240" dirty="0">
                <a:solidFill>
                  <a:srgbClr val="003399"/>
                </a:solidFill>
                <a:latin typeface="Arial"/>
                <a:cs typeface="Arial"/>
              </a:rPr>
              <a:t>p</a:t>
            </a:r>
            <a:r>
              <a:rPr sz="4000" i="0" spc="-195" dirty="0">
                <a:solidFill>
                  <a:srgbClr val="003399"/>
                </a:solidFill>
                <a:latin typeface="Arial"/>
                <a:cs typeface="Arial"/>
              </a:rPr>
              <a:t>le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4638" y="5427675"/>
            <a:ext cx="6952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20" dirty="0">
                <a:latin typeface="Arial"/>
                <a:cs typeface="Arial"/>
              </a:rPr>
              <a:t>W</a:t>
            </a:r>
            <a:r>
              <a:rPr sz="2400" b="1" spc="-20" dirty="0">
                <a:latin typeface="Arial"/>
                <a:cs typeface="Arial"/>
              </a:rPr>
              <a:t>a</a:t>
            </a:r>
            <a:r>
              <a:rPr sz="2400" b="1" spc="-245" dirty="0">
                <a:latin typeface="Arial"/>
                <a:cs typeface="Arial"/>
              </a:rPr>
              <a:t>tch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95" dirty="0">
                <a:latin typeface="Arial"/>
                <a:cs typeface="Arial"/>
              </a:rPr>
              <a:t>o</a:t>
            </a:r>
            <a:r>
              <a:rPr sz="2400" b="1" spc="-204" dirty="0">
                <a:latin typeface="Arial"/>
                <a:cs typeface="Arial"/>
              </a:rPr>
              <a:t>u</a:t>
            </a:r>
            <a:r>
              <a:rPr sz="2400" b="1" spc="-180" dirty="0">
                <a:latin typeface="Arial"/>
                <a:cs typeface="Arial"/>
              </a:rPr>
              <a:t>t: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I</a:t>
            </a:r>
            <a:r>
              <a:rPr sz="2400" spc="-285" dirty="0">
                <a:latin typeface="Microsoft Sans Serif"/>
                <a:cs typeface="Microsoft Sans Serif"/>
              </a:rPr>
              <a:t>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-270" dirty="0">
                <a:latin typeface="Microsoft Sans Serif"/>
                <a:cs typeface="Microsoft Sans Serif"/>
              </a:rPr>
              <a:t>se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210" dirty="0">
                <a:latin typeface="Microsoft Sans Serif"/>
                <a:cs typeface="Microsoft Sans Serif"/>
              </a:rPr>
              <a:t>e</a:t>
            </a:r>
            <a:r>
              <a:rPr sz="2400" spc="-114" dirty="0">
                <a:latin typeface="Microsoft Sans Serif"/>
                <a:cs typeface="Microsoft Sans Serif"/>
              </a:rPr>
              <a:t>xa</a:t>
            </a:r>
            <a:r>
              <a:rPr sz="2400" spc="-195" dirty="0">
                <a:latin typeface="Microsoft Sans Serif"/>
                <a:cs typeface="Microsoft Sans Serif"/>
              </a:rPr>
              <a:t>m</a:t>
            </a:r>
            <a:r>
              <a:rPr sz="2400" spc="-145" dirty="0">
                <a:latin typeface="Microsoft Sans Serif"/>
                <a:cs typeface="Microsoft Sans Serif"/>
              </a:rPr>
              <a:t>ples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1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ref</a:t>
            </a:r>
            <a:r>
              <a:rPr sz="2400" spc="-180" dirty="0">
                <a:latin typeface="Microsoft Sans Serif"/>
                <a:cs typeface="Microsoft Sans Serif"/>
              </a:rPr>
              <a:t>ers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to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bl</a:t>
            </a:r>
            <a:r>
              <a:rPr sz="2400" spc="-30" dirty="0">
                <a:latin typeface="Microsoft Sans Serif"/>
                <a:cs typeface="Microsoft Sans Serif"/>
              </a:rPr>
              <a:t>a</a:t>
            </a:r>
            <a:r>
              <a:rPr sz="2400" spc="-235" dirty="0">
                <a:latin typeface="Microsoft Sans Serif"/>
                <a:cs typeface="Microsoft Sans Serif"/>
              </a:rPr>
              <a:t>c</a:t>
            </a:r>
            <a:r>
              <a:rPr sz="2400" spc="-150" dirty="0">
                <a:latin typeface="Microsoft Sans Serif"/>
                <a:cs typeface="Microsoft Sans Serif"/>
              </a:rPr>
              <a:t>k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pi</a:t>
            </a:r>
            <a:r>
              <a:rPr sz="2400" spc="-65" dirty="0">
                <a:latin typeface="Microsoft Sans Serif"/>
                <a:cs typeface="Microsoft Sans Serif"/>
              </a:rPr>
              <a:t>x</a:t>
            </a:r>
            <a:r>
              <a:rPr sz="2400" spc="-100" dirty="0">
                <a:latin typeface="Microsoft Sans Serif"/>
                <a:cs typeface="Microsoft Sans Serif"/>
              </a:rPr>
              <a:t>el!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7424" y="2154427"/>
            <a:ext cx="6070152" cy="14064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30073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595" dirty="0">
                <a:solidFill>
                  <a:srgbClr val="003399"/>
                </a:solidFill>
                <a:latin typeface="Arial"/>
                <a:cs typeface="Arial"/>
              </a:rPr>
              <a:t>Se</a:t>
            </a:r>
            <a:r>
              <a:rPr sz="4400" i="0" spc="-325" dirty="0">
                <a:solidFill>
                  <a:srgbClr val="003399"/>
                </a:solidFill>
                <a:latin typeface="Arial"/>
                <a:cs typeface="Arial"/>
              </a:rPr>
              <a:t>t</a:t>
            </a:r>
            <a:r>
              <a:rPr sz="4400" i="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730" dirty="0">
                <a:solidFill>
                  <a:srgbClr val="003399"/>
                </a:solidFill>
                <a:latin typeface="Arial"/>
                <a:cs typeface="Arial"/>
              </a:rPr>
              <a:t>R</a:t>
            </a:r>
            <a:r>
              <a:rPr sz="4400" i="0" spc="-165" dirty="0">
                <a:solidFill>
                  <a:srgbClr val="003399"/>
                </a:solidFill>
                <a:latin typeface="Arial"/>
                <a:cs typeface="Arial"/>
              </a:rPr>
              <a:t>el</a:t>
            </a:r>
            <a:r>
              <a:rPr sz="4400" i="0" spc="-14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i="0" spc="-335" dirty="0">
                <a:solidFill>
                  <a:srgbClr val="003399"/>
                </a:solidFill>
                <a:latin typeface="Arial"/>
                <a:cs typeface="Arial"/>
              </a:rPr>
              <a:t>tions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825" y="2000253"/>
            <a:ext cx="8343900" cy="3953631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2722774"/>
            <a:ext cx="5991225" cy="15867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6145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520" dirty="0">
                <a:solidFill>
                  <a:srgbClr val="003399"/>
                </a:solidFill>
                <a:latin typeface="Arial"/>
                <a:cs typeface="Arial"/>
              </a:rPr>
              <a:t>Ero</a:t>
            </a:r>
            <a:r>
              <a:rPr sz="4400" i="0" spc="-509" dirty="0">
                <a:solidFill>
                  <a:srgbClr val="003399"/>
                </a:solidFill>
                <a:latin typeface="Arial"/>
                <a:cs typeface="Arial"/>
              </a:rPr>
              <a:t>s</a:t>
            </a:r>
            <a:r>
              <a:rPr sz="4400" i="0" spc="-260" dirty="0">
                <a:solidFill>
                  <a:srgbClr val="003399"/>
                </a:solidFill>
                <a:latin typeface="Arial"/>
                <a:cs typeface="Arial"/>
              </a:rPr>
              <a:t>ion</a:t>
            </a:r>
            <a:r>
              <a:rPr sz="4400" i="0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365" dirty="0">
                <a:solidFill>
                  <a:srgbClr val="003399"/>
                </a:solidFill>
                <a:latin typeface="Arial"/>
                <a:cs typeface="Arial"/>
              </a:rPr>
              <a:t>Ex</a:t>
            </a:r>
            <a:r>
              <a:rPr sz="4400" i="0" spc="-33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i="0" spc="-300" dirty="0">
                <a:solidFill>
                  <a:srgbClr val="003399"/>
                </a:solidFill>
                <a:latin typeface="Arial"/>
                <a:cs typeface="Arial"/>
              </a:rPr>
              <a:t>mple</a:t>
            </a:r>
            <a:r>
              <a:rPr sz="4400" i="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dirty="0">
                <a:solidFill>
                  <a:srgbClr val="003399"/>
                </a:solidFill>
                <a:latin typeface="Arial"/>
                <a:cs typeface="Arial"/>
              </a:rPr>
              <a:t>…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6145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520" dirty="0">
                <a:solidFill>
                  <a:srgbClr val="003399"/>
                </a:solidFill>
                <a:latin typeface="Arial"/>
                <a:cs typeface="Arial"/>
              </a:rPr>
              <a:t>Ero</a:t>
            </a:r>
            <a:r>
              <a:rPr sz="4400" i="0" spc="-509" dirty="0">
                <a:solidFill>
                  <a:srgbClr val="003399"/>
                </a:solidFill>
                <a:latin typeface="Arial"/>
                <a:cs typeface="Arial"/>
              </a:rPr>
              <a:t>s</a:t>
            </a:r>
            <a:r>
              <a:rPr sz="4400" i="0" spc="-260" dirty="0">
                <a:solidFill>
                  <a:srgbClr val="003399"/>
                </a:solidFill>
                <a:latin typeface="Arial"/>
                <a:cs typeface="Arial"/>
              </a:rPr>
              <a:t>ion</a:t>
            </a:r>
            <a:r>
              <a:rPr sz="4400" i="0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365" dirty="0">
                <a:solidFill>
                  <a:srgbClr val="003399"/>
                </a:solidFill>
                <a:latin typeface="Arial"/>
                <a:cs typeface="Arial"/>
              </a:rPr>
              <a:t>Ex</a:t>
            </a:r>
            <a:r>
              <a:rPr sz="4400" i="0" spc="-33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i="0" spc="-300" dirty="0">
                <a:solidFill>
                  <a:srgbClr val="003399"/>
                </a:solidFill>
                <a:latin typeface="Arial"/>
                <a:cs typeface="Arial"/>
              </a:rPr>
              <a:t>mple</a:t>
            </a:r>
            <a:r>
              <a:rPr sz="4400" i="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dirty="0">
                <a:solidFill>
                  <a:srgbClr val="003399"/>
                </a:solidFill>
                <a:latin typeface="Arial"/>
                <a:cs typeface="Arial"/>
              </a:rPr>
              <a:t>…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2920" y="1784642"/>
            <a:ext cx="4256426" cy="42564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94586" y="2526538"/>
            <a:ext cx="807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120" marR="5080" indent="-186055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latin typeface="Arial"/>
                <a:cs typeface="Arial"/>
              </a:rPr>
              <a:t>Original  </a:t>
            </a:r>
            <a:r>
              <a:rPr sz="1800" b="1" spc="-90" dirty="0">
                <a:latin typeface="Arial"/>
                <a:cs typeface="Arial"/>
              </a:rPr>
              <a:t>im</a:t>
            </a:r>
            <a:r>
              <a:rPr sz="1800" b="1" spc="-55" dirty="0">
                <a:latin typeface="Arial"/>
                <a:cs typeface="Arial"/>
              </a:rPr>
              <a:t>a</a:t>
            </a:r>
            <a:r>
              <a:rPr sz="1800" b="1" spc="-145" dirty="0">
                <a:latin typeface="Arial"/>
                <a:cs typeface="Arial"/>
              </a:rPr>
              <a:t>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29730" y="2402585"/>
            <a:ext cx="13093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Arial"/>
                <a:cs typeface="Arial"/>
              </a:rPr>
              <a:t>After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30" dirty="0">
                <a:latin typeface="Arial"/>
                <a:cs typeface="Arial"/>
              </a:rPr>
              <a:t>er</a:t>
            </a:r>
            <a:r>
              <a:rPr sz="1800" b="1" spc="-160" dirty="0">
                <a:latin typeface="Arial"/>
                <a:cs typeface="Arial"/>
              </a:rPr>
              <a:t>o</a:t>
            </a:r>
            <a:r>
              <a:rPr sz="1800" b="1" spc="-120" dirty="0">
                <a:latin typeface="Arial"/>
                <a:cs typeface="Arial"/>
              </a:rPr>
              <a:t>sion  </a:t>
            </a:r>
            <a:r>
              <a:rPr sz="1800" b="1" spc="-70" dirty="0">
                <a:latin typeface="Arial"/>
                <a:cs typeface="Arial"/>
              </a:rPr>
              <a:t>with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a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70" dirty="0">
                <a:latin typeface="Arial"/>
                <a:cs typeface="Arial"/>
              </a:rPr>
              <a:t>disc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75" dirty="0">
                <a:latin typeface="Arial"/>
                <a:cs typeface="Arial"/>
              </a:rPr>
              <a:t>of  </a:t>
            </a:r>
            <a:r>
              <a:rPr sz="1800" b="1" spc="-130" dirty="0">
                <a:latin typeface="Arial"/>
                <a:cs typeface="Arial"/>
              </a:rPr>
              <a:t>r</a:t>
            </a:r>
            <a:r>
              <a:rPr sz="1800" b="1" spc="-95" dirty="0">
                <a:latin typeface="Arial"/>
                <a:cs typeface="Arial"/>
              </a:rPr>
              <a:t>adiu</a:t>
            </a:r>
            <a:r>
              <a:rPr sz="1800" b="1" spc="-235" dirty="0">
                <a:latin typeface="Arial"/>
                <a:cs typeface="Arial"/>
              </a:rPr>
              <a:t>s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4682" y="4574794"/>
            <a:ext cx="13081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Arial"/>
                <a:cs typeface="Arial"/>
              </a:rPr>
              <a:t>After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30" dirty="0">
                <a:latin typeface="Arial"/>
                <a:cs typeface="Arial"/>
              </a:rPr>
              <a:t>er</a:t>
            </a:r>
            <a:r>
              <a:rPr sz="1800" b="1" spc="-160" dirty="0">
                <a:latin typeface="Arial"/>
                <a:cs typeface="Arial"/>
              </a:rPr>
              <a:t>o</a:t>
            </a:r>
            <a:r>
              <a:rPr sz="1800" b="1" spc="-120" dirty="0">
                <a:latin typeface="Arial"/>
                <a:cs typeface="Arial"/>
              </a:rPr>
              <a:t>sion  </a:t>
            </a:r>
            <a:r>
              <a:rPr sz="1800" b="1" spc="-75" dirty="0">
                <a:latin typeface="Arial"/>
                <a:cs typeface="Arial"/>
              </a:rPr>
              <a:t>with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a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75" dirty="0">
                <a:latin typeface="Arial"/>
                <a:cs typeface="Arial"/>
              </a:rPr>
              <a:t>disc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75" dirty="0">
                <a:latin typeface="Arial"/>
                <a:cs typeface="Arial"/>
              </a:rPr>
              <a:t>of  </a:t>
            </a:r>
            <a:r>
              <a:rPr sz="1800" b="1" spc="-130" dirty="0">
                <a:latin typeface="Arial"/>
                <a:cs typeface="Arial"/>
              </a:rPr>
              <a:t>r</a:t>
            </a:r>
            <a:r>
              <a:rPr sz="1800" b="1" spc="-95" dirty="0">
                <a:latin typeface="Arial"/>
                <a:cs typeface="Arial"/>
              </a:rPr>
              <a:t>adiu</a:t>
            </a:r>
            <a:r>
              <a:rPr sz="1800" b="1" spc="-235" dirty="0">
                <a:latin typeface="Arial"/>
                <a:cs typeface="Arial"/>
              </a:rPr>
              <a:t>s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334" y="4536694"/>
            <a:ext cx="13246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7310" algn="r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Arial"/>
                <a:cs typeface="Arial"/>
              </a:rPr>
              <a:t>After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30" dirty="0">
                <a:latin typeface="Arial"/>
                <a:cs typeface="Arial"/>
              </a:rPr>
              <a:t>er</a:t>
            </a:r>
            <a:r>
              <a:rPr sz="1800" b="1" spc="-160" dirty="0">
                <a:latin typeface="Arial"/>
                <a:cs typeface="Arial"/>
              </a:rPr>
              <a:t>o</a:t>
            </a:r>
            <a:r>
              <a:rPr sz="1800" b="1" spc="-120" dirty="0">
                <a:latin typeface="Arial"/>
                <a:cs typeface="Arial"/>
              </a:rPr>
              <a:t>sion  </a:t>
            </a:r>
            <a:r>
              <a:rPr sz="1800" b="1" spc="-10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40" dirty="0">
                <a:latin typeface="Arial"/>
                <a:cs typeface="Arial"/>
              </a:rPr>
              <a:t>th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a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140" dirty="0">
                <a:latin typeface="Arial"/>
                <a:cs typeface="Arial"/>
              </a:rPr>
              <a:t>d</a:t>
            </a:r>
            <a:r>
              <a:rPr sz="1800" b="1" spc="-180" dirty="0">
                <a:latin typeface="Arial"/>
                <a:cs typeface="Arial"/>
              </a:rPr>
              <a:t>isc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40" dirty="0">
                <a:latin typeface="Arial"/>
                <a:cs typeface="Arial"/>
              </a:rPr>
              <a:t>o</a:t>
            </a:r>
            <a:r>
              <a:rPr sz="1800" b="1" spc="-40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</a:pPr>
            <a:r>
              <a:rPr sz="1800" b="1" spc="-130" dirty="0">
                <a:latin typeface="Arial"/>
                <a:cs typeface="Arial"/>
              </a:rPr>
              <a:t>r</a:t>
            </a:r>
            <a:r>
              <a:rPr sz="1800" b="1" spc="-95" dirty="0">
                <a:latin typeface="Arial"/>
                <a:cs typeface="Arial"/>
              </a:rPr>
              <a:t>adiu</a:t>
            </a:r>
            <a:r>
              <a:rPr sz="1800" b="1" spc="-235" dirty="0">
                <a:latin typeface="Arial"/>
                <a:cs typeface="Arial"/>
              </a:rPr>
              <a:t>s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991" y="388746"/>
            <a:ext cx="4752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0" spc="-420" dirty="0">
                <a:solidFill>
                  <a:srgbClr val="003399"/>
                </a:solidFill>
                <a:latin typeface="Arial"/>
                <a:cs typeface="Arial"/>
              </a:rPr>
              <a:t>Wh</a:t>
            </a:r>
            <a:r>
              <a:rPr sz="4400" i="0" spc="-215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i="0" spc="-325" dirty="0">
                <a:solidFill>
                  <a:srgbClr val="003399"/>
                </a:solidFill>
                <a:latin typeface="Arial"/>
                <a:cs typeface="Arial"/>
              </a:rPr>
              <a:t>t</a:t>
            </a:r>
            <a:r>
              <a:rPr sz="4400" i="0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100" dirty="0">
                <a:solidFill>
                  <a:srgbClr val="003399"/>
                </a:solidFill>
                <a:latin typeface="Arial"/>
                <a:cs typeface="Arial"/>
              </a:rPr>
              <a:t>I</a:t>
            </a:r>
            <a:r>
              <a:rPr sz="4400" i="0" spc="-570" dirty="0">
                <a:solidFill>
                  <a:srgbClr val="003399"/>
                </a:solidFill>
                <a:latin typeface="Arial"/>
                <a:cs typeface="Arial"/>
              </a:rPr>
              <a:t>s</a:t>
            </a:r>
            <a:r>
              <a:rPr sz="4400" i="0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409" dirty="0">
                <a:solidFill>
                  <a:srgbClr val="003399"/>
                </a:solidFill>
                <a:latin typeface="Arial"/>
                <a:cs typeface="Arial"/>
              </a:rPr>
              <a:t>Erosion</a:t>
            </a:r>
            <a:r>
              <a:rPr sz="4400" i="0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710" dirty="0">
                <a:solidFill>
                  <a:srgbClr val="003399"/>
                </a:solidFill>
                <a:latin typeface="Arial"/>
                <a:cs typeface="Arial"/>
              </a:rPr>
              <a:t>F</a:t>
            </a:r>
            <a:r>
              <a:rPr sz="4400" i="0" spc="-425" dirty="0">
                <a:solidFill>
                  <a:srgbClr val="003399"/>
                </a:solidFill>
                <a:latin typeface="Arial"/>
                <a:cs typeface="Arial"/>
              </a:rPr>
              <a:t>or?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97533"/>
            <a:ext cx="538924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440" dirty="0">
                <a:latin typeface="Microsoft Sans Serif"/>
                <a:cs typeface="Microsoft Sans Serif"/>
              </a:rPr>
              <a:t>E</a:t>
            </a:r>
            <a:r>
              <a:rPr sz="2900" spc="-280" dirty="0">
                <a:latin typeface="Microsoft Sans Serif"/>
                <a:cs typeface="Microsoft Sans Serif"/>
              </a:rPr>
              <a:t>r</a:t>
            </a:r>
            <a:r>
              <a:rPr sz="2900" spc="-235" dirty="0">
                <a:latin typeface="Microsoft Sans Serif"/>
                <a:cs typeface="Microsoft Sans Serif"/>
              </a:rPr>
              <a:t>osion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229" dirty="0">
                <a:latin typeface="Microsoft Sans Serif"/>
                <a:cs typeface="Microsoft Sans Serif"/>
              </a:rPr>
              <a:t>can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14" dirty="0">
                <a:latin typeface="Microsoft Sans Serif"/>
                <a:cs typeface="Microsoft Sans Serif"/>
              </a:rPr>
              <a:t>split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ap</a:t>
            </a:r>
            <a:r>
              <a:rPr sz="2900" spc="-5" dirty="0">
                <a:latin typeface="Microsoft Sans Serif"/>
                <a:cs typeface="Microsoft Sans Serif"/>
              </a:rPr>
              <a:t>a</a:t>
            </a:r>
            <a:r>
              <a:rPr sz="2900" spc="60" dirty="0">
                <a:latin typeface="Microsoft Sans Serif"/>
                <a:cs typeface="Microsoft Sans Serif"/>
              </a:rPr>
              <a:t>r</a:t>
            </a:r>
            <a:r>
              <a:rPr sz="2900" spc="-20" dirty="0">
                <a:latin typeface="Microsoft Sans Serif"/>
                <a:cs typeface="Microsoft Sans Serif"/>
              </a:rPr>
              <a:t>t</a:t>
            </a:r>
            <a:r>
              <a:rPr sz="2900" spc="-10" dirty="0">
                <a:latin typeface="Microsoft Sans Serif"/>
                <a:cs typeface="Microsoft Sans Serif"/>
              </a:rPr>
              <a:t> </a:t>
            </a:r>
            <a:r>
              <a:rPr sz="2900" spc="-120" dirty="0">
                <a:latin typeface="Microsoft Sans Serif"/>
                <a:cs typeface="Microsoft Sans Serif"/>
              </a:rPr>
              <a:t>joine</a:t>
            </a:r>
            <a:r>
              <a:rPr sz="2900" spc="-150" dirty="0">
                <a:latin typeface="Microsoft Sans Serif"/>
                <a:cs typeface="Microsoft Sans Serif"/>
              </a:rPr>
              <a:t>d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70" dirty="0">
                <a:latin typeface="Microsoft Sans Serif"/>
                <a:cs typeface="Microsoft Sans Serif"/>
              </a:rPr>
              <a:t>objects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459009"/>
            <a:ext cx="4815205" cy="90360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911350">
              <a:lnSpc>
                <a:spcPct val="100000"/>
              </a:lnSpc>
              <a:spcBef>
                <a:spcPts val="585"/>
              </a:spcBef>
            </a:pPr>
            <a:r>
              <a:rPr sz="1800" spc="-275" dirty="0">
                <a:latin typeface="Microsoft Sans Serif"/>
                <a:cs typeface="Microsoft Sans Serif"/>
              </a:rPr>
              <a:t>E</a:t>
            </a:r>
            <a:r>
              <a:rPr sz="1800" spc="-175" dirty="0">
                <a:latin typeface="Microsoft Sans Serif"/>
                <a:cs typeface="Microsoft Sans Serif"/>
              </a:rPr>
              <a:t>r</a:t>
            </a:r>
            <a:r>
              <a:rPr sz="1800" spc="-150" dirty="0">
                <a:latin typeface="Microsoft Sans Serif"/>
                <a:cs typeface="Microsoft Sans Serif"/>
              </a:rPr>
              <a:t>osion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45" dirty="0">
                <a:latin typeface="Microsoft Sans Serif"/>
                <a:cs typeface="Microsoft Sans Serif"/>
              </a:rPr>
              <a:t>can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0" dirty="0">
                <a:latin typeface="Microsoft Sans Serif"/>
                <a:cs typeface="Microsoft Sans Serif"/>
              </a:rPr>
              <a:t>spl</a:t>
            </a:r>
            <a:r>
              <a:rPr sz="1800" spc="-50" dirty="0">
                <a:latin typeface="Microsoft Sans Serif"/>
                <a:cs typeface="Microsoft Sans Serif"/>
              </a:rPr>
              <a:t>i</a:t>
            </a:r>
            <a:r>
              <a:rPr sz="1800" spc="-15" dirty="0">
                <a:latin typeface="Microsoft Sans Serif"/>
                <a:cs typeface="Microsoft Sans Serif"/>
              </a:rPr>
              <a:t>t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ap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30" dirty="0">
                <a:latin typeface="Microsoft Sans Serif"/>
                <a:cs typeface="Microsoft Sans Serif"/>
              </a:rPr>
              <a:t>r</a:t>
            </a:r>
            <a:r>
              <a:rPr sz="1800" spc="-15" dirty="0">
                <a:latin typeface="Microsoft Sans Serif"/>
                <a:cs typeface="Microsoft Sans Serif"/>
              </a:rPr>
              <a:t>t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900" spc="-445" dirty="0">
                <a:latin typeface="Microsoft Sans Serif"/>
                <a:cs typeface="Microsoft Sans Serif"/>
              </a:rPr>
              <a:t>E</a:t>
            </a:r>
            <a:r>
              <a:rPr sz="2900" spc="-285" dirty="0">
                <a:latin typeface="Microsoft Sans Serif"/>
                <a:cs typeface="Microsoft Sans Serif"/>
              </a:rPr>
              <a:t>r</a:t>
            </a:r>
            <a:r>
              <a:rPr sz="2900" spc="-235" dirty="0">
                <a:latin typeface="Microsoft Sans Serif"/>
                <a:cs typeface="Microsoft Sans Serif"/>
              </a:rPr>
              <a:t>osion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229" dirty="0">
                <a:latin typeface="Microsoft Sans Serif"/>
                <a:cs typeface="Microsoft Sans Serif"/>
              </a:rPr>
              <a:t>can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325" dirty="0">
                <a:latin typeface="Microsoft Sans Serif"/>
                <a:cs typeface="Microsoft Sans Serif"/>
              </a:rPr>
              <a:t>s</a:t>
            </a:r>
            <a:r>
              <a:rPr sz="2900" spc="-175" dirty="0">
                <a:latin typeface="Microsoft Sans Serif"/>
                <a:cs typeface="Microsoft Sans Serif"/>
              </a:rPr>
              <a:t>t</a:t>
            </a:r>
            <a:r>
              <a:rPr sz="2900" spc="-15" dirty="0">
                <a:latin typeface="Microsoft Sans Serif"/>
                <a:cs typeface="Microsoft Sans Serif"/>
              </a:rPr>
              <a:t>rip</a:t>
            </a:r>
            <a:r>
              <a:rPr sz="2900" dirty="0">
                <a:latin typeface="Microsoft Sans Serif"/>
                <a:cs typeface="Microsoft Sans Serif"/>
              </a:rPr>
              <a:t> </a:t>
            </a:r>
            <a:r>
              <a:rPr sz="2900" spc="-15" dirty="0">
                <a:latin typeface="Microsoft Sans Serif"/>
                <a:cs typeface="Microsoft Sans Serif"/>
              </a:rPr>
              <a:t>a</a:t>
            </a:r>
            <a:r>
              <a:rPr sz="2900" spc="-280" dirty="0">
                <a:latin typeface="Microsoft Sans Serif"/>
                <a:cs typeface="Microsoft Sans Serif"/>
              </a:rPr>
              <a:t>w</a:t>
            </a:r>
            <a:r>
              <a:rPr sz="2900" spc="-70" dirty="0">
                <a:latin typeface="Microsoft Sans Serif"/>
                <a:cs typeface="Microsoft Sans Serif"/>
              </a:rPr>
              <a:t>a</a:t>
            </a:r>
            <a:r>
              <a:rPr sz="2900" dirty="0">
                <a:latin typeface="Microsoft Sans Serif"/>
                <a:cs typeface="Microsoft Sans Serif"/>
              </a:rPr>
              <a:t>y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250" dirty="0">
                <a:latin typeface="Microsoft Sans Serif"/>
                <a:cs typeface="Microsoft Sans Serif"/>
              </a:rPr>
              <a:t>e</a:t>
            </a:r>
            <a:r>
              <a:rPr sz="2900" spc="-10" dirty="0">
                <a:latin typeface="Microsoft Sans Serif"/>
                <a:cs typeface="Microsoft Sans Serif"/>
              </a:rPr>
              <a:t>xt</a:t>
            </a:r>
            <a:r>
              <a:rPr sz="2900" spc="60" dirty="0">
                <a:latin typeface="Microsoft Sans Serif"/>
                <a:cs typeface="Microsoft Sans Serif"/>
              </a:rPr>
              <a:t>r</a:t>
            </a:r>
            <a:r>
              <a:rPr sz="2900" spc="-310" dirty="0">
                <a:latin typeface="Microsoft Sans Serif"/>
                <a:cs typeface="Microsoft Sans Serif"/>
              </a:rPr>
              <a:t>usions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6017158"/>
            <a:ext cx="489839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500" dirty="0">
                <a:latin typeface="Arial"/>
                <a:cs typeface="Arial"/>
              </a:rPr>
              <a:t>W</a:t>
            </a:r>
            <a:r>
              <a:rPr sz="2900" b="1" spc="-25" dirty="0">
                <a:latin typeface="Arial"/>
                <a:cs typeface="Arial"/>
              </a:rPr>
              <a:t>a</a:t>
            </a:r>
            <a:r>
              <a:rPr sz="2900" b="1" spc="-295" dirty="0">
                <a:latin typeface="Arial"/>
                <a:cs typeface="Arial"/>
              </a:rPr>
              <a:t>tch</a:t>
            </a:r>
            <a:r>
              <a:rPr sz="2900" b="1" spc="-55" dirty="0">
                <a:latin typeface="Arial"/>
                <a:cs typeface="Arial"/>
              </a:rPr>
              <a:t> </a:t>
            </a:r>
            <a:r>
              <a:rPr sz="2900" b="1" spc="-229" dirty="0">
                <a:latin typeface="Arial"/>
                <a:cs typeface="Arial"/>
              </a:rPr>
              <a:t>o</a:t>
            </a:r>
            <a:r>
              <a:rPr sz="2900" b="1" spc="-245" dirty="0">
                <a:latin typeface="Arial"/>
                <a:cs typeface="Arial"/>
              </a:rPr>
              <a:t>u</a:t>
            </a:r>
            <a:r>
              <a:rPr sz="2900" b="1" spc="-215" dirty="0">
                <a:latin typeface="Arial"/>
                <a:cs typeface="Arial"/>
              </a:rPr>
              <a:t>t:</a:t>
            </a:r>
            <a:r>
              <a:rPr sz="2900" b="1" spc="-10" dirty="0">
                <a:latin typeface="Arial"/>
                <a:cs typeface="Arial"/>
              </a:rPr>
              <a:t> </a:t>
            </a:r>
            <a:r>
              <a:rPr sz="2900" spc="-440" dirty="0">
                <a:latin typeface="Microsoft Sans Serif"/>
                <a:cs typeface="Microsoft Sans Serif"/>
              </a:rPr>
              <a:t>E</a:t>
            </a:r>
            <a:r>
              <a:rPr sz="2900" spc="-280" dirty="0">
                <a:latin typeface="Microsoft Sans Serif"/>
                <a:cs typeface="Microsoft Sans Serif"/>
              </a:rPr>
              <a:t>r</a:t>
            </a:r>
            <a:r>
              <a:rPr sz="2900" spc="-235" dirty="0">
                <a:latin typeface="Microsoft Sans Serif"/>
                <a:cs typeface="Microsoft Sans Serif"/>
              </a:rPr>
              <a:t>osion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spc="-265" dirty="0">
                <a:latin typeface="Microsoft Sans Serif"/>
                <a:cs typeface="Microsoft Sans Serif"/>
              </a:rPr>
              <a:t>shrinks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170" dirty="0">
                <a:latin typeface="Microsoft Sans Serif"/>
                <a:cs typeface="Microsoft Sans Serif"/>
              </a:rPr>
              <a:t>objects</a:t>
            </a:r>
            <a:endParaRPr sz="2900" dirty="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0911" y="4419600"/>
            <a:ext cx="3898391" cy="159755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8511" y="2098548"/>
            <a:ext cx="3660648" cy="1876044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24517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520" dirty="0">
                <a:solidFill>
                  <a:srgbClr val="003399"/>
                </a:solidFill>
                <a:latin typeface="Arial"/>
                <a:cs typeface="Arial"/>
              </a:rPr>
              <a:t>Ero</a:t>
            </a:r>
            <a:r>
              <a:rPr sz="4400" i="0" spc="-509" dirty="0">
                <a:solidFill>
                  <a:srgbClr val="003399"/>
                </a:solidFill>
                <a:latin typeface="Arial"/>
                <a:cs typeface="Arial"/>
              </a:rPr>
              <a:t>s</a:t>
            </a:r>
            <a:r>
              <a:rPr sz="4400" i="0" spc="-260" dirty="0">
                <a:solidFill>
                  <a:srgbClr val="003399"/>
                </a:solidFill>
                <a:latin typeface="Arial"/>
                <a:cs typeface="Arial"/>
              </a:rPr>
              <a:t>ion</a:t>
            </a:r>
            <a:r>
              <a:rPr sz="4400" i="0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dirty="0">
                <a:solidFill>
                  <a:srgbClr val="003399"/>
                </a:solidFill>
                <a:latin typeface="Arial"/>
                <a:cs typeface="Arial"/>
              </a:rPr>
              <a:t>…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7" y="1611833"/>
            <a:ext cx="38411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335" dirty="0">
                <a:latin typeface="Microsoft Sans Serif"/>
                <a:cs typeface="Microsoft Sans Serif"/>
              </a:rPr>
              <a:t>The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50" dirty="0">
                <a:latin typeface="Microsoft Sans Serif"/>
                <a:cs typeface="Microsoft Sans Serif"/>
              </a:rPr>
              <a:t>another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65" dirty="0">
                <a:latin typeface="Microsoft Sans Serif"/>
                <a:cs typeface="Microsoft Sans Serif"/>
              </a:rPr>
              <a:t>defini</a:t>
            </a:r>
            <a:r>
              <a:rPr sz="2900" spc="-40" dirty="0">
                <a:latin typeface="Microsoft Sans Serif"/>
                <a:cs typeface="Microsoft Sans Serif"/>
              </a:rPr>
              <a:t>t</a:t>
            </a:r>
            <a:r>
              <a:rPr sz="2900" spc="-160" dirty="0">
                <a:latin typeface="Microsoft Sans Serif"/>
                <a:cs typeface="Microsoft Sans Serif"/>
              </a:rPr>
              <a:t>io</a:t>
            </a:r>
            <a:r>
              <a:rPr sz="2900" spc="-220" dirty="0">
                <a:latin typeface="Microsoft Sans Serif"/>
                <a:cs typeface="Microsoft Sans Serif"/>
              </a:rPr>
              <a:t>n</a:t>
            </a:r>
            <a:r>
              <a:rPr sz="2900" dirty="0">
                <a:latin typeface="Microsoft Sans Serif"/>
                <a:cs typeface="Microsoft Sans Serif"/>
              </a:rPr>
              <a:t> </a:t>
            </a:r>
            <a:r>
              <a:rPr sz="2900" spc="-260" dirty="0">
                <a:latin typeface="Microsoft Sans Serif"/>
                <a:cs typeface="Microsoft Sans Serif"/>
              </a:rPr>
              <a:t>is</a:t>
            </a:r>
            <a:endParaRPr sz="29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4588" y="2189988"/>
            <a:ext cx="7341234" cy="754380"/>
            <a:chOff x="894588" y="2189988"/>
            <a:chExt cx="7341234" cy="7543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2317013"/>
              <a:ext cx="7301483" cy="4824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04494" y="2199894"/>
              <a:ext cx="7321550" cy="734695"/>
            </a:xfrm>
            <a:custGeom>
              <a:avLst/>
              <a:gdLst/>
              <a:ahLst/>
              <a:cxnLst/>
              <a:rect l="l" t="t" r="r" b="b"/>
              <a:pathLst>
                <a:path w="7321550" h="734694">
                  <a:moveTo>
                    <a:pt x="0" y="734567"/>
                  </a:moveTo>
                  <a:lnTo>
                    <a:pt x="7321296" y="734567"/>
                  </a:lnTo>
                  <a:lnTo>
                    <a:pt x="7321296" y="0"/>
                  </a:lnTo>
                  <a:lnTo>
                    <a:pt x="0" y="0"/>
                  </a:lnTo>
                  <a:lnTo>
                    <a:pt x="0" y="734567"/>
                  </a:lnTo>
                  <a:close/>
                </a:path>
              </a:pathLst>
            </a:custGeom>
            <a:ln w="19812">
              <a:solidFill>
                <a:srgbClr val="DD80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3054095"/>
            <a:ext cx="9145270" cy="1248410"/>
            <a:chOff x="0" y="3054095"/>
            <a:chExt cx="9145270" cy="124841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01326"/>
              <a:ext cx="9143999" cy="10576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054095"/>
              <a:ext cx="8692895" cy="124815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61" y="3124961"/>
              <a:ext cx="9144000" cy="954405"/>
            </a:xfrm>
            <a:custGeom>
              <a:avLst/>
              <a:gdLst/>
              <a:ahLst/>
              <a:cxnLst/>
              <a:rect l="l" t="t" r="r" b="b"/>
              <a:pathLst>
                <a:path w="9144000" h="954404">
                  <a:moveTo>
                    <a:pt x="9144000" y="0"/>
                  </a:moveTo>
                  <a:lnTo>
                    <a:pt x="0" y="0"/>
                  </a:lnTo>
                  <a:lnTo>
                    <a:pt x="0" y="954024"/>
                  </a:lnTo>
                  <a:lnTo>
                    <a:pt x="9144000" y="95402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101339"/>
              <a:ext cx="9144000" cy="1000760"/>
            </a:xfrm>
            <a:custGeom>
              <a:avLst/>
              <a:gdLst/>
              <a:ahLst/>
              <a:cxnLst/>
              <a:rect l="l" t="t" r="r" b="b"/>
              <a:pathLst>
                <a:path w="9144000" h="1000760">
                  <a:moveTo>
                    <a:pt x="9136888" y="31750"/>
                  </a:moveTo>
                  <a:lnTo>
                    <a:pt x="8636" y="31750"/>
                  </a:lnTo>
                  <a:lnTo>
                    <a:pt x="8636" y="46990"/>
                  </a:lnTo>
                  <a:lnTo>
                    <a:pt x="8636" y="953770"/>
                  </a:lnTo>
                  <a:lnTo>
                    <a:pt x="8636" y="970280"/>
                  </a:lnTo>
                  <a:lnTo>
                    <a:pt x="9136888" y="970280"/>
                  </a:lnTo>
                  <a:lnTo>
                    <a:pt x="9136888" y="954024"/>
                  </a:lnTo>
                  <a:lnTo>
                    <a:pt x="9136888" y="953770"/>
                  </a:lnTo>
                  <a:lnTo>
                    <a:pt x="9136888" y="47244"/>
                  </a:lnTo>
                  <a:lnTo>
                    <a:pt x="9121140" y="47244"/>
                  </a:lnTo>
                  <a:lnTo>
                    <a:pt x="9121140" y="953770"/>
                  </a:lnTo>
                  <a:lnTo>
                    <a:pt x="24384" y="953770"/>
                  </a:lnTo>
                  <a:lnTo>
                    <a:pt x="24384" y="46990"/>
                  </a:lnTo>
                  <a:lnTo>
                    <a:pt x="9136888" y="46990"/>
                  </a:lnTo>
                  <a:lnTo>
                    <a:pt x="9136888" y="31750"/>
                  </a:lnTo>
                  <a:close/>
                </a:path>
                <a:path w="9144000" h="1000760">
                  <a:moveTo>
                    <a:pt x="9144000" y="985520"/>
                  </a:moveTo>
                  <a:lnTo>
                    <a:pt x="0" y="985520"/>
                  </a:lnTo>
                  <a:lnTo>
                    <a:pt x="0" y="1000760"/>
                  </a:lnTo>
                  <a:lnTo>
                    <a:pt x="9144000" y="1000760"/>
                  </a:lnTo>
                  <a:lnTo>
                    <a:pt x="9144000" y="985520"/>
                  </a:lnTo>
                  <a:close/>
                </a:path>
                <a:path w="9144000" h="1000760">
                  <a:moveTo>
                    <a:pt x="914400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4000" y="1524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1439" y="3137738"/>
            <a:ext cx="5022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220" dirty="0">
                <a:solidFill>
                  <a:srgbClr val="FFFFFF"/>
                </a:solidFill>
                <a:latin typeface="Microsoft Sans Serif"/>
                <a:cs typeface="Microsoft Sans Serif"/>
              </a:rPr>
              <a:t>Let</a:t>
            </a:r>
            <a:r>
              <a:rPr sz="28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6144" y="3137738"/>
            <a:ext cx="74485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{(1,0),</a:t>
            </a:r>
            <a:r>
              <a:rPr sz="2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(1,1),</a:t>
            </a:r>
            <a:r>
              <a:rPr sz="2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(1,2),</a:t>
            </a:r>
            <a:r>
              <a:rPr sz="2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(0,3),</a:t>
            </a:r>
            <a:r>
              <a:rPr sz="2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(1,3),</a:t>
            </a:r>
            <a:r>
              <a:rPr sz="2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(2,3),</a:t>
            </a:r>
            <a:r>
              <a:rPr sz="2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(3,3),</a:t>
            </a:r>
            <a:r>
              <a:rPr sz="2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(1,4)}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800" spc="-470" dirty="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{(</a:t>
            </a:r>
            <a:r>
              <a:rPr sz="28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0</a:t>
            </a:r>
            <a:r>
              <a:rPr sz="28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,0)</a:t>
            </a:r>
            <a:r>
              <a:rPr sz="28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2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(1,0)}</a:t>
            </a:r>
            <a:endParaRPr sz="2800">
              <a:latin typeface="Microsoft Sans Serif"/>
              <a:cs typeface="Microsoft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580388" y="4552188"/>
            <a:ext cx="5809615" cy="683260"/>
            <a:chOff x="1580388" y="4552188"/>
            <a:chExt cx="5809615" cy="68326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0200" y="4652391"/>
              <a:ext cx="5769863" cy="45018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590294" y="4562094"/>
              <a:ext cx="5789930" cy="662940"/>
            </a:xfrm>
            <a:custGeom>
              <a:avLst/>
              <a:gdLst/>
              <a:ahLst/>
              <a:cxnLst/>
              <a:rect l="l" t="t" r="r" b="b"/>
              <a:pathLst>
                <a:path w="5789930" h="662939">
                  <a:moveTo>
                    <a:pt x="0" y="662940"/>
                  </a:moveTo>
                  <a:lnTo>
                    <a:pt x="5789676" y="662940"/>
                  </a:lnTo>
                  <a:lnTo>
                    <a:pt x="5789676" y="0"/>
                  </a:lnTo>
                  <a:lnTo>
                    <a:pt x="0" y="0"/>
                  </a:lnTo>
                  <a:lnTo>
                    <a:pt x="0" y="662940"/>
                  </a:lnTo>
                  <a:close/>
                </a:path>
              </a:pathLst>
            </a:custGeom>
            <a:ln w="19812">
              <a:solidFill>
                <a:srgbClr val="DD80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31850" y="2432050"/>
          <a:ext cx="3351528" cy="3505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4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039"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4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4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4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4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4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4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4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556250" y="4718050"/>
          <a:ext cx="199136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5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40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4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060194" y="5948578"/>
            <a:ext cx="3752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40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5628" y="3357753"/>
            <a:ext cx="294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775" dirty="0">
                <a:solidFill>
                  <a:srgbClr val="006FC0"/>
                </a:solidFill>
                <a:latin typeface="Arial"/>
                <a:cs typeface="Arial"/>
              </a:rPr>
              <a:t>B</a:t>
            </a:r>
            <a:endParaRPr sz="40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327650" y="2508250"/>
          <a:ext cx="2057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328028" y="5698337"/>
            <a:ext cx="294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775" dirty="0">
                <a:solidFill>
                  <a:srgbClr val="006FC0"/>
                </a:solidFill>
                <a:latin typeface="Arial"/>
                <a:cs typeface="Arial"/>
              </a:rPr>
              <a:t>B</a:t>
            </a:r>
            <a:endParaRPr sz="4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21888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400" dirty="0">
                <a:solidFill>
                  <a:srgbClr val="003399"/>
                </a:solidFill>
                <a:latin typeface="Arial"/>
                <a:cs typeface="Arial"/>
              </a:rPr>
              <a:t>Pro</a:t>
            </a:r>
            <a:r>
              <a:rPr sz="4400" i="0" spc="-430" dirty="0">
                <a:solidFill>
                  <a:srgbClr val="003399"/>
                </a:solidFill>
                <a:latin typeface="Arial"/>
                <a:cs typeface="Arial"/>
              </a:rPr>
              <a:t>b</a:t>
            </a:r>
            <a:r>
              <a:rPr sz="4400" i="0" spc="-355" dirty="0">
                <a:solidFill>
                  <a:srgbClr val="003399"/>
                </a:solidFill>
                <a:latin typeface="Arial"/>
                <a:cs typeface="Arial"/>
              </a:rPr>
              <a:t>lems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1312" y="0"/>
            <a:ext cx="8552815" cy="1590040"/>
            <a:chOff x="591312" y="0"/>
            <a:chExt cx="8552815" cy="15900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272" y="0"/>
              <a:ext cx="8194548" cy="15895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3524" y="124968"/>
              <a:ext cx="7967472" cy="142189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15518" y="761"/>
              <a:ext cx="8072755" cy="1499870"/>
            </a:xfrm>
            <a:custGeom>
              <a:avLst/>
              <a:gdLst/>
              <a:ahLst/>
              <a:cxnLst/>
              <a:rect l="l" t="t" r="r" b="b"/>
              <a:pathLst>
                <a:path w="8072755" h="1499870">
                  <a:moveTo>
                    <a:pt x="7822691" y="0"/>
                  </a:moveTo>
                  <a:lnTo>
                    <a:pt x="249935" y="0"/>
                  </a:lnTo>
                  <a:lnTo>
                    <a:pt x="205009" y="4026"/>
                  </a:lnTo>
                  <a:lnTo>
                    <a:pt x="162725" y="15635"/>
                  </a:lnTo>
                  <a:lnTo>
                    <a:pt x="123788" y="34120"/>
                  </a:lnTo>
                  <a:lnTo>
                    <a:pt x="88905" y="58777"/>
                  </a:lnTo>
                  <a:lnTo>
                    <a:pt x="58781" y="88900"/>
                  </a:lnTo>
                  <a:lnTo>
                    <a:pt x="34123" y="123782"/>
                  </a:lnTo>
                  <a:lnTo>
                    <a:pt x="15636" y="162719"/>
                  </a:lnTo>
                  <a:lnTo>
                    <a:pt x="4026" y="205006"/>
                  </a:lnTo>
                  <a:lnTo>
                    <a:pt x="0" y="249936"/>
                  </a:lnTo>
                  <a:lnTo>
                    <a:pt x="0" y="1249680"/>
                  </a:lnTo>
                  <a:lnTo>
                    <a:pt x="4026" y="1294609"/>
                  </a:lnTo>
                  <a:lnTo>
                    <a:pt x="15636" y="1336896"/>
                  </a:lnTo>
                  <a:lnTo>
                    <a:pt x="34123" y="1375833"/>
                  </a:lnTo>
                  <a:lnTo>
                    <a:pt x="58781" y="1410716"/>
                  </a:lnTo>
                  <a:lnTo>
                    <a:pt x="88905" y="1440838"/>
                  </a:lnTo>
                  <a:lnTo>
                    <a:pt x="123788" y="1465495"/>
                  </a:lnTo>
                  <a:lnTo>
                    <a:pt x="162725" y="1483980"/>
                  </a:lnTo>
                  <a:lnTo>
                    <a:pt x="205009" y="1495589"/>
                  </a:lnTo>
                  <a:lnTo>
                    <a:pt x="249935" y="1499616"/>
                  </a:lnTo>
                  <a:lnTo>
                    <a:pt x="7822691" y="1499616"/>
                  </a:lnTo>
                  <a:lnTo>
                    <a:pt x="7867621" y="1495589"/>
                  </a:lnTo>
                  <a:lnTo>
                    <a:pt x="7909908" y="1483980"/>
                  </a:lnTo>
                  <a:lnTo>
                    <a:pt x="7948845" y="1465495"/>
                  </a:lnTo>
                  <a:lnTo>
                    <a:pt x="7983728" y="1440838"/>
                  </a:lnTo>
                  <a:lnTo>
                    <a:pt x="8013850" y="1410715"/>
                  </a:lnTo>
                  <a:lnTo>
                    <a:pt x="8038507" y="1375833"/>
                  </a:lnTo>
                  <a:lnTo>
                    <a:pt x="8056992" y="1336896"/>
                  </a:lnTo>
                  <a:lnTo>
                    <a:pt x="8068601" y="1294609"/>
                  </a:lnTo>
                  <a:lnTo>
                    <a:pt x="8072628" y="1249680"/>
                  </a:lnTo>
                  <a:lnTo>
                    <a:pt x="8072628" y="249936"/>
                  </a:lnTo>
                  <a:lnTo>
                    <a:pt x="8068601" y="205006"/>
                  </a:lnTo>
                  <a:lnTo>
                    <a:pt x="8056992" y="162719"/>
                  </a:lnTo>
                  <a:lnTo>
                    <a:pt x="8038507" y="123782"/>
                  </a:lnTo>
                  <a:lnTo>
                    <a:pt x="8013850" y="88899"/>
                  </a:lnTo>
                  <a:lnTo>
                    <a:pt x="7983728" y="58777"/>
                  </a:lnTo>
                  <a:lnTo>
                    <a:pt x="7948845" y="34120"/>
                  </a:lnTo>
                  <a:lnTo>
                    <a:pt x="7909908" y="15635"/>
                  </a:lnTo>
                  <a:lnTo>
                    <a:pt x="7867621" y="4026"/>
                  </a:lnTo>
                  <a:lnTo>
                    <a:pt x="7822691" y="0"/>
                  </a:lnTo>
                  <a:close/>
                </a:path>
              </a:pathLst>
            </a:custGeom>
            <a:solidFill>
              <a:srgbClr val="005E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1896" y="0"/>
              <a:ext cx="8120380" cy="1524000"/>
            </a:xfrm>
            <a:custGeom>
              <a:avLst/>
              <a:gdLst/>
              <a:ahLst/>
              <a:cxnLst/>
              <a:rect l="l" t="t" r="r" b="b"/>
              <a:pathLst>
                <a:path w="8120380" h="1524000">
                  <a:moveTo>
                    <a:pt x="213236" y="0"/>
                  </a:moveTo>
                  <a:lnTo>
                    <a:pt x="164222" y="0"/>
                  </a:lnTo>
                  <a:lnTo>
                    <a:pt x="142151" y="12700"/>
                  </a:lnTo>
                  <a:lnTo>
                    <a:pt x="119684" y="25400"/>
                  </a:lnTo>
                  <a:lnTo>
                    <a:pt x="98653" y="50800"/>
                  </a:lnTo>
                  <a:lnTo>
                    <a:pt x="79438" y="63500"/>
                  </a:lnTo>
                  <a:lnTo>
                    <a:pt x="61760" y="88900"/>
                  </a:lnTo>
                  <a:lnTo>
                    <a:pt x="32537" y="127000"/>
                  </a:lnTo>
                  <a:lnTo>
                    <a:pt x="12128" y="177800"/>
                  </a:lnTo>
                  <a:lnTo>
                    <a:pt x="3035" y="215900"/>
                  </a:lnTo>
                  <a:lnTo>
                    <a:pt x="0" y="254000"/>
                  </a:lnTo>
                  <a:lnTo>
                    <a:pt x="0" y="1257300"/>
                  </a:lnTo>
                  <a:lnTo>
                    <a:pt x="3225" y="1295400"/>
                  </a:lnTo>
                  <a:lnTo>
                    <a:pt x="12674" y="1333500"/>
                  </a:lnTo>
                  <a:lnTo>
                    <a:pt x="33616" y="1384300"/>
                  </a:lnTo>
                  <a:lnTo>
                    <a:pt x="63195" y="1435100"/>
                  </a:lnTo>
                  <a:lnTo>
                    <a:pt x="80987" y="1447800"/>
                  </a:lnTo>
                  <a:lnTo>
                    <a:pt x="100444" y="1473200"/>
                  </a:lnTo>
                  <a:lnTo>
                    <a:pt x="121577" y="1485900"/>
                  </a:lnTo>
                  <a:lnTo>
                    <a:pt x="144132" y="1498600"/>
                  </a:lnTo>
                  <a:lnTo>
                    <a:pt x="168211" y="1511300"/>
                  </a:lnTo>
                  <a:lnTo>
                    <a:pt x="192849" y="1524000"/>
                  </a:lnTo>
                  <a:lnTo>
                    <a:pt x="7915148" y="1524000"/>
                  </a:lnTo>
                  <a:lnTo>
                    <a:pt x="7928863" y="1511300"/>
                  </a:lnTo>
                  <a:lnTo>
                    <a:pt x="209257" y="1511300"/>
                  </a:lnTo>
                  <a:lnTo>
                    <a:pt x="197129" y="1498600"/>
                  </a:lnTo>
                  <a:lnTo>
                    <a:pt x="173609" y="1498600"/>
                  </a:lnTo>
                  <a:lnTo>
                    <a:pt x="150977" y="1485900"/>
                  </a:lnTo>
                  <a:lnTo>
                    <a:pt x="129743" y="1473200"/>
                  </a:lnTo>
                  <a:lnTo>
                    <a:pt x="109867" y="1460500"/>
                  </a:lnTo>
                  <a:lnTo>
                    <a:pt x="91579" y="1435100"/>
                  </a:lnTo>
                  <a:lnTo>
                    <a:pt x="74853" y="1422400"/>
                  </a:lnTo>
                  <a:lnTo>
                    <a:pt x="59982" y="1397000"/>
                  </a:lnTo>
                  <a:lnTo>
                    <a:pt x="47078" y="1384300"/>
                  </a:lnTo>
                  <a:lnTo>
                    <a:pt x="36156" y="1358900"/>
                  </a:lnTo>
                  <a:lnTo>
                    <a:pt x="23863" y="1320800"/>
                  </a:lnTo>
                  <a:lnTo>
                    <a:pt x="17056" y="1282700"/>
                  </a:lnTo>
                  <a:lnTo>
                    <a:pt x="15748" y="1257300"/>
                  </a:lnTo>
                  <a:lnTo>
                    <a:pt x="15748" y="254000"/>
                  </a:lnTo>
                  <a:lnTo>
                    <a:pt x="18656" y="215900"/>
                  </a:lnTo>
                  <a:lnTo>
                    <a:pt x="27279" y="177800"/>
                  </a:lnTo>
                  <a:lnTo>
                    <a:pt x="46723" y="139700"/>
                  </a:lnTo>
                  <a:lnTo>
                    <a:pt x="59563" y="114300"/>
                  </a:lnTo>
                  <a:lnTo>
                    <a:pt x="74371" y="88900"/>
                  </a:lnTo>
                  <a:lnTo>
                    <a:pt x="91059" y="76200"/>
                  </a:lnTo>
                  <a:lnTo>
                    <a:pt x="109270" y="63500"/>
                  </a:lnTo>
                  <a:lnTo>
                    <a:pt x="129108" y="38100"/>
                  </a:lnTo>
                  <a:lnTo>
                    <a:pt x="150317" y="25400"/>
                  </a:lnTo>
                  <a:lnTo>
                    <a:pt x="172885" y="25400"/>
                  </a:lnTo>
                  <a:lnTo>
                    <a:pt x="196557" y="12700"/>
                  </a:lnTo>
                  <a:lnTo>
                    <a:pt x="208876" y="12700"/>
                  </a:lnTo>
                  <a:lnTo>
                    <a:pt x="213236" y="0"/>
                  </a:lnTo>
                  <a:close/>
                </a:path>
                <a:path w="8120380" h="1524000">
                  <a:moveTo>
                    <a:pt x="7955457" y="0"/>
                  </a:moveTo>
                  <a:lnTo>
                    <a:pt x="7906246" y="0"/>
                  </a:lnTo>
                  <a:lnTo>
                    <a:pt x="7910576" y="12700"/>
                  </a:lnTo>
                  <a:lnTo>
                    <a:pt x="7922768" y="12700"/>
                  </a:lnTo>
                  <a:lnTo>
                    <a:pt x="7946389" y="25400"/>
                  </a:lnTo>
                  <a:lnTo>
                    <a:pt x="7968869" y="25400"/>
                  </a:lnTo>
                  <a:lnTo>
                    <a:pt x="7990078" y="38100"/>
                  </a:lnTo>
                  <a:lnTo>
                    <a:pt x="8010017" y="63500"/>
                  </a:lnTo>
                  <a:lnTo>
                    <a:pt x="8028432" y="76200"/>
                  </a:lnTo>
                  <a:lnTo>
                    <a:pt x="8045069" y="88900"/>
                  </a:lnTo>
                  <a:lnTo>
                    <a:pt x="8059928" y="114300"/>
                  </a:lnTo>
                  <a:lnTo>
                    <a:pt x="8072755" y="139700"/>
                  </a:lnTo>
                  <a:lnTo>
                    <a:pt x="8083677" y="152400"/>
                  </a:lnTo>
                  <a:lnTo>
                    <a:pt x="8095869" y="190500"/>
                  </a:lnTo>
                  <a:lnTo>
                    <a:pt x="8102727" y="228600"/>
                  </a:lnTo>
                  <a:lnTo>
                    <a:pt x="8104124" y="254000"/>
                  </a:lnTo>
                  <a:lnTo>
                    <a:pt x="8104124" y="1257300"/>
                  </a:lnTo>
                  <a:lnTo>
                    <a:pt x="8101203" y="1295400"/>
                  </a:lnTo>
                  <a:lnTo>
                    <a:pt x="8092567" y="1333500"/>
                  </a:lnTo>
                  <a:lnTo>
                    <a:pt x="8073135" y="1384300"/>
                  </a:lnTo>
                  <a:lnTo>
                    <a:pt x="8060308" y="1397000"/>
                  </a:lnTo>
                  <a:lnTo>
                    <a:pt x="8045450" y="1422400"/>
                  </a:lnTo>
                  <a:lnTo>
                    <a:pt x="8028939" y="1435100"/>
                  </a:lnTo>
                  <a:lnTo>
                    <a:pt x="8010525" y="1460500"/>
                  </a:lnTo>
                  <a:lnTo>
                    <a:pt x="7990712" y="1473200"/>
                  </a:lnTo>
                  <a:lnTo>
                    <a:pt x="7969504" y="1485900"/>
                  </a:lnTo>
                  <a:lnTo>
                    <a:pt x="7947152" y="1498600"/>
                  </a:lnTo>
                  <a:lnTo>
                    <a:pt x="7923403" y="1498600"/>
                  </a:lnTo>
                  <a:lnTo>
                    <a:pt x="7910957" y="1511300"/>
                  </a:lnTo>
                  <a:lnTo>
                    <a:pt x="7954009" y="1511300"/>
                  </a:lnTo>
                  <a:lnTo>
                    <a:pt x="7977758" y="1498600"/>
                  </a:lnTo>
                  <a:lnTo>
                    <a:pt x="8000237" y="1485900"/>
                  </a:lnTo>
                  <a:lnTo>
                    <a:pt x="8021065" y="1473200"/>
                  </a:lnTo>
                  <a:lnTo>
                    <a:pt x="8040624" y="1447800"/>
                  </a:lnTo>
                  <a:lnTo>
                    <a:pt x="8058150" y="1435100"/>
                  </a:lnTo>
                  <a:lnTo>
                    <a:pt x="8087359" y="1384300"/>
                  </a:lnTo>
                  <a:lnTo>
                    <a:pt x="8107807" y="1333500"/>
                  </a:lnTo>
                  <a:lnTo>
                    <a:pt x="8116824" y="1295400"/>
                  </a:lnTo>
                  <a:lnTo>
                    <a:pt x="8119872" y="1257300"/>
                  </a:lnTo>
                  <a:lnTo>
                    <a:pt x="8119872" y="254000"/>
                  </a:lnTo>
                  <a:lnTo>
                    <a:pt x="8116697" y="215900"/>
                  </a:lnTo>
                  <a:lnTo>
                    <a:pt x="8107172" y="177800"/>
                  </a:lnTo>
                  <a:lnTo>
                    <a:pt x="8086217" y="127000"/>
                  </a:lnTo>
                  <a:lnTo>
                    <a:pt x="8056626" y="76200"/>
                  </a:lnTo>
                  <a:lnTo>
                    <a:pt x="8019414" y="50800"/>
                  </a:lnTo>
                  <a:lnTo>
                    <a:pt x="7998333" y="25400"/>
                  </a:lnTo>
                  <a:lnTo>
                    <a:pt x="7975727" y="12700"/>
                  </a:lnTo>
                  <a:lnTo>
                    <a:pt x="7955457" y="0"/>
                  </a:lnTo>
                  <a:close/>
                </a:path>
                <a:path w="8120380" h="1524000">
                  <a:moveTo>
                    <a:pt x="7906638" y="1485900"/>
                  </a:moveTo>
                  <a:lnTo>
                    <a:pt x="212890" y="1485900"/>
                  </a:lnTo>
                  <a:lnTo>
                    <a:pt x="224548" y="1498600"/>
                  </a:lnTo>
                  <a:lnTo>
                    <a:pt x="7894828" y="1498600"/>
                  </a:lnTo>
                  <a:lnTo>
                    <a:pt x="7906638" y="1485900"/>
                  </a:lnTo>
                  <a:close/>
                </a:path>
                <a:path w="8120380" h="1524000">
                  <a:moveTo>
                    <a:pt x="207365" y="38100"/>
                  </a:moveTo>
                  <a:lnTo>
                    <a:pt x="158483" y="38100"/>
                  </a:lnTo>
                  <a:lnTo>
                    <a:pt x="138544" y="50800"/>
                  </a:lnTo>
                  <a:lnTo>
                    <a:pt x="119900" y="76200"/>
                  </a:lnTo>
                  <a:lnTo>
                    <a:pt x="102679" y="88900"/>
                  </a:lnTo>
                  <a:lnTo>
                    <a:pt x="86982" y="101600"/>
                  </a:lnTo>
                  <a:lnTo>
                    <a:pt x="73025" y="127000"/>
                  </a:lnTo>
                  <a:lnTo>
                    <a:pt x="60909" y="139700"/>
                  </a:lnTo>
                  <a:lnTo>
                    <a:pt x="50634" y="165100"/>
                  </a:lnTo>
                  <a:lnTo>
                    <a:pt x="42443" y="190500"/>
                  </a:lnTo>
                  <a:lnTo>
                    <a:pt x="39192" y="190500"/>
                  </a:lnTo>
                  <a:lnTo>
                    <a:pt x="32804" y="228600"/>
                  </a:lnTo>
                  <a:lnTo>
                    <a:pt x="31496" y="254000"/>
                  </a:lnTo>
                  <a:lnTo>
                    <a:pt x="31496" y="1257300"/>
                  </a:lnTo>
                  <a:lnTo>
                    <a:pt x="34226" y="1295400"/>
                  </a:lnTo>
                  <a:lnTo>
                    <a:pt x="42252" y="1333500"/>
                  </a:lnTo>
                  <a:lnTo>
                    <a:pt x="50330" y="1346200"/>
                  </a:lnTo>
                  <a:lnTo>
                    <a:pt x="60553" y="1371600"/>
                  </a:lnTo>
                  <a:lnTo>
                    <a:pt x="72605" y="1397000"/>
                  </a:lnTo>
                  <a:lnTo>
                    <a:pt x="86499" y="1409700"/>
                  </a:lnTo>
                  <a:lnTo>
                    <a:pt x="102158" y="1422400"/>
                  </a:lnTo>
                  <a:lnTo>
                    <a:pt x="119303" y="1447800"/>
                  </a:lnTo>
                  <a:lnTo>
                    <a:pt x="137909" y="1460500"/>
                  </a:lnTo>
                  <a:lnTo>
                    <a:pt x="157822" y="1473200"/>
                  </a:lnTo>
                  <a:lnTo>
                    <a:pt x="179006" y="1485900"/>
                  </a:lnTo>
                  <a:lnTo>
                    <a:pt x="238302" y="1485900"/>
                  </a:lnTo>
                  <a:lnTo>
                    <a:pt x="227317" y="1473200"/>
                  </a:lnTo>
                  <a:lnTo>
                    <a:pt x="205676" y="1473200"/>
                  </a:lnTo>
                  <a:lnTo>
                    <a:pt x="184404" y="1460500"/>
                  </a:lnTo>
                  <a:lnTo>
                    <a:pt x="164668" y="1460500"/>
                  </a:lnTo>
                  <a:lnTo>
                    <a:pt x="146075" y="1447800"/>
                  </a:lnTo>
                  <a:lnTo>
                    <a:pt x="128727" y="1435100"/>
                  </a:lnTo>
                  <a:lnTo>
                    <a:pt x="112750" y="1409700"/>
                  </a:lnTo>
                  <a:lnTo>
                    <a:pt x="98158" y="1397000"/>
                  </a:lnTo>
                  <a:lnTo>
                    <a:pt x="85217" y="1384300"/>
                  </a:lnTo>
                  <a:lnTo>
                    <a:pt x="74015" y="1358900"/>
                  </a:lnTo>
                  <a:lnTo>
                    <a:pt x="64503" y="1346200"/>
                  </a:lnTo>
                  <a:lnTo>
                    <a:pt x="57048" y="1320800"/>
                  </a:lnTo>
                  <a:lnTo>
                    <a:pt x="54127" y="1308100"/>
                  </a:lnTo>
                  <a:lnTo>
                    <a:pt x="51701" y="1308100"/>
                  </a:lnTo>
                  <a:lnTo>
                    <a:pt x="49733" y="1295400"/>
                  </a:lnTo>
                  <a:lnTo>
                    <a:pt x="48285" y="1282700"/>
                  </a:lnTo>
                  <a:lnTo>
                    <a:pt x="47459" y="1270000"/>
                  </a:lnTo>
                  <a:lnTo>
                    <a:pt x="47244" y="1257300"/>
                  </a:lnTo>
                  <a:lnTo>
                    <a:pt x="47244" y="254000"/>
                  </a:lnTo>
                  <a:lnTo>
                    <a:pt x="47523" y="241300"/>
                  </a:lnTo>
                  <a:lnTo>
                    <a:pt x="48501" y="228600"/>
                  </a:lnTo>
                  <a:lnTo>
                    <a:pt x="49923" y="215900"/>
                  </a:lnTo>
                  <a:lnTo>
                    <a:pt x="51930" y="215900"/>
                  </a:lnTo>
                  <a:lnTo>
                    <a:pt x="54521" y="203200"/>
                  </a:lnTo>
                  <a:lnTo>
                    <a:pt x="57594" y="190500"/>
                  </a:lnTo>
                  <a:lnTo>
                    <a:pt x="65430" y="165100"/>
                  </a:lnTo>
                  <a:lnTo>
                    <a:pt x="75095" y="152400"/>
                  </a:lnTo>
                  <a:lnTo>
                    <a:pt x="86487" y="127000"/>
                  </a:lnTo>
                  <a:lnTo>
                    <a:pt x="99593" y="114300"/>
                  </a:lnTo>
                  <a:lnTo>
                    <a:pt x="114300" y="101600"/>
                  </a:lnTo>
                  <a:lnTo>
                    <a:pt x="130517" y="76200"/>
                  </a:lnTo>
                  <a:lnTo>
                    <a:pt x="147967" y="63500"/>
                  </a:lnTo>
                  <a:lnTo>
                    <a:pt x="166649" y="63500"/>
                  </a:lnTo>
                  <a:lnTo>
                    <a:pt x="186575" y="50800"/>
                  </a:lnTo>
                  <a:lnTo>
                    <a:pt x="207365" y="38100"/>
                  </a:lnTo>
                  <a:close/>
                </a:path>
                <a:path w="8120380" h="1524000">
                  <a:moveTo>
                    <a:pt x="7962010" y="38100"/>
                  </a:moveTo>
                  <a:lnTo>
                    <a:pt x="7914385" y="38100"/>
                  </a:lnTo>
                  <a:lnTo>
                    <a:pt x="7935595" y="50800"/>
                  </a:lnTo>
                  <a:lnTo>
                    <a:pt x="7955153" y="63500"/>
                  </a:lnTo>
                  <a:lnTo>
                    <a:pt x="7991094" y="88900"/>
                  </a:lnTo>
                  <a:lnTo>
                    <a:pt x="8021701" y="114300"/>
                  </a:lnTo>
                  <a:lnTo>
                    <a:pt x="8045831" y="152400"/>
                  </a:lnTo>
                  <a:lnTo>
                    <a:pt x="8055356" y="165100"/>
                  </a:lnTo>
                  <a:lnTo>
                    <a:pt x="8062849" y="190500"/>
                  </a:lnTo>
                  <a:lnTo>
                    <a:pt x="8065643" y="203200"/>
                  </a:lnTo>
                  <a:lnTo>
                    <a:pt x="8068183" y="215900"/>
                  </a:lnTo>
                  <a:lnTo>
                    <a:pt x="8070087" y="228600"/>
                  </a:lnTo>
                  <a:lnTo>
                    <a:pt x="8071484" y="228600"/>
                  </a:lnTo>
                  <a:lnTo>
                    <a:pt x="8072374" y="241300"/>
                  </a:lnTo>
                  <a:lnTo>
                    <a:pt x="8072628" y="254000"/>
                  </a:lnTo>
                  <a:lnTo>
                    <a:pt x="8072628" y="1257300"/>
                  </a:lnTo>
                  <a:lnTo>
                    <a:pt x="8072374" y="1270000"/>
                  </a:lnTo>
                  <a:lnTo>
                    <a:pt x="8071358" y="1282700"/>
                  </a:lnTo>
                  <a:lnTo>
                    <a:pt x="8069960" y="1295400"/>
                  </a:lnTo>
                  <a:lnTo>
                    <a:pt x="8067929" y="1308100"/>
                  </a:lnTo>
                  <a:lnTo>
                    <a:pt x="8065388" y="1308100"/>
                  </a:lnTo>
                  <a:lnTo>
                    <a:pt x="8062213" y="1320800"/>
                  </a:lnTo>
                  <a:lnTo>
                    <a:pt x="8054467" y="1346200"/>
                  </a:lnTo>
                  <a:lnTo>
                    <a:pt x="8044814" y="1371600"/>
                  </a:lnTo>
                  <a:lnTo>
                    <a:pt x="8033384" y="1384300"/>
                  </a:lnTo>
                  <a:lnTo>
                    <a:pt x="8020304" y="1397000"/>
                  </a:lnTo>
                  <a:lnTo>
                    <a:pt x="8005572" y="1422400"/>
                  </a:lnTo>
                  <a:lnTo>
                    <a:pt x="7989443" y="1435100"/>
                  </a:lnTo>
                  <a:lnTo>
                    <a:pt x="7971917" y="1447800"/>
                  </a:lnTo>
                  <a:lnTo>
                    <a:pt x="7953248" y="1460500"/>
                  </a:lnTo>
                  <a:lnTo>
                    <a:pt x="7933308" y="1460500"/>
                  </a:lnTo>
                  <a:lnTo>
                    <a:pt x="7912608" y="1473200"/>
                  </a:lnTo>
                  <a:lnTo>
                    <a:pt x="7891272" y="1473200"/>
                  </a:lnTo>
                  <a:lnTo>
                    <a:pt x="7880223" y="1485900"/>
                  </a:lnTo>
                  <a:lnTo>
                    <a:pt x="7940167" y="1485900"/>
                  </a:lnTo>
                  <a:lnTo>
                    <a:pt x="7961376" y="1473200"/>
                  </a:lnTo>
                  <a:lnTo>
                    <a:pt x="7981314" y="1460500"/>
                  </a:lnTo>
                  <a:lnTo>
                    <a:pt x="7999983" y="1447800"/>
                  </a:lnTo>
                  <a:lnTo>
                    <a:pt x="8017256" y="1422400"/>
                  </a:lnTo>
                  <a:lnTo>
                    <a:pt x="8032877" y="1409700"/>
                  </a:lnTo>
                  <a:lnTo>
                    <a:pt x="8046847" y="1397000"/>
                  </a:lnTo>
                  <a:lnTo>
                    <a:pt x="8058911" y="1371600"/>
                  </a:lnTo>
                  <a:lnTo>
                    <a:pt x="8069199" y="1346200"/>
                  </a:lnTo>
                  <a:lnTo>
                    <a:pt x="8077454" y="1333500"/>
                  </a:lnTo>
                  <a:lnTo>
                    <a:pt x="8085582" y="1295400"/>
                  </a:lnTo>
                  <a:lnTo>
                    <a:pt x="8088376" y="1257300"/>
                  </a:lnTo>
                  <a:lnTo>
                    <a:pt x="8088376" y="254000"/>
                  </a:lnTo>
                  <a:lnTo>
                    <a:pt x="8085582" y="215900"/>
                  </a:lnTo>
                  <a:lnTo>
                    <a:pt x="8080756" y="190500"/>
                  </a:lnTo>
                  <a:lnTo>
                    <a:pt x="8077581" y="190500"/>
                  </a:lnTo>
                  <a:lnTo>
                    <a:pt x="8069580" y="165100"/>
                  </a:lnTo>
                  <a:lnTo>
                    <a:pt x="8059293" y="139700"/>
                  </a:lnTo>
                  <a:lnTo>
                    <a:pt x="8047228" y="127000"/>
                  </a:lnTo>
                  <a:lnTo>
                    <a:pt x="8033384" y="101600"/>
                  </a:lnTo>
                  <a:lnTo>
                    <a:pt x="8017763" y="88900"/>
                  </a:lnTo>
                  <a:lnTo>
                    <a:pt x="8000619" y="76200"/>
                  </a:lnTo>
                  <a:lnTo>
                    <a:pt x="7981950" y="50800"/>
                  </a:lnTo>
                  <a:lnTo>
                    <a:pt x="7962010" y="38100"/>
                  </a:lnTo>
                  <a:close/>
                </a:path>
                <a:path w="8120380" h="1524000">
                  <a:moveTo>
                    <a:pt x="250977" y="25400"/>
                  </a:moveTo>
                  <a:lnTo>
                    <a:pt x="201968" y="25400"/>
                  </a:lnTo>
                  <a:lnTo>
                    <a:pt x="179730" y="38100"/>
                  </a:lnTo>
                  <a:lnTo>
                    <a:pt x="239598" y="38100"/>
                  </a:lnTo>
                  <a:lnTo>
                    <a:pt x="250977" y="25400"/>
                  </a:lnTo>
                  <a:close/>
                </a:path>
                <a:path w="8120380" h="1524000">
                  <a:moveTo>
                    <a:pt x="7918577" y="25400"/>
                  </a:moveTo>
                  <a:lnTo>
                    <a:pt x="7858633" y="25400"/>
                  </a:lnTo>
                  <a:lnTo>
                    <a:pt x="7869935" y="38100"/>
                  </a:lnTo>
                  <a:lnTo>
                    <a:pt x="7940929" y="38100"/>
                  </a:lnTo>
                  <a:lnTo>
                    <a:pt x="7918577" y="25400"/>
                  </a:lnTo>
                  <a:close/>
                </a:path>
                <a:path w="8120380" h="1524000">
                  <a:moveTo>
                    <a:pt x="7883525" y="12700"/>
                  </a:moveTo>
                  <a:lnTo>
                    <a:pt x="236842" y="12700"/>
                  </a:lnTo>
                  <a:lnTo>
                    <a:pt x="224929" y="25400"/>
                  </a:lnTo>
                  <a:lnTo>
                    <a:pt x="7895335" y="25400"/>
                  </a:lnTo>
                  <a:lnTo>
                    <a:pt x="7883525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9600" y="132587"/>
              <a:ext cx="1383029" cy="89687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3440" y="669086"/>
              <a:ext cx="895350" cy="6776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34592" y="226517"/>
            <a:ext cx="7432040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78230" marR="5080" indent="-1066165">
              <a:lnSpc>
                <a:spcPct val="100000"/>
              </a:lnSpc>
              <a:spcBef>
                <a:spcPts val="105"/>
              </a:spcBef>
            </a:pPr>
            <a:r>
              <a:rPr sz="3200" b="0" i="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Dilation</a:t>
            </a:r>
            <a:r>
              <a:rPr sz="3200" b="0" i="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b="0" i="0" dirty="0">
                <a:solidFill>
                  <a:srgbClr val="FFFFFF"/>
                </a:solidFill>
                <a:latin typeface="Microsoft Sans Serif"/>
                <a:cs typeface="Microsoft Sans Serif"/>
              </a:rPr>
              <a:t>&amp;</a:t>
            </a:r>
            <a:r>
              <a:rPr sz="3200" b="0" i="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b="0" i="0" spc="-300" dirty="0">
                <a:solidFill>
                  <a:srgbClr val="FFFFFF"/>
                </a:solidFill>
                <a:latin typeface="Microsoft Sans Serif"/>
                <a:cs typeface="Microsoft Sans Serif"/>
              </a:rPr>
              <a:t>Erosion</a:t>
            </a:r>
            <a:r>
              <a:rPr sz="3200" b="0" i="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b="0" i="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3200" b="0" i="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b="0" i="0" u="heavy" spc="-2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/>
                <a:cs typeface="Microsoft Sans Serif"/>
              </a:rPr>
              <a:t>duals</a:t>
            </a:r>
            <a:r>
              <a:rPr sz="3200" b="0" i="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b="0" i="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200" b="0" i="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b="0" i="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each</a:t>
            </a:r>
            <a:r>
              <a:rPr sz="3200" b="0" i="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b="0" i="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other</a:t>
            </a:r>
            <a:r>
              <a:rPr sz="3200" b="0" i="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b="0" i="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wrt </a:t>
            </a:r>
            <a:r>
              <a:rPr sz="3200" b="0" i="0" spc="-8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b="0" i="0" spc="-295" dirty="0">
                <a:solidFill>
                  <a:srgbClr val="FFFFFF"/>
                </a:solidFill>
                <a:latin typeface="Microsoft Sans Serif"/>
                <a:cs typeface="Microsoft Sans Serif"/>
              </a:rPr>
              <a:t>se</a:t>
            </a:r>
            <a:r>
              <a:rPr sz="3200" b="0" i="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00" b="0" i="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b="0" i="0" spc="-254" dirty="0">
                <a:solidFill>
                  <a:srgbClr val="FFFFFF"/>
                </a:solidFill>
                <a:latin typeface="Microsoft Sans Serif"/>
                <a:cs typeface="Microsoft Sans Serif"/>
              </a:rPr>
              <a:t>complem</a:t>
            </a:r>
            <a:r>
              <a:rPr sz="3200" b="0" i="0" spc="-23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200" b="0" i="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nta</a:t>
            </a:r>
            <a:r>
              <a:rPr sz="3200" b="0" i="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00" b="0" i="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00" b="0" i="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200" b="0" i="0" spc="-38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200" b="0" i="0" dirty="0">
                <a:solidFill>
                  <a:srgbClr val="FFFFFF"/>
                </a:solidFill>
                <a:latin typeface="Microsoft Sans Serif"/>
                <a:cs typeface="Microsoft Sans Serif"/>
              </a:rPr>
              <a:t> &amp;</a:t>
            </a:r>
            <a:r>
              <a:rPr sz="3200" b="0" i="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b="0" i="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200" b="0" i="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200" b="0" i="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fle</a:t>
            </a:r>
            <a:r>
              <a:rPr sz="3200" b="0" i="0" spc="-195" dirty="0">
                <a:solidFill>
                  <a:srgbClr val="FFFFFF"/>
                </a:solidFill>
                <a:latin typeface="Microsoft Sans Serif"/>
                <a:cs typeface="Microsoft Sans Serif"/>
              </a:rPr>
              <a:t>ction</a:t>
            </a:r>
            <a:endParaRPr sz="32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266188" y="1644395"/>
            <a:ext cx="4396740" cy="737870"/>
            <a:chOff x="2266188" y="1644395"/>
            <a:chExt cx="4396740" cy="73787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20040" y="1732304"/>
              <a:ext cx="4306056" cy="49370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76094" y="1654301"/>
              <a:ext cx="4377055" cy="718185"/>
            </a:xfrm>
            <a:custGeom>
              <a:avLst/>
              <a:gdLst/>
              <a:ahLst/>
              <a:cxnLst/>
              <a:rect l="l" t="t" r="r" b="b"/>
              <a:pathLst>
                <a:path w="4377055" h="718185">
                  <a:moveTo>
                    <a:pt x="0" y="717803"/>
                  </a:moveTo>
                  <a:lnTo>
                    <a:pt x="4376928" y="717803"/>
                  </a:lnTo>
                  <a:lnTo>
                    <a:pt x="4376928" y="0"/>
                  </a:lnTo>
                  <a:lnTo>
                    <a:pt x="0" y="0"/>
                  </a:lnTo>
                  <a:lnTo>
                    <a:pt x="0" y="717803"/>
                  </a:lnTo>
                  <a:close/>
                </a:path>
              </a:pathLst>
            </a:custGeom>
            <a:ln w="19812">
              <a:solidFill>
                <a:srgbClr val="DD80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50240" y="2221814"/>
            <a:ext cx="11080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0" dirty="0">
                <a:latin typeface="Microsoft Sans Serif"/>
                <a:cs typeface="Microsoft Sans Serif"/>
              </a:rPr>
              <a:t>P</a:t>
            </a:r>
            <a:r>
              <a:rPr sz="3600" spc="-275" dirty="0">
                <a:latin typeface="Microsoft Sans Serif"/>
                <a:cs typeface="Microsoft Sans Serif"/>
              </a:rPr>
              <a:t>r</a:t>
            </a:r>
            <a:r>
              <a:rPr sz="3600" spc="-105" dirty="0">
                <a:latin typeface="Microsoft Sans Serif"/>
                <a:cs typeface="Microsoft Sans Serif"/>
              </a:rPr>
              <a:t>oof:</a:t>
            </a:r>
            <a:endParaRPr sz="3600">
              <a:latin typeface="Microsoft Sans Serif"/>
              <a:cs typeface="Microsoft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51560" y="3052572"/>
            <a:ext cx="4754880" cy="611505"/>
            <a:chOff x="1051560" y="3052572"/>
            <a:chExt cx="4754880" cy="61150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9949" y="3143821"/>
              <a:ext cx="4658101" cy="4000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61466" y="3062478"/>
              <a:ext cx="4735195" cy="591820"/>
            </a:xfrm>
            <a:custGeom>
              <a:avLst/>
              <a:gdLst/>
              <a:ahLst/>
              <a:cxnLst/>
              <a:rect l="l" t="t" r="r" b="b"/>
              <a:pathLst>
                <a:path w="4735195" h="591820">
                  <a:moveTo>
                    <a:pt x="0" y="591312"/>
                  </a:moveTo>
                  <a:lnTo>
                    <a:pt x="4735068" y="591312"/>
                  </a:lnTo>
                  <a:lnTo>
                    <a:pt x="4735068" y="0"/>
                  </a:lnTo>
                  <a:lnTo>
                    <a:pt x="0" y="0"/>
                  </a:lnTo>
                  <a:lnTo>
                    <a:pt x="0" y="591312"/>
                  </a:lnTo>
                  <a:close/>
                </a:path>
              </a:pathLst>
            </a:custGeom>
            <a:ln w="19811">
              <a:solidFill>
                <a:srgbClr val="D7B1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24840" y="3943350"/>
            <a:ext cx="4518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Microsoft Sans Serif"/>
                <a:cs typeface="Microsoft Sans Serif"/>
              </a:rPr>
              <a:t>I</a:t>
            </a:r>
            <a:r>
              <a:rPr sz="2800" spc="-10" dirty="0">
                <a:latin typeface="Microsoft Sans Serif"/>
                <a:cs typeface="Microsoft Sans Serif"/>
              </a:rPr>
              <a:t>f</a:t>
            </a:r>
            <a:r>
              <a:rPr sz="2800" spc="110" dirty="0">
                <a:latin typeface="Microsoft Sans Serif"/>
                <a:cs typeface="Microsoft Sans Serif"/>
              </a:rPr>
              <a:t> </a:t>
            </a:r>
            <a:r>
              <a:rPr sz="2800" spc="-215" dirty="0">
                <a:latin typeface="Microsoft Sans Serif"/>
                <a:cs typeface="Microsoft Sans Serif"/>
              </a:rPr>
              <a:t>(</a:t>
            </a:r>
            <a:r>
              <a:rPr sz="2800" spc="-420" dirty="0">
                <a:latin typeface="Microsoft Sans Serif"/>
                <a:cs typeface="Microsoft Sans Serif"/>
              </a:rPr>
              <a:t>B</a:t>
            </a:r>
            <a:r>
              <a:rPr sz="2800" spc="-175" dirty="0">
                <a:latin typeface="Microsoft Sans Serif"/>
                <a:cs typeface="Microsoft Sans Serif"/>
              </a:rPr>
              <a:t>)</a:t>
            </a:r>
            <a:r>
              <a:rPr sz="2775" spc="-165" baseline="-21021" dirty="0">
                <a:latin typeface="Microsoft Sans Serif"/>
                <a:cs typeface="Microsoft Sans Serif"/>
              </a:rPr>
              <a:t>z</a:t>
            </a:r>
            <a:r>
              <a:rPr sz="2775" baseline="-21021" dirty="0">
                <a:latin typeface="Microsoft Sans Serif"/>
                <a:cs typeface="Microsoft Sans Serif"/>
              </a:rPr>
              <a:t> </a:t>
            </a:r>
            <a:r>
              <a:rPr sz="2775" spc="-315" baseline="-21021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i</a:t>
            </a:r>
            <a:r>
              <a:rPr sz="2800" spc="-340" dirty="0">
                <a:latin typeface="Microsoft Sans Serif"/>
                <a:cs typeface="Microsoft Sans Serif"/>
              </a:rPr>
              <a:t>s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29" dirty="0">
                <a:latin typeface="Microsoft Sans Serif"/>
                <a:cs typeface="Microsoft Sans Serif"/>
              </a:rPr>
              <a:t>c</a:t>
            </a:r>
            <a:r>
              <a:rPr sz="2800" spc="-250" dirty="0">
                <a:latin typeface="Microsoft Sans Serif"/>
                <a:cs typeface="Microsoft Sans Serif"/>
              </a:rPr>
              <a:t>o</a:t>
            </a:r>
            <a:r>
              <a:rPr sz="2800" spc="-130" dirty="0">
                <a:latin typeface="Microsoft Sans Serif"/>
                <a:cs typeface="Microsoft Sans Serif"/>
              </a:rPr>
              <a:t>ntained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i</a:t>
            </a:r>
            <a:r>
              <a:rPr sz="2800" spc="-254" dirty="0">
                <a:latin typeface="Microsoft Sans Serif"/>
                <a:cs typeface="Microsoft Sans Serif"/>
              </a:rPr>
              <a:t>n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300" dirty="0">
                <a:latin typeface="Microsoft Sans Serif"/>
                <a:cs typeface="Microsoft Sans Serif"/>
              </a:rPr>
              <a:t>s</a:t>
            </a:r>
            <a:r>
              <a:rPr sz="2800" spc="-330" dirty="0">
                <a:latin typeface="Microsoft Sans Serif"/>
                <a:cs typeface="Microsoft Sans Serif"/>
              </a:rPr>
              <a:t>e</a:t>
            </a:r>
            <a:r>
              <a:rPr sz="2800" spc="-25" dirty="0">
                <a:latin typeface="Microsoft Sans Serif"/>
                <a:cs typeface="Microsoft Sans Serif"/>
              </a:rPr>
              <a:t>t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A</a:t>
            </a:r>
            <a:r>
              <a:rPr sz="2800" spc="-165" dirty="0">
                <a:latin typeface="Microsoft Sans Serif"/>
                <a:cs typeface="Microsoft Sans Serif"/>
              </a:rPr>
              <a:t>,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15" dirty="0">
                <a:latin typeface="Microsoft Sans Serif"/>
                <a:cs typeface="Microsoft Sans Serif"/>
              </a:rPr>
              <a:t>then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316281" y="4647819"/>
            <a:ext cx="2740450" cy="424586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979932" y="5410200"/>
            <a:ext cx="6469380" cy="681355"/>
            <a:chOff x="979932" y="5410200"/>
            <a:chExt cx="6469380" cy="681355"/>
          </a:xfrm>
        </p:grpSpPr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1892" y="5510212"/>
              <a:ext cx="6381532" cy="44912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989838" y="5420105"/>
              <a:ext cx="6449695" cy="661670"/>
            </a:xfrm>
            <a:custGeom>
              <a:avLst/>
              <a:gdLst/>
              <a:ahLst/>
              <a:cxnLst/>
              <a:rect l="l" t="t" r="r" b="b"/>
              <a:pathLst>
                <a:path w="6449695" h="661670">
                  <a:moveTo>
                    <a:pt x="0" y="661416"/>
                  </a:moveTo>
                  <a:lnTo>
                    <a:pt x="6449568" y="661416"/>
                  </a:lnTo>
                  <a:lnTo>
                    <a:pt x="6449568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19812">
              <a:solidFill>
                <a:srgbClr val="D7B1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965" y="370154"/>
            <a:ext cx="6675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i="0" spc="-275" dirty="0">
                <a:solidFill>
                  <a:srgbClr val="000000"/>
                </a:solidFill>
                <a:latin typeface="Microsoft Sans Serif"/>
                <a:cs typeface="Microsoft Sans Serif"/>
              </a:rPr>
              <a:t>But</a:t>
            </a:r>
            <a:r>
              <a:rPr sz="2800" b="0" i="0" spc="2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800" b="0" i="0" spc="-170" dirty="0">
                <a:solidFill>
                  <a:srgbClr val="000000"/>
                </a:solidFill>
                <a:latin typeface="Microsoft Sans Serif"/>
                <a:cs typeface="Microsoft Sans Serif"/>
              </a:rPr>
              <a:t>the</a:t>
            </a:r>
            <a:r>
              <a:rPr sz="2800" b="0" i="0" spc="4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800" b="0" i="0" u="heavy" spc="-2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complement</a:t>
            </a:r>
            <a:r>
              <a:rPr sz="2800" b="0" i="0" spc="2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800" b="0" i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of</a:t>
            </a:r>
            <a:r>
              <a:rPr sz="2800" b="0" i="0" spc="114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800" b="0" i="0" spc="-170" dirty="0">
                <a:solidFill>
                  <a:srgbClr val="000000"/>
                </a:solidFill>
                <a:latin typeface="Microsoft Sans Serif"/>
                <a:cs typeface="Microsoft Sans Serif"/>
              </a:rPr>
              <a:t>the</a:t>
            </a:r>
            <a:r>
              <a:rPr sz="2800" b="0" i="0" spc="2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800" b="0" i="0" spc="-300" dirty="0">
                <a:solidFill>
                  <a:srgbClr val="000000"/>
                </a:solidFill>
                <a:latin typeface="Microsoft Sans Serif"/>
                <a:cs typeface="Microsoft Sans Serif"/>
              </a:rPr>
              <a:t>s</a:t>
            </a:r>
            <a:r>
              <a:rPr sz="2800" b="0" i="0" spc="-320" dirty="0">
                <a:solidFill>
                  <a:srgbClr val="000000"/>
                </a:solidFill>
                <a:latin typeface="Microsoft Sans Serif"/>
                <a:cs typeface="Microsoft Sans Serif"/>
              </a:rPr>
              <a:t>e</a:t>
            </a:r>
            <a:r>
              <a:rPr sz="2800" b="0" i="0" spc="-20" dirty="0">
                <a:solidFill>
                  <a:srgbClr val="000000"/>
                </a:solidFill>
                <a:latin typeface="Microsoft Sans Serif"/>
                <a:cs typeface="Microsoft Sans Serif"/>
              </a:rPr>
              <a:t>t</a:t>
            </a:r>
            <a:r>
              <a:rPr sz="2800" b="0" i="0" spc="2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800" b="0" i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o</a:t>
            </a:r>
            <a:r>
              <a:rPr sz="2800" b="0" i="0" spc="150" dirty="0">
                <a:solidFill>
                  <a:srgbClr val="000000"/>
                </a:solidFill>
                <a:latin typeface="Microsoft Sans Serif"/>
                <a:cs typeface="Microsoft Sans Serif"/>
              </a:rPr>
              <a:t>f</a:t>
            </a:r>
            <a:r>
              <a:rPr sz="2800" b="0" i="0" spc="1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800" b="0" i="0" spc="-130" dirty="0">
                <a:solidFill>
                  <a:srgbClr val="000000"/>
                </a:solidFill>
                <a:latin typeface="Microsoft Sans Serif"/>
                <a:cs typeface="Microsoft Sans Serif"/>
              </a:rPr>
              <a:t>z</a:t>
            </a:r>
            <a:r>
              <a:rPr sz="2800" b="0" i="0" spc="-120" dirty="0">
                <a:solidFill>
                  <a:srgbClr val="000000"/>
                </a:solidFill>
                <a:latin typeface="Microsoft Sans Serif"/>
                <a:cs typeface="Microsoft Sans Serif"/>
              </a:rPr>
              <a:t>’</a:t>
            </a:r>
            <a:r>
              <a:rPr sz="2800" b="0" i="0" spc="-470" dirty="0">
                <a:solidFill>
                  <a:srgbClr val="000000"/>
                </a:solidFill>
                <a:latin typeface="Microsoft Sans Serif"/>
                <a:cs typeface="Microsoft Sans Serif"/>
              </a:rPr>
              <a:t>s</a:t>
            </a:r>
            <a:r>
              <a:rPr sz="2800" b="0" i="0" spc="3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800" b="0" i="0" spc="-100" dirty="0">
                <a:solidFill>
                  <a:srgbClr val="000000"/>
                </a:solidFill>
                <a:latin typeface="Microsoft Sans Serif"/>
                <a:cs typeface="Microsoft Sans Serif"/>
              </a:rPr>
              <a:t>that</a:t>
            </a:r>
            <a:r>
              <a:rPr sz="2800" b="0" i="0" spc="4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800" b="0" i="0" spc="-150" dirty="0">
                <a:solidFill>
                  <a:srgbClr val="000000"/>
                </a:solidFill>
                <a:latin typeface="Microsoft Sans Serif"/>
                <a:cs typeface="Microsoft Sans Serif"/>
              </a:rPr>
              <a:t>satis</a:t>
            </a:r>
            <a:r>
              <a:rPr sz="2800" b="0" i="0" spc="-95" dirty="0">
                <a:solidFill>
                  <a:srgbClr val="000000"/>
                </a:solidFill>
                <a:latin typeface="Microsoft Sans Serif"/>
                <a:cs typeface="Microsoft Sans Serif"/>
              </a:rPr>
              <a:t>f</a:t>
            </a:r>
            <a:r>
              <a:rPr sz="2800" b="0" i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y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9127" y="786383"/>
            <a:ext cx="2785872" cy="6065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61744" y="2152840"/>
            <a:ext cx="2951830" cy="45765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78916" y="1513712"/>
            <a:ext cx="3736340" cy="1809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60" dirty="0">
                <a:latin typeface="Microsoft Sans Serif"/>
                <a:cs typeface="Microsoft Sans Serif"/>
              </a:rPr>
              <a:t>i</a:t>
            </a:r>
            <a:r>
              <a:rPr sz="2800" spc="-340" dirty="0">
                <a:latin typeface="Microsoft Sans Serif"/>
                <a:cs typeface="Microsoft Sans Serif"/>
              </a:rPr>
              <a:t>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300" dirty="0">
                <a:latin typeface="Microsoft Sans Serif"/>
                <a:cs typeface="Microsoft Sans Serif"/>
              </a:rPr>
              <a:t>s</a:t>
            </a:r>
            <a:r>
              <a:rPr sz="2800" spc="-330" dirty="0">
                <a:latin typeface="Microsoft Sans Serif"/>
                <a:cs typeface="Microsoft Sans Serif"/>
              </a:rPr>
              <a:t>e</a:t>
            </a:r>
            <a:r>
              <a:rPr sz="2800" spc="-25" dirty="0">
                <a:latin typeface="Microsoft Sans Serif"/>
                <a:cs typeface="Microsoft Sans Serif"/>
              </a:rPr>
              <a:t>t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latin typeface="Microsoft Sans Serif"/>
                <a:cs typeface="Microsoft Sans Serif"/>
              </a:rPr>
              <a:t>o</a:t>
            </a:r>
            <a:r>
              <a:rPr sz="2800" spc="150" dirty="0">
                <a:latin typeface="Microsoft Sans Serif"/>
                <a:cs typeface="Microsoft Sans Serif"/>
              </a:rPr>
              <a:t>f</a:t>
            </a:r>
            <a:r>
              <a:rPr sz="2800" spc="110" dirty="0">
                <a:latin typeface="Microsoft Sans Serif"/>
                <a:cs typeface="Microsoft Sans Serif"/>
              </a:rPr>
              <a:t> </a:t>
            </a:r>
            <a:r>
              <a:rPr sz="2800" spc="-130" dirty="0">
                <a:latin typeface="Microsoft Sans Serif"/>
                <a:cs typeface="Microsoft Sans Serif"/>
              </a:rPr>
              <a:t>z</a:t>
            </a:r>
            <a:r>
              <a:rPr sz="2800" spc="-125" dirty="0">
                <a:latin typeface="Microsoft Sans Serif"/>
                <a:cs typeface="Microsoft Sans Serif"/>
              </a:rPr>
              <a:t>’</a:t>
            </a:r>
            <a:r>
              <a:rPr sz="2800" spc="-470" dirty="0">
                <a:latin typeface="Microsoft Sans Serif"/>
                <a:cs typeface="Microsoft Sans Serif"/>
              </a:rPr>
              <a:t>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0" dirty="0">
                <a:latin typeface="Microsoft Sans Serif"/>
                <a:cs typeface="Microsoft Sans Serif"/>
              </a:rPr>
              <a:t>that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29" dirty="0">
                <a:latin typeface="Microsoft Sans Serif"/>
                <a:cs typeface="Microsoft Sans Serif"/>
              </a:rPr>
              <a:t>s</a:t>
            </a:r>
            <a:r>
              <a:rPr sz="2800" spc="-250" dirty="0">
                <a:latin typeface="Microsoft Sans Serif"/>
                <a:cs typeface="Microsoft Sans Serif"/>
              </a:rPr>
              <a:t>a</a:t>
            </a:r>
            <a:r>
              <a:rPr sz="2800" spc="-75" dirty="0">
                <a:latin typeface="Microsoft Sans Serif"/>
                <a:cs typeface="Microsoft Sans Serif"/>
              </a:rPr>
              <a:t>tisfy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>
              <a:latin typeface="Microsoft Sans Serif"/>
              <a:cs typeface="Microsoft Sans Serif"/>
            </a:endParaRPr>
          </a:p>
          <a:p>
            <a:pPr marL="155575">
              <a:lnSpc>
                <a:spcPct val="100000"/>
              </a:lnSpc>
            </a:pPr>
            <a:r>
              <a:rPr sz="2800" spc="-370" dirty="0">
                <a:latin typeface="Microsoft Sans Serif"/>
                <a:cs typeface="Microsoft Sans Serif"/>
              </a:rPr>
              <a:t>Thus,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01148" y="3491980"/>
            <a:ext cx="5771619" cy="41878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89676" y="4213488"/>
            <a:ext cx="2090481" cy="50555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05740" y="5062728"/>
            <a:ext cx="7749540" cy="1458595"/>
            <a:chOff x="205740" y="5062728"/>
            <a:chExt cx="7749540" cy="145859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14244" y="5844975"/>
              <a:ext cx="5206639" cy="58347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15646" y="5072634"/>
              <a:ext cx="7729855" cy="1438910"/>
            </a:xfrm>
            <a:custGeom>
              <a:avLst/>
              <a:gdLst/>
              <a:ahLst/>
              <a:cxnLst/>
              <a:rect l="l" t="t" r="r" b="b"/>
              <a:pathLst>
                <a:path w="7729855" h="1438909">
                  <a:moveTo>
                    <a:pt x="2488692" y="1438656"/>
                  </a:moveTo>
                  <a:lnTo>
                    <a:pt x="7729728" y="1438656"/>
                  </a:lnTo>
                  <a:lnTo>
                    <a:pt x="7729728" y="704088"/>
                  </a:lnTo>
                  <a:lnTo>
                    <a:pt x="2488692" y="704088"/>
                  </a:lnTo>
                  <a:lnTo>
                    <a:pt x="2488692" y="1438656"/>
                  </a:lnTo>
                  <a:close/>
                </a:path>
                <a:path w="7729855" h="1438909">
                  <a:moveTo>
                    <a:pt x="0" y="321564"/>
                  </a:moveTo>
                  <a:lnTo>
                    <a:pt x="13356" y="283172"/>
                  </a:lnTo>
                  <a:lnTo>
                    <a:pt x="52409" y="246117"/>
                  </a:lnTo>
                  <a:lnTo>
                    <a:pt x="91966" y="222284"/>
                  </a:lnTo>
                  <a:lnTo>
                    <a:pt x="141813" y="199239"/>
                  </a:lnTo>
                  <a:lnTo>
                    <a:pt x="201497" y="177056"/>
                  </a:lnTo>
                  <a:lnTo>
                    <a:pt x="270566" y="155814"/>
                  </a:lnTo>
                  <a:lnTo>
                    <a:pt x="308478" y="145570"/>
                  </a:lnTo>
                  <a:lnTo>
                    <a:pt x="348567" y="135589"/>
                  </a:lnTo>
                  <a:lnTo>
                    <a:pt x="390777" y="125882"/>
                  </a:lnTo>
                  <a:lnTo>
                    <a:pt x="435049" y="116459"/>
                  </a:lnTo>
                  <a:lnTo>
                    <a:pt x="481329" y="107328"/>
                  </a:lnTo>
                  <a:lnTo>
                    <a:pt x="529559" y="98500"/>
                  </a:lnTo>
                  <a:lnTo>
                    <a:pt x="579683" y="89983"/>
                  </a:lnTo>
                  <a:lnTo>
                    <a:pt x="631644" y="81789"/>
                  </a:lnTo>
                  <a:lnTo>
                    <a:pt x="685387" y="73925"/>
                  </a:lnTo>
                  <a:lnTo>
                    <a:pt x="740853" y="66403"/>
                  </a:lnTo>
                  <a:lnTo>
                    <a:pt x="797987" y="59231"/>
                  </a:lnTo>
                  <a:lnTo>
                    <a:pt x="856733" y="52419"/>
                  </a:lnTo>
                  <a:lnTo>
                    <a:pt x="917033" y="45977"/>
                  </a:lnTo>
                  <a:lnTo>
                    <a:pt x="978831" y="39914"/>
                  </a:lnTo>
                  <a:lnTo>
                    <a:pt x="1042070" y="34240"/>
                  </a:lnTo>
                  <a:lnTo>
                    <a:pt x="1106695" y="28965"/>
                  </a:lnTo>
                  <a:lnTo>
                    <a:pt x="1172648" y="24099"/>
                  </a:lnTo>
                  <a:lnTo>
                    <a:pt x="1239874" y="19650"/>
                  </a:lnTo>
                  <a:lnTo>
                    <a:pt x="1308314" y="15628"/>
                  </a:lnTo>
                  <a:lnTo>
                    <a:pt x="1377913" y="12044"/>
                  </a:lnTo>
                  <a:lnTo>
                    <a:pt x="1448615" y="8906"/>
                  </a:lnTo>
                  <a:lnTo>
                    <a:pt x="1520363" y="6225"/>
                  </a:lnTo>
                  <a:lnTo>
                    <a:pt x="1593099" y="4009"/>
                  </a:lnTo>
                  <a:lnTo>
                    <a:pt x="1666769" y="2269"/>
                  </a:lnTo>
                  <a:lnTo>
                    <a:pt x="1741314" y="1015"/>
                  </a:lnTo>
                  <a:lnTo>
                    <a:pt x="1816679" y="255"/>
                  </a:lnTo>
                  <a:lnTo>
                    <a:pt x="1892808" y="0"/>
                  </a:lnTo>
                  <a:lnTo>
                    <a:pt x="1968933" y="255"/>
                  </a:lnTo>
                  <a:lnTo>
                    <a:pt x="2044296" y="1015"/>
                  </a:lnTo>
                  <a:lnTo>
                    <a:pt x="2118839" y="2269"/>
                  </a:lnTo>
                  <a:lnTo>
                    <a:pt x="2192507" y="4009"/>
                  </a:lnTo>
                  <a:lnTo>
                    <a:pt x="2265242" y="6225"/>
                  </a:lnTo>
                  <a:lnTo>
                    <a:pt x="2336988" y="8906"/>
                  </a:lnTo>
                  <a:lnTo>
                    <a:pt x="2407688" y="12044"/>
                  </a:lnTo>
                  <a:lnTo>
                    <a:pt x="2477286" y="15628"/>
                  </a:lnTo>
                  <a:lnTo>
                    <a:pt x="2545726" y="19650"/>
                  </a:lnTo>
                  <a:lnTo>
                    <a:pt x="2612951" y="24099"/>
                  </a:lnTo>
                  <a:lnTo>
                    <a:pt x="2678903" y="28965"/>
                  </a:lnTo>
                  <a:lnTo>
                    <a:pt x="2743528" y="34240"/>
                  </a:lnTo>
                  <a:lnTo>
                    <a:pt x="2806767" y="39914"/>
                  </a:lnTo>
                  <a:lnTo>
                    <a:pt x="2868565" y="45977"/>
                  </a:lnTo>
                  <a:lnTo>
                    <a:pt x="2928866" y="52419"/>
                  </a:lnTo>
                  <a:lnTo>
                    <a:pt x="2987611" y="59231"/>
                  </a:lnTo>
                  <a:lnTo>
                    <a:pt x="3044746" y="66403"/>
                  </a:lnTo>
                  <a:lnTo>
                    <a:pt x="3100213" y="73925"/>
                  </a:lnTo>
                  <a:lnTo>
                    <a:pt x="3153955" y="81789"/>
                  </a:lnTo>
                  <a:lnTo>
                    <a:pt x="3205917" y="89983"/>
                  </a:lnTo>
                  <a:lnTo>
                    <a:pt x="3256042" y="98500"/>
                  </a:lnTo>
                  <a:lnTo>
                    <a:pt x="3304273" y="107328"/>
                  </a:lnTo>
                  <a:lnTo>
                    <a:pt x="3350553" y="116459"/>
                  </a:lnTo>
                  <a:lnTo>
                    <a:pt x="3394827" y="125882"/>
                  </a:lnTo>
                  <a:lnTo>
                    <a:pt x="3437037" y="135589"/>
                  </a:lnTo>
                  <a:lnTo>
                    <a:pt x="3477127" y="145570"/>
                  </a:lnTo>
                  <a:lnTo>
                    <a:pt x="3515040" y="155814"/>
                  </a:lnTo>
                  <a:lnTo>
                    <a:pt x="3584111" y="177056"/>
                  </a:lnTo>
                  <a:lnTo>
                    <a:pt x="3643797" y="199239"/>
                  </a:lnTo>
                  <a:lnTo>
                    <a:pt x="3693645" y="222284"/>
                  </a:lnTo>
                  <a:lnTo>
                    <a:pt x="3733204" y="246117"/>
                  </a:lnTo>
                  <a:lnTo>
                    <a:pt x="3772258" y="283172"/>
                  </a:lnTo>
                  <a:lnTo>
                    <a:pt x="3785616" y="321564"/>
                  </a:lnTo>
                  <a:lnTo>
                    <a:pt x="3784112" y="334493"/>
                  </a:lnTo>
                  <a:lnTo>
                    <a:pt x="3762020" y="372468"/>
                  </a:lnTo>
                  <a:lnTo>
                    <a:pt x="3714739" y="409020"/>
                  </a:lnTo>
                  <a:lnTo>
                    <a:pt x="3669979" y="432469"/>
                  </a:lnTo>
                  <a:lnTo>
                    <a:pt x="3615155" y="455092"/>
                  </a:lnTo>
                  <a:lnTo>
                    <a:pt x="3550721" y="476814"/>
                  </a:lnTo>
                  <a:lnTo>
                    <a:pt x="3477127" y="497557"/>
                  </a:lnTo>
                  <a:lnTo>
                    <a:pt x="3437037" y="507538"/>
                  </a:lnTo>
                  <a:lnTo>
                    <a:pt x="3394827" y="517245"/>
                  </a:lnTo>
                  <a:lnTo>
                    <a:pt x="3350553" y="526668"/>
                  </a:lnTo>
                  <a:lnTo>
                    <a:pt x="3304273" y="535799"/>
                  </a:lnTo>
                  <a:lnTo>
                    <a:pt x="3256042" y="544627"/>
                  </a:lnTo>
                  <a:lnTo>
                    <a:pt x="3205917" y="553144"/>
                  </a:lnTo>
                  <a:lnTo>
                    <a:pt x="3153955" y="561338"/>
                  </a:lnTo>
                  <a:lnTo>
                    <a:pt x="3100213" y="569202"/>
                  </a:lnTo>
                  <a:lnTo>
                    <a:pt x="3044746" y="576724"/>
                  </a:lnTo>
                  <a:lnTo>
                    <a:pt x="2987611" y="583896"/>
                  </a:lnTo>
                  <a:lnTo>
                    <a:pt x="2928866" y="590708"/>
                  </a:lnTo>
                  <a:lnTo>
                    <a:pt x="2868565" y="597150"/>
                  </a:lnTo>
                  <a:lnTo>
                    <a:pt x="2806767" y="603213"/>
                  </a:lnTo>
                  <a:lnTo>
                    <a:pt x="2743528" y="608887"/>
                  </a:lnTo>
                  <a:lnTo>
                    <a:pt x="2678903" y="614162"/>
                  </a:lnTo>
                  <a:lnTo>
                    <a:pt x="2612951" y="619028"/>
                  </a:lnTo>
                  <a:lnTo>
                    <a:pt x="2545726" y="623477"/>
                  </a:lnTo>
                  <a:lnTo>
                    <a:pt x="2477286" y="627499"/>
                  </a:lnTo>
                  <a:lnTo>
                    <a:pt x="2407688" y="631083"/>
                  </a:lnTo>
                  <a:lnTo>
                    <a:pt x="2336988" y="634221"/>
                  </a:lnTo>
                  <a:lnTo>
                    <a:pt x="2265242" y="636902"/>
                  </a:lnTo>
                  <a:lnTo>
                    <a:pt x="2192507" y="639118"/>
                  </a:lnTo>
                  <a:lnTo>
                    <a:pt x="2118839" y="640858"/>
                  </a:lnTo>
                  <a:lnTo>
                    <a:pt x="2044296" y="642112"/>
                  </a:lnTo>
                  <a:lnTo>
                    <a:pt x="1968933" y="642872"/>
                  </a:lnTo>
                  <a:lnTo>
                    <a:pt x="1892808" y="643128"/>
                  </a:lnTo>
                  <a:lnTo>
                    <a:pt x="1816679" y="642872"/>
                  </a:lnTo>
                  <a:lnTo>
                    <a:pt x="1741314" y="642112"/>
                  </a:lnTo>
                  <a:lnTo>
                    <a:pt x="1666769" y="640858"/>
                  </a:lnTo>
                  <a:lnTo>
                    <a:pt x="1593099" y="639118"/>
                  </a:lnTo>
                  <a:lnTo>
                    <a:pt x="1520363" y="636902"/>
                  </a:lnTo>
                  <a:lnTo>
                    <a:pt x="1448615" y="634221"/>
                  </a:lnTo>
                  <a:lnTo>
                    <a:pt x="1377913" y="631083"/>
                  </a:lnTo>
                  <a:lnTo>
                    <a:pt x="1308314" y="627499"/>
                  </a:lnTo>
                  <a:lnTo>
                    <a:pt x="1239874" y="623477"/>
                  </a:lnTo>
                  <a:lnTo>
                    <a:pt x="1172648" y="619028"/>
                  </a:lnTo>
                  <a:lnTo>
                    <a:pt x="1106695" y="614162"/>
                  </a:lnTo>
                  <a:lnTo>
                    <a:pt x="1042070" y="608887"/>
                  </a:lnTo>
                  <a:lnTo>
                    <a:pt x="978831" y="603213"/>
                  </a:lnTo>
                  <a:lnTo>
                    <a:pt x="917033" y="597150"/>
                  </a:lnTo>
                  <a:lnTo>
                    <a:pt x="856733" y="590708"/>
                  </a:lnTo>
                  <a:lnTo>
                    <a:pt x="797987" y="583896"/>
                  </a:lnTo>
                  <a:lnTo>
                    <a:pt x="740853" y="576724"/>
                  </a:lnTo>
                  <a:lnTo>
                    <a:pt x="685387" y="569202"/>
                  </a:lnTo>
                  <a:lnTo>
                    <a:pt x="631644" y="561338"/>
                  </a:lnTo>
                  <a:lnTo>
                    <a:pt x="579683" y="553144"/>
                  </a:lnTo>
                  <a:lnTo>
                    <a:pt x="529559" y="544627"/>
                  </a:lnTo>
                  <a:lnTo>
                    <a:pt x="481329" y="535799"/>
                  </a:lnTo>
                  <a:lnTo>
                    <a:pt x="435049" y="526668"/>
                  </a:lnTo>
                  <a:lnTo>
                    <a:pt x="390777" y="517245"/>
                  </a:lnTo>
                  <a:lnTo>
                    <a:pt x="348567" y="507538"/>
                  </a:lnTo>
                  <a:lnTo>
                    <a:pt x="308478" y="497557"/>
                  </a:lnTo>
                  <a:lnTo>
                    <a:pt x="270566" y="487313"/>
                  </a:lnTo>
                  <a:lnTo>
                    <a:pt x="201497" y="466071"/>
                  </a:lnTo>
                  <a:lnTo>
                    <a:pt x="141813" y="443888"/>
                  </a:lnTo>
                  <a:lnTo>
                    <a:pt x="91966" y="420843"/>
                  </a:lnTo>
                  <a:lnTo>
                    <a:pt x="52409" y="397010"/>
                  </a:lnTo>
                  <a:lnTo>
                    <a:pt x="13356" y="359955"/>
                  </a:lnTo>
                  <a:lnTo>
                    <a:pt x="0" y="321564"/>
                  </a:lnTo>
                  <a:close/>
                </a:path>
              </a:pathLst>
            </a:custGeom>
            <a:ln w="19812">
              <a:solidFill>
                <a:srgbClr val="DD80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43711" y="5148833"/>
            <a:ext cx="1925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05" dirty="0">
                <a:latin typeface="Microsoft Sans Serif"/>
                <a:cs typeface="Microsoft Sans Serif"/>
              </a:rPr>
              <a:t>R</a:t>
            </a:r>
            <a:r>
              <a:rPr sz="2800" spc="-245" dirty="0">
                <a:latin typeface="Microsoft Sans Serif"/>
                <a:cs typeface="Microsoft Sans Serif"/>
              </a:rPr>
              <a:t>ememb</a:t>
            </a:r>
            <a:r>
              <a:rPr sz="2800" spc="-195" dirty="0">
                <a:latin typeface="Microsoft Sans Serif"/>
                <a:cs typeface="Microsoft Sans Serif"/>
              </a:rPr>
              <a:t>e</a:t>
            </a:r>
            <a:r>
              <a:rPr sz="2800" spc="-185" dirty="0">
                <a:latin typeface="Microsoft Sans Serif"/>
                <a:cs typeface="Microsoft Sans Serif"/>
              </a:rPr>
              <a:t>r</a:t>
            </a:r>
            <a:r>
              <a:rPr sz="2800" spc="-300" dirty="0">
                <a:latin typeface="Microsoft Sans Serif"/>
                <a:cs typeface="Microsoft Sans Serif"/>
              </a:rPr>
              <a:t>?</a:t>
            </a:r>
            <a:r>
              <a:rPr sz="2800" spc="-484" dirty="0">
                <a:latin typeface="Microsoft Sans Serif"/>
                <a:cs typeface="Microsoft Sans Serif"/>
              </a:rPr>
              <a:t>??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74574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455" dirty="0">
                <a:solidFill>
                  <a:srgbClr val="003399"/>
                </a:solidFill>
                <a:latin typeface="Arial"/>
                <a:cs typeface="Arial"/>
              </a:rPr>
              <a:t>Com</a:t>
            </a:r>
            <a:r>
              <a:rPr sz="4400" i="0" spc="-365" dirty="0">
                <a:solidFill>
                  <a:srgbClr val="003399"/>
                </a:solidFill>
                <a:latin typeface="Arial"/>
                <a:cs typeface="Arial"/>
              </a:rPr>
              <a:t>b</a:t>
            </a:r>
            <a:r>
              <a:rPr sz="4400" i="0" spc="-245" dirty="0">
                <a:solidFill>
                  <a:srgbClr val="003399"/>
                </a:solidFill>
                <a:latin typeface="Arial"/>
                <a:cs typeface="Arial"/>
              </a:rPr>
              <a:t>ining</a:t>
            </a:r>
            <a:r>
              <a:rPr sz="4400" i="0" spc="-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155" dirty="0">
                <a:solidFill>
                  <a:srgbClr val="003399"/>
                </a:solidFill>
                <a:latin typeface="Arial"/>
                <a:cs typeface="Arial"/>
              </a:rPr>
              <a:t>Dil</a:t>
            </a:r>
            <a:r>
              <a:rPr sz="4400" i="0" spc="-13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i="0" spc="-275" dirty="0">
                <a:solidFill>
                  <a:srgbClr val="003399"/>
                </a:solidFill>
                <a:latin typeface="Arial"/>
                <a:cs typeface="Arial"/>
              </a:rPr>
              <a:t>tion</a:t>
            </a:r>
            <a:r>
              <a:rPr sz="4400" i="0" spc="-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275" dirty="0">
                <a:solidFill>
                  <a:srgbClr val="003399"/>
                </a:solidFill>
                <a:latin typeface="Arial"/>
                <a:cs typeface="Arial"/>
              </a:rPr>
              <a:t>and</a:t>
            </a:r>
            <a:r>
              <a:rPr sz="4400" i="0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73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400" i="0" spc="-425" dirty="0">
                <a:solidFill>
                  <a:srgbClr val="003399"/>
                </a:solidFill>
                <a:latin typeface="Arial"/>
                <a:cs typeface="Arial"/>
              </a:rPr>
              <a:t>r</a:t>
            </a:r>
            <a:r>
              <a:rPr sz="4400" i="0" spc="-340" dirty="0">
                <a:solidFill>
                  <a:srgbClr val="003399"/>
                </a:solidFill>
                <a:latin typeface="Arial"/>
                <a:cs typeface="Arial"/>
              </a:rPr>
              <a:t>osion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33855" y="1591055"/>
            <a:ext cx="6878320" cy="1734820"/>
            <a:chOff x="1133855" y="1591055"/>
            <a:chExt cx="6878320" cy="1734820"/>
          </a:xfrm>
        </p:grpSpPr>
        <p:sp>
          <p:nvSpPr>
            <p:cNvPr id="4" name="object 4"/>
            <p:cNvSpPr/>
            <p:nvPr/>
          </p:nvSpPr>
          <p:spPr>
            <a:xfrm>
              <a:off x="1143761" y="1600961"/>
              <a:ext cx="6858000" cy="1714500"/>
            </a:xfrm>
            <a:custGeom>
              <a:avLst/>
              <a:gdLst/>
              <a:ahLst/>
              <a:cxnLst/>
              <a:rect l="l" t="t" r="r" b="b"/>
              <a:pathLst>
                <a:path w="6858000" h="1714500">
                  <a:moveTo>
                    <a:pt x="6858000" y="0"/>
                  </a:moveTo>
                  <a:lnTo>
                    <a:pt x="857250" y="0"/>
                  </a:lnTo>
                  <a:lnTo>
                    <a:pt x="808603" y="1357"/>
                  </a:lnTo>
                  <a:lnTo>
                    <a:pt x="760669" y="5379"/>
                  </a:lnTo>
                  <a:lnTo>
                    <a:pt x="713519" y="11995"/>
                  </a:lnTo>
                  <a:lnTo>
                    <a:pt x="667226" y="21133"/>
                  </a:lnTo>
                  <a:lnTo>
                    <a:pt x="621862" y="32719"/>
                  </a:lnTo>
                  <a:lnTo>
                    <a:pt x="577499" y="46681"/>
                  </a:lnTo>
                  <a:lnTo>
                    <a:pt x="534211" y="62947"/>
                  </a:lnTo>
                  <a:lnTo>
                    <a:pt x="492068" y="81445"/>
                  </a:lnTo>
                  <a:lnTo>
                    <a:pt x="451144" y="102102"/>
                  </a:lnTo>
                  <a:lnTo>
                    <a:pt x="411512" y="124846"/>
                  </a:lnTo>
                  <a:lnTo>
                    <a:pt x="373242" y="149604"/>
                  </a:lnTo>
                  <a:lnTo>
                    <a:pt x="336408" y="176305"/>
                  </a:lnTo>
                  <a:lnTo>
                    <a:pt x="301082" y="204875"/>
                  </a:lnTo>
                  <a:lnTo>
                    <a:pt x="267336" y="235243"/>
                  </a:lnTo>
                  <a:lnTo>
                    <a:pt x="235243" y="267336"/>
                  </a:lnTo>
                  <a:lnTo>
                    <a:pt x="204875" y="301082"/>
                  </a:lnTo>
                  <a:lnTo>
                    <a:pt x="176305" y="336408"/>
                  </a:lnTo>
                  <a:lnTo>
                    <a:pt x="149604" y="373242"/>
                  </a:lnTo>
                  <a:lnTo>
                    <a:pt x="124846" y="411512"/>
                  </a:lnTo>
                  <a:lnTo>
                    <a:pt x="102102" y="451144"/>
                  </a:lnTo>
                  <a:lnTo>
                    <a:pt x="81445" y="492068"/>
                  </a:lnTo>
                  <a:lnTo>
                    <a:pt x="62947" y="534211"/>
                  </a:lnTo>
                  <a:lnTo>
                    <a:pt x="46681" y="577499"/>
                  </a:lnTo>
                  <a:lnTo>
                    <a:pt x="32719" y="621862"/>
                  </a:lnTo>
                  <a:lnTo>
                    <a:pt x="21133" y="667226"/>
                  </a:lnTo>
                  <a:lnTo>
                    <a:pt x="11995" y="713519"/>
                  </a:lnTo>
                  <a:lnTo>
                    <a:pt x="5379" y="760669"/>
                  </a:lnTo>
                  <a:lnTo>
                    <a:pt x="1357" y="808603"/>
                  </a:lnTo>
                  <a:lnTo>
                    <a:pt x="0" y="857250"/>
                  </a:lnTo>
                  <a:lnTo>
                    <a:pt x="0" y="1714500"/>
                  </a:lnTo>
                  <a:lnTo>
                    <a:pt x="6000749" y="1714500"/>
                  </a:lnTo>
                  <a:lnTo>
                    <a:pt x="6049396" y="1713142"/>
                  </a:lnTo>
                  <a:lnTo>
                    <a:pt x="6097330" y="1709120"/>
                  </a:lnTo>
                  <a:lnTo>
                    <a:pt x="6144480" y="1702504"/>
                  </a:lnTo>
                  <a:lnTo>
                    <a:pt x="6190773" y="1693366"/>
                  </a:lnTo>
                  <a:lnTo>
                    <a:pt x="6236137" y="1681780"/>
                  </a:lnTo>
                  <a:lnTo>
                    <a:pt x="6280500" y="1667818"/>
                  </a:lnTo>
                  <a:lnTo>
                    <a:pt x="6323788" y="1651552"/>
                  </a:lnTo>
                  <a:lnTo>
                    <a:pt x="6365931" y="1633054"/>
                  </a:lnTo>
                  <a:lnTo>
                    <a:pt x="6406855" y="1612397"/>
                  </a:lnTo>
                  <a:lnTo>
                    <a:pt x="6446487" y="1589653"/>
                  </a:lnTo>
                  <a:lnTo>
                    <a:pt x="6484757" y="1564895"/>
                  </a:lnTo>
                  <a:lnTo>
                    <a:pt x="6521591" y="1538194"/>
                  </a:lnTo>
                  <a:lnTo>
                    <a:pt x="6556917" y="1509624"/>
                  </a:lnTo>
                  <a:lnTo>
                    <a:pt x="6590663" y="1479256"/>
                  </a:lnTo>
                  <a:lnTo>
                    <a:pt x="6622756" y="1447163"/>
                  </a:lnTo>
                  <a:lnTo>
                    <a:pt x="6653124" y="1413417"/>
                  </a:lnTo>
                  <a:lnTo>
                    <a:pt x="6681694" y="1378091"/>
                  </a:lnTo>
                  <a:lnTo>
                    <a:pt x="6708395" y="1341257"/>
                  </a:lnTo>
                  <a:lnTo>
                    <a:pt x="6733153" y="1302987"/>
                  </a:lnTo>
                  <a:lnTo>
                    <a:pt x="6755897" y="1263355"/>
                  </a:lnTo>
                  <a:lnTo>
                    <a:pt x="6776554" y="1222431"/>
                  </a:lnTo>
                  <a:lnTo>
                    <a:pt x="6795052" y="1180288"/>
                  </a:lnTo>
                  <a:lnTo>
                    <a:pt x="6811318" y="1137000"/>
                  </a:lnTo>
                  <a:lnTo>
                    <a:pt x="6825280" y="1092637"/>
                  </a:lnTo>
                  <a:lnTo>
                    <a:pt x="6836866" y="1047273"/>
                  </a:lnTo>
                  <a:lnTo>
                    <a:pt x="6846004" y="1000980"/>
                  </a:lnTo>
                  <a:lnTo>
                    <a:pt x="6852620" y="953830"/>
                  </a:lnTo>
                  <a:lnTo>
                    <a:pt x="6856642" y="905896"/>
                  </a:lnTo>
                  <a:lnTo>
                    <a:pt x="6858000" y="857250"/>
                  </a:lnTo>
                  <a:lnTo>
                    <a:pt x="68580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761" y="1600961"/>
              <a:ext cx="6858000" cy="1714500"/>
            </a:xfrm>
            <a:custGeom>
              <a:avLst/>
              <a:gdLst/>
              <a:ahLst/>
              <a:cxnLst/>
              <a:rect l="l" t="t" r="r" b="b"/>
              <a:pathLst>
                <a:path w="6858000" h="1714500">
                  <a:moveTo>
                    <a:pt x="857250" y="0"/>
                  </a:moveTo>
                  <a:lnTo>
                    <a:pt x="6858000" y="0"/>
                  </a:lnTo>
                  <a:lnTo>
                    <a:pt x="6858000" y="857250"/>
                  </a:lnTo>
                  <a:lnTo>
                    <a:pt x="6856642" y="905896"/>
                  </a:lnTo>
                  <a:lnTo>
                    <a:pt x="6852620" y="953830"/>
                  </a:lnTo>
                  <a:lnTo>
                    <a:pt x="6846004" y="1000980"/>
                  </a:lnTo>
                  <a:lnTo>
                    <a:pt x="6836866" y="1047273"/>
                  </a:lnTo>
                  <a:lnTo>
                    <a:pt x="6825280" y="1092637"/>
                  </a:lnTo>
                  <a:lnTo>
                    <a:pt x="6811318" y="1137000"/>
                  </a:lnTo>
                  <a:lnTo>
                    <a:pt x="6795052" y="1180288"/>
                  </a:lnTo>
                  <a:lnTo>
                    <a:pt x="6776554" y="1222431"/>
                  </a:lnTo>
                  <a:lnTo>
                    <a:pt x="6755897" y="1263355"/>
                  </a:lnTo>
                  <a:lnTo>
                    <a:pt x="6733153" y="1302987"/>
                  </a:lnTo>
                  <a:lnTo>
                    <a:pt x="6708395" y="1341257"/>
                  </a:lnTo>
                  <a:lnTo>
                    <a:pt x="6681694" y="1378091"/>
                  </a:lnTo>
                  <a:lnTo>
                    <a:pt x="6653124" y="1413417"/>
                  </a:lnTo>
                  <a:lnTo>
                    <a:pt x="6622756" y="1447163"/>
                  </a:lnTo>
                  <a:lnTo>
                    <a:pt x="6590663" y="1479256"/>
                  </a:lnTo>
                  <a:lnTo>
                    <a:pt x="6556917" y="1509624"/>
                  </a:lnTo>
                  <a:lnTo>
                    <a:pt x="6521591" y="1538194"/>
                  </a:lnTo>
                  <a:lnTo>
                    <a:pt x="6484757" y="1564895"/>
                  </a:lnTo>
                  <a:lnTo>
                    <a:pt x="6446487" y="1589653"/>
                  </a:lnTo>
                  <a:lnTo>
                    <a:pt x="6406855" y="1612397"/>
                  </a:lnTo>
                  <a:lnTo>
                    <a:pt x="6365931" y="1633054"/>
                  </a:lnTo>
                  <a:lnTo>
                    <a:pt x="6323788" y="1651552"/>
                  </a:lnTo>
                  <a:lnTo>
                    <a:pt x="6280500" y="1667818"/>
                  </a:lnTo>
                  <a:lnTo>
                    <a:pt x="6236137" y="1681780"/>
                  </a:lnTo>
                  <a:lnTo>
                    <a:pt x="6190773" y="1693366"/>
                  </a:lnTo>
                  <a:lnTo>
                    <a:pt x="6144480" y="1702504"/>
                  </a:lnTo>
                  <a:lnTo>
                    <a:pt x="6097330" y="1709120"/>
                  </a:lnTo>
                  <a:lnTo>
                    <a:pt x="6049396" y="1713142"/>
                  </a:lnTo>
                  <a:lnTo>
                    <a:pt x="6000749" y="1714500"/>
                  </a:lnTo>
                  <a:lnTo>
                    <a:pt x="0" y="1714500"/>
                  </a:lnTo>
                  <a:lnTo>
                    <a:pt x="0" y="857250"/>
                  </a:lnTo>
                  <a:lnTo>
                    <a:pt x="1357" y="808603"/>
                  </a:lnTo>
                  <a:lnTo>
                    <a:pt x="5379" y="760669"/>
                  </a:lnTo>
                  <a:lnTo>
                    <a:pt x="11995" y="713519"/>
                  </a:lnTo>
                  <a:lnTo>
                    <a:pt x="21133" y="667226"/>
                  </a:lnTo>
                  <a:lnTo>
                    <a:pt x="32719" y="621862"/>
                  </a:lnTo>
                  <a:lnTo>
                    <a:pt x="46681" y="577499"/>
                  </a:lnTo>
                  <a:lnTo>
                    <a:pt x="62947" y="534211"/>
                  </a:lnTo>
                  <a:lnTo>
                    <a:pt x="81445" y="492068"/>
                  </a:lnTo>
                  <a:lnTo>
                    <a:pt x="102102" y="451144"/>
                  </a:lnTo>
                  <a:lnTo>
                    <a:pt x="124846" y="411512"/>
                  </a:lnTo>
                  <a:lnTo>
                    <a:pt x="149604" y="373242"/>
                  </a:lnTo>
                  <a:lnTo>
                    <a:pt x="176305" y="336408"/>
                  </a:lnTo>
                  <a:lnTo>
                    <a:pt x="204875" y="301082"/>
                  </a:lnTo>
                  <a:lnTo>
                    <a:pt x="235243" y="267336"/>
                  </a:lnTo>
                  <a:lnTo>
                    <a:pt x="267336" y="235243"/>
                  </a:lnTo>
                  <a:lnTo>
                    <a:pt x="301082" y="204875"/>
                  </a:lnTo>
                  <a:lnTo>
                    <a:pt x="336408" y="176305"/>
                  </a:lnTo>
                  <a:lnTo>
                    <a:pt x="373242" y="149604"/>
                  </a:lnTo>
                  <a:lnTo>
                    <a:pt x="411512" y="124846"/>
                  </a:lnTo>
                  <a:lnTo>
                    <a:pt x="451144" y="102102"/>
                  </a:lnTo>
                  <a:lnTo>
                    <a:pt x="492068" y="81445"/>
                  </a:lnTo>
                  <a:lnTo>
                    <a:pt x="534211" y="62947"/>
                  </a:lnTo>
                  <a:lnTo>
                    <a:pt x="577499" y="46681"/>
                  </a:lnTo>
                  <a:lnTo>
                    <a:pt x="621862" y="32719"/>
                  </a:lnTo>
                  <a:lnTo>
                    <a:pt x="667226" y="21133"/>
                  </a:lnTo>
                  <a:lnTo>
                    <a:pt x="713519" y="11995"/>
                  </a:lnTo>
                  <a:lnTo>
                    <a:pt x="760669" y="5379"/>
                  </a:lnTo>
                  <a:lnTo>
                    <a:pt x="808603" y="1357"/>
                  </a:lnTo>
                  <a:lnTo>
                    <a:pt x="857250" y="0"/>
                  </a:lnTo>
                  <a:close/>
                </a:path>
              </a:pathLst>
            </a:custGeom>
            <a:ln w="19812">
              <a:solidFill>
                <a:srgbClr val="5879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0367" y="1633727"/>
              <a:ext cx="1373124" cy="123139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77290" y="1870709"/>
            <a:ext cx="7404734" cy="3028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7895" marR="798195" indent="-1616075">
              <a:lnSpc>
                <a:spcPct val="100000"/>
              </a:lnSpc>
              <a:spcBef>
                <a:spcPts val="100"/>
              </a:spcBef>
            </a:pPr>
            <a:r>
              <a:rPr sz="36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Dilation</a:t>
            </a:r>
            <a:r>
              <a:rPr sz="3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FFFFFF"/>
                </a:solidFill>
                <a:latin typeface="Microsoft Sans Serif"/>
                <a:cs typeface="Microsoft Sans Serif"/>
              </a:rPr>
              <a:t>&amp;</a:t>
            </a:r>
            <a:r>
              <a:rPr sz="3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55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600" spc="-35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600" spc="-295" dirty="0">
                <a:solidFill>
                  <a:srgbClr val="FFFFFF"/>
                </a:solidFill>
                <a:latin typeface="Microsoft Sans Serif"/>
                <a:cs typeface="Microsoft Sans Serif"/>
              </a:rPr>
              <a:t>osion</a:t>
            </a:r>
            <a:r>
              <a:rPr sz="3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3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220" dirty="0">
                <a:solidFill>
                  <a:srgbClr val="FFFFFF"/>
                </a:solidFill>
                <a:latin typeface="Microsoft Sans Serif"/>
                <a:cs typeface="Microsoft Sans Serif"/>
              </a:rPr>
              <a:t>not</a:t>
            </a:r>
            <a:r>
              <a:rPr sz="3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21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600" spc="-340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3600" spc="-215" dirty="0">
                <a:solidFill>
                  <a:srgbClr val="FFFFFF"/>
                </a:solidFill>
                <a:latin typeface="Microsoft Sans Serif"/>
                <a:cs typeface="Microsoft Sans Serif"/>
              </a:rPr>
              <a:t>erse  </a:t>
            </a:r>
            <a:r>
              <a:rPr sz="36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transformations</a:t>
            </a:r>
            <a:endParaRPr sz="3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900">
              <a:latin typeface="Microsoft Sans Serif"/>
              <a:cs typeface="Microsoft Sans Serif"/>
            </a:endParaRPr>
          </a:p>
          <a:p>
            <a:pPr marL="146685" marR="5080" indent="-134620">
              <a:lnSpc>
                <a:spcPct val="100000"/>
              </a:lnSpc>
              <a:spcBef>
                <a:spcPts val="2905"/>
              </a:spcBef>
            </a:pPr>
            <a:r>
              <a:rPr sz="32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If</a:t>
            </a:r>
            <a:r>
              <a:rPr sz="3200" spc="13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3200" spc="-204" dirty="0">
                <a:solidFill>
                  <a:srgbClr val="6F2F9F"/>
                </a:solidFill>
                <a:latin typeface="Microsoft Sans Serif"/>
                <a:cs typeface="Microsoft Sans Serif"/>
              </a:rPr>
              <a:t>an</a:t>
            </a:r>
            <a:r>
              <a:rPr sz="3200" spc="3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3200" spc="-170" dirty="0">
                <a:solidFill>
                  <a:srgbClr val="6F2F9F"/>
                </a:solidFill>
                <a:latin typeface="Microsoft Sans Serif"/>
                <a:cs typeface="Microsoft Sans Serif"/>
              </a:rPr>
              <a:t>image</a:t>
            </a:r>
            <a:r>
              <a:rPr sz="3200" spc="2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3200" spc="-285" dirty="0">
                <a:solidFill>
                  <a:srgbClr val="6F2F9F"/>
                </a:solidFill>
                <a:latin typeface="Microsoft Sans Serif"/>
                <a:cs typeface="Microsoft Sans Serif"/>
              </a:rPr>
              <a:t>is</a:t>
            </a:r>
            <a:r>
              <a:rPr sz="3200" spc="3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3200" spc="-105" dirty="0">
                <a:solidFill>
                  <a:srgbClr val="6F2F9F"/>
                </a:solidFill>
                <a:latin typeface="Microsoft Sans Serif"/>
                <a:cs typeface="Microsoft Sans Serif"/>
              </a:rPr>
              <a:t>eroded</a:t>
            </a:r>
            <a:r>
              <a:rPr sz="32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3200" dirty="0">
                <a:solidFill>
                  <a:srgbClr val="6F2F9F"/>
                </a:solidFill>
                <a:latin typeface="Microsoft Sans Serif"/>
                <a:cs typeface="Microsoft Sans Serif"/>
              </a:rPr>
              <a:t>&amp;</a:t>
            </a:r>
            <a:r>
              <a:rPr sz="3200" spc="3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3200" spc="-240" dirty="0">
                <a:solidFill>
                  <a:srgbClr val="6F2F9F"/>
                </a:solidFill>
                <a:latin typeface="Microsoft Sans Serif"/>
                <a:cs typeface="Microsoft Sans Serif"/>
              </a:rPr>
              <a:t>then</a:t>
            </a:r>
            <a:r>
              <a:rPr sz="3200" spc="3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3200" spc="-45" dirty="0">
                <a:solidFill>
                  <a:srgbClr val="6F2F9F"/>
                </a:solidFill>
                <a:latin typeface="Microsoft Sans Serif"/>
                <a:cs typeface="Microsoft Sans Serif"/>
              </a:rPr>
              <a:t>dilated</a:t>
            </a:r>
            <a:r>
              <a:rPr sz="320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3200" spc="-125" dirty="0">
                <a:solidFill>
                  <a:srgbClr val="6F2F9F"/>
                </a:solidFill>
                <a:latin typeface="Microsoft Sans Serif"/>
                <a:cs typeface="Microsoft Sans Serif"/>
              </a:rPr>
              <a:t>(or</a:t>
            </a:r>
            <a:r>
              <a:rPr sz="3200" spc="3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3200" spc="-155" dirty="0">
                <a:solidFill>
                  <a:srgbClr val="6F2F9F"/>
                </a:solidFill>
                <a:latin typeface="Microsoft Sans Serif"/>
                <a:cs typeface="Microsoft Sans Serif"/>
              </a:rPr>
              <a:t>vice- </a:t>
            </a:r>
            <a:r>
              <a:rPr sz="3200" spc="-83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3200" spc="-265" dirty="0">
                <a:solidFill>
                  <a:srgbClr val="6F2F9F"/>
                </a:solidFill>
                <a:latin typeface="Microsoft Sans Serif"/>
                <a:cs typeface="Microsoft Sans Serif"/>
              </a:rPr>
              <a:t>v</a:t>
            </a:r>
            <a:r>
              <a:rPr sz="3200" spc="-185" dirty="0">
                <a:solidFill>
                  <a:srgbClr val="6F2F9F"/>
                </a:solidFill>
                <a:latin typeface="Microsoft Sans Serif"/>
                <a:cs typeface="Microsoft Sans Serif"/>
              </a:rPr>
              <a:t>ersa),</a:t>
            </a:r>
            <a:r>
              <a:rPr sz="320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3200" spc="-195" dirty="0">
                <a:solidFill>
                  <a:srgbClr val="6F2F9F"/>
                </a:solidFill>
                <a:latin typeface="Microsoft Sans Serif"/>
                <a:cs typeface="Microsoft Sans Serif"/>
              </a:rPr>
              <a:t>the</a:t>
            </a:r>
            <a:r>
              <a:rPr sz="3200" spc="3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3200" spc="-85" dirty="0">
                <a:solidFill>
                  <a:srgbClr val="6F2F9F"/>
                </a:solidFill>
                <a:latin typeface="Microsoft Sans Serif"/>
                <a:cs typeface="Microsoft Sans Serif"/>
              </a:rPr>
              <a:t>original</a:t>
            </a:r>
            <a:r>
              <a:rPr sz="32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3200" spc="-150" dirty="0">
                <a:solidFill>
                  <a:srgbClr val="6F2F9F"/>
                </a:solidFill>
                <a:latin typeface="Microsoft Sans Serif"/>
                <a:cs typeface="Microsoft Sans Serif"/>
              </a:rPr>
              <a:t>ima</a:t>
            </a:r>
            <a:r>
              <a:rPr sz="3200" spc="-220" dirty="0">
                <a:solidFill>
                  <a:srgbClr val="6F2F9F"/>
                </a:solidFill>
                <a:latin typeface="Microsoft Sans Serif"/>
                <a:cs typeface="Microsoft Sans Serif"/>
              </a:rPr>
              <a:t>g</a:t>
            </a:r>
            <a:r>
              <a:rPr sz="3200" spc="-180" dirty="0">
                <a:solidFill>
                  <a:srgbClr val="6F2F9F"/>
                </a:solidFill>
                <a:latin typeface="Microsoft Sans Serif"/>
                <a:cs typeface="Microsoft Sans Serif"/>
              </a:rPr>
              <a:t>e</a:t>
            </a:r>
            <a:r>
              <a:rPr sz="3200" spc="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3200" spc="-185" dirty="0">
                <a:solidFill>
                  <a:srgbClr val="6F2F9F"/>
                </a:solidFill>
                <a:latin typeface="Microsoft Sans Serif"/>
                <a:cs typeface="Microsoft Sans Serif"/>
              </a:rPr>
              <a:t>i</a:t>
            </a:r>
            <a:r>
              <a:rPr sz="3200" spc="-385" dirty="0">
                <a:solidFill>
                  <a:srgbClr val="6F2F9F"/>
                </a:solidFill>
                <a:latin typeface="Microsoft Sans Serif"/>
                <a:cs typeface="Microsoft Sans Serif"/>
              </a:rPr>
              <a:t>s</a:t>
            </a:r>
            <a:r>
              <a:rPr sz="3200" spc="3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3200" spc="-195" dirty="0">
                <a:solidFill>
                  <a:srgbClr val="6F2F9F"/>
                </a:solidFill>
                <a:latin typeface="Microsoft Sans Serif"/>
                <a:cs typeface="Microsoft Sans Serif"/>
              </a:rPr>
              <a:t>not</a:t>
            </a:r>
            <a:r>
              <a:rPr sz="3200" spc="2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3200" spc="-70" dirty="0">
                <a:solidFill>
                  <a:srgbClr val="6F2F9F"/>
                </a:solidFill>
                <a:latin typeface="Microsoft Sans Serif"/>
                <a:cs typeface="Microsoft Sans Serif"/>
              </a:rPr>
              <a:t>r</a:t>
            </a:r>
            <a:r>
              <a:rPr sz="3200" spc="-95" dirty="0">
                <a:solidFill>
                  <a:srgbClr val="6F2F9F"/>
                </a:solidFill>
                <a:latin typeface="Microsoft Sans Serif"/>
                <a:cs typeface="Microsoft Sans Serif"/>
              </a:rPr>
              <a:t>e</a:t>
            </a:r>
            <a:r>
              <a:rPr sz="3200" dirty="0">
                <a:solidFill>
                  <a:srgbClr val="6F2F9F"/>
                </a:solidFill>
                <a:latin typeface="Microsoft Sans Serif"/>
                <a:cs typeface="Microsoft Sans Serif"/>
              </a:rPr>
              <a:t>-</a:t>
            </a:r>
            <a:r>
              <a:rPr sz="3200" spc="-55" dirty="0">
                <a:solidFill>
                  <a:srgbClr val="6F2F9F"/>
                </a:solidFill>
                <a:latin typeface="Microsoft Sans Serif"/>
                <a:cs typeface="Microsoft Sans Serif"/>
              </a:rPr>
              <a:t>obta</a:t>
            </a:r>
            <a:r>
              <a:rPr sz="3200" spc="-40" dirty="0">
                <a:solidFill>
                  <a:srgbClr val="6F2F9F"/>
                </a:solidFill>
                <a:latin typeface="Microsoft Sans Serif"/>
                <a:cs typeface="Microsoft Sans Serif"/>
              </a:rPr>
              <a:t>i</a:t>
            </a:r>
            <a:r>
              <a:rPr sz="3200" spc="-190" dirty="0">
                <a:solidFill>
                  <a:srgbClr val="6F2F9F"/>
                </a:solidFill>
                <a:latin typeface="Microsoft Sans Serif"/>
                <a:cs typeface="Microsoft Sans Serif"/>
              </a:rPr>
              <a:t>ned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7698"/>
            <a:ext cx="7419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420" dirty="0">
                <a:solidFill>
                  <a:srgbClr val="003399"/>
                </a:solidFill>
                <a:latin typeface="Arial"/>
                <a:cs typeface="Arial"/>
              </a:rPr>
              <a:t>Com</a:t>
            </a:r>
            <a:r>
              <a:rPr sz="4000" i="0" spc="-335" dirty="0">
                <a:solidFill>
                  <a:srgbClr val="003399"/>
                </a:solidFill>
                <a:latin typeface="Arial"/>
                <a:cs typeface="Arial"/>
              </a:rPr>
              <a:t>b</a:t>
            </a:r>
            <a:r>
              <a:rPr sz="4000" i="0" spc="-180" dirty="0">
                <a:solidFill>
                  <a:srgbClr val="003399"/>
                </a:solidFill>
                <a:latin typeface="Arial"/>
                <a:cs typeface="Arial"/>
              </a:rPr>
              <a:t>in</a:t>
            </a:r>
            <a:r>
              <a:rPr sz="4000" i="0" spc="-105" dirty="0">
                <a:solidFill>
                  <a:srgbClr val="003399"/>
                </a:solidFill>
                <a:latin typeface="Arial"/>
                <a:cs typeface="Arial"/>
              </a:rPr>
              <a:t>i</a:t>
            </a:r>
            <a:r>
              <a:rPr sz="4000" i="0" spc="-330" dirty="0">
                <a:solidFill>
                  <a:srgbClr val="003399"/>
                </a:solidFill>
                <a:latin typeface="Arial"/>
                <a:cs typeface="Arial"/>
              </a:rPr>
              <a:t>ng</a:t>
            </a:r>
            <a:r>
              <a:rPr sz="4000" i="0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000" i="0" spc="-145" dirty="0">
                <a:solidFill>
                  <a:srgbClr val="003399"/>
                </a:solidFill>
                <a:latin typeface="Arial"/>
                <a:cs typeface="Arial"/>
              </a:rPr>
              <a:t>Dil</a:t>
            </a:r>
            <a:r>
              <a:rPr sz="4000" i="0" spc="-105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000" i="0" spc="-175" dirty="0">
                <a:solidFill>
                  <a:srgbClr val="003399"/>
                </a:solidFill>
                <a:latin typeface="Arial"/>
                <a:cs typeface="Arial"/>
              </a:rPr>
              <a:t>ti</a:t>
            </a:r>
            <a:r>
              <a:rPr sz="4000" i="0" spc="-335" dirty="0">
                <a:solidFill>
                  <a:srgbClr val="003399"/>
                </a:solidFill>
                <a:latin typeface="Arial"/>
                <a:cs typeface="Arial"/>
              </a:rPr>
              <a:t>o</a:t>
            </a:r>
            <a:r>
              <a:rPr sz="4000" i="0" spc="-325" dirty="0">
                <a:solidFill>
                  <a:srgbClr val="003399"/>
                </a:solidFill>
                <a:latin typeface="Arial"/>
                <a:cs typeface="Arial"/>
              </a:rPr>
              <a:t>n</a:t>
            </a:r>
            <a:r>
              <a:rPr sz="4000" i="0" spc="-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000" i="0" spc="-254" dirty="0">
                <a:solidFill>
                  <a:srgbClr val="003399"/>
                </a:solidFill>
                <a:latin typeface="Arial"/>
                <a:cs typeface="Arial"/>
              </a:rPr>
              <a:t>and</a:t>
            </a:r>
            <a:r>
              <a:rPr sz="4000" i="0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000" i="0" spc="-75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000" i="0" spc="-315" dirty="0">
                <a:solidFill>
                  <a:srgbClr val="003399"/>
                </a:solidFill>
                <a:latin typeface="Arial"/>
                <a:cs typeface="Arial"/>
              </a:rPr>
              <a:t>rosion</a:t>
            </a:r>
            <a:r>
              <a:rPr sz="4000" i="0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000" i="0" spc="-5" dirty="0">
                <a:solidFill>
                  <a:srgbClr val="003399"/>
                </a:solidFill>
                <a:latin typeface="Arial"/>
                <a:cs typeface="Arial"/>
              </a:rPr>
              <a:t>…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7" y="1613357"/>
            <a:ext cx="7996555" cy="4095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95"/>
              </a:spcBef>
              <a:buClr>
                <a:srgbClr val="005DA1"/>
              </a:buClr>
              <a:buFont typeface="Wingdings"/>
              <a:buChar char=""/>
              <a:tabLst>
                <a:tab pos="469900" algn="l"/>
                <a:tab pos="470534" algn="l"/>
                <a:tab pos="897890" algn="l"/>
                <a:tab pos="2324735" algn="l"/>
                <a:tab pos="4297045" algn="l"/>
                <a:tab pos="5551170" algn="l"/>
                <a:tab pos="6295390" algn="l"/>
                <a:tab pos="7488555" algn="l"/>
              </a:tabLst>
            </a:pPr>
            <a:r>
              <a:rPr sz="2800" spc="-175" dirty="0">
                <a:latin typeface="Microsoft Sans Serif"/>
                <a:cs typeface="Microsoft Sans Serif"/>
              </a:rPr>
              <a:t>I</a:t>
            </a:r>
            <a:r>
              <a:rPr sz="2800" spc="-335" dirty="0">
                <a:latin typeface="Microsoft Sans Serif"/>
                <a:cs typeface="Microsoft Sans Serif"/>
              </a:rPr>
              <a:t>n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10" dirty="0">
                <a:latin typeface="Microsoft Sans Serif"/>
                <a:cs typeface="Microsoft Sans Serif"/>
              </a:rPr>
              <a:t>p</a:t>
            </a:r>
            <a:r>
              <a:rPr sz="2800" spc="-30" dirty="0">
                <a:latin typeface="Microsoft Sans Serif"/>
                <a:cs typeface="Microsoft Sans Serif"/>
              </a:rPr>
              <a:t>r</a:t>
            </a:r>
            <a:r>
              <a:rPr sz="2800" spc="-114" dirty="0">
                <a:latin typeface="Microsoft Sans Serif"/>
                <a:cs typeface="Microsoft Sans Serif"/>
              </a:rPr>
              <a:t>actic</a:t>
            </a:r>
            <a:r>
              <a:rPr sz="2800" spc="-150" dirty="0">
                <a:latin typeface="Microsoft Sans Serif"/>
                <a:cs typeface="Microsoft Sans Serif"/>
              </a:rPr>
              <a:t>a</a:t>
            </a:r>
            <a:r>
              <a:rPr sz="2800" spc="-25" dirty="0">
                <a:latin typeface="Microsoft Sans Serif"/>
                <a:cs typeface="Microsoft Sans Serif"/>
              </a:rPr>
              <a:t>l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15" dirty="0">
                <a:latin typeface="Microsoft Sans Serif"/>
                <a:cs typeface="Microsoft Sans Serif"/>
              </a:rPr>
              <a:t>ap</a:t>
            </a:r>
            <a:r>
              <a:rPr sz="2800" spc="-10" dirty="0">
                <a:latin typeface="Microsoft Sans Serif"/>
                <a:cs typeface="Microsoft Sans Serif"/>
              </a:rPr>
              <a:t>p</a:t>
            </a:r>
            <a:r>
              <a:rPr sz="2800" spc="-90" dirty="0">
                <a:latin typeface="Microsoft Sans Serif"/>
                <a:cs typeface="Microsoft Sans Serif"/>
              </a:rPr>
              <a:t>lic</a:t>
            </a:r>
            <a:r>
              <a:rPr sz="2800" spc="-135" dirty="0">
                <a:latin typeface="Microsoft Sans Serif"/>
                <a:cs typeface="Microsoft Sans Serif"/>
              </a:rPr>
              <a:t>a</a:t>
            </a:r>
            <a:r>
              <a:rPr sz="2800" spc="-195" dirty="0">
                <a:latin typeface="Microsoft Sans Serif"/>
                <a:cs typeface="Microsoft Sans Serif"/>
              </a:rPr>
              <a:t>tion</a:t>
            </a:r>
            <a:r>
              <a:rPr sz="2800" spc="-300" dirty="0">
                <a:latin typeface="Microsoft Sans Serif"/>
                <a:cs typeface="Microsoft Sans Serif"/>
              </a:rPr>
              <a:t>s</a:t>
            </a:r>
            <a:r>
              <a:rPr sz="2800" spc="-165" dirty="0">
                <a:latin typeface="Microsoft Sans Serif"/>
                <a:cs typeface="Microsoft Sans Serif"/>
              </a:rPr>
              <a:t>,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20" dirty="0">
                <a:latin typeface="Microsoft Sans Serif"/>
                <a:cs typeface="Microsoft Sans Serif"/>
              </a:rPr>
              <a:t>dila</a:t>
            </a:r>
            <a:r>
              <a:rPr sz="2800" spc="-15" dirty="0">
                <a:latin typeface="Microsoft Sans Serif"/>
                <a:cs typeface="Microsoft Sans Serif"/>
              </a:rPr>
              <a:t>t</a:t>
            </a:r>
            <a:r>
              <a:rPr sz="2800" spc="-160" dirty="0">
                <a:latin typeface="Microsoft Sans Serif"/>
                <a:cs typeface="Microsoft Sans Serif"/>
              </a:rPr>
              <a:t>io</a:t>
            </a:r>
            <a:r>
              <a:rPr sz="2800" spc="-215" dirty="0">
                <a:latin typeface="Microsoft Sans Serif"/>
                <a:cs typeface="Microsoft Sans Serif"/>
              </a:rPr>
              <a:t>n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120" dirty="0">
                <a:latin typeface="Microsoft Sans Serif"/>
                <a:cs typeface="Microsoft Sans Serif"/>
              </a:rPr>
              <a:t>and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100" dirty="0">
                <a:latin typeface="Microsoft Sans Serif"/>
                <a:cs typeface="Microsoft Sans Serif"/>
              </a:rPr>
              <a:t>e</a:t>
            </a:r>
            <a:r>
              <a:rPr sz="2800" spc="-114" dirty="0">
                <a:latin typeface="Microsoft Sans Serif"/>
                <a:cs typeface="Microsoft Sans Serif"/>
              </a:rPr>
              <a:t>r</a:t>
            </a:r>
            <a:r>
              <a:rPr sz="2800" spc="-330" dirty="0">
                <a:latin typeface="Microsoft Sans Serif"/>
                <a:cs typeface="Microsoft Sans Serif"/>
              </a:rPr>
              <a:t>o</a:t>
            </a:r>
            <a:r>
              <a:rPr sz="2800" spc="-295" dirty="0">
                <a:latin typeface="Microsoft Sans Serif"/>
                <a:cs typeface="Microsoft Sans Serif"/>
              </a:rPr>
              <a:t>s</a:t>
            </a:r>
            <a:r>
              <a:rPr sz="2800" spc="-160" dirty="0">
                <a:latin typeface="Microsoft Sans Serif"/>
                <a:cs typeface="Microsoft Sans Serif"/>
              </a:rPr>
              <a:t>io</a:t>
            </a:r>
            <a:r>
              <a:rPr sz="2800" spc="-215" dirty="0">
                <a:latin typeface="Microsoft Sans Serif"/>
                <a:cs typeface="Microsoft Sans Serif"/>
              </a:rPr>
              <a:t>n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45" dirty="0">
                <a:latin typeface="Microsoft Sans Serif"/>
                <a:cs typeface="Microsoft Sans Serif"/>
              </a:rPr>
              <a:t>are  </a:t>
            </a:r>
            <a:r>
              <a:rPr sz="2800" spc="-315" dirty="0">
                <a:latin typeface="Microsoft Sans Serif"/>
                <a:cs typeface="Microsoft Sans Serif"/>
              </a:rPr>
              <a:t>us</a:t>
            </a:r>
            <a:r>
              <a:rPr sz="2800" spc="-330" dirty="0">
                <a:latin typeface="Microsoft Sans Serif"/>
                <a:cs typeface="Microsoft Sans Serif"/>
              </a:rPr>
              <a:t>e</a:t>
            </a:r>
            <a:r>
              <a:rPr sz="2800" spc="-15" dirty="0">
                <a:latin typeface="Microsoft Sans Serif"/>
                <a:cs typeface="Microsoft Sans Serif"/>
              </a:rPr>
              <a:t>d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80" dirty="0">
                <a:latin typeface="Microsoft Sans Serif"/>
                <a:cs typeface="Microsoft Sans Serif"/>
              </a:rPr>
              <a:t>most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o</a:t>
            </a:r>
            <a:r>
              <a:rPr sz="2800" spc="-10" dirty="0">
                <a:latin typeface="Microsoft Sans Serif"/>
                <a:cs typeface="Microsoft Sans Serif"/>
              </a:rPr>
              <a:t>ft</a:t>
            </a:r>
            <a:r>
              <a:rPr sz="2800" spc="-5" dirty="0">
                <a:latin typeface="Microsoft Sans Serif"/>
                <a:cs typeface="Microsoft Sans Serif"/>
              </a:rPr>
              <a:t>e</a:t>
            </a:r>
            <a:r>
              <a:rPr sz="2800" spc="-335" dirty="0">
                <a:latin typeface="Microsoft Sans Serif"/>
                <a:cs typeface="Microsoft Sans Serif"/>
              </a:rPr>
              <a:t>n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i</a:t>
            </a:r>
            <a:r>
              <a:rPr sz="2800" spc="-254" dirty="0">
                <a:latin typeface="Microsoft Sans Serif"/>
                <a:cs typeface="Microsoft Sans Serif"/>
              </a:rPr>
              <a:t>n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45" dirty="0">
                <a:latin typeface="Microsoft Sans Serif"/>
                <a:cs typeface="Microsoft Sans Serif"/>
              </a:rPr>
              <a:t>v</a:t>
            </a:r>
            <a:r>
              <a:rPr sz="2800" spc="-10" dirty="0">
                <a:latin typeface="Microsoft Sans Serif"/>
                <a:cs typeface="Microsoft Sans Serif"/>
              </a:rPr>
              <a:t>a</a:t>
            </a:r>
            <a:r>
              <a:rPr sz="2800" spc="-5" dirty="0">
                <a:latin typeface="Microsoft Sans Serif"/>
                <a:cs typeface="Microsoft Sans Serif"/>
              </a:rPr>
              <a:t>r</a:t>
            </a:r>
            <a:r>
              <a:rPr sz="2800" spc="-245" dirty="0">
                <a:latin typeface="Microsoft Sans Serif"/>
                <a:cs typeface="Microsoft Sans Serif"/>
              </a:rPr>
              <a:t>iou</a:t>
            </a:r>
            <a:r>
              <a:rPr sz="2800" spc="-270" dirty="0">
                <a:latin typeface="Microsoft Sans Serif"/>
                <a:cs typeface="Microsoft Sans Serif"/>
              </a:rPr>
              <a:t>s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229" dirty="0">
                <a:latin typeface="Microsoft Sans Serif"/>
                <a:cs typeface="Microsoft Sans Serif"/>
              </a:rPr>
              <a:t>c</a:t>
            </a:r>
            <a:r>
              <a:rPr sz="2800" spc="-250" dirty="0">
                <a:latin typeface="Microsoft Sans Serif"/>
                <a:cs typeface="Microsoft Sans Serif"/>
              </a:rPr>
              <a:t>o</a:t>
            </a:r>
            <a:r>
              <a:rPr sz="2800" spc="-190" dirty="0">
                <a:latin typeface="Microsoft Sans Serif"/>
                <a:cs typeface="Microsoft Sans Serif"/>
              </a:rPr>
              <a:t>mbination</a:t>
            </a:r>
            <a:r>
              <a:rPr sz="2800" spc="-204" dirty="0">
                <a:latin typeface="Microsoft Sans Serif"/>
                <a:cs typeface="Microsoft Sans Serif"/>
              </a:rPr>
              <a:t>s</a:t>
            </a:r>
            <a:r>
              <a:rPr sz="2800" spc="-165" dirty="0"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 marL="469900" marR="5715" indent="-457834">
              <a:lnSpc>
                <a:spcPct val="100000"/>
              </a:lnSpc>
              <a:spcBef>
                <a:spcPts val="2105"/>
              </a:spcBef>
              <a:buClr>
                <a:srgbClr val="005DA1"/>
              </a:buClr>
              <a:buFont typeface="Wingdings"/>
              <a:buChar char=""/>
              <a:tabLst>
                <a:tab pos="469900" algn="l"/>
                <a:tab pos="470534" algn="l"/>
                <a:tab pos="1407160" algn="l"/>
                <a:tab pos="1867535" algn="l"/>
                <a:tab pos="2449830" algn="l"/>
                <a:tab pos="3231515" algn="l"/>
                <a:tab pos="4505960" algn="l"/>
                <a:tab pos="6464935" algn="l"/>
                <a:tab pos="6924675" algn="l"/>
              </a:tabLst>
            </a:pPr>
            <a:r>
              <a:rPr sz="2800" spc="-495" dirty="0">
                <a:latin typeface="Microsoft Sans Serif"/>
                <a:cs typeface="Microsoft Sans Serif"/>
              </a:rPr>
              <a:t>T</a:t>
            </a:r>
            <a:r>
              <a:rPr sz="2800" spc="-155" dirty="0">
                <a:latin typeface="Microsoft Sans Serif"/>
                <a:cs typeface="Microsoft Sans Serif"/>
              </a:rPr>
              <a:t>hr</a:t>
            </a:r>
            <a:r>
              <a:rPr sz="2800" spc="-185" dirty="0">
                <a:latin typeface="Microsoft Sans Serif"/>
                <a:cs typeface="Microsoft Sans Serif"/>
              </a:rPr>
              <a:t>e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dirty="0">
                <a:latin typeface="Microsoft Sans Serif"/>
                <a:cs typeface="Microsoft Sans Serif"/>
              </a:rPr>
              <a:t>	o</a:t>
            </a:r>
            <a:r>
              <a:rPr sz="2800" spc="-5" dirty="0">
                <a:latin typeface="Microsoft Sans Serif"/>
                <a:cs typeface="Microsoft Sans Serif"/>
              </a:rPr>
              <a:t>f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20" dirty="0">
                <a:latin typeface="Microsoft Sans Serif"/>
                <a:cs typeface="Microsoft Sans Serif"/>
              </a:rPr>
              <a:t>t</a:t>
            </a:r>
            <a:r>
              <a:rPr sz="2800" spc="-250" dirty="0">
                <a:latin typeface="Microsoft Sans Serif"/>
                <a:cs typeface="Microsoft Sans Serif"/>
              </a:rPr>
              <a:t>he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280" dirty="0">
                <a:latin typeface="Microsoft Sans Serif"/>
                <a:cs typeface="Microsoft Sans Serif"/>
              </a:rPr>
              <a:t>most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315" dirty="0">
                <a:latin typeface="Microsoft Sans Serif"/>
                <a:cs typeface="Microsoft Sans Serif"/>
              </a:rPr>
              <a:t>c</a:t>
            </a:r>
            <a:r>
              <a:rPr sz="2800" spc="-320" dirty="0">
                <a:latin typeface="Microsoft Sans Serif"/>
                <a:cs typeface="Microsoft Sans Serif"/>
              </a:rPr>
              <a:t>ommon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229" dirty="0">
                <a:latin typeface="Microsoft Sans Serif"/>
                <a:cs typeface="Microsoft Sans Serif"/>
              </a:rPr>
              <a:t>c</a:t>
            </a:r>
            <a:r>
              <a:rPr sz="2800" spc="-250" dirty="0">
                <a:latin typeface="Microsoft Sans Serif"/>
                <a:cs typeface="Microsoft Sans Serif"/>
              </a:rPr>
              <a:t>o</a:t>
            </a:r>
            <a:r>
              <a:rPr sz="2800" spc="-190" dirty="0">
                <a:latin typeface="Microsoft Sans Serif"/>
                <a:cs typeface="Microsoft Sans Serif"/>
              </a:rPr>
              <a:t>mbinations</a:t>
            </a:r>
            <a:r>
              <a:rPr sz="2800" dirty="0">
                <a:latin typeface="Microsoft Sans Serif"/>
                <a:cs typeface="Microsoft Sans Serif"/>
              </a:rPr>
              <a:t>	o</a:t>
            </a:r>
            <a:r>
              <a:rPr sz="2800" spc="-5" dirty="0">
                <a:latin typeface="Microsoft Sans Serif"/>
                <a:cs typeface="Microsoft Sans Serif"/>
              </a:rPr>
              <a:t>f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20" dirty="0">
                <a:latin typeface="Microsoft Sans Serif"/>
                <a:cs typeface="Microsoft Sans Serif"/>
              </a:rPr>
              <a:t>dil</a:t>
            </a:r>
            <a:r>
              <a:rPr sz="2800" spc="-25" dirty="0">
                <a:latin typeface="Microsoft Sans Serif"/>
                <a:cs typeface="Microsoft Sans Serif"/>
              </a:rPr>
              <a:t>a</a:t>
            </a:r>
            <a:r>
              <a:rPr sz="2800" spc="-50" dirty="0">
                <a:latin typeface="Microsoft Sans Serif"/>
                <a:cs typeface="Microsoft Sans Serif"/>
              </a:rPr>
              <a:t>ti</a:t>
            </a:r>
            <a:r>
              <a:rPr sz="2800" spc="-100" dirty="0">
                <a:latin typeface="Microsoft Sans Serif"/>
                <a:cs typeface="Microsoft Sans Serif"/>
              </a:rPr>
              <a:t>o</a:t>
            </a:r>
            <a:r>
              <a:rPr sz="2800" spc="-220" dirty="0">
                <a:latin typeface="Microsoft Sans Serif"/>
                <a:cs typeface="Microsoft Sans Serif"/>
              </a:rPr>
              <a:t>n  </a:t>
            </a:r>
            <a:r>
              <a:rPr sz="2800" spc="-120" dirty="0">
                <a:latin typeface="Microsoft Sans Serif"/>
                <a:cs typeface="Microsoft Sans Serif"/>
              </a:rPr>
              <a:t>and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95" dirty="0">
                <a:latin typeface="Microsoft Sans Serif"/>
                <a:cs typeface="Microsoft Sans Serif"/>
              </a:rPr>
              <a:t>erosion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latin typeface="Microsoft Sans Serif"/>
                <a:cs typeface="Microsoft Sans Serif"/>
              </a:rPr>
              <a:t>are</a:t>
            </a:r>
            <a:endParaRPr sz="2800">
              <a:latin typeface="Microsoft Sans Serif"/>
              <a:cs typeface="Microsoft Sans Serif"/>
            </a:endParaRPr>
          </a:p>
          <a:p>
            <a:pPr marL="1451610" lvl="1" indent="-719455">
              <a:lnSpc>
                <a:spcPct val="100000"/>
              </a:lnSpc>
              <a:spcBef>
                <a:spcPts val="2100"/>
              </a:spcBef>
              <a:buClr>
                <a:srgbClr val="93B6D2"/>
              </a:buClr>
              <a:buSzPct val="119642"/>
              <a:buFont typeface="Wingdings"/>
              <a:buChar char=""/>
              <a:tabLst>
                <a:tab pos="1450975" algn="l"/>
                <a:tab pos="1451610" algn="l"/>
              </a:tabLst>
            </a:pPr>
            <a:r>
              <a:rPr sz="2800" spc="-130" dirty="0">
                <a:latin typeface="Microsoft Sans Serif"/>
                <a:cs typeface="Microsoft Sans Serif"/>
              </a:rPr>
              <a:t>Opening</a:t>
            </a:r>
            <a:endParaRPr sz="2800">
              <a:latin typeface="Microsoft Sans Serif"/>
              <a:cs typeface="Microsoft Sans Serif"/>
            </a:endParaRPr>
          </a:p>
          <a:p>
            <a:pPr marL="1451610" lvl="1" indent="-719455">
              <a:lnSpc>
                <a:spcPct val="100000"/>
              </a:lnSpc>
              <a:spcBef>
                <a:spcPts val="2100"/>
              </a:spcBef>
              <a:buClr>
                <a:srgbClr val="93B6D2"/>
              </a:buClr>
              <a:buSzPct val="119642"/>
              <a:buFont typeface="Wingdings"/>
              <a:buChar char=""/>
              <a:tabLst>
                <a:tab pos="1450975" algn="l"/>
                <a:tab pos="1451610" algn="l"/>
              </a:tabLst>
            </a:pPr>
            <a:r>
              <a:rPr sz="2800" spc="-195" dirty="0">
                <a:latin typeface="Microsoft Sans Serif"/>
                <a:cs typeface="Microsoft Sans Serif"/>
              </a:rPr>
              <a:t>Closing</a:t>
            </a:r>
            <a:endParaRPr sz="2800">
              <a:latin typeface="Microsoft Sans Serif"/>
              <a:cs typeface="Microsoft Sans Serif"/>
            </a:endParaRPr>
          </a:p>
          <a:p>
            <a:pPr marL="1451610" lvl="1" indent="-719455">
              <a:lnSpc>
                <a:spcPct val="100000"/>
              </a:lnSpc>
              <a:spcBef>
                <a:spcPts val="2105"/>
              </a:spcBef>
              <a:buClr>
                <a:srgbClr val="93B6D2"/>
              </a:buClr>
              <a:buSzPct val="119642"/>
              <a:buFont typeface="Wingdings"/>
              <a:buChar char=""/>
              <a:tabLst>
                <a:tab pos="1450975" algn="l"/>
                <a:tab pos="1451610" algn="l"/>
              </a:tabLst>
            </a:pPr>
            <a:r>
              <a:rPr sz="2800" spc="-190" dirty="0">
                <a:latin typeface="Microsoft Sans Serif"/>
                <a:cs typeface="Microsoft Sans Serif"/>
              </a:rPr>
              <a:t>Hit-or-miss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transformation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535940" y="1325933"/>
            <a:ext cx="7361555" cy="4864024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160"/>
              </a:spcBef>
            </a:pPr>
            <a:r>
              <a:rPr sz="2800" b="1" spc="-195" dirty="0">
                <a:solidFill>
                  <a:srgbClr val="C00000"/>
                </a:solidFill>
                <a:latin typeface="Arial"/>
                <a:cs typeface="Arial"/>
              </a:rPr>
              <a:t>Open</a:t>
            </a:r>
            <a:r>
              <a:rPr sz="2800" b="1" spc="-8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800" b="1" spc="-229" dirty="0">
                <a:solidFill>
                  <a:srgbClr val="C00000"/>
                </a:solidFill>
                <a:latin typeface="Arial"/>
                <a:cs typeface="Arial"/>
              </a:rPr>
              <a:t>ng</a:t>
            </a:r>
            <a:r>
              <a:rPr sz="28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210" dirty="0">
                <a:solidFill>
                  <a:srgbClr val="005DA1"/>
                </a:solidFill>
                <a:latin typeface="Arial"/>
                <a:cs typeface="Arial"/>
              </a:rPr>
              <a:t>is</a:t>
            </a:r>
            <a:r>
              <a:rPr sz="2800" b="1" spc="-30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800" b="1" spc="-220" dirty="0">
                <a:solidFill>
                  <a:srgbClr val="005DA1"/>
                </a:solidFill>
                <a:latin typeface="Arial"/>
                <a:cs typeface="Arial"/>
              </a:rPr>
              <a:t>erosion</a:t>
            </a:r>
            <a:r>
              <a:rPr sz="2800" b="1" spc="-35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800" b="1" spc="-80" dirty="0">
                <a:solidFill>
                  <a:srgbClr val="005DA1"/>
                </a:solidFill>
                <a:latin typeface="Arial"/>
                <a:cs typeface="Arial"/>
              </a:rPr>
              <a:t>f</a:t>
            </a:r>
            <a:r>
              <a:rPr sz="2800" b="1" spc="-125" dirty="0">
                <a:solidFill>
                  <a:srgbClr val="005DA1"/>
                </a:solidFill>
                <a:latin typeface="Arial"/>
                <a:cs typeface="Arial"/>
              </a:rPr>
              <a:t>ol</a:t>
            </a:r>
            <a:r>
              <a:rPr sz="2800" b="1" spc="-75" dirty="0">
                <a:solidFill>
                  <a:srgbClr val="005DA1"/>
                </a:solidFill>
                <a:latin typeface="Arial"/>
                <a:cs typeface="Arial"/>
              </a:rPr>
              <a:t>l</a:t>
            </a:r>
            <a:r>
              <a:rPr sz="2800" b="1" spc="-290" dirty="0">
                <a:solidFill>
                  <a:srgbClr val="005DA1"/>
                </a:solidFill>
                <a:latin typeface="Arial"/>
                <a:cs typeface="Arial"/>
              </a:rPr>
              <a:t>o</a:t>
            </a:r>
            <a:r>
              <a:rPr sz="2800" b="1" spc="-135" dirty="0">
                <a:solidFill>
                  <a:srgbClr val="005DA1"/>
                </a:solidFill>
                <a:latin typeface="Arial"/>
                <a:cs typeface="Arial"/>
              </a:rPr>
              <a:t>wed</a:t>
            </a:r>
            <a:r>
              <a:rPr sz="2800" b="1" spc="-55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800" b="1" spc="-290" dirty="0">
                <a:solidFill>
                  <a:srgbClr val="005DA1"/>
                </a:solidFill>
                <a:latin typeface="Arial"/>
                <a:cs typeface="Arial"/>
              </a:rPr>
              <a:t>b</a:t>
            </a:r>
            <a:r>
              <a:rPr sz="2800" b="1" spc="-75" dirty="0">
                <a:solidFill>
                  <a:srgbClr val="005DA1"/>
                </a:solidFill>
                <a:latin typeface="Arial"/>
                <a:cs typeface="Arial"/>
              </a:rPr>
              <a:t>y</a:t>
            </a:r>
            <a:r>
              <a:rPr sz="2800" b="1" spc="-25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800" b="1" spc="-125" dirty="0" smtClean="0">
                <a:solidFill>
                  <a:srgbClr val="005DA1"/>
                </a:solidFill>
                <a:latin typeface="Arial"/>
                <a:cs typeface="Arial"/>
              </a:rPr>
              <a:t>di</a:t>
            </a:r>
            <a:r>
              <a:rPr sz="2800" b="1" spc="-75" dirty="0" smtClean="0">
                <a:solidFill>
                  <a:srgbClr val="005DA1"/>
                </a:solidFill>
                <a:latin typeface="Arial"/>
                <a:cs typeface="Arial"/>
              </a:rPr>
              <a:t>l</a:t>
            </a:r>
            <a:r>
              <a:rPr sz="2800" b="1" spc="-30" dirty="0" smtClean="0">
                <a:solidFill>
                  <a:srgbClr val="005DA1"/>
                </a:solidFill>
                <a:latin typeface="Arial"/>
                <a:cs typeface="Arial"/>
              </a:rPr>
              <a:t>a</a:t>
            </a:r>
            <a:r>
              <a:rPr sz="2800" b="1" spc="-140" dirty="0" smtClean="0">
                <a:solidFill>
                  <a:srgbClr val="005DA1"/>
                </a:solidFill>
                <a:latin typeface="Arial"/>
                <a:cs typeface="Arial"/>
              </a:rPr>
              <a:t>t</a:t>
            </a:r>
            <a:r>
              <a:rPr sz="2800" b="1" spc="-114" dirty="0" smtClean="0">
                <a:solidFill>
                  <a:srgbClr val="005DA1"/>
                </a:solidFill>
                <a:latin typeface="Arial"/>
                <a:cs typeface="Arial"/>
              </a:rPr>
              <a:t>i</a:t>
            </a:r>
            <a:r>
              <a:rPr sz="2800" b="1" spc="-229" dirty="0" smtClean="0">
                <a:solidFill>
                  <a:srgbClr val="005DA1"/>
                </a:solidFill>
                <a:latin typeface="Arial"/>
                <a:cs typeface="Arial"/>
              </a:rPr>
              <a:t>on</a:t>
            </a:r>
            <a:endParaRPr sz="2800" dirty="0" smtClean="0">
              <a:latin typeface="Arial"/>
              <a:cs typeface="Arial"/>
            </a:endParaRPr>
          </a:p>
          <a:p>
            <a:pPr marL="958215" marR="5080">
              <a:lnSpc>
                <a:spcPct val="124400"/>
              </a:lnSpc>
              <a:spcBef>
                <a:spcPts val="235"/>
              </a:spcBef>
              <a:tabLst>
                <a:tab pos="2575560" algn="l"/>
              </a:tabLst>
            </a:pPr>
            <a:r>
              <a:rPr sz="2750" spc="-15" dirty="0" smtClean="0">
                <a:latin typeface="Times New Roman"/>
                <a:cs typeface="Times New Roman"/>
              </a:rPr>
              <a:t>The</a:t>
            </a:r>
            <a:r>
              <a:rPr sz="2750" spc="-40" dirty="0" smtClean="0">
                <a:latin typeface="Times New Roman"/>
                <a:cs typeface="Times New Roman"/>
              </a:rPr>
              <a:t> </a:t>
            </a:r>
            <a:r>
              <a:rPr sz="2750" spc="-30" dirty="0" smtClean="0">
                <a:latin typeface="Times New Roman"/>
                <a:cs typeface="Times New Roman"/>
              </a:rPr>
              <a:t>opening</a:t>
            </a:r>
            <a:r>
              <a:rPr sz="2750" spc="-15" dirty="0" smtClean="0">
                <a:latin typeface="Times New Roman"/>
                <a:cs typeface="Times New Roman"/>
              </a:rPr>
              <a:t> </a:t>
            </a:r>
            <a:r>
              <a:rPr sz="2750" spc="-25" dirty="0" smtClean="0">
                <a:latin typeface="Times New Roman"/>
                <a:cs typeface="Times New Roman"/>
              </a:rPr>
              <a:t>of </a:t>
            </a:r>
            <a:r>
              <a:rPr sz="2750" spc="-30" dirty="0" smtClean="0">
                <a:latin typeface="Times New Roman"/>
                <a:cs typeface="Times New Roman"/>
              </a:rPr>
              <a:t>set</a:t>
            </a:r>
            <a:r>
              <a:rPr sz="2750" spc="-5" dirty="0" smtClean="0">
                <a:latin typeface="Times New Roman"/>
                <a:cs typeface="Times New Roman"/>
              </a:rPr>
              <a:t> </a:t>
            </a:r>
            <a:r>
              <a:rPr sz="2750" i="1" spc="-15" dirty="0" smtClean="0">
                <a:latin typeface="Times New Roman"/>
                <a:cs typeface="Times New Roman"/>
              </a:rPr>
              <a:t>A</a:t>
            </a:r>
            <a:r>
              <a:rPr sz="2750" i="1" spc="10" dirty="0" smtClean="0">
                <a:latin typeface="Times New Roman"/>
                <a:cs typeface="Times New Roman"/>
              </a:rPr>
              <a:t> </a:t>
            </a:r>
            <a:r>
              <a:rPr sz="2750" spc="-25" dirty="0" smtClean="0">
                <a:latin typeface="Times New Roman"/>
                <a:cs typeface="Times New Roman"/>
              </a:rPr>
              <a:t>by</a:t>
            </a:r>
            <a:r>
              <a:rPr sz="2750" spc="-100" dirty="0" smtClean="0">
                <a:latin typeface="Times New Roman"/>
                <a:cs typeface="Times New Roman"/>
              </a:rPr>
              <a:t> </a:t>
            </a:r>
            <a:r>
              <a:rPr sz="2750" spc="-25" dirty="0" smtClean="0">
                <a:latin typeface="Times New Roman"/>
                <a:cs typeface="Times New Roman"/>
              </a:rPr>
              <a:t>structuring</a:t>
            </a:r>
            <a:r>
              <a:rPr sz="2750" spc="-15" dirty="0" smtClean="0">
                <a:latin typeface="Times New Roman"/>
                <a:cs typeface="Times New Roman"/>
              </a:rPr>
              <a:t> </a:t>
            </a:r>
            <a:r>
              <a:rPr sz="2750" spc="-45" dirty="0" smtClean="0">
                <a:latin typeface="Times New Roman"/>
                <a:cs typeface="Times New Roman"/>
              </a:rPr>
              <a:t>element</a:t>
            </a:r>
            <a:r>
              <a:rPr sz="2750" spc="-10" dirty="0" smtClean="0">
                <a:latin typeface="Times New Roman"/>
                <a:cs typeface="Times New Roman"/>
              </a:rPr>
              <a:t> </a:t>
            </a:r>
            <a:r>
              <a:rPr sz="2750" i="1" spc="-5" dirty="0" smtClean="0">
                <a:latin typeface="Times New Roman"/>
                <a:cs typeface="Times New Roman"/>
              </a:rPr>
              <a:t>B</a:t>
            </a:r>
            <a:r>
              <a:rPr sz="2750" spc="-5" dirty="0" smtClean="0">
                <a:latin typeface="Times New Roman"/>
                <a:cs typeface="Times New Roman"/>
              </a:rPr>
              <a:t>, </a:t>
            </a:r>
            <a:r>
              <a:rPr sz="2750" spc="-675" dirty="0" smtClean="0">
                <a:latin typeface="Times New Roman"/>
                <a:cs typeface="Times New Roman"/>
              </a:rPr>
              <a:t> </a:t>
            </a:r>
            <a:r>
              <a:rPr sz="2750" spc="-30" dirty="0" smtClean="0">
                <a:latin typeface="Times New Roman"/>
                <a:cs typeface="Times New Roman"/>
              </a:rPr>
              <a:t>denoted</a:t>
            </a:r>
            <a:r>
              <a:rPr sz="2750" spc="-20" dirty="0" smtClean="0">
                <a:latin typeface="Times New Roman"/>
                <a:cs typeface="Times New Roman"/>
              </a:rPr>
              <a:t> </a:t>
            </a:r>
            <a:r>
              <a:rPr sz="2750" i="1" spc="-15" dirty="0" smtClean="0">
                <a:latin typeface="Times New Roman"/>
                <a:cs typeface="Times New Roman"/>
              </a:rPr>
              <a:t>A</a:t>
            </a:r>
            <a:r>
              <a:rPr lang="en-IN" sz="2750" i="1" spc="-15" dirty="0" smtClean="0">
                <a:latin typeface="Times New Roman"/>
                <a:cs typeface="Times New Roman"/>
              </a:rPr>
              <a:t> </a:t>
            </a:r>
            <a:r>
              <a:rPr lang="en-IN" sz="3600" i="1" spc="-15" dirty="0" smtClean="0">
                <a:latin typeface="Times New Roman"/>
                <a:cs typeface="Times New Roman"/>
              </a:rPr>
              <a:t> </a:t>
            </a:r>
            <a:r>
              <a:rPr sz="2750" i="1" spc="-5" dirty="0" smtClean="0">
                <a:latin typeface="Times New Roman"/>
                <a:cs typeface="Times New Roman"/>
              </a:rPr>
              <a:t>B</a:t>
            </a:r>
            <a:r>
              <a:rPr sz="2750" spc="-5" dirty="0" smtClean="0">
                <a:latin typeface="Times New Roman"/>
                <a:cs typeface="Times New Roman"/>
              </a:rPr>
              <a:t>,</a:t>
            </a:r>
            <a:r>
              <a:rPr sz="2750" spc="-20" dirty="0" smtClean="0">
                <a:latin typeface="Times New Roman"/>
                <a:cs typeface="Times New Roman"/>
              </a:rPr>
              <a:t> </a:t>
            </a:r>
            <a:r>
              <a:rPr sz="2750" spc="-10" dirty="0" smtClean="0">
                <a:latin typeface="Times New Roman"/>
                <a:cs typeface="Times New Roman"/>
              </a:rPr>
              <a:t>is</a:t>
            </a:r>
            <a:r>
              <a:rPr sz="2750" spc="-25" dirty="0" smtClean="0">
                <a:latin typeface="Times New Roman"/>
                <a:cs typeface="Times New Roman"/>
              </a:rPr>
              <a:t> </a:t>
            </a:r>
            <a:r>
              <a:rPr sz="2750" spc="-30" dirty="0" smtClean="0">
                <a:latin typeface="Times New Roman"/>
                <a:cs typeface="Times New Roman"/>
              </a:rPr>
              <a:t>defined</a:t>
            </a:r>
            <a:r>
              <a:rPr sz="2750" spc="-20" dirty="0" smtClean="0">
                <a:latin typeface="Times New Roman"/>
                <a:cs typeface="Times New Roman"/>
              </a:rPr>
              <a:t> </a:t>
            </a:r>
            <a:r>
              <a:rPr sz="2750" spc="-30" dirty="0" smtClean="0">
                <a:latin typeface="Times New Roman"/>
                <a:cs typeface="Times New Roman"/>
              </a:rPr>
              <a:t>as</a:t>
            </a:r>
            <a:endParaRPr sz="275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b="1" spc="-210" dirty="0">
                <a:solidFill>
                  <a:srgbClr val="6F2F9F"/>
                </a:solidFill>
                <a:latin typeface="Arial"/>
                <a:cs typeface="Arial"/>
              </a:rPr>
              <a:t>Opening</a:t>
            </a:r>
            <a:endParaRPr sz="3200" dirty="0">
              <a:latin typeface="Arial"/>
              <a:cs typeface="Arial"/>
            </a:endParaRPr>
          </a:p>
          <a:p>
            <a:pPr marL="552450" marR="429259">
              <a:lnSpc>
                <a:spcPct val="100000"/>
              </a:lnSpc>
              <a:spcBef>
                <a:spcPts val="15"/>
              </a:spcBef>
            </a:pPr>
            <a:r>
              <a:rPr sz="2800" spc="-110" dirty="0">
                <a:latin typeface="Microsoft Sans Serif"/>
                <a:cs typeface="Microsoft Sans Serif"/>
              </a:rPr>
              <a:t>G</a:t>
            </a:r>
            <a:r>
              <a:rPr sz="2800" spc="-75" dirty="0">
                <a:latin typeface="Microsoft Sans Serif"/>
                <a:cs typeface="Microsoft Sans Serif"/>
              </a:rPr>
              <a:t>e</a:t>
            </a:r>
            <a:r>
              <a:rPr sz="2800" spc="-190" dirty="0">
                <a:latin typeface="Microsoft Sans Serif"/>
                <a:cs typeface="Microsoft Sans Serif"/>
              </a:rPr>
              <a:t>ne</a:t>
            </a:r>
            <a:r>
              <a:rPr sz="2800" spc="-130" dirty="0">
                <a:latin typeface="Microsoft Sans Serif"/>
                <a:cs typeface="Microsoft Sans Serif"/>
              </a:rPr>
              <a:t>r</a:t>
            </a:r>
            <a:r>
              <a:rPr sz="2800" spc="-20" dirty="0">
                <a:latin typeface="Microsoft Sans Serif"/>
                <a:cs typeface="Microsoft Sans Serif"/>
              </a:rPr>
              <a:t>ally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54" dirty="0">
                <a:latin typeface="Microsoft Sans Serif"/>
                <a:cs typeface="Microsoft Sans Serif"/>
              </a:rPr>
              <a:t>smoothe</a:t>
            </a:r>
            <a:r>
              <a:rPr sz="2800" spc="-470" dirty="0">
                <a:latin typeface="Microsoft Sans Serif"/>
                <a:cs typeface="Microsoft Sans Serif"/>
              </a:rPr>
              <a:t>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29" dirty="0">
                <a:latin typeface="Microsoft Sans Serif"/>
                <a:cs typeface="Microsoft Sans Serif"/>
              </a:rPr>
              <a:t>c</a:t>
            </a:r>
            <a:r>
              <a:rPr sz="2800" spc="-250" dirty="0">
                <a:latin typeface="Microsoft Sans Serif"/>
                <a:cs typeface="Microsoft Sans Serif"/>
              </a:rPr>
              <a:t>o</a:t>
            </a:r>
            <a:r>
              <a:rPr sz="2800" spc="-220" dirty="0">
                <a:latin typeface="Microsoft Sans Serif"/>
                <a:cs typeface="Microsoft Sans Serif"/>
              </a:rPr>
              <a:t>ntours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of</a:t>
            </a:r>
            <a:r>
              <a:rPr sz="2800" spc="114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an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o</a:t>
            </a:r>
            <a:r>
              <a:rPr sz="2800" spc="-85" dirty="0">
                <a:latin typeface="Microsoft Sans Serif"/>
                <a:cs typeface="Microsoft Sans Serif"/>
              </a:rPr>
              <a:t>b</a:t>
            </a:r>
            <a:r>
              <a:rPr sz="2800" spc="-165" dirty="0">
                <a:latin typeface="Microsoft Sans Serif"/>
                <a:cs typeface="Microsoft Sans Serif"/>
              </a:rPr>
              <a:t>je</a:t>
            </a:r>
            <a:r>
              <a:rPr sz="2800" spc="-200" dirty="0">
                <a:latin typeface="Microsoft Sans Serif"/>
                <a:cs typeface="Microsoft Sans Serif"/>
              </a:rPr>
              <a:t>c</a:t>
            </a:r>
            <a:r>
              <a:rPr sz="2800" spc="-20" dirty="0">
                <a:latin typeface="Microsoft Sans Serif"/>
                <a:cs typeface="Microsoft Sans Serif"/>
              </a:rPr>
              <a:t>t  </a:t>
            </a:r>
            <a:r>
              <a:rPr sz="2800" spc="-315" dirty="0">
                <a:latin typeface="Microsoft Sans Serif"/>
                <a:cs typeface="Microsoft Sans Serif"/>
              </a:rPr>
              <a:t>B</a:t>
            </a:r>
            <a:r>
              <a:rPr sz="2800" spc="-155" dirty="0">
                <a:latin typeface="Microsoft Sans Serif"/>
                <a:cs typeface="Microsoft Sans Serif"/>
              </a:rPr>
              <a:t>r</a:t>
            </a:r>
            <a:r>
              <a:rPr sz="2800" spc="-90" dirty="0">
                <a:latin typeface="Microsoft Sans Serif"/>
                <a:cs typeface="Microsoft Sans Serif"/>
              </a:rPr>
              <a:t>e</a:t>
            </a:r>
            <a:r>
              <a:rPr sz="2800" spc="-85" dirty="0">
                <a:latin typeface="Microsoft Sans Serif"/>
                <a:cs typeface="Microsoft Sans Serif"/>
              </a:rPr>
              <a:t>a</a:t>
            </a:r>
            <a:r>
              <a:rPr sz="2800" spc="-325" dirty="0">
                <a:latin typeface="Microsoft Sans Serif"/>
                <a:cs typeface="Microsoft Sans Serif"/>
              </a:rPr>
              <a:t>ks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na</a:t>
            </a:r>
            <a:r>
              <a:rPr sz="2800" spc="-80" dirty="0">
                <a:latin typeface="Microsoft Sans Serif"/>
                <a:cs typeface="Microsoft Sans Serif"/>
              </a:rPr>
              <a:t>r</a:t>
            </a:r>
            <a:r>
              <a:rPr sz="2800" spc="-65" dirty="0">
                <a:latin typeface="Microsoft Sans Serif"/>
                <a:cs typeface="Microsoft Sans Serif"/>
              </a:rPr>
              <a:t>r</a:t>
            </a:r>
            <a:r>
              <a:rPr sz="2800" spc="-240" dirty="0">
                <a:latin typeface="Microsoft Sans Serif"/>
                <a:cs typeface="Microsoft Sans Serif"/>
              </a:rPr>
              <a:t>o</a:t>
            </a:r>
            <a:r>
              <a:rPr sz="2800" spc="-160" dirty="0">
                <a:latin typeface="Microsoft Sans Serif"/>
                <a:cs typeface="Microsoft Sans Serif"/>
              </a:rPr>
              <a:t>w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stri</a:t>
            </a:r>
            <a:r>
              <a:rPr sz="2800" spc="-155" dirty="0">
                <a:latin typeface="Microsoft Sans Serif"/>
                <a:cs typeface="Microsoft Sans Serif"/>
              </a:rPr>
              <a:t>p</a:t>
            </a:r>
            <a:r>
              <a:rPr sz="2800" spc="-470" dirty="0">
                <a:latin typeface="Microsoft Sans Serif"/>
                <a:cs typeface="Microsoft Sans Serif"/>
              </a:rPr>
              <a:t>s</a:t>
            </a:r>
            <a:endParaRPr sz="2800" dirty="0">
              <a:latin typeface="Microsoft Sans Serif"/>
              <a:cs typeface="Microsoft Sans Serif"/>
            </a:endParaRPr>
          </a:p>
          <a:p>
            <a:pPr marL="552450">
              <a:lnSpc>
                <a:spcPct val="100000"/>
              </a:lnSpc>
              <a:spcBef>
                <a:spcPts val="5"/>
              </a:spcBef>
            </a:pPr>
            <a:r>
              <a:rPr lang="en-IN" sz="2800" spc="-220" dirty="0" smtClean="0">
                <a:latin typeface="Microsoft Sans Serif"/>
                <a:cs typeface="Microsoft Sans Serif"/>
              </a:rPr>
              <a:t>Eliminates thin </a:t>
            </a:r>
            <a:r>
              <a:rPr lang="en-IN" sz="2800" spc="-220" dirty="0" err="1" smtClean="0">
                <a:latin typeface="Microsoft Sans Serif"/>
                <a:cs typeface="Microsoft Sans Serif"/>
              </a:rPr>
              <a:t>protusions</a:t>
            </a:r>
            <a:endParaRPr sz="2800" dirty="0">
              <a:latin typeface="Microsoft Sans Serif"/>
              <a:cs typeface="Microsoft Sans Serif"/>
            </a:endParaRPr>
          </a:p>
          <a:p>
            <a:pPr marL="552450">
              <a:lnSpc>
                <a:spcPct val="100000"/>
              </a:lnSpc>
            </a:pPr>
            <a:r>
              <a:rPr lang="en-IN" sz="2800" spc="-100" dirty="0" smtClean="0">
                <a:latin typeface="Microsoft Sans Serif"/>
                <a:cs typeface="Microsoft Sans Serif"/>
              </a:rPr>
              <a:t>It is less destructive than Erosion</a:t>
            </a:r>
            <a:endParaRPr sz="2800" dirty="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204088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310" dirty="0">
                <a:solidFill>
                  <a:srgbClr val="003399"/>
                </a:solidFill>
                <a:latin typeface="Arial"/>
                <a:cs typeface="Arial"/>
              </a:rPr>
              <a:t>Op</a:t>
            </a:r>
            <a:r>
              <a:rPr sz="4400" i="0" spc="-23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400" i="0" spc="-285" dirty="0">
                <a:solidFill>
                  <a:srgbClr val="003399"/>
                </a:solidFill>
                <a:latin typeface="Arial"/>
                <a:cs typeface="Arial"/>
              </a:rPr>
              <a:t>ning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9455" y="2515235"/>
            <a:ext cx="1371413" cy="5445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87219" y="3133347"/>
            <a:ext cx="3643200" cy="37444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877313" y="3051432"/>
            <a:ext cx="3677920" cy="596265"/>
          </a:xfrm>
          <a:custGeom>
            <a:avLst/>
            <a:gdLst/>
            <a:ahLst/>
            <a:cxnLst/>
            <a:rect l="l" t="t" r="r" b="b"/>
            <a:pathLst>
              <a:path w="3677920" h="596264">
                <a:moveTo>
                  <a:pt x="0" y="595884"/>
                </a:moveTo>
                <a:lnTo>
                  <a:pt x="3677411" y="595884"/>
                </a:lnTo>
                <a:lnTo>
                  <a:pt x="3677411" y="0"/>
                </a:lnTo>
                <a:lnTo>
                  <a:pt x="0" y="0"/>
                </a:lnTo>
                <a:lnTo>
                  <a:pt x="0" y="595884"/>
                </a:lnTo>
                <a:close/>
              </a:path>
            </a:pathLst>
          </a:custGeom>
          <a:ln w="19811">
            <a:solidFill>
              <a:srgbClr val="7AA7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254" y="4048223"/>
            <a:ext cx="1457911" cy="37331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8640" y="4520184"/>
            <a:ext cx="240792" cy="2484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8640" y="4946903"/>
            <a:ext cx="240792" cy="2484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8640" y="5373623"/>
            <a:ext cx="240792" cy="2484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8640" y="5800344"/>
            <a:ext cx="240792" cy="248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0947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740" dirty="0">
                <a:solidFill>
                  <a:srgbClr val="003399"/>
                </a:solidFill>
                <a:latin typeface="Arial"/>
                <a:cs typeface="Arial"/>
              </a:rPr>
              <a:t>R</a:t>
            </a:r>
            <a:r>
              <a:rPr sz="4400" i="0" spc="-290" dirty="0">
                <a:solidFill>
                  <a:srgbClr val="003399"/>
                </a:solidFill>
                <a:latin typeface="Arial"/>
                <a:cs typeface="Arial"/>
              </a:rPr>
              <a:t>eflection</a:t>
            </a:r>
            <a:r>
              <a:rPr sz="4400" i="0" spc="-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275" dirty="0">
                <a:solidFill>
                  <a:srgbClr val="003399"/>
                </a:solidFill>
                <a:latin typeface="Arial"/>
                <a:cs typeface="Arial"/>
              </a:rPr>
              <a:t>and</a:t>
            </a:r>
            <a:r>
              <a:rPr sz="4400" i="0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655" dirty="0">
                <a:solidFill>
                  <a:srgbClr val="003399"/>
                </a:solidFill>
                <a:latin typeface="Arial"/>
                <a:cs typeface="Arial"/>
              </a:rPr>
              <a:t>T</a:t>
            </a:r>
            <a:r>
              <a:rPr sz="4400" i="0" spc="-290" dirty="0">
                <a:solidFill>
                  <a:srgbClr val="003399"/>
                </a:solidFill>
                <a:latin typeface="Arial"/>
                <a:cs typeface="Arial"/>
              </a:rPr>
              <a:t>r</a:t>
            </a:r>
            <a:r>
              <a:rPr sz="4400" i="0" spc="-355" dirty="0">
                <a:solidFill>
                  <a:srgbClr val="003399"/>
                </a:solidFill>
                <a:latin typeface="Arial"/>
                <a:cs typeface="Arial"/>
              </a:rPr>
              <a:t>an</a:t>
            </a:r>
            <a:r>
              <a:rPr sz="4400" i="0" spc="-335" dirty="0">
                <a:solidFill>
                  <a:srgbClr val="003399"/>
                </a:solidFill>
                <a:latin typeface="Arial"/>
                <a:cs typeface="Arial"/>
              </a:rPr>
              <a:t>s</a:t>
            </a:r>
            <a:r>
              <a:rPr sz="4400" i="0" spc="-70" dirty="0">
                <a:solidFill>
                  <a:srgbClr val="003399"/>
                </a:solidFill>
                <a:latin typeface="Arial"/>
                <a:cs typeface="Arial"/>
              </a:rPr>
              <a:t>l</a:t>
            </a:r>
            <a:r>
              <a:rPr sz="4400" i="0" spc="-55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i="0" spc="-275" dirty="0">
                <a:solidFill>
                  <a:srgbClr val="003399"/>
                </a:solidFill>
                <a:latin typeface="Arial"/>
                <a:cs typeface="Arial"/>
              </a:rPr>
              <a:t>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2740" y="4022216"/>
            <a:ext cx="7592059" cy="1689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1310" indent="-283845">
              <a:lnSpc>
                <a:spcPts val="3165"/>
              </a:lnSpc>
              <a:spcBef>
                <a:spcPts val="95"/>
              </a:spcBef>
              <a:buClr>
                <a:srgbClr val="93B6D2"/>
              </a:buClr>
              <a:buSzPct val="80357"/>
              <a:buFont typeface="Segoe UI Symbol"/>
              <a:buChar char="⚫"/>
              <a:tabLst>
                <a:tab pos="321945" algn="l"/>
              </a:tabLst>
            </a:pPr>
            <a:r>
              <a:rPr sz="2800" b="1" spc="-190" dirty="0">
                <a:latin typeface="Arial"/>
                <a:cs typeface="Arial"/>
              </a:rPr>
              <a:t>Translation</a:t>
            </a:r>
            <a:endParaRPr sz="2800">
              <a:latin typeface="Arial"/>
              <a:cs typeface="Arial"/>
            </a:endParaRPr>
          </a:p>
          <a:p>
            <a:pPr marL="285750">
              <a:lnSpc>
                <a:spcPts val="2685"/>
              </a:lnSpc>
            </a:pPr>
            <a:r>
              <a:rPr sz="2400" spc="10" dirty="0">
                <a:latin typeface="Times New Roman"/>
                <a:cs typeface="Times New Roman"/>
              </a:rPr>
              <a:t>The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translation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spc="20" dirty="0">
                <a:latin typeface="Times New Roman"/>
                <a:cs typeface="Times New Roman"/>
              </a:rPr>
              <a:t>B</a:t>
            </a:r>
            <a:r>
              <a:rPr sz="2400" i="1" spc="1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by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point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spc="15" dirty="0">
                <a:latin typeface="Times New Roman"/>
                <a:cs typeface="Times New Roman"/>
              </a:rPr>
              <a:t>z </a:t>
            </a:r>
            <a:r>
              <a:rPr sz="2400" spc="20" dirty="0">
                <a:latin typeface="Symbol"/>
                <a:cs typeface="Symbol"/>
              </a:rPr>
              <a:t>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(</a:t>
            </a:r>
            <a:r>
              <a:rPr sz="2400" i="1" spc="40" dirty="0">
                <a:latin typeface="Times New Roman"/>
                <a:cs typeface="Times New Roman"/>
              </a:rPr>
              <a:t>z</a:t>
            </a:r>
            <a:r>
              <a:rPr sz="2100" spc="60" baseline="-23809" dirty="0">
                <a:latin typeface="Times New Roman"/>
                <a:cs typeface="Times New Roman"/>
              </a:rPr>
              <a:t>1</a:t>
            </a:r>
            <a:r>
              <a:rPr sz="2400" spc="40" dirty="0">
                <a:latin typeface="Times New Roman"/>
                <a:cs typeface="Times New Roman"/>
              </a:rPr>
              <a:t>,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i="1" spc="20" dirty="0">
                <a:latin typeface="Times New Roman"/>
                <a:cs typeface="Times New Roman"/>
              </a:rPr>
              <a:t>z</a:t>
            </a:r>
            <a:r>
              <a:rPr sz="2100" spc="30" baseline="-23809" dirty="0">
                <a:latin typeface="Times New Roman"/>
                <a:cs typeface="Times New Roman"/>
              </a:rPr>
              <a:t>2</a:t>
            </a:r>
            <a:r>
              <a:rPr sz="2100" spc="-150" baseline="-23809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),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denoted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(</a:t>
            </a:r>
            <a:r>
              <a:rPr sz="2400" i="1" spc="65" dirty="0">
                <a:latin typeface="Times New Roman"/>
                <a:cs typeface="Times New Roman"/>
              </a:rPr>
              <a:t>B</a:t>
            </a:r>
            <a:r>
              <a:rPr sz="2400" spc="65" dirty="0">
                <a:latin typeface="Times New Roman"/>
                <a:cs typeface="Times New Roman"/>
              </a:rPr>
              <a:t>)</a:t>
            </a:r>
            <a:r>
              <a:rPr sz="2100" i="1" spc="97" baseline="-23809" dirty="0">
                <a:latin typeface="Times New Roman"/>
                <a:cs typeface="Times New Roman"/>
              </a:rPr>
              <a:t>Z</a:t>
            </a:r>
            <a:r>
              <a:rPr sz="2100" i="1" spc="37" baseline="-23809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280670">
              <a:lnSpc>
                <a:spcPct val="100000"/>
              </a:lnSpc>
              <a:spcBef>
                <a:spcPts val="770"/>
              </a:spcBef>
            </a:pPr>
            <a:r>
              <a:rPr sz="2400" spc="5" dirty="0">
                <a:latin typeface="Times New Roman"/>
                <a:cs typeface="Times New Roman"/>
              </a:rPr>
              <a:t>is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defined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  <a:p>
            <a:pPr marL="1142365">
              <a:lnSpc>
                <a:spcPct val="100000"/>
              </a:lnSpc>
              <a:spcBef>
                <a:spcPts val="715"/>
              </a:spcBef>
            </a:pPr>
            <a:r>
              <a:rPr sz="2400" spc="114" dirty="0">
                <a:latin typeface="Times New Roman"/>
                <a:cs typeface="Times New Roman"/>
              </a:rPr>
              <a:t>(</a:t>
            </a:r>
            <a:r>
              <a:rPr sz="2400" i="1" spc="65" dirty="0">
                <a:latin typeface="Times New Roman"/>
                <a:cs typeface="Times New Roman"/>
              </a:rPr>
              <a:t>B</a:t>
            </a:r>
            <a:r>
              <a:rPr sz="2400" spc="80" dirty="0">
                <a:latin typeface="Times New Roman"/>
                <a:cs typeface="Times New Roman"/>
              </a:rPr>
              <a:t>)</a:t>
            </a:r>
            <a:r>
              <a:rPr sz="2100" i="1" spc="7" baseline="-23809" dirty="0">
                <a:latin typeface="Times New Roman"/>
                <a:cs typeface="Times New Roman"/>
              </a:rPr>
              <a:t>Z</a:t>
            </a:r>
            <a:r>
              <a:rPr sz="2100" i="1" baseline="-23809" dirty="0">
                <a:latin typeface="Times New Roman"/>
                <a:cs typeface="Times New Roman"/>
              </a:rPr>
              <a:t>  </a:t>
            </a:r>
            <a:r>
              <a:rPr sz="2100" i="1" spc="-179" baseline="-23809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Symbol"/>
                <a:cs typeface="Symbol"/>
              </a:rPr>
              <a:t></a:t>
            </a:r>
            <a:r>
              <a:rPr sz="2400" spc="-30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{</a:t>
            </a:r>
            <a:r>
              <a:rPr sz="2400" i="1" spc="15" dirty="0">
                <a:latin typeface="Times New Roman"/>
                <a:cs typeface="Times New Roman"/>
              </a:rPr>
              <a:t>c</a:t>
            </a:r>
            <a:r>
              <a:rPr sz="2400" i="1" spc="-18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|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i="1" spc="15" dirty="0">
                <a:latin typeface="Times New Roman"/>
                <a:cs typeface="Times New Roman"/>
              </a:rPr>
              <a:t>c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Symbol"/>
                <a:cs typeface="Symbol"/>
              </a:rPr>
              <a:t>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i="1" spc="20" dirty="0">
                <a:latin typeface="Times New Roman"/>
                <a:cs typeface="Times New Roman"/>
              </a:rPr>
              <a:t>b</a:t>
            </a:r>
            <a:r>
              <a:rPr sz="2400" i="1" spc="-21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Symbol"/>
                <a:cs typeface="Symbol"/>
              </a:rPr>
              <a:t>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i="1" spc="90" dirty="0">
                <a:latin typeface="Times New Roman"/>
                <a:cs typeface="Times New Roman"/>
              </a:rPr>
              <a:t>z</a:t>
            </a:r>
            <a:r>
              <a:rPr sz="2400" spc="10" dirty="0">
                <a:latin typeface="Times New Roman"/>
                <a:cs typeface="Times New Roman"/>
              </a:rPr>
              <a:t>,</a:t>
            </a:r>
            <a:r>
              <a:rPr sz="2400" spc="-3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spc="10" dirty="0">
                <a:latin typeface="Times New Roman"/>
                <a:cs typeface="Times New Roman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i="1" spc="20" dirty="0">
                <a:latin typeface="Times New Roman"/>
                <a:cs typeface="Times New Roman"/>
              </a:rPr>
              <a:t>b</a:t>
            </a:r>
            <a:r>
              <a:rPr sz="2400" i="1" spc="-32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Symbol"/>
                <a:cs typeface="Symbol"/>
              </a:rPr>
              <a:t></a:t>
            </a:r>
            <a:r>
              <a:rPr sz="2400" spc="-270" dirty="0">
                <a:latin typeface="Times New Roman"/>
                <a:cs typeface="Times New Roman"/>
              </a:rPr>
              <a:t> </a:t>
            </a:r>
            <a:r>
              <a:rPr sz="2400" i="1" spc="-80" dirty="0">
                <a:latin typeface="Times New Roman"/>
                <a:cs typeface="Times New Roman"/>
              </a:rPr>
              <a:t>B</a:t>
            </a:r>
            <a:r>
              <a:rPr sz="2400" spc="1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2740" y="1511852"/>
            <a:ext cx="6645275" cy="158940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21310" indent="-283845">
              <a:lnSpc>
                <a:spcPct val="100000"/>
              </a:lnSpc>
              <a:spcBef>
                <a:spcPts val="894"/>
              </a:spcBef>
              <a:buClr>
                <a:srgbClr val="93B6D2"/>
              </a:buClr>
              <a:buSzPct val="80357"/>
              <a:buFont typeface="Segoe UI Symbol"/>
              <a:buChar char="⚫"/>
              <a:tabLst>
                <a:tab pos="321945" algn="l"/>
              </a:tabLst>
            </a:pPr>
            <a:r>
              <a:rPr sz="2800" b="1" spc="-215" dirty="0">
                <a:latin typeface="Arial"/>
                <a:cs typeface="Arial"/>
              </a:rPr>
              <a:t>Reflection</a:t>
            </a:r>
            <a:endParaRPr sz="2800">
              <a:latin typeface="Arial"/>
              <a:cs typeface="Arial"/>
            </a:endParaRPr>
          </a:p>
          <a:p>
            <a:pPr marL="224154">
              <a:lnSpc>
                <a:spcPct val="100000"/>
              </a:lnSpc>
              <a:spcBef>
                <a:spcPts val="745"/>
              </a:spcBef>
            </a:pPr>
            <a:r>
              <a:rPr sz="2550" spc="15" dirty="0">
                <a:latin typeface="Times New Roman"/>
                <a:cs typeface="Times New Roman"/>
              </a:rPr>
              <a:t>The</a:t>
            </a:r>
            <a:r>
              <a:rPr sz="2550" spc="-50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Times New Roman"/>
                <a:cs typeface="Times New Roman"/>
              </a:rPr>
              <a:t>reflection</a:t>
            </a:r>
            <a:r>
              <a:rPr sz="2550" spc="-40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Times New Roman"/>
                <a:cs typeface="Times New Roman"/>
              </a:rPr>
              <a:t>of</a:t>
            </a:r>
            <a:r>
              <a:rPr sz="2550" spc="-35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Times New Roman"/>
                <a:cs typeface="Times New Roman"/>
              </a:rPr>
              <a:t>a</a:t>
            </a:r>
            <a:r>
              <a:rPr sz="2550" spc="-50" dirty="0">
                <a:latin typeface="Times New Roman"/>
                <a:cs typeface="Times New Roman"/>
              </a:rPr>
              <a:t> </a:t>
            </a:r>
            <a:r>
              <a:rPr sz="2550" spc="-5" dirty="0">
                <a:latin typeface="Times New Roman"/>
                <a:cs typeface="Times New Roman"/>
              </a:rPr>
              <a:t>set </a:t>
            </a:r>
            <a:r>
              <a:rPr sz="2550" i="1" spc="15" dirty="0">
                <a:latin typeface="Times New Roman"/>
                <a:cs typeface="Times New Roman"/>
              </a:rPr>
              <a:t>B</a:t>
            </a:r>
            <a:r>
              <a:rPr sz="2550" spc="15" dirty="0">
                <a:latin typeface="Times New Roman"/>
                <a:cs typeface="Times New Roman"/>
              </a:rPr>
              <a:t>,</a:t>
            </a:r>
            <a:r>
              <a:rPr sz="2550" spc="-2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denoted</a:t>
            </a:r>
            <a:r>
              <a:rPr sz="2550" spc="-20" dirty="0">
                <a:latin typeface="Times New Roman"/>
                <a:cs typeface="Times New Roman"/>
              </a:rPr>
              <a:t> </a:t>
            </a:r>
            <a:r>
              <a:rPr sz="2550" i="1" spc="-280" dirty="0">
                <a:latin typeface="Times New Roman"/>
                <a:cs typeface="Times New Roman"/>
              </a:rPr>
              <a:t>B</a:t>
            </a:r>
            <a:r>
              <a:rPr sz="3825" spc="-419" baseline="15250" dirty="0">
                <a:latin typeface="Times New Roman"/>
                <a:cs typeface="Times New Roman"/>
              </a:rPr>
              <a:t>ˆ</a:t>
            </a:r>
            <a:r>
              <a:rPr sz="2550" spc="-280" dirty="0">
                <a:latin typeface="Times New Roman"/>
                <a:cs typeface="Times New Roman"/>
              </a:rPr>
              <a:t>,</a:t>
            </a:r>
            <a:r>
              <a:rPr sz="2550" spc="33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Times New Roman"/>
                <a:cs typeface="Times New Roman"/>
              </a:rPr>
              <a:t>is</a:t>
            </a:r>
            <a:r>
              <a:rPr sz="2550" spc="-30" dirty="0">
                <a:latin typeface="Times New Roman"/>
                <a:cs typeface="Times New Roman"/>
              </a:rPr>
              <a:t> </a:t>
            </a:r>
            <a:r>
              <a:rPr sz="2550" spc="-5" dirty="0">
                <a:latin typeface="Times New Roman"/>
                <a:cs typeface="Times New Roman"/>
              </a:rPr>
              <a:t>defined</a:t>
            </a:r>
            <a:r>
              <a:rPr sz="2550" spc="-3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as</a:t>
            </a:r>
            <a:endParaRPr sz="2550">
              <a:latin typeface="Times New Roman"/>
              <a:cs typeface="Times New Roman"/>
            </a:endParaRPr>
          </a:p>
          <a:p>
            <a:pPr marL="1202690">
              <a:lnSpc>
                <a:spcPct val="100000"/>
              </a:lnSpc>
              <a:spcBef>
                <a:spcPts val="1285"/>
              </a:spcBef>
            </a:pPr>
            <a:r>
              <a:rPr sz="2550" i="1" spc="-1025" dirty="0">
                <a:latin typeface="Times New Roman"/>
                <a:cs typeface="Times New Roman"/>
              </a:rPr>
              <a:t>B</a:t>
            </a:r>
            <a:r>
              <a:rPr sz="3825" spc="30" baseline="15250" dirty="0">
                <a:latin typeface="Times New Roman"/>
                <a:cs typeface="Times New Roman"/>
              </a:rPr>
              <a:t>ˆ</a:t>
            </a:r>
            <a:r>
              <a:rPr sz="3825" spc="209" baseline="15250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Symbol"/>
                <a:cs typeface="Symbol"/>
              </a:rPr>
              <a:t></a:t>
            </a:r>
            <a:r>
              <a:rPr sz="2550" spc="-340" dirty="0">
                <a:latin typeface="Times New Roman"/>
                <a:cs typeface="Times New Roman"/>
              </a:rPr>
              <a:t> </a:t>
            </a:r>
            <a:r>
              <a:rPr sz="2550" spc="-30" dirty="0">
                <a:latin typeface="Times New Roman"/>
                <a:cs typeface="Times New Roman"/>
              </a:rPr>
              <a:t>{</a:t>
            </a:r>
            <a:r>
              <a:rPr sz="2550" i="1" spc="40" dirty="0">
                <a:latin typeface="Times New Roman"/>
                <a:cs typeface="Times New Roman"/>
              </a:rPr>
              <a:t>w</a:t>
            </a:r>
            <a:r>
              <a:rPr sz="2550" i="1" spc="-32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Times New Roman"/>
                <a:cs typeface="Times New Roman"/>
              </a:rPr>
              <a:t>|</a:t>
            </a:r>
            <a:r>
              <a:rPr sz="2550" spc="-130" dirty="0">
                <a:latin typeface="Times New Roman"/>
                <a:cs typeface="Times New Roman"/>
              </a:rPr>
              <a:t> </a:t>
            </a:r>
            <a:r>
              <a:rPr sz="2550" i="1" spc="40" dirty="0">
                <a:latin typeface="Times New Roman"/>
                <a:cs typeface="Times New Roman"/>
              </a:rPr>
              <a:t>w</a:t>
            </a:r>
            <a:r>
              <a:rPr sz="2550" i="1" spc="-150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Symbol"/>
                <a:cs typeface="Symbol"/>
              </a:rPr>
              <a:t></a:t>
            </a:r>
            <a:r>
              <a:rPr sz="2550" spc="-90" dirty="0">
                <a:latin typeface="Times New Roman"/>
                <a:cs typeface="Times New Roman"/>
              </a:rPr>
              <a:t> </a:t>
            </a:r>
            <a:r>
              <a:rPr sz="2550" spc="-25" dirty="0">
                <a:latin typeface="Symbol"/>
                <a:cs typeface="Symbol"/>
              </a:rPr>
              <a:t></a:t>
            </a:r>
            <a:r>
              <a:rPr sz="2550" i="1" spc="-10" dirty="0">
                <a:latin typeface="Times New Roman"/>
                <a:cs typeface="Times New Roman"/>
              </a:rPr>
              <a:t>b</a:t>
            </a:r>
            <a:r>
              <a:rPr sz="2550" spc="15" dirty="0">
                <a:latin typeface="Times New Roman"/>
                <a:cs typeface="Times New Roman"/>
              </a:rPr>
              <a:t>,</a:t>
            </a:r>
            <a:r>
              <a:rPr sz="2550" spc="-380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Times New Roman"/>
                <a:cs typeface="Times New Roman"/>
              </a:rPr>
              <a:t>fo</a:t>
            </a:r>
            <a:r>
              <a:rPr sz="2550" spc="20" dirty="0">
                <a:latin typeface="Times New Roman"/>
                <a:cs typeface="Times New Roman"/>
              </a:rPr>
              <a:t>r</a:t>
            </a:r>
            <a:r>
              <a:rPr sz="2550" spc="-40" dirty="0">
                <a:latin typeface="Times New Roman"/>
                <a:cs typeface="Times New Roman"/>
              </a:rPr>
              <a:t> </a:t>
            </a:r>
            <a:r>
              <a:rPr sz="2550" i="1" spc="30" dirty="0">
                <a:latin typeface="Times New Roman"/>
                <a:cs typeface="Times New Roman"/>
              </a:rPr>
              <a:t>b</a:t>
            </a:r>
            <a:r>
              <a:rPr sz="2550" i="1" spc="-345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Symbol"/>
                <a:cs typeface="Symbol"/>
              </a:rPr>
              <a:t></a:t>
            </a:r>
            <a:r>
              <a:rPr sz="2550" spc="-295" dirty="0">
                <a:latin typeface="Times New Roman"/>
                <a:cs typeface="Times New Roman"/>
              </a:rPr>
              <a:t> </a:t>
            </a:r>
            <a:r>
              <a:rPr sz="2550" i="1" spc="-95" dirty="0">
                <a:latin typeface="Times New Roman"/>
                <a:cs typeface="Times New Roman"/>
              </a:rPr>
              <a:t>B</a:t>
            </a:r>
            <a:r>
              <a:rPr sz="2550" spc="30" dirty="0">
                <a:latin typeface="Times New Roman"/>
                <a:cs typeface="Times New Roman"/>
              </a:rPr>
              <a:t>}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991" y="235661"/>
            <a:ext cx="4201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0" spc="-290" dirty="0">
                <a:solidFill>
                  <a:srgbClr val="003399"/>
                </a:solidFill>
                <a:latin typeface="Arial"/>
                <a:cs typeface="Arial"/>
              </a:rPr>
              <a:t>Openin</a:t>
            </a:r>
            <a:r>
              <a:rPr sz="4400" i="0" spc="-300" dirty="0">
                <a:solidFill>
                  <a:srgbClr val="003399"/>
                </a:solidFill>
                <a:latin typeface="Arial"/>
                <a:cs typeface="Arial"/>
              </a:rPr>
              <a:t>g</a:t>
            </a:r>
            <a:r>
              <a:rPr sz="4400" i="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320" dirty="0">
                <a:solidFill>
                  <a:srgbClr val="003399"/>
                </a:solidFill>
                <a:latin typeface="Arial"/>
                <a:cs typeface="Arial"/>
              </a:rPr>
              <a:t>Example</a:t>
            </a:r>
            <a:endParaRPr sz="4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19764"/>
              </p:ext>
            </p:extLst>
          </p:nvPr>
        </p:nvGraphicFramePr>
        <p:xfrm>
          <a:off x="384047" y="1580388"/>
          <a:ext cx="3928744" cy="38999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0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9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14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F0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9F0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9F0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F0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F0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2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4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4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598926" y="5981496"/>
            <a:ext cx="2695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85" dirty="0">
                <a:latin typeface="Microsoft Sans Serif"/>
                <a:cs typeface="Microsoft Sans Serif"/>
              </a:rPr>
              <a:t>St</a:t>
            </a:r>
            <a:r>
              <a:rPr sz="2800" spc="-70" dirty="0">
                <a:latin typeface="Microsoft Sans Serif"/>
                <a:cs typeface="Microsoft Sans Serif"/>
              </a:rPr>
              <a:t>r</a:t>
            </a:r>
            <a:r>
              <a:rPr sz="2800" spc="-175" dirty="0">
                <a:latin typeface="Microsoft Sans Serif"/>
                <a:cs typeface="Microsoft Sans Serif"/>
              </a:rPr>
              <a:t>ucturing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260" dirty="0">
                <a:latin typeface="Microsoft Sans Serif"/>
                <a:cs typeface="Microsoft Sans Serif"/>
              </a:rPr>
              <a:t>Element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47544" y="5698235"/>
          <a:ext cx="1082040" cy="1065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3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2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796028" y="1571244"/>
          <a:ext cx="3928105" cy="39014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02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2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0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14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14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601469" y="1254633"/>
            <a:ext cx="1409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Microsoft Sans Serif"/>
                <a:cs typeface="Microsoft Sans Serif"/>
              </a:rPr>
              <a:t>Original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-114" dirty="0">
                <a:latin typeface="Microsoft Sans Serif"/>
                <a:cs typeface="Microsoft Sans Serif"/>
              </a:rPr>
              <a:t>Image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7955" y="1251026"/>
            <a:ext cx="15481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latin typeface="Microsoft Sans Serif"/>
                <a:cs typeface="Microsoft Sans Serif"/>
              </a:rPr>
              <a:t>P</a:t>
            </a:r>
            <a:r>
              <a:rPr sz="1800" spc="-140" dirty="0">
                <a:latin typeface="Microsoft Sans Serif"/>
                <a:cs typeface="Microsoft Sans Serif"/>
              </a:rPr>
              <a:t>r</a:t>
            </a:r>
            <a:r>
              <a:rPr sz="1800" spc="-160" dirty="0">
                <a:latin typeface="Microsoft Sans Serif"/>
                <a:cs typeface="Microsoft Sans Serif"/>
              </a:rPr>
              <a:t>ocessed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Ima</a:t>
            </a:r>
            <a:r>
              <a:rPr sz="1800" spc="-140" dirty="0">
                <a:latin typeface="Microsoft Sans Serif"/>
                <a:cs typeface="Microsoft Sans Serif"/>
              </a:rPr>
              <a:t>g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0" y="403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213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9142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310" dirty="0">
                <a:solidFill>
                  <a:srgbClr val="003399"/>
                </a:solidFill>
                <a:latin typeface="Arial"/>
                <a:cs typeface="Arial"/>
              </a:rPr>
              <a:t>Op</a:t>
            </a:r>
            <a:r>
              <a:rPr sz="4400" i="0" spc="-23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400" i="0" spc="-285" dirty="0">
                <a:solidFill>
                  <a:srgbClr val="003399"/>
                </a:solidFill>
                <a:latin typeface="Arial"/>
                <a:cs typeface="Arial"/>
              </a:rPr>
              <a:t>ning</a:t>
            </a:r>
            <a:r>
              <a:rPr sz="4400" i="0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330" dirty="0">
                <a:solidFill>
                  <a:srgbClr val="003399"/>
                </a:solidFill>
                <a:latin typeface="Arial"/>
                <a:cs typeface="Arial"/>
              </a:rPr>
              <a:t>Exa</a:t>
            </a:r>
            <a:r>
              <a:rPr sz="4400" i="0" spc="-484" dirty="0">
                <a:solidFill>
                  <a:srgbClr val="003399"/>
                </a:solidFill>
                <a:latin typeface="Arial"/>
                <a:cs typeface="Arial"/>
              </a:rPr>
              <a:t>m</a:t>
            </a:r>
            <a:r>
              <a:rPr sz="4400" i="0" spc="-260" dirty="0">
                <a:solidFill>
                  <a:srgbClr val="003399"/>
                </a:solidFill>
                <a:latin typeface="Arial"/>
                <a:cs typeface="Arial"/>
              </a:rPr>
              <a:t>ple</a:t>
            </a:r>
            <a:r>
              <a:rPr sz="4400" i="0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dirty="0">
                <a:solidFill>
                  <a:srgbClr val="003399"/>
                </a:solidFill>
                <a:latin typeface="Arial"/>
                <a:cs typeface="Arial"/>
              </a:rPr>
              <a:t>…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1135" y="1695442"/>
            <a:ext cx="6277711" cy="4428756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pic>
      <p:sp>
        <p:nvSpPr>
          <p:cNvPr id="4" name="object 4"/>
          <p:cNvSpPr txBox="1"/>
          <p:nvPr/>
        </p:nvSpPr>
        <p:spPr>
          <a:xfrm>
            <a:off x="2692145" y="6233871"/>
            <a:ext cx="4519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Arial"/>
                <a:cs typeface="Arial"/>
              </a:rPr>
              <a:t>Obj</a:t>
            </a:r>
            <a:r>
              <a:rPr sz="1800" b="1" spc="-100" dirty="0">
                <a:latin typeface="Arial"/>
                <a:cs typeface="Arial"/>
              </a:rPr>
              <a:t>e</a:t>
            </a:r>
            <a:r>
              <a:rPr sz="1800" b="1" spc="-204" dirty="0">
                <a:latin typeface="Arial"/>
                <a:cs typeface="Arial"/>
              </a:rPr>
              <a:t>ct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65" dirty="0">
                <a:latin typeface="Arial"/>
                <a:cs typeface="Arial"/>
              </a:rPr>
              <a:t>A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14" dirty="0">
                <a:latin typeface="Arial"/>
                <a:cs typeface="Arial"/>
              </a:rPr>
              <a:t>and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80" dirty="0">
                <a:latin typeface="Arial"/>
                <a:cs typeface="Arial"/>
              </a:rPr>
              <a:t>stru</a:t>
            </a:r>
            <a:r>
              <a:rPr sz="1800" b="1" spc="-204" dirty="0">
                <a:latin typeface="Arial"/>
                <a:cs typeface="Arial"/>
              </a:rPr>
              <a:t>c</a:t>
            </a:r>
            <a:r>
              <a:rPr sz="1800" b="1" spc="-125" dirty="0">
                <a:latin typeface="Arial"/>
                <a:cs typeface="Arial"/>
              </a:rPr>
              <a:t>tur</a:t>
            </a:r>
            <a:r>
              <a:rPr sz="1800" b="1" spc="-90" dirty="0">
                <a:latin typeface="Arial"/>
                <a:cs typeface="Arial"/>
              </a:rPr>
              <a:t>i</a:t>
            </a:r>
            <a:r>
              <a:rPr sz="1800" b="1" spc="-155" dirty="0">
                <a:latin typeface="Arial"/>
                <a:cs typeface="Arial"/>
              </a:rPr>
              <a:t>n</a:t>
            </a:r>
            <a:r>
              <a:rPr sz="1800" b="1" spc="-150" dirty="0">
                <a:latin typeface="Arial"/>
                <a:cs typeface="Arial"/>
              </a:rPr>
              <a:t>g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125" dirty="0">
                <a:latin typeface="Arial"/>
                <a:cs typeface="Arial"/>
              </a:rPr>
              <a:t>elem</a:t>
            </a:r>
            <a:r>
              <a:rPr sz="1800" b="1" spc="-145" dirty="0">
                <a:latin typeface="Arial"/>
                <a:cs typeface="Arial"/>
              </a:rPr>
              <a:t>en</a:t>
            </a:r>
            <a:r>
              <a:rPr sz="1800" b="1" spc="-135" dirty="0">
                <a:latin typeface="Arial"/>
                <a:cs typeface="Arial"/>
              </a:rPr>
              <a:t>t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350" dirty="0">
                <a:latin typeface="Arial"/>
                <a:cs typeface="Arial"/>
              </a:rPr>
              <a:t>B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f</a:t>
            </a:r>
            <a:r>
              <a:rPr sz="1800" b="1" spc="-145" dirty="0">
                <a:latin typeface="Arial"/>
                <a:cs typeface="Arial"/>
              </a:rPr>
              <a:t>or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35" dirty="0">
                <a:latin typeface="Arial"/>
                <a:cs typeface="Arial"/>
              </a:rPr>
              <a:t>Op</a:t>
            </a:r>
            <a:r>
              <a:rPr sz="1800" b="1" spc="-105" dirty="0">
                <a:latin typeface="Arial"/>
                <a:cs typeface="Arial"/>
              </a:rPr>
              <a:t>e</a:t>
            </a:r>
            <a:r>
              <a:rPr sz="1800" b="1" spc="-100" dirty="0">
                <a:latin typeface="Arial"/>
                <a:cs typeface="Arial"/>
              </a:rPr>
              <a:t>ni</a:t>
            </a:r>
            <a:r>
              <a:rPr sz="1800" b="1" spc="-130" dirty="0">
                <a:latin typeface="Arial"/>
                <a:cs typeface="Arial"/>
              </a:rPr>
              <a:t>n</a:t>
            </a:r>
            <a:r>
              <a:rPr sz="1800" b="1" spc="-150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9142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310" dirty="0">
                <a:solidFill>
                  <a:srgbClr val="003399"/>
                </a:solidFill>
                <a:latin typeface="Arial"/>
                <a:cs typeface="Arial"/>
              </a:rPr>
              <a:t>Op</a:t>
            </a:r>
            <a:r>
              <a:rPr sz="4400" i="0" spc="-23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400" i="0" spc="-285" dirty="0">
                <a:solidFill>
                  <a:srgbClr val="003399"/>
                </a:solidFill>
                <a:latin typeface="Arial"/>
                <a:cs typeface="Arial"/>
              </a:rPr>
              <a:t>ning</a:t>
            </a:r>
            <a:r>
              <a:rPr sz="4400" i="0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330" dirty="0">
                <a:solidFill>
                  <a:srgbClr val="003399"/>
                </a:solidFill>
                <a:latin typeface="Arial"/>
                <a:cs typeface="Arial"/>
              </a:rPr>
              <a:t>Exa</a:t>
            </a:r>
            <a:r>
              <a:rPr sz="4400" i="0" spc="-484" dirty="0">
                <a:solidFill>
                  <a:srgbClr val="003399"/>
                </a:solidFill>
                <a:latin typeface="Arial"/>
                <a:cs typeface="Arial"/>
              </a:rPr>
              <a:t>m</a:t>
            </a:r>
            <a:r>
              <a:rPr sz="4400" i="0" spc="-260" dirty="0">
                <a:solidFill>
                  <a:srgbClr val="003399"/>
                </a:solidFill>
                <a:latin typeface="Arial"/>
                <a:cs typeface="Arial"/>
              </a:rPr>
              <a:t>ple</a:t>
            </a:r>
            <a:r>
              <a:rPr sz="4400" i="0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dirty="0">
                <a:solidFill>
                  <a:srgbClr val="003399"/>
                </a:solidFill>
                <a:latin typeface="Arial"/>
                <a:cs typeface="Arial"/>
              </a:rPr>
              <a:t>…</a:t>
            </a:r>
            <a:endParaRPr sz="4400">
              <a:latin typeface="Arial"/>
              <a:cs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237928"/>
              </p:ext>
            </p:extLst>
          </p:nvPr>
        </p:nvGraphicFramePr>
        <p:xfrm>
          <a:off x="387600" y="1676400"/>
          <a:ext cx="4032000" cy="40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9063224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4470026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956003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811412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3339537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359711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7198896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9677451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4983976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7776630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63153123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19118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31622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7765736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1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369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7498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6871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3171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8514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3722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2758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5633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671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1999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1432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5150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56319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273859"/>
              </p:ext>
            </p:extLst>
          </p:nvPr>
        </p:nvGraphicFramePr>
        <p:xfrm>
          <a:off x="4800600" y="1676400"/>
          <a:ext cx="3955455" cy="40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9063224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44700268"/>
                    </a:ext>
                  </a:extLst>
                </a:gridCol>
                <a:gridCol w="211455">
                  <a:extLst>
                    <a:ext uri="{9D8B030D-6E8A-4147-A177-3AD203B41FA5}">
                      <a16:colId xmlns:a16="http://schemas.microsoft.com/office/drawing/2014/main" val="106956003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811412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3339537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359711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7198896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9677451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4983976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7776630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63153123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19118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31622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7765736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1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369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7498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6871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3171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8514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3722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2758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5633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671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1999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1432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5150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563198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39780" r="18348" b="-2451"/>
          <a:stretch/>
        </p:blipFill>
        <p:spPr>
          <a:xfrm>
            <a:off x="1752600" y="5963035"/>
            <a:ext cx="1524000" cy="381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786" y="6019800"/>
            <a:ext cx="3639627" cy="371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17703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345" dirty="0">
                <a:solidFill>
                  <a:srgbClr val="003399"/>
                </a:solidFill>
                <a:latin typeface="Arial"/>
                <a:cs typeface="Arial"/>
              </a:rPr>
              <a:t>Closing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593" y="1498028"/>
            <a:ext cx="8178165" cy="152971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516255" indent="-320675">
              <a:lnSpc>
                <a:spcPct val="100000"/>
              </a:lnSpc>
              <a:spcBef>
                <a:spcPts val="100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516255" algn="l"/>
                <a:tab pos="516890" algn="l"/>
              </a:tabLst>
            </a:pPr>
            <a:r>
              <a:rPr sz="2800" b="1" spc="-220" dirty="0">
                <a:solidFill>
                  <a:srgbClr val="C00000"/>
                </a:solidFill>
                <a:latin typeface="Arial"/>
                <a:cs typeface="Arial"/>
              </a:rPr>
              <a:t>Closing</a:t>
            </a:r>
            <a:r>
              <a:rPr sz="28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210" dirty="0">
                <a:solidFill>
                  <a:srgbClr val="005DA1"/>
                </a:solidFill>
                <a:latin typeface="Arial"/>
                <a:cs typeface="Arial"/>
              </a:rPr>
              <a:t>is</a:t>
            </a:r>
            <a:r>
              <a:rPr sz="2800" b="1" spc="-30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800" b="1" spc="-125" dirty="0">
                <a:solidFill>
                  <a:srgbClr val="005DA1"/>
                </a:solidFill>
                <a:latin typeface="Arial"/>
                <a:cs typeface="Arial"/>
              </a:rPr>
              <a:t>di</a:t>
            </a:r>
            <a:r>
              <a:rPr sz="2800" b="1" spc="-75" dirty="0">
                <a:solidFill>
                  <a:srgbClr val="005DA1"/>
                </a:solidFill>
                <a:latin typeface="Arial"/>
                <a:cs typeface="Arial"/>
              </a:rPr>
              <a:t>l</a:t>
            </a:r>
            <a:r>
              <a:rPr sz="2800" b="1" spc="-30" dirty="0">
                <a:solidFill>
                  <a:srgbClr val="005DA1"/>
                </a:solidFill>
                <a:latin typeface="Arial"/>
                <a:cs typeface="Arial"/>
              </a:rPr>
              <a:t>a</a:t>
            </a:r>
            <a:r>
              <a:rPr sz="2800" b="1" spc="-140" dirty="0">
                <a:solidFill>
                  <a:srgbClr val="005DA1"/>
                </a:solidFill>
                <a:latin typeface="Arial"/>
                <a:cs typeface="Arial"/>
              </a:rPr>
              <a:t>t</a:t>
            </a:r>
            <a:r>
              <a:rPr sz="2800" b="1" spc="-114" dirty="0">
                <a:solidFill>
                  <a:srgbClr val="005DA1"/>
                </a:solidFill>
                <a:latin typeface="Arial"/>
                <a:cs typeface="Arial"/>
              </a:rPr>
              <a:t>i</a:t>
            </a:r>
            <a:r>
              <a:rPr sz="2800" b="1" spc="-229" dirty="0">
                <a:solidFill>
                  <a:srgbClr val="005DA1"/>
                </a:solidFill>
                <a:latin typeface="Arial"/>
                <a:cs typeface="Arial"/>
              </a:rPr>
              <a:t>on</a:t>
            </a:r>
            <a:r>
              <a:rPr sz="2800" b="1" spc="-70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800" b="1" spc="-90" dirty="0">
                <a:solidFill>
                  <a:srgbClr val="005DA1"/>
                </a:solidFill>
                <a:latin typeface="Arial"/>
                <a:cs typeface="Arial"/>
              </a:rPr>
              <a:t>f</a:t>
            </a:r>
            <a:r>
              <a:rPr sz="2800" b="1" spc="-125" dirty="0">
                <a:solidFill>
                  <a:srgbClr val="005DA1"/>
                </a:solidFill>
                <a:latin typeface="Arial"/>
                <a:cs typeface="Arial"/>
              </a:rPr>
              <a:t>ol</a:t>
            </a:r>
            <a:r>
              <a:rPr sz="2800" b="1" spc="-75" dirty="0">
                <a:solidFill>
                  <a:srgbClr val="005DA1"/>
                </a:solidFill>
                <a:latin typeface="Arial"/>
                <a:cs typeface="Arial"/>
              </a:rPr>
              <a:t>l</a:t>
            </a:r>
            <a:r>
              <a:rPr sz="2800" b="1" spc="-290" dirty="0">
                <a:solidFill>
                  <a:srgbClr val="005DA1"/>
                </a:solidFill>
                <a:latin typeface="Arial"/>
                <a:cs typeface="Arial"/>
              </a:rPr>
              <a:t>o</a:t>
            </a:r>
            <a:r>
              <a:rPr sz="2800" b="1" spc="-135" dirty="0">
                <a:solidFill>
                  <a:srgbClr val="005DA1"/>
                </a:solidFill>
                <a:latin typeface="Arial"/>
                <a:cs typeface="Arial"/>
              </a:rPr>
              <a:t>wed</a:t>
            </a:r>
            <a:r>
              <a:rPr sz="2800" b="1" spc="-55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800" b="1" spc="-290" dirty="0">
                <a:solidFill>
                  <a:srgbClr val="005DA1"/>
                </a:solidFill>
                <a:latin typeface="Arial"/>
                <a:cs typeface="Arial"/>
              </a:rPr>
              <a:t>b</a:t>
            </a:r>
            <a:r>
              <a:rPr sz="2800" b="1" spc="-75" dirty="0">
                <a:solidFill>
                  <a:srgbClr val="005DA1"/>
                </a:solidFill>
                <a:latin typeface="Arial"/>
                <a:cs typeface="Arial"/>
              </a:rPr>
              <a:t>y</a:t>
            </a:r>
            <a:r>
              <a:rPr sz="2800" b="1" spc="-25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800" b="1" spc="-220" dirty="0">
                <a:solidFill>
                  <a:srgbClr val="005DA1"/>
                </a:solidFill>
                <a:latin typeface="Arial"/>
                <a:cs typeface="Arial"/>
              </a:rPr>
              <a:t>erosion</a:t>
            </a:r>
            <a:endParaRPr sz="2800" dirty="0">
              <a:latin typeface="Arial"/>
              <a:cs typeface="Arial"/>
            </a:endParaRPr>
          </a:p>
          <a:p>
            <a:pPr marL="12700" marR="5080">
              <a:lnSpc>
                <a:spcPts val="3310"/>
              </a:lnSpc>
              <a:spcBef>
                <a:spcPts val="1055"/>
              </a:spcBef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i="1" dirty="0">
                <a:latin typeface="Times New Roman"/>
                <a:cs typeface="Times New Roman"/>
              </a:rPr>
              <a:t>morphological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closing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by</a:t>
            </a:r>
            <a:r>
              <a:rPr sz="2800" dirty="0">
                <a:latin typeface="Times New Roman"/>
                <a:cs typeface="Times New Roman"/>
              </a:rPr>
              <a:t> structuring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element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given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3146244"/>
            <a:ext cx="4846709" cy="49122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276094" y="3038094"/>
            <a:ext cx="4883150" cy="723900"/>
          </a:xfrm>
          <a:custGeom>
            <a:avLst/>
            <a:gdLst/>
            <a:ahLst/>
            <a:cxnLst/>
            <a:rect l="l" t="t" r="r" b="b"/>
            <a:pathLst>
              <a:path w="4883150" h="723900">
                <a:moveTo>
                  <a:pt x="0" y="723899"/>
                </a:moveTo>
                <a:lnTo>
                  <a:pt x="4882896" y="723899"/>
                </a:lnTo>
                <a:lnTo>
                  <a:pt x="4882896" y="0"/>
                </a:lnTo>
                <a:lnTo>
                  <a:pt x="0" y="0"/>
                </a:lnTo>
                <a:lnTo>
                  <a:pt x="0" y="723899"/>
                </a:lnTo>
                <a:close/>
              </a:path>
            </a:pathLst>
          </a:custGeom>
          <a:ln w="19812">
            <a:solidFill>
              <a:srgbClr val="7AA7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013" y="4276823"/>
            <a:ext cx="1256768" cy="3687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4840" y="4748784"/>
            <a:ext cx="240791" cy="2484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4840" y="5175503"/>
            <a:ext cx="240791" cy="24841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12140" y="4125848"/>
            <a:ext cx="7922260" cy="1796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50" dirty="0">
                <a:solidFill>
                  <a:srgbClr val="6F2F9F"/>
                </a:solidFill>
                <a:latin typeface="Arial"/>
                <a:cs typeface="Arial"/>
              </a:rPr>
              <a:t>Closing</a:t>
            </a:r>
            <a:endParaRPr sz="3200" dirty="0">
              <a:latin typeface="Arial"/>
              <a:cs typeface="Arial"/>
            </a:endParaRPr>
          </a:p>
          <a:p>
            <a:pPr marL="552450" marR="5080">
              <a:lnSpc>
                <a:spcPct val="100000"/>
              </a:lnSpc>
              <a:spcBef>
                <a:spcPts val="20"/>
              </a:spcBef>
              <a:tabLst>
                <a:tab pos="5180965" algn="l"/>
              </a:tabLst>
            </a:pPr>
            <a:r>
              <a:rPr sz="2800" spc="-210" dirty="0">
                <a:latin typeface="Microsoft Sans Serif"/>
                <a:cs typeface="Microsoft Sans Serif"/>
              </a:rPr>
              <a:t>Also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00" dirty="0">
                <a:latin typeface="Microsoft Sans Serif"/>
                <a:cs typeface="Microsoft Sans Serif"/>
              </a:rPr>
              <a:t>tends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to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270" dirty="0">
                <a:latin typeface="Microsoft Sans Serif"/>
                <a:cs typeface="Microsoft Sans Serif"/>
              </a:rPr>
              <a:t>smooth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245" dirty="0">
                <a:latin typeface="Microsoft Sans Serif"/>
                <a:cs typeface="Microsoft Sans Serif"/>
              </a:rPr>
              <a:t>sections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of	</a:t>
            </a:r>
            <a:r>
              <a:rPr sz="2800" spc="-170" dirty="0">
                <a:latin typeface="Microsoft Sans Serif"/>
                <a:cs typeface="Microsoft Sans Serif"/>
              </a:rPr>
              <a:t>the</a:t>
            </a:r>
            <a:r>
              <a:rPr sz="2800" spc="-165" dirty="0">
                <a:latin typeface="Microsoft Sans Serif"/>
                <a:cs typeface="Microsoft Sans Serif"/>
              </a:rPr>
              <a:t> </a:t>
            </a:r>
            <a:r>
              <a:rPr sz="2800" spc="-225" dirty="0">
                <a:latin typeface="Microsoft Sans Serif"/>
                <a:cs typeface="Microsoft Sans Serif"/>
              </a:rPr>
              <a:t>contours </a:t>
            </a:r>
            <a:r>
              <a:rPr sz="2800" spc="-220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G</a:t>
            </a:r>
            <a:r>
              <a:rPr sz="2800" spc="-75" dirty="0">
                <a:latin typeface="Microsoft Sans Serif"/>
                <a:cs typeface="Microsoft Sans Serif"/>
              </a:rPr>
              <a:t>e</a:t>
            </a:r>
            <a:r>
              <a:rPr sz="2800" spc="-190" dirty="0">
                <a:latin typeface="Microsoft Sans Serif"/>
                <a:cs typeface="Microsoft Sans Serif"/>
              </a:rPr>
              <a:t>ne</a:t>
            </a:r>
            <a:r>
              <a:rPr sz="2800" spc="-130" dirty="0">
                <a:latin typeface="Microsoft Sans Serif"/>
                <a:cs typeface="Microsoft Sans Serif"/>
              </a:rPr>
              <a:t>r</a:t>
            </a:r>
            <a:r>
              <a:rPr sz="2800" spc="-20" dirty="0">
                <a:latin typeface="Microsoft Sans Serif"/>
                <a:cs typeface="Microsoft Sans Serif"/>
              </a:rPr>
              <a:t>ally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90" dirty="0">
                <a:latin typeface="Microsoft Sans Serif"/>
                <a:cs typeface="Microsoft Sans Serif"/>
              </a:rPr>
              <a:t>fus</a:t>
            </a:r>
            <a:r>
              <a:rPr sz="2800" spc="-235" dirty="0">
                <a:latin typeface="Microsoft Sans Serif"/>
                <a:cs typeface="Microsoft Sans Serif"/>
              </a:rPr>
              <a:t>e</a:t>
            </a:r>
            <a:r>
              <a:rPr sz="2800" spc="-470" dirty="0">
                <a:latin typeface="Microsoft Sans Serif"/>
                <a:cs typeface="Microsoft Sans Serif"/>
              </a:rPr>
              <a:t>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na</a:t>
            </a:r>
            <a:r>
              <a:rPr sz="2800" spc="-80" dirty="0">
                <a:latin typeface="Microsoft Sans Serif"/>
                <a:cs typeface="Microsoft Sans Serif"/>
              </a:rPr>
              <a:t>r</a:t>
            </a:r>
            <a:r>
              <a:rPr sz="2800" spc="-65" dirty="0">
                <a:latin typeface="Microsoft Sans Serif"/>
                <a:cs typeface="Microsoft Sans Serif"/>
              </a:rPr>
              <a:t>r</a:t>
            </a:r>
            <a:r>
              <a:rPr sz="2800" spc="-240" dirty="0">
                <a:latin typeface="Microsoft Sans Serif"/>
                <a:cs typeface="Microsoft Sans Serif"/>
              </a:rPr>
              <a:t>o</a:t>
            </a:r>
            <a:r>
              <a:rPr sz="2800" spc="-160" dirty="0">
                <a:latin typeface="Microsoft Sans Serif"/>
                <a:cs typeface="Microsoft Sans Serif"/>
              </a:rPr>
              <a:t>w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b</a:t>
            </a:r>
            <a:r>
              <a:rPr sz="2800" dirty="0">
                <a:latin typeface="Microsoft Sans Serif"/>
                <a:cs typeface="Microsoft Sans Serif"/>
              </a:rPr>
              <a:t>r</a:t>
            </a:r>
            <a:r>
              <a:rPr sz="2800" spc="-90" dirty="0">
                <a:latin typeface="Microsoft Sans Serif"/>
                <a:cs typeface="Microsoft Sans Serif"/>
              </a:rPr>
              <a:t>e</a:t>
            </a:r>
            <a:r>
              <a:rPr sz="2800" spc="-85" dirty="0">
                <a:latin typeface="Microsoft Sans Serif"/>
                <a:cs typeface="Microsoft Sans Serif"/>
              </a:rPr>
              <a:t>a</a:t>
            </a:r>
            <a:r>
              <a:rPr sz="2800" spc="-325" dirty="0">
                <a:latin typeface="Microsoft Sans Serif"/>
                <a:cs typeface="Microsoft Sans Serif"/>
              </a:rPr>
              <a:t>ks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&amp;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latin typeface="Microsoft Sans Serif"/>
                <a:cs typeface="Microsoft Sans Serif"/>
              </a:rPr>
              <a:t>l</a:t>
            </a:r>
            <a:r>
              <a:rPr sz="2800" spc="-135" dirty="0">
                <a:latin typeface="Microsoft Sans Serif"/>
                <a:cs typeface="Microsoft Sans Serif"/>
              </a:rPr>
              <a:t>o</a:t>
            </a:r>
            <a:r>
              <a:rPr sz="2800" spc="-175" dirty="0">
                <a:latin typeface="Microsoft Sans Serif"/>
                <a:cs typeface="Microsoft Sans Serif"/>
              </a:rPr>
              <a:t>ng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80" dirty="0" smtClean="0">
                <a:latin typeface="Microsoft Sans Serif"/>
                <a:cs typeface="Microsoft Sans Serif"/>
              </a:rPr>
              <a:t>thin</a:t>
            </a:r>
            <a:r>
              <a:rPr lang="en-IN" sz="2800" spc="-180" dirty="0" smtClean="0">
                <a:latin typeface="Microsoft Sans Serif"/>
                <a:cs typeface="Microsoft Sans Serif"/>
              </a:rPr>
              <a:t> </a:t>
            </a:r>
            <a:r>
              <a:rPr sz="2800" spc="-65" dirty="0" smtClean="0">
                <a:latin typeface="Microsoft Sans Serif"/>
                <a:cs typeface="Microsoft Sans Serif"/>
              </a:rPr>
              <a:t>gul</a:t>
            </a:r>
            <a:r>
              <a:rPr sz="2800" spc="-35" dirty="0" smtClean="0">
                <a:latin typeface="Microsoft Sans Serif"/>
                <a:cs typeface="Microsoft Sans Serif"/>
              </a:rPr>
              <a:t>f</a:t>
            </a:r>
            <a:r>
              <a:rPr sz="2800" spc="-325" dirty="0" smtClean="0">
                <a:latin typeface="Microsoft Sans Serif"/>
                <a:cs typeface="Microsoft Sans Serif"/>
              </a:rPr>
              <a:t>s  </a:t>
            </a:r>
            <a:r>
              <a:rPr sz="2800" spc="-220" dirty="0">
                <a:latin typeface="Microsoft Sans Serif"/>
                <a:cs typeface="Microsoft Sans Serif"/>
              </a:rPr>
              <a:t>Eliminates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204" dirty="0">
                <a:latin typeface="Microsoft Sans Serif"/>
                <a:cs typeface="Microsoft Sans Serif"/>
              </a:rPr>
              <a:t>small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29" dirty="0">
                <a:latin typeface="Microsoft Sans Serif"/>
                <a:cs typeface="Microsoft Sans Serif"/>
              </a:rPr>
              <a:t>holes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&amp;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fills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45" dirty="0">
                <a:latin typeface="Microsoft Sans Serif"/>
                <a:cs typeface="Microsoft Sans Serif"/>
              </a:rPr>
              <a:t>gaps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85" dirty="0">
                <a:latin typeface="Microsoft Sans Serif"/>
                <a:cs typeface="Microsoft Sans Serif"/>
              </a:rPr>
              <a:t>in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90" dirty="0">
                <a:latin typeface="Microsoft Sans Serif"/>
                <a:cs typeface="Microsoft Sans Serif"/>
              </a:rPr>
              <a:t>contour</a:t>
            </a:r>
            <a:endParaRPr sz="2800" dirty="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4840" y="5602223"/>
            <a:ext cx="240791" cy="248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991" y="235661"/>
            <a:ext cx="39306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0" spc="-340" dirty="0">
                <a:solidFill>
                  <a:srgbClr val="003399"/>
                </a:solidFill>
                <a:latin typeface="Arial"/>
                <a:cs typeface="Arial"/>
              </a:rPr>
              <a:t>Closin</a:t>
            </a:r>
            <a:r>
              <a:rPr sz="4400" i="0" spc="-400" dirty="0">
                <a:solidFill>
                  <a:srgbClr val="003399"/>
                </a:solidFill>
                <a:latin typeface="Arial"/>
                <a:cs typeface="Arial"/>
              </a:rPr>
              <a:t>g</a:t>
            </a:r>
            <a:r>
              <a:rPr sz="4400" i="0" spc="-8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320" dirty="0">
                <a:solidFill>
                  <a:srgbClr val="003399"/>
                </a:solidFill>
                <a:latin typeface="Arial"/>
                <a:cs typeface="Arial"/>
              </a:rPr>
              <a:t>Example</a:t>
            </a:r>
            <a:endParaRPr sz="4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342132"/>
              </p:ext>
            </p:extLst>
          </p:nvPr>
        </p:nvGraphicFramePr>
        <p:xfrm>
          <a:off x="384047" y="1580388"/>
          <a:ext cx="3928744" cy="38999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0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9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14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2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4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4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598926" y="5981496"/>
            <a:ext cx="2695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85" dirty="0">
                <a:latin typeface="Microsoft Sans Serif"/>
                <a:cs typeface="Microsoft Sans Serif"/>
              </a:rPr>
              <a:t>St</a:t>
            </a:r>
            <a:r>
              <a:rPr sz="2800" spc="-70" dirty="0">
                <a:latin typeface="Microsoft Sans Serif"/>
                <a:cs typeface="Microsoft Sans Serif"/>
              </a:rPr>
              <a:t>r</a:t>
            </a:r>
            <a:r>
              <a:rPr sz="2800" spc="-175" dirty="0">
                <a:latin typeface="Microsoft Sans Serif"/>
                <a:cs typeface="Microsoft Sans Serif"/>
              </a:rPr>
              <a:t>ucturing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260" dirty="0">
                <a:latin typeface="Microsoft Sans Serif"/>
                <a:cs typeface="Microsoft Sans Serif"/>
              </a:rPr>
              <a:t>Element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447544" y="5698235"/>
          <a:ext cx="1082040" cy="1065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3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2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344048"/>
              </p:ext>
            </p:extLst>
          </p:nvPr>
        </p:nvGraphicFramePr>
        <p:xfrm>
          <a:off x="4796028" y="1571244"/>
          <a:ext cx="3928105" cy="39014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02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2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0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14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14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601469" y="1254633"/>
            <a:ext cx="1409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Microsoft Sans Serif"/>
                <a:cs typeface="Microsoft Sans Serif"/>
              </a:rPr>
              <a:t>Original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-114" dirty="0">
                <a:latin typeface="Microsoft Sans Serif"/>
                <a:cs typeface="Microsoft Sans Serif"/>
              </a:rPr>
              <a:t>Image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7955" y="1251026"/>
            <a:ext cx="15481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latin typeface="Microsoft Sans Serif"/>
                <a:cs typeface="Microsoft Sans Serif"/>
              </a:rPr>
              <a:t>P</a:t>
            </a:r>
            <a:r>
              <a:rPr sz="1800" spc="-140" dirty="0">
                <a:latin typeface="Microsoft Sans Serif"/>
                <a:cs typeface="Microsoft Sans Serif"/>
              </a:rPr>
              <a:t>r</a:t>
            </a:r>
            <a:r>
              <a:rPr sz="1800" spc="-160" dirty="0">
                <a:latin typeface="Microsoft Sans Serif"/>
                <a:cs typeface="Microsoft Sans Serif"/>
              </a:rPr>
              <a:t>ocessed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Ima</a:t>
            </a:r>
            <a:r>
              <a:rPr sz="1800" spc="-140" dirty="0">
                <a:latin typeface="Microsoft Sans Serif"/>
                <a:cs typeface="Microsoft Sans Serif"/>
              </a:rPr>
              <a:t>g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6405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340" dirty="0">
                <a:solidFill>
                  <a:srgbClr val="003399"/>
                </a:solidFill>
                <a:latin typeface="Arial"/>
                <a:cs typeface="Arial"/>
              </a:rPr>
              <a:t>Closin</a:t>
            </a:r>
            <a:r>
              <a:rPr sz="4400" i="0" spc="-400" dirty="0">
                <a:solidFill>
                  <a:srgbClr val="003399"/>
                </a:solidFill>
                <a:latin typeface="Arial"/>
                <a:cs typeface="Arial"/>
              </a:rPr>
              <a:t>g</a:t>
            </a:r>
            <a:r>
              <a:rPr sz="4400" i="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325" dirty="0">
                <a:solidFill>
                  <a:srgbClr val="003399"/>
                </a:solidFill>
                <a:latin typeface="Arial"/>
                <a:cs typeface="Arial"/>
              </a:rPr>
              <a:t>Example</a:t>
            </a:r>
            <a:r>
              <a:rPr sz="4400" i="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dirty="0">
                <a:solidFill>
                  <a:srgbClr val="003399"/>
                </a:solidFill>
                <a:latin typeface="Arial"/>
                <a:cs typeface="Arial"/>
              </a:rPr>
              <a:t>…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1135" y="1695442"/>
            <a:ext cx="6277711" cy="44287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48533" y="6233871"/>
            <a:ext cx="4408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Arial"/>
                <a:cs typeface="Arial"/>
              </a:rPr>
              <a:t>Obj</a:t>
            </a:r>
            <a:r>
              <a:rPr sz="1800" b="1" spc="-100" dirty="0">
                <a:latin typeface="Arial"/>
                <a:cs typeface="Arial"/>
              </a:rPr>
              <a:t>e</a:t>
            </a:r>
            <a:r>
              <a:rPr sz="1800" b="1" spc="-204" dirty="0">
                <a:latin typeface="Arial"/>
                <a:cs typeface="Arial"/>
              </a:rPr>
              <a:t>ct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65" dirty="0">
                <a:latin typeface="Arial"/>
                <a:cs typeface="Arial"/>
              </a:rPr>
              <a:t>A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14" dirty="0">
                <a:latin typeface="Arial"/>
                <a:cs typeface="Arial"/>
              </a:rPr>
              <a:t>and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80" dirty="0">
                <a:latin typeface="Arial"/>
                <a:cs typeface="Arial"/>
              </a:rPr>
              <a:t>stru</a:t>
            </a:r>
            <a:r>
              <a:rPr sz="1800" b="1" spc="-204" dirty="0">
                <a:latin typeface="Arial"/>
                <a:cs typeface="Arial"/>
              </a:rPr>
              <a:t>c</a:t>
            </a:r>
            <a:r>
              <a:rPr sz="1800" b="1" spc="-125" dirty="0">
                <a:latin typeface="Arial"/>
                <a:cs typeface="Arial"/>
              </a:rPr>
              <a:t>tur</a:t>
            </a:r>
            <a:r>
              <a:rPr sz="1800" b="1" spc="-90" dirty="0">
                <a:latin typeface="Arial"/>
                <a:cs typeface="Arial"/>
              </a:rPr>
              <a:t>i</a:t>
            </a:r>
            <a:r>
              <a:rPr sz="1800" b="1" spc="-155" dirty="0">
                <a:latin typeface="Arial"/>
                <a:cs typeface="Arial"/>
              </a:rPr>
              <a:t>n</a:t>
            </a:r>
            <a:r>
              <a:rPr sz="1800" b="1" spc="-150" dirty="0">
                <a:latin typeface="Arial"/>
                <a:cs typeface="Arial"/>
              </a:rPr>
              <a:t>g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125" dirty="0">
                <a:latin typeface="Arial"/>
                <a:cs typeface="Arial"/>
              </a:rPr>
              <a:t>elem</a:t>
            </a:r>
            <a:r>
              <a:rPr sz="1800" b="1" spc="-145" dirty="0">
                <a:latin typeface="Arial"/>
                <a:cs typeface="Arial"/>
              </a:rPr>
              <a:t>en</a:t>
            </a:r>
            <a:r>
              <a:rPr sz="1800" b="1" spc="-135" dirty="0">
                <a:latin typeface="Arial"/>
                <a:cs typeface="Arial"/>
              </a:rPr>
              <a:t>t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350" dirty="0">
                <a:latin typeface="Arial"/>
                <a:cs typeface="Arial"/>
              </a:rPr>
              <a:t>B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f</a:t>
            </a:r>
            <a:r>
              <a:rPr sz="1800" b="1" spc="-145" dirty="0">
                <a:latin typeface="Arial"/>
                <a:cs typeface="Arial"/>
              </a:rPr>
              <a:t>or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265" dirty="0">
                <a:latin typeface="Arial"/>
                <a:cs typeface="Arial"/>
              </a:rPr>
              <a:t>C</a:t>
            </a:r>
            <a:r>
              <a:rPr sz="1800" b="1" spc="-110" dirty="0">
                <a:latin typeface="Arial"/>
                <a:cs typeface="Arial"/>
              </a:rPr>
              <a:t>losi</a:t>
            </a:r>
            <a:r>
              <a:rPr sz="1800" b="1" spc="-150" dirty="0">
                <a:latin typeface="Arial"/>
                <a:cs typeface="Arial"/>
              </a:rPr>
              <a:t>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6405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340" dirty="0">
                <a:solidFill>
                  <a:srgbClr val="003399"/>
                </a:solidFill>
                <a:latin typeface="Arial"/>
                <a:cs typeface="Arial"/>
              </a:rPr>
              <a:t>Closin</a:t>
            </a:r>
            <a:r>
              <a:rPr sz="4400" i="0" spc="-400" dirty="0">
                <a:solidFill>
                  <a:srgbClr val="003399"/>
                </a:solidFill>
                <a:latin typeface="Arial"/>
                <a:cs typeface="Arial"/>
              </a:rPr>
              <a:t>g</a:t>
            </a:r>
            <a:r>
              <a:rPr sz="4400" i="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325" dirty="0">
                <a:solidFill>
                  <a:srgbClr val="003399"/>
                </a:solidFill>
                <a:latin typeface="Arial"/>
                <a:cs typeface="Arial"/>
              </a:rPr>
              <a:t>Example</a:t>
            </a:r>
            <a:r>
              <a:rPr sz="4400" i="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dirty="0">
                <a:solidFill>
                  <a:srgbClr val="003399"/>
                </a:solidFill>
                <a:latin typeface="Arial"/>
                <a:cs typeface="Arial"/>
              </a:rPr>
              <a:t>…</a:t>
            </a:r>
            <a:endParaRPr sz="4400">
              <a:latin typeface="Arial"/>
              <a:cs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818640"/>
              </p:ext>
            </p:extLst>
          </p:nvPr>
        </p:nvGraphicFramePr>
        <p:xfrm>
          <a:off x="381000" y="1676400"/>
          <a:ext cx="4032000" cy="4032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6986903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5225303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5461768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728986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2277813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096078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756874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95697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34375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9707214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802331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009373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7354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185802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54705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6226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1283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3501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6547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68443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8266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8582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7249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4640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47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4526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3292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429248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986817"/>
              </p:ext>
            </p:extLst>
          </p:nvPr>
        </p:nvGraphicFramePr>
        <p:xfrm>
          <a:off x="4731000" y="1676400"/>
          <a:ext cx="4032000" cy="4032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6986903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5225303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5461768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728986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2277813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096078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756874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95697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34375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9707214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802331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009373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7354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185802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54705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6226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1283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3501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6547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68443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8266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8582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7249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FF00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4640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47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4526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3292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4292480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081" y="6029786"/>
            <a:ext cx="3641427" cy="3710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37666" t="-2692" r="22575" b="-2"/>
          <a:stretch/>
        </p:blipFill>
        <p:spPr>
          <a:xfrm>
            <a:off x="1828800" y="6019800"/>
            <a:ext cx="1447800" cy="38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6" y="344170"/>
            <a:ext cx="700481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5" dirty="0"/>
              <a:t>Hi</a:t>
            </a:r>
            <a:r>
              <a:rPr spc="-210" dirty="0"/>
              <a:t>t</a:t>
            </a:r>
            <a:r>
              <a:rPr spc="-90" dirty="0"/>
              <a:t>-</a:t>
            </a:r>
            <a:r>
              <a:rPr spc="-420" dirty="0"/>
              <a:t>o</a:t>
            </a:r>
            <a:r>
              <a:rPr spc="-55" dirty="0"/>
              <a:t>r</a:t>
            </a:r>
            <a:r>
              <a:rPr spc="-90" dirty="0"/>
              <a:t>-</a:t>
            </a:r>
            <a:r>
              <a:rPr spc="-350" dirty="0"/>
              <a:t>Miss</a:t>
            </a:r>
            <a:r>
              <a:rPr spc="-95" dirty="0"/>
              <a:t> </a:t>
            </a:r>
            <a:r>
              <a:rPr spc="-665" dirty="0"/>
              <a:t>T</a:t>
            </a:r>
            <a:r>
              <a:rPr spc="-295" dirty="0"/>
              <a:t>r</a:t>
            </a:r>
            <a:r>
              <a:rPr spc="-315" dirty="0"/>
              <a:t>ans</a:t>
            </a:r>
            <a:r>
              <a:rPr spc="-225" dirty="0"/>
              <a:t>f</a:t>
            </a:r>
            <a:r>
              <a:rPr spc="-420" dirty="0"/>
              <a:t>o</a:t>
            </a:r>
            <a:r>
              <a:rPr spc="-190" dirty="0"/>
              <a:t>r</a:t>
            </a:r>
            <a:r>
              <a:rPr spc="-425" dirty="0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613357"/>
            <a:ext cx="7996555" cy="4446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330" dirty="0">
                <a:latin typeface="Microsoft Sans Serif"/>
                <a:cs typeface="Microsoft Sans Serif"/>
              </a:rPr>
              <a:t>The</a:t>
            </a:r>
            <a:r>
              <a:rPr sz="2800" spc="-325" dirty="0">
                <a:latin typeface="Microsoft Sans Serif"/>
                <a:cs typeface="Microsoft Sans Serif"/>
              </a:rPr>
              <a:t> </a:t>
            </a:r>
            <a:r>
              <a:rPr sz="2800" spc="-190" dirty="0">
                <a:latin typeface="Microsoft Sans Serif"/>
                <a:cs typeface="Microsoft Sans Serif"/>
              </a:rPr>
              <a:t>hit-or-miss</a:t>
            </a:r>
            <a:r>
              <a:rPr sz="2800" spc="-185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latin typeface="Microsoft Sans Serif"/>
                <a:cs typeface="Microsoft Sans Serif"/>
              </a:rPr>
              <a:t>transform</a:t>
            </a:r>
            <a:r>
              <a:rPr sz="2800" spc="-145" dirty="0">
                <a:latin typeface="Microsoft Sans Serif"/>
                <a:cs typeface="Microsoft Sans Serif"/>
              </a:rPr>
              <a:t> </a:t>
            </a:r>
            <a:r>
              <a:rPr sz="2800" spc="-250" dirty="0">
                <a:latin typeface="Microsoft Sans Serif"/>
                <a:cs typeface="Microsoft Sans Serif"/>
              </a:rPr>
              <a:t>is</a:t>
            </a:r>
            <a:r>
              <a:rPr sz="2800" spc="-24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715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general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-65" dirty="0">
                <a:latin typeface="Microsoft Sans Serif"/>
                <a:cs typeface="Microsoft Sans Serif"/>
              </a:rPr>
              <a:t>binary </a:t>
            </a:r>
            <a:r>
              <a:rPr sz="2800" spc="-60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morphological </a:t>
            </a:r>
            <a:r>
              <a:rPr sz="2800" spc="-100" dirty="0">
                <a:latin typeface="Microsoft Sans Serif"/>
                <a:cs typeface="Microsoft Sans Serif"/>
              </a:rPr>
              <a:t>operation </a:t>
            </a:r>
            <a:r>
              <a:rPr sz="2800" spc="-95" dirty="0">
                <a:latin typeface="Microsoft Sans Serif"/>
                <a:cs typeface="Microsoft Sans Serif"/>
              </a:rPr>
              <a:t>that </a:t>
            </a:r>
            <a:r>
              <a:rPr sz="2800" spc="-225" dirty="0">
                <a:latin typeface="Microsoft Sans Serif"/>
                <a:cs typeface="Microsoft Sans Serif"/>
              </a:rPr>
              <a:t>can </a:t>
            </a:r>
            <a:r>
              <a:rPr sz="2800" spc="-85" dirty="0">
                <a:latin typeface="Microsoft Sans Serif"/>
                <a:cs typeface="Microsoft Sans Serif"/>
              </a:rPr>
              <a:t>be </a:t>
            </a:r>
            <a:r>
              <a:rPr sz="2800" spc="-240" dirty="0">
                <a:latin typeface="Microsoft Sans Serif"/>
                <a:cs typeface="Microsoft Sans Serif"/>
              </a:rPr>
              <a:t>used </a:t>
            </a:r>
            <a:r>
              <a:rPr sz="2800" spc="-95" dirty="0">
                <a:latin typeface="Microsoft Sans Serif"/>
                <a:cs typeface="Microsoft Sans Serif"/>
              </a:rPr>
              <a:t>to </a:t>
            </a:r>
            <a:r>
              <a:rPr sz="2800" spc="-135" dirty="0">
                <a:latin typeface="Microsoft Sans Serif"/>
                <a:cs typeface="Microsoft Sans Serif"/>
              </a:rPr>
              <a:t>look </a:t>
            </a:r>
            <a:r>
              <a:rPr sz="2800" spc="-20" dirty="0">
                <a:latin typeface="Microsoft Sans Serif"/>
                <a:cs typeface="Microsoft Sans Serif"/>
              </a:rPr>
              <a:t>for 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spc="-75" dirty="0">
                <a:latin typeface="Microsoft Sans Serif"/>
                <a:cs typeface="Microsoft Sans Serif"/>
              </a:rPr>
              <a:t>particular</a:t>
            </a:r>
            <a:r>
              <a:rPr sz="2800" spc="-70" dirty="0">
                <a:latin typeface="Microsoft Sans Serif"/>
                <a:cs typeface="Microsoft Sans Serif"/>
              </a:rPr>
              <a:t> </a:t>
            </a:r>
            <a:r>
              <a:rPr sz="2800" spc="-120" dirty="0">
                <a:latin typeface="Microsoft Sans Serif"/>
                <a:cs typeface="Microsoft Sans Serif"/>
              </a:rPr>
              <a:t>patterns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of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foreground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latin typeface="Microsoft Sans Serif"/>
                <a:cs typeface="Microsoft Sans Serif"/>
              </a:rPr>
              <a:t>and</a:t>
            </a:r>
            <a:r>
              <a:rPr sz="2800" spc="-120" dirty="0">
                <a:latin typeface="Microsoft Sans Serif"/>
                <a:cs typeface="Microsoft Sans Serif"/>
              </a:rPr>
              <a:t> </a:t>
            </a:r>
            <a:r>
              <a:rPr sz="2800" spc="-140" dirty="0">
                <a:latin typeface="Microsoft Sans Serif"/>
                <a:cs typeface="Microsoft Sans Serif"/>
              </a:rPr>
              <a:t>background </a:t>
            </a:r>
            <a:r>
              <a:rPr sz="2800" spc="-135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latin typeface="Microsoft Sans Serif"/>
                <a:cs typeface="Microsoft Sans Serif"/>
              </a:rPr>
              <a:t>pixels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85" dirty="0">
                <a:latin typeface="Microsoft Sans Serif"/>
                <a:cs typeface="Microsoft Sans Serif"/>
              </a:rPr>
              <a:t>in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an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image.</a:t>
            </a:r>
            <a:endParaRPr sz="2800" dirty="0">
              <a:latin typeface="Microsoft Sans Serif"/>
              <a:cs typeface="Microsoft Sans Serif"/>
            </a:endParaRPr>
          </a:p>
          <a:p>
            <a:pPr marL="332740" marR="7620" indent="-320675">
              <a:lnSpc>
                <a:spcPct val="100000"/>
              </a:lnSpc>
              <a:spcBef>
                <a:spcPts val="1685"/>
              </a:spcBef>
              <a:tabLst>
                <a:tab pos="696595" algn="l"/>
                <a:tab pos="2562860" algn="l"/>
                <a:tab pos="4094479" algn="l"/>
                <a:tab pos="4489450" algn="l"/>
                <a:tab pos="4880610" algn="l"/>
                <a:tab pos="5804535" algn="l"/>
                <a:tab pos="6531609" algn="l"/>
                <a:tab pos="7135495" algn="l"/>
              </a:tabLst>
            </a:pPr>
            <a:r>
              <a:rPr lang="en-IN" sz="2800" spc="-340" dirty="0" smtClean="0">
                <a:latin typeface="Microsoft Sans Serif"/>
                <a:cs typeface="Microsoft Sans Serif"/>
              </a:rPr>
              <a:t>      </a:t>
            </a:r>
            <a:r>
              <a:rPr sz="2800" spc="-340" dirty="0" smtClean="0">
                <a:latin typeface="Microsoft Sans Serif"/>
                <a:cs typeface="Microsoft Sans Serif"/>
              </a:rPr>
              <a:t>Th</a:t>
            </a:r>
            <a:r>
              <a:rPr sz="2800" spc="-320" dirty="0" smtClean="0">
                <a:latin typeface="Microsoft Sans Serif"/>
                <a:cs typeface="Microsoft Sans Serif"/>
              </a:rPr>
              <a:t>e</a:t>
            </a:r>
            <a:r>
              <a:rPr lang="en-IN" sz="2800" dirty="0">
                <a:latin typeface="Microsoft Sans Serif"/>
                <a:cs typeface="Microsoft Sans Serif"/>
              </a:rPr>
              <a:t> </a:t>
            </a:r>
            <a:r>
              <a:rPr sz="2800" spc="-135" dirty="0" smtClean="0">
                <a:latin typeface="Microsoft Sans Serif"/>
                <a:cs typeface="Microsoft Sans Serif"/>
              </a:rPr>
              <a:t>hit</a:t>
            </a:r>
            <a:r>
              <a:rPr sz="2800" spc="-5" dirty="0" smtClean="0">
                <a:latin typeface="Microsoft Sans Serif"/>
                <a:cs typeface="Microsoft Sans Serif"/>
              </a:rPr>
              <a:t>-</a:t>
            </a:r>
            <a:r>
              <a:rPr sz="2800" spc="-175" dirty="0" smtClean="0">
                <a:latin typeface="Microsoft Sans Serif"/>
                <a:cs typeface="Microsoft Sans Serif"/>
              </a:rPr>
              <a:t>a</a:t>
            </a:r>
            <a:r>
              <a:rPr sz="2800" spc="-165" dirty="0" smtClean="0">
                <a:latin typeface="Microsoft Sans Serif"/>
                <a:cs typeface="Microsoft Sans Serif"/>
              </a:rPr>
              <a:t>n</a:t>
            </a:r>
            <a:r>
              <a:rPr sz="2800" spc="-10" dirty="0" smtClean="0">
                <a:latin typeface="Microsoft Sans Serif"/>
                <a:cs typeface="Microsoft Sans Serif"/>
              </a:rPr>
              <a:t>d</a:t>
            </a:r>
            <a:r>
              <a:rPr sz="2800" spc="-5" dirty="0" smtClean="0">
                <a:latin typeface="Microsoft Sans Serif"/>
                <a:cs typeface="Microsoft Sans Serif"/>
              </a:rPr>
              <a:t>-</a:t>
            </a:r>
            <a:r>
              <a:rPr sz="2800" spc="-360" dirty="0" smtClean="0">
                <a:latin typeface="Microsoft Sans Serif"/>
                <a:cs typeface="Microsoft Sans Serif"/>
              </a:rPr>
              <a:t>miss</a:t>
            </a:r>
            <a:r>
              <a:rPr lang="en-IN" sz="2800" dirty="0">
                <a:latin typeface="Microsoft Sans Serif"/>
                <a:cs typeface="Microsoft Sans Serif"/>
              </a:rPr>
              <a:t> </a:t>
            </a:r>
            <a:r>
              <a:rPr sz="2800" spc="-10" dirty="0" smtClean="0">
                <a:latin typeface="Microsoft Sans Serif"/>
                <a:cs typeface="Microsoft Sans Serif"/>
              </a:rPr>
              <a:t>t</a:t>
            </a:r>
            <a:r>
              <a:rPr sz="2800" spc="-35" dirty="0" smtClean="0">
                <a:latin typeface="Microsoft Sans Serif"/>
                <a:cs typeface="Microsoft Sans Serif"/>
              </a:rPr>
              <a:t>r</a:t>
            </a:r>
            <a:r>
              <a:rPr sz="2800" spc="-5" dirty="0" smtClean="0">
                <a:latin typeface="Microsoft Sans Serif"/>
                <a:cs typeface="Microsoft Sans Serif"/>
              </a:rPr>
              <a:t>a</a:t>
            </a:r>
            <a:r>
              <a:rPr sz="2800" spc="-260" dirty="0" smtClean="0">
                <a:latin typeface="Microsoft Sans Serif"/>
                <a:cs typeface="Microsoft Sans Serif"/>
              </a:rPr>
              <a:t>ns</a:t>
            </a:r>
            <a:r>
              <a:rPr sz="2800" spc="-190" dirty="0" smtClean="0">
                <a:latin typeface="Microsoft Sans Serif"/>
                <a:cs typeface="Microsoft Sans Serif"/>
              </a:rPr>
              <a:t>f</a:t>
            </a:r>
            <a:r>
              <a:rPr sz="2800" spc="-105" dirty="0" smtClean="0">
                <a:latin typeface="Microsoft Sans Serif"/>
                <a:cs typeface="Microsoft Sans Serif"/>
              </a:rPr>
              <a:t>o</a:t>
            </a:r>
            <a:r>
              <a:rPr sz="2800" dirty="0" smtClean="0">
                <a:latin typeface="Microsoft Sans Serif"/>
                <a:cs typeface="Microsoft Sans Serif"/>
              </a:rPr>
              <a:t>r</a:t>
            </a:r>
            <a:r>
              <a:rPr sz="2800" spc="-470" dirty="0" smtClean="0">
                <a:latin typeface="Microsoft Sans Serif"/>
                <a:cs typeface="Microsoft Sans Serif"/>
              </a:rPr>
              <a:t>m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160" dirty="0" smtClean="0">
                <a:latin typeface="Microsoft Sans Serif"/>
                <a:cs typeface="Microsoft Sans Serif"/>
              </a:rPr>
              <a:t>i</a:t>
            </a:r>
            <a:r>
              <a:rPr sz="2800" spc="-340" dirty="0" smtClean="0">
                <a:latin typeface="Microsoft Sans Serif"/>
                <a:cs typeface="Microsoft Sans Serif"/>
              </a:rPr>
              <a:t>s</a:t>
            </a:r>
            <a:r>
              <a:rPr lang="en-IN" sz="2800" dirty="0">
                <a:latin typeface="Microsoft Sans Serif"/>
                <a:cs typeface="Microsoft Sans Serif"/>
              </a:rPr>
              <a:t> </a:t>
            </a:r>
            <a:r>
              <a:rPr sz="2800" spc="-15" dirty="0" smtClean="0">
                <a:latin typeface="Microsoft Sans Serif"/>
                <a:cs typeface="Microsoft Sans Serif"/>
              </a:rPr>
              <a:t>a</a:t>
            </a:r>
            <a:r>
              <a:rPr lang="en-IN" sz="2800" dirty="0">
                <a:latin typeface="Microsoft Sans Serif"/>
                <a:cs typeface="Microsoft Sans Serif"/>
              </a:rPr>
              <a:t> </a:t>
            </a:r>
            <a:r>
              <a:rPr sz="2800" spc="-15" dirty="0" smtClean="0">
                <a:latin typeface="Microsoft Sans Serif"/>
                <a:cs typeface="Microsoft Sans Serif"/>
              </a:rPr>
              <a:t>b</a:t>
            </a:r>
            <a:r>
              <a:rPr sz="2800" spc="-10" dirty="0" smtClean="0">
                <a:latin typeface="Microsoft Sans Serif"/>
                <a:cs typeface="Microsoft Sans Serif"/>
              </a:rPr>
              <a:t>a</a:t>
            </a:r>
            <a:r>
              <a:rPr sz="2800" spc="-275" dirty="0" smtClean="0">
                <a:latin typeface="Microsoft Sans Serif"/>
                <a:cs typeface="Microsoft Sans Serif"/>
              </a:rPr>
              <a:t>sic</a:t>
            </a:r>
            <a:r>
              <a:rPr lang="en-IN" sz="2800" dirty="0" smtClean="0">
                <a:latin typeface="Microsoft Sans Serif"/>
                <a:cs typeface="Microsoft Sans Serif"/>
              </a:rPr>
              <a:t> </a:t>
            </a:r>
            <a:r>
              <a:rPr sz="2800" spc="-20" dirty="0" smtClean="0">
                <a:latin typeface="Microsoft Sans Serif"/>
                <a:cs typeface="Microsoft Sans Serif"/>
              </a:rPr>
              <a:t>t</a:t>
            </a:r>
            <a:r>
              <a:rPr sz="2800" spc="-160" dirty="0" smtClean="0">
                <a:latin typeface="Microsoft Sans Serif"/>
                <a:cs typeface="Microsoft Sans Serif"/>
              </a:rPr>
              <a:t>o</a:t>
            </a:r>
            <a:r>
              <a:rPr sz="2800" spc="-155" dirty="0" smtClean="0">
                <a:latin typeface="Microsoft Sans Serif"/>
                <a:cs typeface="Microsoft Sans Serif"/>
              </a:rPr>
              <a:t>o</a:t>
            </a:r>
            <a:r>
              <a:rPr sz="2800" spc="-30" dirty="0" smtClean="0">
                <a:latin typeface="Microsoft Sans Serif"/>
                <a:cs typeface="Microsoft Sans Serif"/>
              </a:rPr>
              <a:t>l</a:t>
            </a:r>
            <a:r>
              <a:rPr lang="en-IN" sz="2800" spc="-30" dirty="0" smtClean="0">
                <a:latin typeface="Microsoft Sans Serif"/>
                <a:cs typeface="Microsoft Sans Serif"/>
              </a:rPr>
              <a:t> </a:t>
            </a:r>
            <a:r>
              <a:rPr sz="2800" spc="90" dirty="0" smtClean="0">
                <a:latin typeface="Microsoft Sans Serif"/>
                <a:cs typeface="Microsoft Sans Serif"/>
              </a:rPr>
              <a:t>f</a:t>
            </a:r>
            <a:r>
              <a:rPr sz="2800" spc="-85" dirty="0" smtClean="0">
                <a:latin typeface="Microsoft Sans Serif"/>
                <a:cs typeface="Microsoft Sans Serif"/>
              </a:rPr>
              <a:t>or</a:t>
            </a:r>
            <a:r>
              <a:rPr lang="en-IN" sz="2800" dirty="0">
                <a:latin typeface="Microsoft Sans Serif"/>
                <a:cs typeface="Microsoft Sans Serif"/>
              </a:rPr>
              <a:t> </a:t>
            </a:r>
            <a:r>
              <a:rPr sz="2800" spc="-380" dirty="0" smtClean="0">
                <a:latin typeface="Microsoft Sans Serif"/>
                <a:cs typeface="Microsoft Sans Serif"/>
              </a:rPr>
              <a:t>s</a:t>
            </a:r>
            <a:r>
              <a:rPr sz="2800" spc="-415" dirty="0" smtClean="0">
                <a:latin typeface="Microsoft Sans Serif"/>
                <a:cs typeface="Microsoft Sans Serif"/>
              </a:rPr>
              <a:t>h</a:t>
            </a:r>
            <a:r>
              <a:rPr sz="2800" spc="-15" dirty="0" smtClean="0">
                <a:latin typeface="Microsoft Sans Serif"/>
                <a:cs typeface="Microsoft Sans Serif"/>
              </a:rPr>
              <a:t>a</a:t>
            </a:r>
            <a:r>
              <a:rPr sz="2800" spc="-10" dirty="0" smtClean="0">
                <a:latin typeface="Microsoft Sans Serif"/>
                <a:cs typeface="Microsoft Sans Serif"/>
              </a:rPr>
              <a:t>p</a:t>
            </a:r>
            <a:r>
              <a:rPr sz="2800" spc="-105" dirty="0" smtClean="0">
                <a:latin typeface="Microsoft Sans Serif"/>
                <a:cs typeface="Microsoft Sans Serif"/>
              </a:rPr>
              <a:t>e</a:t>
            </a:r>
            <a:r>
              <a:rPr lang="en-IN" sz="2800" spc="-105" dirty="0">
                <a:latin typeface="Microsoft Sans Serif"/>
                <a:cs typeface="Microsoft Sans Serif"/>
              </a:rPr>
              <a:t> </a:t>
            </a:r>
            <a:r>
              <a:rPr sz="2800" spc="-140" dirty="0" smtClean="0">
                <a:latin typeface="Microsoft Sans Serif"/>
                <a:cs typeface="Microsoft Sans Serif"/>
              </a:rPr>
              <a:t>detection</a:t>
            </a:r>
            <a:r>
              <a:rPr sz="2800" spc="-140" dirty="0">
                <a:latin typeface="Microsoft Sans Serif"/>
                <a:cs typeface="Microsoft Sans Serif"/>
              </a:rPr>
              <a:t>.</a:t>
            </a:r>
            <a:endParaRPr sz="2800" dirty="0">
              <a:latin typeface="Microsoft Sans Serif"/>
              <a:cs typeface="Microsoft Sans Serif"/>
            </a:endParaRPr>
          </a:p>
          <a:p>
            <a:pPr marL="111760">
              <a:lnSpc>
                <a:spcPct val="100000"/>
              </a:lnSpc>
              <a:spcBef>
                <a:spcPts val="1680"/>
              </a:spcBef>
              <a:tabLst>
                <a:tab pos="1541145" algn="l"/>
              </a:tabLst>
            </a:pPr>
            <a:r>
              <a:rPr sz="2800" spc="-280" dirty="0">
                <a:latin typeface="Microsoft Sans Serif"/>
                <a:cs typeface="Microsoft Sans Serif"/>
              </a:rPr>
              <a:t>C</a:t>
            </a:r>
            <a:r>
              <a:rPr sz="2800" spc="-210" dirty="0">
                <a:latin typeface="Microsoft Sans Serif"/>
                <a:cs typeface="Microsoft Sans Serif"/>
              </a:rPr>
              <a:t>o</a:t>
            </a:r>
            <a:r>
              <a:rPr sz="2800" spc="-270" dirty="0">
                <a:latin typeface="Microsoft Sans Serif"/>
                <a:cs typeface="Microsoft Sans Serif"/>
              </a:rPr>
              <a:t>nc</a:t>
            </a:r>
            <a:r>
              <a:rPr sz="2800" spc="-275" dirty="0">
                <a:latin typeface="Microsoft Sans Serif"/>
                <a:cs typeface="Microsoft Sans Serif"/>
              </a:rPr>
              <a:t>e</a:t>
            </a:r>
            <a:r>
              <a:rPr sz="2800" spc="-25" dirty="0">
                <a:latin typeface="Microsoft Sans Serif"/>
                <a:cs typeface="Microsoft Sans Serif"/>
              </a:rPr>
              <a:t>p</a:t>
            </a:r>
            <a:r>
              <a:rPr sz="2800" spc="-20" dirty="0">
                <a:latin typeface="Microsoft Sans Serif"/>
                <a:cs typeface="Microsoft Sans Serif"/>
              </a:rPr>
              <a:t>t</a:t>
            </a:r>
            <a:r>
              <a:rPr sz="2800" spc="-165" dirty="0">
                <a:latin typeface="Microsoft Sans Serif"/>
                <a:cs typeface="Microsoft Sans Serif"/>
              </a:rPr>
              <a:t>: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570" dirty="0">
                <a:latin typeface="Microsoft Sans Serif"/>
                <a:cs typeface="Microsoft Sans Serif"/>
              </a:rPr>
              <a:t>T</a:t>
            </a:r>
            <a:r>
              <a:rPr sz="2800" spc="-310" dirty="0">
                <a:latin typeface="Microsoft Sans Serif"/>
                <a:cs typeface="Microsoft Sans Serif"/>
              </a:rPr>
              <a:t>o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</a:t>
            </a:r>
            <a:r>
              <a:rPr sz="2800" spc="-80" dirty="0">
                <a:latin typeface="Microsoft Sans Serif"/>
                <a:cs typeface="Microsoft Sans Serif"/>
              </a:rPr>
              <a:t>e</a:t>
            </a:r>
            <a:r>
              <a:rPr sz="2800" spc="-160" dirty="0">
                <a:latin typeface="Microsoft Sans Serif"/>
                <a:cs typeface="Microsoft Sans Serif"/>
              </a:rPr>
              <a:t>te</a:t>
            </a:r>
            <a:r>
              <a:rPr sz="2800" spc="-185" dirty="0">
                <a:latin typeface="Microsoft Sans Serif"/>
                <a:cs typeface="Microsoft Sans Serif"/>
              </a:rPr>
              <a:t>c</a:t>
            </a:r>
            <a:r>
              <a:rPr sz="2800" spc="-20" dirty="0">
                <a:latin typeface="Microsoft Sans Serif"/>
                <a:cs typeface="Microsoft Sans Serif"/>
              </a:rPr>
              <a:t>t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04" dirty="0">
                <a:latin typeface="Microsoft Sans Serif"/>
                <a:cs typeface="Microsoft Sans Serif"/>
              </a:rPr>
              <a:t>sha</a:t>
            </a:r>
            <a:r>
              <a:rPr sz="2800" spc="-210" dirty="0">
                <a:latin typeface="Microsoft Sans Serif"/>
                <a:cs typeface="Microsoft Sans Serif"/>
              </a:rPr>
              <a:t>p</a:t>
            </a:r>
            <a:r>
              <a:rPr sz="2800" spc="-150" dirty="0">
                <a:latin typeface="Microsoft Sans Serif"/>
                <a:cs typeface="Microsoft Sans Serif"/>
              </a:rPr>
              <a:t>e</a:t>
            </a:r>
            <a:r>
              <a:rPr sz="2800" spc="-165" dirty="0">
                <a:latin typeface="Microsoft Sans Serif"/>
                <a:cs typeface="Microsoft Sans Serif"/>
              </a:rPr>
              <a:t>:</a:t>
            </a:r>
            <a:endParaRPr sz="2800" dirty="0">
              <a:latin typeface="Microsoft Sans Serif"/>
              <a:cs typeface="Microsoft Sans Serif"/>
            </a:endParaRPr>
          </a:p>
          <a:p>
            <a:pPr marL="378460" algn="just">
              <a:lnSpc>
                <a:spcPct val="100000"/>
              </a:lnSpc>
              <a:spcBef>
                <a:spcPts val="605"/>
              </a:spcBef>
            </a:pPr>
            <a:r>
              <a:rPr sz="1950" spc="-210" dirty="0">
                <a:solidFill>
                  <a:srgbClr val="93B6D2"/>
                </a:solidFill>
                <a:latin typeface="Microsoft Sans Serif"/>
                <a:cs typeface="Microsoft Sans Serif"/>
              </a:rPr>
              <a:t>🞑 </a:t>
            </a:r>
            <a:r>
              <a:rPr sz="1950" spc="160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sz="2800" b="1" spc="-170" dirty="0">
                <a:solidFill>
                  <a:srgbClr val="C00000"/>
                </a:solidFill>
                <a:latin typeface="Arial"/>
                <a:cs typeface="Arial"/>
              </a:rPr>
              <a:t>Hit</a:t>
            </a:r>
            <a:r>
              <a:rPr sz="28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210" dirty="0">
                <a:solidFill>
                  <a:srgbClr val="C00000"/>
                </a:solidFill>
                <a:latin typeface="Arial"/>
                <a:cs typeface="Arial"/>
              </a:rPr>
              <a:t>ob</a:t>
            </a:r>
            <a:r>
              <a:rPr sz="2800" b="1" spc="-90" dirty="0">
                <a:solidFill>
                  <a:srgbClr val="C00000"/>
                </a:solidFill>
                <a:latin typeface="Arial"/>
                <a:cs typeface="Arial"/>
              </a:rPr>
              <a:t>j</a:t>
            </a:r>
            <a:r>
              <a:rPr sz="2800" b="1" spc="-285" dirty="0">
                <a:solidFill>
                  <a:srgbClr val="C00000"/>
                </a:solidFill>
                <a:latin typeface="Arial"/>
                <a:cs typeface="Arial"/>
              </a:rPr>
              <a:t>ect</a:t>
            </a:r>
            <a:endParaRPr sz="2800" dirty="0">
              <a:latin typeface="Arial"/>
              <a:cs typeface="Arial"/>
            </a:endParaRPr>
          </a:p>
          <a:p>
            <a:pPr marL="378460" algn="just">
              <a:lnSpc>
                <a:spcPct val="100000"/>
              </a:lnSpc>
              <a:spcBef>
                <a:spcPts val="600"/>
              </a:spcBef>
            </a:pPr>
            <a:r>
              <a:rPr sz="1950" spc="-210" dirty="0">
                <a:solidFill>
                  <a:srgbClr val="93B6D2"/>
                </a:solidFill>
                <a:latin typeface="Microsoft Sans Serif"/>
                <a:cs typeface="Microsoft Sans Serif"/>
              </a:rPr>
              <a:t>🞑 </a:t>
            </a:r>
            <a:r>
              <a:rPr sz="1950" spc="160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sz="2800" b="1" spc="-13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800" b="1" spc="-4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800" b="1" spc="-365" dirty="0">
                <a:solidFill>
                  <a:srgbClr val="C00000"/>
                </a:solidFill>
                <a:latin typeface="Arial"/>
                <a:cs typeface="Arial"/>
              </a:rPr>
              <a:t>ss</a:t>
            </a:r>
            <a:r>
              <a:rPr sz="28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229" dirty="0">
                <a:solidFill>
                  <a:srgbClr val="C00000"/>
                </a:solidFill>
                <a:latin typeface="Arial"/>
                <a:cs typeface="Arial"/>
              </a:rPr>
              <a:t>backgro</a:t>
            </a:r>
            <a:r>
              <a:rPr sz="2800" b="1" spc="-250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800" b="1" spc="-229" dirty="0">
                <a:solidFill>
                  <a:srgbClr val="C00000"/>
                </a:solidFill>
                <a:latin typeface="Arial"/>
                <a:cs typeface="Arial"/>
              </a:rPr>
              <a:t>nd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741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70001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5" dirty="0"/>
              <a:t>Hi</a:t>
            </a:r>
            <a:r>
              <a:rPr spc="-210" dirty="0"/>
              <a:t>t</a:t>
            </a:r>
            <a:r>
              <a:rPr spc="-90" dirty="0"/>
              <a:t>-</a:t>
            </a:r>
            <a:r>
              <a:rPr spc="-420" dirty="0"/>
              <a:t>o</a:t>
            </a:r>
            <a:r>
              <a:rPr spc="-55" dirty="0"/>
              <a:t>r</a:t>
            </a:r>
            <a:r>
              <a:rPr spc="-90" dirty="0"/>
              <a:t>-</a:t>
            </a:r>
            <a:r>
              <a:rPr spc="-350" dirty="0"/>
              <a:t>Miss</a:t>
            </a:r>
            <a:r>
              <a:rPr spc="-95" dirty="0"/>
              <a:t> </a:t>
            </a:r>
            <a:r>
              <a:rPr spc="-665" dirty="0"/>
              <a:t>T</a:t>
            </a:r>
            <a:r>
              <a:rPr spc="-295" dirty="0"/>
              <a:t>r</a:t>
            </a:r>
            <a:r>
              <a:rPr spc="-315" dirty="0"/>
              <a:t>ans</a:t>
            </a:r>
            <a:r>
              <a:rPr spc="-225" dirty="0"/>
              <a:t>f</a:t>
            </a:r>
            <a:r>
              <a:rPr spc="-420" dirty="0"/>
              <a:t>o</a:t>
            </a:r>
            <a:r>
              <a:rPr spc="-190" dirty="0"/>
              <a:t>r</a:t>
            </a:r>
            <a:r>
              <a:rPr spc="-425" dirty="0"/>
              <a:t>m</a:t>
            </a:r>
            <a:r>
              <a:rPr spc="-95" dirty="0"/>
              <a:t> 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7452" y="1616405"/>
            <a:ext cx="7632065" cy="456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650" spc="-45" dirty="0">
                <a:solidFill>
                  <a:srgbClr val="93B6D2"/>
                </a:solidFill>
                <a:latin typeface="Microsoft Sans Serif"/>
                <a:cs typeface="Microsoft Sans Serif"/>
              </a:rPr>
              <a:t>🞑</a:t>
            </a:r>
            <a:r>
              <a:rPr sz="1650" spc="225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sz="2400" spc="-280" dirty="0">
                <a:latin typeface="Microsoft Sans Serif"/>
                <a:cs typeface="Microsoft Sans Serif"/>
              </a:rPr>
              <a:t>The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structuring</a:t>
            </a:r>
            <a:r>
              <a:rPr sz="2400" spc="275" dirty="0">
                <a:latin typeface="Microsoft Sans Serif"/>
                <a:cs typeface="Microsoft Sans Serif"/>
              </a:rPr>
              <a:t> </a:t>
            </a:r>
            <a:r>
              <a:rPr sz="2400" spc="-195" dirty="0">
                <a:latin typeface="Microsoft Sans Serif"/>
                <a:cs typeface="Microsoft Sans Serif"/>
              </a:rPr>
              <a:t>elements</a:t>
            </a:r>
            <a:r>
              <a:rPr sz="2400" spc="270" dirty="0">
                <a:latin typeface="Microsoft Sans Serif"/>
                <a:cs typeface="Microsoft Sans Serif"/>
              </a:rPr>
              <a:t> </a:t>
            </a:r>
            <a:r>
              <a:rPr sz="2400" spc="-210" dirty="0">
                <a:latin typeface="Microsoft Sans Serif"/>
                <a:cs typeface="Microsoft Sans Serif"/>
              </a:rPr>
              <a:t>used</a:t>
            </a:r>
            <a:r>
              <a:rPr sz="2400" spc="27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for</a:t>
            </a:r>
            <a:r>
              <a:rPr sz="2400" spc="280" dirty="0">
                <a:latin typeface="Microsoft Sans Serif"/>
                <a:cs typeface="Microsoft Sans Serif"/>
              </a:rPr>
              <a:t> </a:t>
            </a:r>
            <a:r>
              <a:rPr sz="2400" spc="-165" dirty="0">
                <a:latin typeface="Microsoft Sans Serif"/>
                <a:cs typeface="Microsoft Sans Serif"/>
              </a:rPr>
              <a:t>Hit-or-miss</a:t>
            </a:r>
            <a:r>
              <a:rPr sz="2400" spc="285" dirty="0">
                <a:latin typeface="Microsoft Sans Serif"/>
                <a:cs typeface="Microsoft Sans Serif"/>
              </a:rPr>
              <a:t> </a:t>
            </a:r>
            <a:r>
              <a:rPr sz="2400" spc="-155" dirty="0">
                <a:latin typeface="Microsoft Sans Serif"/>
                <a:cs typeface="Microsoft Sans Serif"/>
              </a:rPr>
              <a:t>transforms</a:t>
            </a:r>
            <a:r>
              <a:rPr sz="2400" spc="27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are</a:t>
            </a:r>
            <a:endParaRPr sz="2400" dirty="0">
              <a:latin typeface="Microsoft Sans Serif"/>
              <a:cs typeface="Microsoft Sans Serif"/>
            </a:endParaRPr>
          </a:p>
          <a:p>
            <a:pPr marL="286385" algn="just">
              <a:lnSpc>
                <a:spcPct val="100000"/>
              </a:lnSpc>
              <a:spcBef>
                <a:spcPts val="5"/>
              </a:spcBef>
            </a:pPr>
            <a:r>
              <a:rPr sz="2400" spc="-155" dirty="0">
                <a:latin typeface="Microsoft Sans Serif"/>
                <a:cs typeface="Microsoft Sans Serif"/>
              </a:rPr>
              <a:t>a</a:t>
            </a:r>
            <a:r>
              <a:rPr sz="2400" spc="-150" dirty="0">
                <a:latin typeface="Microsoft Sans Serif"/>
                <a:cs typeface="Microsoft Sans Serif"/>
              </a:rPr>
              <a:t>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10" dirty="0">
                <a:latin typeface="Microsoft Sans Serif"/>
                <a:cs typeface="Microsoft Sans Serif"/>
              </a:rPr>
              <a:t>e</a:t>
            </a:r>
            <a:r>
              <a:rPr sz="2400" spc="-160" dirty="0">
                <a:latin typeface="Microsoft Sans Serif"/>
                <a:cs typeface="Microsoft Sans Serif"/>
              </a:rPr>
              <a:t>xtens</a:t>
            </a:r>
            <a:r>
              <a:rPr sz="2400" spc="-70" dirty="0">
                <a:latin typeface="Microsoft Sans Serif"/>
                <a:cs typeface="Microsoft Sans Serif"/>
              </a:rPr>
              <a:t>i</a:t>
            </a:r>
            <a:r>
              <a:rPr sz="2400" spc="-210" dirty="0">
                <a:latin typeface="Microsoft Sans Serif"/>
                <a:cs typeface="Microsoft Sans Serif"/>
              </a:rPr>
              <a:t>on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t</a:t>
            </a:r>
            <a:r>
              <a:rPr sz="2400" spc="-105" dirty="0">
                <a:latin typeface="Microsoft Sans Serif"/>
                <a:cs typeface="Microsoft Sans Serif"/>
              </a:rPr>
              <a:t>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40" dirty="0">
                <a:latin typeface="Microsoft Sans Serif"/>
                <a:cs typeface="Microsoft Sans Serif"/>
              </a:rPr>
              <a:t>ones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365" dirty="0">
                <a:latin typeface="Microsoft Sans Serif"/>
                <a:cs typeface="Microsoft Sans Serif"/>
              </a:rPr>
              <a:t>u</a:t>
            </a:r>
            <a:r>
              <a:rPr sz="2400" spc="-320" dirty="0">
                <a:latin typeface="Microsoft Sans Serif"/>
                <a:cs typeface="Microsoft Sans Serif"/>
              </a:rPr>
              <a:t>s</a:t>
            </a:r>
            <a:r>
              <a:rPr sz="2400" spc="-75" dirty="0">
                <a:latin typeface="Microsoft Sans Serif"/>
                <a:cs typeface="Microsoft Sans Serif"/>
              </a:rPr>
              <a:t>ed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with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dila</a:t>
            </a:r>
            <a:r>
              <a:rPr sz="2400" spc="-25" dirty="0">
                <a:latin typeface="Microsoft Sans Serif"/>
                <a:cs typeface="Microsoft Sans Serif"/>
              </a:rPr>
              <a:t>t</a:t>
            </a:r>
            <a:r>
              <a:rPr sz="2400" spc="-135" dirty="0">
                <a:latin typeface="Microsoft Sans Serif"/>
                <a:cs typeface="Microsoft Sans Serif"/>
              </a:rPr>
              <a:t>io</a:t>
            </a:r>
            <a:r>
              <a:rPr sz="2400" spc="-185" dirty="0">
                <a:latin typeface="Microsoft Sans Serif"/>
                <a:cs typeface="Microsoft Sans Serif"/>
              </a:rPr>
              <a:t>n</a:t>
            </a:r>
            <a:r>
              <a:rPr sz="2400" spc="-145" dirty="0">
                <a:latin typeface="Microsoft Sans Serif"/>
                <a:cs typeface="Microsoft Sans Serif"/>
              </a:rPr>
              <a:t>,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e</a:t>
            </a:r>
            <a:r>
              <a:rPr sz="2400" spc="-100" dirty="0">
                <a:latin typeface="Microsoft Sans Serif"/>
                <a:cs typeface="Microsoft Sans Serif"/>
              </a:rPr>
              <a:t>r</a:t>
            </a:r>
            <a:r>
              <a:rPr sz="2400" spc="-190" dirty="0">
                <a:latin typeface="Microsoft Sans Serif"/>
                <a:cs typeface="Microsoft Sans Serif"/>
              </a:rPr>
              <a:t>osi</a:t>
            </a:r>
            <a:r>
              <a:rPr sz="2400" spc="-210" dirty="0">
                <a:latin typeface="Microsoft Sans Serif"/>
                <a:cs typeface="Microsoft Sans Serif"/>
              </a:rPr>
              <a:t>on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et</a:t>
            </a:r>
            <a:r>
              <a:rPr sz="2400" spc="-170" dirty="0">
                <a:latin typeface="Microsoft Sans Serif"/>
                <a:cs typeface="Microsoft Sans Serif"/>
              </a:rPr>
              <a:t>c</a:t>
            </a:r>
            <a:r>
              <a:rPr sz="2400" spc="-145" dirty="0">
                <a:latin typeface="Microsoft Sans Serif"/>
                <a:cs typeface="Microsoft Sans Serif"/>
              </a:rPr>
              <a:t>.</a:t>
            </a:r>
            <a:endParaRPr sz="2400" dirty="0">
              <a:latin typeface="Microsoft Sans Serif"/>
              <a:cs typeface="Microsoft Sans Serif"/>
            </a:endParaRPr>
          </a:p>
          <a:p>
            <a:pPr marL="286385" marR="6350" indent="-274320" algn="just">
              <a:lnSpc>
                <a:spcPct val="100000"/>
              </a:lnSpc>
              <a:spcBef>
                <a:spcPts val="600"/>
              </a:spcBef>
            </a:pPr>
            <a:r>
              <a:rPr sz="1650" spc="-45" dirty="0">
                <a:solidFill>
                  <a:srgbClr val="93B6D2"/>
                </a:solidFill>
                <a:latin typeface="Microsoft Sans Serif"/>
                <a:cs typeface="Microsoft Sans Serif"/>
              </a:rPr>
              <a:t>🞑 </a:t>
            </a:r>
            <a:r>
              <a:rPr sz="2400" spc="-280" dirty="0">
                <a:latin typeface="Microsoft Sans Serif"/>
                <a:cs typeface="Microsoft Sans Serif"/>
              </a:rPr>
              <a:t>The</a:t>
            </a:r>
            <a:r>
              <a:rPr sz="2400" spc="-27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structuring</a:t>
            </a:r>
            <a:r>
              <a:rPr sz="2400" spc="-140" dirty="0">
                <a:latin typeface="Microsoft Sans Serif"/>
                <a:cs typeface="Microsoft Sans Serif"/>
              </a:rPr>
              <a:t> </a:t>
            </a:r>
            <a:r>
              <a:rPr sz="2400" spc="-195" dirty="0">
                <a:latin typeface="Microsoft Sans Serif"/>
                <a:cs typeface="Microsoft Sans Serif"/>
              </a:rPr>
              <a:t>elements</a:t>
            </a:r>
            <a:r>
              <a:rPr sz="2400" spc="-190" dirty="0">
                <a:latin typeface="Microsoft Sans Serif"/>
                <a:cs typeface="Microsoft Sans Serif"/>
              </a:rPr>
              <a:t> </a:t>
            </a:r>
            <a:r>
              <a:rPr sz="2400" spc="-195" dirty="0">
                <a:latin typeface="Microsoft Sans Serif"/>
                <a:cs typeface="Microsoft Sans Serif"/>
              </a:rPr>
              <a:t>can</a:t>
            </a:r>
            <a:r>
              <a:rPr sz="2400" spc="-190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contain</a:t>
            </a:r>
            <a:r>
              <a:rPr sz="2400" spc="-145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both</a:t>
            </a:r>
            <a:r>
              <a:rPr sz="2400" spc="-110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foreground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and </a:t>
            </a:r>
            <a:r>
              <a:rPr sz="2400" spc="-100" dirty="0">
                <a:latin typeface="Microsoft Sans Serif"/>
                <a:cs typeface="Microsoft Sans Serif"/>
              </a:rPr>
              <a:t> </a:t>
            </a:r>
            <a:r>
              <a:rPr sz="2400" spc="-120" dirty="0">
                <a:latin typeface="Microsoft Sans Serif"/>
                <a:cs typeface="Microsoft Sans Serif"/>
              </a:rPr>
              <a:t>background</a:t>
            </a:r>
            <a:r>
              <a:rPr sz="2400" spc="-114" dirty="0">
                <a:latin typeface="Microsoft Sans Serif"/>
                <a:cs typeface="Microsoft Sans Serif"/>
              </a:rPr>
              <a:t> </a:t>
            </a:r>
            <a:r>
              <a:rPr sz="2400" spc="-120" dirty="0">
                <a:latin typeface="Microsoft Sans Serif"/>
                <a:cs typeface="Microsoft Sans Serif"/>
              </a:rPr>
              <a:t>pixels,</a:t>
            </a:r>
            <a:r>
              <a:rPr sz="2400" spc="-114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rather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than</a:t>
            </a:r>
            <a:r>
              <a:rPr sz="2400" spc="-145" dirty="0">
                <a:latin typeface="Microsoft Sans Serif"/>
                <a:cs typeface="Microsoft Sans Serif"/>
              </a:rPr>
              <a:t> </a:t>
            </a:r>
            <a:r>
              <a:rPr sz="2400" spc="-185" dirty="0">
                <a:latin typeface="Microsoft Sans Serif"/>
                <a:cs typeface="Microsoft Sans Serif"/>
              </a:rPr>
              <a:t>just</a:t>
            </a:r>
            <a:r>
              <a:rPr sz="2400" spc="-180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foreground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-120" dirty="0">
                <a:latin typeface="Microsoft Sans Serif"/>
                <a:cs typeface="Microsoft Sans Serif"/>
              </a:rPr>
              <a:t>pixels,</a:t>
            </a:r>
            <a:r>
              <a:rPr sz="2400" spc="395" dirty="0">
                <a:latin typeface="Microsoft Sans Serif"/>
                <a:cs typeface="Microsoft Sans Serif"/>
              </a:rPr>
              <a:t> </a:t>
            </a:r>
            <a:r>
              <a:rPr sz="2400" spc="-120" dirty="0">
                <a:latin typeface="Microsoft Sans Serif"/>
                <a:cs typeface="Microsoft Sans Serif"/>
              </a:rPr>
              <a:t>i.e. </a:t>
            </a:r>
            <a:r>
              <a:rPr sz="2400" spc="-114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b</a:t>
            </a:r>
            <a:r>
              <a:rPr sz="2400" spc="-85" dirty="0">
                <a:latin typeface="Microsoft Sans Serif"/>
                <a:cs typeface="Microsoft Sans Serif"/>
              </a:rPr>
              <a:t>o</a:t>
            </a:r>
            <a:r>
              <a:rPr sz="2400" spc="-150" dirty="0">
                <a:latin typeface="Microsoft Sans Serif"/>
                <a:cs typeface="Microsoft Sans Serif"/>
              </a:rPr>
              <a:t>th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40" dirty="0">
                <a:latin typeface="Microsoft Sans Serif"/>
                <a:cs typeface="Microsoft Sans Serif"/>
              </a:rPr>
              <a:t>ones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and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10" dirty="0">
                <a:latin typeface="Microsoft Sans Serif"/>
                <a:cs typeface="Microsoft Sans Serif"/>
              </a:rPr>
              <a:t>ze</a:t>
            </a:r>
            <a:r>
              <a:rPr sz="2400" spc="-114" dirty="0">
                <a:latin typeface="Microsoft Sans Serif"/>
                <a:cs typeface="Microsoft Sans Serif"/>
              </a:rPr>
              <a:t>r</a:t>
            </a:r>
            <a:r>
              <a:rPr sz="2400" spc="-285" dirty="0">
                <a:latin typeface="Microsoft Sans Serif"/>
                <a:cs typeface="Microsoft Sans Serif"/>
              </a:rPr>
              <a:t>o</a:t>
            </a:r>
            <a:r>
              <a:rPr sz="2400" spc="-280" dirty="0">
                <a:latin typeface="Microsoft Sans Serif"/>
                <a:cs typeface="Microsoft Sans Serif"/>
              </a:rPr>
              <a:t>s</a:t>
            </a:r>
            <a:r>
              <a:rPr sz="2400" spc="-145" dirty="0">
                <a:latin typeface="Microsoft Sans Serif"/>
                <a:cs typeface="Microsoft Sans Serif"/>
              </a:rPr>
              <a:t>.</a:t>
            </a:r>
            <a:endParaRPr sz="2400" dirty="0">
              <a:latin typeface="Microsoft Sans Serif"/>
              <a:cs typeface="Microsoft Sans Serif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</a:pPr>
            <a:r>
              <a:rPr sz="1650" spc="-45" dirty="0">
                <a:solidFill>
                  <a:srgbClr val="93B6D2"/>
                </a:solidFill>
                <a:latin typeface="Microsoft Sans Serif"/>
                <a:cs typeface="Microsoft Sans Serif"/>
              </a:rPr>
              <a:t>🞑 </a:t>
            </a:r>
            <a:r>
              <a:rPr sz="2400" spc="-280" dirty="0">
                <a:latin typeface="Microsoft Sans Serif"/>
                <a:cs typeface="Microsoft Sans Serif"/>
              </a:rPr>
              <a:t>The</a:t>
            </a:r>
            <a:r>
              <a:rPr sz="2400" spc="7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structuring</a:t>
            </a:r>
            <a:r>
              <a:rPr sz="2400" spc="350" dirty="0">
                <a:latin typeface="Microsoft Sans Serif"/>
                <a:cs typeface="Microsoft Sans Serif"/>
              </a:rPr>
              <a:t> </a:t>
            </a:r>
            <a:r>
              <a:rPr sz="2400" spc="-165" dirty="0">
                <a:latin typeface="Microsoft Sans Serif"/>
                <a:cs typeface="Microsoft Sans Serif"/>
              </a:rPr>
              <a:t>element</a:t>
            </a:r>
            <a:r>
              <a:rPr sz="2400" spc="305" dirty="0">
                <a:latin typeface="Microsoft Sans Serif"/>
                <a:cs typeface="Microsoft Sans Serif"/>
              </a:rPr>
              <a:t> </a:t>
            </a:r>
            <a:r>
              <a:rPr sz="2400" spc="-210" dirty="0">
                <a:latin typeface="Microsoft Sans Serif"/>
                <a:cs typeface="Microsoft Sans Serif"/>
              </a:rPr>
              <a:t>is</a:t>
            </a:r>
            <a:r>
              <a:rPr sz="2400" spc="220" dirty="0">
                <a:latin typeface="Microsoft Sans Serif"/>
                <a:cs typeface="Microsoft Sans Serif"/>
              </a:rPr>
              <a:t> </a:t>
            </a:r>
            <a:r>
              <a:rPr sz="2400" spc="-165" dirty="0">
                <a:latin typeface="Microsoft Sans Serif"/>
                <a:cs typeface="Microsoft Sans Serif"/>
              </a:rPr>
              <a:t>superimposed</a:t>
            </a:r>
            <a:r>
              <a:rPr sz="2400" spc="305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over </a:t>
            </a:r>
            <a:r>
              <a:rPr sz="2400" spc="-155" dirty="0">
                <a:latin typeface="Microsoft Sans Serif"/>
                <a:cs typeface="Microsoft Sans Serif"/>
              </a:rPr>
              <a:t>each</a:t>
            </a:r>
            <a:r>
              <a:rPr sz="2400" spc="330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pixel </a:t>
            </a:r>
            <a:r>
              <a:rPr sz="2400" spc="-155" dirty="0">
                <a:latin typeface="Microsoft Sans Serif"/>
                <a:cs typeface="Microsoft Sans Serif"/>
              </a:rPr>
              <a:t>in </a:t>
            </a:r>
            <a:r>
              <a:rPr sz="2400" spc="-15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 </a:t>
            </a:r>
            <a:r>
              <a:rPr sz="2400" spc="-130" dirty="0">
                <a:latin typeface="Microsoft Sans Serif"/>
                <a:cs typeface="Microsoft Sans Serif"/>
              </a:rPr>
              <a:t>input </a:t>
            </a:r>
            <a:r>
              <a:rPr sz="2400" spc="-150" dirty="0">
                <a:latin typeface="Microsoft Sans Serif"/>
                <a:cs typeface="Microsoft Sans Serif"/>
              </a:rPr>
              <a:t>image, </a:t>
            </a:r>
            <a:r>
              <a:rPr sz="2400" spc="-105" dirty="0">
                <a:latin typeface="Microsoft Sans Serif"/>
                <a:cs typeface="Microsoft Sans Serif"/>
              </a:rPr>
              <a:t>and </a:t>
            </a:r>
            <a:r>
              <a:rPr sz="2400" spc="55" dirty="0">
                <a:latin typeface="Microsoft Sans Serif"/>
                <a:cs typeface="Microsoft Sans Serif"/>
              </a:rPr>
              <a:t>if </a:t>
            </a:r>
            <a:r>
              <a:rPr sz="2400" spc="-150" dirty="0">
                <a:latin typeface="Microsoft Sans Serif"/>
                <a:cs typeface="Microsoft Sans Serif"/>
              </a:rPr>
              <a:t>an </a:t>
            </a:r>
            <a:r>
              <a:rPr sz="2400" spc="-105" dirty="0">
                <a:latin typeface="Microsoft Sans Serif"/>
                <a:cs typeface="Microsoft Sans Serif"/>
              </a:rPr>
              <a:t>exact </a:t>
            </a:r>
            <a:r>
              <a:rPr sz="2400" spc="-180" dirty="0">
                <a:latin typeface="Microsoft Sans Serif"/>
                <a:cs typeface="Microsoft Sans Serif"/>
              </a:rPr>
              <a:t>match </a:t>
            </a:r>
            <a:r>
              <a:rPr sz="2400" spc="-215" dirty="0">
                <a:latin typeface="Microsoft Sans Serif"/>
                <a:cs typeface="Microsoft Sans Serif"/>
              </a:rPr>
              <a:t>is </a:t>
            </a:r>
            <a:r>
              <a:rPr sz="2400" spc="-125" dirty="0">
                <a:latin typeface="Microsoft Sans Serif"/>
                <a:cs typeface="Microsoft Sans Serif"/>
              </a:rPr>
              <a:t>found </a:t>
            </a:r>
            <a:r>
              <a:rPr sz="2400" spc="-135" dirty="0">
                <a:latin typeface="Microsoft Sans Serif"/>
                <a:cs typeface="Microsoft Sans Serif"/>
              </a:rPr>
              <a:t>between </a:t>
            </a:r>
            <a:r>
              <a:rPr sz="2400" spc="-145" dirty="0">
                <a:latin typeface="Microsoft Sans Serif"/>
                <a:cs typeface="Microsoft Sans Serif"/>
              </a:rPr>
              <a:t>the </a:t>
            </a:r>
            <a:r>
              <a:rPr sz="2400" spc="-140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foreground </a:t>
            </a:r>
            <a:r>
              <a:rPr sz="2400" spc="-105" dirty="0">
                <a:latin typeface="Microsoft Sans Serif"/>
                <a:cs typeface="Microsoft Sans Serif"/>
              </a:rPr>
              <a:t>and </a:t>
            </a:r>
            <a:r>
              <a:rPr sz="2400" spc="-120" dirty="0">
                <a:latin typeface="Microsoft Sans Serif"/>
                <a:cs typeface="Microsoft Sans Serif"/>
              </a:rPr>
              <a:t>background </a:t>
            </a:r>
            <a:r>
              <a:rPr sz="2400" spc="-110" dirty="0">
                <a:latin typeface="Microsoft Sans Serif"/>
                <a:cs typeface="Microsoft Sans Serif"/>
              </a:rPr>
              <a:t>pixels </a:t>
            </a:r>
            <a:r>
              <a:rPr sz="2400" spc="-160" dirty="0">
                <a:latin typeface="Microsoft Sans Serif"/>
                <a:cs typeface="Microsoft Sans Serif"/>
              </a:rPr>
              <a:t>in </a:t>
            </a:r>
            <a:r>
              <a:rPr sz="2400" spc="-145" dirty="0">
                <a:latin typeface="Microsoft Sans Serif"/>
                <a:cs typeface="Microsoft Sans Serif"/>
              </a:rPr>
              <a:t>the structuring </a:t>
            </a:r>
            <a:r>
              <a:rPr sz="2400" spc="-165" dirty="0">
                <a:latin typeface="Microsoft Sans Serif"/>
                <a:cs typeface="Microsoft Sans Serif"/>
              </a:rPr>
              <a:t>element </a:t>
            </a:r>
            <a:r>
              <a:rPr sz="2400" spc="-160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and </a:t>
            </a:r>
            <a:r>
              <a:rPr sz="2400" spc="-145" dirty="0">
                <a:latin typeface="Microsoft Sans Serif"/>
                <a:cs typeface="Microsoft Sans Serif"/>
              </a:rPr>
              <a:t>the </a:t>
            </a:r>
            <a:r>
              <a:rPr sz="2400" spc="-150" dirty="0">
                <a:latin typeface="Microsoft Sans Serif"/>
                <a:cs typeface="Microsoft Sans Serif"/>
              </a:rPr>
              <a:t>image, </a:t>
            </a:r>
            <a:r>
              <a:rPr sz="2400" spc="-145" dirty="0">
                <a:latin typeface="Microsoft Sans Serif"/>
                <a:cs typeface="Microsoft Sans Serif"/>
              </a:rPr>
              <a:t>the </a:t>
            </a:r>
            <a:r>
              <a:rPr sz="2400" spc="-130" dirty="0">
                <a:latin typeface="Microsoft Sans Serif"/>
                <a:cs typeface="Microsoft Sans Serif"/>
              </a:rPr>
              <a:t>input </a:t>
            </a:r>
            <a:r>
              <a:rPr sz="2400" spc="-50" dirty="0">
                <a:latin typeface="Microsoft Sans Serif"/>
                <a:cs typeface="Microsoft Sans Serif"/>
              </a:rPr>
              <a:t>pixel </a:t>
            </a:r>
            <a:r>
              <a:rPr sz="2400" spc="-75" dirty="0">
                <a:latin typeface="Microsoft Sans Serif"/>
                <a:cs typeface="Microsoft Sans Serif"/>
              </a:rPr>
              <a:t>lying </a:t>
            </a:r>
            <a:r>
              <a:rPr sz="2400" spc="-105" dirty="0">
                <a:latin typeface="Microsoft Sans Serif"/>
                <a:cs typeface="Microsoft Sans Serif"/>
              </a:rPr>
              <a:t>below </a:t>
            </a:r>
            <a:r>
              <a:rPr sz="2400" spc="-145" dirty="0">
                <a:latin typeface="Microsoft Sans Serif"/>
                <a:cs typeface="Microsoft Sans Serif"/>
              </a:rPr>
              <a:t>the </a:t>
            </a:r>
            <a:r>
              <a:rPr sz="2400" spc="-80" dirty="0">
                <a:latin typeface="Microsoft Sans Serif"/>
                <a:cs typeface="Microsoft Sans Serif"/>
              </a:rPr>
              <a:t>origin </a:t>
            </a:r>
            <a:r>
              <a:rPr sz="2400" spc="-5" dirty="0">
                <a:latin typeface="Microsoft Sans Serif"/>
                <a:cs typeface="Microsoft Sans Serif"/>
              </a:rPr>
              <a:t>of </a:t>
            </a:r>
            <a:r>
              <a:rPr sz="2400" spc="-145" dirty="0">
                <a:latin typeface="Microsoft Sans Serif"/>
                <a:cs typeface="Microsoft Sans Serif"/>
              </a:rPr>
              <a:t>the </a:t>
            </a:r>
            <a:r>
              <a:rPr sz="2400" spc="-14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structuring </a:t>
            </a:r>
            <a:r>
              <a:rPr sz="2400" spc="-165" dirty="0">
                <a:latin typeface="Microsoft Sans Serif"/>
                <a:cs typeface="Microsoft Sans Serif"/>
              </a:rPr>
              <a:t>element </a:t>
            </a:r>
            <a:r>
              <a:rPr sz="2400" spc="-215" dirty="0">
                <a:latin typeface="Microsoft Sans Serif"/>
                <a:cs typeface="Microsoft Sans Serif"/>
              </a:rPr>
              <a:t>is</a:t>
            </a:r>
            <a:r>
              <a:rPr sz="2400" spc="-210" dirty="0">
                <a:latin typeface="Microsoft Sans Serif"/>
                <a:cs typeface="Microsoft Sans Serif"/>
              </a:rPr>
              <a:t> </a:t>
            </a:r>
            <a:r>
              <a:rPr sz="2400" spc="-185" dirty="0">
                <a:latin typeface="Microsoft Sans Serif"/>
                <a:cs typeface="Microsoft Sans Serif"/>
              </a:rPr>
              <a:t>set </a:t>
            </a:r>
            <a:r>
              <a:rPr sz="2400" spc="-80" dirty="0">
                <a:latin typeface="Microsoft Sans Serif"/>
                <a:cs typeface="Microsoft Sans Serif"/>
              </a:rPr>
              <a:t>to </a:t>
            </a:r>
            <a:r>
              <a:rPr sz="2400" spc="-145" dirty="0">
                <a:latin typeface="Microsoft Sans Serif"/>
                <a:cs typeface="Microsoft Sans Serif"/>
              </a:rPr>
              <a:t>the </a:t>
            </a:r>
            <a:r>
              <a:rPr sz="2400" spc="-95" dirty="0">
                <a:latin typeface="Microsoft Sans Serif"/>
                <a:cs typeface="Microsoft Sans Serif"/>
              </a:rPr>
              <a:t>foreground </a:t>
            </a:r>
            <a:r>
              <a:rPr sz="2400" spc="-50" dirty="0">
                <a:latin typeface="Microsoft Sans Serif"/>
                <a:cs typeface="Microsoft Sans Serif"/>
              </a:rPr>
              <a:t>pixel </a:t>
            </a:r>
            <a:r>
              <a:rPr sz="2400" spc="-135" dirty="0">
                <a:latin typeface="Microsoft Sans Serif"/>
                <a:cs typeface="Microsoft Sans Serif"/>
              </a:rPr>
              <a:t>value. </a:t>
            </a:r>
            <a:r>
              <a:rPr sz="2400" spc="-5" dirty="0">
                <a:latin typeface="Microsoft Sans Serif"/>
                <a:cs typeface="Microsoft Sans Serif"/>
              </a:rPr>
              <a:t>If </a:t>
            </a:r>
            <a:r>
              <a:rPr sz="2400" spc="-20" dirty="0">
                <a:latin typeface="Microsoft Sans Serif"/>
                <a:cs typeface="Microsoft Sans Serif"/>
              </a:rPr>
              <a:t>it 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spc="-175" dirty="0">
                <a:latin typeface="Microsoft Sans Serif"/>
                <a:cs typeface="Microsoft Sans Serif"/>
              </a:rPr>
              <a:t>does </a:t>
            </a:r>
            <a:r>
              <a:rPr sz="2400" spc="-145" dirty="0">
                <a:latin typeface="Microsoft Sans Serif"/>
                <a:cs typeface="Microsoft Sans Serif"/>
              </a:rPr>
              <a:t>not </a:t>
            </a:r>
            <a:r>
              <a:rPr sz="2400" spc="-175" dirty="0">
                <a:latin typeface="Microsoft Sans Serif"/>
                <a:cs typeface="Microsoft Sans Serif"/>
              </a:rPr>
              <a:t>match, </a:t>
            </a:r>
            <a:r>
              <a:rPr sz="2400" spc="-145" dirty="0">
                <a:latin typeface="Microsoft Sans Serif"/>
                <a:cs typeface="Microsoft Sans Serif"/>
              </a:rPr>
              <a:t>the </a:t>
            </a:r>
            <a:r>
              <a:rPr sz="2400" spc="-130" dirty="0">
                <a:latin typeface="Microsoft Sans Serif"/>
                <a:cs typeface="Microsoft Sans Serif"/>
              </a:rPr>
              <a:t>input </a:t>
            </a:r>
            <a:r>
              <a:rPr sz="2400" spc="-50" dirty="0">
                <a:latin typeface="Microsoft Sans Serif"/>
                <a:cs typeface="Microsoft Sans Serif"/>
              </a:rPr>
              <a:t>pixel </a:t>
            </a:r>
            <a:r>
              <a:rPr sz="2400" spc="-215" dirty="0">
                <a:latin typeface="Microsoft Sans Serif"/>
                <a:cs typeface="Microsoft Sans Serif"/>
              </a:rPr>
              <a:t>is </a:t>
            </a:r>
            <a:r>
              <a:rPr sz="2400" spc="-75" dirty="0">
                <a:latin typeface="Microsoft Sans Serif"/>
                <a:cs typeface="Microsoft Sans Serif"/>
              </a:rPr>
              <a:t>replaced </a:t>
            </a:r>
            <a:r>
              <a:rPr sz="2400" spc="-70" dirty="0">
                <a:latin typeface="Microsoft Sans Serif"/>
                <a:cs typeface="Microsoft Sans Serif"/>
              </a:rPr>
              <a:t>by </a:t>
            </a:r>
            <a:r>
              <a:rPr sz="2400" spc="-145" dirty="0">
                <a:latin typeface="Microsoft Sans Serif"/>
                <a:cs typeface="Microsoft Sans Serif"/>
              </a:rPr>
              <a:t>the </a:t>
            </a:r>
            <a:r>
              <a:rPr sz="2400" spc="-95" dirty="0">
                <a:latin typeface="Microsoft Sans Serif"/>
                <a:cs typeface="Microsoft Sans Serif"/>
              </a:rPr>
              <a:t>boundary 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pixel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value.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98184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77621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5" dirty="0"/>
              <a:t>Hi</a:t>
            </a:r>
            <a:r>
              <a:rPr spc="-210" dirty="0"/>
              <a:t>t</a:t>
            </a:r>
            <a:r>
              <a:rPr spc="-90" dirty="0"/>
              <a:t>-</a:t>
            </a:r>
            <a:r>
              <a:rPr spc="-420" dirty="0"/>
              <a:t>o</a:t>
            </a:r>
            <a:r>
              <a:rPr spc="-55" dirty="0"/>
              <a:t>r</a:t>
            </a:r>
            <a:r>
              <a:rPr spc="-90" dirty="0"/>
              <a:t>-</a:t>
            </a:r>
            <a:r>
              <a:rPr spc="-350" dirty="0"/>
              <a:t>Miss</a:t>
            </a:r>
            <a:r>
              <a:rPr spc="-95" dirty="0"/>
              <a:t> </a:t>
            </a:r>
            <a:r>
              <a:rPr spc="-665" dirty="0"/>
              <a:t>T</a:t>
            </a:r>
            <a:r>
              <a:rPr spc="-295" dirty="0"/>
              <a:t>r</a:t>
            </a:r>
            <a:r>
              <a:rPr spc="-315" dirty="0"/>
              <a:t>ans</a:t>
            </a:r>
            <a:r>
              <a:rPr spc="-225" dirty="0"/>
              <a:t>f</a:t>
            </a:r>
            <a:r>
              <a:rPr spc="-420" dirty="0"/>
              <a:t>o</a:t>
            </a:r>
            <a:r>
              <a:rPr spc="-190" dirty="0"/>
              <a:t>r</a:t>
            </a:r>
            <a:r>
              <a:rPr spc="-425" dirty="0"/>
              <a:t>m</a:t>
            </a:r>
            <a:r>
              <a:rPr spc="-95" dirty="0"/>
              <a:t> 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70945"/>
            <a:ext cx="7986395" cy="2339743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42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spc="-160" dirty="0">
                <a:solidFill>
                  <a:srgbClr val="C00000"/>
                </a:solidFill>
                <a:latin typeface="Arial"/>
                <a:cs typeface="Arial"/>
              </a:rPr>
              <a:t>Goal</a:t>
            </a:r>
            <a:endParaRPr sz="2900" dirty="0">
              <a:latin typeface="Arial"/>
              <a:cs typeface="Arial"/>
            </a:endParaRPr>
          </a:p>
          <a:p>
            <a:pPr marL="706120" marR="5080" lvl="1" indent="-346075">
              <a:lnSpc>
                <a:spcPct val="100000"/>
              </a:lnSpc>
              <a:spcBef>
                <a:spcPts val="310"/>
              </a:spcBef>
              <a:buClr>
                <a:srgbClr val="005DA1"/>
              </a:buClr>
              <a:buFont typeface="Wingdings"/>
              <a:buChar char=""/>
              <a:tabLst>
                <a:tab pos="706120" algn="l"/>
                <a:tab pos="706755" algn="l"/>
              </a:tabLst>
            </a:pPr>
            <a:r>
              <a:rPr sz="2800" spc="-720" dirty="0">
                <a:latin typeface="Microsoft Sans Serif"/>
                <a:cs typeface="Microsoft Sans Serif"/>
              </a:rPr>
              <a:t>T</a:t>
            </a:r>
            <a:r>
              <a:rPr sz="2800" spc="-160" dirty="0">
                <a:latin typeface="Microsoft Sans Serif"/>
                <a:cs typeface="Microsoft Sans Serif"/>
              </a:rPr>
              <a:t>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5" dirty="0">
                <a:latin typeface="Microsoft Sans Serif"/>
                <a:cs typeface="Microsoft Sans Serif"/>
              </a:rPr>
              <a:t>find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latin typeface="Microsoft Sans Serif"/>
                <a:cs typeface="Microsoft Sans Serif"/>
              </a:rPr>
              <a:t>l</a:t>
            </a:r>
            <a:r>
              <a:rPr sz="2800" spc="-125" dirty="0">
                <a:latin typeface="Microsoft Sans Serif"/>
                <a:cs typeface="Microsoft Sans Serif"/>
              </a:rPr>
              <a:t>o</a:t>
            </a:r>
            <a:r>
              <a:rPr sz="2800" spc="-105" dirty="0">
                <a:latin typeface="Microsoft Sans Serif"/>
                <a:cs typeface="Microsoft Sans Serif"/>
              </a:rPr>
              <a:t>cati</a:t>
            </a:r>
            <a:r>
              <a:rPr sz="2800" spc="-140" dirty="0">
                <a:latin typeface="Microsoft Sans Serif"/>
                <a:cs typeface="Microsoft Sans Serif"/>
              </a:rPr>
              <a:t>o</a:t>
            </a:r>
            <a:r>
              <a:rPr sz="2800" spc="-405" dirty="0">
                <a:latin typeface="Microsoft Sans Serif"/>
                <a:cs typeface="Microsoft Sans Serif"/>
              </a:rPr>
              <a:t>ns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i</a:t>
            </a:r>
            <a:r>
              <a:rPr sz="2800" spc="-254" dirty="0">
                <a:latin typeface="Microsoft Sans Serif"/>
                <a:cs typeface="Microsoft Sans Serif"/>
              </a:rPr>
              <a:t>n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459" dirty="0">
                <a:latin typeface="Microsoft Sans Serif"/>
                <a:cs typeface="Microsoft Sans Serif"/>
              </a:rPr>
              <a:t>s</a:t>
            </a:r>
            <a:r>
              <a:rPr sz="2800" spc="-90" dirty="0">
                <a:latin typeface="Microsoft Sans Serif"/>
                <a:cs typeface="Microsoft Sans Serif"/>
              </a:rPr>
              <a:t>et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A,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65" dirty="0">
                <a:latin typeface="Microsoft Sans Serif"/>
                <a:cs typeface="Microsoft Sans Serif"/>
              </a:rPr>
              <a:t>where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latin typeface="Microsoft Sans Serif"/>
                <a:cs typeface="Microsoft Sans Serif"/>
              </a:rPr>
              <a:t>o</a:t>
            </a:r>
            <a:r>
              <a:rPr sz="2800" spc="-60" dirty="0">
                <a:latin typeface="Microsoft Sans Serif"/>
                <a:cs typeface="Microsoft Sans Serif"/>
              </a:rPr>
              <a:t>bj</a:t>
            </a:r>
            <a:r>
              <a:rPr sz="2800" spc="-80" dirty="0">
                <a:latin typeface="Microsoft Sans Serif"/>
                <a:cs typeface="Microsoft Sans Serif"/>
              </a:rPr>
              <a:t>e</a:t>
            </a:r>
            <a:r>
              <a:rPr sz="2800" spc="-175" dirty="0">
                <a:latin typeface="Microsoft Sans Serif"/>
                <a:cs typeface="Microsoft Sans Serif"/>
              </a:rPr>
              <a:t>ct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325" dirty="0">
                <a:latin typeface="Microsoft Sans Serif"/>
                <a:cs typeface="Microsoft Sans Serif"/>
              </a:rPr>
              <a:t>X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fits  </a:t>
            </a:r>
            <a:r>
              <a:rPr sz="2800" spc="-120" dirty="0">
                <a:latin typeface="Microsoft Sans Serif"/>
                <a:cs typeface="Microsoft Sans Serif"/>
              </a:rPr>
              <a:t>exactly.</a:t>
            </a:r>
            <a:endParaRPr sz="2800" dirty="0">
              <a:latin typeface="Microsoft Sans Serif"/>
              <a:cs typeface="Microsoft Sans Serif"/>
            </a:endParaRPr>
          </a:p>
          <a:p>
            <a:pPr marL="706120" marR="701040" lvl="1" indent="-346075">
              <a:lnSpc>
                <a:spcPct val="100000"/>
              </a:lnSpc>
              <a:spcBef>
                <a:spcPts val="300"/>
              </a:spcBef>
              <a:buClr>
                <a:srgbClr val="005DA1"/>
              </a:buClr>
              <a:buFont typeface="Wingdings"/>
              <a:buChar char=""/>
              <a:tabLst>
                <a:tab pos="706120" algn="l"/>
                <a:tab pos="706755" algn="l"/>
              </a:tabLst>
            </a:pPr>
            <a:r>
              <a:rPr sz="2800" spc="-75" dirty="0">
                <a:latin typeface="Microsoft Sans Serif"/>
                <a:cs typeface="Microsoft Sans Serif"/>
              </a:rPr>
              <a:t>Identif</a:t>
            </a:r>
            <a:r>
              <a:rPr sz="2800" spc="-90" dirty="0">
                <a:latin typeface="Microsoft Sans Serif"/>
                <a:cs typeface="Microsoft Sans Serif"/>
              </a:rPr>
              <a:t>y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i</a:t>
            </a:r>
            <a:r>
              <a:rPr sz="2800" spc="-335" dirty="0">
                <a:latin typeface="Microsoft Sans Serif"/>
                <a:cs typeface="Microsoft Sans Serif"/>
              </a:rPr>
              <a:t>s</a:t>
            </a:r>
            <a:r>
              <a:rPr sz="2800" spc="-70" dirty="0">
                <a:latin typeface="Microsoft Sans Serif"/>
                <a:cs typeface="Microsoft Sans Serif"/>
              </a:rPr>
              <a:t>olat</a:t>
            </a:r>
            <a:r>
              <a:rPr sz="2800" spc="-95" dirty="0">
                <a:latin typeface="Microsoft Sans Serif"/>
                <a:cs typeface="Microsoft Sans Serif"/>
              </a:rPr>
              <a:t>e</a:t>
            </a:r>
            <a:r>
              <a:rPr sz="2800" spc="-15" dirty="0">
                <a:latin typeface="Microsoft Sans Serif"/>
                <a:cs typeface="Microsoft Sans Serif"/>
              </a:rPr>
              <a:t>d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90" dirty="0">
                <a:latin typeface="Microsoft Sans Serif"/>
                <a:cs typeface="Microsoft Sans Serif"/>
              </a:rPr>
              <a:t>f</a:t>
            </a:r>
            <a:r>
              <a:rPr sz="2800" spc="-100" dirty="0">
                <a:latin typeface="Microsoft Sans Serif"/>
                <a:cs typeface="Microsoft Sans Serif"/>
              </a:rPr>
              <a:t>o</a:t>
            </a:r>
            <a:r>
              <a:rPr sz="2800" spc="-55" dirty="0">
                <a:latin typeface="Microsoft Sans Serif"/>
                <a:cs typeface="Microsoft Sans Serif"/>
              </a:rPr>
              <a:t>r</a:t>
            </a:r>
            <a:r>
              <a:rPr sz="2800" spc="-70" dirty="0">
                <a:latin typeface="Microsoft Sans Serif"/>
                <a:cs typeface="Microsoft Sans Serif"/>
              </a:rPr>
              <a:t>eg</a:t>
            </a:r>
            <a:r>
              <a:rPr sz="2800" spc="-90" dirty="0">
                <a:latin typeface="Microsoft Sans Serif"/>
                <a:cs typeface="Microsoft Sans Serif"/>
              </a:rPr>
              <a:t>r</a:t>
            </a:r>
            <a:r>
              <a:rPr sz="2800" spc="-210" dirty="0">
                <a:latin typeface="Microsoft Sans Serif"/>
                <a:cs typeface="Microsoft Sans Serif"/>
              </a:rPr>
              <a:t>ound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5" dirty="0" smtClean="0">
                <a:latin typeface="Microsoft Sans Serif"/>
                <a:cs typeface="Microsoft Sans Serif"/>
              </a:rPr>
              <a:t>pi</a:t>
            </a:r>
            <a:r>
              <a:rPr sz="2800" spc="-75" dirty="0" smtClean="0">
                <a:latin typeface="Microsoft Sans Serif"/>
                <a:cs typeface="Microsoft Sans Serif"/>
              </a:rPr>
              <a:t>x</a:t>
            </a:r>
            <a:r>
              <a:rPr sz="2800" spc="-220" dirty="0" smtClean="0">
                <a:latin typeface="Microsoft Sans Serif"/>
                <a:cs typeface="Microsoft Sans Serif"/>
              </a:rPr>
              <a:t>els</a:t>
            </a:r>
            <a:endParaRPr sz="2800" dirty="0">
              <a:latin typeface="Microsoft Sans Serif"/>
              <a:cs typeface="Microsoft Sans Serif"/>
            </a:endParaRPr>
          </a:p>
          <a:p>
            <a:pPr marL="706120" lvl="1" indent="-346710">
              <a:lnSpc>
                <a:spcPct val="100000"/>
              </a:lnSpc>
              <a:spcBef>
                <a:spcPts val="300"/>
              </a:spcBef>
              <a:buClr>
                <a:srgbClr val="005DA1"/>
              </a:buClr>
              <a:buFont typeface="Wingdings"/>
              <a:buChar char=""/>
              <a:tabLst>
                <a:tab pos="706120" algn="l"/>
                <a:tab pos="706755" algn="l"/>
              </a:tabLst>
            </a:pPr>
            <a:r>
              <a:rPr sz="2800" spc="-330" dirty="0">
                <a:latin typeface="Microsoft Sans Serif"/>
                <a:cs typeface="Microsoft Sans Serif"/>
              </a:rPr>
              <a:t>End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p</a:t>
            </a:r>
            <a:r>
              <a:rPr sz="2800" spc="-85" dirty="0">
                <a:latin typeface="Microsoft Sans Serif"/>
                <a:cs typeface="Microsoft Sans Serif"/>
              </a:rPr>
              <a:t>o</a:t>
            </a:r>
            <a:r>
              <a:rPr sz="2800" spc="-200" dirty="0">
                <a:latin typeface="Microsoft Sans Serif"/>
                <a:cs typeface="Microsoft Sans Serif"/>
              </a:rPr>
              <a:t>int</a:t>
            </a:r>
            <a:r>
              <a:rPr sz="2800" spc="-275" dirty="0">
                <a:latin typeface="Microsoft Sans Serif"/>
                <a:cs typeface="Microsoft Sans Serif"/>
              </a:rPr>
              <a:t>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of</a:t>
            </a:r>
            <a:r>
              <a:rPr sz="2800" spc="120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latin typeface="Microsoft Sans Serif"/>
                <a:cs typeface="Microsoft Sans Serif"/>
              </a:rPr>
              <a:t>lin</a:t>
            </a:r>
            <a:r>
              <a:rPr sz="2800" spc="-195" dirty="0">
                <a:latin typeface="Microsoft Sans Serif"/>
                <a:cs typeface="Microsoft Sans Serif"/>
              </a:rPr>
              <a:t>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300" dirty="0">
                <a:latin typeface="Microsoft Sans Serif"/>
                <a:cs typeface="Microsoft Sans Serif"/>
              </a:rPr>
              <a:t>s</a:t>
            </a:r>
            <a:r>
              <a:rPr sz="2800" spc="-330" dirty="0">
                <a:latin typeface="Microsoft Sans Serif"/>
                <a:cs typeface="Microsoft Sans Serif"/>
              </a:rPr>
              <a:t>e</a:t>
            </a:r>
            <a:r>
              <a:rPr sz="2800" spc="-245" dirty="0">
                <a:latin typeface="Microsoft Sans Serif"/>
                <a:cs typeface="Microsoft Sans Serif"/>
              </a:rPr>
              <a:t>gments</a:t>
            </a:r>
            <a:endParaRPr sz="2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455" y="4572000"/>
            <a:ext cx="6362700" cy="5151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0739" y="5503875"/>
            <a:ext cx="7843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0" dirty="0">
                <a:solidFill>
                  <a:srgbClr val="C00000"/>
                </a:solidFill>
                <a:latin typeface="Microsoft Sans Serif"/>
                <a:cs typeface="Microsoft Sans Serif"/>
              </a:rPr>
              <a:t>W</a:t>
            </a:r>
            <a:r>
              <a:rPr sz="2400" spc="2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215" dirty="0">
                <a:solidFill>
                  <a:srgbClr val="C00000"/>
                </a:solidFill>
                <a:latin typeface="Microsoft Sans Serif"/>
                <a:cs typeface="Microsoft Sans Serif"/>
              </a:rPr>
              <a:t>is</a:t>
            </a:r>
            <a:r>
              <a:rPr sz="2400" spc="4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145" dirty="0">
                <a:solidFill>
                  <a:srgbClr val="C00000"/>
                </a:solidFill>
                <a:latin typeface="Microsoft Sans Serif"/>
                <a:cs typeface="Microsoft Sans Serif"/>
              </a:rPr>
              <a:t>the</a:t>
            </a:r>
            <a:r>
              <a:rPr sz="2400" spc="3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95" dirty="0">
                <a:solidFill>
                  <a:srgbClr val="C00000"/>
                </a:solidFill>
                <a:latin typeface="Microsoft Sans Serif"/>
                <a:cs typeface="Microsoft Sans Serif"/>
              </a:rPr>
              <a:t>local</a:t>
            </a:r>
            <a:r>
              <a:rPr sz="2400" spc="3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120" dirty="0">
                <a:solidFill>
                  <a:srgbClr val="C00000"/>
                </a:solidFill>
                <a:latin typeface="Microsoft Sans Serif"/>
                <a:cs typeface="Microsoft Sans Serif"/>
              </a:rPr>
              <a:t>background</a:t>
            </a:r>
            <a:r>
              <a:rPr sz="2400" spc="3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of</a:t>
            </a:r>
            <a:r>
              <a:rPr sz="2400" spc="10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150" dirty="0">
                <a:solidFill>
                  <a:srgbClr val="C00000"/>
                </a:solidFill>
                <a:latin typeface="Microsoft Sans Serif"/>
                <a:cs typeface="Microsoft Sans Serif"/>
              </a:rPr>
              <a:t>X;</a:t>
            </a:r>
            <a:r>
              <a:rPr sz="2400" spc="3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C00000"/>
                </a:solidFill>
                <a:latin typeface="Microsoft Sans Serif"/>
                <a:cs typeface="Microsoft Sans Serif"/>
              </a:rPr>
              <a:t>it</a:t>
            </a:r>
            <a:r>
              <a:rPr sz="2400" spc="2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210" dirty="0">
                <a:solidFill>
                  <a:srgbClr val="C00000"/>
                </a:solidFill>
                <a:latin typeface="Microsoft Sans Serif"/>
                <a:cs typeface="Microsoft Sans Serif"/>
              </a:rPr>
              <a:t>is</a:t>
            </a:r>
            <a:r>
              <a:rPr sz="2400" spc="2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C00000"/>
                </a:solidFill>
                <a:latin typeface="Microsoft Sans Serif"/>
                <a:cs typeface="Microsoft Sans Serif"/>
              </a:rPr>
              <a:t>a</a:t>
            </a:r>
            <a:r>
              <a:rPr sz="2400" spc="3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175" dirty="0">
                <a:solidFill>
                  <a:srgbClr val="C00000"/>
                </a:solidFill>
                <a:latin typeface="Microsoft Sans Serif"/>
                <a:cs typeface="Microsoft Sans Serif"/>
              </a:rPr>
              <a:t>small</a:t>
            </a:r>
            <a:r>
              <a:rPr sz="2400" spc="3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135" dirty="0">
                <a:solidFill>
                  <a:srgbClr val="C00000"/>
                </a:solidFill>
                <a:latin typeface="Microsoft Sans Serif"/>
                <a:cs typeface="Microsoft Sans Serif"/>
              </a:rPr>
              <a:t>window</a:t>
            </a:r>
            <a:r>
              <a:rPr sz="2400" spc="3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175" dirty="0">
                <a:solidFill>
                  <a:srgbClr val="C00000"/>
                </a:solidFill>
                <a:latin typeface="Microsoft Sans Serif"/>
                <a:cs typeface="Microsoft Sans Serif"/>
              </a:rPr>
              <a:t>enclosing</a:t>
            </a:r>
            <a:r>
              <a:rPr sz="2400" spc="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210" dirty="0">
                <a:solidFill>
                  <a:srgbClr val="C00000"/>
                </a:solidFill>
                <a:latin typeface="Microsoft Sans Serif"/>
                <a:cs typeface="Microsoft Sans Serif"/>
              </a:rPr>
              <a:t>X.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64325" y="4540615"/>
            <a:ext cx="50013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05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7698"/>
            <a:ext cx="7631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47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000" i="0" spc="-385" dirty="0">
                <a:solidFill>
                  <a:srgbClr val="003399"/>
                </a:solidFill>
                <a:latin typeface="Arial"/>
                <a:cs typeface="Arial"/>
              </a:rPr>
              <a:t>x</a:t>
            </a:r>
            <a:r>
              <a:rPr sz="4000" i="0" spc="-295" dirty="0">
                <a:solidFill>
                  <a:srgbClr val="003399"/>
                </a:solidFill>
                <a:latin typeface="Arial"/>
                <a:cs typeface="Arial"/>
              </a:rPr>
              <a:t>am</a:t>
            </a:r>
            <a:r>
              <a:rPr sz="4000" i="0" spc="-240" dirty="0">
                <a:solidFill>
                  <a:srgbClr val="003399"/>
                </a:solidFill>
                <a:latin typeface="Arial"/>
                <a:cs typeface="Arial"/>
              </a:rPr>
              <a:t>p</a:t>
            </a:r>
            <a:r>
              <a:rPr sz="4000" i="0" spc="-130" dirty="0">
                <a:solidFill>
                  <a:srgbClr val="003399"/>
                </a:solidFill>
                <a:latin typeface="Arial"/>
                <a:cs typeface="Arial"/>
              </a:rPr>
              <a:t>l</a:t>
            </a:r>
            <a:r>
              <a:rPr sz="4000" i="0" spc="-254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000" i="0" spc="-295" dirty="0">
                <a:solidFill>
                  <a:srgbClr val="003399"/>
                </a:solidFill>
                <a:latin typeface="Arial"/>
                <a:cs typeface="Arial"/>
              </a:rPr>
              <a:t>:</a:t>
            </a:r>
            <a:r>
              <a:rPr sz="4000" i="0" spc="-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000" i="0" spc="-680" dirty="0">
                <a:solidFill>
                  <a:srgbClr val="003399"/>
                </a:solidFill>
                <a:latin typeface="Arial"/>
                <a:cs typeface="Arial"/>
              </a:rPr>
              <a:t>R</a:t>
            </a:r>
            <a:r>
              <a:rPr sz="4000" i="0" spc="-180" dirty="0">
                <a:solidFill>
                  <a:srgbClr val="003399"/>
                </a:solidFill>
                <a:latin typeface="Arial"/>
                <a:cs typeface="Arial"/>
              </a:rPr>
              <a:t>efl</a:t>
            </a:r>
            <a:r>
              <a:rPr sz="4000" i="0" spc="-24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000" i="0" spc="-325" dirty="0">
                <a:solidFill>
                  <a:srgbClr val="003399"/>
                </a:solidFill>
                <a:latin typeface="Arial"/>
                <a:cs typeface="Arial"/>
              </a:rPr>
              <a:t>ction</a:t>
            </a:r>
            <a:r>
              <a:rPr sz="4000" i="0" spc="-6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000" i="0" spc="-254" dirty="0">
                <a:solidFill>
                  <a:srgbClr val="003399"/>
                </a:solidFill>
                <a:latin typeface="Arial"/>
                <a:cs typeface="Arial"/>
              </a:rPr>
              <a:t>and</a:t>
            </a:r>
            <a:r>
              <a:rPr sz="4000" i="0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000" i="0" spc="-605" dirty="0">
                <a:solidFill>
                  <a:srgbClr val="003399"/>
                </a:solidFill>
                <a:latin typeface="Arial"/>
                <a:cs typeface="Arial"/>
              </a:rPr>
              <a:t>T</a:t>
            </a:r>
            <a:r>
              <a:rPr sz="4000" i="0" spc="-285" dirty="0">
                <a:solidFill>
                  <a:srgbClr val="003399"/>
                </a:solidFill>
                <a:latin typeface="Arial"/>
                <a:cs typeface="Arial"/>
              </a:rPr>
              <a:t>r</a:t>
            </a:r>
            <a:r>
              <a:rPr sz="4000" i="0" spc="-300" dirty="0">
                <a:solidFill>
                  <a:srgbClr val="003399"/>
                </a:solidFill>
                <a:latin typeface="Arial"/>
                <a:cs typeface="Arial"/>
              </a:rPr>
              <a:t>ans</a:t>
            </a:r>
            <a:r>
              <a:rPr sz="4000" i="0" spc="-135" dirty="0">
                <a:solidFill>
                  <a:srgbClr val="003399"/>
                </a:solidFill>
                <a:latin typeface="Arial"/>
                <a:cs typeface="Arial"/>
              </a:rPr>
              <a:t>l</a:t>
            </a:r>
            <a:r>
              <a:rPr sz="4000" i="0" spc="-4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000" i="0" spc="-175" dirty="0">
                <a:solidFill>
                  <a:srgbClr val="003399"/>
                </a:solidFill>
                <a:latin typeface="Arial"/>
                <a:cs typeface="Arial"/>
              </a:rPr>
              <a:t>ti</a:t>
            </a:r>
            <a:r>
              <a:rPr sz="4000" i="0" spc="-335" dirty="0">
                <a:solidFill>
                  <a:srgbClr val="003399"/>
                </a:solidFill>
                <a:latin typeface="Arial"/>
                <a:cs typeface="Arial"/>
              </a:rPr>
              <a:t>o</a:t>
            </a:r>
            <a:r>
              <a:rPr sz="4000" i="0" spc="-325" dirty="0">
                <a:solidFill>
                  <a:srgbClr val="003399"/>
                </a:solidFill>
                <a:latin typeface="Arial"/>
                <a:cs typeface="Arial"/>
              </a:rPr>
              <a:t>n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095" y="1686930"/>
            <a:ext cx="5148371" cy="418847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24686" y="2552723"/>
            <a:ext cx="1991075" cy="1705317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16661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5" dirty="0"/>
              <a:t>Hi</a:t>
            </a:r>
            <a:r>
              <a:rPr spc="-210" dirty="0"/>
              <a:t>t</a:t>
            </a:r>
            <a:r>
              <a:rPr spc="-90" dirty="0"/>
              <a:t>-</a:t>
            </a:r>
            <a:r>
              <a:rPr spc="-420" dirty="0"/>
              <a:t>o</a:t>
            </a:r>
            <a:r>
              <a:rPr spc="-55" dirty="0"/>
              <a:t>r</a:t>
            </a:r>
            <a:r>
              <a:rPr spc="-90" dirty="0"/>
              <a:t>-</a:t>
            </a:r>
            <a:r>
              <a:rPr spc="-350" dirty="0"/>
              <a:t>Miss</a:t>
            </a:r>
            <a:r>
              <a:rPr spc="-95" dirty="0"/>
              <a:t> </a:t>
            </a:r>
            <a:r>
              <a:rPr spc="-665" dirty="0"/>
              <a:t>T</a:t>
            </a:r>
            <a:r>
              <a:rPr spc="-295" dirty="0"/>
              <a:t>r</a:t>
            </a:r>
            <a:r>
              <a:rPr spc="-315" dirty="0"/>
              <a:t>ans</a:t>
            </a:r>
            <a:r>
              <a:rPr spc="-225" dirty="0"/>
              <a:t>f</a:t>
            </a:r>
            <a:r>
              <a:rPr spc="-420" dirty="0"/>
              <a:t>o</a:t>
            </a:r>
            <a:r>
              <a:rPr spc="-190" dirty="0"/>
              <a:t>r</a:t>
            </a:r>
            <a:r>
              <a:rPr spc="-425" dirty="0"/>
              <a:t>m</a:t>
            </a:r>
            <a:r>
              <a:rPr spc="-95" dirty="0"/>
              <a:t> 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610308"/>
            <a:ext cx="8071613" cy="36760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24154" algn="just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latin typeface="Microsoft Sans Serif"/>
                <a:cs typeface="Microsoft Sans Serif"/>
              </a:rPr>
              <a:t>Erosion of A by X is the set of locations of origin</a:t>
            </a:r>
            <a:r>
              <a:rPr lang="en-IN" sz="3200" spc="5" dirty="0">
                <a:latin typeface="Microsoft Sans Serif"/>
                <a:cs typeface="Microsoft Sans Serif"/>
              </a:rPr>
              <a:t> </a:t>
            </a:r>
            <a:r>
              <a:rPr sz="3200" spc="5" dirty="0">
                <a:latin typeface="Microsoft Sans Serif"/>
                <a:cs typeface="Microsoft Sans Serif"/>
              </a:rPr>
              <a:t>of X, such that X is completely contained in A.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200" spc="-185" dirty="0" smtClean="0">
                <a:latin typeface="Microsoft Sans Serif"/>
                <a:cs typeface="Microsoft Sans Serif"/>
              </a:rPr>
              <a:t>Therefore,</a:t>
            </a:r>
            <a:r>
              <a:rPr lang="en-IN" sz="3200" dirty="0">
                <a:latin typeface="Microsoft Sans Serif"/>
                <a:cs typeface="Microsoft Sans Serif"/>
              </a:rPr>
              <a:t> </a:t>
            </a:r>
            <a:r>
              <a:rPr lang="en-IN" sz="3200" dirty="0" smtClean="0">
                <a:latin typeface="Microsoft Sans Serif"/>
                <a:cs typeface="Microsoft Sans Serif"/>
              </a:rPr>
              <a:t>            m</a:t>
            </a:r>
            <a:r>
              <a:rPr sz="3200" spc="-204" dirty="0" smtClean="0">
                <a:latin typeface="Microsoft Sans Serif"/>
                <a:cs typeface="Microsoft Sans Serif"/>
              </a:rPr>
              <a:t>ay</a:t>
            </a:r>
            <a:r>
              <a:rPr sz="3200" spc="-200" dirty="0" smtClean="0">
                <a:latin typeface="Microsoft Sans Serif"/>
                <a:cs typeface="Microsoft Sans Serif"/>
              </a:rPr>
              <a:t> </a:t>
            </a:r>
            <a:r>
              <a:rPr sz="3200" spc="-100" dirty="0" smtClean="0">
                <a:latin typeface="Microsoft Sans Serif"/>
                <a:cs typeface="Microsoft Sans Serif"/>
              </a:rPr>
              <a:t>be </a:t>
            </a:r>
            <a:r>
              <a:rPr sz="3200" spc="-150" dirty="0" smtClean="0">
                <a:latin typeface="Microsoft Sans Serif"/>
                <a:cs typeface="Microsoft Sans Serif"/>
              </a:rPr>
              <a:t>viewed</a:t>
            </a:r>
            <a:r>
              <a:rPr sz="3200" spc="-145" dirty="0" smtClean="0">
                <a:latin typeface="Microsoft Sans Serif"/>
                <a:cs typeface="Microsoft Sans Serif"/>
              </a:rPr>
              <a:t> </a:t>
            </a:r>
            <a:r>
              <a:rPr sz="3200" spc="-130" dirty="0" smtClean="0">
                <a:latin typeface="Microsoft Sans Serif"/>
                <a:cs typeface="Microsoft Sans Serif"/>
              </a:rPr>
              <a:t>geometrically</a:t>
            </a:r>
            <a:r>
              <a:rPr sz="3200" spc="-125" dirty="0" smtClean="0">
                <a:latin typeface="Microsoft Sans Serif"/>
                <a:cs typeface="Microsoft Sans Serif"/>
              </a:rPr>
              <a:t> </a:t>
            </a:r>
            <a:r>
              <a:rPr sz="3200" spc="-275" dirty="0" smtClean="0">
                <a:latin typeface="Microsoft Sans Serif"/>
                <a:cs typeface="Microsoft Sans Serif"/>
              </a:rPr>
              <a:t>as</a:t>
            </a:r>
            <a:r>
              <a:rPr sz="3200" spc="-270" dirty="0" smtClean="0">
                <a:latin typeface="Microsoft Sans Serif"/>
                <a:cs typeface="Microsoft Sans Serif"/>
              </a:rPr>
              <a:t> </a:t>
            </a:r>
            <a:r>
              <a:rPr sz="3200" spc="-200" dirty="0" smtClean="0">
                <a:latin typeface="Microsoft Sans Serif"/>
                <a:cs typeface="Microsoft Sans Serif"/>
              </a:rPr>
              <a:t>the</a:t>
            </a:r>
            <a:r>
              <a:rPr sz="3200" spc="-195" dirty="0" smtClean="0">
                <a:latin typeface="Microsoft Sans Serif"/>
                <a:cs typeface="Microsoft Sans Serif"/>
              </a:rPr>
              <a:t> </a:t>
            </a:r>
            <a:r>
              <a:rPr sz="3200" spc="-245" dirty="0" smtClean="0">
                <a:latin typeface="Microsoft Sans Serif"/>
                <a:cs typeface="Microsoft Sans Serif"/>
              </a:rPr>
              <a:t>set</a:t>
            </a:r>
            <a:r>
              <a:rPr sz="3200" spc="-240" dirty="0" smtClean="0">
                <a:latin typeface="Microsoft Sans Serif"/>
                <a:cs typeface="Microsoft Sans Serif"/>
              </a:rPr>
              <a:t> </a:t>
            </a:r>
            <a:r>
              <a:rPr sz="3200" dirty="0" smtClean="0">
                <a:latin typeface="Microsoft Sans Serif"/>
                <a:cs typeface="Microsoft Sans Serif"/>
              </a:rPr>
              <a:t>of </a:t>
            </a:r>
            <a:r>
              <a:rPr sz="3200" spc="-30" dirty="0" smtClean="0">
                <a:latin typeface="Microsoft Sans Serif"/>
                <a:cs typeface="Microsoft Sans Serif"/>
              </a:rPr>
              <a:t>all</a:t>
            </a:r>
            <a:r>
              <a:rPr sz="3200" spc="-25" dirty="0" smtClean="0">
                <a:latin typeface="Microsoft Sans Serif"/>
                <a:cs typeface="Microsoft Sans Serif"/>
              </a:rPr>
              <a:t> </a:t>
            </a:r>
            <a:r>
              <a:rPr sz="3200" spc="-200" dirty="0" smtClean="0">
                <a:latin typeface="Microsoft Sans Serif"/>
                <a:cs typeface="Microsoft Sans Serif"/>
              </a:rPr>
              <a:t>locations</a:t>
            </a:r>
            <a:r>
              <a:rPr sz="3200" spc="-195" dirty="0" smtClean="0">
                <a:latin typeface="Microsoft Sans Serif"/>
                <a:cs typeface="Microsoft Sans Serif"/>
              </a:rPr>
              <a:t> </a:t>
            </a:r>
            <a:r>
              <a:rPr sz="3200" dirty="0" smtClean="0">
                <a:latin typeface="Microsoft Sans Serif"/>
                <a:cs typeface="Microsoft Sans Serif"/>
              </a:rPr>
              <a:t>of</a:t>
            </a:r>
            <a:r>
              <a:rPr sz="3200" spc="5" dirty="0" smtClean="0">
                <a:latin typeface="Microsoft Sans Serif"/>
                <a:cs typeface="Microsoft Sans Serif"/>
              </a:rPr>
              <a:t> </a:t>
            </a:r>
            <a:r>
              <a:rPr sz="3200" spc="-105" dirty="0" smtClean="0">
                <a:latin typeface="Microsoft Sans Serif"/>
                <a:cs typeface="Microsoft Sans Serif"/>
              </a:rPr>
              <a:t>origin</a:t>
            </a:r>
            <a:r>
              <a:rPr sz="3200" spc="-100" dirty="0" smtClean="0">
                <a:latin typeface="Microsoft Sans Serif"/>
                <a:cs typeface="Microsoft Sans Serif"/>
              </a:rPr>
              <a:t> </a:t>
            </a:r>
            <a:r>
              <a:rPr sz="3200" dirty="0" smtClean="0">
                <a:latin typeface="Microsoft Sans Serif"/>
                <a:cs typeface="Microsoft Sans Serif"/>
              </a:rPr>
              <a:t>of</a:t>
            </a:r>
            <a:r>
              <a:rPr sz="3200" spc="5" dirty="0" smtClean="0">
                <a:latin typeface="Microsoft Sans Serif"/>
                <a:cs typeface="Microsoft Sans Serif"/>
              </a:rPr>
              <a:t> </a:t>
            </a:r>
            <a:r>
              <a:rPr sz="3200" spc="-370" dirty="0" smtClean="0">
                <a:latin typeface="Microsoft Sans Serif"/>
                <a:cs typeface="Microsoft Sans Serif"/>
              </a:rPr>
              <a:t>X</a:t>
            </a:r>
            <a:r>
              <a:rPr sz="3200" spc="-365" dirty="0" smtClean="0">
                <a:latin typeface="Microsoft Sans Serif"/>
                <a:cs typeface="Microsoft Sans Serif"/>
              </a:rPr>
              <a:t> </a:t>
            </a:r>
            <a:r>
              <a:rPr sz="3200" spc="-20" dirty="0" smtClean="0">
                <a:latin typeface="Microsoft Sans Serif"/>
                <a:cs typeface="Microsoft Sans Serif"/>
              </a:rPr>
              <a:t>at </a:t>
            </a:r>
            <a:r>
              <a:rPr sz="3200" spc="-240" dirty="0" smtClean="0">
                <a:latin typeface="Microsoft Sans Serif"/>
                <a:cs typeface="Microsoft Sans Serif"/>
              </a:rPr>
              <a:t>which</a:t>
            </a:r>
            <a:r>
              <a:rPr sz="3200" spc="-235" dirty="0" smtClean="0">
                <a:latin typeface="Microsoft Sans Serif"/>
                <a:cs typeface="Microsoft Sans Serif"/>
              </a:rPr>
              <a:t> </a:t>
            </a:r>
            <a:r>
              <a:rPr sz="3200" spc="-370" dirty="0" smtClean="0">
                <a:solidFill>
                  <a:srgbClr val="C00000"/>
                </a:solidFill>
                <a:latin typeface="Microsoft Sans Serif"/>
                <a:cs typeface="Microsoft Sans Serif"/>
              </a:rPr>
              <a:t>X</a:t>
            </a:r>
            <a:r>
              <a:rPr sz="3200" spc="114" dirty="0" smtClean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3200" spc="-165" dirty="0" smtClean="0">
                <a:solidFill>
                  <a:srgbClr val="C00000"/>
                </a:solidFill>
                <a:latin typeface="Microsoft Sans Serif"/>
                <a:cs typeface="Microsoft Sans Serif"/>
              </a:rPr>
              <a:t>found</a:t>
            </a:r>
            <a:r>
              <a:rPr sz="3200" spc="520" dirty="0" smtClean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3200" spc="-15" dirty="0" smtClean="0">
                <a:solidFill>
                  <a:srgbClr val="C00000"/>
                </a:solidFill>
                <a:latin typeface="Microsoft Sans Serif"/>
                <a:cs typeface="Microsoft Sans Serif"/>
              </a:rPr>
              <a:t>a</a:t>
            </a:r>
            <a:r>
              <a:rPr lang="en-IN" sz="3200" spc="-15" dirty="0" smtClean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3200" spc="-235" dirty="0" smtClean="0">
                <a:solidFill>
                  <a:srgbClr val="C00000"/>
                </a:solidFill>
                <a:latin typeface="Microsoft Sans Serif"/>
                <a:cs typeface="Microsoft Sans Serif"/>
              </a:rPr>
              <a:t>ma</a:t>
            </a:r>
            <a:r>
              <a:rPr sz="3200" spc="-105" dirty="0" smtClean="0">
                <a:solidFill>
                  <a:srgbClr val="C00000"/>
                </a:solidFill>
                <a:latin typeface="Microsoft Sans Serif"/>
                <a:cs typeface="Microsoft Sans Serif"/>
              </a:rPr>
              <a:t>t</a:t>
            </a:r>
            <a:r>
              <a:rPr sz="3200" spc="-240" dirty="0" smtClean="0">
                <a:solidFill>
                  <a:srgbClr val="C00000"/>
                </a:solidFill>
                <a:latin typeface="Microsoft Sans Serif"/>
                <a:cs typeface="Microsoft Sans Serif"/>
              </a:rPr>
              <a:t>c</a:t>
            </a:r>
            <a:r>
              <a:rPr sz="3200" spc="-380" dirty="0" smtClean="0">
                <a:solidFill>
                  <a:srgbClr val="C00000"/>
                </a:solidFill>
                <a:latin typeface="Microsoft Sans Serif"/>
                <a:cs typeface="Microsoft Sans Serif"/>
              </a:rPr>
              <a:t>h</a:t>
            </a:r>
            <a:r>
              <a:rPr sz="3200" spc="25" dirty="0" smtClean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3200" spc="-165" dirty="0" smtClean="0">
                <a:solidFill>
                  <a:srgbClr val="C00000"/>
                </a:solidFill>
                <a:latin typeface="Microsoft Sans Serif"/>
                <a:cs typeface="Microsoft Sans Serif"/>
              </a:rPr>
              <a:t>(hit)</a:t>
            </a:r>
            <a:r>
              <a:rPr sz="3200" spc="20" dirty="0" smtClean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3200" spc="-114" dirty="0" smtClean="0">
                <a:solidFill>
                  <a:srgbClr val="C00000"/>
                </a:solidFill>
                <a:latin typeface="Microsoft Sans Serif"/>
                <a:cs typeface="Microsoft Sans Serif"/>
              </a:rPr>
              <a:t>i</a:t>
            </a:r>
            <a:r>
              <a:rPr sz="3200" spc="-290" dirty="0" smtClean="0">
                <a:solidFill>
                  <a:srgbClr val="C00000"/>
                </a:solidFill>
                <a:latin typeface="Microsoft Sans Serif"/>
                <a:cs typeface="Microsoft Sans Serif"/>
              </a:rPr>
              <a:t>n</a:t>
            </a:r>
            <a:r>
              <a:rPr sz="3200" spc="25" dirty="0" smtClean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3200" spc="-204" dirty="0" smtClean="0">
                <a:solidFill>
                  <a:srgbClr val="C00000"/>
                </a:solidFill>
                <a:latin typeface="Microsoft Sans Serif"/>
                <a:cs typeface="Microsoft Sans Serif"/>
              </a:rPr>
              <a:t>A</a:t>
            </a:r>
            <a:r>
              <a:rPr sz="3200" spc="-190" dirty="0" smtClean="0">
                <a:solidFill>
                  <a:srgbClr val="C00000"/>
                </a:solidFill>
                <a:latin typeface="Microsoft Sans Serif"/>
                <a:cs typeface="Microsoft Sans Serif"/>
              </a:rPr>
              <a:t>.</a:t>
            </a:r>
            <a:endParaRPr sz="32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3927958"/>
            <a:ext cx="1128888" cy="33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8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24281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5" dirty="0"/>
              <a:t>Hi</a:t>
            </a:r>
            <a:r>
              <a:rPr spc="-210" dirty="0"/>
              <a:t>t</a:t>
            </a:r>
            <a:r>
              <a:rPr spc="-90" dirty="0"/>
              <a:t>-</a:t>
            </a:r>
            <a:r>
              <a:rPr spc="-420" dirty="0"/>
              <a:t>o</a:t>
            </a:r>
            <a:r>
              <a:rPr spc="-55" dirty="0"/>
              <a:t>r</a:t>
            </a:r>
            <a:r>
              <a:rPr spc="-90" dirty="0"/>
              <a:t>-</a:t>
            </a:r>
            <a:r>
              <a:rPr spc="-350" dirty="0"/>
              <a:t>Miss</a:t>
            </a:r>
            <a:r>
              <a:rPr spc="-95" dirty="0"/>
              <a:t> </a:t>
            </a:r>
            <a:r>
              <a:rPr spc="-665" dirty="0"/>
              <a:t>T</a:t>
            </a:r>
            <a:r>
              <a:rPr spc="-295" dirty="0"/>
              <a:t>r</a:t>
            </a:r>
            <a:r>
              <a:rPr spc="-315" dirty="0"/>
              <a:t>ans</a:t>
            </a:r>
            <a:r>
              <a:rPr spc="-225" dirty="0"/>
              <a:t>f</a:t>
            </a:r>
            <a:r>
              <a:rPr spc="-420" dirty="0"/>
              <a:t>o</a:t>
            </a:r>
            <a:r>
              <a:rPr spc="-190" dirty="0"/>
              <a:t>r</a:t>
            </a:r>
            <a:r>
              <a:rPr spc="-425" dirty="0"/>
              <a:t>m</a:t>
            </a:r>
            <a:r>
              <a:rPr spc="-95" dirty="0"/>
              <a:t> 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0587" y="2411095"/>
            <a:ext cx="7620634" cy="2593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3540" indent="-320675">
              <a:lnSpc>
                <a:spcPts val="3080"/>
              </a:lnSpc>
              <a:spcBef>
                <a:spcPts val="10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83540" algn="l"/>
                <a:tab pos="384175" algn="l"/>
              </a:tabLst>
            </a:pPr>
            <a:r>
              <a:rPr sz="2700" spc="-415" dirty="0">
                <a:latin typeface="Microsoft Sans Serif"/>
                <a:cs typeface="Microsoft Sans Serif"/>
              </a:rPr>
              <a:t>T</a:t>
            </a:r>
            <a:r>
              <a:rPr sz="2700" spc="-370" dirty="0">
                <a:latin typeface="Microsoft Sans Serif"/>
                <a:cs typeface="Microsoft Sans Serif"/>
              </a:rPr>
              <a:t>h</a:t>
            </a:r>
            <a:r>
              <a:rPr sz="2700" spc="-155" dirty="0">
                <a:latin typeface="Microsoft Sans Serif"/>
                <a:cs typeface="Microsoft Sans Serif"/>
              </a:rPr>
              <a:t>i</a:t>
            </a:r>
            <a:r>
              <a:rPr sz="2700" spc="-330" dirty="0">
                <a:latin typeface="Microsoft Sans Serif"/>
                <a:cs typeface="Microsoft Sans Serif"/>
              </a:rPr>
              <a:t>s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200" dirty="0">
                <a:latin typeface="Microsoft Sans Serif"/>
                <a:cs typeface="Microsoft Sans Serif"/>
              </a:rPr>
              <a:t>no</a:t>
            </a:r>
            <a:r>
              <a:rPr sz="2700" spc="-95" dirty="0">
                <a:latin typeface="Microsoft Sans Serif"/>
                <a:cs typeface="Microsoft Sans Serif"/>
              </a:rPr>
              <a:t>t</a:t>
            </a:r>
            <a:r>
              <a:rPr sz="2700" spc="-150" dirty="0">
                <a:latin typeface="Microsoft Sans Serif"/>
                <a:cs typeface="Microsoft Sans Serif"/>
              </a:rPr>
              <a:t>io</a:t>
            </a:r>
            <a:r>
              <a:rPr sz="2700" spc="-210" dirty="0">
                <a:latin typeface="Microsoft Sans Serif"/>
                <a:cs typeface="Microsoft Sans Serif"/>
              </a:rPr>
              <a:t>n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310" dirty="0">
                <a:latin typeface="Microsoft Sans Serif"/>
                <a:cs typeface="Microsoft Sans Serif"/>
              </a:rPr>
              <a:t>c</a:t>
            </a:r>
            <a:r>
              <a:rPr sz="2700" spc="-170" dirty="0">
                <a:latin typeface="Microsoft Sans Serif"/>
                <a:cs typeface="Microsoft Sans Serif"/>
              </a:rPr>
              <a:t>an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85" dirty="0">
                <a:latin typeface="Microsoft Sans Serif"/>
                <a:cs typeface="Microsoft Sans Serif"/>
              </a:rPr>
              <a:t>be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65" dirty="0">
                <a:latin typeface="Microsoft Sans Serif"/>
                <a:cs typeface="Microsoft Sans Serif"/>
              </a:rPr>
              <a:t>g</a:t>
            </a:r>
            <a:r>
              <a:rPr sz="2700" spc="-240" dirty="0">
                <a:latin typeface="Microsoft Sans Serif"/>
                <a:cs typeface="Microsoft Sans Serif"/>
              </a:rPr>
              <a:t>e</a:t>
            </a:r>
            <a:r>
              <a:rPr sz="2700" spc="-235" dirty="0">
                <a:latin typeface="Microsoft Sans Serif"/>
                <a:cs typeface="Microsoft Sans Serif"/>
              </a:rPr>
              <a:t>n</a:t>
            </a:r>
            <a:r>
              <a:rPr sz="2700" spc="-95" dirty="0">
                <a:latin typeface="Microsoft Sans Serif"/>
                <a:cs typeface="Microsoft Sans Serif"/>
              </a:rPr>
              <a:t>e</a:t>
            </a:r>
            <a:r>
              <a:rPr sz="2700" spc="-80" dirty="0">
                <a:latin typeface="Microsoft Sans Serif"/>
                <a:cs typeface="Microsoft Sans Serif"/>
              </a:rPr>
              <a:t>r</a:t>
            </a:r>
            <a:r>
              <a:rPr sz="2700" spc="-25" dirty="0">
                <a:latin typeface="Microsoft Sans Serif"/>
                <a:cs typeface="Microsoft Sans Serif"/>
              </a:rPr>
              <a:t>ali</a:t>
            </a:r>
            <a:r>
              <a:rPr sz="2700" spc="-155" dirty="0">
                <a:latin typeface="Microsoft Sans Serif"/>
                <a:cs typeface="Microsoft Sans Serif"/>
              </a:rPr>
              <a:t>z</a:t>
            </a:r>
            <a:r>
              <a:rPr sz="2700" spc="-165" dirty="0">
                <a:latin typeface="Microsoft Sans Serif"/>
                <a:cs typeface="Microsoft Sans Serif"/>
              </a:rPr>
              <a:t>e</a:t>
            </a:r>
            <a:r>
              <a:rPr sz="2700" spc="-15" dirty="0">
                <a:latin typeface="Microsoft Sans Serif"/>
                <a:cs typeface="Microsoft Sans Serif"/>
              </a:rPr>
              <a:t>d</a:t>
            </a:r>
            <a:r>
              <a:rPr sz="2700" dirty="0">
                <a:latin typeface="Microsoft Sans Serif"/>
                <a:cs typeface="Microsoft Sans Serif"/>
              </a:rPr>
              <a:t> </a:t>
            </a:r>
            <a:r>
              <a:rPr sz="2700" spc="-150" dirty="0">
                <a:latin typeface="Microsoft Sans Serif"/>
                <a:cs typeface="Microsoft Sans Serif"/>
              </a:rPr>
              <a:t>b</a:t>
            </a:r>
            <a:r>
              <a:rPr sz="2700" dirty="0">
                <a:latin typeface="Microsoft Sans Serif"/>
                <a:cs typeface="Microsoft Sans Serif"/>
              </a:rPr>
              <a:t>y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65" dirty="0" smtClean="0">
                <a:latin typeface="Microsoft Sans Serif"/>
                <a:cs typeface="Microsoft Sans Serif"/>
              </a:rPr>
              <a:t>let</a:t>
            </a:r>
            <a:r>
              <a:rPr sz="2700" spc="-45" dirty="0" smtClean="0">
                <a:latin typeface="Microsoft Sans Serif"/>
                <a:cs typeface="Microsoft Sans Serif"/>
              </a:rPr>
              <a:t>t</a:t>
            </a:r>
            <a:r>
              <a:rPr sz="2700" spc="-125" dirty="0" smtClean="0">
                <a:latin typeface="Microsoft Sans Serif"/>
                <a:cs typeface="Microsoft Sans Serif"/>
              </a:rPr>
              <a:t>ing</a:t>
            </a:r>
            <a:r>
              <a:rPr lang="en-IN" sz="2700" dirty="0">
                <a:latin typeface="Microsoft Sans Serif"/>
                <a:cs typeface="Microsoft Sans Serif"/>
              </a:rPr>
              <a:t> </a:t>
            </a:r>
            <a:r>
              <a:rPr sz="2700" b="1" spc="-520" dirty="0" smtClean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700" b="1" spc="-45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b="1" spc="220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27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b="1" spc="-185" dirty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sz="2700" b="1" spc="-405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700" b="1" spc="-75" baseline="-20061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700" b="1" spc="-50" dirty="0">
                <a:solidFill>
                  <a:srgbClr val="C00000"/>
                </a:solidFill>
                <a:latin typeface="Arial"/>
                <a:cs typeface="Arial"/>
              </a:rPr>
              <a:t>,</a:t>
            </a:r>
            <a:r>
              <a:rPr sz="27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b="1" spc="-530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700" b="1" spc="-75" baseline="-20061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2700" b="1" spc="-55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r>
              <a:rPr sz="27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spc="-265" dirty="0">
                <a:latin typeface="Microsoft Sans Serif"/>
                <a:cs typeface="Microsoft Sans Serif"/>
              </a:rPr>
              <a:t>w</a:t>
            </a:r>
            <a:r>
              <a:rPr sz="2700" spc="-200" dirty="0">
                <a:latin typeface="Microsoft Sans Serif"/>
                <a:cs typeface="Microsoft Sans Serif"/>
              </a:rPr>
              <a:t>h</a:t>
            </a:r>
            <a:r>
              <a:rPr sz="2700" spc="-150" dirty="0">
                <a:latin typeface="Microsoft Sans Serif"/>
                <a:cs typeface="Microsoft Sans Serif"/>
              </a:rPr>
              <a:t>e</a:t>
            </a:r>
            <a:r>
              <a:rPr sz="2700" spc="-80" dirty="0">
                <a:latin typeface="Microsoft Sans Serif"/>
                <a:cs typeface="Microsoft Sans Serif"/>
              </a:rPr>
              <a:t>re</a:t>
            </a:r>
            <a:endParaRPr sz="2700" dirty="0">
              <a:latin typeface="Microsoft Sans Serif"/>
              <a:cs typeface="Microsoft Sans Serif"/>
            </a:endParaRPr>
          </a:p>
          <a:p>
            <a:pPr marL="603250" marR="81280" indent="-540385">
              <a:lnSpc>
                <a:spcPts val="2920"/>
              </a:lnSpc>
              <a:spcBef>
                <a:spcPts val="124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602615" algn="l"/>
                <a:tab pos="603885" algn="l"/>
                <a:tab pos="1090295" algn="l"/>
              </a:tabLst>
            </a:pPr>
            <a:r>
              <a:rPr sz="2700" spc="-229" dirty="0">
                <a:latin typeface="Microsoft Sans Serif"/>
                <a:cs typeface="Microsoft Sans Serif"/>
              </a:rPr>
              <a:t>B</a:t>
            </a:r>
            <a:r>
              <a:rPr sz="2700" spc="-345" baseline="-20061" dirty="0">
                <a:latin typeface="Microsoft Sans Serif"/>
                <a:cs typeface="Microsoft Sans Serif"/>
              </a:rPr>
              <a:t>1	</a:t>
            </a:r>
            <a:r>
              <a:rPr sz="2700" spc="-240" dirty="0">
                <a:latin typeface="Microsoft Sans Serif"/>
                <a:cs typeface="Microsoft Sans Serif"/>
              </a:rPr>
              <a:t>is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65" dirty="0">
                <a:latin typeface="Microsoft Sans Serif"/>
                <a:cs typeface="Microsoft Sans Serif"/>
              </a:rPr>
              <a:t>the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spc="-210" dirty="0">
                <a:latin typeface="Microsoft Sans Serif"/>
                <a:cs typeface="Microsoft Sans Serif"/>
              </a:rPr>
              <a:t>set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05" dirty="0">
                <a:latin typeface="Microsoft Sans Serif"/>
                <a:cs typeface="Microsoft Sans Serif"/>
              </a:rPr>
              <a:t>formed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130" dirty="0">
                <a:latin typeface="Microsoft Sans Serif"/>
                <a:cs typeface="Microsoft Sans Serif"/>
              </a:rPr>
              <a:t>from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-215" dirty="0">
                <a:latin typeface="Microsoft Sans Serif"/>
                <a:cs typeface="Microsoft Sans Serif"/>
              </a:rPr>
              <a:t>elements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of</a:t>
            </a:r>
            <a:r>
              <a:rPr sz="2700" spc="120" dirty="0">
                <a:latin typeface="Microsoft Sans Serif"/>
                <a:cs typeface="Microsoft Sans Serif"/>
              </a:rPr>
              <a:t> </a:t>
            </a:r>
            <a:r>
              <a:rPr sz="2700" spc="-450" dirty="0">
                <a:latin typeface="Microsoft Sans Serif"/>
                <a:cs typeface="Microsoft Sans Serif"/>
              </a:rPr>
              <a:t>B</a:t>
            </a:r>
            <a:r>
              <a:rPr sz="2700" spc="-240" dirty="0">
                <a:latin typeface="Microsoft Sans Serif"/>
                <a:cs typeface="Microsoft Sans Serif"/>
              </a:rPr>
              <a:t> </a:t>
            </a:r>
            <a:r>
              <a:rPr lang="en-IN" sz="2700" spc="-240" dirty="0" smtClean="0">
                <a:latin typeface="Microsoft Sans Serif"/>
                <a:cs typeface="Microsoft Sans Serif"/>
              </a:rPr>
              <a:t> </a:t>
            </a:r>
            <a:r>
              <a:rPr sz="2700" spc="-160" dirty="0" smtClean="0">
                <a:latin typeface="Microsoft Sans Serif"/>
                <a:cs typeface="Microsoft Sans Serif"/>
              </a:rPr>
              <a:t>associated </a:t>
            </a:r>
            <a:r>
              <a:rPr sz="2700" spc="-705" dirty="0" smtClean="0">
                <a:latin typeface="Microsoft Sans Serif"/>
                <a:cs typeface="Microsoft Sans Serif"/>
              </a:rPr>
              <a:t> </a:t>
            </a:r>
            <a:r>
              <a:rPr sz="2700" spc="-130" dirty="0">
                <a:latin typeface="Microsoft Sans Serif"/>
                <a:cs typeface="Microsoft Sans Serif"/>
              </a:rPr>
              <a:t>with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spc="-170" dirty="0">
                <a:latin typeface="Microsoft Sans Serif"/>
                <a:cs typeface="Microsoft Sans Serif"/>
              </a:rPr>
              <a:t>an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30" dirty="0">
                <a:latin typeface="Microsoft Sans Serif"/>
                <a:cs typeface="Microsoft Sans Serif"/>
              </a:rPr>
              <a:t>objec</a:t>
            </a:r>
            <a:r>
              <a:rPr sz="2700" spc="-20" dirty="0">
                <a:latin typeface="Microsoft Sans Serif"/>
                <a:cs typeface="Microsoft Sans Serif"/>
              </a:rPr>
              <a:t>t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70" dirty="0">
                <a:latin typeface="Microsoft Sans Serif"/>
                <a:cs typeface="Microsoft Sans Serif"/>
              </a:rPr>
              <a:t>(</a:t>
            </a:r>
            <a:r>
              <a:rPr sz="2700" spc="-315" dirty="0">
                <a:solidFill>
                  <a:srgbClr val="C00000"/>
                </a:solidFill>
                <a:latin typeface="Microsoft Sans Serif"/>
                <a:cs typeface="Microsoft Sans Serif"/>
              </a:rPr>
              <a:t>X</a:t>
            </a:r>
            <a:r>
              <a:rPr sz="2700" spc="3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700" spc="-105" dirty="0">
                <a:solidFill>
                  <a:srgbClr val="C00000"/>
                </a:solidFill>
                <a:latin typeface="Microsoft Sans Serif"/>
                <a:cs typeface="Microsoft Sans Serif"/>
              </a:rPr>
              <a:t>i</a:t>
            </a:r>
            <a:r>
              <a:rPr sz="2700" spc="-245" dirty="0">
                <a:solidFill>
                  <a:srgbClr val="C00000"/>
                </a:solidFill>
                <a:latin typeface="Microsoft Sans Serif"/>
                <a:cs typeface="Microsoft Sans Serif"/>
              </a:rPr>
              <a:t>n</a:t>
            </a:r>
            <a:r>
              <a:rPr sz="2700" spc="2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700" spc="-204" dirty="0">
                <a:solidFill>
                  <a:srgbClr val="C00000"/>
                </a:solidFill>
                <a:latin typeface="Microsoft Sans Serif"/>
                <a:cs typeface="Microsoft Sans Serif"/>
              </a:rPr>
              <a:t>this</a:t>
            </a:r>
            <a:r>
              <a:rPr sz="2700" spc="4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700" spc="-229" dirty="0">
                <a:solidFill>
                  <a:srgbClr val="C00000"/>
                </a:solidFill>
                <a:latin typeface="Microsoft Sans Serif"/>
                <a:cs typeface="Microsoft Sans Serif"/>
              </a:rPr>
              <a:t>case</a:t>
            </a:r>
            <a:r>
              <a:rPr sz="2700" spc="-170" dirty="0">
                <a:latin typeface="Microsoft Sans Serif"/>
                <a:cs typeface="Microsoft Sans Serif"/>
              </a:rPr>
              <a:t>)</a:t>
            </a:r>
            <a:endParaRPr sz="2700" dirty="0">
              <a:latin typeface="Microsoft Sans Serif"/>
              <a:cs typeface="Microsoft Sans Serif"/>
            </a:endParaRPr>
          </a:p>
          <a:p>
            <a:pPr marL="603250" marR="342265" indent="-540385">
              <a:lnSpc>
                <a:spcPts val="2920"/>
              </a:lnSpc>
              <a:spcBef>
                <a:spcPts val="119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602615" algn="l"/>
                <a:tab pos="603885" algn="l"/>
                <a:tab pos="1090295" algn="l"/>
              </a:tabLst>
            </a:pPr>
            <a:r>
              <a:rPr sz="2700" spc="-450" dirty="0">
                <a:latin typeface="Microsoft Sans Serif"/>
                <a:cs typeface="Microsoft Sans Serif"/>
              </a:rPr>
              <a:t>B</a:t>
            </a:r>
            <a:r>
              <a:rPr sz="2700" spc="-15" baseline="-20061" dirty="0">
                <a:latin typeface="Microsoft Sans Serif"/>
                <a:cs typeface="Microsoft Sans Serif"/>
              </a:rPr>
              <a:t>2</a:t>
            </a:r>
            <a:r>
              <a:rPr sz="2700" baseline="-20061" dirty="0">
                <a:latin typeface="Microsoft Sans Serif"/>
                <a:cs typeface="Microsoft Sans Serif"/>
              </a:rPr>
              <a:t>	</a:t>
            </a:r>
            <a:r>
              <a:rPr sz="2700" spc="-155" dirty="0">
                <a:latin typeface="Microsoft Sans Serif"/>
                <a:cs typeface="Microsoft Sans Serif"/>
              </a:rPr>
              <a:t>i</a:t>
            </a:r>
            <a:r>
              <a:rPr sz="2700" spc="-330" dirty="0">
                <a:latin typeface="Microsoft Sans Serif"/>
                <a:cs typeface="Microsoft Sans Serif"/>
              </a:rPr>
              <a:t>s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65" dirty="0">
                <a:latin typeface="Microsoft Sans Serif"/>
                <a:cs typeface="Microsoft Sans Serif"/>
              </a:rPr>
              <a:t>the</a:t>
            </a:r>
            <a:r>
              <a:rPr sz="2700" spc="40" dirty="0">
                <a:latin typeface="Microsoft Sans Serif"/>
                <a:cs typeface="Microsoft Sans Serif"/>
              </a:rPr>
              <a:t> </a:t>
            </a:r>
            <a:r>
              <a:rPr sz="2700" spc="-210" dirty="0">
                <a:latin typeface="Microsoft Sans Serif"/>
                <a:cs typeface="Microsoft Sans Serif"/>
              </a:rPr>
              <a:t>set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50" dirty="0">
                <a:latin typeface="Microsoft Sans Serif"/>
                <a:cs typeface="Microsoft Sans Serif"/>
              </a:rPr>
              <a:t>o</a:t>
            </a:r>
            <a:r>
              <a:rPr sz="2700" spc="145" dirty="0">
                <a:latin typeface="Microsoft Sans Serif"/>
                <a:cs typeface="Microsoft Sans Serif"/>
              </a:rPr>
              <a:t>f</a:t>
            </a:r>
            <a:r>
              <a:rPr sz="2700" spc="105" dirty="0">
                <a:latin typeface="Microsoft Sans Serif"/>
                <a:cs typeface="Microsoft Sans Serif"/>
              </a:rPr>
              <a:t> </a:t>
            </a:r>
            <a:r>
              <a:rPr sz="2700" spc="-185" dirty="0">
                <a:latin typeface="Microsoft Sans Serif"/>
                <a:cs typeface="Microsoft Sans Serif"/>
              </a:rPr>
              <a:t>elem</a:t>
            </a:r>
            <a:r>
              <a:rPr sz="2700" spc="-180" dirty="0">
                <a:latin typeface="Microsoft Sans Serif"/>
                <a:cs typeface="Microsoft Sans Serif"/>
              </a:rPr>
              <a:t>e</a:t>
            </a:r>
            <a:r>
              <a:rPr sz="2700" spc="-265" dirty="0">
                <a:latin typeface="Microsoft Sans Serif"/>
                <a:cs typeface="Microsoft Sans Serif"/>
              </a:rPr>
              <a:t>nts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of</a:t>
            </a:r>
            <a:r>
              <a:rPr sz="2700" spc="105" dirty="0">
                <a:latin typeface="Microsoft Sans Serif"/>
                <a:cs typeface="Microsoft Sans Serif"/>
              </a:rPr>
              <a:t> </a:t>
            </a:r>
            <a:r>
              <a:rPr sz="2700" spc="-455" dirty="0">
                <a:latin typeface="Microsoft Sans Serif"/>
                <a:cs typeface="Microsoft Sans Serif"/>
              </a:rPr>
              <a:t>B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265" dirty="0">
                <a:latin typeface="Microsoft Sans Serif"/>
                <a:cs typeface="Microsoft Sans Serif"/>
              </a:rPr>
              <a:t>ass</a:t>
            </a:r>
            <a:r>
              <a:rPr sz="2700" spc="-280" dirty="0">
                <a:latin typeface="Microsoft Sans Serif"/>
                <a:cs typeface="Microsoft Sans Serif"/>
              </a:rPr>
              <a:t>o</a:t>
            </a:r>
            <a:r>
              <a:rPr sz="2700" spc="-90" dirty="0">
                <a:latin typeface="Microsoft Sans Serif"/>
                <a:cs typeface="Microsoft Sans Serif"/>
              </a:rPr>
              <a:t>ciated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-130" dirty="0">
                <a:latin typeface="Microsoft Sans Serif"/>
                <a:cs typeface="Microsoft Sans Serif"/>
              </a:rPr>
              <a:t>with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spc="-140" dirty="0">
                <a:latin typeface="Microsoft Sans Serif"/>
                <a:cs typeface="Microsoft Sans Serif"/>
              </a:rPr>
              <a:t>the  </a:t>
            </a:r>
            <a:r>
              <a:rPr sz="2700" spc="-150" dirty="0">
                <a:latin typeface="Microsoft Sans Serif"/>
                <a:cs typeface="Microsoft Sans Serif"/>
              </a:rPr>
              <a:t>corresponding</a:t>
            </a:r>
            <a:r>
              <a:rPr sz="2700" spc="-5" dirty="0">
                <a:latin typeface="Microsoft Sans Serif"/>
                <a:cs typeface="Microsoft Sans Serif"/>
              </a:rPr>
              <a:t> </a:t>
            </a:r>
            <a:r>
              <a:rPr sz="2700" spc="-135" dirty="0">
                <a:latin typeface="Microsoft Sans Serif"/>
                <a:cs typeface="Microsoft Sans Serif"/>
              </a:rPr>
              <a:t>background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(</a:t>
            </a:r>
            <a:r>
              <a:rPr sz="27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W</a:t>
            </a:r>
            <a:r>
              <a:rPr sz="2700" spc="3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700" spc="560" dirty="0">
                <a:solidFill>
                  <a:srgbClr val="C00000"/>
                </a:solidFill>
                <a:latin typeface="Microsoft Sans Serif"/>
                <a:cs typeface="Microsoft Sans Serif"/>
              </a:rPr>
              <a:t>–</a:t>
            </a:r>
            <a:r>
              <a:rPr sz="2700" spc="3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700" spc="-220" dirty="0">
                <a:solidFill>
                  <a:srgbClr val="C00000"/>
                </a:solidFill>
                <a:latin typeface="Microsoft Sans Serif"/>
                <a:cs typeface="Microsoft Sans Serif"/>
              </a:rPr>
              <a:t>X</a:t>
            </a:r>
            <a:r>
              <a:rPr sz="2700" spc="-220" dirty="0">
                <a:latin typeface="Microsoft Sans Serif"/>
                <a:cs typeface="Microsoft Sans Serif"/>
              </a:rPr>
              <a:t>).</a:t>
            </a:r>
            <a:endParaRPr sz="270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6988" y="1667255"/>
            <a:ext cx="6734809" cy="551815"/>
            <a:chOff x="1046988" y="1667255"/>
            <a:chExt cx="6734809" cy="5518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5146" y="1676399"/>
              <a:ext cx="6597745" cy="5334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51560" y="1671827"/>
              <a:ext cx="6725920" cy="542925"/>
            </a:xfrm>
            <a:custGeom>
              <a:avLst/>
              <a:gdLst/>
              <a:ahLst/>
              <a:cxnLst/>
              <a:rect l="l" t="t" r="r" b="b"/>
              <a:pathLst>
                <a:path w="6725920" h="542925">
                  <a:moveTo>
                    <a:pt x="0" y="542544"/>
                  </a:moveTo>
                  <a:lnTo>
                    <a:pt x="6725411" y="542544"/>
                  </a:lnTo>
                  <a:lnTo>
                    <a:pt x="6725411" y="0"/>
                  </a:lnTo>
                  <a:lnTo>
                    <a:pt x="0" y="0"/>
                  </a:lnTo>
                  <a:lnTo>
                    <a:pt x="0" y="542544"/>
                  </a:lnTo>
                  <a:close/>
                </a:path>
              </a:pathLst>
            </a:custGeom>
            <a:ln w="9144">
              <a:solidFill>
                <a:srgbClr val="B85B2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411224" y="5237988"/>
            <a:ext cx="6533515" cy="683260"/>
            <a:chOff x="1411224" y="5237988"/>
            <a:chExt cx="6533515" cy="6832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1036" y="5338191"/>
              <a:ext cx="6477690" cy="45018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21130" y="5247894"/>
              <a:ext cx="6513830" cy="662940"/>
            </a:xfrm>
            <a:custGeom>
              <a:avLst/>
              <a:gdLst/>
              <a:ahLst/>
              <a:cxnLst/>
              <a:rect l="l" t="t" r="r" b="b"/>
              <a:pathLst>
                <a:path w="6513830" h="662939">
                  <a:moveTo>
                    <a:pt x="0" y="662939"/>
                  </a:moveTo>
                  <a:lnTo>
                    <a:pt x="6513576" y="662939"/>
                  </a:lnTo>
                  <a:lnTo>
                    <a:pt x="6513576" y="0"/>
                  </a:lnTo>
                  <a:lnTo>
                    <a:pt x="0" y="0"/>
                  </a:lnTo>
                  <a:lnTo>
                    <a:pt x="0" y="662939"/>
                  </a:lnTo>
                  <a:close/>
                </a:path>
              </a:pathLst>
            </a:custGeom>
            <a:ln w="19812">
              <a:solidFill>
                <a:srgbClr val="DD804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45802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642" y="1523238"/>
            <a:ext cx="67614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90" dirty="0">
                <a:latin typeface="Arial"/>
                <a:cs typeface="Arial"/>
              </a:rPr>
              <a:t>Gi</a:t>
            </a:r>
            <a:r>
              <a:rPr sz="2000" b="1" spc="-114" dirty="0">
                <a:latin typeface="Arial"/>
                <a:cs typeface="Arial"/>
              </a:rPr>
              <a:t>v</a:t>
            </a:r>
            <a:r>
              <a:rPr sz="2000" b="1" spc="-160" dirty="0">
                <a:latin typeface="Arial"/>
                <a:cs typeface="Arial"/>
              </a:rPr>
              <a:t>en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5" dirty="0">
                <a:latin typeface="Arial"/>
                <a:cs typeface="Arial"/>
              </a:rPr>
              <a:t>a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10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x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10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i</a:t>
            </a:r>
            <a:r>
              <a:rPr sz="2000" b="1" spc="-155" dirty="0">
                <a:latin typeface="Arial"/>
                <a:cs typeface="Arial"/>
              </a:rPr>
              <a:t>m</a:t>
            </a:r>
            <a:r>
              <a:rPr sz="2000" b="1" spc="-70" dirty="0">
                <a:latin typeface="Arial"/>
                <a:cs typeface="Arial"/>
              </a:rPr>
              <a:t>a</a:t>
            </a:r>
            <a:r>
              <a:rPr sz="2000" b="1" spc="-120" dirty="0">
                <a:latin typeface="Arial"/>
                <a:cs typeface="Arial"/>
              </a:rPr>
              <a:t>ge,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40" dirty="0">
                <a:latin typeface="Arial"/>
                <a:cs typeface="Arial"/>
              </a:rPr>
              <a:t>per</a:t>
            </a:r>
            <a:r>
              <a:rPr sz="2000" b="1" spc="-120" dirty="0">
                <a:latin typeface="Arial"/>
                <a:cs typeface="Arial"/>
              </a:rPr>
              <a:t>f</a:t>
            </a:r>
            <a:r>
              <a:rPr sz="2000" b="1" spc="-190" dirty="0">
                <a:latin typeface="Arial"/>
                <a:cs typeface="Arial"/>
              </a:rPr>
              <a:t>o</a:t>
            </a:r>
            <a:r>
              <a:rPr sz="2000" b="1" spc="-95" dirty="0">
                <a:latin typeface="Arial"/>
                <a:cs typeface="Arial"/>
              </a:rPr>
              <a:t>r</a:t>
            </a:r>
            <a:r>
              <a:rPr sz="2000" b="1" spc="-195" dirty="0">
                <a:latin typeface="Arial"/>
                <a:cs typeface="Arial"/>
              </a:rPr>
              <a:t>m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155" dirty="0">
                <a:latin typeface="Arial"/>
                <a:cs typeface="Arial"/>
              </a:rPr>
              <a:t>the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135" dirty="0">
                <a:latin typeface="Arial"/>
                <a:cs typeface="Arial"/>
              </a:rPr>
              <a:t>Hi</a:t>
            </a:r>
            <a:r>
              <a:rPr sz="2000" b="1" spc="-80" dirty="0">
                <a:latin typeface="Arial"/>
                <a:cs typeface="Arial"/>
              </a:rPr>
              <a:t>t</a:t>
            </a:r>
            <a:r>
              <a:rPr sz="2000" b="1" spc="-45" dirty="0">
                <a:latin typeface="Arial"/>
                <a:cs typeface="Arial"/>
              </a:rPr>
              <a:t>-</a:t>
            </a:r>
            <a:r>
              <a:rPr sz="2000" b="1" spc="-190" dirty="0">
                <a:latin typeface="Arial"/>
                <a:cs typeface="Arial"/>
              </a:rPr>
              <a:t>o</a:t>
            </a:r>
            <a:r>
              <a:rPr sz="2000" b="1" spc="-35" dirty="0">
                <a:latin typeface="Arial"/>
                <a:cs typeface="Arial"/>
              </a:rPr>
              <a:t>r</a:t>
            </a:r>
            <a:r>
              <a:rPr sz="2000" b="1" spc="-45" dirty="0">
                <a:latin typeface="Arial"/>
                <a:cs typeface="Arial"/>
              </a:rPr>
              <a:t>-</a:t>
            </a:r>
            <a:r>
              <a:rPr sz="2000" b="1" spc="-90" dirty="0">
                <a:latin typeface="Arial"/>
                <a:cs typeface="Arial"/>
              </a:rPr>
              <a:t>M</a:t>
            </a:r>
            <a:r>
              <a:rPr sz="2000" b="1" spc="-40" dirty="0">
                <a:latin typeface="Arial"/>
                <a:cs typeface="Arial"/>
              </a:rPr>
              <a:t>i</a:t>
            </a:r>
            <a:r>
              <a:rPr sz="2000" b="1" spc="-260" dirty="0">
                <a:latin typeface="Arial"/>
                <a:cs typeface="Arial"/>
              </a:rPr>
              <a:t>ss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40" dirty="0">
                <a:latin typeface="Arial"/>
                <a:cs typeface="Arial"/>
              </a:rPr>
              <a:t>t</a:t>
            </a:r>
            <a:r>
              <a:rPr sz="2000" b="1" spc="-150" dirty="0">
                <a:latin typeface="Arial"/>
                <a:cs typeface="Arial"/>
              </a:rPr>
              <a:t>r</a:t>
            </a:r>
            <a:r>
              <a:rPr sz="2000" b="1" spc="-145" dirty="0">
                <a:latin typeface="Arial"/>
                <a:cs typeface="Arial"/>
              </a:rPr>
              <a:t>ans</a:t>
            </a:r>
            <a:r>
              <a:rPr sz="2000" b="1" spc="-114" dirty="0">
                <a:latin typeface="Arial"/>
                <a:cs typeface="Arial"/>
              </a:rPr>
              <a:t>f</a:t>
            </a:r>
            <a:r>
              <a:rPr sz="2000" b="1" spc="-190" dirty="0">
                <a:latin typeface="Arial"/>
                <a:cs typeface="Arial"/>
              </a:rPr>
              <a:t>o</a:t>
            </a:r>
            <a:r>
              <a:rPr sz="2000" b="1" spc="-95" dirty="0">
                <a:latin typeface="Arial"/>
                <a:cs typeface="Arial"/>
              </a:rPr>
              <a:t>r</a:t>
            </a:r>
            <a:r>
              <a:rPr sz="2000" b="1" spc="-155" dirty="0">
                <a:latin typeface="Arial"/>
                <a:cs typeface="Arial"/>
              </a:rPr>
              <a:t>m</a:t>
            </a:r>
            <a:r>
              <a:rPr sz="2000" b="1" spc="-70" dirty="0">
                <a:latin typeface="Arial"/>
                <a:cs typeface="Arial"/>
              </a:rPr>
              <a:t>a</a:t>
            </a:r>
            <a:r>
              <a:rPr sz="2000" b="1" spc="-100" dirty="0">
                <a:latin typeface="Arial"/>
                <a:cs typeface="Arial"/>
              </a:rPr>
              <a:t>t</a:t>
            </a:r>
            <a:r>
              <a:rPr sz="2000" b="1" spc="-95" dirty="0">
                <a:latin typeface="Arial"/>
                <a:cs typeface="Arial"/>
              </a:rPr>
              <a:t>i</a:t>
            </a:r>
            <a:r>
              <a:rPr sz="2000" b="1" spc="-160" dirty="0">
                <a:latin typeface="Arial"/>
                <a:cs typeface="Arial"/>
              </a:rPr>
              <a:t>o</a:t>
            </a:r>
            <a:r>
              <a:rPr sz="2000" b="1" spc="-155" dirty="0">
                <a:latin typeface="Arial"/>
                <a:cs typeface="Arial"/>
              </a:rPr>
              <a:t>n</a:t>
            </a:r>
            <a:r>
              <a:rPr sz="2000" b="1" spc="-40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0900" y="2155825"/>
          <a:ext cx="5118096" cy="3962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7716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7716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7716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7716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7716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7716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1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1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637401" y="2870200"/>
          <a:ext cx="1261110" cy="1174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0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5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x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x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6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5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x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845819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00"/>
              </a:spcBef>
            </a:pPr>
            <a:r>
              <a:rPr spc="-295" dirty="0"/>
              <a:t>Hi</a:t>
            </a:r>
            <a:r>
              <a:rPr spc="-210" dirty="0"/>
              <a:t>t</a:t>
            </a:r>
            <a:r>
              <a:rPr spc="-90" dirty="0"/>
              <a:t>-</a:t>
            </a:r>
            <a:r>
              <a:rPr spc="-420" dirty="0"/>
              <a:t>o</a:t>
            </a:r>
            <a:r>
              <a:rPr spc="-55" dirty="0"/>
              <a:t>r</a:t>
            </a:r>
            <a:r>
              <a:rPr spc="-90" dirty="0"/>
              <a:t>-</a:t>
            </a:r>
            <a:r>
              <a:rPr spc="-350" dirty="0"/>
              <a:t>Miss</a:t>
            </a:r>
            <a:r>
              <a:rPr spc="-95" dirty="0"/>
              <a:t> </a:t>
            </a:r>
            <a:r>
              <a:rPr spc="-665" dirty="0"/>
              <a:t>T</a:t>
            </a:r>
            <a:r>
              <a:rPr spc="-295" dirty="0"/>
              <a:t>r</a:t>
            </a:r>
            <a:r>
              <a:rPr spc="-315" dirty="0"/>
              <a:t>ans</a:t>
            </a:r>
            <a:r>
              <a:rPr spc="-225" dirty="0"/>
              <a:t>f</a:t>
            </a:r>
            <a:r>
              <a:rPr spc="-420" dirty="0"/>
              <a:t>o</a:t>
            </a:r>
            <a:r>
              <a:rPr spc="-190" dirty="0"/>
              <a:t>r</a:t>
            </a:r>
            <a:r>
              <a:rPr spc="-375" dirty="0"/>
              <a:t>m:</a:t>
            </a:r>
            <a:r>
              <a:rPr spc="-95" dirty="0"/>
              <a:t> </a:t>
            </a:r>
            <a:r>
              <a:rPr spc="-325" dirty="0"/>
              <a:t>Example</a:t>
            </a:r>
            <a:r>
              <a:rPr spc="-55" dirty="0"/>
              <a:t> </a:t>
            </a:r>
            <a:r>
              <a:rPr spc="-11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637336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642" y="1523238"/>
            <a:ext cx="67614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90" dirty="0">
                <a:latin typeface="Arial"/>
                <a:cs typeface="Arial"/>
              </a:rPr>
              <a:t>Gi</a:t>
            </a:r>
            <a:r>
              <a:rPr sz="2000" b="1" spc="-114" dirty="0">
                <a:latin typeface="Arial"/>
                <a:cs typeface="Arial"/>
              </a:rPr>
              <a:t>v</a:t>
            </a:r>
            <a:r>
              <a:rPr sz="2000" b="1" spc="-160" dirty="0">
                <a:latin typeface="Arial"/>
                <a:cs typeface="Arial"/>
              </a:rPr>
              <a:t>en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5" dirty="0">
                <a:latin typeface="Arial"/>
                <a:cs typeface="Arial"/>
              </a:rPr>
              <a:t>a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10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x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10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i</a:t>
            </a:r>
            <a:r>
              <a:rPr sz="2000" b="1" spc="-155" dirty="0">
                <a:latin typeface="Arial"/>
                <a:cs typeface="Arial"/>
              </a:rPr>
              <a:t>m</a:t>
            </a:r>
            <a:r>
              <a:rPr sz="2000" b="1" spc="-70" dirty="0">
                <a:latin typeface="Arial"/>
                <a:cs typeface="Arial"/>
              </a:rPr>
              <a:t>a</a:t>
            </a:r>
            <a:r>
              <a:rPr sz="2000" b="1" spc="-120" dirty="0">
                <a:latin typeface="Arial"/>
                <a:cs typeface="Arial"/>
              </a:rPr>
              <a:t>ge,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40" dirty="0">
                <a:latin typeface="Arial"/>
                <a:cs typeface="Arial"/>
              </a:rPr>
              <a:t>per</a:t>
            </a:r>
            <a:r>
              <a:rPr sz="2000" b="1" spc="-120" dirty="0">
                <a:latin typeface="Arial"/>
                <a:cs typeface="Arial"/>
              </a:rPr>
              <a:t>f</a:t>
            </a:r>
            <a:r>
              <a:rPr sz="2000" b="1" spc="-190" dirty="0">
                <a:latin typeface="Arial"/>
                <a:cs typeface="Arial"/>
              </a:rPr>
              <a:t>o</a:t>
            </a:r>
            <a:r>
              <a:rPr sz="2000" b="1" spc="-95" dirty="0">
                <a:latin typeface="Arial"/>
                <a:cs typeface="Arial"/>
              </a:rPr>
              <a:t>r</a:t>
            </a:r>
            <a:r>
              <a:rPr sz="2000" b="1" spc="-195" dirty="0">
                <a:latin typeface="Arial"/>
                <a:cs typeface="Arial"/>
              </a:rPr>
              <a:t>m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155" dirty="0">
                <a:latin typeface="Arial"/>
                <a:cs typeface="Arial"/>
              </a:rPr>
              <a:t>the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135" dirty="0">
                <a:latin typeface="Arial"/>
                <a:cs typeface="Arial"/>
              </a:rPr>
              <a:t>Hi</a:t>
            </a:r>
            <a:r>
              <a:rPr sz="2000" b="1" spc="-80" dirty="0">
                <a:latin typeface="Arial"/>
                <a:cs typeface="Arial"/>
              </a:rPr>
              <a:t>t</a:t>
            </a:r>
            <a:r>
              <a:rPr sz="2000" b="1" spc="-45" dirty="0">
                <a:latin typeface="Arial"/>
                <a:cs typeface="Arial"/>
              </a:rPr>
              <a:t>-</a:t>
            </a:r>
            <a:r>
              <a:rPr sz="2000" b="1" spc="-190" dirty="0">
                <a:latin typeface="Arial"/>
                <a:cs typeface="Arial"/>
              </a:rPr>
              <a:t>o</a:t>
            </a:r>
            <a:r>
              <a:rPr sz="2000" b="1" spc="-35" dirty="0">
                <a:latin typeface="Arial"/>
                <a:cs typeface="Arial"/>
              </a:rPr>
              <a:t>r</a:t>
            </a:r>
            <a:r>
              <a:rPr sz="2000" b="1" spc="-45" dirty="0">
                <a:latin typeface="Arial"/>
                <a:cs typeface="Arial"/>
              </a:rPr>
              <a:t>-</a:t>
            </a:r>
            <a:r>
              <a:rPr sz="2000" b="1" spc="-90" dirty="0">
                <a:latin typeface="Arial"/>
                <a:cs typeface="Arial"/>
              </a:rPr>
              <a:t>M</a:t>
            </a:r>
            <a:r>
              <a:rPr sz="2000" b="1" spc="-40" dirty="0">
                <a:latin typeface="Arial"/>
                <a:cs typeface="Arial"/>
              </a:rPr>
              <a:t>i</a:t>
            </a:r>
            <a:r>
              <a:rPr sz="2000" b="1" spc="-260" dirty="0">
                <a:latin typeface="Arial"/>
                <a:cs typeface="Arial"/>
              </a:rPr>
              <a:t>ss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40" dirty="0">
                <a:latin typeface="Arial"/>
                <a:cs typeface="Arial"/>
              </a:rPr>
              <a:t>t</a:t>
            </a:r>
            <a:r>
              <a:rPr sz="2000" b="1" spc="-150" dirty="0">
                <a:latin typeface="Arial"/>
                <a:cs typeface="Arial"/>
              </a:rPr>
              <a:t>r</a:t>
            </a:r>
            <a:r>
              <a:rPr sz="2000" b="1" spc="-145" dirty="0">
                <a:latin typeface="Arial"/>
                <a:cs typeface="Arial"/>
              </a:rPr>
              <a:t>ans</a:t>
            </a:r>
            <a:r>
              <a:rPr sz="2000" b="1" spc="-114" dirty="0">
                <a:latin typeface="Arial"/>
                <a:cs typeface="Arial"/>
              </a:rPr>
              <a:t>f</a:t>
            </a:r>
            <a:r>
              <a:rPr sz="2000" b="1" spc="-190" dirty="0">
                <a:latin typeface="Arial"/>
                <a:cs typeface="Arial"/>
              </a:rPr>
              <a:t>o</a:t>
            </a:r>
            <a:r>
              <a:rPr sz="2000" b="1" spc="-95" dirty="0">
                <a:latin typeface="Arial"/>
                <a:cs typeface="Arial"/>
              </a:rPr>
              <a:t>r</a:t>
            </a:r>
            <a:r>
              <a:rPr sz="2000" b="1" spc="-155" dirty="0">
                <a:latin typeface="Arial"/>
                <a:cs typeface="Arial"/>
              </a:rPr>
              <a:t>m</a:t>
            </a:r>
            <a:r>
              <a:rPr sz="2000" b="1" spc="-70" dirty="0">
                <a:latin typeface="Arial"/>
                <a:cs typeface="Arial"/>
              </a:rPr>
              <a:t>a</a:t>
            </a:r>
            <a:r>
              <a:rPr sz="2000" b="1" spc="-100" dirty="0">
                <a:latin typeface="Arial"/>
                <a:cs typeface="Arial"/>
              </a:rPr>
              <a:t>t</a:t>
            </a:r>
            <a:r>
              <a:rPr sz="2000" b="1" spc="-95" dirty="0">
                <a:latin typeface="Arial"/>
                <a:cs typeface="Arial"/>
              </a:rPr>
              <a:t>i</a:t>
            </a:r>
            <a:r>
              <a:rPr sz="2000" b="1" spc="-160" dirty="0">
                <a:latin typeface="Arial"/>
                <a:cs typeface="Arial"/>
              </a:rPr>
              <a:t>o</a:t>
            </a:r>
            <a:r>
              <a:rPr sz="2000" b="1" spc="-155" dirty="0">
                <a:latin typeface="Arial"/>
                <a:cs typeface="Arial"/>
              </a:rPr>
              <a:t>n</a:t>
            </a:r>
            <a:r>
              <a:rPr sz="2000" b="1" spc="-40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0900" y="2155825"/>
          <a:ext cx="5118096" cy="3962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637401" y="2870200"/>
          <a:ext cx="1261110" cy="1174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0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5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x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x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6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5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x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173348" y="6340855"/>
            <a:ext cx="796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85" dirty="0">
                <a:latin typeface="Arial"/>
                <a:cs typeface="Arial"/>
              </a:rPr>
              <a:t>A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Calibri"/>
                <a:cs typeface="Calibri"/>
              </a:rPr>
              <a:t>Θ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b="1" spc="-80" dirty="0">
                <a:latin typeface="Arial"/>
                <a:cs typeface="Arial"/>
              </a:rPr>
              <a:t>X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822959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00"/>
              </a:spcBef>
            </a:pPr>
            <a:r>
              <a:rPr spc="-295" dirty="0"/>
              <a:t>Hi</a:t>
            </a:r>
            <a:r>
              <a:rPr spc="-210" dirty="0"/>
              <a:t>t</a:t>
            </a:r>
            <a:r>
              <a:rPr spc="-90" dirty="0"/>
              <a:t>-</a:t>
            </a:r>
            <a:r>
              <a:rPr spc="-420" dirty="0"/>
              <a:t>o</a:t>
            </a:r>
            <a:r>
              <a:rPr spc="-55" dirty="0"/>
              <a:t>r</a:t>
            </a:r>
            <a:r>
              <a:rPr spc="-90" dirty="0"/>
              <a:t>-</a:t>
            </a:r>
            <a:r>
              <a:rPr spc="-350" dirty="0"/>
              <a:t>Miss</a:t>
            </a:r>
            <a:r>
              <a:rPr spc="-95" dirty="0"/>
              <a:t> </a:t>
            </a:r>
            <a:r>
              <a:rPr spc="-665" dirty="0"/>
              <a:t>T</a:t>
            </a:r>
            <a:r>
              <a:rPr spc="-295" dirty="0"/>
              <a:t>r</a:t>
            </a:r>
            <a:r>
              <a:rPr spc="-315" dirty="0"/>
              <a:t>ans</a:t>
            </a:r>
            <a:r>
              <a:rPr spc="-225" dirty="0"/>
              <a:t>f</a:t>
            </a:r>
            <a:r>
              <a:rPr spc="-420" dirty="0"/>
              <a:t>o</a:t>
            </a:r>
            <a:r>
              <a:rPr spc="-190" dirty="0"/>
              <a:t>r</a:t>
            </a:r>
            <a:r>
              <a:rPr spc="-375" dirty="0"/>
              <a:t>m:</a:t>
            </a:r>
            <a:r>
              <a:rPr spc="-95" dirty="0"/>
              <a:t> </a:t>
            </a:r>
            <a:r>
              <a:rPr spc="-325" dirty="0"/>
              <a:t>Example</a:t>
            </a:r>
            <a:r>
              <a:rPr spc="-55" dirty="0"/>
              <a:t> </a:t>
            </a:r>
            <a:r>
              <a:rPr spc="-110" dirty="0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64654" y="4362069"/>
            <a:ext cx="1873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65" dirty="0">
                <a:latin typeface="Arial"/>
                <a:cs typeface="Arial"/>
              </a:rPr>
              <a:t>X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1696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/>
          </p:nvPr>
        </p:nvGraphicFramePr>
        <p:xfrm>
          <a:off x="850900" y="1736725"/>
          <a:ext cx="5118096" cy="3962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7653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7653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7653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238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238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238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238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238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238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238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238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238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238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351651" y="1593850"/>
          <a:ext cx="1261110" cy="1174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0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5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x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x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6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5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x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325569" y="6045504"/>
            <a:ext cx="491847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204" dirty="0" smtClean="0">
                <a:latin typeface="Arial"/>
                <a:cs typeface="Arial"/>
              </a:rPr>
              <a:t>A</a:t>
            </a:r>
            <a:r>
              <a:rPr sz="2400" b="1" spc="-337" baseline="24305" dirty="0" smtClean="0">
                <a:latin typeface="Arial"/>
                <a:cs typeface="Arial"/>
              </a:rPr>
              <a:t>C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494526" y="4379848"/>
          <a:ext cx="1261110" cy="1174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0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6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x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x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5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5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x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122157" y="1975180"/>
            <a:ext cx="1873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65" dirty="0">
                <a:latin typeface="Arial"/>
                <a:cs typeface="Arial"/>
              </a:rPr>
              <a:t>X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7618" y="4833315"/>
            <a:ext cx="6051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00" dirty="0">
                <a:latin typeface="Arial"/>
                <a:cs typeface="Arial"/>
              </a:rPr>
              <a:t>W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40" dirty="0">
                <a:latin typeface="Arial"/>
                <a:cs typeface="Arial"/>
              </a:rPr>
              <a:t>-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65" dirty="0">
                <a:latin typeface="Arial"/>
                <a:cs typeface="Arial"/>
              </a:rPr>
              <a:t>X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3400" y="402753"/>
            <a:ext cx="83058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00"/>
              </a:spcBef>
            </a:pPr>
            <a:r>
              <a:rPr spc="-295" dirty="0"/>
              <a:t>Hi</a:t>
            </a:r>
            <a:r>
              <a:rPr spc="-210" dirty="0"/>
              <a:t>t</a:t>
            </a:r>
            <a:r>
              <a:rPr spc="-90" dirty="0"/>
              <a:t>-</a:t>
            </a:r>
            <a:r>
              <a:rPr spc="-420" dirty="0"/>
              <a:t>o</a:t>
            </a:r>
            <a:r>
              <a:rPr spc="-55" dirty="0"/>
              <a:t>r</a:t>
            </a:r>
            <a:r>
              <a:rPr spc="-90" dirty="0"/>
              <a:t>-</a:t>
            </a:r>
            <a:r>
              <a:rPr spc="-350" dirty="0"/>
              <a:t>Miss</a:t>
            </a:r>
            <a:r>
              <a:rPr spc="-95" dirty="0"/>
              <a:t> </a:t>
            </a:r>
            <a:r>
              <a:rPr spc="-665" dirty="0"/>
              <a:t>T</a:t>
            </a:r>
            <a:r>
              <a:rPr spc="-295" dirty="0"/>
              <a:t>r</a:t>
            </a:r>
            <a:r>
              <a:rPr spc="-315" dirty="0"/>
              <a:t>ans</a:t>
            </a:r>
            <a:r>
              <a:rPr spc="-225" dirty="0"/>
              <a:t>f</a:t>
            </a:r>
            <a:r>
              <a:rPr spc="-420" dirty="0"/>
              <a:t>o</a:t>
            </a:r>
            <a:r>
              <a:rPr spc="-190" dirty="0"/>
              <a:t>r</a:t>
            </a:r>
            <a:r>
              <a:rPr spc="-375" dirty="0"/>
              <a:t>m:</a:t>
            </a:r>
            <a:r>
              <a:rPr spc="-95" dirty="0"/>
              <a:t> </a:t>
            </a:r>
            <a:r>
              <a:rPr spc="-325" dirty="0"/>
              <a:t>Example</a:t>
            </a:r>
            <a:r>
              <a:rPr spc="-55" dirty="0"/>
              <a:t> </a:t>
            </a:r>
            <a:r>
              <a:rPr spc="-11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160109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/>
          </p:nvPr>
        </p:nvGraphicFramePr>
        <p:xfrm>
          <a:off x="850900" y="1736725"/>
          <a:ext cx="5118096" cy="3962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7653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7653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1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7653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238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238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238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238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238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238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238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238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238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238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819400" y="6045504"/>
            <a:ext cx="238943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IN" sz="2400" b="1" spc="-204" dirty="0">
                <a:latin typeface="Arial"/>
                <a:cs typeface="Arial"/>
              </a:rPr>
              <a:t>A</a:t>
            </a:r>
            <a:r>
              <a:rPr lang="en-IN" sz="2400" b="1" spc="-337" baseline="24305" dirty="0">
                <a:latin typeface="Arial"/>
                <a:cs typeface="Arial"/>
              </a:rPr>
              <a:t>C</a:t>
            </a:r>
            <a:r>
              <a:rPr lang="en-IN" sz="2400" b="1" spc="292" baseline="24305" dirty="0">
                <a:latin typeface="Arial"/>
                <a:cs typeface="Arial"/>
              </a:rPr>
              <a:t> </a:t>
            </a:r>
            <a:r>
              <a:rPr lang="el-GR" sz="2400" b="1" dirty="0">
                <a:cs typeface="Calibri"/>
              </a:rPr>
              <a:t>Θ</a:t>
            </a:r>
            <a:r>
              <a:rPr lang="el-GR" sz="2400" b="1" spc="90" dirty="0">
                <a:cs typeface="Calibri"/>
              </a:rPr>
              <a:t> </a:t>
            </a:r>
            <a:r>
              <a:rPr lang="el-GR" sz="2400" b="1" spc="-210" dirty="0">
                <a:latin typeface="Arial"/>
                <a:cs typeface="Arial"/>
              </a:rPr>
              <a:t>(</a:t>
            </a:r>
            <a:r>
              <a:rPr lang="en-IN" sz="2400" b="1" spc="-210" dirty="0">
                <a:latin typeface="Arial"/>
                <a:cs typeface="Arial"/>
              </a:rPr>
              <a:t>W</a:t>
            </a:r>
            <a:r>
              <a:rPr lang="en-IN" sz="2400" b="1" spc="-35" dirty="0">
                <a:latin typeface="Arial"/>
                <a:cs typeface="Arial"/>
              </a:rPr>
              <a:t> </a:t>
            </a:r>
            <a:r>
              <a:rPr lang="en-IN" sz="2400" b="1" spc="-135" dirty="0">
                <a:latin typeface="Arial"/>
                <a:cs typeface="Arial"/>
              </a:rPr>
              <a:t>–</a:t>
            </a:r>
            <a:r>
              <a:rPr lang="en-IN" sz="2400" b="1" spc="-35" dirty="0">
                <a:latin typeface="Arial"/>
                <a:cs typeface="Arial"/>
              </a:rPr>
              <a:t> </a:t>
            </a:r>
            <a:r>
              <a:rPr lang="en-IN" sz="2400" b="1" spc="-65" dirty="0">
                <a:latin typeface="Arial"/>
                <a:cs typeface="Arial"/>
              </a:rPr>
              <a:t>X)</a:t>
            </a:r>
            <a:endParaRPr lang="en-IN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7557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00"/>
              </a:spcBef>
            </a:pPr>
            <a:r>
              <a:rPr spc="-295" dirty="0"/>
              <a:t>Hi</a:t>
            </a:r>
            <a:r>
              <a:rPr spc="-210" dirty="0"/>
              <a:t>t</a:t>
            </a:r>
            <a:r>
              <a:rPr spc="-90" dirty="0"/>
              <a:t>-</a:t>
            </a:r>
            <a:r>
              <a:rPr spc="-420" dirty="0"/>
              <a:t>o</a:t>
            </a:r>
            <a:r>
              <a:rPr spc="-55" dirty="0"/>
              <a:t>r</a:t>
            </a:r>
            <a:r>
              <a:rPr spc="-90" dirty="0"/>
              <a:t>-</a:t>
            </a:r>
            <a:r>
              <a:rPr spc="-350" dirty="0"/>
              <a:t>Miss</a:t>
            </a:r>
            <a:r>
              <a:rPr spc="-95" dirty="0"/>
              <a:t> </a:t>
            </a:r>
            <a:r>
              <a:rPr spc="-665" dirty="0"/>
              <a:t>T</a:t>
            </a:r>
            <a:r>
              <a:rPr spc="-295" dirty="0"/>
              <a:t>r</a:t>
            </a:r>
            <a:r>
              <a:rPr spc="-315" dirty="0"/>
              <a:t>ans</a:t>
            </a:r>
            <a:r>
              <a:rPr spc="-225" dirty="0"/>
              <a:t>f</a:t>
            </a:r>
            <a:r>
              <a:rPr spc="-420" dirty="0"/>
              <a:t>o</a:t>
            </a:r>
            <a:r>
              <a:rPr spc="-190" dirty="0"/>
              <a:t>r</a:t>
            </a:r>
            <a:r>
              <a:rPr spc="-375" dirty="0"/>
              <a:t>m:</a:t>
            </a:r>
            <a:r>
              <a:rPr spc="-95" dirty="0"/>
              <a:t> </a:t>
            </a:r>
            <a:r>
              <a:rPr spc="-325" dirty="0"/>
              <a:t>Example</a:t>
            </a:r>
            <a:r>
              <a:rPr spc="-55" dirty="0"/>
              <a:t> </a:t>
            </a:r>
            <a:r>
              <a:rPr spc="-110" dirty="0"/>
              <a:t>1</a:t>
            </a:r>
          </a:p>
        </p:txBody>
      </p:sp>
      <p:graphicFrame>
        <p:nvGraphicFramePr>
          <p:cNvPr id="9" name="object 5"/>
          <p:cNvGraphicFramePr>
            <a:graphicFrameLocks noGrp="1"/>
          </p:cNvGraphicFramePr>
          <p:nvPr/>
        </p:nvGraphicFramePr>
        <p:xfrm>
          <a:off x="6494526" y="4379848"/>
          <a:ext cx="1261110" cy="1174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0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6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x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x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5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5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x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7"/>
          <p:cNvSpPr txBox="1"/>
          <p:nvPr/>
        </p:nvSpPr>
        <p:spPr>
          <a:xfrm>
            <a:off x="8127618" y="4833315"/>
            <a:ext cx="6051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00" dirty="0">
                <a:latin typeface="Arial"/>
                <a:cs typeface="Arial"/>
              </a:rPr>
              <a:t>W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40" dirty="0">
                <a:latin typeface="Arial"/>
                <a:cs typeface="Arial"/>
              </a:rPr>
              <a:t>-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65" dirty="0">
                <a:latin typeface="Arial"/>
                <a:cs typeface="Arial"/>
              </a:rPr>
              <a:t>X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30839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1312" y="1057655"/>
            <a:ext cx="8552815" cy="551815"/>
            <a:chOff x="591312" y="1057655"/>
            <a:chExt cx="8552815" cy="5518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5200" y="1066799"/>
              <a:ext cx="5410200" cy="5334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500628" y="1062227"/>
              <a:ext cx="5419725" cy="542925"/>
            </a:xfrm>
            <a:custGeom>
              <a:avLst/>
              <a:gdLst/>
              <a:ahLst/>
              <a:cxnLst/>
              <a:rect l="l" t="t" r="r" b="b"/>
              <a:pathLst>
                <a:path w="5419725" h="542925">
                  <a:moveTo>
                    <a:pt x="0" y="542544"/>
                  </a:moveTo>
                  <a:lnTo>
                    <a:pt x="5419344" y="542544"/>
                  </a:lnTo>
                  <a:lnTo>
                    <a:pt x="5419344" y="0"/>
                  </a:lnTo>
                  <a:lnTo>
                    <a:pt x="0" y="0"/>
                  </a:lnTo>
                  <a:lnTo>
                    <a:pt x="0" y="542544"/>
                  </a:lnTo>
                  <a:close/>
                </a:path>
              </a:pathLst>
            </a:custGeom>
            <a:ln w="9143">
              <a:solidFill>
                <a:srgbClr val="B85B2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642732"/>
              </p:ext>
            </p:extLst>
          </p:nvPr>
        </p:nvGraphicFramePr>
        <p:xfrm>
          <a:off x="207962" y="1712976"/>
          <a:ext cx="2687636" cy="39623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87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87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87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2000" dirty="0" smtClean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0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2000" dirty="0" smtClean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0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2000" dirty="0" smtClean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0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2000" dirty="0" smtClean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0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2000" dirty="0" smtClean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0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2000" dirty="0" smtClean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0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2000" dirty="0" smtClean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0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2000" dirty="0" smtClean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0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IN" sz="2000" dirty="0" smtClean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0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IN" sz="2000" dirty="0" smtClean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0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6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IN" sz="2000" dirty="0" smtClean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0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IN" sz="2000" dirty="0" smtClean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0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IN" sz="2000" dirty="0" smtClean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0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1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15592" y="5807151"/>
            <a:ext cx="796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85" dirty="0">
                <a:latin typeface="Arial"/>
                <a:cs typeface="Arial"/>
              </a:rPr>
              <a:t>A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Calibri"/>
                <a:cs typeface="Calibri"/>
              </a:rPr>
              <a:t>Θ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b="1" spc="-80" dirty="0">
                <a:latin typeface="Arial"/>
                <a:cs typeface="Arial"/>
              </a:rPr>
              <a:t>X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1503" y="5878779"/>
            <a:ext cx="16979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204" dirty="0">
                <a:latin typeface="Arial"/>
                <a:cs typeface="Arial"/>
              </a:rPr>
              <a:t>A</a:t>
            </a:r>
            <a:r>
              <a:rPr sz="2400" b="1" spc="-337" baseline="24305" dirty="0">
                <a:latin typeface="Arial"/>
                <a:cs typeface="Arial"/>
              </a:rPr>
              <a:t>C</a:t>
            </a:r>
            <a:r>
              <a:rPr sz="2400" b="1" spc="292" baseline="24305" dirty="0">
                <a:latin typeface="Arial"/>
                <a:cs typeface="Arial"/>
              </a:rPr>
              <a:t> </a:t>
            </a:r>
            <a:r>
              <a:rPr sz="2400" b="1" dirty="0">
                <a:latin typeface="Calibri"/>
                <a:cs typeface="Calibri"/>
              </a:rPr>
              <a:t>Θ</a:t>
            </a:r>
            <a:r>
              <a:rPr sz="2400" b="1" spc="90" dirty="0">
                <a:latin typeface="Calibri"/>
                <a:cs typeface="Calibri"/>
              </a:rPr>
              <a:t> </a:t>
            </a:r>
            <a:r>
              <a:rPr sz="2400" b="1" spc="-210" dirty="0">
                <a:latin typeface="Arial"/>
                <a:cs typeface="Arial"/>
              </a:rPr>
              <a:t>(W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35" dirty="0">
                <a:latin typeface="Arial"/>
                <a:cs typeface="Arial"/>
              </a:rPr>
              <a:t>–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65" dirty="0">
                <a:latin typeface="Arial"/>
                <a:cs typeface="Arial"/>
              </a:rPr>
              <a:t>X)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351651" y="1712976"/>
          <a:ext cx="2501896" cy="39623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1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01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0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0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01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67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176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04800" y="157480"/>
            <a:ext cx="838199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00"/>
              </a:spcBef>
            </a:pPr>
            <a:r>
              <a:rPr spc="-295" dirty="0"/>
              <a:t>Hi</a:t>
            </a:r>
            <a:r>
              <a:rPr spc="-210" dirty="0"/>
              <a:t>t</a:t>
            </a:r>
            <a:r>
              <a:rPr spc="-90" dirty="0"/>
              <a:t>-</a:t>
            </a:r>
            <a:r>
              <a:rPr spc="-420" dirty="0"/>
              <a:t>o</a:t>
            </a:r>
            <a:r>
              <a:rPr spc="-55" dirty="0"/>
              <a:t>r</a:t>
            </a:r>
            <a:r>
              <a:rPr spc="-90" dirty="0"/>
              <a:t>-</a:t>
            </a:r>
            <a:r>
              <a:rPr spc="-350" dirty="0"/>
              <a:t>Miss</a:t>
            </a:r>
            <a:r>
              <a:rPr spc="-95" dirty="0"/>
              <a:t> </a:t>
            </a:r>
            <a:r>
              <a:rPr spc="-665" dirty="0"/>
              <a:t>T</a:t>
            </a:r>
            <a:r>
              <a:rPr spc="-295" dirty="0"/>
              <a:t>r</a:t>
            </a:r>
            <a:r>
              <a:rPr spc="-315" dirty="0"/>
              <a:t>ans</a:t>
            </a:r>
            <a:r>
              <a:rPr spc="-225" dirty="0"/>
              <a:t>f</a:t>
            </a:r>
            <a:r>
              <a:rPr spc="-420" dirty="0"/>
              <a:t>o</a:t>
            </a:r>
            <a:r>
              <a:rPr spc="-190" dirty="0"/>
              <a:t>r</a:t>
            </a:r>
            <a:r>
              <a:rPr spc="-375" dirty="0"/>
              <a:t>m:</a:t>
            </a:r>
            <a:r>
              <a:rPr spc="-95" dirty="0"/>
              <a:t> </a:t>
            </a:r>
            <a:r>
              <a:rPr spc="-325" dirty="0"/>
              <a:t>Example</a:t>
            </a:r>
            <a:r>
              <a:rPr spc="-55" dirty="0"/>
              <a:t> </a:t>
            </a:r>
            <a:r>
              <a:rPr spc="-110" dirty="0"/>
              <a:t>1</a:t>
            </a:r>
          </a:p>
        </p:txBody>
      </p:sp>
      <p:graphicFrame>
        <p:nvGraphicFramePr>
          <p:cNvPr id="11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380670"/>
              </p:ext>
            </p:extLst>
          </p:nvPr>
        </p:nvGraphicFramePr>
        <p:xfrm>
          <a:off x="3200399" y="1676400"/>
          <a:ext cx="2948696" cy="3962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8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8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48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48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48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0</a:t>
                      </a:r>
                      <a:endParaRPr sz="2000" b="1" dirty="0">
                        <a:solidFill>
                          <a:schemeClr val="tx1"/>
                        </a:solidFill>
                        <a:latin typeface="+mj-lt"/>
                        <a:cs typeface="Microsoft Sans Serif"/>
                      </a:endParaRP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0</a:t>
                      </a:r>
                      <a:endParaRPr sz="2000" b="1" dirty="0">
                        <a:solidFill>
                          <a:schemeClr val="tx1"/>
                        </a:solidFill>
                        <a:latin typeface="+mj-lt"/>
                        <a:cs typeface="Microsoft Sans Serif"/>
                      </a:endParaRP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0</a:t>
                      </a:r>
                      <a:endParaRPr sz="2000" b="1" dirty="0">
                        <a:solidFill>
                          <a:schemeClr val="tx1"/>
                        </a:solidFill>
                        <a:latin typeface="+mj-lt"/>
                        <a:cs typeface="Microsoft Sans Serif"/>
                      </a:endParaRP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0</a:t>
                      </a:r>
                      <a:endParaRPr sz="2000" b="1" dirty="0">
                        <a:solidFill>
                          <a:schemeClr val="tx1"/>
                        </a:solidFill>
                        <a:latin typeface="+mj-lt"/>
                        <a:cs typeface="Microsoft Sans Serif"/>
                      </a:endParaRP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0</a:t>
                      </a:r>
                      <a:endParaRPr sz="2000" b="1" dirty="0">
                        <a:solidFill>
                          <a:schemeClr val="tx1"/>
                        </a:solidFill>
                        <a:latin typeface="+mj-lt"/>
                        <a:cs typeface="Microsoft Sans Serif"/>
                      </a:endParaRP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0</a:t>
                      </a:r>
                      <a:endParaRPr sz="2000" b="1" dirty="0">
                        <a:solidFill>
                          <a:schemeClr val="tx1"/>
                        </a:solidFill>
                        <a:latin typeface="+mj-lt"/>
                        <a:cs typeface="Microsoft Sans Serif"/>
                      </a:endParaRP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0</a:t>
                      </a:r>
                      <a:endParaRPr sz="2000" b="1" dirty="0">
                        <a:solidFill>
                          <a:schemeClr val="tx1"/>
                        </a:solidFill>
                        <a:latin typeface="+mj-lt"/>
                        <a:cs typeface="Microsoft Sans Serif"/>
                      </a:endParaRP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0</a:t>
                      </a:r>
                      <a:endParaRPr sz="2000" b="1" dirty="0">
                        <a:solidFill>
                          <a:schemeClr val="tx1"/>
                        </a:solidFill>
                        <a:latin typeface="+mj-lt"/>
                        <a:cs typeface="Microsoft Sans Serif"/>
                      </a:endParaRP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0</a:t>
                      </a:r>
                      <a:endParaRPr sz="2000" b="1" dirty="0">
                        <a:solidFill>
                          <a:schemeClr val="tx1"/>
                        </a:solidFill>
                        <a:latin typeface="+mj-lt"/>
                        <a:cs typeface="Microsoft Sans Serif"/>
                      </a:endParaRP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Microsoft Sans Serif"/>
                        </a:rPr>
                        <a:t>1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0</a:t>
                      </a:r>
                      <a:endParaRPr sz="2000" b="1" dirty="0">
                        <a:solidFill>
                          <a:schemeClr val="tx1"/>
                        </a:solidFill>
                        <a:latin typeface="+mj-lt"/>
                        <a:cs typeface="Microsoft Sans Serif"/>
                      </a:endParaRP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0</a:t>
                      </a:r>
                      <a:endParaRPr sz="2000" b="1" dirty="0">
                        <a:solidFill>
                          <a:schemeClr val="tx1"/>
                        </a:solidFill>
                        <a:latin typeface="+mj-lt"/>
                        <a:cs typeface="Microsoft Sans Serif"/>
                      </a:endParaRP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0</a:t>
                      </a:r>
                      <a:endParaRPr sz="2000" b="1" dirty="0">
                        <a:solidFill>
                          <a:schemeClr val="tx1"/>
                        </a:solidFill>
                        <a:latin typeface="+mj-lt"/>
                        <a:cs typeface="Microsoft Sans Serif"/>
                      </a:endParaRP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0" algn="l"/>
                        </a:tabLst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0</a:t>
                      </a:r>
                      <a:endParaRPr sz="2000" b="1" dirty="0">
                        <a:solidFill>
                          <a:schemeClr val="tx1"/>
                        </a:solidFill>
                        <a:latin typeface="+mj-lt"/>
                        <a:cs typeface="Microsoft Sans Serif"/>
                      </a:endParaRP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0</a:t>
                      </a:r>
                      <a:endParaRPr sz="2000" b="1" dirty="0">
                        <a:solidFill>
                          <a:schemeClr val="tx1"/>
                        </a:solidFill>
                        <a:latin typeface="+mj-lt"/>
                        <a:cs typeface="Microsoft Sans Serif"/>
                      </a:endParaRP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5563" indent="-55563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0</a:t>
                      </a:r>
                      <a:endParaRPr sz="2000" b="1" dirty="0">
                        <a:solidFill>
                          <a:schemeClr val="tx1"/>
                        </a:solidFill>
                        <a:latin typeface="+mj-lt"/>
                        <a:cs typeface="Microsoft Sans Serif"/>
                      </a:endParaRP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0</a:t>
                      </a:r>
                      <a:endParaRPr sz="2000" b="1" dirty="0">
                        <a:solidFill>
                          <a:schemeClr val="tx1"/>
                        </a:solidFill>
                        <a:latin typeface="+mj-lt"/>
                        <a:cs typeface="Microsoft Sans Serif"/>
                      </a:endParaRP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0</a:t>
                      </a:r>
                      <a:endParaRPr sz="2000" b="1" dirty="0">
                        <a:solidFill>
                          <a:schemeClr val="tx1"/>
                        </a:solidFill>
                        <a:latin typeface="+mj-lt"/>
                        <a:cs typeface="Microsoft Sans Serif"/>
                      </a:endParaRP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0</a:t>
                      </a:r>
                      <a:endParaRPr sz="2000" b="1" dirty="0">
                        <a:solidFill>
                          <a:schemeClr val="tx1"/>
                        </a:solidFill>
                        <a:latin typeface="+mj-lt"/>
                        <a:cs typeface="Microsoft Sans Serif"/>
                      </a:endParaRP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53988" marR="176530" indent="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0</a:t>
                      </a:r>
                      <a:endParaRPr sz="2000" b="1" dirty="0">
                        <a:solidFill>
                          <a:schemeClr val="tx1"/>
                        </a:solidFill>
                        <a:latin typeface="+mj-lt"/>
                        <a:cs typeface="Microsoft Sans Serif"/>
                      </a:endParaRP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0</a:t>
                      </a:r>
                      <a:endParaRPr sz="2000" b="1" dirty="0">
                        <a:solidFill>
                          <a:schemeClr val="tx1"/>
                        </a:solidFill>
                        <a:latin typeface="+mj-lt"/>
                        <a:cs typeface="Microsoft Sans Serif"/>
                      </a:endParaRP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53988" marR="176530" indent="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0</a:t>
                      </a:r>
                      <a:endParaRPr sz="2000" b="1" dirty="0">
                        <a:solidFill>
                          <a:schemeClr val="tx1"/>
                        </a:solidFill>
                        <a:latin typeface="+mj-lt"/>
                        <a:cs typeface="Microsoft Sans Serif"/>
                      </a:endParaRP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 smtClean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  <a:endParaRPr sz="2000" b="1" dirty="0">
                        <a:solidFill>
                          <a:srgbClr val="00B0F0"/>
                        </a:solidFill>
                        <a:latin typeface="+mj-lt"/>
                        <a:cs typeface="Arial"/>
                      </a:endParaRP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0</a:t>
                      </a:r>
                      <a:endParaRPr sz="2000" b="1" dirty="0">
                        <a:solidFill>
                          <a:schemeClr val="tx1"/>
                        </a:solidFill>
                        <a:latin typeface="+mj-lt"/>
                        <a:cs typeface="Microsoft Sans Serif"/>
                      </a:endParaRP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1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/>
                        </a:rPr>
                        <a:t>0</a:t>
                      </a:r>
                      <a:endParaRPr kumimoji="0" lang="en-I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53988" marR="176530" indent="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0</a:t>
                      </a:r>
                      <a:endParaRPr sz="2000" b="1" dirty="0">
                        <a:solidFill>
                          <a:schemeClr val="tx1"/>
                        </a:solidFill>
                        <a:latin typeface="+mj-lt"/>
                        <a:cs typeface="Microsoft Sans Serif"/>
                      </a:endParaRP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0</a:t>
                      </a:r>
                      <a:endParaRPr sz="2000" b="1" dirty="0">
                        <a:solidFill>
                          <a:schemeClr val="tx1"/>
                        </a:solidFill>
                        <a:latin typeface="+mj-lt"/>
                        <a:cs typeface="Microsoft Sans Serif"/>
                      </a:endParaRP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B0F0"/>
                          </a:solidFill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0</a:t>
                      </a:r>
                      <a:endParaRPr sz="2000" b="1" dirty="0">
                        <a:solidFill>
                          <a:schemeClr val="tx1"/>
                        </a:solidFill>
                        <a:latin typeface="+mj-lt"/>
                        <a:cs typeface="Microsoft Sans Serif"/>
                      </a:endParaRPr>
                    </a:p>
                  </a:txBody>
                  <a:tcPr marL="0" marR="0" marT="3238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0</a:t>
                      </a:r>
                      <a:endParaRPr sz="2000" b="1" dirty="0">
                        <a:solidFill>
                          <a:schemeClr val="tx1"/>
                        </a:solidFill>
                        <a:latin typeface="+mj-lt"/>
                        <a:cs typeface="Microsoft Sans Serif"/>
                      </a:endParaRPr>
                    </a:p>
                  </a:txBody>
                  <a:tcPr marL="0" marR="0" marT="3238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0</a:t>
                      </a:r>
                      <a:endParaRPr sz="2000" b="1" dirty="0">
                        <a:solidFill>
                          <a:schemeClr val="tx1"/>
                        </a:solidFill>
                        <a:latin typeface="+mj-lt"/>
                        <a:cs typeface="Microsoft Sans Serif"/>
                      </a:endParaRPr>
                    </a:p>
                  </a:txBody>
                  <a:tcPr marL="0" marR="0" marT="3238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0</a:t>
                      </a:r>
                      <a:endParaRPr sz="2000" b="1" dirty="0">
                        <a:solidFill>
                          <a:schemeClr val="tx1"/>
                        </a:solidFill>
                        <a:latin typeface="+mj-lt"/>
                        <a:cs typeface="Microsoft Sans Serif"/>
                      </a:endParaRPr>
                    </a:p>
                  </a:txBody>
                  <a:tcPr marL="0" marR="0" marT="3238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988" marR="176530" indent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0</a:t>
                      </a:r>
                      <a:endParaRPr sz="2000" b="1" dirty="0">
                        <a:solidFill>
                          <a:schemeClr val="tx1"/>
                        </a:solidFill>
                        <a:latin typeface="+mj-lt"/>
                        <a:cs typeface="Microsoft Sans Serif"/>
                      </a:endParaRPr>
                    </a:p>
                  </a:txBody>
                  <a:tcPr marL="0" marR="0" marT="3238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988" marR="176530" indent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0</a:t>
                      </a:r>
                      <a:endParaRPr sz="2000" b="1" dirty="0">
                        <a:solidFill>
                          <a:schemeClr val="tx1"/>
                        </a:solidFill>
                        <a:latin typeface="+mj-lt"/>
                        <a:cs typeface="Microsoft Sans Serif"/>
                      </a:endParaRPr>
                    </a:p>
                  </a:txBody>
                  <a:tcPr marL="0" marR="0" marT="3238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988" marR="176530" indent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0</a:t>
                      </a:r>
                      <a:endParaRPr sz="2000" b="1" dirty="0">
                        <a:solidFill>
                          <a:schemeClr val="tx1"/>
                        </a:solidFill>
                        <a:latin typeface="+mj-lt"/>
                        <a:cs typeface="Microsoft Sans Serif"/>
                      </a:endParaRPr>
                    </a:p>
                  </a:txBody>
                  <a:tcPr marL="0" marR="0" marT="3238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0</a:t>
                      </a:r>
                      <a:endParaRPr sz="2000" b="1" dirty="0">
                        <a:solidFill>
                          <a:schemeClr val="tx1"/>
                        </a:solidFill>
                        <a:latin typeface="+mj-lt"/>
                        <a:cs typeface="Microsoft Sans Serif"/>
                      </a:endParaRPr>
                    </a:p>
                  </a:txBody>
                  <a:tcPr marL="0" marR="0" marT="3238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875" indent="-55563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0</a:t>
                      </a:r>
                      <a:endParaRPr sz="2000" b="1" dirty="0">
                        <a:solidFill>
                          <a:schemeClr val="tx1"/>
                        </a:solidFill>
                        <a:latin typeface="+mj-lt"/>
                        <a:cs typeface="Microsoft Sans Serif"/>
                      </a:endParaRPr>
                    </a:p>
                  </a:txBody>
                  <a:tcPr marL="0" marR="0" marT="3238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313" indent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j-lt"/>
                          <a:cs typeface="Microsoft Sans Serif"/>
                        </a:rPr>
                        <a:t>0</a:t>
                      </a:r>
                      <a:endParaRPr sz="2000" b="1" dirty="0">
                        <a:solidFill>
                          <a:schemeClr val="tx1"/>
                        </a:solidFill>
                        <a:latin typeface="+mj-lt"/>
                        <a:cs typeface="Microsoft Sans Serif"/>
                      </a:endParaRPr>
                    </a:p>
                  </a:txBody>
                  <a:tcPr marL="0" marR="0" marT="3238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139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6420" y="457200"/>
            <a:ext cx="82727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00"/>
              </a:spcBef>
            </a:pPr>
            <a:r>
              <a:rPr spc="-295" dirty="0"/>
              <a:t>Hi</a:t>
            </a:r>
            <a:r>
              <a:rPr spc="-210" dirty="0"/>
              <a:t>t</a:t>
            </a:r>
            <a:r>
              <a:rPr spc="-90" dirty="0"/>
              <a:t>-</a:t>
            </a:r>
            <a:r>
              <a:rPr spc="-420" dirty="0"/>
              <a:t>o</a:t>
            </a:r>
            <a:r>
              <a:rPr spc="-55" dirty="0"/>
              <a:t>r</a:t>
            </a:r>
            <a:r>
              <a:rPr spc="-90" dirty="0"/>
              <a:t>-</a:t>
            </a:r>
            <a:r>
              <a:rPr spc="-350" dirty="0"/>
              <a:t>Miss</a:t>
            </a:r>
            <a:r>
              <a:rPr spc="-95" dirty="0"/>
              <a:t> </a:t>
            </a:r>
            <a:r>
              <a:rPr spc="-665" dirty="0"/>
              <a:t>T</a:t>
            </a:r>
            <a:r>
              <a:rPr spc="-295" dirty="0"/>
              <a:t>r</a:t>
            </a:r>
            <a:r>
              <a:rPr spc="-315" dirty="0"/>
              <a:t>ans</a:t>
            </a:r>
            <a:r>
              <a:rPr spc="-225" dirty="0"/>
              <a:t>f</a:t>
            </a:r>
            <a:r>
              <a:rPr spc="-420" dirty="0"/>
              <a:t>o</a:t>
            </a:r>
            <a:r>
              <a:rPr spc="-190" dirty="0"/>
              <a:t>r</a:t>
            </a:r>
            <a:r>
              <a:rPr spc="-375" dirty="0"/>
              <a:t>m:</a:t>
            </a:r>
            <a:r>
              <a:rPr spc="-95" dirty="0"/>
              <a:t> </a:t>
            </a:r>
            <a:r>
              <a:rPr spc="-325" dirty="0"/>
              <a:t>Example</a:t>
            </a:r>
            <a:r>
              <a:rPr spc="-55" dirty="0"/>
              <a:t> </a:t>
            </a:r>
            <a:r>
              <a:rPr spc="-110" dirty="0"/>
              <a:t>2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0225" y="2054225"/>
          <a:ext cx="4876800" cy="266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397625" y="2587625"/>
          <a:ext cx="2108199" cy="1752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6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882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882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882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882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882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882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1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1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1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882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882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1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1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1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882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882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1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1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1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882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882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882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882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882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882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83540" y="1697482"/>
            <a:ext cx="182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latin typeface="Arial"/>
                <a:cs typeface="Arial"/>
              </a:rPr>
              <a:t>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24446" y="2131567"/>
            <a:ext cx="241300" cy="460375"/>
          </a:xfrm>
          <a:custGeom>
            <a:avLst/>
            <a:gdLst/>
            <a:ahLst/>
            <a:cxnLst/>
            <a:rect l="l" t="t" r="r" b="b"/>
            <a:pathLst>
              <a:path w="241300" h="460375">
                <a:moveTo>
                  <a:pt x="155448" y="393192"/>
                </a:moveTo>
                <a:lnTo>
                  <a:pt x="151510" y="394081"/>
                </a:lnTo>
                <a:lnTo>
                  <a:pt x="149478" y="397002"/>
                </a:lnTo>
                <a:lnTo>
                  <a:pt x="147574" y="399923"/>
                </a:lnTo>
                <a:lnTo>
                  <a:pt x="148462" y="403860"/>
                </a:lnTo>
                <a:lnTo>
                  <a:pt x="234314" y="459994"/>
                </a:lnTo>
                <a:lnTo>
                  <a:pt x="234852" y="451612"/>
                </a:lnTo>
                <a:lnTo>
                  <a:pt x="223011" y="451612"/>
                </a:lnTo>
                <a:lnTo>
                  <a:pt x="212506" y="430601"/>
                </a:lnTo>
                <a:lnTo>
                  <a:pt x="155448" y="393192"/>
                </a:lnTo>
                <a:close/>
              </a:path>
              <a:path w="241300" h="460375">
                <a:moveTo>
                  <a:pt x="212506" y="430601"/>
                </a:moveTo>
                <a:lnTo>
                  <a:pt x="223011" y="451612"/>
                </a:lnTo>
                <a:lnTo>
                  <a:pt x="229542" y="448310"/>
                </a:lnTo>
                <a:lnTo>
                  <a:pt x="222376" y="448310"/>
                </a:lnTo>
                <a:lnTo>
                  <a:pt x="223076" y="437531"/>
                </a:lnTo>
                <a:lnTo>
                  <a:pt x="212506" y="430601"/>
                </a:lnTo>
                <a:close/>
              </a:path>
              <a:path w="241300" h="460375">
                <a:moveTo>
                  <a:pt x="231267" y="354203"/>
                </a:moveTo>
                <a:lnTo>
                  <a:pt x="228219" y="356743"/>
                </a:lnTo>
                <a:lnTo>
                  <a:pt x="228092" y="360299"/>
                </a:lnTo>
                <a:lnTo>
                  <a:pt x="223888" y="425037"/>
                </a:lnTo>
                <a:lnTo>
                  <a:pt x="234314" y="445897"/>
                </a:lnTo>
                <a:lnTo>
                  <a:pt x="223011" y="451612"/>
                </a:lnTo>
                <a:lnTo>
                  <a:pt x="234852" y="451612"/>
                </a:lnTo>
                <a:lnTo>
                  <a:pt x="240721" y="360299"/>
                </a:lnTo>
                <a:lnTo>
                  <a:pt x="240919" y="357632"/>
                </a:lnTo>
                <a:lnTo>
                  <a:pt x="238251" y="354584"/>
                </a:lnTo>
                <a:lnTo>
                  <a:pt x="234823" y="354330"/>
                </a:lnTo>
                <a:lnTo>
                  <a:pt x="231267" y="354203"/>
                </a:lnTo>
                <a:close/>
              </a:path>
              <a:path w="241300" h="460375">
                <a:moveTo>
                  <a:pt x="223076" y="437531"/>
                </a:moveTo>
                <a:lnTo>
                  <a:pt x="222376" y="448310"/>
                </a:lnTo>
                <a:lnTo>
                  <a:pt x="232155" y="443484"/>
                </a:lnTo>
                <a:lnTo>
                  <a:pt x="223076" y="437531"/>
                </a:lnTo>
                <a:close/>
              </a:path>
              <a:path w="241300" h="460375">
                <a:moveTo>
                  <a:pt x="223888" y="425037"/>
                </a:moveTo>
                <a:lnTo>
                  <a:pt x="223076" y="437531"/>
                </a:lnTo>
                <a:lnTo>
                  <a:pt x="232155" y="443484"/>
                </a:lnTo>
                <a:lnTo>
                  <a:pt x="222376" y="448310"/>
                </a:lnTo>
                <a:lnTo>
                  <a:pt x="229542" y="448310"/>
                </a:lnTo>
                <a:lnTo>
                  <a:pt x="234314" y="445897"/>
                </a:lnTo>
                <a:lnTo>
                  <a:pt x="223888" y="425037"/>
                </a:lnTo>
                <a:close/>
              </a:path>
              <a:path w="241300" h="460375">
                <a:moveTo>
                  <a:pt x="11429" y="0"/>
                </a:moveTo>
                <a:lnTo>
                  <a:pt x="0" y="5587"/>
                </a:lnTo>
                <a:lnTo>
                  <a:pt x="212506" y="430601"/>
                </a:lnTo>
                <a:lnTo>
                  <a:pt x="223076" y="437531"/>
                </a:lnTo>
                <a:lnTo>
                  <a:pt x="223888" y="425037"/>
                </a:lnTo>
                <a:lnTo>
                  <a:pt x="1142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6549390" y="1863344"/>
            <a:ext cx="207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75" dirty="0">
                <a:latin typeface="Arial"/>
                <a:cs typeface="Arial"/>
              </a:rPr>
              <a:t>W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06486" y="2512567"/>
            <a:ext cx="241300" cy="460375"/>
          </a:xfrm>
          <a:custGeom>
            <a:avLst/>
            <a:gdLst/>
            <a:ahLst/>
            <a:cxnLst/>
            <a:rect l="l" t="t" r="r" b="b"/>
            <a:pathLst>
              <a:path w="241300" h="460375">
                <a:moveTo>
                  <a:pt x="155448" y="393192"/>
                </a:moveTo>
                <a:lnTo>
                  <a:pt x="151511" y="394081"/>
                </a:lnTo>
                <a:lnTo>
                  <a:pt x="149479" y="397002"/>
                </a:lnTo>
                <a:lnTo>
                  <a:pt x="147574" y="399923"/>
                </a:lnTo>
                <a:lnTo>
                  <a:pt x="148463" y="403860"/>
                </a:lnTo>
                <a:lnTo>
                  <a:pt x="234315" y="459994"/>
                </a:lnTo>
                <a:lnTo>
                  <a:pt x="234852" y="451612"/>
                </a:lnTo>
                <a:lnTo>
                  <a:pt x="223012" y="451612"/>
                </a:lnTo>
                <a:lnTo>
                  <a:pt x="212506" y="430601"/>
                </a:lnTo>
                <a:lnTo>
                  <a:pt x="155448" y="393192"/>
                </a:lnTo>
                <a:close/>
              </a:path>
              <a:path w="241300" h="460375">
                <a:moveTo>
                  <a:pt x="212506" y="430601"/>
                </a:moveTo>
                <a:lnTo>
                  <a:pt x="223012" y="451612"/>
                </a:lnTo>
                <a:lnTo>
                  <a:pt x="229542" y="448310"/>
                </a:lnTo>
                <a:lnTo>
                  <a:pt x="222377" y="448310"/>
                </a:lnTo>
                <a:lnTo>
                  <a:pt x="223076" y="437531"/>
                </a:lnTo>
                <a:lnTo>
                  <a:pt x="212506" y="430601"/>
                </a:lnTo>
                <a:close/>
              </a:path>
              <a:path w="241300" h="460375">
                <a:moveTo>
                  <a:pt x="231267" y="354203"/>
                </a:moveTo>
                <a:lnTo>
                  <a:pt x="228219" y="356743"/>
                </a:lnTo>
                <a:lnTo>
                  <a:pt x="228092" y="360299"/>
                </a:lnTo>
                <a:lnTo>
                  <a:pt x="223888" y="425037"/>
                </a:lnTo>
                <a:lnTo>
                  <a:pt x="234315" y="445897"/>
                </a:lnTo>
                <a:lnTo>
                  <a:pt x="223012" y="451612"/>
                </a:lnTo>
                <a:lnTo>
                  <a:pt x="234852" y="451612"/>
                </a:lnTo>
                <a:lnTo>
                  <a:pt x="240721" y="360299"/>
                </a:lnTo>
                <a:lnTo>
                  <a:pt x="240919" y="357632"/>
                </a:lnTo>
                <a:lnTo>
                  <a:pt x="238252" y="354584"/>
                </a:lnTo>
                <a:lnTo>
                  <a:pt x="234823" y="354330"/>
                </a:lnTo>
                <a:lnTo>
                  <a:pt x="231267" y="354203"/>
                </a:lnTo>
                <a:close/>
              </a:path>
              <a:path w="241300" h="460375">
                <a:moveTo>
                  <a:pt x="223076" y="437531"/>
                </a:moveTo>
                <a:lnTo>
                  <a:pt x="222377" y="448310"/>
                </a:lnTo>
                <a:lnTo>
                  <a:pt x="232156" y="443484"/>
                </a:lnTo>
                <a:lnTo>
                  <a:pt x="223076" y="437531"/>
                </a:lnTo>
                <a:close/>
              </a:path>
              <a:path w="241300" h="460375">
                <a:moveTo>
                  <a:pt x="223888" y="425037"/>
                </a:moveTo>
                <a:lnTo>
                  <a:pt x="223076" y="437531"/>
                </a:lnTo>
                <a:lnTo>
                  <a:pt x="232156" y="443484"/>
                </a:lnTo>
                <a:lnTo>
                  <a:pt x="222377" y="448310"/>
                </a:lnTo>
                <a:lnTo>
                  <a:pt x="229542" y="448310"/>
                </a:lnTo>
                <a:lnTo>
                  <a:pt x="234315" y="445897"/>
                </a:lnTo>
                <a:lnTo>
                  <a:pt x="223888" y="425037"/>
                </a:lnTo>
                <a:close/>
              </a:path>
              <a:path w="241300" h="460375">
                <a:moveTo>
                  <a:pt x="11430" y="0"/>
                </a:moveTo>
                <a:lnTo>
                  <a:pt x="0" y="5587"/>
                </a:lnTo>
                <a:lnTo>
                  <a:pt x="212506" y="430601"/>
                </a:lnTo>
                <a:lnTo>
                  <a:pt x="223076" y="437531"/>
                </a:lnTo>
                <a:lnTo>
                  <a:pt x="223888" y="425037"/>
                </a:lnTo>
                <a:lnTo>
                  <a:pt x="1143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7650226" y="2244344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latin typeface="Arial"/>
                <a:cs typeface="Arial"/>
              </a:rPr>
              <a:t>X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039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38199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00"/>
              </a:spcBef>
            </a:pPr>
            <a:r>
              <a:rPr spc="-295" dirty="0"/>
              <a:t>Hi</a:t>
            </a:r>
            <a:r>
              <a:rPr spc="-210" dirty="0"/>
              <a:t>t</a:t>
            </a:r>
            <a:r>
              <a:rPr spc="-90" dirty="0"/>
              <a:t>-</a:t>
            </a:r>
            <a:r>
              <a:rPr spc="-420" dirty="0"/>
              <a:t>o</a:t>
            </a:r>
            <a:r>
              <a:rPr spc="-55" dirty="0"/>
              <a:t>r</a:t>
            </a:r>
            <a:r>
              <a:rPr spc="-90" dirty="0"/>
              <a:t>-</a:t>
            </a:r>
            <a:r>
              <a:rPr spc="-350" dirty="0"/>
              <a:t>Miss</a:t>
            </a:r>
            <a:r>
              <a:rPr spc="-95" dirty="0"/>
              <a:t> </a:t>
            </a:r>
            <a:r>
              <a:rPr spc="-665" dirty="0"/>
              <a:t>T</a:t>
            </a:r>
            <a:r>
              <a:rPr spc="-295" dirty="0"/>
              <a:t>r</a:t>
            </a:r>
            <a:r>
              <a:rPr spc="-315" dirty="0"/>
              <a:t>ans</a:t>
            </a:r>
            <a:r>
              <a:rPr spc="-225" dirty="0"/>
              <a:t>f</a:t>
            </a:r>
            <a:r>
              <a:rPr spc="-420" dirty="0"/>
              <a:t>o</a:t>
            </a:r>
            <a:r>
              <a:rPr spc="-190" dirty="0"/>
              <a:t>r</a:t>
            </a:r>
            <a:r>
              <a:rPr spc="-375" dirty="0"/>
              <a:t>m:</a:t>
            </a:r>
            <a:r>
              <a:rPr spc="-95" dirty="0"/>
              <a:t> </a:t>
            </a:r>
            <a:r>
              <a:rPr spc="-325" dirty="0"/>
              <a:t>Example</a:t>
            </a:r>
            <a:r>
              <a:rPr spc="-55" dirty="0"/>
              <a:t> </a:t>
            </a:r>
            <a:r>
              <a:rPr spc="-110" dirty="0"/>
              <a:t>2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4025" y="2206625"/>
          <a:ext cx="4191000" cy="194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0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0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1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0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1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0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1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0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963292" y="1691081"/>
            <a:ext cx="7969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85" dirty="0">
                <a:latin typeface="Arial"/>
                <a:cs typeface="Arial"/>
              </a:rPr>
              <a:t>A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Calibri"/>
                <a:cs typeface="Calibri"/>
              </a:rPr>
              <a:t>Θ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b="1" spc="-80" dirty="0">
                <a:latin typeface="Arial"/>
                <a:cs typeface="Arial"/>
              </a:rPr>
              <a:t>X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035425" y="4492625"/>
          <a:ext cx="44958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1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856732" y="3825620"/>
            <a:ext cx="16979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204" dirty="0">
                <a:latin typeface="Arial"/>
                <a:cs typeface="Arial"/>
              </a:rPr>
              <a:t>A</a:t>
            </a:r>
            <a:r>
              <a:rPr sz="2400" b="1" spc="-337" baseline="24305" dirty="0">
                <a:latin typeface="Arial"/>
                <a:cs typeface="Arial"/>
              </a:rPr>
              <a:t>C</a:t>
            </a:r>
            <a:r>
              <a:rPr sz="2400" b="1" spc="292" baseline="24305" dirty="0">
                <a:latin typeface="Arial"/>
                <a:cs typeface="Arial"/>
              </a:rPr>
              <a:t> </a:t>
            </a:r>
            <a:r>
              <a:rPr sz="2400" b="1" dirty="0">
                <a:latin typeface="Calibri"/>
                <a:cs typeface="Calibri"/>
              </a:rPr>
              <a:t>Θ</a:t>
            </a:r>
            <a:r>
              <a:rPr sz="2400" b="1" spc="90" dirty="0">
                <a:latin typeface="Calibri"/>
                <a:cs typeface="Calibri"/>
              </a:rPr>
              <a:t> </a:t>
            </a:r>
            <a:r>
              <a:rPr sz="2400" b="1" spc="-210" dirty="0">
                <a:latin typeface="Arial"/>
                <a:cs typeface="Arial"/>
              </a:rPr>
              <a:t>(W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35" dirty="0">
                <a:latin typeface="Arial"/>
                <a:cs typeface="Arial"/>
              </a:rPr>
              <a:t>–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65" dirty="0">
                <a:latin typeface="Arial"/>
                <a:cs typeface="Arial"/>
              </a:rPr>
              <a:t>X)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71544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15312"/>
            <a:ext cx="822959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00"/>
              </a:spcBef>
            </a:pPr>
            <a:r>
              <a:rPr spc="-295" dirty="0"/>
              <a:t>Hi</a:t>
            </a:r>
            <a:r>
              <a:rPr spc="-210" dirty="0"/>
              <a:t>t</a:t>
            </a:r>
            <a:r>
              <a:rPr spc="-90" dirty="0"/>
              <a:t>-</a:t>
            </a:r>
            <a:r>
              <a:rPr spc="-420" dirty="0"/>
              <a:t>o</a:t>
            </a:r>
            <a:r>
              <a:rPr spc="-55" dirty="0"/>
              <a:t>r</a:t>
            </a:r>
            <a:r>
              <a:rPr spc="-90" dirty="0"/>
              <a:t>-</a:t>
            </a:r>
            <a:r>
              <a:rPr spc="-350" dirty="0"/>
              <a:t>Miss</a:t>
            </a:r>
            <a:r>
              <a:rPr spc="-95" dirty="0"/>
              <a:t> </a:t>
            </a:r>
            <a:r>
              <a:rPr spc="-665" dirty="0"/>
              <a:t>T</a:t>
            </a:r>
            <a:r>
              <a:rPr spc="-295" dirty="0"/>
              <a:t>r</a:t>
            </a:r>
            <a:r>
              <a:rPr spc="-315" dirty="0"/>
              <a:t>ans</a:t>
            </a:r>
            <a:r>
              <a:rPr spc="-225" dirty="0"/>
              <a:t>f</a:t>
            </a:r>
            <a:r>
              <a:rPr spc="-420" dirty="0"/>
              <a:t>o</a:t>
            </a:r>
            <a:r>
              <a:rPr spc="-190" dirty="0"/>
              <a:t>r</a:t>
            </a:r>
            <a:r>
              <a:rPr spc="-375" dirty="0"/>
              <a:t>m:</a:t>
            </a:r>
            <a:r>
              <a:rPr spc="-95" dirty="0"/>
              <a:t> </a:t>
            </a:r>
            <a:r>
              <a:rPr spc="-325" dirty="0"/>
              <a:t>Example</a:t>
            </a:r>
            <a:r>
              <a:rPr spc="-55" dirty="0"/>
              <a:t> </a:t>
            </a:r>
            <a:r>
              <a:rPr spc="-110" dirty="0"/>
              <a:t>2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46988" y="1667255"/>
            <a:ext cx="6734809" cy="551815"/>
            <a:chOff x="1046988" y="1667255"/>
            <a:chExt cx="6734809" cy="5518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5146" y="1676399"/>
              <a:ext cx="6597745" cy="5334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1560" y="1671827"/>
              <a:ext cx="6725920" cy="542925"/>
            </a:xfrm>
            <a:custGeom>
              <a:avLst/>
              <a:gdLst/>
              <a:ahLst/>
              <a:cxnLst/>
              <a:rect l="l" t="t" r="r" b="b"/>
              <a:pathLst>
                <a:path w="6725920" h="542925">
                  <a:moveTo>
                    <a:pt x="0" y="542544"/>
                  </a:moveTo>
                  <a:lnTo>
                    <a:pt x="6725411" y="542544"/>
                  </a:lnTo>
                  <a:lnTo>
                    <a:pt x="6725411" y="0"/>
                  </a:lnTo>
                  <a:lnTo>
                    <a:pt x="0" y="0"/>
                  </a:lnTo>
                  <a:lnTo>
                    <a:pt x="0" y="542544"/>
                  </a:lnTo>
                  <a:close/>
                </a:path>
              </a:pathLst>
            </a:custGeom>
            <a:ln w="9144">
              <a:solidFill>
                <a:srgbClr val="B85B2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282825" y="3044825"/>
          <a:ext cx="5181600" cy="2514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26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31502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370" dirty="0">
                <a:solidFill>
                  <a:srgbClr val="003399"/>
                </a:solidFill>
                <a:latin typeface="Arial"/>
                <a:cs typeface="Arial"/>
              </a:rPr>
              <a:t>Bina</a:t>
            </a:r>
            <a:r>
              <a:rPr sz="4400" i="0" spc="-185" dirty="0">
                <a:solidFill>
                  <a:srgbClr val="003399"/>
                </a:solidFill>
                <a:latin typeface="Arial"/>
                <a:cs typeface="Arial"/>
              </a:rPr>
              <a:t>r</a:t>
            </a:r>
            <a:r>
              <a:rPr sz="4400" i="0" spc="-110" dirty="0">
                <a:solidFill>
                  <a:srgbClr val="003399"/>
                </a:solidFill>
                <a:latin typeface="Arial"/>
                <a:cs typeface="Arial"/>
              </a:rPr>
              <a:t>y</a:t>
            </a:r>
            <a:r>
              <a:rPr sz="4400" i="0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215" dirty="0">
                <a:solidFill>
                  <a:srgbClr val="003399"/>
                </a:solidFill>
                <a:latin typeface="Arial"/>
                <a:cs typeface="Arial"/>
              </a:rPr>
              <a:t>im</a:t>
            </a:r>
            <a:r>
              <a:rPr sz="4400" i="0" spc="-125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i="0" spc="-350" dirty="0">
                <a:solidFill>
                  <a:srgbClr val="003399"/>
                </a:solidFill>
                <a:latin typeface="Arial"/>
                <a:cs typeface="Arial"/>
              </a:rPr>
              <a:t>ge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8687" y="1613357"/>
            <a:ext cx="7718425" cy="2700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830" indent="-266065">
              <a:lnSpc>
                <a:spcPct val="100000"/>
              </a:lnSpc>
              <a:spcBef>
                <a:spcPts val="95"/>
              </a:spcBef>
              <a:buClr>
                <a:srgbClr val="93B6D2"/>
              </a:buClr>
              <a:buSzPct val="80357"/>
              <a:buFont typeface="Segoe UI Symbol"/>
              <a:buChar char="⚫"/>
              <a:tabLst>
                <a:tab pos="291465" algn="l"/>
              </a:tabLst>
            </a:pPr>
            <a:r>
              <a:rPr sz="2800" spc="-140" dirty="0">
                <a:latin typeface="Microsoft Sans Serif"/>
                <a:cs typeface="Microsoft Sans Serif"/>
              </a:rPr>
              <a:t>Binary</a:t>
            </a:r>
            <a:r>
              <a:rPr sz="2800" spc="-10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image</a:t>
            </a:r>
            <a:endParaRPr sz="2800">
              <a:latin typeface="Microsoft Sans Serif"/>
              <a:cs typeface="Microsoft Sans Serif"/>
            </a:endParaRPr>
          </a:p>
          <a:p>
            <a:pPr marL="939800">
              <a:lnSpc>
                <a:spcPct val="100000"/>
              </a:lnSpc>
              <a:spcBef>
                <a:spcPts val="5"/>
              </a:spcBef>
            </a:pPr>
            <a:r>
              <a:rPr sz="2800" spc="-95" dirty="0">
                <a:latin typeface="Microsoft Sans Serif"/>
                <a:cs typeface="Microsoft Sans Serif"/>
              </a:rPr>
              <a:t>bi-valued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i="1" spc="-175" dirty="0">
                <a:latin typeface="Arial"/>
                <a:cs typeface="Arial"/>
              </a:rPr>
              <a:t>function</a:t>
            </a:r>
            <a:r>
              <a:rPr sz="2800" i="1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of</a:t>
            </a:r>
            <a:r>
              <a:rPr sz="2800" spc="1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x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latin typeface="Microsoft Sans Serif"/>
                <a:cs typeface="Microsoft Sans Serif"/>
              </a:rPr>
              <a:t>and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y</a:t>
            </a:r>
            <a:endParaRPr sz="2800">
              <a:latin typeface="Microsoft Sans Serif"/>
              <a:cs typeface="Microsoft Sans Serif"/>
            </a:endParaRPr>
          </a:p>
          <a:p>
            <a:pPr marL="290830" indent="-266065">
              <a:lnSpc>
                <a:spcPct val="100000"/>
              </a:lnSpc>
              <a:spcBef>
                <a:spcPts val="300"/>
              </a:spcBef>
              <a:buClr>
                <a:srgbClr val="93B6D2"/>
              </a:buClr>
              <a:buSzPct val="80357"/>
              <a:buFont typeface="Segoe UI Symbol"/>
              <a:buChar char="⚫"/>
              <a:tabLst>
                <a:tab pos="291465" algn="l"/>
              </a:tabLst>
            </a:pPr>
            <a:r>
              <a:rPr sz="2800" spc="-110" dirty="0">
                <a:latin typeface="Microsoft Sans Serif"/>
                <a:cs typeface="Microsoft Sans Serif"/>
              </a:rPr>
              <a:t>Morphological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spc="-114" dirty="0">
                <a:latin typeface="Microsoft Sans Serif"/>
                <a:cs typeface="Microsoft Sans Serif"/>
              </a:rPr>
              <a:t>theory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-210" dirty="0">
                <a:latin typeface="Microsoft Sans Serif"/>
                <a:cs typeface="Microsoft Sans Serif"/>
              </a:rPr>
              <a:t>views</a:t>
            </a:r>
            <a:endParaRPr sz="2800">
              <a:latin typeface="Microsoft Sans Serif"/>
              <a:cs typeface="Microsoft Sans Serif"/>
            </a:endParaRPr>
          </a:p>
          <a:p>
            <a:pPr marL="574040" marR="17780" lvl="1" indent="-201295">
              <a:lnSpc>
                <a:spcPct val="100000"/>
              </a:lnSpc>
              <a:spcBef>
                <a:spcPts val="300"/>
              </a:spcBef>
              <a:buClr>
                <a:srgbClr val="93B6D2"/>
              </a:buClr>
              <a:buFont typeface="Verdana"/>
              <a:buChar char="◦"/>
              <a:tabLst>
                <a:tab pos="574675" algn="l"/>
              </a:tabLst>
            </a:pPr>
            <a:r>
              <a:rPr sz="2800" spc="-65" dirty="0">
                <a:latin typeface="Microsoft Sans Serif"/>
                <a:cs typeface="Microsoft Sans Serif"/>
              </a:rPr>
              <a:t>binary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ima</a:t>
            </a:r>
            <a:r>
              <a:rPr sz="2800" spc="-190" dirty="0">
                <a:latin typeface="Microsoft Sans Serif"/>
                <a:cs typeface="Microsoft Sans Serif"/>
              </a:rPr>
              <a:t>g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45" dirty="0">
                <a:latin typeface="Microsoft Sans Serif"/>
                <a:cs typeface="Microsoft Sans Serif"/>
              </a:rPr>
              <a:t>as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i="1" spc="-275" dirty="0">
                <a:latin typeface="Arial"/>
                <a:cs typeface="Arial"/>
              </a:rPr>
              <a:t>set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of</a:t>
            </a:r>
            <a:r>
              <a:rPr sz="2800" spc="120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it</a:t>
            </a:r>
            <a:r>
              <a:rPr sz="2800" spc="-254" dirty="0">
                <a:latin typeface="Microsoft Sans Serif"/>
                <a:cs typeface="Microsoft Sans Serif"/>
              </a:rPr>
              <a:t>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90" dirty="0">
                <a:latin typeface="Microsoft Sans Serif"/>
                <a:cs typeface="Microsoft Sans Serif"/>
              </a:rPr>
              <a:t>f</a:t>
            </a:r>
            <a:r>
              <a:rPr sz="2800" spc="-100" dirty="0">
                <a:latin typeface="Microsoft Sans Serif"/>
                <a:cs typeface="Microsoft Sans Serif"/>
              </a:rPr>
              <a:t>o</a:t>
            </a:r>
            <a:r>
              <a:rPr sz="2800" spc="-55" dirty="0">
                <a:latin typeface="Microsoft Sans Serif"/>
                <a:cs typeface="Microsoft Sans Serif"/>
              </a:rPr>
              <a:t>r</a:t>
            </a:r>
            <a:r>
              <a:rPr sz="2800" spc="-90" dirty="0">
                <a:latin typeface="Microsoft Sans Serif"/>
                <a:cs typeface="Microsoft Sans Serif"/>
              </a:rPr>
              <a:t>e</a:t>
            </a:r>
            <a:r>
              <a:rPr sz="2800" spc="-80" dirty="0">
                <a:latin typeface="Microsoft Sans Serif"/>
                <a:cs typeface="Microsoft Sans Serif"/>
              </a:rPr>
              <a:t>g</a:t>
            </a:r>
            <a:r>
              <a:rPr sz="2800" spc="-65" dirty="0">
                <a:latin typeface="Microsoft Sans Serif"/>
                <a:cs typeface="Microsoft Sans Serif"/>
              </a:rPr>
              <a:t>r</a:t>
            </a:r>
            <a:r>
              <a:rPr sz="2800" spc="-210" dirty="0">
                <a:latin typeface="Microsoft Sans Serif"/>
                <a:cs typeface="Microsoft Sans Serif"/>
              </a:rPr>
              <a:t>ound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75" dirty="0">
                <a:latin typeface="Microsoft Sans Serif"/>
                <a:cs typeface="Microsoft Sans Serif"/>
              </a:rPr>
              <a:t>(</a:t>
            </a:r>
            <a:r>
              <a:rPr sz="2800" spc="-105" dirty="0">
                <a:latin typeface="Microsoft Sans Serif"/>
                <a:cs typeface="Microsoft Sans Serif"/>
              </a:rPr>
              <a:t>1</a:t>
            </a:r>
            <a:r>
              <a:rPr sz="2800" spc="-5" dirty="0">
                <a:latin typeface="Microsoft Sans Serif"/>
                <a:cs typeface="Microsoft Sans Serif"/>
              </a:rPr>
              <a:t>-</a:t>
            </a:r>
            <a:r>
              <a:rPr sz="2800" spc="-240" dirty="0">
                <a:latin typeface="Microsoft Sans Serif"/>
                <a:cs typeface="Microsoft Sans Serif"/>
              </a:rPr>
              <a:t>v</a:t>
            </a:r>
            <a:r>
              <a:rPr sz="2800" spc="-105" dirty="0">
                <a:latin typeface="Microsoft Sans Serif"/>
                <a:cs typeface="Microsoft Sans Serif"/>
              </a:rPr>
              <a:t>alue</a:t>
            </a:r>
            <a:r>
              <a:rPr sz="2800" spc="-120" dirty="0">
                <a:latin typeface="Microsoft Sans Serif"/>
                <a:cs typeface="Microsoft Sans Serif"/>
              </a:rPr>
              <a:t>d</a:t>
            </a:r>
            <a:r>
              <a:rPr sz="2800" spc="-155" dirty="0">
                <a:latin typeface="Microsoft Sans Serif"/>
                <a:cs typeface="Microsoft Sans Serif"/>
              </a:rPr>
              <a:t>)  </a:t>
            </a:r>
            <a:r>
              <a:rPr sz="2800" spc="-125" dirty="0">
                <a:latin typeface="Microsoft Sans Serif"/>
                <a:cs typeface="Microsoft Sans Serif"/>
              </a:rPr>
              <a:t>pixels</a:t>
            </a:r>
            <a:endParaRPr sz="2800">
              <a:latin typeface="Microsoft Sans Serif"/>
              <a:cs typeface="Microsoft Sans Serif"/>
            </a:endParaRPr>
          </a:p>
          <a:p>
            <a:pPr marL="574040" lvl="1" indent="-201930">
              <a:lnSpc>
                <a:spcPct val="100000"/>
              </a:lnSpc>
              <a:spcBef>
                <a:spcPts val="300"/>
              </a:spcBef>
              <a:buClr>
                <a:srgbClr val="93B6D2"/>
              </a:buClr>
              <a:buFont typeface="Verdana"/>
              <a:buChar char="◦"/>
              <a:tabLst>
                <a:tab pos="574675" algn="l"/>
              </a:tabLst>
            </a:pPr>
            <a:r>
              <a:rPr sz="2800" spc="-105" dirty="0">
                <a:latin typeface="Microsoft Sans Serif"/>
                <a:cs typeface="Microsoft Sans Serif"/>
              </a:rPr>
              <a:t>el</a:t>
            </a:r>
            <a:r>
              <a:rPr sz="2800" spc="-140" dirty="0">
                <a:latin typeface="Microsoft Sans Serif"/>
                <a:cs typeface="Microsoft Sans Serif"/>
              </a:rPr>
              <a:t>e</a:t>
            </a:r>
            <a:r>
              <a:rPr sz="2800" spc="-290" dirty="0">
                <a:latin typeface="Microsoft Sans Serif"/>
                <a:cs typeface="Microsoft Sans Serif"/>
              </a:rPr>
              <a:t>ments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of</a:t>
            </a:r>
            <a:r>
              <a:rPr sz="2800" spc="125" dirty="0">
                <a:latin typeface="Microsoft Sans Serif"/>
                <a:cs typeface="Microsoft Sans Serif"/>
              </a:rPr>
              <a:t> </a:t>
            </a:r>
            <a:r>
              <a:rPr sz="2800" i="1" spc="-165" dirty="0">
                <a:latin typeface="Arial"/>
                <a:cs typeface="Arial"/>
              </a:rPr>
              <a:t>Z</a:t>
            </a:r>
            <a:r>
              <a:rPr sz="2775" i="1" baseline="25525" dirty="0">
                <a:latin typeface="Arial"/>
                <a:cs typeface="Arial"/>
              </a:rPr>
              <a:t>2</a:t>
            </a:r>
            <a:endParaRPr sz="2775" baseline="25525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480050" y="3956050"/>
          <a:ext cx="15113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828800"/>
            <a:ext cx="3982491" cy="3429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3000" y="1524000"/>
            <a:ext cx="3962400" cy="4800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1" y="533400"/>
            <a:ext cx="83058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00"/>
              </a:spcBef>
            </a:pPr>
            <a:r>
              <a:rPr spc="-295" dirty="0"/>
              <a:t>Hi</a:t>
            </a:r>
            <a:r>
              <a:rPr spc="-210" dirty="0"/>
              <a:t>t</a:t>
            </a:r>
            <a:r>
              <a:rPr spc="-90" dirty="0"/>
              <a:t>-</a:t>
            </a:r>
            <a:r>
              <a:rPr spc="-420" dirty="0"/>
              <a:t>o</a:t>
            </a:r>
            <a:r>
              <a:rPr spc="-55" dirty="0"/>
              <a:t>r</a:t>
            </a:r>
            <a:r>
              <a:rPr spc="-90" dirty="0"/>
              <a:t>-</a:t>
            </a:r>
            <a:r>
              <a:rPr spc="-350" dirty="0"/>
              <a:t>Miss</a:t>
            </a:r>
            <a:r>
              <a:rPr spc="-95" dirty="0"/>
              <a:t> </a:t>
            </a:r>
            <a:r>
              <a:rPr spc="-665" dirty="0"/>
              <a:t>T</a:t>
            </a:r>
            <a:r>
              <a:rPr spc="-295" dirty="0"/>
              <a:t>r</a:t>
            </a:r>
            <a:r>
              <a:rPr spc="-315" dirty="0"/>
              <a:t>ans</a:t>
            </a:r>
            <a:r>
              <a:rPr spc="-225" dirty="0"/>
              <a:t>f</a:t>
            </a:r>
            <a:r>
              <a:rPr spc="-420" dirty="0"/>
              <a:t>o</a:t>
            </a:r>
            <a:r>
              <a:rPr spc="-190" dirty="0"/>
              <a:t>r</a:t>
            </a:r>
            <a:r>
              <a:rPr spc="-375" dirty="0"/>
              <a:t>m:</a:t>
            </a:r>
            <a:r>
              <a:rPr spc="-95" dirty="0"/>
              <a:t> </a:t>
            </a:r>
            <a:r>
              <a:rPr spc="-325" dirty="0"/>
              <a:t>Example</a:t>
            </a:r>
            <a:r>
              <a:rPr spc="-55" dirty="0"/>
              <a:t> </a:t>
            </a:r>
            <a:r>
              <a:rPr spc="-11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277926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700481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Morphological</a:t>
            </a:r>
            <a:r>
              <a:rPr spc="-80" dirty="0"/>
              <a:t> </a:t>
            </a:r>
            <a:r>
              <a:rPr spc="-305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611833"/>
            <a:ext cx="7670165" cy="4779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900" spc="-240" dirty="0">
                <a:latin typeface="Microsoft Sans Serif"/>
                <a:cs typeface="Microsoft Sans Serif"/>
              </a:rPr>
              <a:t>Using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480" dirty="0">
                <a:latin typeface="Microsoft Sans Serif"/>
                <a:cs typeface="Microsoft Sans Serif"/>
              </a:rPr>
              <a:t>s</a:t>
            </a:r>
            <a:r>
              <a:rPr sz="2900" spc="-140" dirty="0">
                <a:latin typeface="Microsoft Sans Serif"/>
                <a:cs typeface="Microsoft Sans Serif"/>
              </a:rPr>
              <a:t>impl</a:t>
            </a:r>
            <a:r>
              <a:rPr sz="2900" spc="-165" dirty="0">
                <a:latin typeface="Microsoft Sans Serif"/>
                <a:cs typeface="Microsoft Sans Serif"/>
              </a:rPr>
              <a:t>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60" dirty="0">
                <a:latin typeface="Microsoft Sans Serif"/>
                <a:cs typeface="Microsoft Sans Serif"/>
              </a:rPr>
              <a:t>te</a:t>
            </a:r>
            <a:r>
              <a:rPr sz="2900" spc="-85" dirty="0">
                <a:latin typeface="Microsoft Sans Serif"/>
                <a:cs typeface="Microsoft Sans Serif"/>
              </a:rPr>
              <a:t>c</a:t>
            </a:r>
            <a:r>
              <a:rPr sz="2900" spc="-204" dirty="0">
                <a:latin typeface="Microsoft Sans Serif"/>
                <a:cs typeface="Microsoft Sans Serif"/>
              </a:rPr>
              <a:t>hnique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225" dirty="0">
                <a:latin typeface="Microsoft Sans Serif"/>
                <a:cs typeface="Microsoft Sans Serif"/>
              </a:rPr>
              <a:t>w</a:t>
            </a:r>
            <a:r>
              <a:rPr sz="2900" spc="-160" dirty="0">
                <a:latin typeface="Microsoft Sans Serif"/>
                <a:cs typeface="Microsoft Sans Serif"/>
              </a:rPr>
              <a:t>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85" dirty="0">
                <a:latin typeface="Microsoft Sans Serif"/>
                <a:cs typeface="Microsoft Sans Serif"/>
              </a:rPr>
              <a:t>ha</a:t>
            </a:r>
            <a:r>
              <a:rPr sz="2900" spc="-220" dirty="0">
                <a:latin typeface="Microsoft Sans Serif"/>
                <a:cs typeface="Microsoft Sans Serif"/>
              </a:rPr>
              <a:t>v</a:t>
            </a:r>
            <a:r>
              <a:rPr sz="2900" spc="-160" dirty="0">
                <a:latin typeface="Microsoft Sans Serif"/>
                <a:cs typeface="Microsoft Sans Serif"/>
              </a:rPr>
              <a:t>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35" dirty="0">
                <a:latin typeface="Microsoft Sans Serif"/>
                <a:cs typeface="Microsoft Sans Serif"/>
              </a:rPr>
              <a:t>loo</a:t>
            </a:r>
            <a:r>
              <a:rPr sz="2900" spc="-204" dirty="0">
                <a:latin typeface="Microsoft Sans Serif"/>
                <a:cs typeface="Microsoft Sans Serif"/>
              </a:rPr>
              <a:t>k</a:t>
            </a:r>
            <a:r>
              <a:rPr sz="2900" spc="-85" dirty="0">
                <a:latin typeface="Microsoft Sans Serif"/>
                <a:cs typeface="Microsoft Sans Serif"/>
              </a:rPr>
              <a:t>ed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5" dirty="0">
                <a:latin typeface="Microsoft Sans Serif"/>
                <a:cs typeface="Microsoft Sans Serif"/>
              </a:rPr>
              <a:t>at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325" dirty="0">
                <a:latin typeface="Microsoft Sans Serif"/>
                <a:cs typeface="Microsoft Sans Serif"/>
              </a:rPr>
              <a:t>so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45" dirty="0">
                <a:latin typeface="Microsoft Sans Serif"/>
                <a:cs typeface="Microsoft Sans Serif"/>
              </a:rPr>
              <a:t>far  </a:t>
            </a:r>
            <a:r>
              <a:rPr sz="2900" spc="-225" dirty="0">
                <a:latin typeface="Microsoft Sans Serif"/>
                <a:cs typeface="Microsoft Sans Serif"/>
              </a:rPr>
              <a:t>w</a:t>
            </a:r>
            <a:r>
              <a:rPr sz="2900" spc="-165" dirty="0">
                <a:latin typeface="Microsoft Sans Serif"/>
                <a:cs typeface="Microsoft Sans Serif"/>
              </a:rPr>
              <a:t>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65" dirty="0">
                <a:latin typeface="Microsoft Sans Serif"/>
                <a:cs typeface="Microsoft Sans Serif"/>
              </a:rPr>
              <a:t>c</a:t>
            </a:r>
            <a:r>
              <a:rPr sz="2900" spc="-180" dirty="0">
                <a:latin typeface="Microsoft Sans Serif"/>
                <a:cs typeface="Microsoft Sans Serif"/>
              </a:rPr>
              <a:t>a</a:t>
            </a:r>
            <a:r>
              <a:rPr sz="2900" spc="-345" dirty="0">
                <a:latin typeface="Microsoft Sans Serif"/>
                <a:cs typeface="Microsoft Sans Serif"/>
              </a:rPr>
              <a:t>n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90" dirty="0">
                <a:latin typeface="Microsoft Sans Serif"/>
                <a:cs typeface="Microsoft Sans Serif"/>
              </a:rPr>
              <a:t>b</a:t>
            </a:r>
            <a:r>
              <a:rPr sz="2900" spc="-85" dirty="0">
                <a:latin typeface="Microsoft Sans Serif"/>
                <a:cs typeface="Microsoft Sans Serif"/>
              </a:rPr>
              <a:t>e</a:t>
            </a:r>
            <a:r>
              <a:rPr sz="2900" spc="-130" dirty="0">
                <a:latin typeface="Microsoft Sans Serif"/>
                <a:cs typeface="Microsoft Sans Serif"/>
              </a:rPr>
              <a:t>gin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90" dirty="0">
                <a:latin typeface="Microsoft Sans Serif"/>
                <a:cs typeface="Microsoft Sans Serif"/>
              </a:rPr>
              <a:t>to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215" dirty="0">
                <a:latin typeface="Microsoft Sans Serif"/>
                <a:cs typeface="Microsoft Sans Serif"/>
              </a:rPr>
              <a:t>consid</a:t>
            </a:r>
            <a:r>
              <a:rPr sz="2900" spc="-240" dirty="0">
                <a:latin typeface="Microsoft Sans Serif"/>
                <a:cs typeface="Microsoft Sans Serif"/>
              </a:rPr>
              <a:t>e</a:t>
            </a:r>
            <a:r>
              <a:rPr sz="2900" dirty="0">
                <a:latin typeface="Microsoft Sans Serif"/>
                <a:cs typeface="Microsoft Sans Serif"/>
              </a:rPr>
              <a:t>r </a:t>
            </a:r>
            <a:r>
              <a:rPr sz="2900" spc="-325" dirty="0">
                <a:latin typeface="Microsoft Sans Serif"/>
                <a:cs typeface="Microsoft Sans Serif"/>
              </a:rPr>
              <a:t>some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200" dirty="0">
                <a:latin typeface="Microsoft Sans Serif"/>
                <a:cs typeface="Microsoft Sans Serif"/>
              </a:rPr>
              <a:t>more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14" dirty="0">
                <a:latin typeface="Microsoft Sans Serif"/>
                <a:cs typeface="Microsoft Sans Serif"/>
              </a:rPr>
              <a:t>inter</a:t>
            </a:r>
            <a:r>
              <a:rPr sz="2900" spc="-155" dirty="0">
                <a:latin typeface="Microsoft Sans Serif"/>
                <a:cs typeface="Microsoft Sans Serif"/>
              </a:rPr>
              <a:t>e</a:t>
            </a:r>
            <a:r>
              <a:rPr sz="2900" spc="-325" dirty="0">
                <a:latin typeface="Microsoft Sans Serif"/>
                <a:cs typeface="Microsoft Sans Serif"/>
              </a:rPr>
              <a:t>s</a:t>
            </a:r>
            <a:r>
              <a:rPr sz="2900" spc="-175" dirty="0">
                <a:latin typeface="Microsoft Sans Serif"/>
                <a:cs typeface="Microsoft Sans Serif"/>
              </a:rPr>
              <a:t>t</a:t>
            </a:r>
            <a:r>
              <a:rPr sz="2900" spc="-110" dirty="0">
                <a:latin typeface="Microsoft Sans Serif"/>
                <a:cs typeface="Microsoft Sans Serif"/>
              </a:rPr>
              <a:t>ing  </a:t>
            </a:r>
            <a:r>
              <a:rPr sz="2900" spc="-135" dirty="0">
                <a:latin typeface="Microsoft Sans Serif"/>
                <a:cs typeface="Microsoft Sans Serif"/>
              </a:rPr>
              <a:t>morphological</a:t>
            </a:r>
            <a:r>
              <a:rPr sz="2900" spc="-5" dirty="0">
                <a:latin typeface="Microsoft Sans Serif"/>
                <a:cs typeface="Microsoft Sans Serif"/>
              </a:rPr>
              <a:t> </a:t>
            </a:r>
            <a:r>
              <a:rPr sz="2900" spc="-155" dirty="0">
                <a:latin typeface="Microsoft Sans Serif"/>
                <a:cs typeface="Microsoft Sans Serif"/>
              </a:rPr>
              <a:t>algorithms</a:t>
            </a:r>
            <a:endParaRPr sz="29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900" spc="-114" dirty="0">
                <a:latin typeface="Microsoft Sans Serif"/>
                <a:cs typeface="Microsoft Sans Serif"/>
              </a:rPr>
              <a:t>We</a:t>
            </a:r>
            <a:r>
              <a:rPr sz="2900" dirty="0">
                <a:latin typeface="Microsoft Sans Serif"/>
                <a:cs typeface="Microsoft Sans Serif"/>
              </a:rPr>
              <a:t> </a:t>
            </a:r>
            <a:r>
              <a:rPr sz="2900" spc="-60" dirty="0">
                <a:latin typeface="Microsoft Sans Serif"/>
                <a:cs typeface="Microsoft Sans Serif"/>
              </a:rPr>
              <a:t>will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35" dirty="0">
                <a:latin typeface="Microsoft Sans Serif"/>
                <a:cs typeface="Microsoft Sans Serif"/>
              </a:rPr>
              <a:t>look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65" dirty="0">
                <a:latin typeface="Microsoft Sans Serif"/>
                <a:cs typeface="Microsoft Sans Serif"/>
              </a:rPr>
              <a:t>at:</a:t>
            </a:r>
            <a:endParaRPr sz="2900" dirty="0">
              <a:latin typeface="Microsoft Sans Serif"/>
              <a:cs typeface="Microsoft Sans Serif"/>
            </a:endParaRPr>
          </a:p>
          <a:p>
            <a:pPr marL="652780" indent="-274955">
              <a:lnSpc>
                <a:spcPct val="100000"/>
              </a:lnSpc>
              <a:spcBef>
                <a:spcPts val="625"/>
              </a:spcBef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2600" spc="-315" dirty="0">
                <a:latin typeface="Microsoft Sans Serif"/>
                <a:cs typeface="Microsoft Sans Serif"/>
              </a:rPr>
              <a:t>B</a:t>
            </a:r>
            <a:r>
              <a:rPr sz="2600" spc="-254" dirty="0">
                <a:latin typeface="Microsoft Sans Serif"/>
                <a:cs typeface="Microsoft Sans Serif"/>
              </a:rPr>
              <a:t>o</a:t>
            </a:r>
            <a:r>
              <a:rPr sz="2600" spc="-105" dirty="0">
                <a:latin typeface="Microsoft Sans Serif"/>
                <a:cs typeface="Microsoft Sans Serif"/>
              </a:rPr>
              <a:t>undary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215" dirty="0">
                <a:latin typeface="Microsoft Sans Serif"/>
                <a:cs typeface="Microsoft Sans Serif"/>
              </a:rPr>
              <a:t>e</a:t>
            </a:r>
            <a:r>
              <a:rPr sz="2600" spc="-10" dirty="0">
                <a:latin typeface="Microsoft Sans Serif"/>
                <a:cs typeface="Microsoft Sans Serif"/>
              </a:rPr>
              <a:t>x</a:t>
            </a:r>
            <a:r>
              <a:rPr sz="2600" spc="-5" dirty="0">
                <a:latin typeface="Microsoft Sans Serif"/>
                <a:cs typeface="Microsoft Sans Serif"/>
              </a:rPr>
              <a:t>t</a:t>
            </a:r>
            <a:r>
              <a:rPr sz="2600" spc="-30" dirty="0">
                <a:latin typeface="Microsoft Sans Serif"/>
                <a:cs typeface="Microsoft Sans Serif"/>
              </a:rPr>
              <a:t>r</a:t>
            </a:r>
            <a:r>
              <a:rPr sz="2600" spc="-135" dirty="0">
                <a:latin typeface="Microsoft Sans Serif"/>
                <a:cs typeface="Microsoft Sans Serif"/>
              </a:rPr>
              <a:t>action</a:t>
            </a:r>
            <a:endParaRPr sz="2600" dirty="0">
              <a:latin typeface="Microsoft Sans Serif"/>
              <a:cs typeface="Microsoft Sans Serif"/>
            </a:endParaRPr>
          </a:p>
          <a:p>
            <a:pPr marL="652780" indent="-274955">
              <a:lnSpc>
                <a:spcPct val="100000"/>
              </a:lnSpc>
              <a:spcBef>
                <a:spcPts val="600"/>
              </a:spcBef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lang="en-IN" sz="2600" spc="30" dirty="0" smtClean="0">
                <a:latin typeface="Microsoft Sans Serif"/>
                <a:cs typeface="Microsoft Sans Serif"/>
              </a:rPr>
              <a:t>Region filling</a:t>
            </a:r>
            <a:endParaRPr sz="2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900" spc="-235" dirty="0">
                <a:latin typeface="Microsoft Sans Serif"/>
                <a:cs typeface="Microsoft Sans Serif"/>
              </a:rPr>
              <a:t>There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60" dirty="0">
                <a:latin typeface="Microsoft Sans Serif"/>
                <a:cs typeface="Microsoft Sans Serif"/>
              </a:rPr>
              <a:t>are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lots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dirty="0">
                <a:latin typeface="Microsoft Sans Serif"/>
                <a:cs typeface="Microsoft Sans Serif"/>
              </a:rPr>
              <a:t>of</a:t>
            </a:r>
            <a:r>
              <a:rPr sz="2900" spc="95" dirty="0">
                <a:latin typeface="Microsoft Sans Serif"/>
                <a:cs typeface="Microsoft Sans Serif"/>
              </a:rPr>
              <a:t> </a:t>
            </a:r>
            <a:r>
              <a:rPr sz="2900" spc="-195" dirty="0">
                <a:latin typeface="Microsoft Sans Serif"/>
                <a:cs typeface="Microsoft Sans Serif"/>
              </a:rPr>
              <a:t>others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250" dirty="0">
                <a:latin typeface="Microsoft Sans Serif"/>
                <a:cs typeface="Microsoft Sans Serif"/>
              </a:rPr>
              <a:t>as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10" dirty="0">
                <a:latin typeface="Microsoft Sans Serif"/>
                <a:cs typeface="Microsoft Sans Serif"/>
              </a:rPr>
              <a:t>well</a:t>
            </a:r>
            <a:r>
              <a:rPr sz="2900" spc="40" dirty="0">
                <a:latin typeface="Microsoft Sans Serif"/>
                <a:cs typeface="Microsoft Sans Serif"/>
              </a:rPr>
              <a:t> </a:t>
            </a:r>
            <a:r>
              <a:rPr sz="2900" spc="-200" dirty="0">
                <a:latin typeface="Microsoft Sans Serif"/>
                <a:cs typeface="Microsoft Sans Serif"/>
              </a:rPr>
              <a:t>though:</a:t>
            </a:r>
            <a:endParaRPr sz="2900" dirty="0">
              <a:latin typeface="Microsoft Sans Serif"/>
              <a:cs typeface="Microsoft Sans Serif"/>
            </a:endParaRPr>
          </a:p>
          <a:p>
            <a:pPr marL="652780" indent="-274955">
              <a:lnSpc>
                <a:spcPct val="100000"/>
              </a:lnSpc>
              <a:spcBef>
                <a:spcPts val="615"/>
              </a:spcBef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2600" spc="-165" dirty="0">
                <a:latin typeface="Microsoft Sans Serif"/>
                <a:cs typeface="Microsoft Sans Serif"/>
              </a:rPr>
              <a:t>Ext</a:t>
            </a:r>
            <a:r>
              <a:rPr sz="2600" spc="-135" dirty="0">
                <a:latin typeface="Microsoft Sans Serif"/>
                <a:cs typeface="Microsoft Sans Serif"/>
              </a:rPr>
              <a:t>r</a:t>
            </a:r>
            <a:r>
              <a:rPr sz="2600" spc="-95" dirty="0">
                <a:latin typeface="Microsoft Sans Serif"/>
                <a:cs typeface="Microsoft Sans Serif"/>
              </a:rPr>
              <a:t>acti</a:t>
            </a:r>
            <a:r>
              <a:rPr sz="2600" spc="-125" dirty="0">
                <a:latin typeface="Microsoft Sans Serif"/>
                <a:cs typeface="Microsoft Sans Serif"/>
              </a:rPr>
              <a:t>o</a:t>
            </a:r>
            <a:r>
              <a:rPr sz="2600" spc="-310" dirty="0">
                <a:latin typeface="Microsoft Sans Serif"/>
                <a:cs typeface="Microsoft Sans Serif"/>
              </a:rPr>
              <a:t>n</a:t>
            </a:r>
            <a:r>
              <a:rPr sz="2600" spc="-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of</a:t>
            </a:r>
            <a:r>
              <a:rPr sz="2600" spc="90" dirty="0">
                <a:latin typeface="Microsoft Sans Serif"/>
                <a:cs typeface="Microsoft Sans Serif"/>
              </a:rPr>
              <a:t> </a:t>
            </a:r>
            <a:r>
              <a:rPr sz="2600" spc="-185" dirty="0">
                <a:latin typeface="Microsoft Sans Serif"/>
                <a:cs typeface="Microsoft Sans Serif"/>
              </a:rPr>
              <a:t>connected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210" dirty="0">
                <a:latin typeface="Microsoft Sans Serif"/>
                <a:cs typeface="Microsoft Sans Serif"/>
              </a:rPr>
              <a:t>comp</a:t>
            </a:r>
            <a:r>
              <a:rPr sz="2600" spc="-185" dirty="0">
                <a:latin typeface="Microsoft Sans Serif"/>
                <a:cs typeface="Microsoft Sans Serif"/>
              </a:rPr>
              <a:t>o</a:t>
            </a:r>
            <a:r>
              <a:rPr sz="2600" spc="-245" dirty="0">
                <a:latin typeface="Microsoft Sans Serif"/>
                <a:cs typeface="Microsoft Sans Serif"/>
              </a:rPr>
              <a:t>nents</a:t>
            </a:r>
            <a:endParaRPr sz="2600" dirty="0">
              <a:latin typeface="Microsoft Sans Serif"/>
              <a:cs typeface="Microsoft Sans Serif"/>
            </a:endParaRPr>
          </a:p>
          <a:p>
            <a:pPr marL="652780" indent="-274955">
              <a:lnSpc>
                <a:spcPct val="100000"/>
              </a:lnSpc>
              <a:spcBef>
                <a:spcPts val="600"/>
              </a:spcBef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2600" spc="-145" dirty="0">
                <a:latin typeface="Microsoft Sans Serif"/>
                <a:cs typeface="Microsoft Sans Serif"/>
              </a:rPr>
              <a:t>Thinning/thickening</a:t>
            </a:r>
            <a:endParaRPr sz="2600" dirty="0">
              <a:latin typeface="Microsoft Sans Serif"/>
              <a:cs typeface="Microsoft Sans Serif"/>
            </a:endParaRPr>
          </a:p>
          <a:p>
            <a:pPr marL="652780" indent="-274955">
              <a:lnSpc>
                <a:spcPct val="100000"/>
              </a:lnSpc>
              <a:spcBef>
                <a:spcPts val="600"/>
              </a:spcBef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2600" spc="-160" dirty="0">
                <a:latin typeface="Microsoft Sans Serif"/>
                <a:cs typeface="Microsoft Sans Serif"/>
              </a:rPr>
              <a:t>Skeletonisation</a:t>
            </a:r>
            <a:endParaRPr sz="26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5641230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31901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5" dirty="0"/>
              <a:t>Bound</a:t>
            </a:r>
            <a:r>
              <a:rPr spc="-345" dirty="0"/>
              <a:t>a</a:t>
            </a:r>
            <a:r>
              <a:rPr spc="-254" dirty="0"/>
              <a:t>r</a:t>
            </a:r>
            <a:r>
              <a:rPr spc="-110" dirty="0"/>
              <a:t>y</a:t>
            </a:r>
            <a:r>
              <a:rPr spc="-70" dirty="0"/>
              <a:t> </a:t>
            </a:r>
            <a:r>
              <a:rPr spc="-425" dirty="0"/>
              <a:t>Ext</a:t>
            </a:r>
            <a:r>
              <a:rPr spc="-270" dirty="0"/>
              <a:t>r</a:t>
            </a:r>
            <a:r>
              <a:rPr spc="-320" dirty="0"/>
              <a:t>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37157"/>
            <a:ext cx="7997190" cy="45059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32740" marR="6350" indent="-320675" algn="just">
              <a:lnSpc>
                <a:spcPts val="2600"/>
              </a:lnSpc>
              <a:spcBef>
                <a:spcPts val="72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3375" algn="l"/>
              </a:tabLst>
            </a:pPr>
            <a:r>
              <a:rPr sz="2700" spc="-135" dirty="0">
                <a:latin typeface="Microsoft Sans Serif"/>
                <a:cs typeface="Microsoft Sans Serif"/>
              </a:rPr>
              <a:t>Extracting</a:t>
            </a:r>
            <a:r>
              <a:rPr sz="2700" spc="-130" dirty="0">
                <a:latin typeface="Microsoft Sans Serif"/>
                <a:cs typeface="Microsoft Sans Serif"/>
              </a:rPr>
              <a:t> </a:t>
            </a:r>
            <a:r>
              <a:rPr sz="2700" spc="-165" dirty="0">
                <a:latin typeface="Microsoft Sans Serif"/>
                <a:cs typeface="Microsoft Sans Serif"/>
              </a:rPr>
              <a:t>the</a:t>
            </a:r>
            <a:r>
              <a:rPr sz="2700" spc="-160" dirty="0">
                <a:latin typeface="Microsoft Sans Serif"/>
                <a:cs typeface="Microsoft Sans Serif"/>
              </a:rPr>
              <a:t> </a:t>
            </a:r>
            <a:r>
              <a:rPr sz="2700" spc="-105" dirty="0">
                <a:latin typeface="Microsoft Sans Serif"/>
                <a:cs typeface="Microsoft Sans Serif"/>
              </a:rPr>
              <a:t>boundary</a:t>
            </a:r>
            <a:r>
              <a:rPr sz="2700" spc="-100" dirty="0">
                <a:latin typeface="Microsoft Sans Serif"/>
                <a:cs typeface="Microsoft Sans Serif"/>
              </a:rPr>
              <a:t> </a:t>
            </a:r>
            <a:r>
              <a:rPr sz="2700" spc="-110" dirty="0">
                <a:latin typeface="Microsoft Sans Serif"/>
                <a:cs typeface="Microsoft Sans Serif"/>
              </a:rPr>
              <a:t>(or</a:t>
            </a:r>
            <a:r>
              <a:rPr sz="2700" spc="-105" dirty="0">
                <a:latin typeface="Microsoft Sans Serif"/>
                <a:cs typeface="Microsoft Sans Serif"/>
              </a:rPr>
              <a:t> </a:t>
            </a:r>
            <a:r>
              <a:rPr sz="2700" spc="-145" dirty="0">
                <a:latin typeface="Microsoft Sans Serif"/>
                <a:cs typeface="Microsoft Sans Serif"/>
              </a:rPr>
              <a:t>outline)</a:t>
            </a:r>
            <a:r>
              <a:rPr sz="2700" spc="425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of</a:t>
            </a:r>
            <a:r>
              <a:rPr sz="2700" spc="705" dirty="0">
                <a:latin typeface="Microsoft Sans Serif"/>
                <a:cs typeface="Microsoft Sans Serif"/>
              </a:rPr>
              <a:t> </a:t>
            </a:r>
            <a:r>
              <a:rPr sz="2700" spc="-170" dirty="0">
                <a:latin typeface="Microsoft Sans Serif"/>
                <a:cs typeface="Microsoft Sans Serif"/>
              </a:rPr>
              <a:t>an</a:t>
            </a:r>
            <a:r>
              <a:rPr sz="2700" spc="380" dirty="0">
                <a:latin typeface="Microsoft Sans Serif"/>
                <a:cs typeface="Microsoft Sans Serif"/>
              </a:rPr>
              <a:t> </a:t>
            </a:r>
            <a:r>
              <a:rPr sz="2700" spc="-114" dirty="0">
                <a:latin typeface="Microsoft Sans Serif"/>
                <a:cs typeface="Microsoft Sans Serif"/>
              </a:rPr>
              <a:t>object</a:t>
            </a:r>
            <a:r>
              <a:rPr sz="2700" spc="484" dirty="0">
                <a:latin typeface="Microsoft Sans Serif"/>
                <a:cs typeface="Microsoft Sans Serif"/>
              </a:rPr>
              <a:t> </a:t>
            </a:r>
            <a:r>
              <a:rPr sz="2700" spc="-245" dirty="0">
                <a:latin typeface="Microsoft Sans Serif"/>
                <a:cs typeface="Microsoft Sans Serif"/>
              </a:rPr>
              <a:t>is </a:t>
            </a:r>
            <a:r>
              <a:rPr sz="2700" spc="-240" dirty="0">
                <a:latin typeface="Microsoft Sans Serif"/>
                <a:cs typeface="Microsoft Sans Serif"/>
              </a:rPr>
              <a:t> </a:t>
            </a:r>
            <a:r>
              <a:rPr sz="2700" spc="-100" dirty="0">
                <a:latin typeface="Microsoft Sans Serif"/>
                <a:cs typeface="Microsoft Sans Serif"/>
              </a:rPr>
              <a:t>often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14" dirty="0">
                <a:latin typeface="Microsoft Sans Serif"/>
                <a:cs typeface="Microsoft Sans Serif"/>
              </a:rPr>
              <a:t>extremely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85" dirty="0">
                <a:latin typeface="Microsoft Sans Serif"/>
                <a:cs typeface="Microsoft Sans Serif"/>
              </a:rPr>
              <a:t>useful.</a:t>
            </a:r>
            <a:endParaRPr sz="2700" dirty="0">
              <a:latin typeface="Microsoft Sans Serif"/>
              <a:cs typeface="Microsoft Sans Serif"/>
            </a:endParaRPr>
          </a:p>
          <a:p>
            <a:pPr marL="332740" marR="5080" indent="-320675" algn="just">
              <a:lnSpc>
                <a:spcPct val="80000"/>
              </a:lnSpc>
              <a:spcBef>
                <a:spcPts val="71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3375" algn="l"/>
              </a:tabLst>
            </a:pPr>
            <a:r>
              <a:rPr sz="2700" spc="-315" dirty="0">
                <a:latin typeface="Microsoft Sans Serif"/>
                <a:cs typeface="Microsoft Sans Serif"/>
              </a:rPr>
              <a:t>Th</a:t>
            </a:r>
            <a:r>
              <a:rPr sz="2700" spc="-305" dirty="0">
                <a:latin typeface="Microsoft Sans Serif"/>
                <a:cs typeface="Microsoft Sans Serif"/>
              </a:rPr>
              <a:t>e</a:t>
            </a:r>
            <a:r>
              <a:rPr sz="2700" spc="125" dirty="0">
                <a:latin typeface="Microsoft Sans Serif"/>
                <a:cs typeface="Microsoft Sans Serif"/>
              </a:rPr>
              <a:t> </a:t>
            </a:r>
            <a:r>
              <a:rPr sz="2700" spc="-165" dirty="0">
                <a:latin typeface="Microsoft Sans Serif"/>
                <a:cs typeface="Microsoft Sans Serif"/>
              </a:rPr>
              <a:t>bo</a:t>
            </a:r>
            <a:r>
              <a:rPr sz="2700" spc="-160" dirty="0">
                <a:latin typeface="Microsoft Sans Serif"/>
                <a:cs typeface="Microsoft Sans Serif"/>
              </a:rPr>
              <a:t>u</a:t>
            </a:r>
            <a:r>
              <a:rPr sz="2700" spc="-170" dirty="0">
                <a:latin typeface="Microsoft Sans Serif"/>
                <a:cs typeface="Microsoft Sans Serif"/>
              </a:rPr>
              <a:t>n</a:t>
            </a:r>
            <a:r>
              <a:rPr sz="2700" spc="-180" dirty="0">
                <a:latin typeface="Microsoft Sans Serif"/>
                <a:cs typeface="Microsoft Sans Serif"/>
              </a:rPr>
              <a:t>d</a:t>
            </a:r>
            <a:r>
              <a:rPr sz="2700" spc="-5" dirty="0">
                <a:latin typeface="Microsoft Sans Serif"/>
                <a:cs typeface="Microsoft Sans Serif"/>
              </a:rPr>
              <a:t>ary</a:t>
            </a:r>
            <a:r>
              <a:rPr sz="2700" spc="130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o</a:t>
            </a:r>
            <a:r>
              <a:rPr sz="2700" spc="-5" dirty="0">
                <a:latin typeface="Microsoft Sans Serif"/>
                <a:cs typeface="Microsoft Sans Serif"/>
              </a:rPr>
              <a:t>f</a:t>
            </a:r>
            <a:r>
              <a:rPr sz="2700" spc="204" dirty="0">
                <a:latin typeface="Microsoft Sans Serif"/>
                <a:cs typeface="Microsoft Sans Serif"/>
              </a:rPr>
              <a:t> </a:t>
            </a:r>
            <a:r>
              <a:rPr sz="2700" spc="-15" dirty="0">
                <a:latin typeface="Microsoft Sans Serif"/>
                <a:cs typeface="Microsoft Sans Serif"/>
              </a:rPr>
              <a:t>a</a:t>
            </a:r>
            <a:r>
              <a:rPr sz="2700" spc="120" dirty="0">
                <a:latin typeface="Microsoft Sans Serif"/>
                <a:cs typeface="Microsoft Sans Serif"/>
              </a:rPr>
              <a:t> </a:t>
            </a:r>
            <a:r>
              <a:rPr sz="2700" spc="-210" dirty="0">
                <a:latin typeface="Microsoft Sans Serif"/>
                <a:cs typeface="Microsoft Sans Serif"/>
              </a:rPr>
              <a:t>set</a:t>
            </a:r>
            <a:r>
              <a:rPr sz="2700" spc="130" dirty="0">
                <a:latin typeface="Microsoft Sans Serif"/>
                <a:cs typeface="Microsoft Sans Serif"/>
              </a:rPr>
              <a:t> </a:t>
            </a:r>
            <a:r>
              <a:rPr sz="2700" spc="-175" dirty="0">
                <a:latin typeface="Microsoft Sans Serif"/>
                <a:cs typeface="Microsoft Sans Serif"/>
              </a:rPr>
              <a:t>A</a:t>
            </a:r>
            <a:r>
              <a:rPr sz="2700" spc="120" dirty="0">
                <a:latin typeface="Microsoft Sans Serif"/>
                <a:cs typeface="Microsoft Sans Serif"/>
              </a:rPr>
              <a:t> </a:t>
            </a:r>
            <a:r>
              <a:rPr sz="2700" spc="-155" dirty="0">
                <a:latin typeface="Microsoft Sans Serif"/>
                <a:cs typeface="Microsoft Sans Serif"/>
              </a:rPr>
              <a:t>i</a:t>
            </a:r>
            <a:r>
              <a:rPr sz="2700" spc="-330" dirty="0">
                <a:latin typeface="Microsoft Sans Serif"/>
                <a:cs typeface="Microsoft Sans Serif"/>
              </a:rPr>
              <a:t>s</a:t>
            </a:r>
            <a:r>
              <a:rPr sz="2700" spc="120" dirty="0">
                <a:latin typeface="Microsoft Sans Serif"/>
                <a:cs typeface="Microsoft Sans Serif"/>
              </a:rPr>
              <a:t> </a:t>
            </a:r>
            <a:r>
              <a:rPr sz="2700" spc="-75" dirty="0">
                <a:latin typeface="Microsoft Sans Serif"/>
                <a:cs typeface="Microsoft Sans Serif"/>
              </a:rPr>
              <a:t>ob</a:t>
            </a:r>
            <a:r>
              <a:rPr sz="2700" spc="-30" dirty="0">
                <a:latin typeface="Microsoft Sans Serif"/>
                <a:cs typeface="Microsoft Sans Serif"/>
              </a:rPr>
              <a:t>t</a:t>
            </a:r>
            <a:r>
              <a:rPr sz="2700" spc="-105" dirty="0">
                <a:latin typeface="Microsoft Sans Serif"/>
                <a:cs typeface="Microsoft Sans Serif"/>
              </a:rPr>
              <a:t>ained</a:t>
            </a:r>
            <a:r>
              <a:rPr sz="2700" spc="125" dirty="0">
                <a:latin typeface="Microsoft Sans Serif"/>
                <a:cs typeface="Microsoft Sans Serif"/>
              </a:rPr>
              <a:t> </a:t>
            </a:r>
            <a:r>
              <a:rPr sz="2700" spc="-145" dirty="0">
                <a:latin typeface="Microsoft Sans Serif"/>
                <a:cs typeface="Microsoft Sans Serif"/>
              </a:rPr>
              <a:t>b</a:t>
            </a:r>
            <a:r>
              <a:rPr sz="2700" spc="-10" dirty="0">
                <a:latin typeface="Microsoft Sans Serif"/>
                <a:cs typeface="Microsoft Sans Serif"/>
              </a:rPr>
              <a:t>y</a:t>
            </a:r>
            <a:r>
              <a:rPr sz="2700" spc="130" dirty="0">
                <a:latin typeface="Microsoft Sans Serif"/>
                <a:cs typeface="Microsoft Sans Serif"/>
              </a:rPr>
              <a:t> </a:t>
            </a:r>
            <a:r>
              <a:rPr sz="2700" spc="-70" dirty="0">
                <a:latin typeface="Microsoft Sans Serif"/>
                <a:cs typeface="Microsoft Sans Serif"/>
              </a:rPr>
              <a:t>first</a:t>
            </a:r>
            <a:r>
              <a:rPr sz="2700" spc="120" dirty="0">
                <a:latin typeface="Microsoft Sans Serif"/>
                <a:cs typeface="Microsoft Sans Serif"/>
              </a:rPr>
              <a:t> </a:t>
            </a:r>
            <a:r>
              <a:rPr sz="2700" b="1" spc="-24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700" b="1" spc="-17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700" b="1" spc="-185" dirty="0">
                <a:solidFill>
                  <a:srgbClr val="C00000"/>
                </a:solidFill>
                <a:latin typeface="Arial"/>
                <a:cs typeface="Arial"/>
              </a:rPr>
              <a:t>oding</a:t>
            </a:r>
            <a:r>
              <a:rPr sz="2700" b="1" spc="11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b="1" spc="-55" dirty="0">
                <a:solidFill>
                  <a:srgbClr val="C00000"/>
                </a:solidFill>
                <a:latin typeface="Arial"/>
                <a:cs typeface="Arial"/>
              </a:rPr>
              <a:t>A  </a:t>
            </a:r>
            <a:r>
              <a:rPr sz="2700" spc="-75" dirty="0">
                <a:latin typeface="Microsoft Sans Serif"/>
                <a:cs typeface="Microsoft Sans Serif"/>
              </a:rPr>
              <a:t>by</a:t>
            </a:r>
            <a:r>
              <a:rPr sz="2700" spc="-70" dirty="0">
                <a:latin typeface="Microsoft Sans Serif"/>
                <a:cs typeface="Microsoft Sans Serif"/>
              </a:rPr>
              <a:t> </a:t>
            </a:r>
            <a:r>
              <a:rPr sz="2700" spc="-160" dirty="0">
                <a:latin typeface="Microsoft Sans Serif"/>
                <a:cs typeface="Microsoft Sans Serif"/>
              </a:rPr>
              <a:t>structuring</a:t>
            </a:r>
            <a:r>
              <a:rPr sz="2700" spc="-155" dirty="0">
                <a:latin typeface="Microsoft Sans Serif"/>
                <a:cs typeface="Microsoft Sans Serif"/>
              </a:rPr>
              <a:t> </a:t>
            </a:r>
            <a:r>
              <a:rPr sz="2700" spc="-180" dirty="0">
                <a:latin typeface="Microsoft Sans Serif"/>
                <a:cs typeface="Microsoft Sans Serif"/>
              </a:rPr>
              <a:t>element</a:t>
            </a:r>
            <a:r>
              <a:rPr sz="2700" spc="-175" dirty="0">
                <a:latin typeface="Microsoft Sans Serif"/>
                <a:cs typeface="Microsoft Sans Serif"/>
              </a:rPr>
              <a:t> </a:t>
            </a:r>
            <a:r>
              <a:rPr sz="2700" spc="-455" dirty="0">
                <a:latin typeface="Microsoft Sans Serif"/>
                <a:cs typeface="Microsoft Sans Serif"/>
              </a:rPr>
              <a:t>B</a:t>
            </a:r>
            <a:r>
              <a:rPr sz="2700" spc="-450" dirty="0">
                <a:latin typeface="Microsoft Sans Serif"/>
                <a:cs typeface="Microsoft Sans Serif"/>
              </a:rPr>
              <a:t> </a:t>
            </a:r>
            <a:r>
              <a:rPr sz="2700" spc="-114" dirty="0">
                <a:latin typeface="Microsoft Sans Serif"/>
                <a:cs typeface="Microsoft Sans Serif"/>
              </a:rPr>
              <a:t>and</a:t>
            </a:r>
            <a:r>
              <a:rPr sz="2700" spc="490" dirty="0">
                <a:latin typeface="Microsoft Sans Serif"/>
                <a:cs typeface="Microsoft Sans Serif"/>
              </a:rPr>
              <a:t> </a:t>
            </a:r>
            <a:r>
              <a:rPr sz="2700" spc="-204" dirty="0">
                <a:latin typeface="Microsoft Sans Serif"/>
                <a:cs typeface="Microsoft Sans Serif"/>
              </a:rPr>
              <a:t>then</a:t>
            </a:r>
            <a:r>
              <a:rPr sz="2700" spc="-200" dirty="0">
                <a:latin typeface="Microsoft Sans Serif"/>
                <a:cs typeface="Microsoft Sans Serif"/>
              </a:rPr>
              <a:t> </a:t>
            </a:r>
            <a:r>
              <a:rPr sz="2700" spc="-95" dirty="0">
                <a:latin typeface="Microsoft Sans Serif"/>
                <a:cs typeface="Microsoft Sans Serif"/>
              </a:rPr>
              <a:t>taking</a:t>
            </a:r>
            <a:r>
              <a:rPr sz="2700" spc="-90" dirty="0">
                <a:latin typeface="Microsoft Sans Serif"/>
                <a:cs typeface="Microsoft Sans Serif"/>
              </a:rPr>
              <a:t> </a:t>
            </a:r>
            <a:r>
              <a:rPr sz="2700" spc="-165" dirty="0">
                <a:latin typeface="Microsoft Sans Serif"/>
                <a:cs typeface="Microsoft Sans Serif"/>
              </a:rPr>
              <a:t>the</a:t>
            </a:r>
            <a:r>
              <a:rPr sz="2700" spc="390" dirty="0">
                <a:latin typeface="Microsoft Sans Serif"/>
                <a:cs typeface="Microsoft Sans Serif"/>
              </a:rPr>
              <a:t> </a:t>
            </a:r>
            <a:r>
              <a:rPr sz="2700" b="1" spc="-254" dirty="0">
                <a:solidFill>
                  <a:srgbClr val="C00000"/>
                </a:solidFill>
                <a:latin typeface="Arial"/>
                <a:cs typeface="Arial"/>
              </a:rPr>
              <a:t>set </a:t>
            </a:r>
            <a:r>
              <a:rPr sz="2700" b="1" spc="-2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b="1" spc="-175" dirty="0">
                <a:solidFill>
                  <a:srgbClr val="C00000"/>
                </a:solidFill>
                <a:latin typeface="Arial"/>
                <a:cs typeface="Arial"/>
              </a:rPr>
              <a:t>difference</a:t>
            </a:r>
            <a:r>
              <a:rPr sz="27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b="1" spc="-140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2700" b="1" spc="1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b="1" spc="-9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7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spc="-114" dirty="0">
                <a:latin typeface="Microsoft Sans Serif"/>
                <a:cs typeface="Microsoft Sans Serif"/>
              </a:rPr>
              <a:t>and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spc="-145" dirty="0">
                <a:latin typeface="Microsoft Sans Serif"/>
                <a:cs typeface="Microsoft Sans Serif"/>
              </a:rPr>
              <a:t>it’s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85" dirty="0">
                <a:latin typeface="Microsoft Sans Serif"/>
                <a:cs typeface="Microsoft Sans Serif"/>
              </a:rPr>
              <a:t>erosion.</a:t>
            </a:r>
            <a:endParaRPr sz="2700" dirty="0">
              <a:latin typeface="Microsoft Sans Serif"/>
              <a:cs typeface="Microsoft Sans Serif"/>
            </a:endParaRPr>
          </a:p>
          <a:p>
            <a:pPr marL="332740" marR="5715" indent="-320675" algn="just">
              <a:lnSpc>
                <a:spcPct val="80000"/>
              </a:lnSpc>
              <a:spcBef>
                <a:spcPts val="71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3375" algn="l"/>
              </a:tabLst>
            </a:pPr>
            <a:r>
              <a:rPr sz="2700" spc="-310" dirty="0">
                <a:latin typeface="Microsoft Sans Serif"/>
                <a:cs typeface="Microsoft Sans Serif"/>
              </a:rPr>
              <a:t>The</a:t>
            </a:r>
            <a:r>
              <a:rPr sz="2700" spc="-305" dirty="0">
                <a:latin typeface="Microsoft Sans Serif"/>
                <a:cs typeface="Microsoft Sans Serif"/>
              </a:rPr>
              <a:t> </a:t>
            </a:r>
            <a:r>
              <a:rPr sz="2700" spc="-150" dirty="0">
                <a:latin typeface="Microsoft Sans Serif"/>
                <a:cs typeface="Microsoft Sans Serif"/>
              </a:rPr>
              <a:t>resultant </a:t>
            </a:r>
            <a:r>
              <a:rPr sz="2700" spc="-145" dirty="0">
                <a:latin typeface="Microsoft Sans Serif"/>
                <a:cs typeface="Microsoft Sans Serif"/>
              </a:rPr>
              <a:t>image </a:t>
            </a:r>
            <a:r>
              <a:rPr sz="2700" spc="-10" dirty="0">
                <a:latin typeface="Microsoft Sans Serif"/>
                <a:cs typeface="Microsoft Sans Serif"/>
              </a:rPr>
              <a:t>after </a:t>
            </a:r>
            <a:r>
              <a:rPr sz="2700" spc="-140" dirty="0">
                <a:latin typeface="Microsoft Sans Serif"/>
                <a:cs typeface="Microsoft Sans Serif"/>
              </a:rPr>
              <a:t>subtracting </a:t>
            </a:r>
            <a:r>
              <a:rPr sz="2700" spc="-165" dirty="0">
                <a:latin typeface="Microsoft Sans Serif"/>
                <a:cs typeface="Microsoft Sans Serif"/>
              </a:rPr>
              <a:t>the </a:t>
            </a:r>
            <a:r>
              <a:rPr sz="2700" spc="-90" dirty="0">
                <a:latin typeface="Microsoft Sans Serif"/>
                <a:cs typeface="Microsoft Sans Serif"/>
              </a:rPr>
              <a:t>eroded </a:t>
            </a:r>
            <a:r>
              <a:rPr sz="2700" spc="-150" dirty="0">
                <a:latin typeface="Microsoft Sans Serif"/>
                <a:cs typeface="Microsoft Sans Serif"/>
              </a:rPr>
              <a:t>image </a:t>
            </a:r>
            <a:r>
              <a:rPr sz="2700" spc="-145" dirty="0">
                <a:latin typeface="Microsoft Sans Serif"/>
                <a:cs typeface="Microsoft Sans Serif"/>
              </a:rPr>
              <a:t> </a:t>
            </a:r>
            <a:r>
              <a:rPr sz="2700" spc="-130" dirty="0">
                <a:latin typeface="Microsoft Sans Serif"/>
                <a:cs typeface="Microsoft Sans Serif"/>
              </a:rPr>
              <a:t>from </a:t>
            </a:r>
            <a:r>
              <a:rPr sz="2700" spc="-165" dirty="0">
                <a:latin typeface="Microsoft Sans Serif"/>
                <a:cs typeface="Microsoft Sans Serif"/>
              </a:rPr>
              <a:t>the </a:t>
            </a:r>
            <a:r>
              <a:rPr sz="2700" spc="-75" dirty="0">
                <a:latin typeface="Microsoft Sans Serif"/>
                <a:cs typeface="Microsoft Sans Serif"/>
              </a:rPr>
              <a:t>original </a:t>
            </a:r>
            <a:r>
              <a:rPr sz="2700" spc="-145" dirty="0">
                <a:latin typeface="Microsoft Sans Serif"/>
                <a:cs typeface="Microsoft Sans Serif"/>
              </a:rPr>
              <a:t>image </a:t>
            </a:r>
            <a:r>
              <a:rPr sz="2700" spc="-265" dirty="0">
                <a:latin typeface="Microsoft Sans Serif"/>
                <a:cs typeface="Microsoft Sans Serif"/>
              </a:rPr>
              <a:t>has </a:t>
            </a:r>
            <a:r>
              <a:rPr sz="2700" spc="-165" dirty="0">
                <a:latin typeface="Microsoft Sans Serif"/>
                <a:cs typeface="Microsoft Sans Serif"/>
              </a:rPr>
              <a:t>the </a:t>
            </a:r>
            <a:r>
              <a:rPr sz="2700" spc="-105" dirty="0">
                <a:latin typeface="Microsoft Sans Serif"/>
                <a:cs typeface="Microsoft Sans Serif"/>
              </a:rPr>
              <a:t>boundary </a:t>
            </a:r>
            <a:r>
              <a:rPr sz="2700" dirty="0">
                <a:latin typeface="Microsoft Sans Serif"/>
                <a:cs typeface="Microsoft Sans Serif"/>
              </a:rPr>
              <a:t>of </a:t>
            </a:r>
            <a:r>
              <a:rPr sz="2700" spc="-165" dirty="0">
                <a:latin typeface="Microsoft Sans Serif"/>
                <a:cs typeface="Microsoft Sans Serif"/>
              </a:rPr>
              <a:t>the </a:t>
            </a:r>
            <a:r>
              <a:rPr sz="2700" spc="-160" dirty="0">
                <a:latin typeface="Microsoft Sans Serif"/>
                <a:cs typeface="Microsoft Sans Serif"/>
              </a:rPr>
              <a:t>objects </a:t>
            </a:r>
            <a:r>
              <a:rPr sz="2700" spc="-155" dirty="0">
                <a:latin typeface="Microsoft Sans Serif"/>
                <a:cs typeface="Microsoft Sans Serif"/>
              </a:rPr>
              <a:t> </a:t>
            </a:r>
            <a:r>
              <a:rPr sz="2700" spc="-95" dirty="0">
                <a:latin typeface="Microsoft Sans Serif"/>
                <a:cs typeface="Microsoft Sans Serif"/>
              </a:rPr>
              <a:t>extracted.</a:t>
            </a:r>
            <a:r>
              <a:rPr sz="2700" spc="-90" dirty="0">
                <a:latin typeface="Microsoft Sans Serif"/>
                <a:cs typeface="Microsoft Sans Serif"/>
              </a:rPr>
              <a:t> </a:t>
            </a:r>
            <a:r>
              <a:rPr sz="2700" spc="-310" dirty="0">
                <a:latin typeface="Microsoft Sans Serif"/>
                <a:cs typeface="Microsoft Sans Serif"/>
              </a:rPr>
              <a:t>The</a:t>
            </a:r>
            <a:r>
              <a:rPr sz="2700" spc="-305" dirty="0">
                <a:latin typeface="Microsoft Sans Serif"/>
                <a:cs typeface="Microsoft Sans Serif"/>
              </a:rPr>
              <a:t> </a:t>
            </a:r>
            <a:r>
              <a:rPr sz="2700" spc="-240" dirty="0">
                <a:latin typeface="Microsoft Sans Serif"/>
                <a:cs typeface="Microsoft Sans Serif"/>
              </a:rPr>
              <a:t>thickness</a:t>
            </a:r>
            <a:r>
              <a:rPr sz="2700" spc="-235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of </a:t>
            </a:r>
            <a:r>
              <a:rPr sz="2700" spc="-165" dirty="0">
                <a:latin typeface="Microsoft Sans Serif"/>
                <a:cs typeface="Microsoft Sans Serif"/>
              </a:rPr>
              <a:t>the</a:t>
            </a:r>
            <a:r>
              <a:rPr sz="2700" spc="385" dirty="0">
                <a:latin typeface="Microsoft Sans Serif"/>
                <a:cs typeface="Microsoft Sans Serif"/>
              </a:rPr>
              <a:t> </a:t>
            </a:r>
            <a:r>
              <a:rPr sz="2700" spc="-105" dirty="0">
                <a:latin typeface="Microsoft Sans Serif"/>
                <a:cs typeface="Microsoft Sans Serif"/>
              </a:rPr>
              <a:t>boundary</a:t>
            </a:r>
            <a:r>
              <a:rPr sz="2700" spc="505" dirty="0">
                <a:latin typeface="Microsoft Sans Serif"/>
                <a:cs typeface="Microsoft Sans Serif"/>
              </a:rPr>
              <a:t> </a:t>
            </a:r>
            <a:r>
              <a:rPr sz="2700" spc="-160" dirty="0">
                <a:latin typeface="Microsoft Sans Serif"/>
                <a:cs typeface="Microsoft Sans Serif"/>
              </a:rPr>
              <a:t>depends</a:t>
            </a:r>
            <a:r>
              <a:rPr sz="2700" spc="400" dirty="0">
                <a:latin typeface="Microsoft Sans Serif"/>
                <a:cs typeface="Microsoft Sans Serif"/>
              </a:rPr>
              <a:t> </a:t>
            </a:r>
            <a:r>
              <a:rPr sz="2700" spc="-235" dirty="0">
                <a:latin typeface="Microsoft Sans Serif"/>
                <a:cs typeface="Microsoft Sans Serif"/>
              </a:rPr>
              <a:t>on </a:t>
            </a:r>
            <a:r>
              <a:rPr sz="2700" spc="-229" dirty="0">
                <a:latin typeface="Microsoft Sans Serif"/>
                <a:cs typeface="Microsoft Sans Serif"/>
              </a:rPr>
              <a:t> </a:t>
            </a:r>
            <a:r>
              <a:rPr sz="2700" spc="-165" dirty="0">
                <a:latin typeface="Microsoft Sans Serif"/>
                <a:cs typeface="Microsoft Sans Serif"/>
              </a:rPr>
              <a:t>the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200" dirty="0">
                <a:latin typeface="Microsoft Sans Serif"/>
                <a:cs typeface="Microsoft Sans Serif"/>
              </a:rPr>
              <a:t>size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of</a:t>
            </a:r>
            <a:r>
              <a:rPr sz="2700" spc="110" dirty="0">
                <a:latin typeface="Microsoft Sans Serif"/>
                <a:cs typeface="Microsoft Sans Serif"/>
              </a:rPr>
              <a:t> </a:t>
            </a:r>
            <a:r>
              <a:rPr sz="2700" spc="-165" dirty="0">
                <a:latin typeface="Microsoft Sans Serif"/>
                <a:cs typeface="Microsoft Sans Serif"/>
              </a:rPr>
              <a:t>the</a:t>
            </a:r>
            <a:r>
              <a:rPr sz="2700" spc="40" dirty="0">
                <a:latin typeface="Microsoft Sans Serif"/>
                <a:cs typeface="Microsoft Sans Serif"/>
              </a:rPr>
              <a:t> </a:t>
            </a:r>
            <a:r>
              <a:rPr sz="2700" spc="-160" dirty="0">
                <a:latin typeface="Microsoft Sans Serif"/>
                <a:cs typeface="Microsoft Sans Serif"/>
              </a:rPr>
              <a:t>structuring</a:t>
            </a:r>
            <a:r>
              <a:rPr sz="2700" spc="55" dirty="0">
                <a:latin typeface="Microsoft Sans Serif"/>
                <a:cs typeface="Microsoft Sans Serif"/>
              </a:rPr>
              <a:t> </a:t>
            </a:r>
            <a:r>
              <a:rPr sz="2700" spc="-180" dirty="0">
                <a:latin typeface="Microsoft Sans Serif"/>
                <a:cs typeface="Microsoft Sans Serif"/>
              </a:rPr>
              <a:t>element.</a:t>
            </a:r>
            <a:endParaRPr sz="27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9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700" spc="-415" dirty="0">
                <a:latin typeface="Microsoft Sans Serif"/>
                <a:cs typeface="Microsoft Sans Serif"/>
              </a:rPr>
              <a:t>T</a:t>
            </a:r>
            <a:r>
              <a:rPr sz="2700" spc="-370" dirty="0">
                <a:latin typeface="Microsoft Sans Serif"/>
                <a:cs typeface="Microsoft Sans Serif"/>
              </a:rPr>
              <a:t>h</a:t>
            </a:r>
            <a:r>
              <a:rPr sz="2700" spc="-155" dirty="0">
                <a:latin typeface="Microsoft Sans Serif"/>
                <a:cs typeface="Microsoft Sans Serif"/>
              </a:rPr>
              <a:t>e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85" dirty="0">
                <a:latin typeface="Microsoft Sans Serif"/>
                <a:cs typeface="Microsoft Sans Serif"/>
              </a:rPr>
              <a:t>b</a:t>
            </a:r>
            <a:r>
              <a:rPr sz="2700" spc="-80" dirty="0">
                <a:latin typeface="Microsoft Sans Serif"/>
                <a:cs typeface="Microsoft Sans Serif"/>
              </a:rPr>
              <a:t>o</a:t>
            </a:r>
            <a:r>
              <a:rPr sz="2700" spc="-320" dirty="0">
                <a:latin typeface="Microsoft Sans Serif"/>
                <a:cs typeface="Microsoft Sans Serif"/>
              </a:rPr>
              <a:t>u</a:t>
            </a:r>
            <a:r>
              <a:rPr sz="2700" spc="-315" dirty="0">
                <a:latin typeface="Microsoft Sans Serif"/>
                <a:cs typeface="Microsoft Sans Serif"/>
              </a:rPr>
              <a:t>n</a:t>
            </a:r>
            <a:r>
              <a:rPr sz="2700" spc="-10" dirty="0">
                <a:latin typeface="Microsoft Sans Serif"/>
                <a:cs typeface="Microsoft Sans Serif"/>
              </a:rPr>
              <a:t>dary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215" dirty="0">
                <a:latin typeface="Microsoft Sans Serif"/>
                <a:cs typeface="Microsoft Sans Serif"/>
              </a:rPr>
              <a:t>can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85" dirty="0">
                <a:latin typeface="Microsoft Sans Serif"/>
                <a:cs typeface="Microsoft Sans Serif"/>
              </a:rPr>
              <a:t>be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65" dirty="0">
                <a:latin typeface="Microsoft Sans Serif"/>
                <a:cs typeface="Microsoft Sans Serif"/>
              </a:rPr>
              <a:t>gi</a:t>
            </a:r>
            <a:r>
              <a:rPr sz="2700" spc="-130" dirty="0">
                <a:latin typeface="Microsoft Sans Serif"/>
                <a:cs typeface="Microsoft Sans Serif"/>
              </a:rPr>
              <a:t>v</a:t>
            </a:r>
            <a:r>
              <a:rPr sz="2700" spc="-240" dirty="0">
                <a:latin typeface="Microsoft Sans Serif"/>
                <a:cs typeface="Microsoft Sans Serif"/>
              </a:rPr>
              <a:t>en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-160" dirty="0">
                <a:latin typeface="Microsoft Sans Serif"/>
                <a:cs typeface="Microsoft Sans Serif"/>
              </a:rPr>
              <a:t>simply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235" dirty="0">
                <a:latin typeface="Microsoft Sans Serif"/>
                <a:cs typeface="Microsoft Sans Serif"/>
              </a:rPr>
              <a:t>as</a:t>
            </a:r>
            <a:endParaRPr sz="2700" dirty="0">
              <a:latin typeface="Microsoft Sans Serif"/>
              <a:cs typeface="Microsoft Sans Serif"/>
            </a:endParaRPr>
          </a:p>
          <a:p>
            <a:pPr marR="40005" algn="ctr">
              <a:lnSpc>
                <a:spcPct val="100000"/>
              </a:lnSpc>
              <a:spcBef>
                <a:spcPts val="75"/>
              </a:spcBef>
            </a:pPr>
            <a:r>
              <a:rPr sz="2700" i="1" spc="-10" dirty="0">
                <a:latin typeface="Times New Roman"/>
                <a:cs typeface="Times New Roman"/>
              </a:rPr>
              <a:t>β(A)</a:t>
            </a:r>
            <a:r>
              <a:rPr sz="2700" i="1" spc="1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=</a:t>
            </a:r>
            <a:r>
              <a:rPr sz="2700" i="1" spc="-6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A</a:t>
            </a:r>
            <a:r>
              <a:rPr sz="2700" i="1" spc="-6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–</a:t>
            </a:r>
            <a:r>
              <a:rPr sz="2700" i="1" spc="-15" dirty="0">
                <a:latin typeface="Times New Roman"/>
                <a:cs typeface="Times New Roman"/>
              </a:rPr>
              <a:t> </a:t>
            </a:r>
            <a:r>
              <a:rPr sz="2700" i="1" spc="-35" dirty="0">
                <a:latin typeface="Times New Roman"/>
                <a:cs typeface="Times New Roman"/>
              </a:rPr>
              <a:t>(A</a:t>
            </a:r>
            <a:r>
              <a:rPr sz="2000" spc="-35" dirty="0">
                <a:latin typeface="Webdings"/>
                <a:cs typeface="Webdings"/>
              </a:rPr>
              <a:t></a:t>
            </a:r>
            <a:r>
              <a:rPr sz="2700" i="1" spc="-35" dirty="0">
                <a:latin typeface="Times New Roman"/>
                <a:cs typeface="Times New Roman"/>
              </a:rPr>
              <a:t>B)</a:t>
            </a:r>
            <a:endParaRPr sz="27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95225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761441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5" dirty="0"/>
              <a:t>Bound</a:t>
            </a:r>
            <a:r>
              <a:rPr spc="-345" dirty="0"/>
              <a:t>a</a:t>
            </a:r>
            <a:r>
              <a:rPr spc="-254" dirty="0"/>
              <a:t>r</a:t>
            </a:r>
            <a:r>
              <a:rPr spc="-110" dirty="0"/>
              <a:t>y</a:t>
            </a:r>
            <a:r>
              <a:rPr spc="-70" dirty="0"/>
              <a:t> </a:t>
            </a:r>
            <a:r>
              <a:rPr spc="-425" dirty="0"/>
              <a:t>Ext</a:t>
            </a:r>
            <a:r>
              <a:rPr spc="-270" dirty="0"/>
              <a:t>r</a:t>
            </a:r>
            <a:r>
              <a:rPr spc="-320" dirty="0"/>
              <a:t>action</a:t>
            </a:r>
            <a:r>
              <a:rPr spc="-70" dirty="0"/>
              <a:t> </a:t>
            </a:r>
            <a:r>
              <a:rPr spc="-365" dirty="0"/>
              <a:t>Ex</a:t>
            </a:r>
            <a:r>
              <a:rPr spc="-330" dirty="0"/>
              <a:t>a</a:t>
            </a:r>
            <a:r>
              <a:rPr spc="-300" dirty="0"/>
              <a:t>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742" y="1824493"/>
            <a:ext cx="5918420" cy="17401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2340" y="3981770"/>
            <a:ext cx="2928206" cy="1796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8303" y="4033604"/>
            <a:ext cx="2861534" cy="185381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185028" y="6022314"/>
            <a:ext cx="230759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b="1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β</a:t>
            </a:r>
            <a:r>
              <a:rPr sz="2400" b="1" i="1" dirty="0">
                <a:solidFill>
                  <a:srgbClr val="C00000"/>
                </a:solidFill>
                <a:latin typeface="Times New Roman"/>
                <a:cs typeface="Times New Roman"/>
              </a:rPr>
              <a:t>(A) =</a:t>
            </a:r>
            <a:r>
              <a:rPr sz="2400" b="1" i="1" spc="-1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400" b="1" i="1" spc="-1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Times New Roman"/>
                <a:cs typeface="Times New Roman"/>
              </a:rPr>
              <a:t>– (</a:t>
            </a:r>
            <a:r>
              <a:rPr sz="24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500" spc="-90" dirty="0">
                <a:solidFill>
                  <a:srgbClr val="C00000"/>
                </a:solidFill>
                <a:latin typeface="Webdings"/>
                <a:cs typeface="Webdings"/>
              </a:rPr>
              <a:t></a:t>
            </a:r>
            <a:r>
              <a:rPr sz="24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B)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66099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8" y="0"/>
                </a:moveTo>
                <a:lnTo>
                  <a:pt x="0" y="0"/>
                </a:lnTo>
                <a:lnTo>
                  <a:pt x="0" y="228600"/>
                </a:lnTo>
                <a:lnTo>
                  <a:pt x="8552688" y="228600"/>
                </a:lnTo>
                <a:lnTo>
                  <a:pt x="8552688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1387" y="344170"/>
            <a:ext cx="68954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405" dirty="0">
                <a:solidFill>
                  <a:srgbClr val="003399"/>
                </a:solidFill>
                <a:latin typeface="Arial"/>
                <a:cs typeface="Arial"/>
              </a:rPr>
              <a:t>Bound</a:t>
            </a:r>
            <a:r>
              <a:rPr sz="4400" b="1" spc="-345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b="1" spc="-254" dirty="0">
                <a:solidFill>
                  <a:srgbClr val="003399"/>
                </a:solidFill>
                <a:latin typeface="Arial"/>
                <a:cs typeface="Arial"/>
              </a:rPr>
              <a:t>r</a:t>
            </a:r>
            <a:r>
              <a:rPr sz="4400" b="1" spc="-110" dirty="0">
                <a:solidFill>
                  <a:srgbClr val="003399"/>
                </a:solidFill>
                <a:latin typeface="Arial"/>
                <a:cs typeface="Arial"/>
              </a:rPr>
              <a:t>y</a:t>
            </a:r>
            <a:r>
              <a:rPr sz="4400" b="1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425" dirty="0">
                <a:solidFill>
                  <a:srgbClr val="003399"/>
                </a:solidFill>
                <a:latin typeface="Arial"/>
                <a:cs typeface="Arial"/>
              </a:rPr>
              <a:t>Ext</a:t>
            </a:r>
            <a:r>
              <a:rPr sz="4400" b="1" spc="-270" dirty="0">
                <a:solidFill>
                  <a:srgbClr val="003399"/>
                </a:solidFill>
                <a:latin typeface="Arial"/>
                <a:cs typeface="Arial"/>
              </a:rPr>
              <a:t>r</a:t>
            </a:r>
            <a:r>
              <a:rPr sz="4400" b="1" spc="-320" dirty="0">
                <a:solidFill>
                  <a:srgbClr val="003399"/>
                </a:solidFill>
                <a:latin typeface="Arial"/>
                <a:cs typeface="Arial"/>
              </a:rPr>
              <a:t>action</a:t>
            </a:r>
            <a:r>
              <a:rPr sz="4400" b="1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365" dirty="0">
                <a:solidFill>
                  <a:srgbClr val="003399"/>
                </a:solidFill>
                <a:latin typeface="Arial"/>
                <a:cs typeface="Arial"/>
              </a:rPr>
              <a:t>Ex</a:t>
            </a:r>
            <a:r>
              <a:rPr sz="4400" b="1" spc="-33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b="1" spc="-300" dirty="0">
                <a:solidFill>
                  <a:srgbClr val="003399"/>
                </a:solidFill>
                <a:latin typeface="Arial"/>
                <a:cs typeface="Arial"/>
              </a:rPr>
              <a:t>mple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535633"/>
            <a:ext cx="8048625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900" spc="-180" dirty="0">
                <a:latin typeface="Microsoft Sans Serif"/>
                <a:cs typeface="Microsoft Sans Serif"/>
              </a:rPr>
              <a:t>A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200" dirty="0">
                <a:latin typeface="Microsoft Sans Serif"/>
                <a:cs typeface="Microsoft Sans Serif"/>
              </a:rPr>
              <a:t>simple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155" dirty="0">
                <a:latin typeface="Microsoft Sans Serif"/>
                <a:cs typeface="Microsoft Sans Serif"/>
              </a:rPr>
              <a:t>image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120" dirty="0">
                <a:latin typeface="Microsoft Sans Serif"/>
                <a:cs typeface="Microsoft Sans Serif"/>
              </a:rPr>
              <a:t>and</a:t>
            </a:r>
            <a:r>
              <a:rPr sz="2900" spc="40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result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dirty="0">
                <a:latin typeface="Microsoft Sans Serif"/>
                <a:cs typeface="Microsoft Sans Serif"/>
              </a:rPr>
              <a:t>of</a:t>
            </a:r>
            <a:r>
              <a:rPr sz="2900" spc="110" dirty="0">
                <a:latin typeface="Microsoft Sans Serif"/>
                <a:cs typeface="Microsoft Sans Serif"/>
              </a:rPr>
              <a:t> </a:t>
            </a:r>
            <a:r>
              <a:rPr sz="2900" spc="-105" dirty="0">
                <a:latin typeface="Microsoft Sans Serif"/>
                <a:cs typeface="Microsoft Sans Serif"/>
              </a:rPr>
              <a:t>performing</a:t>
            </a:r>
            <a:r>
              <a:rPr sz="2900" spc="-10" dirty="0">
                <a:latin typeface="Microsoft Sans Serif"/>
                <a:cs typeface="Microsoft Sans Serif"/>
              </a:rPr>
              <a:t> </a:t>
            </a:r>
            <a:r>
              <a:rPr sz="2900" spc="-110" dirty="0">
                <a:latin typeface="Microsoft Sans Serif"/>
                <a:cs typeface="Microsoft Sans Serif"/>
              </a:rPr>
              <a:t>boundary </a:t>
            </a:r>
            <a:r>
              <a:rPr sz="2900" spc="-755" dirty="0">
                <a:latin typeface="Microsoft Sans Serif"/>
                <a:cs typeface="Microsoft Sans Serif"/>
              </a:rPr>
              <a:t> </a:t>
            </a:r>
            <a:r>
              <a:rPr sz="2900" spc="-120" dirty="0">
                <a:latin typeface="Microsoft Sans Serif"/>
                <a:cs typeface="Microsoft Sans Serif"/>
              </a:rPr>
              <a:t>extraction</a:t>
            </a:r>
            <a:r>
              <a:rPr sz="2900" spc="-10" dirty="0">
                <a:latin typeface="Microsoft Sans Serif"/>
                <a:cs typeface="Microsoft Sans Serif"/>
              </a:rPr>
              <a:t> </a:t>
            </a:r>
            <a:r>
              <a:rPr sz="2900" spc="-240" dirty="0">
                <a:latin typeface="Microsoft Sans Serif"/>
                <a:cs typeface="Microsoft Sans Serif"/>
              </a:rPr>
              <a:t>using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15" dirty="0">
                <a:latin typeface="Microsoft Sans Serif"/>
                <a:cs typeface="Microsoft Sans Serif"/>
              </a:rPr>
              <a:t>a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70" dirty="0">
                <a:latin typeface="Microsoft Sans Serif"/>
                <a:cs typeface="Microsoft Sans Serif"/>
              </a:rPr>
              <a:t>square</a:t>
            </a:r>
            <a:r>
              <a:rPr sz="2900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3x3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70" dirty="0">
                <a:latin typeface="Microsoft Sans Serif"/>
                <a:cs typeface="Microsoft Sans Serif"/>
              </a:rPr>
              <a:t>structuring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spc="-195" dirty="0">
                <a:latin typeface="Microsoft Sans Serif"/>
                <a:cs typeface="Microsoft Sans Serif"/>
              </a:rPr>
              <a:t>element</a:t>
            </a:r>
            <a:endParaRPr sz="2900" dirty="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63851" y="2734055"/>
            <a:ext cx="5471160" cy="3230880"/>
            <a:chOff x="1863851" y="2734055"/>
            <a:chExt cx="5471160" cy="32308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1495" y="2781218"/>
              <a:ext cx="5319875" cy="316506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868423" y="2738627"/>
              <a:ext cx="5462270" cy="3221990"/>
            </a:xfrm>
            <a:custGeom>
              <a:avLst/>
              <a:gdLst/>
              <a:ahLst/>
              <a:cxnLst/>
              <a:rect l="l" t="t" r="r" b="b"/>
              <a:pathLst>
                <a:path w="5462270" h="3221990">
                  <a:moveTo>
                    <a:pt x="0" y="3221736"/>
                  </a:moveTo>
                  <a:lnTo>
                    <a:pt x="5462016" y="3221736"/>
                  </a:lnTo>
                  <a:lnTo>
                    <a:pt x="5462016" y="0"/>
                  </a:lnTo>
                  <a:lnTo>
                    <a:pt x="0" y="0"/>
                  </a:lnTo>
                  <a:lnTo>
                    <a:pt x="0" y="3221736"/>
                  </a:lnTo>
                  <a:close/>
                </a:path>
              </a:pathLst>
            </a:custGeom>
            <a:ln w="9144">
              <a:solidFill>
                <a:srgbClr val="93B6D2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77516" y="6194247"/>
            <a:ext cx="146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latin typeface="Arial"/>
                <a:cs typeface="Arial"/>
              </a:rPr>
              <a:t>Origina</a:t>
            </a:r>
            <a:r>
              <a:rPr sz="1800" b="1" spc="-50" dirty="0">
                <a:latin typeface="Arial"/>
                <a:cs typeface="Arial"/>
              </a:rPr>
              <a:t>l </a:t>
            </a:r>
            <a:r>
              <a:rPr sz="1800" b="1" spc="-90" dirty="0">
                <a:latin typeface="Arial"/>
                <a:cs typeface="Arial"/>
              </a:rPr>
              <a:t>Im</a:t>
            </a:r>
            <a:r>
              <a:rPr sz="1800" b="1" spc="-55" dirty="0">
                <a:latin typeface="Arial"/>
                <a:cs typeface="Arial"/>
              </a:rPr>
              <a:t>a</a:t>
            </a:r>
            <a:r>
              <a:rPr sz="1800" b="1" spc="-145" dirty="0">
                <a:latin typeface="Arial"/>
                <a:cs typeface="Arial"/>
              </a:rPr>
              <a:t>ge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6809" y="6194247"/>
            <a:ext cx="1874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95" dirty="0">
                <a:latin typeface="Arial"/>
                <a:cs typeface="Arial"/>
              </a:rPr>
              <a:t>Ex</a:t>
            </a:r>
            <a:r>
              <a:rPr sz="1800" b="1" spc="-125" dirty="0">
                <a:latin typeface="Arial"/>
                <a:cs typeface="Arial"/>
              </a:rPr>
              <a:t>t</a:t>
            </a:r>
            <a:r>
              <a:rPr sz="1800" b="1" spc="-135" dirty="0">
                <a:latin typeface="Arial"/>
                <a:cs typeface="Arial"/>
              </a:rPr>
              <a:t>r</a:t>
            </a:r>
            <a:r>
              <a:rPr sz="1800" b="1" spc="-150" dirty="0">
                <a:latin typeface="Arial"/>
                <a:cs typeface="Arial"/>
              </a:rPr>
              <a:t>acted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355" dirty="0">
                <a:latin typeface="Arial"/>
                <a:cs typeface="Arial"/>
              </a:rPr>
              <a:t>B</a:t>
            </a:r>
            <a:r>
              <a:rPr sz="1800" b="1" spc="-145" dirty="0">
                <a:latin typeface="Arial"/>
                <a:cs typeface="Arial"/>
              </a:rPr>
              <a:t>o</a:t>
            </a:r>
            <a:r>
              <a:rPr sz="1800" b="1" spc="-140" dirty="0">
                <a:latin typeface="Arial"/>
                <a:cs typeface="Arial"/>
              </a:rPr>
              <a:t>u</a:t>
            </a:r>
            <a:r>
              <a:rPr sz="1800" b="1" spc="-120" dirty="0">
                <a:latin typeface="Arial"/>
                <a:cs typeface="Arial"/>
              </a:rPr>
              <a:t>nd</a:t>
            </a:r>
            <a:r>
              <a:rPr sz="1800" b="1" spc="-114" dirty="0">
                <a:latin typeface="Arial"/>
                <a:cs typeface="Arial"/>
              </a:rPr>
              <a:t>a</a:t>
            </a:r>
            <a:r>
              <a:rPr sz="1800" b="1" spc="-110" dirty="0">
                <a:latin typeface="Arial"/>
                <a:cs typeface="Arial"/>
              </a:rPr>
              <a:t>r</a:t>
            </a:r>
            <a:r>
              <a:rPr sz="1800" b="1" spc="-50" dirty="0">
                <a:latin typeface="Arial"/>
                <a:cs typeface="Arial"/>
              </a:rPr>
              <a:t>y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14095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525221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40" dirty="0"/>
              <a:t>R</a:t>
            </a:r>
            <a:r>
              <a:rPr spc="-260" dirty="0"/>
              <a:t>e</a:t>
            </a:r>
            <a:r>
              <a:rPr spc="-285" dirty="0"/>
              <a:t>gion</a:t>
            </a:r>
            <a:r>
              <a:rPr spc="-50" dirty="0"/>
              <a:t> </a:t>
            </a:r>
            <a:r>
              <a:rPr spc="-220" dirty="0"/>
              <a:t>Fil</a:t>
            </a:r>
            <a:r>
              <a:rPr spc="-175" dirty="0"/>
              <a:t>l</a:t>
            </a:r>
            <a:r>
              <a:rPr spc="-265"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2208"/>
            <a:ext cx="8073390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spc="-175" dirty="0">
                <a:latin typeface="Microsoft Sans Serif"/>
                <a:cs typeface="Microsoft Sans Serif"/>
              </a:rPr>
              <a:t>Given</a:t>
            </a:r>
            <a:r>
              <a:rPr sz="3200" spc="-17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a </a:t>
            </a:r>
            <a:r>
              <a:rPr sz="3200" spc="-65" dirty="0">
                <a:latin typeface="Microsoft Sans Serif"/>
                <a:cs typeface="Microsoft Sans Serif"/>
              </a:rPr>
              <a:t>pixel</a:t>
            </a:r>
            <a:r>
              <a:rPr sz="3200" spc="-60" dirty="0">
                <a:latin typeface="Microsoft Sans Serif"/>
                <a:cs typeface="Microsoft Sans Serif"/>
              </a:rPr>
              <a:t> </a:t>
            </a:r>
            <a:r>
              <a:rPr sz="3200" spc="-200" dirty="0">
                <a:latin typeface="Microsoft Sans Serif"/>
                <a:cs typeface="Microsoft Sans Serif"/>
              </a:rPr>
              <a:t>inside</a:t>
            </a:r>
            <a:r>
              <a:rPr sz="3200" spc="-19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a </a:t>
            </a:r>
            <a:r>
              <a:rPr sz="3200" spc="-160" dirty="0">
                <a:latin typeface="Microsoft Sans Serif"/>
                <a:cs typeface="Microsoft Sans Serif"/>
              </a:rPr>
              <a:t>boundary,</a:t>
            </a:r>
            <a:r>
              <a:rPr sz="3200" spc="-155" dirty="0">
                <a:latin typeface="Microsoft Sans Serif"/>
                <a:cs typeface="Microsoft Sans Serif"/>
              </a:rPr>
              <a:t> </a:t>
            </a:r>
            <a:r>
              <a:rPr sz="3200" i="1" spc="-170" dirty="0">
                <a:latin typeface="Arial"/>
                <a:cs typeface="Arial"/>
              </a:rPr>
              <a:t>region</a:t>
            </a:r>
            <a:r>
              <a:rPr sz="3200" i="1" spc="-165" dirty="0">
                <a:latin typeface="Arial"/>
                <a:cs typeface="Arial"/>
              </a:rPr>
              <a:t> </a:t>
            </a:r>
            <a:r>
              <a:rPr sz="3200" i="1" spc="-45" dirty="0">
                <a:latin typeface="Arial"/>
                <a:cs typeface="Arial"/>
              </a:rPr>
              <a:t>filling </a:t>
            </a:r>
            <a:r>
              <a:rPr sz="3200" i="1" spc="-40" dirty="0">
                <a:latin typeface="Arial"/>
                <a:cs typeface="Arial"/>
              </a:rPr>
              <a:t> </a:t>
            </a:r>
            <a:r>
              <a:rPr sz="3200" spc="-175" dirty="0">
                <a:latin typeface="Microsoft Sans Serif"/>
                <a:cs typeface="Microsoft Sans Serif"/>
              </a:rPr>
              <a:t>attempts</a:t>
            </a:r>
            <a:r>
              <a:rPr sz="3200" spc="-170" dirty="0">
                <a:latin typeface="Microsoft Sans Serif"/>
                <a:cs typeface="Microsoft Sans Serif"/>
              </a:rPr>
              <a:t> </a:t>
            </a:r>
            <a:r>
              <a:rPr sz="3200" spc="-105" dirty="0">
                <a:latin typeface="Microsoft Sans Serif"/>
                <a:cs typeface="Microsoft Sans Serif"/>
              </a:rPr>
              <a:t>to </a:t>
            </a:r>
            <a:r>
              <a:rPr sz="3200" spc="15" dirty="0">
                <a:latin typeface="Microsoft Sans Serif"/>
                <a:cs typeface="Microsoft Sans Serif"/>
              </a:rPr>
              <a:t>fill </a:t>
            </a:r>
            <a:r>
              <a:rPr sz="3200" spc="-114" dirty="0">
                <a:latin typeface="Microsoft Sans Serif"/>
                <a:cs typeface="Microsoft Sans Serif"/>
              </a:rPr>
              <a:t>that </a:t>
            </a:r>
            <a:r>
              <a:rPr sz="3200" spc="-125" dirty="0">
                <a:latin typeface="Microsoft Sans Serif"/>
                <a:cs typeface="Microsoft Sans Serif"/>
              </a:rPr>
              <a:t>boundary </a:t>
            </a:r>
            <a:r>
              <a:rPr sz="3200" spc="-155" dirty="0">
                <a:latin typeface="Microsoft Sans Serif"/>
                <a:cs typeface="Microsoft Sans Serif"/>
              </a:rPr>
              <a:t>with </a:t>
            </a:r>
            <a:r>
              <a:rPr sz="3200" spc="-135" dirty="0">
                <a:latin typeface="Microsoft Sans Serif"/>
                <a:cs typeface="Microsoft Sans Serif"/>
              </a:rPr>
              <a:t>object </a:t>
            </a:r>
            <a:r>
              <a:rPr sz="3200" spc="-150" dirty="0">
                <a:latin typeface="Microsoft Sans Serif"/>
                <a:cs typeface="Microsoft Sans Serif"/>
              </a:rPr>
              <a:t>pixels </a:t>
            </a:r>
            <a:r>
              <a:rPr sz="3200" spc="-145" dirty="0">
                <a:latin typeface="Microsoft Sans Serif"/>
                <a:cs typeface="Microsoft Sans Serif"/>
              </a:rPr>
              <a:t> </a:t>
            </a:r>
            <a:r>
              <a:rPr sz="3200" spc="-240" dirty="0">
                <a:latin typeface="Microsoft Sans Serif"/>
                <a:cs typeface="Microsoft Sans Serif"/>
              </a:rPr>
              <a:t>(1s)</a:t>
            </a:r>
            <a:endParaRPr sz="32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460" y="3341097"/>
            <a:ext cx="2857083" cy="286393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52721" y="4240529"/>
            <a:ext cx="3560445" cy="1399540"/>
          </a:xfrm>
          <a:prstGeom prst="rect">
            <a:avLst/>
          </a:prstGeom>
          <a:ln w="25907">
            <a:solidFill>
              <a:srgbClr val="FF66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170" marR="628650" algn="just">
              <a:lnSpc>
                <a:spcPct val="100000"/>
              </a:lnSpc>
              <a:spcBef>
                <a:spcPts val="204"/>
              </a:spcBef>
            </a:pPr>
            <a:r>
              <a:rPr sz="2800" spc="-155" dirty="0">
                <a:solidFill>
                  <a:srgbClr val="FF6600"/>
                </a:solidFill>
                <a:latin typeface="Microsoft Sans Serif"/>
                <a:cs typeface="Microsoft Sans Serif"/>
              </a:rPr>
              <a:t>Given </a:t>
            </a:r>
            <a:r>
              <a:rPr sz="2800" spc="-15" dirty="0">
                <a:solidFill>
                  <a:srgbClr val="FF6600"/>
                </a:solidFill>
                <a:latin typeface="Microsoft Sans Serif"/>
                <a:cs typeface="Microsoft Sans Serif"/>
              </a:rPr>
              <a:t>a </a:t>
            </a:r>
            <a:r>
              <a:rPr sz="2800" spc="-114" dirty="0">
                <a:solidFill>
                  <a:srgbClr val="FF6600"/>
                </a:solidFill>
                <a:latin typeface="Microsoft Sans Serif"/>
                <a:cs typeface="Microsoft Sans Serif"/>
              </a:rPr>
              <a:t>point </a:t>
            </a:r>
            <a:r>
              <a:rPr sz="2800" spc="-180" dirty="0">
                <a:solidFill>
                  <a:srgbClr val="FF6600"/>
                </a:solidFill>
                <a:latin typeface="Microsoft Sans Serif"/>
                <a:cs typeface="Microsoft Sans Serif"/>
              </a:rPr>
              <a:t>inside </a:t>
            </a:r>
            <a:r>
              <a:rPr sz="2800" spc="-730" dirty="0">
                <a:solidFill>
                  <a:srgbClr val="FF6600"/>
                </a:solidFill>
                <a:latin typeface="Microsoft Sans Serif"/>
                <a:cs typeface="Microsoft Sans Serif"/>
              </a:rPr>
              <a:t> </a:t>
            </a:r>
            <a:r>
              <a:rPr sz="2800" spc="-190" dirty="0">
                <a:solidFill>
                  <a:srgbClr val="FF6600"/>
                </a:solidFill>
                <a:latin typeface="Microsoft Sans Serif"/>
                <a:cs typeface="Microsoft Sans Serif"/>
              </a:rPr>
              <a:t>he</a:t>
            </a:r>
            <a:r>
              <a:rPr sz="2800" spc="-110" dirty="0">
                <a:solidFill>
                  <a:srgbClr val="FF6600"/>
                </a:solidFill>
                <a:latin typeface="Microsoft Sans Serif"/>
                <a:cs typeface="Microsoft Sans Serif"/>
              </a:rPr>
              <a:t>r</a:t>
            </a:r>
            <a:r>
              <a:rPr sz="2800" spc="-265" dirty="0">
                <a:solidFill>
                  <a:srgbClr val="FF6600"/>
                </a:solidFill>
                <a:latin typeface="Microsoft Sans Serif"/>
                <a:cs typeface="Microsoft Sans Serif"/>
              </a:rPr>
              <a:t>e</a:t>
            </a:r>
            <a:r>
              <a:rPr sz="2800" spc="-165" dirty="0">
                <a:solidFill>
                  <a:srgbClr val="FF6600"/>
                </a:solidFill>
                <a:latin typeface="Microsoft Sans Serif"/>
                <a:cs typeface="Microsoft Sans Serif"/>
              </a:rPr>
              <a:t>,</a:t>
            </a:r>
            <a:r>
              <a:rPr sz="2800" spc="25" dirty="0">
                <a:solidFill>
                  <a:srgbClr val="FF6600"/>
                </a:solidFill>
                <a:latin typeface="Microsoft Sans Serif"/>
                <a:cs typeface="Microsoft Sans Serif"/>
              </a:rPr>
              <a:t> </a:t>
            </a:r>
            <a:r>
              <a:rPr sz="2800" spc="-225" dirty="0">
                <a:solidFill>
                  <a:srgbClr val="FF6600"/>
                </a:solidFill>
                <a:latin typeface="Microsoft Sans Serif"/>
                <a:cs typeface="Microsoft Sans Serif"/>
              </a:rPr>
              <a:t>can</a:t>
            </a:r>
            <a:r>
              <a:rPr sz="2800" spc="25" dirty="0">
                <a:solidFill>
                  <a:srgbClr val="FF6600"/>
                </a:solidFill>
                <a:latin typeface="Microsoft Sans Serif"/>
                <a:cs typeface="Microsoft Sans Serif"/>
              </a:rPr>
              <a:t> </a:t>
            </a:r>
            <a:r>
              <a:rPr sz="2800" spc="-225" dirty="0">
                <a:solidFill>
                  <a:srgbClr val="FF6600"/>
                </a:solidFill>
                <a:latin typeface="Microsoft Sans Serif"/>
                <a:cs typeface="Microsoft Sans Serif"/>
              </a:rPr>
              <a:t>w</a:t>
            </a:r>
            <a:r>
              <a:rPr sz="2800" spc="-160" dirty="0">
                <a:solidFill>
                  <a:srgbClr val="FF6600"/>
                </a:solidFill>
                <a:latin typeface="Microsoft Sans Serif"/>
                <a:cs typeface="Microsoft Sans Serif"/>
              </a:rPr>
              <a:t>e</a:t>
            </a:r>
            <a:r>
              <a:rPr sz="2800" spc="35" dirty="0">
                <a:solidFill>
                  <a:srgbClr val="FF6600"/>
                </a:solidFill>
                <a:latin typeface="Microsoft Sans Serif"/>
                <a:cs typeface="Microsoft Sans Serif"/>
              </a:rPr>
              <a:t> </a:t>
            </a:r>
            <a:r>
              <a:rPr sz="2800" spc="15" dirty="0">
                <a:solidFill>
                  <a:srgbClr val="FF6600"/>
                </a:solidFill>
                <a:latin typeface="Microsoft Sans Serif"/>
                <a:cs typeface="Microsoft Sans Serif"/>
              </a:rPr>
              <a:t>fill</a:t>
            </a:r>
            <a:r>
              <a:rPr sz="2800" spc="35" dirty="0">
                <a:solidFill>
                  <a:srgbClr val="FF6600"/>
                </a:solidFill>
                <a:latin typeface="Microsoft Sans Serif"/>
                <a:cs typeface="Microsoft Sans Serif"/>
              </a:rPr>
              <a:t> </a:t>
            </a:r>
            <a:r>
              <a:rPr sz="2800" spc="-145" dirty="0">
                <a:solidFill>
                  <a:srgbClr val="FF6600"/>
                </a:solidFill>
                <a:latin typeface="Microsoft Sans Serif"/>
                <a:cs typeface="Microsoft Sans Serif"/>
              </a:rPr>
              <a:t>the  </a:t>
            </a:r>
            <a:r>
              <a:rPr sz="2800" spc="-170" dirty="0">
                <a:solidFill>
                  <a:srgbClr val="FF6600"/>
                </a:solidFill>
                <a:latin typeface="Microsoft Sans Serif"/>
                <a:cs typeface="Microsoft Sans Serif"/>
              </a:rPr>
              <a:t>whole</a:t>
            </a:r>
            <a:r>
              <a:rPr sz="2800" spc="20" dirty="0">
                <a:solidFill>
                  <a:srgbClr val="FF6600"/>
                </a:solidFill>
                <a:latin typeface="Microsoft Sans Serif"/>
                <a:cs typeface="Microsoft Sans Serif"/>
              </a:rPr>
              <a:t> </a:t>
            </a:r>
            <a:r>
              <a:rPr sz="2800" spc="-195" dirty="0">
                <a:solidFill>
                  <a:srgbClr val="FF6600"/>
                </a:solidFill>
                <a:latin typeface="Microsoft Sans Serif"/>
                <a:cs typeface="Microsoft Sans Serif"/>
              </a:rPr>
              <a:t>circle?</a:t>
            </a:r>
            <a:endParaRPr sz="2800" dirty="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44217" y="3339084"/>
            <a:ext cx="4382770" cy="2905125"/>
            <a:chOff x="1744217" y="3339084"/>
            <a:chExt cx="4382770" cy="2905125"/>
          </a:xfrm>
        </p:grpSpPr>
        <p:sp>
          <p:nvSpPr>
            <p:cNvPr id="7" name="object 7"/>
            <p:cNvSpPr/>
            <p:nvPr/>
          </p:nvSpPr>
          <p:spPr>
            <a:xfrm>
              <a:off x="1744217" y="4152773"/>
              <a:ext cx="2509520" cy="788035"/>
            </a:xfrm>
            <a:custGeom>
              <a:avLst/>
              <a:gdLst/>
              <a:ahLst/>
              <a:cxnLst/>
              <a:rect l="l" t="t" r="r" b="b"/>
              <a:pathLst>
                <a:path w="2509520" h="788035">
                  <a:moveTo>
                    <a:pt x="78136" y="24703"/>
                  </a:moveTo>
                  <a:lnTo>
                    <a:pt x="70609" y="49623"/>
                  </a:lnTo>
                  <a:lnTo>
                    <a:pt x="2501646" y="787526"/>
                  </a:lnTo>
                  <a:lnTo>
                    <a:pt x="2509266" y="762634"/>
                  </a:lnTo>
                  <a:lnTo>
                    <a:pt x="78136" y="24703"/>
                  </a:lnTo>
                  <a:close/>
                </a:path>
                <a:path w="2509520" h="788035">
                  <a:moveTo>
                    <a:pt x="85598" y="0"/>
                  </a:moveTo>
                  <a:lnTo>
                    <a:pt x="0" y="14604"/>
                  </a:lnTo>
                  <a:lnTo>
                    <a:pt x="63118" y="74421"/>
                  </a:lnTo>
                  <a:lnTo>
                    <a:pt x="70609" y="49623"/>
                  </a:lnTo>
                  <a:lnTo>
                    <a:pt x="58165" y="45846"/>
                  </a:lnTo>
                  <a:lnTo>
                    <a:pt x="65786" y="20954"/>
                  </a:lnTo>
                  <a:lnTo>
                    <a:pt x="79268" y="20954"/>
                  </a:lnTo>
                  <a:lnTo>
                    <a:pt x="85598" y="0"/>
                  </a:lnTo>
                  <a:close/>
                </a:path>
                <a:path w="2509520" h="788035">
                  <a:moveTo>
                    <a:pt x="65786" y="20954"/>
                  </a:moveTo>
                  <a:lnTo>
                    <a:pt x="58165" y="45846"/>
                  </a:lnTo>
                  <a:lnTo>
                    <a:pt x="70609" y="49623"/>
                  </a:lnTo>
                  <a:lnTo>
                    <a:pt x="78136" y="24703"/>
                  </a:lnTo>
                  <a:lnTo>
                    <a:pt x="65786" y="20954"/>
                  </a:lnTo>
                  <a:close/>
                </a:path>
                <a:path w="2509520" h="788035">
                  <a:moveTo>
                    <a:pt x="79268" y="20954"/>
                  </a:moveTo>
                  <a:lnTo>
                    <a:pt x="65786" y="20954"/>
                  </a:lnTo>
                  <a:lnTo>
                    <a:pt x="78136" y="24703"/>
                  </a:lnTo>
                  <a:lnTo>
                    <a:pt x="79268" y="20954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0400" y="3339084"/>
              <a:ext cx="2926079" cy="2904743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72200" y="3352800"/>
            <a:ext cx="2926079" cy="290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859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991" y="235661"/>
            <a:ext cx="39433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45" dirty="0"/>
              <a:t>R</a:t>
            </a:r>
            <a:r>
              <a:rPr spc="-265" dirty="0"/>
              <a:t>e</a:t>
            </a:r>
            <a:r>
              <a:rPr spc="-285" dirty="0"/>
              <a:t>gion</a:t>
            </a:r>
            <a:r>
              <a:rPr spc="-70" dirty="0"/>
              <a:t> </a:t>
            </a:r>
            <a:r>
              <a:rPr spc="-220" dirty="0"/>
              <a:t>Fil</a:t>
            </a:r>
            <a:r>
              <a:rPr spc="-180" dirty="0"/>
              <a:t>l</a:t>
            </a:r>
            <a:r>
              <a:rPr spc="-265" dirty="0"/>
              <a:t>ing</a:t>
            </a:r>
            <a:r>
              <a:rPr spc="-70" dirty="0"/>
              <a:t> </a:t>
            </a:r>
            <a:r>
              <a:rPr spc="5"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540" y="1426173"/>
            <a:ext cx="5353685" cy="993221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65"/>
              </a:spcBef>
            </a:pPr>
            <a:r>
              <a:rPr sz="2900" spc="-335" dirty="0">
                <a:latin typeface="Microsoft Sans Serif"/>
                <a:cs typeface="Microsoft Sans Serif"/>
              </a:rPr>
              <a:t>The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245" dirty="0">
                <a:latin typeface="Microsoft Sans Serif"/>
                <a:cs typeface="Microsoft Sans Serif"/>
              </a:rPr>
              <a:t>k</a:t>
            </a:r>
            <a:r>
              <a:rPr sz="2900" spc="-285" dirty="0">
                <a:latin typeface="Microsoft Sans Serif"/>
                <a:cs typeface="Microsoft Sans Serif"/>
              </a:rPr>
              <a:t>e</a:t>
            </a:r>
            <a:r>
              <a:rPr sz="2900" dirty="0">
                <a:latin typeface="Microsoft Sans Serif"/>
                <a:cs typeface="Microsoft Sans Serif"/>
              </a:rPr>
              <a:t>y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20" dirty="0">
                <a:latin typeface="Microsoft Sans Serif"/>
                <a:cs typeface="Microsoft Sans Serif"/>
              </a:rPr>
              <a:t>equa</a:t>
            </a:r>
            <a:r>
              <a:rPr sz="2900" spc="-55" dirty="0">
                <a:latin typeface="Microsoft Sans Serif"/>
                <a:cs typeface="Microsoft Sans Serif"/>
              </a:rPr>
              <a:t>t</a:t>
            </a:r>
            <a:r>
              <a:rPr sz="2900" spc="-160" dirty="0">
                <a:latin typeface="Microsoft Sans Serif"/>
                <a:cs typeface="Microsoft Sans Serif"/>
              </a:rPr>
              <a:t>io</a:t>
            </a:r>
            <a:r>
              <a:rPr sz="2900" spc="-220" dirty="0">
                <a:latin typeface="Microsoft Sans Serif"/>
                <a:cs typeface="Microsoft Sans Serif"/>
              </a:rPr>
              <a:t>n</a:t>
            </a:r>
            <a:r>
              <a:rPr sz="2900" dirty="0">
                <a:latin typeface="Microsoft Sans Serif"/>
                <a:cs typeface="Microsoft Sans Serif"/>
              </a:rPr>
              <a:t> </a:t>
            </a:r>
            <a:r>
              <a:rPr sz="2900" spc="100" dirty="0">
                <a:latin typeface="Microsoft Sans Serif"/>
                <a:cs typeface="Microsoft Sans Serif"/>
              </a:rPr>
              <a:t>f</a:t>
            </a:r>
            <a:r>
              <a:rPr sz="2900" spc="-80" dirty="0">
                <a:latin typeface="Microsoft Sans Serif"/>
                <a:cs typeface="Microsoft Sans Serif"/>
              </a:rPr>
              <a:t>or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114" dirty="0">
                <a:latin typeface="Microsoft Sans Serif"/>
                <a:cs typeface="Microsoft Sans Serif"/>
              </a:rPr>
              <a:t>region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45" dirty="0">
                <a:latin typeface="Microsoft Sans Serif"/>
                <a:cs typeface="Microsoft Sans Serif"/>
              </a:rPr>
              <a:t>filling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260" dirty="0">
                <a:latin typeface="Microsoft Sans Serif"/>
                <a:cs typeface="Microsoft Sans Serif"/>
              </a:rPr>
              <a:t>is</a:t>
            </a:r>
            <a:endParaRPr sz="2900" dirty="0">
              <a:latin typeface="Microsoft Sans Serif"/>
              <a:cs typeface="Microsoft Sans Serif"/>
            </a:endParaRPr>
          </a:p>
          <a:p>
            <a:pPr marL="662940" algn="ctr">
              <a:lnSpc>
                <a:spcPts val="1130"/>
              </a:lnSpc>
              <a:spcBef>
                <a:spcPts val="695"/>
              </a:spcBef>
              <a:tabLst>
                <a:tab pos="1268730" algn="l"/>
              </a:tabLst>
            </a:pPr>
            <a:endParaRPr lang="en-IN" sz="3500" i="1" spc="405" dirty="0" smtClean="0">
              <a:latin typeface="Times New Roman"/>
              <a:cs typeface="Times New Roman"/>
            </a:endParaRPr>
          </a:p>
          <a:p>
            <a:pPr marL="662940" algn="ctr">
              <a:lnSpc>
                <a:spcPts val="1130"/>
              </a:lnSpc>
              <a:spcBef>
                <a:spcPts val="695"/>
              </a:spcBef>
              <a:tabLst>
                <a:tab pos="1268730" algn="l"/>
              </a:tabLst>
            </a:pPr>
            <a:r>
              <a:rPr sz="3600" i="1" spc="405" dirty="0" err="1" smtClean="0">
                <a:latin typeface="Times New Roman"/>
                <a:cs typeface="Times New Roman"/>
              </a:rPr>
              <a:t>X</a:t>
            </a:r>
            <a:r>
              <a:rPr sz="3600" i="1" spc="52" baseline="-24390" dirty="0" err="1" smtClean="0">
                <a:latin typeface="Times New Roman"/>
                <a:cs typeface="Times New Roman"/>
              </a:rPr>
              <a:t>k</a:t>
            </a:r>
            <a:r>
              <a:rPr sz="3600" i="1" baseline="-24390" dirty="0" smtClean="0">
                <a:latin typeface="Times New Roman"/>
                <a:cs typeface="Times New Roman"/>
              </a:rPr>
              <a:t>	</a:t>
            </a:r>
            <a:r>
              <a:rPr sz="3600" spc="85" dirty="0" smtClean="0">
                <a:latin typeface="Symbol"/>
                <a:cs typeface="Symbol"/>
              </a:rPr>
              <a:t></a:t>
            </a:r>
            <a:r>
              <a:rPr sz="3600" spc="-235" dirty="0" smtClean="0">
                <a:latin typeface="Times New Roman"/>
                <a:cs typeface="Times New Roman"/>
              </a:rPr>
              <a:t> </a:t>
            </a:r>
            <a:r>
              <a:rPr sz="3600" spc="350" dirty="0" smtClean="0">
                <a:latin typeface="Times New Roman"/>
                <a:cs typeface="Times New Roman"/>
              </a:rPr>
              <a:t>(</a:t>
            </a:r>
            <a:r>
              <a:rPr sz="3600" i="1" spc="409" dirty="0" err="1" smtClean="0">
                <a:latin typeface="Times New Roman"/>
                <a:cs typeface="Times New Roman"/>
              </a:rPr>
              <a:t>X</a:t>
            </a:r>
            <a:r>
              <a:rPr sz="3600" i="1" spc="52" baseline="-24390" dirty="0" err="1" smtClean="0">
                <a:latin typeface="Times New Roman"/>
                <a:cs typeface="Times New Roman"/>
              </a:rPr>
              <a:t>k</a:t>
            </a:r>
            <a:r>
              <a:rPr sz="3600" i="1" spc="-450" baseline="-24390" dirty="0" smtClean="0">
                <a:latin typeface="Times New Roman"/>
                <a:cs typeface="Times New Roman"/>
              </a:rPr>
              <a:t> </a:t>
            </a:r>
            <a:r>
              <a:rPr sz="3600" spc="-187" baseline="-24390" dirty="0" smtClean="0">
                <a:latin typeface="Symbol"/>
                <a:cs typeface="Symbol"/>
              </a:rPr>
              <a:t></a:t>
            </a:r>
            <a:r>
              <a:rPr sz="3600" spc="60" baseline="-24390" dirty="0" smtClean="0">
                <a:latin typeface="Times New Roman"/>
                <a:cs typeface="Times New Roman"/>
              </a:rPr>
              <a:t>1</a:t>
            </a:r>
            <a:r>
              <a:rPr sz="3600" spc="225" baseline="-24390" dirty="0" smtClean="0">
                <a:latin typeface="Times New Roman"/>
                <a:cs typeface="Times New Roman"/>
              </a:rPr>
              <a:t> </a:t>
            </a:r>
            <a:r>
              <a:rPr sz="3600" spc="120" dirty="0" smtClean="0">
                <a:latin typeface="Symbol"/>
                <a:cs typeface="Symbol"/>
              </a:rPr>
              <a:t></a:t>
            </a:r>
            <a:r>
              <a:rPr sz="3600" spc="-320" dirty="0" smtClean="0">
                <a:latin typeface="Times New Roman"/>
                <a:cs typeface="Times New Roman"/>
              </a:rPr>
              <a:t> </a:t>
            </a:r>
            <a:r>
              <a:rPr sz="3600" i="1" spc="85" dirty="0" smtClean="0">
                <a:latin typeface="Times New Roman"/>
                <a:cs typeface="Times New Roman"/>
              </a:rPr>
              <a:t>B</a:t>
            </a:r>
            <a:r>
              <a:rPr sz="3600" spc="50" dirty="0" smtClean="0">
                <a:latin typeface="Times New Roman"/>
                <a:cs typeface="Times New Roman"/>
              </a:rPr>
              <a:t>)</a:t>
            </a:r>
            <a:r>
              <a:rPr sz="3600" spc="-420" dirty="0" smtClean="0">
                <a:latin typeface="Times New Roman"/>
                <a:cs typeface="Times New Roman"/>
              </a:rPr>
              <a:t> </a:t>
            </a:r>
            <a:r>
              <a:rPr sz="3600" spc="120" dirty="0" smtClean="0">
                <a:latin typeface="Symbol"/>
                <a:cs typeface="Symbol"/>
              </a:rPr>
              <a:t></a:t>
            </a:r>
            <a:r>
              <a:rPr sz="3600" spc="-215" dirty="0" smtClean="0">
                <a:latin typeface="Times New Roman"/>
                <a:cs typeface="Times New Roman"/>
              </a:rPr>
              <a:t> </a:t>
            </a:r>
            <a:r>
              <a:rPr sz="3600" i="1" spc="95" dirty="0" smtClean="0">
                <a:latin typeface="Times New Roman"/>
                <a:cs typeface="Times New Roman"/>
              </a:rPr>
              <a:t>A</a:t>
            </a:r>
            <a:r>
              <a:rPr lang="en-IN" sz="3600" baseline="30000" dirty="0">
                <a:latin typeface="Times New Roman"/>
                <a:cs typeface="Times New Roman"/>
              </a:rPr>
              <a:t>c</a:t>
            </a:r>
            <a:endParaRPr sz="3600" dirty="0" smtClean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540" y="2789047"/>
            <a:ext cx="8027670" cy="32975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362585">
              <a:lnSpc>
                <a:spcPct val="100000"/>
              </a:lnSpc>
              <a:spcBef>
                <a:spcPts val="105"/>
              </a:spcBef>
            </a:pPr>
            <a:r>
              <a:rPr sz="2900" spc="-100" dirty="0">
                <a:latin typeface="Microsoft Sans Serif"/>
                <a:cs typeface="Microsoft Sans Serif"/>
              </a:rPr>
              <a:t>Where </a:t>
            </a:r>
            <a:r>
              <a:rPr sz="2900" spc="-160" dirty="0">
                <a:latin typeface="Microsoft Sans Serif"/>
                <a:cs typeface="Microsoft Sans Serif"/>
              </a:rPr>
              <a:t>X</a:t>
            </a:r>
            <a:r>
              <a:rPr sz="2850" spc="-240" baseline="-20467" dirty="0">
                <a:latin typeface="Microsoft Sans Serif"/>
                <a:cs typeface="Microsoft Sans Serif"/>
              </a:rPr>
              <a:t>0</a:t>
            </a:r>
            <a:r>
              <a:rPr sz="2850" spc="-232" baseline="-20467" dirty="0">
                <a:latin typeface="Microsoft Sans Serif"/>
                <a:cs typeface="Microsoft Sans Serif"/>
              </a:rPr>
              <a:t> </a:t>
            </a:r>
            <a:r>
              <a:rPr sz="2900" spc="-260" dirty="0">
                <a:latin typeface="Microsoft Sans Serif"/>
                <a:cs typeface="Microsoft Sans Serif"/>
              </a:rPr>
              <a:t>is</a:t>
            </a:r>
            <a:r>
              <a:rPr sz="2900" spc="-254" dirty="0">
                <a:latin typeface="Microsoft Sans Serif"/>
                <a:cs typeface="Microsoft Sans Serif"/>
              </a:rPr>
              <a:t> </a:t>
            </a:r>
            <a:r>
              <a:rPr sz="2900" spc="-170" dirty="0">
                <a:latin typeface="Microsoft Sans Serif"/>
                <a:cs typeface="Microsoft Sans Serif"/>
              </a:rPr>
              <a:t>simply</a:t>
            </a:r>
            <a:r>
              <a:rPr sz="2900" spc="-165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-170" dirty="0">
                <a:latin typeface="Microsoft Sans Serif"/>
                <a:cs typeface="Microsoft Sans Serif"/>
              </a:rPr>
              <a:t> </a:t>
            </a:r>
            <a:r>
              <a:rPr sz="2900" spc="-110" dirty="0">
                <a:latin typeface="Microsoft Sans Serif"/>
                <a:cs typeface="Microsoft Sans Serif"/>
              </a:rPr>
              <a:t>starting </a:t>
            </a:r>
            <a:r>
              <a:rPr sz="2900" spc="-114" dirty="0">
                <a:latin typeface="Microsoft Sans Serif"/>
                <a:cs typeface="Microsoft Sans Serif"/>
              </a:rPr>
              <a:t>point </a:t>
            </a:r>
            <a:r>
              <a:rPr sz="2900" spc="-180" dirty="0">
                <a:latin typeface="Microsoft Sans Serif"/>
                <a:cs typeface="Microsoft Sans Serif"/>
              </a:rPr>
              <a:t>inside</a:t>
            </a:r>
            <a:r>
              <a:rPr sz="2900" spc="-175" dirty="0">
                <a:latin typeface="Microsoft Sans Serif"/>
                <a:cs typeface="Microsoft Sans Serif"/>
              </a:rPr>
              <a:t> the </a:t>
            </a:r>
            <a:r>
              <a:rPr sz="2900" spc="-170" dirty="0">
                <a:latin typeface="Microsoft Sans Serif"/>
                <a:cs typeface="Microsoft Sans Serif"/>
              </a:rPr>
              <a:t> </a:t>
            </a:r>
            <a:r>
              <a:rPr sz="2900" spc="-140" dirty="0">
                <a:latin typeface="Microsoft Sans Serif"/>
                <a:cs typeface="Microsoft Sans Serif"/>
              </a:rPr>
              <a:t>boundary,</a:t>
            </a:r>
            <a:r>
              <a:rPr sz="2900" spc="-5" dirty="0">
                <a:latin typeface="Microsoft Sans Serif"/>
                <a:cs typeface="Microsoft Sans Serif"/>
              </a:rPr>
              <a:t> </a:t>
            </a:r>
            <a:r>
              <a:rPr sz="2900" spc="-484" dirty="0">
                <a:latin typeface="Microsoft Sans Serif"/>
                <a:cs typeface="Microsoft Sans Serif"/>
              </a:rPr>
              <a:t>B</a:t>
            </a:r>
            <a:r>
              <a:rPr sz="2900" spc="-250" dirty="0">
                <a:latin typeface="Microsoft Sans Serif"/>
                <a:cs typeface="Microsoft Sans Serif"/>
              </a:rPr>
              <a:t> </a:t>
            </a:r>
            <a:r>
              <a:rPr sz="2900" spc="-260" dirty="0">
                <a:latin typeface="Microsoft Sans Serif"/>
                <a:cs typeface="Microsoft Sans Serif"/>
              </a:rPr>
              <a:t>is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a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200" dirty="0">
                <a:latin typeface="Microsoft Sans Serif"/>
                <a:cs typeface="Microsoft Sans Serif"/>
              </a:rPr>
              <a:t>simple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70" dirty="0">
                <a:latin typeface="Microsoft Sans Serif"/>
                <a:cs typeface="Microsoft Sans Serif"/>
              </a:rPr>
              <a:t>structuring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spc="-195" dirty="0">
                <a:latin typeface="Microsoft Sans Serif"/>
                <a:cs typeface="Microsoft Sans Serif"/>
              </a:rPr>
              <a:t>element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20" dirty="0">
                <a:latin typeface="Microsoft Sans Serif"/>
                <a:cs typeface="Microsoft Sans Serif"/>
              </a:rPr>
              <a:t>and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90" dirty="0">
                <a:latin typeface="Microsoft Sans Serif"/>
                <a:cs typeface="Microsoft Sans Serif"/>
              </a:rPr>
              <a:t>A</a:t>
            </a:r>
            <a:r>
              <a:rPr sz="2850" spc="-284" baseline="24853" dirty="0">
                <a:latin typeface="Microsoft Sans Serif"/>
                <a:cs typeface="Microsoft Sans Serif"/>
              </a:rPr>
              <a:t>c</a:t>
            </a:r>
            <a:r>
              <a:rPr sz="2850" spc="-22" baseline="24853" dirty="0">
                <a:latin typeface="Microsoft Sans Serif"/>
                <a:cs typeface="Microsoft Sans Serif"/>
              </a:rPr>
              <a:t> </a:t>
            </a:r>
            <a:r>
              <a:rPr sz="2900" spc="-260" dirty="0">
                <a:latin typeface="Microsoft Sans Serif"/>
                <a:cs typeface="Microsoft Sans Serif"/>
              </a:rPr>
              <a:t>is </a:t>
            </a:r>
            <a:r>
              <a:rPr sz="2900" spc="-760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220" dirty="0">
                <a:latin typeface="Microsoft Sans Serif"/>
                <a:cs typeface="Microsoft Sans Serif"/>
              </a:rPr>
              <a:t>complement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dirty="0">
                <a:latin typeface="Microsoft Sans Serif"/>
                <a:cs typeface="Microsoft Sans Serif"/>
              </a:rPr>
              <a:t>of</a:t>
            </a:r>
            <a:r>
              <a:rPr sz="2900" spc="100" dirty="0">
                <a:latin typeface="Microsoft Sans Serif"/>
                <a:cs typeface="Microsoft Sans Serif"/>
              </a:rPr>
              <a:t> </a:t>
            </a:r>
            <a:r>
              <a:rPr sz="2900" spc="-185" dirty="0">
                <a:latin typeface="Microsoft Sans Serif"/>
                <a:cs typeface="Microsoft Sans Serif"/>
              </a:rPr>
              <a:t>A</a:t>
            </a:r>
            <a:endParaRPr sz="2900" dirty="0">
              <a:latin typeface="Microsoft Sans Serif"/>
              <a:cs typeface="Microsoft Sans Serif"/>
            </a:endParaRPr>
          </a:p>
          <a:p>
            <a:pPr marL="38100" marR="30480">
              <a:lnSpc>
                <a:spcPts val="4190"/>
              </a:lnSpc>
              <a:spcBef>
                <a:spcPts val="245"/>
              </a:spcBef>
            </a:pPr>
            <a:r>
              <a:rPr sz="2900" spc="-340" dirty="0">
                <a:latin typeface="Microsoft Sans Serif"/>
                <a:cs typeface="Microsoft Sans Serif"/>
              </a:rPr>
              <a:t>This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25" dirty="0">
                <a:latin typeface="Microsoft Sans Serif"/>
                <a:cs typeface="Microsoft Sans Serif"/>
              </a:rPr>
              <a:t>equa</a:t>
            </a:r>
            <a:r>
              <a:rPr sz="2900" spc="-60" dirty="0">
                <a:latin typeface="Microsoft Sans Serif"/>
                <a:cs typeface="Microsoft Sans Serif"/>
              </a:rPr>
              <a:t>t</a:t>
            </a:r>
            <a:r>
              <a:rPr sz="2900" spc="-160" dirty="0">
                <a:latin typeface="Microsoft Sans Serif"/>
                <a:cs typeface="Microsoft Sans Serif"/>
              </a:rPr>
              <a:t>io</a:t>
            </a:r>
            <a:r>
              <a:rPr sz="2900" spc="-220" dirty="0">
                <a:latin typeface="Microsoft Sans Serif"/>
                <a:cs typeface="Microsoft Sans Serif"/>
              </a:rPr>
              <a:t>n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65" dirty="0">
                <a:latin typeface="Microsoft Sans Serif"/>
                <a:cs typeface="Microsoft Sans Serif"/>
              </a:rPr>
              <a:t>i</a:t>
            </a:r>
            <a:r>
              <a:rPr sz="2900" spc="-350" dirty="0">
                <a:latin typeface="Microsoft Sans Serif"/>
                <a:cs typeface="Microsoft Sans Serif"/>
              </a:rPr>
              <a:t>s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15" dirty="0">
                <a:latin typeface="Microsoft Sans Serif"/>
                <a:cs typeface="Microsoft Sans Serif"/>
              </a:rPr>
              <a:t>ap</a:t>
            </a:r>
            <a:r>
              <a:rPr sz="2900" spc="-10" dirty="0">
                <a:latin typeface="Microsoft Sans Serif"/>
                <a:cs typeface="Microsoft Sans Serif"/>
              </a:rPr>
              <a:t>p</a:t>
            </a:r>
            <a:r>
              <a:rPr sz="2900" spc="-55" dirty="0">
                <a:latin typeface="Microsoft Sans Serif"/>
                <a:cs typeface="Microsoft Sans Serif"/>
              </a:rPr>
              <a:t>lie</a:t>
            </a:r>
            <a:r>
              <a:rPr sz="2900" spc="-80" dirty="0">
                <a:latin typeface="Microsoft Sans Serif"/>
                <a:cs typeface="Microsoft Sans Serif"/>
              </a:rPr>
              <a:t>d</a:t>
            </a:r>
            <a:r>
              <a:rPr sz="2900" dirty="0">
                <a:latin typeface="Microsoft Sans Serif"/>
                <a:cs typeface="Microsoft Sans Serif"/>
              </a:rPr>
              <a:t> </a:t>
            </a:r>
            <a:r>
              <a:rPr sz="2900" spc="-55" dirty="0">
                <a:latin typeface="Microsoft Sans Serif"/>
                <a:cs typeface="Microsoft Sans Serif"/>
              </a:rPr>
              <a:t>re</a:t>
            </a:r>
            <a:r>
              <a:rPr sz="2900" spc="-65" dirty="0">
                <a:latin typeface="Microsoft Sans Serif"/>
                <a:cs typeface="Microsoft Sans Serif"/>
              </a:rPr>
              <a:t>p</a:t>
            </a:r>
            <a:r>
              <a:rPr sz="2900" spc="-80" dirty="0">
                <a:latin typeface="Microsoft Sans Serif"/>
                <a:cs typeface="Microsoft Sans Serif"/>
              </a:rPr>
              <a:t>ea</a:t>
            </a:r>
            <a:r>
              <a:rPr sz="2900" spc="-35" dirty="0">
                <a:latin typeface="Microsoft Sans Serif"/>
                <a:cs typeface="Microsoft Sans Serif"/>
              </a:rPr>
              <a:t>t</a:t>
            </a:r>
            <a:r>
              <a:rPr sz="2900" spc="-50" dirty="0">
                <a:latin typeface="Microsoft Sans Serif"/>
                <a:cs typeface="Microsoft Sans Serif"/>
              </a:rPr>
              <a:t>edly</a:t>
            </a:r>
            <a:r>
              <a:rPr sz="2900" spc="-10" dirty="0">
                <a:latin typeface="Microsoft Sans Serif"/>
                <a:cs typeface="Microsoft Sans Serif"/>
              </a:rPr>
              <a:t> </a:t>
            </a:r>
            <a:r>
              <a:rPr sz="2900" spc="-150" dirty="0">
                <a:latin typeface="Microsoft Sans Serif"/>
                <a:cs typeface="Microsoft Sans Serif"/>
              </a:rPr>
              <a:t>until</a:t>
            </a:r>
            <a:r>
              <a:rPr sz="2900" spc="70" dirty="0">
                <a:latin typeface="Microsoft Sans Serif"/>
                <a:cs typeface="Microsoft Sans Serif"/>
              </a:rPr>
              <a:t> </a:t>
            </a:r>
            <a:r>
              <a:rPr sz="2900" spc="-330" dirty="0">
                <a:latin typeface="Microsoft Sans Serif"/>
                <a:cs typeface="Microsoft Sans Serif"/>
              </a:rPr>
              <a:t>X</a:t>
            </a:r>
            <a:r>
              <a:rPr sz="2850" spc="-157" baseline="-20467" dirty="0">
                <a:latin typeface="Microsoft Sans Serif"/>
                <a:cs typeface="Microsoft Sans Serif"/>
              </a:rPr>
              <a:t>k</a:t>
            </a:r>
            <a:r>
              <a:rPr sz="2850" baseline="-20467" dirty="0">
                <a:latin typeface="Microsoft Sans Serif"/>
                <a:cs typeface="Microsoft Sans Serif"/>
              </a:rPr>
              <a:t> </a:t>
            </a:r>
            <a:r>
              <a:rPr sz="2850" spc="-322" baseline="-20467" dirty="0">
                <a:latin typeface="Microsoft Sans Serif"/>
                <a:cs typeface="Microsoft Sans Serif"/>
              </a:rPr>
              <a:t> </a:t>
            </a:r>
            <a:r>
              <a:rPr sz="2900" spc="-165" dirty="0">
                <a:latin typeface="Microsoft Sans Serif"/>
                <a:cs typeface="Microsoft Sans Serif"/>
              </a:rPr>
              <a:t>i</a:t>
            </a:r>
            <a:r>
              <a:rPr sz="2900" spc="-350" dirty="0">
                <a:latin typeface="Microsoft Sans Serif"/>
                <a:cs typeface="Microsoft Sans Serif"/>
              </a:rPr>
              <a:t>s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110" dirty="0">
                <a:latin typeface="Microsoft Sans Serif"/>
                <a:cs typeface="Microsoft Sans Serif"/>
              </a:rPr>
              <a:t>equal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75" dirty="0">
                <a:latin typeface="Microsoft Sans Serif"/>
                <a:cs typeface="Microsoft Sans Serif"/>
              </a:rPr>
              <a:t>to  </a:t>
            </a:r>
            <a:r>
              <a:rPr sz="4350" spc="-157" baseline="13409" dirty="0">
                <a:latin typeface="Microsoft Sans Serif"/>
                <a:cs typeface="Microsoft Sans Serif"/>
              </a:rPr>
              <a:t>X</a:t>
            </a:r>
            <a:r>
              <a:rPr sz="1900" spc="-105" dirty="0">
                <a:latin typeface="Microsoft Sans Serif"/>
                <a:cs typeface="Microsoft Sans Serif"/>
              </a:rPr>
              <a:t>k-1</a:t>
            </a:r>
            <a:endParaRPr sz="1900" dirty="0">
              <a:latin typeface="Microsoft Sans Serif"/>
              <a:cs typeface="Microsoft Sans Serif"/>
            </a:endParaRPr>
          </a:p>
          <a:p>
            <a:pPr marL="38100">
              <a:lnSpc>
                <a:spcPts val="3210"/>
              </a:lnSpc>
            </a:pPr>
            <a:r>
              <a:rPr sz="2900" spc="-135" dirty="0">
                <a:latin typeface="Microsoft Sans Serif"/>
                <a:cs typeface="Microsoft Sans Serif"/>
              </a:rPr>
              <a:t>Finally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result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260" dirty="0">
                <a:latin typeface="Microsoft Sans Serif"/>
                <a:cs typeface="Microsoft Sans Serif"/>
              </a:rPr>
              <a:t>is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95" dirty="0">
                <a:latin typeface="Microsoft Sans Serif"/>
                <a:cs typeface="Microsoft Sans Serif"/>
              </a:rPr>
              <a:t>obtained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spc="-75" dirty="0">
                <a:latin typeface="Microsoft Sans Serif"/>
                <a:cs typeface="Microsoft Sans Serif"/>
              </a:rPr>
              <a:t>by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00" dirty="0">
                <a:latin typeface="Microsoft Sans Serif"/>
                <a:cs typeface="Microsoft Sans Serif"/>
              </a:rPr>
              <a:t>taking</a:t>
            </a:r>
            <a:r>
              <a:rPr sz="2900" spc="35" dirty="0">
                <a:latin typeface="Microsoft Sans Serif"/>
                <a:cs typeface="Microsoft Sans Serif"/>
              </a:rPr>
              <a:t> </a:t>
            </a:r>
            <a:r>
              <a:rPr sz="2900" spc="-245" dirty="0">
                <a:latin typeface="Microsoft Sans Serif"/>
                <a:cs typeface="Microsoft Sans Serif"/>
              </a:rPr>
              <a:t>union</a:t>
            </a:r>
            <a:r>
              <a:rPr sz="2900" spc="35" dirty="0">
                <a:latin typeface="Microsoft Sans Serif"/>
                <a:cs typeface="Microsoft Sans Serif"/>
              </a:rPr>
              <a:t> </a:t>
            </a:r>
            <a:r>
              <a:rPr sz="2900" spc="-140" dirty="0">
                <a:latin typeface="Microsoft Sans Serif"/>
                <a:cs typeface="Microsoft Sans Serif"/>
              </a:rPr>
              <a:t>with</a:t>
            </a:r>
            <a:r>
              <a:rPr sz="2900" spc="35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endParaRPr sz="2900" dirty="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</a:pPr>
            <a:r>
              <a:rPr sz="2900" spc="-80" dirty="0">
                <a:latin typeface="Microsoft Sans Serif"/>
                <a:cs typeface="Microsoft Sans Serif"/>
              </a:rPr>
              <a:t>original</a:t>
            </a:r>
            <a:r>
              <a:rPr sz="2900" spc="-15" dirty="0">
                <a:latin typeface="Microsoft Sans Serif"/>
                <a:cs typeface="Microsoft Sans Serif"/>
              </a:rPr>
              <a:t> </a:t>
            </a:r>
            <a:r>
              <a:rPr sz="2900" spc="-110" dirty="0">
                <a:latin typeface="Microsoft Sans Serif"/>
                <a:cs typeface="Microsoft Sans Serif"/>
              </a:rPr>
              <a:t>boundary</a:t>
            </a:r>
            <a:endParaRPr sz="29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0852" y="2026719"/>
            <a:ext cx="2072005" cy="561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i="1" spc="65" dirty="0">
                <a:latin typeface="Times New Roman"/>
                <a:cs typeface="Times New Roman"/>
              </a:rPr>
              <a:t>k</a:t>
            </a:r>
            <a:r>
              <a:rPr sz="3500" i="1" spc="40" dirty="0">
                <a:latin typeface="Times New Roman"/>
                <a:cs typeface="Times New Roman"/>
              </a:rPr>
              <a:t> </a:t>
            </a:r>
            <a:r>
              <a:rPr sz="3500" spc="15" dirty="0">
                <a:latin typeface="Symbol"/>
                <a:cs typeface="Symbol"/>
              </a:rPr>
              <a:t></a:t>
            </a:r>
            <a:r>
              <a:rPr sz="3500" spc="15" dirty="0">
                <a:latin typeface="Times New Roman"/>
                <a:cs typeface="Times New Roman"/>
              </a:rPr>
              <a:t>1,2,3.....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44265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39471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40" dirty="0"/>
              <a:t>R</a:t>
            </a:r>
            <a:r>
              <a:rPr spc="-260" dirty="0"/>
              <a:t>e</a:t>
            </a:r>
            <a:r>
              <a:rPr spc="-285" dirty="0"/>
              <a:t>gion</a:t>
            </a:r>
            <a:r>
              <a:rPr spc="-50" dirty="0"/>
              <a:t> </a:t>
            </a:r>
            <a:r>
              <a:rPr spc="-220" dirty="0"/>
              <a:t>Fil</a:t>
            </a:r>
            <a:r>
              <a:rPr spc="-175" dirty="0"/>
              <a:t>l</a:t>
            </a:r>
            <a:r>
              <a:rPr spc="-265" dirty="0"/>
              <a:t>ing</a:t>
            </a:r>
            <a:r>
              <a:rPr spc="-50" dirty="0"/>
              <a:t> </a:t>
            </a:r>
            <a:r>
              <a:rPr dirty="0"/>
              <a:t>…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1384" y="1696211"/>
            <a:ext cx="2103120" cy="375608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0739" y="1839595"/>
            <a:ext cx="7573645" cy="4458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9275" marR="2959735" indent="-537210">
              <a:lnSpc>
                <a:spcPct val="100000"/>
              </a:lnSpc>
              <a:spcBef>
                <a:spcPts val="105"/>
              </a:spcBef>
              <a:buClr>
                <a:srgbClr val="005DA1"/>
              </a:buClr>
              <a:buFont typeface="Wingdings"/>
              <a:buChar char=""/>
              <a:tabLst>
                <a:tab pos="549275" algn="l"/>
                <a:tab pos="549910" algn="l"/>
              </a:tabLst>
            </a:pPr>
            <a:r>
              <a:rPr sz="3200" spc="-250" dirty="0">
                <a:latin typeface="Microsoft Sans Serif"/>
                <a:cs typeface="Microsoft Sans Serif"/>
              </a:rPr>
              <a:t>Let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200" dirty="0">
                <a:latin typeface="Microsoft Sans Serif"/>
                <a:cs typeface="Microsoft Sans Serif"/>
              </a:rPr>
              <a:t>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be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340" dirty="0">
                <a:latin typeface="Microsoft Sans Serif"/>
                <a:cs typeface="Microsoft Sans Serif"/>
              </a:rPr>
              <a:t>s</a:t>
            </a:r>
            <a:r>
              <a:rPr sz="3200" spc="-370" dirty="0">
                <a:latin typeface="Microsoft Sans Serif"/>
                <a:cs typeface="Microsoft Sans Serif"/>
              </a:rPr>
              <a:t>e</a:t>
            </a:r>
            <a:r>
              <a:rPr sz="3200" spc="-105" dirty="0">
                <a:latin typeface="Microsoft Sans Serif"/>
                <a:cs typeface="Microsoft Sans Serif"/>
              </a:rPr>
              <a:t>t.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10" dirty="0">
                <a:latin typeface="Microsoft Sans Serif"/>
                <a:cs typeface="Microsoft Sans Serif"/>
              </a:rPr>
              <a:t>I</a:t>
            </a:r>
            <a:r>
              <a:rPr sz="3200" spc="-105" dirty="0">
                <a:latin typeface="Microsoft Sans Serif"/>
                <a:cs typeface="Microsoft Sans Serif"/>
              </a:rPr>
              <a:t>t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220" dirty="0">
                <a:latin typeface="Microsoft Sans Serif"/>
                <a:cs typeface="Microsoft Sans Serif"/>
              </a:rPr>
              <a:t>contains  </a:t>
            </a:r>
            <a:r>
              <a:rPr sz="3200" spc="-15" dirty="0">
                <a:latin typeface="Microsoft Sans Serif"/>
                <a:cs typeface="Microsoft Sans Serif"/>
              </a:rPr>
              <a:t>a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305" dirty="0">
                <a:latin typeface="Microsoft Sans Serif"/>
                <a:cs typeface="Microsoft Sans Serif"/>
              </a:rPr>
              <a:t>subse</a:t>
            </a:r>
            <a:r>
              <a:rPr sz="3200" spc="-160" dirty="0">
                <a:latin typeface="Microsoft Sans Serif"/>
                <a:cs typeface="Microsoft Sans Serif"/>
              </a:rPr>
              <a:t>t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290" dirty="0">
                <a:latin typeface="Microsoft Sans Serif"/>
                <a:cs typeface="Microsoft Sans Serif"/>
              </a:rPr>
              <a:t>whose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e</a:t>
            </a:r>
            <a:r>
              <a:rPr sz="3200" spc="-55" dirty="0">
                <a:latin typeface="Microsoft Sans Serif"/>
                <a:cs typeface="Microsoft Sans Serif"/>
              </a:rPr>
              <a:t>l</a:t>
            </a:r>
            <a:r>
              <a:rPr sz="3200" spc="-320" dirty="0">
                <a:latin typeface="Microsoft Sans Serif"/>
                <a:cs typeface="Microsoft Sans Serif"/>
              </a:rPr>
              <a:t>em</a:t>
            </a:r>
            <a:r>
              <a:rPr sz="3200" spc="-250" dirty="0">
                <a:latin typeface="Microsoft Sans Serif"/>
                <a:cs typeface="Microsoft Sans Serif"/>
              </a:rPr>
              <a:t>e</a:t>
            </a:r>
            <a:r>
              <a:rPr sz="3200" spc="-265" dirty="0">
                <a:latin typeface="Microsoft Sans Serif"/>
                <a:cs typeface="Microsoft Sans Serif"/>
              </a:rPr>
              <a:t>nts  </a:t>
            </a:r>
            <a:r>
              <a:rPr sz="3200" spc="-65" dirty="0">
                <a:latin typeface="Microsoft Sans Serif"/>
                <a:cs typeface="Microsoft Sans Serif"/>
              </a:rPr>
              <a:t>are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90" dirty="0">
                <a:latin typeface="Microsoft Sans Serif"/>
                <a:cs typeface="Microsoft Sans Serif"/>
              </a:rPr>
              <a:t>8-connected </a:t>
            </a:r>
            <a:r>
              <a:rPr sz="3200" spc="-185" dirty="0">
                <a:latin typeface="Microsoft Sans Serif"/>
                <a:cs typeface="Microsoft Sans Serif"/>
              </a:rPr>
              <a:t> </a:t>
            </a:r>
            <a:r>
              <a:rPr sz="3200" spc="-125" dirty="0">
                <a:latin typeface="Microsoft Sans Serif"/>
                <a:cs typeface="Microsoft Sans Serif"/>
              </a:rPr>
              <a:t>boundary </a:t>
            </a:r>
            <a:r>
              <a:rPr sz="3200" spc="-195" dirty="0">
                <a:latin typeface="Microsoft Sans Serif"/>
                <a:cs typeface="Microsoft Sans Serif"/>
              </a:rPr>
              <a:t>points</a:t>
            </a:r>
            <a:r>
              <a:rPr sz="3200" spc="-19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of </a:t>
            </a:r>
            <a:r>
              <a:rPr sz="3200" spc="-15" dirty="0">
                <a:latin typeface="Microsoft Sans Serif"/>
                <a:cs typeface="Microsoft Sans Serif"/>
              </a:rPr>
              <a:t>a </a:t>
            </a:r>
            <a:r>
              <a:rPr sz="3200" spc="-10" dirty="0">
                <a:latin typeface="Microsoft Sans Serif"/>
                <a:cs typeface="Microsoft Sans Serif"/>
              </a:rPr>
              <a:t> </a:t>
            </a:r>
            <a:r>
              <a:rPr sz="3200" spc="-140" dirty="0">
                <a:latin typeface="Microsoft Sans Serif"/>
                <a:cs typeface="Microsoft Sans Serif"/>
              </a:rPr>
              <a:t>region.</a:t>
            </a:r>
            <a:endParaRPr sz="3200">
              <a:latin typeface="Microsoft Sans Serif"/>
              <a:cs typeface="Microsoft Sans Serif"/>
            </a:endParaRPr>
          </a:p>
          <a:p>
            <a:pPr marL="549275" marR="3159125" indent="-537210">
              <a:lnSpc>
                <a:spcPct val="100000"/>
              </a:lnSpc>
              <a:buClr>
                <a:srgbClr val="005DA1"/>
              </a:buClr>
              <a:buFont typeface="Wingdings"/>
              <a:buChar char=""/>
              <a:tabLst>
                <a:tab pos="549275" algn="l"/>
                <a:tab pos="549910" algn="l"/>
              </a:tabLst>
            </a:pPr>
            <a:r>
              <a:rPr sz="3200" spc="-85" dirty="0">
                <a:latin typeface="Microsoft Sans Serif"/>
                <a:cs typeface="Microsoft Sans Serif"/>
              </a:rPr>
              <a:t>All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160" dirty="0">
                <a:latin typeface="Microsoft Sans Serif"/>
                <a:cs typeface="Microsoft Sans Serif"/>
              </a:rPr>
              <a:t>non-boundary</a:t>
            </a:r>
            <a:r>
              <a:rPr sz="3200" spc="-35" dirty="0">
                <a:latin typeface="Microsoft Sans Serif"/>
                <a:cs typeface="Microsoft Sans Serif"/>
              </a:rPr>
              <a:t> </a:t>
            </a:r>
            <a:r>
              <a:rPr sz="3200" spc="-190" dirty="0">
                <a:latin typeface="Microsoft Sans Serif"/>
                <a:cs typeface="Microsoft Sans Serif"/>
              </a:rPr>
              <a:t>points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65" dirty="0">
                <a:latin typeface="Microsoft Sans Serif"/>
                <a:cs typeface="Microsoft Sans Serif"/>
              </a:rPr>
              <a:t>are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65" dirty="0">
                <a:latin typeface="Microsoft Sans Serif"/>
                <a:cs typeface="Microsoft Sans Serif"/>
              </a:rPr>
              <a:t>labelled</a:t>
            </a:r>
            <a:r>
              <a:rPr sz="3200" spc="-15" dirty="0">
                <a:latin typeface="Microsoft Sans Serif"/>
                <a:cs typeface="Microsoft Sans Serif"/>
              </a:rPr>
              <a:t> </a:t>
            </a:r>
            <a:r>
              <a:rPr sz="3200" spc="-100" dirty="0">
                <a:latin typeface="Microsoft Sans Serif"/>
                <a:cs typeface="Microsoft Sans Serif"/>
              </a:rPr>
              <a:t>0.</a:t>
            </a:r>
            <a:endParaRPr sz="3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</a:pPr>
            <a:r>
              <a:rPr sz="3600" spc="-275" dirty="0">
                <a:latin typeface="Microsoft Sans Serif"/>
                <a:cs typeface="Microsoft Sans Serif"/>
              </a:rPr>
              <a:t>Set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229" dirty="0">
                <a:latin typeface="Microsoft Sans Serif"/>
                <a:cs typeface="Microsoft Sans Serif"/>
              </a:rPr>
              <a:t>A</a:t>
            </a:r>
            <a:endParaRPr sz="36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6645058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39471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40" dirty="0"/>
              <a:t>R</a:t>
            </a:r>
            <a:r>
              <a:rPr spc="-260" dirty="0"/>
              <a:t>e</a:t>
            </a:r>
            <a:r>
              <a:rPr spc="-285" dirty="0"/>
              <a:t>gion</a:t>
            </a:r>
            <a:r>
              <a:rPr spc="-50" dirty="0"/>
              <a:t> </a:t>
            </a:r>
            <a:r>
              <a:rPr spc="-220" dirty="0"/>
              <a:t>Fil</a:t>
            </a:r>
            <a:r>
              <a:rPr spc="-175" dirty="0"/>
              <a:t>l</a:t>
            </a:r>
            <a:r>
              <a:rPr spc="-265" dirty="0"/>
              <a:t>ing</a:t>
            </a:r>
            <a:r>
              <a:rPr spc="-50" dirty="0"/>
              <a:t> 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2144395"/>
            <a:ext cx="5013960" cy="392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9275" marR="98425" indent="-537210">
              <a:lnSpc>
                <a:spcPct val="100000"/>
              </a:lnSpc>
              <a:spcBef>
                <a:spcPts val="105"/>
              </a:spcBef>
              <a:buClr>
                <a:srgbClr val="005DA1"/>
              </a:buClr>
              <a:buFont typeface="Wingdings"/>
              <a:buChar char=""/>
              <a:tabLst>
                <a:tab pos="549275" algn="l"/>
                <a:tab pos="549910" algn="l"/>
              </a:tabLst>
            </a:pPr>
            <a:r>
              <a:rPr sz="3200" spc="-390" dirty="0">
                <a:latin typeface="Microsoft Sans Serif"/>
                <a:cs typeface="Microsoft Sans Serif"/>
              </a:rPr>
              <a:t>B</a:t>
            </a:r>
            <a:r>
              <a:rPr sz="3200" spc="-320" dirty="0">
                <a:latin typeface="Microsoft Sans Serif"/>
                <a:cs typeface="Microsoft Sans Serif"/>
              </a:rPr>
              <a:t>e</a:t>
            </a:r>
            <a:r>
              <a:rPr sz="3200" spc="-175" dirty="0">
                <a:latin typeface="Microsoft Sans Serif"/>
                <a:cs typeface="Microsoft Sans Serif"/>
              </a:rPr>
              <a:t>ginning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with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90" dirty="0">
                <a:latin typeface="Microsoft Sans Serif"/>
                <a:cs typeface="Microsoft Sans Serif"/>
              </a:rPr>
              <a:t>po</a:t>
            </a:r>
            <a:r>
              <a:rPr sz="3200" spc="-30" dirty="0">
                <a:latin typeface="Microsoft Sans Serif"/>
                <a:cs typeface="Microsoft Sans Serif"/>
              </a:rPr>
              <a:t>i</a:t>
            </a:r>
            <a:r>
              <a:rPr sz="3200" spc="-200" dirty="0">
                <a:latin typeface="Microsoft Sans Serif"/>
                <a:cs typeface="Microsoft Sans Serif"/>
              </a:rPr>
              <a:t>nt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i="1" spc="-120" dirty="0">
                <a:latin typeface="Arial"/>
                <a:cs typeface="Arial"/>
              </a:rPr>
              <a:t>p  </a:t>
            </a:r>
            <a:r>
              <a:rPr sz="3200" spc="-195" dirty="0">
                <a:latin typeface="Microsoft Sans Serif"/>
                <a:cs typeface="Microsoft Sans Serif"/>
              </a:rPr>
              <a:t>inside the</a:t>
            </a:r>
            <a:r>
              <a:rPr sz="3200" spc="-190" dirty="0">
                <a:latin typeface="Microsoft Sans Serif"/>
                <a:cs typeface="Microsoft Sans Serif"/>
              </a:rPr>
              <a:t> </a:t>
            </a:r>
            <a:r>
              <a:rPr sz="3200" spc="-155" dirty="0">
                <a:latin typeface="Microsoft Sans Serif"/>
                <a:cs typeface="Microsoft Sans Serif"/>
              </a:rPr>
              <a:t>boundary, </a:t>
            </a:r>
            <a:r>
              <a:rPr sz="3200" spc="-195" dirty="0">
                <a:latin typeface="Microsoft Sans Serif"/>
                <a:cs typeface="Microsoft Sans Serif"/>
              </a:rPr>
              <a:t>the </a:t>
            </a:r>
            <a:r>
              <a:rPr sz="3200" spc="-190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obje</a:t>
            </a:r>
            <a:r>
              <a:rPr sz="3200" spc="-155" dirty="0">
                <a:latin typeface="Microsoft Sans Serif"/>
                <a:cs typeface="Microsoft Sans Serif"/>
              </a:rPr>
              <a:t>c</a:t>
            </a:r>
            <a:r>
              <a:rPr sz="3200" spc="-65" dirty="0">
                <a:latin typeface="Microsoft Sans Serif"/>
                <a:cs typeface="Microsoft Sans Serif"/>
              </a:rPr>
              <a:t>ti</a:t>
            </a:r>
            <a:r>
              <a:rPr sz="3200" spc="-190" dirty="0">
                <a:latin typeface="Microsoft Sans Serif"/>
                <a:cs typeface="Microsoft Sans Serif"/>
              </a:rPr>
              <a:t>v</a:t>
            </a:r>
            <a:r>
              <a:rPr sz="3200" spc="-180" dirty="0">
                <a:latin typeface="Microsoft Sans Serif"/>
                <a:cs typeface="Microsoft Sans Serif"/>
              </a:rPr>
              <a:t>e</a:t>
            </a:r>
            <a:r>
              <a:rPr sz="3200" spc="-10" dirty="0">
                <a:latin typeface="Microsoft Sans Serif"/>
                <a:cs typeface="Microsoft Sans Serif"/>
              </a:rPr>
              <a:t> </a:t>
            </a:r>
            <a:r>
              <a:rPr sz="3200" spc="-185" dirty="0">
                <a:latin typeface="Microsoft Sans Serif"/>
                <a:cs typeface="Microsoft Sans Serif"/>
              </a:rPr>
              <a:t>i</a:t>
            </a:r>
            <a:r>
              <a:rPr sz="3200" spc="-385" dirty="0">
                <a:latin typeface="Microsoft Sans Serif"/>
                <a:cs typeface="Microsoft Sans Serif"/>
              </a:rPr>
              <a:t>s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0" dirty="0">
                <a:latin typeface="Microsoft Sans Serif"/>
                <a:cs typeface="Microsoft Sans Serif"/>
              </a:rPr>
              <a:t>to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40" dirty="0">
                <a:latin typeface="Microsoft Sans Serif"/>
                <a:cs typeface="Microsoft Sans Serif"/>
              </a:rPr>
              <a:t>fil</a:t>
            </a:r>
            <a:r>
              <a:rPr sz="3200" spc="-30" dirty="0">
                <a:latin typeface="Microsoft Sans Serif"/>
                <a:cs typeface="Microsoft Sans Serif"/>
              </a:rPr>
              <a:t>l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the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229" dirty="0">
                <a:latin typeface="Microsoft Sans Serif"/>
                <a:cs typeface="Microsoft Sans Serif"/>
              </a:rPr>
              <a:t>en</a:t>
            </a:r>
            <a:r>
              <a:rPr sz="3200" spc="-125" dirty="0">
                <a:latin typeface="Microsoft Sans Serif"/>
                <a:cs typeface="Microsoft Sans Serif"/>
              </a:rPr>
              <a:t>t</a:t>
            </a:r>
            <a:r>
              <a:rPr sz="3200" spc="-65" dirty="0">
                <a:latin typeface="Microsoft Sans Serif"/>
                <a:cs typeface="Microsoft Sans Serif"/>
              </a:rPr>
              <a:t>ire  </a:t>
            </a:r>
            <a:r>
              <a:rPr sz="3200" spc="-130" dirty="0">
                <a:latin typeface="Microsoft Sans Serif"/>
                <a:cs typeface="Microsoft Sans Serif"/>
              </a:rPr>
              <a:t>region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with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265" dirty="0">
                <a:latin typeface="Microsoft Sans Serif"/>
                <a:cs typeface="Microsoft Sans Serif"/>
              </a:rPr>
              <a:t>1s.</a:t>
            </a:r>
            <a:endParaRPr sz="3200">
              <a:latin typeface="Microsoft Sans Serif"/>
              <a:cs typeface="Microsoft Sans Serif"/>
            </a:endParaRPr>
          </a:p>
          <a:p>
            <a:pPr marL="549275" marR="5080" indent="-537210">
              <a:lnSpc>
                <a:spcPct val="100000"/>
              </a:lnSpc>
              <a:buClr>
                <a:srgbClr val="005DA1"/>
              </a:buClr>
              <a:buFont typeface="Wingdings"/>
              <a:buChar char=""/>
              <a:tabLst>
                <a:tab pos="549275" algn="l"/>
                <a:tab pos="549910" algn="l"/>
              </a:tabLst>
            </a:pPr>
            <a:r>
              <a:rPr sz="3200" spc="-200" dirty="0">
                <a:latin typeface="Microsoft Sans Serif"/>
                <a:cs typeface="Microsoft Sans Serif"/>
              </a:rPr>
              <a:t>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260" dirty="0">
                <a:latin typeface="Microsoft Sans Serif"/>
                <a:cs typeface="Microsoft Sans Serif"/>
              </a:rPr>
              <a:t>v</a:t>
            </a:r>
            <a:r>
              <a:rPr sz="3200" spc="-150" dirty="0">
                <a:latin typeface="Microsoft Sans Serif"/>
                <a:cs typeface="Microsoft Sans Serif"/>
              </a:rPr>
              <a:t>alue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1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85" dirty="0">
                <a:latin typeface="Microsoft Sans Serif"/>
                <a:cs typeface="Microsoft Sans Serif"/>
              </a:rPr>
              <a:t>i</a:t>
            </a:r>
            <a:r>
              <a:rPr sz="3200" spc="-385" dirty="0">
                <a:latin typeface="Microsoft Sans Serif"/>
                <a:cs typeface="Microsoft Sans Serif"/>
              </a:rPr>
              <a:t>s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215" dirty="0">
                <a:latin typeface="Microsoft Sans Serif"/>
                <a:cs typeface="Microsoft Sans Serif"/>
              </a:rPr>
              <a:t>assigned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100" dirty="0">
                <a:latin typeface="Microsoft Sans Serif"/>
                <a:cs typeface="Microsoft Sans Serif"/>
              </a:rPr>
              <a:t>to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35" dirty="0">
                <a:latin typeface="Microsoft Sans Serif"/>
                <a:cs typeface="Microsoft Sans Serif"/>
              </a:rPr>
              <a:t>t</a:t>
            </a:r>
            <a:r>
              <a:rPr sz="3200" spc="-204" dirty="0">
                <a:latin typeface="Microsoft Sans Serif"/>
                <a:cs typeface="Microsoft Sans Serif"/>
              </a:rPr>
              <a:t>he  </a:t>
            </a:r>
            <a:r>
              <a:rPr sz="3200" spc="-125" dirty="0">
                <a:latin typeface="Microsoft Sans Serif"/>
                <a:cs typeface="Microsoft Sans Serif"/>
              </a:rPr>
              <a:t>point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i="1" spc="-180" dirty="0">
                <a:latin typeface="Arial"/>
                <a:cs typeface="Arial"/>
              </a:rPr>
              <a:t>p</a:t>
            </a:r>
            <a:r>
              <a:rPr sz="3200" i="1" spc="-10" dirty="0">
                <a:latin typeface="Arial"/>
                <a:cs typeface="Arial"/>
              </a:rPr>
              <a:t> </a:t>
            </a:r>
            <a:r>
              <a:rPr sz="3200" spc="-105" dirty="0">
                <a:latin typeface="Microsoft Sans Serif"/>
                <a:cs typeface="Microsoft Sans Serif"/>
              </a:rPr>
              <a:t>(p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85" dirty="0">
                <a:latin typeface="Microsoft Sans Serif"/>
                <a:cs typeface="Microsoft Sans Serif"/>
              </a:rPr>
              <a:t>i</a:t>
            </a:r>
            <a:r>
              <a:rPr sz="3200" spc="-385" dirty="0">
                <a:latin typeface="Microsoft Sans Serif"/>
                <a:cs typeface="Microsoft Sans Serif"/>
              </a:rPr>
              <a:t>s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an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ar</a:t>
            </a:r>
            <a:r>
              <a:rPr sz="3200" spc="-25" dirty="0">
                <a:latin typeface="Microsoft Sans Serif"/>
                <a:cs typeface="Microsoft Sans Serif"/>
              </a:rPr>
              <a:t>b</a:t>
            </a:r>
            <a:r>
              <a:rPr sz="3200" spc="-20" dirty="0">
                <a:latin typeface="Microsoft Sans Serif"/>
                <a:cs typeface="Microsoft Sans Serif"/>
              </a:rPr>
              <a:t>it</a:t>
            </a:r>
            <a:r>
              <a:rPr sz="3200" spc="-60" dirty="0">
                <a:latin typeface="Microsoft Sans Serif"/>
                <a:cs typeface="Microsoft Sans Serif"/>
              </a:rPr>
              <a:t>r</a:t>
            </a:r>
            <a:r>
              <a:rPr sz="3200" spc="-15" dirty="0">
                <a:latin typeface="Microsoft Sans Serif"/>
                <a:cs typeface="Microsoft Sans Serif"/>
              </a:rPr>
              <a:t>arily  </a:t>
            </a:r>
            <a:r>
              <a:rPr sz="3200" spc="-190" dirty="0">
                <a:latin typeface="Microsoft Sans Serif"/>
                <a:cs typeface="Microsoft Sans Serif"/>
              </a:rPr>
              <a:t>selected</a:t>
            </a:r>
            <a:r>
              <a:rPr sz="3200" spc="-10" dirty="0">
                <a:latin typeface="Microsoft Sans Serif"/>
                <a:cs typeface="Microsoft Sans Serif"/>
              </a:rPr>
              <a:t> </a:t>
            </a:r>
            <a:r>
              <a:rPr sz="3200" spc="-125" dirty="0">
                <a:latin typeface="Microsoft Sans Serif"/>
                <a:cs typeface="Microsoft Sans Serif"/>
              </a:rPr>
              <a:t>point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inside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the </a:t>
            </a:r>
            <a:r>
              <a:rPr sz="3200" spc="-190" dirty="0">
                <a:latin typeface="Microsoft Sans Serif"/>
                <a:cs typeface="Microsoft Sans Serif"/>
              </a:rPr>
              <a:t> </a:t>
            </a:r>
            <a:r>
              <a:rPr sz="3200" spc="-130" dirty="0">
                <a:latin typeface="Microsoft Sans Serif"/>
                <a:cs typeface="Microsoft Sans Serif"/>
              </a:rPr>
              <a:t>boundary)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8842" y="2238988"/>
            <a:ext cx="2114156" cy="376991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959855" y="2144395"/>
            <a:ext cx="2292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i="1" spc="-180" dirty="0">
                <a:latin typeface="Arial"/>
                <a:cs typeface="Arial"/>
              </a:rPr>
              <a:t>p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149340" y="2531338"/>
            <a:ext cx="1508760" cy="878205"/>
            <a:chOff x="6149340" y="2531338"/>
            <a:chExt cx="1508760" cy="87820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9340" y="2531338"/>
              <a:ext cx="1508760" cy="87784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188837" y="2541269"/>
              <a:ext cx="1224915" cy="610870"/>
            </a:xfrm>
            <a:custGeom>
              <a:avLst/>
              <a:gdLst/>
              <a:ahLst/>
              <a:cxnLst/>
              <a:rect l="l" t="t" r="r" b="b"/>
              <a:pathLst>
                <a:path w="1224915" h="610869">
                  <a:moveTo>
                    <a:pt x="1093174" y="557100"/>
                  </a:moveTo>
                  <a:lnTo>
                    <a:pt x="1016635" y="563879"/>
                  </a:lnTo>
                  <a:lnTo>
                    <a:pt x="995171" y="589406"/>
                  </a:lnTo>
                  <a:lnTo>
                    <a:pt x="997823" y="598439"/>
                  </a:lnTo>
                  <a:lnTo>
                    <a:pt x="1003522" y="605472"/>
                  </a:lnTo>
                  <a:lnTo>
                    <a:pt x="1011459" y="609838"/>
                  </a:lnTo>
                  <a:lnTo>
                    <a:pt x="1020826" y="610869"/>
                  </a:lnTo>
                  <a:lnTo>
                    <a:pt x="1208753" y="594232"/>
                  </a:lnTo>
                  <a:lnTo>
                    <a:pt x="1172083" y="594232"/>
                  </a:lnTo>
                  <a:lnTo>
                    <a:pt x="1093174" y="557100"/>
                  </a:lnTo>
                  <a:close/>
                </a:path>
                <a:path w="1224915" h="610869">
                  <a:moveTo>
                    <a:pt x="1124277" y="554345"/>
                  </a:moveTo>
                  <a:lnTo>
                    <a:pt x="1093174" y="557100"/>
                  </a:lnTo>
                  <a:lnTo>
                    <a:pt x="1172083" y="594232"/>
                  </a:lnTo>
                  <a:lnTo>
                    <a:pt x="1175809" y="586358"/>
                  </a:lnTo>
                  <a:lnTo>
                    <a:pt x="1162685" y="586358"/>
                  </a:lnTo>
                  <a:lnTo>
                    <a:pt x="1148494" y="565741"/>
                  </a:lnTo>
                  <a:lnTo>
                    <a:pt x="1124277" y="554345"/>
                  </a:lnTo>
                  <a:close/>
                </a:path>
                <a:path w="1224915" h="610869">
                  <a:moveTo>
                    <a:pt x="1174760" y="560710"/>
                  </a:moveTo>
                  <a:lnTo>
                    <a:pt x="1168057" y="574947"/>
                  </a:lnTo>
                  <a:lnTo>
                    <a:pt x="1178814" y="580008"/>
                  </a:lnTo>
                  <a:lnTo>
                    <a:pt x="1172083" y="594232"/>
                  </a:lnTo>
                  <a:lnTo>
                    <a:pt x="1208753" y="594232"/>
                  </a:lnTo>
                  <a:lnTo>
                    <a:pt x="1224534" y="592835"/>
                  </a:lnTo>
                  <a:lnTo>
                    <a:pt x="1205922" y="565784"/>
                  </a:lnTo>
                  <a:lnTo>
                    <a:pt x="1185544" y="565784"/>
                  </a:lnTo>
                  <a:lnTo>
                    <a:pt x="1174760" y="560710"/>
                  </a:lnTo>
                  <a:close/>
                </a:path>
                <a:path w="1224915" h="610869">
                  <a:moveTo>
                    <a:pt x="1148494" y="565741"/>
                  </a:moveTo>
                  <a:lnTo>
                    <a:pt x="1162685" y="586358"/>
                  </a:lnTo>
                  <a:lnTo>
                    <a:pt x="1168057" y="574947"/>
                  </a:lnTo>
                  <a:lnTo>
                    <a:pt x="1148494" y="565741"/>
                  </a:lnTo>
                  <a:close/>
                </a:path>
                <a:path w="1224915" h="610869">
                  <a:moveTo>
                    <a:pt x="1168057" y="574947"/>
                  </a:moveTo>
                  <a:lnTo>
                    <a:pt x="1162685" y="586358"/>
                  </a:lnTo>
                  <a:lnTo>
                    <a:pt x="1175809" y="586358"/>
                  </a:lnTo>
                  <a:lnTo>
                    <a:pt x="1178814" y="580008"/>
                  </a:lnTo>
                  <a:lnTo>
                    <a:pt x="1168057" y="574947"/>
                  </a:lnTo>
                  <a:close/>
                </a:path>
                <a:path w="1224915" h="610869">
                  <a:moveTo>
                    <a:pt x="1155377" y="551590"/>
                  </a:moveTo>
                  <a:lnTo>
                    <a:pt x="1139710" y="552978"/>
                  </a:lnTo>
                  <a:lnTo>
                    <a:pt x="1148494" y="565741"/>
                  </a:lnTo>
                  <a:lnTo>
                    <a:pt x="1168057" y="574947"/>
                  </a:lnTo>
                  <a:lnTo>
                    <a:pt x="1174760" y="560710"/>
                  </a:lnTo>
                  <a:lnTo>
                    <a:pt x="1155377" y="551590"/>
                  </a:lnTo>
                  <a:close/>
                </a:path>
                <a:path w="1224915" h="610869">
                  <a:moveTo>
                    <a:pt x="1187561" y="549401"/>
                  </a:moveTo>
                  <a:lnTo>
                    <a:pt x="1180084" y="549401"/>
                  </a:lnTo>
                  <a:lnTo>
                    <a:pt x="1174760" y="560710"/>
                  </a:lnTo>
                  <a:lnTo>
                    <a:pt x="1185544" y="565784"/>
                  </a:lnTo>
                  <a:lnTo>
                    <a:pt x="1192148" y="551560"/>
                  </a:lnTo>
                  <a:lnTo>
                    <a:pt x="1187561" y="549401"/>
                  </a:lnTo>
                  <a:close/>
                </a:path>
                <a:path w="1224915" h="610869">
                  <a:moveTo>
                    <a:pt x="1093422" y="414559"/>
                  </a:moveTo>
                  <a:lnTo>
                    <a:pt x="1084347" y="414662"/>
                  </a:lnTo>
                  <a:lnTo>
                    <a:pt x="1075689" y="418338"/>
                  </a:lnTo>
                  <a:lnTo>
                    <a:pt x="1069201" y="425065"/>
                  </a:lnTo>
                  <a:lnTo>
                    <a:pt x="1065879" y="433482"/>
                  </a:lnTo>
                  <a:lnTo>
                    <a:pt x="1065938" y="442519"/>
                  </a:lnTo>
                  <a:lnTo>
                    <a:pt x="1069593" y="451103"/>
                  </a:lnTo>
                  <a:lnTo>
                    <a:pt x="1113147" y="514384"/>
                  </a:lnTo>
                  <a:lnTo>
                    <a:pt x="1192148" y="551560"/>
                  </a:lnTo>
                  <a:lnTo>
                    <a:pt x="1185544" y="565784"/>
                  </a:lnTo>
                  <a:lnTo>
                    <a:pt x="1205922" y="565784"/>
                  </a:lnTo>
                  <a:lnTo>
                    <a:pt x="1108583" y="424306"/>
                  </a:lnTo>
                  <a:lnTo>
                    <a:pt x="1101853" y="417837"/>
                  </a:lnTo>
                  <a:lnTo>
                    <a:pt x="1093422" y="414559"/>
                  </a:lnTo>
                  <a:close/>
                </a:path>
                <a:path w="1224915" h="610869">
                  <a:moveTo>
                    <a:pt x="1139710" y="552978"/>
                  </a:moveTo>
                  <a:lnTo>
                    <a:pt x="1124277" y="554345"/>
                  </a:lnTo>
                  <a:lnTo>
                    <a:pt x="1148494" y="565741"/>
                  </a:lnTo>
                  <a:lnTo>
                    <a:pt x="1139710" y="552978"/>
                  </a:lnTo>
                  <a:close/>
                </a:path>
                <a:path w="1224915" h="610869">
                  <a:moveTo>
                    <a:pt x="1180084" y="549401"/>
                  </a:moveTo>
                  <a:lnTo>
                    <a:pt x="1155377" y="551590"/>
                  </a:lnTo>
                  <a:lnTo>
                    <a:pt x="1174760" y="560710"/>
                  </a:lnTo>
                  <a:lnTo>
                    <a:pt x="1180084" y="549401"/>
                  </a:lnTo>
                  <a:close/>
                </a:path>
                <a:path w="1224915" h="610869">
                  <a:moveTo>
                    <a:pt x="6730" y="28447"/>
                  </a:moveTo>
                  <a:lnTo>
                    <a:pt x="0" y="42671"/>
                  </a:lnTo>
                  <a:lnTo>
                    <a:pt x="1093174" y="557100"/>
                  </a:lnTo>
                  <a:lnTo>
                    <a:pt x="1124277" y="554345"/>
                  </a:lnTo>
                  <a:lnTo>
                    <a:pt x="6730" y="28447"/>
                  </a:lnTo>
                  <a:close/>
                </a:path>
                <a:path w="1224915" h="610869">
                  <a:moveTo>
                    <a:pt x="1130793" y="540022"/>
                  </a:moveTo>
                  <a:lnTo>
                    <a:pt x="1139710" y="552978"/>
                  </a:lnTo>
                  <a:lnTo>
                    <a:pt x="1155377" y="551590"/>
                  </a:lnTo>
                  <a:lnTo>
                    <a:pt x="1130793" y="540022"/>
                  </a:lnTo>
                  <a:close/>
                </a:path>
                <a:path w="1224915" h="610869">
                  <a:moveTo>
                    <a:pt x="1113147" y="514384"/>
                  </a:moveTo>
                  <a:lnTo>
                    <a:pt x="1130793" y="540022"/>
                  </a:lnTo>
                  <a:lnTo>
                    <a:pt x="1155377" y="551590"/>
                  </a:lnTo>
                  <a:lnTo>
                    <a:pt x="1180084" y="549401"/>
                  </a:lnTo>
                  <a:lnTo>
                    <a:pt x="1187561" y="549401"/>
                  </a:lnTo>
                  <a:lnTo>
                    <a:pt x="1113147" y="514384"/>
                  </a:lnTo>
                  <a:close/>
                </a:path>
                <a:path w="1224915" h="610869">
                  <a:moveTo>
                    <a:pt x="20065" y="0"/>
                  </a:moveTo>
                  <a:lnTo>
                    <a:pt x="13335" y="14224"/>
                  </a:lnTo>
                  <a:lnTo>
                    <a:pt x="1130793" y="540022"/>
                  </a:lnTo>
                  <a:lnTo>
                    <a:pt x="1113147" y="514384"/>
                  </a:lnTo>
                  <a:lnTo>
                    <a:pt x="20065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28579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39471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40" dirty="0"/>
              <a:t>R</a:t>
            </a:r>
            <a:r>
              <a:rPr spc="-260" dirty="0"/>
              <a:t>e</a:t>
            </a:r>
            <a:r>
              <a:rPr spc="-285" dirty="0"/>
              <a:t>gion</a:t>
            </a:r>
            <a:r>
              <a:rPr spc="-50" dirty="0"/>
              <a:t> </a:t>
            </a:r>
            <a:r>
              <a:rPr spc="-220" dirty="0"/>
              <a:t>Fil</a:t>
            </a:r>
            <a:r>
              <a:rPr spc="-175" dirty="0"/>
              <a:t>l</a:t>
            </a:r>
            <a:r>
              <a:rPr spc="-265" dirty="0"/>
              <a:t>ing</a:t>
            </a:r>
            <a:r>
              <a:rPr spc="-50" dirty="0"/>
              <a:t> </a:t>
            </a:r>
            <a:r>
              <a:rPr dirty="0"/>
              <a:t>…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00" y="1687650"/>
            <a:ext cx="2103120" cy="375760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3611" y="4462271"/>
            <a:ext cx="909827" cy="11704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028442" y="5570931"/>
            <a:ext cx="50736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3180" algn="r">
              <a:lnSpc>
                <a:spcPct val="100000"/>
              </a:lnSpc>
              <a:spcBef>
                <a:spcPts val="100"/>
              </a:spcBef>
            </a:pPr>
            <a:r>
              <a:rPr sz="3600" spc="-280" dirty="0">
                <a:latin typeface="Microsoft Sans Serif"/>
                <a:cs typeface="Microsoft Sans Serif"/>
              </a:rPr>
              <a:t>Set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235" dirty="0">
                <a:latin typeface="Microsoft Sans Serif"/>
                <a:cs typeface="Microsoft Sans Serif"/>
              </a:rPr>
              <a:t>A</a:t>
            </a:r>
            <a:r>
              <a:rPr sz="3600" spc="-419" baseline="25462" dirty="0">
                <a:latin typeface="Microsoft Sans Serif"/>
                <a:cs typeface="Microsoft Sans Serif"/>
              </a:rPr>
              <a:t>c</a:t>
            </a:r>
            <a:endParaRPr sz="3600" baseline="25462">
              <a:latin typeface="Microsoft Sans Serif"/>
              <a:cs typeface="Microsoft Sans Serif"/>
            </a:endParaRPr>
          </a:p>
          <a:p>
            <a:pPr marL="25400">
              <a:lnSpc>
                <a:spcPct val="100000"/>
              </a:lnSpc>
            </a:pPr>
            <a:r>
              <a:rPr sz="2800" spc="-165" dirty="0">
                <a:latin typeface="Microsoft Sans Serif"/>
                <a:cs typeface="Microsoft Sans Serif"/>
              </a:rPr>
              <a:t>Structuring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spc="-195" dirty="0">
                <a:latin typeface="Microsoft Sans Serif"/>
                <a:cs typeface="Microsoft Sans Serif"/>
              </a:rPr>
              <a:t>element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-470" dirty="0">
                <a:latin typeface="Microsoft Sans Serif"/>
                <a:cs typeface="Microsoft Sans Serif"/>
              </a:rPr>
              <a:t>B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75352" y="3979545"/>
            <a:ext cx="715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Microsoft Sans Serif"/>
                <a:cs typeface="Microsoft Sans Serif"/>
              </a:rPr>
              <a:t>ori</a:t>
            </a:r>
            <a:r>
              <a:rPr sz="2400" spc="-110" dirty="0">
                <a:latin typeface="Microsoft Sans Serif"/>
                <a:cs typeface="Microsoft Sans Serif"/>
              </a:rPr>
              <a:t>gin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931920" y="4363211"/>
            <a:ext cx="1087120" cy="946785"/>
            <a:chOff x="3931920" y="4363211"/>
            <a:chExt cx="1087120" cy="94678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1920" y="4363211"/>
              <a:ext cx="1086599" cy="9464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82491" y="4373117"/>
              <a:ext cx="801370" cy="661670"/>
            </a:xfrm>
            <a:custGeom>
              <a:avLst/>
              <a:gdLst/>
              <a:ahLst/>
              <a:cxnLst/>
              <a:rect l="l" t="t" r="r" b="b"/>
              <a:pathLst>
                <a:path w="801370" h="661670">
                  <a:moveTo>
                    <a:pt x="92664" y="454251"/>
                  </a:moveTo>
                  <a:lnTo>
                    <a:pt x="83835" y="456374"/>
                  </a:lnTo>
                  <a:lnTo>
                    <a:pt x="76459" y="461641"/>
                  </a:lnTo>
                  <a:lnTo>
                    <a:pt x="71500" y="469645"/>
                  </a:lnTo>
                  <a:lnTo>
                    <a:pt x="0" y="661288"/>
                  </a:lnTo>
                  <a:lnTo>
                    <a:pt x="71877" y="649858"/>
                  </a:lnTo>
                  <a:lnTo>
                    <a:pt x="51308" y="649858"/>
                  </a:lnTo>
                  <a:lnTo>
                    <a:pt x="41275" y="637666"/>
                  </a:lnTo>
                  <a:lnTo>
                    <a:pt x="50485" y="630132"/>
                  </a:lnTo>
                  <a:lnTo>
                    <a:pt x="46673" y="625474"/>
                  </a:lnTo>
                  <a:lnTo>
                    <a:pt x="31369" y="625474"/>
                  </a:lnTo>
                  <a:lnTo>
                    <a:pt x="21336" y="613282"/>
                  </a:lnTo>
                  <a:lnTo>
                    <a:pt x="89018" y="557915"/>
                  </a:lnTo>
                  <a:lnTo>
                    <a:pt x="115824" y="486155"/>
                  </a:lnTo>
                  <a:lnTo>
                    <a:pt x="117304" y="476839"/>
                  </a:lnTo>
                  <a:lnTo>
                    <a:pt x="115188" y="468010"/>
                  </a:lnTo>
                  <a:lnTo>
                    <a:pt x="109930" y="460634"/>
                  </a:lnTo>
                  <a:lnTo>
                    <a:pt x="101981" y="455675"/>
                  </a:lnTo>
                  <a:lnTo>
                    <a:pt x="92664" y="454251"/>
                  </a:lnTo>
                  <a:close/>
                </a:path>
                <a:path w="801370" h="661670">
                  <a:moveTo>
                    <a:pt x="50485" y="630132"/>
                  </a:moveTo>
                  <a:lnTo>
                    <a:pt x="41275" y="637666"/>
                  </a:lnTo>
                  <a:lnTo>
                    <a:pt x="51308" y="649858"/>
                  </a:lnTo>
                  <a:lnTo>
                    <a:pt x="63570" y="639825"/>
                  </a:lnTo>
                  <a:lnTo>
                    <a:pt x="58420" y="639825"/>
                  </a:lnTo>
                  <a:lnTo>
                    <a:pt x="50485" y="630132"/>
                  </a:lnTo>
                  <a:close/>
                </a:path>
                <a:path w="801370" h="661670">
                  <a:moveTo>
                    <a:pt x="194691" y="582548"/>
                  </a:moveTo>
                  <a:lnTo>
                    <a:pt x="118822" y="594619"/>
                  </a:lnTo>
                  <a:lnTo>
                    <a:pt x="51308" y="649858"/>
                  </a:lnTo>
                  <a:lnTo>
                    <a:pt x="71877" y="649858"/>
                  </a:lnTo>
                  <a:lnTo>
                    <a:pt x="202057" y="629157"/>
                  </a:lnTo>
                  <a:lnTo>
                    <a:pt x="221694" y="601979"/>
                  </a:lnTo>
                  <a:lnTo>
                    <a:pt x="218461" y="593353"/>
                  </a:lnTo>
                  <a:lnTo>
                    <a:pt x="212264" y="586755"/>
                  </a:lnTo>
                  <a:lnTo>
                    <a:pt x="204043" y="582943"/>
                  </a:lnTo>
                  <a:lnTo>
                    <a:pt x="194691" y="582548"/>
                  </a:lnTo>
                  <a:close/>
                </a:path>
                <a:path w="801370" h="661670">
                  <a:moveTo>
                    <a:pt x="67126" y="616519"/>
                  </a:moveTo>
                  <a:lnTo>
                    <a:pt x="50485" y="630132"/>
                  </a:lnTo>
                  <a:lnTo>
                    <a:pt x="58420" y="639825"/>
                  </a:lnTo>
                  <a:lnTo>
                    <a:pt x="67126" y="616519"/>
                  </a:lnTo>
                  <a:close/>
                </a:path>
                <a:path w="801370" h="661670">
                  <a:moveTo>
                    <a:pt x="118822" y="594619"/>
                  </a:moveTo>
                  <a:lnTo>
                    <a:pt x="87879" y="599541"/>
                  </a:lnTo>
                  <a:lnTo>
                    <a:pt x="67126" y="616519"/>
                  </a:lnTo>
                  <a:lnTo>
                    <a:pt x="58420" y="639825"/>
                  </a:lnTo>
                  <a:lnTo>
                    <a:pt x="63570" y="639825"/>
                  </a:lnTo>
                  <a:lnTo>
                    <a:pt x="118822" y="594619"/>
                  </a:lnTo>
                  <a:close/>
                </a:path>
                <a:path w="801370" h="661670">
                  <a:moveTo>
                    <a:pt x="72557" y="601979"/>
                  </a:moveTo>
                  <a:lnTo>
                    <a:pt x="57074" y="604442"/>
                  </a:lnTo>
                  <a:lnTo>
                    <a:pt x="40534" y="617975"/>
                  </a:lnTo>
                  <a:lnTo>
                    <a:pt x="50485" y="630132"/>
                  </a:lnTo>
                  <a:lnTo>
                    <a:pt x="67126" y="616519"/>
                  </a:lnTo>
                  <a:lnTo>
                    <a:pt x="72557" y="601979"/>
                  </a:lnTo>
                  <a:close/>
                </a:path>
                <a:path w="801370" h="661670">
                  <a:moveTo>
                    <a:pt x="89018" y="557915"/>
                  </a:moveTo>
                  <a:lnTo>
                    <a:pt x="21336" y="613282"/>
                  </a:lnTo>
                  <a:lnTo>
                    <a:pt x="31369" y="625474"/>
                  </a:lnTo>
                  <a:lnTo>
                    <a:pt x="40534" y="617975"/>
                  </a:lnTo>
                  <a:lnTo>
                    <a:pt x="32638" y="608329"/>
                  </a:lnTo>
                  <a:lnTo>
                    <a:pt x="57074" y="604442"/>
                  </a:lnTo>
                  <a:lnTo>
                    <a:pt x="78047" y="587282"/>
                  </a:lnTo>
                  <a:lnTo>
                    <a:pt x="89018" y="557915"/>
                  </a:lnTo>
                  <a:close/>
                </a:path>
                <a:path w="801370" h="661670">
                  <a:moveTo>
                    <a:pt x="40534" y="617975"/>
                  </a:moveTo>
                  <a:lnTo>
                    <a:pt x="31369" y="625474"/>
                  </a:lnTo>
                  <a:lnTo>
                    <a:pt x="46673" y="625474"/>
                  </a:lnTo>
                  <a:lnTo>
                    <a:pt x="40534" y="617975"/>
                  </a:lnTo>
                  <a:close/>
                </a:path>
                <a:path w="801370" h="661670">
                  <a:moveTo>
                    <a:pt x="57074" y="604442"/>
                  </a:moveTo>
                  <a:lnTo>
                    <a:pt x="32638" y="608329"/>
                  </a:lnTo>
                  <a:lnTo>
                    <a:pt x="40534" y="617975"/>
                  </a:lnTo>
                  <a:lnTo>
                    <a:pt x="57074" y="604442"/>
                  </a:lnTo>
                  <a:close/>
                </a:path>
                <a:path w="801370" h="661670">
                  <a:moveTo>
                    <a:pt x="87879" y="599541"/>
                  </a:moveTo>
                  <a:lnTo>
                    <a:pt x="72557" y="601979"/>
                  </a:lnTo>
                  <a:lnTo>
                    <a:pt x="67126" y="616519"/>
                  </a:lnTo>
                  <a:lnTo>
                    <a:pt x="87879" y="599541"/>
                  </a:lnTo>
                  <a:close/>
                </a:path>
                <a:path w="801370" h="661670">
                  <a:moveTo>
                    <a:pt x="78047" y="587282"/>
                  </a:moveTo>
                  <a:lnTo>
                    <a:pt x="57074" y="604442"/>
                  </a:lnTo>
                  <a:lnTo>
                    <a:pt x="72557" y="601979"/>
                  </a:lnTo>
                  <a:lnTo>
                    <a:pt x="78047" y="587282"/>
                  </a:lnTo>
                  <a:close/>
                </a:path>
                <a:path w="801370" h="661670">
                  <a:moveTo>
                    <a:pt x="790956" y="24383"/>
                  </a:moveTo>
                  <a:lnTo>
                    <a:pt x="87879" y="599541"/>
                  </a:lnTo>
                  <a:lnTo>
                    <a:pt x="118822" y="594619"/>
                  </a:lnTo>
                  <a:lnTo>
                    <a:pt x="800862" y="36575"/>
                  </a:lnTo>
                  <a:lnTo>
                    <a:pt x="790956" y="24383"/>
                  </a:lnTo>
                  <a:close/>
                </a:path>
                <a:path w="801370" h="661670">
                  <a:moveTo>
                    <a:pt x="771017" y="0"/>
                  </a:moveTo>
                  <a:lnTo>
                    <a:pt x="89018" y="557915"/>
                  </a:lnTo>
                  <a:lnTo>
                    <a:pt x="78047" y="587282"/>
                  </a:lnTo>
                  <a:lnTo>
                    <a:pt x="780923" y="12191"/>
                  </a:lnTo>
                  <a:lnTo>
                    <a:pt x="771017" y="0"/>
                  </a:lnTo>
                  <a:close/>
                </a:path>
              </a:pathLst>
            </a:custGeom>
            <a:solidFill>
              <a:srgbClr val="005D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34188" y="2021839"/>
            <a:ext cx="60845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330" dirty="0">
                <a:latin typeface="Microsoft Sans Serif"/>
                <a:cs typeface="Microsoft Sans Serif"/>
              </a:rPr>
              <a:t>The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14" dirty="0">
                <a:latin typeface="Microsoft Sans Serif"/>
                <a:cs typeface="Microsoft Sans Serif"/>
              </a:rPr>
              <a:t>region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50" dirty="0">
                <a:latin typeface="Microsoft Sans Serif"/>
                <a:cs typeface="Microsoft Sans Serif"/>
              </a:rPr>
              <a:t>is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filled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with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sz="2800" spc="-245" dirty="0">
                <a:latin typeface="Microsoft Sans Serif"/>
                <a:cs typeface="Microsoft Sans Serif"/>
              </a:rPr>
              <a:t>1s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80" dirty="0">
                <a:latin typeface="Microsoft Sans Serif"/>
                <a:cs typeface="Microsoft Sans Serif"/>
              </a:rPr>
              <a:t>by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00" dirty="0">
                <a:latin typeface="Microsoft Sans Serif"/>
                <a:cs typeface="Microsoft Sans Serif"/>
              </a:rPr>
              <a:t>following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140" dirty="0">
                <a:latin typeface="Microsoft Sans Serif"/>
                <a:cs typeface="Microsoft Sans Serif"/>
              </a:rPr>
              <a:t>procedure.</a:t>
            </a:r>
            <a:endParaRPr sz="28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7659" y="2656319"/>
            <a:ext cx="6474460" cy="1108075"/>
            <a:chOff x="327659" y="2656319"/>
            <a:chExt cx="6474460" cy="110807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7659" y="2656319"/>
              <a:ext cx="999756" cy="11079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5987" y="2923019"/>
              <a:ext cx="710171" cy="8260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4483" y="2656319"/>
              <a:ext cx="1507236" cy="11079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0304" y="2923019"/>
              <a:ext cx="710171" cy="8260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99843" y="2923019"/>
              <a:ext cx="665962" cy="8260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5187" y="2923019"/>
              <a:ext cx="795553" cy="8260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48483" y="2720339"/>
              <a:ext cx="1077455" cy="100126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44724" y="2709671"/>
              <a:ext cx="937260" cy="100126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96767" y="2720339"/>
              <a:ext cx="925080" cy="100126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12236" y="2759951"/>
              <a:ext cx="633996" cy="75286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12107" y="2720339"/>
              <a:ext cx="2889504" cy="1001268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640838" y="2924301"/>
            <a:ext cx="3860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614170" algn="l"/>
              </a:tabLst>
            </a:pPr>
            <a:r>
              <a:rPr sz="2800" b="1" spc="-300" dirty="0">
                <a:latin typeface="Arial"/>
                <a:cs typeface="Arial"/>
              </a:rPr>
              <a:t>B)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∩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105" dirty="0">
                <a:latin typeface="Arial"/>
                <a:cs typeface="Arial"/>
              </a:rPr>
              <a:t>A</a:t>
            </a:r>
            <a:r>
              <a:rPr sz="2775" b="1" spc="-412" baseline="25525" dirty="0">
                <a:latin typeface="Arial"/>
                <a:cs typeface="Arial"/>
              </a:rPr>
              <a:t>c</a:t>
            </a:r>
            <a:r>
              <a:rPr sz="2775" b="1" baseline="25525" dirty="0">
                <a:latin typeface="Arial"/>
                <a:cs typeface="Arial"/>
              </a:rPr>
              <a:t>	</a:t>
            </a:r>
            <a:r>
              <a:rPr sz="2800" b="1" spc="-85" dirty="0">
                <a:latin typeface="Arial"/>
                <a:cs typeface="Arial"/>
              </a:rPr>
              <a:t>f</a:t>
            </a:r>
            <a:r>
              <a:rPr sz="2800" b="1" spc="-225" dirty="0">
                <a:latin typeface="Arial"/>
                <a:cs typeface="Arial"/>
              </a:rPr>
              <a:t>or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spc="-220" dirty="0">
                <a:latin typeface="Arial"/>
                <a:cs typeface="Arial"/>
              </a:rPr>
              <a:t>k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225" dirty="0">
                <a:latin typeface="Arial"/>
                <a:cs typeface="Arial"/>
              </a:rPr>
              <a:t>=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spc="-70" dirty="0">
                <a:latin typeface="Arial"/>
                <a:cs typeface="Arial"/>
              </a:rPr>
              <a:t>1</a:t>
            </a:r>
            <a:r>
              <a:rPr sz="2800" b="1" spc="-55" dirty="0">
                <a:latin typeface="Arial"/>
                <a:cs typeface="Arial"/>
              </a:rPr>
              <a:t>,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spc="-70" dirty="0">
                <a:latin typeface="Arial"/>
                <a:cs typeface="Arial"/>
              </a:rPr>
              <a:t>2</a:t>
            </a:r>
            <a:r>
              <a:rPr sz="2800" b="1" spc="-55" dirty="0">
                <a:latin typeface="Arial"/>
                <a:cs typeface="Arial"/>
              </a:rPr>
              <a:t>,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2127" y="2872486"/>
            <a:ext cx="2098040" cy="942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8784">
              <a:lnSpc>
                <a:spcPct val="100000"/>
              </a:lnSpc>
              <a:spcBef>
                <a:spcPts val="105"/>
              </a:spcBef>
            </a:pPr>
            <a:r>
              <a:rPr sz="3200" b="1" spc="-130" dirty="0">
                <a:latin typeface="Arial"/>
                <a:cs typeface="Arial"/>
              </a:rPr>
              <a:t>X</a:t>
            </a:r>
            <a:r>
              <a:rPr sz="3150" b="1" spc="-195" baseline="-21164" dirty="0">
                <a:latin typeface="Arial"/>
                <a:cs typeface="Arial"/>
              </a:rPr>
              <a:t>k</a:t>
            </a:r>
            <a:r>
              <a:rPr sz="3150" b="1" spc="367" baseline="-21164" dirty="0">
                <a:latin typeface="Arial"/>
                <a:cs typeface="Arial"/>
              </a:rPr>
              <a:t> </a:t>
            </a:r>
            <a:r>
              <a:rPr sz="3200" b="1" spc="265" dirty="0">
                <a:latin typeface="Arial"/>
                <a:cs typeface="Arial"/>
              </a:rPr>
              <a:t>=</a:t>
            </a:r>
            <a:r>
              <a:rPr sz="3200" b="1" spc="-70" dirty="0">
                <a:latin typeface="Arial"/>
                <a:cs typeface="Arial"/>
              </a:rPr>
              <a:t> </a:t>
            </a:r>
            <a:r>
              <a:rPr sz="3200" b="1" spc="-80" dirty="0">
                <a:latin typeface="Arial"/>
                <a:cs typeface="Arial"/>
              </a:rPr>
              <a:t>(X</a:t>
            </a:r>
            <a:r>
              <a:rPr sz="3150" b="1" spc="-120" baseline="-21164" dirty="0">
                <a:latin typeface="Arial"/>
                <a:cs typeface="Arial"/>
              </a:rPr>
              <a:t>k-1</a:t>
            </a:r>
            <a:endParaRPr sz="3150" baseline="-21164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sz="2800" spc="-165" dirty="0">
                <a:latin typeface="Microsoft Sans Serif"/>
                <a:cs typeface="Microsoft Sans Serif"/>
              </a:rPr>
              <a:t>where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X</a:t>
            </a:r>
            <a:r>
              <a:rPr sz="2775" spc="-232" baseline="-21021" dirty="0">
                <a:latin typeface="Microsoft Sans Serif"/>
                <a:cs typeface="Microsoft Sans Serif"/>
              </a:rPr>
              <a:t>0</a:t>
            </a:r>
            <a:r>
              <a:rPr sz="2775" spc="-112" baseline="-21021" dirty="0">
                <a:latin typeface="Microsoft Sans Serif"/>
                <a:cs typeface="Microsoft Sans Serif"/>
              </a:rPr>
              <a:t> </a:t>
            </a:r>
            <a:r>
              <a:rPr sz="2800" spc="225" dirty="0">
                <a:latin typeface="Microsoft Sans Serif"/>
                <a:cs typeface="Microsoft Sans Serif"/>
              </a:rPr>
              <a:t>=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i="1" spc="-160" dirty="0"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275332" y="2999257"/>
            <a:ext cx="351155" cy="455930"/>
            <a:chOff x="2275332" y="2999257"/>
            <a:chExt cx="351155" cy="455930"/>
          </a:xfrm>
        </p:grpSpPr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75332" y="2999257"/>
              <a:ext cx="350545" cy="45565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14956" y="3008376"/>
              <a:ext cx="275844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460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411226"/>
            <a:ext cx="78714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375" dirty="0">
                <a:solidFill>
                  <a:srgbClr val="003399"/>
                </a:solidFill>
                <a:latin typeface="Arial"/>
                <a:cs typeface="Arial"/>
              </a:rPr>
              <a:t>Logic</a:t>
            </a:r>
            <a:r>
              <a:rPr sz="3600" i="0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600" i="0" spc="-240" dirty="0">
                <a:solidFill>
                  <a:srgbClr val="003399"/>
                </a:solidFill>
                <a:latin typeface="Arial"/>
                <a:cs typeface="Arial"/>
              </a:rPr>
              <a:t>Operations</a:t>
            </a:r>
            <a:r>
              <a:rPr sz="3600" i="0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600" i="0" spc="-290" dirty="0">
                <a:solidFill>
                  <a:srgbClr val="003399"/>
                </a:solidFill>
                <a:latin typeface="Arial"/>
                <a:cs typeface="Arial"/>
              </a:rPr>
              <a:t>Between</a:t>
            </a:r>
            <a:r>
              <a:rPr sz="3600" i="0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600" i="0" spc="-245" dirty="0">
                <a:solidFill>
                  <a:srgbClr val="003399"/>
                </a:solidFill>
                <a:latin typeface="Arial"/>
                <a:cs typeface="Arial"/>
              </a:rPr>
              <a:t>Binary</a:t>
            </a:r>
            <a:r>
              <a:rPr sz="3600" i="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600" i="0" spc="-250" dirty="0">
                <a:solidFill>
                  <a:srgbClr val="003399"/>
                </a:solidFill>
                <a:latin typeface="Arial"/>
                <a:cs typeface="Arial"/>
              </a:rPr>
              <a:t>Images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0" y="1600200"/>
            <a:ext cx="4047744" cy="50673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39471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40" dirty="0"/>
              <a:t>R</a:t>
            </a:r>
            <a:r>
              <a:rPr spc="-260" dirty="0"/>
              <a:t>e</a:t>
            </a:r>
            <a:r>
              <a:rPr spc="-285" dirty="0"/>
              <a:t>gion</a:t>
            </a:r>
            <a:r>
              <a:rPr spc="-50" dirty="0"/>
              <a:t> </a:t>
            </a:r>
            <a:r>
              <a:rPr spc="-220" dirty="0"/>
              <a:t>Fil</a:t>
            </a:r>
            <a:r>
              <a:rPr spc="-175" dirty="0"/>
              <a:t>l</a:t>
            </a:r>
            <a:r>
              <a:rPr spc="-265" dirty="0"/>
              <a:t>ing</a:t>
            </a:r>
            <a:r>
              <a:rPr spc="-50" dirty="0"/>
              <a:t> </a:t>
            </a:r>
            <a:r>
              <a:rPr dirty="0"/>
              <a:t>…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12071" y="2971707"/>
            <a:ext cx="626745" cy="843280"/>
            <a:chOff x="2612071" y="2971707"/>
            <a:chExt cx="626745" cy="8432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2071" y="2971707"/>
              <a:ext cx="626492" cy="842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2615" y="2971799"/>
              <a:ext cx="569976" cy="78638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00628" y="2900172"/>
            <a:ext cx="911351" cy="117043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723003" y="2417190"/>
            <a:ext cx="715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Microsoft Sans Serif"/>
                <a:cs typeface="Microsoft Sans Serif"/>
              </a:rPr>
              <a:t>ori</a:t>
            </a:r>
            <a:r>
              <a:rPr sz="2400" spc="-110" dirty="0">
                <a:latin typeface="Microsoft Sans Serif"/>
                <a:cs typeface="Microsoft Sans Serif"/>
              </a:rPr>
              <a:t>gin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78935" y="2801111"/>
            <a:ext cx="1087120" cy="946785"/>
            <a:chOff x="3678935" y="2801111"/>
            <a:chExt cx="1087120" cy="94678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78935" y="2801111"/>
              <a:ext cx="1086599" cy="94640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929506" y="2811017"/>
              <a:ext cx="801370" cy="661670"/>
            </a:xfrm>
            <a:custGeom>
              <a:avLst/>
              <a:gdLst/>
              <a:ahLst/>
              <a:cxnLst/>
              <a:rect l="l" t="t" r="r" b="b"/>
              <a:pathLst>
                <a:path w="801370" h="661670">
                  <a:moveTo>
                    <a:pt x="92664" y="454269"/>
                  </a:moveTo>
                  <a:lnTo>
                    <a:pt x="83835" y="456422"/>
                  </a:lnTo>
                  <a:lnTo>
                    <a:pt x="76459" y="461694"/>
                  </a:lnTo>
                  <a:lnTo>
                    <a:pt x="71500" y="469646"/>
                  </a:lnTo>
                  <a:lnTo>
                    <a:pt x="0" y="661289"/>
                  </a:lnTo>
                  <a:lnTo>
                    <a:pt x="71877" y="649859"/>
                  </a:lnTo>
                  <a:lnTo>
                    <a:pt x="51307" y="649859"/>
                  </a:lnTo>
                  <a:lnTo>
                    <a:pt x="41275" y="637667"/>
                  </a:lnTo>
                  <a:lnTo>
                    <a:pt x="50485" y="630132"/>
                  </a:lnTo>
                  <a:lnTo>
                    <a:pt x="46673" y="625475"/>
                  </a:lnTo>
                  <a:lnTo>
                    <a:pt x="31368" y="625475"/>
                  </a:lnTo>
                  <a:lnTo>
                    <a:pt x="21335" y="613283"/>
                  </a:lnTo>
                  <a:lnTo>
                    <a:pt x="89018" y="557915"/>
                  </a:lnTo>
                  <a:lnTo>
                    <a:pt x="115823" y="486156"/>
                  </a:lnTo>
                  <a:lnTo>
                    <a:pt x="117304" y="476839"/>
                  </a:lnTo>
                  <a:lnTo>
                    <a:pt x="115188" y="468010"/>
                  </a:lnTo>
                  <a:lnTo>
                    <a:pt x="109930" y="460634"/>
                  </a:lnTo>
                  <a:lnTo>
                    <a:pt x="101980" y="455676"/>
                  </a:lnTo>
                  <a:lnTo>
                    <a:pt x="92664" y="454269"/>
                  </a:lnTo>
                  <a:close/>
                </a:path>
                <a:path w="801370" h="661670">
                  <a:moveTo>
                    <a:pt x="50485" y="630132"/>
                  </a:moveTo>
                  <a:lnTo>
                    <a:pt x="41275" y="637667"/>
                  </a:lnTo>
                  <a:lnTo>
                    <a:pt x="51307" y="649859"/>
                  </a:lnTo>
                  <a:lnTo>
                    <a:pt x="63570" y="639826"/>
                  </a:lnTo>
                  <a:lnTo>
                    <a:pt x="58419" y="639826"/>
                  </a:lnTo>
                  <a:lnTo>
                    <a:pt x="50485" y="630132"/>
                  </a:lnTo>
                  <a:close/>
                </a:path>
                <a:path w="801370" h="661670">
                  <a:moveTo>
                    <a:pt x="194690" y="582549"/>
                  </a:moveTo>
                  <a:lnTo>
                    <a:pt x="118822" y="594619"/>
                  </a:lnTo>
                  <a:lnTo>
                    <a:pt x="51307" y="649859"/>
                  </a:lnTo>
                  <a:lnTo>
                    <a:pt x="71877" y="649859"/>
                  </a:lnTo>
                  <a:lnTo>
                    <a:pt x="202056" y="629158"/>
                  </a:lnTo>
                  <a:lnTo>
                    <a:pt x="221694" y="601979"/>
                  </a:lnTo>
                  <a:lnTo>
                    <a:pt x="218461" y="593353"/>
                  </a:lnTo>
                  <a:lnTo>
                    <a:pt x="212264" y="586755"/>
                  </a:lnTo>
                  <a:lnTo>
                    <a:pt x="204043" y="582943"/>
                  </a:lnTo>
                  <a:lnTo>
                    <a:pt x="194690" y="582549"/>
                  </a:lnTo>
                  <a:close/>
                </a:path>
                <a:path w="801370" h="661670">
                  <a:moveTo>
                    <a:pt x="67126" y="616519"/>
                  </a:moveTo>
                  <a:lnTo>
                    <a:pt x="50485" y="630132"/>
                  </a:lnTo>
                  <a:lnTo>
                    <a:pt x="58419" y="639826"/>
                  </a:lnTo>
                  <a:lnTo>
                    <a:pt x="67126" y="616519"/>
                  </a:lnTo>
                  <a:close/>
                </a:path>
                <a:path w="801370" h="661670">
                  <a:moveTo>
                    <a:pt x="118822" y="594619"/>
                  </a:moveTo>
                  <a:lnTo>
                    <a:pt x="87879" y="599541"/>
                  </a:lnTo>
                  <a:lnTo>
                    <a:pt x="67126" y="616519"/>
                  </a:lnTo>
                  <a:lnTo>
                    <a:pt x="58419" y="639826"/>
                  </a:lnTo>
                  <a:lnTo>
                    <a:pt x="63570" y="639826"/>
                  </a:lnTo>
                  <a:lnTo>
                    <a:pt x="118822" y="594619"/>
                  </a:lnTo>
                  <a:close/>
                </a:path>
                <a:path w="801370" h="661670">
                  <a:moveTo>
                    <a:pt x="72557" y="601979"/>
                  </a:moveTo>
                  <a:lnTo>
                    <a:pt x="57074" y="604442"/>
                  </a:lnTo>
                  <a:lnTo>
                    <a:pt x="40534" y="617975"/>
                  </a:lnTo>
                  <a:lnTo>
                    <a:pt x="50485" y="630132"/>
                  </a:lnTo>
                  <a:lnTo>
                    <a:pt x="67126" y="616519"/>
                  </a:lnTo>
                  <a:lnTo>
                    <a:pt x="72557" y="601979"/>
                  </a:lnTo>
                  <a:close/>
                </a:path>
                <a:path w="801370" h="661670">
                  <a:moveTo>
                    <a:pt x="89018" y="557915"/>
                  </a:moveTo>
                  <a:lnTo>
                    <a:pt x="21335" y="613283"/>
                  </a:lnTo>
                  <a:lnTo>
                    <a:pt x="31368" y="625475"/>
                  </a:lnTo>
                  <a:lnTo>
                    <a:pt x="40534" y="617975"/>
                  </a:lnTo>
                  <a:lnTo>
                    <a:pt x="32638" y="608330"/>
                  </a:lnTo>
                  <a:lnTo>
                    <a:pt x="57074" y="604442"/>
                  </a:lnTo>
                  <a:lnTo>
                    <a:pt x="78047" y="587282"/>
                  </a:lnTo>
                  <a:lnTo>
                    <a:pt x="89018" y="557915"/>
                  </a:lnTo>
                  <a:close/>
                </a:path>
                <a:path w="801370" h="661670">
                  <a:moveTo>
                    <a:pt x="40534" y="617975"/>
                  </a:moveTo>
                  <a:lnTo>
                    <a:pt x="31368" y="625475"/>
                  </a:lnTo>
                  <a:lnTo>
                    <a:pt x="46673" y="625475"/>
                  </a:lnTo>
                  <a:lnTo>
                    <a:pt x="40534" y="617975"/>
                  </a:lnTo>
                  <a:close/>
                </a:path>
                <a:path w="801370" h="661670">
                  <a:moveTo>
                    <a:pt x="57074" y="604442"/>
                  </a:moveTo>
                  <a:lnTo>
                    <a:pt x="32638" y="608330"/>
                  </a:lnTo>
                  <a:lnTo>
                    <a:pt x="40534" y="617975"/>
                  </a:lnTo>
                  <a:lnTo>
                    <a:pt x="57074" y="604442"/>
                  </a:lnTo>
                  <a:close/>
                </a:path>
                <a:path w="801370" h="661670">
                  <a:moveTo>
                    <a:pt x="87879" y="599541"/>
                  </a:moveTo>
                  <a:lnTo>
                    <a:pt x="72557" y="601979"/>
                  </a:lnTo>
                  <a:lnTo>
                    <a:pt x="67126" y="616519"/>
                  </a:lnTo>
                  <a:lnTo>
                    <a:pt x="87879" y="599541"/>
                  </a:lnTo>
                  <a:close/>
                </a:path>
                <a:path w="801370" h="661670">
                  <a:moveTo>
                    <a:pt x="78047" y="587282"/>
                  </a:moveTo>
                  <a:lnTo>
                    <a:pt x="57074" y="604442"/>
                  </a:lnTo>
                  <a:lnTo>
                    <a:pt x="72557" y="601979"/>
                  </a:lnTo>
                  <a:lnTo>
                    <a:pt x="78047" y="587282"/>
                  </a:lnTo>
                  <a:close/>
                </a:path>
                <a:path w="801370" h="661670">
                  <a:moveTo>
                    <a:pt x="790955" y="24384"/>
                  </a:moveTo>
                  <a:lnTo>
                    <a:pt x="87879" y="599541"/>
                  </a:lnTo>
                  <a:lnTo>
                    <a:pt x="118822" y="594619"/>
                  </a:lnTo>
                  <a:lnTo>
                    <a:pt x="800862" y="36576"/>
                  </a:lnTo>
                  <a:lnTo>
                    <a:pt x="790955" y="24384"/>
                  </a:lnTo>
                  <a:close/>
                </a:path>
                <a:path w="801370" h="661670">
                  <a:moveTo>
                    <a:pt x="771016" y="0"/>
                  </a:moveTo>
                  <a:lnTo>
                    <a:pt x="89018" y="557915"/>
                  </a:lnTo>
                  <a:lnTo>
                    <a:pt x="78047" y="587282"/>
                  </a:lnTo>
                  <a:lnTo>
                    <a:pt x="780922" y="12192"/>
                  </a:lnTo>
                  <a:lnTo>
                    <a:pt x="771016" y="0"/>
                  </a:lnTo>
                  <a:close/>
                </a:path>
              </a:pathLst>
            </a:custGeom>
            <a:solidFill>
              <a:srgbClr val="005D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115559" y="3191255"/>
            <a:ext cx="972185" cy="221615"/>
            <a:chOff x="5115559" y="3191255"/>
            <a:chExt cx="972185" cy="221615"/>
          </a:xfrm>
        </p:grpSpPr>
        <p:sp>
          <p:nvSpPr>
            <p:cNvPr id="12" name="object 12"/>
            <p:cNvSpPr/>
            <p:nvPr/>
          </p:nvSpPr>
          <p:spPr>
            <a:xfrm>
              <a:off x="5125465" y="3201161"/>
              <a:ext cx="952500" cy="201930"/>
            </a:xfrm>
            <a:custGeom>
              <a:avLst/>
              <a:gdLst/>
              <a:ahLst/>
              <a:cxnLst/>
              <a:rect l="l" t="t" r="r" b="b"/>
              <a:pathLst>
                <a:path w="952500" h="201929">
                  <a:moveTo>
                    <a:pt x="951992" y="0"/>
                  </a:moveTo>
                  <a:lnTo>
                    <a:pt x="0" y="0"/>
                  </a:lnTo>
                  <a:lnTo>
                    <a:pt x="0" y="201802"/>
                  </a:lnTo>
                  <a:lnTo>
                    <a:pt x="951992" y="201802"/>
                  </a:lnTo>
                  <a:lnTo>
                    <a:pt x="951992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25465" y="3201161"/>
              <a:ext cx="952500" cy="201930"/>
            </a:xfrm>
            <a:custGeom>
              <a:avLst/>
              <a:gdLst/>
              <a:ahLst/>
              <a:cxnLst/>
              <a:rect l="l" t="t" r="r" b="b"/>
              <a:pathLst>
                <a:path w="952500" h="201929">
                  <a:moveTo>
                    <a:pt x="0" y="0"/>
                  </a:moveTo>
                  <a:lnTo>
                    <a:pt x="951992" y="0"/>
                  </a:lnTo>
                  <a:lnTo>
                    <a:pt x="951992" y="201802"/>
                  </a:lnTo>
                  <a:lnTo>
                    <a:pt x="0" y="201802"/>
                  </a:lnTo>
                  <a:lnTo>
                    <a:pt x="0" y="0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115559" y="3493896"/>
            <a:ext cx="972185" cy="221615"/>
            <a:chOff x="5115559" y="3493896"/>
            <a:chExt cx="972185" cy="221615"/>
          </a:xfrm>
        </p:grpSpPr>
        <p:sp>
          <p:nvSpPr>
            <p:cNvPr id="15" name="object 15"/>
            <p:cNvSpPr/>
            <p:nvPr/>
          </p:nvSpPr>
          <p:spPr>
            <a:xfrm>
              <a:off x="5125465" y="3503802"/>
              <a:ext cx="952500" cy="201930"/>
            </a:xfrm>
            <a:custGeom>
              <a:avLst/>
              <a:gdLst/>
              <a:ahLst/>
              <a:cxnLst/>
              <a:rect l="l" t="t" r="r" b="b"/>
              <a:pathLst>
                <a:path w="952500" h="201929">
                  <a:moveTo>
                    <a:pt x="951992" y="0"/>
                  </a:moveTo>
                  <a:lnTo>
                    <a:pt x="0" y="0"/>
                  </a:lnTo>
                  <a:lnTo>
                    <a:pt x="0" y="201803"/>
                  </a:lnTo>
                  <a:lnTo>
                    <a:pt x="951992" y="201803"/>
                  </a:lnTo>
                  <a:lnTo>
                    <a:pt x="951992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25465" y="3503802"/>
              <a:ext cx="952500" cy="201930"/>
            </a:xfrm>
            <a:custGeom>
              <a:avLst/>
              <a:gdLst/>
              <a:ahLst/>
              <a:cxnLst/>
              <a:rect l="l" t="t" r="r" b="b"/>
              <a:pathLst>
                <a:path w="952500" h="201929">
                  <a:moveTo>
                    <a:pt x="0" y="0"/>
                  </a:moveTo>
                  <a:lnTo>
                    <a:pt x="951992" y="0"/>
                  </a:lnTo>
                  <a:lnTo>
                    <a:pt x="951992" y="201803"/>
                  </a:lnTo>
                  <a:lnTo>
                    <a:pt x="0" y="201803"/>
                  </a:lnTo>
                  <a:lnTo>
                    <a:pt x="0" y="0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7871" y="2434053"/>
            <a:ext cx="2161140" cy="2666548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285494" y="4128897"/>
            <a:ext cx="4580255" cy="1452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6865">
              <a:lnSpc>
                <a:spcPct val="100000"/>
              </a:lnSpc>
              <a:spcBef>
                <a:spcPts val="95"/>
              </a:spcBef>
            </a:pPr>
            <a:r>
              <a:rPr sz="2800" spc="-185" dirty="0">
                <a:latin typeface="Microsoft Sans Serif"/>
                <a:cs typeface="Microsoft Sans Serif"/>
              </a:rPr>
              <a:t>St</a:t>
            </a:r>
            <a:r>
              <a:rPr sz="2800" spc="-65" dirty="0">
                <a:latin typeface="Microsoft Sans Serif"/>
                <a:cs typeface="Microsoft Sans Serif"/>
              </a:rPr>
              <a:t>r</a:t>
            </a:r>
            <a:r>
              <a:rPr sz="2800" spc="-175" dirty="0">
                <a:latin typeface="Microsoft Sans Serif"/>
                <a:cs typeface="Microsoft Sans Serif"/>
              </a:rPr>
              <a:t>ucturing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latin typeface="Microsoft Sans Serif"/>
                <a:cs typeface="Microsoft Sans Serif"/>
              </a:rPr>
              <a:t>e</a:t>
            </a:r>
            <a:r>
              <a:rPr sz="2800" spc="-220" dirty="0">
                <a:latin typeface="Microsoft Sans Serif"/>
                <a:cs typeface="Microsoft Sans Serif"/>
              </a:rPr>
              <a:t>lemen</a:t>
            </a:r>
            <a:r>
              <a:rPr sz="2800" spc="-110" dirty="0">
                <a:latin typeface="Microsoft Sans Serif"/>
                <a:cs typeface="Microsoft Sans Serif"/>
              </a:rPr>
              <a:t>t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470" dirty="0">
                <a:latin typeface="Microsoft Sans Serif"/>
                <a:cs typeface="Microsoft Sans Serif"/>
              </a:rPr>
              <a:t>B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50">
              <a:latin typeface="Microsoft Sans Serif"/>
              <a:cs typeface="Microsoft Sans Serif"/>
            </a:endParaRPr>
          </a:p>
          <a:p>
            <a:pPr marL="50800">
              <a:lnSpc>
                <a:spcPct val="100000"/>
              </a:lnSpc>
            </a:pPr>
            <a:r>
              <a:rPr sz="2800" spc="-160" dirty="0">
                <a:latin typeface="Microsoft Sans Serif"/>
                <a:cs typeface="Microsoft Sans Serif"/>
              </a:rPr>
              <a:t>X</a:t>
            </a:r>
            <a:r>
              <a:rPr sz="2775" spc="-240" baseline="-21021" dirty="0">
                <a:latin typeface="Microsoft Sans Serif"/>
                <a:cs typeface="Microsoft Sans Serif"/>
              </a:rPr>
              <a:t>0</a:t>
            </a:r>
            <a:endParaRPr sz="2775" baseline="-21021">
              <a:latin typeface="Microsoft Sans Serif"/>
              <a:cs typeface="Microsoft Sans Serif"/>
            </a:endParaRPr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75702" y="2436518"/>
            <a:ext cx="2160223" cy="266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411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39471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40" dirty="0"/>
              <a:t>R</a:t>
            </a:r>
            <a:r>
              <a:rPr spc="-260" dirty="0"/>
              <a:t>e</a:t>
            </a:r>
            <a:r>
              <a:rPr spc="-285" dirty="0"/>
              <a:t>gion</a:t>
            </a:r>
            <a:r>
              <a:rPr spc="-50" dirty="0"/>
              <a:t> </a:t>
            </a:r>
            <a:r>
              <a:rPr spc="-220" dirty="0"/>
              <a:t>Fil</a:t>
            </a:r>
            <a:r>
              <a:rPr spc="-175" dirty="0"/>
              <a:t>l</a:t>
            </a:r>
            <a:r>
              <a:rPr spc="-265" dirty="0"/>
              <a:t>ing</a:t>
            </a:r>
            <a:r>
              <a:rPr spc="-50" dirty="0"/>
              <a:t> </a:t>
            </a:r>
            <a:r>
              <a:rPr dirty="0"/>
              <a:t>…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581" y="1625913"/>
            <a:ext cx="2149773" cy="30470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46045" y="2926207"/>
            <a:ext cx="5187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latin typeface="Microsoft Sans Serif"/>
                <a:cs typeface="Microsoft Sans Serif"/>
              </a:rPr>
              <a:t>∩</a:t>
            </a:r>
            <a:endParaRPr sz="5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58311" y="1650323"/>
            <a:ext cx="2194560" cy="299787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616452" y="4732782"/>
            <a:ext cx="1176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280" dirty="0">
                <a:latin typeface="Microsoft Sans Serif"/>
                <a:cs typeface="Microsoft Sans Serif"/>
              </a:rPr>
              <a:t>Set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235" dirty="0">
                <a:latin typeface="Microsoft Sans Serif"/>
                <a:cs typeface="Microsoft Sans Serif"/>
              </a:rPr>
              <a:t>A</a:t>
            </a:r>
            <a:r>
              <a:rPr sz="3600" spc="-419" baseline="25462" dirty="0">
                <a:latin typeface="Microsoft Sans Serif"/>
                <a:cs typeface="Microsoft Sans Serif"/>
              </a:rPr>
              <a:t>c</a:t>
            </a:r>
            <a:endParaRPr sz="3600" baseline="25462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68898" y="3139439"/>
            <a:ext cx="761365" cy="221615"/>
            <a:chOff x="5668898" y="3139439"/>
            <a:chExt cx="761365" cy="221615"/>
          </a:xfrm>
        </p:grpSpPr>
        <p:sp>
          <p:nvSpPr>
            <p:cNvPr id="8" name="object 8"/>
            <p:cNvSpPr/>
            <p:nvPr/>
          </p:nvSpPr>
          <p:spPr>
            <a:xfrm>
              <a:off x="5678804" y="3149345"/>
              <a:ext cx="741680" cy="201930"/>
            </a:xfrm>
            <a:custGeom>
              <a:avLst/>
              <a:gdLst/>
              <a:ahLst/>
              <a:cxnLst/>
              <a:rect l="l" t="t" r="r" b="b"/>
              <a:pathLst>
                <a:path w="741679" h="201929">
                  <a:moveTo>
                    <a:pt x="741426" y="0"/>
                  </a:moveTo>
                  <a:lnTo>
                    <a:pt x="0" y="0"/>
                  </a:lnTo>
                  <a:lnTo>
                    <a:pt x="0" y="201802"/>
                  </a:lnTo>
                  <a:lnTo>
                    <a:pt x="741426" y="201802"/>
                  </a:lnTo>
                  <a:lnTo>
                    <a:pt x="741426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78804" y="3149345"/>
              <a:ext cx="741680" cy="201930"/>
            </a:xfrm>
            <a:custGeom>
              <a:avLst/>
              <a:gdLst/>
              <a:ahLst/>
              <a:cxnLst/>
              <a:rect l="l" t="t" r="r" b="b"/>
              <a:pathLst>
                <a:path w="741679" h="201929">
                  <a:moveTo>
                    <a:pt x="0" y="0"/>
                  </a:moveTo>
                  <a:lnTo>
                    <a:pt x="741426" y="0"/>
                  </a:lnTo>
                  <a:lnTo>
                    <a:pt x="741426" y="201802"/>
                  </a:lnTo>
                  <a:lnTo>
                    <a:pt x="0" y="201802"/>
                  </a:lnTo>
                  <a:lnTo>
                    <a:pt x="0" y="0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668898" y="3442080"/>
            <a:ext cx="761365" cy="221615"/>
            <a:chOff x="5668898" y="3442080"/>
            <a:chExt cx="761365" cy="221615"/>
          </a:xfrm>
        </p:grpSpPr>
        <p:sp>
          <p:nvSpPr>
            <p:cNvPr id="11" name="object 11"/>
            <p:cNvSpPr/>
            <p:nvPr/>
          </p:nvSpPr>
          <p:spPr>
            <a:xfrm>
              <a:off x="5678804" y="3451986"/>
              <a:ext cx="741680" cy="201930"/>
            </a:xfrm>
            <a:custGeom>
              <a:avLst/>
              <a:gdLst/>
              <a:ahLst/>
              <a:cxnLst/>
              <a:rect l="l" t="t" r="r" b="b"/>
              <a:pathLst>
                <a:path w="741679" h="201929">
                  <a:moveTo>
                    <a:pt x="741426" y="0"/>
                  </a:moveTo>
                  <a:lnTo>
                    <a:pt x="0" y="0"/>
                  </a:lnTo>
                  <a:lnTo>
                    <a:pt x="0" y="201802"/>
                  </a:lnTo>
                  <a:lnTo>
                    <a:pt x="741426" y="201802"/>
                  </a:lnTo>
                  <a:lnTo>
                    <a:pt x="741426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78804" y="3451986"/>
              <a:ext cx="741680" cy="201930"/>
            </a:xfrm>
            <a:custGeom>
              <a:avLst/>
              <a:gdLst/>
              <a:ahLst/>
              <a:cxnLst/>
              <a:rect l="l" t="t" r="r" b="b"/>
              <a:pathLst>
                <a:path w="741679" h="201929">
                  <a:moveTo>
                    <a:pt x="0" y="0"/>
                  </a:moveTo>
                  <a:lnTo>
                    <a:pt x="741426" y="0"/>
                  </a:lnTo>
                  <a:lnTo>
                    <a:pt x="741426" y="201802"/>
                  </a:lnTo>
                  <a:lnTo>
                    <a:pt x="0" y="201802"/>
                  </a:lnTo>
                  <a:lnTo>
                    <a:pt x="0" y="0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57408" y="1612847"/>
            <a:ext cx="2159654" cy="299741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561833" y="4738192"/>
            <a:ext cx="404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160" dirty="0">
                <a:latin typeface="Microsoft Sans Serif"/>
                <a:cs typeface="Microsoft Sans Serif"/>
              </a:rPr>
              <a:t>X</a:t>
            </a:r>
            <a:r>
              <a:rPr sz="2775" spc="-240" baseline="-21021" dirty="0">
                <a:latin typeface="Microsoft Sans Serif"/>
                <a:cs typeface="Microsoft Sans Serif"/>
              </a:rPr>
              <a:t>1</a:t>
            </a:r>
            <a:endParaRPr sz="2775" baseline="-21021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8140" y="5580075"/>
            <a:ext cx="82321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4675" indent="-537210">
              <a:lnSpc>
                <a:spcPct val="100000"/>
              </a:lnSpc>
              <a:spcBef>
                <a:spcPts val="100"/>
              </a:spcBef>
              <a:buClr>
                <a:srgbClr val="005DA1"/>
              </a:buClr>
              <a:buFont typeface="Wingdings"/>
              <a:buChar char=""/>
              <a:tabLst>
                <a:tab pos="574675" algn="l"/>
                <a:tab pos="575310" algn="l"/>
              </a:tabLst>
            </a:pPr>
            <a:r>
              <a:rPr sz="2400" spc="-280" dirty="0">
                <a:latin typeface="Microsoft Sans Serif"/>
                <a:cs typeface="Microsoft Sans Serif"/>
              </a:rPr>
              <a:t>The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algorithm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40" dirty="0">
                <a:latin typeface="Microsoft Sans Serif"/>
                <a:cs typeface="Microsoft Sans Serif"/>
              </a:rPr>
              <a:t>terminates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at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iteration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step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k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if</a:t>
            </a:r>
            <a:r>
              <a:rPr sz="2400" spc="110" dirty="0">
                <a:latin typeface="Microsoft Sans Serif"/>
                <a:cs typeface="Microsoft Sans Serif"/>
              </a:rPr>
              <a:t> </a:t>
            </a:r>
            <a:r>
              <a:rPr sz="2400" spc="-195" dirty="0">
                <a:latin typeface="Microsoft Sans Serif"/>
                <a:cs typeface="Microsoft Sans Serif"/>
              </a:rPr>
              <a:t>X</a:t>
            </a:r>
            <a:r>
              <a:rPr sz="2400" spc="-292" baseline="-20833" dirty="0">
                <a:latin typeface="Microsoft Sans Serif"/>
                <a:cs typeface="Microsoft Sans Serif"/>
              </a:rPr>
              <a:t>k</a:t>
            </a:r>
            <a:r>
              <a:rPr sz="2400" spc="7" baseline="-20833" dirty="0">
                <a:latin typeface="Microsoft Sans Serif"/>
                <a:cs typeface="Microsoft Sans Serif"/>
              </a:rPr>
              <a:t> </a:t>
            </a:r>
            <a:r>
              <a:rPr sz="2400" spc="195" dirty="0">
                <a:latin typeface="Microsoft Sans Serif"/>
                <a:cs typeface="Microsoft Sans Serif"/>
              </a:rPr>
              <a:t>=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10" dirty="0">
                <a:latin typeface="Microsoft Sans Serif"/>
                <a:cs typeface="Microsoft Sans Serif"/>
              </a:rPr>
              <a:t>X</a:t>
            </a:r>
            <a:r>
              <a:rPr sz="2400" spc="-165" baseline="-20833" dirty="0">
                <a:latin typeface="Microsoft Sans Serif"/>
                <a:cs typeface="Microsoft Sans Serif"/>
              </a:rPr>
              <a:t>k-1</a:t>
            </a:r>
            <a:r>
              <a:rPr sz="2400" spc="-110" dirty="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marL="574675" indent="-537210">
              <a:lnSpc>
                <a:spcPct val="100000"/>
              </a:lnSpc>
              <a:buClr>
                <a:srgbClr val="005DA1"/>
              </a:buClr>
              <a:buFont typeface="Wingdings"/>
              <a:buChar char=""/>
              <a:tabLst>
                <a:tab pos="574675" algn="l"/>
                <a:tab pos="575310" algn="l"/>
              </a:tabLst>
            </a:pPr>
            <a:r>
              <a:rPr sz="2400" spc="-370" dirty="0">
                <a:latin typeface="Microsoft Sans Serif"/>
                <a:cs typeface="Microsoft Sans Serif"/>
              </a:rPr>
              <a:t>T</a:t>
            </a:r>
            <a:r>
              <a:rPr sz="2400" spc="-330" dirty="0">
                <a:latin typeface="Microsoft Sans Serif"/>
                <a:cs typeface="Microsoft Sans Serif"/>
              </a:rPr>
              <a:t>h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85" dirty="0">
                <a:latin typeface="Microsoft Sans Serif"/>
                <a:cs typeface="Microsoft Sans Serif"/>
              </a:rPr>
              <a:t>set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85" dirty="0">
                <a:latin typeface="Microsoft Sans Serif"/>
                <a:cs typeface="Microsoft Sans Serif"/>
              </a:rPr>
              <a:t>u</a:t>
            </a:r>
            <a:r>
              <a:rPr sz="2400" spc="-280" dirty="0">
                <a:latin typeface="Microsoft Sans Serif"/>
                <a:cs typeface="Microsoft Sans Serif"/>
              </a:rPr>
              <a:t>n</a:t>
            </a:r>
            <a:r>
              <a:rPr sz="2400" spc="-135" dirty="0">
                <a:latin typeface="Microsoft Sans Serif"/>
                <a:cs typeface="Microsoft Sans Serif"/>
              </a:rPr>
              <a:t>io</a:t>
            </a:r>
            <a:r>
              <a:rPr sz="2400" spc="-185" dirty="0">
                <a:latin typeface="Microsoft Sans Serif"/>
                <a:cs typeface="Microsoft Sans Serif"/>
              </a:rPr>
              <a:t>n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spc="110" dirty="0">
                <a:latin typeface="Microsoft Sans Serif"/>
                <a:cs typeface="Microsoft Sans Serif"/>
              </a:rPr>
              <a:t> </a:t>
            </a:r>
            <a:r>
              <a:rPr sz="2400" spc="-285" dirty="0">
                <a:latin typeface="Microsoft Sans Serif"/>
                <a:cs typeface="Microsoft Sans Serif"/>
              </a:rPr>
              <a:t>X</a:t>
            </a:r>
            <a:r>
              <a:rPr sz="2400" spc="-157" baseline="-20833" dirty="0">
                <a:latin typeface="Microsoft Sans Serif"/>
                <a:cs typeface="Microsoft Sans Serif"/>
              </a:rPr>
              <a:t>k</a:t>
            </a:r>
            <a:r>
              <a:rPr sz="2400" baseline="-20833" dirty="0">
                <a:latin typeface="Microsoft Sans Serif"/>
                <a:cs typeface="Microsoft Sans Serif"/>
              </a:rPr>
              <a:t> </a:t>
            </a:r>
            <a:r>
              <a:rPr sz="2400" spc="-277" baseline="-20833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and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55" dirty="0">
                <a:latin typeface="Microsoft Sans Serif"/>
                <a:cs typeface="Microsoft Sans Serif"/>
              </a:rPr>
              <a:t>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80" dirty="0">
                <a:latin typeface="Microsoft Sans Serif"/>
                <a:cs typeface="Microsoft Sans Serif"/>
              </a:rPr>
              <a:t>contains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30" dirty="0">
                <a:latin typeface="Microsoft Sans Serif"/>
                <a:cs typeface="Microsoft Sans Serif"/>
              </a:rPr>
              <a:t>fil</a:t>
            </a:r>
            <a:r>
              <a:rPr sz="2400" spc="-55" dirty="0">
                <a:latin typeface="Microsoft Sans Serif"/>
                <a:cs typeface="Microsoft Sans Serif"/>
              </a:rPr>
              <a:t>le</a:t>
            </a:r>
            <a:r>
              <a:rPr sz="2400" spc="-70" dirty="0">
                <a:latin typeface="Microsoft Sans Serif"/>
                <a:cs typeface="Microsoft Sans Serif"/>
              </a:rPr>
              <a:t>d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85" dirty="0">
                <a:latin typeface="Microsoft Sans Serif"/>
                <a:cs typeface="Microsoft Sans Serif"/>
              </a:rPr>
              <a:t>set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&amp;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20" dirty="0">
                <a:latin typeface="Microsoft Sans Serif"/>
                <a:cs typeface="Microsoft Sans Serif"/>
              </a:rPr>
              <a:t>it</a:t>
            </a:r>
            <a:r>
              <a:rPr sz="2400" spc="-220" dirty="0">
                <a:latin typeface="Microsoft Sans Serif"/>
                <a:cs typeface="Microsoft Sans Serif"/>
              </a:rPr>
              <a:t>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boundar</a:t>
            </a:r>
            <a:r>
              <a:rPr sz="2400" spc="-145" dirty="0">
                <a:latin typeface="Microsoft Sans Serif"/>
                <a:cs typeface="Microsoft Sans Serif"/>
              </a:rPr>
              <a:t>y.</a:t>
            </a:r>
            <a:endParaRPr sz="24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0684815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228600"/>
            <a:ext cx="6400800" cy="637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925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7698"/>
            <a:ext cx="7818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70" dirty="0"/>
              <a:t>E</a:t>
            </a:r>
            <a:r>
              <a:rPr sz="4000" spc="-385" dirty="0"/>
              <a:t>x</a:t>
            </a:r>
            <a:r>
              <a:rPr sz="4000" spc="-280" dirty="0"/>
              <a:t>t</a:t>
            </a:r>
            <a:r>
              <a:rPr sz="4000" spc="-290" dirty="0"/>
              <a:t>r</a:t>
            </a:r>
            <a:r>
              <a:rPr sz="4000" spc="-265" dirty="0"/>
              <a:t>acti</a:t>
            </a:r>
            <a:r>
              <a:rPr sz="4000" spc="-365" dirty="0"/>
              <a:t>o</a:t>
            </a:r>
            <a:r>
              <a:rPr sz="4000" spc="-325" dirty="0"/>
              <a:t>n</a:t>
            </a:r>
            <a:r>
              <a:rPr sz="4000" spc="-65" dirty="0"/>
              <a:t> </a:t>
            </a:r>
            <a:r>
              <a:rPr sz="4000" spc="-204" dirty="0"/>
              <a:t>of</a:t>
            </a:r>
            <a:r>
              <a:rPr sz="4000" spc="225" dirty="0"/>
              <a:t> </a:t>
            </a:r>
            <a:r>
              <a:rPr sz="4000" spc="-415" dirty="0"/>
              <a:t>Co</a:t>
            </a:r>
            <a:r>
              <a:rPr sz="4000" spc="-370" dirty="0"/>
              <a:t>n</a:t>
            </a:r>
            <a:r>
              <a:rPr sz="4000" spc="-335" dirty="0"/>
              <a:t>n</a:t>
            </a:r>
            <a:r>
              <a:rPr sz="4000" spc="-300" dirty="0"/>
              <a:t>e</a:t>
            </a:r>
            <a:r>
              <a:rPr sz="4000" spc="-385" dirty="0"/>
              <a:t>cted</a:t>
            </a:r>
            <a:r>
              <a:rPr sz="4000" spc="-40" dirty="0"/>
              <a:t> </a:t>
            </a:r>
            <a:r>
              <a:rPr sz="4000" spc="-385" dirty="0"/>
              <a:t>Co</a:t>
            </a:r>
            <a:r>
              <a:rPr sz="4000" spc="-500" dirty="0"/>
              <a:t>m</a:t>
            </a:r>
            <a:r>
              <a:rPr sz="4000" spc="-325" dirty="0"/>
              <a:t>po</a:t>
            </a:r>
            <a:r>
              <a:rPr sz="4000" spc="-320" dirty="0"/>
              <a:t>n</a:t>
            </a:r>
            <a:r>
              <a:rPr sz="4000" spc="-305" dirty="0"/>
              <a:t>e</a:t>
            </a:r>
            <a:r>
              <a:rPr sz="4000" spc="-330" dirty="0"/>
              <a:t>n</a:t>
            </a:r>
            <a:r>
              <a:rPr sz="4000" spc="-409" dirty="0"/>
              <a:t>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91387" y="1566113"/>
            <a:ext cx="7846059" cy="313118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32740" marR="360680" indent="-320675">
              <a:lnSpc>
                <a:spcPct val="90000"/>
              </a:lnSpc>
              <a:spcBef>
                <a:spcPts val="459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3375" algn="l"/>
              </a:tabLst>
            </a:pPr>
            <a:r>
              <a:rPr sz="3000" spc="-195" dirty="0">
                <a:latin typeface="Microsoft Sans Serif"/>
                <a:cs typeface="Microsoft Sans Serif"/>
              </a:rPr>
              <a:t>Ext</a:t>
            </a:r>
            <a:r>
              <a:rPr sz="3000" spc="-170" dirty="0">
                <a:latin typeface="Microsoft Sans Serif"/>
                <a:cs typeface="Microsoft Sans Serif"/>
              </a:rPr>
              <a:t>r</a:t>
            </a:r>
            <a:r>
              <a:rPr sz="3000" spc="-155" dirty="0">
                <a:latin typeface="Microsoft Sans Serif"/>
                <a:cs typeface="Microsoft Sans Serif"/>
              </a:rPr>
              <a:t>action</a:t>
            </a:r>
            <a:r>
              <a:rPr sz="3000" spc="10" dirty="0">
                <a:latin typeface="Microsoft Sans Serif"/>
                <a:cs typeface="Microsoft Sans Serif"/>
              </a:rPr>
              <a:t> </a:t>
            </a:r>
            <a:r>
              <a:rPr sz="3000" spc="-5" dirty="0">
                <a:latin typeface="Microsoft Sans Serif"/>
                <a:cs typeface="Microsoft Sans Serif"/>
              </a:rPr>
              <a:t>of</a:t>
            </a:r>
            <a:r>
              <a:rPr sz="3000" spc="114" dirty="0">
                <a:latin typeface="Microsoft Sans Serif"/>
                <a:cs typeface="Microsoft Sans Serif"/>
              </a:rPr>
              <a:t> </a:t>
            </a:r>
            <a:r>
              <a:rPr sz="3000" spc="-285" dirty="0">
                <a:latin typeface="Microsoft Sans Serif"/>
                <a:cs typeface="Microsoft Sans Serif"/>
              </a:rPr>
              <a:t>co</a:t>
            </a:r>
            <a:r>
              <a:rPr sz="3000" spc="-315" dirty="0">
                <a:latin typeface="Microsoft Sans Serif"/>
                <a:cs typeface="Microsoft Sans Serif"/>
              </a:rPr>
              <a:t>n</a:t>
            </a:r>
            <a:r>
              <a:rPr sz="3000" spc="-300" dirty="0">
                <a:latin typeface="Microsoft Sans Serif"/>
                <a:cs typeface="Microsoft Sans Serif"/>
              </a:rPr>
              <a:t>ne</a:t>
            </a:r>
            <a:r>
              <a:rPr sz="3000" spc="-285" dirty="0">
                <a:latin typeface="Microsoft Sans Serif"/>
                <a:cs typeface="Microsoft Sans Serif"/>
              </a:rPr>
              <a:t>c</a:t>
            </a:r>
            <a:r>
              <a:rPr sz="3000" spc="-70" dirty="0">
                <a:latin typeface="Microsoft Sans Serif"/>
                <a:cs typeface="Microsoft Sans Serif"/>
              </a:rPr>
              <a:t>ted</a:t>
            </a:r>
            <a:r>
              <a:rPr sz="3000" spc="15" dirty="0">
                <a:latin typeface="Microsoft Sans Serif"/>
                <a:cs typeface="Microsoft Sans Serif"/>
              </a:rPr>
              <a:t> </a:t>
            </a:r>
            <a:r>
              <a:rPr sz="3000" spc="-260" dirty="0">
                <a:latin typeface="Microsoft Sans Serif"/>
                <a:cs typeface="Microsoft Sans Serif"/>
              </a:rPr>
              <a:t>compon</a:t>
            </a:r>
            <a:r>
              <a:rPr sz="3000" spc="-265" dirty="0">
                <a:latin typeface="Microsoft Sans Serif"/>
                <a:cs typeface="Microsoft Sans Serif"/>
              </a:rPr>
              <a:t>ents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120" dirty="0">
                <a:latin typeface="Microsoft Sans Serif"/>
                <a:cs typeface="Microsoft Sans Serif"/>
              </a:rPr>
              <a:t>i</a:t>
            </a:r>
            <a:r>
              <a:rPr sz="3000" spc="-270" dirty="0">
                <a:latin typeface="Microsoft Sans Serif"/>
                <a:cs typeface="Microsoft Sans Serif"/>
              </a:rPr>
              <a:t>n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5" dirty="0">
                <a:latin typeface="Microsoft Sans Serif"/>
                <a:cs typeface="Microsoft Sans Serif"/>
              </a:rPr>
              <a:t>a</a:t>
            </a:r>
            <a:r>
              <a:rPr sz="3000" spc="10" dirty="0">
                <a:latin typeface="Microsoft Sans Serif"/>
                <a:cs typeface="Microsoft Sans Serif"/>
              </a:rPr>
              <a:t> </a:t>
            </a:r>
            <a:r>
              <a:rPr sz="3000" spc="-90" dirty="0">
                <a:latin typeface="Microsoft Sans Serif"/>
                <a:cs typeface="Microsoft Sans Serif"/>
              </a:rPr>
              <a:t>bina</a:t>
            </a:r>
            <a:r>
              <a:rPr sz="3000" spc="-80" dirty="0">
                <a:latin typeface="Microsoft Sans Serif"/>
                <a:cs typeface="Microsoft Sans Serif"/>
              </a:rPr>
              <a:t>r</a:t>
            </a:r>
            <a:r>
              <a:rPr sz="3000" dirty="0">
                <a:latin typeface="Microsoft Sans Serif"/>
                <a:cs typeface="Microsoft Sans Serif"/>
              </a:rPr>
              <a:t>y  </a:t>
            </a:r>
            <a:r>
              <a:rPr sz="3000" spc="-160" dirty="0">
                <a:latin typeface="Microsoft Sans Serif"/>
                <a:cs typeface="Microsoft Sans Serif"/>
              </a:rPr>
              <a:t>image</a:t>
            </a:r>
            <a:r>
              <a:rPr sz="3000" spc="15" dirty="0">
                <a:latin typeface="Microsoft Sans Serif"/>
                <a:cs typeface="Microsoft Sans Serif"/>
              </a:rPr>
              <a:t> </a:t>
            </a:r>
            <a:r>
              <a:rPr sz="3000" spc="-270" dirty="0">
                <a:latin typeface="Microsoft Sans Serif"/>
                <a:cs typeface="Microsoft Sans Serif"/>
              </a:rPr>
              <a:t>is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140" dirty="0">
                <a:latin typeface="Microsoft Sans Serif"/>
                <a:cs typeface="Microsoft Sans Serif"/>
              </a:rPr>
              <a:t>central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to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245" dirty="0">
                <a:latin typeface="Microsoft Sans Serif"/>
                <a:cs typeface="Microsoft Sans Serif"/>
              </a:rPr>
              <a:t>many</a:t>
            </a:r>
            <a:r>
              <a:rPr sz="3000" spc="5" dirty="0">
                <a:latin typeface="Microsoft Sans Serif"/>
                <a:cs typeface="Microsoft Sans Serif"/>
              </a:rPr>
              <a:t> </a:t>
            </a:r>
            <a:r>
              <a:rPr sz="3000" spc="-145" dirty="0">
                <a:latin typeface="Microsoft Sans Serif"/>
                <a:cs typeface="Microsoft Sans Serif"/>
              </a:rPr>
              <a:t>automated</a:t>
            </a:r>
            <a:r>
              <a:rPr sz="3000" spc="10" dirty="0">
                <a:latin typeface="Microsoft Sans Serif"/>
                <a:cs typeface="Microsoft Sans Serif"/>
              </a:rPr>
              <a:t> </a:t>
            </a:r>
            <a:r>
              <a:rPr sz="3000" spc="-160" dirty="0">
                <a:latin typeface="Microsoft Sans Serif"/>
                <a:cs typeface="Microsoft Sans Serif"/>
              </a:rPr>
              <a:t>image </a:t>
            </a:r>
            <a:r>
              <a:rPr sz="3000" spc="-155" dirty="0">
                <a:latin typeface="Microsoft Sans Serif"/>
                <a:cs typeface="Microsoft Sans Serif"/>
              </a:rPr>
              <a:t> </a:t>
            </a:r>
            <a:r>
              <a:rPr sz="3000" spc="-180" dirty="0">
                <a:latin typeface="Microsoft Sans Serif"/>
                <a:cs typeface="Microsoft Sans Serif"/>
              </a:rPr>
              <a:t>analysis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130" dirty="0">
                <a:latin typeface="Microsoft Sans Serif"/>
                <a:cs typeface="Microsoft Sans Serif"/>
              </a:rPr>
              <a:t>applications</a:t>
            </a:r>
            <a:endParaRPr sz="3000">
              <a:latin typeface="Microsoft Sans Serif"/>
              <a:cs typeface="Microsoft Sans Serif"/>
            </a:endParaRPr>
          </a:p>
          <a:p>
            <a:pPr marL="549275" marR="5080" indent="-537210">
              <a:lnSpc>
                <a:spcPts val="3240"/>
              </a:lnSpc>
              <a:spcBef>
                <a:spcPts val="745"/>
              </a:spcBef>
              <a:buClr>
                <a:srgbClr val="005DA1"/>
              </a:buClr>
              <a:buFont typeface="Wingdings"/>
              <a:buChar char=""/>
              <a:tabLst>
                <a:tab pos="549275" algn="l"/>
                <a:tab pos="549910" algn="l"/>
              </a:tabLst>
            </a:pPr>
            <a:r>
              <a:rPr sz="3000" spc="-235" dirty="0">
                <a:latin typeface="Microsoft Sans Serif"/>
                <a:cs typeface="Microsoft Sans Serif"/>
              </a:rPr>
              <a:t>Let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190" dirty="0">
                <a:latin typeface="Microsoft Sans Serif"/>
                <a:cs typeface="Microsoft Sans Serif"/>
              </a:rPr>
              <a:t>A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be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15" dirty="0">
                <a:latin typeface="Microsoft Sans Serif"/>
                <a:cs typeface="Microsoft Sans Serif"/>
              </a:rPr>
              <a:t>a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229" dirty="0">
                <a:latin typeface="Microsoft Sans Serif"/>
                <a:cs typeface="Microsoft Sans Serif"/>
              </a:rPr>
              <a:t>set</a:t>
            </a:r>
            <a:r>
              <a:rPr sz="3000" spc="15" dirty="0">
                <a:latin typeface="Microsoft Sans Serif"/>
                <a:cs typeface="Microsoft Sans Serif"/>
              </a:rPr>
              <a:t> </a:t>
            </a:r>
            <a:r>
              <a:rPr sz="3000" spc="-130" dirty="0">
                <a:latin typeface="Microsoft Sans Serif"/>
                <a:cs typeface="Microsoft Sans Serif"/>
              </a:rPr>
              <a:t>and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350" dirty="0">
                <a:latin typeface="Microsoft Sans Serif"/>
                <a:cs typeface="Microsoft Sans Serif"/>
              </a:rPr>
              <a:t>Y</a:t>
            </a:r>
            <a:r>
              <a:rPr sz="3000" spc="10" dirty="0"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be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15" dirty="0">
                <a:latin typeface="Microsoft Sans Serif"/>
                <a:cs typeface="Microsoft Sans Serif"/>
              </a:rPr>
              <a:t>a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285" dirty="0">
                <a:latin typeface="Microsoft Sans Serif"/>
                <a:cs typeface="Microsoft Sans Serif"/>
              </a:rPr>
              <a:t>co</a:t>
            </a:r>
            <a:r>
              <a:rPr sz="3000" spc="-310" dirty="0">
                <a:latin typeface="Microsoft Sans Serif"/>
                <a:cs typeface="Microsoft Sans Serif"/>
              </a:rPr>
              <a:t>n</a:t>
            </a:r>
            <a:r>
              <a:rPr sz="3000" spc="-300" dirty="0">
                <a:latin typeface="Microsoft Sans Serif"/>
                <a:cs typeface="Microsoft Sans Serif"/>
              </a:rPr>
              <a:t>ne</a:t>
            </a:r>
            <a:r>
              <a:rPr sz="3000" spc="-280" dirty="0">
                <a:latin typeface="Microsoft Sans Serif"/>
                <a:cs typeface="Microsoft Sans Serif"/>
              </a:rPr>
              <a:t>c</a:t>
            </a:r>
            <a:r>
              <a:rPr sz="3000" spc="-70" dirty="0">
                <a:latin typeface="Microsoft Sans Serif"/>
                <a:cs typeface="Microsoft Sans Serif"/>
              </a:rPr>
              <a:t>ted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265" dirty="0">
                <a:latin typeface="Microsoft Sans Serif"/>
                <a:cs typeface="Microsoft Sans Serif"/>
              </a:rPr>
              <a:t>compone</a:t>
            </a:r>
            <a:r>
              <a:rPr sz="3000" spc="-260" dirty="0">
                <a:latin typeface="Microsoft Sans Serif"/>
                <a:cs typeface="Microsoft Sans Serif"/>
              </a:rPr>
              <a:t>n</a:t>
            </a:r>
            <a:r>
              <a:rPr sz="3000" spc="-20" dirty="0">
                <a:latin typeface="Microsoft Sans Serif"/>
                <a:cs typeface="Microsoft Sans Serif"/>
              </a:rPr>
              <a:t>t  </a:t>
            </a:r>
            <a:r>
              <a:rPr sz="3000" spc="-120" dirty="0">
                <a:latin typeface="Microsoft Sans Serif"/>
                <a:cs typeface="Microsoft Sans Serif"/>
              </a:rPr>
              <a:t>i</a:t>
            </a:r>
            <a:r>
              <a:rPr sz="3000" spc="-275" dirty="0">
                <a:latin typeface="Microsoft Sans Serif"/>
                <a:cs typeface="Microsoft Sans Serif"/>
              </a:rPr>
              <a:t>n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80" dirty="0">
                <a:latin typeface="Microsoft Sans Serif"/>
                <a:cs typeface="Microsoft Sans Serif"/>
              </a:rPr>
              <a:t>it.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645" dirty="0">
                <a:latin typeface="Microsoft Sans Serif"/>
                <a:cs typeface="Microsoft Sans Serif"/>
              </a:rPr>
              <a:t>P</a:t>
            </a:r>
            <a:r>
              <a:rPr sz="3000" spc="-145" dirty="0">
                <a:latin typeface="Microsoft Sans Serif"/>
                <a:cs typeface="Microsoft Sans Serif"/>
              </a:rPr>
              <a:t>oint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i="1" spc="-170" dirty="0">
                <a:latin typeface="Arial"/>
                <a:cs typeface="Arial"/>
              </a:rPr>
              <a:t>p</a:t>
            </a:r>
            <a:r>
              <a:rPr sz="3000" i="1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Microsoft Sans Serif"/>
                <a:cs typeface="Microsoft Sans Serif"/>
              </a:rPr>
              <a:t>of</a:t>
            </a:r>
            <a:r>
              <a:rPr sz="3000" spc="105" dirty="0">
                <a:latin typeface="Microsoft Sans Serif"/>
                <a:cs typeface="Microsoft Sans Serif"/>
              </a:rPr>
              <a:t> </a:t>
            </a:r>
            <a:r>
              <a:rPr sz="3000" spc="-350" dirty="0">
                <a:latin typeface="Microsoft Sans Serif"/>
                <a:cs typeface="Microsoft Sans Serif"/>
              </a:rPr>
              <a:t>Y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175" dirty="0">
                <a:latin typeface="Microsoft Sans Serif"/>
                <a:cs typeface="Microsoft Sans Serif"/>
              </a:rPr>
              <a:t>i</a:t>
            </a:r>
            <a:r>
              <a:rPr sz="3000" spc="-365" dirty="0">
                <a:latin typeface="Microsoft Sans Serif"/>
                <a:cs typeface="Microsoft Sans Serif"/>
              </a:rPr>
              <a:t>s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260" dirty="0">
                <a:latin typeface="Microsoft Sans Serif"/>
                <a:cs typeface="Microsoft Sans Serif"/>
              </a:rPr>
              <a:t>k</a:t>
            </a:r>
            <a:r>
              <a:rPr sz="3000" spc="-300" dirty="0">
                <a:latin typeface="Microsoft Sans Serif"/>
                <a:cs typeface="Microsoft Sans Serif"/>
              </a:rPr>
              <a:t>n</a:t>
            </a:r>
            <a:r>
              <a:rPr sz="3000" spc="-254" dirty="0">
                <a:latin typeface="Microsoft Sans Serif"/>
                <a:cs typeface="Microsoft Sans Serif"/>
              </a:rPr>
              <a:t>o</a:t>
            </a:r>
            <a:r>
              <a:rPr sz="3000" spc="-235" dirty="0">
                <a:latin typeface="Microsoft Sans Serif"/>
                <a:cs typeface="Microsoft Sans Serif"/>
              </a:rPr>
              <a:t>wn.</a:t>
            </a:r>
            <a:endParaRPr sz="3000">
              <a:latin typeface="Microsoft Sans Serif"/>
              <a:cs typeface="Microsoft Sans Serif"/>
            </a:endParaRPr>
          </a:p>
          <a:p>
            <a:pPr marL="549275" marR="199390" indent="-537210">
              <a:lnSpc>
                <a:spcPts val="3240"/>
              </a:lnSpc>
              <a:spcBef>
                <a:spcPts val="710"/>
              </a:spcBef>
              <a:buClr>
                <a:srgbClr val="005DA1"/>
              </a:buClr>
              <a:buFont typeface="Wingdings"/>
              <a:buChar char=""/>
              <a:tabLst>
                <a:tab pos="549275" algn="l"/>
                <a:tab pos="549910" algn="l"/>
              </a:tabLst>
            </a:pPr>
            <a:r>
              <a:rPr sz="3000" spc="-355" dirty="0">
                <a:latin typeface="Microsoft Sans Serif"/>
                <a:cs typeface="Microsoft Sans Serif"/>
              </a:rPr>
              <a:t>The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05" dirty="0">
                <a:latin typeface="Microsoft Sans Serif"/>
                <a:cs typeface="Microsoft Sans Serif"/>
              </a:rPr>
              <a:t>following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85" dirty="0">
                <a:latin typeface="Microsoft Sans Serif"/>
                <a:cs typeface="Microsoft Sans Serif"/>
              </a:rPr>
              <a:t>iterative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200" dirty="0">
                <a:latin typeface="Microsoft Sans Serif"/>
                <a:cs typeface="Microsoft Sans Serif"/>
              </a:rPr>
              <a:t>expression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125" dirty="0">
                <a:latin typeface="Microsoft Sans Serif"/>
                <a:cs typeface="Microsoft Sans Serif"/>
              </a:rPr>
              <a:t>yields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25" dirty="0">
                <a:latin typeface="Microsoft Sans Serif"/>
                <a:cs typeface="Microsoft Sans Serif"/>
              </a:rPr>
              <a:t>all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185" dirty="0">
                <a:latin typeface="Microsoft Sans Serif"/>
                <a:cs typeface="Microsoft Sans Serif"/>
              </a:rPr>
              <a:t>the </a:t>
            </a:r>
            <a:r>
              <a:rPr sz="3000" spc="-780" dirty="0">
                <a:latin typeface="Microsoft Sans Serif"/>
                <a:cs typeface="Microsoft Sans Serif"/>
              </a:rPr>
              <a:t> </a:t>
            </a:r>
            <a:r>
              <a:rPr sz="3000" spc="-240" dirty="0">
                <a:latin typeface="Microsoft Sans Serif"/>
                <a:cs typeface="Microsoft Sans Serif"/>
              </a:rPr>
              <a:t>elements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5" dirty="0">
                <a:latin typeface="Microsoft Sans Serif"/>
                <a:cs typeface="Microsoft Sans Serif"/>
              </a:rPr>
              <a:t>of</a:t>
            </a:r>
            <a:r>
              <a:rPr sz="3000" spc="114" dirty="0">
                <a:latin typeface="Microsoft Sans Serif"/>
                <a:cs typeface="Microsoft Sans Serif"/>
              </a:rPr>
              <a:t> </a:t>
            </a:r>
            <a:r>
              <a:rPr sz="3000" spc="-590" dirty="0">
                <a:latin typeface="Microsoft Sans Serif"/>
                <a:cs typeface="Microsoft Sans Serif"/>
              </a:rPr>
              <a:t>Y</a:t>
            </a:r>
            <a:r>
              <a:rPr sz="3000" spc="-180" dirty="0">
                <a:latin typeface="Microsoft Sans Serif"/>
                <a:cs typeface="Microsoft Sans Serif"/>
              </a:rPr>
              <a:t>.</a:t>
            </a:r>
            <a:endParaRPr sz="3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6276" y="5094656"/>
            <a:ext cx="8007350" cy="707390"/>
            <a:chOff x="716276" y="5094656"/>
            <a:chExt cx="8007350" cy="7073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276" y="5094656"/>
              <a:ext cx="8007102" cy="707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428" y="5105400"/>
              <a:ext cx="7929372" cy="6294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52094" y="5100066"/>
              <a:ext cx="7940040" cy="640080"/>
            </a:xfrm>
            <a:custGeom>
              <a:avLst/>
              <a:gdLst/>
              <a:ahLst/>
              <a:cxnLst/>
              <a:rect l="l" t="t" r="r" b="b"/>
              <a:pathLst>
                <a:path w="7940040" h="640079">
                  <a:moveTo>
                    <a:pt x="0" y="640079"/>
                  </a:moveTo>
                  <a:lnTo>
                    <a:pt x="7940040" y="640079"/>
                  </a:lnTo>
                  <a:lnTo>
                    <a:pt x="7940040" y="0"/>
                  </a:lnTo>
                  <a:lnTo>
                    <a:pt x="0" y="0"/>
                  </a:lnTo>
                  <a:lnTo>
                    <a:pt x="0" y="640079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526656" y="5834278"/>
            <a:ext cx="10147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160" dirty="0">
                <a:latin typeface="Microsoft Sans Serif"/>
                <a:cs typeface="Microsoft Sans Serif"/>
              </a:rPr>
              <a:t>X</a:t>
            </a:r>
            <a:r>
              <a:rPr sz="2775" spc="-240" baseline="-21021" dirty="0">
                <a:latin typeface="Microsoft Sans Serif"/>
                <a:cs typeface="Microsoft Sans Serif"/>
              </a:rPr>
              <a:t>0</a:t>
            </a:r>
            <a:r>
              <a:rPr sz="2775" spc="345" baseline="-21021" dirty="0">
                <a:latin typeface="Microsoft Sans Serif"/>
                <a:cs typeface="Microsoft Sans Serif"/>
              </a:rPr>
              <a:t> </a:t>
            </a:r>
            <a:r>
              <a:rPr sz="2800" spc="225" dirty="0">
                <a:latin typeface="Microsoft Sans Serif"/>
                <a:cs typeface="Microsoft Sans Serif"/>
              </a:rPr>
              <a:t>=</a:t>
            </a:r>
            <a:r>
              <a:rPr sz="2800" spc="-5" dirty="0">
                <a:latin typeface="Microsoft Sans Serif"/>
                <a:cs typeface="Microsoft Sans Serif"/>
              </a:rPr>
              <a:t> </a:t>
            </a:r>
            <a:r>
              <a:rPr sz="2800" i="1" spc="-160" dirty="0"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301920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7698"/>
            <a:ext cx="76358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70" dirty="0"/>
              <a:t>E</a:t>
            </a:r>
            <a:r>
              <a:rPr sz="4000" spc="-385" dirty="0"/>
              <a:t>x</a:t>
            </a:r>
            <a:r>
              <a:rPr sz="4000" spc="-280" dirty="0"/>
              <a:t>t</a:t>
            </a:r>
            <a:r>
              <a:rPr sz="4000" spc="-290" dirty="0"/>
              <a:t>r</a:t>
            </a:r>
            <a:r>
              <a:rPr sz="4000" spc="-265" dirty="0"/>
              <a:t>acti</a:t>
            </a:r>
            <a:r>
              <a:rPr sz="4000" spc="-365" dirty="0"/>
              <a:t>o</a:t>
            </a:r>
            <a:r>
              <a:rPr sz="4000" spc="-325" dirty="0"/>
              <a:t>n</a:t>
            </a:r>
            <a:r>
              <a:rPr sz="4000" spc="-65" dirty="0"/>
              <a:t> </a:t>
            </a:r>
            <a:r>
              <a:rPr sz="4000" spc="-204" dirty="0"/>
              <a:t>of</a:t>
            </a:r>
            <a:r>
              <a:rPr sz="4000" spc="225" dirty="0"/>
              <a:t> </a:t>
            </a:r>
            <a:r>
              <a:rPr sz="4000" spc="-395" dirty="0"/>
              <a:t>conn</a:t>
            </a:r>
            <a:r>
              <a:rPr sz="4000" spc="-370" dirty="0"/>
              <a:t>ect</a:t>
            </a:r>
            <a:r>
              <a:rPr sz="4000" spc="-415" dirty="0"/>
              <a:t>e</a:t>
            </a:r>
            <a:r>
              <a:rPr sz="4000" spc="-325" dirty="0"/>
              <a:t>d</a:t>
            </a:r>
            <a:r>
              <a:rPr sz="4000" spc="-50" dirty="0"/>
              <a:t> </a:t>
            </a:r>
            <a:r>
              <a:rPr sz="4000" spc="-405" dirty="0"/>
              <a:t>comp</a:t>
            </a:r>
            <a:r>
              <a:rPr sz="4000" spc="-365" dirty="0"/>
              <a:t>o</a:t>
            </a:r>
            <a:r>
              <a:rPr sz="4000" spc="-335" dirty="0"/>
              <a:t>n</a:t>
            </a:r>
            <a:r>
              <a:rPr sz="4000" spc="-300" dirty="0"/>
              <a:t>e</a:t>
            </a:r>
            <a:r>
              <a:rPr sz="4000" spc="-380" dirty="0"/>
              <a:t>nts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0611" y="2113417"/>
            <a:ext cx="2911561" cy="29652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35526" y="5120385"/>
            <a:ext cx="888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61035" algn="l"/>
              </a:tabLst>
            </a:pPr>
            <a:r>
              <a:rPr sz="2800" spc="-345" dirty="0">
                <a:latin typeface="Microsoft Sans Serif"/>
                <a:cs typeface="Microsoft Sans Serif"/>
              </a:rPr>
              <a:t>S</a:t>
            </a:r>
            <a:r>
              <a:rPr sz="2800" spc="-285" dirty="0">
                <a:latin typeface="Microsoft Sans Serif"/>
                <a:cs typeface="Microsoft Sans Serif"/>
              </a:rPr>
              <a:t>e</a:t>
            </a:r>
            <a:r>
              <a:rPr sz="2800" spc="-25" dirty="0">
                <a:latin typeface="Microsoft Sans Serif"/>
                <a:cs typeface="Microsoft Sans Serif"/>
              </a:rPr>
              <a:t>t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180" dirty="0">
                <a:latin typeface="Microsoft Sans Serif"/>
                <a:cs typeface="Microsoft Sans Serif"/>
              </a:rPr>
              <a:t>A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6732" y="2618993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160" dirty="0"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904744" y="2956547"/>
            <a:ext cx="4030979" cy="1283335"/>
            <a:chOff x="2904744" y="2956547"/>
            <a:chExt cx="4030979" cy="128333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04744" y="3006864"/>
              <a:ext cx="1584959" cy="12329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945003" y="3015868"/>
              <a:ext cx="1299845" cy="948055"/>
            </a:xfrm>
            <a:custGeom>
              <a:avLst/>
              <a:gdLst/>
              <a:ahLst/>
              <a:cxnLst/>
              <a:rect l="l" t="t" r="r" b="b"/>
              <a:pathLst>
                <a:path w="1299845" h="948054">
                  <a:moveTo>
                    <a:pt x="1100836" y="880998"/>
                  </a:moveTo>
                  <a:lnTo>
                    <a:pt x="1091447" y="881955"/>
                  </a:lnTo>
                  <a:lnTo>
                    <a:pt x="1083452" y="886269"/>
                  </a:lnTo>
                  <a:lnTo>
                    <a:pt x="1077672" y="893250"/>
                  </a:lnTo>
                  <a:lnTo>
                    <a:pt x="1074927" y="902207"/>
                  </a:lnTo>
                  <a:lnTo>
                    <a:pt x="1075884" y="911522"/>
                  </a:lnTo>
                  <a:lnTo>
                    <a:pt x="1080198" y="919479"/>
                  </a:lnTo>
                  <a:lnTo>
                    <a:pt x="1087179" y="925246"/>
                  </a:lnTo>
                  <a:lnTo>
                    <a:pt x="1096137" y="927988"/>
                  </a:lnTo>
                  <a:lnTo>
                    <a:pt x="1299845" y="947927"/>
                  </a:lnTo>
                  <a:lnTo>
                    <a:pt x="1296185" y="939672"/>
                  </a:lnTo>
                  <a:lnTo>
                    <a:pt x="1248029" y="939672"/>
                  </a:lnTo>
                  <a:lnTo>
                    <a:pt x="1177136" y="888474"/>
                  </a:lnTo>
                  <a:lnTo>
                    <a:pt x="1100836" y="880998"/>
                  </a:lnTo>
                  <a:close/>
                </a:path>
                <a:path w="1299845" h="948054">
                  <a:moveTo>
                    <a:pt x="1177136" y="888474"/>
                  </a:moveTo>
                  <a:lnTo>
                    <a:pt x="1248029" y="939672"/>
                  </a:lnTo>
                  <a:lnTo>
                    <a:pt x="1254909" y="930020"/>
                  </a:lnTo>
                  <a:lnTo>
                    <a:pt x="1240155" y="930020"/>
                  </a:lnTo>
                  <a:lnTo>
                    <a:pt x="1230084" y="907281"/>
                  </a:lnTo>
                  <a:lnTo>
                    <a:pt x="1208270" y="891525"/>
                  </a:lnTo>
                  <a:lnTo>
                    <a:pt x="1177136" y="888474"/>
                  </a:lnTo>
                  <a:close/>
                </a:path>
                <a:path w="1299845" h="948054">
                  <a:moveTo>
                    <a:pt x="1256772" y="907161"/>
                  </a:moveTo>
                  <a:lnTo>
                    <a:pt x="1247527" y="919879"/>
                  </a:lnTo>
                  <a:lnTo>
                    <a:pt x="1257173" y="926845"/>
                  </a:lnTo>
                  <a:lnTo>
                    <a:pt x="1248029" y="939672"/>
                  </a:lnTo>
                  <a:lnTo>
                    <a:pt x="1296185" y="939672"/>
                  </a:lnTo>
                  <a:lnTo>
                    <a:pt x="1284869" y="914145"/>
                  </a:lnTo>
                  <a:lnTo>
                    <a:pt x="1266444" y="914145"/>
                  </a:lnTo>
                  <a:lnTo>
                    <a:pt x="1256772" y="907161"/>
                  </a:lnTo>
                  <a:close/>
                </a:path>
                <a:path w="1299845" h="948054">
                  <a:moveTo>
                    <a:pt x="1230084" y="907281"/>
                  </a:moveTo>
                  <a:lnTo>
                    <a:pt x="1240155" y="930020"/>
                  </a:lnTo>
                  <a:lnTo>
                    <a:pt x="1247527" y="919879"/>
                  </a:lnTo>
                  <a:lnTo>
                    <a:pt x="1230084" y="907281"/>
                  </a:lnTo>
                  <a:close/>
                </a:path>
                <a:path w="1299845" h="948054">
                  <a:moveTo>
                    <a:pt x="1247527" y="919879"/>
                  </a:moveTo>
                  <a:lnTo>
                    <a:pt x="1240155" y="930020"/>
                  </a:lnTo>
                  <a:lnTo>
                    <a:pt x="1254909" y="930020"/>
                  </a:lnTo>
                  <a:lnTo>
                    <a:pt x="1257173" y="926845"/>
                  </a:lnTo>
                  <a:lnTo>
                    <a:pt x="1247527" y="919879"/>
                  </a:lnTo>
                  <a:close/>
                </a:path>
                <a:path w="1299845" h="948054">
                  <a:moveTo>
                    <a:pt x="1223780" y="893044"/>
                  </a:moveTo>
                  <a:lnTo>
                    <a:pt x="1230084" y="907281"/>
                  </a:lnTo>
                  <a:lnTo>
                    <a:pt x="1247527" y="919879"/>
                  </a:lnTo>
                  <a:lnTo>
                    <a:pt x="1256772" y="907161"/>
                  </a:lnTo>
                  <a:lnTo>
                    <a:pt x="1239336" y="894569"/>
                  </a:lnTo>
                  <a:lnTo>
                    <a:pt x="1223780" y="893044"/>
                  </a:lnTo>
                  <a:close/>
                </a:path>
                <a:path w="1299845" h="948054">
                  <a:moveTo>
                    <a:pt x="1204804" y="850194"/>
                  </a:moveTo>
                  <a:lnTo>
                    <a:pt x="1217458" y="878768"/>
                  </a:lnTo>
                  <a:lnTo>
                    <a:pt x="1239336" y="894569"/>
                  </a:lnTo>
                  <a:lnTo>
                    <a:pt x="1264158" y="897000"/>
                  </a:lnTo>
                  <a:lnTo>
                    <a:pt x="1256772" y="907161"/>
                  </a:lnTo>
                  <a:lnTo>
                    <a:pt x="1266444" y="914145"/>
                  </a:lnTo>
                  <a:lnTo>
                    <a:pt x="1275588" y="901318"/>
                  </a:lnTo>
                  <a:lnTo>
                    <a:pt x="1204804" y="850194"/>
                  </a:lnTo>
                  <a:close/>
                </a:path>
                <a:path w="1299845" h="948054">
                  <a:moveTo>
                    <a:pt x="1194839" y="746855"/>
                  </a:moveTo>
                  <a:lnTo>
                    <a:pt x="1185672" y="748918"/>
                  </a:lnTo>
                  <a:lnTo>
                    <a:pt x="1178073" y="754298"/>
                  </a:lnTo>
                  <a:lnTo>
                    <a:pt x="1173273" y="761952"/>
                  </a:lnTo>
                  <a:lnTo>
                    <a:pt x="1171688" y="770868"/>
                  </a:lnTo>
                  <a:lnTo>
                    <a:pt x="1173734" y="780033"/>
                  </a:lnTo>
                  <a:lnTo>
                    <a:pt x="1204804" y="850194"/>
                  </a:lnTo>
                  <a:lnTo>
                    <a:pt x="1275588" y="901318"/>
                  </a:lnTo>
                  <a:lnTo>
                    <a:pt x="1266444" y="914145"/>
                  </a:lnTo>
                  <a:lnTo>
                    <a:pt x="1284869" y="914145"/>
                  </a:lnTo>
                  <a:lnTo>
                    <a:pt x="1216914" y="760856"/>
                  </a:lnTo>
                  <a:lnTo>
                    <a:pt x="1211460" y="753205"/>
                  </a:lnTo>
                  <a:lnTo>
                    <a:pt x="1203769" y="748410"/>
                  </a:lnTo>
                  <a:lnTo>
                    <a:pt x="1194839" y="746855"/>
                  </a:lnTo>
                  <a:close/>
                </a:path>
                <a:path w="1299845" h="948054">
                  <a:moveTo>
                    <a:pt x="1208270" y="891525"/>
                  </a:moveTo>
                  <a:lnTo>
                    <a:pt x="1230084" y="907281"/>
                  </a:lnTo>
                  <a:lnTo>
                    <a:pt x="1223780" y="893044"/>
                  </a:lnTo>
                  <a:lnTo>
                    <a:pt x="1208270" y="891525"/>
                  </a:lnTo>
                  <a:close/>
                </a:path>
                <a:path w="1299845" h="948054">
                  <a:moveTo>
                    <a:pt x="1239336" y="894569"/>
                  </a:moveTo>
                  <a:lnTo>
                    <a:pt x="1256772" y="907161"/>
                  </a:lnTo>
                  <a:lnTo>
                    <a:pt x="1264158" y="897000"/>
                  </a:lnTo>
                  <a:lnTo>
                    <a:pt x="1239336" y="894569"/>
                  </a:lnTo>
                  <a:close/>
                </a:path>
                <a:path w="1299845" h="948054">
                  <a:moveTo>
                    <a:pt x="1217458" y="878768"/>
                  </a:moveTo>
                  <a:lnTo>
                    <a:pt x="1223780" y="893044"/>
                  </a:lnTo>
                  <a:lnTo>
                    <a:pt x="1239336" y="894569"/>
                  </a:lnTo>
                  <a:lnTo>
                    <a:pt x="1217458" y="878768"/>
                  </a:lnTo>
                  <a:close/>
                </a:path>
                <a:path w="1299845" h="948054">
                  <a:moveTo>
                    <a:pt x="9271" y="25526"/>
                  </a:moveTo>
                  <a:lnTo>
                    <a:pt x="0" y="38353"/>
                  </a:lnTo>
                  <a:lnTo>
                    <a:pt x="1177136" y="888474"/>
                  </a:lnTo>
                  <a:lnTo>
                    <a:pt x="1208270" y="891525"/>
                  </a:lnTo>
                  <a:lnTo>
                    <a:pt x="9271" y="25526"/>
                  </a:lnTo>
                  <a:close/>
                </a:path>
                <a:path w="1299845" h="948054">
                  <a:moveTo>
                    <a:pt x="27686" y="0"/>
                  </a:moveTo>
                  <a:lnTo>
                    <a:pt x="18415" y="12826"/>
                  </a:lnTo>
                  <a:lnTo>
                    <a:pt x="1217458" y="878768"/>
                  </a:lnTo>
                  <a:lnTo>
                    <a:pt x="1204804" y="850194"/>
                  </a:lnTo>
                  <a:lnTo>
                    <a:pt x="27686" y="0"/>
                  </a:lnTo>
                  <a:close/>
                </a:path>
              </a:pathLst>
            </a:custGeom>
            <a:solidFill>
              <a:srgbClr val="005D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7276" y="2956547"/>
              <a:ext cx="1298448" cy="92508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887847" y="3176777"/>
              <a:ext cx="1012825" cy="639445"/>
            </a:xfrm>
            <a:custGeom>
              <a:avLst/>
              <a:gdLst/>
              <a:ahLst/>
              <a:cxnLst/>
              <a:rect l="l" t="t" r="r" b="b"/>
              <a:pathLst>
                <a:path w="1012825" h="639445">
                  <a:moveTo>
                    <a:pt x="87093" y="63190"/>
                  </a:moveTo>
                  <a:lnTo>
                    <a:pt x="101723" y="90691"/>
                  </a:lnTo>
                  <a:lnTo>
                    <a:pt x="987805" y="639191"/>
                  </a:lnTo>
                  <a:lnTo>
                    <a:pt x="996060" y="625856"/>
                  </a:lnTo>
                  <a:lnTo>
                    <a:pt x="87093" y="63190"/>
                  </a:lnTo>
                  <a:close/>
                </a:path>
                <a:path w="1012825" h="639445">
                  <a:moveTo>
                    <a:pt x="95494" y="49740"/>
                  </a:moveTo>
                  <a:lnTo>
                    <a:pt x="1004443" y="612394"/>
                  </a:lnTo>
                  <a:lnTo>
                    <a:pt x="1012698" y="599059"/>
                  </a:lnTo>
                  <a:lnTo>
                    <a:pt x="126614" y="50559"/>
                  </a:lnTo>
                  <a:lnTo>
                    <a:pt x="95494" y="49740"/>
                  </a:lnTo>
                  <a:close/>
                </a:path>
                <a:path w="1012825" h="639445">
                  <a:moveTo>
                    <a:pt x="0" y="0"/>
                  </a:moveTo>
                  <a:lnTo>
                    <a:pt x="96012" y="180594"/>
                  </a:lnTo>
                  <a:lnTo>
                    <a:pt x="101959" y="187854"/>
                  </a:lnTo>
                  <a:lnTo>
                    <a:pt x="109966" y="192103"/>
                  </a:lnTo>
                  <a:lnTo>
                    <a:pt x="118997" y="193041"/>
                  </a:lnTo>
                  <a:lnTo>
                    <a:pt x="128015" y="190373"/>
                  </a:lnTo>
                  <a:lnTo>
                    <a:pt x="135223" y="184427"/>
                  </a:lnTo>
                  <a:lnTo>
                    <a:pt x="139477" y="176434"/>
                  </a:lnTo>
                  <a:lnTo>
                    <a:pt x="140446" y="167441"/>
                  </a:lnTo>
                  <a:lnTo>
                    <a:pt x="137794" y="158496"/>
                  </a:lnTo>
                  <a:lnTo>
                    <a:pt x="101723" y="90691"/>
                  </a:lnTo>
                  <a:lnTo>
                    <a:pt x="27431" y="44704"/>
                  </a:lnTo>
                  <a:lnTo>
                    <a:pt x="35687" y="31369"/>
                  </a:lnTo>
                  <a:lnTo>
                    <a:pt x="49699" y="31369"/>
                  </a:lnTo>
                  <a:lnTo>
                    <a:pt x="54164" y="24156"/>
                  </a:lnTo>
                  <a:lnTo>
                    <a:pt x="44068" y="17907"/>
                  </a:lnTo>
                  <a:lnTo>
                    <a:pt x="52324" y="4572"/>
                  </a:lnTo>
                  <a:lnTo>
                    <a:pt x="175368" y="4572"/>
                  </a:lnTo>
                  <a:lnTo>
                    <a:pt x="0" y="0"/>
                  </a:lnTo>
                  <a:close/>
                </a:path>
                <a:path w="1012825" h="639445">
                  <a:moveTo>
                    <a:pt x="35687" y="31369"/>
                  </a:moveTo>
                  <a:lnTo>
                    <a:pt x="27431" y="44704"/>
                  </a:lnTo>
                  <a:lnTo>
                    <a:pt x="101723" y="90691"/>
                  </a:lnTo>
                  <a:lnTo>
                    <a:pt x="87093" y="63190"/>
                  </a:lnTo>
                  <a:lnTo>
                    <a:pt x="64027" y="48912"/>
                  </a:lnTo>
                  <a:lnTo>
                    <a:pt x="39242" y="48260"/>
                  </a:lnTo>
                  <a:lnTo>
                    <a:pt x="45817" y="37639"/>
                  </a:lnTo>
                  <a:lnTo>
                    <a:pt x="35687" y="31369"/>
                  </a:lnTo>
                  <a:close/>
                </a:path>
                <a:path w="1012825" h="639445">
                  <a:moveTo>
                    <a:pt x="64027" y="48912"/>
                  </a:moveTo>
                  <a:lnTo>
                    <a:pt x="87093" y="63190"/>
                  </a:lnTo>
                  <a:lnTo>
                    <a:pt x="79717" y="49325"/>
                  </a:lnTo>
                  <a:lnTo>
                    <a:pt x="64027" y="48912"/>
                  </a:lnTo>
                  <a:close/>
                </a:path>
                <a:path w="1012825" h="639445">
                  <a:moveTo>
                    <a:pt x="175368" y="4572"/>
                  </a:moveTo>
                  <a:lnTo>
                    <a:pt x="52324" y="4572"/>
                  </a:lnTo>
                  <a:lnTo>
                    <a:pt x="126614" y="50559"/>
                  </a:lnTo>
                  <a:lnTo>
                    <a:pt x="203326" y="52577"/>
                  </a:lnTo>
                  <a:lnTo>
                    <a:pt x="212528" y="50915"/>
                  </a:lnTo>
                  <a:lnTo>
                    <a:pt x="220170" y="46037"/>
                  </a:lnTo>
                  <a:lnTo>
                    <a:pt x="225454" y="38683"/>
                  </a:lnTo>
                  <a:lnTo>
                    <a:pt x="227583" y="29591"/>
                  </a:lnTo>
                  <a:lnTo>
                    <a:pt x="225921" y="20318"/>
                  </a:lnTo>
                  <a:lnTo>
                    <a:pt x="221043" y="12652"/>
                  </a:lnTo>
                  <a:lnTo>
                    <a:pt x="213689" y="7391"/>
                  </a:lnTo>
                  <a:lnTo>
                    <a:pt x="204597" y="5334"/>
                  </a:lnTo>
                  <a:lnTo>
                    <a:pt x="175368" y="4572"/>
                  </a:lnTo>
                  <a:close/>
                </a:path>
                <a:path w="1012825" h="639445">
                  <a:moveTo>
                    <a:pt x="66890" y="13588"/>
                  </a:moveTo>
                  <a:lnTo>
                    <a:pt x="60705" y="13588"/>
                  </a:lnTo>
                  <a:lnTo>
                    <a:pt x="72299" y="35382"/>
                  </a:lnTo>
                  <a:lnTo>
                    <a:pt x="95494" y="49740"/>
                  </a:lnTo>
                  <a:lnTo>
                    <a:pt x="126614" y="50559"/>
                  </a:lnTo>
                  <a:lnTo>
                    <a:pt x="66890" y="13588"/>
                  </a:lnTo>
                  <a:close/>
                </a:path>
                <a:path w="1012825" h="639445">
                  <a:moveTo>
                    <a:pt x="72299" y="35382"/>
                  </a:moveTo>
                  <a:lnTo>
                    <a:pt x="79717" y="49325"/>
                  </a:lnTo>
                  <a:lnTo>
                    <a:pt x="95494" y="49740"/>
                  </a:lnTo>
                  <a:lnTo>
                    <a:pt x="72299" y="35382"/>
                  </a:lnTo>
                  <a:close/>
                </a:path>
                <a:path w="1012825" h="639445">
                  <a:moveTo>
                    <a:pt x="54164" y="24156"/>
                  </a:moveTo>
                  <a:lnTo>
                    <a:pt x="45817" y="37639"/>
                  </a:lnTo>
                  <a:lnTo>
                    <a:pt x="64027" y="48912"/>
                  </a:lnTo>
                  <a:lnTo>
                    <a:pt x="79717" y="49325"/>
                  </a:lnTo>
                  <a:lnTo>
                    <a:pt x="72299" y="35382"/>
                  </a:lnTo>
                  <a:lnTo>
                    <a:pt x="54164" y="24156"/>
                  </a:lnTo>
                  <a:close/>
                </a:path>
                <a:path w="1012825" h="639445">
                  <a:moveTo>
                    <a:pt x="45817" y="37639"/>
                  </a:moveTo>
                  <a:lnTo>
                    <a:pt x="39242" y="48260"/>
                  </a:lnTo>
                  <a:lnTo>
                    <a:pt x="64027" y="48912"/>
                  </a:lnTo>
                  <a:lnTo>
                    <a:pt x="45817" y="37639"/>
                  </a:lnTo>
                  <a:close/>
                </a:path>
                <a:path w="1012825" h="639445">
                  <a:moveTo>
                    <a:pt x="49699" y="31369"/>
                  </a:moveTo>
                  <a:lnTo>
                    <a:pt x="35687" y="31369"/>
                  </a:lnTo>
                  <a:lnTo>
                    <a:pt x="45817" y="37639"/>
                  </a:lnTo>
                  <a:lnTo>
                    <a:pt x="49699" y="31369"/>
                  </a:lnTo>
                  <a:close/>
                </a:path>
                <a:path w="1012825" h="639445">
                  <a:moveTo>
                    <a:pt x="60705" y="13588"/>
                  </a:moveTo>
                  <a:lnTo>
                    <a:pt x="54164" y="24156"/>
                  </a:lnTo>
                  <a:lnTo>
                    <a:pt x="72299" y="35382"/>
                  </a:lnTo>
                  <a:lnTo>
                    <a:pt x="60705" y="13588"/>
                  </a:lnTo>
                  <a:close/>
                </a:path>
                <a:path w="1012825" h="639445">
                  <a:moveTo>
                    <a:pt x="52324" y="4572"/>
                  </a:moveTo>
                  <a:lnTo>
                    <a:pt x="44068" y="17907"/>
                  </a:lnTo>
                  <a:lnTo>
                    <a:pt x="54164" y="24156"/>
                  </a:lnTo>
                  <a:lnTo>
                    <a:pt x="60705" y="13588"/>
                  </a:lnTo>
                  <a:lnTo>
                    <a:pt x="66890" y="13588"/>
                  </a:lnTo>
                  <a:lnTo>
                    <a:pt x="52324" y="4572"/>
                  </a:lnTo>
                  <a:close/>
                </a:path>
              </a:pathLst>
            </a:custGeom>
            <a:solidFill>
              <a:srgbClr val="005D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966584" y="3547694"/>
            <a:ext cx="221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latin typeface="Microsoft Sans Serif"/>
                <a:cs typeface="Microsoft Sans Serif"/>
              </a:rPr>
              <a:t>Y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09625" y="2052637"/>
          <a:ext cx="1120139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X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429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464616" y="3574795"/>
            <a:ext cx="13061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55" dirty="0">
                <a:latin typeface="Microsoft Sans Serif"/>
                <a:cs typeface="Microsoft Sans Serif"/>
              </a:rPr>
              <a:t>St</a:t>
            </a:r>
            <a:r>
              <a:rPr sz="2400" spc="-65" dirty="0">
                <a:latin typeface="Microsoft Sans Serif"/>
                <a:cs typeface="Microsoft Sans Serif"/>
              </a:rPr>
              <a:t>r</a:t>
            </a:r>
            <a:r>
              <a:rPr sz="2400" spc="-185" dirty="0">
                <a:latin typeface="Microsoft Sans Serif"/>
                <a:cs typeface="Microsoft Sans Serif"/>
              </a:rPr>
              <a:t>uctu</a:t>
            </a:r>
            <a:r>
              <a:rPr sz="2400" spc="-125" dirty="0">
                <a:latin typeface="Microsoft Sans Serif"/>
                <a:cs typeface="Microsoft Sans Serif"/>
              </a:rPr>
              <a:t>r</a:t>
            </a:r>
            <a:r>
              <a:rPr sz="2400" spc="-95" dirty="0">
                <a:latin typeface="Microsoft Sans Serif"/>
                <a:cs typeface="Microsoft Sans Serif"/>
              </a:rPr>
              <a:t>ing  </a:t>
            </a:r>
            <a:r>
              <a:rPr sz="2400" spc="-165" dirty="0">
                <a:latin typeface="Microsoft Sans Serif"/>
                <a:cs typeface="Microsoft Sans Serif"/>
              </a:rPr>
              <a:t>element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405" dirty="0">
                <a:latin typeface="Microsoft Sans Serif"/>
                <a:cs typeface="Microsoft Sans Serif"/>
              </a:rPr>
              <a:t>B</a:t>
            </a:r>
            <a:endParaRPr sz="24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48606348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533400"/>
            <a:ext cx="8229600" cy="555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9409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7698"/>
            <a:ext cx="2569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40" dirty="0"/>
              <a:t>Con</a:t>
            </a:r>
            <a:r>
              <a:rPr sz="4000" spc="-315" dirty="0"/>
              <a:t>v</a:t>
            </a:r>
            <a:r>
              <a:rPr sz="4000" spc="-395" dirty="0"/>
              <a:t>e</a:t>
            </a:r>
            <a:r>
              <a:rPr sz="4000" spc="-105" dirty="0"/>
              <a:t>x</a:t>
            </a:r>
            <a:r>
              <a:rPr sz="4000" spc="-50" dirty="0"/>
              <a:t> </a:t>
            </a:r>
            <a:r>
              <a:rPr sz="4000" spc="-315" dirty="0"/>
              <a:t>h</a:t>
            </a:r>
            <a:r>
              <a:rPr sz="4000" spc="-160" dirty="0"/>
              <a:t>ull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8175" y="2502420"/>
            <a:ext cx="2314955" cy="9113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108" y="4573536"/>
            <a:ext cx="2848355" cy="9113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0739" y="1613357"/>
            <a:ext cx="7396480" cy="4838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3515" marR="5080">
              <a:lnSpc>
                <a:spcPct val="100000"/>
              </a:lnSpc>
              <a:spcBef>
                <a:spcPts val="105"/>
              </a:spcBef>
              <a:tabLst>
                <a:tab pos="3913504" algn="l"/>
              </a:tabLst>
            </a:pPr>
            <a:r>
              <a:rPr sz="2600" spc="-195" dirty="0">
                <a:latin typeface="Microsoft Sans Serif"/>
                <a:cs typeface="Microsoft Sans Serif"/>
              </a:rPr>
              <a:t>Set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A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229" dirty="0">
                <a:latin typeface="Microsoft Sans Serif"/>
                <a:cs typeface="Microsoft Sans Serif"/>
              </a:rPr>
              <a:t>is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120" dirty="0">
                <a:latin typeface="Microsoft Sans Serif"/>
                <a:cs typeface="Microsoft Sans Serif"/>
              </a:rPr>
              <a:t>said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to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be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b="1" spc="-200" dirty="0">
                <a:solidFill>
                  <a:srgbClr val="005DA1"/>
                </a:solidFill>
                <a:latin typeface="Arial"/>
                <a:cs typeface="Arial"/>
              </a:rPr>
              <a:t>convex</a:t>
            </a:r>
            <a:r>
              <a:rPr sz="2600" spc="-200" dirty="0">
                <a:latin typeface="Microsoft Sans Serif"/>
                <a:cs typeface="Microsoft Sans Serif"/>
              </a:rPr>
              <a:t>,	</a:t>
            </a:r>
            <a:r>
              <a:rPr sz="2600" spc="60" dirty="0">
                <a:latin typeface="Microsoft Sans Serif"/>
                <a:cs typeface="Microsoft Sans Serif"/>
              </a:rPr>
              <a:t>if</a:t>
            </a:r>
            <a:r>
              <a:rPr sz="2600" spc="70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the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05" dirty="0">
                <a:latin typeface="Microsoft Sans Serif"/>
                <a:cs typeface="Microsoft Sans Serif"/>
              </a:rPr>
              <a:t>straight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125" dirty="0">
                <a:latin typeface="Microsoft Sans Serif"/>
                <a:cs typeface="Microsoft Sans Serif"/>
              </a:rPr>
              <a:t>line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210" dirty="0">
                <a:latin typeface="Microsoft Sans Serif"/>
                <a:cs typeface="Microsoft Sans Serif"/>
              </a:rPr>
              <a:t>segment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-120" dirty="0">
                <a:latin typeface="Microsoft Sans Serif"/>
                <a:cs typeface="Microsoft Sans Serif"/>
              </a:rPr>
              <a:t>joining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130" dirty="0">
                <a:latin typeface="Microsoft Sans Serif"/>
                <a:cs typeface="Microsoft Sans Serif"/>
              </a:rPr>
              <a:t>any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20" dirty="0">
                <a:latin typeface="Microsoft Sans Serif"/>
                <a:cs typeface="Microsoft Sans Serif"/>
              </a:rPr>
              <a:t>two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points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70" dirty="0">
                <a:latin typeface="Microsoft Sans Serif"/>
                <a:cs typeface="Microsoft Sans Serif"/>
              </a:rPr>
              <a:t>in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65" dirty="0">
                <a:latin typeface="Microsoft Sans Serif"/>
                <a:cs typeface="Microsoft Sans Serif"/>
              </a:rPr>
              <a:t>A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lies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entirely</a:t>
            </a:r>
            <a:r>
              <a:rPr sz="2600" spc="-20" dirty="0">
                <a:latin typeface="Microsoft Sans Serif"/>
                <a:cs typeface="Microsoft Sans Serif"/>
              </a:rPr>
              <a:t> </a:t>
            </a:r>
            <a:r>
              <a:rPr sz="2600" spc="-135" dirty="0">
                <a:latin typeface="Microsoft Sans Serif"/>
                <a:cs typeface="Microsoft Sans Serif"/>
              </a:rPr>
              <a:t>within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65" dirty="0">
                <a:latin typeface="Microsoft Sans Serif"/>
                <a:cs typeface="Microsoft Sans Serif"/>
              </a:rPr>
              <a:t>A</a:t>
            </a:r>
            <a:endParaRPr sz="2600" dirty="0">
              <a:latin typeface="Microsoft Sans Serif"/>
              <a:cs typeface="Microsoft Sans Serif"/>
            </a:endParaRPr>
          </a:p>
          <a:p>
            <a:pPr marL="332740" marR="3267710" indent="-320675">
              <a:lnSpc>
                <a:spcPct val="100000"/>
              </a:lnSpc>
              <a:spcBef>
                <a:spcPts val="2165"/>
              </a:spcBef>
              <a:buClr>
                <a:srgbClr val="005DA1"/>
              </a:buClr>
              <a:buFont typeface="Wingdings"/>
              <a:buChar char=""/>
              <a:tabLst>
                <a:tab pos="332740" algn="l"/>
                <a:tab pos="333375" algn="l"/>
              </a:tabLst>
            </a:pPr>
            <a:r>
              <a:rPr sz="2600" spc="-300" dirty="0">
                <a:latin typeface="Microsoft Sans Serif"/>
                <a:cs typeface="Microsoft Sans Serif"/>
              </a:rPr>
              <a:t>The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i="1" spc="-235" dirty="0">
                <a:latin typeface="Arial"/>
                <a:cs typeface="Arial"/>
              </a:rPr>
              <a:t>con</a:t>
            </a:r>
            <a:r>
              <a:rPr sz="2600" i="1" spc="-245" dirty="0">
                <a:latin typeface="Arial"/>
                <a:cs typeface="Arial"/>
              </a:rPr>
              <a:t>v</a:t>
            </a:r>
            <a:r>
              <a:rPr sz="2600" i="1" spc="-335" dirty="0">
                <a:latin typeface="Arial"/>
                <a:cs typeface="Arial"/>
              </a:rPr>
              <a:t>e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i="1" spc="-20" dirty="0">
                <a:latin typeface="Arial"/>
                <a:cs typeface="Arial"/>
              </a:rPr>
              <a:t> </a:t>
            </a:r>
            <a:r>
              <a:rPr sz="2600" i="1" spc="-265" dirty="0">
                <a:latin typeface="Arial"/>
                <a:cs typeface="Arial"/>
              </a:rPr>
              <a:t>hu</a:t>
            </a:r>
            <a:r>
              <a:rPr sz="2600" i="1" spc="-100" dirty="0">
                <a:latin typeface="Arial"/>
                <a:cs typeface="Arial"/>
              </a:rPr>
              <a:t>l</a:t>
            </a:r>
            <a:r>
              <a:rPr sz="2600" i="1" spc="-10" dirty="0">
                <a:latin typeface="Arial"/>
                <a:cs typeface="Arial"/>
              </a:rPr>
              <a:t>l</a:t>
            </a:r>
            <a:r>
              <a:rPr sz="2600" i="1" spc="-5" dirty="0">
                <a:latin typeface="Arial"/>
                <a:cs typeface="Arial"/>
              </a:rPr>
              <a:t> </a:t>
            </a:r>
            <a:r>
              <a:rPr sz="2600" i="1" spc="-305" dirty="0">
                <a:latin typeface="Arial"/>
                <a:cs typeface="Arial"/>
              </a:rPr>
              <a:t>H</a:t>
            </a:r>
            <a:r>
              <a:rPr sz="2600" i="1" spc="-20" dirty="0">
                <a:latin typeface="Arial"/>
                <a:cs typeface="Arial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of</a:t>
            </a:r>
            <a:r>
              <a:rPr sz="2600" spc="90" dirty="0">
                <a:latin typeface="Microsoft Sans Serif"/>
                <a:cs typeface="Microsoft Sans Serif"/>
              </a:rPr>
              <a:t> </a:t>
            </a:r>
            <a:r>
              <a:rPr sz="2600" spc="-120" dirty="0">
                <a:latin typeface="Microsoft Sans Serif"/>
                <a:cs typeface="Microsoft Sans Serif"/>
              </a:rPr>
              <a:t>an  </a:t>
            </a:r>
            <a:r>
              <a:rPr sz="2600" spc="-10" dirty="0">
                <a:latin typeface="Microsoft Sans Serif"/>
                <a:cs typeface="Microsoft Sans Serif"/>
              </a:rPr>
              <a:t>arbit</a:t>
            </a:r>
            <a:r>
              <a:rPr sz="2600" spc="-35" dirty="0">
                <a:latin typeface="Microsoft Sans Serif"/>
                <a:cs typeface="Microsoft Sans Serif"/>
              </a:rPr>
              <a:t>r</a:t>
            </a:r>
            <a:r>
              <a:rPr sz="2600" spc="-5" dirty="0">
                <a:latin typeface="Microsoft Sans Serif"/>
                <a:cs typeface="Microsoft Sans Serif"/>
              </a:rPr>
              <a:t>ary </a:t>
            </a:r>
            <a:r>
              <a:rPr sz="2600" spc="-200" dirty="0">
                <a:latin typeface="Microsoft Sans Serif"/>
                <a:cs typeface="Microsoft Sans Serif"/>
              </a:rPr>
              <a:t>set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434" dirty="0">
                <a:latin typeface="Microsoft Sans Serif"/>
                <a:cs typeface="Microsoft Sans Serif"/>
              </a:rPr>
              <a:t>S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50" dirty="0">
                <a:latin typeface="Microsoft Sans Serif"/>
                <a:cs typeface="Microsoft Sans Serif"/>
              </a:rPr>
              <a:t>i</a:t>
            </a:r>
            <a:r>
              <a:rPr sz="2600" spc="-315" dirty="0">
                <a:latin typeface="Microsoft Sans Serif"/>
                <a:cs typeface="Microsoft Sans Serif"/>
              </a:rPr>
              <a:t>s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the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210" dirty="0">
                <a:latin typeface="Microsoft Sans Serif"/>
                <a:cs typeface="Microsoft Sans Serif"/>
              </a:rPr>
              <a:t>smal</a:t>
            </a:r>
            <a:r>
              <a:rPr sz="2600" spc="-85" dirty="0">
                <a:latin typeface="Microsoft Sans Serif"/>
                <a:cs typeface="Microsoft Sans Serif"/>
              </a:rPr>
              <a:t>l</a:t>
            </a:r>
            <a:r>
              <a:rPr sz="2600" spc="-170" dirty="0">
                <a:latin typeface="Microsoft Sans Serif"/>
                <a:cs typeface="Microsoft Sans Serif"/>
              </a:rPr>
              <a:t>est  </a:t>
            </a:r>
            <a:r>
              <a:rPr sz="2600" spc="-235" dirty="0">
                <a:latin typeface="Microsoft Sans Serif"/>
                <a:cs typeface="Microsoft Sans Serif"/>
              </a:rPr>
              <a:t>con</a:t>
            </a:r>
            <a:r>
              <a:rPr sz="2600" spc="-265" dirty="0">
                <a:latin typeface="Microsoft Sans Serif"/>
                <a:cs typeface="Microsoft Sans Serif"/>
              </a:rPr>
              <a:t>v</a:t>
            </a:r>
            <a:r>
              <a:rPr sz="2600" spc="-215" dirty="0">
                <a:latin typeface="Microsoft Sans Serif"/>
                <a:cs typeface="Microsoft Sans Serif"/>
              </a:rPr>
              <a:t>e</a:t>
            </a:r>
            <a:r>
              <a:rPr sz="2600" dirty="0">
                <a:latin typeface="Microsoft Sans Serif"/>
                <a:cs typeface="Microsoft Sans Serif"/>
              </a:rPr>
              <a:t>x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200" dirty="0">
                <a:latin typeface="Microsoft Sans Serif"/>
                <a:cs typeface="Microsoft Sans Serif"/>
              </a:rPr>
              <a:t>set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50" dirty="0">
                <a:latin typeface="Microsoft Sans Serif"/>
                <a:cs typeface="Microsoft Sans Serif"/>
              </a:rPr>
              <a:t>conta</a:t>
            </a:r>
            <a:r>
              <a:rPr sz="2600" spc="-65" dirty="0">
                <a:latin typeface="Microsoft Sans Serif"/>
                <a:cs typeface="Microsoft Sans Serif"/>
              </a:rPr>
              <a:t>i</a:t>
            </a:r>
            <a:r>
              <a:rPr sz="2600" spc="-165" dirty="0">
                <a:latin typeface="Microsoft Sans Serif"/>
                <a:cs typeface="Microsoft Sans Serif"/>
              </a:rPr>
              <a:t>ning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434" dirty="0">
                <a:latin typeface="Microsoft Sans Serif"/>
                <a:cs typeface="Microsoft Sans Serif"/>
              </a:rPr>
              <a:t>S</a:t>
            </a:r>
            <a:endParaRPr sz="2600" dirty="0">
              <a:latin typeface="Microsoft Sans Serif"/>
              <a:cs typeface="Microsoft Sans Serif"/>
            </a:endParaRPr>
          </a:p>
          <a:p>
            <a:pPr marL="332740" marR="3630295" indent="-320675">
              <a:lnSpc>
                <a:spcPct val="100000"/>
              </a:lnSpc>
              <a:spcBef>
                <a:spcPts val="710"/>
              </a:spcBef>
              <a:buClr>
                <a:srgbClr val="005DA1"/>
              </a:buClr>
              <a:buFont typeface="Wingdings"/>
              <a:buChar char=""/>
              <a:tabLst>
                <a:tab pos="332740" algn="l"/>
                <a:tab pos="333375" algn="l"/>
              </a:tabLst>
            </a:pPr>
            <a:r>
              <a:rPr sz="2600" spc="-300" dirty="0">
                <a:latin typeface="Microsoft Sans Serif"/>
                <a:cs typeface="Microsoft Sans Serif"/>
              </a:rPr>
              <a:t>The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200" dirty="0">
                <a:latin typeface="Microsoft Sans Serif"/>
                <a:cs typeface="Microsoft Sans Serif"/>
              </a:rPr>
              <a:t>set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25" dirty="0">
                <a:latin typeface="Microsoft Sans Serif"/>
                <a:cs typeface="Microsoft Sans Serif"/>
              </a:rPr>
              <a:t>d</a:t>
            </a:r>
            <a:r>
              <a:rPr sz="2600" spc="-5" dirty="0">
                <a:latin typeface="Microsoft Sans Serif"/>
                <a:cs typeface="Microsoft Sans Serif"/>
              </a:rPr>
              <a:t>i</a:t>
            </a:r>
            <a:r>
              <a:rPr sz="2600" spc="-95" dirty="0">
                <a:latin typeface="Microsoft Sans Serif"/>
                <a:cs typeface="Microsoft Sans Serif"/>
              </a:rPr>
              <a:t>fference</a:t>
            </a:r>
            <a:r>
              <a:rPr sz="2600" spc="-10" dirty="0">
                <a:latin typeface="Microsoft Sans Serif"/>
                <a:cs typeface="Microsoft Sans Serif"/>
              </a:rPr>
              <a:t> </a:t>
            </a:r>
            <a:r>
              <a:rPr sz="2600" spc="-305" dirty="0">
                <a:latin typeface="Microsoft Sans Serif"/>
                <a:cs typeface="Microsoft Sans Serif"/>
              </a:rPr>
              <a:t>H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540" dirty="0">
                <a:latin typeface="Microsoft Sans Serif"/>
                <a:cs typeface="Microsoft Sans Serif"/>
              </a:rPr>
              <a:t>–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434" dirty="0">
                <a:latin typeface="Microsoft Sans Serif"/>
                <a:cs typeface="Microsoft Sans Serif"/>
              </a:rPr>
              <a:t>S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204" dirty="0">
                <a:latin typeface="Microsoft Sans Serif"/>
                <a:cs typeface="Microsoft Sans Serif"/>
              </a:rPr>
              <a:t>is  </a:t>
            </a:r>
            <a:r>
              <a:rPr sz="2600" spc="-85" dirty="0">
                <a:latin typeface="Microsoft Sans Serif"/>
                <a:cs typeface="Microsoft Sans Serif"/>
              </a:rPr>
              <a:t>called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160" dirty="0" smtClean="0">
                <a:latin typeface="Microsoft Sans Serif"/>
                <a:cs typeface="Microsoft Sans Serif"/>
              </a:rPr>
              <a:t>the</a:t>
            </a:r>
            <a:endParaRPr sz="2600" dirty="0" smtClean="0">
              <a:latin typeface="Microsoft Sans Serif"/>
              <a:cs typeface="Microsoft Sans Serif"/>
            </a:endParaRPr>
          </a:p>
          <a:p>
            <a:pPr marL="332740">
              <a:lnSpc>
                <a:spcPct val="100000"/>
              </a:lnSpc>
            </a:pPr>
            <a:r>
              <a:rPr sz="2600" i="1" spc="-235" dirty="0" smtClean="0">
                <a:latin typeface="Arial"/>
                <a:cs typeface="Arial"/>
              </a:rPr>
              <a:t>con</a:t>
            </a:r>
            <a:r>
              <a:rPr sz="2600" i="1" spc="-240" dirty="0" smtClean="0">
                <a:latin typeface="Arial"/>
                <a:cs typeface="Arial"/>
              </a:rPr>
              <a:t>v</a:t>
            </a:r>
            <a:r>
              <a:rPr sz="2600" i="1" spc="-335" dirty="0" smtClean="0">
                <a:latin typeface="Arial"/>
                <a:cs typeface="Arial"/>
              </a:rPr>
              <a:t>e</a:t>
            </a:r>
            <a:r>
              <a:rPr sz="2600" i="1" dirty="0" smtClean="0">
                <a:latin typeface="Arial"/>
                <a:cs typeface="Arial"/>
              </a:rPr>
              <a:t>x</a:t>
            </a:r>
            <a:r>
              <a:rPr sz="2600" i="1" spc="-35" dirty="0" smtClean="0">
                <a:latin typeface="Arial"/>
                <a:cs typeface="Arial"/>
              </a:rPr>
              <a:t> </a:t>
            </a:r>
            <a:r>
              <a:rPr sz="2600" i="1" spc="-170" dirty="0" smtClean="0">
                <a:latin typeface="Arial"/>
                <a:cs typeface="Arial"/>
              </a:rPr>
              <a:t>deficien</a:t>
            </a:r>
            <a:r>
              <a:rPr sz="2600" i="1" spc="-155" dirty="0" smtClean="0">
                <a:latin typeface="Arial"/>
                <a:cs typeface="Arial"/>
              </a:rPr>
              <a:t>c</a:t>
            </a:r>
            <a:r>
              <a:rPr sz="2600" i="1" spc="-160" dirty="0" smtClean="0">
                <a:latin typeface="Arial"/>
                <a:cs typeface="Arial"/>
              </a:rPr>
              <a:t>y</a:t>
            </a:r>
            <a:r>
              <a:rPr sz="2600" i="1" spc="-15" dirty="0" smtClean="0">
                <a:latin typeface="Arial"/>
                <a:cs typeface="Arial"/>
              </a:rPr>
              <a:t> </a:t>
            </a:r>
            <a:r>
              <a:rPr sz="2600" dirty="0" smtClean="0">
                <a:latin typeface="Microsoft Sans Serif"/>
                <a:cs typeface="Microsoft Sans Serif"/>
              </a:rPr>
              <a:t>of</a:t>
            </a:r>
            <a:r>
              <a:rPr sz="2600" spc="85" dirty="0" smtClean="0">
                <a:latin typeface="Microsoft Sans Serif"/>
                <a:cs typeface="Microsoft Sans Serif"/>
              </a:rPr>
              <a:t> </a:t>
            </a:r>
            <a:r>
              <a:rPr sz="2600" spc="-434" dirty="0" smtClean="0">
                <a:latin typeface="Microsoft Sans Serif"/>
                <a:cs typeface="Microsoft Sans Serif"/>
              </a:rPr>
              <a:t>S</a:t>
            </a:r>
            <a:endParaRPr sz="2600" dirty="0" smtClean="0">
              <a:latin typeface="Microsoft Sans Serif"/>
              <a:cs typeface="Microsoft Sans Serif"/>
            </a:endParaRPr>
          </a:p>
          <a:p>
            <a:pPr marL="332740" marR="3978910" indent="-320675">
              <a:lnSpc>
                <a:spcPct val="100000"/>
              </a:lnSpc>
              <a:spcBef>
                <a:spcPts val="695"/>
              </a:spcBef>
              <a:buClr>
                <a:srgbClr val="005DA1"/>
              </a:buClr>
              <a:buFont typeface="Wingdings"/>
              <a:buChar char=""/>
              <a:tabLst>
                <a:tab pos="332740" algn="l"/>
                <a:tab pos="333375" algn="l"/>
              </a:tabLst>
            </a:pPr>
            <a:r>
              <a:rPr sz="2600" b="1" spc="-220" dirty="0" smtClean="0">
                <a:solidFill>
                  <a:srgbClr val="6F2F9F"/>
                </a:solidFill>
                <a:latin typeface="Arial"/>
                <a:cs typeface="Arial"/>
              </a:rPr>
              <a:t>Conv</a:t>
            </a:r>
            <a:r>
              <a:rPr sz="2600" b="1" spc="-250" dirty="0" smtClean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2600" b="1" spc="-65" dirty="0" smtClean="0">
                <a:solidFill>
                  <a:srgbClr val="6F2F9F"/>
                </a:solidFill>
                <a:latin typeface="Arial"/>
                <a:cs typeface="Arial"/>
              </a:rPr>
              <a:t>x</a:t>
            </a:r>
            <a:r>
              <a:rPr sz="2600" b="1" spc="-8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600" b="1" spc="-190" dirty="0">
                <a:solidFill>
                  <a:srgbClr val="6F2F9F"/>
                </a:solidFill>
                <a:latin typeface="Arial"/>
                <a:cs typeface="Arial"/>
              </a:rPr>
              <a:t>hu</a:t>
            </a:r>
            <a:r>
              <a:rPr sz="2600" b="1" spc="-95" dirty="0">
                <a:solidFill>
                  <a:srgbClr val="6F2F9F"/>
                </a:solidFill>
                <a:latin typeface="Arial"/>
                <a:cs typeface="Arial"/>
              </a:rPr>
              <a:t>l</a:t>
            </a:r>
            <a:r>
              <a:rPr sz="2600" b="1" spc="-50" dirty="0">
                <a:solidFill>
                  <a:srgbClr val="6F2F9F"/>
                </a:solidFill>
                <a:latin typeface="Arial"/>
                <a:cs typeface="Arial"/>
              </a:rPr>
              <a:t>l</a:t>
            </a:r>
            <a:r>
              <a:rPr sz="2600" b="1" spc="-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600" b="1" spc="-229" dirty="0">
                <a:solidFill>
                  <a:srgbClr val="6F2F9F"/>
                </a:solidFill>
                <a:latin typeface="Arial"/>
                <a:cs typeface="Arial"/>
              </a:rPr>
              <a:t>&amp;</a:t>
            </a:r>
            <a:r>
              <a:rPr sz="2600" b="1" spc="-3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600" b="1" spc="-220" dirty="0">
                <a:solidFill>
                  <a:srgbClr val="6F2F9F"/>
                </a:solidFill>
                <a:latin typeface="Arial"/>
                <a:cs typeface="Arial"/>
              </a:rPr>
              <a:t>Conv</a:t>
            </a:r>
            <a:r>
              <a:rPr sz="2600" b="1" spc="-250" dirty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2600" b="1" spc="-45" dirty="0">
                <a:solidFill>
                  <a:srgbClr val="6F2F9F"/>
                </a:solidFill>
                <a:latin typeface="Arial"/>
                <a:cs typeface="Arial"/>
              </a:rPr>
              <a:t>x  </a:t>
            </a:r>
            <a:r>
              <a:rPr sz="2600" b="1" spc="-185" dirty="0" smtClean="0">
                <a:solidFill>
                  <a:srgbClr val="6F2F9F"/>
                </a:solidFill>
                <a:latin typeface="Arial"/>
                <a:cs typeface="Arial"/>
              </a:rPr>
              <a:t>deficiency</a:t>
            </a:r>
            <a:r>
              <a:rPr lang="en-IN" sz="2600" dirty="0">
                <a:latin typeface="Arial"/>
                <a:cs typeface="Arial"/>
              </a:rPr>
              <a:t> </a:t>
            </a:r>
            <a:r>
              <a:rPr sz="2600" b="1" spc="-175" dirty="0" smtClean="0">
                <a:solidFill>
                  <a:srgbClr val="6F2F9F"/>
                </a:solidFill>
                <a:latin typeface="Arial"/>
                <a:cs typeface="Arial"/>
              </a:rPr>
              <a:t>useful</a:t>
            </a:r>
            <a:r>
              <a:rPr sz="2600" b="1" spc="-6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600" b="1" spc="-75" dirty="0">
                <a:solidFill>
                  <a:srgbClr val="6F2F9F"/>
                </a:solidFill>
                <a:latin typeface="Arial"/>
                <a:cs typeface="Arial"/>
              </a:rPr>
              <a:t>f</a:t>
            </a:r>
            <a:r>
              <a:rPr sz="2600" b="1" spc="-204" dirty="0">
                <a:solidFill>
                  <a:srgbClr val="6F2F9F"/>
                </a:solidFill>
                <a:latin typeface="Arial"/>
                <a:cs typeface="Arial"/>
              </a:rPr>
              <a:t>or</a:t>
            </a:r>
            <a:r>
              <a:rPr sz="2600" b="1" spc="-5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600" b="1" spc="-204" dirty="0">
                <a:solidFill>
                  <a:srgbClr val="6F2F9F"/>
                </a:solidFill>
                <a:latin typeface="Arial"/>
                <a:cs typeface="Arial"/>
              </a:rPr>
              <a:t>o</a:t>
            </a:r>
            <a:r>
              <a:rPr sz="2600" b="1" spc="-215" dirty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sz="2600" b="1" spc="-210" dirty="0">
                <a:solidFill>
                  <a:srgbClr val="6F2F9F"/>
                </a:solidFill>
                <a:latin typeface="Arial"/>
                <a:cs typeface="Arial"/>
              </a:rPr>
              <a:t>ject</a:t>
            </a:r>
            <a:r>
              <a:rPr sz="2600" b="1" spc="-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600" b="1" spc="-220" dirty="0">
                <a:solidFill>
                  <a:srgbClr val="6F2F9F"/>
                </a:solidFill>
                <a:latin typeface="Arial"/>
                <a:cs typeface="Arial"/>
              </a:rPr>
              <a:t>descri</a:t>
            </a:r>
            <a:r>
              <a:rPr sz="2600" b="1" spc="-285" dirty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sz="2600" b="1" spc="-130" dirty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2600" b="1" spc="-120" dirty="0">
                <a:solidFill>
                  <a:srgbClr val="6F2F9F"/>
                </a:solidFill>
                <a:latin typeface="Arial"/>
                <a:cs typeface="Arial"/>
              </a:rPr>
              <a:t>i</a:t>
            </a:r>
            <a:r>
              <a:rPr sz="2600" b="1" spc="-204" dirty="0">
                <a:solidFill>
                  <a:srgbClr val="6F2F9F"/>
                </a:solidFill>
                <a:latin typeface="Arial"/>
                <a:cs typeface="Arial"/>
              </a:rPr>
              <a:t>on</a:t>
            </a:r>
            <a:endParaRPr sz="26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81600" y="2533634"/>
            <a:ext cx="3411220" cy="3773170"/>
            <a:chOff x="5181600" y="2533634"/>
            <a:chExt cx="3411220" cy="377317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91314" y="2533634"/>
              <a:ext cx="2000997" cy="231420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81600" y="4114799"/>
              <a:ext cx="1952244" cy="2191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656763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4768" y="1394447"/>
            <a:ext cx="4296156" cy="11079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478281"/>
            <a:ext cx="7929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0" dirty="0"/>
              <a:t>Alg</a:t>
            </a:r>
            <a:r>
              <a:rPr sz="2800" spc="-165" dirty="0"/>
              <a:t>o</a:t>
            </a:r>
            <a:r>
              <a:rPr sz="2800" spc="-160" dirty="0"/>
              <a:t>ri</a:t>
            </a:r>
            <a:r>
              <a:rPr sz="2800" spc="-155" dirty="0"/>
              <a:t>t</a:t>
            </a:r>
            <a:r>
              <a:rPr sz="2800" spc="-254" dirty="0"/>
              <a:t>hm</a:t>
            </a:r>
            <a:r>
              <a:rPr sz="2800" spc="-45" dirty="0"/>
              <a:t> </a:t>
            </a:r>
            <a:r>
              <a:rPr sz="2800" spc="-85" dirty="0"/>
              <a:t>f</a:t>
            </a:r>
            <a:r>
              <a:rPr sz="2800" spc="-225" dirty="0"/>
              <a:t>or</a:t>
            </a:r>
            <a:r>
              <a:rPr sz="2800" spc="-35" dirty="0"/>
              <a:t> </a:t>
            </a:r>
            <a:r>
              <a:rPr sz="2800" spc="-225" dirty="0"/>
              <a:t>o</a:t>
            </a:r>
            <a:r>
              <a:rPr sz="2800" spc="-280" dirty="0"/>
              <a:t>b</a:t>
            </a:r>
            <a:r>
              <a:rPr sz="2800" spc="-150" dirty="0"/>
              <a:t>t</a:t>
            </a:r>
            <a:r>
              <a:rPr sz="2800" spc="-105" dirty="0"/>
              <a:t>ai</a:t>
            </a:r>
            <a:r>
              <a:rPr sz="2800" spc="-145" dirty="0"/>
              <a:t>n</a:t>
            </a:r>
            <a:r>
              <a:rPr sz="2800" spc="-90" dirty="0"/>
              <a:t>i</a:t>
            </a:r>
            <a:r>
              <a:rPr sz="2800" spc="-190" dirty="0"/>
              <a:t>n</a:t>
            </a:r>
            <a:r>
              <a:rPr sz="2800" spc="-235" dirty="0"/>
              <a:t>g</a:t>
            </a:r>
            <a:r>
              <a:rPr sz="2800" spc="-45" dirty="0"/>
              <a:t> </a:t>
            </a:r>
            <a:r>
              <a:rPr sz="2800" spc="-335" dirty="0"/>
              <a:t>C</a:t>
            </a:r>
            <a:r>
              <a:rPr sz="2800" spc="-280" dirty="0"/>
              <a:t>o</a:t>
            </a:r>
            <a:r>
              <a:rPr sz="2800" spc="-160" dirty="0"/>
              <a:t>nv</a:t>
            </a:r>
            <a:r>
              <a:rPr sz="2800" spc="-280" dirty="0"/>
              <a:t>e</a:t>
            </a:r>
            <a:r>
              <a:rPr sz="2800" spc="-75" dirty="0"/>
              <a:t>x</a:t>
            </a:r>
            <a:r>
              <a:rPr sz="2800" spc="-35" dirty="0"/>
              <a:t> </a:t>
            </a:r>
            <a:r>
              <a:rPr sz="2800" spc="-245" dirty="0"/>
              <a:t>H</a:t>
            </a:r>
            <a:r>
              <a:rPr sz="2800" spc="-195" dirty="0"/>
              <a:t>u</a:t>
            </a:r>
            <a:r>
              <a:rPr sz="2800" spc="-85" dirty="0"/>
              <a:t>l</a:t>
            </a:r>
            <a:r>
              <a:rPr sz="2800" spc="-55" dirty="0"/>
              <a:t>l,</a:t>
            </a:r>
            <a:r>
              <a:rPr sz="2800" spc="-40" dirty="0"/>
              <a:t> </a:t>
            </a:r>
            <a:r>
              <a:rPr sz="2800" spc="-135" dirty="0"/>
              <a:t>C(A),</a:t>
            </a:r>
            <a:r>
              <a:rPr sz="2800" spc="-30" dirty="0"/>
              <a:t> </a:t>
            </a:r>
            <a:r>
              <a:rPr sz="2800" spc="-145" dirty="0"/>
              <a:t>of</a:t>
            </a:r>
            <a:r>
              <a:rPr sz="2800" spc="170" dirty="0"/>
              <a:t> </a:t>
            </a:r>
            <a:r>
              <a:rPr sz="2800" spc="-85" dirty="0"/>
              <a:t>a</a:t>
            </a:r>
            <a:r>
              <a:rPr sz="2800" spc="-35" dirty="0"/>
              <a:t> </a:t>
            </a:r>
            <a:r>
              <a:rPr sz="2800" spc="-265" dirty="0"/>
              <a:t>set</a:t>
            </a:r>
            <a:r>
              <a:rPr sz="2800" spc="-20" dirty="0"/>
              <a:t> </a:t>
            </a:r>
            <a:r>
              <a:rPr sz="2800" spc="-100" dirty="0"/>
              <a:t>A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691387" y="1610308"/>
            <a:ext cx="7828915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260" dirty="0">
                <a:latin typeface="Microsoft Sans Serif"/>
                <a:cs typeface="Microsoft Sans Serif"/>
              </a:rPr>
              <a:t>There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65" dirty="0">
                <a:latin typeface="Microsoft Sans Serif"/>
                <a:cs typeface="Microsoft Sans Serif"/>
              </a:rPr>
              <a:t>are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114" dirty="0">
                <a:latin typeface="Microsoft Sans Serif"/>
                <a:cs typeface="Microsoft Sans Serif"/>
              </a:rPr>
              <a:t>f</a:t>
            </a:r>
            <a:r>
              <a:rPr sz="3200" spc="-185" dirty="0">
                <a:latin typeface="Microsoft Sans Serif"/>
                <a:cs typeface="Microsoft Sans Serif"/>
              </a:rPr>
              <a:t>our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260" dirty="0">
                <a:latin typeface="Microsoft Sans Serif"/>
                <a:cs typeface="Microsoft Sans Serif"/>
              </a:rPr>
              <a:t>c</a:t>
            </a:r>
            <a:r>
              <a:rPr sz="3200" spc="-285" dirty="0">
                <a:latin typeface="Microsoft Sans Serif"/>
                <a:cs typeface="Microsoft Sans Serif"/>
              </a:rPr>
              <a:t>o</a:t>
            </a:r>
            <a:r>
              <a:rPr sz="3200" spc="-305" dirty="0">
                <a:latin typeface="Microsoft Sans Serif"/>
                <a:cs typeface="Microsoft Sans Serif"/>
              </a:rPr>
              <a:t>n</a:t>
            </a:r>
            <a:r>
              <a:rPr sz="3200" spc="-330" dirty="0">
                <a:latin typeface="Microsoft Sans Serif"/>
                <a:cs typeface="Microsoft Sans Serif"/>
              </a:rPr>
              <a:t>v</a:t>
            </a:r>
            <a:r>
              <a:rPr sz="3200" spc="-270" dirty="0">
                <a:latin typeface="Microsoft Sans Serif"/>
                <a:cs typeface="Microsoft Sans Serif"/>
              </a:rPr>
              <a:t>e</a:t>
            </a:r>
            <a:r>
              <a:rPr sz="3200" dirty="0">
                <a:latin typeface="Microsoft Sans Serif"/>
                <a:cs typeface="Microsoft Sans Serif"/>
              </a:rPr>
              <a:t>x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325" dirty="0">
                <a:latin typeface="Microsoft Sans Serif"/>
                <a:cs typeface="Microsoft Sans Serif"/>
              </a:rPr>
              <a:t>hu</a:t>
            </a:r>
            <a:r>
              <a:rPr sz="3200" spc="-130" dirty="0">
                <a:latin typeface="Microsoft Sans Serif"/>
                <a:cs typeface="Microsoft Sans Serif"/>
              </a:rPr>
              <a:t>l</a:t>
            </a:r>
            <a:r>
              <a:rPr sz="3200" spc="-30" dirty="0">
                <a:latin typeface="Microsoft Sans Serif"/>
                <a:cs typeface="Microsoft Sans Serif"/>
              </a:rPr>
              <a:t>l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375" dirty="0">
                <a:latin typeface="Microsoft Sans Serif"/>
                <a:cs typeface="Microsoft Sans Serif"/>
              </a:rPr>
              <a:t>mask</a:t>
            </a:r>
            <a:r>
              <a:rPr sz="3200" spc="-415" dirty="0">
                <a:latin typeface="Microsoft Sans Serif"/>
                <a:cs typeface="Microsoft Sans Serif"/>
              </a:rPr>
              <a:t>s</a:t>
            </a:r>
            <a:r>
              <a:rPr sz="3200" spc="-190" dirty="0">
                <a:latin typeface="Microsoft Sans Serif"/>
                <a:cs typeface="Microsoft Sans Serif"/>
              </a:rPr>
              <a:t>,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80" dirty="0">
                <a:latin typeface="Microsoft Sans Serif"/>
                <a:cs typeface="Microsoft Sans Serif"/>
              </a:rPr>
              <a:t>where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220" dirty="0">
                <a:latin typeface="Microsoft Sans Serif"/>
                <a:cs typeface="Microsoft Sans Serif"/>
              </a:rPr>
              <a:t>X  </a:t>
            </a:r>
            <a:r>
              <a:rPr sz="3200" spc="-204" dirty="0">
                <a:latin typeface="Microsoft Sans Serif"/>
                <a:cs typeface="Microsoft Sans Serif"/>
              </a:rPr>
              <a:t>represents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60" dirty="0">
                <a:latin typeface="Microsoft Sans Serif"/>
                <a:cs typeface="Microsoft Sans Serif"/>
              </a:rPr>
              <a:t>pixel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110" dirty="0">
                <a:latin typeface="Microsoft Sans Serif"/>
                <a:cs typeface="Microsoft Sans Serif"/>
              </a:rPr>
              <a:t>that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200" dirty="0">
                <a:latin typeface="Microsoft Sans Serif"/>
                <a:cs typeface="Microsoft Sans Serif"/>
              </a:rPr>
              <a:t>doesn’t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170" dirty="0">
                <a:latin typeface="Microsoft Sans Serif"/>
                <a:cs typeface="Microsoft Sans Serif"/>
              </a:rPr>
              <a:t>matter,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30" dirty="0">
                <a:latin typeface="Microsoft Sans Serif"/>
                <a:cs typeface="Microsoft Sans Serif"/>
              </a:rPr>
              <a:t>either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0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90" dirty="0">
                <a:latin typeface="Microsoft Sans Serif"/>
                <a:cs typeface="Microsoft Sans Serif"/>
              </a:rPr>
              <a:t>or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00" dirty="0">
                <a:latin typeface="Microsoft Sans Serif"/>
                <a:cs typeface="Microsoft Sans Serif"/>
              </a:rPr>
              <a:t>1.</a:t>
            </a:r>
            <a:endParaRPr sz="320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22275" y="4208398"/>
          <a:ext cx="1571625" cy="1097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660650" y="4208398"/>
          <a:ext cx="1571625" cy="1097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7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33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899025" y="4208398"/>
          <a:ext cx="1571625" cy="1097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137400" y="4208398"/>
          <a:ext cx="1571625" cy="1097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3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078382" y="5564835"/>
            <a:ext cx="340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307" baseline="-16203" dirty="0">
                <a:solidFill>
                  <a:srgbClr val="001F5F"/>
                </a:solidFill>
                <a:latin typeface="Microsoft Sans Serif"/>
                <a:cs typeface="Microsoft Sans Serif"/>
              </a:rPr>
              <a:t>B</a:t>
            </a:r>
            <a:r>
              <a:rPr sz="1600" spc="-204" dirty="0">
                <a:solidFill>
                  <a:srgbClr val="001F5F"/>
                </a:solidFill>
                <a:latin typeface="Microsoft Sans Serif"/>
                <a:cs typeface="Microsoft Sans Serif"/>
              </a:rPr>
              <a:t>1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9835" y="5569711"/>
            <a:ext cx="340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307" baseline="-16203" dirty="0">
                <a:solidFill>
                  <a:srgbClr val="001F5F"/>
                </a:solidFill>
                <a:latin typeface="Microsoft Sans Serif"/>
                <a:cs typeface="Microsoft Sans Serif"/>
              </a:rPr>
              <a:t>B</a:t>
            </a:r>
            <a:r>
              <a:rPr sz="1600" spc="-204" dirty="0">
                <a:solidFill>
                  <a:srgbClr val="001F5F"/>
                </a:solidFill>
                <a:latin typeface="Microsoft Sans Serif"/>
                <a:cs typeface="Microsoft Sans Serif"/>
              </a:rPr>
              <a:t>2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4842" y="5641035"/>
            <a:ext cx="340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307" baseline="-16203" dirty="0">
                <a:solidFill>
                  <a:srgbClr val="001F5F"/>
                </a:solidFill>
                <a:latin typeface="Microsoft Sans Serif"/>
                <a:cs typeface="Microsoft Sans Serif"/>
              </a:rPr>
              <a:t>B</a:t>
            </a:r>
            <a:r>
              <a:rPr sz="1600" spc="-204" dirty="0">
                <a:solidFill>
                  <a:srgbClr val="001F5F"/>
                </a:solidFill>
                <a:latin typeface="Microsoft Sans Serif"/>
                <a:cs typeface="Microsoft Sans Serif"/>
              </a:rPr>
              <a:t>3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32725" y="5569711"/>
            <a:ext cx="340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307" baseline="-16203" dirty="0">
                <a:solidFill>
                  <a:srgbClr val="001F5F"/>
                </a:solidFill>
                <a:latin typeface="Microsoft Sans Serif"/>
                <a:cs typeface="Microsoft Sans Serif"/>
              </a:rPr>
              <a:t>B</a:t>
            </a:r>
            <a:r>
              <a:rPr sz="1600" spc="-204" dirty="0">
                <a:solidFill>
                  <a:srgbClr val="001F5F"/>
                </a:solidFill>
                <a:latin typeface="Microsoft Sans Serif"/>
                <a:cs typeface="Microsoft Sans Serif"/>
              </a:rPr>
              <a:t>4</a:t>
            </a:r>
            <a:endParaRPr sz="16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56959870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238455"/>
            <a:ext cx="7233284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370" dirty="0">
                <a:latin typeface="Microsoft Sans Serif"/>
                <a:cs typeface="Microsoft Sans Serif"/>
              </a:rPr>
              <a:t>The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55" dirty="0">
                <a:latin typeface="Microsoft Sans Serif"/>
                <a:cs typeface="Microsoft Sans Serif"/>
              </a:rPr>
              <a:t>procedure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325" dirty="0">
                <a:latin typeface="Microsoft Sans Serif"/>
                <a:cs typeface="Microsoft Sans Serif"/>
              </a:rPr>
              <a:t>consists</a:t>
            </a:r>
            <a:r>
              <a:rPr sz="3200" dirty="0">
                <a:latin typeface="Microsoft Sans Serif"/>
                <a:cs typeface="Microsoft Sans Serif"/>
              </a:rPr>
              <a:t> of</a:t>
            </a:r>
            <a:r>
              <a:rPr sz="3200" spc="135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implementing</a:t>
            </a:r>
            <a:r>
              <a:rPr sz="3200" spc="-15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the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10" dirty="0">
                <a:latin typeface="Microsoft Sans Serif"/>
                <a:cs typeface="Microsoft Sans Serif"/>
              </a:rPr>
              <a:t>following</a:t>
            </a:r>
            <a:r>
              <a:rPr sz="3200" spc="-15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equation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8800" y="5934669"/>
            <a:ext cx="1970298" cy="4661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6440" y="4212716"/>
            <a:ext cx="8112760" cy="21461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0800" marR="435609">
              <a:lnSpc>
                <a:spcPts val="2400"/>
              </a:lnSpc>
              <a:spcBef>
                <a:spcPts val="675"/>
              </a:spcBef>
              <a:tabLst>
                <a:tab pos="589915" algn="l"/>
                <a:tab pos="590550" algn="l"/>
              </a:tabLst>
            </a:pPr>
            <a:r>
              <a:rPr lang="en-IN" sz="2500" spc="-90" dirty="0">
                <a:latin typeface="Microsoft Sans Serif"/>
                <a:cs typeface="Microsoft Sans Serif"/>
              </a:rPr>
              <a:t>w</a:t>
            </a:r>
            <a:r>
              <a:rPr sz="2500" spc="-90" dirty="0" smtClean="0">
                <a:latin typeface="Microsoft Sans Serif"/>
                <a:cs typeface="Microsoft Sans Serif"/>
              </a:rPr>
              <a:t>here</a:t>
            </a:r>
            <a:r>
              <a:rPr sz="2500" spc="35" dirty="0" smtClean="0">
                <a:latin typeface="Microsoft Sans Serif"/>
                <a:cs typeface="Microsoft Sans Serif"/>
              </a:rPr>
              <a:t> </a:t>
            </a:r>
            <a:r>
              <a:rPr sz="2500" spc="-160" dirty="0">
                <a:latin typeface="Microsoft Sans Serif"/>
                <a:cs typeface="Microsoft Sans Serif"/>
              </a:rPr>
              <a:t>A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165" dirty="0">
                <a:latin typeface="Microsoft Sans Serif"/>
                <a:cs typeface="Microsoft Sans Serif"/>
              </a:rPr>
              <a:t>represents</a:t>
            </a:r>
            <a:r>
              <a:rPr sz="2500" spc="55" dirty="0">
                <a:latin typeface="Microsoft Sans Serif"/>
                <a:cs typeface="Microsoft Sans Serif"/>
              </a:rPr>
              <a:t> </a:t>
            </a:r>
            <a:r>
              <a:rPr sz="2500" spc="-60" dirty="0">
                <a:latin typeface="Microsoft Sans Serif"/>
                <a:cs typeface="Microsoft Sans Serif"/>
              </a:rPr>
              <a:t>iteratively</a:t>
            </a:r>
            <a:r>
              <a:rPr sz="2500" spc="45" dirty="0">
                <a:latin typeface="Microsoft Sans Serif"/>
                <a:cs typeface="Microsoft Sans Serif"/>
              </a:rPr>
              <a:t> </a:t>
            </a:r>
            <a:r>
              <a:rPr sz="2500" spc="-50" dirty="0">
                <a:latin typeface="Microsoft Sans Serif"/>
                <a:cs typeface="Microsoft Sans Serif"/>
              </a:rPr>
              <a:t>applying</a:t>
            </a:r>
            <a:r>
              <a:rPr sz="2500" spc="15" dirty="0">
                <a:latin typeface="Microsoft Sans Serif"/>
                <a:cs typeface="Microsoft Sans Serif"/>
              </a:rPr>
              <a:t> </a:t>
            </a:r>
            <a:r>
              <a:rPr sz="2500" spc="-155" dirty="0">
                <a:latin typeface="Microsoft Sans Serif"/>
                <a:cs typeface="Microsoft Sans Serif"/>
              </a:rPr>
              <a:t>the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170" dirty="0">
                <a:latin typeface="Microsoft Sans Serif"/>
                <a:cs typeface="Microsoft Sans Serif"/>
              </a:rPr>
              <a:t>hit-or-miss </a:t>
            </a:r>
            <a:r>
              <a:rPr sz="2500" spc="-650" dirty="0">
                <a:latin typeface="Microsoft Sans Serif"/>
                <a:cs typeface="Microsoft Sans Serif"/>
              </a:rPr>
              <a:t> </a:t>
            </a:r>
            <a:r>
              <a:rPr sz="2500" spc="-140" dirty="0">
                <a:latin typeface="Microsoft Sans Serif"/>
                <a:cs typeface="Microsoft Sans Serif"/>
              </a:rPr>
              <a:t>transform</a:t>
            </a:r>
            <a:r>
              <a:rPr sz="2500" spc="60" dirty="0">
                <a:latin typeface="Microsoft Sans Serif"/>
                <a:cs typeface="Microsoft Sans Serif"/>
              </a:rPr>
              <a:t> </a:t>
            </a:r>
            <a:r>
              <a:rPr sz="2500" spc="-120" dirty="0">
                <a:latin typeface="Microsoft Sans Serif"/>
                <a:cs typeface="Microsoft Sans Serif"/>
              </a:rPr>
              <a:t>with</a:t>
            </a:r>
            <a:r>
              <a:rPr sz="2500" spc="10" dirty="0">
                <a:latin typeface="Microsoft Sans Serif"/>
                <a:cs typeface="Microsoft Sans Serif"/>
              </a:rPr>
              <a:t> </a:t>
            </a:r>
            <a:r>
              <a:rPr sz="2500" spc="-155" dirty="0">
                <a:latin typeface="Microsoft Sans Serif"/>
                <a:cs typeface="Microsoft Sans Serif"/>
              </a:rPr>
              <a:t>the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15" dirty="0">
                <a:latin typeface="Microsoft Sans Serif"/>
                <a:cs typeface="Microsoft Sans Serif"/>
              </a:rPr>
              <a:t>4</a:t>
            </a:r>
            <a:r>
              <a:rPr sz="2500" spc="10" dirty="0">
                <a:latin typeface="Microsoft Sans Serif"/>
                <a:cs typeface="Microsoft Sans Serif"/>
              </a:rPr>
              <a:t> </a:t>
            </a:r>
            <a:r>
              <a:rPr sz="2500" spc="-270" dirty="0" smtClean="0">
                <a:latin typeface="Microsoft Sans Serif"/>
                <a:cs typeface="Microsoft Sans Serif"/>
              </a:rPr>
              <a:t>masks.</a:t>
            </a:r>
            <a:r>
              <a:rPr lang="en-IN" sz="2500" dirty="0">
                <a:latin typeface="Microsoft Sans Serif"/>
                <a:cs typeface="Microsoft Sans Serif"/>
              </a:rPr>
              <a:t> </a:t>
            </a:r>
            <a:endParaRPr lang="en-IN" sz="2500" dirty="0" smtClean="0">
              <a:latin typeface="Microsoft Sans Serif"/>
              <a:cs typeface="Microsoft Sans Serif"/>
            </a:endParaRPr>
          </a:p>
          <a:p>
            <a:pPr marL="50800" marR="435609">
              <a:lnSpc>
                <a:spcPts val="2400"/>
              </a:lnSpc>
              <a:spcBef>
                <a:spcPts val="675"/>
              </a:spcBef>
              <a:tabLst>
                <a:tab pos="589915" algn="l"/>
                <a:tab pos="590550" algn="l"/>
              </a:tabLst>
            </a:pPr>
            <a:r>
              <a:rPr lang="en-IN" sz="2500" spc="-150" dirty="0" smtClean="0">
                <a:latin typeface="Microsoft Sans Serif"/>
                <a:cs typeface="Microsoft Sans Serif"/>
              </a:rPr>
              <a:t>Finally, w</a:t>
            </a:r>
            <a:r>
              <a:rPr sz="2500" spc="-150" dirty="0" smtClean="0">
                <a:latin typeface="Microsoft Sans Serif"/>
                <a:cs typeface="Microsoft Sans Serif"/>
              </a:rPr>
              <a:t>hen</a:t>
            </a:r>
            <a:r>
              <a:rPr sz="2500" spc="30" dirty="0" smtClean="0">
                <a:latin typeface="Microsoft Sans Serif"/>
                <a:cs typeface="Microsoft Sans Serif"/>
              </a:rPr>
              <a:t> </a:t>
            </a:r>
            <a:r>
              <a:rPr sz="2500" spc="-155" dirty="0">
                <a:latin typeface="Microsoft Sans Serif"/>
                <a:cs typeface="Microsoft Sans Serif"/>
              </a:rPr>
              <a:t>the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285" dirty="0">
                <a:latin typeface="Microsoft Sans Serif"/>
                <a:cs typeface="Microsoft Sans Serif"/>
              </a:rPr>
              <a:t>masks</a:t>
            </a:r>
            <a:r>
              <a:rPr sz="2500" spc="15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p</a:t>
            </a:r>
            <a:r>
              <a:rPr sz="2500" spc="-50" dirty="0">
                <a:latin typeface="Microsoft Sans Serif"/>
                <a:cs typeface="Microsoft Sans Serif"/>
              </a:rPr>
              <a:t>r</a:t>
            </a:r>
            <a:r>
              <a:rPr sz="2500" spc="-180" dirty="0">
                <a:latin typeface="Microsoft Sans Serif"/>
                <a:cs typeface="Microsoft Sans Serif"/>
              </a:rPr>
              <a:t>oduce</a:t>
            </a:r>
            <a:r>
              <a:rPr sz="2500" spc="35" dirty="0">
                <a:latin typeface="Microsoft Sans Serif"/>
                <a:cs typeface="Microsoft Sans Serif"/>
              </a:rPr>
              <a:t> </a:t>
            </a:r>
            <a:r>
              <a:rPr sz="2500" spc="-220" dirty="0">
                <a:latin typeface="Microsoft Sans Serif"/>
                <a:cs typeface="Microsoft Sans Serif"/>
              </a:rPr>
              <a:t>no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175" dirty="0">
                <a:latin typeface="Microsoft Sans Serif"/>
                <a:cs typeface="Microsoft Sans Serif"/>
              </a:rPr>
              <a:t>more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195" dirty="0">
                <a:latin typeface="Microsoft Sans Serif"/>
                <a:cs typeface="Microsoft Sans Serif"/>
              </a:rPr>
              <a:t>c</a:t>
            </a:r>
            <a:r>
              <a:rPr sz="2500" spc="-155" dirty="0">
                <a:latin typeface="Microsoft Sans Serif"/>
                <a:cs typeface="Microsoft Sans Serif"/>
              </a:rPr>
              <a:t>han</a:t>
            </a:r>
            <a:r>
              <a:rPr sz="2500" spc="-204" dirty="0">
                <a:latin typeface="Microsoft Sans Serif"/>
                <a:cs typeface="Microsoft Sans Serif"/>
              </a:rPr>
              <a:t>g</a:t>
            </a:r>
            <a:r>
              <a:rPr sz="2500" spc="-295" dirty="0">
                <a:latin typeface="Microsoft Sans Serif"/>
                <a:cs typeface="Microsoft Sans Serif"/>
              </a:rPr>
              <a:t>e</a:t>
            </a:r>
            <a:r>
              <a:rPr sz="2500" spc="-320" dirty="0">
                <a:latin typeface="Microsoft Sans Serif"/>
                <a:cs typeface="Microsoft Sans Serif"/>
              </a:rPr>
              <a:t>s</a:t>
            </a:r>
            <a:r>
              <a:rPr sz="2500" spc="-150" dirty="0">
                <a:latin typeface="Microsoft Sans Serif"/>
                <a:cs typeface="Microsoft Sans Serif"/>
              </a:rPr>
              <a:t>,</a:t>
            </a:r>
            <a:r>
              <a:rPr sz="2500" spc="40" dirty="0">
                <a:latin typeface="Microsoft Sans Serif"/>
                <a:cs typeface="Microsoft Sans Serif"/>
              </a:rPr>
              <a:t> </a:t>
            </a:r>
            <a:r>
              <a:rPr sz="2500" spc="-155" dirty="0">
                <a:latin typeface="Microsoft Sans Serif"/>
                <a:cs typeface="Microsoft Sans Serif"/>
              </a:rPr>
              <a:t>the</a:t>
            </a:r>
            <a:r>
              <a:rPr sz="2500" spc="15" dirty="0">
                <a:latin typeface="Microsoft Sans Serif"/>
                <a:cs typeface="Microsoft Sans Serif"/>
              </a:rPr>
              <a:t> </a:t>
            </a:r>
            <a:r>
              <a:rPr sz="2500" spc="-215" dirty="0">
                <a:latin typeface="Microsoft Sans Serif"/>
                <a:cs typeface="Microsoft Sans Serif"/>
              </a:rPr>
              <a:t>union</a:t>
            </a:r>
            <a:r>
              <a:rPr sz="2500" spc="45" dirty="0">
                <a:latin typeface="Microsoft Sans Serif"/>
                <a:cs typeface="Microsoft Sans Serif"/>
              </a:rPr>
              <a:t> </a:t>
            </a:r>
            <a:r>
              <a:rPr sz="2500" spc="-200" dirty="0">
                <a:latin typeface="Microsoft Sans Serif"/>
                <a:cs typeface="Microsoft Sans Serif"/>
              </a:rPr>
              <a:t>is  </a:t>
            </a:r>
            <a:r>
              <a:rPr sz="2500" spc="-85" dirty="0">
                <a:latin typeface="Microsoft Sans Serif"/>
                <a:cs typeface="Microsoft Sans Serif"/>
              </a:rPr>
              <a:t>performed</a:t>
            </a:r>
            <a:r>
              <a:rPr sz="2500" spc="45" dirty="0">
                <a:latin typeface="Microsoft Sans Serif"/>
                <a:cs typeface="Microsoft Sans Serif"/>
              </a:rPr>
              <a:t> </a:t>
            </a:r>
            <a:r>
              <a:rPr sz="2500" spc="-140" dirty="0">
                <a:latin typeface="Microsoft Sans Serif"/>
                <a:cs typeface="Microsoft Sans Serif"/>
              </a:rPr>
              <a:t>between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20" dirty="0">
                <a:latin typeface="Microsoft Sans Serif"/>
                <a:cs typeface="Microsoft Sans Serif"/>
              </a:rPr>
              <a:t>all</a:t>
            </a:r>
            <a:r>
              <a:rPr sz="2500" spc="10" dirty="0">
                <a:latin typeface="Microsoft Sans Serif"/>
                <a:cs typeface="Microsoft Sans Serif"/>
              </a:rPr>
              <a:t> </a:t>
            </a:r>
            <a:r>
              <a:rPr sz="2500" spc="-15" dirty="0">
                <a:latin typeface="Microsoft Sans Serif"/>
                <a:cs typeface="Microsoft Sans Serif"/>
              </a:rPr>
              <a:t>4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290" dirty="0" smtClean="0">
                <a:latin typeface="Microsoft Sans Serif"/>
                <a:cs typeface="Microsoft Sans Serif"/>
              </a:rPr>
              <a:t>masks</a:t>
            </a:r>
            <a:r>
              <a:rPr lang="en-IN" sz="2500" spc="-290" dirty="0" smtClean="0">
                <a:latin typeface="Microsoft Sans Serif"/>
                <a:cs typeface="Microsoft Sans Serif"/>
              </a:rPr>
              <a:t>.</a:t>
            </a:r>
            <a:endParaRPr sz="1400" dirty="0">
              <a:latin typeface="Microsoft Sans Serif"/>
              <a:cs typeface="Microsoft Sans Serif"/>
            </a:endParaRPr>
          </a:p>
          <a:p>
            <a:pPr marL="650875">
              <a:lnSpc>
                <a:spcPct val="100000"/>
              </a:lnSpc>
            </a:pPr>
            <a:endParaRPr lang="en-IN" sz="2400" spc="-120" dirty="0" smtClean="0">
              <a:solidFill>
                <a:srgbClr val="C00000"/>
              </a:solidFill>
              <a:latin typeface="Microsoft Sans Serif"/>
              <a:cs typeface="Microsoft Sans Serif"/>
            </a:endParaRPr>
          </a:p>
          <a:p>
            <a:pPr marL="650875">
              <a:lnSpc>
                <a:spcPct val="100000"/>
              </a:lnSpc>
            </a:pPr>
            <a:r>
              <a:rPr sz="2400" spc="-120" dirty="0" smtClean="0">
                <a:solidFill>
                  <a:srgbClr val="C00000"/>
                </a:solidFill>
                <a:latin typeface="Microsoft Sans Serif"/>
                <a:cs typeface="Microsoft Sans Serif"/>
              </a:rPr>
              <a:t>No</a:t>
            </a:r>
            <a:r>
              <a:rPr sz="2400" spc="-65" dirty="0" smtClean="0">
                <a:solidFill>
                  <a:srgbClr val="C00000"/>
                </a:solidFill>
                <a:latin typeface="Microsoft Sans Serif"/>
                <a:cs typeface="Microsoft Sans Serif"/>
              </a:rPr>
              <a:t>t</a:t>
            </a:r>
            <a:r>
              <a:rPr sz="2400" spc="-140" dirty="0" smtClean="0">
                <a:solidFill>
                  <a:srgbClr val="C00000"/>
                </a:solidFill>
                <a:latin typeface="Microsoft Sans Serif"/>
                <a:cs typeface="Microsoft Sans Serif"/>
              </a:rPr>
              <a:t>e</a:t>
            </a:r>
            <a:r>
              <a:rPr sz="2400" spc="-140" dirty="0">
                <a:solidFill>
                  <a:srgbClr val="C00000"/>
                </a:solidFill>
                <a:latin typeface="Microsoft Sans Serif"/>
                <a:cs typeface="Microsoft Sans Serif"/>
              </a:rPr>
              <a:t>:</a:t>
            </a:r>
            <a:r>
              <a:rPr sz="2400" spc="2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215" dirty="0">
                <a:solidFill>
                  <a:srgbClr val="C00000"/>
                </a:solidFill>
                <a:latin typeface="Microsoft Sans Serif"/>
                <a:cs typeface="Microsoft Sans Serif"/>
              </a:rPr>
              <a:t>con</a:t>
            </a:r>
            <a:r>
              <a:rPr sz="2400" spc="-240" dirty="0">
                <a:solidFill>
                  <a:srgbClr val="C00000"/>
                </a:solidFill>
                <a:latin typeface="Microsoft Sans Serif"/>
                <a:cs typeface="Microsoft Sans Serif"/>
              </a:rPr>
              <a:t>v</a:t>
            </a:r>
            <a:r>
              <a:rPr sz="2400" spc="-45" dirty="0">
                <a:solidFill>
                  <a:srgbClr val="C00000"/>
                </a:solidFill>
                <a:latin typeface="Microsoft Sans Serif"/>
                <a:cs typeface="Microsoft Sans Serif"/>
              </a:rPr>
              <a:t>er</a:t>
            </a:r>
            <a:r>
              <a:rPr sz="2400" spc="-110" dirty="0">
                <a:solidFill>
                  <a:srgbClr val="C00000"/>
                </a:solidFill>
                <a:latin typeface="Microsoft Sans Serif"/>
                <a:cs typeface="Microsoft Sans Serif"/>
              </a:rPr>
              <a:t>g</a:t>
            </a:r>
            <a:r>
              <a:rPr sz="2400" spc="-75" dirty="0">
                <a:solidFill>
                  <a:srgbClr val="C00000"/>
                </a:solidFill>
                <a:latin typeface="Microsoft Sans Serif"/>
                <a:cs typeface="Microsoft Sans Serif"/>
              </a:rPr>
              <a:t>ed</a:t>
            </a:r>
            <a:r>
              <a:rPr sz="2400" spc="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195" dirty="0">
                <a:solidFill>
                  <a:srgbClr val="C00000"/>
                </a:solidFill>
                <a:latin typeface="Microsoft Sans Serif"/>
                <a:cs typeface="Microsoft Sans Serif"/>
              </a:rPr>
              <a:t>me</a:t>
            </a:r>
            <a:r>
              <a:rPr sz="2400" spc="-170" dirty="0">
                <a:solidFill>
                  <a:srgbClr val="C00000"/>
                </a:solidFill>
                <a:latin typeface="Microsoft Sans Serif"/>
                <a:cs typeface="Microsoft Sans Serif"/>
              </a:rPr>
              <a:t>a</a:t>
            </a:r>
            <a:r>
              <a:rPr sz="2400" spc="-345" dirty="0">
                <a:solidFill>
                  <a:srgbClr val="C00000"/>
                </a:solidFill>
                <a:latin typeface="Microsoft Sans Serif"/>
                <a:cs typeface="Microsoft Sans Serif"/>
              </a:rPr>
              <a:t>ns</a:t>
            </a:r>
            <a:r>
              <a:rPr sz="2400" spc="3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210" dirty="0">
                <a:solidFill>
                  <a:srgbClr val="C00000"/>
                </a:solidFill>
                <a:latin typeface="Microsoft Sans Serif"/>
                <a:cs typeface="Microsoft Sans Serif"/>
              </a:rPr>
              <a:t>when</a:t>
            </a:r>
            <a:endParaRPr sz="24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5329" y="1685928"/>
            <a:ext cx="7410819" cy="220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2994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5154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0" dirty="0"/>
              <a:t>Con</a:t>
            </a:r>
            <a:r>
              <a:rPr spc="-360" dirty="0"/>
              <a:t>v</a:t>
            </a:r>
            <a:r>
              <a:rPr spc="-420" dirty="0"/>
              <a:t>e</a:t>
            </a:r>
            <a:r>
              <a:rPr spc="-110" dirty="0"/>
              <a:t>x</a:t>
            </a:r>
            <a:r>
              <a:rPr spc="-50" dirty="0"/>
              <a:t> </a:t>
            </a:r>
            <a:r>
              <a:rPr spc="-225" dirty="0"/>
              <a:t>Hull</a:t>
            </a:r>
            <a:r>
              <a:rPr spc="-80" dirty="0"/>
              <a:t> </a:t>
            </a:r>
            <a:r>
              <a:rPr spc="-310" dirty="0"/>
              <a:t>Ma</a:t>
            </a:r>
            <a:r>
              <a:rPr spc="-240" dirty="0"/>
              <a:t>s</a:t>
            </a:r>
            <a:r>
              <a:rPr spc="-455" dirty="0"/>
              <a:t>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6" y="1828013"/>
            <a:ext cx="8147813" cy="370522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675" algn="just">
              <a:lnSpc>
                <a:spcPct val="100000"/>
              </a:lnSpc>
              <a:spcBef>
                <a:spcPts val="79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300" dirty="0">
                <a:latin typeface="Microsoft Sans Serif"/>
                <a:cs typeface="Microsoft Sans Serif"/>
              </a:rPr>
              <a:t>Conv</a:t>
            </a:r>
            <a:r>
              <a:rPr sz="3200" spc="-270" dirty="0">
                <a:latin typeface="Microsoft Sans Serif"/>
                <a:cs typeface="Microsoft Sans Serif"/>
              </a:rPr>
              <a:t>e</a:t>
            </a:r>
            <a:r>
              <a:rPr sz="3200" dirty="0">
                <a:latin typeface="Microsoft Sans Serif"/>
                <a:cs typeface="Microsoft Sans Serif"/>
              </a:rPr>
              <a:t>x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204" dirty="0">
                <a:latin typeface="Microsoft Sans Serif"/>
                <a:cs typeface="Microsoft Sans Serif"/>
              </a:rPr>
              <a:t>hull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405" dirty="0">
                <a:latin typeface="Microsoft Sans Serif"/>
                <a:cs typeface="Microsoft Sans Serif"/>
              </a:rPr>
              <a:t>uses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the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45" dirty="0">
                <a:latin typeface="Microsoft Sans Serif"/>
                <a:cs typeface="Microsoft Sans Serif"/>
              </a:rPr>
              <a:t>hit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90" dirty="0">
                <a:latin typeface="Microsoft Sans Serif"/>
                <a:cs typeface="Microsoft Sans Serif"/>
              </a:rPr>
              <a:t>or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409" dirty="0">
                <a:latin typeface="Microsoft Sans Serif"/>
                <a:cs typeface="Microsoft Sans Serif"/>
              </a:rPr>
              <a:t>miss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60" dirty="0">
                <a:latin typeface="Microsoft Sans Serif"/>
                <a:cs typeface="Microsoft Sans Serif"/>
              </a:rPr>
              <a:t>functi</a:t>
            </a:r>
            <a:r>
              <a:rPr sz="3200" spc="-215" dirty="0">
                <a:latin typeface="Microsoft Sans Serif"/>
                <a:cs typeface="Microsoft Sans Serif"/>
              </a:rPr>
              <a:t>o</a:t>
            </a:r>
            <a:r>
              <a:rPr sz="3200" spc="-380" dirty="0">
                <a:latin typeface="Microsoft Sans Serif"/>
                <a:cs typeface="Microsoft Sans Serif"/>
              </a:rPr>
              <a:t>n</a:t>
            </a:r>
            <a:endParaRPr sz="3200" dirty="0">
              <a:latin typeface="Microsoft Sans Serif"/>
              <a:cs typeface="Microsoft Sans Serif"/>
            </a:endParaRPr>
          </a:p>
          <a:p>
            <a:pPr marL="332740" marR="5080" indent="-320675" algn="just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10" dirty="0">
                <a:latin typeface="Microsoft Sans Serif"/>
                <a:cs typeface="Microsoft Sans Serif"/>
              </a:rPr>
              <a:t>If </a:t>
            </a:r>
            <a:r>
              <a:rPr sz="3200" spc="-170" dirty="0">
                <a:latin typeface="Microsoft Sans Serif"/>
                <a:cs typeface="Microsoft Sans Serif"/>
              </a:rPr>
              <a:t>any </a:t>
            </a:r>
            <a:r>
              <a:rPr sz="3200" dirty="0">
                <a:latin typeface="Microsoft Sans Serif"/>
                <a:cs typeface="Microsoft Sans Serif"/>
              </a:rPr>
              <a:t>of </a:t>
            </a:r>
            <a:r>
              <a:rPr sz="3200" spc="-260" dirty="0">
                <a:latin typeface="Microsoft Sans Serif"/>
                <a:cs typeface="Microsoft Sans Serif"/>
              </a:rPr>
              <a:t>these</a:t>
            </a:r>
            <a:r>
              <a:rPr sz="3200" spc="-254" dirty="0">
                <a:latin typeface="Microsoft Sans Serif"/>
                <a:cs typeface="Microsoft Sans Serif"/>
              </a:rPr>
              <a:t> </a:t>
            </a:r>
            <a:r>
              <a:rPr sz="3200" spc="-365" dirty="0">
                <a:latin typeface="Microsoft Sans Serif"/>
                <a:cs typeface="Microsoft Sans Serif"/>
              </a:rPr>
              <a:t>masks</a:t>
            </a:r>
            <a:r>
              <a:rPr sz="3200" spc="-360" dirty="0">
                <a:latin typeface="Microsoft Sans Serif"/>
                <a:cs typeface="Microsoft Sans Serif"/>
              </a:rPr>
              <a:t> </a:t>
            </a:r>
            <a:r>
              <a:rPr sz="3200" spc="-65" dirty="0">
                <a:latin typeface="Microsoft Sans Serif"/>
                <a:cs typeface="Microsoft Sans Serif"/>
              </a:rPr>
              <a:t>are </a:t>
            </a:r>
            <a:r>
              <a:rPr sz="3200" spc="-170" dirty="0">
                <a:latin typeface="Microsoft Sans Serif"/>
                <a:cs typeface="Microsoft Sans Serif"/>
              </a:rPr>
              <a:t>found </a:t>
            </a:r>
            <a:r>
              <a:rPr sz="3200" spc="-204" dirty="0">
                <a:latin typeface="Microsoft Sans Serif"/>
                <a:cs typeface="Microsoft Sans Serif"/>
              </a:rPr>
              <a:t>in</a:t>
            </a:r>
            <a:r>
              <a:rPr sz="3200" spc="-20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the</a:t>
            </a:r>
            <a:r>
              <a:rPr sz="3200" spc="-19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image, </a:t>
            </a:r>
            <a:r>
              <a:rPr sz="3200" spc="-190" dirty="0">
                <a:latin typeface="Microsoft Sans Serif"/>
                <a:cs typeface="Microsoft Sans Serif"/>
              </a:rPr>
              <a:t> </a:t>
            </a:r>
            <a:r>
              <a:rPr sz="3200" spc="-240" dirty="0">
                <a:latin typeface="Microsoft Sans Serif"/>
                <a:cs typeface="Microsoft Sans Serif"/>
              </a:rPr>
              <a:t>then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125" dirty="0">
                <a:latin typeface="Microsoft Sans Serif"/>
                <a:cs typeface="Microsoft Sans Serif"/>
              </a:rPr>
              <a:t>th</a:t>
            </a:r>
            <a:r>
              <a:rPr sz="3200" spc="-180" dirty="0">
                <a:latin typeface="Microsoft Sans Serif"/>
                <a:cs typeface="Microsoft Sans Serif"/>
              </a:rPr>
              <a:t>a</a:t>
            </a:r>
            <a:r>
              <a:rPr sz="3200" spc="-25" dirty="0">
                <a:latin typeface="Microsoft Sans Serif"/>
                <a:cs typeface="Microsoft Sans Serif"/>
              </a:rPr>
              <a:t>t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45" dirty="0">
                <a:latin typeface="Microsoft Sans Serif"/>
                <a:cs typeface="Microsoft Sans Serif"/>
              </a:rPr>
              <a:t>mid</a:t>
            </a:r>
            <a:r>
              <a:rPr sz="3200" spc="-160" dirty="0">
                <a:latin typeface="Microsoft Sans Serif"/>
                <a:cs typeface="Microsoft Sans Serif"/>
              </a:rPr>
              <a:t>d</a:t>
            </a:r>
            <a:r>
              <a:rPr sz="3200" spc="-65" dirty="0">
                <a:latin typeface="Microsoft Sans Serif"/>
                <a:cs typeface="Microsoft Sans Serif"/>
              </a:rPr>
              <a:t>l</a:t>
            </a:r>
            <a:r>
              <a:rPr sz="3200" spc="-145" dirty="0">
                <a:latin typeface="Microsoft Sans Serif"/>
                <a:cs typeface="Microsoft Sans Serif"/>
              </a:rPr>
              <a:t>e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pi</a:t>
            </a:r>
            <a:r>
              <a:rPr sz="3200" spc="-70" dirty="0">
                <a:latin typeface="Microsoft Sans Serif"/>
                <a:cs typeface="Microsoft Sans Serif"/>
              </a:rPr>
              <a:t>x</a:t>
            </a:r>
            <a:r>
              <a:rPr sz="3200" spc="-105" dirty="0">
                <a:latin typeface="Microsoft Sans Serif"/>
                <a:cs typeface="Microsoft Sans Serif"/>
              </a:rPr>
              <a:t>el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280" dirty="0">
                <a:latin typeface="Microsoft Sans Serif"/>
                <a:cs typeface="Microsoft Sans Serif"/>
              </a:rPr>
              <a:t>on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35" dirty="0">
                <a:latin typeface="Microsoft Sans Serif"/>
                <a:cs typeface="Microsoft Sans Serif"/>
              </a:rPr>
              <a:t>t</a:t>
            </a:r>
            <a:r>
              <a:rPr sz="3200" spc="-275" dirty="0">
                <a:latin typeface="Microsoft Sans Serif"/>
                <a:cs typeface="Microsoft Sans Serif"/>
              </a:rPr>
              <a:t>h</a:t>
            </a:r>
            <a:r>
              <a:rPr sz="3200" spc="-180" dirty="0">
                <a:latin typeface="Microsoft Sans Serif"/>
                <a:cs typeface="Microsoft Sans Serif"/>
              </a:rPr>
              <a:t>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ima</a:t>
            </a:r>
            <a:r>
              <a:rPr sz="3200" spc="-225" dirty="0">
                <a:latin typeface="Microsoft Sans Serif"/>
                <a:cs typeface="Microsoft Sans Serif"/>
              </a:rPr>
              <a:t>g</a:t>
            </a:r>
            <a:r>
              <a:rPr sz="3200" spc="-180" dirty="0">
                <a:latin typeface="Microsoft Sans Serif"/>
                <a:cs typeface="Microsoft Sans Serif"/>
              </a:rPr>
              <a:t>e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85" dirty="0">
                <a:latin typeface="Microsoft Sans Serif"/>
                <a:cs typeface="Microsoft Sans Serif"/>
              </a:rPr>
              <a:t>i</a:t>
            </a:r>
            <a:r>
              <a:rPr sz="3200" spc="-385" dirty="0">
                <a:latin typeface="Microsoft Sans Serif"/>
                <a:cs typeface="Microsoft Sans Serif"/>
              </a:rPr>
              <a:t>s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0" dirty="0">
                <a:latin typeface="Microsoft Sans Serif"/>
                <a:cs typeface="Microsoft Sans Serif"/>
              </a:rPr>
              <a:t>repla</a:t>
            </a:r>
            <a:r>
              <a:rPr sz="3200" spc="-125" dirty="0">
                <a:latin typeface="Microsoft Sans Serif"/>
                <a:cs typeface="Microsoft Sans Serif"/>
              </a:rPr>
              <a:t>c</a:t>
            </a:r>
            <a:r>
              <a:rPr sz="3200" spc="-70" dirty="0">
                <a:latin typeface="Microsoft Sans Serif"/>
                <a:cs typeface="Microsoft Sans Serif"/>
              </a:rPr>
              <a:t>ed  </a:t>
            </a:r>
            <a:r>
              <a:rPr sz="3200" spc="-150" dirty="0">
                <a:latin typeface="Microsoft Sans Serif"/>
                <a:cs typeface="Microsoft Sans Serif"/>
              </a:rPr>
              <a:t>with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1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90" dirty="0">
                <a:latin typeface="Microsoft Sans Serif"/>
                <a:cs typeface="Microsoft Sans Serif"/>
              </a:rPr>
              <a:t>or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14" dirty="0">
                <a:latin typeface="Microsoft Sans Serif"/>
                <a:cs typeface="Microsoft Sans Serif"/>
              </a:rPr>
              <a:t>black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70" dirty="0" smtClean="0">
                <a:latin typeface="Microsoft Sans Serif"/>
                <a:cs typeface="Microsoft Sans Serif"/>
              </a:rPr>
              <a:t>respectively.</a:t>
            </a:r>
            <a:endParaRPr lang="en-IN" sz="3200" dirty="0">
              <a:latin typeface="Microsoft Sans Serif"/>
              <a:cs typeface="Microsoft Sans Serif"/>
            </a:endParaRPr>
          </a:p>
          <a:p>
            <a:pPr marL="332740" marR="5080" indent="-320675" algn="just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lang="en-IN" sz="3200" spc="-185" dirty="0" smtClean="0">
                <a:latin typeface="Microsoft Sans Serif"/>
                <a:cs typeface="Microsoft Sans Serif"/>
              </a:rPr>
              <a:t>To </a:t>
            </a:r>
            <a:r>
              <a:rPr sz="3200" spc="-185" dirty="0" smtClean="0">
                <a:latin typeface="Microsoft Sans Serif"/>
                <a:cs typeface="Microsoft Sans Serif"/>
              </a:rPr>
              <a:t>achieve </a:t>
            </a:r>
            <a:r>
              <a:rPr sz="3200" spc="-195" dirty="0">
                <a:latin typeface="Microsoft Sans Serif"/>
                <a:cs typeface="Microsoft Sans Serif"/>
              </a:rPr>
              <a:t>the</a:t>
            </a:r>
            <a:r>
              <a:rPr sz="3200" spc="-190" dirty="0">
                <a:latin typeface="Microsoft Sans Serif"/>
                <a:cs typeface="Microsoft Sans Serif"/>
              </a:rPr>
              <a:t> complete </a:t>
            </a:r>
            <a:r>
              <a:rPr sz="3200" spc="-240" dirty="0">
                <a:latin typeface="Microsoft Sans Serif"/>
                <a:cs typeface="Microsoft Sans Serif"/>
              </a:rPr>
              <a:t>convex</a:t>
            </a:r>
            <a:r>
              <a:rPr sz="3200" spc="-235" dirty="0">
                <a:latin typeface="Microsoft Sans Serif"/>
                <a:cs typeface="Microsoft Sans Serif"/>
              </a:rPr>
              <a:t> </a:t>
            </a:r>
            <a:r>
              <a:rPr sz="3200" spc="-204" dirty="0">
                <a:latin typeface="Microsoft Sans Serif"/>
                <a:cs typeface="Microsoft Sans Serif"/>
              </a:rPr>
              <a:t>hull</a:t>
            </a:r>
            <a:r>
              <a:rPr sz="3200" spc="-20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image, </a:t>
            </a:r>
            <a:r>
              <a:rPr sz="3200" spc="-190" dirty="0">
                <a:latin typeface="Microsoft Sans Serif"/>
                <a:cs typeface="Microsoft Sans Serif"/>
              </a:rPr>
              <a:t> </a:t>
            </a:r>
            <a:r>
              <a:rPr sz="3200" spc="-260" dirty="0">
                <a:latin typeface="Microsoft Sans Serif"/>
                <a:cs typeface="Microsoft Sans Serif"/>
              </a:rPr>
              <a:t>these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360" dirty="0">
                <a:latin typeface="Microsoft Sans Serif"/>
                <a:cs typeface="Microsoft Sans Serif"/>
              </a:rPr>
              <a:t>masks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355" dirty="0">
                <a:latin typeface="Microsoft Sans Serif"/>
                <a:cs typeface="Microsoft Sans Serif"/>
              </a:rPr>
              <a:t>must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be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45" dirty="0">
                <a:latin typeface="Microsoft Sans Serif"/>
                <a:cs typeface="Microsoft Sans Serif"/>
              </a:rPr>
              <a:t>applied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65" dirty="0">
                <a:latin typeface="Microsoft Sans Serif"/>
                <a:cs typeface="Microsoft Sans Serif"/>
              </a:rPr>
              <a:t>repeatedly</a:t>
            </a:r>
            <a:r>
              <a:rPr sz="3200" spc="-10" dirty="0">
                <a:latin typeface="Microsoft Sans Serif"/>
                <a:cs typeface="Microsoft Sans Serif"/>
              </a:rPr>
              <a:t> </a:t>
            </a:r>
            <a:r>
              <a:rPr sz="3200" spc="-165" dirty="0">
                <a:latin typeface="Microsoft Sans Serif"/>
                <a:cs typeface="Microsoft Sans Serif"/>
              </a:rPr>
              <a:t>until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280" dirty="0">
                <a:latin typeface="Microsoft Sans Serif"/>
                <a:cs typeface="Microsoft Sans Serif"/>
              </a:rPr>
              <a:t>no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75" dirty="0">
                <a:latin typeface="Microsoft Sans Serif"/>
                <a:cs typeface="Microsoft Sans Serif"/>
              </a:rPr>
              <a:t>fu</a:t>
            </a:r>
            <a:r>
              <a:rPr sz="3200" spc="-5" dirty="0">
                <a:latin typeface="Microsoft Sans Serif"/>
                <a:cs typeface="Microsoft Sans Serif"/>
              </a:rPr>
              <a:t>r</a:t>
            </a:r>
            <a:r>
              <a:rPr sz="3200" spc="-145" dirty="0">
                <a:latin typeface="Microsoft Sans Serif"/>
                <a:cs typeface="Microsoft Sans Serif"/>
              </a:rPr>
              <a:t>ther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240" dirty="0">
                <a:latin typeface="Microsoft Sans Serif"/>
                <a:cs typeface="Microsoft Sans Serif"/>
              </a:rPr>
              <a:t>c</a:t>
            </a:r>
            <a:r>
              <a:rPr sz="3200" spc="-195" dirty="0">
                <a:latin typeface="Microsoft Sans Serif"/>
                <a:cs typeface="Microsoft Sans Serif"/>
              </a:rPr>
              <a:t>han</a:t>
            </a:r>
            <a:r>
              <a:rPr sz="3200" spc="-265" dirty="0">
                <a:latin typeface="Microsoft Sans Serif"/>
                <a:cs typeface="Microsoft Sans Serif"/>
              </a:rPr>
              <a:t>g</a:t>
            </a:r>
            <a:r>
              <a:rPr sz="3200" spc="-360" dirty="0">
                <a:latin typeface="Microsoft Sans Serif"/>
                <a:cs typeface="Microsoft Sans Serif"/>
              </a:rPr>
              <a:t>es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310" dirty="0">
                <a:latin typeface="Microsoft Sans Serif"/>
                <a:cs typeface="Microsoft Sans Serif"/>
              </a:rPr>
              <a:t>oc</a:t>
            </a:r>
            <a:r>
              <a:rPr sz="3200" spc="-290" dirty="0">
                <a:latin typeface="Microsoft Sans Serif"/>
                <a:cs typeface="Microsoft Sans Serif"/>
              </a:rPr>
              <a:t>c</a:t>
            </a:r>
            <a:r>
              <a:rPr sz="3200" spc="-380" dirty="0">
                <a:latin typeface="Microsoft Sans Serif"/>
                <a:cs typeface="Microsoft Sans Serif"/>
              </a:rPr>
              <a:t>u</a:t>
            </a:r>
            <a:r>
              <a:rPr sz="3200" spc="-229" dirty="0">
                <a:latin typeface="Microsoft Sans Serif"/>
                <a:cs typeface="Microsoft Sans Serif"/>
              </a:rPr>
              <a:t>r</a:t>
            </a:r>
            <a:r>
              <a:rPr sz="3200" spc="-190" dirty="0">
                <a:latin typeface="Microsoft Sans Serif"/>
                <a:cs typeface="Microsoft Sans Serif"/>
              </a:rPr>
              <a:t>.</a:t>
            </a:r>
            <a:endParaRPr sz="32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48979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78644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459" dirty="0">
                <a:solidFill>
                  <a:srgbClr val="003399"/>
                </a:solidFill>
                <a:latin typeface="Arial"/>
                <a:cs typeface="Arial"/>
              </a:rPr>
              <a:t>Basic</a:t>
            </a:r>
            <a:r>
              <a:rPr sz="4400" i="0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455" dirty="0">
                <a:solidFill>
                  <a:srgbClr val="003399"/>
                </a:solidFill>
                <a:latin typeface="Arial"/>
                <a:cs typeface="Arial"/>
              </a:rPr>
              <a:t>Com</a:t>
            </a:r>
            <a:r>
              <a:rPr sz="4400" i="0" spc="-365" dirty="0">
                <a:solidFill>
                  <a:srgbClr val="003399"/>
                </a:solidFill>
                <a:latin typeface="Arial"/>
                <a:cs typeface="Arial"/>
              </a:rPr>
              <a:t>p</a:t>
            </a:r>
            <a:r>
              <a:rPr sz="4400" i="0" spc="-345" dirty="0">
                <a:solidFill>
                  <a:srgbClr val="003399"/>
                </a:solidFill>
                <a:latin typeface="Arial"/>
                <a:cs typeface="Arial"/>
              </a:rPr>
              <a:t>onen</a:t>
            </a:r>
            <a:r>
              <a:rPr sz="4400" i="0" spc="-445" dirty="0">
                <a:solidFill>
                  <a:srgbClr val="003399"/>
                </a:solidFill>
                <a:latin typeface="Arial"/>
                <a:cs typeface="Arial"/>
              </a:rPr>
              <a:t>ts</a:t>
            </a:r>
            <a:r>
              <a:rPr sz="4400" i="0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215" dirty="0">
                <a:solidFill>
                  <a:srgbClr val="003399"/>
                </a:solidFill>
                <a:latin typeface="Arial"/>
                <a:cs typeface="Arial"/>
              </a:rPr>
              <a:t>in</a:t>
            </a:r>
            <a:r>
              <a:rPr sz="4400" i="0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i="0" spc="-315" dirty="0">
                <a:solidFill>
                  <a:srgbClr val="003399"/>
                </a:solidFill>
                <a:latin typeface="Arial"/>
                <a:cs typeface="Arial"/>
              </a:rPr>
              <a:t>Morp</a:t>
            </a:r>
            <a:r>
              <a:rPr sz="4400" i="0" spc="-310" dirty="0">
                <a:solidFill>
                  <a:srgbClr val="003399"/>
                </a:solidFill>
                <a:latin typeface="Arial"/>
                <a:cs typeface="Arial"/>
              </a:rPr>
              <a:t>h</a:t>
            </a:r>
            <a:r>
              <a:rPr sz="4400" i="0" spc="-250" dirty="0">
                <a:solidFill>
                  <a:srgbClr val="003399"/>
                </a:solidFill>
                <a:latin typeface="Arial"/>
                <a:cs typeface="Arial"/>
              </a:rPr>
              <a:t>ology</a:t>
            </a:r>
            <a:endParaRPr sz="4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79462" y="4748529"/>
          <a:ext cx="1080135" cy="111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2922651" y="4748529"/>
            <a:ext cx="1092835" cy="1125220"/>
            <a:chOff x="2922651" y="4748529"/>
            <a:chExt cx="1092835" cy="1125220"/>
          </a:xfrm>
        </p:grpSpPr>
        <p:sp>
          <p:nvSpPr>
            <p:cNvPr id="5" name="object 5"/>
            <p:cNvSpPr/>
            <p:nvPr/>
          </p:nvSpPr>
          <p:spPr>
            <a:xfrm>
              <a:off x="2922651" y="4748529"/>
              <a:ext cx="1092835" cy="1125220"/>
            </a:xfrm>
            <a:custGeom>
              <a:avLst/>
              <a:gdLst/>
              <a:ahLst/>
              <a:cxnLst/>
              <a:rect l="l" t="t" r="r" b="b"/>
              <a:pathLst>
                <a:path w="1092835" h="1125220">
                  <a:moveTo>
                    <a:pt x="292100" y="0"/>
                  </a:moveTo>
                  <a:lnTo>
                    <a:pt x="292100" y="1125220"/>
                  </a:lnTo>
                </a:path>
                <a:path w="1092835" h="1125220">
                  <a:moveTo>
                    <a:pt x="726313" y="0"/>
                  </a:moveTo>
                  <a:lnTo>
                    <a:pt x="726313" y="1125220"/>
                  </a:lnTo>
                </a:path>
                <a:path w="1092835" h="1125220">
                  <a:moveTo>
                    <a:pt x="0" y="377190"/>
                  </a:moveTo>
                  <a:lnTo>
                    <a:pt x="1092581" y="377190"/>
                  </a:lnTo>
                </a:path>
                <a:path w="1092835" h="1125220">
                  <a:moveTo>
                    <a:pt x="0" y="748030"/>
                  </a:moveTo>
                  <a:lnTo>
                    <a:pt x="1092581" y="748030"/>
                  </a:lnTo>
                </a:path>
                <a:path w="1092835" h="1125220">
                  <a:moveTo>
                    <a:pt x="6350" y="370840"/>
                  </a:moveTo>
                  <a:lnTo>
                    <a:pt x="6350" y="754380"/>
                  </a:lnTo>
                </a:path>
                <a:path w="1092835" h="1125220">
                  <a:moveTo>
                    <a:pt x="1086231" y="370840"/>
                  </a:moveTo>
                  <a:lnTo>
                    <a:pt x="1086231" y="754380"/>
                  </a:lnTo>
                </a:path>
                <a:path w="1092835" h="1125220">
                  <a:moveTo>
                    <a:pt x="285750" y="6350"/>
                  </a:moveTo>
                  <a:lnTo>
                    <a:pt x="732663" y="6350"/>
                  </a:lnTo>
                </a:path>
                <a:path w="1092835" h="1125220">
                  <a:moveTo>
                    <a:pt x="285750" y="1118870"/>
                  </a:moveTo>
                  <a:lnTo>
                    <a:pt x="732663" y="111887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23082" y="4827269"/>
              <a:ext cx="215265" cy="215265"/>
            </a:xfrm>
            <a:custGeom>
              <a:avLst/>
              <a:gdLst/>
              <a:ahLst/>
              <a:cxnLst/>
              <a:rect l="l" t="t" r="r" b="b"/>
              <a:pathLst>
                <a:path w="215264" h="215264">
                  <a:moveTo>
                    <a:pt x="214884" y="0"/>
                  </a:moveTo>
                  <a:lnTo>
                    <a:pt x="0" y="0"/>
                  </a:lnTo>
                  <a:lnTo>
                    <a:pt x="0" y="214883"/>
                  </a:lnTo>
                  <a:lnTo>
                    <a:pt x="214884" y="214883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23082" y="4827269"/>
              <a:ext cx="215265" cy="215265"/>
            </a:xfrm>
            <a:custGeom>
              <a:avLst/>
              <a:gdLst/>
              <a:ahLst/>
              <a:cxnLst/>
              <a:rect l="l" t="t" r="r" b="b"/>
              <a:pathLst>
                <a:path w="215264" h="215264">
                  <a:moveTo>
                    <a:pt x="0" y="214883"/>
                  </a:moveTo>
                  <a:lnTo>
                    <a:pt x="214884" y="214883"/>
                  </a:lnTo>
                  <a:lnTo>
                    <a:pt x="214884" y="0"/>
                  </a:lnTo>
                  <a:lnTo>
                    <a:pt x="0" y="0"/>
                  </a:lnTo>
                  <a:lnTo>
                    <a:pt x="0" y="214883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58134" y="5183885"/>
              <a:ext cx="215265" cy="215265"/>
            </a:xfrm>
            <a:custGeom>
              <a:avLst/>
              <a:gdLst/>
              <a:ahLst/>
              <a:cxnLst/>
              <a:rect l="l" t="t" r="r" b="b"/>
              <a:pathLst>
                <a:path w="215264" h="215264">
                  <a:moveTo>
                    <a:pt x="214884" y="0"/>
                  </a:moveTo>
                  <a:lnTo>
                    <a:pt x="0" y="0"/>
                  </a:lnTo>
                  <a:lnTo>
                    <a:pt x="0" y="214883"/>
                  </a:lnTo>
                  <a:lnTo>
                    <a:pt x="214884" y="214883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58134" y="5183885"/>
              <a:ext cx="215265" cy="215265"/>
            </a:xfrm>
            <a:custGeom>
              <a:avLst/>
              <a:gdLst/>
              <a:ahLst/>
              <a:cxnLst/>
              <a:rect l="l" t="t" r="r" b="b"/>
              <a:pathLst>
                <a:path w="215264" h="215264">
                  <a:moveTo>
                    <a:pt x="0" y="214883"/>
                  </a:moveTo>
                  <a:lnTo>
                    <a:pt x="214884" y="214883"/>
                  </a:lnTo>
                  <a:lnTo>
                    <a:pt x="214884" y="0"/>
                  </a:lnTo>
                  <a:lnTo>
                    <a:pt x="0" y="0"/>
                  </a:lnTo>
                  <a:lnTo>
                    <a:pt x="0" y="214883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16274" y="5183885"/>
              <a:ext cx="213360" cy="215265"/>
            </a:xfrm>
            <a:custGeom>
              <a:avLst/>
              <a:gdLst/>
              <a:ahLst/>
              <a:cxnLst/>
              <a:rect l="l" t="t" r="r" b="b"/>
              <a:pathLst>
                <a:path w="213360" h="215264">
                  <a:moveTo>
                    <a:pt x="213360" y="0"/>
                  </a:moveTo>
                  <a:lnTo>
                    <a:pt x="0" y="0"/>
                  </a:lnTo>
                  <a:lnTo>
                    <a:pt x="0" y="214883"/>
                  </a:lnTo>
                  <a:lnTo>
                    <a:pt x="213360" y="214883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16274" y="5183885"/>
              <a:ext cx="213360" cy="215265"/>
            </a:xfrm>
            <a:custGeom>
              <a:avLst/>
              <a:gdLst/>
              <a:ahLst/>
              <a:cxnLst/>
              <a:rect l="l" t="t" r="r" b="b"/>
              <a:pathLst>
                <a:path w="213360" h="215264">
                  <a:moveTo>
                    <a:pt x="0" y="214883"/>
                  </a:moveTo>
                  <a:lnTo>
                    <a:pt x="213360" y="214883"/>
                  </a:lnTo>
                  <a:lnTo>
                    <a:pt x="213360" y="0"/>
                  </a:lnTo>
                  <a:lnTo>
                    <a:pt x="0" y="0"/>
                  </a:lnTo>
                  <a:lnTo>
                    <a:pt x="0" y="214883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01518" y="5183885"/>
              <a:ext cx="213360" cy="215265"/>
            </a:xfrm>
            <a:custGeom>
              <a:avLst/>
              <a:gdLst/>
              <a:ahLst/>
              <a:cxnLst/>
              <a:rect l="l" t="t" r="r" b="b"/>
              <a:pathLst>
                <a:path w="213360" h="215264">
                  <a:moveTo>
                    <a:pt x="213360" y="0"/>
                  </a:moveTo>
                  <a:lnTo>
                    <a:pt x="0" y="0"/>
                  </a:lnTo>
                  <a:lnTo>
                    <a:pt x="0" y="214883"/>
                  </a:lnTo>
                  <a:lnTo>
                    <a:pt x="213360" y="214883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01518" y="5183885"/>
              <a:ext cx="213360" cy="215265"/>
            </a:xfrm>
            <a:custGeom>
              <a:avLst/>
              <a:gdLst/>
              <a:ahLst/>
              <a:cxnLst/>
              <a:rect l="l" t="t" r="r" b="b"/>
              <a:pathLst>
                <a:path w="213360" h="215264">
                  <a:moveTo>
                    <a:pt x="0" y="214883"/>
                  </a:moveTo>
                  <a:lnTo>
                    <a:pt x="213360" y="214883"/>
                  </a:lnTo>
                  <a:lnTo>
                    <a:pt x="213360" y="0"/>
                  </a:lnTo>
                  <a:lnTo>
                    <a:pt x="0" y="0"/>
                  </a:lnTo>
                  <a:lnTo>
                    <a:pt x="0" y="214883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23082" y="5542025"/>
              <a:ext cx="215265" cy="213360"/>
            </a:xfrm>
            <a:custGeom>
              <a:avLst/>
              <a:gdLst/>
              <a:ahLst/>
              <a:cxnLst/>
              <a:rect l="l" t="t" r="r" b="b"/>
              <a:pathLst>
                <a:path w="215264" h="213360">
                  <a:moveTo>
                    <a:pt x="214884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214884" y="213360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23082" y="5542025"/>
              <a:ext cx="215265" cy="213360"/>
            </a:xfrm>
            <a:custGeom>
              <a:avLst/>
              <a:gdLst/>
              <a:ahLst/>
              <a:cxnLst/>
              <a:rect l="l" t="t" r="r" b="b"/>
              <a:pathLst>
                <a:path w="215264" h="213360">
                  <a:moveTo>
                    <a:pt x="0" y="213360"/>
                  </a:moveTo>
                  <a:lnTo>
                    <a:pt x="214884" y="213360"/>
                  </a:lnTo>
                  <a:lnTo>
                    <a:pt x="214884" y="0"/>
                  </a:lnTo>
                  <a:lnTo>
                    <a:pt x="0" y="0"/>
                  </a:lnTo>
                  <a:lnTo>
                    <a:pt x="0" y="21336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86506" y="5112257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4">
                  <a:moveTo>
                    <a:pt x="0" y="0"/>
                  </a:moveTo>
                  <a:lnTo>
                    <a:pt x="357251" y="357251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86506" y="5112257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4">
                  <a:moveTo>
                    <a:pt x="357251" y="0"/>
                  </a:moveTo>
                  <a:lnTo>
                    <a:pt x="0" y="357251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994275" y="5462904"/>
          <a:ext cx="1165860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9" name="object 19"/>
          <p:cNvGrpSpPr/>
          <p:nvPr/>
        </p:nvGrpSpPr>
        <p:grpSpPr>
          <a:xfrm>
            <a:off x="918972" y="4888991"/>
            <a:ext cx="163195" cy="163195"/>
            <a:chOff x="918972" y="4888991"/>
            <a:chExt cx="163195" cy="163195"/>
          </a:xfrm>
        </p:grpSpPr>
        <p:sp>
          <p:nvSpPr>
            <p:cNvPr id="20" name="object 20"/>
            <p:cNvSpPr/>
            <p:nvPr/>
          </p:nvSpPr>
          <p:spPr>
            <a:xfrm>
              <a:off x="928878" y="4898897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09" h="143510">
                  <a:moveTo>
                    <a:pt x="143256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143256" y="143256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28878" y="4898897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09" h="143510">
                  <a:moveTo>
                    <a:pt x="0" y="143256"/>
                  </a:moveTo>
                  <a:lnTo>
                    <a:pt x="143256" y="143256"/>
                  </a:lnTo>
                  <a:lnTo>
                    <a:pt x="143256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240536" y="4888991"/>
            <a:ext cx="163195" cy="163195"/>
            <a:chOff x="1240536" y="4888991"/>
            <a:chExt cx="163195" cy="163195"/>
          </a:xfrm>
        </p:grpSpPr>
        <p:sp>
          <p:nvSpPr>
            <p:cNvPr id="23" name="object 23"/>
            <p:cNvSpPr/>
            <p:nvPr/>
          </p:nvSpPr>
          <p:spPr>
            <a:xfrm>
              <a:off x="1250442" y="4898897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09" h="143510">
                  <a:moveTo>
                    <a:pt x="143256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143256" y="143256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50442" y="4898897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09" h="143510">
                  <a:moveTo>
                    <a:pt x="0" y="143256"/>
                  </a:moveTo>
                  <a:lnTo>
                    <a:pt x="143256" y="143256"/>
                  </a:lnTo>
                  <a:lnTo>
                    <a:pt x="143256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1129283" y="5097779"/>
            <a:ext cx="386715" cy="386715"/>
            <a:chOff x="1129283" y="5097779"/>
            <a:chExt cx="386715" cy="386715"/>
          </a:xfrm>
        </p:grpSpPr>
        <p:sp>
          <p:nvSpPr>
            <p:cNvPr id="26" name="object 26"/>
            <p:cNvSpPr/>
            <p:nvPr/>
          </p:nvSpPr>
          <p:spPr>
            <a:xfrm>
              <a:off x="1250441" y="5237225"/>
              <a:ext cx="143510" cy="142240"/>
            </a:xfrm>
            <a:custGeom>
              <a:avLst/>
              <a:gdLst/>
              <a:ahLst/>
              <a:cxnLst/>
              <a:rect l="l" t="t" r="r" b="b"/>
              <a:pathLst>
                <a:path w="143509" h="142239">
                  <a:moveTo>
                    <a:pt x="143256" y="0"/>
                  </a:moveTo>
                  <a:lnTo>
                    <a:pt x="0" y="0"/>
                  </a:lnTo>
                  <a:lnTo>
                    <a:pt x="0" y="141732"/>
                  </a:lnTo>
                  <a:lnTo>
                    <a:pt x="143256" y="141732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50441" y="5237225"/>
              <a:ext cx="143510" cy="142240"/>
            </a:xfrm>
            <a:custGeom>
              <a:avLst/>
              <a:gdLst/>
              <a:ahLst/>
              <a:cxnLst/>
              <a:rect l="l" t="t" r="r" b="b"/>
              <a:pathLst>
                <a:path w="143509" h="142239">
                  <a:moveTo>
                    <a:pt x="0" y="141732"/>
                  </a:moveTo>
                  <a:lnTo>
                    <a:pt x="143256" y="141732"/>
                  </a:lnTo>
                  <a:lnTo>
                    <a:pt x="143256" y="0"/>
                  </a:lnTo>
                  <a:lnTo>
                    <a:pt x="0" y="0"/>
                  </a:lnTo>
                  <a:lnTo>
                    <a:pt x="0" y="141732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43761" y="5112257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5" h="357504">
                  <a:moveTo>
                    <a:pt x="0" y="0"/>
                  </a:moveTo>
                  <a:lnTo>
                    <a:pt x="357250" y="357251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43761" y="5112257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5" h="357504">
                  <a:moveTo>
                    <a:pt x="357250" y="0"/>
                  </a:moveTo>
                  <a:lnTo>
                    <a:pt x="0" y="357251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597152" y="4888991"/>
            <a:ext cx="163195" cy="163195"/>
            <a:chOff x="1597152" y="4888991"/>
            <a:chExt cx="163195" cy="163195"/>
          </a:xfrm>
        </p:grpSpPr>
        <p:sp>
          <p:nvSpPr>
            <p:cNvPr id="31" name="object 31"/>
            <p:cNvSpPr/>
            <p:nvPr/>
          </p:nvSpPr>
          <p:spPr>
            <a:xfrm>
              <a:off x="1607058" y="4898897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143255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143255" y="143256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07058" y="4898897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0" y="143256"/>
                  </a:moveTo>
                  <a:lnTo>
                    <a:pt x="143255" y="143256"/>
                  </a:lnTo>
                  <a:lnTo>
                    <a:pt x="143255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1597152" y="5227320"/>
            <a:ext cx="163195" cy="161925"/>
            <a:chOff x="1597152" y="5227320"/>
            <a:chExt cx="163195" cy="161925"/>
          </a:xfrm>
        </p:grpSpPr>
        <p:sp>
          <p:nvSpPr>
            <p:cNvPr id="34" name="object 34"/>
            <p:cNvSpPr/>
            <p:nvPr/>
          </p:nvSpPr>
          <p:spPr>
            <a:xfrm>
              <a:off x="1607058" y="5237226"/>
              <a:ext cx="143510" cy="142240"/>
            </a:xfrm>
            <a:custGeom>
              <a:avLst/>
              <a:gdLst/>
              <a:ahLst/>
              <a:cxnLst/>
              <a:rect l="l" t="t" r="r" b="b"/>
              <a:pathLst>
                <a:path w="143510" h="142239">
                  <a:moveTo>
                    <a:pt x="143255" y="0"/>
                  </a:moveTo>
                  <a:lnTo>
                    <a:pt x="0" y="0"/>
                  </a:lnTo>
                  <a:lnTo>
                    <a:pt x="0" y="141732"/>
                  </a:lnTo>
                  <a:lnTo>
                    <a:pt x="143255" y="141732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07058" y="5237226"/>
              <a:ext cx="143510" cy="142240"/>
            </a:xfrm>
            <a:custGeom>
              <a:avLst/>
              <a:gdLst/>
              <a:ahLst/>
              <a:cxnLst/>
              <a:rect l="l" t="t" r="r" b="b"/>
              <a:pathLst>
                <a:path w="143510" h="142239">
                  <a:moveTo>
                    <a:pt x="0" y="141732"/>
                  </a:moveTo>
                  <a:lnTo>
                    <a:pt x="143255" y="141732"/>
                  </a:lnTo>
                  <a:lnTo>
                    <a:pt x="143255" y="0"/>
                  </a:lnTo>
                  <a:lnTo>
                    <a:pt x="0" y="0"/>
                  </a:lnTo>
                  <a:lnTo>
                    <a:pt x="0" y="141732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18972" y="5567171"/>
            <a:ext cx="163195" cy="161925"/>
            <a:chOff x="918972" y="5567171"/>
            <a:chExt cx="163195" cy="161925"/>
          </a:xfrm>
        </p:grpSpPr>
        <p:sp>
          <p:nvSpPr>
            <p:cNvPr id="37" name="object 37"/>
            <p:cNvSpPr/>
            <p:nvPr/>
          </p:nvSpPr>
          <p:spPr>
            <a:xfrm>
              <a:off x="928878" y="5577077"/>
              <a:ext cx="143510" cy="142240"/>
            </a:xfrm>
            <a:custGeom>
              <a:avLst/>
              <a:gdLst/>
              <a:ahLst/>
              <a:cxnLst/>
              <a:rect l="l" t="t" r="r" b="b"/>
              <a:pathLst>
                <a:path w="143509" h="142239">
                  <a:moveTo>
                    <a:pt x="143256" y="0"/>
                  </a:moveTo>
                  <a:lnTo>
                    <a:pt x="0" y="0"/>
                  </a:lnTo>
                  <a:lnTo>
                    <a:pt x="0" y="141732"/>
                  </a:lnTo>
                  <a:lnTo>
                    <a:pt x="143256" y="141732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28878" y="5577077"/>
              <a:ext cx="143510" cy="142240"/>
            </a:xfrm>
            <a:custGeom>
              <a:avLst/>
              <a:gdLst/>
              <a:ahLst/>
              <a:cxnLst/>
              <a:rect l="l" t="t" r="r" b="b"/>
              <a:pathLst>
                <a:path w="143509" h="142239">
                  <a:moveTo>
                    <a:pt x="0" y="141732"/>
                  </a:moveTo>
                  <a:lnTo>
                    <a:pt x="143256" y="141732"/>
                  </a:lnTo>
                  <a:lnTo>
                    <a:pt x="143256" y="0"/>
                  </a:lnTo>
                  <a:lnTo>
                    <a:pt x="0" y="0"/>
                  </a:lnTo>
                  <a:lnTo>
                    <a:pt x="0" y="141732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1597152" y="5567171"/>
            <a:ext cx="163195" cy="161925"/>
            <a:chOff x="1597152" y="5567171"/>
            <a:chExt cx="163195" cy="161925"/>
          </a:xfrm>
        </p:grpSpPr>
        <p:sp>
          <p:nvSpPr>
            <p:cNvPr id="40" name="object 40"/>
            <p:cNvSpPr/>
            <p:nvPr/>
          </p:nvSpPr>
          <p:spPr>
            <a:xfrm>
              <a:off x="1607058" y="5577077"/>
              <a:ext cx="143510" cy="142240"/>
            </a:xfrm>
            <a:custGeom>
              <a:avLst/>
              <a:gdLst/>
              <a:ahLst/>
              <a:cxnLst/>
              <a:rect l="l" t="t" r="r" b="b"/>
              <a:pathLst>
                <a:path w="143510" h="142239">
                  <a:moveTo>
                    <a:pt x="143255" y="0"/>
                  </a:moveTo>
                  <a:lnTo>
                    <a:pt x="0" y="0"/>
                  </a:lnTo>
                  <a:lnTo>
                    <a:pt x="0" y="141732"/>
                  </a:lnTo>
                  <a:lnTo>
                    <a:pt x="143255" y="141732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07058" y="5577077"/>
              <a:ext cx="143510" cy="142240"/>
            </a:xfrm>
            <a:custGeom>
              <a:avLst/>
              <a:gdLst/>
              <a:ahLst/>
              <a:cxnLst/>
              <a:rect l="l" t="t" r="r" b="b"/>
              <a:pathLst>
                <a:path w="143510" h="142239">
                  <a:moveTo>
                    <a:pt x="0" y="141732"/>
                  </a:moveTo>
                  <a:lnTo>
                    <a:pt x="143255" y="141732"/>
                  </a:lnTo>
                  <a:lnTo>
                    <a:pt x="143255" y="0"/>
                  </a:lnTo>
                  <a:lnTo>
                    <a:pt x="0" y="0"/>
                  </a:lnTo>
                  <a:lnTo>
                    <a:pt x="0" y="141732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918972" y="5227320"/>
            <a:ext cx="163195" cy="161925"/>
            <a:chOff x="918972" y="5227320"/>
            <a:chExt cx="163195" cy="161925"/>
          </a:xfrm>
        </p:grpSpPr>
        <p:sp>
          <p:nvSpPr>
            <p:cNvPr id="43" name="object 43"/>
            <p:cNvSpPr/>
            <p:nvPr/>
          </p:nvSpPr>
          <p:spPr>
            <a:xfrm>
              <a:off x="928878" y="5237226"/>
              <a:ext cx="143510" cy="142240"/>
            </a:xfrm>
            <a:custGeom>
              <a:avLst/>
              <a:gdLst/>
              <a:ahLst/>
              <a:cxnLst/>
              <a:rect l="l" t="t" r="r" b="b"/>
              <a:pathLst>
                <a:path w="143509" h="142239">
                  <a:moveTo>
                    <a:pt x="143256" y="0"/>
                  </a:moveTo>
                  <a:lnTo>
                    <a:pt x="0" y="0"/>
                  </a:lnTo>
                  <a:lnTo>
                    <a:pt x="0" y="141732"/>
                  </a:lnTo>
                  <a:lnTo>
                    <a:pt x="143256" y="141732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28878" y="5237226"/>
              <a:ext cx="143510" cy="142240"/>
            </a:xfrm>
            <a:custGeom>
              <a:avLst/>
              <a:gdLst/>
              <a:ahLst/>
              <a:cxnLst/>
              <a:rect l="l" t="t" r="r" b="b"/>
              <a:pathLst>
                <a:path w="143509" h="142239">
                  <a:moveTo>
                    <a:pt x="0" y="141732"/>
                  </a:moveTo>
                  <a:lnTo>
                    <a:pt x="143256" y="141732"/>
                  </a:lnTo>
                  <a:lnTo>
                    <a:pt x="143256" y="0"/>
                  </a:lnTo>
                  <a:lnTo>
                    <a:pt x="0" y="0"/>
                  </a:lnTo>
                  <a:lnTo>
                    <a:pt x="0" y="141732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240536" y="5567171"/>
            <a:ext cx="163195" cy="161925"/>
            <a:chOff x="1240536" y="5567171"/>
            <a:chExt cx="163195" cy="161925"/>
          </a:xfrm>
        </p:grpSpPr>
        <p:sp>
          <p:nvSpPr>
            <p:cNvPr id="46" name="object 46"/>
            <p:cNvSpPr/>
            <p:nvPr/>
          </p:nvSpPr>
          <p:spPr>
            <a:xfrm>
              <a:off x="1250442" y="5577077"/>
              <a:ext cx="143510" cy="142240"/>
            </a:xfrm>
            <a:custGeom>
              <a:avLst/>
              <a:gdLst/>
              <a:ahLst/>
              <a:cxnLst/>
              <a:rect l="l" t="t" r="r" b="b"/>
              <a:pathLst>
                <a:path w="143509" h="142239">
                  <a:moveTo>
                    <a:pt x="143256" y="0"/>
                  </a:moveTo>
                  <a:lnTo>
                    <a:pt x="0" y="0"/>
                  </a:lnTo>
                  <a:lnTo>
                    <a:pt x="0" y="141732"/>
                  </a:lnTo>
                  <a:lnTo>
                    <a:pt x="143256" y="141732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250442" y="5577077"/>
              <a:ext cx="143510" cy="142240"/>
            </a:xfrm>
            <a:custGeom>
              <a:avLst/>
              <a:gdLst/>
              <a:ahLst/>
              <a:cxnLst/>
              <a:rect l="l" t="t" r="r" b="b"/>
              <a:pathLst>
                <a:path w="143509" h="142239">
                  <a:moveTo>
                    <a:pt x="0" y="141732"/>
                  </a:moveTo>
                  <a:lnTo>
                    <a:pt x="143256" y="141732"/>
                  </a:lnTo>
                  <a:lnTo>
                    <a:pt x="143256" y="0"/>
                  </a:lnTo>
                  <a:lnTo>
                    <a:pt x="0" y="0"/>
                  </a:lnTo>
                  <a:lnTo>
                    <a:pt x="0" y="141732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/>
          <p:nvPr/>
        </p:nvSpPr>
        <p:spPr>
          <a:xfrm>
            <a:off x="5430773" y="5470397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0" y="0"/>
                </a:moveTo>
                <a:lnTo>
                  <a:pt x="357124" y="357187"/>
                </a:lnTo>
              </a:path>
              <a:path w="357504" h="357504">
                <a:moveTo>
                  <a:pt x="357124" y="0"/>
                </a:moveTo>
                <a:lnTo>
                  <a:pt x="0" y="35718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9" name="object 49"/>
          <p:cNvGrpSpPr/>
          <p:nvPr/>
        </p:nvGrpSpPr>
        <p:grpSpPr>
          <a:xfrm>
            <a:off x="5849111" y="5532120"/>
            <a:ext cx="233679" cy="233679"/>
            <a:chOff x="5849111" y="5532120"/>
            <a:chExt cx="233679" cy="233679"/>
          </a:xfrm>
        </p:grpSpPr>
        <p:sp>
          <p:nvSpPr>
            <p:cNvPr id="50" name="object 50"/>
            <p:cNvSpPr/>
            <p:nvPr/>
          </p:nvSpPr>
          <p:spPr>
            <a:xfrm>
              <a:off x="5859017" y="5542026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213360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213360" y="213360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859017" y="5542026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213360"/>
                  </a:moveTo>
                  <a:lnTo>
                    <a:pt x="213360" y="213360"/>
                  </a:lnTo>
                  <a:lnTo>
                    <a:pt x="213360" y="0"/>
                  </a:lnTo>
                  <a:lnTo>
                    <a:pt x="0" y="0"/>
                  </a:lnTo>
                  <a:lnTo>
                    <a:pt x="0" y="21336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5062728" y="5532120"/>
            <a:ext cx="234950" cy="233679"/>
            <a:chOff x="5062728" y="5532120"/>
            <a:chExt cx="234950" cy="233679"/>
          </a:xfrm>
        </p:grpSpPr>
        <p:sp>
          <p:nvSpPr>
            <p:cNvPr id="53" name="object 53"/>
            <p:cNvSpPr/>
            <p:nvPr/>
          </p:nvSpPr>
          <p:spPr>
            <a:xfrm>
              <a:off x="5072634" y="5542026"/>
              <a:ext cx="215265" cy="213360"/>
            </a:xfrm>
            <a:custGeom>
              <a:avLst/>
              <a:gdLst/>
              <a:ahLst/>
              <a:cxnLst/>
              <a:rect l="l" t="t" r="r" b="b"/>
              <a:pathLst>
                <a:path w="215264" h="213360">
                  <a:moveTo>
                    <a:pt x="214884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214884" y="213360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072634" y="5542026"/>
              <a:ext cx="215265" cy="213360"/>
            </a:xfrm>
            <a:custGeom>
              <a:avLst/>
              <a:gdLst/>
              <a:ahLst/>
              <a:cxnLst/>
              <a:rect l="l" t="t" r="r" b="b"/>
              <a:pathLst>
                <a:path w="215264" h="213360">
                  <a:moveTo>
                    <a:pt x="0" y="213360"/>
                  </a:moveTo>
                  <a:lnTo>
                    <a:pt x="214884" y="213360"/>
                  </a:lnTo>
                  <a:lnTo>
                    <a:pt x="214884" y="0"/>
                  </a:lnTo>
                  <a:lnTo>
                    <a:pt x="0" y="0"/>
                  </a:lnTo>
                  <a:lnTo>
                    <a:pt x="0" y="21336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/>
          <p:nvPr/>
        </p:nvSpPr>
        <p:spPr>
          <a:xfrm>
            <a:off x="5500878" y="4255770"/>
            <a:ext cx="3429000" cy="1071880"/>
          </a:xfrm>
          <a:custGeom>
            <a:avLst/>
            <a:gdLst/>
            <a:ahLst/>
            <a:cxnLst/>
            <a:rect l="l" t="t" r="r" b="b"/>
            <a:pathLst>
              <a:path w="3429000" h="1071879">
                <a:moveTo>
                  <a:pt x="0" y="535685"/>
                </a:moveTo>
                <a:lnTo>
                  <a:pt x="5683" y="491743"/>
                </a:lnTo>
                <a:lnTo>
                  <a:pt x="22439" y="448780"/>
                </a:lnTo>
                <a:lnTo>
                  <a:pt x="49826" y="406935"/>
                </a:lnTo>
                <a:lnTo>
                  <a:pt x="87404" y="366345"/>
                </a:lnTo>
                <a:lnTo>
                  <a:pt x="134731" y="327148"/>
                </a:lnTo>
                <a:lnTo>
                  <a:pt x="191365" y="289481"/>
                </a:lnTo>
                <a:lnTo>
                  <a:pt x="256866" y="253483"/>
                </a:lnTo>
                <a:lnTo>
                  <a:pt x="292804" y="236153"/>
                </a:lnTo>
                <a:lnTo>
                  <a:pt x="330793" y="219291"/>
                </a:lnTo>
                <a:lnTo>
                  <a:pt x="370778" y="202915"/>
                </a:lnTo>
                <a:lnTo>
                  <a:pt x="412704" y="187043"/>
                </a:lnTo>
                <a:lnTo>
                  <a:pt x="456515" y="171691"/>
                </a:lnTo>
                <a:lnTo>
                  <a:pt x="502158" y="156876"/>
                </a:lnTo>
                <a:lnTo>
                  <a:pt x="549575" y="142617"/>
                </a:lnTo>
                <a:lnTo>
                  <a:pt x="598713" y="128929"/>
                </a:lnTo>
                <a:lnTo>
                  <a:pt x="649516" y="115831"/>
                </a:lnTo>
                <a:lnTo>
                  <a:pt x="701930" y="103339"/>
                </a:lnTo>
                <a:lnTo>
                  <a:pt x="755898" y="91471"/>
                </a:lnTo>
                <a:lnTo>
                  <a:pt x="811365" y="80244"/>
                </a:lnTo>
                <a:lnTo>
                  <a:pt x="868278" y="69674"/>
                </a:lnTo>
                <a:lnTo>
                  <a:pt x="926579" y="59781"/>
                </a:lnTo>
                <a:lnTo>
                  <a:pt x="986215" y="50580"/>
                </a:lnTo>
                <a:lnTo>
                  <a:pt x="1047130" y="42088"/>
                </a:lnTo>
                <a:lnTo>
                  <a:pt x="1109269" y="34324"/>
                </a:lnTo>
                <a:lnTo>
                  <a:pt x="1172577" y="27303"/>
                </a:lnTo>
                <a:lnTo>
                  <a:pt x="1236999" y="21045"/>
                </a:lnTo>
                <a:lnTo>
                  <a:pt x="1302479" y="15565"/>
                </a:lnTo>
                <a:lnTo>
                  <a:pt x="1368962" y="10880"/>
                </a:lnTo>
                <a:lnTo>
                  <a:pt x="1436394" y="7009"/>
                </a:lnTo>
                <a:lnTo>
                  <a:pt x="1504719" y="3968"/>
                </a:lnTo>
                <a:lnTo>
                  <a:pt x="1573881" y="1775"/>
                </a:lnTo>
                <a:lnTo>
                  <a:pt x="1643827" y="446"/>
                </a:lnTo>
                <a:lnTo>
                  <a:pt x="1714500" y="0"/>
                </a:lnTo>
                <a:lnTo>
                  <a:pt x="1785172" y="446"/>
                </a:lnTo>
                <a:lnTo>
                  <a:pt x="1855118" y="1775"/>
                </a:lnTo>
                <a:lnTo>
                  <a:pt x="1924280" y="3968"/>
                </a:lnTo>
                <a:lnTo>
                  <a:pt x="1992605" y="7009"/>
                </a:lnTo>
                <a:lnTo>
                  <a:pt x="2060037" y="10880"/>
                </a:lnTo>
                <a:lnTo>
                  <a:pt x="2126520" y="15565"/>
                </a:lnTo>
                <a:lnTo>
                  <a:pt x="2192000" y="21045"/>
                </a:lnTo>
                <a:lnTo>
                  <a:pt x="2256422" y="27303"/>
                </a:lnTo>
                <a:lnTo>
                  <a:pt x="2319730" y="34324"/>
                </a:lnTo>
                <a:lnTo>
                  <a:pt x="2381869" y="42088"/>
                </a:lnTo>
                <a:lnTo>
                  <a:pt x="2442784" y="50580"/>
                </a:lnTo>
                <a:lnTo>
                  <a:pt x="2502420" y="59781"/>
                </a:lnTo>
                <a:lnTo>
                  <a:pt x="2560721" y="69674"/>
                </a:lnTo>
                <a:lnTo>
                  <a:pt x="2617634" y="80244"/>
                </a:lnTo>
                <a:lnTo>
                  <a:pt x="2673101" y="91471"/>
                </a:lnTo>
                <a:lnTo>
                  <a:pt x="2727069" y="103339"/>
                </a:lnTo>
                <a:lnTo>
                  <a:pt x="2779483" y="115831"/>
                </a:lnTo>
                <a:lnTo>
                  <a:pt x="2830286" y="128929"/>
                </a:lnTo>
                <a:lnTo>
                  <a:pt x="2879424" y="142617"/>
                </a:lnTo>
                <a:lnTo>
                  <a:pt x="2926841" y="156876"/>
                </a:lnTo>
                <a:lnTo>
                  <a:pt x="2972484" y="171691"/>
                </a:lnTo>
                <a:lnTo>
                  <a:pt x="3016295" y="187043"/>
                </a:lnTo>
                <a:lnTo>
                  <a:pt x="3058221" y="202915"/>
                </a:lnTo>
                <a:lnTo>
                  <a:pt x="3098206" y="219291"/>
                </a:lnTo>
                <a:lnTo>
                  <a:pt x="3136195" y="236153"/>
                </a:lnTo>
                <a:lnTo>
                  <a:pt x="3172133" y="253483"/>
                </a:lnTo>
                <a:lnTo>
                  <a:pt x="3205964" y="271265"/>
                </a:lnTo>
                <a:lnTo>
                  <a:pt x="3267087" y="308114"/>
                </a:lnTo>
                <a:lnTo>
                  <a:pt x="3319123" y="346563"/>
                </a:lnTo>
                <a:lnTo>
                  <a:pt x="3361630" y="386474"/>
                </a:lnTo>
                <a:lnTo>
                  <a:pt x="3394168" y="427709"/>
                </a:lnTo>
                <a:lnTo>
                  <a:pt x="3416295" y="470130"/>
                </a:lnTo>
                <a:lnTo>
                  <a:pt x="3427569" y="513600"/>
                </a:lnTo>
                <a:lnTo>
                  <a:pt x="3429000" y="535685"/>
                </a:lnTo>
                <a:lnTo>
                  <a:pt x="3427569" y="557771"/>
                </a:lnTo>
                <a:lnTo>
                  <a:pt x="3416295" y="601241"/>
                </a:lnTo>
                <a:lnTo>
                  <a:pt x="3394168" y="643662"/>
                </a:lnTo>
                <a:lnTo>
                  <a:pt x="3361630" y="684897"/>
                </a:lnTo>
                <a:lnTo>
                  <a:pt x="3319123" y="724808"/>
                </a:lnTo>
                <a:lnTo>
                  <a:pt x="3267087" y="763257"/>
                </a:lnTo>
                <a:lnTo>
                  <a:pt x="3205964" y="800106"/>
                </a:lnTo>
                <a:lnTo>
                  <a:pt x="3172133" y="817888"/>
                </a:lnTo>
                <a:lnTo>
                  <a:pt x="3136195" y="835218"/>
                </a:lnTo>
                <a:lnTo>
                  <a:pt x="3098206" y="852080"/>
                </a:lnTo>
                <a:lnTo>
                  <a:pt x="3058221" y="868456"/>
                </a:lnTo>
                <a:lnTo>
                  <a:pt x="3016295" y="884328"/>
                </a:lnTo>
                <a:lnTo>
                  <a:pt x="2972484" y="899680"/>
                </a:lnTo>
                <a:lnTo>
                  <a:pt x="2926841" y="914495"/>
                </a:lnTo>
                <a:lnTo>
                  <a:pt x="2879424" y="928754"/>
                </a:lnTo>
                <a:lnTo>
                  <a:pt x="2830286" y="942442"/>
                </a:lnTo>
                <a:lnTo>
                  <a:pt x="2779483" y="955540"/>
                </a:lnTo>
                <a:lnTo>
                  <a:pt x="2727069" y="968032"/>
                </a:lnTo>
                <a:lnTo>
                  <a:pt x="2673101" y="979900"/>
                </a:lnTo>
                <a:lnTo>
                  <a:pt x="2617634" y="991127"/>
                </a:lnTo>
                <a:lnTo>
                  <a:pt x="2560721" y="1001697"/>
                </a:lnTo>
                <a:lnTo>
                  <a:pt x="2502420" y="1011590"/>
                </a:lnTo>
                <a:lnTo>
                  <a:pt x="2442784" y="1020791"/>
                </a:lnTo>
                <a:lnTo>
                  <a:pt x="2381869" y="1029283"/>
                </a:lnTo>
                <a:lnTo>
                  <a:pt x="2319730" y="1037047"/>
                </a:lnTo>
                <a:lnTo>
                  <a:pt x="2256422" y="1044068"/>
                </a:lnTo>
                <a:lnTo>
                  <a:pt x="2192000" y="1050326"/>
                </a:lnTo>
                <a:lnTo>
                  <a:pt x="2126520" y="1055806"/>
                </a:lnTo>
                <a:lnTo>
                  <a:pt x="2060037" y="1060491"/>
                </a:lnTo>
                <a:lnTo>
                  <a:pt x="1992605" y="1064362"/>
                </a:lnTo>
                <a:lnTo>
                  <a:pt x="1924280" y="1067403"/>
                </a:lnTo>
                <a:lnTo>
                  <a:pt x="1855118" y="1069596"/>
                </a:lnTo>
                <a:lnTo>
                  <a:pt x="1785172" y="1070925"/>
                </a:lnTo>
                <a:lnTo>
                  <a:pt x="1714500" y="1071371"/>
                </a:lnTo>
                <a:lnTo>
                  <a:pt x="1643827" y="1070925"/>
                </a:lnTo>
                <a:lnTo>
                  <a:pt x="1573881" y="1069596"/>
                </a:lnTo>
                <a:lnTo>
                  <a:pt x="1504719" y="1067403"/>
                </a:lnTo>
                <a:lnTo>
                  <a:pt x="1436394" y="1064362"/>
                </a:lnTo>
                <a:lnTo>
                  <a:pt x="1368962" y="1060491"/>
                </a:lnTo>
                <a:lnTo>
                  <a:pt x="1302479" y="1055806"/>
                </a:lnTo>
                <a:lnTo>
                  <a:pt x="1236999" y="1050326"/>
                </a:lnTo>
                <a:lnTo>
                  <a:pt x="1172577" y="1044068"/>
                </a:lnTo>
                <a:lnTo>
                  <a:pt x="1109269" y="1037047"/>
                </a:lnTo>
                <a:lnTo>
                  <a:pt x="1047130" y="1029283"/>
                </a:lnTo>
                <a:lnTo>
                  <a:pt x="986215" y="1020791"/>
                </a:lnTo>
                <a:lnTo>
                  <a:pt x="926579" y="1011590"/>
                </a:lnTo>
                <a:lnTo>
                  <a:pt x="868278" y="1001697"/>
                </a:lnTo>
                <a:lnTo>
                  <a:pt x="811365" y="991127"/>
                </a:lnTo>
                <a:lnTo>
                  <a:pt x="755898" y="979900"/>
                </a:lnTo>
                <a:lnTo>
                  <a:pt x="701930" y="968032"/>
                </a:lnTo>
                <a:lnTo>
                  <a:pt x="649516" y="955540"/>
                </a:lnTo>
                <a:lnTo>
                  <a:pt x="598713" y="942442"/>
                </a:lnTo>
                <a:lnTo>
                  <a:pt x="549575" y="928754"/>
                </a:lnTo>
                <a:lnTo>
                  <a:pt x="502157" y="914495"/>
                </a:lnTo>
                <a:lnTo>
                  <a:pt x="456515" y="899680"/>
                </a:lnTo>
                <a:lnTo>
                  <a:pt x="412704" y="884328"/>
                </a:lnTo>
                <a:lnTo>
                  <a:pt x="370778" y="868456"/>
                </a:lnTo>
                <a:lnTo>
                  <a:pt x="330793" y="852080"/>
                </a:lnTo>
                <a:lnTo>
                  <a:pt x="292804" y="835218"/>
                </a:lnTo>
                <a:lnTo>
                  <a:pt x="256866" y="817888"/>
                </a:lnTo>
                <a:lnTo>
                  <a:pt x="223035" y="800106"/>
                </a:lnTo>
                <a:lnTo>
                  <a:pt x="161912" y="763257"/>
                </a:lnTo>
                <a:lnTo>
                  <a:pt x="109876" y="724808"/>
                </a:lnTo>
                <a:lnTo>
                  <a:pt x="67369" y="684897"/>
                </a:lnTo>
                <a:lnTo>
                  <a:pt x="34831" y="643662"/>
                </a:lnTo>
                <a:lnTo>
                  <a:pt x="12704" y="601241"/>
                </a:lnTo>
                <a:lnTo>
                  <a:pt x="1430" y="557771"/>
                </a:lnTo>
                <a:lnTo>
                  <a:pt x="0" y="535685"/>
                </a:lnTo>
                <a:close/>
              </a:path>
            </a:pathLst>
          </a:custGeom>
          <a:ln w="19812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91387" y="1421800"/>
            <a:ext cx="7633334" cy="378206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800" spc="-470" dirty="0">
                <a:latin typeface="Microsoft Sans Serif"/>
                <a:cs typeface="Microsoft Sans Serif"/>
              </a:rPr>
              <a:t>E</a:t>
            </a:r>
            <a:r>
              <a:rPr sz="2800" spc="-415" dirty="0">
                <a:latin typeface="Microsoft Sans Serif"/>
                <a:cs typeface="Microsoft Sans Serif"/>
              </a:rPr>
              <a:t>v</a:t>
            </a:r>
            <a:r>
              <a:rPr sz="2800" spc="-100" dirty="0">
                <a:latin typeface="Microsoft Sans Serif"/>
                <a:cs typeface="Microsoft Sans Serif"/>
              </a:rPr>
              <a:t>e</a:t>
            </a:r>
            <a:r>
              <a:rPr sz="2800" spc="-55" dirty="0">
                <a:latin typeface="Microsoft Sans Serif"/>
                <a:cs typeface="Microsoft Sans Serif"/>
              </a:rPr>
              <a:t>r</a:t>
            </a:r>
            <a:r>
              <a:rPr sz="2800" spc="-5" dirty="0">
                <a:latin typeface="Microsoft Sans Serif"/>
                <a:cs typeface="Microsoft Sans Serif"/>
              </a:rPr>
              <a:t>y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O</a:t>
            </a:r>
            <a:r>
              <a:rPr sz="2800" spc="-10" dirty="0">
                <a:latin typeface="Microsoft Sans Serif"/>
                <a:cs typeface="Microsoft Sans Serif"/>
              </a:rPr>
              <a:t>p</a:t>
            </a:r>
            <a:r>
              <a:rPr sz="2800" spc="-100" dirty="0">
                <a:latin typeface="Microsoft Sans Serif"/>
                <a:cs typeface="Microsoft Sans Serif"/>
              </a:rPr>
              <a:t>e</a:t>
            </a:r>
            <a:r>
              <a:rPr sz="2800" spc="-75" dirty="0">
                <a:latin typeface="Microsoft Sans Serif"/>
                <a:cs typeface="Microsoft Sans Serif"/>
              </a:rPr>
              <a:t>r</a:t>
            </a:r>
            <a:r>
              <a:rPr sz="2800" spc="-50" dirty="0">
                <a:latin typeface="Microsoft Sans Serif"/>
                <a:cs typeface="Microsoft Sans Serif"/>
              </a:rPr>
              <a:t>ati</a:t>
            </a:r>
            <a:r>
              <a:rPr sz="2800" spc="-70" dirty="0">
                <a:latin typeface="Microsoft Sans Serif"/>
                <a:cs typeface="Microsoft Sans Serif"/>
              </a:rPr>
              <a:t>o</a:t>
            </a:r>
            <a:r>
              <a:rPr sz="2800" spc="-335" dirty="0">
                <a:latin typeface="Microsoft Sans Serif"/>
                <a:cs typeface="Microsoft Sans Serif"/>
              </a:rPr>
              <a:t>n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h</a:t>
            </a:r>
            <a:r>
              <a:rPr sz="2800" spc="-170" dirty="0">
                <a:latin typeface="Microsoft Sans Serif"/>
                <a:cs typeface="Microsoft Sans Serif"/>
              </a:rPr>
              <a:t>a</a:t>
            </a:r>
            <a:r>
              <a:rPr sz="2800" spc="-470" dirty="0">
                <a:latin typeface="Microsoft Sans Serif"/>
                <a:cs typeface="Microsoft Sans Serif"/>
              </a:rPr>
              <a:t>s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0" dirty="0">
                <a:latin typeface="Microsoft Sans Serif"/>
                <a:cs typeface="Microsoft Sans Serif"/>
              </a:rPr>
              <a:t>t</a:t>
            </a:r>
            <a:r>
              <a:rPr sz="2800" spc="-200" dirty="0">
                <a:latin typeface="Microsoft Sans Serif"/>
                <a:cs typeface="Microsoft Sans Serif"/>
              </a:rPr>
              <a:t>w</a:t>
            </a:r>
            <a:r>
              <a:rPr sz="2800" spc="-160" dirty="0">
                <a:latin typeface="Microsoft Sans Serif"/>
                <a:cs typeface="Microsoft Sans Serif"/>
              </a:rPr>
              <a:t>o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00" dirty="0">
                <a:latin typeface="Microsoft Sans Serif"/>
                <a:cs typeface="Microsoft Sans Serif"/>
              </a:rPr>
              <a:t>el</a:t>
            </a:r>
            <a:r>
              <a:rPr sz="2800" spc="-135" dirty="0">
                <a:latin typeface="Microsoft Sans Serif"/>
                <a:cs typeface="Microsoft Sans Serif"/>
              </a:rPr>
              <a:t>e</a:t>
            </a:r>
            <a:r>
              <a:rPr sz="2800" spc="-295" dirty="0">
                <a:latin typeface="Microsoft Sans Serif"/>
                <a:cs typeface="Microsoft Sans Serif"/>
              </a:rPr>
              <a:t>ment</a:t>
            </a:r>
            <a:r>
              <a:rPr sz="2800" spc="-285" dirty="0">
                <a:latin typeface="Microsoft Sans Serif"/>
                <a:cs typeface="Microsoft Sans Serif"/>
              </a:rPr>
              <a:t>s</a:t>
            </a:r>
            <a:r>
              <a:rPr sz="2800" spc="-165" dirty="0"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 marL="1122045" indent="-515620">
              <a:lnSpc>
                <a:spcPct val="100000"/>
              </a:lnSpc>
              <a:spcBef>
                <a:spcPts val="1165"/>
              </a:spcBef>
              <a:buClr>
                <a:srgbClr val="005DA1"/>
              </a:buClr>
              <a:buAutoNum type="arabicPeriod"/>
              <a:tabLst>
                <a:tab pos="1122045" algn="l"/>
                <a:tab pos="1122680" algn="l"/>
              </a:tabLst>
            </a:pPr>
            <a:r>
              <a:rPr sz="2800" spc="-195" dirty="0">
                <a:latin typeface="Microsoft Sans Serif"/>
                <a:cs typeface="Microsoft Sans Serif"/>
              </a:rPr>
              <a:t>Inpu</a:t>
            </a:r>
            <a:r>
              <a:rPr sz="2800" spc="-110" dirty="0">
                <a:latin typeface="Microsoft Sans Serif"/>
                <a:cs typeface="Microsoft Sans Serif"/>
              </a:rPr>
              <a:t>t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Ima</a:t>
            </a:r>
            <a:r>
              <a:rPr sz="2800" spc="-229" dirty="0">
                <a:latin typeface="Microsoft Sans Serif"/>
                <a:cs typeface="Microsoft Sans Serif"/>
              </a:rPr>
              <a:t>g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endParaRPr sz="2800">
              <a:latin typeface="Microsoft Sans Serif"/>
              <a:cs typeface="Microsoft Sans Serif"/>
            </a:endParaRPr>
          </a:p>
          <a:p>
            <a:pPr marL="1122045" indent="-515620">
              <a:lnSpc>
                <a:spcPct val="100000"/>
              </a:lnSpc>
              <a:spcBef>
                <a:spcPts val="1165"/>
              </a:spcBef>
              <a:buClr>
                <a:srgbClr val="005DA1"/>
              </a:buClr>
              <a:buAutoNum type="arabicPeriod"/>
              <a:tabLst>
                <a:tab pos="1122045" algn="l"/>
                <a:tab pos="1122680" algn="l"/>
              </a:tabLst>
            </a:pPr>
            <a:r>
              <a:rPr sz="2800" spc="-165" dirty="0">
                <a:latin typeface="Microsoft Sans Serif"/>
                <a:cs typeface="Microsoft Sans Serif"/>
              </a:rPr>
              <a:t>Structuring</a:t>
            </a:r>
            <a:r>
              <a:rPr sz="2800" spc="-5" dirty="0">
                <a:latin typeface="Microsoft Sans Serif"/>
                <a:cs typeface="Microsoft Sans Serif"/>
              </a:rPr>
              <a:t> </a:t>
            </a:r>
            <a:r>
              <a:rPr sz="2800" spc="-195" dirty="0">
                <a:latin typeface="Microsoft Sans Serif"/>
                <a:cs typeface="Microsoft Sans Serif"/>
              </a:rPr>
              <a:t>element</a:t>
            </a:r>
            <a:endParaRPr sz="2800">
              <a:latin typeface="Microsoft Sans Serif"/>
              <a:cs typeface="Microsoft Sans Serif"/>
            </a:endParaRPr>
          </a:p>
          <a:p>
            <a:pPr marL="278130" marR="100965" indent="-266065">
              <a:lnSpc>
                <a:spcPts val="3030"/>
              </a:lnSpc>
              <a:spcBef>
                <a:spcPts val="1540"/>
              </a:spcBef>
            </a:pPr>
            <a:r>
              <a:rPr sz="2800" spc="-325" dirty="0">
                <a:latin typeface="Microsoft Sans Serif"/>
                <a:cs typeface="Microsoft Sans Serif"/>
              </a:rPr>
              <a:t>The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10" dirty="0">
                <a:latin typeface="Microsoft Sans Serif"/>
                <a:cs typeface="Microsoft Sans Serif"/>
              </a:rPr>
              <a:t>results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of</a:t>
            </a:r>
            <a:r>
              <a:rPr sz="2800" spc="120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0" dirty="0">
                <a:latin typeface="Microsoft Sans Serif"/>
                <a:cs typeface="Microsoft Sans Serif"/>
              </a:rPr>
              <a:t>operation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latin typeface="Microsoft Sans Serif"/>
                <a:cs typeface="Microsoft Sans Serif"/>
              </a:rPr>
              <a:t>mainly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65" dirty="0">
                <a:latin typeface="Microsoft Sans Serif"/>
                <a:cs typeface="Microsoft Sans Serif"/>
              </a:rPr>
              <a:t>depends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10" dirty="0">
                <a:latin typeface="Microsoft Sans Serif"/>
                <a:cs typeface="Microsoft Sans Serif"/>
              </a:rPr>
              <a:t>upon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 </a:t>
            </a:r>
            <a:r>
              <a:rPr sz="2800" spc="-725" dirty="0">
                <a:latin typeface="Microsoft Sans Serif"/>
                <a:cs typeface="Microsoft Sans Serif"/>
              </a:rPr>
              <a:t> </a:t>
            </a:r>
            <a:r>
              <a:rPr sz="2800" spc="-165" dirty="0">
                <a:latin typeface="Microsoft Sans Serif"/>
                <a:cs typeface="Microsoft Sans Serif"/>
              </a:rPr>
              <a:t>structuring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90" dirty="0">
                <a:latin typeface="Microsoft Sans Serif"/>
                <a:cs typeface="Microsoft Sans Serif"/>
              </a:rPr>
              <a:t>element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65" dirty="0">
                <a:latin typeface="Microsoft Sans Serif"/>
                <a:cs typeface="Microsoft Sans Serif"/>
              </a:rPr>
              <a:t>chosen.</a:t>
            </a:r>
            <a:endParaRPr sz="2800">
              <a:latin typeface="Microsoft Sans Serif"/>
              <a:cs typeface="Microsoft Sans Serif"/>
            </a:endParaRPr>
          </a:p>
          <a:p>
            <a:pPr marL="5427980" marR="5080" algn="ctr">
              <a:lnSpc>
                <a:spcPct val="100000"/>
              </a:lnSpc>
              <a:spcBef>
                <a:spcPts val="1914"/>
              </a:spcBef>
            </a:pPr>
            <a:r>
              <a:rPr sz="1800" b="1" spc="-95" dirty="0">
                <a:latin typeface="Arial"/>
                <a:cs typeface="Arial"/>
              </a:rPr>
              <a:t>Origi</a:t>
            </a:r>
            <a:r>
              <a:rPr sz="1800" b="1" spc="-120" dirty="0">
                <a:latin typeface="Arial"/>
                <a:cs typeface="Arial"/>
              </a:rPr>
              <a:t>n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35" dirty="0">
                <a:latin typeface="Arial"/>
                <a:cs typeface="Arial"/>
              </a:rPr>
              <a:t>is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45" dirty="0">
                <a:latin typeface="Arial"/>
                <a:cs typeface="Arial"/>
              </a:rPr>
              <a:t>n</a:t>
            </a:r>
            <a:r>
              <a:rPr sz="1800" b="1" spc="-140" dirty="0">
                <a:latin typeface="Arial"/>
                <a:cs typeface="Arial"/>
              </a:rPr>
              <a:t>o</a:t>
            </a:r>
            <a:r>
              <a:rPr sz="1800" b="1" spc="-135" dirty="0">
                <a:latin typeface="Arial"/>
                <a:cs typeface="Arial"/>
              </a:rPr>
              <a:t>t</a:t>
            </a:r>
            <a:r>
              <a:rPr sz="1800" b="1" spc="-55" dirty="0">
                <a:latin typeface="Arial"/>
                <a:cs typeface="Arial"/>
              </a:rPr>
              <a:t> a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70" dirty="0">
                <a:latin typeface="Arial"/>
                <a:cs typeface="Arial"/>
              </a:rPr>
              <a:t>mem</a:t>
            </a:r>
            <a:r>
              <a:rPr sz="1800" b="1" spc="-130" dirty="0">
                <a:latin typeface="Arial"/>
                <a:cs typeface="Arial"/>
              </a:rPr>
              <a:t>b</a:t>
            </a:r>
            <a:r>
              <a:rPr sz="1800" b="1" spc="-110" dirty="0">
                <a:latin typeface="Arial"/>
                <a:cs typeface="Arial"/>
              </a:rPr>
              <a:t>er  </a:t>
            </a:r>
            <a:r>
              <a:rPr sz="1800" b="1" spc="-90" dirty="0">
                <a:latin typeface="Arial"/>
                <a:cs typeface="Arial"/>
              </a:rPr>
              <a:t>of</a:t>
            </a:r>
            <a:r>
              <a:rPr sz="1800" b="1" spc="85" dirty="0">
                <a:latin typeface="Arial"/>
                <a:cs typeface="Arial"/>
              </a:rPr>
              <a:t> </a:t>
            </a:r>
            <a:r>
              <a:rPr sz="1800" b="1" spc="-140" dirty="0">
                <a:latin typeface="Arial"/>
                <a:cs typeface="Arial"/>
              </a:rPr>
              <a:t>the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70" dirty="0">
                <a:latin typeface="Arial"/>
                <a:cs typeface="Arial"/>
              </a:rPr>
              <a:t>structu</a:t>
            </a:r>
            <a:r>
              <a:rPr sz="1800" b="1" spc="-145" dirty="0">
                <a:latin typeface="Arial"/>
                <a:cs typeface="Arial"/>
              </a:rPr>
              <a:t>r</a:t>
            </a:r>
            <a:r>
              <a:rPr sz="1800" b="1" spc="-55" dirty="0">
                <a:latin typeface="Arial"/>
                <a:cs typeface="Arial"/>
              </a:rPr>
              <a:t>i</a:t>
            </a:r>
            <a:r>
              <a:rPr sz="1800" b="1" spc="-135" dirty="0">
                <a:latin typeface="Arial"/>
                <a:cs typeface="Arial"/>
              </a:rPr>
              <a:t>n</a:t>
            </a:r>
            <a:r>
              <a:rPr sz="1800" b="1" spc="-95" dirty="0">
                <a:latin typeface="Arial"/>
                <a:cs typeface="Arial"/>
              </a:rPr>
              <a:t>g  </a:t>
            </a:r>
            <a:r>
              <a:rPr sz="1800" b="1" spc="-130" dirty="0">
                <a:latin typeface="Arial"/>
                <a:cs typeface="Arial"/>
              </a:rPr>
              <a:t>element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715761" y="4816475"/>
            <a:ext cx="652780" cy="582295"/>
          </a:xfrm>
          <a:custGeom>
            <a:avLst/>
            <a:gdLst/>
            <a:ahLst/>
            <a:cxnLst/>
            <a:rect l="l" t="t" r="r" b="b"/>
            <a:pathLst>
              <a:path w="652779" h="582295">
                <a:moveTo>
                  <a:pt x="49529" y="451358"/>
                </a:moveTo>
                <a:lnTo>
                  <a:pt x="41401" y="455549"/>
                </a:lnTo>
                <a:lnTo>
                  <a:pt x="38988" y="463169"/>
                </a:lnTo>
                <a:lnTo>
                  <a:pt x="0" y="582294"/>
                </a:lnTo>
                <a:lnTo>
                  <a:pt x="41189" y="574040"/>
                </a:lnTo>
                <a:lnTo>
                  <a:pt x="30987" y="574040"/>
                </a:lnTo>
                <a:lnTo>
                  <a:pt x="11811" y="552450"/>
                </a:lnTo>
                <a:lnTo>
                  <a:pt x="51788" y="516916"/>
                </a:lnTo>
                <a:lnTo>
                  <a:pt x="66421" y="472186"/>
                </a:lnTo>
                <a:lnTo>
                  <a:pt x="68961" y="464566"/>
                </a:lnTo>
                <a:lnTo>
                  <a:pt x="64770" y="456438"/>
                </a:lnTo>
                <a:lnTo>
                  <a:pt x="49529" y="451358"/>
                </a:lnTo>
                <a:close/>
              </a:path>
              <a:path w="652779" h="582295">
                <a:moveTo>
                  <a:pt x="51788" y="516916"/>
                </a:moveTo>
                <a:lnTo>
                  <a:pt x="11811" y="552450"/>
                </a:lnTo>
                <a:lnTo>
                  <a:pt x="30987" y="574040"/>
                </a:lnTo>
                <a:lnTo>
                  <a:pt x="38132" y="567690"/>
                </a:lnTo>
                <a:lnTo>
                  <a:pt x="35178" y="567690"/>
                </a:lnTo>
                <a:lnTo>
                  <a:pt x="18541" y="549021"/>
                </a:lnTo>
                <a:lnTo>
                  <a:pt x="42884" y="544133"/>
                </a:lnTo>
                <a:lnTo>
                  <a:pt x="51788" y="516916"/>
                </a:lnTo>
                <a:close/>
              </a:path>
              <a:path w="652779" h="582295">
                <a:moveTo>
                  <a:pt x="124967" y="527685"/>
                </a:moveTo>
                <a:lnTo>
                  <a:pt x="70980" y="538492"/>
                </a:lnTo>
                <a:lnTo>
                  <a:pt x="30987" y="574040"/>
                </a:lnTo>
                <a:lnTo>
                  <a:pt x="41189" y="574040"/>
                </a:lnTo>
                <a:lnTo>
                  <a:pt x="122936" y="557657"/>
                </a:lnTo>
                <a:lnTo>
                  <a:pt x="130683" y="556006"/>
                </a:lnTo>
                <a:lnTo>
                  <a:pt x="135762" y="548386"/>
                </a:lnTo>
                <a:lnTo>
                  <a:pt x="134238" y="540512"/>
                </a:lnTo>
                <a:lnTo>
                  <a:pt x="132587" y="532765"/>
                </a:lnTo>
                <a:lnTo>
                  <a:pt x="124967" y="527685"/>
                </a:lnTo>
                <a:close/>
              </a:path>
              <a:path w="652779" h="582295">
                <a:moveTo>
                  <a:pt x="42884" y="544133"/>
                </a:moveTo>
                <a:lnTo>
                  <a:pt x="18541" y="549021"/>
                </a:lnTo>
                <a:lnTo>
                  <a:pt x="35178" y="567690"/>
                </a:lnTo>
                <a:lnTo>
                  <a:pt x="42884" y="544133"/>
                </a:lnTo>
                <a:close/>
              </a:path>
              <a:path w="652779" h="582295">
                <a:moveTo>
                  <a:pt x="70980" y="538492"/>
                </a:moveTo>
                <a:lnTo>
                  <a:pt x="42884" y="544133"/>
                </a:lnTo>
                <a:lnTo>
                  <a:pt x="35178" y="567690"/>
                </a:lnTo>
                <a:lnTo>
                  <a:pt x="38132" y="567690"/>
                </a:lnTo>
                <a:lnTo>
                  <a:pt x="70980" y="538492"/>
                </a:lnTo>
                <a:close/>
              </a:path>
              <a:path w="652779" h="582295">
                <a:moveTo>
                  <a:pt x="633349" y="0"/>
                </a:moveTo>
                <a:lnTo>
                  <a:pt x="51788" y="516916"/>
                </a:lnTo>
                <a:lnTo>
                  <a:pt x="42884" y="544133"/>
                </a:lnTo>
                <a:lnTo>
                  <a:pt x="70980" y="538492"/>
                </a:lnTo>
                <a:lnTo>
                  <a:pt x="652526" y="21589"/>
                </a:lnTo>
                <a:lnTo>
                  <a:pt x="6333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220848" y="6046114"/>
            <a:ext cx="49301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b="1" spc="-365" dirty="0">
                <a:latin typeface="Arial"/>
                <a:cs typeface="Arial"/>
              </a:rPr>
              <a:t>T</a:t>
            </a:r>
            <a:r>
              <a:rPr sz="2000" b="1" spc="-100" dirty="0">
                <a:latin typeface="Arial"/>
                <a:cs typeface="Arial"/>
              </a:rPr>
              <a:t>y</a:t>
            </a:r>
            <a:r>
              <a:rPr sz="2000" b="1" spc="-105" dirty="0">
                <a:latin typeface="Arial"/>
                <a:cs typeface="Arial"/>
              </a:rPr>
              <a:t>p</a:t>
            </a:r>
            <a:r>
              <a:rPr sz="2000" b="1" spc="-114" dirty="0">
                <a:latin typeface="Arial"/>
                <a:cs typeface="Arial"/>
              </a:rPr>
              <a:t>i</a:t>
            </a:r>
            <a:r>
              <a:rPr sz="2000" b="1" spc="-240" dirty="0">
                <a:latin typeface="Arial"/>
                <a:cs typeface="Arial"/>
              </a:rPr>
              <a:t>c</a:t>
            </a:r>
            <a:r>
              <a:rPr sz="2000" b="1" spc="-45" dirty="0">
                <a:latin typeface="Arial"/>
                <a:cs typeface="Arial"/>
              </a:rPr>
              <a:t>al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380" dirty="0">
                <a:latin typeface="Arial"/>
                <a:cs typeface="Arial"/>
              </a:rPr>
              <a:t>S</a:t>
            </a:r>
            <a:r>
              <a:rPr sz="2000" b="1" spc="-140" dirty="0">
                <a:latin typeface="Arial"/>
                <a:cs typeface="Arial"/>
              </a:rPr>
              <a:t>t</a:t>
            </a:r>
            <a:r>
              <a:rPr sz="2000" b="1" spc="-170" dirty="0">
                <a:latin typeface="Arial"/>
                <a:cs typeface="Arial"/>
              </a:rPr>
              <a:t>r</a:t>
            </a:r>
            <a:r>
              <a:rPr sz="2000" b="1" spc="-240" dirty="0">
                <a:latin typeface="Arial"/>
                <a:cs typeface="Arial"/>
              </a:rPr>
              <a:t>uc</a:t>
            </a:r>
            <a:r>
              <a:rPr sz="2000" b="1" spc="-145" dirty="0">
                <a:latin typeface="Arial"/>
                <a:cs typeface="Arial"/>
              </a:rPr>
              <a:t>t</a:t>
            </a:r>
            <a:r>
              <a:rPr sz="2000" b="1" spc="-135" dirty="0">
                <a:latin typeface="Arial"/>
                <a:cs typeface="Arial"/>
              </a:rPr>
              <a:t>uring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110" dirty="0">
                <a:latin typeface="Arial"/>
                <a:cs typeface="Arial"/>
              </a:rPr>
              <a:t>ele</a:t>
            </a:r>
            <a:r>
              <a:rPr sz="2000" b="1" spc="-220" dirty="0">
                <a:latin typeface="Arial"/>
                <a:cs typeface="Arial"/>
              </a:rPr>
              <a:t>m</a:t>
            </a:r>
            <a:r>
              <a:rPr sz="2000" b="1" spc="-180" dirty="0">
                <a:latin typeface="Arial"/>
                <a:cs typeface="Arial"/>
              </a:rPr>
              <a:t>ents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spc="-65" dirty="0">
                <a:latin typeface="Arial"/>
                <a:cs typeface="Arial"/>
              </a:rPr>
              <a:t>X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170" dirty="0">
                <a:latin typeface="Arial"/>
                <a:cs typeface="Arial"/>
              </a:rPr>
              <a:t>denotes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155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120" dirty="0">
                <a:latin typeface="Arial"/>
                <a:cs typeface="Arial"/>
              </a:rPr>
              <a:t>origin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100" dirty="0">
                <a:latin typeface="Arial"/>
                <a:cs typeface="Arial"/>
              </a:rPr>
              <a:t>of</a:t>
            </a:r>
            <a:r>
              <a:rPr sz="2000" b="1" spc="125" dirty="0">
                <a:latin typeface="Arial"/>
                <a:cs typeface="Arial"/>
              </a:rPr>
              <a:t> </a:t>
            </a:r>
            <a:r>
              <a:rPr sz="2000" b="1" spc="-160" dirty="0">
                <a:latin typeface="Arial"/>
                <a:cs typeface="Arial"/>
              </a:rPr>
              <a:t>the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70" dirty="0">
                <a:latin typeface="Arial"/>
                <a:cs typeface="Arial"/>
              </a:rPr>
              <a:t>structuring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145" dirty="0">
                <a:latin typeface="Arial"/>
                <a:cs typeface="Arial"/>
              </a:rPr>
              <a:t>element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191" y="1817997"/>
            <a:ext cx="5751483" cy="46590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51898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0" dirty="0"/>
              <a:t>Con</a:t>
            </a:r>
            <a:r>
              <a:rPr spc="-360" dirty="0"/>
              <a:t>v</a:t>
            </a:r>
            <a:r>
              <a:rPr spc="-420" dirty="0"/>
              <a:t>e</a:t>
            </a:r>
            <a:r>
              <a:rPr spc="-110" dirty="0"/>
              <a:t>x</a:t>
            </a:r>
            <a:r>
              <a:rPr spc="-50" dirty="0"/>
              <a:t> </a:t>
            </a:r>
            <a:r>
              <a:rPr spc="-245" dirty="0"/>
              <a:t>Hull:</a:t>
            </a:r>
            <a:r>
              <a:rPr spc="-80" dirty="0"/>
              <a:t> </a:t>
            </a:r>
            <a:r>
              <a:rPr spc="-365" dirty="0"/>
              <a:t>Ex</a:t>
            </a:r>
            <a:r>
              <a:rPr spc="-330" dirty="0"/>
              <a:t>a</a:t>
            </a:r>
            <a:r>
              <a:rPr spc="-300" dirty="0"/>
              <a:t>mple</a:t>
            </a:r>
          </a:p>
        </p:txBody>
      </p:sp>
    </p:spTree>
    <p:extLst>
      <p:ext uri="{BB962C8B-B14F-4D97-AF65-F5344CB8AC3E}">
        <p14:creationId xmlns:p14="http://schemas.microsoft.com/office/powerpoint/2010/main" val="212919190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872" y="1321307"/>
            <a:ext cx="5120640" cy="4317492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494526" y="1993900"/>
          <a:ext cx="1784985" cy="1525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63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332598" y="3783329"/>
            <a:ext cx="340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307" baseline="-16203" dirty="0">
                <a:solidFill>
                  <a:srgbClr val="001F5F"/>
                </a:solidFill>
                <a:latin typeface="Microsoft Sans Serif"/>
                <a:cs typeface="Microsoft Sans Serif"/>
              </a:rPr>
              <a:t>B</a:t>
            </a:r>
            <a:r>
              <a:rPr sz="1600" spc="-204" dirty="0">
                <a:solidFill>
                  <a:srgbClr val="001F5F"/>
                </a:solidFill>
                <a:latin typeface="Microsoft Sans Serif"/>
                <a:cs typeface="Microsoft Sans Serif"/>
              </a:rPr>
              <a:t>1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72511" y="5802283"/>
            <a:ext cx="741256" cy="74191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58978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0" dirty="0"/>
              <a:t>Con</a:t>
            </a:r>
            <a:r>
              <a:rPr spc="-360" dirty="0"/>
              <a:t>v</a:t>
            </a:r>
            <a:r>
              <a:rPr spc="-420" dirty="0"/>
              <a:t>e</a:t>
            </a:r>
            <a:r>
              <a:rPr spc="-110" dirty="0"/>
              <a:t>x</a:t>
            </a:r>
            <a:r>
              <a:rPr spc="-50" dirty="0"/>
              <a:t> </a:t>
            </a:r>
            <a:r>
              <a:rPr spc="-245" dirty="0"/>
              <a:t>Hull:</a:t>
            </a:r>
            <a:r>
              <a:rPr spc="-80" dirty="0"/>
              <a:t> </a:t>
            </a:r>
            <a:r>
              <a:rPr spc="-365" dirty="0"/>
              <a:t>Ex</a:t>
            </a:r>
            <a:r>
              <a:rPr spc="-330" dirty="0"/>
              <a:t>a</a:t>
            </a:r>
            <a:r>
              <a:rPr spc="-300" dirty="0"/>
              <a:t>mple</a:t>
            </a:r>
            <a:r>
              <a:rPr spc="-55" dirty="0"/>
              <a:t> </a:t>
            </a:r>
            <a:r>
              <a:rPr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4324143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1295400"/>
            <a:ext cx="5029200" cy="4256532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318250" y="1593850"/>
          <a:ext cx="1857375" cy="1525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635"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022845" y="3201746"/>
            <a:ext cx="3409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315" baseline="-16203" dirty="0">
                <a:solidFill>
                  <a:srgbClr val="001F5F"/>
                </a:solidFill>
                <a:latin typeface="Microsoft Sans Serif"/>
                <a:cs typeface="Microsoft Sans Serif"/>
              </a:rPr>
              <a:t>B</a:t>
            </a:r>
            <a:r>
              <a:rPr sz="1600" spc="-210" dirty="0">
                <a:solidFill>
                  <a:srgbClr val="001F5F"/>
                </a:solidFill>
                <a:latin typeface="Microsoft Sans Serif"/>
                <a:cs typeface="Microsoft Sans Serif"/>
              </a:rPr>
              <a:t>2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8400" y="5843422"/>
            <a:ext cx="608364" cy="60926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58978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0" dirty="0"/>
              <a:t>Con</a:t>
            </a:r>
            <a:r>
              <a:rPr spc="-360" dirty="0"/>
              <a:t>v</a:t>
            </a:r>
            <a:r>
              <a:rPr spc="-420" dirty="0"/>
              <a:t>e</a:t>
            </a:r>
            <a:r>
              <a:rPr spc="-110" dirty="0"/>
              <a:t>x</a:t>
            </a:r>
            <a:r>
              <a:rPr spc="-50" dirty="0"/>
              <a:t> </a:t>
            </a:r>
            <a:r>
              <a:rPr spc="-245" dirty="0"/>
              <a:t>Hull:</a:t>
            </a:r>
            <a:r>
              <a:rPr spc="-80" dirty="0"/>
              <a:t> </a:t>
            </a:r>
            <a:r>
              <a:rPr spc="-365" dirty="0"/>
              <a:t>Ex</a:t>
            </a:r>
            <a:r>
              <a:rPr spc="-330" dirty="0"/>
              <a:t>a</a:t>
            </a:r>
            <a:r>
              <a:rPr spc="-300" dirty="0"/>
              <a:t>mple</a:t>
            </a:r>
            <a:r>
              <a:rPr spc="-55" dirty="0"/>
              <a:t> </a:t>
            </a:r>
            <a:r>
              <a:rPr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655552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295400"/>
            <a:ext cx="5029200" cy="426415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4872" y="5843422"/>
            <a:ext cx="608364" cy="609261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80150" y="1701800"/>
          <a:ext cx="1786889" cy="1454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886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88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070470" y="3491229"/>
            <a:ext cx="340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307" baseline="-16203" dirty="0">
                <a:solidFill>
                  <a:srgbClr val="001F5F"/>
                </a:solidFill>
                <a:latin typeface="Microsoft Sans Serif"/>
                <a:cs typeface="Microsoft Sans Serif"/>
              </a:rPr>
              <a:t>B</a:t>
            </a:r>
            <a:r>
              <a:rPr sz="1600" spc="-204" dirty="0">
                <a:solidFill>
                  <a:srgbClr val="001F5F"/>
                </a:solidFill>
                <a:latin typeface="Microsoft Sans Serif"/>
                <a:cs typeface="Microsoft Sans Serif"/>
              </a:rPr>
              <a:t>3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58978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0" dirty="0"/>
              <a:t>Con</a:t>
            </a:r>
            <a:r>
              <a:rPr spc="-360" dirty="0"/>
              <a:t>v</a:t>
            </a:r>
            <a:r>
              <a:rPr spc="-420" dirty="0"/>
              <a:t>e</a:t>
            </a:r>
            <a:r>
              <a:rPr spc="-110" dirty="0"/>
              <a:t>x</a:t>
            </a:r>
            <a:r>
              <a:rPr spc="-50" dirty="0"/>
              <a:t> </a:t>
            </a:r>
            <a:r>
              <a:rPr spc="-245" dirty="0"/>
              <a:t>Hull:</a:t>
            </a:r>
            <a:r>
              <a:rPr spc="-80" dirty="0"/>
              <a:t> </a:t>
            </a:r>
            <a:r>
              <a:rPr spc="-365" dirty="0"/>
              <a:t>Ex</a:t>
            </a:r>
            <a:r>
              <a:rPr spc="-330" dirty="0"/>
              <a:t>a</a:t>
            </a:r>
            <a:r>
              <a:rPr spc="-300" dirty="0"/>
              <a:t>mple</a:t>
            </a:r>
            <a:r>
              <a:rPr spc="-55" dirty="0"/>
              <a:t> </a:t>
            </a:r>
            <a:r>
              <a:rPr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9640966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310639"/>
            <a:ext cx="5020055" cy="42824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24100" y="5929191"/>
            <a:ext cx="556054" cy="525225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318250" y="2305050"/>
          <a:ext cx="1786889" cy="1454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886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88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022845" y="3888104"/>
            <a:ext cx="340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307" baseline="-16203" dirty="0">
                <a:solidFill>
                  <a:srgbClr val="001F5F"/>
                </a:solidFill>
                <a:latin typeface="Microsoft Sans Serif"/>
                <a:cs typeface="Microsoft Sans Serif"/>
              </a:rPr>
              <a:t>B</a:t>
            </a:r>
            <a:r>
              <a:rPr sz="1600" spc="-204" dirty="0">
                <a:solidFill>
                  <a:srgbClr val="001F5F"/>
                </a:solidFill>
                <a:latin typeface="Microsoft Sans Serif"/>
                <a:cs typeface="Microsoft Sans Serif"/>
              </a:rPr>
              <a:t>4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58978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0" dirty="0"/>
              <a:t>Con</a:t>
            </a:r>
            <a:r>
              <a:rPr spc="-360" dirty="0"/>
              <a:t>v</a:t>
            </a:r>
            <a:r>
              <a:rPr spc="-420" dirty="0"/>
              <a:t>e</a:t>
            </a:r>
            <a:r>
              <a:rPr spc="-110" dirty="0"/>
              <a:t>x</a:t>
            </a:r>
            <a:r>
              <a:rPr spc="-50" dirty="0"/>
              <a:t> </a:t>
            </a:r>
            <a:r>
              <a:rPr spc="-245" dirty="0"/>
              <a:t>Hull:</a:t>
            </a:r>
            <a:r>
              <a:rPr spc="-80" dirty="0"/>
              <a:t> </a:t>
            </a:r>
            <a:r>
              <a:rPr spc="-365" dirty="0"/>
              <a:t>Ex</a:t>
            </a:r>
            <a:r>
              <a:rPr spc="-330" dirty="0"/>
              <a:t>a</a:t>
            </a:r>
            <a:r>
              <a:rPr spc="-300" dirty="0"/>
              <a:t>mple</a:t>
            </a:r>
            <a:r>
              <a:rPr spc="-55" dirty="0"/>
              <a:t> </a:t>
            </a:r>
            <a:r>
              <a:rPr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6063598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063" y="1780130"/>
            <a:ext cx="4195093" cy="446826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9156" y="2584191"/>
            <a:ext cx="1280299" cy="237050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58978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0" dirty="0"/>
              <a:t>Con</a:t>
            </a:r>
            <a:r>
              <a:rPr spc="-360" dirty="0"/>
              <a:t>v</a:t>
            </a:r>
            <a:r>
              <a:rPr spc="-420" dirty="0"/>
              <a:t>e</a:t>
            </a:r>
            <a:r>
              <a:rPr spc="-110" dirty="0"/>
              <a:t>x</a:t>
            </a:r>
            <a:r>
              <a:rPr spc="-50" dirty="0"/>
              <a:t> </a:t>
            </a:r>
            <a:r>
              <a:rPr spc="-245" dirty="0"/>
              <a:t>Hull:</a:t>
            </a:r>
            <a:r>
              <a:rPr spc="-80" dirty="0"/>
              <a:t> </a:t>
            </a:r>
            <a:r>
              <a:rPr spc="-365" dirty="0"/>
              <a:t>Ex</a:t>
            </a:r>
            <a:r>
              <a:rPr spc="-330" dirty="0"/>
              <a:t>a</a:t>
            </a:r>
            <a:r>
              <a:rPr spc="-300" dirty="0"/>
              <a:t>mple</a:t>
            </a:r>
            <a:r>
              <a:rPr spc="-55" dirty="0"/>
              <a:t> </a:t>
            </a:r>
            <a:r>
              <a:rPr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3669742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491542"/>
            <a:ext cx="7520940" cy="303911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10"/>
              </a:spcBef>
              <a:buClr>
                <a:srgbClr val="DD8046"/>
              </a:buClr>
              <a:buSzPct val="59722"/>
              <a:buFont typeface="Wingdings"/>
              <a:buChar char=""/>
              <a:tabLst>
                <a:tab pos="333375" algn="l"/>
              </a:tabLst>
            </a:pPr>
            <a:r>
              <a:rPr sz="3600" b="1" spc="-430" dirty="0">
                <a:solidFill>
                  <a:srgbClr val="C00000"/>
                </a:solidFill>
                <a:latin typeface="Arial"/>
                <a:cs typeface="Arial"/>
              </a:rPr>
              <a:t>Sho</a:t>
            </a:r>
            <a:r>
              <a:rPr sz="3600" b="1" spc="-10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3600" b="1" spc="-295" dirty="0">
                <a:solidFill>
                  <a:srgbClr val="C00000"/>
                </a:solidFill>
                <a:latin typeface="Arial"/>
                <a:cs typeface="Arial"/>
              </a:rPr>
              <a:t>tcomi</a:t>
            </a:r>
            <a:r>
              <a:rPr sz="3600" b="1" spc="-34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3600" b="1" spc="-295" dirty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sz="36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600" b="1" spc="-180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3600" b="1" spc="20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600" b="1" spc="-28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36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600" b="1" spc="-350" dirty="0">
                <a:solidFill>
                  <a:srgbClr val="C00000"/>
                </a:solidFill>
                <a:latin typeface="Arial"/>
                <a:cs typeface="Arial"/>
              </a:rPr>
              <a:t>pro</a:t>
            </a:r>
            <a:r>
              <a:rPr sz="3600" b="1" spc="-375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3600" b="1" spc="-310" dirty="0">
                <a:solidFill>
                  <a:srgbClr val="C00000"/>
                </a:solidFill>
                <a:latin typeface="Arial"/>
                <a:cs typeface="Arial"/>
              </a:rPr>
              <a:t>edu</a:t>
            </a:r>
            <a:r>
              <a:rPr sz="3600" b="1" spc="-145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3600" b="1" spc="-28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  <a:p>
            <a:pPr marL="332740" marR="461009" indent="-320675" algn="just">
              <a:lnSpc>
                <a:spcPct val="100000"/>
              </a:lnSpc>
              <a:spcBef>
                <a:spcPts val="74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335" dirty="0">
                <a:latin typeface="Microsoft Sans Serif"/>
                <a:cs typeface="Microsoft Sans Serif"/>
              </a:rPr>
              <a:t>The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260" dirty="0">
                <a:latin typeface="Microsoft Sans Serif"/>
                <a:cs typeface="Microsoft Sans Serif"/>
              </a:rPr>
              <a:t>con</a:t>
            </a:r>
            <a:r>
              <a:rPr sz="2900" spc="-300" dirty="0">
                <a:latin typeface="Microsoft Sans Serif"/>
                <a:cs typeface="Microsoft Sans Serif"/>
              </a:rPr>
              <a:t>v</a:t>
            </a:r>
            <a:r>
              <a:rPr sz="2900" spc="-250" dirty="0">
                <a:latin typeface="Microsoft Sans Serif"/>
                <a:cs typeface="Microsoft Sans Serif"/>
              </a:rPr>
              <a:t>e</a:t>
            </a:r>
            <a:r>
              <a:rPr sz="2900" dirty="0">
                <a:latin typeface="Microsoft Sans Serif"/>
                <a:cs typeface="Microsoft Sans Serif"/>
              </a:rPr>
              <a:t>x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85" dirty="0">
                <a:latin typeface="Microsoft Sans Serif"/>
                <a:cs typeface="Microsoft Sans Serif"/>
              </a:rPr>
              <a:t>hull</a:t>
            </a:r>
            <a:r>
              <a:rPr sz="2900" spc="40" dirty="0">
                <a:latin typeface="Microsoft Sans Serif"/>
                <a:cs typeface="Microsoft Sans Serif"/>
              </a:rPr>
              <a:t> </a:t>
            </a:r>
            <a:r>
              <a:rPr sz="2900" spc="-229" dirty="0">
                <a:latin typeface="Microsoft Sans Serif"/>
                <a:cs typeface="Microsoft Sans Serif"/>
              </a:rPr>
              <a:t>can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g</a:t>
            </a:r>
            <a:r>
              <a:rPr sz="2900" spc="-60" dirty="0">
                <a:latin typeface="Microsoft Sans Serif"/>
                <a:cs typeface="Microsoft Sans Serif"/>
              </a:rPr>
              <a:t>r</a:t>
            </a:r>
            <a:r>
              <a:rPr sz="2900" spc="-250" dirty="0">
                <a:latin typeface="Microsoft Sans Serif"/>
                <a:cs typeface="Microsoft Sans Serif"/>
              </a:rPr>
              <a:t>o</a:t>
            </a:r>
            <a:r>
              <a:rPr sz="2900" spc="-160" dirty="0">
                <a:latin typeface="Microsoft Sans Serif"/>
                <a:cs typeface="Microsoft Sans Serif"/>
              </a:rPr>
              <a:t>w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spc="-15" dirty="0">
                <a:latin typeface="Microsoft Sans Serif"/>
                <a:cs typeface="Microsoft Sans Serif"/>
              </a:rPr>
              <a:t>b</a:t>
            </a:r>
            <a:r>
              <a:rPr sz="2900" spc="-285" dirty="0">
                <a:latin typeface="Microsoft Sans Serif"/>
                <a:cs typeface="Microsoft Sans Serif"/>
              </a:rPr>
              <a:t>e</a:t>
            </a:r>
            <a:r>
              <a:rPr sz="2900" spc="-85" dirty="0">
                <a:latin typeface="Microsoft Sans Serif"/>
                <a:cs typeface="Microsoft Sans Serif"/>
              </a:rPr>
              <a:t>y</a:t>
            </a:r>
            <a:r>
              <a:rPr sz="2900" spc="-175" dirty="0">
                <a:latin typeface="Microsoft Sans Serif"/>
                <a:cs typeface="Microsoft Sans Serif"/>
              </a:rPr>
              <a:t>ond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235" dirty="0">
                <a:latin typeface="Microsoft Sans Serif"/>
                <a:cs typeface="Microsoft Sans Serif"/>
              </a:rPr>
              <a:t>mini</a:t>
            </a:r>
            <a:r>
              <a:rPr sz="2900" spc="-365" dirty="0">
                <a:latin typeface="Microsoft Sans Serif"/>
                <a:cs typeface="Microsoft Sans Serif"/>
              </a:rPr>
              <a:t>m</a:t>
            </a:r>
            <a:r>
              <a:rPr sz="2900" spc="-285" dirty="0">
                <a:latin typeface="Microsoft Sans Serif"/>
                <a:cs typeface="Microsoft Sans Serif"/>
              </a:rPr>
              <a:t>um  </a:t>
            </a:r>
            <a:r>
              <a:rPr sz="2900" spc="-254" dirty="0">
                <a:latin typeface="Microsoft Sans Serif"/>
                <a:cs typeface="Microsoft Sans Serif"/>
              </a:rPr>
              <a:t>dimensions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90" dirty="0">
                <a:latin typeface="Microsoft Sans Serif"/>
                <a:cs typeface="Microsoft Sans Serif"/>
              </a:rPr>
              <a:t>required</a:t>
            </a:r>
            <a:r>
              <a:rPr sz="2900" dirty="0">
                <a:latin typeface="Microsoft Sans Serif"/>
                <a:cs typeface="Microsoft Sans Serif"/>
              </a:rPr>
              <a:t> </a:t>
            </a:r>
            <a:r>
              <a:rPr sz="2900" spc="-90" dirty="0">
                <a:latin typeface="Microsoft Sans Serif"/>
                <a:cs typeface="Microsoft Sans Serif"/>
              </a:rPr>
              <a:t>to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20" dirty="0">
                <a:latin typeface="Microsoft Sans Serif"/>
                <a:cs typeface="Microsoft Sans Serif"/>
              </a:rPr>
              <a:t>guarantee</a:t>
            </a:r>
            <a:r>
              <a:rPr sz="2900" dirty="0">
                <a:latin typeface="Microsoft Sans Serif"/>
                <a:cs typeface="Microsoft Sans Serif"/>
              </a:rPr>
              <a:t> </a:t>
            </a:r>
            <a:r>
              <a:rPr sz="2900" spc="-155" dirty="0">
                <a:latin typeface="Microsoft Sans Serif"/>
                <a:cs typeface="Microsoft Sans Serif"/>
              </a:rPr>
              <a:t>convexity</a:t>
            </a:r>
            <a:endParaRPr sz="2900">
              <a:latin typeface="Microsoft Sans Serif"/>
              <a:cs typeface="Microsoft Sans Serif"/>
            </a:endParaRPr>
          </a:p>
          <a:p>
            <a:pPr marL="332740" marR="5080" indent="-320675" algn="just">
              <a:lnSpc>
                <a:spcPct val="100000"/>
              </a:lnSpc>
              <a:spcBef>
                <a:spcPts val="71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3375" algn="l"/>
              </a:tabLst>
            </a:pPr>
            <a:r>
              <a:rPr sz="2800" spc="-715" dirty="0">
                <a:latin typeface="Microsoft Sans Serif"/>
                <a:cs typeface="Microsoft Sans Serif"/>
              </a:rPr>
              <a:t>T</a:t>
            </a:r>
            <a:r>
              <a:rPr sz="2800" spc="-160" dirty="0">
                <a:latin typeface="Microsoft Sans Serif"/>
                <a:cs typeface="Microsoft Sans Serif"/>
              </a:rPr>
              <a:t>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latin typeface="Microsoft Sans Serif"/>
                <a:cs typeface="Microsoft Sans Serif"/>
              </a:rPr>
              <a:t>r</a:t>
            </a:r>
            <a:r>
              <a:rPr sz="2800" spc="-95" dirty="0">
                <a:latin typeface="Microsoft Sans Serif"/>
                <a:cs typeface="Microsoft Sans Serif"/>
              </a:rPr>
              <a:t>e</a:t>
            </a:r>
            <a:r>
              <a:rPr sz="2800" spc="-210" dirty="0">
                <a:latin typeface="Microsoft Sans Serif"/>
                <a:cs typeface="Microsoft Sans Serif"/>
              </a:rPr>
              <a:t>duce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20" dirty="0">
                <a:latin typeface="Microsoft Sans Serif"/>
                <a:cs typeface="Microsoft Sans Serif"/>
              </a:rPr>
              <a:t>t</a:t>
            </a:r>
            <a:r>
              <a:rPr sz="2800" spc="-245" dirty="0">
                <a:latin typeface="Microsoft Sans Serif"/>
                <a:cs typeface="Microsoft Sans Serif"/>
              </a:rPr>
              <a:t>h</a:t>
            </a:r>
            <a:r>
              <a:rPr sz="2800" spc="-160" dirty="0">
                <a:latin typeface="Microsoft Sans Serif"/>
                <a:cs typeface="Microsoft Sans Serif"/>
              </a:rPr>
              <a:t>i</a:t>
            </a:r>
            <a:r>
              <a:rPr sz="2800" spc="-340" dirty="0">
                <a:latin typeface="Microsoft Sans Serif"/>
                <a:cs typeface="Microsoft Sans Serif"/>
              </a:rPr>
              <a:t>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e</a:t>
            </a:r>
            <a:r>
              <a:rPr sz="2800" dirty="0">
                <a:latin typeface="Microsoft Sans Serif"/>
                <a:cs typeface="Microsoft Sans Serif"/>
              </a:rPr>
              <a:t>f</a:t>
            </a:r>
            <a:r>
              <a:rPr sz="2800" spc="-5" dirty="0">
                <a:latin typeface="Microsoft Sans Serif"/>
                <a:cs typeface="Microsoft Sans Serif"/>
              </a:rPr>
              <a:t>f</a:t>
            </a:r>
            <a:r>
              <a:rPr sz="2800" dirty="0">
                <a:latin typeface="Microsoft Sans Serif"/>
                <a:cs typeface="Microsoft Sans Serif"/>
              </a:rPr>
              <a:t>e</a:t>
            </a:r>
            <a:r>
              <a:rPr sz="2800" spc="-175" dirty="0">
                <a:latin typeface="Microsoft Sans Serif"/>
                <a:cs typeface="Microsoft Sans Serif"/>
              </a:rPr>
              <a:t>ct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00" dirty="0">
                <a:latin typeface="Microsoft Sans Serif"/>
                <a:cs typeface="Microsoft Sans Serif"/>
              </a:rPr>
              <a:t>li</a:t>
            </a:r>
            <a:r>
              <a:rPr sz="2800" spc="-350" dirty="0">
                <a:latin typeface="Microsoft Sans Serif"/>
                <a:cs typeface="Microsoft Sans Serif"/>
              </a:rPr>
              <a:t>m</a:t>
            </a:r>
            <a:r>
              <a:rPr sz="2800" spc="-30" dirty="0">
                <a:latin typeface="Microsoft Sans Serif"/>
                <a:cs typeface="Microsoft Sans Serif"/>
              </a:rPr>
              <a:t>i</a:t>
            </a:r>
            <a:r>
              <a:rPr sz="2800" spc="-25" dirty="0">
                <a:latin typeface="Microsoft Sans Serif"/>
                <a:cs typeface="Microsoft Sans Serif"/>
              </a:rPr>
              <a:t>t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g</a:t>
            </a:r>
            <a:r>
              <a:rPr sz="2800" spc="-65" dirty="0">
                <a:latin typeface="Microsoft Sans Serif"/>
                <a:cs typeface="Microsoft Sans Serif"/>
              </a:rPr>
              <a:t>r</a:t>
            </a:r>
            <a:r>
              <a:rPr sz="2800" spc="-240" dirty="0">
                <a:latin typeface="Microsoft Sans Serif"/>
                <a:cs typeface="Microsoft Sans Serif"/>
              </a:rPr>
              <a:t>o</a:t>
            </a:r>
            <a:r>
              <a:rPr sz="2800" spc="-130" dirty="0">
                <a:latin typeface="Microsoft Sans Serif"/>
                <a:cs typeface="Microsoft Sans Serif"/>
              </a:rPr>
              <a:t>w</a:t>
            </a:r>
            <a:r>
              <a:rPr sz="2800" spc="-60" dirty="0">
                <a:latin typeface="Microsoft Sans Serif"/>
                <a:cs typeface="Microsoft Sans Serif"/>
              </a:rPr>
              <a:t>t</a:t>
            </a:r>
            <a:r>
              <a:rPr sz="2800" spc="-335" dirty="0">
                <a:latin typeface="Microsoft Sans Serif"/>
                <a:cs typeface="Microsoft Sans Serif"/>
              </a:rPr>
              <a:t>h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465" dirty="0">
                <a:latin typeface="Microsoft Sans Serif"/>
                <a:cs typeface="Microsoft Sans Serif"/>
              </a:rPr>
              <a:t>s</a:t>
            </a:r>
            <a:r>
              <a:rPr sz="2800" spc="-160" dirty="0">
                <a:latin typeface="Microsoft Sans Serif"/>
                <a:cs typeface="Microsoft Sans Serif"/>
              </a:rPr>
              <a:t>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0" dirty="0">
                <a:latin typeface="Microsoft Sans Serif"/>
                <a:cs typeface="Microsoft Sans Serif"/>
              </a:rPr>
              <a:t>that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i</a:t>
            </a:r>
            <a:r>
              <a:rPr sz="2800" spc="-25" dirty="0">
                <a:latin typeface="Microsoft Sans Serif"/>
                <a:cs typeface="Microsoft Sans Serif"/>
              </a:rPr>
              <a:t>t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</a:t>
            </a:r>
            <a:r>
              <a:rPr sz="2800" spc="-85" dirty="0">
                <a:latin typeface="Microsoft Sans Serif"/>
                <a:cs typeface="Microsoft Sans Serif"/>
              </a:rPr>
              <a:t>o</a:t>
            </a:r>
            <a:r>
              <a:rPr sz="2800" spc="-315" dirty="0">
                <a:latin typeface="Microsoft Sans Serif"/>
                <a:cs typeface="Microsoft Sans Serif"/>
              </a:rPr>
              <a:t>es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45" dirty="0">
                <a:latin typeface="Microsoft Sans Serif"/>
                <a:cs typeface="Microsoft Sans Serif"/>
              </a:rPr>
              <a:t>not  </a:t>
            </a:r>
            <a:r>
              <a:rPr sz="2800" spc="-130" dirty="0">
                <a:latin typeface="Microsoft Sans Serif"/>
                <a:cs typeface="Microsoft Sans Serif"/>
              </a:rPr>
              <a:t>extend past </a:t>
            </a:r>
            <a:r>
              <a:rPr sz="2800" spc="-175" dirty="0">
                <a:latin typeface="Microsoft Sans Serif"/>
                <a:cs typeface="Microsoft Sans Serif"/>
              </a:rPr>
              <a:t>the </a:t>
            </a:r>
            <a:r>
              <a:rPr sz="2800" spc="-95" dirty="0">
                <a:latin typeface="Microsoft Sans Serif"/>
                <a:cs typeface="Microsoft Sans Serif"/>
              </a:rPr>
              <a:t>vertical </a:t>
            </a:r>
            <a:r>
              <a:rPr sz="2800" spc="-5" dirty="0">
                <a:latin typeface="Microsoft Sans Serif"/>
                <a:cs typeface="Microsoft Sans Serif"/>
              </a:rPr>
              <a:t>&amp; </a:t>
            </a:r>
            <a:r>
              <a:rPr sz="2800" spc="-125" dirty="0">
                <a:latin typeface="Microsoft Sans Serif"/>
                <a:cs typeface="Microsoft Sans Serif"/>
              </a:rPr>
              <a:t>horizontal </a:t>
            </a:r>
            <a:r>
              <a:rPr sz="2800" spc="-250" dirty="0">
                <a:latin typeface="Microsoft Sans Serif"/>
                <a:cs typeface="Microsoft Sans Serif"/>
              </a:rPr>
              <a:t>dimensions </a:t>
            </a:r>
            <a:r>
              <a:rPr sz="2800" spc="-5" dirty="0">
                <a:latin typeface="Microsoft Sans Serif"/>
                <a:cs typeface="Microsoft Sans Serif"/>
              </a:rPr>
              <a:t>of 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5" dirty="0">
                <a:latin typeface="Microsoft Sans Serif"/>
                <a:cs typeface="Microsoft Sans Serif"/>
              </a:rPr>
              <a:t>o</a:t>
            </a:r>
            <a:r>
              <a:rPr sz="2800" spc="-60" dirty="0">
                <a:latin typeface="Microsoft Sans Serif"/>
                <a:cs typeface="Microsoft Sans Serif"/>
              </a:rPr>
              <a:t>r</a:t>
            </a:r>
            <a:r>
              <a:rPr sz="2800" spc="-85" dirty="0">
                <a:latin typeface="Microsoft Sans Serif"/>
                <a:cs typeface="Microsoft Sans Serif"/>
              </a:rPr>
              <a:t>igina</a:t>
            </a:r>
            <a:r>
              <a:rPr sz="2800" spc="-45" dirty="0">
                <a:latin typeface="Microsoft Sans Serif"/>
                <a:cs typeface="Microsoft Sans Serif"/>
              </a:rPr>
              <a:t>l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300" dirty="0">
                <a:latin typeface="Microsoft Sans Serif"/>
                <a:cs typeface="Microsoft Sans Serif"/>
              </a:rPr>
              <a:t>s</a:t>
            </a:r>
            <a:r>
              <a:rPr sz="2800" spc="-330" dirty="0">
                <a:latin typeface="Microsoft Sans Serif"/>
                <a:cs typeface="Microsoft Sans Serif"/>
              </a:rPr>
              <a:t>e</a:t>
            </a:r>
            <a:r>
              <a:rPr sz="2800" spc="-25" dirty="0">
                <a:latin typeface="Microsoft Sans Serif"/>
                <a:cs typeface="Microsoft Sans Serif"/>
              </a:rPr>
              <a:t>t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latin typeface="Microsoft Sans Serif"/>
                <a:cs typeface="Microsoft Sans Serif"/>
              </a:rPr>
              <a:t>o</a:t>
            </a:r>
            <a:r>
              <a:rPr sz="2800" spc="150" dirty="0">
                <a:latin typeface="Microsoft Sans Serif"/>
                <a:cs typeface="Microsoft Sans Serif"/>
              </a:rPr>
              <a:t>f</a:t>
            </a:r>
            <a:r>
              <a:rPr sz="2800" spc="110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points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28848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0" dirty="0"/>
              <a:t>Con</a:t>
            </a:r>
            <a:r>
              <a:rPr spc="-360" dirty="0"/>
              <a:t>v</a:t>
            </a:r>
            <a:r>
              <a:rPr spc="-420" dirty="0"/>
              <a:t>e</a:t>
            </a:r>
            <a:r>
              <a:rPr spc="-110" dirty="0"/>
              <a:t>x</a:t>
            </a:r>
            <a:r>
              <a:rPr spc="-50" dirty="0"/>
              <a:t> </a:t>
            </a:r>
            <a:r>
              <a:rPr spc="-225" dirty="0"/>
              <a:t>Hull</a:t>
            </a:r>
          </a:p>
        </p:txBody>
      </p:sp>
    </p:spTree>
    <p:extLst>
      <p:ext uri="{BB962C8B-B14F-4D97-AF65-F5344CB8AC3E}">
        <p14:creationId xmlns:p14="http://schemas.microsoft.com/office/powerpoint/2010/main" val="92762794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7906" y="1808022"/>
            <a:ext cx="6657185" cy="454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7978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586181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Im</a:t>
            </a:r>
            <a:r>
              <a:rPr spc="-120" dirty="0"/>
              <a:t>a</a:t>
            </a:r>
            <a:r>
              <a:rPr spc="-350" dirty="0"/>
              <a:t>ge</a:t>
            </a:r>
            <a:r>
              <a:rPr spc="-50" dirty="0"/>
              <a:t> </a:t>
            </a:r>
            <a:r>
              <a:rPr spc="-315" dirty="0"/>
              <a:t>Thinning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610308"/>
            <a:ext cx="7987665" cy="4553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9398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110" dirty="0">
                <a:latin typeface="Microsoft Sans Serif"/>
                <a:cs typeface="Microsoft Sans Serif"/>
              </a:rPr>
              <a:t>I</a:t>
            </a:r>
            <a:r>
              <a:rPr sz="3200" spc="-105" dirty="0">
                <a:latin typeface="Microsoft Sans Serif"/>
                <a:cs typeface="Microsoft Sans Serif"/>
              </a:rPr>
              <a:t>t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85" dirty="0">
                <a:latin typeface="Microsoft Sans Serif"/>
                <a:cs typeface="Microsoft Sans Serif"/>
              </a:rPr>
              <a:t>i</a:t>
            </a:r>
            <a:r>
              <a:rPr sz="3200" spc="-385" dirty="0">
                <a:latin typeface="Microsoft Sans Serif"/>
                <a:cs typeface="Microsoft Sans Serif"/>
              </a:rPr>
              <a:t>s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an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05" dirty="0">
                <a:latin typeface="Microsoft Sans Serif"/>
                <a:cs typeface="Microsoft Sans Serif"/>
              </a:rPr>
              <a:t>ope</a:t>
            </a:r>
            <a:r>
              <a:rPr sz="3200" spc="-100" dirty="0">
                <a:latin typeface="Microsoft Sans Serif"/>
                <a:cs typeface="Microsoft Sans Serif"/>
              </a:rPr>
              <a:t>r</a:t>
            </a:r>
            <a:r>
              <a:rPr sz="3200" spc="-25" dirty="0">
                <a:latin typeface="Microsoft Sans Serif"/>
                <a:cs typeface="Microsoft Sans Serif"/>
              </a:rPr>
              <a:t>at</a:t>
            </a:r>
            <a:r>
              <a:rPr sz="3200" spc="-65" dirty="0">
                <a:latin typeface="Microsoft Sans Serif"/>
                <a:cs typeface="Microsoft Sans Serif"/>
              </a:rPr>
              <a:t>i</a:t>
            </a:r>
            <a:r>
              <a:rPr sz="3200" spc="-140" dirty="0">
                <a:latin typeface="Microsoft Sans Serif"/>
                <a:cs typeface="Microsoft Sans Serif"/>
              </a:rPr>
              <a:t>o</a:t>
            </a:r>
            <a:r>
              <a:rPr sz="3200" spc="-380" dirty="0">
                <a:latin typeface="Microsoft Sans Serif"/>
                <a:cs typeface="Microsoft Sans Serif"/>
              </a:rPr>
              <a:t>n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125" dirty="0">
                <a:latin typeface="Microsoft Sans Serif"/>
                <a:cs typeface="Microsoft Sans Serif"/>
              </a:rPr>
              <a:t>th</a:t>
            </a:r>
            <a:r>
              <a:rPr sz="3200" spc="-180" dirty="0">
                <a:latin typeface="Microsoft Sans Serif"/>
                <a:cs typeface="Microsoft Sans Serif"/>
              </a:rPr>
              <a:t>a</a:t>
            </a:r>
            <a:r>
              <a:rPr sz="3200" spc="-25" dirty="0">
                <a:latin typeface="Microsoft Sans Serif"/>
                <a:cs typeface="Microsoft Sans Serif"/>
              </a:rPr>
              <a:t>t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85" dirty="0">
                <a:latin typeface="Microsoft Sans Serif"/>
                <a:cs typeface="Microsoft Sans Serif"/>
              </a:rPr>
              <a:t>i</a:t>
            </a:r>
            <a:r>
              <a:rPr sz="3200" spc="-385" dirty="0">
                <a:latin typeface="Microsoft Sans Serif"/>
                <a:cs typeface="Microsoft Sans Serif"/>
              </a:rPr>
              <a:t>s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275" dirty="0">
                <a:latin typeface="Microsoft Sans Serif"/>
                <a:cs typeface="Microsoft Sans Serif"/>
              </a:rPr>
              <a:t>used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100" dirty="0">
                <a:latin typeface="Microsoft Sans Serif"/>
                <a:cs typeface="Microsoft Sans Serif"/>
              </a:rPr>
              <a:t>to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225" dirty="0">
                <a:latin typeface="Microsoft Sans Serif"/>
                <a:cs typeface="Microsoft Sans Serif"/>
              </a:rPr>
              <a:t>rem</a:t>
            </a:r>
            <a:r>
              <a:rPr sz="3200" spc="-210" dirty="0">
                <a:latin typeface="Microsoft Sans Serif"/>
                <a:cs typeface="Microsoft Sans Serif"/>
              </a:rPr>
              <a:t>o</a:t>
            </a:r>
            <a:r>
              <a:rPr sz="3200" spc="-265" dirty="0">
                <a:latin typeface="Microsoft Sans Serif"/>
                <a:cs typeface="Microsoft Sans Serif"/>
              </a:rPr>
              <a:t>v</a:t>
            </a:r>
            <a:r>
              <a:rPr sz="3200" spc="-114" dirty="0">
                <a:latin typeface="Microsoft Sans Serif"/>
                <a:cs typeface="Microsoft Sans Serif"/>
              </a:rPr>
              <a:t>e  </a:t>
            </a:r>
            <a:r>
              <a:rPr sz="3200" spc="-190" dirty="0">
                <a:latin typeface="Microsoft Sans Serif"/>
                <a:cs typeface="Microsoft Sans Serif"/>
              </a:rPr>
              <a:t>selected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130" dirty="0">
                <a:latin typeface="Microsoft Sans Serif"/>
                <a:cs typeface="Microsoft Sans Serif"/>
              </a:rPr>
              <a:t>foreground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140" dirty="0">
                <a:latin typeface="Microsoft Sans Serif"/>
                <a:cs typeface="Microsoft Sans Serif"/>
              </a:rPr>
              <a:t>pixels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from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75" dirty="0">
                <a:latin typeface="Microsoft Sans Serif"/>
                <a:cs typeface="Microsoft Sans Serif"/>
              </a:rPr>
              <a:t>binary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229" dirty="0">
                <a:latin typeface="Microsoft Sans Serif"/>
                <a:cs typeface="Microsoft Sans Serif"/>
              </a:rPr>
              <a:t>images</a:t>
            </a:r>
            <a:endParaRPr sz="3200">
              <a:latin typeface="Microsoft Sans Serif"/>
              <a:cs typeface="Microsoft Sans Serif"/>
            </a:endParaRPr>
          </a:p>
          <a:p>
            <a:pPr marL="332740" marR="5080" indent="-320675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110" dirty="0">
                <a:latin typeface="Microsoft Sans Serif"/>
                <a:cs typeface="Microsoft Sans Serif"/>
              </a:rPr>
              <a:t>I</a:t>
            </a:r>
            <a:r>
              <a:rPr sz="3200" spc="-105" dirty="0">
                <a:latin typeface="Microsoft Sans Serif"/>
                <a:cs typeface="Microsoft Sans Serif"/>
              </a:rPr>
              <a:t>t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85" dirty="0">
                <a:latin typeface="Microsoft Sans Serif"/>
                <a:cs typeface="Microsoft Sans Serif"/>
              </a:rPr>
              <a:t>i</a:t>
            </a:r>
            <a:r>
              <a:rPr sz="3200" spc="-385" dirty="0">
                <a:latin typeface="Microsoft Sans Serif"/>
                <a:cs typeface="Microsoft Sans Serif"/>
              </a:rPr>
              <a:t>s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40" dirty="0">
                <a:latin typeface="Microsoft Sans Serif"/>
                <a:cs typeface="Microsoft Sans Serif"/>
              </a:rPr>
              <a:t>t</a:t>
            </a:r>
            <a:r>
              <a:rPr sz="3200" spc="-280" dirty="0">
                <a:latin typeface="Microsoft Sans Serif"/>
                <a:cs typeface="Microsoft Sans Serif"/>
              </a:rPr>
              <a:t>he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p</a:t>
            </a:r>
            <a:r>
              <a:rPr sz="3200" spc="-70" dirty="0">
                <a:latin typeface="Microsoft Sans Serif"/>
                <a:cs typeface="Microsoft Sans Serif"/>
              </a:rPr>
              <a:t>r</a:t>
            </a:r>
            <a:r>
              <a:rPr sz="3200" spc="-240" dirty="0">
                <a:latin typeface="Microsoft Sans Serif"/>
                <a:cs typeface="Microsoft Sans Serif"/>
              </a:rPr>
              <a:t>oce</a:t>
            </a:r>
            <a:r>
              <a:rPr sz="3200" spc="-540" dirty="0">
                <a:latin typeface="Microsoft Sans Serif"/>
                <a:cs typeface="Microsoft Sans Serif"/>
              </a:rPr>
              <a:t>s</a:t>
            </a:r>
            <a:r>
              <a:rPr sz="3200" spc="-535" dirty="0">
                <a:latin typeface="Microsoft Sans Serif"/>
                <a:cs typeface="Microsoft Sans Serif"/>
              </a:rPr>
              <a:t>s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of</a:t>
            </a:r>
            <a:r>
              <a:rPr sz="3200" spc="130" dirty="0">
                <a:latin typeface="Microsoft Sans Serif"/>
                <a:cs typeface="Microsoft Sans Serif"/>
              </a:rPr>
              <a:t> </a:t>
            </a:r>
            <a:r>
              <a:rPr sz="3200" spc="-170" dirty="0">
                <a:latin typeface="Microsoft Sans Serif"/>
                <a:cs typeface="Microsoft Sans Serif"/>
              </a:rPr>
              <a:t>reducin</a:t>
            </a:r>
            <a:r>
              <a:rPr sz="3200" spc="-195" dirty="0">
                <a:latin typeface="Microsoft Sans Serif"/>
                <a:cs typeface="Microsoft Sans Serif"/>
              </a:rPr>
              <a:t>g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an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obj</a:t>
            </a:r>
            <a:r>
              <a:rPr sz="3200" spc="-114" dirty="0">
                <a:latin typeface="Microsoft Sans Serif"/>
                <a:cs typeface="Microsoft Sans Serif"/>
              </a:rPr>
              <a:t>e</a:t>
            </a:r>
            <a:r>
              <a:rPr sz="3200" spc="-195" dirty="0">
                <a:latin typeface="Microsoft Sans Serif"/>
                <a:cs typeface="Microsoft Sans Serif"/>
              </a:rPr>
              <a:t>ct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125" dirty="0">
                <a:latin typeface="Microsoft Sans Serif"/>
                <a:cs typeface="Microsoft Sans Serif"/>
              </a:rPr>
              <a:t>i</a:t>
            </a:r>
            <a:r>
              <a:rPr sz="3200" spc="-290" dirty="0">
                <a:latin typeface="Microsoft Sans Serif"/>
                <a:cs typeface="Microsoft Sans Serif"/>
              </a:rPr>
              <a:t>n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a  </a:t>
            </a:r>
            <a:r>
              <a:rPr sz="3200" spc="-25" dirty="0">
                <a:latin typeface="Microsoft Sans Serif"/>
                <a:cs typeface="Microsoft Sans Serif"/>
              </a:rPr>
              <a:t>digital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170" dirty="0">
                <a:latin typeface="Microsoft Sans Serif"/>
                <a:cs typeface="Microsoft Sans Serif"/>
              </a:rPr>
              <a:t>image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0" dirty="0">
                <a:latin typeface="Microsoft Sans Serif"/>
                <a:cs typeface="Microsoft Sans Serif"/>
              </a:rPr>
              <a:t>to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the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340" dirty="0">
                <a:latin typeface="Microsoft Sans Serif"/>
                <a:cs typeface="Microsoft Sans Serif"/>
              </a:rPr>
              <a:t>minimum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235" dirty="0">
                <a:latin typeface="Microsoft Sans Serif"/>
                <a:cs typeface="Microsoft Sans Serif"/>
              </a:rPr>
              <a:t>size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240" dirty="0">
                <a:latin typeface="Microsoft Sans Serif"/>
                <a:cs typeface="Microsoft Sans Serif"/>
              </a:rPr>
              <a:t>necessary</a:t>
            </a:r>
            <a:r>
              <a:rPr sz="3200" spc="-10" dirty="0">
                <a:latin typeface="Microsoft Sans Serif"/>
                <a:cs typeface="Microsoft Sans Serif"/>
              </a:rPr>
              <a:t> </a:t>
            </a:r>
            <a:r>
              <a:rPr sz="3200" spc="-25" dirty="0">
                <a:latin typeface="Microsoft Sans Serif"/>
                <a:cs typeface="Microsoft Sans Serif"/>
              </a:rPr>
              <a:t>for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335" dirty="0">
                <a:latin typeface="Microsoft Sans Serif"/>
                <a:cs typeface="Microsoft Sans Serif"/>
              </a:rPr>
              <a:t>ma</a:t>
            </a:r>
            <a:r>
              <a:rPr sz="3200" spc="-120" dirty="0">
                <a:latin typeface="Microsoft Sans Serif"/>
                <a:cs typeface="Microsoft Sans Serif"/>
              </a:rPr>
              <a:t>c</a:t>
            </a:r>
            <a:r>
              <a:rPr sz="3200" spc="-240" dirty="0">
                <a:latin typeface="Microsoft Sans Serif"/>
                <a:cs typeface="Microsoft Sans Serif"/>
              </a:rPr>
              <a:t>hine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75" dirty="0">
                <a:latin typeface="Microsoft Sans Serif"/>
                <a:cs typeface="Microsoft Sans Serif"/>
              </a:rPr>
              <a:t>rec</a:t>
            </a:r>
            <a:r>
              <a:rPr sz="3200" spc="-200" dirty="0">
                <a:latin typeface="Microsoft Sans Serif"/>
                <a:cs typeface="Microsoft Sans Serif"/>
              </a:rPr>
              <a:t>o</a:t>
            </a:r>
            <a:r>
              <a:rPr sz="3200" spc="-150" dirty="0">
                <a:latin typeface="Microsoft Sans Serif"/>
                <a:cs typeface="Microsoft Sans Serif"/>
              </a:rPr>
              <a:t>gnition</a:t>
            </a:r>
            <a:r>
              <a:rPr sz="3200" spc="-1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of</a:t>
            </a:r>
            <a:r>
              <a:rPr sz="3200" spc="130" dirty="0">
                <a:latin typeface="Microsoft Sans Serif"/>
                <a:cs typeface="Microsoft Sans Serif"/>
              </a:rPr>
              <a:t> </a:t>
            </a:r>
            <a:r>
              <a:rPr sz="3200" spc="-40" dirty="0">
                <a:latin typeface="Microsoft Sans Serif"/>
                <a:cs typeface="Microsoft Sans Serif"/>
              </a:rPr>
              <a:t>t</a:t>
            </a:r>
            <a:r>
              <a:rPr sz="3200" spc="-140" dirty="0">
                <a:latin typeface="Microsoft Sans Serif"/>
                <a:cs typeface="Microsoft Sans Serif"/>
              </a:rPr>
              <a:t>hat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obj</a:t>
            </a:r>
            <a:r>
              <a:rPr sz="3200" spc="-114" dirty="0">
                <a:latin typeface="Microsoft Sans Serif"/>
                <a:cs typeface="Microsoft Sans Serif"/>
              </a:rPr>
              <a:t>e</a:t>
            </a:r>
            <a:r>
              <a:rPr sz="3200" spc="-195" dirty="0">
                <a:latin typeface="Microsoft Sans Serif"/>
                <a:cs typeface="Microsoft Sans Serif"/>
              </a:rPr>
              <a:t>ct</a:t>
            </a:r>
            <a:endParaRPr sz="3200">
              <a:latin typeface="Microsoft Sans Serif"/>
              <a:cs typeface="Microsoft Sans Serif"/>
            </a:endParaRPr>
          </a:p>
          <a:p>
            <a:pPr marL="332740" marR="327025" indent="-320675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110" dirty="0">
                <a:latin typeface="Microsoft Sans Serif"/>
                <a:cs typeface="Microsoft Sans Serif"/>
              </a:rPr>
              <a:t>It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285" dirty="0">
                <a:latin typeface="Microsoft Sans Serif"/>
                <a:cs typeface="Microsoft Sans Serif"/>
              </a:rPr>
              <a:t>is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75" dirty="0">
                <a:latin typeface="Microsoft Sans Serif"/>
                <a:cs typeface="Microsoft Sans Serif"/>
              </a:rPr>
              <a:t>essentially</a:t>
            </a:r>
            <a:r>
              <a:rPr sz="3200" spc="-15" dirty="0">
                <a:latin typeface="Microsoft Sans Serif"/>
                <a:cs typeface="Microsoft Sans Serif"/>
              </a:rPr>
              <a:t> a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70" dirty="0">
                <a:latin typeface="Microsoft Sans Serif"/>
                <a:cs typeface="Microsoft Sans Serif"/>
              </a:rPr>
              <a:t>“preprocessing</a:t>
            </a:r>
            <a:r>
              <a:rPr sz="3200" spc="-10" dirty="0">
                <a:latin typeface="Microsoft Sans Serif"/>
                <a:cs typeface="Microsoft Sans Serif"/>
              </a:rPr>
              <a:t> </a:t>
            </a:r>
            <a:r>
              <a:rPr sz="3200" spc="-120" dirty="0">
                <a:latin typeface="Microsoft Sans Serif"/>
                <a:cs typeface="Microsoft Sans Serif"/>
              </a:rPr>
              <a:t>step”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275" dirty="0">
                <a:latin typeface="Microsoft Sans Serif"/>
                <a:cs typeface="Microsoft Sans Serif"/>
              </a:rPr>
              <a:t>used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210" dirty="0">
                <a:latin typeface="Microsoft Sans Serif"/>
                <a:cs typeface="Microsoft Sans Serif"/>
              </a:rPr>
              <a:t>in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270" dirty="0">
                <a:latin typeface="Microsoft Sans Serif"/>
                <a:cs typeface="Microsoft Sans Serif"/>
              </a:rPr>
              <a:t>ma</a:t>
            </a:r>
            <a:r>
              <a:rPr sz="3200" spc="-490" dirty="0">
                <a:latin typeface="Microsoft Sans Serif"/>
                <a:cs typeface="Microsoft Sans Serif"/>
              </a:rPr>
              <a:t>n</a:t>
            </a:r>
            <a:r>
              <a:rPr sz="3200" dirty="0">
                <a:latin typeface="Microsoft Sans Serif"/>
                <a:cs typeface="Microsoft Sans Serif"/>
              </a:rPr>
              <a:t>y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ima</a:t>
            </a:r>
            <a:r>
              <a:rPr sz="3200" spc="-225" dirty="0">
                <a:latin typeface="Microsoft Sans Serif"/>
                <a:cs typeface="Microsoft Sans Serif"/>
              </a:rPr>
              <a:t>g</a:t>
            </a:r>
            <a:r>
              <a:rPr sz="3200" spc="-180" dirty="0">
                <a:latin typeface="Microsoft Sans Serif"/>
                <a:cs typeface="Microsoft Sans Serif"/>
              </a:rPr>
              <a:t>e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35" dirty="0">
                <a:latin typeface="Microsoft Sans Serif"/>
                <a:cs typeface="Microsoft Sans Serif"/>
              </a:rPr>
              <a:t>an</a:t>
            </a:r>
            <a:r>
              <a:rPr sz="3200" spc="-150" dirty="0">
                <a:latin typeface="Microsoft Sans Serif"/>
                <a:cs typeface="Microsoft Sans Serif"/>
              </a:rPr>
              <a:t>a</a:t>
            </a:r>
            <a:r>
              <a:rPr sz="3200" spc="-15" dirty="0">
                <a:latin typeface="Microsoft Sans Serif"/>
                <a:cs typeface="Microsoft Sans Serif"/>
              </a:rPr>
              <a:t>ly</a:t>
            </a:r>
            <a:r>
              <a:rPr sz="3200" spc="-330" dirty="0">
                <a:latin typeface="Microsoft Sans Serif"/>
                <a:cs typeface="Microsoft Sans Serif"/>
              </a:rPr>
              <a:t>si</a:t>
            </a:r>
            <a:r>
              <a:rPr sz="3200" spc="-445" dirty="0">
                <a:latin typeface="Microsoft Sans Serif"/>
                <a:cs typeface="Microsoft Sans Serif"/>
              </a:rPr>
              <a:t>s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180" dirty="0">
                <a:latin typeface="Microsoft Sans Serif"/>
                <a:cs typeface="Microsoft Sans Serif"/>
              </a:rPr>
              <a:t>te</a:t>
            </a:r>
            <a:r>
              <a:rPr sz="3200" spc="-85" dirty="0">
                <a:latin typeface="Microsoft Sans Serif"/>
                <a:cs typeface="Microsoft Sans Serif"/>
              </a:rPr>
              <a:t>c</a:t>
            </a:r>
            <a:r>
              <a:rPr sz="3200" spc="-270" dirty="0">
                <a:latin typeface="Microsoft Sans Serif"/>
                <a:cs typeface="Microsoft Sans Serif"/>
              </a:rPr>
              <a:t>hniques</a:t>
            </a:r>
            <a:endParaRPr sz="3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Microsoft Sans Serif"/>
              <a:cs typeface="Microsoft Sans Serif"/>
            </a:endParaRPr>
          </a:p>
          <a:p>
            <a:pPr marL="22225">
              <a:lnSpc>
                <a:spcPct val="100000"/>
              </a:lnSpc>
            </a:pPr>
            <a:r>
              <a:rPr sz="3200" b="1" spc="-229" dirty="0">
                <a:solidFill>
                  <a:srgbClr val="005DA1"/>
                </a:solidFill>
                <a:latin typeface="Arial"/>
                <a:cs typeface="Arial"/>
              </a:rPr>
              <a:t>Thinning:</a:t>
            </a:r>
            <a:r>
              <a:rPr sz="3200" b="1" spc="-30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3200" b="1" spc="-145" dirty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3200" b="1" spc="-16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3200" b="1" spc="-285" dirty="0">
                <a:solidFill>
                  <a:srgbClr val="C00000"/>
                </a:solidFill>
                <a:latin typeface="Arial"/>
                <a:cs typeface="Arial"/>
              </a:rPr>
              <a:t>om</a:t>
            </a:r>
            <a:r>
              <a:rPr sz="3200" b="1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spc="-185" dirty="0">
                <a:solidFill>
                  <a:srgbClr val="C00000"/>
                </a:solidFill>
                <a:latin typeface="Arial"/>
                <a:cs typeface="Arial"/>
              </a:rPr>
              <a:t>many</a:t>
            </a:r>
            <a:r>
              <a:rPr sz="32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spc="-185" dirty="0">
                <a:solidFill>
                  <a:srgbClr val="C00000"/>
                </a:solidFill>
                <a:latin typeface="Arial"/>
                <a:cs typeface="Arial"/>
              </a:rPr>
              <a:t>pixels</a:t>
            </a:r>
            <a:r>
              <a:rPr sz="32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spc="-150" dirty="0">
                <a:solidFill>
                  <a:srgbClr val="C00000"/>
                </a:solidFill>
                <a:latin typeface="Arial"/>
                <a:cs typeface="Arial"/>
              </a:rPr>
              <a:t>width</a:t>
            </a:r>
            <a:r>
              <a:rPr sz="32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spc="-245" dirty="0">
                <a:solidFill>
                  <a:srgbClr val="C00000"/>
                </a:solidFill>
                <a:latin typeface="Arial"/>
                <a:cs typeface="Arial"/>
              </a:rPr>
              <a:t>to</a:t>
            </a:r>
            <a:r>
              <a:rPr sz="32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spc="-240" dirty="0">
                <a:solidFill>
                  <a:srgbClr val="C00000"/>
                </a:solidFill>
                <a:latin typeface="Arial"/>
                <a:cs typeface="Arial"/>
              </a:rPr>
              <a:t>just</a:t>
            </a:r>
            <a:r>
              <a:rPr sz="32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spc="-24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3200" b="1" spc="-250" dirty="0">
                <a:solidFill>
                  <a:srgbClr val="C00000"/>
                </a:solidFill>
                <a:latin typeface="Arial"/>
                <a:cs typeface="Arial"/>
              </a:rPr>
              <a:t>ne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793285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6" y="344170"/>
            <a:ext cx="662381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Im</a:t>
            </a:r>
            <a:r>
              <a:rPr spc="-120" dirty="0"/>
              <a:t>a</a:t>
            </a:r>
            <a:r>
              <a:rPr spc="-350" dirty="0"/>
              <a:t>ge</a:t>
            </a:r>
            <a:r>
              <a:rPr spc="-50" dirty="0"/>
              <a:t> </a:t>
            </a:r>
            <a:r>
              <a:rPr spc="-315" dirty="0"/>
              <a:t>Thinning:</a:t>
            </a:r>
            <a:r>
              <a:rPr spc="-65" dirty="0"/>
              <a:t> </a:t>
            </a:r>
            <a:r>
              <a:rPr spc="-365" dirty="0"/>
              <a:t>Ex</a:t>
            </a:r>
            <a:r>
              <a:rPr spc="-330" dirty="0"/>
              <a:t>a</a:t>
            </a:r>
            <a:r>
              <a:rPr spc="-300" dirty="0"/>
              <a:t>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9166" y="2207636"/>
            <a:ext cx="2103593" cy="24295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34584" y="2014769"/>
            <a:ext cx="2319963" cy="265015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35632" y="4967477"/>
            <a:ext cx="2273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83030" algn="l"/>
              </a:tabLst>
            </a:pPr>
            <a:r>
              <a:rPr sz="2800" spc="-20" dirty="0">
                <a:solidFill>
                  <a:srgbClr val="005DA1"/>
                </a:solidFill>
                <a:latin typeface="Microsoft Sans Serif"/>
                <a:cs typeface="Microsoft Sans Serif"/>
              </a:rPr>
              <a:t>O</a:t>
            </a:r>
            <a:r>
              <a:rPr sz="2800" spc="-5" dirty="0">
                <a:solidFill>
                  <a:srgbClr val="005DA1"/>
                </a:solidFill>
                <a:latin typeface="Microsoft Sans Serif"/>
                <a:cs typeface="Microsoft Sans Serif"/>
              </a:rPr>
              <a:t>r</a:t>
            </a:r>
            <a:r>
              <a:rPr sz="2800" spc="-85" dirty="0">
                <a:solidFill>
                  <a:srgbClr val="005DA1"/>
                </a:solidFill>
                <a:latin typeface="Microsoft Sans Serif"/>
                <a:cs typeface="Microsoft Sans Serif"/>
              </a:rPr>
              <a:t>igina</a:t>
            </a:r>
            <a:r>
              <a:rPr sz="2800" spc="-45" dirty="0">
                <a:solidFill>
                  <a:srgbClr val="005DA1"/>
                </a:solidFill>
                <a:latin typeface="Microsoft Sans Serif"/>
                <a:cs typeface="Microsoft Sans Serif"/>
              </a:rPr>
              <a:t>l</a:t>
            </a:r>
            <a:r>
              <a:rPr sz="2800" dirty="0">
                <a:solidFill>
                  <a:srgbClr val="005DA1"/>
                </a:solidFill>
                <a:latin typeface="Microsoft Sans Serif"/>
                <a:cs typeface="Microsoft Sans Serif"/>
              </a:rPr>
              <a:t>	</a:t>
            </a:r>
            <a:r>
              <a:rPr sz="2800" spc="-135" dirty="0">
                <a:solidFill>
                  <a:srgbClr val="005DA1"/>
                </a:solidFill>
                <a:latin typeface="Microsoft Sans Serif"/>
                <a:cs typeface="Microsoft Sans Serif"/>
              </a:rPr>
              <a:t>ima</a:t>
            </a:r>
            <a:r>
              <a:rPr sz="2800" spc="-185" dirty="0">
                <a:solidFill>
                  <a:srgbClr val="005DA1"/>
                </a:solidFill>
                <a:latin typeface="Microsoft Sans Serif"/>
                <a:cs typeface="Microsoft Sans Serif"/>
              </a:rPr>
              <a:t>g</a:t>
            </a:r>
            <a:r>
              <a:rPr sz="2800" spc="-160" dirty="0">
                <a:solidFill>
                  <a:srgbClr val="005DA1"/>
                </a:solidFill>
                <a:latin typeface="Microsoft Sans Serif"/>
                <a:cs typeface="Microsoft Sans Serif"/>
              </a:rPr>
              <a:t>e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5391" y="5119877"/>
            <a:ext cx="1099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5" dirty="0">
                <a:solidFill>
                  <a:srgbClr val="005DA1"/>
                </a:solidFill>
                <a:latin typeface="Microsoft Sans Serif"/>
                <a:cs typeface="Microsoft Sans Serif"/>
              </a:rPr>
              <a:t>Thinned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4666" y="5119877"/>
            <a:ext cx="90296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5" dirty="0">
                <a:solidFill>
                  <a:srgbClr val="005DA1"/>
                </a:solidFill>
                <a:latin typeface="Microsoft Sans Serif"/>
                <a:cs typeface="Microsoft Sans Serif"/>
              </a:rPr>
              <a:t>image</a:t>
            </a:r>
            <a:endParaRPr sz="28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4228483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220</TotalTime>
  <Words>4152</Words>
  <Application>Microsoft Office PowerPoint</Application>
  <PresentationFormat>On-screen Show (4:3)</PresentationFormat>
  <Paragraphs>1836</Paragraphs>
  <Slides>113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25" baseType="lpstr">
      <vt:lpstr>Arial</vt:lpstr>
      <vt:lpstr>Calibri</vt:lpstr>
      <vt:lpstr>Cambria</vt:lpstr>
      <vt:lpstr>Microsoft Sans Serif</vt:lpstr>
      <vt:lpstr>Segoe UI Symbol</vt:lpstr>
      <vt:lpstr>Symbol</vt:lpstr>
      <vt:lpstr>Times New Roman</vt:lpstr>
      <vt:lpstr>Trebuchet MS</vt:lpstr>
      <vt:lpstr>Verdana</vt:lpstr>
      <vt:lpstr>Webdings</vt:lpstr>
      <vt:lpstr>Wingdings</vt:lpstr>
      <vt:lpstr>Office Theme</vt:lpstr>
      <vt:lpstr>Morphological Image  Processing</vt:lpstr>
      <vt:lpstr>What Is Morphology?</vt:lpstr>
      <vt:lpstr>Set Theory: Definitions and Notations</vt:lpstr>
      <vt:lpstr>Set Relations</vt:lpstr>
      <vt:lpstr>Reflection and Translation</vt:lpstr>
      <vt:lpstr>Example: Reflection and Translation</vt:lpstr>
      <vt:lpstr>Binary image</vt:lpstr>
      <vt:lpstr>Logic Operations Between Binary Images</vt:lpstr>
      <vt:lpstr>Basic Components in Morphology</vt:lpstr>
      <vt:lpstr>Structuring element</vt:lpstr>
      <vt:lpstr>Fundamental Operations</vt:lpstr>
      <vt:lpstr>Dilation</vt:lpstr>
      <vt:lpstr>Dilation …</vt:lpstr>
      <vt:lpstr>Dilation Example</vt:lpstr>
      <vt:lpstr>Dilation: Example</vt:lpstr>
      <vt:lpstr>Dilation: Example …</vt:lpstr>
      <vt:lpstr>Dilation: Example …</vt:lpstr>
      <vt:lpstr>Dilation By A Circular Structuring Element</vt:lpstr>
      <vt:lpstr>Dilation: By A Rectangular Structuring Element</vt:lpstr>
      <vt:lpstr>Dilation: By A Structuring Element Whose  Reflection Is Not Itself</vt:lpstr>
      <vt:lpstr>PowerPoint Presentation</vt:lpstr>
      <vt:lpstr>Examples of Dilation</vt:lpstr>
      <vt:lpstr>Examples of Dilation</vt:lpstr>
      <vt:lpstr>What Is Dilation For?</vt:lpstr>
      <vt:lpstr>Dilation - Bridging gaps</vt:lpstr>
      <vt:lpstr>Dilation - Bridging gaps</vt:lpstr>
      <vt:lpstr>Dilation: Another Definition</vt:lpstr>
      <vt:lpstr>Properties of Dilation</vt:lpstr>
      <vt:lpstr>Erosion</vt:lpstr>
      <vt:lpstr>Erosion Example</vt:lpstr>
      <vt:lpstr>Erosion: Example</vt:lpstr>
      <vt:lpstr>Erosion: Example …</vt:lpstr>
      <vt:lpstr>Erosion: Example …</vt:lpstr>
      <vt:lpstr>Erosion: By A Circular Structuring Element</vt:lpstr>
      <vt:lpstr>Erosion: By A Rectangular Structuring Element</vt:lpstr>
      <vt:lpstr>Erosion: By A Structuring Element Whose  Reflection Is Not Itself</vt:lpstr>
      <vt:lpstr>PowerPoint Presentation</vt:lpstr>
      <vt:lpstr>PowerPoint Presentation</vt:lpstr>
      <vt:lpstr>Erosion Example</vt:lpstr>
      <vt:lpstr>Erosion Example …</vt:lpstr>
      <vt:lpstr>Erosion Example …</vt:lpstr>
      <vt:lpstr>What Is Erosion For?</vt:lpstr>
      <vt:lpstr>Erosion …</vt:lpstr>
      <vt:lpstr>Problems</vt:lpstr>
      <vt:lpstr>Dilation &amp; Erosion are duals of each other wrt  set complementation &amp; reflection</vt:lpstr>
      <vt:lpstr>But the complement of the set of z’s that satisfy</vt:lpstr>
      <vt:lpstr>Combining Dilation and Erosion</vt:lpstr>
      <vt:lpstr>Combining Dilation and Erosion …</vt:lpstr>
      <vt:lpstr>Opening</vt:lpstr>
      <vt:lpstr>Opening Example</vt:lpstr>
      <vt:lpstr>Opening Example …</vt:lpstr>
      <vt:lpstr>Opening Example …</vt:lpstr>
      <vt:lpstr>Closing</vt:lpstr>
      <vt:lpstr>Closing Example</vt:lpstr>
      <vt:lpstr>Closing Example …</vt:lpstr>
      <vt:lpstr>Closing Example …</vt:lpstr>
      <vt:lpstr>Hit-or-Miss Transform</vt:lpstr>
      <vt:lpstr>Hit-or-Miss Transform …</vt:lpstr>
      <vt:lpstr>Hit-or-Miss Transform …</vt:lpstr>
      <vt:lpstr>Hit-or-Miss Transform …</vt:lpstr>
      <vt:lpstr>Hit-or-Miss Transform …</vt:lpstr>
      <vt:lpstr>Hit-or-Miss Transform: Example 1</vt:lpstr>
      <vt:lpstr>Hit-or-Miss Transform: Example 1</vt:lpstr>
      <vt:lpstr>Hit-or-Miss Transform: Example 1</vt:lpstr>
      <vt:lpstr>Hit-or-Miss Transform: Example 1</vt:lpstr>
      <vt:lpstr>Hit-or-Miss Transform: Example 1</vt:lpstr>
      <vt:lpstr>Hit-or-Miss Transform: Example 2</vt:lpstr>
      <vt:lpstr>Hit-or-Miss Transform: Example 2</vt:lpstr>
      <vt:lpstr>Hit-or-Miss Transform: Example 2</vt:lpstr>
      <vt:lpstr>Hit-or-Miss Transform: Example 3</vt:lpstr>
      <vt:lpstr>Morphological Algorithms</vt:lpstr>
      <vt:lpstr>Boundary Extraction</vt:lpstr>
      <vt:lpstr>Boundary Extraction Example</vt:lpstr>
      <vt:lpstr>PowerPoint Presentation</vt:lpstr>
      <vt:lpstr>Region Filling</vt:lpstr>
      <vt:lpstr>Region Filling …</vt:lpstr>
      <vt:lpstr>Region Filling …</vt:lpstr>
      <vt:lpstr>Region Filling …</vt:lpstr>
      <vt:lpstr>Region Filling …</vt:lpstr>
      <vt:lpstr>Region Filling …</vt:lpstr>
      <vt:lpstr>Region Filling …</vt:lpstr>
      <vt:lpstr>PowerPoint Presentation</vt:lpstr>
      <vt:lpstr>Extraction of Connected Components</vt:lpstr>
      <vt:lpstr>Extraction of connected components</vt:lpstr>
      <vt:lpstr>PowerPoint Presentation</vt:lpstr>
      <vt:lpstr>Convex hull</vt:lpstr>
      <vt:lpstr>Algorithm for obtaining Convex Hull, C(A), of a set A</vt:lpstr>
      <vt:lpstr>PowerPoint Presentation</vt:lpstr>
      <vt:lpstr>Convex Hull Masks</vt:lpstr>
      <vt:lpstr>Convex Hull: Example</vt:lpstr>
      <vt:lpstr>Convex Hull: Example …</vt:lpstr>
      <vt:lpstr>Convex Hull: Example …</vt:lpstr>
      <vt:lpstr>Convex Hull: Example …</vt:lpstr>
      <vt:lpstr>Convex Hull: Example …</vt:lpstr>
      <vt:lpstr>Convex Hull: Example …</vt:lpstr>
      <vt:lpstr>Convex Hull</vt:lpstr>
      <vt:lpstr>PowerPoint Presentation</vt:lpstr>
      <vt:lpstr>Image Thinning</vt:lpstr>
      <vt:lpstr>Image Thinning: Example</vt:lpstr>
      <vt:lpstr>PowerPoint Presentation</vt:lpstr>
      <vt:lpstr>Image Thinning</vt:lpstr>
      <vt:lpstr>Some boundary pixels</vt:lpstr>
      <vt:lpstr>PowerPoint Presentation</vt:lpstr>
      <vt:lpstr>PowerPoint Presentation</vt:lpstr>
      <vt:lpstr>PowerPoint Presentation</vt:lpstr>
      <vt:lpstr>Image Thinning</vt:lpstr>
      <vt:lpstr>Image Thinning</vt:lpstr>
      <vt:lpstr>PowerPoint Presentation</vt:lpstr>
      <vt:lpstr>PowerPoint Presentation</vt:lpstr>
      <vt:lpstr>Image Thickening</vt:lpstr>
      <vt:lpstr>Image Thickening</vt:lpstr>
      <vt:lpstr>PowerPoint Presentation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Recognition</dc:title>
  <dc:creator>Kailash</dc:creator>
  <cp:lastModifiedBy>Windows User</cp:lastModifiedBy>
  <cp:revision>24</cp:revision>
  <dcterms:created xsi:type="dcterms:W3CDTF">2022-04-12T06:52:21Z</dcterms:created>
  <dcterms:modified xsi:type="dcterms:W3CDTF">2022-11-09T05:19:36Z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2022-04-12T00:00:00Z</vt:filetime>
  </property>
</Properties>
</file>