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96" r:id="rId4"/>
    <p:sldId id="286" r:id="rId5"/>
    <p:sldId id="287" r:id="rId6"/>
    <p:sldId id="288" r:id="rId7"/>
    <p:sldId id="279" r:id="rId8"/>
    <p:sldId id="280" r:id="rId9"/>
    <p:sldId id="281" r:id="rId10"/>
    <p:sldId id="290" r:id="rId11"/>
    <p:sldId id="291" r:id="rId12"/>
    <p:sldId id="282" r:id="rId13"/>
    <p:sldId id="293" r:id="rId14"/>
    <p:sldId id="294" r:id="rId15"/>
    <p:sldId id="283" r:id="rId16"/>
    <p:sldId id="268" r:id="rId17"/>
    <p:sldId id="295" r:id="rId18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80" d="100"/>
          <a:sy n="80" d="100"/>
        </p:scale>
        <p:origin x="136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6913" y="509588"/>
            <a:ext cx="3400425" cy="2549525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1400"/>
              <a:t>For a class, the previous generative model can be decomposed by n generative models of a single input.</a:t>
            </a:r>
            <a:endParaRPr lang="en-US" altLang="en-US" sz="140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B21332-A1DE-4B27-86EA-8AE366ED547C}" type="slidenum">
              <a:rPr lang="en-US" altLang="en-US" sz="13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1580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17680E-9290-4858-A3E7-2484C85E5B2B}" type="slidenum">
              <a:rPr lang="en-US" sz="13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A23816-0EFD-4FB1-81C0-5CA10F86E32F}" type="slidenum">
              <a:rPr lang="en-US" sz="13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B2F662-2C89-4842-8667-C5944C34EC4F}" type="slidenum">
              <a:rPr lang="en-US" sz="13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0814F2-DE5B-41A7-9E59-CD1A97FB3688}" type="slidenum">
              <a:rPr lang="en-US" sz="13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67C6E7-ABA2-4B50-B713-AA8B93183CFA}" type="slidenum">
              <a:rPr lang="en-US" sz="13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1353B1-5F68-4EC5-8130-7C3D5963AF6B}" type="slidenum">
              <a:rPr lang="en-US" sz="13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152060-1235-436F-A210-91810783C583}" type="slidenum">
              <a:rPr lang="en-US" sz="13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13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7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9.xml"/><Relationship Id="rId10" Type="http://schemas.openxmlformats.org/officeDocument/2006/relationships/image" Target="../media/image18.png"/><Relationship Id="rId4" Type="http://schemas.openxmlformats.org/officeDocument/2006/relationships/tags" Target="../tags/tag18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/>
              <a:t>Foundations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Ankur Chaturvedi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GLA University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Module II: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"/>
            <a:ext cx="8534400" cy="1248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Estimating Parameters: </a:t>
            </a:r>
            <a:r>
              <a:rPr lang="en-US" sz="3200" i="1" dirty="0">
                <a:latin typeface="Times" panose="02020603050405020304" pitchFamily="18" charset="0"/>
              </a:rPr>
              <a:t>Y, X</a:t>
            </a:r>
            <a:r>
              <a:rPr lang="en-US" sz="3200" i="1" baseline="-25000" dirty="0">
                <a:latin typeface="Times" panose="02020603050405020304" pitchFamily="18" charset="0"/>
              </a:rPr>
              <a:t>i</a:t>
            </a:r>
            <a:r>
              <a:rPr lang="en-US" sz="3200" dirty="0"/>
              <a:t> discrete-valued</a:t>
            </a:r>
            <a:r>
              <a:rPr lang="en-US" sz="3600" dirty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2057400"/>
            <a:ext cx="8686800" cy="4100513"/>
            <a:chOff x="457200" y="1676400"/>
            <a:chExt cx="8686800" cy="4100513"/>
          </a:xfrm>
        </p:grpSpPr>
        <p:pic>
          <p:nvPicPr>
            <p:cNvPr id="9220" name="Picture 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362200"/>
              <a:ext cx="670560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76400"/>
              <a:ext cx="4267200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191000"/>
              <a:ext cx="4737100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8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105400"/>
              <a:ext cx="7461250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Text Box 9"/>
            <p:cNvSpPr txBox="1">
              <a:spLocks noChangeArrowheads="1"/>
            </p:cNvSpPr>
            <p:nvPr/>
          </p:nvSpPr>
          <p:spPr bwMode="auto">
            <a:xfrm>
              <a:off x="457200" y="3429000"/>
              <a:ext cx="83058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800" dirty="0"/>
                <a:t>MAP estimates: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9225" name="Text Box 10"/>
            <p:cNvSpPr txBox="1">
              <a:spLocks noChangeArrowheads="1"/>
            </p:cNvSpPr>
            <p:nvPr/>
          </p:nvSpPr>
          <p:spPr bwMode="auto">
            <a:xfrm>
              <a:off x="5943600" y="4038600"/>
              <a:ext cx="320040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Only difference: “imaginary” examples</a:t>
              </a:r>
            </a:p>
          </p:txBody>
        </p:sp>
        <p:sp>
          <p:nvSpPr>
            <p:cNvPr id="9226" name="Line 11"/>
            <p:cNvSpPr>
              <a:spLocks noChangeShapeType="1"/>
            </p:cNvSpPr>
            <p:nvPr/>
          </p:nvSpPr>
          <p:spPr bwMode="auto">
            <a:xfrm flipH="1">
              <a:off x="4953000" y="4419600"/>
              <a:ext cx="1066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7" name="Line 12"/>
            <p:cNvSpPr>
              <a:spLocks noChangeShapeType="1"/>
            </p:cNvSpPr>
            <p:nvPr/>
          </p:nvSpPr>
          <p:spPr bwMode="auto">
            <a:xfrm flipH="1" flipV="1">
              <a:off x="5486400" y="43434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6017" y="1263112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/>
              <a:t>If unlucky, our MLE estimate for </a:t>
            </a:r>
            <a:r>
              <a:rPr lang="en-US" sz="2800" i="1" dirty="0">
                <a:latin typeface="Times" panose="02020603050405020304" pitchFamily="18" charset="0"/>
              </a:rPr>
              <a:t>P(X</a:t>
            </a:r>
            <a:r>
              <a:rPr lang="en-US" sz="2800" i="1" baseline="-25000" dirty="0">
                <a:latin typeface="Times" panose="02020603050405020304" pitchFamily="18" charset="0"/>
              </a:rPr>
              <a:t>i</a:t>
            </a:r>
            <a:r>
              <a:rPr lang="en-US" sz="2800" i="1" dirty="0">
                <a:latin typeface="Times" panose="02020603050405020304" pitchFamily="18" charset="0"/>
              </a:rPr>
              <a:t> | Y)</a:t>
            </a:r>
            <a:r>
              <a:rPr lang="en-US" sz="2800" dirty="0"/>
              <a:t> may be zero.  </a:t>
            </a:r>
          </a:p>
        </p:txBody>
      </p:sp>
    </p:spTree>
    <p:extLst>
      <p:ext uri="{BB962C8B-B14F-4D97-AF65-F5344CB8AC3E}">
        <p14:creationId xmlns:p14="http://schemas.microsoft.com/office/powerpoint/2010/main" val="291144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/>
              <a:t>Naïve Bayes: Assumptions of Conditional Independence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Often the </a:t>
            </a:r>
            <a:r>
              <a:rPr lang="en-US" sz="2800" i="1" dirty="0">
                <a:latin typeface="Times" panose="02020603050405020304" pitchFamily="18" charset="0"/>
              </a:rPr>
              <a:t>X</a:t>
            </a:r>
            <a:r>
              <a:rPr lang="en-US" sz="2800" i="1" baseline="-25000" dirty="0">
                <a:latin typeface="Times" panose="02020603050405020304" pitchFamily="18" charset="0"/>
              </a:rPr>
              <a:t>i</a:t>
            </a:r>
            <a:r>
              <a:rPr lang="en-US" sz="2800" dirty="0"/>
              <a:t> are not really conditionally independent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We can use Naïve Bayes in many cases anyway</a:t>
            </a:r>
          </a:p>
          <a:p>
            <a:pPr lvl="1"/>
            <a:r>
              <a:rPr lang="en-US" sz="2400" dirty="0"/>
              <a:t>often the right classification, even when not the right probability </a:t>
            </a:r>
          </a:p>
        </p:txBody>
      </p:sp>
    </p:spTree>
    <p:extLst>
      <p:ext uri="{BB962C8B-B14F-4D97-AF65-F5344CB8AC3E}">
        <p14:creationId xmlns:p14="http://schemas.microsoft.com/office/powerpoint/2010/main" val="29227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D8D8BF-456A-485D-A3B6-0370A66BE7DD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 dirty="0"/>
              <a:t>Gaussian Naïve Bayes (continuous X)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 dirty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 dirty="0"/>
              <a:t>   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423988" indent="-3810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Algorithm: Continuous-valued Features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+mn-lt"/>
              </a:rPr>
              <a:t>Conditional probability often modeled with the normal distribution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Sometimes assume variance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is independent of Y (i.e., </a:t>
            </a:r>
            <a:r>
              <a:rPr lang="en-US" dirty="0">
                <a:latin typeface="+mn-lt"/>
                <a:sym typeface="Symbol" panose="05050102010706020507" pitchFamily="18" charset="2"/>
              </a:rPr>
              <a:t></a:t>
            </a:r>
            <a:r>
              <a:rPr lang="en-US" baseline="-25000" dirty="0" err="1">
                <a:latin typeface="+mn-lt"/>
                <a:sym typeface="Symbol" panose="05050102010706020507" pitchFamily="18" charset="2"/>
              </a:rPr>
              <a:t>i</a:t>
            </a:r>
            <a:r>
              <a:rPr lang="en-US" dirty="0">
                <a:latin typeface="+mn-lt"/>
              </a:rPr>
              <a:t>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or independent of X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(i.e., </a:t>
            </a:r>
            <a:r>
              <a:rPr lang="en-US" dirty="0">
                <a:latin typeface="+mn-lt"/>
                <a:sym typeface="Symbol" panose="05050102010706020507" pitchFamily="18" charset="2"/>
              </a:rPr>
              <a:t></a:t>
            </a:r>
            <a:r>
              <a:rPr lang="en-US" baseline="-25000" dirty="0">
                <a:latin typeface="+mn-lt"/>
                <a:sym typeface="Symbol" panose="05050102010706020507" pitchFamily="18" charset="2"/>
              </a:rPr>
              <a:t>k</a:t>
            </a:r>
            <a:r>
              <a:rPr lang="en-US" dirty="0">
                <a:latin typeface="+mn-lt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or both (i.e., </a:t>
            </a:r>
            <a:r>
              <a:rPr lang="en-US" dirty="0">
                <a:latin typeface="+mn-lt"/>
                <a:sym typeface="Symbol" panose="05050102010706020507" pitchFamily="18" charset="2"/>
              </a:rPr>
              <a:t></a:t>
            </a:r>
            <a:r>
              <a:rPr lang="en-US" dirty="0">
                <a:latin typeface="+mn-lt"/>
              </a:rPr>
              <a:t>)</a:t>
            </a:r>
          </a:p>
          <a:p>
            <a:pPr marL="76200" indent="0" eaLnBrk="1" hangingPunct="1">
              <a:lnSpc>
                <a:spcPct val="120000"/>
              </a:lnSpc>
              <a:buNone/>
            </a:pPr>
            <a:endParaRPr lang="en-US" altLang="en-US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</p:txBody>
      </p:sp>
      <p:pic>
        <p:nvPicPr>
          <p:cNvPr id="11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84708"/>
            <a:ext cx="6746057" cy="114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656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Gaussian Naïve Bayes Algorithm – continuous X</a:t>
            </a:r>
            <a:r>
              <a:rPr lang="en-US" sz="3200" baseline="-25000" dirty="0"/>
              <a:t>i 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2400" dirty="0"/>
              <a:t>(but still discrete Y)</a:t>
            </a:r>
            <a:endParaRPr lang="en-US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sz="2800" dirty="0"/>
              <a:t>Train Naïve Bayes (examples)  </a:t>
            </a:r>
          </a:p>
          <a:p>
            <a:pPr eaLnBrk="1" hangingPunct="1">
              <a:buFontTx/>
              <a:buNone/>
            </a:pPr>
            <a:r>
              <a:rPr lang="en-US" sz="2800" dirty="0"/>
              <a:t>	for each value </a:t>
            </a:r>
            <a:r>
              <a:rPr lang="en-US" sz="2800" i="1" dirty="0" err="1">
                <a:latin typeface="Times" panose="02020603050405020304" pitchFamily="18" charset="0"/>
              </a:rPr>
              <a:t>y</a:t>
            </a:r>
            <a:r>
              <a:rPr lang="en-US" sz="2800" i="1" baseline="-25000" dirty="0" err="1">
                <a:latin typeface="Times" panose="02020603050405020304" pitchFamily="18" charset="0"/>
              </a:rPr>
              <a:t>k</a:t>
            </a:r>
            <a:endParaRPr lang="en-US" sz="2800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/>
              <a:t>		estimate*</a:t>
            </a:r>
          </a:p>
          <a:p>
            <a:pPr eaLnBrk="1" hangingPunct="1">
              <a:buFontTx/>
              <a:buNone/>
            </a:pPr>
            <a:r>
              <a:rPr lang="en-US" sz="2800" dirty="0"/>
              <a:t>		for each attribute </a:t>
            </a:r>
            <a:r>
              <a:rPr lang="en-US" sz="2800" i="1" dirty="0">
                <a:latin typeface="Times" panose="02020603050405020304" pitchFamily="18" charset="0"/>
              </a:rPr>
              <a:t>X</a:t>
            </a:r>
            <a:r>
              <a:rPr lang="en-US" sz="2800" i="1" baseline="-25000" dirty="0">
                <a:latin typeface="Times" panose="02020603050405020304" pitchFamily="18" charset="0"/>
              </a:rPr>
              <a:t>i </a:t>
            </a:r>
            <a:r>
              <a:rPr lang="en-US" sz="2800" dirty="0"/>
              <a:t>estimate </a:t>
            </a:r>
          </a:p>
          <a:p>
            <a:pPr eaLnBrk="1" hangingPunct="1">
              <a:buFontTx/>
              <a:buNone/>
            </a:pPr>
            <a:r>
              <a:rPr lang="en-US" sz="2800" dirty="0"/>
              <a:t>		class conditional mean        , variance       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Classify (</a:t>
            </a:r>
            <a:r>
              <a:rPr lang="en-US" sz="2800" i="1" dirty="0" err="1">
                <a:latin typeface="Times" panose="02020603050405020304" pitchFamily="18" charset="0"/>
              </a:rPr>
              <a:t>X</a:t>
            </a:r>
            <a:r>
              <a:rPr lang="en-US" sz="2800" i="1" baseline="30000" dirty="0" err="1">
                <a:latin typeface="Times" panose="02020603050405020304" pitchFamily="18" charset="0"/>
              </a:rPr>
              <a:t>new</a:t>
            </a:r>
            <a:r>
              <a:rPr lang="en-US" sz="2800" dirty="0">
                <a:latin typeface="Times" panose="02020603050405020304" pitchFamily="18" charset="0"/>
              </a:rPr>
              <a:t>)</a:t>
            </a:r>
            <a:r>
              <a:rPr lang="en-US" sz="2800" dirty="0"/>
              <a:t>  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pic>
        <p:nvPicPr>
          <p:cNvPr id="215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2514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0"/>
            <a:ext cx="57673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43275"/>
            <a:ext cx="533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3343275"/>
            <a:ext cx="533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5410200"/>
            <a:ext cx="55816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2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/>
              <a:t>Estimating Parameters: </a:t>
            </a:r>
            <a:r>
              <a:rPr lang="en-US" sz="3200" i="1">
                <a:latin typeface="Times" panose="02020603050405020304" pitchFamily="18" charset="0"/>
              </a:rPr>
              <a:t>Y </a:t>
            </a:r>
            <a:r>
              <a:rPr lang="en-US" sz="3200"/>
              <a:t>discrete</a:t>
            </a:r>
            <a:r>
              <a:rPr lang="en-US" sz="3200" i="1">
                <a:latin typeface="Times" panose="02020603050405020304" pitchFamily="18" charset="0"/>
              </a:rPr>
              <a:t>, X</a:t>
            </a:r>
            <a:r>
              <a:rPr lang="en-US" sz="3200" i="1" baseline="-25000">
                <a:latin typeface="Times" panose="02020603050405020304" pitchFamily="18" charset="0"/>
              </a:rPr>
              <a:t>i</a:t>
            </a:r>
            <a:r>
              <a:rPr lang="en-US" sz="3200"/>
              <a:t> continuous</a:t>
            </a:r>
            <a:r>
              <a:rPr lang="en-US" sz="360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Maximum likelihood estimates:</a:t>
            </a:r>
            <a:r>
              <a:rPr lang="en-US" i="1" dirty="0">
                <a:latin typeface="Times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</p:txBody>
      </p:sp>
      <p:pic>
        <p:nvPicPr>
          <p:cNvPr id="2253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52578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48200"/>
            <a:ext cx="5727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6400800" y="1371600"/>
            <a:ext cx="24384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err="1">
                <a:latin typeface="+mn-lt"/>
              </a:rPr>
              <a:t>jth</a:t>
            </a:r>
            <a:r>
              <a:rPr lang="en-US" dirty="0">
                <a:latin typeface="+mn-lt"/>
              </a:rPr>
              <a:t> training example</a:t>
            </a: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 flipH="1">
            <a:off x="5105400" y="17526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5943600" y="3429000"/>
            <a:ext cx="24384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  <a:sym typeface="Symbol" panose="05050102010706020507" pitchFamily="18" charset="2"/>
              </a:rPr>
              <a:t></a:t>
            </a:r>
            <a:r>
              <a:rPr lang="en-US" dirty="0">
                <a:latin typeface="+mn-lt"/>
              </a:rPr>
              <a:t>(z)=1 if z true, else 0</a:t>
            </a:r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 flipH="1" flipV="1">
            <a:off x="5257800" y="2743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0" y="3048000"/>
            <a:ext cx="1828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err="1">
                <a:latin typeface="+mn-lt"/>
              </a:rPr>
              <a:t>ith</a:t>
            </a:r>
            <a:r>
              <a:rPr lang="en-US" dirty="0">
                <a:latin typeface="+mn-lt"/>
              </a:rPr>
              <a:t> feature</a:t>
            </a:r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1981200" y="3200400"/>
            <a:ext cx="1905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err="1">
                <a:latin typeface="+mn-lt"/>
              </a:rPr>
              <a:t>kth</a:t>
            </a:r>
            <a:r>
              <a:rPr lang="en-US" dirty="0">
                <a:latin typeface="+mn-lt"/>
              </a:rPr>
              <a:t> class</a:t>
            </a:r>
          </a:p>
        </p:txBody>
      </p:sp>
      <p:sp>
        <p:nvSpPr>
          <p:cNvPr id="22540" name="Line 16"/>
          <p:cNvSpPr>
            <a:spLocks noChangeShapeType="1"/>
          </p:cNvSpPr>
          <p:nvPr/>
        </p:nvSpPr>
        <p:spPr bwMode="auto">
          <a:xfrm flipV="1">
            <a:off x="533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1" name="Line 17"/>
          <p:cNvSpPr>
            <a:spLocks noChangeShapeType="1"/>
          </p:cNvSpPr>
          <p:nvPr/>
        </p:nvSpPr>
        <p:spPr bwMode="auto">
          <a:xfrm flipH="1" flipV="1">
            <a:off x="16764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9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BC3CEB-A7DC-49C2-86E9-1212A09C18EF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/>
              <a:t>Naïve Bayes 	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423988" indent="-3810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Example: Continuous-valued Features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+mn-lt"/>
              </a:rPr>
              <a:t>Temperature is naturally of continuous value.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b="1" dirty="0">
                <a:latin typeface="+mn-lt"/>
              </a:rPr>
              <a:t>Yes</a:t>
            </a:r>
            <a:r>
              <a:rPr lang="en-US" altLang="en-US" sz="2000" dirty="0">
                <a:latin typeface="+mn-lt"/>
              </a:rPr>
              <a:t>: 25.2, 19.3, 18.5, 21.7, 20.1, 24.3, 22.8, 23.1, 19.8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     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No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: 27.3, 30.1, 17.4, 29.5, 15.1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+mn-lt"/>
              </a:rPr>
              <a:t>Estimate mean and variance for each class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b="1" dirty="0">
                <a:latin typeface="+mn-lt"/>
              </a:rPr>
              <a:t>Learning Phase</a:t>
            </a:r>
            <a:r>
              <a:rPr lang="en-US" altLang="en-US" sz="2000" dirty="0">
                <a:latin typeface="+mn-lt"/>
              </a:rPr>
              <a:t>: output two Gaussian models for P(</a:t>
            </a:r>
            <a:r>
              <a:rPr lang="en-US" altLang="en-US" sz="2000" dirty="0" err="1">
                <a:latin typeface="+mn-lt"/>
              </a:rPr>
              <a:t>temp|C</a:t>
            </a:r>
            <a:r>
              <a:rPr lang="en-US" altLang="en-US" sz="2000" dirty="0">
                <a:latin typeface="+mn-lt"/>
              </a:rPr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      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2" eaLnBrk="1" hangingPunct="1"/>
            <a:endParaRPr lang="en-US" altLang="en-US" sz="1800" dirty="0">
              <a:latin typeface="+mn-lt"/>
            </a:endParaRPr>
          </a:p>
        </p:txBody>
      </p:sp>
      <p:graphicFrame>
        <p:nvGraphicFramePr>
          <p:cNvPr id="163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407442"/>
              </p:ext>
            </p:extLst>
          </p:nvPr>
        </p:nvGraphicFramePr>
        <p:xfrm>
          <a:off x="1143000" y="3325331"/>
          <a:ext cx="3344836" cy="76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3" imgW="2133600" imgH="457200" progId="Equation.3">
                  <p:embed/>
                </p:oleObj>
              </mc:Choice>
              <mc:Fallback>
                <p:oleObj name="Equation" r:id="rId3" imgW="213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25331"/>
                        <a:ext cx="3344836" cy="76168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16398"/>
              </p:ext>
            </p:extLst>
          </p:nvPr>
        </p:nvGraphicFramePr>
        <p:xfrm>
          <a:off x="4876800" y="3346209"/>
          <a:ext cx="2469261" cy="71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5" imgW="1574800" imgH="431800" progId="Equation.3">
                  <p:embed/>
                </p:oleObj>
              </mc:Choice>
              <mc:Fallback>
                <p:oleObj name="Equation" r:id="rId5" imgW="1574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46209"/>
                        <a:ext cx="2469261" cy="719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4"/>
          <p:cNvGraphicFramePr>
            <a:graphicFrameLocks noChangeAspect="1"/>
          </p:cNvGraphicFramePr>
          <p:nvPr/>
        </p:nvGraphicFramePr>
        <p:xfrm>
          <a:off x="868789" y="4907005"/>
          <a:ext cx="7601900" cy="195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7" imgW="4622800" imgH="1193800" progId="Equation.3">
                  <p:embed/>
                </p:oleObj>
              </mc:Choice>
              <mc:Fallback>
                <p:oleObj name="Equation" r:id="rId7" imgW="46228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789" y="4907005"/>
                        <a:ext cx="7601900" cy="195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2848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The independence hypothesis…</a:t>
            </a:r>
            <a:endParaRPr lang="it-IT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78800" cy="4648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makes computation possible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yields optimal classifiers when satisfied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Rarely satisfied in practice, as attributes (variables) are often correlated.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To overcome this limitation: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2">
                    <a:lumMod val="25000"/>
                  </a:schemeClr>
                </a:solidFill>
              </a:rPr>
              <a:t>Bayesian networks </a:t>
            </a:r>
            <a:r>
              <a:rPr lang="en-US" altLang="en-US" sz="2400" dirty="0"/>
              <a:t>combine Bayesian reasoning with causal relationships between attributes</a:t>
            </a:r>
          </a:p>
        </p:txBody>
      </p:sp>
    </p:spTree>
    <p:extLst>
      <p:ext uri="{BB962C8B-B14F-4D97-AF65-F5344CB8AC3E}">
        <p14:creationId xmlns:p14="http://schemas.microsoft.com/office/powerpoint/2010/main" val="1547492697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9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GB" altLang="en-US" dirty="0"/>
              <a:t>Bayes Theorem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2040"/>
              </p:ext>
            </p:extLst>
          </p:nvPr>
        </p:nvGraphicFramePr>
        <p:xfrm>
          <a:off x="2209800" y="1445172"/>
          <a:ext cx="3429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5172"/>
                        <a:ext cx="3429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5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/>
              <a:t>Naïve Bayes	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/>
              <a:t>     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36656" y="1218112"/>
            <a:ext cx="8807344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Bayes classification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>
              <a:latin typeface="+mn-lt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Difficulty: learning the joint probability              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Naïve Bayes classification</a:t>
            </a:r>
          </a:p>
          <a:p>
            <a:pPr marL="522288" lvl="1" indent="0" eaLnBrk="1" hangingPunct="1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Assume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all input features are conditionally independent!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latin typeface="+mn-lt"/>
            </a:endParaRPr>
          </a:p>
        </p:txBody>
      </p:sp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1189038" y="1722438"/>
          <a:ext cx="66373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4" imgW="2946240" imgH="228600" progId="Equation.3">
                  <p:embed/>
                </p:oleObj>
              </mc:Choice>
              <mc:Fallback>
                <p:oleObj name="Equation" r:id="rId4" imgW="294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722438"/>
                        <a:ext cx="6637337" cy="5445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5093273" y="2286000"/>
          <a:ext cx="1628979" cy="3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6" imgW="812447" imgH="177723" progId="Equation.3">
                  <p:embed/>
                </p:oleObj>
              </mc:Choice>
              <mc:Fallback>
                <p:oleObj name="Equation" r:id="rId6" imgW="81244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273" y="2286000"/>
                        <a:ext cx="1628979" cy="378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"/>
          <p:cNvGraphicFramePr>
            <a:graphicFrameLocks noChangeAspect="1"/>
          </p:cNvGraphicFramePr>
          <p:nvPr/>
        </p:nvGraphicFramePr>
        <p:xfrm>
          <a:off x="657225" y="3667125"/>
          <a:ext cx="73072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8" imgW="3581280" imgH="685800" progId="Equation.3">
                  <p:embed/>
                </p:oleObj>
              </mc:Choice>
              <mc:Fallback>
                <p:oleObj name="Equation" r:id="rId8" imgW="35812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667125"/>
                        <a:ext cx="7307263" cy="14890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3855250" y="4189960"/>
            <a:ext cx="188961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3920408" y="4603198"/>
            <a:ext cx="781910" cy="14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5093273" y="4603197"/>
            <a:ext cx="16941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4702318" y="5259852"/>
            <a:ext cx="286700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46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Naïve Bayes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Bayes rule: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Assuming conditional independence among X</a:t>
            </a:r>
            <a:r>
              <a:rPr lang="en-US" sz="2800" baseline="-25000" dirty="0"/>
              <a:t>i</a:t>
            </a:r>
            <a:r>
              <a:rPr lang="en-US" sz="2800" dirty="0"/>
              <a:t>’s: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So, classification rule for </a:t>
            </a:r>
            <a:r>
              <a:rPr lang="en-US" sz="2400" i="1" dirty="0" err="1">
                <a:latin typeface="Times" panose="02020603050405020304" pitchFamily="18" charset="0"/>
              </a:rPr>
              <a:t>X</a:t>
            </a:r>
            <a:r>
              <a:rPr lang="en-US" sz="2400" i="1" baseline="30000" dirty="0" err="1">
                <a:latin typeface="Times" panose="02020603050405020304" pitchFamily="18" charset="0"/>
              </a:rPr>
              <a:t>new</a:t>
            </a:r>
            <a:r>
              <a:rPr lang="en-US" sz="2400" baseline="30000" dirty="0"/>
              <a:t> </a:t>
            </a:r>
            <a:r>
              <a:rPr lang="en-US" sz="2400" dirty="0"/>
              <a:t>=</a:t>
            </a:r>
            <a:r>
              <a:rPr lang="en-US" sz="2400" dirty="0">
                <a:latin typeface="cmsy10" pitchFamily="34" charset="0"/>
              </a:rPr>
              <a:t> &lt;</a:t>
            </a:r>
            <a:r>
              <a:rPr lang="en-US" sz="2400" dirty="0"/>
              <a:t> </a:t>
            </a:r>
            <a:r>
              <a:rPr lang="en-US" sz="2400" i="1" dirty="0">
                <a:latin typeface="Times" panose="02020603050405020304" pitchFamily="18" charset="0"/>
              </a:rPr>
              <a:t>X</a:t>
            </a:r>
            <a:r>
              <a:rPr lang="en-US" sz="2400" i="1" baseline="-25000" dirty="0">
                <a:latin typeface="Times" panose="02020603050405020304" pitchFamily="18" charset="0"/>
              </a:rPr>
              <a:t>1</a:t>
            </a:r>
            <a:r>
              <a:rPr lang="en-US" sz="2400" i="1" dirty="0">
                <a:latin typeface="Times" panose="02020603050405020304" pitchFamily="18" charset="0"/>
              </a:rPr>
              <a:t>, …, </a:t>
            </a:r>
            <a:r>
              <a:rPr lang="en-US" sz="2400" i="1" dirty="0" err="1">
                <a:latin typeface="Times" panose="02020603050405020304" pitchFamily="18" charset="0"/>
              </a:rPr>
              <a:t>X</a:t>
            </a:r>
            <a:r>
              <a:rPr lang="en-US" sz="2400" i="1" baseline="-25000" dirty="0" err="1">
                <a:latin typeface="Times" panose="02020603050405020304" pitchFamily="18" charset="0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latin typeface="cmsy10" pitchFamily="34" charset="0"/>
              </a:rPr>
              <a:t>&gt;</a:t>
            </a:r>
            <a:r>
              <a:rPr lang="en-US" sz="2800" dirty="0"/>
              <a:t> is: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pic>
        <p:nvPicPr>
          <p:cNvPr id="307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34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511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692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7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/>
              <a:t>Naïve Bayes Algorithm – discrete X</a:t>
            </a:r>
            <a:r>
              <a:rPr lang="en-US" sz="3600" baseline="-25000"/>
              <a:t>i</a:t>
            </a:r>
            <a:r>
              <a:rPr lang="en-US" sz="36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2200"/>
            <a:ext cx="8229600" cy="5033963"/>
          </a:xfrm>
        </p:spPr>
        <p:txBody>
          <a:bodyPr/>
          <a:lstStyle/>
          <a:p>
            <a:pPr eaLnBrk="1" hangingPunct="1"/>
            <a:r>
              <a:rPr lang="en-US" sz="2800" dirty="0"/>
              <a:t>Train Naïve Bayes (examples)  </a:t>
            </a:r>
          </a:p>
          <a:p>
            <a:pPr eaLnBrk="1" hangingPunct="1">
              <a:buFontTx/>
              <a:buNone/>
            </a:pPr>
            <a:r>
              <a:rPr lang="en-US" sz="2800" dirty="0"/>
              <a:t>	for each</a:t>
            </a:r>
            <a:r>
              <a:rPr lang="en-US" sz="2800" baseline="30000" dirty="0"/>
              <a:t>*</a:t>
            </a:r>
            <a:r>
              <a:rPr lang="en-US" sz="2800" dirty="0"/>
              <a:t> value </a:t>
            </a:r>
            <a:r>
              <a:rPr lang="en-US" sz="2800" i="1" dirty="0" err="1">
                <a:latin typeface="Times" panose="02020603050405020304" pitchFamily="18" charset="0"/>
              </a:rPr>
              <a:t>y</a:t>
            </a:r>
            <a:r>
              <a:rPr lang="en-US" sz="2800" i="1" baseline="-25000" dirty="0" err="1">
                <a:latin typeface="Times" panose="02020603050405020304" pitchFamily="18" charset="0"/>
              </a:rPr>
              <a:t>k</a:t>
            </a:r>
            <a:endParaRPr lang="en-US" sz="2800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/>
              <a:t>		estimate</a:t>
            </a:r>
          </a:p>
          <a:p>
            <a:pPr eaLnBrk="1" hangingPunct="1">
              <a:buFontTx/>
              <a:buNone/>
            </a:pPr>
            <a:r>
              <a:rPr lang="en-US" sz="2800" dirty="0"/>
              <a:t>		for each</a:t>
            </a:r>
            <a:r>
              <a:rPr lang="en-US" sz="2800" baseline="30000" dirty="0"/>
              <a:t>*</a:t>
            </a:r>
            <a:r>
              <a:rPr lang="en-US" sz="2800" dirty="0"/>
              <a:t> value </a:t>
            </a:r>
            <a:r>
              <a:rPr lang="en-US" sz="2800" i="1" dirty="0" err="1">
                <a:latin typeface="Times" panose="02020603050405020304" pitchFamily="18" charset="0"/>
              </a:rPr>
              <a:t>x</a:t>
            </a:r>
            <a:r>
              <a:rPr lang="en-US" sz="2800" i="1" baseline="-25000" dirty="0" err="1">
                <a:latin typeface="Times" panose="02020603050405020304" pitchFamily="18" charset="0"/>
              </a:rPr>
              <a:t>ij</a:t>
            </a:r>
            <a:r>
              <a:rPr lang="en-US" sz="2800" dirty="0"/>
              <a:t> of each attribute </a:t>
            </a:r>
            <a:r>
              <a:rPr lang="en-US" sz="2800" i="1" dirty="0">
                <a:latin typeface="Times" panose="02020603050405020304" pitchFamily="18" charset="0"/>
              </a:rPr>
              <a:t>X</a:t>
            </a:r>
            <a:r>
              <a:rPr lang="en-US" sz="2800" i="1" baseline="-25000" dirty="0">
                <a:latin typeface="Times" panose="02020603050405020304" pitchFamily="18" charset="0"/>
              </a:rPr>
              <a:t>i</a:t>
            </a:r>
            <a:endParaRPr lang="en-US" sz="2800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/>
              <a:t>			estimate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Classify (</a:t>
            </a:r>
            <a:r>
              <a:rPr lang="en-US" sz="2800" i="1" dirty="0" err="1">
                <a:latin typeface="Times" panose="02020603050405020304" pitchFamily="18" charset="0"/>
              </a:rPr>
              <a:t>X</a:t>
            </a:r>
            <a:r>
              <a:rPr lang="en-US" sz="2800" i="1" baseline="30000" dirty="0" err="1">
                <a:latin typeface="Times" panose="02020603050405020304" pitchFamily="18" charset="0"/>
              </a:rPr>
              <a:t>new</a:t>
            </a:r>
            <a:r>
              <a:rPr lang="en-US" sz="2800" dirty="0">
                <a:latin typeface="Times" panose="02020603050405020304" pitchFamily="18" charset="0"/>
              </a:rPr>
              <a:t>)</a:t>
            </a:r>
            <a:r>
              <a:rPr lang="en-US" sz="2800" dirty="0"/>
              <a:t>  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pic>
        <p:nvPicPr>
          <p:cNvPr id="410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89162"/>
            <a:ext cx="2514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97236"/>
            <a:ext cx="3505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304800" y="61722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sz="2000" dirty="0"/>
              <a:t>probabilities must sum to 1, so need estimate only n-1 parameters...</a:t>
            </a:r>
          </a:p>
        </p:txBody>
      </p:sp>
      <p:pic>
        <p:nvPicPr>
          <p:cNvPr id="410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0"/>
            <a:ext cx="57673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0"/>
            <a:ext cx="32623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9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/>
              <a:t>Estimating Parameters: </a:t>
            </a:r>
            <a:r>
              <a:rPr lang="en-US" sz="3200" i="1">
                <a:latin typeface="Times" panose="02020603050405020304" pitchFamily="18" charset="0"/>
              </a:rPr>
              <a:t>Y, X</a:t>
            </a:r>
            <a:r>
              <a:rPr lang="en-US" sz="3200" i="1" baseline="-25000">
                <a:latin typeface="Times" panose="02020603050405020304" pitchFamily="18" charset="0"/>
              </a:rPr>
              <a:t>i</a:t>
            </a:r>
            <a:r>
              <a:rPr lang="en-US" sz="3200"/>
              <a:t> discrete-valued</a:t>
            </a:r>
            <a:r>
              <a:rPr lang="en-US" sz="36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Maximum likelihood estimates (MLE’s):</a:t>
            </a:r>
            <a:r>
              <a:rPr lang="en-US" i="1" dirty="0">
                <a:latin typeface="Times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i="1" dirty="0">
              <a:latin typeface="Times" panose="02020603050405020304" pitchFamily="18" charset="0"/>
            </a:endParaRPr>
          </a:p>
        </p:txBody>
      </p:sp>
      <p:pic>
        <p:nvPicPr>
          <p:cNvPr id="51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6705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426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15"/>
          <p:cNvSpPr txBox="1">
            <a:spLocks noChangeArrowheads="1"/>
          </p:cNvSpPr>
          <p:nvPr/>
        </p:nvSpPr>
        <p:spPr bwMode="auto">
          <a:xfrm>
            <a:off x="2286000" y="3810000"/>
            <a:ext cx="38100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Number of items in set D for which Y=</a:t>
            </a:r>
            <a:r>
              <a:rPr lang="en-US" dirty="0" err="1">
                <a:latin typeface="+mn-lt"/>
              </a:rPr>
              <a:t>y</a:t>
            </a:r>
            <a:r>
              <a:rPr lang="en-US" baseline="-25000" dirty="0" err="1">
                <a:latin typeface="+mn-lt"/>
              </a:rPr>
              <a:t>k</a:t>
            </a:r>
            <a:endParaRPr lang="en-US" baseline="-25000" dirty="0">
              <a:latin typeface="+mn-lt"/>
            </a:endParaRPr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auto">
          <a:xfrm flipV="1">
            <a:off x="3276600" y="31242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1E8BE1-6A20-48CE-A341-E5B8BF1630F3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/>
              <a:t>    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36656" y="1079886"/>
            <a:ext cx="8666166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/>
              <a:t>Example: Play Tennis</a:t>
            </a:r>
          </a:p>
        </p:txBody>
      </p:sp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57" y="1701901"/>
            <a:ext cx="5668846" cy="45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5811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604579" y="3635619"/>
            <a:ext cx="1091416" cy="1244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47" tIns="40074" rIns="80147" bIns="40074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115886" y="1769575"/>
            <a:ext cx="1433501" cy="1589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47" tIns="40074" rIns="80147" bIns="40074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988247" y="3635619"/>
            <a:ext cx="1303183" cy="1244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47" tIns="40074" rIns="80147" bIns="40074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57929" y="1769575"/>
            <a:ext cx="1042546" cy="1589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47" tIns="40074" rIns="80147" bIns="40074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852570" y="3635619"/>
            <a:ext cx="1042546" cy="12440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3347552" y="3635619"/>
            <a:ext cx="963812" cy="12440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6787411" y="1769575"/>
            <a:ext cx="1238024" cy="158959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1" name="Rectangle 1"/>
          <p:cNvSpPr>
            <a:spLocks noChangeArrowheads="1"/>
          </p:cNvSpPr>
          <p:nvPr/>
        </p:nvSpPr>
        <p:spPr bwMode="auto">
          <a:xfrm>
            <a:off x="2943022" y="1769575"/>
            <a:ext cx="1042546" cy="158959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842808-65D9-4AB9-9AA1-A106267F9E7D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13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/>
              <a:t>    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00708"/>
              </p:ext>
            </p:extLst>
          </p:nvPr>
        </p:nvGraphicFramePr>
        <p:xfrm>
          <a:off x="857929" y="1771014"/>
          <a:ext cx="3112706" cy="1614694"/>
        </p:xfrm>
        <a:graphic>
          <a:graphicData uri="http://schemas.openxmlformats.org/drawingml/2006/table">
            <a:tbl>
              <a:tblPr/>
              <a:tblGrid>
                <a:gridCol w="103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96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70740"/>
              </p:ext>
            </p:extLst>
          </p:nvPr>
        </p:nvGraphicFramePr>
        <p:xfrm>
          <a:off x="4115886" y="1771014"/>
          <a:ext cx="3909549" cy="1614694"/>
        </p:xfrm>
        <a:graphic>
          <a:graphicData uri="http://schemas.openxmlformats.org/drawingml/2006/table">
            <a:tbl>
              <a:tblPr/>
              <a:tblGrid>
                <a:gridCol w="143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96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Temperature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2/5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2/5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0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78191" marR="78191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3/9</a:t>
                      </a: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1/5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191" marR="78191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64168"/>
              </p:ext>
            </p:extLst>
          </p:nvPr>
        </p:nvGraphicFramePr>
        <p:xfrm>
          <a:off x="988247" y="3637058"/>
          <a:ext cx="3323116" cy="1253988"/>
        </p:xfrm>
        <a:graphic>
          <a:graphicData uri="http://schemas.openxmlformats.org/drawingml/2006/table">
            <a:tbl>
              <a:tblPr/>
              <a:tblGrid>
                <a:gridCol w="13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5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Humidity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en-GB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Play=N</a:t>
                      </a:r>
                      <a:r>
                        <a:rPr kumimoji="0" lang="en-GB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95247"/>
              </p:ext>
            </p:extLst>
          </p:nvPr>
        </p:nvGraphicFramePr>
        <p:xfrm>
          <a:off x="4572000" y="3637058"/>
          <a:ext cx="3323117" cy="1248229"/>
        </p:xfrm>
        <a:graphic>
          <a:graphicData uri="http://schemas.openxmlformats.org/drawingml/2006/table">
            <a:tbl>
              <a:tblPr/>
              <a:tblGrid>
                <a:gridCol w="116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97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Wind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en-GB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Play=</a:t>
                      </a:r>
                      <a:r>
                        <a:rPr kumimoji="0" lang="en-GB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06" name="Text Box 119"/>
          <p:cNvSpPr txBox="1">
            <a:spLocks noChangeArrowheads="1"/>
          </p:cNvSpPr>
          <p:nvPr/>
        </p:nvSpPr>
        <p:spPr bwMode="auto">
          <a:xfrm>
            <a:off x="2161111" y="5295764"/>
            <a:ext cx="2160933" cy="40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i="1" dirty="0">
                <a:latin typeface="+mn-lt"/>
              </a:rPr>
              <a:t>P</a:t>
            </a:r>
            <a:r>
              <a:rPr lang="en-GB" altLang="en-US" sz="2100" dirty="0">
                <a:latin typeface="+mn-lt"/>
              </a:rPr>
              <a:t>(Play</a:t>
            </a:r>
            <a:r>
              <a:rPr lang="en-GB" altLang="en-US" sz="2100" i="1" dirty="0">
                <a:latin typeface="+mn-lt"/>
              </a:rPr>
              <a:t>=Yes) = </a:t>
            </a:r>
            <a:r>
              <a:rPr lang="en-GB" altLang="en-US" sz="2100" dirty="0">
                <a:latin typeface="+mn-lt"/>
              </a:rPr>
              <a:t>9/14</a:t>
            </a:r>
          </a:p>
        </p:txBody>
      </p:sp>
      <p:sp>
        <p:nvSpPr>
          <p:cNvPr id="13407" name="Text Box 120"/>
          <p:cNvSpPr txBox="1">
            <a:spLocks noChangeArrowheads="1"/>
          </p:cNvSpPr>
          <p:nvPr/>
        </p:nvSpPr>
        <p:spPr bwMode="auto">
          <a:xfrm>
            <a:off x="4604580" y="5295764"/>
            <a:ext cx="2126949" cy="40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i="1" dirty="0">
                <a:latin typeface="+mn-lt"/>
              </a:rPr>
              <a:t>P</a:t>
            </a:r>
            <a:r>
              <a:rPr lang="en-GB" altLang="en-US" sz="2100" dirty="0">
                <a:latin typeface="+mn-lt"/>
              </a:rPr>
              <a:t>(Play</a:t>
            </a:r>
            <a:r>
              <a:rPr lang="en-GB" altLang="en-US" sz="2100" i="1" dirty="0">
                <a:latin typeface="+mn-lt"/>
              </a:rPr>
              <a:t>=No) = </a:t>
            </a:r>
            <a:r>
              <a:rPr lang="en-GB" altLang="en-US" sz="2100" dirty="0">
                <a:latin typeface="+mn-lt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32855297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196" indent="-250460" defTabSz="914179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840" indent="-200368" defTabSz="914179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575" indent="-200368" defTabSz="91417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3311" indent="-200368" defTabSz="914179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4047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783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5519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6254" indent="-200368" defTabSz="91417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196C24-AF1A-4E90-AEE2-EA1E25C59302}" type="slidenum">
              <a:rPr lang="en-GB" altLang="en-US" sz="140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Test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Given a new instance, predict its label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0033CC"/>
                </a:solidFill>
                <a:latin typeface="+mn-lt"/>
              </a:rPr>
              <a:t>      x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’=(Outlook=</a:t>
            </a:r>
            <a:r>
              <a:rPr lang="en-US" altLang="en-US" sz="1800" i="1" dirty="0">
                <a:solidFill>
                  <a:srgbClr val="0033CC"/>
                </a:solidFill>
                <a:latin typeface="+mn-lt"/>
              </a:rPr>
              <a:t>Sunny, 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Temperature=</a:t>
            </a:r>
            <a:r>
              <a:rPr lang="en-US" altLang="en-US" sz="1800" i="1" dirty="0">
                <a:solidFill>
                  <a:srgbClr val="0033CC"/>
                </a:solidFill>
                <a:latin typeface="+mn-lt"/>
              </a:rPr>
              <a:t>Cool, 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Humidity</a:t>
            </a:r>
            <a:r>
              <a:rPr lang="en-US" altLang="en-US" sz="1800" i="1" dirty="0">
                <a:solidFill>
                  <a:srgbClr val="0033CC"/>
                </a:solidFill>
                <a:latin typeface="+mn-lt"/>
              </a:rPr>
              <a:t>=High, 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Wind=</a:t>
            </a:r>
            <a:r>
              <a:rPr lang="en-US" altLang="en-US" sz="1800" i="1" dirty="0">
                <a:solidFill>
                  <a:srgbClr val="0033CC"/>
                </a:solidFill>
                <a:latin typeface="+mn-lt"/>
              </a:rPr>
              <a:t>Strong</a:t>
            </a:r>
            <a:r>
              <a:rPr lang="en-US" altLang="en-US" sz="1800" dirty="0">
                <a:solidFill>
                  <a:srgbClr val="0033CC"/>
                </a:solidFill>
                <a:latin typeface="+mn-lt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Look up tables achieved in the learning phrase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marL="522288" lvl="1" indent="0" eaLnBrk="1" hangingPunct="1">
              <a:lnSpc>
                <a:spcPct val="90000"/>
              </a:lnSpc>
              <a:buNone/>
            </a:pP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Decision making with the MAP rule</a:t>
            </a:r>
          </a:p>
        </p:txBody>
      </p:sp>
      <p:sp>
        <p:nvSpPr>
          <p:cNvPr id="14342" name="Text Box 91"/>
          <p:cNvSpPr txBox="1">
            <a:spLocks noChangeArrowheads="1"/>
          </p:cNvSpPr>
          <p:nvPr/>
        </p:nvSpPr>
        <p:spPr bwMode="auto">
          <a:xfrm>
            <a:off x="4600201" y="2743200"/>
            <a:ext cx="3502389" cy="168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P(Outlook=</a:t>
            </a:r>
            <a:r>
              <a:rPr lang="en-GB" altLang="en-US" sz="1600" dirty="0" err="1">
                <a:latin typeface="Palatino Linotype" pitchFamily="18" charset="0"/>
              </a:rPr>
              <a:t>S</a:t>
            </a:r>
            <a:r>
              <a:rPr lang="en-GB" altLang="en-US" sz="1600" i="1" dirty="0" err="1">
                <a:latin typeface="Palatino Linotype" pitchFamily="18" charset="0"/>
              </a:rPr>
              <a:t>unny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P(Temperature=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=No</a:t>
            </a:r>
            <a:r>
              <a:rPr lang="en-GB" altLang="en-US" sz="1600" dirty="0">
                <a:latin typeface="Palatino Linotype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</a:t>
            </a:r>
            <a:r>
              <a:rPr lang="en-GB" altLang="en-US" sz="1600" dirty="0" err="1">
                <a:latin typeface="Palatino Linotype" pitchFamily="18" charset="0"/>
              </a:rPr>
              <a:t>Huminity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P(Wind=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P(Play=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5/14</a:t>
            </a:r>
          </a:p>
        </p:txBody>
      </p:sp>
      <p:sp>
        <p:nvSpPr>
          <p:cNvPr id="14343" name="Text Box 93"/>
          <p:cNvSpPr txBox="1">
            <a:spLocks noChangeArrowheads="1"/>
          </p:cNvSpPr>
          <p:nvPr/>
        </p:nvSpPr>
        <p:spPr bwMode="auto">
          <a:xfrm>
            <a:off x="1183725" y="2865486"/>
            <a:ext cx="3421919" cy="168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P(Outlook=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P(Temperature=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</a:t>
            </a:r>
            <a:r>
              <a:rPr lang="en-GB" altLang="en-US" sz="1600" dirty="0" err="1">
                <a:latin typeface="Palatino Linotype" pitchFamily="18" charset="0"/>
              </a:rPr>
              <a:t>Huminity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P(Wind=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P(Play=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9/14</a:t>
            </a:r>
          </a:p>
        </p:txBody>
      </p:sp>
      <p:sp>
        <p:nvSpPr>
          <p:cNvPr id="14344" name="Text Box 94"/>
          <p:cNvSpPr txBox="1">
            <a:spLocks noChangeArrowheads="1"/>
          </p:cNvSpPr>
          <p:nvPr/>
        </p:nvSpPr>
        <p:spPr bwMode="auto">
          <a:xfrm>
            <a:off x="533400" y="4881088"/>
            <a:ext cx="8229599" cy="165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40074" rIns="80147" bIns="40074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6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altLang="en-US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9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’) ≈</a:t>
            </a:r>
            <a:r>
              <a:rPr lang="en-GB" altLang="en-US" sz="1600" dirty="0">
                <a:latin typeface="Palatino Linotype" pitchFamily="18" charset="0"/>
              </a:rPr>
              <a:t> [P(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|Y</a:t>
            </a:r>
            <a:r>
              <a:rPr lang="en-GB" altLang="en-US" sz="1600" i="1" dirty="0" err="1">
                <a:latin typeface="Palatino Linotype" pitchFamily="18" charset="0"/>
              </a:rPr>
              <a:t>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|Y</a:t>
            </a:r>
            <a:r>
              <a:rPr lang="en-GB" altLang="en-US" sz="1600" i="1" dirty="0" err="1">
                <a:latin typeface="Palatino Linotype" pitchFamily="18" charset="0"/>
              </a:rPr>
              <a:t>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)]P(Play=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0.0053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 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6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9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’) ≈ </a:t>
            </a:r>
            <a:r>
              <a:rPr lang="en-GB" altLang="en-US" sz="1600" dirty="0">
                <a:latin typeface="Palatino Linotype" pitchFamily="18" charset="0"/>
              </a:rPr>
              <a:t>[P(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|N</a:t>
            </a:r>
            <a:r>
              <a:rPr lang="en-GB" altLang="en-US" sz="1600" i="1" dirty="0" err="1">
                <a:latin typeface="Palatino Linotype" pitchFamily="18" charset="0"/>
              </a:rPr>
              <a:t>o</a:t>
            </a:r>
            <a:r>
              <a:rPr lang="en-GB" altLang="en-US" sz="1600" dirty="0">
                <a:latin typeface="Palatino Linotype" pitchFamily="18" charset="0"/>
              </a:rPr>
              <a:t>) P(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|N</a:t>
            </a:r>
            <a:r>
              <a:rPr lang="en-GB" altLang="en-US" sz="1600" i="1" dirty="0" err="1">
                <a:latin typeface="Palatino Linotype" pitchFamily="18" charset="0"/>
              </a:rPr>
              <a:t>o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)]P(Play=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GB" altLang="en-US" sz="1600" dirty="0">
              <a:latin typeface="Palatino Linotype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         Given the fact</a:t>
            </a:r>
            <a:r>
              <a:rPr lang="en-GB" altLang="en-US" sz="1800" b="1" dirty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8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altLang="en-US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21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’) &lt; P(</a:t>
            </a:r>
            <a:r>
              <a:rPr lang="en-GB" altLang="en-US" sz="18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21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’), we label </a:t>
            </a:r>
            <a:r>
              <a:rPr lang="en-GB" altLang="en-US" sz="2100" b="1" dirty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 to be “</a:t>
            </a:r>
            <a:r>
              <a:rPr lang="en-GB" altLang="en-US" sz="1800" i="1" dirty="0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”.</a:t>
            </a:r>
            <a:r>
              <a:rPr lang="en-GB" altLang="en-US" sz="1800" dirty="0">
                <a:latin typeface="Palatino Linotype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5466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Y=y_k | X_1 \ldots X_n ) = \frac{P(Y=y_k) P(X_1 \ldots X_n | Y=y_k) }{\sum_j P(Y=y_j) P(X_1 \ldots X_n | Y=y_j) 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59"/>
  <p:tag name="PICTUREFILESIZE" val="434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theta}_{ijk} = \hat{P}(X_i=x_{ij} | Y=y_k) = \frac{\#D\{ X_i=x_{ij} \wedge Y=y_k \}}{\#D\{ Y=y_k \}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21"/>
  <p:tag name="PICTUREFILESIZE" val="339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pi}_k = \hat{P}(Y=y_k) = \frac{\#D\{ Y=y_k \}}{|D|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71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pi}_k = \hat{P}(Y=y_k) = \frac{\#D\{ Y=y_k \}+l}{|D| +l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99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theta}_{ijk} = \hat{P}(X_i=x_{ij} | Y=y_k) =  \frac{\#D\{ X_i=x_{ij} \wedge Y=y_k \}+l}{\#D\{ Y=y_k \} + lM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56"/>
  <p:tag name="PICTUREFILESIZE" val="373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i= x \mid Y=y_k) = \frac{1}{\sigma_{ik} \sqrt{2\pi}} \ \ e^{\frac{-(x-\mu_{ik})^2}{2\sigma_{ik}^2}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396"/>
  <p:tag name="PICTUREFILESIZE" val="251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pi_k \equiv P(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6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P(Y=y_k) \prod_i P(X^{new}_i | 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504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mu_{ik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193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sigma_{ik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\pi_k \prod_i Normal(X^{new}_i, \mu_{ik}, \sigma_{ik}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1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450"/>
  <p:tag name="PICTUREFILESIZE" val="27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Y=y_k | X_1 \ldots X_n ) = \frac{ P(Y=y_k) \prod_i P(X_i | Y=y_k)}{\sum_j P(Y=y_j) \prod_i P(X_i | Y=y_j) 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25"/>
  <p:tag name="PICTUREFILESIZE" val="408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mu}_{ik} = \frac{1}{\sum_j \delta(Y^j=y_k)} \sum_j  X_i^j  \delta(Y^j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362"/>
  <p:tag name="PICTUREFILESIZE" val="2460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&#10;\hat{\sigma}^2_{ik} = \frac{1}{\sum_j \delta(Y^j=y_k)} \sum_j  (X_i^j - \hat{\mu}_{ik})^2  \delta(Y^j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443"/>
  <p:tag name="PICTUREFILESIZE" val="302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P(Y=y_k) \prod_i P(X^{new}_i | 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50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pi_k \equiv P(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6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theta_{ijk} \equiv P(X_i=x_{ij} | 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27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P(Y=y_k) \prod_i P(X^{new}_i | Y=y_k)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50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Y^{new} \leftarrow \arg \max_{y_k}  \ \  \pi_k \prod_i \theta_{ijk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160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theta}_{ijk} = \hat{P}(X_i=x_{ij} | Y=y_k) = \frac{\#D\{ X_i=x_{ij} \wedge Y=y_k \}}{\#D\{ Y=y_k \}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521"/>
  <p:tag name="PICTUREFILESIZE" val="339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hat{\pi}_k = \hat{P}(Y=y_k) = \frac{\#D\{ Y=y_k \}}{|D|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7188"/>
</p:tagLst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8889</TotalTime>
  <Words>843</Words>
  <Application>Microsoft Office PowerPoint</Application>
  <PresentationFormat>On-screen Show (4:3)</PresentationFormat>
  <Paragraphs>194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cmsy10</vt:lpstr>
      <vt:lpstr>Palatino Linotype</vt:lpstr>
      <vt:lpstr>Tahoma</vt:lpstr>
      <vt:lpstr>Times</vt:lpstr>
      <vt:lpstr>Times New Roman</vt:lpstr>
      <vt:lpstr>Office Theme</vt:lpstr>
      <vt:lpstr>Equation</vt:lpstr>
      <vt:lpstr>Foundations of Machine Learning</vt:lpstr>
      <vt:lpstr>Bayes Theorem</vt:lpstr>
      <vt:lpstr>Naïve Bayes </vt:lpstr>
      <vt:lpstr>Naïve Bayes</vt:lpstr>
      <vt:lpstr>Naïve Bayes Algorithm – discrete Xi </vt:lpstr>
      <vt:lpstr>Estimating Parameters: Y, Xi discrete-valued </vt:lpstr>
      <vt:lpstr>Example </vt:lpstr>
      <vt:lpstr>Example </vt:lpstr>
      <vt:lpstr>Example </vt:lpstr>
      <vt:lpstr>Estimating Parameters: Y, Xi discrete-valued </vt:lpstr>
      <vt:lpstr>Naïve Bayes: Assumptions of Conditional Independence</vt:lpstr>
      <vt:lpstr>Gaussian Naïve Bayes (continuous X)</vt:lpstr>
      <vt:lpstr>Gaussian Naïve Bayes Algorithm – continuous Xi   (but still discrete Y)</vt:lpstr>
      <vt:lpstr>Estimating Parameters: Y discrete, Xi continuous </vt:lpstr>
      <vt:lpstr>Naïve Bayes  </vt:lpstr>
      <vt:lpstr>The independence hypothesis…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ankur.chat31@gmail.com</cp:lastModifiedBy>
  <cp:revision>238</cp:revision>
  <cp:lastPrinted>2016-05-18T03:35:26Z</cp:lastPrinted>
  <dcterms:created xsi:type="dcterms:W3CDTF">2015-06-25T09:31:26Z</dcterms:created>
  <dcterms:modified xsi:type="dcterms:W3CDTF">2021-12-10T05:17:08Z</dcterms:modified>
</cp:coreProperties>
</file>