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462" r:id="rId3"/>
    <p:sldId id="474" r:id="rId4"/>
    <p:sldId id="475" r:id="rId5"/>
    <p:sldId id="476" r:id="rId6"/>
    <p:sldId id="477" r:id="rId7"/>
    <p:sldId id="464" r:id="rId8"/>
    <p:sldId id="465" r:id="rId9"/>
    <p:sldId id="466" r:id="rId10"/>
    <p:sldId id="375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472" r:id="rId19"/>
    <p:sldId id="470" r:id="rId20"/>
    <p:sldId id="471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3">
          <p15:clr>
            <a:srgbClr val="A4A3A4"/>
          </p15:clr>
        </p15:guide>
        <p15:guide id="2" pos="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DDD"/>
    <a:srgbClr val="F96C21"/>
    <a:srgbClr val="380D59"/>
    <a:srgbClr val="ECA700"/>
    <a:srgbClr val="F06F00"/>
    <a:srgbClr val="A40040"/>
    <a:srgbClr val="37055E"/>
    <a:srgbClr val="B3D200"/>
    <a:srgbClr val="2DA6C9"/>
    <a:srgbClr val="107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6" autoAdjust="0"/>
    <p:restoredTop sz="91499" autoAdjust="0"/>
  </p:normalViewPr>
  <p:slideViewPr>
    <p:cSldViewPr snapToGrid="0">
      <p:cViewPr varScale="1">
        <p:scale>
          <a:sx n="140" d="100"/>
          <a:sy n="140" d="100"/>
        </p:scale>
        <p:origin x="696" y="192"/>
      </p:cViewPr>
      <p:guideLst>
        <p:guide orient="horz" pos="483"/>
        <p:guide pos="2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5454-9D5A-214B-8239-07786AA8993B}" type="datetimeFigureOut">
              <a:rPr lang="en-US" smtClean="0"/>
              <a:pPr/>
              <a:t>5/25/22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26BF-97DA-EE45-9D67-FB56330F2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55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2EE-A886-C442-8C1F-21A4C7153015}" type="datetimeFigureOut">
              <a:rPr lang="en-US" smtClean="0"/>
              <a:pPr/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C9542-D81A-864F-A747-83A5F8ACB5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7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88D79-8BF5-4604-BB1E-BADDE5DFCE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8975"/>
            <a:ext cx="6089650" cy="34258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3869"/>
            <a:ext cx="5026920" cy="4111050"/>
          </a:xfrm>
          <a:noFill/>
        </p:spPr>
        <p:txBody>
          <a:bodyPr lIns="89850" tIns="44922" rIns="89850" bIns="44922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7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  <a:lvl5pPr>
              <a:buClr>
                <a:srgbClr val="C02B55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BDBE-4C3A-0E44-9589-47371DC6F43B}" type="datetime1">
              <a:rPr lang="en-US" smtClean="0"/>
              <a:pPr/>
              <a:t>5/25/22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8076-68F1-8849-A6D0-ECBECB8D5DC0}" type="datetime1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6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tl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468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8076-68F1-8849-A6D0-ECBECB8D5DC0}" type="datetime1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2110" y="739333"/>
            <a:ext cx="7534656" cy="686"/>
          </a:xfrm>
          <a:prstGeom prst="line">
            <a:avLst/>
          </a:prstGeom>
          <a:ln w="9525" cap="flat" cmpd="sng" algn="ctr">
            <a:gradFill flip="none" rotWithShape="1">
              <a:gsLst>
                <a:gs pos="0">
                  <a:srgbClr val="19A5C8"/>
                </a:gs>
                <a:gs pos="100000">
                  <a:srgbClr val="0080B4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65D5-54AF-7D49-A111-FB72ECD909ED}" type="datetime1">
              <a:rPr lang="en-US" smtClean="0"/>
              <a:pPr/>
              <a:t>5/25/22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61522" y="2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2B61-67AE-844B-893E-ABDB7C4797D9}" type="datetime1">
              <a:rPr lang="en-US" smtClean="0"/>
              <a:pPr/>
              <a:t>5/25/22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21EE-A7DC-1540-BFCA-245B51842D63}" type="datetime1">
              <a:rPr lang="en-US" smtClean="0"/>
              <a:pPr/>
              <a:t>5/25/22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76325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279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279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7E0D-9AB0-5146-A88A-585CDDCBFEEB}" type="datetime1">
              <a:rPr lang="en-US" smtClean="0"/>
              <a:pPr/>
              <a:t>5/25/22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522" y="2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0" y="3606808"/>
            <a:ext cx="2565400" cy="520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4131" y="1041407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3168656"/>
            <a:ext cx="2565401" cy="323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2389-7196-AC4A-BCBE-7D2D654295A4}" type="datetime1">
              <a:rPr lang="en-US" smtClean="0"/>
              <a:pPr/>
              <a:t>5/25/22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61522" y="2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392B2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392B2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7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strip_v2_100212.jpg"/>
          <p:cNvPicPr>
            <a:picLocks noChangeAspect="1"/>
          </p:cNvPicPr>
          <p:nvPr/>
        </p:nvPicPr>
        <p:blipFill>
          <a:blip r:embed="rId11"/>
          <a:srcRect b="19943"/>
          <a:stretch>
            <a:fillRect/>
          </a:stretch>
        </p:blipFill>
        <p:spPr>
          <a:xfrm>
            <a:off x="0" y="4684665"/>
            <a:ext cx="9144000" cy="4588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522" y="2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02" y="1037345"/>
            <a:ext cx="8229600" cy="355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16" y="4767263"/>
            <a:ext cx="9693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DD18076-68F1-8849-A6D0-ECBECB8D5DC0}" type="datetime1">
              <a:rPr lang="en-US" smtClean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164" y="4767263"/>
            <a:ext cx="56048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88813DA-8D06-F14C-8552-E6A9180E361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743755"/>
            <a:ext cx="8229600" cy="1191"/>
          </a:xfrm>
          <a:prstGeom prst="line">
            <a:avLst/>
          </a:prstGeom>
          <a:ln w="6350" cap="flat" cmpd="sng" algn="ctr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60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392B2"/>
          </a:solidFill>
          <a:latin typeface="Calibri"/>
          <a:ea typeface="+mj-ea"/>
          <a:cs typeface="Calibri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400" kern="1200">
          <a:solidFill>
            <a:srgbClr val="505050"/>
          </a:solidFill>
          <a:latin typeface="Calibri"/>
          <a:ea typeface="+mn-ea"/>
          <a:cs typeface="Calibri"/>
        </a:defRPr>
      </a:lvl1pPr>
      <a:lvl2pPr marL="630238" indent="-173038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400" kern="1200">
          <a:solidFill>
            <a:srgbClr val="505050"/>
          </a:solidFill>
          <a:latin typeface="Calibri"/>
          <a:ea typeface="+mn-ea"/>
          <a:cs typeface="Calibri"/>
        </a:defRPr>
      </a:lvl2pPr>
      <a:lvl3pPr marL="1089025" indent="-174625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2000" kern="1200">
          <a:solidFill>
            <a:srgbClr val="505050"/>
          </a:solidFill>
          <a:latin typeface="Calibri"/>
          <a:ea typeface="+mn-ea"/>
          <a:cs typeface="Calibri"/>
        </a:defRPr>
      </a:lvl3pPr>
      <a:lvl4pPr marL="1546225" indent="-174625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1800" kern="1200">
          <a:solidFill>
            <a:srgbClr val="505050"/>
          </a:solidFill>
          <a:latin typeface="Calibri"/>
          <a:ea typeface="+mn-ea"/>
          <a:cs typeface="Calibri"/>
        </a:defRPr>
      </a:lvl4pPr>
      <a:lvl5pPr marL="1995488" indent="-166688" algn="l" defTabSz="457200" rtl="0" eaLnBrk="1" latinLnBrk="0" hangingPunct="1">
        <a:spcBef>
          <a:spcPct val="20000"/>
        </a:spcBef>
        <a:buClr>
          <a:srgbClr val="19B7DD"/>
        </a:buClr>
        <a:buSzPct val="80000"/>
        <a:buFont typeface="Arial"/>
        <a:buChar char="•"/>
        <a:defRPr sz="1800" kern="1200">
          <a:solidFill>
            <a:srgbClr val="505050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9329" y="3830209"/>
            <a:ext cx="33421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Dr. Robin Singh Bhadoria</a:t>
            </a:r>
            <a:endParaRPr lang="en-IN" sz="2400" b="1" dirty="0">
              <a:solidFill>
                <a:srgbClr val="0070C0"/>
              </a:solidFill>
            </a:endParaRP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Asst. Professor, Dept. of CEA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5" y="127830"/>
            <a:ext cx="2704261" cy="1698643"/>
          </a:xfrm>
          <a:prstGeom prst="rect">
            <a:avLst/>
          </a:prstGeom>
        </p:spPr>
      </p:pic>
      <p:pic>
        <p:nvPicPr>
          <p:cNvPr id="1026" name="Picture 2" descr="bigdata 30e — Apache Flume and Sqoop | by Jose Antonio Ribeiro Neto  (Zezinho) | Medium">
            <a:extLst>
              <a:ext uri="{FF2B5EF4-FFF2-40B4-BE49-F238E27FC236}">
                <a16:creationId xmlns:a16="http://schemas.microsoft.com/office/drawing/2014/main" id="{8BABFA42-C881-A947-BF83-D91249D5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03" y="977152"/>
            <a:ext cx="3760705" cy="255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A57A78-C363-644A-BB9B-34E695642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9" y="2322110"/>
            <a:ext cx="3760705" cy="4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5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67403" y="790695"/>
            <a:ext cx="3411641" cy="3550444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1263458" y="789638"/>
            <a:ext cx="1270500" cy="553968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b="1" i="1" dirty="0"/>
              <a:t>Source</a:t>
            </a:r>
          </a:p>
        </p:txBody>
      </p:sp>
      <p:sp>
        <p:nvSpPr>
          <p:cNvPr id="55" name="Shape 55"/>
          <p:cNvSpPr/>
          <p:nvPr/>
        </p:nvSpPr>
        <p:spPr>
          <a:xfrm>
            <a:off x="5878291" y="921544"/>
            <a:ext cx="2644203" cy="3143250"/>
          </a:xfrm>
          <a:prstGeom prst="can">
            <a:avLst>
              <a:gd name="adj" fmla="val 25000"/>
            </a:avLst>
          </a:prstGeom>
          <a:solidFill>
            <a:srgbClr val="D9D2E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506041" y="923594"/>
            <a:ext cx="1454099" cy="553968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b="1" i="1" dirty="0"/>
              <a:t>Channel</a:t>
            </a:r>
          </a:p>
        </p:txBody>
      </p:sp>
      <p:grpSp>
        <p:nvGrpSpPr>
          <p:cNvPr id="2" name="Shape 57"/>
          <p:cNvGrpSpPr/>
          <p:nvPr/>
        </p:nvGrpSpPr>
        <p:grpSpPr>
          <a:xfrm>
            <a:off x="6307051" y="1571103"/>
            <a:ext cx="887699" cy="2345658"/>
            <a:chOff x="4179275" y="1865228"/>
            <a:chExt cx="887699" cy="3127544"/>
          </a:xfrm>
        </p:grpSpPr>
        <p:sp>
          <p:nvSpPr>
            <p:cNvPr id="58" name="Shape 58"/>
            <p:cNvSpPr/>
            <p:nvPr/>
          </p:nvSpPr>
          <p:spPr>
            <a:xfrm>
              <a:off x="4179275" y="1865228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  <p:sp>
          <p:nvSpPr>
            <p:cNvPr id="59" name="Shape 59"/>
            <p:cNvSpPr/>
            <p:nvPr/>
          </p:nvSpPr>
          <p:spPr>
            <a:xfrm>
              <a:off x="4179275" y="2507479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  <p:sp>
          <p:nvSpPr>
            <p:cNvPr id="60" name="Shape 60"/>
            <p:cNvSpPr/>
            <p:nvPr/>
          </p:nvSpPr>
          <p:spPr>
            <a:xfrm>
              <a:off x="4179275" y="3105228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  <p:sp>
          <p:nvSpPr>
            <p:cNvPr id="61" name="Shape 61"/>
            <p:cNvSpPr/>
            <p:nvPr/>
          </p:nvSpPr>
          <p:spPr>
            <a:xfrm>
              <a:off x="4179275" y="3746079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  <p:sp>
          <p:nvSpPr>
            <p:cNvPr id="62" name="Shape 62"/>
            <p:cNvSpPr/>
            <p:nvPr/>
          </p:nvSpPr>
          <p:spPr>
            <a:xfrm>
              <a:off x="4179275" y="4311779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</p:grpSp>
      <p:sp>
        <p:nvSpPr>
          <p:cNvPr id="63" name="Shape 63"/>
          <p:cNvSpPr/>
          <p:nvPr/>
        </p:nvSpPr>
        <p:spPr>
          <a:xfrm>
            <a:off x="780875" y="2663154"/>
            <a:ext cx="1729800" cy="528603"/>
          </a:xfrm>
          <a:prstGeom prst="bracePair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2380447" y="2663307"/>
            <a:ext cx="1500300" cy="738633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algn="ctr" rtl="0">
              <a:buNone/>
            </a:pPr>
            <a:r>
              <a:rPr lang="en" sz="1800" b="1"/>
              <a:t>Transaction batch</a:t>
            </a:r>
          </a:p>
        </p:txBody>
      </p:sp>
      <p:sp>
        <p:nvSpPr>
          <p:cNvPr id="65" name="Shape 65"/>
          <p:cNvSpPr/>
          <p:nvPr/>
        </p:nvSpPr>
        <p:spPr>
          <a:xfrm>
            <a:off x="4003222" y="784528"/>
            <a:ext cx="1546104" cy="738633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800"/>
              <a:t>Begin</a:t>
            </a:r>
          </a:p>
          <a:p>
            <a:pPr lvl="0" algn="ctr" rtl="0">
              <a:buNone/>
            </a:pPr>
            <a:r>
              <a:rPr lang="en" sz="1800"/>
              <a:t>Txn</a:t>
            </a:r>
            <a:r>
              <a:rPr lang="en"/>
              <a:t> </a:t>
            </a:r>
          </a:p>
        </p:txBody>
      </p:sp>
      <p:sp>
        <p:nvSpPr>
          <p:cNvPr id="66" name="Shape 66"/>
          <p:cNvSpPr/>
          <p:nvPr/>
        </p:nvSpPr>
        <p:spPr>
          <a:xfrm>
            <a:off x="4003222" y="3896506"/>
            <a:ext cx="1546104" cy="738633"/>
          </a:xfrm>
          <a:prstGeom prst="flowChartPredefined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1800" dirty="0"/>
              <a:t>Commit</a:t>
            </a:r>
          </a:p>
          <a:p>
            <a:pPr lvl="0" algn="ctr" rtl="0">
              <a:buNone/>
            </a:pPr>
            <a:r>
              <a:rPr lang="en" sz="1800" dirty="0"/>
              <a:t>Txn</a:t>
            </a:r>
            <a:r>
              <a:rPr lang="en" dirty="0"/>
              <a:t> </a:t>
            </a:r>
          </a:p>
        </p:txBody>
      </p:sp>
      <p:sp>
        <p:nvSpPr>
          <p:cNvPr id="67" name="Shape 67"/>
          <p:cNvSpPr/>
          <p:nvPr/>
        </p:nvSpPr>
        <p:spPr>
          <a:xfrm>
            <a:off x="1201926" y="1644509"/>
            <a:ext cx="887699" cy="5107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sz="1800"/>
              <a:t>Event</a:t>
            </a:r>
          </a:p>
        </p:txBody>
      </p:sp>
      <p:sp>
        <p:nvSpPr>
          <p:cNvPr id="68" name="Shape 68"/>
          <p:cNvSpPr/>
          <p:nvPr/>
        </p:nvSpPr>
        <p:spPr>
          <a:xfrm>
            <a:off x="1201926" y="2126197"/>
            <a:ext cx="887699" cy="5107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sz="1800"/>
              <a:t>Event</a:t>
            </a:r>
          </a:p>
        </p:txBody>
      </p:sp>
      <p:sp>
        <p:nvSpPr>
          <p:cNvPr id="69" name="Shape 69"/>
          <p:cNvSpPr/>
          <p:nvPr/>
        </p:nvSpPr>
        <p:spPr>
          <a:xfrm>
            <a:off x="1201926" y="3055147"/>
            <a:ext cx="887699" cy="5107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sz="1800"/>
              <a:t>Event</a:t>
            </a:r>
          </a:p>
        </p:txBody>
      </p:sp>
      <p:grpSp>
        <p:nvGrpSpPr>
          <p:cNvPr id="3" name="Shape 70"/>
          <p:cNvGrpSpPr/>
          <p:nvPr/>
        </p:nvGrpSpPr>
        <p:grpSpPr>
          <a:xfrm>
            <a:off x="1201926" y="2574507"/>
            <a:ext cx="887699" cy="1468370"/>
            <a:chOff x="1217225" y="3570772"/>
            <a:chExt cx="887699" cy="1957826"/>
          </a:xfrm>
        </p:grpSpPr>
        <p:sp>
          <p:nvSpPr>
            <p:cNvPr id="71" name="Shape 71"/>
            <p:cNvSpPr/>
            <p:nvPr/>
          </p:nvSpPr>
          <p:spPr>
            <a:xfrm>
              <a:off x="1217225" y="3570772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1217225" y="4847605"/>
              <a:ext cx="887699" cy="68099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spAutoFit/>
            </a:bodyPr>
            <a:lstStyle/>
            <a:p>
              <a:pPr lvl="0" rtl="0">
                <a:buNone/>
              </a:pPr>
              <a:r>
                <a:rPr lang="en" sz="1800"/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385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2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14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1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i="1" dirty="0"/>
              <a:t>An Event is the fundamental unit of data transported by Flume from its point of origination to its final destination. Event is a byte array payload accompanied by optional headers.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Payload is opaque to Flume</a:t>
            </a:r>
          </a:p>
          <a:p>
            <a:r>
              <a:rPr lang="en-US" dirty="0"/>
              <a:t>Headers are specified as an unordered collection of string key-value pairs, with keys being unique across the collection</a:t>
            </a:r>
          </a:p>
          <a:p>
            <a:r>
              <a:rPr lang="en-US" dirty="0"/>
              <a:t>Headers can be used for contextual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8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Client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i="1" dirty="0"/>
              <a:t>An entity that generates events and sends them to one or more </a:t>
            </a:r>
            <a:r>
              <a:rPr lang="en-US" b="1" i="1" u="sng" dirty="0"/>
              <a:t>Agent</a:t>
            </a:r>
            <a:r>
              <a:rPr lang="en-US" b="1" i="1" dirty="0"/>
              <a:t>s</a:t>
            </a:r>
            <a:r>
              <a:rPr lang="en-US" i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Example</a:t>
            </a:r>
          </a:p>
          <a:p>
            <a:pPr marL="914400" lvl="1" indent="-457200"/>
            <a:r>
              <a:rPr lang="en-US" dirty="0"/>
              <a:t>Flume log4j </a:t>
            </a:r>
            <a:r>
              <a:rPr lang="en-US" dirty="0" err="1"/>
              <a:t>Appender</a:t>
            </a:r>
            <a:endParaRPr lang="en-US" dirty="0"/>
          </a:p>
          <a:p>
            <a:pPr marL="914400" lvl="1" indent="-457200"/>
            <a:r>
              <a:rPr lang="en-US" dirty="0"/>
              <a:t>Custom Client using Client SDK 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org.apache.flume.api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i="1" dirty="0"/>
              <a:t>A container for hosting </a:t>
            </a:r>
            <a:r>
              <a:rPr lang="en-US" b="1" i="1" u="sng" dirty="0"/>
              <a:t>Sources</a:t>
            </a:r>
            <a:r>
              <a:rPr lang="en-US" b="1" i="1" dirty="0"/>
              <a:t>, </a:t>
            </a:r>
            <a:r>
              <a:rPr lang="en-US" b="1" i="1" u="sng" dirty="0"/>
              <a:t>Channel</a:t>
            </a:r>
            <a:r>
              <a:rPr lang="en-US" b="1" i="1" dirty="0"/>
              <a:t>s, </a:t>
            </a:r>
            <a:r>
              <a:rPr lang="en-US" b="1" i="1" u="sng" dirty="0"/>
              <a:t>Sinks</a:t>
            </a:r>
            <a:r>
              <a:rPr lang="en-US" b="1" i="1" dirty="0"/>
              <a:t> and </a:t>
            </a:r>
            <a:r>
              <a:rPr lang="en-US" b="1" i="1" u="sng" dirty="0"/>
              <a:t>other components</a:t>
            </a:r>
            <a:r>
              <a:rPr lang="en-US" b="1" i="1" dirty="0"/>
              <a:t> that enable the transportation of events from one place to another</a:t>
            </a:r>
            <a:r>
              <a:rPr lang="en-US" i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Fundamental part of a Flume </a:t>
            </a:r>
            <a:r>
              <a:rPr lang="en-US" i="1" dirty="0"/>
              <a:t>flow</a:t>
            </a:r>
          </a:p>
          <a:p>
            <a:pPr marL="514350" indent="-457200"/>
            <a:r>
              <a:rPr lang="en-US" dirty="0"/>
              <a:t>Provides Configuration, Life-Cycle Management, and Monitoring Support for hosted components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0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Aggregation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overview-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94" b="-9894"/>
          <a:stretch>
            <a:fillRect/>
          </a:stretch>
        </p:blipFill>
        <p:spPr>
          <a:xfrm>
            <a:off x="1279370" y="880550"/>
            <a:ext cx="6685094" cy="28843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5320" y="3890453"/>
            <a:ext cx="621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"/>
                <a:cs typeface="Courier"/>
              </a:rPr>
              <a:t>[Client]</a:t>
            </a:r>
            <a:r>
              <a:rPr lang="en-US" baseline="30000" dirty="0">
                <a:latin typeface="Courier"/>
                <a:cs typeface="Courier"/>
              </a:rPr>
              <a:t>+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  <a:sym typeface="Wingdings"/>
              </a:rPr>
              <a:t> Agent [ Agent]*  Destination</a:t>
            </a:r>
          </a:p>
        </p:txBody>
      </p:sp>
    </p:spTree>
    <p:extLst>
      <p:ext uri="{BB962C8B-B14F-4D97-AF65-F5344CB8AC3E}">
        <p14:creationId xmlns:p14="http://schemas.microsoft.com/office/powerpoint/2010/main" val="375886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Source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i="1" dirty="0"/>
              <a:t>An active component that receives events from a specialized location or mechanism and places it on one or more </a:t>
            </a:r>
            <a:r>
              <a:rPr lang="en-US" b="1" i="1" u="sng" dirty="0"/>
              <a:t>Channel</a:t>
            </a:r>
            <a:r>
              <a:rPr lang="en-US" b="1" i="1" dirty="0"/>
              <a:t>s.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Source types:</a:t>
            </a:r>
          </a:p>
          <a:p>
            <a:pPr lvl="1"/>
            <a:r>
              <a:rPr lang="en-US" dirty="0"/>
              <a:t>Specialized sources for integrating with well-known systems. Example: Syslog, </a:t>
            </a:r>
            <a:r>
              <a:rPr lang="en-US" dirty="0" err="1"/>
              <a:t>Netcat</a:t>
            </a:r>
            <a:endParaRPr lang="en-US" dirty="0"/>
          </a:p>
          <a:p>
            <a:pPr lvl="1"/>
            <a:r>
              <a:rPr lang="en-US" dirty="0"/>
              <a:t>Auto-Generating Sources: Exec, SEQ</a:t>
            </a:r>
          </a:p>
          <a:p>
            <a:pPr lvl="1"/>
            <a:r>
              <a:rPr lang="en-US" dirty="0"/>
              <a:t>IPC sources for Agent-to-Agent communication: Avro</a:t>
            </a:r>
          </a:p>
          <a:p>
            <a:r>
              <a:rPr lang="en-US" dirty="0"/>
              <a:t>Require at least one channel to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Channel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b="1" i="1" dirty="0"/>
              <a:t>A passive component that buffers the incoming events until they are drained by </a:t>
            </a:r>
            <a:r>
              <a:rPr lang="en-US" b="1" i="1" u="sng" dirty="0"/>
              <a:t>Sinks</a:t>
            </a:r>
            <a:r>
              <a:rPr lang="en-US" b="1" i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Different Channels offer different levels of persistence:</a:t>
            </a:r>
          </a:p>
          <a:p>
            <a:pPr lvl="1"/>
            <a:r>
              <a:rPr lang="en-US" dirty="0"/>
              <a:t>Memory Channel: volatile</a:t>
            </a:r>
          </a:p>
          <a:p>
            <a:pPr lvl="1"/>
            <a:r>
              <a:rPr lang="en-US" dirty="0"/>
              <a:t>File Channel: backed by implementation</a:t>
            </a:r>
          </a:p>
          <a:p>
            <a:pPr lvl="1"/>
            <a:r>
              <a:rPr lang="en-US" dirty="0"/>
              <a:t>JDBC Channel: backed by embedded Database</a:t>
            </a:r>
          </a:p>
          <a:p>
            <a:r>
              <a:rPr lang="en-US" dirty="0"/>
              <a:t>Channels are fully transactional</a:t>
            </a:r>
          </a:p>
          <a:p>
            <a:r>
              <a:rPr lang="en-US" dirty="0"/>
              <a:t>Provide weak ordering guarantees</a:t>
            </a:r>
          </a:p>
          <a:p>
            <a:r>
              <a:rPr lang="en-US" dirty="0"/>
              <a:t>Can work with any number of Sources and Sinks.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Concepts: Sink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i="1" dirty="0"/>
              <a:t>An active component that removes events from a </a:t>
            </a:r>
            <a:r>
              <a:rPr lang="en-US" b="1" i="1" u="sng" dirty="0"/>
              <a:t>Channel</a:t>
            </a:r>
            <a:r>
              <a:rPr lang="en-US" b="1" i="1" dirty="0"/>
              <a:t> and transmits them to their next hop destination.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Different types of Sinks:</a:t>
            </a:r>
          </a:p>
          <a:p>
            <a:pPr lvl="1"/>
            <a:r>
              <a:rPr lang="en-US" dirty="0"/>
              <a:t>Terminal sinks that deposit events to their final destination. For example: HDFS, </a:t>
            </a:r>
            <a:r>
              <a:rPr lang="en-US" dirty="0" err="1"/>
              <a:t>HBase</a:t>
            </a:r>
            <a:endParaRPr lang="en-US" dirty="0"/>
          </a:p>
          <a:p>
            <a:pPr lvl="1"/>
            <a:r>
              <a:rPr lang="en-US" dirty="0"/>
              <a:t>Auto-Consuming sinks. For example: Null Sink</a:t>
            </a:r>
          </a:p>
          <a:p>
            <a:pPr lvl="1"/>
            <a:r>
              <a:rPr lang="en-US" dirty="0"/>
              <a:t>IPC sink for Agent-to-Agent communication: Avro</a:t>
            </a:r>
          </a:p>
          <a:p>
            <a:r>
              <a:rPr lang="en-US" dirty="0"/>
              <a:t>Require exactly one channel to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7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44E7C-32C4-B64F-A061-BB16152E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9FB5C3-EF4F-5E4C-883A-A9E8A3364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42361" y="466864"/>
            <a:ext cx="7601004" cy="394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5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C70A-9D13-DA4A-AABC-3A9D7A26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Flume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82C9-E8AB-8C45-A82E-466DF87D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Apache Flume enables us to store streaming data into any of the centralized repositories (such as HBase, HDFS).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Flume provides steady data flow between producer and consumer during read/write operations.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Flume supports the feature of contextual routing.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Apache Flume guarantees reliable message delivery.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Flume is reliable, scalable, extensible, fault-tolerant, manageable, and customizable.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E5B0B-4F74-EA4D-81DE-0EE6CAC4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doop Ecosystem and Their Components ">
            <a:extLst>
              <a:ext uri="{FF2B5EF4-FFF2-40B4-BE49-F238E27FC236}">
                <a16:creationId xmlns:a16="http://schemas.microsoft.com/office/drawing/2014/main" id="{040F1DC8-621D-3443-BFA7-6F9BE0C7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69455"/>
            <a:ext cx="8633012" cy="450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1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D35B-76F0-5B4F-97A5-B9B895BC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Flume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B722-203D-7847-9DAB-FD23DDD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US" dirty="0"/>
              <a:t>Apache Flume offers weaker ordering guarantees.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/>
              <a:t>Apache Flume does not guarantee that the messages reaching are 100% unique.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/>
              <a:t>It has complex topology and reconfiguration is challenging.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dirty="0"/>
              <a:t>Apache Flume may suffer from scalability and reliability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19BAB-52A6-DE46-A1EC-C3F0BB3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606-75D6-9542-8D17-9A235A27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2F1A-E4AC-604E-A757-DCF1A664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Sqoop is a tool designed to transfer data between Hadoop and relational database servers. </a:t>
            </a:r>
          </a:p>
          <a:p>
            <a:pPr algn="just"/>
            <a:r>
              <a:rPr lang="en-IN" dirty="0"/>
              <a:t>It is used to import data from relational databases such as MySQL, Oracle to Hadoop HDFS, and export from Hadoop file system to relational databases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5FFA-8528-914E-873F-48278E7A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SQOOP — How to install in 5 Steps in Windows 10 | by Shashank Singhal |  Analytics Vidhya | Medium">
            <a:extLst>
              <a:ext uri="{FF2B5EF4-FFF2-40B4-BE49-F238E27FC236}">
                <a16:creationId xmlns:a16="http://schemas.microsoft.com/office/drawing/2014/main" id="{5A997C66-C1D0-1543-8530-AED033129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189981"/>
            <a:ext cx="3280410" cy="13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F256-641A-C44C-BFB2-2A43C48A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Sqoop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E9A2E-10C1-D544-AEA5-FCE24975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Workings of Sqoop | Data Lake for Enterprises">
            <a:extLst>
              <a:ext uri="{FF2B5EF4-FFF2-40B4-BE49-F238E27FC236}">
                <a16:creationId xmlns:a16="http://schemas.microsoft.com/office/drawing/2014/main" id="{1CCFDC11-1136-EF48-86EB-897707F538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65308"/>
            <a:ext cx="8229600" cy="349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3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6E76-05C3-004B-996E-EB3425FF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Apache </a:t>
            </a:r>
            <a:r>
              <a:rPr lang="en-US" b="1" dirty="0" err="1"/>
              <a:t>ZooKeeper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79851-D1F4-6846-ABCB-B11E5723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08" y="964193"/>
            <a:ext cx="8438128" cy="3550754"/>
          </a:xfrm>
        </p:spPr>
        <p:txBody>
          <a:bodyPr/>
          <a:lstStyle/>
          <a:p>
            <a:pPr algn="just"/>
            <a:r>
              <a:rPr lang="en-IN" dirty="0" err="1"/>
              <a:t>ZooKeeper</a:t>
            </a:r>
            <a:r>
              <a:rPr lang="en-IN" dirty="0"/>
              <a:t> is a centralized service for maintaining configuration information, naming and providing distributed synchronization services.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90C1-4460-794F-8167-E3F310BD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Apache ZooKeeper - Wikipedia">
            <a:extLst>
              <a:ext uri="{FF2B5EF4-FFF2-40B4-BE49-F238E27FC236}">
                <a16:creationId xmlns:a16="http://schemas.microsoft.com/office/drawing/2014/main" id="{116F9110-D8D6-1240-88F0-5B7DFF88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78" y="2081553"/>
            <a:ext cx="4654296" cy="25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9C861-0BCD-4342-9ECC-0E25D978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How does Apache Zookeeper work? - Quora">
            <a:extLst>
              <a:ext uri="{FF2B5EF4-FFF2-40B4-BE49-F238E27FC236}">
                <a16:creationId xmlns:a16="http://schemas.microsoft.com/office/drawing/2014/main" id="{06D09C0F-3159-E24D-8256-7C1554CF7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21" y="29718"/>
            <a:ext cx="7946136" cy="463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4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759-6C79-A04F-BFD8-46A5184E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Flume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33DF-228F-2E40-9D85-4780A71E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02" y="845321"/>
            <a:ext cx="8229600" cy="355075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Apache Flume is an open-source tool for collecting, aggregating, and moving huge amounts of streaming data from the external web servers to the central store, say HDFS, </a:t>
            </a:r>
            <a:r>
              <a:rPr lang="en-IN" dirty="0" err="1"/>
              <a:t>Hbase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is a highly available and reliable service which has </a:t>
            </a:r>
            <a:r>
              <a:rPr lang="en-IN" dirty="0" err="1"/>
              <a:t>tunable</a:t>
            </a:r>
            <a:r>
              <a:rPr lang="en-IN" dirty="0"/>
              <a:t> recovery mechanisms. </a:t>
            </a:r>
          </a:p>
          <a:p>
            <a:pPr algn="just"/>
            <a:r>
              <a:rPr lang="en-IN" dirty="0"/>
              <a:t>The main purpose of designing Apache Flume is to move streaming data generated by various applications to HDFS.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B5CE7-C5E4-2F4B-AFC5-2D346C0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 descr="bigdata 30e — Apache Flume and Sqoop | by Jose Antonio Ribeiro Neto  (Zezinho) | Medium">
            <a:extLst>
              <a:ext uri="{FF2B5EF4-FFF2-40B4-BE49-F238E27FC236}">
                <a16:creationId xmlns:a16="http://schemas.microsoft.com/office/drawing/2014/main" id="{93F2C406-95AB-7543-937E-FE1FC9C6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52" y="3547872"/>
            <a:ext cx="2496484" cy="15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0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44AB-F180-A142-89E9-6E4C1CEE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Why Apache Flume?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7FA-1AEA-6A41-846D-1308AE6B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company has millions of services that are running on multiple servers. Thus, produce lots of logs. </a:t>
            </a:r>
          </a:p>
          <a:p>
            <a:pPr algn="just"/>
            <a:r>
              <a:rPr lang="en-IN" dirty="0"/>
              <a:t>In order to process logs, a company requires an extensible, scalable, and reliable distributed data collection service.</a:t>
            </a:r>
          </a:p>
          <a:p>
            <a:pPr algn="just"/>
            <a:r>
              <a:rPr lang="en-IN" dirty="0"/>
              <a:t>In order to gain insights and understand customer </a:t>
            </a:r>
            <a:r>
              <a:rPr lang="en-IN" dirty="0" err="1"/>
              <a:t>behavior</a:t>
            </a:r>
            <a:r>
              <a:rPr lang="en-IN" dirty="0"/>
              <a:t>, they need to </a:t>
            </a:r>
            <a:r>
              <a:rPr lang="en-IN" dirty="0" err="1"/>
              <a:t>analyze</a:t>
            </a:r>
            <a:r>
              <a:rPr lang="en-IN" dirty="0"/>
              <a:t> these logs altogether. </a:t>
            </a:r>
          </a:p>
          <a:p>
            <a:pPr algn="just"/>
            <a:r>
              <a:rPr lang="en-IN" dirty="0">
                <a:solidFill>
                  <a:srgbClr val="7030A0"/>
                </a:solidFill>
              </a:rPr>
              <a:t>Flume is a reliable, and highly available service for collecting, aggregating, and transferring huge amounts of logs into HDFS. It allows the collection of data collection in batch as well as in streaming mode.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40DBA-4DD0-F947-A692-9564826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1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37B5-388A-CF4B-AC49-5528441F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Flume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1940-9CBA-8840-92F7-65424C81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13DA-8D06-F14C-8552-E6A9180E361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30" name="Picture 6" descr="Apache Flume Tutorial: What is, Architecture &amp;amp; Hadoop Example">
            <a:extLst>
              <a:ext uri="{FF2B5EF4-FFF2-40B4-BE49-F238E27FC236}">
                <a16:creationId xmlns:a16="http://schemas.microsoft.com/office/drawing/2014/main" id="{0E50DBD6-C15C-5543-BD82-0D7FB87B2E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96" y="913310"/>
            <a:ext cx="6049535" cy="331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403780"/>
      </p:ext>
    </p:extLst>
  </p:cSld>
  <p:clrMapOvr>
    <a:masterClrMapping/>
  </p:clrMapOvr>
</p:sld>
</file>

<file path=ppt/theme/theme1.xml><?xml version="1.0" encoding="utf-8"?>
<a:theme xmlns:a="http://schemas.openxmlformats.org/drawingml/2006/main" name="Cloudera_PPT_template_16x9_corporate_2012-10v4">
  <a:themeElements>
    <a:clrScheme name="Cloudera OCT12">
      <a:dk1>
        <a:sysClr val="windowText" lastClr="000000"/>
      </a:dk1>
      <a:lt1>
        <a:sysClr val="window" lastClr="FFFFFF"/>
      </a:lt1>
      <a:dk2>
        <a:srgbClr val="0B5A79"/>
      </a:dk2>
      <a:lt2>
        <a:srgbClr val="107FA7"/>
      </a:lt2>
      <a:accent1>
        <a:srgbClr val="2DA6C9"/>
      </a:accent1>
      <a:accent2>
        <a:srgbClr val="B3D200"/>
      </a:accent2>
      <a:accent3>
        <a:srgbClr val="37055E"/>
      </a:accent3>
      <a:accent4>
        <a:srgbClr val="A40040"/>
      </a:accent4>
      <a:accent5>
        <a:srgbClr val="F06F00"/>
      </a:accent5>
      <a:accent6>
        <a:srgbClr val="ECA700"/>
      </a:accent6>
      <a:hlink>
        <a:srgbClr val="F06F00"/>
      </a:hlink>
      <a:folHlink>
        <a:srgbClr val="ECA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2101</TotalTime>
  <Words>748</Words>
  <Application>Microsoft Macintosh PowerPoint</Application>
  <PresentationFormat>On-screen Show (16:9)</PresentationFormat>
  <Paragraphs>111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</vt:lpstr>
      <vt:lpstr>Calibri</vt:lpstr>
      <vt:lpstr>Cloudera_PPT_template_16x9_corporate_2012-10v4</vt:lpstr>
      <vt:lpstr>PowerPoint Presentation</vt:lpstr>
      <vt:lpstr>PowerPoint Presentation</vt:lpstr>
      <vt:lpstr>Apache Sqoop</vt:lpstr>
      <vt:lpstr>Apache Sqoop</vt:lpstr>
      <vt:lpstr>Apache ZooKeeper</vt:lpstr>
      <vt:lpstr>PowerPoint Presentation</vt:lpstr>
      <vt:lpstr>Apache Flume</vt:lpstr>
      <vt:lpstr>Why Apache Flume?</vt:lpstr>
      <vt:lpstr>Apache Flume Architecture</vt:lpstr>
      <vt:lpstr>PowerPoint Presentation</vt:lpstr>
      <vt:lpstr>Core Concepts: Event</vt:lpstr>
      <vt:lpstr>Core Concepts: Client</vt:lpstr>
      <vt:lpstr>Core Concepts: Agent</vt:lpstr>
      <vt:lpstr>Typical Aggregation Flow</vt:lpstr>
      <vt:lpstr>Core Concepts: Source</vt:lpstr>
      <vt:lpstr>Core Concepts: Channel</vt:lpstr>
      <vt:lpstr>Core Concepts: Sink</vt:lpstr>
      <vt:lpstr>PowerPoint Presentation</vt:lpstr>
      <vt:lpstr>Flume Advantages</vt:lpstr>
      <vt:lpstr>Flume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O'Brien</dc:creator>
  <cp:lastModifiedBy>Microsoft Office User</cp:lastModifiedBy>
  <cp:revision>62</cp:revision>
  <cp:lastPrinted>2012-09-17T22:57:27Z</cp:lastPrinted>
  <dcterms:created xsi:type="dcterms:W3CDTF">2012-10-04T21:18:13Z</dcterms:created>
  <dcterms:modified xsi:type="dcterms:W3CDTF">2022-05-25T10:07:34Z</dcterms:modified>
</cp:coreProperties>
</file>