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handoutMasterIdLst>
    <p:handoutMasterId r:id="rId50"/>
  </p:handoutMasterIdLst>
  <p:sldIdLst>
    <p:sldId id="257" r:id="rId2"/>
    <p:sldId id="447" r:id="rId3"/>
    <p:sldId id="448" r:id="rId4"/>
    <p:sldId id="393" r:id="rId5"/>
    <p:sldId id="430" r:id="rId6"/>
    <p:sldId id="431" r:id="rId7"/>
    <p:sldId id="432" r:id="rId8"/>
    <p:sldId id="422" r:id="rId9"/>
    <p:sldId id="449" r:id="rId10"/>
    <p:sldId id="450" r:id="rId11"/>
    <p:sldId id="394" r:id="rId12"/>
    <p:sldId id="424" r:id="rId13"/>
    <p:sldId id="441" r:id="rId14"/>
    <p:sldId id="442" r:id="rId15"/>
    <p:sldId id="443" r:id="rId16"/>
    <p:sldId id="451" r:id="rId17"/>
    <p:sldId id="452" r:id="rId18"/>
    <p:sldId id="444" r:id="rId19"/>
    <p:sldId id="445" r:id="rId20"/>
    <p:sldId id="446" r:id="rId21"/>
    <p:sldId id="453" r:id="rId22"/>
    <p:sldId id="272" r:id="rId23"/>
    <p:sldId id="434" r:id="rId24"/>
    <p:sldId id="435" r:id="rId25"/>
    <p:sldId id="439" r:id="rId26"/>
    <p:sldId id="436" r:id="rId27"/>
    <p:sldId id="437" r:id="rId28"/>
    <p:sldId id="438" r:id="rId29"/>
    <p:sldId id="454" r:id="rId30"/>
    <p:sldId id="455" r:id="rId31"/>
    <p:sldId id="395" r:id="rId32"/>
    <p:sldId id="396" r:id="rId33"/>
    <p:sldId id="365" r:id="rId34"/>
    <p:sldId id="366" r:id="rId35"/>
    <p:sldId id="373" r:id="rId36"/>
    <p:sldId id="404" r:id="rId37"/>
    <p:sldId id="397" r:id="rId38"/>
    <p:sldId id="406" r:id="rId39"/>
    <p:sldId id="407" r:id="rId40"/>
    <p:sldId id="408" r:id="rId41"/>
    <p:sldId id="427" r:id="rId42"/>
    <p:sldId id="398" r:id="rId43"/>
    <p:sldId id="410" r:id="rId44"/>
    <p:sldId id="428" r:id="rId45"/>
    <p:sldId id="399" r:id="rId46"/>
    <p:sldId id="400" r:id="rId47"/>
    <p:sldId id="401" r:id="rId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p:cViewPr varScale="1">
        <p:scale>
          <a:sx n="98" d="100"/>
          <a:sy n="98" d="100"/>
        </p:scale>
        <p:origin x="19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290833-705D-4A62-980C-33DE343F4756}" type="datetimeFigureOut">
              <a:rPr lang="en-US" smtClean="0"/>
              <a:pPr/>
              <a:t>4/17/23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0B2314-66AE-428C-89D6-BE0681C780A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8DBB5-B938-4F9F-AAF4-6D549C492B01}" type="datetimeFigureOut">
              <a:rPr lang="en-US" smtClean="0"/>
              <a:pPr/>
              <a:t>4/17/23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35DDDB-A1EE-46FB-804D-D18D13FC36CA}" type="slidenum">
              <a:rPr lang="en-IN" smtClean="0"/>
              <a:pPr/>
              <a:t>‹#›</a:t>
            </a:fld>
            <a:endParaRPr lang="en-IN"/>
          </a:p>
        </p:txBody>
      </p:sp>
    </p:spTree>
    <p:extLst>
      <p:ext uri="{BB962C8B-B14F-4D97-AF65-F5344CB8AC3E}">
        <p14:creationId xmlns:p14="http://schemas.microsoft.com/office/powerpoint/2010/main" val="381441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BD688D79-8BF5-4604-BB1E-BADDE5DFCE90}" type="slidenum">
              <a:rPr lang="en-US"/>
              <a:pPr eaLnBrk="1" hangingPunct="1"/>
              <a:t>1</a:t>
            </a:fld>
            <a:endParaRPr lang="en-US"/>
          </a:p>
        </p:txBody>
      </p:sp>
      <p:sp>
        <p:nvSpPr>
          <p:cNvPr id="67587" name="Rectangle 2"/>
          <p:cNvSpPr>
            <a:spLocks noGrp="1" noRot="1" noChangeAspect="1" noChangeArrowheads="1" noTextEdit="1"/>
          </p:cNvSpPr>
          <p:nvPr>
            <p:ph type="sldImg"/>
          </p:nvPr>
        </p:nvSpPr>
        <p:spPr>
          <a:xfrm>
            <a:off x="1147763" y="688975"/>
            <a:ext cx="4565650" cy="3425825"/>
          </a:xfrm>
          <a:ln/>
        </p:spPr>
      </p:sp>
      <p:sp>
        <p:nvSpPr>
          <p:cNvPr id="67588" name="Rectangle 3"/>
          <p:cNvSpPr>
            <a:spLocks noGrp="1" noChangeArrowheads="1"/>
          </p:cNvSpPr>
          <p:nvPr>
            <p:ph type="body" idx="1"/>
          </p:nvPr>
        </p:nvSpPr>
        <p:spPr>
          <a:xfrm>
            <a:off x="915541" y="4343869"/>
            <a:ext cx="5026920" cy="4111050"/>
          </a:xfrm>
          <a:noFill/>
        </p:spPr>
        <p:txBody>
          <a:bodyPr lIns="89850" tIns="44922" rIns="89850" bIns="44922"/>
          <a:lstStyle/>
          <a:p>
            <a:pPr eaLnBrk="1" hangingPunct="1"/>
            <a:endParaRPr lang="en-US"/>
          </a:p>
        </p:txBody>
      </p:sp>
    </p:spTree>
    <p:extLst>
      <p:ext uri="{BB962C8B-B14F-4D97-AF65-F5344CB8AC3E}">
        <p14:creationId xmlns:p14="http://schemas.microsoft.com/office/powerpoint/2010/main" val="32406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EXTERNAL keyword lets you create a table and provide a LOCATION so that Hive does not use a default location for this table. This comes in handy if you already have data generated. When dropping an EXTERNAL table, data in the table is NOT deleted from the file system.</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22</a:t>
            </a:fld>
            <a:endParaRPr lang="en-US"/>
          </a:p>
        </p:txBody>
      </p:sp>
    </p:spTree>
    <p:extLst>
      <p:ext uri="{BB962C8B-B14F-4D97-AF65-F5344CB8AC3E}">
        <p14:creationId xmlns:p14="http://schemas.microsoft.com/office/powerpoint/2010/main" val="1771014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2B0506C1-DCF7-4CAF-99A2-6D473BA34DCE}" type="datetimeFigureOut">
              <a:rPr lang="en-US"/>
              <a:pPr>
                <a:defRPr/>
              </a:pPr>
              <a:t>4/17/23</a:t>
            </a:fld>
            <a:endParaRPr lang="en-IN"/>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IN"/>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2975AB3B-9A09-4225-9B8A-60A3F336FD4E}"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007B2B71-4B27-4354-B344-8610DE0E8754}" type="datetimeFigureOut">
              <a:rPr lang="en-US"/>
              <a:pPr>
                <a:defRPr/>
              </a:pPr>
              <a:t>4/17/23</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04B12F85-3861-4DE9-92BB-88E9E6A5336C}"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8FCB42B0-43ED-49BE-93D9-C13270A615B2}" type="datetimeFigureOut">
              <a:rPr lang="en-US"/>
              <a:pPr>
                <a:defRPr/>
              </a:pPr>
              <a:t>4/17/23</a:t>
            </a:fld>
            <a:endParaRPr lang="en-IN"/>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IN"/>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8491C853-950C-4338-B064-E02E3803A6DF}"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D0EDDB16-8069-4029-801C-0AF4C10D1A34}" type="datetimeFigureOut">
              <a:rPr lang="en-US"/>
              <a:pPr>
                <a:defRPr/>
              </a:pPr>
              <a:t>4/17/23</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22"/>
          <p:cNvSpPr>
            <a:spLocks noGrp="1"/>
          </p:cNvSpPr>
          <p:nvPr>
            <p:ph type="sldNum" sz="quarter" idx="12"/>
          </p:nvPr>
        </p:nvSpPr>
        <p:spPr/>
        <p:txBody>
          <a:bodyPr/>
          <a:lstStyle>
            <a:lvl1pPr>
              <a:defRPr/>
            </a:lvl1pPr>
          </a:lstStyle>
          <a:p>
            <a:pPr>
              <a:defRPr/>
            </a:pPr>
            <a:fld id="{DD587D03-E5A3-4153-8D58-DE09E9E8BDE2}"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6196D8E0-74B5-41A2-AC8C-AF7F05D14071}" type="datetimeFigureOut">
              <a:rPr lang="en-US"/>
              <a:pPr>
                <a:defRPr/>
              </a:pPr>
              <a:t>4/17/23</a:t>
            </a:fld>
            <a:endParaRPr lang="en-IN"/>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8D1CFB9A-6A85-4301-B83E-4413842F4A02}" type="slidenum">
              <a:rPr lang="en-IN"/>
              <a:pPr>
                <a:defRPr/>
              </a:pPr>
              <a:t>‹#›</a:t>
            </a:fld>
            <a:endParaRPr lang="en-IN"/>
          </a:p>
        </p:txBody>
      </p:sp>
      <p:sp>
        <p:nvSpPr>
          <p:cNvPr id="9" name="Footer Placeholder 13"/>
          <p:cNvSpPr>
            <a:spLocks noGrp="1"/>
          </p:cNvSpPr>
          <p:nvPr>
            <p:ph type="ftr" sz="quarter" idx="12"/>
          </p:nvPr>
        </p:nvSpPr>
        <p:spPr/>
        <p:txBody>
          <a:bodyPr/>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F723498A-A53D-44CF-B42D-9AFAA7DE4BE5}" type="datetimeFigureOut">
              <a:rPr lang="en-US"/>
              <a:pPr>
                <a:defRPr/>
              </a:pPr>
              <a:t>4/17/23</a:t>
            </a:fld>
            <a:endParaRPr lang="en-IN"/>
          </a:p>
        </p:txBody>
      </p:sp>
      <p:sp>
        <p:nvSpPr>
          <p:cNvPr id="6" name="Slide Number Placeholder 9"/>
          <p:cNvSpPr>
            <a:spLocks noGrp="1"/>
          </p:cNvSpPr>
          <p:nvPr>
            <p:ph type="sldNum" sz="quarter" idx="11"/>
          </p:nvPr>
        </p:nvSpPr>
        <p:spPr/>
        <p:txBody>
          <a:bodyPr/>
          <a:lstStyle>
            <a:lvl1pPr>
              <a:defRPr/>
            </a:lvl1pPr>
          </a:lstStyle>
          <a:p>
            <a:pPr>
              <a:defRPr/>
            </a:pPr>
            <a:fld id="{E63B9322-4BDA-4527-9803-7B4FADF21B0B}" type="slidenum">
              <a:rPr lang="en-IN"/>
              <a:pPr>
                <a:defRPr/>
              </a:pPr>
              <a:t>‹#›</a:t>
            </a:fld>
            <a:endParaRPr lang="en-IN"/>
          </a:p>
        </p:txBody>
      </p:sp>
      <p:sp>
        <p:nvSpPr>
          <p:cNvPr id="7" name="Footer Placeholder 11"/>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C3CB858C-24E1-49B3-B400-62D834C1673B}" type="datetimeFigureOut">
              <a:rPr lang="en-US"/>
              <a:pPr>
                <a:defRPr/>
              </a:pPr>
              <a:t>4/17/23</a:t>
            </a:fld>
            <a:endParaRPr lang="en-IN"/>
          </a:p>
        </p:txBody>
      </p:sp>
      <p:sp>
        <p:nvSpPr>
          <p:cNvPr id="8" name="Slide Number Placeholder 11"/>
          <p:cNvSpPr>
            <a:spLocks noGrp="1"/>
          </p:cNvSpPr>
          <p:nvPr>
            <p:ph type="sldNum" sz="quarter" idx="11"/>
          </p:nvPr>
        </p:nvSpPr>
        <p:spPr/>
        <p:txBody>
          <a:bodyPr/>
          <a:lstStyle>
            <a:lvl1pPr>
              <a:defRPr/>
            </a:lvl1pPr>
          </a:lstStyle>
          <a:p>
            <a:pPr>
              <a:defRPr/>
            </a:pPr>
            <a:fld id="{9D93FD7C-6CC2-45B6-A6B7-0F581008A73A}" type="slidenum">
              <a:rPr lang="en-IN"/>
              <a:pPr>
                <a:defRPr/>
              </a:pPr>
              <a:t>‹#›</a:t>
            </a:fld>
            <a:endParaRPr lang="en-IN"/>
          </a:p>
        </p:txBody>
      </p:sp>
      <p:sp>
        <p:nvSpPr>
          <p:cNvPr id="9" name="Footer Placeholder 13"/>
          <p:cNvSpPr>
            <a:spLocks noGrp="1"/>
          </p:cNvSpPr>
          <p:nvPr>
            <p:ph type="ftr" sz="quarter" idx="12"/>
          </p:nvPr>
        </p:nvSpPr>
        <p:spPr/>
        <p:txBody>
          <a:bodyPr rtlCol="0"/>
          <a:lstStyle>
            <a:lvl1pPr>
              <a:defRPr/>
            </a:lvl1pPr>
          </a:lstStyle>
          <a:p>
            <a:pPr>
              <a:defRPr/>
            </a:pP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D629A232-CD2A-404E-847E-422DE401B09B}" type="datetimeFigureOut">
              <a:rPr lang="en-US"/>
              <a:pPr>
                <a:defRPr/>
              </a:pPr>
              <a:t>4/17/23</a:t>
            </a:fld>
            <a:endParaRPr lang="en-IN"/>
          </a:p>
        </p:txBody>
      </p:sp>
      <p:sp>
        <p:nvSpPr>
          <p:cNvPr id="4" name="Footer Placeholder 2"/>
          <p:cNvSpPr>
            <a:spLocks noGrp="1"/>
          </p:cNvSpPr>
          <p:nvPr>
            <p:ph type="ftr" sz="quarter" idx="11"/>
          </p:nvPr>
        </p:nvSpPr>
        <p:spPr/>
        <p:txBody>
          <a:bodyPr/>
          <a:lstStyle>
            <a:lvl1pPr>
              <a:defRPr/>
            </a:lvl1pPr>
          </a:lstStyle>
          <a:p>
            <a:pPr>
              <a:defRPr/>
            </a:pPr>
            <a:endParaRPr lang="en-IN"/>
          </a:p>
        </p:txBody>
      </p:sp>
      <p:sp>
        <p:nvSpPr>
          <p:cNvPr id="5" name="Slide Number Placeholder 22"/>
          <p:cNvSpPr>
            <a:spLocks noGrp="1"/>
          </p:cNvSpPr>
          <p:nvPr>
            <p:ph type="sldNum" sz="quarter" idx="12"/>
          </p:nvPr>
        </p:nvSpPr>
        <p:spPr/>
        <p:txBody>
          <a:bodyPr/>
          <a:lstStyle>
            <a:lvl1pPr>
              <a:defRPr/>
            </a:lvl1pPr>
          </a:lstStyle>
          <a:p>
            <a:pPr>
              <a:defRPr/>
            </a:pPr>
            <a:fld id="{A3326358-9D51-48D7-BEA1-FB59EA1A7AB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B1E8029E-DE87-496E-AC3B-459A242DFF66}" type="datetimeFigureOut">
              <a:rPr lang="en-US"/>
              <a:pPr>
                <a:defRPr/>
              </a:pPr>
              <a:t>4/17/23</a:t>
            </a:fld>
            <a:endParaRPr lang="en-IN"/>
          </a:p>
        </p:txBody>
      </p:sp>
      <p:sp>
        <p:nvSpPr>
          <p:cNvPr id="3" name="Footer Placeholder 2"/>
          <p:cNvSpPr>
            <a:spLocks noGrp="1"/>
          </p:cNvSpPr>
          <p:nvPr>
            <p:ph type="ftr" sz="quarter" idx="11"/>
          </p:nvPr>
        </p:nvSpPr>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995183D8-4440-4788-A457-FBA41DB9C392}"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6A677AFB-5A27-4E93-ADCA-83020DDF5FC9}" type="datetimeFigureOut">
              <a:rPr lang="en-US"/>
              <a:pPr>
                <a:defRPr/>
              </a:pPr>
              <a:t>4/17/23</a:t>
            </a:fld>
            <a:endParaRPr lang="en-IN"/>
          </a:p>
        </p:txBody>
      </p:sp>
      <p:sp>
        <p:nvSpPr>
          <p:cNvPr id="6" name="Footer Placeholder 2"/>
          <p:cNvSpPr>
            <a:spLocks noGrp="1"/>
          </p:cNvSpPr>
          <p:nvPr>
            <p:ph type="ftr" sz="quarter" idx="11"/>
          </p:nvPr>
        </p:nvSpPr>
        <p:spPr/>
        <p:txBody>
          <a:bodyPr/>
          <a:lstStyle>
            <a:lvl1pPr>
              <a:defRPr/>
            </a:lvl1pPr>
          </a:lstStyle>
          <a:p>
            <a:pPr>
              <a:defRPr/>
            </a:pPr>
            <a:endParaRPr lang="en-IN"/>
          </a:p>
        </p:txBody>
      </p:sp>
      <p:sp>
        <p:nvSpPr>
          <p:cNvPr id="7" name="Slide Number Placeholder 22"/>
          <p:cNvSpPr>
            <a:spLocks noGrp="1"/>
          </p:cNvSpPr>
          <p:nvPr>
            <p:ph type="sldNum" sz="quarter" idx="12"/>
          </p:nvPr>
        </p:nvSpPr>
        <p:spPr/>
        <p:txBody>
          <a:bodyPr/>
          <a:lstStyle>
            <a:lvl1pPr>
              <a:defRPr/>
            </a:lvl1pPr>
          </a:lstStyle>
          <a:p>
            <a:pPr>
              <a:defRPr/>
            </a:pPr>
            <a:fld id="{D54A1926-CD85-4C58-8DBE-CC4056473051}"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1137F14C-2B2C-41C3-A7D9-F5F54FEEE204}" type="datetimeFigureOut">
              <a:rPr lang="en-US"/>
              <a:pPr>
                <a:defRPr/>
              </a:pPr>
              <a:t>4/17/23</a:t>
            </a:fld>
            <a:endParaRPr lang="en-IN"/>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9F7DDBC2-ED20-4141-97F6-EA09A3EC1797}" type="slidenum">
              <a:rPr lang="en-IN"/>
              <a:pPr>
                <a:defRPr/>
              </a:pPr>
              <a:t>‹#›</a:t>
            </a:fld>
            <a:endParaRPr lang="en-IN"/>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9C54E21F-DC29-49F6-8423-F3F82A6DC14B}" type="datetimeFigureOut">
              <a:rPr lang="en-US"/>
              <a:pPr>
                <a:defRPr/>
              </a:pPr>
              <a:t>4/17/23</a:t>
            </a:fld>
            <a:endParaRPr lang="en-IN"/>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IN"/>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Tw Cen MT" pitchFamily="34" charset="0"/>
                <a:cs typeface="Arial" charset="0"/>
              </a:defRPr>
            </a:lvl1pPr>
          </a:lstStyle>
          <a:p>
            <a:pPr>
              <a:defRPr/>
            </a:pPr>
            <a:fld id="{67FF6C81-0B47-477D-B30F-4F91E6773E37}"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875" r:id="rId1"/>
    <p:sldLayoutId id="2147483871" r:id="rId2"/>
    <p:sldLayoutId id="2147483876" r:id="rId3"/>
    <p:sldLayoutId id="2147483877" r:id="rId4"/>
    <p:sldLayoutId id="2147483878" r:id="rId5"/>
    <p:sldLayoutId id="2147483872" r:id="rId6"/>
    <p:sldLayoutId id="2147483879" r:id="rId7"/>
    <p:sldLayoutId id="2147483873" r:id="rId8"/>
    <p:sldLayoutId id="2147483880" r:id="rId9"/>
    <p:sldLayoutId id="2147483874" r:id="rId10"/>
    <p:sldLayoutId id="2147483881"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977769"/>
            <a:ext cx="4724400" cy="781807"/>
          </a:xfrm>
        </p:spPr>
        <p:txBody>
          <a:bodyPr>
            <a:normAutofit/>
          </a:bodyPr>
          <a:lstStyle/>
          <a:p>
            <a:pPr algn="ctr" fontAlgn="auto">
              <a:spcAft>
                <a:spcPts val="0"/>
              </a:spcAft>
              <a:defRPr/>
            </a:pPr>
            <a:r>
              <a:rPr lang="en-US" dirty="0">
                <a:solidFill>
                  <a:schemeClr val="tx1"/>
                </a:solidFill>
              </a:rPr>
              <a:t>Introduction to Hive</a:t>
            </a:r>
          </a:p>
        </p:txBody>
      </p:sp>
      <p:sp>
        <p:nvSpPr>
          <p:cNvPr id="2" name="Rectangle 1"/>
          <p:cNvSpPr/>
          <p:nvPr/>
        </p:nvSpPr>
        <p:spPr>
          <a:xfrm>
            <a:off x="1852736" y="5549204"/>
            <a:ext cx="5262786" cy="954107"/>
          </a:xfrm>
          <a:prstGeom prst="rect">
            <a:avLst/>
          </a:prstGeom>
        </p:spPr>
        <p:txBody>
          <a:bodyPr wrap="none">
            <a:spAutoFit/>
          </a:bodyPr>
          <a:lstStyle/>
          <a:p>
            <a:pPr algn="ctr"/>
            <a:r>
              <a:rPr lang="en-US" sz="3200" b="1" dirty="0">
                <a:solidFill>
                  <a:srgbClr val="C00000"/>
                </a:solidFill>
              </a:rPr>
              <a:t>Dr. Robin Singh Bhadoria,</a:t>
            </a:r>
            <a:endParaRPr lang="en-IN" sz="3200" b="1" dirty="0">
              <a:solidFill>
                <a:srgbClr val="C00000"/>
              </a:solidFill>
            </a:endParaRPr>
          </a:p>
          <a:p>
            <a:pPr algn="ctr"/>
            <a:r>
              <a:rPr lang="en-IN" sz="2400" b="1" dirty="0">
                <a:solidFill>
                  <a:srgbClr val="C00000"/>
                </a:solidFill>
              </a:rPr>
              <a:t>Associate Professor, Dept. of CEA</a:t>
            </a:r>
            <a:endParaRPr lang="en-US" sz="3200" b="1" dirty="0">
              <a:solidFill>
                <a:srgbClr val="C0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047" y="445163"/>
            <a:ext cx="3116263" cy="1957436"/>
          </a:xfrm>
          <a:prstGeom prst="rect">
            <a:avLst/>
          </a:prstGeom>
        </p:spPr>
      </p:pic>
      <p:pic>
        <p:nvPicPr>
          <p:cNvPr id="1026" name="Picture 2" descr="Apache Hive - Wikipedia">
            <a:extLst>
              <a:ext uri="{FF2B5EF4-FFF2-40B4-BE49-F238E27FC236}">
                <a16:creationId xmlns:a16="http://schemas.microsoft.com/office/drawing/2014/main" id="{22E611E3-8CCB-5144-B174-BB83C73F1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522" y="2402599"/>
            <a:ext cx="3048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6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ive Architecture - Javatpoint">
            <a:extLst>
              <a:ext uri="{FF2B5EF4-FFF2-40B4-BE49-F238E27FC236}">
                <a16:creationId xmlns:a16="http://schemas.microsoft.com/office/drawing/2014/main" id="{FBF371C0-0F06-E242-816D-ECA46C56B100}"/>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7759700" cy="620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5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Features of Hive</a:t>
            </a:r>
            <a:endParaRPr lang="en-US" dirty="0"/>
          </a:p>
        </p:txBody>
      </p:sp>
      <p:sp>
        <p:nvSpPr>
          <p:cNvPr id="3" name="Content Placeholder 2"/>
          <p:cNvSpPr>
            <a:spLocks noGrp="1"/>
          </p:cNvSpPr>
          <p:nvPr>
            <p:ph sz="quarter" idx="1"/>
          </p:nvPr>
        </p:nvSpPr>
        <p:spPr/>
        <p:txBody>
          <a:bodyPr/>
          <a:lstStyle/>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It is similar to SQL.</a:t>
            </a: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HQL is easy to code.</a:t>
            </a: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Hive supports rich data types such as </a:t>
            </a:r>
            <a:r>
              <a:rPr lang="en-US" dirty="0" err="1">
                <a:ea typeface="Calibri" panose="020F0502020204030204" pitchFamily="34" charset="0"/>
                <a:cs typeface="Times New Roman" panose="02020603050405020304" pitchFamily="18" charset="0"/>
              </a:rPr>
              <a:t>structs</a:t>
            </a:r>
            <a:r>
              <a:rPr lang="en-US" dirty="0">
                <a:ea typeface="Calibri" panose="020F0502020204030204" pitchFamily="34" charset="0"/>
                <a:cs typeface="Times New Roman" panose="02020603050405020304" pitchFamily="18" charset="0"/>
              </a:rPr>
              <a:t>, lists, and maps.</a:t>
            </a:r>
          </a:p>
          <a:p>
            <a:pPr marL="342900" marR="0" lvl="0" indent="-342900" algn="just">
              <a:lnSpc>
                <a:spcPct val="107000"/>
              </a:lnSpc>
              <a:spcBef>
                <a:spcPts val="0"/>
              </a:spcBef>
              <a:spcAft>
                <a:spcPts val="80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Hive supports SQL filters, group-by and order-by clauses.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of Hive in Hadoop</a:t>
            </a:r>
          </a:p>
        </p:txBody>
      </p:sp>
      <p:sp>
        <p:nvSpPr>
          <p:cNvPr id="3" name="Content Placeholder 2"/>
          <p:cNvSpPr>
            <a:spLocks noGrp="1"/>
          </p:cNvSpPr>
          <p:nvPr>
            <p:ph sz="quarter" idx="1"/>
          </p:nvPr>
        </p:nvSpPr>
        <p:spPr/>
        <p:txBody>
          <a:bodyPr/>
          <a:lstStyle/>
          <a:p>
            <a:r>
              <a:rPr lang="en-US" dirty="0"/>
              <a:t>The prerequisites for setting up Hive and running queries are </a:t>
            </a:r>
          </a:p>
          <a:p>
            <a:pPr marL="881063" lvl="1" indent="-514350">
              <a:buFont typeface="+mj-lt"/>
              <a:buAutoNum type="arabicPeriod"/>
            </a:pPr>
            <a:r>
              <a:rPr lang="en-US" dirty="0"/>
              <a:t>User should have stable build of Hadoop</a:t>
            </a:r>
          </a:p>
          <a:p>
            <a:pPr marL="881063" lvl="1" indent="-514350">
              <a:buFont typeface="+mj-lt"/>
              <a:buAutoNum type="arabicPeriod"/>
            </a:pPr>
            <a:r>
              <a:rPr lang="en-US" dirty="0"/>
              <a:t>Machine Should have Java DK 1.6 installed </a:t>
            </a:r>
          </a:p>
          <a:p>
            <a:pPr marL="881063" lvl="1" indent="-514350">
              <a:buFont typeface="+mj-lt"/>
              <a:buAutoNum type="arabicPeriod"/>
            </a:pPr>
            <a:r>
              <a:rPr lang="en-US" dirty="0"/>
              <a:t>Basic Java Programming skills </a:t>
            </a:r>
          </a:p>
          <a:p>
            <a:pPr marL="881063" lvl="1" indent="-514350">
              <a:buFont typeface="+mj-lt"/>
              <a:buAutoNum type="arabicPeriod"/>
            </a:pPr>
            <a:r>
              <a:rPr lang="en-US" dirty="0"/>
              <a:t>Basic SQL Knowledge </a:t>
            </a:r>
          </a:p>
          <a:p>
            <a:pPr lvl="1"/>
            <a:r>
              <a:rPr lang="en-US" dirty="0"/>
              <a:t>Start all the services of Hadoop using the command $ start-all.sh. </a:t>
            </a:r>
          </a:p>
          <a:p>
            <a:pPr lvl="1"/>
            <a:r>
              <a:rPr lang="en-US" dirty="0"/>
              <a:t>Check all services are running, then use $ hive to start HIVE</a:t>
            </a:r>
          </a:p>
          <a:p>
            <a:pPr marL="881063" lvl="1" indent="-514350">
              <a:buFont typeface="+mj-lt"/>
              <a:buAutoNum type="arabicPeriod"/>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pPr algn="ctr" eaLnBrk="1" hangingPunct="1"/>
            <a:r>
              <a:rPr lang="en-US" sz="4000" b="1" dirty="0">
                <a:latin typeface="Trebuchet MS" panose="020B0603020202020204" pitchFamily="34" charset="0"/>
              </a:rPr>
              <a:t>Hive Architecture</a:t>
            </a:r>
            <a:endParaRPr lang="en-IN" sz="4000" b="1" dirty="0"/>
          </a:p>
        </p:txBody>
      </p:sp>
      <p:sp>
        <p:nvSpPr>
          <p:cNvPr id="4" name="Content Placeholder 3"/>
          <p:cNvSpPr>
            <a:spLocks noGrp="1"/>
          </p:cNvSpPr>
          <p:nvPr>
            <p:ph sz="quarter" idx="1"/>
          </p:nvPr>
        </p:nvSpPr>
        <p:spPr/>
        <p:txBody>
          <a:bodyPr/>
          <a:lstStyle/>
          <a:p>
            <a:endParaRPr lang="en-US" sz="2800" dirty="0"/>
          </a:p>
        </p:txBody>
      </p:sp>
      <p:grpSp>
        <p:nvGrpSpPr>
          <p:cNvPr id="2" name="Group 4"/>
          <p:cNvGrpSpPr/>
          <p:nvPr/>
        </p:nvGrpSpPr>
        <p:grpSpPr>
          <a:xfrm>
            <a:off x="0" y="990600"/>
            <a:ext cx="9144000" cy="5867400"/>
            <a:chOff x="0" y="0"/>
            <a:chExt cx="5076825" cy="2590800"/>
          </a:xfrm>
        </p:grpSpPr>
        <p:sp>
          <p:nvSpPr>
            <p:cNvPr id="6" name="Rectangle 5"/>
            <p:cNvSpPr/>
            <p:nvPr/>
          </p:nvSpPr>
          <p:spPr>
            <a:xfrm>
              <a:off x="0" y="0"/>
              <a:ext cx="5076825" cy="25908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p>
          </p:txBody>
        </p:sp>
        <p:sp>
          <p:nvSpPr>
            <p:cNvPr id="7" name="Rectangle 6"/>
            <p:cNvSpPr/>
            <p:nvPr/>
          </p:nvSpPr>
          <p:spPr>
            <a:xfrm>
              <a:off x="361950" y="190500"/>
              <a:ext cx="3848100" cy="122872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p>
          </p:txBody>
        </p:sp>
        <p:sp>
          <p:nvSpPr>
            <p:cNvPr id="8" name="Rectangle 7"/>
            <p:cNvSpPr/>
            <p:nvPr/>
          </p:nvSpPr>
          <p:spPr>
            <a:xfrm>
              <a:off x="2295525" y="952500"/>
              <a:ext cx="1428750" cy="3619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Metastore</a:t>
              </a:r>
              <a:endParaRPr lang="en-US" sz="1400">
                <a:effectLst/>
                <a:ea typeface="Calibri" panose="020F0502020204030204" pitchFamily="34" charset="0"/>
                <a:cs typeface="Times New Roman" panose="02020603050405020304" pitchFamily="18" charset="0"/>
              </a:endParaRPr>
            </a:p>
          </p:txBody>
        </p:sp>
        <p:sp>
          <p:nvSpPr>
            <p:cNvPr id="9" name="Rectangle 8"/>
            <p:cNvSpPr/>
            <p:nvPr/>
          </p:nvSpPr>
          <p:spPr>
            <a:xfrm>
              <a:off x="695325" y="952500"/>
              <a:ext cx="1333500" cy="35242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Driver (Query Compiler, Executor)</a:t>
              </a:r>
              <a:endParaRPr lang="en-US" sz="1400">
                <a:effectLst/>
                <a:ea typeface="Calibri" panose="020F0502020204030204" pitchFamily="34" charset="0"/>
                <a:cs typeface="Times New Roman" panose="02020603050405020304" pitchFamily="18" charset="0"/>
              </a:endParaRPr>
            </a:p>
          </p:txBody>
        </p:sp>
        <p:sp>
          <p:nvSpPr>
            <p:cNvPr id="10" name="Rectangle 9"/>
            <p:cNvSpPr/>
            <p:nvPr/>
          </p:nvSpPr>
          <p:spPr>
            <a:xfrm>
              <a:off x="704850" y="542925"/>
              <a:ext cx="923925" cy="342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Command-Line Interface</a:t>
              </a:r>
              <a:endParaRPr lang="en-US" sz="1400">
                <a:effectLst/>
                <a:ea typeface="Calibri" panose="020F0502020204030204" pitchFamily="34" charset="0"/>
                <a:cs typeface="Times New Roman" panose="02020603050405020304" pitchFamily="18" charset="0"/>
              </a:endParaRPr>
            </a:p>
          </p:txBody>
        </p:sp>
        <p:sp>
          <p:nvSpPr>
            <p:cNvPr id="11" name="Rectangle 10"/>
            <p:cNvSpPr/>
            <p:nvPr/>
          </p:nvSpPr>
          <p:spPr>
            <a:xfrm>
              <a:off x="1733550" y="533400"/>
              <a:ext cx="923925" cy="3619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 Web Interface</a:t>
              </a:r>
              <a:endParaRPr lang="en-US" sz="1400">
                <a:effectLst/>
                <a:ea typeface="Calibri" panose="020F0502020204030204" pitchFamily="34" charset="0"/>
                <a:cs typeface="Times New Roman" panose="02020603050405020304" pitchFamily="18" charset="0"/>
              </a:endParaRPr>
            </a:p>
          </p:txBody>
        </p:sp>
        <p:sp>
          <p:nvSpPr>
            <p:cNvPr id="12" name="Rectangle 11"/>
            <p:cNvSpPr/>
            <p:nvPr/>
          </p:nvSpPr>
          <p:spPr>
            <a:xfrm>
              <a:off x="2809875" y="533400"/>
              <a:ext cx="923925" cy="3619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 Server (Thrift)</a:t>
              </a:r>
              <a:endParaRPr lang="en-US" sz="1400">
                <a:effectLst/>
                <a:ea typeface="Calibri" panose="020F0502020204030204" pitchFamily="34" charset="0"/>
                <a:cs typeface="Times New Roman" panose="02020603050405020304" pitchFamily="18" charset="0"/>
              </a:endParaRPr>
            </a:p>
          </p:txBody>
        </p:sp>
        <p:sp>
          <p:nvSpPr>
            <p:cNvPr id="13" name="Rectangle 12"/>
            <p:cNvSpPr/>
            <p:nvPr/>
          </p:nvSpPr>
          <p:spPr>
            <a:xfrm>
              <a:off x="723900" y="266700"/>
              <a:ext cx="781050" cy="2095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a:t>
              </a:r>
              <a:endParaRPr lang="en-US" sz="1400">
                <a:effectLst/>
                <a:ea typeface="Calibri" panose="020F0502020204030204" pitchFamily="34" charset="0"/>
                <a:cs typeface="Times New Roman" panose="02020603050405020304" pitchFamily="18" charset="0"/>
              </a:endParaRPr>
            </a:p>
          </p:txBody>
        </p:sp>
        <p:cxnSp>
          <p:nvCxnSpPr>
            <p:cNvPr id="14" name="Straight Arrow Connector 13"/>
            <p:cNvCxnSpPr/>
            <p:nvPr/>
          </p:nvCxnSpPr>
          <p:spPr>
            <a:xfrm>
              <a:off x="1152525" y="1428750"/>
              <a:ext cx="0" cy="32385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15" name="Rectangle 14"/>
            <p:cNvSpPr/>
            <p:nvPr/>
          </p:nvSpPr>
          <p:spPr>
            <a:xfrm>
              <a:off x="685800" y="1809750"/>
              <a:ext cx="990600" cy="342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JobTracker</a:t>
              </a:r>
              <a:endParaRPr lang="en-US" sz="1400" dirty="0">
                <a:effectLst/>
                <a:ea typeface="Calibri" panose="020F0502020204030204" pitchFamily="34" charset="0"/>
                <a:cs typeface="Times New Roman" panose="02020603050405020304" pitchFamily="18" charset="0"/>
              </a:endParaRPr>
            </a:p>
          </p:txBody>
        </p:sp>
        <p:sp>
          <p:nvSpPr>
            <p:cNvPr id="16" name="Rectangle 15"/>
            <p:cNvSpPr/>
            <p:nvPr/>
          </p:nvSpPr>
          <p:spPr>
            <a:xfrm>
              <a:off x="1876425" y="1800225"/>
              <a:ext cx="990600" cy="3429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TaskTracker</a:t>
              </a:r>
              <a:endParaRPr lang="en-US" sz="1400">
                <a:effectLst/>
                <a:ea typeface="Calibri" panose="020F0502020204030204" pitchFamily="34" charset="0"/>
                <a:cs typeface="Times New Roman" panose="02020603050405020304" pitchFamily="18" charset="0"/>
              </a:endParaRPr>
            </a:p>
          </p:txBody>
        </p:sp>
        <p:sp>
          <p:nvSpPr>
            <p:cNvPr id="17" name="Rectangle 16"/>
            <p:cNvSpPr/>
            <p:nvPr/>
          </p:nvSpPr>
          <p:spPr>
            <a:xfrm>
              <a:off x="609829" y="2276475"/>
              <a:ext cx="1219200" cy="2190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Hadoop</a:t>
              </a:r>
              <a:endParaRPr lang="en-US" sz="1400">
                <a:effectLst/>
                <a:ea typeface="Calibri" panose="020F0502020204030204" pitchFamily="34" charset="0"/>
                <a:cs typeface="Times New Roman" panose="02020603050405020304" pitchFamily="18" charset="0"/>
              </a:endParaRPr>
            </a:p>
          </p:txBody>
        </p:sp>
        <p:sp>
          <p:nvSpPr>
            <p:cNvPr id="18" name="Flowchart: Magnetic Disk 17"/>
            <p:cNvSpPr/>
            <p:nvPr/>
          </p:nvSpPr>
          <p:spPr>
            <a:xfrm>
              <a:off x="3059962" y="2026610"/>
              <a:ext cx="904875" cy="438150"/>
            </a:xfrm>
            <a:prstGeom prst="flowChartMagneticDisk">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HDFS</a:t>
              </a:r>
              <a:endParaRPr lang="en-US" sz="1400">
                <a:effectLst/>
                <a:ea typeface="Calibri" panose="020F0502020204030204" pitchFamily="34" charset="0"/>
                <a:cs typeface="Times New Roman" panose="02020603050405020304"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p:txBody>
          <a:bodyPr/>
          <a:lstStyle/>
          <a:p>
            <a:pPr algn="just">
              <a:buNone/>
            </a:pPr>
            <a:r>
              <a:rPr lang="en-IN" sz="2400" dirty="0"/>
              <a:t>The various parts are as follows:</a:t>
            </a:r>
            <a:endParaRPr lang="en-US" sz="2400" dirty="0"/>
          </a:p>
          <a:p>
            <a:pPr algn="just"/>
            <a:r>
              <a:rPr lang="en-IN" sz="2400" b="1" dirty="0"/>
              <a:t>Hive Command Line Interface (Hive CLI): </a:t>
            </a:r>
            <a:r>
              <a:rPr lang="en-IN" sz="2400" dirty="0"/>
              <a:t>The most commonly used interface to interact with Hive.</a:t>
            </a:r>
          </a:p>
          <a:p>
            <a:pPr algn="just"/>
            <a:r>
              <a:rPr lang="en-IN" sz="2400" b="1" dirty="0"/>
              <a:t>Hive Web Interface: </a:t>
            </a:r>
            <a:r>
              <a:rPr lang="en-IN" sz="2400" dirty="0"/>
              <a:t>It is a simple Graphic User Interface to interact with Hive and to execute query.</a:t>
            </a:r>
          </a:p>
          <a:p>
            <a:pPr algn="just"/>
            <a:r>
              <a:rPr lang="en-IN" sz="2400" b="1" dirty="0"/>
              <a:t>Hive Server: </a:t>
            </a:r>
            <a:r>
              <a:rPr lang="en-IN" sz="2400" dirty="0"/>
              <a:t>This is an optional server. This can be used to submit Hive Jobs from a remote client.</a:t>
            </a:r>
          </a:p>
          <a:p>
            <a:r>
              <a:rPr lang="en-IN" sz="2400" b="1" dirty="0"/>
              <a:t>JDBC</a:t>
            </a:r>
            <a:r>
              <a:rPr lang="en-IN" sz="2400" dirty="0"/>
              <a:t> / </a:t>
            </a:r>
            <a:r>
              <a:rPr lang="en-IN" sz="2400" b="1" dirty="0"/>
              <a:t>ODBC: </a:t>
            </a:r>
            <a:r>
              <a:rPr lang="en-IN" sz="2400" dirty="0"/>
              <a:t>Jobs can be submitted from a JDBC Client. One can write a Java code to connect to Hive and submit jobs on it.</a:t>
            </a:r>
            <a:br>
              <a:rPr lang="en-IN" sz="2400" b="1" dirty="0"/>
            </a:b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p:txBody>
          <a:bodyPr/>
          <a:lstStyle/>
          <a:p>
            <a:r>
              <a:rPr lang="en-IN" sz="2400" b="1" dirty="0"/>
              <a:t>Driver: </a:t>
            </a:r>
            <a:r>
              <a:rPr lang="en-IN" sz="2400" dirty="0"/>
              <a:t>Hive queries are sent to the driver for compilation, optimization and execution.</a:t>
            </a:r>
          </a:p>
          <a:p>
            <a:r>
              <a:rPr lang="en-IN" sz="2400" b="1" dirty="0" err="1"/>
              <a:t>Metastore</a:t>
            </a:r>
            <a:r>
              <a:rPr lang="en-IN" sz="2400" b="1" dirty="0"/>
              <a:t>: </a:t>
            </a:r>
            <a:r>
              <a:rPr lang="en-IN" sz="2400" dirty="0"/>
              <a:t>Hive table definitions and mappings to the data are stored in a </a:t>
            </a:r>
            <a:r>
              <a:rPr lang="en-IN" sz="2400" dirty="0" err="1"/>
              <a:t>Metastore</a:t>
            </a:r>
            <a:r>
              <a:rPr lang="en-IN" sz="2400" dirty="0"/>
              <a:t>. A </a:t>
            </a:r>
            <a:r>
              <a:rPr lang="en-IN" sz="2400" dirty="0" err="1"/>
              <a:t>Metastore</a:t>
            </a:r>
            <a:br>
              <a:rPr lang="en-IN" sz="2400" b="1" dirty="0"/>
            </a:br>
            <a:r>
              <a:rPr lang="en-IN" sz="2400" dirty="0"/>
              <a:t>consists of the following:</a:t>
            </a:r>
            <a:br>
              <a:rPr lang="en-IN" sz="2400" b="1" dirty="0"/>
            </a:br>
            <a:r>
              <a:rPr lang="en-IN" sz="2400" b="1" dirty="0"/>
              <a:t>	</a:t>
            </a:r>
            <a:r>
              <a:rPr lang="en-IN" sz="2400" dirty="0"/>
              <a:t>'</a:t>
            </a:r>
            <a:r>
              <a:rPr lang="en-IN" sz="2400" b="1" dirty="0" err="1"/>
              <a:t>Metastore</a:t>
            </a:r>
            <a:r>
              <a:rPr lang="en-IN" sz="2400" b="1" dirty="0"/>
              <a:t> service: </a:t>
            </a:r>
            <a:r>
              <a:rPr lang="en-IN" sz="2400" dirty="0"/>
              <a:t>Offers interface to the Hive.</a:t>
            </a:r>
            <a:br>
              <a:rPr lang="en-IN" sz="2400" b="1" dirty="0"/>
            </a:br>
            <a:r>
              <a:rPr lang="en-IN" sz="2400" b="1" dirty="0"/>
              <a:t>	</a:t>
            </a:r>
            <a:r>
              <a:rPr lang="en-IN" sz="2400" dirty="0"/>
              <a:t>' </a:t>
            </a:r>
            <a:r>
              <a:rPr lang="en-IN" sz="2400" b="1" dirty="0"/>
              <a:t>Database: </a:t>
            </a:r>
            <a:r>
              <a:rPr lang="en-IN" sz="2400" dirty="0"/>
              <a:t>Stores data definitions, mappings to the data 			and others.</a:t>
            </a:r>
          </a:p>
          <a:p>
            <a:r>
              <a:rPr lang="en-IN" sz="2200" dirty="0"/>
              <a:t>The metadata which is stored in the </a:t>
            </a:r>
            <a:r>
              <a:rPr lang="en-IN" sz="2200" dirty="0" err="1"/>
              <a:t>metastore</a:t>
            </a:r>
            <a:r>
              <a:rPr lang="en-IN" sz="2200" dirty="0"/>
              <a:t> includes IDs of Database, IDs of Tables, IDs of Indexes etc, the time of creation of a Table, the Input Format used for a Table, the Output Format used for a table etc. The </a:t>
            </a:r>
            <a:r>
              <a:rPr lang="en-IN" sz="2200" dirty="0" err="1"/>
              <a:t>metastore</a:t>
            </a:r>
            <a:r>
              <a:rPr lang="en-IN" sz="2200" dirty="0"/>
              <a:t> is updated whenever a table is created or deleted from Hive. There are three kinds of </a:t>
            </a:r>
            <a:r>
              <a:rPr lang="en-IN" sz="2200" dirty="0" err="1"/>
              <a:t>metastore</a:t>
            </a:r>
            <a:r>
              <a:rPr lang="en-IN" sz="2200" dirty="0"/>
              <a:t>.</a:t>
            </a:r>
            <a:endParaRPr lang="en-US" sz="2200" dirty="0"/>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BED0-4563-484A-828E-70FB68E6730E}"/>
              </a:ext>
            </a:extLst>
          </p:cNvPr>
          <p:cNvSpPr>
            <a:spLocks noGrp="1"/>
          </p:cNvSpPr>
          <p:nvPr>
            <p:ph type="title"/>
          </p:nvPr>
        </p:nvSpPr>
        <p:spPr/>
        <p:txBody>
          <a:bodyPr/>
          <a:lstStyle/>
          <a:p>
            <a:r>
              <a:rPr lang="en-IN" sz="4000" dirty="0">
                <a:solidFill>
                  <a:schemeClr val="tx1"/>
                </a:solidFill>
              </a:rPr>
              <a:t>Main components of Hive over HDFS including the UI, Driver, &amp; </a:t>
            </a:r>
            <a:r>
              <a:rPr lang="en-IN" sz="4000" dirty="0" err="1">
                <a:solidFill>
                  <a:schemeClr val="tx1"/>
                </a:solidFill>
              </a:rPr>
              <a:t>Metastore</a:t>
            </a:r>
            <a:endParaRPr lang="en-US" sz="4000" dirty="0">
              <a:solidFill>
                <a:schemeClr val="tx1"/>
              </a:solidFill>
            </a:endParaRPr>
          </a:p>
        </p:txBody>
      </p:sp>
      <p:pic>
        <p:nvPicPr>
          <p:cNvPr id="3074" name="Picture 2" descr="hive-architecture-1x">
            <a:extLst>
              <a:ext uri="{FF2B5EF4-FFF2-40B4-BE49-F238E27FC236}">
                <a16:creationId xmlns:a16="http://schemas.microsoft.com/office/drawing/2014/main" id="{5BB51724-3E68-A049-87CB-43190C9D146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5212" y="1371600"/>
            <a:ext cx="7013575" cy="539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99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D6B639D-7E6D-AD45-9276-FD2CA0405E0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2639" y="304801"/>
            <a:ext cx="8718722"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1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p:txBody>
          <a:bodyPr/>
          <a:lstStyle/>
          <a:p>
            <a:pPr algn="just"/>
            <a:r>
              <a:rPr lang="en-IN" sz="2400" b="1" dirty="0"/>
              <a:t>1. Embedded</a:t>
            </a:r>
            <a:r>
              <a:rPr lang="en-IN" sz="2400" dirty="0"/>
              <a:t> </a:t>
            </a:r>
            <a:r>
              <a:rPr lang="en-IN" sz="2400" b="1" dirty="0" err="1"/>
              <a:t>Metatore</a:t>
            </a:r>
            <a:r>
              <a:rPr lang="en-IN" sz="2400" b="1" dirty="0"/>
              <a:t>: </a:t>
            </a:r>
            <a:r>
              <a:rPr lang="en-IN" sz="2400" dirty="0"/>
              <a:t>This </a:t>
            </a:r>
            <a:r>
              <a:rPr lang="en-IN" sz="2400" dirty="0" err="1"/>
              <a:t>metastore</a:t>
            </a:r>
            <a:r>
              <a:rPr lang="en-IN" sz="2400" dirty="0"/>
              <a:t> is mainly used for unit tests. Here, only one process is allowed to connect to the </a:t>
            </a:r>
            <a:r>
              <a:rPr lang="en-IN" sz="2400" dirty="0" err="1"/>
              <a:t>metastore</a:t>
            </a:r>
            <a:r>
              <a:rPr lang="en-IN" sz="2400" dirty="0"/>
              <a:t> at a time. This is the default </a:t>
            </a:r>
            <a:r>
              <a:rPr lang="en-IN" sz="2400" dirty="0" err="1"/>
              <a:t>metastore</a:t>
            </a:r>
            <a:r>
              <a:rPr lang="en-IN" sz="2400" dirty="0"/>
              <a:t> for Hive. It is Apache Derby Database. In this </a:t>
            </a:r>
            <a:r>
              <a:rPr lang="en-IN" sz="2400" dirty="0" err="1"/>
              <a:t>metastore</a:t>
            </a:r>
            <a:r>
              <a:rPr lang="en-IN" sz="2400" dirty="0"/>
              <a:t>, both the database and the </a:t>
            </a:r>
            <a:r>
              <a:rPr lang="en-IN" sz="2400" dirty="0" err="1"/>
              <a:t>metastore</a:t>
            </a:r>
            <a:r>
              <a:rPr lang="en-IN" sz="2400" dirty="0"/>
              <a:t> service runs, embedded in the main</a:t>
            </a:r>
            <a:br>
              <a:rPr lang="en-IN" sz="2400" dirty="0"/>
            </a:br>
            <a:r>
              <a:rPr lang="en-IN" sz="2400" dirty="0"/>
              <a:t>Hive Server process. Figure 9.8 shows an Embedded </a:t>
            </a:r>
            <a:r>
              <a:rPr lang="en-IN" sz="2400" dirty="0" err="1"/>
              <a:t>Mecastore</a:t>
            </a:r>
            <a:r>
              <a:rPr lang="en-IN" sz="2400" dirty="0"/>
              <a:t>.</a:t>
            </a:r>
            <a:endParaRPr lang="en-US" sz="2400" dirty="0"/>
          </a:p>
          <a:p>
            <a:pPr algn="just"/>
            <a:r>
              <a:rPr lang="en-IN" sz="2400" b="1" dirty="0"/>
              <a:t>2. Local </a:t>
            </a:r>
            <a:r>
              <a:rPr lang="en-IN" sz="2400" b="1" dirty="0" err="1"/>
              <a:t>Metastore</a:t>
            </a:r>
            <a:r>
              <a:rPr lang="en-IN" sz="2400" b="1" dirty="0"/>
              <a:t>: </a:t>
            </a:r>
            <a:r>
              <a:rPr lang="en-IN" sz="2400" dirty="0"/>
              <a:t>Metadata can be stored in any RDBMS component like </a:t>
            </a:r>
            <a:r>
              <a:rPr lang="en-IN" sz="2400" dirty="0" err="1"/>
              <a:t>MySQL</a:t>
            </a:r>
            <a:r>
              <a:rPr lang="en-IN" sz="2400" dirty="0"/>
              <a:t> Local </a:t>
            </a:r>
            <a:r>
              <a:rPr lang="en-IN" sz="2400" dirty="0" err="1"/>
              <a:t>metastore</a:t>
            </a:r>
            <a:r>
              <a:rPr lang="en-IN" sz="2400" dirty="0"/>
              <a:t> allows multiple connections at a time. In this mode, the Hive </a:t>
            </a:r>
            <a:r>
              <a:rPr lang="en-IN" sz="2400" dirty="0" err="1"/>
              <a:t>metastore</a:t>
            </a:r>
            <a:r>
              <a:rPr lang="en-IN" sz="2400" dirty="0"/>
              <a:t> service runs in the main Hive Server process, but the </a:t>
            </a:r>
            <a:r>
              <a:rPr lang="en-IN" sz="2400" dirty="0" err="1"/>
              <a:t>metastore</a:t>
            </a:r>
            <a:r>
              <a:rPr lang="en-IN" sz="2400" dirty="0"/>
              <a:t> database runs in a separate process, and can be on a separate host.</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Hive Architecture</a:t>
            </a:r>
            <a:endParaRPr lang="en-US" dirty="0"/>
          </a:p>
        </p:txBody>
      </p:sp>
      <p:sp>
        <p:nvSpPr>
          <p:cNvPr id="3" name="Content Placeholder 2"/>
          <p:cNvSpPr>
            <a:spLocks noGrp="1"/>
          </p:cNvSpPr>
          <p:nvPr>
            <p:ph sz="quarter" idx="1"/>
          </p:nvPr>
        </p:nvSpPr>
        <p:spPr>
          <a:xfrm>
            <a:off x="612648" y="1600200"/>
            <a:ext cx="8153400" cy="2362200"/>
          </a:xfrm>
        </p:spPr>
        <p:txBody>
          <a:bodyPr/>
          <a:lstStyle/>
          <a:p>
            <a:pPr algn="just"/>
            <a:r>
              <a:rPr lang="en-IN" sz="2400" b="1" dirty="0"/>
              <a:t>3. Remote </a:t>
            </a:r>
            <a:r>
              <a:rPr lang="en-IN" sz="2400" b="1" dirty="0" err="1"/>
              <a:t>Metastore</a:t>
            </a:r>
            <a:r>
              <a:rPr lang="en-IN" sz="2400" b="1" dirty="0"/>
              <a:t>: </a:t>
            </a:r>
            <a:r>
              <a:rPr lang="en-IN" sz="2400" dirty="0"/>
              <a:t>In this, the Hive driver and the </a:t>
            </a:r>
            <a:r>
              <a:rPr lang="en-IN" sz="2400" dirty="0" err="1"/>
              <a:t>metastore</a:t>
            </a:r>
            <a:r>
              <a:rPr lang="en-IN" sz="2400" dirty="0"/>
              <a:t> interface run on different JVMs (which can run on different machines as well) as in Figure 9.10. This way the database can be fire-walled from the Hive user and also database credentials are completely isolated from the users of Hive.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CF65-0ECD-F149-8563-E536131F128E}"/>
              </a:ext>
            </a:extLst>
          </p:cNvPr>
          <p:cNvSpPr>
            <a:spLocks noGrp="1"/>
          </p:cNvSpPr>
          <p:nvPr>
            <p:ph type="title"/>
          </p:nvPr>
        </p:nvSpPr>
        <p:spPr/>
        <p:txBody>
          <a:bodyPr/>
          <a:lstStyle/>
          <a:p>
            <a:r>
              <a:rPr lang="en-US" dirty="0">
                <a:solidFill>
                  <a:schemeClr val="tx1"/>
                </a:solidFill>
              </a:rPr>
              <a:t>Hadoop Ecosystem</a:t>
            </a:r>
          </a:p>
        </p:txBody>
      </p:sp>
      <p:sp>
        <p:nvSpPr>
          <p:cNvPr id="3" name="Content Placeholder 2">
            <a:extLst>
              <a:ext uri="{FF2B5EF4-FFF2-40B4-BE49-F238E27FC236}">
                <a16:creationId xmlns:a16="http://schemas.microsoft.com/office/drawing/2014/main" id="{25FA543C-593C-F942-BF2A-C171A608E663}"/>
              </a:ext>
            </a:extLst>
          </p:cNvPr>
          <p:cNvSpPr>
            <a:spLocks noGrp="1"/>
          </p:cNvSpPr>
          <p:nvPr>
            <p:ph sz="quarter" idx="1"/>
          </p:nvPr>
        </p:nvSpPr>
        <p:spPr/>
        <p:txBody>
          <a:bodyPr/>
          <a:lstStyle/>
          <a:p>
            <a:pPr algn="just"/>
            <a:r>
              <a:rPr lang="en-US" dirty="0"/>
              <a:t>Hadoop Ecosystem is a platform or a suite which provides various services to solve the big data problems. It includes Apache projects and various commercial tools and solutions.</a:t>
            </a:r>
          </a:p>
          <a:p>
            <a:pPr algn="just"/>
            <a:r>
              <a:rPr lang="en-IN" dirty="0"/>
              <a:t>Apache Hadoop ecosystem refers to the various components of the </a:t>
            </a:r>
            <a:r>
              <a:rPr lang="en-IN" b="1" dirty="0">
                <a:solidFill>
                  <a:srgbClr val="FF0000"/>
                </a:solidFill>
                <a:highlight>
                  <a:srgbClr val="FFFF00"/>
                </a:highlight>
              </a:rPr>
              <a:t>Apache Hadoop software library</a:t>
            </a:r>
            <a:r>
              <a:rPr lang="en-IN" dirty="0"/>
              <a:t>; it includes open source projects as well as a complete range of complementary tools. Some of the most well-known tools of the Hadoop ecosystem include </a:t>
            </a:r>
            <a:r>
              <a:rPr lang="en-IN" i="1" dirty="0"/>
              <a:t>HDFS, Hive, Pig, YARN, MapReduce, Spark, HBase, Oozie, Sqoop, Zookeeper, </a:t>
            </a:r>
            <a:r>
              <a:rPr lang="en-IN" dirty="0"/>
              <a:t>etc.</a:t>
            </a:r>
            <a:endParaRPr lang="en-US" dirty="0"/>
          </a:p>
        </p:txBody>
      </p:sp>
    </p:spTree>
    <p:extLst>
      <p:ext uri="{BB962C8B-B14F-4D97-AF65-F5344CB8AC3E}">
        <p14:creationId xmlns:p14="http://schemas.microsoft.com/office/powerpoint/2010/main" val="3177954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Deploying Hive Metastore | Apache Hive Cookbook">
            <a:extLst>
              <a:ext uri="{FF2B5EF4-FFF2-40B4-BE49-F238E27FC236}">
                <a16:creationId xmlns:a16="http://schemas.microsoft.com/office/drawing/2014/main" id="{87AF9CBF-1A91-7E4B-B879-ED7574043C4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99948" y="228600"/>
            <a:ext cx="7899198" cy="624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DFD6-C044-6545-8EBD-A5E52C8245CA}"/>
              </a:ext>
            </a:extLst>
          </p:cNvPr>
          <p:cNvSpPr>
            <a:spLocks noGrp="1"/>
          </p:cNvSpPr>
          <p:nvPr>
            <p:ph type="title"/>
          </p:nvPr>
        </p:nvSpPr>
        <p:spPr/>
        <p:txBody>
          <a:bodyPr/>
          <a:lstStyle/>
          <a:p>
            <a:endParaRPr lang="en-US"/>
          </a:p>
        </p:txBody>
      </p:sp>
      <p:pic>
        <p:nvPicPr>
          <p:cNvPr id="5122" name="Picture 2" descr="How to run Hive queries through Hive Web Interface.">
            <a:extLst>
              <a:ext uri="{FF2B5EF4-FFF2-40B4-BE49-F238E27FC236}">
                <a16:creationId xmlns:a16="http://schemas.microsoft.com/office/drawing/2014/main" id="{0F133274-D9AE-BF4E-8081-CEBF20F9D70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5344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886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solidFill>
              </a:rPr>
              <a:t>HiveQL</a:t>
            </a:r>
            <a:endParaRPr lang="en-US" dirty="0">
              <a:solidFill>
                <a:schemeClr val="tx1"/>
              </a:solidFill>
            </a:endParaRPr>
          </a:p>
        </p:txBody>
      </p:sp>
      <p:sp>
        <p:nvSpPr>
          <p:cNvPr id="5" name="Rectangle 4"/>
          <p:cNvSpPr/>
          <p:nvPr/>
        </p:nvSpPr>
        <p:spPr>
          <a:xfrm>
            <a:off x="533212" y="1615583"/>
            <a:ext cx="7944549" cy="6186310"/>
          </a:xfrm>
          <a:prstGeom prst="rect">
            <a:avLst/>
          </a:prstGeom>
        </p:spPr>
        <p:txBody>
          <a:bodyPr wrap="square">
            <a:spAutoFit/>
          </a:bodyPr>
          <a:lstStyle/>
          <a:p>
            <a:r>
              <a:rPr lang="en-US" dirty="0"/>
              <a:t>DDL :</a:t>
            </a:r>
          </a:p>
          <a:p>
            <a:r>
              <a:rPr lang="en-US" dirty="0"/>
              <a:t>	CREATE DATABASE</a:t>
            </a:r>
          </a:p>
          <a:p>
            <a:r>
              <a:rPr lang="en-US" dirty="0"/>
              <a:t>	CREATE TABLE</a:t>
            </a:r>
          </a:p>
          <a:p>
            <a:r>
              <a:rPr lang="en-US" dirty="0"/>
              <a:t>	ALTER TABLE</a:t>
            </a:r>
          </a:p>
          <a:p>
            <a:r>
              <a:rPr lang="en-US" dirty="0"/>
              <a:t>	SHOW TABLE</a:t>
            </a:r>
          </a:p>
          <a:p>
            <a:r>
              <a:rPr lang="en-US" dirty="0"/>
              <a:t>	DESCRIBE</a:t>
            </a:r>
          </a:p>
          <a:p>
            <a:r>
              <a:rPr lang="en-US" dirty="0"/>
              <a:t>	</a:t>
            </a:r>
          </a:p>
          <a:p>
            <a:r>
              <a:rPr lang="en-US" dirty="0"/>
              <a:t>DML:</a:t>
            </a:r>
          </a:p>
          <a:p>
            <a:r>
              <a:rPr lang="en-US" dirty="0"/>
              <a:t>	LOAD TABLE</a:t>
            </a:r>
          </a:p>
          <a:p>
            <a:r>
              <a:rPr lang="en-US" dirty="0"/>
              <a:t>	INSERT</a:t>
            </a:r>
          </a:p>
          <a:p>
            <a:r>
              <a:rPr lang="en-US" dirty="0"/>
              <a:t>QUERY:</a:t>
            </a:r>
          </a:p>
          <a:p>
            <a:r>
              <a:rPr lang="en-US" dirty="0"/>
              <a:t>	SELECT </a:t>
            </a:r>
          </a:p>
          <a:p>
            <a:r>
              <a:rPr lang="en-US" dirty="0"/>
              <a:t>	GROUP BY</a:t>
            </a:r>
          </a:p>
          <a:p>
            <a:r>
              <a:rPr lang="en-US" dirty="0"/>
              <a:t>	JOIN</a:t>
            </a:r>
          </a:p>
          <a:p>
            <a:r>
              <a:rPr lang="en-US" dirty="0"/>
              <a:t>	MULTI TABLE INSERT</a:t>
            </a:r>
          </a:p>
          <a:p>
            <a:endParaRPr lang="en-US" dirty="0"/>
          </a:p>
          <a:p>
            <a:r>
              <a:rPr lang="en-US" dirty="0"/>
              <a:t>	</a:t>
            </a:r>
          </a:p>
          <a:p>
            <a:r>
              <a:rPr lang="en-US" dirty="0"/>
              <a:t>	</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283504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Units</a:t>
            </a:r>
          </a:p>
        </p:txBody>
      </p:sp>
      <p:sp>
        <p:nvSpPr>
          <p:cNvPr id="3" name="Content Placeholder 2"/>
          <p:cNvSpPr>
            <a:spLocks noGrp="1"/>
          </p:cNvSpPr>
          <p:nvPr>
            <p:ph sz="quarter" idx="1"/>
          </p:nvPr>
        </p:nvSpPr>
        <p:spPr/>
        <p:txBody>
          <a:bodyPr/>
          <a:lstStyle/>
          <a:p>
            <a:endParaRPr lang="en-US" dirty="0"/>
          </a:p>
        </p:txBody>
      </p:sp>
      <p:pic>
        <p:nvPicPr>
          <p:cNvPr id="1028" name="Picture 4" descr="Image result for hive data units"/>
          <p:cNvPicPr>
            <a:picLocks noChangeAspect="1" noChangeArrowheads="1"/>
          </p:cNvPicPr>
          <p:nvPr/>
        </p:nvPicPr>
        <p:blipFill>
          <a:blip r:embed="rId2"/>
          <a:srcRect t="21687" b="15663"/>
          <a:stretch>
            <a:fillRect/>
          </a:stretch>
        </p:blipFill>
        <p:spPr bwMode="auto">
          <a:xfrm>
            <a:off x="228600" y="1600200"/>
            <a:ext cx="8915400" cy="5029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Hive Data Model Contd.</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r>
              <a:rPr kumimoji="0" lang="en-US" sz="3500" b="0" i="0" u="none" strike="noStrike" kern="1200" cap="none" spc="0" normalizeH="0" baseline="0" noProof="0" dirty="0">
                <a:ln>
                  <a:noFill/>
                </a:ln>
                <a:solidFill>
                  <a:schemeClr val="tx1"/>
                </a:solidFill>
                <a:effectLst/>
                <a:uLnTx/>
                <a:uFillTx/>
                <a:latin typeface="+mn-lt"/>
                <a:ea typeface="+mn-ea"/>
                <a:cs typeface="+mn-cs"/>
              </a:rPr>
              <a:t>Tables</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   Analogous to relational tables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Each table has a corresponding directory in HDFS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Data serialized and stored as files within that directory</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 Hive has default serialization built in which supports compression and lazy </a:t>
            </a:r>
            <a:r>
              <a:rPr kumimoji="0" lang="en-US" sz="2900" b="0" i="0" u="none" strike="noStrike" kern="1200" cap="none" spc="0" normalizeH="0" baseline="0" noProof="0" dirty="0" err="1">
                <a:ln>
                  <a:noFill/>
                </a:ln>
                <a:solidFill>
                  <a:schemeClr val="tx1"/>
                </a:solidFill>
                <a:effectLst/>
                <a:uLnTx/>
                <a:uFillTx/>
                <a:latin typeface="+mn-lt"/>
                <a:ea typeface="+mn-ea"/>
                <a:cs typeface="+mn-cs"/>
              </a:rPr>
              <a:t>deserialization</a:t>
            </a:r>
            <a:endParaRPr kumimoji="0" lang="en-US" sz="2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 Users can specify custom serialization –</a:t>
            </a:r>
            <a:r>
              <a:rPr kumimoji="0" lang="en-US" sz="2900" b="0" i="0" u="none" strike="noStrike" kern="1200" cap="none" spc="0" normalizeH="0" baseline="0" noProof="0" dirty="0" err="1">
                <a:ln>
                  <a:noFill/>
                </a:ln>
                <a:solidFill>
                  <a:schemeClr val="tx1"/>
                </a:solidFill>
                <a:effectLst/>
                <a:uLnTx/>
                <a:uFillTx/>
                <a:latin typeface="+mn-lt"/>
                <a:ea typeface="+mn-ea"/>
                <a:cs typeface="+mn-cs"/>
              </a:rPr>
              <a:t>deserialization</a:t>
            </a:r>
            <a:r>
              <a:rPr kumimoji="0" lang="en-US" sz="2900" b="0" i="0" u="none" strike="noStrike" kern="1200" cap="none" spc="0" normalizeH="0" baseline="0" noProof="0" dirty="0">
                <a:ln>
                  <a:noFill/>
                </a:ln>
                <a:solidFill>
                  <a:schemeClr val="tx1"/>
                </a:solidFill>
                <a:effectLst/>
                <a:uLnTx/>
                <a:uFillTx/>
                <a:latin typeface="+mn-lt"/>
                <a:ea typeface="+mn-ea"/>
                <a:cs typeface="+mn-cs"/>
              </a:rPr>
              <a:t> schemes (</a:t>
            </a:r>
            <a:r>
              <a:rPr kumimoji="0" lang="en-US" sz="2900" b="1" i="0" u="none" strike="noStrike" kern="1200" cap="none" spc="0" normalizeH="0" baseline="0" noProof="0" dirty="0" err="1">
                <a:ln>
                  <a:noFill/>
                </a:ln>
                <a:solidFill>
                  <a:schemeClr val="tx1"/>
                </a:solidFill>
                <a:effectLst/>
                <a:uLnTx/>
                <a:uFillTx/>
                <a:latin typeface="+mn-lt"/>
                <a:ea typeface="+mn-ea"/>
                <a:cs typeface="+mn-cs"/>
              </a:rPr>
              <a:t>SerDe’s</a:t>
            </a:r>
            <a:r>
              <a:rPr kumimoji="0" lang="en-US" sz="29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a:t>
            </a:r>
          </a:p>
        </p:txBody>
      </p:sp>
      <p:sp>
        <p:nvSpPr>
          <p:cNvPr id="3" name="Content Placeholder 2"/>
          <p:cNvSpPr>
            <a:spLocks noGrp="1"/>
          </p:cNvSpPr>
          <p:nvPr>
            <p:ph sz="quarter" idx="1"/>
          </p:nvPr>
        </p:nvSpPr>
        <p:spPr/>
        <p:txBody>
          <a:bodyPr/>
          <a:lstStyle/>
          <a:p>
            <a:r>
              <a:rPr lang="en-IN" dirty="0"/>
              <a:t>The general definition of Partition is  horizontally  dividing the data into number of slice in a equal and manageable manner.</a:t>
            </a:r>
          </a:p>
          <a:p>
            <a:pPr lvl="1"/>
            <a:r>
              <a:rPr lang="en-IN" dirty="0"/>
              <a:t>Every partition is stored as directory within data warehouse table. </a:t>
            </a:r>
          </a:p>
          <a:p>
            <a:r>
              <a:rPr lang="en-IN" dirty="0"/>
              <a:t>In data warehouse this partition concept is common but there is two types of Partitions are available in data warehouse concepts.</a:t>
            </a:r>
          </a:p>
          <a:p>
            <a:pPr lvl="1"/>
            <a:r>
              <a:rPr lang="en-IN" dirty="0"/>
              <a:t>There are</a:t>
            </a:r>
            <a:br>
              <a:rPr lang="en-IN" dirty="0"/>
            </a:br>
            <a:r>
              <a:rPr lang="en-IN" dirty="0" err="1"/>
              <a:t>i</a:t>
            </a:r>
            <a:r>
              <a:rPr lang="en-IN" dirty="0"/>
              <a:t>) SQL Partition</a:t>
            </a:r>
            <a:br>
              <a:rPr lang="en-IN" dirty="0"/>
            </a:br>
            <a:r>
              <a:rPr lang="en-IN" dirty="0"/>
              <a:t>ii) </a:t>
            </a:r>
            <a:r>
              <a:rPr lang="en-IN" b="1" dirty="0"/>
              <a:t>Hive Partition</a:t>
            </a:r>
            <a:br>
              <a:rPr lang="en-IN" dirty="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Hive Data Model Contd.</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457200" y="1600200"/>
            <a:ext cx="8229600" cy="4525963"/>
          </a:xfrm>
          <a:prstGeom prst="rect">
            <a:avLst/>
          </a:prstGeom>
        </p:spPr>
        <p:txBody>
          <a:bodyPr>
            <a:normAutofit fontScale="92500" lnSpcReduction="10000"/>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r>
              <a:rPr kumimoji="0" lang="en-US" sz="3800" b="0" i="0" u="none" strike="noStrike" kern="1200" cap="none" spc="0" normalizeH="0" baseline="0" noProof="0">
                <a:ln>
                  <a:noFill/>
                </a:ln>
                <a:solidFill>
                  <a:schemeClr val="tx1"/>
                </a:solidFill>
                <a:effectLst/>
                <a:uLnTx/>
                <a:uFillTx/>
                <a:latin typeface="+mn-lt"/>
                <a:ea typeface="+mn-ea"/>
                <a:cs typeface="+mn-cs"/>
              </a:rPr>
              <a:t>Partitions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Each table can be broken into partitions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Partitions determine distribution of data within subdirectories</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Example - </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1" i="0" u="none" strike="noStrike" kern="1200" cap="none" spc="0" normalizeH="0" baseline="0" noProof="0">
                <a:ln>
                  <a:noFill/>
                </a:ln>
                <a:solidFill>
                  <a:schemeClr val="tx1"/>
                </a:solidFill>
                <a:effectLst/>
                <a:uLnTx/>
                <a:uFillTx/>
                <a:latin typeface="+mn-lt"/>
                <a:ea typeface="+mn-ea"/>
                <a:cs typeface="+mn-cs"/>
              </a:rPr>
              <a:t>CREATE_TABLE </a:t>
            </a:r>
            <a:r>
              <a:rPr kumimoji="0" lang="en-US" sz="2900" b="0" i="0" u="none" strike="noStrike" kern="1200" cap="none" spc="0" normalizeH="0" baseline="0" noProof="0">
                <a:ln>
                  <a:noFill/>
                </a:ln>
                <a:solidFill>
                  <a:schemeClr val="tx1"/>
                </a:solidFill>
                <a:effectLst/>
                <a:uLnTx/>
                <a:uFillTx/>
                <a:latin typeface="+mn-lt"/>
                <a:ea typeface="+mn-ea"/>
                <a:cs typeface="+mn-cs"/>
              </a:rPr>
              <a:t>Sales (sale_id INT, amount FLOAT)</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1" i="0" u="none" strike="noStrike" kern="1200" cap="none" spc="0" normalizeH="0" baseline="0" noProof="0">
                <a:ln>
                  <a:noFill/>
                </a:ln>
                <a:solidFill>
                  <a:schemeClr val="tx1"/>
                </a:solidFill>
                <a:effectLst/>
                <a:uLnTx/>
                <a:uFillTx/>
                <a:latin typeface="+mn-lt"/>
                <a:ea typeface="+mn-ea"/>
                <a:cs typeface="+mn-cs"/>
              </a:rPr>
              <a:t>PARTITIONED BY </a:t>
            </a:r>
            <a:r>
              <a:rPr kumimoji="0" lang="en-US" sz="2900" b="0" i="0" u="none" strike="noStrike" kern="1200" cap="none" spc="0" normalizeH="0" baseline="0" noProof="0">
                <a:ln>
                  <a:noFill/>
                </a:ln>
                <a:solidFill>
                  <a:schemeClr val="tx1"/>
                </a:solidFill>
                <a:effectLst/>
                <a:uLnTx/>
                <a:uFillTx/>
                <a:latin typeface="+mn-lt"/>
                <a:ea typeface="+mn-ea"/>
                <a:cs typeface="+mn-cs"/>
              </a:rPr>
              <a:t>(country STRING, year INT, month INT)</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0" i="0" u="none" strike="noStrike" kern="1200" cap="none" spc="0" normalizeH="0" baseline="0" noProof="0">
                <a:ln>
                  <a:noFill/>
                </a:ln>
                <a:solidFill>
                  <a:schemeClr val="tx1"/>
                </a:solidFill>
                <a:effectLst/>
                <a:uLnTx/>
                <a:uFillTx/>
                <a:latin typeface="+mn-lt"/>
                <a:ea typeface="+mn-ea"/>
                <a:cs typeface="+mn-cs"/>
              </a:rPr>
              <a:t>So each partition will be split out into different folders like</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r>
              <a:rPr kumimoji="0" lang="en-US" sz="2900" b="1" i="0" u="none" strike="noStrike" kern="1200" cap="none" spc="0" normalizeH="0" baseline="0" noProof="0">
                <a:ln>
                  <a:noFill/>
                </a:ln>
                <a:solidFill>
                  <a:schemeClr val="tx1"/>
                </a:solidFill>
                <a:effectLst/>
                <a:uLnTx/>
                <a:uFillTx/>
                <a:latin typeface="+mn-lt"/>
                <a:ea typeface="+mn-ea"/>
                <a:cs typeface="+mn-cs"/>
              </a:rPr>
              <a:t>Sales/country=US/year=2012/month=12</a:t>
            </a: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a:ln>
            <a:solidFill>
              <a:schemeClr val="bg2">
                <a:lumMod val="50000"/>
              </a:schemeClr>
            </a:solidFill>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Hierarchy of Hive Partitions</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Rectangle 2"/>
          <p:cNvSpPr/>
          <p:nvPr/>
        </p:nvSpPr>
        <p:spPr>
          <a:xfrm>
            <a:off x="3772017" y="2133601"/>
            <a:ext cx="2072979" cy="582563"/>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a:t>
            </a:r>
            <a:r>
              <a:rPr lang="en-US" sz="2000" dirty="0" err="1">
                <a:ln>
                  <a:solidFill>
                    <a:schemeClr val="tx1">
                      <a:lumMod val="75000"/>
                      <a:lumOff val="25000"/>
                    </a:schemeClr>
                  </a:solidFill>
                </a:ln>
                <a:solidFill>
                  <a:schemeClr val="tx1">
                    <a:lumMod val="85000"/>
                    <a:lumOff val="15000"/>
                  </a:schemeClr>
                </a:solidFill>
              </a:rPr>
              <a:t>hivebase</a:t>
            </a:r>
            <a:r>
              <a:rPr lang="en-US" sz="2000" dirty="0">
                <a:ln>
                  <a:solidFill>
                    <a:schemeClr val="tx1">
                      <a:lumMod val="75000"/>
                      <a:lumOff val="25000"/>
                    </a:schemeClr>
                  </a:solidFill>
                </a:ln>
                <a:solidFill>
                  <a:schemeClr val="tx1">
                    <a:lumMod val="85000"/>
                    <a:lumOff val="15000"/>
                  </a:schemeClr>
                </a:solidFill>
              </a:rPr>
              <a:t>/Sales</a:t>
            </a:r>
          </a:p>
        </p:txBody>
      </p:sp>
      <p:sp>
        <p:nvSpPr>
          <p:cNvPr id="4" name="Rectangle 3"/>
          <p:cNvSpPr/>
          <p:nvPr/>
        </p:nvSpPr>
        <p:spPr>
          <a:xfrm>
            <a:off x="2247231" y="3063066"/>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/country=US</a:t>
            </a:r>
          </a:p>
        </p:txBody>
      </p:sp>
      <p:sp>
        <p:nvSpPr>
          <p:cNvPr id="5" name="Rectangle 4"/>
          <p:cNvSpPr/>
          <p:nvPr/>
        </p:nvSpPr>
        <p:spPr>
          <a:xfrm>
            <a:off x="5698785" y="3384132"/>
            <a:ext cx="2247599"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/country=CANADA</a:t>
            </a:r>
          </a:p>
        </p:txBody>
      </p:sp>
      <p:sp>
        <p:nvSpPr>
          <p:cNvPr id="6" name="Rectangle 5"/>
          <p:cNvSpPr/>
          <p:nvPr/>
        </p:nvSpPr>
        <p:spPr>
          <a:xfrm>
            <a:off x="1194472" y="4111302"/>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/year=2012</a:t>
            </a:r>
          </a:p>
        </p:txBody>
      </p:sp>
      <p:sp>
        <p:nvSpPr>
          <p:cNvPr id="7" name="Rectangle 6"/>
          <p:cNvSpPr/>
          <p:nvPr/>
        </p:nvSpPr>
        <p:spPr>
          <a:xfrm>
            <a:off x="3220306" y="4589254"/>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/year=2015</a:t>
            </a:r>
          </a:p>
        </p:txBody>
      </p:sp>
      <p:sp>
        <p:nvSpPr>
          <p:cNvPr id="8" name="Rectangle 7"/>
          <p:cNvSpPr/>
          <p:nvPr/>
        </p:nvSpPr>
        <p:spPr>
          <a:xfrm>
            <a:off x="5112604" y="4193427"/>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/year=2012</a:t>
            </a:r>
          </a:p>
        </p:txBody>
      </p:sp>
      <p:sp>
        <p:nvSpPr>
          <p:cNvPr id="9" name="Rectangle 8"/>
          <p:cNvSpPr/>
          <p:nvPr/>
        </p:nvSpPr>
        <p:spPr>
          <a:xfrm>
            <a:off x="6535494" y="4811096"/>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/year=2014</a:t>
            </a:r>
          </a:p>
        </p:txBody>
      </p:sp>
      <p:sp>
        <p:nvSpPr>
          <p:cNvPr id="10" name="Rectangle 9"/>
          <p:cNvSpPr/>
          <p:nvPr/>
        </p:nvSpPr>
        <p:spPr>
          <a:xfrm>
            <a:off x="997855" y="5086240"/>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/month=12</a:t>
            </a:r>
          </a:p>
        </p:txBody>
      </p:sp>
      <p:sp>
        <p:nvSpPr>
          <p:cNvPr id="11" name="Rectangle 10"/>
          <p:cNvSpPr/>
          <p:nvPr/>
        </p:nvSpPr>
        <p:spPr>
          <a:xfrm>
            <a:off x="3096842" y="5439170"/>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/month=11</a:t>
            </a:r>
          </a:p>
        </p:txBody>
      </p:sp>
      <p:cxnSp>
        <p:nvCxnSpPr>
          <p:cNvPr id="12" name="Straight Arrow Connector 11"/>
          <p:cNvCxnSpPr>
            <a:stCxn id="3" idx="2"/>
            <a:endCxn id="4" idx="0"/>
          </p:cNvCxnSpPr>
          <p:nvPr/>
        </p:nvCxnSpPr>
        <p:spPr>
          <a:xfrm flipH="1">
            <a:off x="3102222" y="2716164"/>
            <a:ext cx="1706285" cy="346902"/>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5" idx="0"/>
          </p:cNvCxnSpPr>
          <p:nvPr/>
        </p:nvCxnSpPr>
        <p:spPr>
          <a:xfrm>
            <a:off x="4627008" y="2716164"/>
            <a:ext cx="2195577" cy="667968"/>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6" idx="0"/>
          </p:cNvCxnSpPr>
          <p:nvPr/>
        </p:nvCxnSpPr>
        <p:spPr>
          <a:xfrm flipH="1">
            <a:off x="2049463" y="3490610"/>
            <a:ext cx="1052759" cy="620692"/>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0"/>
          </p:cNvCxnSpPr>
          <p:nvPr/>
        </p:nvCxnSpPr>
        <p:spPr>
          <a:xfrm>
            <a:off x="3045799" y="3439146"/>
            <a:ext cx="1029498" cy="1150108"/>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2"/>
            <a:endCxn id="10" idx="0"/>
          </p:cNvCxnSpPr>
          <p:nvPr/>
        </p:nvCxnSpPr>
        <p:spPr>
          <a:xfrm flipH="1">
            <a:off x="1852846" y="4538846"/>
            <a:ext cx="196617" cy="54739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2"/>
            <a:endCxn id="11" idx="0"/>
          </p:cNvCxnSpPr>
          <p:nvPr/>
        </p:nvCxnSpPr>
        <p:spPr>
          <a:xfrm>
            <a:off x="2049463" y="4538846"/>
            <a:ext cx="1902370" cy="90032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0"/>
          </p:cNvCxnSpPr>
          <p:nvPr/>
        </p:nvCxnSpPr>
        <p:spPr>
          <a:xfrm flipH="1">
            <a:off x="5967595" y="3811676"/>
            <a:ext cx="854990" cy="381751"/>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9" idx="0"/>
          </p:cNvCxnSpPr>
          <p:nvPr/>
        </p:nvCxnSpPr>
        <p:spPr>
          <a:xfrm>
            <a:off x="6822585" y="3811676"/>
            <a:ext cx="567900" cy="999420"/>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079590" y="5932069"/>
            <a:ext cx="930431" cy="427544"/>
          </a:xfrm>
          <a:prstGeom prst="roundRect">
            <a:avLst/>
          </a:prstGeom>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21" name="Rounded Rectangle 20"/>
          <p:cNvSpPr/>
          <p:nvPr/>
        </p:nvSpPr>
        <p:spPr>
          <a:xfrm>
            <a:off x="5037164" y="5969556"/>
            <a:ext cx="930431" cy="427544"/>
          </a:xfrm>
          <a:prstGeom prst="roundRect">
            <a:avLst/>
          </a:prstGeom>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22" name="Rounded Rectangle 21"/>
          <p:cNvSpPr/>
          <p:nvPr/>
        </p:nvSpPr>
        <p:spPr>
          <a:xfrm>
            <a:off x="7946384" y="5921426"/>
            <a:ext cx="930431" cy="427544"/>
          </a:xfrm>
          <a:prstGeom prst="roundRect">
            <a:avLst/>
          </a:prstGeom>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cxnSp>
        <p:nvCxnSpPr>
          <p:cNvPr id="23" name="Straight Arrow Connector 22"/>
          <p:cNvCxnSpPr>
            <a:stCxn id="9" idx="2"/>
            <a:endCxn id="26" idx="0"/>
          </p:cNvCxnSpPr>
          <p:nvPr/>
        </p:nvCxnSpPr>
        <p:spPr>
          <a:xfrm flipH="1">
            <a:off x="6822585" y="5238640"/>
            <a:ext cx="567900" cy="244320"/>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1" idx="2"/>
            <a:endCxn id="21" idx="1"/>
          </p:cNvCxnSpPr>
          <p:nvPr/>
        </p:nvCxnSpPr>
        <p:spPr>
          <a:xfrm>
            <a:off x="3951833" y="5866714"/>
            <a:ext cx="1085331" cy="31661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2"/>
          </p:cNvCxnSpPr>
          <p:nvPr/>
        </p:nvCxnSpPr>
        <p:spPr>
          <a:xfrm flipH="1">
            <a:off x="1659688" y="5513784"/>
            <a:ext cx="193158" cy="459262"/>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967594" y="5482960"/>
            <a:ext cx="1709981" cy="427544"/>
          </a:xfrm>
          <a:prstGeom prst="rect">
            <a:avLst/>
          </a:prstGeom>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ln>
                  <a:solidFill>
                    <a:schemeClr val="tx1">
                      <a:lumMod val="75000"/>
                      <a:lumOff val="25000"/>
                    </a:schemeClr>
                  </a:solidFill>
                </a:ln>
                <a:solidFill>
                  <a:schemeClr val="tx1">
                    <a:lumMod val="85000"/>
                    <a:lumOff val="15000"/>
                  </a:schemeClr>
                </a:solidFill>
              </a:rPr>
              <a:t>/month=11</a:t>
            </a:r>
          </a:p>
        </p:txBody>
      </p:sp>
      <p:cxnSp>
        <p:nvCxnSpPr>
          <p:cNvPr id="27" name="Straight Arrow Connector 26"/>
          <p:cNvCxnSpPr>
            <a:stCxn id="26" idx="2"/>
            <a:endCxn id="22" idx="1"/>
          </p:cNvCxnSpPr>
          <p:nvPr/>
        </p:nvCxnSpPr>
        <p:spPr>
          <a:xfrm>
            <a:off x="6822585" y="5910504"/>
            <a:ext cx="1123799" cy="224694"/>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20" grpId="0" animBg="1"/>
      <p:bldP spid="21" grpId="0" animBg="1"/>
      <p:bldP spid="22"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5334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chemeClr val="tx2"/>
                </a:solidFill>
                <a:effectLst/>
                <a:uLnTx/>
                <a:uFillTx/>
                <a:latin typeface="+mj-lt"/>
                <a:ea typeface="+mj-ea"/>
                <a:cs typeface="+mj-cs"/>
              </a:rPr>
              <a:t>Hive Data Model Contd.</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bwMode="auto">
          <a:xfrm>
            <a:off x="457200" y="2332037"/>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19088" marR="0" lvl="0" indent="-319088" algn="l" defTabSz="914400" rtl="0" eaLnBrk="0" fontAlgn="base" latinLnBrk="0" hangingPunct="0">
              <a:lnSpc>
                <a:spcPct val="100000"/>
              </a:lnSpc>
              <a:spcBef>
                <a:spcPts val="700"/>
              </a:spcBef>
              <a:spcAft>
                <a:spcPct val="0"/>
              </a:spcAft>
              <a:buClr>
                <a:schemeClr val="accent2"/>
              </a:buClr>
              <a:buSzPct val="60000"/>
              <a:buFont typeface="Wingdings" pitchFamily="2" charset="2"/>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Buckets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Data in each partition divided into buckets</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Based on a hash function of the column</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1" i="0" u="none" strike="noStrike" kern="1200" cap="none" spc="0" normalizeH="0" baseline="0" noProof="0" dirty="0">
                <a:ln>
                  <a:noFill/>
                </a:ln>
                <a:solidFill>
                  <a:schemeClr val="tx1"/>
                </a:solidFill>
                <a:effectLst/>
                <a:uLnTx/>
                <a:uFillTx/>
                <a:latin typeface="+mn-lt"/>
                <a:ea typeface="+mn-ea"/>
                <a:cs typeface="+mn-cs"/>
              </a:rPr>
              <a:t>H(column) mod </a:t>
            </a:r>
            <a:r>
              <a:rPr kumimoji="0" lang="en-US" sz="2900" b="1" i="0" u="none" strike="noStrike" kern="1200" cap="none" spc="0" normalizeH="0" baseline="0" noProof="0" dirty="0" err="1">
                <a:ln>
                  <a:noFill/>
                </a:ln>
                <a:solidFill>
                  <a:schemeClr val="tx1"/>
                </a:solidFill>
                <a:effectLst/>
                <a:uLnTx/>
                <a:uFillTx/>
                <a:latin typeface="+mn-lt"/>
                <a:ea typeface="+mn-ea"/>
                <a:cs typeface="+mn-cs"/>
              </a:rPr>
              <a:t>NumBuckets</a:t>
            </a:r>
            <a:r>
              <a:rPr kumimoji="0" lang="en-US" sz="2900" b="1" i="0" u="none" strike="noStrike" kern="1200" cap="none" spc="0" normalizeH="0" baseline="0" noProof="0" dirty="0">
                <a:ln>
                  <a:noFill/>
                </a:ln>
                <a:solidFill>
                  <a:schemeClr val="tx1"/>
                </a:solidFill>
                <a:effectLst/>
                <a:uLnTx/>
                <a:uFillTx/>
                <a:latin typeface="+mn-lt"/>
                <a:ea typeface="+mn-ea"/>
                <a:cs typeface="+mn-cs"/>
              </a:rPr>
              <a:t> = bucket number</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r>
              <a:rPr kumimoji="0" lang="en-US" sz="2900" b="0" i="0" u="none" strike="noStrike" kern="1200" cap="none" spc="0" normalizeH="0" baseline="0" noProof="0" dirty="0">
                <a:ln>
                  <a:noFill/>
                </a:ln>
                <a:solidFill>
                  <a:schemeClr val="tx1"/>
                </a:solidFill>
                <a:effectLst/>
                <a:uLnTx/>
                <a:uFillTx/>
                <a:latin typeface="+mn-lt"/>
                <a:ea typeface="+mn-ea"/>
                <a:cs typeface="+mn-cs"/>
              </a:rPr>
              <a:t>Each bucket is stored as a file in partition directory</a:t>
            </a: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a:p>
            <a:pPr marL="319088" marR="0" lvl="0" indent="-319088" algn="l" defTabSz="914400" rtl="0" eaLnBrk="0" fontAlgn="base" latinLnBrk="0" hangingPunct="0">
              <a:lnSpc>
                <a:spcPct val="100000"/>
              </a:lnSpc>
              <a:spcBef>
                <a:spcPts val="700"/>
              </a:spcBef>
              <a:spcAft>
                <a:spcPct val="0"/>
              </a:spcAft>
              <a:buClr>
                <a:schemeClr val="accent2"/>
              </a:buClr>
              <a:buSzPct val="60000"/>
              <a:buFontTx/>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artitioning And Bucketing in Hive | Bucketing vs Partitioning">
            <a:extLst>
              <a:ext uri="{FF2B5EF4-FFF2-40B4-BE49-F238E27FC236}">
                <a16:creationId xmlns:a16="http://schemas.microsoft.com/office/drawing/2014/main" id="{D59D4C2B-B048-9A45-91AF-E0CFA561EBC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1648" y="609600"/>
            <a:ext cx="9487296"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38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CD7DC-E877-024D-9339-B51002D9144A}"/>
              </a:ext>
            </a:extLst>
          </p:cNvPr>
          <p:cNvSpPr>
            <a:spLocks noGrp="1"/>
          </p:cNvSpPr>
          <p:nvPr>
            <p:ph sz="quarter" idx="1"/>
          </p:nvPr>
        </p:nvSpPr>
        <p:spPr/>
        <p:txBody>
          <a:bodyPr/>
          <a:lstStyle/>
          <a:p>
            <a:endParaRPr lang="en-US"/>
          </a:p>
        </p:txBody>
      </p:sp>
      <p:pic>
        <p:nvPicPr>
          <p:cNvPr id="1028" name="Picture 4" descr="Hadoop Ecosystem and Their Components ">
            <a:extLst>
              <a:ext uri="{FF2B5EF4-FFF2-40B4-BE49-F238E27FC236}">
                <a16:creationId xmlns:a16="http://schemas.microsoft.com/office/drawing/2014/main" id="{040F1DC8-621D-3443-BFA7-6F9BE0C79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8037"/>
            <a:ext cx="9144000" cy="528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816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ow does bucketing works in HIVE? - Quora">
            <a:extLst>
              <a:ext uri="{FF2B5EF4-FFF2-40B4-BE49-F238E27FC236}">
                <a16:creationId xmlns:a16="http://schemas.microsoft.com/office/drawing/2014/main" id="{75996063-C4D2-F746-A307-0B5B07C1E659}"/>
              </a:ext>
            </a:extLst>
          </p:cNvPr>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r="13741"/>
          <a:stretch/>
        </p:blipFill>
        <p:spPr bwMode="auto">
          <a:xfrm>
            <a:off x="228600" y="533400"/>
            <a:ext cx="8512048"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364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Hive Data Types</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33889681"/>
              </p:ext>
            </p:extLst>
          </p:nvPr>
        </p:nvGraphicFramePr>
        <p:xfrm>
          <a:off x="609600" y="1676400"/>
          <a:ext cx="8179633" cy="2171075"/>
        </p:xfrm>
        <a:graphic>
          <a:graphicData uri="http://schemas.openxmlformats.org/drawingml/2006/table">
            <a:tbl>
              <a:tblPr firstRow="1" firstCol="1" bandRow="1">
                <a:tableStyleId>{5C22544A-7EE6-4342-B048-85BDC9FD1C3A}</a:tableStyleId>
              </a:tblPr>
              <a:tblGrid>
                <a:gridCol w="2895600">
                  <a:extLst>
                    <a:ext uri="{9D8B030D-6E8A-4147-A177-3AD203B41FA5}">
                      <a16:colId xmlns:a16="http://schemas.microsoft.com/office/drawing/2014/main" val="20000"/>
                    </a:ext>
                  </a:extLst>
                </a:gridCol>
                <a:gridCol w="5284033">
                  <a:extLst>
                    <a:ext uri="{9D8B030D-6E8A-4147-A177-3AD203B41FA5}">
                      <a16:colId xmlns:a16="http://schemas.microsoft.com/office/drawing/2014/main" val="20001"/>
                    </a:ext>
                  </a:extLst>
                </a:gridCol>
              </a:tblGrid>
              <a:tr h="310679">
                <a:tc gridSpan="2">
                  <a:txBody>
                    <a:bodyPr/>
                    <a:lstStyle/>
                    <a:p>
                      <a:pPr marL="0" marR="0">
                        <a:lnSpc>
                          <a:spcPct val="107000"/>
                        </a:lnSpc>
                        <a:spcBef>
                          <a:spcPts val="0"/>
                        </a:spcBef>
                        <a:spcAft>
                          <a:spcPts val="0"/>
                        </a:spcAft>
                      </a:pPr>
                      <a:r>
                        <a:rPr lang="en-US" sz="1600" dirty="0">
                          <a:effectLst/>
                        </a:rPr>
                        <a:t>Numeric Data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10679">
                <a:tc>
                  <a:txBody>
                    <a:bodyPr/>
                    <a:lstStyle/>
                    <a:p>
                      <a:pPr marL="0" marR="0">
                        <a:lnSpc>
                          <a:spcPct val="107000"/>
                        </a:lnSpc>
                        <a:spcBef>
                          <a:spcPts val="0"/>
                        </a:spcBef>
                        <a:spcAft>
                          <a:spcPts val="0"/>
                        </a:spcAft>
                      </a:pPr>
                      <a:r>
                        <a:rPr lang="en-US" sz="1600">
                          <a:effectLst/>
                        </a:rPr>
                        <a:t>TINYINT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1 - byte signed 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10679">
                <a:tc>
                  <a:txBody>
                    <a:bodyPr/>
                    <a:lstStyle/>
                    <a:p>
                      <a:pPr marL="0" marR="0">
                        <a:lnSpc>
                          <a:spcPct val="107000"/>
                        </a:lnSpc>
                        <a:spcBef>
                          <a:spcPts val="0"/>
                        </a:spcBef>
                        <a:spcAft>
                          <a:spcPts val="0"/>
                        </a:spcAft>
                      </a:pPr>
                      <a:r>
                        <a:rPr lang="en-US" sz="1600" dirty="0">
                          <a:effectLst/>
                        </a:rPr>
                        <a:t>SMALLINT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2 -byte signed 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10679">
                <a:tc>
                  <a:txBody>
                    <a:bodyPr/>
                    <a:lstStyle/>
                    <a:p>
                      <a:pPr marL="0" marR="0">
                        <a:lnSpc>
                          <a:spcPct val="107000"/>
                        </a:lnSpc>
                        <a:spcBef>
                          <a:spcPts val="0"/>
                        </a:spcBef>
                        <a:spcAft>
                          <a:spcPts val="0"/>
                        </a:spcAft>
                      </a:pPr>
                      <a:r>
                        <a:rPr lang="en-US" sz="1600">
                          <a:effectLst/>
                        </a:rPr>
                        <a:t>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4 - byte signed 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07001">
                <a:tc>
                  <a:txBody>
                    <a:bodyPr/>
                    <a:lstStyle/>
                    <a:p>
                      <a:pPr marL="0" marR="0">
                        <a:lnSpc>
                          <a:spcPct val="107000"/>
                        </a:lnSpc>
                        <a:spcBef>
                          <a:spcPts val="0"/>
                        </a:spcBef>
                        <a:spcAft>
                          <a:spcPts val="0"/>
                        </a:spcAft>
                      </a:pPr>
                      <a:r>
                        <a:rPr lang="en-US" sz="1600">
                          <a:effectLst/>
                        </a:rPr>
                        <a:t>BIGINT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8 - byte signed 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10679">
                <a:tc>
                  <a:txBody>
                    <a:bodyPr/>
                    <a:lstStyle/>
                    <a:p>
                      <a:pPr marL="0" marR="0">
                        <a:lnSpc>
                          <a:spcPct val="107000"/>
                        </a:lnSpc>
                        <a:spcBef>
                          <a:spcPts val="0"/>
                        </a:spcBef>
                        <a:spcAft>
                          <a:spcPts val="0"/>
                        </a:spcAft>
                      </a:pPr>
                      <a:r>
                        <a:rPr lang="en-US" sz="1600" dirty="0">
                          <a:effectLst/>
                        </a:rPr>
                        <a:t>FLOAT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4 - byte single-precision floating-point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10679">
                <a:tc>
                  <a:txBody>
                    <a:bodyPr/>
                    <a:lstStyle/>
                    <a:p>
                      <a:pPr marL="0" marR="0">
                        <a:lnSpc>
                          <a:spcPct val="107000"/>
                        </a:lnSpc>
                        <a:spcBef>
                          <a:spcPts val="0"/>
                        </a:spcBef>
                        <a:spcAft>
                          <a:spcPts val="0"/>
                        </a:spcAft>
                      </a:pPr>
                      <a:r>
                        <a:rPr lang="en-US" sz="1600" dirty="0">
                          <a:effectLst/>
                        </a:rPr>
                        <a:t>DOUBLE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8 - byte double-precision floating-point number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3948378"/>
              </p:ext>
            </p:extLst>
          </p:nvPr>
        </p:nvGraphicFramePr>
        <p:xfrm>
          <a:off x="609600" y="3962400"/>
          <a:ext cx="8153400" cy="1245235"/>
        </p:xfrm>
        <a:graphic>
          <a:graphicData uri="http://schemas.openxmlformats.org/drawingml/2006/table">
            <a:tbl>
              <a:tblPr firstRow="1" firstCol="1" bandRow="1">
                <a:tableStyleId>{5C22544A-7EE6-4342-B048-85BDC9FD1C3A}</a:tableStyleId>
              </a:tblPr>
              <a:tblGrid>
                <a:gridCol w="2819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600" dirty="0">
                          <a:effectLst/>
                        </a:rPr>
                        <a:t>String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600" dirty="0">
                          <a:effectLst/>
                        </a:rPr>
                        <a:t>STRING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600">
                          <a:effectLst/>
                        </a:rPr>
                        <a:t>VARCHAR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Only available starting with Hive 0.12.0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600">
                          <a:effectLst/>
                        </a:rPr>
                        <a:t>CHAR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Only available starting with Hive 0.13.0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gridSpan="2">
                  <a:txBody>
                    <a:bodyPr/>
                    <a:lstStyle/>
                    <a:p>
                      <a:pPr marL="0" marR="0">
                        <a:lnSpc>
                          <a:spcPct val="107000"/>
                        </a:lnSpc>
                        <a:spcBef>
                          <a:spcPts val="0"/>
                        </a:spcBef>
                        <a:spcAft>
                          <a:spcPts val="0"/>
                        </a:spcAft>
                      </a:pPr>
                      <a:r>
                        <a:rPr lang="en-US" sz="1600" dirty="0">
                          <a:effectLst/>
                        </a:rPr>
                        <a:t>Strings can be expressed in either single quotes (‘) or double quotes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76725699"/>
              </p:ext>
            </p:extLst>
          </p:nvPr>
        </p:nvGraphicFramePr>
        <p:xfrm>
          <a:off x="609600" y="5334000"/>
          <a:ext cx="8153400" cy="747141"/>
        </p:xfrm>
        <a:graphic>
          <a:graphicData uri="http://schemas.openxmlformats.org/drawingml/2006/table">
            <a:tbl>
              <a:tblPr firstRow="1" firstCol="1" bandRow="1">
                <a:tableStyleId>{5C22544A-7EE6-4342-B048-85BDC9FD1C3A}</a:tableStyleId>
              </a:tblPr>
              <a:tblGrid>
                <a:gridCol w="2819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600" dirty="0">
                          <a:effectLst/>
                        </a:rPr>
                        <a:t>Miscellaneous Types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600">
                          <a:effectLst/>
                        </a:rPr>
                        <a:t>BOOLEAN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600" dirty="0">
                          <a:effectLst/>
                        </a:rPr>
                        <a:t>BINARY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Only available starting with Hive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Hive Data Types cont..</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28825257"/>
              </p:ext>
            </p:extLst>
          </p:nvPr>
        </p:nvGraphicFramePr>
        <p:xfrm>
          <a:off x="685800" y="1752600"/>
          <a:ext cx="8077200" cy="2595247"/>
        </p:xfrm>
        <a:graphic>
          <a:graphicData uri="http://schemas.openxmlformats.org/drawingml/2006/table">
            <a:tbl>
              <a:tblPr firstRow="1" firstCol="1" bandRow="1">
                <a:tableStyleId>{5C22544A-7EE6-4342-B048-85BDC9FD1C3A}</a:tableStyleId>
              </a:tblPr>
              <a:tblGrid>
                <a:gridCol w="1061919">
                  <a:extLst>
                    <a:ext uri="{9D8B030D-6E8A-4147-A177-3AD203B41FA5}">
                      <a16:colId xmlns:a16="http://schemas.microsoft.com/office/drawing/2014/main" val="20000"/>
                    </a:ext>
                  </a:extLst>
                </a:gridCol>
                <a:gridCol w="7015281">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800" dirty="0">
                          <a:effectLst/>
                        </a:rPr>
                        <a:t>Collection Data Types</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800" dirty="0">
                          <a:effectLst/>
                        </a:rPr>
                        <a:t>STRUCT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Similar to ‘C’ </a:t>
                      </a:r>
                      <a:r>
                        <a:rPr lang="en-US" sz="1600" dirty="0" err="1">
                          <a:effectLst/>
                        </a:rPr>
                        <a:t>struct</a:t>
                      </a:r>
                      <a:r>
                        <a:rPr lang="en-US" sz="1600" dirty="0">
                          <a:effectLst/>
                        </a:rPr>
                        <a:t>. Fields are accessed using dot notation. </a:t>
                      </a:r>
                    </a:p>
                    <a:p>
                      <a:pPr marL="0" marR="0">
                        <a:lnSpc>
                          <a:spcPct val="107000"/>
                        </a:lnSpc>
                        <a:spcBef>
                          <a:spcPts val="0"/>
                        </a:spcBef>
                        <a:spcAft>
                          <a:spcPts val="0"/>
                        </a:spcAft>
                      </a:pPr>
                      <a:r>
                        <a:rPr lang="en-US" sz="1600" dirty="0">
                          <a:effectLst/>
                        </a:rPr>
                        <a:t>E.g.: </a:t>
                      </a:r>
                      <a:r>
                        <a:rPr lang="en-US" sz="1600" dirty="0" err="1">
                          <a:effectLst/>
                        </a:rPr>
                        <a:t>struct</a:t>
                      </a:r>
                      <a:r>
                        <a:rPr lang="en-US" sz="1600" dirty="0">
                          <a:effectLst/>
                        </a:rPr>
                        <a:t>('John', 'Doe')</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800">
                          <a:effectLst/>
                        </a:rPr>
                        <a:t>MAP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 collection of key - value pairs.  Fields are accessed using [] notation. </a:t>
                      </a:r>
                    </a:p>
                    <a:p>
                      <a:pPr marL="0" marR="0">
                        <a:lnSpc>
                          <a:spcPct val="107000"/>
                        </a:lnSpc>
                        <a:spcBef>
                          <a:spcPts val="0"/>
                        </a:spcBef>
                        <a:spcAft>
                          <a:spcPts val="0"/>
                        </a:spcAft>
                      </a:pPr>
                      <a:r>
                        <a:rPr lang="en-US" sz="1600" dirty="0">
                          <a:effectLst/>
                        </a:rPr>
                        <a:t>E.g.: map('first', 'John', 'last', 'Doe')</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800" dirty="0">
                          <a:effectLst/>
                        </a:rPr>
                        <a:t>ARRAY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Ordered sequence of same types. Fields are accessed using array index. </a:t>
                      </a:r>
                    </a:p>
                    <a:p>
                      <a:pPr marL="0" marR="0">
                        <a:lnSpc>
                          <a:spcPct val="107000"/>
                        </a:lnSpc>
                        <a:spcBef>
                          <a:spcPts val="0"/>
                        </a:spcBef>
                        <a:spcAft>
                          <a:spcPts val="0"/>
                        </a:spcAft>
                      </a:pPr>
                      <a:r>
                        <a:rPr lang="en-US" sz="1600" dirty="0">
                          <a:effectLst/>
                        </a:rPr>
                        <a:t>E.g.: array('John', 'Doe')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sz="4000" b="1" dirty="0">
                <a:latin typeface="Trebuchet MS" panose="020B0603020202020204" pitchFamily="34" charset="0"/>
              </a:rPr>
              <a:t>Hive File Format</a:t>
            </a:r>
            <a:endParaRPr lang="en-IN" sz="4000" b="1" dirty="0"/>
          </a:p>
        </p:txBody>
      </p:sp>
      <p:sp>
        <p:nvSpPr>
          <p:cNvPr id="4" name="Content Placeholder 3"/>
          <p:cNvSpPr>
            <a:spLocks noGrp="1"/>
          </p:cNvSpPr>
          <p:nvPr>
            <p:ph sz="quarter" idx="2"/>
          </p:nvPr>
        </p:nvSpPr>
        <p:spPr>
          <a:xfrm>
            <a:off x="685800" y="1589567"/>
            <a:ext cx="8045301" cy="4572000"/>
          </a:xfrm>
        </p:spPr>
        <p:txBody>
          <a:bodyPr/>
          <a:lstStyle/>
          <a:p>
            <a:pPr marL="285750" indent="-285750" algn="just"/>
            <a:r>
              <a:rPr lang="en-US" b="1" dirty="0"/>
              <a:t>Text File: </a:t>
            </a:r>
            <a:r>
              <a:rPr lang="en-US" dirty="0"/>
              <a:t>The default file format is text file.</a:t>
            </a:r>
          </a:p>
          <a:p>
            <a:pPr algn="just"/>
            <a:r>
              <a:rPr lang="en-US" b="1" dirty="0"/>
              <a:t>Sequential File: </a:t>
            </a:r>
            <a:r>
              <a:rPr lang="en-US" dirty="0"/>
              <a:t>Sequential files are flat files that store binary key-value pairs. </a:t>
            </a:r>
          </a:p>
          <a:p>
            <a:pPr marL="285750" indent="-285750" algn="just"/>
            <a:r>
              <a:rPr lang="en-US" b="1" dirty="0" err="1"/>
              <a:t>RCFile</a:t>
            </a:r>
            <a:r>
              <a:rPr lang="en-US" b="1" dirty="0"/>
              <a:t> (Record Columnar File):</a:t>
            </a:r>
          </a:p>
          <a:p>
            <a:pPr marL="285750" indent="-285750" algn="just">
              <a:buNone/>
            </a:pPr>
            <a:r>
              <a:rPr lang="en-US" dirty="0"/>
              <a:t>   </a:t>
            </a:r>
            <a:r>
              <a:rPr lang="en-US" dirty="0" err="1"/>
              <a:t>RCFile</a:t>
            </a:r>
            <a:r>
              <a:rPr lang="en-US" dirty="0"/>
              <a:t> stores the data in </a:t>
            </a:r>
            <a:r>
              <a:rPr lang="en-US" b="1" dirty="0"/>
              <a:t>Column Oriented Manner</a:t>
            </a:r>
            <a:r>
              <a:rPr lang="en-US" dirty="0"/>
              <a:t> which ensures that </a:t>
            </a:r>
            <a:r>
              <a:rPr lang="en-US" b="1" dirty="0"/>
              <a:t>Aggregation</a:t>
            </a:r>
            <a:r>
              <a:rPr lang="en-US" dirty="0"/>
              <a:t> operation is not an expensive operation.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pPr algn="ctr" eaLnBrk="1" hangingPunct="1"/>
            <a:r>
              <a:rPr lang="en-US" sz="4000" b="1" dirty="0"/>
              <a:t>Hive Query Language (HQL)</a:t>
            </a:r>
            <a:endParaRPr lang="en-IN" sz="4000" b="1" dirty="0"/>
          </a:p>
        </p:txBody>
      </p:sp>
      <p:sp>
        <p:nvSpPr>
          <p:cNvPr id="15363" name="Content Placeholder 2"/>
          <p:cNvSpPr>
            <a:spLocks noGrp="1"/>
          </p:cNvSpPr>
          <p:nvPr>
            <p:ph sz="quarter" idx="1"/>
          </p:nvPr>
        </p:nvSpPr>
        <p:spPr>
          <a:xfrm>
            <a:off x="285750" y="1428750"/>
            <a:ext cx="8643938" cy="4495800"/>
          </a:xfrm>
        </p:spPr>
        <p:txBody>
          <a:bodyPr/>
          <a:lstStyle/>
          <a:p>
            <a:pPr marL="285750" indent="-285750" algn="just">
              <a:spcAft>
                <a:spcPts val="800"/>
              </a:spcAft>
              <a:buFont typeface="Wingdings" panose="05000000000000000000" pitchFamily="2" charset="2"/>
              <a:buChar char="Ø"/>
            </a:pPr>
            <a:r>
              <a:rPr lang="en-US" sz="3200" dirty="0"/>
              <a:t>Works on </a:t>
            </a:r>
            <a:r>
              <a:rPr lang="en-US" sz="2800" dirty="0"/>
              <a:t>Databases, Tables, Partitions, Buckets (Clusters)</a:t>
            </a:r>
            <a:endParaRPr lang="en-IN" sz="2800" dirty="0">
              <a:ea typeface="Calibri" panose="020F0502020204030204" pitchFamily="34"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IN" sz="2800" dirty="0">
                <a:ea typeface="Calibri" panose="020F0502020204030204" pitchFamily="34" charset="0"/>
                <a:cs typeface="Times New Roman" panose="02020603050405020304" pitchFamily="18" charset="0"/>
              </a:rPr>
              <a:t>Create and manage tables and partitions.</a:t>
            </a:r>
          </a:p>
          <a:p>
            <a:pPr marL="285750" indent="-285750" algn="just">
              <a:spcAft>
                <a:spcPts val="800"/>
              </a:spcAft>
              <a:buFont typeface="Wingdings" panose="05000000000000000000" pitchFamily="2" charset="2"/>
              <a:buChar char="Ø"/>
            </a:pPr>
            <a:r>
              <a:rPr lang="en-IN" sz="2800" dirty="0">
                <a:ea typeface="Calibri" panose="020F0502020204030204" pitchFamily="34" charset="0"/>
                <a:cs typeface="Times New Roman" panose="02020603050405020304" pitchFamily="18" charset="0"/>
              </a:rPr>
              <a:t>Support various Relational, Arithmetic, and Logical Operators.</a:t>
            </a:r>
          </a:p>
          <a:p>
            <a:pPr marL="285750" indent="-285750" algn="just">
              <a:spcAft>
                <a:spcPts val="800"/>
              </a:spcAft>
              <a:buFont typeface="Wingdings" panose="05000000000000000000" pitchFamily="2" charset="2"/>
              <a:buChar char="Ø"/>
            </a:pPr>
            <a:r>
              <a:rPr lang="en-IN" sz="2800" dirty="0">
                <a:ea typeface="Calibri" panose="020F0502020204030204" pitchFamily="34" charset="0"/>
                <a:cs typeface="Times New Roman" panose="02020603050405020304" pitchFamily="18" charset="0"/>
              </a:rPr>
              <a:t>Evaluate functions. </a:t>
            </a:r>
          </a:p>
          <a:p>
            <a:pPr marL="285750" indent="-285750" algn="just">
              <a:spcAft>
                <a:spcPts val="800"/>
              </a:spcAft>
              <a:buFont typeface="Wingdings" panose="05000000000000000000" pitchFamily="2" charset="2"/>
              <a:buChar char="Ø"/>
            </a:pPr>
            <a:r>
              <a:rPr lang="en-IN" sz="2800" dirty="0">
                <a:ea typeface="Calibri" panose="020F0502020204030204" pitchFamily="34" charset="0"/>
                <a:cs typeface="Times New Roman" panose="02020603050405020304" pitchFamily="18" charset="0"/>
              </a:rPr>
              <a:t>Downloads the contents of a table to a local directory or result of queries to HDFS directory.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Database</a:t>
            </a:r>
            <a:endParaRPr lang="en-US" sz="4000" b="1" dirty="0"/>
          </a:p>
        </p:txBody>
      </p:sp>
      <p:sp>
        <p:nvSpPr>
          <p:cNvPr id="3" name="Content Placeholder 2"/>
          <p:cNvSpPr>
            <a:spLocks noGrp="1"/>
          </p:cNvSpPr>
          <p:nvPr>
            <p:ph sz="quarter" idx="1"/>
          </p:nvPr>
        </p:nvSpPr>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To create a database named “STUDENTS” with comments and database properties.</a:t>
            </a:r>
          </a:p>
          <a:p>
            <a:pPr>
              <a:lnSpc>
                <a:spcPct val="107000"/>
              </a:lnSpc>
              <a:spcAft>
                <a:spcPts val="800"/>
              </a:spcAft>
              <a:buNone/>
            </a:pPr>
            <a:r>
              <a:rPr lang="en-US" b="1" dirty="0">
                <a:ea typeface="Calibri" panose="020F0502020204030204" pitchFamily="34" charset="0"/>
                <a:cs typeface="Times New Roman" panose="02020603050405020304" pitchFamily="18" charset="0"/>
              </a:rPr>
              <a:t>	CREATE DATABASE IF NOT EXISTS STUDENTS COMMENT 'STUDENT Details' WITH DBPROPERTIES ('creator' = 'JOHN');</a:t>
            </a: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rebuchet MS" panose="020B0603020202020204" pitchFamily="34" charset="0"/>
              </a:rPr>
              <a:t>Database</a:t>
            </a:r>
            <a:endParaRPr lang="en-US" sz="4000" b="1" dirty="0"/>
          </a:p>
        </p:txBody>
      </p:sp>
      <p:sp>
        <p:nvSpPr>
          <p:cNvPr id="3" name="Content Placeholder 2"/>
          <p:cNvSpPr>
            <a:spLocks noGrp="1"/>
          </p:cNvSpPr>
          <p:nvPr>
            <p:ph sz="quarter" idx="1"/>
          </p:nvPr>
        </p:nvSpPr>
        <p:spPr/>
        <p:txBody>
          <a:bodyPr/>
          <a:lstStyle/>
          <a:p>
            <a:pPr>
              <a:lnSpc>
                <a:spcPct val="107000"/>
              </a:lnSpc>
              <a:spcAft>
                <a:spcPts val="800"/>
              </a:spcAft>
            </a:pPr>
            <a:r>
              <a:rPr lang="en-US" dirty="0">
                <a:ea typeface="Calibri" panose="020F0502020204030204" pitchFamily="34" charset="0"/>
                <a:cs typeface="Times New Roman" panose="02020603050405020304" pitchFamily="18" charset="0"/>
              </a:rPr>
              <a:t>To describe a database</a:t>
            </a:r>
          </a:p>
          <a:p>
            <a:pPr>
              <a:lnSpc>
                <a:spcPct val="107000"/>
              </a:lnSpc>
              <a:spcAft>
                <a:spcPts val="800"/>
              </a:spcAft>
              <a:buNone/>
            </a:pPr>
            <a:r>
              <a:rPr lang="en-US" b="1" dirty="0">
                <a:ea typeface="Calibri" panose="020F0502020204030204" pitchFamily="34" charset="0"/>
                <a:cs typeface="Times New Roman" panose="02020603050405020304" pitchFamily="18" charset="0"/>
              </a:rPr>
              <a:t>	DESCRIBE DATABASE STUDENTS;</a:t>
            </a:r>
            <a:endParaRPr lang="en-US" dirty="0"/>
          </a:p>
          <a:p>
            <a:r>
              <a:rPr lang="en-US" dirty="0"/>
              <a:t>To show Databases</a:t>
            </a:r>
          </a:p>
          <a:p>
            <a:pPr lvl="1">
              <a:buNone/>
            </a:pPr>
            <a:r>
              <a:rPr lang="en-US" sz="2900" b="1" dirty="0">
                <a:ea typeface="Calibri" panose="020F0502020204030204" pitchFamily="34" charset="0"/>
                <a:cs typeface="Times New Roman" panose="02020603050405020304" pitchFamily="18" charset="0"/>
              </a:rPr>
              <a:t>SHOW DATABASES;</a:t>
            </a:r>
          </a:p>
          <a:p>
            <a:pPr lvl="1">
              <a:buNone/>
            </a:pPr>
            <a:endParaRPr lang="en-US" sz="2900" b="1" dirty="0">
              <a:ea typeface="Calibri" panose="020F0502020204030204" pitchFamily="34" charset="0"/>
              <a:cs typeface="Times New Roman" panose="02020603050405020304" pitchFamily="18" charset="0"/>
            </a:endParaRPr>
          </a:p>
          <a:p>
            <a:pPr>
              <a:lnSpc>
                <a:spcPct val="107000"/>
              </a:lnSpc>
              <a:spcAft>
                <a:spcPts val="800"/>
              </a:spcAft>
            </a:pPr>
            <a:r>
              <a:rPr lang="en-IN" dirty="0">
                <a:ea typeface="Calibri" panose="020F0502020204030204" pitchFamily="34" charset="0"/>
                <a:cs typeface="Times New Roman" panose="02020603050405020304" pitchFamily="18" charset="0"/>
              </a:rPr>
              <a:t>To drop database.</a:t>
            </a:r>
          </a:p>
          <a:p>
            <a:pPr>
              <a:lnSpc>
                <a:spcPct val="107000"/>
              </a:lnSpc>
              <a:spcAft>
                <a:spcPts val="800"/>
              </a:spcAft>
              <a:buNone/>
            </a:pPr>
            <a:r>
              <a:rPr lang="en-IN" dirty="0">
                <a:ea typeface="Calibri" panose="020F0502020204030204" pitchFamily="34" charset="0"/>
                <a:cs typeface="Times New Roman" panose="02020603050405020304" pitchFamily="18" charset="0"/>
              </a:rPr>
              <a:t>	</a:t>
            </a:r>
            <a:r>
              <a:rPr lang="en-IN" b="1" dirty="0">
                <a:ea typeface="Calibri" panose="020F0502020204030204" pitchFamily="34" charset="0"/>
                <a:cs typeface="Times New Roman" panose="02020603050405020304" pitchFamily="18" charset="0"/>
              </a:rPr>
              <a:t>DROP DATABASE STUDENTS;</a:t>
            </a:r>
          </a:p>
          <a:p>
            <a:pPr lvl="1">
              <a:buNone/>
            </a:pPr>
            <a:endParaRPr lang="en-US" b="1" dirty="0"/>
          </a:p>
          <a:p>
            <a:pPr>
              <a:lnSpc>
                <a:spcPct val="107000"/>
              </a:lnSpc>
              <a:spcAft>
                <a:spcPts val="800"/>
              </a:spcAft>
              <a:buNone/>
            </a:pPr>
            <a:endParaRPr lang="en-US" b="1" dirty="0">
              <a:ea typeface="Calibri" panose="020F0502020204030204" pitchFamily="34" charset="0"/>
              <a:cs typeface="Times New Roman" panose="02020603050405020304" pitchFamily="18" charset="0"/>
            </a:endParaRPr>
          </a:p>
          <a:p>
            <a:pPr>
              <a:lnSpc>
                <a:spcPct val="107000"/>
              </a:lnSpc>
              <a:spcAft>
                <a:spcPts val="800"/>
              </a:spcAft>
            </a:pPr>
            <a:endParaRPr lang="en-US" dirty="0">
              <a:ea typeface="Calibri" panose="020F0502020204030204" pitchFamily="34"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r>
              <a:rPr lang="en-US" dirty="0"/>
              <a:t> There are two types of </a:t>
            </a:r>
            <a:r>
              <a:rPr lang="en-US" b="1" dirty="0"/>
              <a:t>tables in Hive:</a:t>
            </a:r>
          </a:p>
          <a:p>
            <a:pPr marL="320675" lvl="1" indent="0" algn="just"/>
            <a:r>
              <a:rPr lang="en-US" b="1" dirty="0"/>
              <a:t>Managed table</a:t>
            </a:r>
          </a:p>
          <a:p>
            <a:pPr marL="320675" lvl="1" indent="0" algn="just"/>
            <a:r>
              <a:rPr lang="en-US" b="1" dirty="0"/>
              <a:t>External table</a:t>
            </a:r>
          </a:p>
          <a:p>
            <a:pPr marL="0" indent="0" algn="just"/>
            <a:r>
              <a:rPr lang="en-US" dirty="0"/>
              <a:t> The difference between two is when you drop       	a table:</a:t>
            </a:r>
          </a:p>
          <a:p>
            <a:pPr marL="320675" lvl="1" indent="0" algn="just"/>
            <a:r>
              <a:rPr lang="en-US" dirty="0"/>
              <a:t> if it is managed table hive deletes both data and meta data,</a:t>
            </a:r>
          </a:p>
          <a:p>
            <a:pPr marL="320675" lvl="1" indent="0" algn="just"/>
            <a:r>
              <a:rPr lang="en-US" dirty="0"/>
              <a:t>if it is external table hive only deletes metadata. </a:t>
            </a:r>
          </a:p>
          <a:p>
            <a:pPr marL="0" indent="0" algn="just"/>
            <a:r>
              <a:rPr lang="en-US" dirty="0"/>
              <a:t> Use </a:t>
            </a:r>
            <a:r>
              <a:rPr lang="en-US" b="1" dirty="0"/>
              <a:t>external</a:t>
            </a:r>
            <a:r>
              <a:rPr lang="en-US" dirty="0"/>
              <a:t> keyword to create a </a:t>
            </a:r>
            <a:r>
              <a:rPr lang="en-US" b="1" dirty="0"/>
              <a:t>external table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buNone/>
            </a:pPr>
            <a:r>
              <a:rPr lang="en-IN" dirty="0"/>
              <a:t>To create managed table named ‘STUDENT’.</a:t>
            </a:r>
          </a:p>
          <a:p>
            <a:pPr marL="0" indent="0" algn="just">
              <a:buNone/>
            </a:pPr>
            <a:endParaRPr lang="en-IN" dirty="0"/>
          </a:p>
          <a:p>
            <a:pPr marL="0" indent="0" algn="just">
              <a:buNone/>
            </a:pPr>
            <a:r>
              <a:rPr lang="en-IN" b="1" dirty="0"/>
              <a:t>CREATE TABLE IF NOT EXISTS STUDENT(</a:t>
            </a:r>
            <a:r>
              <a:rPr lang="en-IN" b="1" dirty="0" err="1"/>
              <a:t>rollno</a:t>
            </a:r>
            <a:r>
              <a:rPr lang="en-IN" b="1" dirty="0"/>
              <a:t> </a:t>
            </a:r>
            <a:r>
              <a:rPr lang="en-IN" b="1" dirty="0" err="1"/>
              <a:t>INT,name</a:t>
            </a:r>
            <a:r>
              <a:rPr lang="en-IN" b="1" dirty="0"/>
              <a:t> </a:t>
            </a:r>
            <a:r>
              <a:rPr lang="en-IN" b="1" dirty="0" err="1"/>
              <a:t>STRING,gpa</a:t>
            </a:r>
            <a:r>
              <a:rPr lang="en-IN" b="1" dirty="0"/>
              <a:t> FLOAT) ROW FORMAT DELIMITED FIELDS TERMINATED BY '\t';</a:t>
            </a:r>
          </a:p>
          <a:p>
            <a:pPr marL="0" indent="0" algn="just">
              <a:buNone/>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buNone/>
            </a:pPr>
            <a:r>
              <a:rPr lang="en-IN" dirty="0"/>
              <a:t>To create external table named ‘EXT_STUDENT’.</a:t>
            </a:r>
          </a:p>
          <a:p>
            <a:pPr marL="0" indent="0" algn="just">
              <a:buNone/>
            </a:pPr>
            <a:endParaRPr lang="en-IN" dirty="0"/>
          </a:p>
          <a:p>
            <a:pPr marL="0" indent="0" algn="just">
              <a:buNone/>
            </a:pPr>
            <a:r>
              <a:rPr lang="en-IN" b="1" dirty="0"/>
              <a:t>CREATE EXTERNAL TABLE IF NOT EXISTS EXT_STUDENT(</a:t>
            </a:r>
            <a:r>
              <a:rPr lang="en-IN" b="1" dirty="0" err="1"/>
              <a:t>rollno</a:t>
            </a:r>
            <a:r>
              <a:rPr lang="en-IN" b="1" dirty="0"/>
              <a:t> </a:t>
            </a:r>
            <a:r>
              <a:rPr lang="en-IN" b="1" dirty="0" err="1"/>
              <a:t>INT,name</a:t>
            </a:r>
            <a:r>
              <a:rPr lang="en-IN" b="1" dirty="0"/>
              <a:t> </a:t>
            </a:r>
            <a:r>
              <a:rPr lang="en-IN" b="1" dirty="0" err="1"/>
              <a:t>STRING,gpa</a:t>
            </a:r>
            <a:r>
              <a:rPr lang="en-IN" b="1" dirty="0"/>
              <a:t> FLOAT) ROW FORMAT DELIMITED FIELDS TERMINATED BY '\t'  LOCATION ‘/STUDENT_INFO;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What is Hive?</a:t>
            </a:r>
            <a:endParaRPr lang="en-US" dirty="0"/>
          </a:p>
        </p:txBody>
      </p:sp>
      <p:sp>
        <p:nvSpPr>
          <p:cNvPr id="3" name="Content Placeholder 2"/>
          <p:cNvSpPr>
            <a:spLocks noGrp="1"/>
          </p:cNvSpPr>
          <p:nvPr>
            <p:ph sz="quarter" idx="1"/>
          </p:nvPr>
        </p:nvSpPr>
        <p:spPr/>
        <p:txBody>
          <a:bodyPr/>
          <a:lstStyle/>
          <a:p>
            <a:pPr algn="just">
              <a:lnSpc>
                <a:spcPct val="107000"/>
              </a:lnSpc>
              <a:spcAft>
                <a:spcPts val="800"/>
              </a:spcAft>
            </a:pPr>
            <a:r>
              <a:rPr lang="en-US" dirty="0">
                <a:ea typeface="Calibri" panose="020F0502020204030204" pitchFamily="34" charset="0"/>
                <a:cs typeface="Times New Roman" panose="02020603050405020304" pitchFamily="18" charset="0"/>
              </a:rPr>
              <a:t>Hive is a Data Warehousing tool </a:t>
            </a:r>
            <a:r>
              <a:rPr lang="en-IN" dirty="0"/>
              <a:t>developed by the Apache Software Foundation</a:t>
            </a:r>
            <a:r>
              <a:rPr lang="en-US" dirty="0">
                <a:ea typeface="Calibri" panose="020F0502020204030204" pitchFamily="34" charset="0"/>
                <a:cs typeface="Times New Roman" panose="02020603050405020304" pitchFamily="18" charset="0"/>
              </a:rPr>
              <a:t>. Hive is used to query structured data built on top of Hadoop.</a:t>
            </a:r>
          </a:p>
          <a:p>
            <a:pPr algn="just">
              <a:lnSpc>
                <a:spcPct val="107000"/>
              </a:lnSpc>
              <a:spcAft>
                <a:spcPts val="800"/>
              </a:spcAft>
            </a:pPr>
            <a:r>
              <a:rPr lang="en-US" dirty="0">
                <a:ea typeface="Calibri" panose="020F0502020204030204" pitchFamily="34" charset="0"/>
                <a:cs typeface="Times New Roman" panose="02020603050405020304" pitchFamily="18" charset="0"/>
              </a:rPr>
              <a:t>Facebook created Hive component to manage its ever-growing volumes of data. Hive makes use of the following:</a:t>
            </a:r>
          </a:p>
          <a:p>
            <a:pPr marL="1052512" lvl="2" algn="just">
              <a:lnSpc>
                <a:spcPct val="107000"/>
              </a:lnSpc>
              <a:spcBef>
                <a:spcPts val="0"/>
              </a:spcBef>
              <a:spcAft>
                <a:spcPts val="0"/>
              </a:spcAft>
              <a:buNone/>
            </a:pPr>
            <a:r>
              <a:rPr lang="en-US" sz="3600" dirty="0">
                <a:latin typeface="Times New Roman" pitchFamily="18" charset="0"/>
                <a:ea typeface="Calibri" panose="020F0502020204030204" pitchFamily="34" charset="0"/>
                <a:cs typeface="Times New Roman" pitchFamily="18" charset="0"/>
              </a:rPr>
              <a:t>1. HDFS for Storage</a:t>
            </a:r>
          </a:p>
          <a:p>
            <a:pPr marL="1052512" lvl="2" algn="just">
              <a:lnSpc>
                <a:spcPct val="107000"/>
              </a:lnSpc>
              <a:spcBef>
                <a:spcPts val="0"/>
              </a:spcBef>
              <a:spcAft>
                <a:spcPts val="0"/>
              </a:spcAft>
              <a:buNone/>
            </a:pPr>
            <a:r>
              <a:rPr lang="en-US" sz="3600" dirty="0">
                <a:latin typeface="Times New Roman" pitchFamily="18" charset="0"/>
                <a:ea typeface="Calibri" panose="020F0502020204030204" pitchFamily="34" charset="0"/>
                <a:cs typeface="Times New Roman" pitchFamily="18" charset="0"/>
              </a:rPr>
              <a:t>2. </a:t>
            </a:r>
            <a:r>
              <a:rPr lang="en-US" sz="3600" dirty="0" err="1">
                <a:latin typeface="Times New Roman" pitchFamily="18" charset="0"/>
                <a:ea typeface="Calibri" panose="020F0502020204030204" pitchFamily="34" charset="0"/>
                <a:cs typeface="Times New Roman" pitchFamily="18" charset="0"/>
              </a:rPr>
              <a:t>MapReduce</a:t>
            </a:r>
            <a:r>
              <a:rPr lang="en-US" sz="3600" dirty="0">
                <a:latin typeface="Times New Roman" pitchFamily="18" charset="0"/>
                <a:ea typeface="Calibri" panose="020F0502020204030204" pitchFamily="34" charset="0"/>
                <a:cs typeface="Times New Roman" pitchFamily="18" charset="0"/>
              </a:rPr>
              <a:t> for execution</a:t>
            </a:r>
          </a:p>
          <a:p>
            <a:pPr marL="1052512" lvl="2" algn="just">
              <a:lnSpc>
                <a:spcPct val="107000"/>
              </a:lnSpc>
              <a:spcBef>
                <a:spcPts val="0"/>
              </a:spcBef>
              <a:spcAft>
                <a:spcPts val="0"/>
              </a:spcAft>
              <a:buNone/>
            </a:pPr>
            <a:r>
              <a:rPr lang="en-US" sz="3600" dirty="0">
                <a:latin typeface="Times New Roman" pitchFamily="18" charset="0"/>
                <a:ea typeface="Calibri" panose="020F0502020204030204" pitchFamily="34" charset="0"/>
                <a:cs typeface="Times New Roman" pitchFamily="18" charset="0"/>
              </a:rPr>
              <a:t>3. Stores metadata in an RDBMS.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a:t>
            </a:r>
            <a:endParaRPr lang="en-US" dirty="0"/>
          </a:p>
        </p:txBody>
      </p:sp>
      <p:sp>
        <p:nvSpPr>
          <p:cNvPr id="3" name="Content Placeholder 2"/>
          <p:cNvSpPr>
            <a:spLocks noGrp="1"/>
          </p:cNvSpPr>
          <p:nvPr>
            <p:ph sz="quarter" idx="1"/>
          </p:nvPr>
        </p:nvSpPr>
        <p:spPr/>
        <p:txBody>
          <a:bodyPr/>
          <a:lstStyle/>
          <a:p>
            <a:pPr marL="0" indent="0" algn="just">
              <a:buNone/>
            </a:pPr>
            <a:r>
              <a:rPr lang="en-IN" dirty="0"/>
              <a:t>To load data into the table from file named student.tsv.</a:t>
            </a:r>
          </a:p>
          <a:p>
            <a:pPr marL="0" indent="0" algn="just">
              <a:buNone/>
            </a:pPr>
            <a:r>
              <a:rPr lang="en-IN" b="1" dirty="0"/>
              <a:t>LOAD DATA LOCAL INPATH ‘/root/</a:t>
            </a:r>
            <a:r>
              <a:rPr lang="en-IN" b="1" dirty="0" err="1"/>
              <a:t>hivedemos</a:t>
            </a:r>
            <a:r>
              <a:rPr lang="en-IN" b="1" dirty="0"/>
              <a:t>/student.tsv' OVERWRITE INTO TABLE EXT_STUDENT;</a:t>
            </a:r>
          </a:p>
          <a:p>
            <a:pPr marL="0" indent="0" algn="just">
              <a:buNone/>
            </a:pPr>
            <a:endParaRPr lang="en-IN" dirty="0"/>
          </a:p>
          <a:p>
            <a:pPr marL="0" indent="0" algn="just">
              <a:buNone/>
            </a:pPr>
            <a:r>
              <a:rPr lang="en-IN" dirty="0"/>
              <a:t>To retrieve the student details from “EXT_STUDENT” table.</a:t>
            </a:r>
          </a:p>
          <a:p>
            <a:pPr marL="0" indent="0" algn="just">
              <a:buNone/>
            </a:pPr>
            <a:r>
              <a:rPr lang="en-IN" b="1" dirty="0"/>
              <a:t>SELECT * from EXT_STUDENT;</a:t>
            </a:r>
          </a:p>
          <a:p>
            <a:pPr marL="0" indent="0" algn="just">
              <a:buNone/>
            </a:pPr>
            <a:endParaRPr lang="en-IN" dirty="0"/>
          </a:p>
          <a:p>
            <a:pPr marL="0" indent="0" algn="just">
              <a:buNone/>
            </a:pP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ALTER Operations</a:t>
            </a:r>
          </a:p>
        </p:txBody>
      </p:sp>
      <p:sp>
        <p:nvSpPr>
          <p:cNvPr id="3" name="Content Placeholder 2"/>
          <p:cNvSpPr>
            <a:spLocks noGrp="1"/>
          </p:cNvSpPr>
          <p:nvPr>
            <p:ph sz="quarter" idx="1"/>
          </p:nvPr>
        </p:nvSpPr>
        <p:spPr/>
        <p:txBody>
          <a:bodyPr/>
          <a:lstStyle/>
          <a:p>
            <a:pPr algn="just"/>
            <a:r>
              <a:rPr lang="en-US" dirty="0"/>
              <a:t>ALTER TABLE </a:t>
            </a:r>
            <a:r>
              <a:rPr lang="en-US" dirty="0" err="1"/>
              <a:t>mytablename</a:t>
            </a:r>
            <a:r>
              <a:rPr lang="en-US" dirty="0"/>
              <a:t> RENAME to </a:t>
            </a:r>
            <a:r>
              <a:rPr lang="en-US" dirty="0" err="1"/>
              <a:t>mt</a:t>
            </a:r>
            <a:r>
              <a:rPr lang="en-US" dirty="0"/>
              <a:t>; </a:t>
            </a:r>
          </a:p>
          <a:p>
            <a:pPr algn="just"/>
            <a:r>
              <a:rPr lang="en-US" sz="2400" dirty="0"/>
              <a:t>ALTER TABLE </a:t>
            </a:r>
            <a:r>
              <a:rPr lang="en-US" sz="2400" dirty="0" err="1"/>
              <a:t>mytable</a:t>
            </a:r>
            <a:r>
              <a:rPr lang="en-US" sz="2400" dirty="0"/>
              <a:t> ADD COLOUMNS (</a:t>
            </a:r>
            <a:r>
              <a:rPr lang="en-US" sz="2400" dirty="0" err="1"/>
              <a:t>mycol</a:t>
            </a:r>
            <a:r>
              <a:rPr lang="en-US" sz="2400" dirty="0"/>
              <a:t> STRING); </a:t>
            </a:r>
          </a:p>
          <a:p>
            <a:pPr algn="just"/>
            <a:r>
              <a:rPr lang="en-US" sz="2800" dirty="0"/>
              <a:t>ALTER TABLE name RENAME TO </a:t>
            </a:r>
            <a:r>
              <a:rPr lang="en-US" sz="2800" dirty="0" err="1"/>
              <a:t>new_name</a:t>
            </a:r>
            <a:r>
              <a:rPr lang="en-US" sz="2800" dirty="0"/>
              <a:t> </a:t>
            </a:r>
          </a:p>
          <a:p>
            <a:pPr algn="just"/>
            <a:r>
              <a:rPr lang="en-US" sz="2800" dirty="0"/>
              <a:t>ALTER TABLE name DROP [COLUMN] </a:t>
            </a:r>
            <a:r>
              <a:rPr lang="en-US" sz="2800" dirty="0" err="1"/>
              <a:t>column_name</a:t>
            </a:r>
            <a:endParaRPr lang="en-US" sz="2800" dirty="0"/>
          </a:p>
          <a:p>
            <a:pPr algn="just"/>
            <a:r>
              <a:rPr lang="en-US" sz="2800" dirty="0"/>
              <a:t>ALTER TABLE name CHANGE </a:t>
            </a:r>
            <a:r>
              <a:rPr lang="en-US" sz="2800" dirty="0" err="1"/>
              <a:t>column_name</a:t>
            </a:r>
            <a:r>
              <a:rPr lang="en-US" sz="2800" dirty="0"/>
              <a:t> </a:t>
            </a:r>
            <a:r>
              <a:rPr lang="en-US" sz="2800" dirty="0" err="1"/>
              <a:t>new_name</a:t>
            </a:r>
            <a:r>
              <a:rPr lang="en-US" sz="2800" dirty="0"/>
              <a:t> </a:t>
            </a:r>
            <a:r>
              <a:rPr lang="en-US" sz="2800" dirty="0" err="1"/>
              <a:t>new_type</a:t>
            </a:r>
            <a:r>
              <a:rPr lang="en-US" sz="2800" dirty="0"/>
              <a:t> </a:t>
            </a:r>
          </a:p>
          <a:p>
            <a:pPr algn="just"/>
            <a:r>
              <a:rPr lang="en-US" sz="2800" dirty="0"/>
              <a:t>ALTER TABLE name REPLACE COLUMNS (</a:t>
            </a:r>
            <a:r>
              <a:rPr lang="en-US" sz="2800" dirty="0" err="1"/>
              <a:t>col_spec</a:t>
            </a:r>
            <a:r>
              <a:rPr lang="en-US" sz="2800" dirty="0"/>
              <a:t>[, </a:t>
            </a:r>
            <a:r>
              <a:rPr lang="en-US" sz="2800" dirty="0" err="1"/>
              <a:t>col_spec</a:t>
            </a:r>
            <a:r>
              <a:rPr lang="en-US" sz="2800" dirty="0"/>
              <a:t> ...])</a:t>
            </a:r>
            <a:endParaRPr lang="en-US" sz="2800" b="1" dirty="0">
              <a:solidFill>
                <a:srgbClr val="C00000"/>
              </a:solidFill>
            </a:endParaRPr>
          </a:p>
          <a:p>
            <a:pPr algn="just"/>
            <a:endParaRPr lang="en-US" sz="2700" dirty="0"/>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sz="quarter" idx="1"/>
          </p:nvPr>
        </p:nvSpPr>
        <p:spPr/>
        <p:txBody>
          <a:bodyPr/>
          <a:lstStyle/>
          <a:p>
            <a:pPr algn="just">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Partitions split the larger dataset into more meaningful chunks.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Hive provides two kinds of partitions: Static Partition and Dynamic Partition.</a:t>
            </a:r>
          </a:p>
          <a:p>
            <a:pPr marL="285750" indent="-285750" algn="just">
              <a:buFont typeface="Arial" panose="020B0604020202020204" pitchFamily="34" charset="0"/>
              <a:buChar char="•"/>
            </a:pPr>
            <a:r>
              <a:rPr lang="en-US" sz="2200" dirty="0"/>
              <a:t>To create static partition based on “</a:t>
            </a:r>
            <a:r>
              <a:rPr lang="en-US" sz="2200" dirty="0" err="1"/>
              <a:t>gpa</a:t>
            </a:r>
            <a:r>
              <a:rPr lang="en-US" sz="2200" dirty="0"/>
              <a:t>” column.</a:t>
            </a:r>
          </a:p>
          <a:p>
            <a:pPr algn="just">
              <a:buNone/>
            </a:pPr>
            <a:r>
              <a:rPr lang="en-US" sz="2200" b="1" dirty="0"/>
              <a:t>CREATE TABLE IF NOT EXISTS STATIC_PART_STUDENT (</a:t>
            </a:r>
            <a:r>
              <a:rPr lang="en-US" sz="2200" b="1" dirty="0" err="1"/>
              <a:t>rollno</a:t>
            </a:r>
            <a:r>
              <a:rPr lang="en-US" sz="2200" b="1" dirty="0"/>
              <a:t> INT, name STRING) PARTITIONED BY (</a:t>
            </a:r>
            <a:r>
              <a:rPr lang="en-US" sz="2200" b="1" dirty="0" err="1"/>
              <a:t>gpa</a:t>
            </a:r>
            <a:r>
              <a:rPr lang="en-US" sz="2200" b="1" dirty="0"/>
              <a:t> FLOAT) ROW FORMAT DELIMITED FIELDS TERMINATED BY '\t';</a:t>
            </a:r>
            <a:endParaRPr lang="en-US" sz="2200" dirty="0"/>
          </a:p>
          <a:p>
            <a:pPr marL="285750" indent="-285750" algn="just">
              <a:buNone/>
            </a:pPr>
            <a:r>
              <a:rPr lang="en-US" sz="2200" dirty="0"/>
              <a:t>Load data into partition table from table.</a:t>
            </a:r>
          </a:p>
          <a:p>
            <a:pPr algn="just">
              <a:buNone/>
            </a:pPr>
            <a:r>
              <a:rPr lang="en-US" sz="2200" b="1" dirty="0"/>
              <a:t>INSERT OVERWRITE TABLE STATIC_PART_STUDENT PARTITION (</a:t>
            </a:r>
            <a:r>
              <a:rPr lang="en-US" sz="2200" b="1" dirty="0" err="1"/>
              <a:t>gpa</a:t>
            </a:r>
            <a:r>
              <a:rPr lang="en-US" sz="2200" b="1" dirty="0"/>
              <a:t> =4.0) SELECT </a:t>
            </a:r>
            <a:r>
              <a:rPr lang="en-US" sz="2200" b="1" dirty="0" err="1"/>
              <a:t>rollno</a:t>
            </a:r>
            <a:r>
              <a:rPr lang="en-US" sz="2200" b="1" dirty="0"/>
              <a:t>, name from EXT_STUDENT where </a:t>
            </a:r>
            <a:r>
              <a:rPr lang="en-US" sz="2200" b="1" dirty="0" err="1"/>
              <a:t>gpa</a:t>
            </a:r>
            <a:r>
              <a:rPr lang="en-US" sz="2200" b="1" dirty="0"/>
              <a:t>=4.0;</a:t>
            </a:r>
            <a:endParaRPr lang="en-US" sz="2200" dirty="0"/>
          </a:p>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a:p>
            <a:pPr algn="just"/>
            <a:endParaRPr lang="en-US"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sz="quarter" idx="1"/>
          </p:nvPr>
        </p:nvSpPr>
        <p:spPr/>
        <p:txBody>
          <a:bodyPr/>
          <a:lstStyle/>
          <a:p>
            <a:pPr marL="285750" indent="-285750" algn="just">
              <a:buFont typeface="Arial" panose="020B0604020202020204" pitchFamily="34" charset="0"/>
              <a:buChar char="•"/>
            </a:pPr>
            <a:r>
              <a:rPr lang="en-US" sz="2000" dirty="0"/>
              <a:t>To create dynamic partition on column date.</a:t>
            </a:r>
          </a:p>
          <a:p>
            <a:pPr algn="just">
              <a:buNone/>
            </a:pPr>
            <a:r>
              <a:rPr lang="en-US" sz="2000" b="1" dirty="0"/>
              <a:t>CREATE TABLE IF NOT EXISTS DYNAMIC_PART_STUDENT(</a:t>
            </a:r>
            <a:r>
              <a:rPr lang="en-US" sz="2000" b="1" dirty="0" err="1"/>
              <a:t>rollno</a:t>
            </a:r>
            <a:r>
              <a:rPr lang="en-US" sz="2000" b="1" dirty="0"/>
              <a:t> INT, name STRING) PARTITIONED BY (</a:t>
            </a:r>
            <a:r>
              <a:rPr lang="en-US" sz="2000" b="1" dirty="0" err="1"/>
              <a:t>gpa</a:t>
            </a:r>
            <a:r>
              <a:rPr lang="en-US" sz="2000" b="1" dirty="0"/>
              <a:t> FLOAT) ROW FORMAT DELIMITED FIELDS TERMINATED BY '\t';</a:t>
            </a:r>
          </a:p>
          <a:p>
            <a:pPr marL="285750" indent="-285750" algn="just">
              <a:buNone/>
            </a:pPr>
            <a:r>
              <a:rPr lang="en-US" sz="2000" dirty="0"/>
              <a:t>To load data into a dynamic partition table from table.</a:t>
            </a:r>
          </a:p>
          <a:p>
            <a:pPr algn="just">
              <a:buNone/>
            </a:pPr>
            <a:r>
              <a:rPr lang="en-US" sz="2000" b="1" dirty="0"/>
              <a:t>SET </a:t>
            </a:r>
            <a:r>
              <a:rPr lang="en-US" sz="2000" b="1" dirty="0" err="1"/>
              <a:t>hive.exec.dynamic.partition</a:t>
            </a:r>
            <a:r>
              <a:rPr lang="en-US" sz="2000" b="1" dirty="0"/>
              <a:t> = true;</a:t>
            </a:r>
            <a:endParaRPr lang="en-US" sz="2000" dirty="0"/>
          </a:p>
          <a:p>
            <a:pPr algn="just">
              <a:buNone/>
            </a:pPr>
            <a:r>
              <a:rPr lang="en-US" sz="2000" b="1" dirty="0"/>
              <a:t>SET </a:t>
            </a:r>
            <a:r>
              <a:rPr lang="en-US" sz="2000" b="1" dirty="0" err="1"/>
              <a:t>hive.exec.dynamic.partition.mode</a:t>
            </a:r>
            <a:r>
              <a:rPr lang="en-US" sz="2000" b="1" dirty="0"/>
              <a:t> = </a:t>
            </a:r>
            <a:r>
              <a:rPr lang="en-US" sz="2000" b="1" dirty="0" err="1"/>
              <a:t>nonstrict</a:t>
            </a:r>
            <a:r>
              <a:rPr lang="en-US" sz="2000" b="1" dirty="0"/>
              <a:t>;</a:t>
            </a:r>
            <a:endParaRPr lang="en-US" sz="2000" dirty="0"/>
          </a:p>
          <a:p>
            <a:pPr algn="just">
              <a:buNone/>
            </a:pPr>
            <a:r>
              <a:rPr lang="en-US" sz="2000" b="1" dirty="0"/>
              <a:t>Note:</a:t>
            </a:r>
            <a:r>
              <a:rPr lang="en-US" sz="2000" dirty="0"/>
              <a:t> The dynamic partition strict mode requires at least one static partition column. To turn this off, </a:t>
            </a:r>
          </a:p>
          <a:p>
            <a:pPr algn="just">
              <a:buNone/>
            </a:pPr>
            <a:r>
              <a:rPr lang="en-US" sz="2000" dirty="0"/>
              <a:t>set </a:t>
            </a:r>
            <a:r>
              <a:rPr lang="en-US" sz="2000" dirty="0" err="1"/>
              <a:t>hive.exec.dynamic.partition.mode</a:t>
            </a:r>
            <a:r>
              <a:rPr lang="en-US" sz="2000" dirty="0"/>
              <a:t>=</a:t>
            </a:r>
            <a:r>
              <a:rPr lang="en-US" sz="2000" dirty="0" err="1"/>
              <a:t>nonstrict</a:t>
            </a:r>
            <a:endParaRPr lang="en-US" sz="2000" dirty="0"/>
          </a:p>
          <a:p>
            <a:pPr algn="just">
              <a:buNone/>
            </a:pPr>
            <a:r>
              <a:rPr lang="en-US" sz="2000" b="1" dirty="0"/>
              <a:t>INSERT OVERWRITE TABLE DYNAMIC_PART_STUDENT PARTITION (</a:t>
            </a:r>
            <a:r>
              <a:rPr lang="en-US" sz="2000" b="1" dirty="0" err="1"/>
              <a:t>gpa</a:t>
            </a:r>
            <a:r>
              <a:rPr lang="en-US" sz="2000" b="1" dirty="0"/>
              <a:t>) SELECT </a:t>
            </a:r>
            <a:r>
              <a:rPr lang="en-US" sz="2000" b="1" dirty="0" err="1"/>
              <a:t>rollno,name,gpa</a:t>
            </a:r>
            <a:r>
              <a:rPr lang="en-US" sz="2000" b="1" dirty="0"/>
              <a:t> from EXT_STUDENT;</a:t>
            </a:r>
            <a:endParaRPr lang="en-US" sz="2000" dirty="0"/>
          </a:p>
          <a:p>
            <a:pPr algn="just"/>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Buckets</a:t>
            </a:r>
          </a:p>
        </p:txBody>
      </p:sp>
      <p:sp>
        <p:nvSpPr>
          <p:cNvPr id="3" name="Content Placeholder 2"/>
          <p:cNvSpPr>
            <a:spLocks noGrp="1"/>
          </p:cNvSpPr>
          <p:nvPr>
            <p:ph sz="quarter" idx="1"/>
          </p:nvPr>
        </p:nvSpPr>
        <p:spPr/>
        <p:txBody>
          <a:bodyPr/>
          <a:lstStyle/>
          <a:p>
            <a:pPr algn="just"/>
            <a:r>
              <a:rPr lang="en-US" dirty="0"/>
              <a:t>Tables or partitions are sub-divided into </a:t>
            </a:r>
            <a:r>
              <a:rPr lang="en-US" b="1" dirty="0"/>
              <a:t>buckets,</a:t>
            </a:r>
            <a:r>
              <a:rPr lang="en-US" dirty="0"/>
              <a:t> to provide extra structure to the data that may be used for more efficient querying. Bucketing works based on the value of hash function of some column of a table.</a:t>
            </a:r>
          </a:p>
          <a:p>
            <a:pPr algn="just"/>
            <a:r>
              <a:rPr lang="en-US" dirty="0"/>
              <a:t>We can add partitions to a table by altering the table. </a:t>
            </a:r>
            <a:r>
              <a:rPr lang="en-US"/>
              <a:t>For example, we </a:t>
            </a:r>
            <a:r>
              <a:rPr lang="en-US" dirty="0"/>
              <a:t>have a table called </a:t>
            </a:r>
            <a:r>
              <a:rPr lang="en-US" b="1" dirty="0"/>
              <a:t>employee</a:t>
            </a:r>
            <a:r>
              <a:rPr lang="en-US" dirty="0"/>
              <a:t> with fields such as Id, Name, Salary, Designation, Dept, and </a:t>
            </a:r>
            <a:r>
              <a:rPr lang="en-US" dirty="0" err="1"/>
              <a:t>yoj</a:t>
            </a:r>
            <a:r>
              <a:rPr lang="en-US" dirty="0"/>
              <a:t>.</a:t>
            </a:r>
          </a:p>
          <a:p>
            <a:pPr algn="just"/>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Buckets</a:t>
            </a:r>
            <a:endParaRPr lang="en-US" dirty="0"/>
          </a:p>
        </p:txBody>
      </p:sp>
      <p:sp>
        <p:nvSpPr>
          <p:cNvPr id="3" name="Content Placeholder 2"/>
          <p:cNvSpPr>
            <a:spLocks noGrp="1"/>
          </p:cNvSpPr>
          <p:nvPr>
            <p:ph sz="quarter" idx="1"/>
          </p:nvPr>
        </p:nvSpPr>
        <p:spPr/>
        <p:txBody>
          <a:bodyPr/>
          <a:lstStyle/>
          <a:p>
            <a:pPr marL="285750" indent="-285750">
              <a:buFont typeface="Arial" panose="020B0604020202020204" pitchFamily="34" charset="0"/>
              <a:buChar char="•"/>
            </a:pPr>
            <a:r>
              <a:rPr lang="en-US" sz="2000" dirty="0"/>
              <a:t>To create a bucketed table having 3 buckets.</a:t>
            </a:r>
          </a:p>
          <a:p>
            <a:pPr>
              <a:buNone/>
            </a:pPr>
            <a:r>
              <a:rPr lang="en-US" sz="2000" b="1" dirty="0"/>
              <a:t>CREATE TABLE IF NOT EXISTS STUDENT_BUCKET (</a:t>
            </a:r>
            <a:r>
              <a:rPr lang="en-US" sz="2000" b="1" dirty="0" err="1"/>
              <a:t>rollno</a:t>
            </a:r>
            <a:r>
              <a:rPr lang="en-US" sz="2000" b="1" dirty="0"/>
              <a:t> </a:t>
            </a:r>
            <a:r>
              <a:rPr lang="en-US" sz="2000" b="1" dirty="0" err="1"/>
              <a:t>INT,name</a:t>
            </a:r>
            <a:r>
              <a:rPr lang="en-US" sz="2000" b="1" dirty="0"/>
              <a:t> </a:t>
            </a:r>
            <a:r>
              <a:rPr lang="en-US" sz="2000" b="1" dirty="0" err="1"/>
              <a:t>STRING,grade</a:t>
            </a:r>
            <a:r>
              <a:rPr lang="en-US" sz="2000" b="1" dirty="0"/>
              <a:t> FLOAT)</a:t>
            </a:r>
            <a:endParaRPr lang="en-US" sz="2000" dirty="0"/>
          </a:p>
          <a:p>
            <a:pPr>
              <a:buNone/>
            </a:pPr>
            <a:r>
              <a:rPr lang="en-US" sz="2000" b="1" dirty="0"/>
              <a:t>CLUSTERED BY (grade) into 3 buckets;</a:t>
            </a:r>
          </a:p>
          <a:p>
            <a:pPr marL="285750" indent="-285750">
              <a:buNone/>
            </a:pPr>
            <a:r>
              <a:rPr lang="en-US" sz="2000" dirty="0"/>
              <a:t>Load data to bucketed table.</a:t>
            </a:r>
          </a:p>
          <a:p>
            <a:pPr>
              <a:buNone/>
            </a:pPr>
            <a:r>
              <a:rPr lang="en-US" sz="2000" b="1" dirty="0"/>
              <a:t>FROM STUDENT</a:t>
            </a:r>
            <a:endParaRPr lang="en-US" sz="2000" dirty="0"/>
          </a:p>
          <a:p>
            <a:pPr>
              <a:buNone/>
            </a:pPr>
            <a:r>
              <a:rPr lang="en-US" sz="2000" b="1" dirty="0"/>
              <a:t>INSERT OVERWRITE TABLE STUDENT_BUCKET</a:t>
            </a:r>
            <a:endParaRPr lang="en-US" sz="2000" dirty="0"/>
          </a:p>
          <a:p>
            <a:pPr>
              <a:buNone/>
            </a:pPr>
            <a:r>
              <a:rPr lang="en-US" sz="2000" b="1" dirty="0"/>
              <a:t>SELECT </a:t>
            </a:r>
            <a:r>
              <a:rPr lang="en-US" sz="2000" b="1" dirty="0" err="1"/>
              <a:t>rollno,name,grade</a:t>
            </a:r>
            <a:r>
              <a:rPr lang="en-US" sz="2000" b="1" dirty="0"/>
              <a:t>;</a:t>
            </a:r>
            <a:endParaRPr lang="en-US" sz="2000" dirty="0"/>
          </a:p>
          <a:p>
            <a:pPr marL="285750" indent="-285750">
              <a:buNone/>
            </a:pPr>
            <a:r>
              <a:rPr lang="en-US" sz="2000" dirty="0"/>
              <a:t>To display the content of first bucket.</a:t>
            </a:r>
          </a:p>
          <a:p>
            <a:pPr>
              <a:buNone/>
            </a:pPr>
            <a:r>
              <a:rPr lang="en-US" sz="2000" b="1" dirty="0"/>
              <a:t>SELECT DISTINCT GRADE FROM STUDENT_BUCKET</a:t>
            </a:r>
            <a:endParaRPr lang="en-US" sz="2000" dirty="0"/>
          </a:p>
          <a:p>
            <a:pPr>
              <a:buNone/>
            </a:pPr>
            <a:r>
              <a:rPr lang="en-US" sz="2000" b="1" dirty="0"/>
              <a:t>TABLESAMPLE(BUCKET 1 OUT OF 3 ON GRADE);</a:t>
            </a:r>
            <a:endParaRPr lang="en-US" sz="2000" dirty="0"/>
          </a:p>
          <a:p>
            <a:pPr>
              <a:buNone/>
            </a:pP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Aggregations</a:t>
            </a:r>
            <a:endParaRPr lang="en-US" dirty="0"/>
          </a:p>
        </p:txBody>
      </p:sp>
      <p:sp>
        <p:nvSpPr>
          <p:cNvPr id="3" name="Content Placeholder 2"/>
          <p:cNvSpPr>
            <a:spLocks noGrp="1"/>
          </p:cNvSpPr>
          <p:nvPr>
            <p:ph sz="quarter" idx="1"/>
          </p:nvPr>
        </p:nvSpPr>
        <p:spPr/>
        <p:txBody>
          <a:bodyPr/>
          <a:lstStyle/>
          <a:p>
            <a:r>
              <a:rPr lang="en-US" b="1" dirty="0"/>
              <a:t> </a:t>
            </a:r>
            <a:r>
              <a:rPr lang="en-US" dirty="0"/>
              <a:t>Hive supports aggregation functions like </a:t>
            </a:r>
            <a:r>
              <a:rPr lang="en-US" dirty="0" err="1"/>
              <a:t>avg</a:t>
            </a:r>
            <a:r>
              <a:rPr lang="en-US" dirty="0"/>
              <a:t>, count, etc.</a:t>
            </a:r>
          </a:p>
          <a:p>
            <a:r>
              <a:rPr lang="en-US" dirty="0"/>
              <a:t>To write the average and count aggregation function.</a:t>
            </a:r>
          </a:p>
          <a:p>
            <a:pPr lvl="1">
              <a:buNone/>
            </a:pPr>
            <a:r>
              <a:rPr lang="en-US" b="1" dirty="0"/>
              <a:t>SELECT </a:t>
            </a:r>
            <a:r>
              <a:rPr lang="en-US" b="1" dirty="0" err="1"/>
              <a:t>avg</a:t>
            </a:r>
            <a:r>
              <a:rPr lang="en-US" b="1" dirty="0"/>
              <a:t>(</a:t>
            </a:r>
            <a:r>
              <a:rPr lang="en-US" b="1" dirty="0" err="1"/>
              <a:t>gpa</a:t>
            </a:r>
            <a:r>
              <a:rPr lang="en-US" b="1" dirty="0"/>
              <a:t>) FROM STUDENT;</a:t>
            </a:r>
          </a:p>
          <a:p>
            <a:pPr lvl="1">
              <a:buNone/>
            </a:pPr>
            <a:r>
              <a:rPr lang="en-US" b="1" dirty="0"/>
              <a:t>SELECT count(*) FROM STUDENT;</a:t>
            </a: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Group by and Having</a:t>
            </a:r>
            <a:endParaRPr lang="en-US" dirty="0"/>
          </a:p>
        </p:txBody>
      </p:sp>
      <p:sp>
        <p:nvSpPr>
          <p:cNvPr id="3" name="Content Placeholder 2"/>
          <p:cNvSpPr>
            <a:spLocks noGrp="1"/>
          </p:cNvSpPr>
          <p:nvPr>
            <p:ph sz="quarter" idx="1"/>
          </p:nvPr>
        </p:nvSpPr>
        <p:spPr/>
        <p:txBody>
          <a:bodyPr/>
          <a:lstStyle/>
          <a:p>
            <a:pPr>
              <a:buNone/>
            </a:pPr>
            <a:r>
              <a:rPr lang="en-US" b="1" dirty="0"/>
              <a:t> </a:t>
            </a:r>
          </a:p>
          <a:p>
            <a:pPr lvl="1">
              <a:buNone/>
            </a:pPr>
            <a:r>
              <a:rPr lang="en-US" dirty="0"/>
              <a:t>To write group by and having function.</a:t>
            </a:r>
          </a:p>
          <a:p>
            <a:pPr lvl="1">
              <a:buNone/>
            </a:pPr>
            <a:endParaRPr lang="en-US" b="1" dirty="0"/>
          </a:p>
          <a:p>
            <a:pPr lvl="1">
              <a:buNone/>
            </a:pPr>
            <a:r>
              <a:rPr lang="en-US" b="1" dirty="0"/>
              <a:t>SELECT </a:t>
            </a:r>
            <a:r>
              <a:rPr lang="en-US" b="1" dirty="0" err="1"/>
              <a:t>rollno</a:t>
            </a:r>
            <a:r>
              <a:rPr lang="en-US" b="1" dirty="0"/>
              <a:t>, </a:t>
            </a:r>
            <a:r>
              <a:rPr lang="en-US" b="1" dirty="0" err="1"/>
              <a:t>name,gpa</a:t>
            </a:r>
            <a:r>
              <a:rPr lang="en-US" b="1" dirty="0"/>
              <a:t> </a:t>
            </a:r>
          </a:p>
          <a:p>
            <a:pPr lvl="1">
              <a:buNone/>
            </a:pPr>
            <a:r>
              <a:rPr lang="en-US" b="1" dirty="0"/>
              <a:t>	FROM STUDENT  </a:t>
            </a:r>
          </a:p>
          <a:p>
            <a:pPr lvl="1">
              <a:buNone/>
            </a:pPr>
            <a:r>
              <a:rPr lang="en-US" b="1" dirty="0"/>
              <a:t>		GROUP BY </a:t>
            </a:r>
            <a:r>
              <a:rPr lang="en-US" b="1" dirty="0" err="1"/>
              <a:t>rollno,name,gpa</a:t>
            </a:r>
            <a:r>
              <a:rPr lang="en-US" b="1" dirty="0"/>
              <a:t> </a:t>
            </a:r>
          </a:p>
          <a:p>
            <a:pPr lvl="1">
              <a:buNone/>
            </a:pPr>
            <a:r>
              <a:rPr lang="en-US" b="1" dirty="0"/>
              <a:t>				HAVING </a:t>
            </a:r>
            <a:r>
              <a:rPr lang="en-US" b="1" dirty="0" err="1"/>
              <a:t>gpa</a:t>
            </a:r>
            <a:r>
              <a:rPr lang="en-US" b="1" dirty="0"/>
              <a:t> &gt; 4.0;</a:t>
            </a:r>
            <a:endParaRPr lang="en-US" dirty="0"/>
          </a:p>
          <a:p>
            <a:pPr lvl="1">
              <a:buNone/>
            </a:pPr>
            <a:r>
              <a:rPr lang="en-US" dirty="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Hive ?</a:t>
            </a:r>
            <a:br>
              <a:rPr lang="en-US" dirty="0"/>
            </a:br>
            <a:endParaRPr lang="en-US" dirty="0"/>
          </a:p>
        </p:txBody>
      </p:sp>
      <p:sp>
        <p:nvSpPr>
          <p:cNvPr id="3" name="Content Placeholder 2"/>
          <p:cNvSpPr>
            <a:spLocks noGrp="1"/>
          </p:cNvSpPr>
          <p:nvPr>
            <p:ph sz="quarter" idx="1"/>
          </p:nvPr>
        </p:nvSpPr>
        <p:spPr>
          <a:xfrm>
            <a:off x="612648" y="1600200"/>
            <a:ext cx="8153400" cy="4800600"/>
          </a:xfrm>
        </p:spPr>
        <p:txBody>
          <a:bodyPr/>
          <a:lstStyle/>
          <a:p>
            <a:pPr algn="just"/>
            <a:r>
              <a:rPr lang="en-US" dirty="0"/>
              <a:t>Apache Hive is a popular SQL interface for batch processing on Hadoop. </a:t>
            </a:r>
          </a:p>
          <a:p>
            <a:pPr algn="just"/>
            <a:r>
              <a:rPr lang="en-IN" dirty="0"/>
              <a:t>With the help of SQL methodology and interface, HIVE performs reading and writing of large data sets. However, its query language is called as HQL (Hive Query Language).</a:t>
            </a:r>
          </a:p>
          <a:p>
            <a:pPr algn="just"/>
            <a:r>
              <a:rPr lang="en-IN" dirty="0"/>
              <a:t>It is highly scalable as it allows real-time processing and batch processing both. Also, all the SQL datatypes are supported by Hive thus, making the query processing easier.</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 Introduction</a:t>
            </a:r>
          </a:p>
        </p:txBody>
      </p:sp>
      <p:sp>
        <p:nvSpPr>
          <p:cNvPr id="3" name="Content Placeholder 2"/>
          <p:cNvSpPr>
            <a:spLocks noGrp="1"/>
          </p:cNvSpPr>
          <p:nvPr>
            <p:ph sz="quarter" idx="1"/>
          </p:nvPr>
        </p:nvSpPr>
        <p:spPr/>
        <p:txBody>
          <a:bodyPr/>
          <a:lstStyle/>
          <a:p>
            <a:pPr algn="just"/>
            <a:r>
              <a:rPr lang="en-US" dirty="0"/>
              <a:t>Hive  provides a query language called </a:t>
            </a:r>
            <a:r>
              <a:rPr lang="en-US" dirty="0" err="1"/>
              <a:t>HiveQL</a:t>
            </a:r>
            <a:r>
              <a:rPr lang="en-US" dirty="0"/>
              <a:t> that closely resembles the </a:t>
            </a:r>
            <a:r>
              <a:rPr lang="en-US" i="1" dirty="0"/>
              <a:t>common</a:t>
            </a:r>
            <a:r>
              <a:rPr lang="en-US" dirty="0"/>
              <a:t> Structured Query Language (SQL) standard.  </a:t>
            </a:r>
          </a:p>
          <a:p>
            <a:pPr algn="just"/>
            <a:r>
              <a:rPr lang="en-US" dirty="0"/>
              <a:t>Hive  was one of the earliest project to  bring higher-level languages to Apache </a:t>
            </a:r>
            <a:r>
              <a:rPr lang="en-US" dirty="0" err="1"/>
              <a:t>Hadoop</a:t>
            </a:r>
            <a:r>
              <a:rPr lang="en-US" dirty="0"/>
              <a:t>. </a:t>
            </a:r>
          </a:p>
          <a:p>
            <a:pPr algn="just"/>
            <a:r>
              <a:rPr lang="en-US" dirty="0"/>
              <a:t>Hive </a:t>
            </a:r>
            <a:r>
              <a:rPr lang="en-IN" dirty="0"/>
              <a:t>is a distributed, fault-tolerant data warehouse system that enables analytics at a massive scale.</a:t>
            </a:r>
            <a:r>
              <a:rPr lang="en-US" dirty="0"/>
              <a:t> </a:t>
            </a:r>
          </a:p>
          <a:p>
            <a:pPr algn="just"/>
            <a:r>
              <a:rPr lang="en-US" dirty="0"/>
              <a:t>Hive also gives structure to Data on HDFS making it data warehousing platform.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 Hive</a:t>
            </a:r>
          </a:p>
        </p:txBody>
      </p:sp>
      <p:sp>
        <p:nvSpPr>
          <p:cNvPr id="3" name="Content Placeholder 2"/>
          <p:cNvSpPr>
            <a:spLocks noGrp="1"/>
          </p:cNvSpPr>
          <p:nvPr>
            <p:ph sz="quarter" idx="1"/>
          </p:nvPr>
        </p:nvSpPr>
        <p:spPr>
          <a:xfrm>
            <a:off x="612648" y="1447800"/>
            <a:ext cx="8153400" cy="4648200"/>
          </a:xfrm>
        </p:spPr>
        <p:txBody>
          <a:bodyPr/>
          <a:lstStyle/>
          <a:p>
            <a:r>
              <a:rPr lang="en-US" dirty="0"/>
              <a:t>Initial released on 1</a:t>
            </a:r>
            <a:r>
              <a:rPr lang="en-US" baseline="30000" dirty="0"/>
              <a:t>st</a:t>
            </a:r>
            <a:r>
              <a:rPr lang="en-US" dirty="0"/>
              <a:t> October, 2010 at Facebook.  </a:t>
            </a:r>
          </a:p>
          <a:p>
            <a:pPr lvl="1"/>
            <a:r>
              <a:rPr lang="en-US" dirty="0"/>
              <a:t>Hive was developed by the </a:t>
            </a:r>
            <a:r>
              <a:rPr lang="en-US" dirty="0" err="1"/>
              <a:t>Facebook</a:t>
            </a:r>
            <a:r>
              <a:rPr lang="en-US" dirty="0"/>
              <a:t> Data team and, after being used internally, </a:t>
            </a:r>
          </a:p>
          <a:p>
            <a:pPr lvl="1"/>
            <a:r>
              <a:rPr lang="en-US" dirty="0"/>
              <a:t>it was contributed to the Apache Software Foundation .</a:t>
            </a:r>
          </a:p>
          <a:p>
            <a:pPr lvl="1"/>
            <a:r>
              <a:rPr lang="en-US" dirty="0"/>
              <a:t>Currently Hive is freely available as an open source software from Apache.</a:t>
            </a:r>
          </a:p>
          <a:p>
            <a:endParaRPr lang="en-US" dirty="0"/>
          </a:p>
        </p:txBody>
      </p:sp>
      <p:pic>
        <p:nvPicPr>
          <p:cNvPr id="6" name="Picture 2" descr="Apache Hive - Wikipedia">
            <a:extLst>
              <a:ext uri="{FF2B5EF4-FFF2-40B4-BE49-F238E27FC236}">
                <a16:creationId xmlns:a16="http://schemas.microsoft.com/office/drawing/2014/main" id="{FF160F60-830B-E64C-8EE2-85B855A54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808476"/>
            <a:ext cx="30480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What Hive is NOT ?</a:t>
            </a:r>
            <a:endParaRPr lang="en-US" dirty="0"/>
          </a:p>
        </p:txBody>
      </p:sp>
      <p:sp>
        <p:nvSpPr>
          <p:cNvPr id="3" name="Content Placeholder 2"/>
          <p:cNvSpPr>
            <a:spLocks noGrp="1"/>
          </p:cNvSpPr>
          <p:nvPr>
            <p:ph sz="quarter" idx="1"/>
          </p:nvPr>
        </p:nvSpPr>
        <p:spPr/>
        <p:txBody>
          <a:bodyPr/>
          <a:lstStyle/>
          <a:p>
            <a:pPr algn="just"/>
            <a:r>
              <a:rPr lang="en-US" dirty="0"/>
              <a:t>Hive is not Relational Database, it uses a database to store meta data, but the data that hive processes is stored in HDFS. </a:t>
            </a:r>
          </a:p>
          <a:p>
            <a:pPr algn="just"/>
            <a:r>
              <a:rPr lang="en-US" dirty="0"/>
              <a:t>Hive is not designed for on-line transaction processing(OLTP).</a:t>
            </a:r>
          </a:p>
          <a:p>
            <a:pPr algn="just"/>
            <a:r>
              <a:rPr lang="en-US" dirty="0"/>
              <a:t>Hive is not suited for real-time queries and row level updates and it is best used for batch jobs over large sets of immutable data such as web logs.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3FE0-8CD9-3347-9231-845947402FAA}"/>
              </a:ext>
            </a:extLst>
          </p:cNvPr>
          <p:cNvSpPr>
            <a:spLocks noGrp="1"/>
          </p:cNvSpPr>
          <p:nvPr>
            <p:ph type="title"/>
          </p:nvPr>
        </p:nvSpPr>
        <p:spPr/>
        <p:txBody>
          <a:bodyPr/>
          <a:lstStyle/>
          <a:p>
            <a:r>
              <a:rPr lang="en-US" dirty="0"/>
              <a:t>Hive Components</a:t>
            </a:r>
          </a:p>
        </p:txBody>
      </p:sp>
      <p:sp>
        <p:nvSpPr>
          <p:cNvPr id="3" name="Content Placeholder 2">
            <a:extLst>
              <a:ext uri="{FF2B5EF4-FFF2-40B4-BE49-F238E27FC236}">
                <a16:creationId xmlns:a16="http://schemas.microsoft.com/office/drawing/2014/main" id="{5A4297F3-1097-0946-B785-CF558D4E24EF}"/>
              </a:ext>
            </a:extLst>
          </p:cNvPr>
          <p:cNvSpPr>
            <a:spLocks noGrp="1"/>
          </p:cNvSpPr>
          <p:nvPr>
            <p:ph sz="quarter" idx="1"/>
          </p:nvPr>
        </p:nvSpPr>
        <p:spPr/>
        <p:txBody>
          <a:bodyPr/>
          <a:lstStyle/>
          <a:p>
            <a:pPr algn="just"/>
            <a:r>
              <a:rPr lang="en-IN" dirty="0"/>
              <a:t>Similar to the Query Processing frameworks, HIVE too comes with two components: </a:t>
            </a:r>
          </a:p>
          <a:p>
            <a:pPr lvl="1" algn="just"/>
            <a:r>
              <a:rPr lang="en-IN" i="1" dirty="0"/>
              <a:t>JDBC Drivers</a:t>
            </a:r>
            <a:r>
              <a:rPr lang="en-IN" dirty="0"/>
              <a:t> </a:t>
            </a:r>
          </a:p>
          <a:p>
            <a:pPr lvl="1" algn="just"/>
            <a:r>
              <a:rPr lang="en-IN" i="1" dirty="0"/>
              <a:t>HIVE Command Line</a:t>
            </a:r>
            <a:r>
              <a:rPr lang="en-IN" dirty="0"/>
              <a:t>.</a:t>
            </a:r>
          </a:p>
          <a:p>
            <a:pPr algn="just"/>
            <a:endParaRPr lang="en-IN" dirty="0"/>
          </a:p>
          <a:p>
            <a:pPr algn="just"/>
            <a:r>
              <a:rPr lang="en-IN" dirty="0"/>
              <a:t>JDBC, along with ODBC drivers work on establishing the data storage permissions and connection whereas HIVE Command line helps in the processing of queries.</a:t>
            </a:r>
          </a:p>
          <a:p>
            <a:pPr algn="just"/>
            <a:endParaRPr lang="en-US" dirty="0"/>
          </a:p>
          <a:p>
            <a:pPr algn="just"/>
            <a:endParaRPr lang="en-US" dirty="0"/>
          </a:p>
        </p:txBody>
      </p:sp>
    </p:spTree>
    <p:extLst>
      <p:ext uri="{BB962C8B-B14F-4D97-AF65-F5344CB8AC3E}">
        <p14:creationId xmlns:p14="http://schemas.microsoft.com/office/powerpoint/2010/main" val="42724581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1408</TotalTime>
  <Words>2522</Words>
  <Application>Microsoft Macintosh PowerPoint</Application>
  <PresentationFormat>On-screen Show (4:3)</PresentationFormat>
  <Paragraphs>280</Paragraphs>
  <Slides>47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Times New Roman</vt:lpstr>
      <vt:lpstr>Trebuchet MS</vt:lpstr>
      <vt:lpstr>Tw Cen MT</vt:lpstr>
      <vt:lpstr>Wingdings</vt:lpstr>
      <vt:lpstr>Wingdings 2</vt:lpstr>
      <vt:lpstr>Median</vt:lpstr>
      <vt:lpstr>Introduction to Hive</vt:lpstr>
      <vt:lpstr>Hadoop Ecosystem</vt:lpstr>
      <vt:lpstr>PowerPoint Presentation</vt:lpstr>
      <vt:lpstr>What is Hive?</vt:lpstr>
      <vt:lpstr>What is Hive ? </vt:lpstr>
      <vt:lpstr>Hive - Introduction</vt:lpstr>
      <vt:lpstr>History - Hive</vt:lpstr>
      <vt:lpstr>What Hive is NOT ?</vt:lpstr>
      <vt:lpstr>Hive Components</vt:lpstr>
      <vt:lpstr>PowerPoint Presentation</vt:lpstr>
      <vt:lpstr>Features of Hive</vt:lpstr>
      <vt:lpstr>Prerequisites of Hive in Hadoop</vt:lpstr>
      <vt:lpstr>Hive Architecture</vt:lpstr>
      <vt:lpstr>Hive Architecture</vt:lpstr>
      <vt:lpstr>Hive Architecture</vt:lpstr>
      <vt:lpstr>Main components of Hive over HDFS including the UI, Driver, &amp; Metastore</vt:lpstr>
      <vt:lpstr>PowerPoint Presentation</vt:lpstr>
      <vt:lpstr>Hive Architecture</vt:lpstr>
      <vt:lpstr>Hive Architecture</vt:lpstr>
      <vt:lpstr>PowerPoint Presentation</vt:lpstr>
      <vt:lpstr>PowerPoint Presentation</vt:lpstr>
      <vt:lpstr>HiveQL</vt:lpstr>
      <vt:lpstr>Hive Data Units</vt:lpstr>
      <vt:lpstr>PowerPoint Presentation</vt:lpstr>
      <vt:lpstr>Partition</vt:lpstr>
      <vt:lpstr>PowerPoint Presentation</vt:lpstr>
      <vt:lpstr>PowerPoint Presentation</vt:lpstr>
      <vt:lpstr>PowerPoint Presentation</vt:lpstr>
      <vt:lpstr>PowerPoint Presentation</vt:lpstr>
      <vt:lpstr>PowerPoint Presentation</vt:lpstr>
      <vt:lpstr>Hive Data Types</vt:lpstr>
      <vt:lpstr>Hive Data Types cont..</vt:lpstr>
      <vt:lpstr>Hive File Format</vt:lpstr>
      <vt:lpstr>Hive Query Language (HQL)</vt:lpstr>
      <vt:lpstr>Database</vt:lpstr>
      <vt:lpstr>Database</vt:lpstr>
      <vt:lpstr>Tables</vt:lpstr>
      <vt:lpstr>Tables</vt:lpstr>
      <vt:lpstr>Tables</vt:lpstr>
      <vt:lpstr>Tables</vt:lpstr>
      <vt:lpstr>Table ALTER Operations</vt:lpstr>
      <vt:lpstr>Partitions</vt:lpstr>
      <vt:lpstr>Partitions</vt:lpstr>
      <vt:lpstr>Buckets</vt:lpstr>
      <vt:lpstr>Buckets</vt:lpstr>
      <vt:lpstr>Aggregations</vt:lpstr>
      <vt:lpstr>Group by and Having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dilip</dc:creator>
  <cp:lastModifiedBy>Microsoft Office User</cp:lastModifiedBy>
  <cp:revision>379</cp:revision>
  <dcterms:created xsi:type="dcterms:W3CDTF">2016-12-28T14:10:24Z</dcterms:created>
  <dcterms:modified xsi:type="dcterms:W3CDTF">2023-04-17T04:30:08Z</dcterms:modified>
</cp:coreProperties>
</file>