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7"/>
  </p:notesMasterIdLst>
  <p:handoutMasterIdLst>
    <p:handoutMasterId r:id="rId48"/>
  </p:handoutMasterIdLst>
  <p:sldIdLst>
    <p:sldId id="257" r:id="rId2"/>
    <p:sldId id="461" r:id="rId3"/>
    <p:sldId id="462" r:id="rId4"/>
    <p:sldId id="412" r:id="rId5"/>
    <p:sldId id="431" r:id="rId6"/>
    <p:sldId id="469" r:id="rId7"/>
    <p:sldId id="470" r:id="rId8"/>
    <p:sldId id="432" r:id="rId9"/>
    <p:sldId id="422" r:id="rId10"/>
    <p:sldId id="464" r:id="rId11"/>
    <p:sldId id="463" r:id="rId12"/>
    <p:sldId id="394" r:id="rId13"/>
    <p:sldId id="465" r:id="rId14"/>
    <p:sldId id="466" r:id="rId15"/>
    <p:sldId id="397" r:id="rId16"/>
    <p:sldId id="406" r:id="rId17"/>
    <p:sldId id="459" r:id="rId18"/>
    <p:sldId id="407" r:id="rId19"/>
    <p:sldId id="468" r:id="rId20"/>
    <p:sldId id="467" r:id="rId21"/>
    <p:sldId id="424" r:id="rId22"/>
    <p:sldId id="449" r:id="rId23"/>
    <p:sldId id="450" r:id="rId24"/>
    <p:sldId id="451" r:id="rId25"/>
    <p:sldId id="443" r:id="rId26"/>
    <p:sldId id="444" r:id="rId27"/>
    <p:sldId id="445" r:id="rId28"/>
    <p:sldId id="446" r:id="rId29"/>
    <p:sldId id="434" r:id="rId30"/>
    <p:sldId id="435" r:id="rId31"/>
    <p:sldId id="439" r:id="rId32"/>
    <p:sldId id="440" r:id="rId33"/>
    <p:sldId id="438" r:id="rId34"/>
    <p:sldId id="395" r:id="rId35"/>
    <p:sldId id="396" r:id="rId36"/>
    <p:sldId id="365" r:id="rId37"/>
    <p:sldId id="366" r:id="rId38"/>
    <p:sldId id="452" r:id="rId39"/>
    <p:sldId id="373" r:id="rId40"/>
    <p:sldId id="454" r:id="rId41"/>
    <p:sldId id="404" r:id="rId42"/>
    <p:sldId id="455" r:id="rId43"/>
    <p:sldId id="456" r:id="rId44"/>
    <p:sldId id="457" r:id="rId45"/>
    <p:sldId id="458" r:id="rId46"/>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0"/>
  </p:normalViewPr>
  <p:slideViewPr>
    <p:cSldViewPr>
      <p:cViewPr varScale="1">
        <p:scale>
          <a:sx n="98" d="100"/>
          <a:sy n="98" d="100"/>
        </p:scale>
        <p:origin x="1944" y="2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D290833-705D-4A62-980C-33DE343F4756}" type="datetimeFigureOut">
              <a:rPr lang="en-US" smtClean="0"/>
              <a:pPr/>
              <a:t>4/17/23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20B2314-66AE-428C-89D6-BE0681C780AC}"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08DBB5-B938-4F9F-AAF4-6D549C492B01}" type="datetimeFigureOut">
              <a:rPr lang="en-US" smtClean="0"/>
              <a:pPr/>
              <a:t>4/17/23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35DDDB-A1EE-46FB-804D-D18D13FC36CA}" type="slidenum">
              <a:rPr lang="en-IN" smtClean="0"/>
              <a:pPr/>
              <a:t>‹#›</a:t>
            </a:fld>
            <a:endParaRPr lang="en-IN"/>
          </a:p>
        </p:txBody>
      </p:sp>
    </p:spTree>
    <p:extLst>
      <p:ext uri="{BB962C8B-B14F-4D97-AF65-F5344CB8AC3E}">
        <p14:creationId xmlns:p14="http://schemas.microsoft.com/office/powerpoint/2010/main" val="3814415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defTabSz="915089" eaLnBrk="0" hangingPunct="0">
              <a:defRPr>
                <a:solidFill>
                  <a:schemeClr val="tx1"/>
                </a:solidFill>
                <a:latin typeface="Arial" charset="0"/>
              </a:defRPr>
            </a:lvl1pPr>
            <a:lvl2pPr marL="729577" indent="-280607" defTabSz="915089" eaLnBrk="0" hangingPunct="0">
              <a:defRPr>
                <a:solidFill>
                  <a:schemeClr val="tx1"/>
                </a:solidFill>
                <a:latin typeface="Arial" charset="0"/>
              </a:defRPr>
            </a:lvl2pPr>
            <a:lvl3pPr marL="1122426" indent="-224485" defTabSz="915089" eaLnBrk="0" hangingPunct="0">
              <a:defRPr>
                <a:solidFill>
                  <a:schemeClr val="tx1"/>
                </a:solidFill>
                <a:latin typeface="Arial" charset="0"/>
              </a:defRPr>
            </a:lvl3pPr>
            <a:lvl4pPr marL="1571396" indent="-224485" defTabSz="915089" eaLnBrk="0" hangingPunct="0">
              <a:defRPr>
                <a:solidFill>
                  <a:schemeClr val="tx1"/>
                </a:solidFill>
                <a:latin typeface="Arial" charset="0"/>
              </a:defRPr>
            </a:lvl4pPr>
            <a:lvl5pPr marL="2020367" indent="-224485" defTabSz="915089" eaLnBrk="0" hangingPunct="0">
              <a:defRPr>
                <a:solidFill>
                  <a:schemeClr val="tx1"/>
                </a:solidFill>
                <a:latin typeface="Arial" charset="0"/>
              </a:defRPr>
            </a:lvl5pPr>
            <a:lvl6pPr marL="2469337" indent="-224485" defTabSz="915089" eaLnBrk="0" fontAlgn="base" hangingPunct="0">
              <a:spcBef>
                <a:spcPct val="0"/>
              </a:spcBef>
              <a:spcAft>
                <a:spcPct val="0"/>
              </a:spcAft>
              <a:defRPr>
                <a:solidFill>
                  <a:schemeClr val="tx1"/>
                </a:solidFill>
                <a:latin typeface="Arial" charset="0"/>
              </a:defRPr>
            </a:lvl6pPr>
            <a:lvl7pPr marL="2918308" indent="-224485" defTabSz="915089" eaLnBrk="0" fontAlgn="base" hangingPunct="0">
              <a:spcBef>
                <a:spcPct val="0"/>
              </a:spcBef>
              <a:spcAft>
                <a:spcPct val="0"/>
              </a:spcAft>
              <a:defRPr>
                <a:solidFill>
                  <a:schemeClr val="tx1"/>
                </a:solidFill>
                <a:latin typeface="Arial" charset="0"/>
              </a:defRPr>
            </a:lvl7pPr>
            <a:lvl8pPr marL="3367278" indent="-224485" defTabSz="915089" eaLnBrk="0" fontAlgn="base" hangingPunct="0">
              <a:spcBef>
                <a:spcPct val="0"/>
              </a:spcBef>
              <a:spcAft>
                <a:spcPct val="0"/>
              </a:spcAft>
              <a:defRPr>
                <a:solidFill>
                  <a:schemeClr val="tx1"/>
                </a:solidFill>
                <a:latin typeface="Arial" charset="0"/>
              </a:defRPr>
            </a:lvl8pPr>
            <a:lvl9pPr marL="3816248" indent="-224485" defTabSz="915089" eaLnBrk="0" fontAlgn="base" hangingPunct="0">
              <a:spcBef>
                <a:spcPct val="0"/>
              </a:spcBef>
              <a:spcAft>
                <a:spcPct val="0"/>
              </a:spcAft>
              <a:defRPr>
                <a:solidFill>
                  <a:schemeClr val="tx1"/>
                </a:solidFill>
                <a:latin typeface="Arial" charset="0"/>
              </a:defRPr>
            </a:lvl9pPr>
          </a:lstStyle>
          <a:p>
            <a:pPr eaLnBrk="1" hangingPunct="1"/>
            <a:fld id="{BD688D79-8BF5-4604-BB1E-BADDE5DFCE90}" type="slidenum">
              <a:rPr lang="en-US"/>
              <a:pPr eaLnBrk="1" hangingPunct="1"/>
              <a:t>1</a:t>
            </a:fld>
            <a:endParaRPr lang="en-US"/>
          </a:p>
        </p:txBody>
      </p:sp>
      <p:sp>
        <p:nvSpPr>
          <p:cNvPr id="67587" name="Rectangle 2"/>
          <p:cNvSpPr>
            <a:spLocks noGrp="1" noRot="1" noChangeAspect="1" noChangeArrowheads="1" noTextEdit="1"/>
          </p:cNvSpPr>
          <p:nvPr>
            <p:ph type="sldImg"/>
          </p:nvPr>
        </p:nvSpPr>
        <p:spPr>
          <a:xfrm>
            <a:off x="1147763" y="688975"/>
            <a:ext cx="4565650" cy="3425825"/>
          </a:xfrm>
          <a:ln/>
        </p:spPr>
      </p:sp>
      <p:sp>
        <p:nvSpPr>
          <p:cNvPr id="67588" name="Rectangle 3"/>
          <p:cNvSpPr>
            <a:spLocks noGrp="1" noChangeArrowheads="1"/>
          </p:cNvSpPr>
          <p:nvPr>
            <p:ph type="body" idx="1"/>
          </p:nvPr>
        </p:nvSpPr>
        <p:spPr>
          <a:xfrm>
            <a:off x="915541" y="4343869"/>
            <a:ext cx="5026920" cy="4111050"/>
          </a:xfrm>
          <a:noFill/>
        </p:spPr>
        <p:txBody>
          <a:bodyPr lIns="89850" tIns="44922" rIns="89850" bIns="44922"/>
          <a:lstStyle/>
          <a:p>
            <a:pPr eaLnBrk="1" hangingPunct="1"/>
            <a:endParaRPr lang="en-US"/>
          </a:p>
        </p:txBody>
      </p:sp>
    </p:spTree>
    <p:extLst>
      <p:ext uri="{BB962C8B-B14F-4D97-AF65-F5344CB8AC3E}">
        <p14:creationId xmlns:p14="http://schemas.microsoft.com/office/powerpoint/2010/main" val="3240609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3"/>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a:solidFill>
                  <a:srgbClr val="FFFFFF"/>
                </a:solidFill>
              </a:defRPr>
            </a:lvl1pPr>
          </a:lstStyle>
          <a:p>
            <a:pPr>
              <a:defRPr/>
            </a:pPr>
            <a:fld id="{2B0506C1-DCF7-4CAF-99A2-6D473BA34DCE}" type="datetimeFigureOut">
              <a:rPr lang="en-US"/>
              <a:pPr>
                <a:defRPr/>
              </a:pPr>
              <a:t>4/17/23</a:t>
            </a:fld>
            <a:endParaRPr lang="en-IN"/>
          </a:p>
        </p:txBody>
      </p:sp>
      <p:sp>
        <p:nvSpPr>
          <p:cNvPr id="10" name="Footer Placeholder 16"/>
          <p:cNvSpPr>
            <a:spLocks noGrp="1"/>
          </p:cNvSpPr>
          <p:nvPr>
            <p:ph type="ftr" sz="quarter" idx="11"/>
          </p:nvPr>
        </p:nvSpPr>
        <p:spPr>
          <a:xfrm>
            <a:off x="2085975" y="236538"/>
            <a:ext cx="5867400" cy="365125"/>
          </a:xfrm>
        </p:spPr>
        <p:txBody>
          <a:bodyPr/>
          <a:lstStyle>
            <a:lvl1pPr algn="r">
              <a:defRPr>
                <a:solidFill>
                  <a:schemeClr val="tx2"/>
                </a:solidFill>
              </a:defRPr>
            </a:lvl1pPr>
          </a:lstStyle>
          <a:p>
            <a:pPr>
              <a:defRPr/>
            </a:pPr>
            <a:endParaRPr lang="en-IN"/>
          </a:p>
        </p:txBody>
      </p:sp>
      <p:sp>
        <p:nvSpPr>
          <p:cNvPr id="11"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pPr>
              <a:defRPr/>
            </a:pPr>
            <a:fld id="{2975AB3B-9A09-4225-9B8A-60A3F336FD4E}" type="slidenum">
              <a:rPr lang="en-IN"/>
              <a:pPr>
                <a:defRPr/>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007B2B71-4B27-4354-B344-8610DE0E8754}" type="datetimeFigureOut">
              <a:rPr lang="en-US"/>
              <a:pPr>
                <a:defRPr/>
              </a:pPr>
              <a:t>4/17/23</a:t>
            </a:fld>
            <a:endParaRPr lang="en-IN"/>
          </a:p>
        </p:txBody>
      </p:sp>
      <p:sp>
        <p:nvSpPr>
          <p:cNvPr id="5" name="Footer Placeholder 2"/>
          <p:cNvSpPr>
            <a:spLocks noGrp="1"/>
          </p:cNvSpPr>
          <p:nvPr>
            <p:ph type="ftr" sz="quarter" idx="11"/>
          </p:nvPr>
        </p:nvSpPr>
        <p:spPr/>
        <p:txBody>
          <a:bodyPr/>
          <a:lstStyle>
            <a:lvl1pPr>
              <a:defRPr/>
            </a:lvl1pPr>
          </a:lstStyle>
          <a:p>
            <a:pPr>
              <a:defRPr/>
            </a:pPr>
            <a:endParaRPr lang="en-IN"/>
          </a:p>
        </p:txBody>
      </p:sp>
      <p:sp>
        <p:nvSpPr>
          <p:cNvPr id="6" name="Slide Number Placeholder 22"/>
          <p:cNvSpPr>
            <a:spLocks noGrp="1"/>
          </p:cNvSpPr>
          <p:nvPr>
            <p:ph type="sldNum" sz="quarter" idx="12"/>
          </p:nvPr>
        </p:nvSpPr>
        <p:spPr/>
        <p:txBody>
          <a:bodyPr/>
          <a:lstStyle>
            <a:lvl1pPr>
              <a:defRPr/>
            </a:lvl1pPr>
          </a:lstStyle>
          <a:p>
            <a:pPr>
              <a:defRPr/>
            </a:pPr>
            <a:fld id="{04B12F85-3861-4DE9-92BB-88E9E6A5336C}" type="slidenum">
              <a:rPr lang="en-IN"/>
              <a:pPr>
                <a:defRPr/>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Vertical Title 1"/>
          <p:cNvSpPr>
            <a:spLocks noGrp="1"/>
          </p:cNvSpPr>
          <p:nvPr>
            <p:ph type="title" orient="vert"/>
          </p:nvPr>
        </p:nvSpPr>
        <p:spPr>
          <a:xfrm>
            <a:off x="6553200" y="609600"/>
            <a:ext cx="20574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6553200" y="6248400"/>
            <a:ext cx="2209800" cy="365125"/>
          </a:xfrm>
        </p:spPr>
        <p:txBody>
          <a:bodyPr/>
          <a:lstStyle>
            <a:lvl1pPr>
              <a:defRPr/>
            </a:lvl1pPr>
          </a:lstStyle>
          <a:p>
            <a:pPr>
              <a:defRPr/>
            </a:pPr>
            <a:fld id="{8FCB42B0-43ED-49BE-93D9-C13270A615B2}" type="datetimeFigureOut">
              <a:rPr lang="en-US"/>
              <a:pPr>
                <a:defRPr/>
              </a:pPr>
              <a:t>4/17/23</a:t>
            </a:fld>
            <a:endParaRPr lang="en-IN"/>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endParaRPr lang="en-IN"/>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pPr>
              <a:defRPr/>
            </a:pPr>
            <a:fld id="{8491C853-950C-4338-B064-E02E3803A6DF}" type="slidenum">
              <a:rPr lang="en-IN"/>
              <a:pPr>
                <a:defRPr/>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a:t>Click to edit Master title style</a:t>
            </a:r>
          </a:p>
        </p:txBody>
      </p:sp>
      <p:sp>
        <p:nvSpPr>
          <p:cNvPr id="8" name="Content Placeholder 7"/>
          <p:cNvSpPr>
            <a:spLocks noGrp="1"/>
          </p:cNvSpPr>
          <p:nvPr>
            <p:ph sz="quarter" idx="1"/>
          </p:nvPr>
        </p:nvSpPr>
        <p:spPr>
          <a:xfrm>
            <a:off x="612648" y="1600200"/>
            <a:ext cx="81534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D0EDDB16-8069-4029-801C-0AF4C10D1A34}" type="datetimeFigureOut">
              <a:rPr lang="en-US"/>
              <a:pPr>
                <a:defRPr/>
              </a:pPr>
              <a:t>4/17/23</a:t>
            </a:fld>
            <a:endParaRPr lang="en-IN"/>
          </a:p>
        </p:txBody>
      </p:sp>
      <p:sp>
        <p:nvSpPr>
          <p:cNvPr id="5" name="Footer Placeholder 2"/>
          <p:cNvSpPr>
            <a:spLocks noGrp="1"/>
          </p:cNvSpPr>
          <p:nvPr>
            <p:ph type="ftr" sz="quarter" idx="11"/>
          </p:nvPr>
        </p:nvSpPr>
        <p:spPr/>
        <p:txBody>
          <a:bodyPr/>
          <a:lstStyle>
            <a:lvl1pPr>
              <a:defRPr/>
            </a:lvl1pPr>
          </a:lstStyle>
          <a:p>
            <a:pPr>
              <a:defRPr/>
            </a:pPr>
            <a:endParaRPr lang="en-IN"/>
          </a:p>
        </p:txBody>
      </p:sp>
      <p:sp>
        <p:nvSpPr>
          <p:cNvPr id="6" name="Slide Number Placeholder 22"/>
          <p:cNvSpPr>
            <a:spLocks noGrp="1"/>
          </p:cNvSpPr>
          <p:nvPr>
            <p:ph type="sldNum" sz="quarter" idx="12"/>
          </p:nvPr>
        </p:nvSpPr>
        <p:spPr/>
        <p:txBody>
          <a:bodyPr/>
          <a:lstStyle>
            <a:lvl1pPr>
              <a:defRPr/>
            </a:lvl1pPr>
          </a:lstStyle>
          <a:p>
            <a:pPr>
              <a:defRPr/>
            </a:pPr>
            <a:fld id="{DD587D03-E5A3-4153-8D58-DE09E9E8BDE2}" type="slidenum">
              <a:rPr lang="en-IN"/>
              <a:pPr>
                <a:defRPr/>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a:t>Click to edit Master title style</a:t>
            </a:r>
          </a:p>
        </p:txBody>
      </p:sp>
      <p:sp>
        <p:nvSpPr>
          <p:cNvPr id="7" name="Date Placeholder 11"/>
          <p:cNvSpPr>
            <a:spLocks noGrp="1"/>
          </p:cNvSpPr>
          <p:nvPr>
            <p:ph type="dt" sz="half" idx="10"/>
          </p:nvPr>
        </p:nvSpPr>
        <p:spPr/>
        <p:txBody>
          <a:bodyPr/>
          <a:lstStyle>
            <a:lvl1pPr>
              <a:defRPr/>
            </a:lvl1pPr>
          </a:lstStyle>
          <a:p>
            <a:pPr>
              <a:defRPr/>
            </a:pPr>
            <a:fld id="{6196D8E0-74B5-41A2-AC8C-AF7F05D14071}" type="datetimeFigureOut">
              <a:rPr lang="en-US"/>
              <a:pPr>
                <a:defRPr/>
              </a:pPr>
              <a:t>4/17/23</a:t>
            </a:fld>
            <a:endParaRPr lang="en-IN"/>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a:lvl1pPr>
          </a:lstStyle>
          <a:p>
            <a:pPr>
              <a:defRPr/>
            </a:pPr>
            <a:fld id="{8D1CFB9A-6A85-4301-B83E-4413842F4A02}" type="slidenum">
              <a:rPr lang="en-IN"/>
              <a:pPr>
                <a:defRPr/>
              </a:pPr>
              <a:t>‹#›</a:t>
            </a:fld>
            <a:endParaRPr lang="en-IN"/>
          </a:p>
        </p:txBody>
      </p:sp>
      <p:sp>
        <p:nvSpPr>
          <p:cNvPr id="9" name="Footer Placeholder 13"/>
          <p:cNvSpPr>
            <a:spLocks noGrp="1"/>
          </p:cNvSpPr>
          <p:nvPr>
            <p:ph type="ftr" sz="quarter" idx="12"/>
          </p:nvPr>
        </p:nvSpPr>
        <p:spPr/>
        <p:txBody>
          <a:bodyPr/>
          <a:lstStyle>
            <a:lvl1pPr>
              <a:defRPr/>
            </a:lvl1pPr>
          </a:lstStyle>
          <a:p>
            <a:pPr>
              <a:defRPr/>
            </a:pPr>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844901"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7"/>
          <p:cNvSpPr>
            <a:spLocks noGrp="1"/>
          </p:cNvSpPr>
          <p:nvPr>
            <p:ph type="dt" sz="half" idx="10"/>
          </p:nvPr>
        </p:nvSpPr>
        <p:spPr/>
        <p:txBody>
          <a:bodyPr rtlCol="0"/>
          <a:lstStyle>
            <a:lvl1pPr>
              <a:defRPr/>
            </a:lvl1pPr>
          </a:lstStyle>
          <a:p>
            <a:pPr>
              <a:defRPr/>
            </a:pPr>
            <a:fld id="{F723498A-A53D-44CF-B42D-9AFAA7DE4BE5}" type="datetimeFigureOut">
              <a:rPr lang="en-US"/>
              <a:pPr>
                <a:defRPr/>
              </a:pPr>
              <a:t>4/17/23</a:t>
            </a:fld>
            <a:endParaRPr lang="en-IN"/>
          </a:p>
        </p:txBody>
      </p:sp>
      <p:sp>
        <p:nvSpPr>
          <p:cNvPr id="6" name="Slide Number Placeholder 9"/>
          <p:cNvSpPr>
            <a:spLocks noGrp="1"/>
          </p:cNvSpPr>
          <p:nvPr>
            <p:ph type="sldNum" sz="quarter" idx="11"/>
          </p:nvPr>
        </p:nvSpPr>
        <p:spPr/>
        <p:txBody>
          <a:bodyPr/>
          <a:lstStyle>
            <a:lvl1pPr>
              <a:defRPr/>
            </a:lvl1pPr>
          </a:lstStyle>
          <a:p>
            <a:pPr>
              <a:defRPr/>
            </a:pPr>
            <a:fld id="{E63B9322-4BDA-4527-9803-7B4FADF21B0B}" type="slidenum">
              <a:rPr lang="en-IN"/>
              <a:pPr>
                <a:defRPr/>
              </a:pPr>
              <a:t>‹#›</a:t>
            </a:fld>
            <a:endParaRPr lang="en-IN"/>
          </a:p>
        </p:txBody>
      </p:sp>
      <p:sp>
        <p:nvSpPr>
          <p:cNvPr id="7" name="Footer Placeholder 11"/>
          <p:cNvSpPr>
            <a:spLocks noGrp="1"/>
          </p:cNvSpPr>
          <p:nvPr>
            <p:ph type="ftr" sz="quarter" idx="12"/>
          </p:nvPr>
        </p:nvSpPr>
        <p:spPr/>
        <p:txBody>
          <a:bodyPr rtlCol="0"/>
          <a:lstStyle>
            <a:lvl1pPr>
              <a:defRPr/>
            </a:lvl1pPr>
          </a:lstStyle>
          <a:p>
            <a:pPr>
              <a:defRPr/>
            </a:pPr>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800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7" name="Date Placeholder 9"/>
          <p:cNvSpPr>
            <a:spLocks noGrp="1"/>
          </p:cNvSpPr>
          <p:nvPr>
            <p:ph type="dt" sz="half" idx="10"/>
          </p:nvPr>
        </p:nvSpPr>
        <p:spPr/>
        <p:txBody>
          <a:bodyPr rtlCol="0"/>
          <a:lstStyle>
            <a:lvl1pPr>
              <a:defRPr/>
            </a:lvl1pPr>
          </a:lstStyle>
          <a:p>
            <a:pPr>
              <a:defRPr/>
            </a:pPr>
            <a:fld id="{C3CB858C-24E1-49B3-B400-62D834C1673B}" type="datetimeFigureOut">
              <a:rPr lang="en-US"/>
              <a:pPr>
                <a:defRPr/>
              </a:pPr>
              <a:t>4/17/23</a:t>
            </a:fld>
            <a:endParaRPr lang="en-IN"/>
          </a:p>
        </p:txBody>
      </p:sp>
      <p:sp>
        <p:nvSpPr>
          <p:cNvPr id="8" name="Slide Number Placeholder 11"/>
          <p:cNvSpPr>
            <a:spLocks noGrp="1"/>
          </p:cNvSpPr>
          <p:nvPr>
            <p:ph type="sldNum" sz="quarter" idx="11"/>
          </p:nvPr>
        </p:nvSpPr>
        <p:spPr/>
        <p:txBody>
          <a:bodyPr/>
          <a:lstStyle>
            <a:lvl1pPr>
              <a:defRPr/>
            </a:lvl1pPr>
          </a:lstStyle>
          <a:p>
            <a:pPr>
              <a:defRPr/>
            </a:pPr>
            <a:fld id="{9D93FD7C-6CC2-45B6-A6B7-0F581008A73A}" type="slidenum">
              <a:rPr lang="en-IN"/>
              <a:pPr>
                <a:defRPr/>
              </a:pPr>
              <a:t>‹#›</a:t>
            </a:fld>
            <a:endParaRPr lang="en-IN"/>
          </a:p>
        </p:txBody>
      </p:sp>
      <p:sp>
        <p:nvSpPr>
          <p:cNvPr id="9" name="Footer Placeholder 13"/>
          <p:cNvSpPr>
            <a:spLocks noGrp="1"/>
          </p:cNvSpPr>
          <p:nvPr>
            <p:ph type="ftr" sz="quarter" idx="12"/>
          </p:nvPr>
        </p:nvSpPr>
        <p:spPr/>
        <p:txBody>
          <a:bodyPr rtlCol="0"/>
          <a:lstStyle>
            <a:lvl1pPr>
              <a:defRPr/>
            </a:lvl1pPr>
          </a:lstStyle>
          <a:p>
            <a:pPr>
              <a:defRPr/>
            </a:pPr>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p:cNvSpPr>
            <a:spLocks noGrp="1"/>
          </p:cNvSpPr>
          <p:nvPr>
            <p:ph type="dt" sz="half" idx="10"/>
          </p:nvPr>
        </p:nvSpPr>
        <p:spPr/>
        <p:txBody>
          <a:bodyPr/>
          <a:lstStyle>
            <a:lvl1pPr>
              <a:defRPr/>
            </a:lvl1pPr>
          </a:lstStyle>
          <a:p>
            <a:pPr>
              <a:defRPr/>
            </a:pPr>
            <a:fld id="{D629A232-CD2A-404E-847E-422DE401B09B}" type="datetimeFigureOut">
              <a:rPr lang="en-US"/>
              <a:pPr>
                <a:defRPr/>
              </a:pPr>
              <a:t>4/17/23</a:t>
            </a:fld>
            <a:endParaRPr lang="en-IN"/>
          </a:p>
        </p:txBody>
      </p:sp>
      <p:sp>
        <p:nvSpPr>
          <p:cNvPr id="4" name="Footer Placeholder 2"/>
          <p:cNvSpPr>
            <a:spLocks noGrp="1"/>
          </p:cNvSpPr>
          <p:nvPr>
            <p:ph type="ftr" sz="quarter" idx="11"/>
          </p:nvPr>
        </p:nvSpPr>
        <p:spPr/>
        <p:txBody>
          <a:bodyPr/>
          <a:lstStyle>
            <a:lvl1pPr>
              <a:defRPr/>
            </a:lvl1pPr>
          </a:lstStyle>
          <a:p>
            <a:pPr>
              <a:defRPr/>
            </a:pPr>
            <a:endParaRPr lang="en-IN"/>
          </a:p>
        </p:txBody>
      </p:sp>
      <p:sp>
        <p:nvSpPr>
          <p:cNvPr id="5" name="Slide Number Placeholder 22"/>
          <p:cNvSpPr>
            <a:spLocks noGrp="1"/>
          </p:cNvSpPr>
          <p:nvPr>
            <p:ph type="sldNum" sz="quarter" idx="12"/>
          </p:nvPr>
        </p:nvSpPr>
        <p:spPr/>
        <p:txBody>
          <a:bodyPr/>
          <a:lstStyle>
            <a:lvl1pPr>
              <a:defRPr/>
            </a:lvl1pPr>
          </a:lstStyle>
          <a:p>
            <a:pPr>
              <a:defRPr/>
            </a:pPr>
            <a:fld id="{A3326358-9D51-48D7-BEA1-FB59EA1A7AB9}" type="slidenum">
              <a:rPr lang="en-IN"/>
              <a:pPr>
                <a:defRPr/>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B1E8029E-DE87-496E-AC3B-459A242DFF66}" type="datetimeFigureOut">
              <a:rPr lang="en-US"/>
              <a:pPr>
                <a:defRPr/>
              </a:pPr>
              <a:t>4/17/23</a:t>
            </a:fld>
            <a:endParaRPr lang="en-IN"/>
          </a:p>
        </p:txBody>
      </p:sp>
      <p:sp>
        <p:nvSpPr>
          <p:cNvPr id="3" name="Footer Placeholder 2"/>
          <p:cNvSpPr>
            <a:spLocks noGrp="1"/>
          </p:cNvSpPr>
          <p:nvPr>
            <p:ph type="ftr" sz="quarter" idx="11"/>
          </p:nvPr>
        </p:nvSpPr>
        <p:spPr/>
        <p:txBody>
          <a:bodyPr/>
          <a:lstStyle>
            <a:lvl1pPr>
              <a:defRPr/>
            </a:lvl1pPr>
          </a:lstStyle>
          <a:p>
            <a:pPr>
              <a:defRPr/>
            </a:pPr>
            <a:endParaRPr lang="en-IN"/>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pPr>
              <a:defRPr/>
            </a:pPr>
            <a:fld id="{995183D8-4440-4788-A457-FBA41DB9C392}" type="slidenum">
              <a:rPr lang="en-IN"/>
              <a:pPr>
                <a:defRPr/>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a:t>Click to edit Master title style</a:t>
            </a: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fld id="{6A677AFB-5A27-4E93-ADCA-83020DDF5FC9}" type="datetimeFigureOut">
              <a:rPr lang="en-US"/>
              <a:pPr>
                <a:defRPr/>
              </a:pPr>
              <a:t>4/17/23</a:t>
            </a:fld>
            <a:endParaRPr lang="en-IN"/>
          </a:p>
        </p:txBody>
      </p:sp>
      <p:sp>
        <p:nvSpPr>
          <p:cNvPr id="6" name="Footer Placeholder 2"/>
          <p:cNvSpPr>
            <a:spLocks noGrp="1"/>
          </p:cNvSpPr>
          <p:nvPr>
            <p:ph type="ftr" sz="quarter" idx="11"/>
          </p:nvPr>
        </p:nvSpPr>
        <p:spPr/>
        <p:txBody>
          <a:bodyPr/>
          <a:lstStyle>
            <a:lvl1pPr>
              <a:defRPr/>
            </a:lvl1pPr>
          </a:lstStyle>
          <a:p>
            <a:pPr>
              <a:defRPr/>
            </a:pPr>
            <a:endParaRPr lang="en-IN"/>
          </a:p>
        </p:txBody>
      </p:sp>
      <p:sp>
        <p:nvSpPr>
          <p:cNvPr id="7" name="Slide Number Placeholder 22"/>
          <p:cNvSpPr>
            <a:spLocks noGrp="1"/>
          </p:cNvSpPr>
          <p:nvPr>
            <p:ph type="sldNum" sz="quarter" idx="12"/>
          </p:nvPr>
        </p:nvSpPr>
        <p:spPr/>
        <p:txBody>
          <a:bodyPr/>
          <a:lstStyle>
            <a:lvl1pPr>
              <a:defRPr/>
            </a:lvl1pPr>
          </a:lstStyle>
          <a:p>
            <a:pPr>
              <a:defRPr/>
            </a:pPr>
            <a:fld id="{D54A1926-CD85-4C58-8DBE-CC4056473051}" type="slidenum">
              <a:rPr lang="en-IN"/>
              <a:pPr>
                <a:defRPr/>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5" name="Rectangle 4"/>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a:t>Click to edit Master title style</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pPr>
              <a:defRPr/>
            </a:pPr>
            <a:fld id="{1137F14C-2B2C-41C3-A7D9-F5F54FEEE204}" type="datetimeFigureOut">
              <a:rPr lang="en-US"/>
              <a:pPr>
                <a:defRPr/>
              </a:pPr>
              <a:t>4/17/23</a:t>
            </a:fld>
            <a:endParaRPr lang="en-IN"/>
          </a:p>
        </p:txBody>
      </p:sp>
      <p:sp>
        <p:nvSpPr>
          <p:cNvPr id="10" name="Slide Number Placeholder 12"/>
          <p:cNvSpPr>
            <a:spLocks noGrp="1"/>
          </p:cNvSpPr>
          <p:nvPr>
            <p:ph type="sldNum" sz="quarter" idx="11"/>
          </p:nvPr>
        </p:nvSpPr>
        <p:spPr>
          <a:xfrm>
            <a:off x="0" y="4667250"/>
            <a:ext cx="1447800" cy="663575"/>
          </a:xfrm>
        </p:spPr>
        <p:txBody>
          <a:bodyPr/>
          <a:lstStyle>
            <a:lvl1pPr>
              <a:defRPr sz="2800"/>
            </a:lvl1pPr>
          </a:lstStyle>
          <a:p>
            <a:pPr>
              <a:defRPr/>
            </a:pPr>
            <a:fld id="{9F7DDBC2-ED20-4141-97F6-EA09A3EC1797}" type="slidenum">
              <a:rPr lang="en-IN"/>
              <a:pPr>
                <a:defRPr/>
              </a:pPr>
              <a:t>‹#›</a:t>
            </a:fld>
            <a:endParaRPr lang="en-IN"/>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pPr>
              <a:defRPr/>
            </a:pPr>
            <a:endParaRPr lang="en-IN"/>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fontAlgn="auto" latinLnBrk="0" hangingPunct="1">
              <a:spcBef>
                <a:spcPts val="0"/>
              </a:spcBef>
              <a:spcAft>
                <a:spcPts val="0"/>
              </a:spcAft>
              <a:defRPr kumimoji="0" sz="1400">
                <a:solidFill>
                  <a:schemeClr val="tx2"/>
                </a:solidFill>
                <a:latin typeface="+mn-lt"/>
                <a:cs typeface="+mn-cs"/>
              </a:defRPr>
            </a:lvl1pPr>
          </a:lstStyle>
          <a:p>
            <a:pPr>
              <a:defRPr/>
            </a:pPr>
            <a:fld id="{9C54E21F-DC29-49F6-8423-F3F82A6DC14B}" type="datetimeFigureOut">
              <a:rPr lang="en-US"/>
              <a:pPr>
                <a:defRPr/>
              </a:pPr>
              <a:t>4/17/23</a:t>
            </a:fld>
            <a:endParaRPr lang="en-IN"/>
          </a:p>
        </p:txBody>
      </p:sp>
      <p:sp>
        <p:nvSpPr>
          <p:cNvPr id="3" name="Footer Placeholder 2"/>
          <p:cNvSpPr>
            <a:spLocks noGrp="1"/>
          </p:cNvSpPr>
          <p:nvPr>
            <p:ph type="ftr" sz="quarter" idx="3"/>
          </p:nvPr>
        </p:nvSpPr>
        <p:spPr>
          <a:xfrm>
            <a:off x="609600" y="6248400"/>
            <a:ext cx="5421313" cy="365125"/>
          </a:xfrm>
          <a:prstGeom prst="rect">
            <a:avLst/>
          </a:prstGeom>
        </p:spPr>
        <p:txBody>
          <a:bodyPr vert="horz" anchor="ctr"/>
          <a:lstStyle>
            <a:lvl1pPr algn="r" eaLnBrk="1" fontAlgn="auto" latinLnBrk="0" hangingPunct="1">
              <a:spcBef>
                <a:spcPts val="0"/>
              </a:spcBef>
              <a:spcAft>
                <a:spcPts val="0"/>
              </a:spcAft>
              <a:defRPr kumimoji="0" sz="1400">
                <a:solidFill>
                  <a:schemeClr val="tx2"/>
                </a:solidFill>
                <a:latin typeface="+mn-lt"/>
                <a:cs typeface="+mn-cs"/>
              </a:defRPr>
            </a:lvl1pPr>
          </a:lstStyle>
          <a:p>
            <a:pPr>
              <a:defRPr/>
            </a:pPr>
            <a:endParaRPr lang="en-IN"/>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wrap="square" lIns="91440" tIns="45720" rIns="91440" bIns="45720" numCol="1" anchor="ctr" anchorCtr="0" compatLnSpc="1">
            <a:prstTxWarp prst="textNoShape">
              <a:avLst/>
            </a:prstTxWarp>
            <a:normAutofit/>
          </a:bodyPr>
          <a:lstStyle>
            <a:lvl1pPr algn="ctr" eaLnBrk="1" hangingPunct="1">
              <a:defRPr sz="1400" b="1">
                <a:solidFill>
                  <a:srgbClr val="FFFFFF"/>
                </a:solidFill>
                <a:latin typeface="Tw Cen MT" pitchFamily="34" charset="0"/>
                <a:cs typeface="Arial" charset="0"/>
              </a:defRPr>
            </a:lvl1pPr>
          </a:lstStyle>
          <a:p>
            <a:pPr>
              <a:defRPr/>
            </a:pPr>
            <a:fld id="{67FF6C81-0B47-477D-B30F-4F91E6773E37}" type="slidenum">
              <a:rPr lang="en-IN"/>
              <a:pPr>
                <a:defRPr/>
              </a:pPr>
              <a:t>‹#›</a:t>
            </a:fld>
            <a:endParaRPr lang="en-IN"/>
          </a:p>
        </p:txBody>
      </p:sp>
    </p:spTree>
  </p:cSld>
  <p:clrMap bg1="lt1" tx1="dk1" bg2="lt2" tx2="dk2" accent1="accent1" accent2="accent2" accent3="accent3" accent4="accent4" accent5="accent5" accent6="accent6" hlink="hlink" folHlink="folHlink"/>
  <p:sldLayoutIdLst>
    <p:sldLayoutId id="2147483875" r:id="rId1"/>
    <p:sldLayoutId id="2147483871" r:id="rId2"/>
    <p:sldLayoutId id="2147483876" r:id="rId3"/>
    <p:sldLayoutId id="2147483877" r:id="rId4"/>
    <p:sldLayoutId id="2147483878" r:id="rId5"/>
    <p:sldLayoutId id="2147483872" r:id="rId6"/>
    <p:sldLayoutId id="2147483879" r:id="rId7"/>
    <p:sldLayoutId id="2147483873" r:id="rId8"/>
    <p:sldLayoutId id="2147483880" r:id="rId9"/>
    <p:sldLayoutId id="2147483874" r:id="rId10"/>
    <p:sldLayoutId id="2147483881" r:id="rId11"/>
  </p:sldLayoutIdLst>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w Cen MT" pitchFamily="34" charset="0"/>
        </a:defRPr>
      </a:lvl2pPr>
      <a:lvl3pPr algn="l" rtl="0" eaLnBrk="0" fontAlgn="base" hangingPunct="0">
        <a:spcBef>
          <a:spcPct val="0"/>
        </a:spcBef>
        <a:spcAft>
          <a:spcPct val="0"/>
        </a:spcAft>
        <a:defRPr sz="4400">
          <a:solidFill>
            <a:schemeClr val="tx2"/>
          </a:solidFill>
          <a:latin typeface="Tw Cen MT" pitchFamily="34" charset="0"/>
        </a:defRPr>
      </a:lvl3pPr>
      <a:lvl4pPr algn="l" rtl="0" eaLnBrk="0" fontAlgn="base" hangingPunct="0">
        <a:spcBef>
          <a:spcPct val="0"/>
        </a:spcBef>
        <a:spcAft>
          <a:spcPct val="0"/>
        </a:spcAft>
        <a:defRPr sz="4400">
          <a:solidFill>
            <a:schemeClr val="tx2"/>
          </a:solidFill>
          <a:latin typeface="Tw Cen MT" pitchFamily="34" charset="0"/>
        </a:defRPr>
      </a:lvl4pPr>
      <a:lvl5pPr algn="l" rtl="0" eaLnBrk="0" fontAlgn="base" hangingPunct="0">
        <a:spcBef>
          <a:spcPct val="0"/>
        </a:spcBef>
        <a:spcAft>
          <a:spcPct val="0"/>
        </a:spcAft>
        <a:defRPr sz="4400">
          <a:solidFill>
            <a:schemeClr val="tx2"/>
          </a:solidFill>
          <a:latin typeface="Tw Cen MT" pitchFamily="34" charset="0"/>
        </a:defRPr>
      </a:lvl5pPr>
      <a:lvl6pPr marL="457200" algn="l" rtl="0" fontAlgn="base">
        <a:spcBef>
          <a:spcPct val="0"/>
        </a:spcBef>
        <a:spcAft>
          <a:spcPct val="0"/>
        </a:spcAft>
        <a:defRPr sz="4400">
          <a:solidFill>
            <a:schemeClr val="tx2"/>
          </a:solidFill>
          <a:latin typeface="Tw Cen MT" pitchFamily="34" charset="0"/>
        </a:defRPr>
      </a:lvl6pPr>
      <a:lvl7pPr marL="914400" algn="l" rtl="0" fontAlgn="base">
        <a:spcBef>
          <a:spcPct val="0"/>
        </a:spcBef>
        <a:spcAft>
          <a:spcPct val="0"/>
        </a:spcAft>
        <a:defRPr sz="4400">
          <a:solidFill>
            <a:schemeClr val="tx2"/>
          </a:solidFill>
          <a:latin typeface="Tw Cen MT" pitchFamily="34" charset="0"/>
        </a:defRPr>
      </a:lvl7pPr>
      <a:lvl8pPr marL="1371600" algn="l" rtl="0" fontAlgn="base">
        <a:spcBef>
          <a:spcPct val="0"/>
        </a:spcBef>
        <a:spcAft>
          <a:spcPct val="0"/>
        </a:spcAft>
        <a:defRPr sz="4400">
          <a:solidFill>
            <a:schemeClr val="tx2"/>
          </a:solidFill>
          <a:latin typeface="Tw Cen MT" pitchFamily="34" charset="0"/>
        </a:defRPr>
      </a:lvl8pPr>
      <a:lvl9pPr marL="1828800" algn="l" rtl="0" fontAlgn="base">
        <a:spcBef>
          <a:spcPct val="0"/>
        </a:spcBef>
        <a:spcAft>
          <a:spcPct val="0"/>
        </a:spcAft>
        <a:defRPr sz="4400">
          <a:solidFill>
            <a:schemeClr val="tx2"/>
          </a:solidFill>
          <a:latin typeface="Tw Cen MT" pitchFamily="34" charset="0"/>
        </a:defRPr>
      </a:lvl9pPr>
    </p:titleStyle>
    <p:bodyStyle>
      <a:lvl1pPr marL="319088" indent="-319088" algn="l" rtl="0"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52736" y="5549204"/>
            <a:ext cx="5262786" cy="954107"/>
          </a:xfrm>
          <a:prstGeom prst="rect">
            <a:avLst/>
          </a:prstGeom>
        </p:spPr>
        <p:txBody>
          <a:bodyPr wrap="none">
            <a:spAutoFit/>
          </a:bodyPr>
          <a:lstStyle/>
          <a:p>
            <a:pPr algn="ctr"/>
            <a:r>
              <a:rPr lang="en-US" sz="3200" b="1" dirty="0">
                <a:solidFill>
                  <a:srgbClr val="0070C0"/>
                </a:solidFill>
              </a:rPr>
              <a:t>Dr. Robin Singh Bhadoria</a:t>
            </a:r>
            <a:endParaRPr lang="en-IN" sz="3200" b="1" dirty="0">
              <a:solidFill>
                <a:srgbClr val="0070C0"/>
              </a:solidFill>
            </a:endParaRPr>
          </a:p>
          <a:p>
            <a:pPr algn="ctr"/>
            <a:r>
              <a:rPr lang="en-IN" sz="2400" b="1">
                <a:solidFill>
                  <a:srgbClr val="C00000"/>
                </a:solidFill>
              </a:rPr>
              <a:t>Associate </a:t>
            </a:r>
            <a:r>
              <a:rPr lang="en-IN" sz="2400" b="1" dirty="0">
                <a:solidFill>
                  <a:srgbClr val="C00000"/>
                </a:solidFill>
              </a:rPr>
              <a:t>Professor, Dept. of CEA</a:t>
            </a:r>
            <a:endParaRPr lang="en-US" sz="3200" b="1" dirty="0">
              <a:solidFill>
                <a:srgbClr val="C00000"/>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3047" y="445163"/>
            <a:ext cx="3116263" cy="1957436"/>
          </a:xfrm>
          <a:prstGeom prst="rect">
            <a:avLst/>
          </a:prstGeom>
        </p:spPr>
      </p:pic>
      <p:pic>
        <p:nvPicPr>
          <p:cNvPr id="1030" name="Picture 6" descr="Apache Pig - Wikipedia">
            <a:extLst>
              <a:ext uri="{FF2B5EF4-FFF2-40B4-BE49-F238E27FC236}">
                <a16:creationId xmlns:a16="http://schemas.microsoft.com/office/drawing/2014/main" id="{86E2B726-EA1A-E149-B145-3899CF0118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2400992"/>
            <a:ext cx="5835135" cy="2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7656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2F738-D9AF-A240-992B-B7A441986897}"/>
              </a:ext>
            </a:extLst>
          </p:cNvPr>
          <p:cNvSpPr>
            <a:spLocks noGrp="1"/>
          </p:cNvSpPr>
          <p:nvPr>
            <p:ph type="title"/>
          </p:nvPr>
        </p:nvSpPr>
        <p:spPr/>
        <p:txBody>
          <a:bodyPr/>
          <a:lstStyle/>
          <a:p>
            <a:r>
              <a:rPr lang="en-US" dirty="0"/>
              <a:t>Pig Architecture</a:t>
            </a:r>
          </a:p>
        </p:txBody>
      </p:sp>
      <p:pic>
        <p:nvPicPr>
          <p:cNvPr id="2050" name="Picture 2" descr="Apache Pig Architecture - Tutorial And Example">
            <a:extLst>
              <a:ext uri="{FF2B5EF4-FFF2-40B4-BE49-F238E27FC236}">
                <a16:creationId xmlns:a16="http://schemas.microsoft.com/office/drawing/2014/main" id="{BAC3EAA0-A924-5F49-9276-DB9C2C2B12AC}"/>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2286000" y="1247775"/>
            <a:ext cx="4343400" cy="5610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9593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50A8B-9926-7642-A6FD-493229F5C9BB}"/>
              </a:ext>
            </a:extLst>
          </p:cNvPr>
          <p:cNvSpPr>
            <a:spLocks noGrp="1"/>
          </p:cNvSpPr>
          <p:nvPr>
            <p:ph type="title"/>
          </p:nvPr>
        </p:nvSpPr>
        <p:spPr/>
        <p:txBody>
          <a:bodyPr/>
          <a:lstStyle/>
          <a:p>
            <a:r>
              <a:rPr lang="en-US" dirty="0"/>
              <a:t>Component of Pig Architecture</a:t>
            </a:r>
          </a:p>
        </p:txBody>
      </p:sp>
      <p:sp>
        <p:nvSpPr>
          <p:cNvPr id="3" name="Content Placeholder 2">
            <a:extLst>
              <a:ext uri="{FF2B5EF4-FFF2-40B4-BE49-F238E27FC236}">
                <a16:creationId xmlns:a16="http://schemas.microsoft.com/office/drawing/2014/main" id="{7D9A3984-6641-0346-BDFC-C551A3ADE22A}"/>
              </a:ext>
            </a:extLst>
          </p:cNvPr>
          <p:cNvSpPr>
            <a:spLocks noGrp="1"/>
          </p:cNvSpPr>
          <p:nvPr>
            <p:ph sz="quarter" idx="1"/>
          </p:nvPr>
        </p:nvSpPr>
        <p:spPr>
          <a:xfrm>
            <a:off x="304800" y="1600200"/>
            <a:ext cx="8461248" cy="4495800"/>
          </a:xfrm>
        </p:spPr>
        <p:txBody>
          <a:bodyPr/>
          <a:lstStyle/>
          <a:p>
            <a:pPr algn="just"/>
            <a:r>
              <a:rPr lang="en-IN" sz="2400" b="1" dirty="0"/>
              <a:t>Parser-</a:t>
            </a:r>
            <a:r>
              <a:rPr lang="en-IN" sz="2400" dirty="0"/>
              <a:t>Initially the Pig Scripts are handled by the Parser. It checks the syntax of the script, does type checking, and other miscellaneous checks. The output of the parser will be a DAG (directed acyclic graph), which represents the Pig Latin statements and logical operators.</a:t>
            </a:r>
          </a:p>
          <a:p>
            <a:pPr algn="just"/>
            <a:r>
              <a:rPr lang="en-IN" sz="2400" b="1" dirty="0"/>
              <a:t>Optimizer-</a:t>
            </a:r>
            <a:r>
              <a:rPr lang="en-IN" sz="2400" dirty="0"/>
              <a:t>The logical plan (DAG) is passed to the logical optimizer, which carries out the logical optimizations such as projection and pushdown.</a:t>
            </a:r>
          </a:p>
          <a:p>
            <a:pPr algn="just"/>
            <a:r>
              <a:rPr lang="en-IN" sz="2400" b="1" dirty="0"/>
              <a:t>Compiler- </a:t>
            </a:r>
            <a:r>
              <a:rPr lang="en-IN" sz="2400" dirty="0"/>
              <a:t>The compiler compiles the optimized logical plan into a series of MapReduce jobs.</a:t>
            </a:r>
          </a:p>
          <a:p>
            <a:pPr algn="just"/>
            <a:r>
              <a:rPr lang="en-IN" sz="2400" b="1" dirty="0"/>
              <a:t>Execution engine-</a:t>
            </a:r>
            <a:r>
              <a:rPr lang="en-IN" sz="2400" dirty="0"/>
              <a:t>Finally the MapReduce jobs are submitted to Hadoop in a sorted order. Finally, these MapReduce jobs are executed on Hadoop producing the desired results.</a:t>
            </a:r>
          </a:p>
          <a:p>
            <a:pPr algn="just"/>
            <a:endParaRPr lang="en-IN" sz="2400" dirty="0"/>
          </a:p>
          <a:p>
            <a:pPr algn="just"/>
            <a:endParaRPr lang="en-US" sz="2400" dirty="0"/>
          </a:p>
        </p:txBody>
      </p:sp>
    </p:spTree>
    <p:extLst>
      <p:ext uri="{BB962C8B-B14F-4D97-AF65-F5344CB8AC3E}">
        <p14:creationId xmlns:p14="http://schemas.microsoft.com/office/powerpoint/2010/main" val="4233392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Pig Latin Data Model</a:t>
            </a:r>
          </a:p>
        </p:txBody>
      </p:sp>
      <p:pic>
        <p:nvPicPr>
          <p:cNvPr id="3074" name="Picture 2" descr="Data Model">
            <a:extLst>
              <a:ext uri="{FF2B5EF4-FFF2-40B4-BE49-F238E27FC236}">
                <a16:creationId xmlns:a16="http://schemas.microsoft.com/office/drawing/2014/main" id="{609AE730-0C5D-E64F-8012-D8EE502EBB81}"/>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143000" y="1828800"/>
            <a:ext cx="6111875" cy="35509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9E9E7-4F68-1147-9462-0770B872A5EC}"/>
              </a:ext>
            </a:extLst>
          </p:cNvPr>
          <p:cNvSpPr>
            <a:spLocks noGrp="1"/>
          </p:cNvSpPr>
          <p:nvPr>
            <p:ph type="title"/>
          </p:nvPr>
        </p:nvSpPr>
        <p:spPr/>
        <p:txBody>
          <a:bodyPr/>
          <a:lstStyle/>
          <a:p>
            <a:r>
              <a:rPr lang="en-IN" b="1" dirty="0"/>
              <a:t>Pig Latin Data Model</a:t>
            </a:r>
            <a:endParaRPr lang="en-US" dirty="0"/>
          </a:p>
        </p:txBody>
      </p:sp>
      <p:sp>
        <p:nvSpPr>
          <p:cNvPr id="3" name="Content Placeholder 2">
            <a:extLst>
              <a:ext uri="{FF2B5EF4-FFF2-40B4-BE49-F238E27FC236}">
                <a16:creationId xmlns:a16="http://schemas.microsoft.com/office/drawing/2014/main" id="{0B4E5AB0-C9A5-B942-8779-18FF50B7A056}"/>
              </a:ext>
            </a:extLst>
          </p:cNvPr>
          <p:cNvSpPr>
            <a:spLocks noGrp="1"/>
          </p:cNvSpPr>
          <p:nvPr>
            <p:ph sz="quarter" idx="1"/>
          </p:nvPr>
        </p:nvSpPr>
        <p:spPr/>
        <p:txBody>
          <a:bodyPr/>
          <a:lstStyle/>
          <a:p>
            <a:r>
              <a:rPr lang="en-IN" b="1" dirty="0"/>
              <a:t>Atom-</a:t>
            </a:r>
            <a:r>
              <a:rPr lang="en-IN" dirty="0"/>
              <a:t>Any single value in Pig Latin, which is stored as </a:t>
            </a:r>
            <a:r>
              <a:rPr lang="en-IN" i="1" dirty="0"/>
              <a:t>String</a:t>
            </a:r>
            <a:r>
              <a:rPr lang="en-IN" dirty="0"/>
              <a:t>.</a:t>
            </a:r>
          </a:p>
          <a:p>
            <a:r>
              <a:rPr lang="en-IN" b="1" dirty="0"/>
              <a:t>Tuple-</a:t>
            </a:r>
            <a:r>
              <a:rPr lang="en-IN" dirty="0"/>
              <a:t>A record that is formed by an ordered set of fields </a:t>
            </a:r>
          </a:p>
          <a:p>
            <a:r>
              <a:rPr lang="en-IN" b="1" dirty="0"/>
              <a:t>Bag-</a:t>
            </a:r>
            <a:r>
              <a:rPr lang="en-IN" dirty="0"/>
              <a:t>A bag is an unordered set of tuples. In other words, a collection of tuples </a:t>
            </a:r>
          </a:p>
          <a:p>
            <a:r>
              <a:rPr lang="en-IN" b="1" dirty="0"/>
              <a:t>Map-</a:t>
            </a:r>
            <a:r>
              <a:rPr lang="en-IN" dirty="0"/>
              <a:t>A map (or data map) is a set of key-value pairs. The </a:t>
            </a:r>
            <a:r>
              <a:rPr lang="en-IN" b="1" dirty="0"/>
              <a:t>key</a:t>
            </a:r>
            <a:r>
              <a:rPr lang="en-IN" dirty="0"/>
              <a:t> needs to be of type </a:t>
            </a:r>
            <a:r>
              <a:rPr lang="en-IN" dirty="0" err="1"/>
              <a:t>chararray</a:t>
            </a:r>
            <a:r>
              <a:rPr lang="en-IN" dirty="0"/>
              <a:t> and should be unique. e.g.− [</a:t>
            </a:r>
            <a:r>
              <a:rPr lang="en-IN" dirty="0" err="1"/>
              <a:t>name#Raja</a:t>
            </a:r>
            <a:r>
              <a:rPr lang="en-IN" dirty="0"/>
              <a:t>, age#30]</a:t>
            </a:r>
          </a:p>
          <a:p>
            <a:r>
              <a:rPr lang="en-IN" b="1" dirty="0"/>
              <a:t>Relation-</a:t>
            </a:r>
            <a:r>
              <a:rPr lang="en-IN" dirty="0"/>
              <a:t>A relation is a bag of tuples.</a:t>
            </a:r>
          </a:p>
          <a:p>
            <a:endParaRPr lang="en-IN" dirty="0"/>
          </a:p>
          <a:p>
            <a:endParaRPr lang="en-IN" dirty="0"/>
          </a:p>
        </p:txBody>
      </p:sp>
    </p:spTree>
    <p:extLst>
      <p:ext uri="{BB962C8B-B14F-4D97-AF65-F5344CB8AC3E}">
        <p14:creationId xmlns:p14="http://schemas.microsoft.com/office/powerpoint/2010/main" val="3294569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3D8225D-A595-6040-9FC1-2EA177385CF2}"/>
              </a:ext>
            </a:extLst>
          </p:cNvPr>
          <p:cNvGraphicFramePr>
            <a:graphicFrameLocks noGrp="1"/>
          </p:cNvGraphicFramePr>
          <p:nvPr>
            <p:ph sz="quarter" idx="1"/>
            <p:extLst>
              <p:ext uri="{D42A27DB-BD31-4B8C-83A1-F6EECF244321}">
                <p14:modId xmlns:p14="http://schemas.microsoft.com/office/powerpoint/2010/main" val="3021561257"/>
              </p:ext>
            </p:extLst>
          </p:nvPr>
        </p:nvGraphicFramePr>
        <p:xfrm>
          <a:off x="685800" y="762000"/>
          <a:ext cx="8153400" cy="5669280"/>
        </p:xfrm>
        <a:graphic>
          <a:graphicData uri="http://schemas.openxmlformats.org/drawingml/2006/table">
            <a:tbl>
              <a:tblPr>
                <a:tableStyleId>{5940675A-B579-460E-94D1-54222C63F5DA}</a:tableStyleId>
              </a:tblPr>
              <a:tblGrid>
                <a:gridCol w="3959225">
                  <a:extLst>
                    <a:ext uri="{9D8B030D-6E8A-4147-A177-3AD203B41FA5}">
                      <a16:colId xmlns:a16="http://schemas.microsoft.com/office/drawing/2014/main" val="1618072114"/>
                    </a:ext>
                  </a:extLst>
                </a:gridCol>
                <a:gridCol w="4194175">
                  <a:extLst>
                    <a:ext uri="{9D8B030D-6E8A-4147-A177-3AD203B41FA5}">
                      <a16:colId xmlns:a16="http://schemas.microsoft.com/office/drawing/2014/main" val="3584288463"/>
                    </a:ext>
                  </a:extLst>
                </a:gridCol>
              </a:tblGrid>
              <a:tr h="0">
                <a:tc>
                  <a:txBody>
                    <a:bodyPr/>
                    <a:lstStyle/>
                    <a:p>
                      <a:r>
                        <a:rPr lang="en-IN" sz="2800" b="1" dirty="0"/>
                        <a:t>Apache Pig</a:t>
                      </a:r>
                    </a:p>
                  </a:txBody>
                  <a:tcPr anchor="ctr">
                    <a:solidFill>
                      <a:srgbClr val="00B0F0"/>
                    </a:solidFill>
                  </a:tcPr>
                </a:tc>
                <a:tc>
                  <a:txBody>
                    <a:bodyPr/>
                    <a:lstStyle/>
                    <a:p>
                      <a:r>
                        <a:rPr lang="en-IN" sz="2800" b="1" dirty="0"/>
                        <a:t>MapReduce</a:t>
                      </a:r>
                    </a:p>
                  </a:txBody>
                  <a:tcPr anchor="ctr">
                    <a:solidFill>
                      <a:srgbClr val="00B0F0"/>
                    </a:solidFill>
                  </a:tcPr>
                </a:tc>
                <a:extLst>
                  <a:ext uri="{0D108BD9-81ED-4DB2-BD59-A6C34878D82A}">
                    <a16:rowId xmlns:a16="http://schemas.microsoft.com/office/drawing/2014/main" val="3846064279"/>
                  </a:ext>
                </a:extLst>
              </a:tr>
              <a:tr h="0">
                <a:tc>
                  <a:txBody>
                    <a:bodyPr/>
                    <a:lstStyle/>
                    <a:p>
                      <a:r>
                        <a:rPr lang="en-IN" sz="2800"/>
                        <a:t>It is a scripting language.</a:t>
                      </a:r>
                    </a:p>
                  </a:txBody>
                  <a:tcPr anchor="ctr"/>
                </a:tc>
                <a:tc>
                  <a:txBody>
                    <a:bodyPr/>
                    <a:lstStyle/>
                    <a:p>
                      <a:r>
                        <a:rPr lang="en-IN" sz="2800"/>
                        <a:t>It is a compiled programming language.</a:t>
                      </a:r>
                    </a:p>
                  </a:txBody>
                  <a:tcPr anchor="ctr"/>
                </a:tc>
                <a:extLst>
                  <a:ext uri="{0D108BD9-81ED-4DB2-BD59-A6C34878D82A}">
                    <a16:rowId xmlns:a16="http://schemas.microsoft.com/office/drawing/2014/main" val="13915775"/>
                  </a:ext>
                </a:extLst>
              </a:tr>
              <a:tr h="0">
                <a:tc>
                  <a:txBody>
                    <a:bodyPr/>
                    <a:lstStyle/>
                    <a:p>
                      <a:r>
                        <a:rPr lang="en-IN" sz="2800" dirty="0"/>
                        <a:t>Abstraction is at higher level.</a:t>
                      </a:r>
                    </a:p>
                  </a:txBody>
                  <a:tcPr anchor="ctr"/>
                </a:tc>
                <a:tc>
                  <a:txBody>
                    <a:bodyPr/>
                    <a:lstStyle/>
                    <a:p>
                      <a:r>
                        <a:rPr lang="en-IN" sz="2800"/>
                        <a:t>Abstraction is at lower level.</a:t>
                      </a:r>
                    </a:p>
                  </a:txBody>
                  <a:tcPr anchor="ctr"/>
                </a:tc>
                <a:extLst>
                  <a:ext uri="{0D108BD9-81ED-4DB2-BD59-A6C34878D82A}">
                    <a16:rowId xmlns:a16="http://schemas.microsoft.com/office/drawing/2014/main" val="18426024"/>
                  </a:ext>
                </a:extLst>
              </a:tr>
              <a:tr h="0">
                <a:tc>
                  <a:txBody>
                    <a:bodyPr/>
                    <a:lstStyle/>
                    <a:p>
                      <a:r>
                        <a:rPr lang="en-IN" sz="2800"/>
                        <a:t>It have less line of code as compared to MapReduce.</a:t>
                      </a:r>
                    </a:p>
                  </a:txBody>
                  <a:tcPr anchor="ctr"/>
                </a:tc>
                <a:tc>
                  <a:txBody>
                    <a:bodyPr/>
                    <a:lstStyle/>
                    <a:p>
                      <a:r>
                        <a:rPr lang="en-IN" sz="2800"/>
                        <a:t>Lines of code is more.</a:t>
                      </a:r>
                    </a:p>
                  </a:txBody>
                  <a:tcPr anchor="ctr"/>
                </a:tc>
                <a:extLst>
                  <a:ext uri="{0D108BD9-81ED-4DB2-BD59-A6C34878D82A}">
                    <a16:rowId xmlns:a16="http://schemas.microsoft.com/office/drawing/2014/main" val="2401322821"/>
                  </a:ext>
                </a:extLst>
              </a:tr>
              <a:tr h="0">
                <a:tc>
                  <a:txBody>
                    <a:bodyPr/>
                    <a:lstStyle/>
                    <a:p>
                      <a:r>
                        <a:rPr lang="en-IN" sz="2800"/>
                        <a:t>Less effort is needed for Apache Pig.</a:t>
                      </a:r>
                    </a:p>
                  </a:txBody>
                  <a:tcPr anchor="ctr"/>
                </a:tc>
                <a:tc>
                  <a:txBody>
                    <a:bodyPr/>
                    <a:lstStyle/>
                    <a:p>
                      <a:r>
                        <a:rPr lang="en-IN" sz="2800"/>
                        <a:t>More development efforts are required for MapReduce.</a:t>
                      </a:r>
                    </a:p>
                  </a:txBody>
                  <a:tcPr anchor="ctr"/>
                </a:tc>
                <a:extLst>
                  <a:ext uri="{0D108BD9-81ED-4DB2-BD59-A6C34878D82A}">
                    <a16:rowId xmlns:a16="http://schemas.microsoft.com/office/drawing/2014/main" val="2630068021"/>
                  </a:ext>
                </a:extLst>
              </a:tr>
              <a:tr h="0">
                <a:tc>
                  <a:txBody>
                    <a:bodyPr/>
                    <a:lstStyle/>
                    <a:p>
                      <a:r>
                        <a:rPr lang="en-IN" sz="2800"/>
                        <a:t>Code efficiency is less as compared to MapReduce.</a:t>
                      </a:r>
                    </a:p>
                  </a:txBody>
                  <a:tcPr anchor="ctr"/>
                </a:tc>
                <a:tc>
                  <a:txBody>
                    <a:bodyPr/>
                    <a:lstStyle/>
                    <a:p>
                      <a:r>
                        <a:rPr lang="en-IN" sz="2800" dirty="0"/>
                        <a:t>As compared to Pig efficiency of code is higher.</a:t>
                      </a:r>
                    </a:p>
                  </a:txBody>
                  <a:tcPr anchor="ctr"/>
                </a:tc>
                <a:extLst>
                  <a:ext uri="{0D108BD9-81ED-4DB2-BD59-A6C34878D82A}">
                    <a16:rowId xmlns:a16="http://schemas.microsoft.com/office/drawing/2014/main" val="3414299872"/>
                  </a:ext>
                </a:extLst>
              </a:tr>
            </a:tbl>
          </a:graphicData>
        </a:graphic>
      </p:graphicFrame>
    </p:spTree>
    <p:extLst>
      <p:ext uri="{BB962C8B-B14F-4D97-AF65-F5344CB8AC3E}">
        <p14:creationId xmlns:p14="http://schemas.microsoft.com/office/powerpoint/2010/main" val="589113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rebuchet MS" panose="020B0603020202020204" pitchFamily="34" charset="0"/>
              </a:rPr>
              <a:t>When to use Pig?</a:t>
            </a:r>
            <a:endParaRPr lang="en-US" dirty="0"/>
          </a:p>
        </p:txBody>
      </p:sp>
      <p:sp>
        <p:nvSpPr>
          <p:cNvPr id="3" name="Content Placeholder 2"/>
          <p:cNvSpPr>
            <a:spLocks noGrp="1"/>
          </p:cNvSpPr>
          <p:nvPr>
            <p:ph sz="quarter" idx="1"/>
          </p:nvPr>
        </p:nvSpPr>
        <p:spPr/>
        <p:txBody>
          <a:bodyPr/>
          <a:lstStyle/>
          <a:p>
            <a:pPr>
              <a:lnSpc>
                <a:spcPct val="107000"/>
              </a:lnSpc>
              <a:spcAft>
                <a:spcPts val="800"/>
              </a:spcAft>
              <a:tabLst>
                <a:tab pos="914400" algn="l"/>
              </a:tabLst>
            </a:pPr>
            <a:r>
              <a:rPr lang="en-US" dirty="0">
                <a:ea typeface="Calibri" panose="020F0502020204030204" pitchFamily="34" charset="0"/>
                <a:cs typeface="Times New Roman" panose="02020603050405020304" pitchFamily="18" charset="0"/>
              </a:rPr>
              <a:t>Pig can be used in the following situations:</a:t>
            </a:r>
          </a:p>
          <a:p>
            <a:pPr marL="663575" lvl="1" indent="-342900" algn="just">
              <a:lnSpc>
                <a:spcPts val="1595"/>
              </a:lnSpc>
              <a:spcBef>
                <a:spcPts val="0"/>
              </a:spcBef>
              <a:spcAft>
                <a:spcPts val="0"/>
              </a:spcAft>
              <a:buFont typeface="+mj-lt"/>
              <a:buAutoNum type="arabicPeriod"/>
            </a:pPr>
            <a:endParaRPr lang="en-US" sz="2800" dirty="0">
              <a:solidFill>
                <a:srgbClr val="333333"/>
              </a:solidFill>
              <a:ea typeface="Times New Roman" panose="02020603050405020304" pitchFamily="18" charset="0"/>
              <a:cs typeface="Times New Roman" panose="02020603050405020304" pitchFamily="18" charset="0"/>
            </a:endParaRPr>
          </a:p>
          <a:p>
            <a:pPr marL="663575" lvl="1" indent="-342900" algn="just">
              <a:lnSpc>
                <a:spcPts val="1595"/>
              </a:lnSpc>
              <a:spcBef>
                <a:spcPts val="0"/>
              </a:spcBef>
              <a:spcAft>
                <a:spcPts val="0"/>
              </a:spcAft>
              <a:buFont typeface="+mj-lt"/>
              <a:buAutoNum type="arabicPeriod"/>
            </a:pPr>
            <a:r>
              <a:rPr lang="en-US" sz="2800" dirty="0">
                <a:solidFill>
                  <a:srgbClr val="333333"/>
                </a:solidFill>
                <a:ea typeface="Times New Roman" panose="02020603050405020304" pitchFamily="18" charset="0"/>
                <a:cs typeface="Times New Roman" panose="02020603050405020304" pitchFamily="18" charset="0"/>
              </a:rPr>
              <a:t>When data loads are time sensitive.</a:t>
            </a:r>
          </a:p>
          <a:p>
            <a:pPr marL="663575" lvl="1" indent="-342900" algn="just">
              <a:lnSpc>
                <a:spcPts val="1595"/>
              </a:lnSpc>
              <a:spcBef>
                <a:spcPts val="0"/>
              </a:spcBef>
              <a:spcAft>
                <a:spcPts val="0"/>
              </a:spcAft>
              <a:buFont typeface="+mj-lt"/>
              <a:buAutoNum type="arabicPeriod"/>
            </a:pPr>
            <a:endParaRPr lang="en-US" sz="2800" dirty="0">
              <a:solidFill>
                <a:srgbClr val="333333"/>
              </a:solidFill>
              <a:ea typeface="Times New Roman" panose="02020603050405020304" pitchFamily="18" charset="0"/>
              <a:cs typeface="Times New Roman" panose="02020603050405020304" pitchFamily="18" charset="0"/>
            </a:endParaRPr>
          </a:p>
          <a:p>
            <a:pPr marL="663575" lvl="1" indent="-342900" algn="just">
              <a:lnSpc>
                <a:spcPts val="1595"/>
              </a:lnSpc>
              <a:spcBef>
                <a:spcPts val="0"/>
              </a:spcBef>
              <a:spcAft>
                <a:spcPts val="0"/>
              </a:spcAft>
              <a:buFont typeface="+mj-lt"/>
              <a:buAutoNum type="arabicPeriod"/>
            </a:pPr>
            <a:endParaRPr lang="en-US" sz="2800" dirty="0">
              <a:ea typeface="Calibri" panose="020F0502020204030204" pitchFamily="34" charset="0"/>
              <a:cs typeface="Times New Roman" panose="02020603050405020304" pitchFamily="18" charset="0"/>
            </a:endParaRPr>
          </a:p>
          <a:p>
            <a:pPr marL="663575" lvl="1" indent="-342900" algn="just">
              <a:lnSpc>
                <a:spcPts val="1595"/>
              </a:lnSpc>
              <a:spcBef>
                <a:spcPts val="0"/>
              </a:spcBef>
              <a:spcAft>
                <a:spcPts val="0"/>
              </a:spcAft>
              <a:buFont typeface="+mj-lt"/>
              <a:buAutoNum type="arabicPeriod"/>
            </a:pPr>
            <a:r>
              <a:rPr lang="en-US" sz="2800" dirty="0">
                <a:solidFill>
                  <a:srgbClr val="333333"/>
                </a:solidFill>
                <a:ea typeface="Times New Roman" panose="02020603050405020304" pitchFamily="18" charset="0"/>
                <a:cs typeface="Times New Roman" panose="02020603050405020304" pitchFamily="18" charset="0"/>
              </a:rPr>
              <a:t>When processing various data sources.</a:t>
            </a:r>
          </a:p>
          <a:p>
            <a:pPr marL="663575" lvl="1" indent="-342900" algn="just">
              <a:lnSpc>
                <a:spcPts val="1595"/>
              </a:lnSpc>
              <a:spcBef>
                <a:spcPts val="0"/>
              </a:spcBef>
              <a:spcAft>
                <a:spcPts val="0"/>
              </a:spcAft>
              <a:buFont typeface="+mj-lt"/>
              <a:buAutoNum type="arabicPeriod"/>
            </a:pPr>
            <a:endParaRPr lang="en-US" sz="2800" dirty="0">
              <a:solidFill>
                <a:srgbClr val="333333"/>
              </a:solidFill>
              <a:ea typeface="Times New Roman" panose="02020603050405020304" pitchFamily="18" charset="0"/>
              <a:cs typeface="Times New Roman" panose="02020603050405020304" pitchFamily="18" charset="0"/>
            </a:endParaRPr>
          </a:p>
          <a:p>
            <a:pPr marL="663575" lvl="1" indent="-342900" algn="just">
              <a:lnSpc>
                <a:spcPts val="1595"/>
              </a:lnSpc>
              <a:spcBef>
                <a:spcPts val="0"/>
              </a:spcBef>
              <a:spcAft>
                <a:spcPts val="0"/>
              </a:spcAft>
              <a:buFont typeface="+mj-lt"/>
              <a:buAutoNum type="arabicPeriod"/>
            </a:pPr>
            <a:endParaRPr lang="en-US" sz="2800" dirty="0">
              <a:ea typeface="Calibri" panose="020F0502020204030204" pitchFamily="34" charset="0"/>
              <a:cs typeface="Times New Roman" panose="02020603050405020304" pitchFamily="18" charset="0"/>
            </a:endParaRPr>
          </a:p>
          <a:p>
            <a:pPr marL="663575" lvl="1" indent="-342900" algn="just">
              <a:lnSpc>
                <a:spcPts val="1595"/>
              </a:lnSpc>
              <a:spcBef>
                <a:spcPts val="0"/>
              </a:spcBef>
              <a:spcAft>
                <a:spcPts val="0"/>
              </a:spcAft>
              <a:buFont typeface="+mj-lt"/>
              <a:buAutoNum type="arabicPeriod"/>
            </a:pPr>
            <a:r>
              <a:rPr lang="en-US" sz="2800" dirty="0">
                <a:solidFill>
                  <a:srgbClr val="333333"/>
                </a:solidFill>
                <a:ea typeface="Times New Roman" panose="02020603050405020304" pitchFamily="18" charset="0"/>
                <a:cs typeface="Times New Roman" panose="02020603050405020304" pitchFamily="18" charset="0"/>
              </a:rPr>
              <a:t>When analytical insights are required through sampling.</a:t>
            </a:r>
            <a:endParaRPr lang="en-US" sz="28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8866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ea typeface="Calibri" panose="020F0502020204030204" pitchFamily="34" charset="0"/>
              </a:rPr>
              <a:t>When NOT to use Pig?</a:t>
            </a:r>
            <a:endParaRPr lang="en-US" dirty="0"/>
          </a:p>
        </p:txBody>
      </p:sp>
      <p:sp>
        <p:nvSpPr>
          <p:cNvPr id="3" name="Content Placeholder 2"/>
          <p:cNvSpPr>
            <a:spLocks noGrp="1"/>
          </p:cNvSpPr>
          <p:nvPr>
            <p:ph sz="quarter" idx="1"/>
          </p:nvPr>
        </p:nvSpPr>
        <p:spPr/>
        <p:txBody>
          <a:bodyPr/>
          <a:lstStyle/>
          <a:p>
            <a:pPr>
              <a:lnSpc>
                <a:spcPct val="107000"/>
              </a:lnSpc>
              <a:spcAft>
                <a:spcPts val="800"/>
              </a:spcAft>
              <a:tabLst>
                <a:tab pos="914400" algn="l"/>
              </a:tabLst>
            </a:pPr>
            <a:r>
              <a:rPr lang="en-US" dirty="0">
                <a:ea typeface="Calibri" panose="020F0502020204030204" pitchFamily="34" charset="0"/>
                <a:cs typeface="Times New Roman" panose="02020603050405020304" pitchFamily="18" charset="0"/>
              </a:rPr>
              <a:t>Pig should not be used in the following situations:</a:t>
            </a:r>
          </a:p>
          <a:p>
            <a:pPr marL="663575" lvl="1" indent="-342900">
              <a:lnSpc>
                <a:spcPct val="107000"/>
              </a:lnSpc>
              <a:spcBef>
                <a:spcPts val="0"/>
              </a:spcBef>
              <a:spcAft>
                <a:spcPts val="0"/>
              </a:spcAft>
              <a:buFont typeface="+mj-lt"/>
              <a:buAutoNum type="arabicPeriod"/>
              <a:tabLst>
                <a:tab pos="914400" algn="l"/>
              </a:tabLst>
            </a:pPr>
            <a:r>
              <a:rPr lang="en-US" sz="2800" dirty="0">
                <a:ea typeface="Calibri" panose="020F0502020204030204" pitchFamily="34" charset="0"/>
                <a:cs typeface="Times New Roman" panose="02020603050405020304" pitchFamily="18" charset="0"/>
              </a:rPr>
              <a:t>When data is completely unstructured such as video, text, and audio.</a:t>
            </a:r>
          </a:p>
          <a:p>
            <a:pPr marL="663575" lvl="1" indent="-342900">
              <a:lnSpc>
                <a:spcPct val="107000"/>
              </a:lnSpc>
              <a:spcBef>
                <a:spcPts val="0"/>
              </a:spcBef>
              <a:spcAft>
                <a:spcPts val="800"/>
              </a:spcAft>
              <a:buFont typeface="+mj-lt"/>
              <a:buAutoNum type="arabicPeriod"/>
              <a:tabLst>
                <a:tab pos="914400" algn="l"/>
              </a:tabLst>
            </a:pPr>
            <a:r>
              <a:rPr lang="en-US" sz="2800" dirty="0">
                <a:ea typeface="Calibri" panose="020F0502020204030204" pitchFamily="34" charset="0"/>
                <a:cs typeface="Times New Roman" panose="02020603050405020304" pitchFamily="18" charset="0"/>
              </a:rPr>
              <a:t>When there is a time constraint because Pig is slower than </a:t>
            </a:r>
            <a:r>
              <a:rPr lang="en-US" sz="2800" dirty="0" err="1">
                <a:ea typeface="Calibri" panose="020F0502020204030204" pitchFamily="34" charset="0"/>
                <a:cs typeface="Times New Roman" panose="02020603050405020304" pitchFamily="18" charset="0"/>
              </a:rPr>
              <a:t>MapReduce</a:t>
            </a:r>
            <a:r>
              <a:rPr lang="en-US" sz="2800" dirty="0">
                <a:ea typeface="Calibri" panose="020F0502020204030204" pitchFamily="34" charset="0"/>
                <a:cs typeface="Times New Roman" panose="02020603050405020304" pitchFamily="18" charset="0"/>
              </a:rPr>
              <a:t> jobs.</a:t>
            </a:r>
          </a:p>
        </p:txBody>
      </p:sp>
    </p:spTree>
    <p:extLst>
      <p:ext uri="{BB962C8B-B14F-4D97-AF65-F5344CB8AC3E}">
        <p14:creationId xmlns:p14="http://schemas.microsoft.com/office/powerpoint/2010/main" val="4124282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ea typeface="Calibri" panose="020F0502020204030204" pitchFamily="34" charset="0"/>
              </a:rPr>
              <a:t>PIG at YAHOO</a:t>
            </a:r>
            <a:endParaRPr lang="en-US" dirty="0"/>
          </a:p>
        </p:txBody>
      </p:sp>
      <p:sp>
        <p:nvSpPr>
          <p:cNvPr id="3" name="Content Placeholder 2"/>
          <p:cNvSpPr>
            <a:spLocks noGrp="1"/>
          </p:cNvSpPr>
          <p:nvPr>
            <p:ph sz="quarter" idx="1"/>
          </p:nvPr>
        </p:nvSpPr>
        <p:spPr/>
        <p:txBody>
          <a:bodyPr/>
          <a:lstStyle/>
          <a:p>
            <a:pPr>
              <a:lnSpc>
                <a:spcPct val="107000"/>
              </a:lnSpc>
              <a:spcAft>
                <a:spcPts val="800"/>
              </a:spcAft>
              <a:tabLst>
                <a:tab pos="914400" algn="l"/>
              </a:tabLst>
            </a:pPr>
            <a:r>
              <a:rPr lang="en-US" dirty="0">
                <a:ea typeface="Calibri" panose="020F0502020204030204" pitchFamily="34" charset="0"/>
                <a:cs typeface="Times New Roman" panose="02020603050405020304" pitchFamily="18" charset="0"/>
              </a:rPr>
              <a:t>Yahoo uses PIG for two things:</a:t>
            </a:r>
          </a:p>
          <a:p>
            <a:pPr marL="823913" lvl="1" indent="-457200">
              <a:lnSpc>
                <a:spcPct val="107000"/>
              </a:lnSpc>
              <a:spcAft>
                <a:spcPts val="800"/>
              </a:spcAft>
              <a:buFont typeface="+mj-lt"/>
              <a:buAutoNum type="arabicPeriod"/>
              <a:tabLst>
                <a:tab pos="914400" algn="l"/>
              </a:tabLst>
            </a:pPr>
            <a:r>
              <a:rPr lang="en-US" sz="2500" b="1" dirty="0">
                <a:ea typeface="Calibri" panose="020F0502020204030204" pitchFamily="34" charset="0"/>
                <a:cs typeface="Times New Roman" panose="02020603050405020304" pitchFamily="18" charset="0"/>
              </a:rPr>
              <a:t>In Pipelines</a:t>
            </a:r>
            <a:r>
              <a:rPr lang="en-US" sz="2500" dirty="0">
                <a:ea typeface="Calibri" panose="020F0502020204030204" pitchFamily="34" charset="0"/>
                <a:cs typeface="Times New Roman" panose="02020603050405020304" pitchFamily="18" charset="0"/>
              </a:rPr>
              <a:t>, to fetch log data from its web servers and to perform cleansing to remove companies interval views and clicks.</a:t>
            </a:r>
          </a:p>
          <a:p>
            <a:pPr marL="823913" lvl="1" indent="-457200">
              <a:lnSpc>
                <a:spcPct val="107000"/>
              </a:lnSpc>
              <a:spcAft>
                <a:spcPts val="800"/>
              </a:spcAft>
              <a:buFont typeface="+mj-lt"/>
              <a:buAutoNum type="arabicPeriod"/>
              <a:tabLst>
                <a:tab pos="914400" algn="l"/>
              </a:tabLst>
            </a:pPr>
            <a:r>
              <a:rPr lang="en-US" sz="2500" b="1" dirty="0">
                <a:ea typeface="Calibri" panose="020F0502020204030204" pitchFamily="34" charset="0"/>
                <a:cs typeface="Times New Roman" panose="02020603050405020304" pitchFamily="18" charset="0"/>
              </a:rPr>
              <a:t>In Research,</a:t>
            </a:r>
            <a:r>
              <a:rPr lang="en-US" sz="2500" dirty="0">
                <a:ea typeface="Calibri" panose="020F0502020204030204" pitchFamily="34" charset="0"/>
                <a:cs typeface="Times New Roman" panose="02020603050405020304" pitchFamily="18" charset="0"/>
              </a:rPr>
              <a:t> script is used to test a theory. Pig provides facility to integrate Perl or Python script which can be executed on a huge dataset.</a:t>
            </a:r>
          </a:p>
        </p:txBody>
      </p:sp>
    </p:spTree>
    <p:extLst>
      <p:ext uri="{BB962C8B-B14F-4D97-AF65-F5344CB8AC3E}">
        <p14:creationId xmlns:p14="http://schemas.microsoft.com/office/powerpoint/2010/main" val="286358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rebuchet MS" panose="020B0603020202020204" pitchFamily="34" charset="0"/>
              </a:rPr>
              <a:t>Pig Vs. Hive</a:t>
            </a:r>
            <a:endParaRPr lang="en-US" dirty="0"/>
          </a:p>
        </p:txBody>
      </p:sp>
      <p:sp>
        <p:nvSpPr>
          <p:cNvPr id="3" name="Content Placeholder 2"/>
          <p:cNvSpPr>
            <a:spLocks noGrp="1"/>
          </p:cNvSpPr>
          <p:nvPr>
            <p:ph sz="quarter" idx="1"/>
          </p:nvPr>
        </p:nvSpPr>
        <p:spPr/>
        <p:txBody>
          <a:bodyPr/>
          <a:lstStyle/>
          <a:p>
            <a:pPr marL="0" indent="0" algn="just">
              <a:buNone/>
            </a:pPr>
            <a:endParaRPr lang="en-IN" b="1" dirty="0"/>
          </a:p>
        </p:txBody>
      </p:sp>
      <p:graphicFrame>
        <p:nvGraphicFramePr>
          <p:cNvPr id="4" name="Table 3"/>
          <p:cNvGraphicFramePr>
            <a:graphicFrameLocks noGrp="1"/>
          </p:cNvGraphicFramePr>
          <p:nvPr/>
        </p:nvGraphicFramePr>
        <p:xfrm>
          <a:off x="609600" y="1219200"/>
          <a:ext cx="8077199" cy="5264786"/>
        </p:xfrm>
        <a:graphic>
          <a:graphicData uri="http://schemas.openxmlformats.org/drawingml/2006/table">
            <a:tbl>
              <a:tblPr firstRow="1" firstCol="1" bandRow="1">
                <a:tableStyleId>{5C22544A-7EE6-4342-B048-85BDC9FD1C3A}</a:tableStyleId>
              </a:tblPr>
              <a:tblGrid>
                <a:gridCol w="2691901">
                  <a:extLst>
                    <a:ext uri="{9D8B030D-6E8A-4147-A177-3AD203B41FA5}">
                      <a16:colId xmlns:a16="http://schemas.microsoft.com/office/drawing/2014/main" val="20000"/>
                    </a:ext>
                  </a:extLst>
                </a:gridCol>
                <a:gridCol w="2692649">
                  <a:extLst>
                    <a:ext uri="{9D8B030D-6E8A-4147-A177-3AD203B41FA5}">
                      <a16:colId xmlns:a16="http://schemas.microsoft.com/office/drawing/2014/main" val="20001"/>
                    </a:ext>
                  </a:extLst>
                </a:gridCol>
                <a:gridCol w="2692649">
                  <a:extLst>
                    <a:ext uri="{9D8B030D-6E8A-4147-A177-3AD203B41FA5}">
                      <a16:colId xmlns:a16="http://schemas.microsoft.com/office/drawing/2014/main" val="20002"/>
                    </a:ext>
                  </a:extLst>
                </a:gridCol>
              </a:tblGrid>
              <a:tr h="293914">
                <a:tc>
                  <a:txBody>
                    <a:bodyPr/>
                    <a:lstStyle/>
                    <a:p>
                      <a:pPr marL="0" marR="0" algn="l">
                        <a:lnSpc>
                          <a:spcPct val="107000"/>
                        </a:lnSpc>
                        <a:spcBef>
                          <a:spcPts val="0"/>
                        </a:spcBef>
                        <a:spcAft>
                          <a:spcPts val="0"/>
                        </a:spcAft>
                        <a:tabLst>
                          <a:tab pos="914400" algn="l"/>
                        </a:tabLst>
                      </a:pPr>
                      <a:r>
                        <a:rPr lang="en-US" sz="2400" dirty="0">
                          <a:solidFill>
                            <a:schemeClr val="tx1"/>
                          </a:solidFill>
                          <a:effectLst/>
                        </a:rPr>
                        <a:t>Features</a:t>
                      </a: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tabLst>
                          <a:tab pos="914400" algn="l"/>
                        </a:tabLst>
                      </a:pPr>
                      <a:r>
                        <a:rPr lang="en-US" sz="2400">
                          <a:solidFill>
                            <a:schemeClr val="tx1"/>
                          </a:solidFill>
                          <a:effectLst/>
                        </a:rPr>
                        <a:t>Pig </a:t>
                      </a:r>
                      <a:endParaRPr lang="en-US" sz="2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tabLst>
                          <a:tab pos="914400" algn="l"/>
                        </a:tabLst>
                      </a:pPr>
                      <a:r>
                        <a:rPr lang="en-US" sz="2400">
                          <a:solidFill>
                            <a:schemeClr val="tx1"/>
                          </a:solidFill>
                          <a:effectLst/>
                        </a:rPr>
                        <a:t>Hive</a:t>
                      </a:r>
                      <a:endParaRPr lang="en-US" sz="2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587827">
                <a:tc>
                  <a:txBody>
                    <a:bodyPr/>
                    <a:lstStyle/>
                    <a:p>
                      <a:pPr marL="0" marR="0" algn="l">
                        <a:lnSpc>
                          <a:spcPct val="107000"/>
                        </a:lnSpc>
                        <a:spcBef>
                          <a:spcPts val="0"/>
                        </a:spcBef>
                        <a:spcAft>
                          <a:spcPts val="0"/>
                        </a:spcAft>
                        <a:tabLst>
                          <a:tab pos="914400" algn="l"/>
                        </a:tabLst>
                      </a:pPr>
                      <a:r>
                        <a:rPr lang="en-US" sz="2400">
                          <a:solidFill>
                            <a:schemeClr val="tx1"/>
                          </a:solidFill>
                          <a:effectLst/>
                        </a:rPr>
                        <a:t>Used By</a:t>
                      </a:r>
                      <a:endParaRPr lang="en-US" sz="2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tabLst>
                          <a:tab pos="914400" algn="l"/>
                        </a:tabLst>
                      </a:pPr>
                      <a:r>
                        <a:rPr lang="en-US" sz="2400">
                          <a:solidFill>
                            <a:schemeClr val="tx1"/>
                          </a:solidFill>
                          <a:effectLst/>
                        </a:rPr>
                        <a:t>Programmers and Researchers</a:t>
                      </a:r>
                      <a:endParaRPr lang="en-US" sz="2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tabLst>
                          <a:tab pos="914400" algn="l"/>
                        </a:tabLst>
                      </a:pPr>
                      <a:r>
                        <a:rPr lang="en-US" sz="2400">
                          <a:solidFill>
                            <a:schemeClr val="tx1"/>
                          </a:solidFill>
                          <a:effectLst/>
                        </a:rPr>
                        <a:t>Analyst</a:t>
                      </a:r>
                      <a:endParaRPr lang="en-US" sz="2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93914">
                <a:tc>
                  <a:txBody>
                    <a:bodyPr/>
                    <a:lstStyle/>
                    <a:p>
                      <a:pPr marL="0" marR="0" algn="l">
                        <a:lnSpc>
                          <a:spcPct val="107000"/>
                        </a:lnSpc>
                        <a:spcBef>
                          <a:spcPts val="0"/>
                        </a:spcBef>
                        <a:spcAft>
                          <a:spcPts val="0"/>
                        </a:spcAft>
                        <a:tabLst>
                          <a:tab pos="914400" algn="l"/>
                        </a:tabLst>
                      </a:pPr>
                      <a:r>
                        <a:rPr lang="en-US" sz="2400">
                          <a:solidFill>
                            <a:schemeClr val="tx1"/>
                          </a:solidFill>
                          <a:effectLst/>
                        </a:rPr>
                        <a:t>Used For</a:t>
                      </a:r>
                      <a:endParaRPr lang="en-US" sz="2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tabLst>
                          <a:tab pos="914400" algn="l"/>
                        </a:tabLst>
                      </a:pPr>
                      <a:r>
                        <a:rPr lang="en-US" sz="2400">
                          <a:solidFill>
                            <a:schemeClr val="tx1"/>
                          </a:solidFill>
                          <a:effectLst/>
                        </a:rPr>
                        <a:t>Programming</a:t>
                      </a:r>
                      <a:endParaRPr lang="en-US" sz="2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tabLst>
                          <a:tab pos="914400" algn="l"/>
                        </a:tabLst>
                      </a:pPr>
                      <a:r>
                        <a:rPr lang="en-US" sz="2400">
                          <a:solidFill>
                            <a:schemeClr val="tx1"/>
                          </a:solidFill>
                          <a:effectLst/>
                        </a:rPr>
                        <a:t>Reporting</a:t>
                      </a:r>
                      <a:endParaRPr lang="en-US" sz="2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587827">
                <a:tc>
                  <a:txBody>
                    <a:bodyPr/>
                    <a:lstStyle/>
                    <a:p>
                      <a:pPr marL="0" marR="0" algn="l">
                        <a:lnSpc>
                          <a:spcPct val="107000"/>
                        </a:lnSpc>
                        <a:spcBef>
                          <a:spcPts val="0"/>
                        </a:spcBef>
                        <a:spcAft>
                          <a:spcPts val="0"/>
                        </a:spcAft>
                        <a:tabLst>
                          <a:tab pos="914400" algn="l"/>
                        </a:tabLst>
                      </a:pPr>
                      <a:r>
                        <a:rPr lang="en-US" sz="2400" dirty="0">
                          <a:solidFill>
                            <a:schemeClr val="tx1"/>
                          </a:solidFill>
                          <a:effectLst/>
                        </a:rPr>
                        <a:t>Language</a:t>
                      </a: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tabLst>
                          <a:tab pos="914400" algn="l"/>
                        </a:tabLst>
                      </a:pPr>
                      <a:r>
                        <a:rPr lang="en-US" sz="2400">
                          <a:solidFill>
                            <a:schemeClr val="tx1"/>
                          </a:solidFill>
                          <a:effectLst/>
                        </a:rPr>
                        <a:t>Procedural data flow language</a:t>
                      </a:r>
                      <a:endParaRPr lang="en-US" sz="2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tabLst>
                          <a:tab pos="914400" algn="l"/>
                        </a:tabLst>
                      </a:pPr>
                      <a:r>
                        <a:rPr lang="en-US" sz="2400">
                          <a:solidFill>
                            <a:schemeClr val="tx1"/>
                          </a:solidFill>
                          <a:effectLst/>
                        </a:rPr>
                        <a:t>SQL Like</a:t>
                      </a:r>
                      <a:endParaRPr lang="en-US" sz="2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293914">
                <a:tc>
                  <a:txBody>
                    <a:bodyPr/>
                    <a:lstStyle/>
                    <a:p>
                      <a:pPr marL="0" marR="0" algn="l">
                        <a:lnSpc>
                          <a:spcPct val="107000"/>
                        </a:lnSpc>
                        <a:spcBef>
                          <a:spcPts val="0"/>
                        </a:spcBef>
                        <a:spcAft>
                          <a:spcPts val="0"/>
                        </a:spcAft>
                        <a:tabLst>
                          <a:tab pos="914400" algn="l"/>
                        </a:tabLst>
                      </a:pPr>
                      <a:r>
                        <a:rPr lang="en-US" sz="2400" dirty="0">
                          <a:solidFill>
                            <a:schemeClr val="tx1"/>
                          </a:solidFill>
                          <a:effectLst/>
                        </a:rPr>
                        <a:t>Suitable For</a:t>
                      </a: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tabLst>
                          <a:tab pos="914400" algn="l"/>
                        </a:tabLst>
                      </a:pPr>
                      <a:r>
                        <a:rPr lang="en-US" sz="2400">
                          <a:solidFill>
                            <a:schemeClr val="tx1"/>
                          </a:solidFill>
                          <a:effectLst/>
                        </a:rPr>
                        <a:t>Semi - Structured</a:t>
                      </a:r>
                      <a:endParaRPr lang="en-US" sz="2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tabLst>
                          <a:tab pos="914400" algn="l"/>
                        </a:tabLst>
                      </a:pPr>
                      <a:r>
                        <a:rPr lang="en-US" sz="2400">
                          <a:solidFill>
                            <a:schemeClr val="tx1"/>
                          </a:solidFill>
                          <a:effectLst/>
                        </a:rPr>
                        <a:t>Structured</a:t>
                      </a:r>
                      <a:endParaRPr lang="en-US" sz="2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293914">
                <a:tc>
                  <a:txBody>
                    <a:bodyPr/>
                    <a:lstStyle/>
                    <a:p>
                      <a:pPr marL="0" marR="0" algn="l">
                        <a:lnSpc>
                          <a:spcPct val="107000"/>
                        </a:lnSpc>
                        <a:spcBef>
                          <a:spcPts val="0"/>
                        </a:spcBef>
                        <a:spcAft>
                          <a:spcPts val="0"/>
                        </a:spcAft>
                        <a:tabLst>
                          <a:tab pos="914400" algn="l"/>
                        </a:tabLst>
                      </a:pPr>
                      <a:r>
                        <a:rPr lang="en-US" sz="2400">
                          <a:solidFill>
                            <a:schemeClr val="tx1"/>
                          </a:solidFill>
                          <a:effectLst/>
                        </a:rPr>
                        <a:t>Schema / Types</a:t>
                      </a:r>
                      <a:endParaRPr lang="en-US" sz="2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tabLst>
                          <a:tab pos="914400" algn="l"/>
                        </a:tabLst>
                      </a:pPr>
                      <a:r>
                        <a:rPr lang="en-US" sz="2400">
                          <a:solidFill>
                            <a:schemeClr val="tx1"/>
                          </a:solidFill>
                          <a:effectLst/>
                        </a:rPr>
                        <a:t>Explicit</a:t>
                      </a:r>
                      <a:endParaRPr lang="en-US" sz="2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tabLst>
                          <a:tab pos="914400" algn="l"/>
                        </a:tabLst>
                      </a:pPr>
                      <a:r>
                        <a:rPr lang="en-US" sz="2400">
                          <a:solidFill>
                            <a:schemeClr val="tx1"/>
                          </a:solidFill>
                          <a:effectLst/>
                        </a:rPr>
                        <a:t>Implicit</a:t>
                      </a:r>
                      <a:endParaRPr lang="en-US" sz="2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293914">
                <a:tc>
                  <a:txBody>
                    <a:bodyPr/>
                    <a:lstStyle/>
                    <a:p>
                      <a:pPr marL="0" marR="0" algn="l">
                        <a:lnSpc>
                          <a:spcPct val="107000"/>
                        </a:lnSpc>
                        <a:spcBef>
                          <a:spcPts val="0"/>
                        </a:spcBef>
                        <a:spcAft>
                          <a:spcPts val="0"/>
                        </a:spcAft>
                        <a:tabLst>
                          <a:tab pos="914400" algn="l"/>
                        </a:tabLst>
                      </a:pPr>
                      <a:r>
                        <a:rPr lang="en-US" sz="2400">
                          <a:solidFill>
                            <a:schemeClr val="tx1"/>
                          </a:solidFill>
                          <a:effectLst/>
                        </a:rPr>
                        <a:t>UDF Support</a:t>
                      </a:r>
                      <a:endParaRPr lang="en-US" sz="2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tabLst>
                          <a:tab pos="914400" algn="l"/>
                        </a:tabLst>
                      </a:pPr>
                      <a:r>
                        <a:rPr lang="en-US" sz="2400">
                          <a:solidFill>
                            <a:schemeClr val="tx1"/>
                          </a:solidFill>
                          <a:effectLst/>
                        </a:rPr>
                        <a:t>YES</a:t>
                      </a:r>
                      <a:endParaRPr lang="en-US" sz="2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tabLst>
                          <a:tab pos="914400" algn="l"/>
                        </a:tabLst>
                      </a:pPr>
                      <a:r>
                        <a:rPr lang="en-US" sz="2400">
                          <a:solidFill>
                            <a:schemeClr val="tx1"/>
                          </a:solidFill>
                          <a:effectLst/>
                        </a:rPr>
                        <a:t>YES</a:t>
                      </a:r>
                      <a:endParaRPr lang="en-US" sz="2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293914">
                <a:tc>
                  <a:txBody>
                    <a:bodyPr/>
                    <a:lstStyle/>
                    <a:p>
                      <a:pPr marL="0" marR="0" algn="l">
                        <a:lnSpc>
                          <a:spcPct val="107000"/>
                        </a:lnSpc>
                        <a:spcBef>
                          <a:spcPts val="0"/>
                        </a:spcBef>
                        <a:spcAft>
                          <a:spcPts val="0"/>
                        </a:spcAft>
                        <a:tabLst>
                          <a:tab pos="914400" algn="l"/>
                        </a:tabLst>
                      </a:pPr>
                      <a:r>
                        <a:rPr lang="en-US" sz="2400">
                          <a:solidFill>
                            <a:schemeClr val="tx1"/>
                          </a:solidFill>
                          <a:effectLst/>
                        </a:rPr>
                        <a:t>Join / Order / Sort</a:t>
                      </a:r>
                      <a:endParaRPr lang="en-US" sz="2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tabLst>
                          <a:tab pos="914400" algn="l"/>
                        </a:tabLst>
                      </a:pPr>
                      <a:r>
                        <a:rPr lang="en-US" sz="2400">
                          <a:solidFill>
                            <a:schemeClr val="tx1"/>
                          </a:solidFill>
                          <a:effectLst/>
                        </a:rPr>
                        <a:t>YES</a:t>
                      </a:r>
                      <a:endParaRPr lang="en-US" sz="2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tabLst>
                          <a:tab pos="914400" algn="l"/>
                        </a:tabLst>
                      </a:pPr>
                      <a:r>
                        <a:rPr lang="en-US" sz="2400">
                          <a:solidFill>
                            <a:schemeClr val="tx1"/>
                          </a:solidFill>
                          <a:effectLst/>
                        </a:rPr>
                        <a:t>YES</a:t>
                      </a:r>
                      <a:endParaRPr lang="en-US" sz="2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r h="293914">
                <a:tc>
                  <a:txBody>
                    <a:bodyPr/>
                    <a:lstStyle/>
                    <a:p>
                      <a:pPr marL="0" marR="0" algn="l">
                        <a:lnSpc>
                          <a:spcPct val="107000"/>
                        </a:lnSpc>
                        <a:spcBef>
                          <a:spcPts val="0"/>
                        </a:spcBef>
                        <a:spcAft>
                          <a:spcPts val="0"/>
                        </a:spcAft>
                        <a:tabLst>
                          <a:tab pos="914400" algn="l"/>
                        </a:tabLst>
                      </a:pPr>
                      <a:r>
                        <a:rPr lang="en-US" sz="2400">
                          <a:solidFill>
                            <a:schemeClr val="tx1"/>
                          </a:solidFill>
                          <a:effectLst/>
                        </a:rPr>
                        <a:t>DFS Direct Access</a:t>
                      </a:r>
                      <a:endParaRPr lang="en-US" sz="2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tabLst>
                          <a:tab pos="914400" algn="l"/>
                        </a:tabLst>
                      </a:pPr>
                      <a:r>
                        <a:rPr lang="en-US" sz="2400">
                          <a:solidFill>
                            <a:schemeClr val="tx1"/>
                          </a:solidFill>
                          <a:effectLst/>
                        </a:rPr>
                        <a:t>YES (Implicit)</a:t>
                      </a:r>
                      <a:endParaRPr lang="en-US" sz="2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tabLst>
                          <a:tab pos="914400" algn="l"/>
                        </a:tabLst>
                      </a:pPr>
                      <a:r>
                        <a:rPr lang="en-US" sz="2400">
                          <a:solidFill>
                            <a:schemeClr val="tx1"/>
                          </a:solidFill>
                          <a:effectLst/>
                        </a:rPr>
                        <a:t>YES (Explicit)</a:t>
                      </a:r>
                      <a:endParaRPr lang="en-US" sz="2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8"/>
                  </a:ext>
                </a:extLst>
              </a:tr>
              <a:tr h="293914">
                <a:tc>
                  <a:txBody>
                    <a:bodyPr/>
                    <a:lstStyle/>
                    <a:p>
                      <a:pPr marL="0" marR="0" algn="l">
                        <a:lnSpc>
                          <a:spcPct val="107000"/>
                        </a:lnSpc>
                        <a:spcBef>
                          <a:spcPts val="0"/>
                        </a:spcBef>
                        <a:spcAft>
                          <a:spcPts val="0"/>
                        </a:spcAft>
                        <a:tabLst>
                          <a:tab pos="914400" algn="l"/>
                        </a:tabLst>
                      </a:pPr>
                      <a:r>
                        <a:rPr lang="en-US" sz="2400">
                          <a:solidFill>
                            <a:schemeClr val="tx1"/>
                          </a:solidFill>
                          <a:effectLst/>
                        </a:rPr>
                        <a:t>Web Interface</a:t>
                      </a:r>
                      <a:endParaRPr lang="en-US" sz="2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tabLst>
                          <a:tab pos="914400" algn="l"/>
                        </a:tabLst>
                      </a:pPr>
                      <a:r>
                        <a:rPr lang="en-US" sz="2400">
                          <a:solidFill>
                            <a:schemeClr val="tx1"/>
                          </a:solidFill>
                          <a:effectLst/>
                        </a:rPr>
                        <a:t>YES</a:t>
                      </a:r>
                      <a:endParaRPr lang="en-US" sz="2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tabLst>
                          <a:tab pos="914400" algn="l"/>
                        </a:tabLst>
                      </a:pPr>
                      <a:r>
                        <a:rPr lang="en-US" sz="2400">
                          <a:solidFill>
                            <a:schemeClr val="tx1"/>
                          </a:solidFill>
                          <a:effectLst/>
                        </a:rPr>
                        <a:t>NO</a:t>
                      </a:r>
                      <a:endParaRPr lang="en-US" sz="2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9"/>
                  </a:ext>
                </a:extLst>
              </a:tr>
              <a:tr h="293914">
                <a:tc>
                  <a:txBody>
                    <a:bodyPr/>
                    <a:lstStyle/>
                    <a:p>
                      <a:pPr marL="0" marR="0" algn="l">
                        <a:lnSpc>
                          <a:spcPct val="107000"/>
                        </a:lnSpc>
                        <a:spcBef>
                          <a:spcPts val="0"/>
                        </a:spcBef>
                        <a:spcAft>
                          <a:spcPts val="0"/>
                        </a:spcAft>
                        <a:tabLst>
                          <a:tab pos="914400" algn="l"/>
                        </a:tabLst>
                      </a:pPr>
                      <a:r>
                        <a:rPr lang="en-US" sz="2400">
                          <a:solidFill>
                            <a:schemeClr val="tx1"/>
                          </a:solidFill>
                          <a:effectLst/>
                        </a:rPr>
                        <a:t>Partitions</a:t>
                      </a:r>
                      <a:endParaRPr lang="en-US" sz="2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tabLst>
                          <a:tab pos="914400" algn="l"/>
                        </a:tabLst>
                      </a:pPr>
                      <a:r>
                        <a:rPr lang="en-US" sz="2400">
                          <a:solidFill>
                            <a:schemeClr val="tx1"/>
                          </a:solidFill>
                          <a:effectLst/>
                        </a:rPr>
                        <a:t>YES</a:t>
                      </a:r>
                      <a:endParaRPr lang="en-US" sz="2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tabLst>
                          <a:tab pos="914400" algn="l"/>
                        </a:tabLst>
                      </a:pPr>
                      <a:r>
                        <a:rPr lang="en-US" sz="2400">
                          <a:solidFill>
                            <a:schemeClr val="tx1"/>
                          </a:solidFill>
                          <a:effectLst/>
                        </a:rPr>
                        <a:t>No</a:t>
                      </a:r>
                      <a:endParaRPr lang="en-US" sz="2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10"/>
                  </a:ext>
                </a:extLst>
              </a:tr>
              <a:tr h="293914">
                <a:tc>
                  <a:txBody>
                    <a:bodyPr/>
                    <a:lstStyle/>
                    <a:p>
                      <a:pPr marL="0" marR="0" algn="l">
                        <a:lnSpc>
                          <a:spcPct val="107000"/>
                        </a:lnSpc>
                        <a:spcBef>
                          <a:spcPts val="0"/>
                        </a:spcBef>
                        <a:spcAft>
                          <a:spcPts val="0"/>
                        </a:spcAft>
                        <a:tabLst>
                          <a:tab pos="914400" algn="l"/>
                        </a:tabLst>
                      </a:pPr>
                      <a:r>
                        <a:rPr lang="en-US" sz="2400">
                          <a:solidFill>
                            <a:schemeClr val="tx1"/>
                          </a:solidFill>
                          <a:effectLst/>
                        </a:rPr>
                        <a:t>Shell</a:t>
                      </a:r>
                      <a:endParaRPr lang="en-US" sz="2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tabLst>
                          <a:tab pos="914400" algn="l"/>
                        </a:tabLst>
                      </a:pPr>
                      <a:r>
                        <a:rPr lang="en-US" sz="2400">
                          <a:solidFill>
                            <a:schemeClr val="tx1"/>
                          </a:solidFill>
                          <a:effectLst/>
                        </a:rPr>
                        <a:t>YES</a:t>
                      </a:r>
                      <a:endParaRPr lang="en-US" sz="2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tabLst>
                          <a:tab pos="914400" algn="l"/>
                        </a:tabLst>
                      </a:pPr>
                      <a:r>
                        <a:rPr lang="en-US" sz="2400" dirty="0">
                          <a:solidFill>
                            <a:schemeClr val="tx1"/>
                          </a:solidFill>
                          <a:effectLst/>
                        </a:rPr>
                        <a:t>YES</a:t>
                      </a: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0897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505DC-974F-8046-B3E6-B9993548BDDC}"/>
              </a:ext>
            </a:extLst>
          </p:cNvPr>
          <p:cNvSpPr>
            <a:spLocks noGrp="1"/>
          </p:cNvSpPr>
          <p:nvPr>
            <p:ph type="title"/>
          </p:nvPr>
        </p:nvSpPr>
        <p:spPr/>
        <p:txBody>
          <a:bodyPr/>
          <a:lstStyle/>
          <a:p>
            <a:endParaRPr lang="en-US"/>
          </a:p>
        </p:txBody>
      </p:sp>
      <p:pic>
        <p:nvPicPr>
          <p:cNvPr id="1026" name="Picture 2" descr="File">
            <a:extLst>
              <a:ext uri="{FF2B5EF4-FFF2-40B4-BE49-F238E27FC236}">
                <a16:creationId xmlns:a16="http://schemas.microsoft.com/office/drawing/2014/main" id="{F1921DCB-D6F3-FA46-AC4F-D5120D900BF9}"/>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143000" y="1968729"/>
            <a:ext cx="6181725" cy="4603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4068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4CF65-0ECD-F149-8563-E536131F128E}"/>
              </a:ext>
            </a:extLst>
          </p:cNvPr>
          <p:cNvSpPr>
            <a:spLocks noGrp="1"/>
          </p:cNvSpPr>
          <p:nvPr>
            <p:ph type="title"/>
          </p:nvPr>
        </p:nvSpPr>
        <p:spPr/>
        <p:txBody>
          <a:bodyPr/>
          <a:lstStyle/>
          <a:p>
            <a:r>
              <a:rPr lang="en-US" dirty="0">
                <a:solidFill>
                  <a:schemeClr val="tx1"/>
                </a:solidFill>
              </a:rPr>
              <a:t>Hadoop Ecosystem</a:t>
            </a:r>
          </a:p>
        </p:txBody>
      </p:sp>
      <p:sp>
        <p:nvSpPr>
          <p:cNvPr id="3" name="Content Placeholder 2">
            <a:extLst>
              <a:ext uri="{FF2B5EF4-FFF2-40B4-BE49-F238E27FC236}">
                <a16:creationId xmlns:a16="http://schemas.microsoft.com/office/drawing/2014/main" id="{25FA543C-593C-F942-BF2A-C171A608E663}"/>
              </a:ext>
            </a:extLst>
          </p:cNvPr>
          <p:cNvSpPr>
            <a:spLocks noGrp="1"/>
          </p:cNvSpPr>
          <p:nvPr>
            <p:ph sz="quarter" idx="1"/>
          </p:nvPr>
        </p:nvSpPr>
        <p:spPr/>
        <p:txBody>
          <a:bodyPr/>
          <a:lstStyle/>
          <a:p>
            <a:pPr algn="just"/>
            <a:r>
              <a:rPr lang="en-US" dirty="0"/>
              <a:t>Hadoop Ecosystem is a platform or a suite which provides various services to solve the big data problems. It includes Apache projects and various commercial tools and solutions.</a:t>
            </a:r>
          </a:p>
          <a:p>
            <a:pPr algn="just"/>
            <a:r>
              <a:rPr lang="en-IN" dirty="0"/>
              <a:t>Apache Hadoop ecosystem refers to the various components of the </a:t>
            </a:r>
            <a:r>
              <a:rPr lang="en-IN" b="1" dirty="0">
                <a:solidFill>
                  <a:srgbClr val="FF0000"/>
                </a:solidFill>
                <a:highlight>
                  <a:srgbClr val="FFFF00"/>
                </a:highlight>
              </a:rPr>
              <a:t>Apache Hadoop software library</a:t>
            </a:r>
            <a:r>
              <a:rPr lang="en-IN" dirty="0"/>
              <a:t>; it includes open source projects as well as a complete range of complementary tools. Some of the most well-known tools of the Hadoop ecosystem include </a:t>
            </a:r>
            <a:r>
              <a:rPr lang="en-IN" i="1" dirty="0"/>
              <a:t>HDFS, Hive, Pig, YARN, MapReduce, Spark, HBase, Oozie, Sqoop, Zookeeper, </a:t>
            </a:r>
            <a:r>
              <a:rPr lang="en-IN" dirty="0"/>
              <a:t>etc.</a:t>
            </a:r>
            <a:endParaRPr lang="en-US" dirty="0"/>
          </a:p>
        </p:txBody>
      </p:sp>
    </p:spTree>
    <p:extLst>
      <p:ext uri="{BB962C8B-B14F-4D97-AF65-F5344CB8AC3E}">
        <p14:creationId xmlns:p14="http://schemas.microsoft.com/office/powerpoint/2010/main" val="31779543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pig tutorial - Pig Latin - Basics - By Microsoft Award MVP - pig latin -  apache pig - pig hadoop - Learn in 30sec | wikitechy">
            <a:extLst>
              <a:ext uri="{FF2B5EF4-FFF2-40B4-BE49-F238E27FC236}">
                <a16:creationId xmlns:a16="http://schemas.microsoft.com/office/drawing/2014/main" id="{B534F81E-3EC8-9548-BF86-C9C4F7932706}"/>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78815" y="37197"/>
            <a:ext cx="8836585" cy="6644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592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rebuchet MS" panose="020B0603020202020204" pitchFamily="34" charset="0"/>
              </a:rPr>
              <a:t>Pig Latin Overview: Statements</a:t>
            </a:r>
            <a:endParaRPr lang="en-US" dirty="0"/>
          </a:p>
        </p:txBody>
      </p:sp>
      <p:sp>
        <p:nvSpPr>
          <p:cNvPr id="3" name="Content Placeholder 2"/>
          <p:cNvSpPr>
            <a:spLocks noGrp="1"/>
          </p:cNvSpPr>
          <p:nvPr>
            <p:ph sz="quarter" idx="1"/>
          </p:nvPr>
        </p:nvSpPr>
        <p:spPr>
          <a:xfrm>
            <a:off x="612648" y="1600200"/>
            <a:ext cx="8153400" cy="2286000"/>
          </a:xfrm>
        </p:spPr>
        <p:txBody>
          <a:bodyPr/>
          <a:lstStyle/>
          <a:p>
            <a:pPr>
              <a:spcBef>
                <a:spcPts val="600"/>
              </a:spcBef>
              <a:spcAft>
                <a:spcPts val="1200"/>
              </a:spcAft>
            </a:pPr>
            <a:r>
              <a:rPr lang="en-US" sz="2400" dirty="0">
                <a:solidFill>
                  <a:srgbClr val="000000"/>
                </a:solidFill>
                <a:latin typeface="Times New Roman" panose="02020603050405020304" pitchFamily="18" charset="0"/>
                <a:ea typeface="Times New Roman" panose="02020603050405020304" pitchFamily="18" charset="0"/>
              </a:rPr>
              <a:t>Pig Latin Statements are generally ordered as follows:</a:t>
            </a:r>
            <a:endParaRPr lang="en-US" sz="2400" dirty="0">
              <a:latin typeface="Times New Roman" panose="02020603050405020304" pitchFamily="18" charset="0"/>
              <a:ea typeface="Times New Roman" panose="02020603050405020304" pitchFamily="18" charset="0"/>
            </a:endParaRPr>
          </a:p>
          <a:p>
            <a:pPr marL="663575" lvl="1" indent="-342900">
              <a:spcBef>
                <a:spcPts val="600"/>
              </a:spcBef>
              <a:spcAft>
                <a:spcPts val="1200"/>
              </a:spcAft>
              <a:buFont typeface="+mj-lt"/>
              <a:buAutoNum type="arabicPeriod"/>
            </a:pPr>
            <a:r>
              <a:rPr lang="en-US" sz="2400" b="1" dirty="0">
                <a:solidFill>
                  <a:srgbClr val="000000"/>
                </a:solidFill>
                <a:latin typeface="Times New Roman" panose="02020603050405020304" pitchFamily="18" charset="0"/>
                <a:ea typeface="Times New Roman" panose="02020603050405020304" pitchFamily="18" charset="0"/>
              </a:rPr>
              <a:t>LOAD</a:t>
            </a:r>
            <a:r>
              <a:rPr lang="en-US" sz="2400" dirty="0">
                <a:solidFill>
                  <a:srgbClr val="000000"/>
                </a:solidFill>
                <a:latin typeface="Times New Roman" panose="02020603050405020304" pitchFamily="18" charset="0"/>
                <a:ea typeface="Times New Roman" panose="02020603050405020304" pitchFamily="18" charset="0"/>
              </a:rPr>
              <a:t> statement that reads data from the file system.</a:t>
            </a:r>
            <a:endParaRPr lang="en-US" sz="2400" dirty="0">
              <a:latin typeface="Times New Roman" panose="02020603050405020304" pitchFamily="18" charset="0"/>
              <a:ea typeface="Times New Roman" panose="02020603050405020304" pitchFamily="18" charset="0"/>
            </a:endParaRPr>
          </a:p>
          <a:p>
            <a:pPr marL="663575" lvl="1" indent="-342900">
              <a:spcBef>
                <a:spcPts val="600"/>
              </a:spcBef>
              <a:spcAft>
                <a:spcPts val="1200"/>
              </a:spcAft>
              <a:buFont typeface="+mj-lt"/>
              <a:buAutoNum type="arabicPeriod"/>
            </a:pPr>
            <a:r>
              <a:rPr lang="en-US" sz="2400" dirty="0">
                <a:solidFill>
                  <a:srgbClr val="000000"/>
                </a:solidFill>
                <a:latin typeface="Times New Roman" panose="02020603050405020304" pitchFamily="18" charset="0"/>
                <a:ea typeface="Times New Roman" panose="02020603050405020304" pitchFamily="18" charset="0"/>
              </a:rPr>
              <a:t>Series of statements to perform transformations.</a:t>
            </a:r>
            <a:endParaRPr lang="en-US" sz="2400" dirty="0">
              <a:latin typeface="Times New Roman" panose="02020603050405020304" pitchFamily="18" charset="0"/>
              <a:ea typeface="Times New Roman" panose="02020603050405020304" pitchFamily="18" charset="0"/>
            </a:endParaRPr>
          </a:p>
          <a:p>
            <a:pPr marL="663575" lvl="1" indent="-342900">
              <a:spcBef>
                <a:spcPts val="600"/>
              </a:spcBef>
              <a:spcAft>
                <a:spcPts val="1200"/>
              </a:spcAft>
              <a:buFont typeface="+mj-lt"/>
              <a:buAutoNum type="arabicPeriod"/>
            </a:pPr>
            <a:r>
              <a:rPr lang="en-US" sz="2400" b="1" dirty="0">
                <a:solidFill>
                  <a:srgbClr val="000000"/>
                </a:solidFill>
                <a:latin typeface="Times New Roman" panose="02020603050405020304" pitchFamily="18" charset="0"/>
                <a:ea typeface="Times New Roman" panose="02020603050405020304" pitchFamily="18" charset="0"/>
              </a:rPr>
              <a:t>DUMP</a:t>
            </a:r>
            <a:r>
              <a:rPr lang="en-US" sz="2400" dirty="0">
                <a:solidFill>
                  <a:srgbClr val="000000"/>
                </a:solidFill>
                <a:latin typeface="Times New Roman" panose="02020603050405020304" pitchFamily="18" charset="0"/>
                <a:ea typeface="Times New Roman" panose="02020603050405020304" pitchFamily="18" charset="0"/>
              </a:rPr>
              <a:t> or </a:t>
            </a:r>
            <a:r>
              <a:rPr lang="en-US" sz="2400" b="1" dirty="0">
                <a:solidFill>
                  <a:srgbClr val="000000"/>
                </a:solidFill>
                <a:latin typeface="Times New Roman" panose="02020603050405020304" pitchFamily="18" charset="0"/>
                <a:ea typeface="Times New Roman" panose="02020603050405020304" pitchFamily="18" charset="0"/>
              </a:rPr>
              <a:t>STORE</a:t>
            </a:r>
            <a:r>
              <a:rPr lang="en-US" sz="2400" dirty="0">
                <a:solidFill>
                  <a:srgbClr val="000000"/>
                </a:solidFill>
                <a:latin typeface="Times New Roman" panose="02020603050405020304" pitchFamily="18" charset="0"/>
                <a:ea typeface="Times New Roman" panose="02020603050405020304" pitchFamily="18" charset="0"/>
              </a:rPr>
              <a:t> to display/store result.</a:t>
            </a:r>
          </a:p>
          <a:p>
            <a:pPr marL="938212" lvl="2" indent="-342900">
              <a:spcBef>
                <a:spcPts val="600"/>
              </a:spcBef>
              <a:spcAft>
                <a:spcPts val="1200"/>
              </a:spcAft>
              <a:buNone/>
            </a:pPr>
            <a:r>
              <a:rPr lang="en-US" sz="2100" b="1" dirty="0">
                <a:solidFill>
                  <a:srgbClr val="C00000"/>
                </a:solidFill>
                <a:latin typeface="Times New Roman" panose="02020603050405020304" pitchFamily="18" charset="0"/>
                <a:ea typeface="Times New Roman" panose="02020603050405020304" pitchFamily="18" charset="0"/>
              </a:rPr>
              <a:t>Here A is relation and NOT a variable</a:t>
            </a:r>
          </a:p>
        </p:txBody>
      </p:sp>
      <p:sp>
        <p:nvSpPr>
          <p:cNvPr id="4" name="Rectangle 3"/>
          <p:cNvSpPr/>
          <p:nvPr/>
        </p:nvSpPr>
        <p:spPr>
          <a:xfrm>
            <a:off x="1371600" y="4495800"/>
            <a:ext cx="6506980" cy="1752600"/>
          </a:xfrm>
          <a:prstGeom prst="rect">
            <a:avLst/>
          </a:prstGeom>
        </p:spPr>
        <p:style>
          <a:lnRef idx="2">
            <a:schemeClr val="accent5"/>
          </a:lnRef>
          <a:fillRef idx="1003">
            <a:schemeClr val="lt1"/>
          </a:fillRef>
          <a:effectRef idx="0">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0"/>
              </a:spcAf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A = load 'student' (</a:t>
            </a:r>
            <a:r>
              <a:rPr lang="en-US" b="1" dirty="0" err="1">
                <a:effectLst/>
                <a:latin typeface="Times New Roman" panose="02020603050405020304" pitchFamily="18" charset="0"/>
                <a:ea typeface="Calibri" panose="020F0502020204030204" pitchFamily="34" charset="0"/>
                <a:cs typeface="Times New Roman" panose="02020603050405020304" pitchFamily="18" charset="0"/>
              </a:rPr>
              <a:t>rollno</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 name, </a:t>
            </a:r>
            <a:r>
              <a:rPr lang="en-US" b="1" dirty="0" err="1">
                <a:effectLst/>
                <a:latin typeface="Times New Roman" panose="02020603050405020304" pitchFamily="18" charset="0"/>
                <a:ea typeface="Calibri" panose="020F0502020204030204" pitchFamily="34" charset="0"/>
                <a:cs typeface="Times New Roman" panose="02020603050405020304" pitchFamily="18" charset="0"/>
              </a:rPr>
              <a:t>gpa</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A = filter A by </a:t>
            </a:r>
            <a:r>
              <a:rPr lang="en-US" b="1" dirty="0" err="1">
                <a:effectLst/>
                <a:latin typeface="Times New Roman" panose="02020603050405020304" pitchFamily="18" charset="0"/>
                <a:ea typeface="Calibri" panose="020F0502020204030204" pitchFamily="34" charset="0"/>
                <a:cs typeface="Times New Roman" panose="02020603050405020304" pitchFamily="18" charset="0"/>
              </a:rPr>
              <a:t>gpa</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 &gt; 4.0;</a:t>
            </a:r>
            <a:endParaRPr lang="en-US"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A = </a:t>
            </a:r>
            <a:r>
              <a:rPr lang="en-US" b="1" dirty="0" err="1">
                <a:effectLst/>
                <a:latin typeface="Times New Roman" panose="02020603050405020304" pitchFamily="18" charset="0"/>
                <a:ea typeface="Calibri" panose="020F0502020204030204" pitchFamily="34" charset="0"/>
                <a:cs typeface="Times New Roman" panose="02020603050405020304" pitchFamily="18" charset="0"/>
              </a:rPr>
              <a:t>foreach</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 A generate UPPER (name);</a:t>
            </a:r>
            <a:endParaRPr lang="en-US"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STORE A INTO ‘</a:t>
            </a:r>
            <a:r>
              <a:rPr lang="en-US" b="1" dirty="0" err="1">
                <a:effectLst/>
                <a:latin typeface="Times New Roman" panose="02020603050405020304" pitchFamily="18" charset="0"/>
                <a:ea typeface="Calibri" panose="020F0502020204030204" pitchFamily="34" charset="0"/>
                <a:cs typeface="Times New Roman" panose="02020603050405020304" pitchFamily="18" charset="0"/>
              </a:rPr>
              <a:t>myreport</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a:t>
            </a:r>
            <a:r>
              <a:rPr lang="en-US" dirty="0">
                <a:effectLst/>
                <a:ea typeface="Calibri" panose="020F0502020204030204" pitchFamily="34" charset="0"/>
                <a:cs typeface="Times New Roman" panose="02020603050405020304" pitchFamily="18" charset="0"/>
              </a:rPr>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rebuchet MS" panose="020B0603020202020204" pitchFamily="34" charset="0"/>
              </a:rPr>
              <a:t>Pig Latin Overview: Comments</a:t>
            </a:r>
            <a:endParaRPr lang="en-US" dirty="0"/>
          </a:p>
        </p:txBody>
      </p:sp>
      <p:sp>
        <p:nvSpPr>
          <p:cNvPr id="3" name="Content Placeholder 2"/>
          <p:cNvSpPr>
            <a:spLocks noGrp="1"/>
          </p:cNvSpPr>
          <p:nvPr>
            <p:ph sz="quarter" idx="1"/>
          </p:nvPr>
        </p:nvSpPr>
        <p:spPr>
          <a:xfrm>
            <a:off x="612648" y="1600200"/>
            <a:ext cx="8153400" cy="3657600"/>
          </a:xfrm>
        </p:spPr>
        <p:txBody>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In Pig Latin two types of comments are supported:</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663575" lvl="1" indent="-342900">
              <a:lnSpc>
                <a:spcPct val="107000"/>
              </a:lnSpc>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Single line comments that begin with</a:t>
            </a:r>
            <a:r>
              <a:rPr lang="en-US" b="1" dirty="0">
                <a:latin typeface="Times New Roman" panose="02020603050405020304" pitchFamily="18" charset="0"/>
                <a:ea typeface="Calibri" panose="020F0502020204030204" pitchFamily="34" charset="0"/>
                <a:cs typeface="Times New Roman" panose="02020603050405020304" pitchFamily="18" charset="0"/>
              </a:rPr>
              <a:t> “--” (two hyphens).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663575" lvl="1" indent="-342900">
              <a:lnSpc>
                <a:spcPct val="107000"/>
              </a:lnSpc>
              <a:spcBef>
                <a:spcPts val="0"/>
              </a:spcBef>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Multiline comments that begin with </a:t>
            </a:r>
            <a:r>
              <a:rPr lang="en-US" b="1" dirty="0">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and end with</a:t>
            </a:r>
            <a:r>
              <a:rPr lang="en-US" b="1" dirty="0">
                <a:latin typeface="Times New Roman" panose="02020603050405020304" pitchFamily="18"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lvl="1">
              <a:spcBef>
                <a:spcPts val="600"/>
              </a:spcBef>
              <a:spcAft>
                <a:spcPts val="1200"/>
              </a:spcAft>
            </a:pPr>
            <a:endParaRPr lang="en-US" sz="1800" b="1"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rebuchet MS" panose="020B0603020202020204" pitchFamily="34" charset="0"/>
              </a:rPr>
              <a:t>Pig Latin Overview: Identifiers</a:t>
            </a:r>
            <a:endParaRPr lang="en-US" dirty="0"/>
          </a:p>
        </p:txBody>
      </p:sp>
      <p:sp>
        <p:nvSpPr>
          <p:cNvPr id="3" name="Content Placeholder 2"/>
          <p:cNvSpPr>
            <a:spLocks noGrp="1"/>
          </p:cNvSpPr>
          <p:nvPr>
            <p:ph sz="quarter" idx="1"/>
          </p:nvPr>
        </p:nvSpPr>
        <p:spPr>
          <a:xfrm>
            <a:off x="612648" y="1600200"/>
            <a:ext cx="8153400" cy="3657600"/>
          </a:xfrm>
        </p:spPr>
        <p:txBody>
          <a:bodyPr/>
          <a:lstStyle/>
          <a:p>
            <a:pPr>
              <a:spcBef>
                <a:spcPts val="600"/>
              </a:spcBef>
              <a:spcAft>
                <a:spcPts val="1200"/>
              </a:spcAft>
            </a:pPr>
            <a:r>
              <a:rPr lang="en-US" sz="2100" b="1" dirty="0">
                <a:latin typeface="Times New Roman" panose="02020603050405020304" pitchFamily="18" charset="0"/>
                <a:ea typeface="Times New Roman" panose="02020603050405020304" pitchFamily="18" charset="0"/>
              </a:rPr>
              <a:t>Valid Identifiers</a:t>
            </a:r>
          </a:p>
          <a:p>
            <a:pPr lvl="1">
              <a:spcBef>
                <a:spcPts val="600"/>
              </a:spcBef>
              <a:spcAft>
                <a:spcPts val="1200"/>
              </a:spcAft>
            </a:pPr>
            <a:r>
              <a:rPr lang="en-US" sz="1800" b="1" dirty="0">
                <a:latin typeface="Times New Roman" panose="02020603050405020304" pitchFamily="18" charset="0"/>
                <a:ea typeface="Times New Roman" panose="02020603050405020304" pitchFamily="18" charset="0"/>
              </a:rPr>
              <a:t>Y</a:t>
            </a:r>
          </a:p>
          <a:p>
            <a:pPr lvl="1">
              <a:spcBef>
                <a:spcPts val="600"/>
              </a:spcBef>
              <a:spcAft>
                <a:spcPts val="1200"/>
              </a:spcAft>
            </a:pPr>
            <a:r>
              <a:rPr lang="en-US" sz="1800" b="1" dirty="0">
                <a:latin typeface="Times New Roman" panose="02020603050405020304" pitchFamily="18" charset="0"/>
                <a:ea typeface="Times New Roman" panose="02020603050405020304" pitchFamily="18" charset="0"/>
              </a:rPr>
              <a:t>A1</a:t>
            </a:r>
          </a:p>
          <a:p>
            <a:pPr lvl="1">
              <a:spcBef>
                <a:spcPts val="600"/>
              </a:spcBef>
              <a:spcAft>
                <a:spcPts val="1200"/>
              </a:spcAft>
            </a:pPr>
            <a:r>
              <a:rPr lang="en-US" sz="1800" b="1" dirty="0">
                <a:latin typeface="Times New Roman" panose="02020603050405020304" pitchFamily="18" charset="0"/>
                <a:ea typeface="Times New Roman" panose="02020603050405020304" pitchFamily="18" charset="0"/>
              </a:rPr>
              <a:t>A1_2014</a:t>
            </a:r>
          </a:p>
          <a:p>
            <a:pPr lvl="1">
              <a:spcBef>
                <a:spcPts val="600"/>
              </a:spcBef>
              <a:spcAft>
                <a:spcPts val="1200"/>
              </a:spcAft>
            </a:pPr>
            <a:r>
              <a:rPr lang="en-US" sz="1800" b="1" dirty="0">
                <a:latin typeface="Times New Roman" panose="02020603050405020304" pitchFamily="18" charset="0"/>
                <a:ea typeface="Times New Roman" panose="02020603050405020304" pitchFamily="18" charset="0"/>
              </a:rPr>
              <a:t>Sample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rebuchet MS" panose="020B0603020202020204" pitchFamily="34" charset="0"/>
              </a:rPr>
              <a:t>Pig Latin Overview: Operators</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845726370"/>
              </p:ext>
            </p:extLst>
          </p:nvPr>
        </p:nvGraphicFramePr>
        <p:xfrm>
          <a:off x="1219200" y="1981200"/>
          <a:ext cx="6522720" cy="2595880"/>
        </p:xfrm>
        <a:graphic>
          <a:graphicData uri="http://schemas.openxmlformats.org/drawingml/2006/table">
            <a:tbl>
              <a:tblPr firstRow="1" bandRow="1">
                <a:tableStyleId>{5C22544A-7EE6-4342-B048-85BDC9FD1C3A}</a:tableStyleId>
              </a:tblPr>
              <a:tblGrid>
                <a:gridCol w="1630680">
                  <a:extLst>
                    <a:ext uri="{9D8B030D-6E8A-4147-A177-3AD203B41FA5}">
                      <a16:colId xmlns:a16="http://schemas.microsoft.com/office/drawing/2014/main" val="20000"/>
                    </a:ext>
                  </a:extLst>
                </a:gridCol>
                <a:gridCol w="1630680">
                  <a:extLst>
                    <a:ext uri="{9D8B030D-6E8A-4147-A177-3AD203B41FA5}">
                      <a16:colId xmlns:a16="http://schemas.microsoft.com/office/drawing/2014/main" val="20001"/>
                    </a:ext>
                  </a:extLst>
                </a:gridCol>
                <a:gridCol w="1630680">
                  <a:extLst>
                    <a:ext uri="{9D8B030D-6E8A-4147-A177-3AD203B41FA5}">
                      <a16:colId xmlns:a16="http://schemas.microsoft.com/office/drawing/2014/main" val="20002"/>
                    </a:ext>
                  </a:extLst>
                </a:gridCol>
                <a:gridCol w="1630680">
                  <a:extLst>
                    <a:ext uri="{9D8B030D-6E8A-4147-A177-3AD203B41FA5}">
                      <a16:colId xmlns:a16="http://schemas.microsoft.com/office/drawing/2014/main" val="20003"/>
                    </a:ext>
                  </a:extLst>
                </a:gridCol>
              </a:tblGrid>
              <a:tr h="370840">
                <a:tc>
                  <a:txBody>
                    <a:bodyPr/>
                    <a:lstStyle/>
                    <a:p>
                      <a:pPr marL="0" marR="0">
                        <a:lnSpc>
                          <a:spcPct val="107000"/>
                        </a:lnSpc>
                        <a:spcBef>
                          <a:spcPts val="0"/>
                        </a:spcBef>
                        <a:spcAft>
                          <a:spcPts val="0"/>
                        </a:spcAft>
                      </a:pPr>
                      <a:r>
                        <a:rPr lang="en-US" sz="2000" dirty="0">
                          <a:effectLst/>
                        </a:rPr>
                        <a:t>Arithmetic</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Comparison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Null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Boolean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370840">
                <a:tc>
                  <a:txBody>
                    <a:bodyPr/>
                    <a:lstStyle/>
                    <a:p>
                      <a:pPr marL="0" marR="0">
                        <a:lnSpc>
                          <a:spcPct val="107000"/>
                        </a:lnSpc>
                        <a:spcBef>
                          <a:spcPts val="0"/>
                        </a:spcBef>
                        <a:spcAft>
                          <a:spcPts val="0"/>
                        </a:spcAft>
                      </a:pPr>
                      <a:r>
                        <a:rPr lang="en-US" sz="2000">
                          <a:effectLst/>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IS NULL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AND</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70840">
                <a:tc>
                  <a:txBody>
                    <a:bodyPr/>
                    <a:lstStyle/>
                    <a:p>
                      <a:pPr marL="0" marR="0">
                        <a:lnSpc>
                          <a:spcPct val="107000"/>
                        </a:lnSpc>
                        <a:spcBef>
                          <a:spcPts val="0"/>
                        </a:spcBef>
                        <a:spcAft>
                          <a:spcPts val="0"/>
                        </a:spcAft>
                      </a:pPr>
                      <a:r>
                        <a:rPr lang="en-US" sz="2000">
                          <a:effectLst/>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IS NOT NULL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OR</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70840">
                <a:tc>
                  <a:txBody>
                    <a:bodyPr/>
                    <a:lstStyle/>
                    <a:p>
                      <a:pPr marL="0" marR="0">
                        <a:lnSpc>
                          <a:spcPct val="107000"/>
                        </a:lnSpc>
                        <a:spcBef>
                          <a:spcPts val="0"/>
                        </a:spcBef>
                        <a:spcAft>
                          <a:spcPts val="0"/>
                        </a:spcAft>
                      </a:pPr>
                      <a:r>
                        <a:rPr lang="en-US" sz="2000">
                          <a:effectLst/>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&lt;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NOT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370840">
                <a:tc>
                  <a:txBody>
                    <a:bodyPr/>
                    <a:lstStyle/>
                    <a:p>
                      <a:pPr marL="0" marR="0">
                        <a:lnSpc>
                          <a:spcPct val="107000"/>
                        </a:lnSpc>
                        <a:spcBef>
                          <a:spcPts val="0"/>
                        </a:spcBef>
                        <a:spcAft>
                          <a:spcPts val="0"/>
                        </a:spcAft>
                      </a:pPr>
                      <a:r>
                        <a:rPr lang="en-US" sz="2000">
                          <a:effectLst/>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&gt;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370840">
                <a:tc>
                  <a:txBody>
                    <a:bodyPr/>
                    <a:lstStyle/>
                    <a:p>
                      <a:pPr marL="0" marR="0">
                        <a:lnSpc>
                          <a:spcPct val="107000"/>
                        </a:lnSpc>
                        <a:spcBef>
                          <a:spcPts val="0"/>
                        </a:spcBef>
                        <a:spcAft>
                          <a:spcPts val="0"/>
                        </a:spcAft>
                      </a:pPr>
                      <a:r>
                        <a:rPr lang="en-US" sz="2000">
                          <a:effectLst/>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&lt;=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370840">
                <a:tc>
                  <a:txBody>
                    <a:bodyPr/>
                    <a:lstStyle/>
                    <a:p>
                      <a:pPr marL="0" marR="0">
                        <a:lnSpc>
                          <a:spcPct val="107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&gt;=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Types in PIG</a:t>
            </a:r>
            <a:endParaRPr lang="en-US" dirty="0"/>
          </a:p>
        </p:txBody>
      </p:sp>
      <p:sp>
        <p:nvSpPr>
          <p:cNvPr id="3" name="Content Placeholder 2"/>
          <p:cNvSpPr>
            <a:spLocks noGrp="1"/>
          </p:cNvSpPr>
          <p:nvPr>
            <p:ph sz="quarter" idx="1"/>
          </p:nvPr>
        </p:nvSpPr>
        <p:spPr>
          <a:xfrm>
            <a:off x="609600" y="1447800"/>
            <a:ext cx="8153400" cy="457200"/>
          </a:xfrm>
        </p:spPr>
        <p:txBody>
          <a:bodyPr/>
          <a:lstStyle/>
          <a:p>
            <a:r>
              <a:rPr lang="en-US" sz="2400" b="1" dirty="0"/>
              <a:t>Simple Data Types</a:t>
            </a:r>
            <a:endParaRPr lang="en-US" sz="2400" dirty="0"/>
          </a:p>
          <a:p>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1198577527"/>
              </p:ext>
            </p:extLst>
          </p:nvPr>
        </p:nvGraphicFramePr>
        <p:xfrm>
          <a:off x="1752600" y="1981200"/>
          <a:ext cx="6629400" cy="2514600"/>
        </p:xfrm>
        <a:graphic>
          <a:graphicData uri="http://schemas.openxmlformats.org/drawingml/2006/table">
            <a:tbl>
              <a:tblPr firstRow="1" firstCol="1" bandRow="1">
                <a:tableStyleId>{5C22544A-7EE6-4342-B048-85BDC9FD1C3A}</a:tableStyleId>
              </a:tblPr>
              <a:tblGrid>
                <a:gridCol w="2482584">
                  <a:extLst>
                    <a:ext uri="{9D8B030D-6E8A-4147-A177-3AD203B41FA5}">
                      <a16:colId xmlns:a16="http://schemas.microsoft.com/office/drawing/2014/main" val="20000"/>
                    </a:ext>
                  </a:extLst>
                </a:gridCol>
                <a:gridCol w="4146816">
                  <a:extLst>
                    <a:ext uri="{9D8B030D-6E8A-4147-A177-3AD203B41FA5}">
                      <a16:colId xmlns:a16="http://schemas.microsoft.com/office/drawing/2014/main" val="20001"/>
                    </a:ext>
                  </a:extLst>
                </a:gridCol>
              </a:tblGrid>
              <a:tr h="279400">
                <a:tc>
                  <a:txBody>
                    <a:bodyPr/>
                    <a:lstStyle/>
                    <a:p>
                      <a:pPr marL="0" marR="0">
                        <a:lnSpc>
                          <a:spcPct val="107000"/>
                        </a:lnSpc>
                        <a:spcBef>
                          <a:spcPts val="0"/>
                        </a:spcBef>
                        <a:spcAft>
                          <a:spcPts val="0"/>
                        </a:spcAft>
                      </a:pPr>
                      <a:r>
                        <a:rPr lang="en-US" sz="1600" dirty="0">
                          <a:effectLst/>
                        </a:rPr>
                        <a:t>Name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Description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79400">
                <a:tc>
                  <a:txBody>
                    <a:bodyPr/>
                    <a:lstStyle/>
                    <a:p>
                      <a:pPr marL="0" marR="0">
                        <a:lnSpc>
                          <a:spcPct val="107000"/>
                        </a:lnSpc>
                        <a:spcBef>
                          <a:spcPts val="0"/>
                        </a:spcBef>
                        <a:spcAft>
                          <a:spcPts val="0"/>
                        </a:spcAft>
                      </a:pPr>
                      <a:r>
                        <a:rPr lang="en-US" sz="1600" dirty="0" err="1">
                          <a:effectLst/>
                        </a:rPr>
                        <a:t>int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Whole numbers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79400">
                <a:tc>
                  <a:txBody>
                    <a:bodyPr/>
                    <a:lstStyle/>
                    <a:p>
                      <a:pPr marL="0" marR="0">
                        <a:lnSpc>
                          <a:spcPct val="107000"/>
                        </a:lnSpc>
                        <a:spcBef>
                          <a:spcPts val="0"/>
                        </a:spcBef>
                        <a:spcAft>
                          <a:spcPts val="0"/>
                        </a:spcAft>
                      </a:pPr>
                      <a:r>
                        <a:rPr lang="en-US" sz="1600">
                          <a:effectLst/>
                        </a:rPr>
                        <a:t>long</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Large whole numbers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279400">
                <a:tc>
                  <a:txBody>
                    <a:bodyPr/>
                    <a:lstStyle/>
                    <a:p>
                      <a:pPr marL="0" marR="0">
                        <a:lnSpc>
                          <a:spcPct val="107000"/>
                        </a:lnSpc>
                        <a:spcBef>
                          <a:spcPts val="0"/>
                        </a:spcBef>
                        <a:spcAft>
                          <a:spcPts val="0"/>
                        </a:spcAft>
                      </a:pPr>
                      <a:r>
                        <a:rPr lang="en-US" sz="1600">
                          <a:effectLst/>
                        </a:rPr>
                        <a:t>float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Decimals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279400">
                <a:tc>
                  <a:txBody>
                    <a:bodyPr/>
                    <a:lstStyle/>
                    <a:p>
                      <a:pPr marL="0" marR="0">
                        <a:lnSpc>
                          <a:spcPct val="107000"/>
                        </a:lnSpc>
                        <a:spcBef>
                          <a:spcPts val="0"/>
                        </a:spcBef>
                        <a:spcAft>
                          <a:spcPts val="0"/>
                        </a:spcAft>
                      </a:pPr>
                      <a:r>
                        <a:rPr lang="en-US" sz="1600" dirty="0">
                          <a:effectLst/>
                        </a:rPr>
                        <a:t>double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Very precise decimals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279400">
                <a:tc>
                  <a:txBody>
                    <a:bodyPr/>
                    <a:lstStyle/>
                    <a:p>
                      <a:pPr marL="0" marR="0">
                        <a:lnSpc>
                          <a:spcPct val="107000"/>
                        </a:lnSpc>
                        <a:spcBef>
                          <a:spcPts val="0"/>
                        </a:spcBef>
                        <a:spcAft>
                          <a:spcPts val="0"/>
                        </a:spcAft>
                      </a:pPr>
                      <a:r>
                        <a:rPr lang="en-US" sz="1600">
                          <a:effectLst/>
                        </a:rPr>
                        <a:t>chararray</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Text strings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279400">
                <a:tc>
                  <a:txBody>
                    <a:bodyPr/>
                    <a:lstStyle/>
                    <a:p>
                      <a:pPr marL="0" marR="0">
                        <a:lnSpc>
                          <a:spcPct val="107000"/>
                        </a:lnSpc>
                        <a:spcBef>
                          <a:spcPts val="0"/>
                        </a:spcBef>
                        <a:spcAft>
                          <a:spcPts val="0"/>
                        </a:spcAft>
                      </a:pPr>
                      <a:r>
                        <a:rPr lang="en-US" sz="1600">
                          <a:effectLst/>
                        </a:rPr>
                        <a:t>bytearray</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Raw bytes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279400">
                <a:tc>
                  <a:txBody>
                    <a:bodyPr/>
                    <a:lstStyle/>
                    <a:p>
                      <a:pPr marL="0" marR="0">
                        <a:lnSpc>
                          <a:spcPct val="107000"/>
                        </a:lnSpc>
                        <a:spcBef>
                          <a:spcPts val="0"/>
                        </a:spcBef>
                        <a:spcAft>
                          <a:spcPts val="0"/>
                        </a:spcAft>
                      </a:pPr>
                      <a:r>
                        <a:rPr lang="en-US" sz="1600">
                          <a:effectLst/>
                        </a:rPr>
                        <a:t>datetime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err="1">
                          <a:effectLst/>
                        </a:rPr>
                        <a:t>Datetime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r h="279400">
                <a:tc>
                  <a:txBody>
                    <a:bodyPr/>
                    <a:lstStyle/>
                    <a:p>
                      <a:pPr marL="0" marR="0">
                        <a:lnSpc>
                          <a:spcPct val="107000"/>
                        </a:lnSpc>
                        <a:spcBef>
                          <a:spcPts val="0"/>
                        </a:spcBef>
                        <a:spcAft>
                          <a:spcPts val="0"/>
                        </a:spcAft>
                      </a:pPr>
                      <a:r>
                        <a:rPr lang="en-US" sz="1600">
                          <a:effectLst/>
                        </a:rPr>
                        <a:t>boolean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true or false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8"/>
                  </a:ext>
                </a:extLst>
              </a:tr>
            </a:tbl>
          </a:graphicData>
        </a:graphic>
      </p:graphicFrame>
      <p:sp>
        <p:nvSpPr>
          <p:cNvPr id="5" name="Rectangle 4"/>
          <p:cNvSpPr/>
          <p:nvPr/>
        </p:nvSpPr>
        <p:spPr>
          <a:xfrm>
            <a:off x="990600" y="4572000"/>
            <a:ext cx="2642583" cy="369332"/>
          </a:xfrm>
          <a:prstGeom prst="rect">
            <a:avLst/>
          </a:prstGeom>
        </p:spPr>
        <p:txBody>
          <a:bodyPr wrap="none">
            <a:spAutoFit/>
          </a:bodyPr>
          <a:lstStyle/>
          <a:p>
            <a:pPr>
              <a:buFont typeface="Wingdings" pitchFamily="2" charset="2"/>
              <a:buChar char="q"/>
            </a:pPr>
            <a:r>
              <a:rPr lang="en-US" b="1" dirty="0"/>
              <a:t>Complex Data Types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860560533"/>
              </p:ext>
            </p:extLst>
          </p:nvPr>
        </p:nvGraphicFramePr>
        <p:xfrm>
          <a:off x="1828800" y="4953000"/>
          <a:ext cx="6400800" cy="1518032"/>
        </p:xfrm>
        <a:graphic>
          <a:graphicData uri="http://schemas.openxmlformats.org/drawingml/2006/table">
            <a:tbl>
              <a:tblPr firstRow="1" firstCol="1" bandRow="1">
                <a:tableStyleId>{5C22544A-7EE6-4342-B048-85BDC9FD1C3A}</a:tableStyleId>
              </a:tblPr>
              <a:tblGrid>
                <a:gridCol w="2396977">
                  <a:extLst>
                    <a:ext uri="{9D8B030D-6E8A-4147-A177-3AD203B41FA5}">
                      <a16:colId xmlns:a16="http://schemas.microsoft.com/office/drawing/2014/main" val="20000"/>
                    </a:ext>
                  </a:extLst>
                </a:gridCol>
                <a:gridCol w="4003823">
                  <a:extLst>
                    <a:ext uri="{9D8B030D-6E8A-4147-A177-3AD203B41FA5}">
                      <a16:colId xmlns:a16="http://schemas.microsoft.com/office/drawing/2014/main" val="20001"/>
                    </a:ext>
                  </a:extLst>
                </a:gridCol>
              </a:tblGrid>
              <a:tr h="0">
                <a:tc>
                  <a:txBody>
                    <a:bodyPr/>
                    <a:lstStyle/>
                    <a:p>
                      <a:pPr marL="0" marR="0">
                        <a:lnSpc>
                          <a:spcPct val="107000"/>
                        </a:lnSpc>
                        <a:spcBef>
                          <a:spcPts val="0"/>
                        </a:spcBef>
                        <a:spcAft>
                          <a:spcPts val="0"/>
                        </a:spcAft>
                      </a:pPr>
                      <a:r>
                        <a:rPr lang="en-US" sz="1600" dirty="0">
                          <a:effectLst/>
                        </a:rPr>
                        <a:t>Name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Description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162560">
                <a:tc>
                  <a:txBody>
                    <a:bodyPr/>
                    <a:lstStyle/>
                    <a:p>
                      <a:pPr marL="0" marR="0">
                        <a:lnSpc>
                          <a:spcPct val="107000"/>
                        </a:lnSpc>
                        <a:spcBef>
                          <a:spcPts val="0"/>
                        </a:spcBef>
                        <a:spcAft>
                          <a:spcPts val="0"/>
                        </a:spcAft>
                      </a:pPr>
                      <a:r>
                        <a:rPr lang="en-US" sz="1600">
                          <a:effectLst/>
                        </a:rPr>
                        <a:t>Tuple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An ordered set of fields.</a:t>
                      </a:r>
                    </a:p>
                    <a:p>
                      <a:pPr marL="0" marR="0">
                        <a:lnSpc>
                          <a:spcPct val="107000"/>
                        </a:lnSpc>
                        <a:spcBef>
                          <a:spcPts val="0"/>
                        </a:spcBef>
                        <a:spcAft>
                          <a:spcPts val="0"/>
                        </a:spcAft>
                      </a:pPr>
                      <a:r>
                        <a:rPr lang="en-US" sz="1600" dirty="0">
                          <a:effectLst/>
                        </a:rPr>
                        <a:t>Example: (2,3)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62560">
                <a:tc>
                  <a:txBody>
                    <a:bodyPr/>
                    <a:lstStyle/>
                    <a:p>
                      <a:pPr marL="0" marR="0">
                        <a:lnSpc>
                          <a:spcPct val="107000"/>
                        </a:lnSpc>
                        <a:spcBef>
                          <a:spcPts val="0"/>
                        </a:spcBef>
                        <a:spcAft>
                          <a:spcPts val="0"/>
                        </a:spcAft>
                      </a:pPr>
                      <a:r>
                        <a:rPr lang="en-US" sz="1600">
                          <a:effectLst/>
                        </a:rPr>
                        <a:t>Bag</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A collection of tuples. </a:t>
                      </a:r>
                    </a:p>
                    <a:p>
                      <a:pPr marL="0" marR="0">
                        <a:lnSpc>
                          <a:spcPct val="107000"/>
                        </a:lnSpc>
                        <a:spcBef>
                          <a:spcPts val="0"/>
                        </a:spcBef>
                        <a:spcAft>
                          <a:spcPts val="0"/>
                        </a:spcAft>
                      </a:pPr>
                      <a:r>
                        <a:rPr lang="en-US" sz="1600" dirty="0">
                          <a:effectLst/>
                        </a:rPr>
                        <a:t>Example: {(2,3),(7,5)}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162560">
                <a:tc>
                  <a:txBody>
                    <a:bodyPr/>
                    <a:lstStyle/>
                    <a:p>
                      <a:pPr marL="0" marR="0">
                        <a:lnSpc>
                          <a:spcPct val="107000"/>
                        </a:lnSpc>
                        <a:spcBef>
                          <a:spcPts val="0"/>
                        </a:spcBef>
                        <a:spcAft>
                          <a:spcPts val="0"/>
                        </a:spcAft>
                      </a:pPr>
                      <a:r>
                        <a:rPr lang="en-US" sz="1600">
                          <a:effectLst/>
                        </a:rPr>
                        <a:t>map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key, value pair (open # Apache)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rebuchet MS" panose="020B0603020202020204" pitchFamily="34" charset="0"/>
              </a:rPr>
              <a:t>Running Pig</a:t>
            </a:r>
            <a:endParaRPr lang="en-US" dirty="0"/>
          </a:p>
        </p:txBody>
      </p:sp>
      <p:sp>
        <p:nvSpPr>
          <p:cNvPr id="3" name="Content Placeholder 2"/>
          <p:cNvSpPr>
            <a:spLocks noGrp="1"/>
          </p:cNvSpPr>
          <p:nvPr>
            <p:ph sz="quarter" idx="1"/>
          </p:nvPr>
        </p:nvSpPr>
        <p:spPr/>
        <p:txBody>
          <a:bodyPr/>
          <a:lstStyle/>
          <a:p>
            <a:pPr>
              <a:lnSpc>
                <a:spcPct val="107000"/>
              </a:lnSpc>
              <a:spcAft>
                <a:spcPts val="800"/>
              </a:spcAft>
            </a:pPr>
            <a:r>
              <a:rPr lang="en-US" sz="2400" dirty="0">
                <a:ea typeface="Calibri" panose="020F0502020204030204" pitchFamily="34" charset="0"/>
                <a:cs typeface="Times New Roman" panose="02020603050405020304" pitchFamily="18" charset="0"/>
              </a:rPr>
              <a:t>Pig can run in two ways:</a:t>
            </a:r>
          </a:p>
          <a:p>
            <a:pPr marL="663575" lvl="1" indent="-342900">
              <a:lnSpc>
                <a:spcPct val="107000"/>
              </a:lnSpc>
              <a:spcBef>
                <a:spcPts val="0"/>
              </a:spcBef>
              <a:spcAft>
                <a:spcPts val="0"/>
              </a:spcAft>
              <a:buFont typeface="+mj-lt"/>
              <a:buAutoNum type="arabicPeriod"/>
            </a:pPr>
            <a:r>
              <a:rPr lang="en-US" sz="2400" dirty="0">
                <a:ea typeface="Calibri" panose="020F0502020204030204" pitchFamily="34" charset="0"/>
                <a:cs typeface="Times New Roman" panose="02020603050405020304" pitchFamily="18" charset="0"/>
              </a:rPr>
              <a:t>Interactive Mode</a:t>
            </a:r>
          </a:p>
          <a:p>
            <a:pPr marL="938212" lvl="2" indent="-342900">
              <a:lnSpc>
                <a:spcPct val="107000"/>
              </a:lnSpc>
              <a:spcBef>
                <a:spcPts val="0"/>
              </a:spcBef>
              <a:spcAft>
                <a:spcPts val="0"/>
              </a:spcAft>
            </a:pPr>
            <a:r>
              <a:rPr lang="en-US" sz="2100" dirty="0">
                <a:ea typeface="Calibri" panose="020F0502020204030204" pitchFamily="34" charset="0"/>
                <a:cs typeface="Times New Roman" panose="02020603050405020304" pitchFamily="18" charset="0"/>
              </a:rPr>
              <a:t>Invoke </a:t>
            </a:r>
            <a:r>
              <a:rPr lang="en-US" sz="2100" b="1" dirty="0">
                <a:ea typeface="Calibri" panose="020F0502020204030204" pitchFamily="34" charset="0"/>
                <a:cs typeface="Times New Roman" panose="02020603050405020304" pitchFamily="18" charset="0"/>
              </a:rPr>
              <a:t>grunt</a:t>
            </a:r>
            <a:r>
              <a:rPr lang="en-US" sz="2100" dirty="0">
                <a:ea typeface="Calibri" panose="020F0502020204030204" pitchFamily="34" charset="0"/>
                <a:cs typeface="Times New Roman" panose="02020603050405020304" pitchFamily="18" charset="0"/>
              </a:rPr>
              <a:t> Shell</a:t>
            </a:r>
          </a:p>
          <a:p>
            <a:pPr marL="938212" lvl="2" indent="-342900">
              <a:lnSpc>
                <a:spcPct val="107000"/>
              </a:lnSpc>
              <a:spcBef>
                <a:spcPts val="0"/>
              </a:spcBef>
              <a:spcAft>
                <a:spcPts val="0"/>
              </a:spcAft>
            </a:pPr>
            <a:r>
              <a:rPr lang="en-US" sz="2100" dirty="0">
                <a:ea typeface="Calibri" panose="020F0502020204030204" pitchFamily="34" charset="0"/>
                <a:cs typeface="Times New Roman" panose="02020603050405020304" pitchFamily="18" charset="0"/>
              </a:rPr>
              <a:t>Type pig to get grunt shell</a:t>
            </a:r>
          </a:p>
          <a:p>
            <a:pPr marL="938212" lvl="2" indent="-342900">
              <a:lnSpc>
                <a:spcPct val="107000"/>
              </a:lnSpc>
              <a:spcBef>
                <a:spcPts val="0"/>
              </a:spcBef>
              <a:spcAft>
                <a:spcPts val="0"/>
              </a:spcAft>
            </a:pPr>
            <a:r>
              <a:rPr lang="en-US" sz="2100" dirty="0">
                <a:ea typeface="Calibri" panose="020F0502020204030204" pitchFamily="34" charset="0"/>
                <a:cs typeface="Times New Roman" panose="02020603050405020304" pitchFamily="18" charset="0"/>
              </a:rPr>
              <a:t>A= load ‘/</a:t>
            </a:r>
            <a:r>
              <a:rPr lang="en-US" sz="2100" dirty="0" err="1">
                <a:ea typeface="Calibri" panose="020F0502020204030204" pitchFamily="34" charset="0"/>
                <a:cs typeface="Times New Roman" panose="02020603050405020304" pitchFamily="18" charset="0"/>
              </a:rPr>
              <a:t>pigdemo</a:t>
            </a:r>
            <a:r>
              <a:rPr lang="en-US" sz="2100" dirty="0">
                <a:ea typeface="Calibri" panose="020F0502020204030204" pitchFamily="34" charset="0"/>
                <a:cs typeface="Times New Roman" panose="02020603050405020304" pitchFamily="18" charset="0"/>
              </a:rPr>
              <a:t>/student.tsv’ as ( </a:t>
            </a:r>
            <a:r>
              <a:rPr lang="en-US" sz="2100" dirty="0" err="1">
                <a:ea typeface="Calibri" panose="020F0502020204030204" pitchFamily="34" charset="0"/>
                <a:cs typeface="Times New Roman" panose="02020603050405020304" pitchFamily="18" charset="0"/>
              </a:rPr>
              <a:t>rollno</a:t>
            </a:r>
            <a:r>
              <a:rPr lang="en-US" sz="2100" dirty="0">
                <a:ea typeface="Calibri" panose="020F0502020204030204" pitchFamily="34" charset="0"/>
                <a:cs typeface="Times New Roman" panose="02020603050405020304" pitchFamily="18" charset="0"/>
              </a:rPr>
              <a:t>, name, </a:t>
            </a:r>
            <a:r>
              <a:rPr lang="en-US" sz="2100" dirty="0" err="1">
                <a:ea typeface="Calibri" panose="020F0502020204030204" pitchFamily="34" charset="0"/>
                <a:cs typeface="Times New Roman" panose="02020603050405020304" pitchFamily="18" charset="0"/>
              </a:rPr>
              <a:t>gpa</a:t>
            </a:r>
            <a:r>
              <a:rPr lang="en-US" sz="2100" dirty="0">
                <a:ea typeface="Calibri" panose="020F0502020204030204" pitchFamily="34" charset="0"/>
                <a:cs typeface="Times New Roman" panose="02020603050405020304" pitchFamily="18" charset="0"/>
              </a:rPr>
              <a:t> );</a:t>
            </a:r>
          </a:p>
          <a:p>
            <a:pPr marL="938212" lvl="2" indent="-342900">
              <a:lnSpc>
                <a:spcPct val="107000"/>
              </a:lnSpc>
              <a:spcBef>
                <a:spcPts val="0"/>
              </a:spcBef>
              <a:spcAft>
                <a:spcPts val="0"/>
              </a:spcAft>
            </a:pPr>
            <a:r>
              <a:rPr lang="en-US" sz="2100" dirty="0">
                <a:ea typeface="Calibri" panose="020F0502020204030204" pitchFamily="34" charset="0"/>
                <a:cs typeface="Times New Roman" panose="02020603050405020304" pitchFamily="18" charset="0"/>
              </a:rPr>
              <a:t>DUMP A;</a:t>
            </a:r>
          </a:p>
          <a:p>
            <a:pPr marL="938212" lvl="2" indent="-342900">
              <a:lnSpc>
                <a:spcPct val="107000"/>
              </a:lnSpc>
              <a:spcBef>
                <a:spcPts val="0"/>
              </a:spcBef>
              <a:spcAft>
                <a:spcPts val="0"/>
              </a:spcAft>
            </a:pPr>
            <a:endParaRPr lang="en-US" sz="2400" dirty="0">
              <a:ea typeface="Calibri" panose="020F0502020204030204" pitchFamily="34" charset="0"/>
              <a:cs typeface="Times New Roman" panose="02020603050405020304" pitchFamily="18" charset="0"/>
            </a:endParaRPr>
          </a:p>
          <a:p>
            <a:pPr marL="663575" lvl="1" indent="-342900">
              <a:lnSpc>
                <a:spcPct val="107000"/>
              </a:lnSpc>
              <a:spcBef>
                <a:spcPts val="0"/>
              </a:spcBef>
              <a:spcAft>
                <a:spcPts val="800"/>
              </a:spcAft>
              <a:buFont typeface="+mj-lt"/>
              <a:buAutoNum type="arabicPeriod"/>
            </a:pPr>
            <a:r>
              <a:rPr lang="en-US" sz="2400" dirty="0">
                <a:ea typeface="Calibri" panose="020F0502020204030204" pitchFamily="34" charset="0"/>
                <a:cs typeface="Times New Roman" panose="02020603050405020304" pitchFamily="18" charset="0"/>
              </a:rPr>
              <a:t>Batch Mode</a:t>
            </a:r>
          </a:p>
          <a:p>
            <a:pPr marL="938212" lvl="2" indent="-342900">
              <a:lnSpc>
                <a:spcPct val="107000"/>
              </a:lnSpc>
              <a:spcBef>
                <a:spcPts val="0"/>
              </a:spcBef>
              <a:spcAft>
                <a:spcPts val="800"/>
              </a:spcAft>
            </a:pPr>
            <a:r>
              <a:rPr lang="en-US" sz="2100" dirty="0"/>
              <a:t>Create </a:t>
            </a:r>
            <a:r>
              <a:rPr lang="en-US" sz="2100" b="1" dirty="0"/>
              <a:t>Pig Script </a:t>
            </a:r>
            <a:r>
              <a:rPr lang="en-US" sz="2100" dirty="0"/>
              <a:t>to run pig in batch mode</a:t>
            </a:r>
          </a:p>
          <a:p>
            <a:pPr marL="938212" lvl="2" indent="-342900">
              <a:lnSpc>
                <a:spcPct val="107000"/>
              </a:lnSpc>
              <a:spcBef>
                <a:spcPts val="0"/>
              </a:spcBef>
              <a:spcAft>
                <a:spcPts val="800"/>
              </a:spcAft>
            </a:pPr>
            <a:r>
              <a:rPr lang="en-US" sz="2100" dirty="0"/>
              <a:t>Write </a:t>
            </a:r>
            <a:r>
              <a:rPr lang="en-US" sz="2100" b="1" dirty="0"/>
              <a:t>Pig Latin Statements</a:t>
            </a:r>
            <a:r>
              <a:rPr lang="en-US" sz="2100" dirty="0"/>
              <a:t> in a file and save it </a:t>
            </a:r>
            <a:r>
              <a:rPr lang="en-US" sz="2100" b="1" dirty="0"/>
              <a:t>“.pig”</a:t>
            </a:r>
            <a:r>
              <a:rPr lang="en-US" sz="2100" dirty="0"/>
              <a:t> extension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rebuchet MS" panose="020B0603020202020204" pitchFamily="34" charset="0"/>
              </a:rPr>
              <a:t>Execution Modes of Pig</a:t>
            </a:r>
            <a:endParaRPr lang="en-US" dirty="0"/>
          </a:p>
        </p:txBody>
      </p:sp>
      <p:sp>
        <p:nvSpPr>
          <p:cNvPr id="3" name="Content Placeholder 2"/>
          <p:cNvSpPr>
            <a:spLocks noGrp="1"/>
          </p:cNvSpPr>
          <p:nvPr>
            <p:ph sz="quarter" idx="1"/>
          </p:nvPr>
        </p:nvSpPr>
        <p:spPr>
          <a:xfrm>
            <a:off x="612648" y="1600200"/>
            <a:ext cx="8153400" cy="4648200"/>
          </a:xfrm>
        </p:spPr>
        <p:txBody>
          <a:bodyPr/>
          <a:lstStyle/>
          <a:p>
            <a:pPr>
              <a:lnSpc>
                <a:spcPct val="107000"/>
              </a:lnSpc>
              <a:spcAft>
                <a:spcPts val="800"/>
              </a:spcAft>
            </a:pPr>
            <a:r>
              <a:rPr lang="en-US" sz="2400" dirty="0">
                <a:ea typeface="Calibri" panose="020F0502020204030204" pitchFamily="34" charset="0"/>
                <a:cs typeface="Times New Roman" panose="02020603050405020304" pitchFamily="18" charset="0"/>
              </a:rPr>
              <a:t>You can execute pig in two modes:</a:t>
            </a:r>
          </a:p>
          <a:p>
            <a:pPr marL="663575" lvl="1" indent="-342900">
              <a:lnSpc>
                <a:spcPct val="107000"/>
              </a:lnSpc>
              <a:spcBef>
                <a:spcPts val="0"/>
              </a:spcBef>
              <a:spcAft>
                <a:spcPts val="0"/>
              </a:spcAft>
              <a:buFont typeface="+mj-lt"/>
              <a:buAutoNum type="arabicPeriod"/>
            </a:pPr>
            <a:r>
              <a:rPr lang="en-US" sz="2400" dirty="0">
                <a:ea typeface="Calibri" panose="020F0502020204030204" pitchFamily="34" charset="0"/>
                <a:cs typeface="Times New Roman" panose="02020603050405020304" pitchFamily="18" charset="0"/>
              </a:rPr>
              <a:t>Local Mode</a:t>
            </a:r>
          </a:p>
          <a:p>
            <a:pPr marL="938212" lvl="2" indent="-342900">
              <a:lnSpc>
                <a:spcPct val="107000"/>
              </a:lnSpc>
              <a:spcBef>
                <a:spcPts val="0"/>
              </a:spcBef>
              <a:spcAft>
                <a:spcPts val="0"/>
              </a:spcAft>
            </a:pPr>
            <a:r>
              <a:rPr lang="en-US" sz="2100" dirty="0">
                <a:ea typeface="Calibri" panose="020F0502020204030204" pitchFamily="34" charset="0"/>
                <a:cs typeface="Times New Roman" panose="02020603050405020304" pitchFamily="18" charset="0"/>
              </a:rPr>
              <a:t>You need to have your files in local file system</a:t>
            </a:r>
          </a:p>
          <a:p>
            <a:pPr marL="938212" lvl="2" indent="-342900">
              <a:lnSpc>
                <a:spcPct val="107000"/>
              </a:lnSpc>
              <a:spcBef>
                <a:spcPts val="0"/>
              </a:spcBef>
              <a:spcAft>
                <a:spcPts val="0"/>
              </a:spcAft>
            </a:pPr>
            <a:r>
              <a:rPr lang="en-US" sz="2100" b="1" dirty="0">
                <a:ea typeface="Calibri" panose="020F0502020204030204" pitchFamily="34" charset="0"/>
                <a:cs typeface="Times New Roman" panose="02020603050405020304" pitchFamily="18" charset="0"/>
              </a:rPr>
              <a:t>Pig –x local filename</a:t>
            </a:r>
          </a:p>
          <a:p>
            <a:pPr marL="938212" lvl="2" indent="-342900">
              <a:lnSpc>
                <a:spcPct val="107000"/>
              </a:lnSpc>
              <a:spcBef>
                <a:spcPts val="0"/>
              </a:spcBef>
              <a:spcAft>
                <a:spcPts val="0"/>
              </a:spcAft>
              <a:buNone/>
            </a:pPr>
            <a:endParaRPr lang="en-US" sz="2400" dirty="0">
              <a:ea typeface="Calibri" panose="020F0502020204030204" pitchFamily="34" charset="0"/>
              <a:cs typeface="Times New Roman" panose="02020603050405020304" pitchFamily="18" charset="0"/>
            </a:endParaRPr>
          </a:p>
          <a:p>
            <a:pPr marL="663575" lvl="1" indent="-342900">
              <a:lnSpc>
                <a:spcPct val="107000"/>
              </a:lnSpc>
              <a:spcBef>
                <a:spcPts val="0"/>
              </a:spcBef>
              <a:spcAft>
                <a:spcPts val="800"/>
              </a:spcAft>
              <a:buFont typeface="+mj-lt"/>
              <a:buAutoNum type="arabicPeriod"/>
            </a:pPr>
            <a:r>
              <a:rPr lang="en-US" sz="2400" dirty="0">
                <a:ea typeface="Calibri" panose="020F0502020204030204" pitchFamily="34" charset="0"/>
                <a:cs typeface="Times New Roman" panose="02020603050405020304" pitchFamily="18" charset="0"/>
              </a:rPr>
              <a:t>Map Reduce Mode (Default Mode)</a:t>
            </a:r>
          </a:p>
          <a:p>
            <a:pPr marL="938212" lvl="2" indent="-342900">
              <a:lnSpc>
                <a:spcPct val="107000"/>
              </a:lnSpc>
              <a:spcBef>
                <a:spcPts val="0"/>
              </a:spcBef>
              <a:spcAft>
                <a:spcPts val="800"/>
              </a:spcAft>
            </a:pPr>
            <a:r>
              <a:rPr lang="en-US" sz="2100" dirty="0">
                <a:ea typeface="Calibri" panose="020F0502020204030204" pitchFamily="34" charset="0"/>
                <a:cs typeface="Times New Roman" panose="02020603050405020304" pitchFamily="18" charset="0"/>
              </a:rPr>
              <a:t>You need to have access to a Hadoop Cluster to read/write file. </a:t>
            </a:r>
          </a:p>
          <a:p>
            <a:pPr marL="938212" lvl="2" indent="-342900">
              <a:lnSpc>
                <a:spcPct val="107000"/>
              </a:lnSpc>
              <a:spcBef>
                <a:spcPts val="0"/>
              </a:spcBef>
              <a:spcAft>
                <a:spcPts val="800"/>
              </a:spcAft>
            </a:pPr>
            <a:r>
              <a:rPr lang="en-US" sz="2100" b="1" dirty="0">
                <a:ea typeface="Calibri" panose="020F0502020204030204" pitchFamily="34" charset="0"/>
                <a:cs typeface="Times New Roman" panose="02020603050405020304" pitchFamily="18" charset="0"/>
              </a:rPr>
              <a:t>pig filename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rebuchet MS" panose="020B0603020202020204" pitchFamily="34" charset="0"/>
              </a:rPr>
              <a:t>Relational Operators</a:t>
            </a:r>
            <a:endParaRPr lang="en-US" dirty="0"/>
          </a:p>
        </p:txBody>
      </p:sp>
      <p:sp>
        <p:nvSpPr>
          <p:cNvPr id="3" name="Content Placeholder 2"/>
          <p:cNvSpPr>
            <a:spLocks noGrp="1"/>
          </p:cNvSpPr>
          <p:nvPr>
            <p:ph sz="quarter" idx="1"/>
          </p:nvPr>
        </p:nvSpPr>
        <p:spPr>
          <a:xfrm>
            <a:off x="612648" y="1600200"/>
            <a:ext cx="8153400" cy="2362200"/>
          </a:xfrm>
        </p:spPr>
        <p:txBody>
          <a:bodyPr/>
          <a:lstStyle/>
          <a:p>
            <a:r>
              <a:rPr lang="en-US" sz="2400" dirty="0"/>
              <a:t>FILTER</a:t>
            </a:r>
          </a:p>
          <a:p>
            <a:r>
              <a:rPr lang="en-US" sz="2400" dirty="0"/>
              <a:t>FOREACH</a:t>
            </a:r>
          </a:p>
          <a:p>
            <a:r>
              <a:rPr lang="en-US" sz="2400" dirty="0"/>
              <a:t>GROUP</a:t>
            </a:r>
          </a:p>
          <a:p>
            <a:r>
              <a:rPr lang="en-US" sz="2400" dirty="0"/>
              <a:t>DISTINCT</a:t>
            </a:r>
          </a:p>
          <a:p>
            <a:r>
              <a:rPr lang="en-US" sz="2400" dirty="0"/>
              <a:t>LIMIT</a:t>
            </a:r>
          </a:p>
          <a:p>
            <a:r>
              <a:rPr lang="en-US" sz="2400" dirty="0"/>
              <a:t>ORDERBY</a:t>
            </a:r>
          </a:p>
          <a:p>
            <a:r>
              <a:rPr lang="en-US" sz="2400" dirty="0"/>
              <a:t>JOIN</a:t>
            </a:r>
          </a:p>
          <a:p>
            <a:r>
              <a:rPr lang="en-US" sz="2400" dirty="0"/>
              <a:t>UNION</a:t>
            </a:r>
          </a:p>
          <a:p>
            <a:r>
              <a:rPr lang="en-US" sz="2400" dirty="0"/>
              <a:t>SPLIT </a:t>
            </a:r>
          </a:p>
          <a:p>
            <a:r>
              <a:rPr lang="en-US" sz="2400" dirty="0"/>
              <a:t>SAMPLE</a:t>
            </a:r>
          </a:p>
          <a:p>
            <a:endParaRPr lang="en-US" sz="2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rebuchet MS" panose="020B0603020202020204" pitchFamily="34" charset="0"/>
              </a:rPr>
              <a:t>FILTER-BY</a:t>
            </a:r>
            <a:endParaRPr lang="en-US" dirty="0"/>
          </a:p>
        </p:txBody>
      </p:sp>
      <p:sp>
        <p:nvSpPr>
          <p:cNvPr id="3" name="Content Placeholder 2"/>
          <p:cNvSpPr>
            <a:spLocks noGrp="1"/>
          </p:cNvSpPr>
          <p:nvPr>
            <p:ph sz="quarter" idx="1"/>
          </p:nvPr>
        </p:nvSpPr>
        <p:spPr>
          <a:xfrm>
            <a:off x="612648" y="1600200"/>
            <a:ext cx="8153400" cy="990600"/>
          </a:xfrm>
        </p:spPr>
        <p:txBody>
          <a:bodyPr/>
          <a:lstStyle/>
          <a:p>
            <a:pPr marL="0" lvl="0" indent="0">
              <a:spcBef>
                <a:spcPct val="0"/>
              </a:spcBef>
              <a:buClrTx/>
              <a:buSzTx/>
              <a:buNone/>
            </a:pPr>
            <a:r>
              <a:rPr lang="en-US" dirty="0">
                <a:latin typeface="Times New Roman" panose="02020603050405020304" pitchFamily="18" charset="0"/>
                <a:ea typeface="Calibri" panose="020F0502020204030204" pitchFamily="34" charset="0"/>
                <a:cs typeface="Times New Roman" panose="02020603050405020304" pitchFamily="18" charset="0"/>
              </a:rPr>
              <a:t>Find the </a:t>
            </a:r>
            <a:r>
              <a:rPr lang="en-US" dirty="0" err="1">
                <a:latin typeface="Times New Roman" panose="02020603050405020304" pitchFamily="18" charset="0"/>
                <a:ea typeface="Calibri" panose="020F0502020204030204" pitchFamily="34" charset="0"/>
                <a:cs typeface="Times New Roman" panose="02020603050405020304" pitchFamily="18" charset="0"/>
              </a:rPr>
              <a:t>tuples</a:t>
            </a:r>
            <a:r>
              <a:rPr lang="en-US" dirty="0">
                <a:latin typeface="Times New Roman" panose="02020603050405020304" pitchFamily="18" charset="0"/>
                <a:ea typeface="Calibri" panose="020F0502020204030204" pitchFamily="34" charset="0"/>
                <a:cs typeface="Times New Roman" panose="02020603050405020304" pitchFamily="18" charset="0"/>
              </a:rPr>
              <a:t> of those student where the GPA is greater than 4.0.</a:t>
            </a:r>
            <a:endParaRPr lang="en-US" dirty="0"/>
          </a:p>
          <a:p>
            <a:pPr marL="0" lvl="0" indent="0">
              <a:spcBef>
                <a:spcPct val="0"/>
              </a:spcBef>
              <a:buClrTx/>
              <a:buSzTx/>
              <a:buNone/>
            </a:pPr>
            <a:endParaRPr lang="en-US" dirty="0">
              <a:latin typeface="Arial" panose="020B0604020202020204" pitchFamily="34" charset="0"/>
            </a:endParaRPr>
          </a:p>
          <a:p>
            <a:endParaRPr lang="en-US" dirty="0"/>
          </a:p>
        </p:txBody>
      </p:sp>
      <p:sp>
        <p:nvSpPr>
          <p:cNvPr id="5" name="Rectangle 17"/>
          <p:cNvSpPr>
            <a:spLocks noChangeArrowheads="1"/>
          </p:cNvSpPr>
          <p:nvPr/>
        </p:nvSpPr>
        <p:spPr bwMode="auto">
          <a:xfrm>
            <a:off x="685800" y="2590800"/>
            <a:ext cx="8305800" cy="2209800"/>
          </a:xfrm>
          <a:prstGeom prst="rect">
            <a:avLst/>
          </a:prstGeom>
          <a:gradFill rotWithShape="1">
            <a:gsLst>
              <a:gs pos="0">
                <a:srgbClr val="FFFFFF"/>
              </a:gs>
              <a:gs pos="50000">
                <a:srgbClr val="FBFBFB"/>
              </a:gs>
              <a:gs pos="100000">
                <a:srgbClr val="D0D0D0"/>
              </a:gs>
            </a:gsLst>
            <a:lin ang="5400000"/>
          </a:gradFill>
          <a:ln w="12700">
            <a:solidFill>
              <a:srgbClr val="4472C4"/>
            </a:solidFill>
            <a:miter lim="800000"/>
            <a:headEnd/>
            <a:tailEnd/>
          </a:ln>
        </p:spPr>
        <p:txBody>
          <a:bodyPr vert="horz" wrap="square" lIns="91440" tIns="45720" rIns="91440" bIns="45720" numCol="1" anchor="ctr" anchorCtr="0" compatLnSpc="1">
            <a:prstTxWarp prst="textNoShape">
              <a:avLst/>
            </a:prstTxWarp>
          </a:bodyPr>
          <a:lstStyle>
            <a:lvl1pPr eaLnBrk="0" fontAlgn="base" hangingPunct="0">
              <a:spcBef>
                <a:spcPct val="0"/>
              </a:spcBef>
              <a:spcAft>
                <a:spcPct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solidFill>
                  <a:schemeClr val="tx1"/>
                </a:solidFill>
                <a:latin typeface="Arial" panose="020B0604020202020204" pitchFamily="34" charset="0"/>
              </a:defRPr>
            </a:lvl1pPr>
            <a:lvl2pPr eaLnBrk="0" fontAlgn="base" hangingPunct="0">
              <a:spcBef>
                <a:spcPct val="0"/>
              </a:spcBef>
              <a:spcAft>
                <a:spcPct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solidFill>
                  <a:schemeClr val="tx1"/>
                </a:solidFill>
                <a:latin typeface="Arial" panose="020B0604020202020204" pitchFamily="34" charset="0"/>
              </a:defRPr>
            </a:lvl2pPr>
            <a:lvl3pPr eaLnBrk="0" fontAlgn="base" hangingPunct="0">
              <a:spcBef>
                <a:spcPct val="0"/>
              </a:spcBef>
              <a:spcAft>
                <a:spcPct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solidFill>
                  <a:schemeClr val="tx1"/>
                </a:solidFill>
                <a:latin typeface="Arial" panose="020B0604020202020204" pitchFamily="34" charset="0"/>
              </a:defRPr>
            </a:lvl3pPr>
            <a:lvl4pPr eaLnBrk="0" fontAlgn="base" hangingPunct="0">
              <a:spcBef>
                <a:spcPct val="0"/>
              </a:spcBef>
              <a:spcAft>
                <a:spcPct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solidFill>
                  <a:schemeClr val="tx1"/>
                </a:solidFill>
                <a:latin typeface="Arial" panose="020B0604020202020204" pitchFamily="34" charset="0"/>
              </a:defRPr>
            </a:lvl4pPr>
            <a:lvl5pPr eaLnBrk="0" fontAlgn="base" hangingPunct="0">
              <a:spcBef>
                <a:spcPct val="0"/>
              </a:spcBef>
              <a:spcAft>
                <a:spcPct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solidFill>
                  <a:schemeClr val="tx1"/>
                </a:solidFill>
                <a:latin typeface="Arial" panose="020B0604020202020204" pitchFamily="34" charset="0"/>
              </a:defRPr>
            </a:lvl5pPr>
            <a:lvl6pPr eaLnBrk="0" fontAlgn="base" hangingPunct="0">
              <a:spcBef>
                <a:spcPct val="0"/>
              </a:spcBef>
              <a:spcAft>
                <a:spcPct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solidFill>
                  <a:schemeClr val="tx1"/>
                </a:solidFill>
                <a:latin typeface="Arial" panose="020B0604020202020204" pitchFamily="34" charset="0"/>
              </a:defRPr>
            </a:lvl6pPr>
            <a:lvl7pPr eaLnBrk="0" fontAlgn="base" hangingPunct="0">
              <a:spcBef>
                <a:spcPct val="0"/>
              </a:spcBef>
              <a:spcAft>
                <a:spcPct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solidFill>
                  <a:schemeClr val="tx1"/>
                </a:solidFill>
                <a:latin typeface="Arial" panose="020B0604020202020204" pitchFamily="34" charset="0"/>
              </a:defRPr>
            </a:lvl7pPr>
            <a:lvl8pPr eaLnBrk="0" fontAlgn="base" hangingPunct="0">
              <a:spcBef>
                <a:spcPct val="0"/>
              </a:spcBef>
              <a:spcAft>
                <a:spcPct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solidFill>
                  <a:schemeClr val="tx1"/>
                </a:solidFill>
                <a:latin typeface="Arial" panose="020B0604020202020204" pitchFamily="34" charset="0"/>
              </a:defRPr>
            </a:lvl8pPr>
            <a:lvl9pPr eaLnBrk="0" fontAlgn="base" hangingPunct="0">
              <a:spcBef>
                <a:spcPct val="0"/>
              </a:spcBef>
              <a:spcAft>
                <a:spcPct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pPr>
            <a:r>
              <a:rPr kumimoji="0" 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 = load '/</a:t>
            </a:r>
            <a:r>
              <a:rPr kumimoji="0" lang="en-US" sz="2000" b="1"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pigdemo</a:t>
            </a:r>
            <a:r>
              <a:rPr kumimoji="0" 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r>
              <a:rPr kumimoji="0" lang="en-US" sz="2000" b="1"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student.tsv</a:t>
            </a:r>
            <a:r>
              <a:rPr kumimoji="0" 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as (</a:t>
            </a:r>
            <a:r>
              <a:rPr kumimoji="0" lang="en-US" sz="2000" b="1"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rollno:int</a:t>
            </a:r>
            <a:r>
              <a:rPr kumimoji="0" 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sz="2000" b="1"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name:chararray</a:t>
            </a:r>
            <a:r>
              <a:rPr kumimoji="0" 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sz="2000" b="1"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gpa:float</a:t>
            </a:r>
            <a:r>
              <a:rPr kumimoji="0" 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pPr>
            <a:r>
              <a:rPr kumimoji="0" 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 = filter A by </a:t>
            </a:r>
            <a:r>
              <a:rPr kumimoji="0" lang="en-US" sz="2000" b="1"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gpa</a:t>
            </a:r>
            <a:r>
              <a:rPr kumimoji="0" 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&gt; 4.0;</a:t>
            </a:r>
            <a:endParaRPr kumimoji="0" 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pPr>
            <a:r>
              <a:rPr kumimoji="0" 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DUMP B;</a:t>
            </a:r>
            <a:endParaRPr kumimoji="0" lang="en-US" sz="2000" b="0" i="0" u="none" strike="noStrike" cap="none" normalizeH="0" baseline="0" dirty="0">
              <a:ln>
                <a:noFill/>
              </a:ln>
              <a:solidFill>
                <a:schemeClr val="tx1"/>
              </a:solidFill>
              <a:effectLst/>
            </a:endParaRPr>
          </a:p>
        </p:txBody>
      </p:sp>
      <p:sp>
        <p:nvSpPr>
          <p:cNvPr id="6" name="TextBox 5">
            <a:extLst>
              <a:ext uri="{FF2B5EF4-FFF2-40B4-BE49-F238E27FC236}">
                <a16:creationId xmlns:a16="http://schemas.microsoft.com/office/drawing/2014/main" id="{7E25BB0F-AA9A-4143-B73B-DD63659144B9}"/>
              </a:ext>
            </a:extLst>
          </p:cNvPr>
          <p:cNvSpPr txBox="1"/>
          <p:nvPr/>
        </p:nvSpPr>
        <p:spPr>
          <a:xfrm>
            <a:off x="677334" y="5769443"/>
            <a:ext cx="4572000" cy="369332"/>
          </a:xfrm>
          <a:prstGeom prst="rect">
            <a:avLst/>
          </a:prstGeom>
          <a:noFill/>
        </p:spPr>
        <p:txBody>
          <a:bodyPr wrap="square">
            <a:spAutoFit/>
          </a:bodyPr>
          <a:lstStyle/>
          <a:p>
            <a:r>
              <a:rPr lang="en-IN" dirty="0"/>
              <a:t>tab-separated values (</a:t>
            </a:r>
            <a:r>
              <a:rPr lang="en-IN" dirty="0" err="1"/>
              <a:t>tsv</a:t>
            </a:r>
            <a:r>
              <a:rPr lang="en-IN" dirty="0"/>
              <a:t>) file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4CD7DC-E877-024D-9339-B51002D9144A}"/>
              </a:ext>
            </a:extLst>
          </p:cNvPr>
          <p:cNvSpPr>
            <a:spLocks noGrp="1"/>
          </p:cNvSpPr>
          <p:nvPr>
            <p:ph sz="quarter" idx="1"/>
          </p:nvPr>
        </p:nvSpPr>
        <p:spPr/>
        <p:txBody>
          <a:bodyPr/>
          <a:lstStyle/>
          <a:p>
            <a:endParaRPr lang="en-US"/>
          </a:p>
        </p:txBody>
      </p:sp>
      <p:pic>
        <p:nvPicPr>
          <p:cNvPr id="1028" name="Picture 4" descr="Hadoop Ecosystem and Their Components ">
            <a:extLst>
              <a:ext uri="{FF2B5EF4-FFF2-40B4-BE49-F238E27FC236}">
                <a16:creationId xmlns:a16="http://schemas.microsoft.com/office/drawing/2014/main" id="{040F1DC8-621D-3443-BFA7-6F9BE0C79D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08037"/>
            <a:ext cx="9144000" cy="5287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18169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defRPr/>
            </a:pPr>
            <a:r>
              <a:rPr lang="en-US" sz="4400" b="1" dirty="0">
                <a:solidFill>
                  <a:schemeClr val="tx2"/>
                </a:solidFill>
                <a:latin typeface="Trebuchet MS" panose="020B0603020202020204" pitchFamily="34" charset="0"/>
                <a:ea typeface="+mj-ea"/>
                <a:cs typeface="+mj-cs"/>
              </a:rPr>
              <a:t>FOREACH</a:t>
            </a:r>
          </a:p>
        </p:txBody>
      </p:sp>
      <p:sp>
        <p:nvSpPr>
          <p:cNvPr id="5" name="Content Placeholder 2"/>
          <p:cNvSpPr txBox="1">
            <a:spLocks/>
          </p:cNvSpPr>
          <p:nvPr/>
        </p:nvSpPr>
        <p:spPr bwMode="auto">
          <a:xfrm>
            <a:off x="457200" y="1600201"/>
            <a:ext cx="8229600" cy="129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319088" lvl="0" indent="-319088">
              <a:spcBef>
                <a:spcPts val="700"/>
              </a:spcBef>
              <a:buClr>
                <a:schemeClr val="accent2"/>
              </a:buClr>
              <a:buSzPct val="60000"/>
              <a:buFont typeface="Wingdings" pitchFamily="2" charset="2"/>
              <a:buChar char=""/>
              <a:defRPr/>
            </a:pPr>
            <a:r>
              <a:rPr lang="en-US" sz="3500" dirty="0">
                <a:latin typeface="+mn-lt"/>
                <a:cs typeface="+mn-cs"/>
              </a:rPr>
              <a:t>Display the name of all students in uppercase. </a:t>
            </a:r>
          </a:p>
        </p:txBody>
      </p:sp>
      <p:sp>
        <p:nvSpPr>
          <p:cNvPr id="6" name="Rectangle 5"/>
          <p:cNvSpPr/>
          <p:nvPr/>
        </p:nvSpPr>
        <p:spPr>
          <a:xfrm>
            <a:off x="762000" y="2743200"/>
            <a:ext cx="7691213" cy="1611562"/>
          </a:xfrm>
          <a:prstGeom prst="rect">
            <a:avLst/>
          </a:prstGeom>
        </p:spPr>
        <p:style>
          <a:lnRef idx="2">
            <a:schemeClr val="accent5"/>
          </a:lnRef>
          <a:fillRef idx="1003">
            <a:schemeClr val="lt1"/>
          </a:fillRef>
          <a:effectRef idx="0">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A = load '/</a:t>
            </a:r>
            <a:r>
              <a:rPr lang="en-US" b="1" dirty="0" err="1">
                <a:effectLst/>
                <a:latin typeface="Times New Roman" panose="02020603050405020304" pitchFamily="18" charset="0"/>
                <a:ea typeface="Calibri" panose="020F0502020204030204" pitchFamily="34" charset="0"/>
                <a:cs typeface="Times New Roman" panose="02020603050405020304" pitchFamily="18" charset="0"/>
              </a:rPr>
              <a:t>pigdemo</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a:t>
            </a:r>
            <a:r>
              <a:rPr lang="en-US" b="1" dirty="0" err="1">
                <a:effectLst/>
                <a:latin typeface="Times New Roman" panose="02020603050405020304" pitchFamily="18" charset="0"/>
                <a:ea typeface="Calibri" panose="020F0502020204030204" pitchFamily="34" charset="0"/>
                <a:cs typeface="Times New Roman" panose="02020603050405020304" pitchFamily="18" charset="0"/>
              </a:rPr>
              <a:t>student.tsv</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 as (</a:t>
            </a:r>
            <a:r>
              <a:rPr lang="en-US" b="1" dirty="0" err="1">
                <a:effectLst/>
                <a:latin typeface="Times New Roman" panose="02020603050405020304" pitchFamily="18" charset="0"/>
                <a:ea typeface="Calibri" panose="020F0502020204030204" pitchFamily="34" charset="0"/>
                <a:cs typeface="Times New Roman" panose="02020603050405020304" pitchFamily="18" charset="0"/>
              </a:rPr>
              <a:t>rollno:int</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b="1" dirty="0" err="1">
                <a:effectLst/>
                <a:latin typeface="Times New Roman" panose="02020603050405020304" pitchFamily="18" charset="0"/>
                <a:ea typeface="Calibri" panose="020F0502020204030204" pitchFamily="34" charset="0"/>
                <a:cs typeface="Times New Roman" panose="02020603050405020304" pitchFamily="18" charset="0"/>
              </a:rPr>
              <a:t>name:chararray</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b="1" dirty="0" err="1">
                <a:effectLst/>
                <a:latin typeface="Times New Roman" panose="02020603050405020304" pitchFamily="18" charset="0"/>
                <a:ea typeface="Calibri" panose="020F0502020204030204" pitchFamily="34" charset="0"/>
                <a:cs typeface="Times New Roman" panose="02020603050405020304" pitchFamily="18" charset="0"/>
              </a:rPr>
              <a:t>gpa:float</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B = </a:t>
            </a:r>
            <a:r>
              <a:rPr lang="en-US" b="1" dirty="0" err="1">
                <a:effectLst/>
                <a:latin typeface="Times New Roman" panose="02020603050405020304" pitchFamily="18" charset="0"/>
                <a:ea typeface="Calibri" panose="020F0502020204030204" pitchFamily="34" charset="0"/>
                <a:cs typeface="Times New Roman" panose="02020603050405020304" pitchFamily="18" charset="0"/>
              </a:rPr>
              <a:t>foreach</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 A generate UPPER (name);</a:t>
            </a:r>
            <a:endParaRPr lang="en-US"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DUMP B;</a:t>
            </a:r>
            <a:endParaRPr lang="en-US" dirty="0">
              <a:effectLst/>
              <a:ea typeface="Calibri" panose="020F0502020204030204" pitchFamily="34"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GROUP-BY</a:t>
            </a:r>
            <a:endParaRPr lang="en-IN" dirty="0"/>
          </a:p>
        </p:txBody>
      </p:sp>
      <p:sp>
        <p:nvSpPr>
          <p:cNvPr id="3" name="Content Placeholder 2"/>
          <p:cNvSpPr>
            <a:spLocks noGrp="1"/>
          </p:cNvSpPr>
          <p:nvPr>
            <p:ph sz="quarter" idx="1"/>
          </p:nvPr>
        </p:nvSpPr>
        <p:spPr>
          <a:xfrm>
            <a:off x="612648" y="1600200"/>
            <a:ext cx="8153400" cy="609600"/>
          </a:xfrm>
        </p:spPr>
        <p:txBody>
          <a:bodyPr/>
          <a:lstStyle/>
          <a:p>
            <a:pPr>
              <a:lnSpc>
                <a:spcPct val="107000"/>
              </a:lnSpc>
              <a:spcAft>
                <a:spcPts val="800"/>
              </a:spcAft>
            </a:pPr>
            <a:r>
              <a:rPr lang="en-US" dirty="0">
                <a:ea typeface="Calibri" panose="020F0502020204030204" pitchFamily="34" charset="0"/>
                <a:cs typeface="Times New Roman" panose="02020603050405020304" pitchFamily="18" charset="0"/>
              </a:rPr>
              <a:t>Group </a:t>
            </a:r>
            <a:r>
              <a:rPr lang="en-US" dirty="0" err="1">
                <a:ea typeface="Calibri" panose="020F0502020204030204" pitchFamily="34" charset="0"/>
                <a:cs typeface="Times New Roman" panose="02020603050405020304" pitchFamily="18" charset="0"/>
              </a:rPr>
              <a:t>tuples</a:t>
            </a:r>
            <a:r>
              <a:rPr lang="en-US" dirty="0">
                <a:ea typeface="Calibri" panose="020F0502020204030204" pitchFamily="34" charset="0"/>
                <a:cs typeface="Times New Roman" panose="02020603050405020304" pitchFamily="18" charset="0"/>
              </a:rPr>
              <a:t> of students based on their GPA.</a:t>
            </a:r>
          </a:p>
        </p:txBody>
      </p:sp>
      <p:sp>
        <p:nvSpPr>
          <p:cNvPr id="4" name="Rectangle 3"/>
          <p:cNvSpPr/>
          <p:nvPr/>
        </p:nvSpPr>
        <p:spPr>
          <a:xfrm>
            <a:off x="609600" y="2438400"/>
            <a:ext cx="7732148" cy="1756624"/>
          </a:xfrm>
          <a:prstGeom prst="rect">
            <a:avLst/>
          </a:prstGeom>
        </p:spPr>
        <p:style>
          <a:lnRef idx="2">
            <a:schemeClr val="accent5"/>
          </a:lnRef>
          <a:fillRef idx="1003">
            <a:schemeClr val="lt1"/>
          </a:fillRef>
          <a:effectRef idx="0">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A = load '/</a:t>
            </a:r>
            <a:r>
              <a:rPr lang="en-US" b="1" dirty="0" err="1">
                <a:effectLst/>
                <a:latin typeface="Times New Roman" panose="02020603050405020304" pitchFamily="18" charset="0"/>
                <a:ea typeface="Calibri" panose="020F0502020204030204" pitchFamily="34" charset="0"/>
                <a:cs typeface="Times New Roman" panose="02020603050405020304" pitchFamily="18" charset="0"/>
              </a:rPr>
              <a:t>pigdemo</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a:t>
            </a:r>
            <a:r>
              <a:rPr lang="en-US" b="1" dirty="0" err="1">
                <a:effectLst/>
                <a:latin typeface="Times New Roman" panose="02020603050405020304" pitchFamily="18" charset="0"/>
                <a:ea typeface="Calibri" panose="020F0502020204030204" pitchFamily="34" charset="0"/>
                <a:cs typeface="Times New Roman" panose="02020603050405020304" pitchFamily="18" charset="0"/>
              </a:rPr>
              <a:t>student.tsv</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 as (</a:t>
            </a:r>
            <a:r>
              <a:rPr lang="en-US" b="1" dirty="0" err="1">
                <a:effectLst/>
                <a:latin typeface="Times New Roman" panose="02020603050405020304" pitchFamily="18" charset="0"/>
                <a:ea typeface="Calibri" panose="020F0502020204030204" pitchFamily="34" charset="0"/>
                <a:cs typeface="Times New Roman" panose="02020603050405020304" pitchFamily="18" charset="0"/>
              </a:rPr>
              <a:t>rollno:int</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b="1" dirty="0" err="1">
                <a:effectLst/>
                <a:latin typeface="Times New Roman" panose="02020603050405020304" pitchFamily="18" charset="0"/>
                <a:ea typeface="Calibri" panose="020F0502020204030204" pitchFamily="34" charset="0"/>
                <a:cs typeface="Times New Roman" panose="02020603050405020304" pitchFamily="18" charset="0"/>
              </a:rPr>
              <a:t>name:chararray</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b="1" dirty="0" err="1">
                <a:effectLst/>
                <a:latin typeface="Times New Roman" panose="02020603050405020304" pitchFamily="18" charset="0"/>
                <a:ea typeface="Calibri" panose="020F0502020204030204" pitchFamily="34" charset="0"/>
                <a:cs typeface="Times New Roman" panose="02020603050405020304" pitchFamily="18" charset="0"/>
              </a:rPr>
              <a:t>gpa:float</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B = GROUP A BY </a:t>
            </a:r>
            <a:r>
              <a:rPr lang="en-US" b="1" dirty="0" err="1">
                <a:effectLst/>
                <a:latin typeface="Times New Roman" panose="02020603050405020304" pitchFamily="18" charset="0"/>
                <a:ea typeface="Calibri" panose="020F0502020204030204" pitchFamily="34" charset="0"/>
                <a:cs typeface="Times New Roman" panose="02020603050405020304" pitchFamily="18" charset="0"/>
              </a:rPr>
              <a:t>gpa</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DUMP B;</a:t>
            </a:r>
            <a:endParaRPr lang="en-US"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dirty="0">
              <a:effectLst/>
              <a:ea typeface="Calibri" panose="020F0502020204030204" pitchFamily="34" charset="0"/>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DISTINCT</a:t>
            </a:r>
            <a:endParaRPr lang="en-IN" dirty="0"/>
          </a:p>
        </p:txBody>
      </p:sp>
      <p:sp>
        <p:nvSpPr>
          <p:cNvPr id="3" name="Content Placeholder 2"/>
          <p:cNvSpPr>
            <a:spLocks noGrp="1"/>
          </p:cNvSpPr>
          <p:nvPr>
            <p:ph sz="quarter" idx="1"/>
          </p:nvPr>
        </p:nvSpPr>
        <p:spPr>
          <a:xfrm>
            <a:off x="612648" y="1600200"/>
            <a:ext cx="8153400" cy="609600"/>
          </a:xfrm>
        </p:spPr>
        <p:txBody>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To remove duplicate </a:t>
            </a:r>
            <a:r>
              <a:rPr lang="en-US" dirty="0" err="1">
                <a:latin typeface="Times New Roman" panose="02020603050405020304" pitchFamily="18" charset="0"/>
                <a:ea typeface="Calibri" panose="020F0502020204030204" pitchFamily="34" charset="0"/>
                <a:cs typeface="Times New Roman" panose="02020603050405020304" pitchFamily="18" charset="0"/>
              </a:rPr>
              <a:t>tuples</a:t>
            </a:r>
            <a:r>
              <a:rPr lang="en-US" dirty="0">
                <a:latin typeface="Times New Roman" panose="02020603050405020304" pitchFamily="18" charset="0"/>
                <a:ea typeface="Calibri" panose="020F0502020204030204" pitchFamily="34" charset="0"/>
                <a:cs typeface="Times New Roman" panose="02020603050405020304" pitchFamily="18" charset="0"/>
              </a:rPr>
              <a:t> of students. </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457200" y="2438400"/>
            <a:ext cx="8121892" cy="1606723"/>
          </a:xfrm>
          <a:prstGeom prst="rect">
            <a:avLst/>
          </a:prstGeom>
        </p:spPr>
        <p:style>
          <a:lnRef idx="2">
            <a:schemeClr val="accent5"/>
          </a:lnRef>
          <a:fillRef idx="1003">
            <a:schemeClr val="lt1"/>
          </a:fillRef>
          <a:effectRef idx="0">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A = load '/</a:t>
            </a:r>
            <a:r>
              <a:rPr lang="en-US" b="1" dirty="0" err="1">
                <a:effectLst/>
                <a:latin typeface="Times New Roman" panose="02020603050405020304" pitchFamily="18" charset="0"/>
                <a:ea typeface="Calibri" panose="020F0502020204030204" pitchFamily="34" charset="0"/>
                <a:cs typeface="Times New Roman" panose="02020603050405020304" pitchFamily="18" charset="0"/>
              </a:rPr>
              <a:t>pigdemo</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a:t>
            </a:r>
            <a:r>
              <a:rPr lang="en-US" b="1" dirty="0" err="1">
                <a:effectLst/>
                <a:latin typeface="Times New Roman" panose="02020603050405020304" pitchFamily="18" charset="0"/>
                <a:ea typeface="Calibri" panose="020F0502020204030204" pitchFamily="34" charset="0"/>
                <a:cs typeface="Times New Roman" panose="02020603050405020304" pitchFamily="18" charset="0"/>
              </a:rPr>
              <a:t>student.tsv</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 as (</a:t>
            </a:r>
            <a:r>
              <a:rPr lang="en-US" b="1" dirty="0" err="1">
                <a:effectLst/>
                <a:latin typeface="Times New Roman" panose="02020603050405020304" pitchFamily="18" charset="0"/>
                <a:ea typeface="Calibri" panose="020F0502020204030204" pitchFamily="34" charset="0"/>
                <a:cs typeface="Times New Roman" panose="02020603050405020304" pitchFamily="18" charset="0"/>
              </a:rPr>
              <a:t>rollno:int</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b="1" dirty="0" err="1">
                <a:effectLst/>
                <a:latin typeface="Times New Roman" panose="02020603050405020304" pitchFamily="18" charset="0"/>
                <a:ea typeface="Calibri" panose="020F0502020204030204" pitchFamily="34" charset="0"/>
                <a:cs typeface="Times New Roman" panose="02020603050405020304" pitchFamily="18" charset="0"/>
              </a:rPr>
              <a:t>name:chararray</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b="1" dirty="0" err="1">
                <a:effectLst/>
                <a:latin typeface="Times New Roman" panose="02020603050405020304" pitchFamily="18" charset="0"/>
                <a:ea typeface="Calibri" panose="020F0502020204030204" pitchFamily="34" charset="0"/>
                <a:cs typeface="Times New Roman" panose="02020603050405020304" pitchFamily="18" charset="0"/>
              </a:rPr>
              <a:t>gpa:float</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B = DISTINCT A;</a:t>
            </a:r>
            <a:endParaRPr lang="en-US"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DUMP B;</a:t>
            </a:r>
            <a:endParaRPr lang="en-US" dirty="0">
              <a:effectLst/>
              <a:ea typeface="Calibri" panose="020F0502020204030204" pitchFamily="34" charset="0"/>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5334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defRPr/>
            </a:pPr>
            <a:r>
              <a:rPr lang="en-US" sz="4400" b="1" dirty="0">
                <a:solidFill>
                  <a:schemeClr val="tx2"/>
                </a:solidFill>
                <a:latin typeface="+mj-lt"/>
                <a:ea typeface="+mj-ea"/>
                <a:cs typeface="+mj-cs"/>
              </a:rPr>
              <a:t>JOIN-BY</a:t>
            </a:r>
          </a:p>
        </p:txBody>
      </p:sp>
      <p:sp>
        <p:nvSpPr>
          <p:cNvPr id="5" name="Content Placeholder 2"/>
          <p:cNvSpPr txBox="1">
            <a:spLocks/>
          </p:cNvSpPr>
          <p:nvPr/>
        </p:nvSpPr>
        <p:spPr bwMode="auto">
          <a:xfrm>
            <a:off x="609600" y="1524001"/>
            <a:ext cx="8229600" cy="10667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indent="0">
              <a:buNone/>
            </a:pPr>
            <a:r>
              <a:rPr lang="en-US" sz="2400" dirty="0"/>
              <a:t>To join two relations namely, “student” and “department” based on the values contained in the “</a:t>
            </a:r>
            <a:r>
              <a:rPr lang="en-US" sz="2400" dirty="0" err="1"/>
              <a:t>rollno</a:t>
            </a:r>
            <a:r>
              <a:rPr lang="en-US" sz="2400" dirty="0"/>
              <a:t>” column.</a:t>
            </a:r>
          </a:p>
        </p:txBody>
      </p:sp>
      <p:sp>
        <p:nvSpPr>
          <p:cNvPr id="6" name="Rectangle 5"/>
          <p:cNvSpPr/>
          <p:nvPr/>
        </p:nvSpPr>
        <p:spPr>
          <a:xfrm>
            <a:off x="677334" y="2506160"/>
            <a:ext cx="7957000" cy="2650456"/>
          </a:xfrm>
          <a:prstGeom prst="rect">
            <a:avLst/>
          </a:prstGeom>
        </p:spPr>
        <p:style>
          <a:lnRef idx="2">
            <a:schemeClr val="accent5"/>
          </a:lnRef>
          <a:fillRef idx="1003">
            <a:schemeClr val="lt1"/>
          </a:fillRef>
          <a:effectRef idx="0">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pPr>
            <a:r>
              <a:rPr lang="en-US" sz="1700" b="1" dirty="0">
                <a:effectLst/>
                <a:latin typeface="Times New Roman" panose="02020603050405020304" pitchFamily="18" charset="0"/>
                <a:ea typeface="Calibri" panose="020F0502020204030204" pitchFamily="34" charset="0"/>
                <a:cs typeface="Times New Roman" panose="02020603050405020304" pitchFamily="18" charset="0"/>
              </a:rPr>
              <a:t>A = load '/</a:t>
            </a:r>
            <a:r>
              <a:rPr lang="en-US" sz="1700" b="1" dirty="0" err="1">
                <a:effectLst/>
                <a:latin typeface="Times New Roman" panose="02020603050405020304" pitchFamily="18" charset="0"/>
                <a:ea typeface="Calibri" panose="020F0502020204030204" pitchFamily="34" charset="0"/>
                <a:cs typeface="Times New Roman" panose="02020603050405020304" pitchFamily="18" charset="0"/>
              </a:rPr>
              <a:t>pigdemo</a:t>
            </a:r>
            <a:r>
              <a:rPr lang="en-US" sz="17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700" b="1" dirty="0" err="1">
                <a:effectLst/>
                <a:latin typeface="Times New Roman" panose="02020603050405020304" pitchFamily="18" charset="0"/>
                <a:ea typeface="Calibri" panose="020F0502020204030204" pitchFamily="34" charset="0"/>
                <a:cs typeface="Times New Roman" panose="02020603050405020304" pitchFamily="18" charset="0"/>
              </a:rPr>
              <a:t>student.tsv</a:t>
            </a:r>
            <a:r>
              <a:rPr lang="en-US" sz="1700" b="1" dirty="0">
                <a:effectLst/>
                <a:latin typeface="Times New Roman" panose="02020603050405020304" pitchFamily="18" charset="0"/>
                <a:ea typeface="Calibri" panose="020F0502020204030204" pitchFamily="34" charset="0"/>
                <a:cs typeface="Times New Roman" panose="02020603050405020304" pitchFamily="18" charset="0"/>
              </a:rPr>
              <a:t>' as (</a:t>
            </a:r>
            <a:r>
              <a:rPr lang="en-US" sz="1700" b="1" dirty="0" err="1">
                <a:effectLst/>
                <a:latin typeface="Times New Roman" panose="02020603050405020304" pitchFamily="18" charset="0"/>
                <a:ea typeface="Calibri" panose="020F0502020204030204" pitchFamily="34" charset="0"/>
                <a:cs typeface="Times New Roman" panose="02020603050405020304" pitchFamily="18" charset="0"/>
              </a:rPr>
              <a:t>rollno:int</a:t>
            </a:r>
            <a:r>
              <a:rPr lang="en-US" sz="17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700" b="1" dirty="0" err="1">
                <a:effectLst/>
                <a:latin typeface="Times New Roman" panose="02020603050405020304" pitchFamily="18" charset="0"/>
                <a:ea typeface="Calibri" panose="020F0502020204030204" pitchFamily="34" charset="0"/>
                <a:cs typeface="Times New Roman" panose="02020603050405020304" pitchFamily="18" charset="0"/>
              </a:rPr>
              <a:t>name:chararray</a:t>
            </a:r>
            <a:r>
              <a:rPr lang="en-US" sz="17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700" b="1" dirty="0" err="1">
                <a:effectLst/>
                <a:latin typeface="Times New Roman" panose="02020603050405020304" pitchFamily="18" charset="0"/>
                <a:ea typeface="Calibri" panose="020F0502020204030204" pitchFamily="34" charset="0"/>
                <a:cs typeface="Times New Roman" panose="02020603050405020304" pitchFamily="18" charset="0"/>
              </a:rPr>
              <a:t>gpa:float</a:t>
            </a:r>
            <a:r>
              <a:rPr lang="en-US" sz="17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700"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pPr>
            <a:r>
              <a:rPr lang="en-US" sz="17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700"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pPr>
            <a:r>
              <a:rPr lang="en-US" sz="1700" b="1" dirty="0">
                <a:effectLst/>
                <a:latin typeface="Times New Roman" panose="02020603050405020304" pitchFamily="18" charset="0"/>
                <a:ea typeface="Calibri" panose="020F0502020204030204" pitchFamily="34" charset="0"/>
                <a:cs typeface="Times New Roman" panose="02020603050405020304" pitchFamily="18" charset="0"/>
              </a:rPr>
              <a:t>B = load '/</a:t>
            </a:r>
            <a:r>
              <a:rPr lang="en-US" sz="1700" b="1" dirty="0" err="1">
                <a:effectLst/>
                <a:latin typeface="Times New Roman" panose="02020603050405020304" pitchFamily="18" charset="0"/>
                <a:ea typeface="Calibri" panose="020F0502020204030204" pitchFamily="34" charset="0"/>
                <a:cs typeface="Times New Roman" panose="02020603050405020304" pitchFamily="18" charset="0"/>
              </a:rPr>
              <a:t>pigdemo</a:t>
            </a:r>
            <a:r>
              <a:rPr lang="en-US" sz="17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700" b="1" dirty="0" err="1">
                <a:effectLst/>
                <a:latin typeface="Times New Roman" panose="02020603050405020304" pitchFamily="18" charset="0"/>
                <a:ea typeface="Calibri" panose="020F0502020204030204" pitchFamily="34" charset="0"/>
                <a:cs typeface="Times New Roman" panose="02020603050405020304" pitchFamily="18" charset="0"/>
              </a:rPr>
              <a:t>department.tsv</a:t>
            </a:r>
            <a:r>
              <a:rPr lang="en-US" sz="1700" b="1" dirty="0">
                <a:effectLst/>
                <a:latin typeface="Times New Roman" panose="02020603050405020304" pitchFamily="18" charset="0"/>
                <a:ea typeface="Calibri" panose="020F0502020204030204" pitchFamily="34" charset="0"/>
                <a:cs typeface="Times New Roman" panose="02020603050405020304" pitchFamily="18" charset="0"/>
              </a:rPr>
              <a:t>' as (</a:t>
            </a:r>
            <a:r>
              <a:rPr lang="en-US" sz="1700" b="1" dirty="0" err="1">
                <a:effectLst/>
                <a:latin typeface="Times New Roman" panose="02020603050405020304" pitchFamily="18" charset="0"/>
                <a:ea typeface="Calibri" panose="020F0502020204030204" pitchFamily="34" charset="0"/>
                <a:cs typeface="Times New Roman" panose="02020603050405020304" pitchFamily="18" charset="0"/>
              </a:rPr>
              <a:t>rollno:int</a:t>
            </a:r>
            <a:r>
              <a:rPr lang="en-US" sz="17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700" b="1" dirty="0" err="1">
                <a:effectLst/>
                <a:latin typeface="Times New Roman" panose="02020603050405020304" pitchFamily="18" charset="0"/>
                <a:ea typeface="Calibri" panose="020F0502020204030204" pitchFamily="34" charset="0"/>
                <a:cs typeface="Times New Roman" panose="02020603050405020304" pitchFamily="18" charset="0"/>
              </a:rPr>
              <a:t>deptno:int,deptname:chararray</a:t>
            </a:r>
            <a:r>
              <a:rPr lang="en-US" sz="17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700"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pPr>
            <a:r>
              <a:rPr lang="en-US" sz="17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700"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pPr>
            <a:r>
              <a:rPr lang="en-US" sz="1700" b="1" dirty="0">
                <a:effectLst/>
                <a:latin typeface="Times New Roman" panose="02020603050405020304" pitchFamily="18" charset="0"/>
                <a:ea typeface="Calibri" panose="020F0502020204030204" pitchFamily="34" charset="0"/>
                <a:cs typeface="Times New Roman" panose="02020603050405020304" pitchFamily="18" charset="0"/>
              </a:rPr>
              <a:t>C = JOIN A BY </a:t>
            </a:r>
            <a:r>
              <a:rPr lang="en-US" sz="1700" b="1" dirty="0" err="1">
                <a:effectLst/>
                <a:latin typeface="Times New Roman" panose="02020603050405020304" pitchFamily="18" charset="0"/>
                <a:ea typeface="Calibri" panose="020F0502020204030204" pitchFamily="34" charset="0"/>
                <a:cs typeface="Times New Roman" panose="02020603050405020304" pitchFamily="18" charset="0"/>
              </a:rPr>
              <a:t>rollno</a:t>
            </a:r>
            <a:r>
              <a:rPr lang="en-US" sz="1700" b="1" dirty="0">
                <a:effectLst/>
                <a:latin typeface="Times New Roman" panose="02020603050405020304" pitchFamily="18" charset="0"/>
                <a:ea typeface="Calibri" panose="020F0502020204030204" pitchFamily="34" charset="0"/>
                <a:cs typeface="Times New Roman" panose="02020603050405020304" pitchFamily="18" charset="0"/>
              </a:rPr>
              <a:t>, B BY </a:t>
            </a:r>
            <a:r>
              <a:rPr lang="en-US" sz="1700" b="1" dirty="0" err="1">
                <a:effectLst/>
                <a:latin typeface="Times New Roman" panose="02020603050405020304" pitchFamily="18" charset="0"/>
                <a:ea typeface="Calibri" panose="020F0502020204030204" pitchFamily="34" charset="0"/>
                <a:cs typeface="Times New Roman" panose="02020603050405020304" pitchFamily="18" charset="0"/>
              </a:rPr>
              <a:t>rollno</a:t>
            </a:r>
            <a:r>
              <a:rPr lang="en-US" sz="17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700"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pPr>
            <a:r>
              <a:rPr lang="en-US" sz="17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700"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pPr>
            <a:r>
              <a:rPr lang="en-US" sz="1700" b="1" dirty="0">
                <a:effectLst/>
                <a:latin typeface="Times New Roman" panose="02020603050405020304" pitchFamily="18" charset="0"/>
                <a:ea typeface="Calibri" panose="020F0502020204030204" pitchFamily="34" charset="0"/>
                <a:cs typeface="Times New Roman" panose="02020603050405020304" pitchFamily="18" charset="0"/>
              </a:rPr>
              <a:t>DUMP C;</a:t>
            </a:r>
            <a:endParaRPr lang="en-US" sz="1700"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pPr>
            <a:r>
              <a:rPr lang="en-US" sz="17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700"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pPr>
            <a:r>
              <a:rPr lang="en-US" sz="1700" b="1" dirty="0">
                <a:effectLst/>
                <a:latin typeface="Times New Roman" panose="02020603050405020304" pitchFamily="18" charset="0"/>
                <a:ea typeface="Calibri" panose="020F0502020204030204" pitchFamily="34" charset="0"/>
                <a:cs typeface="Times New Roman" panose="02020603050405020304" pitchFamily="18" charset="0"/>
              </a:rPr>
              <a:t>DUMP B;</a:t>
            </a:r>
            <a:endParaRPr lang="en-US" sz="1700" dirty="0">
              <a:effectLst/>
              <a:ea typeface="Calibri" panose="020F0502020204030204" pitchFamily="34" charset="0"/>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SPLIT</a:t>
            </a:r>
            <a:endParaRPr lang="en-US" dirty="0"/>
          </a:p>
        </p:txBody>
      </p:sp>
      <p:sp>
        <p:nvSpPr>
          <p:cNvPr id="3" name="Content Placeholder 2"/>
          <p:cNvSpPr>
            <a:spLocks noGrp="1"/>
          </p:cNvSpPr>
          <p:nvPr>
            <p:ph sz="quarter" idx="1"/>
          </p:nvPr>
        </p:nvSpPr>
        <p:spPr>
          <a:xfrm>
            <a:off x="612648" y="1600200"/>
            <a:ext cx="8153400" cy="2209800"/>
          </a:xfrm>
        </p:spPr>
        <p:txBody>
          <a:bodyPr/>
          <a:lstStyle/>
          <a:p>
            <a:pPr>
              <a:lnSpc>
                <a:spcPct val="107000"/>
              </a:lnSpc>
              <a:spcAft>
                <a:spcPts val="800"/>
              </a:spcAft>
            </a:pPr>
            <a:r>
              <a:rPr lang="en-US" dirty="0">
                <a:ea typeface="Calibri" panose="020F0502020204030204" pitchFamily="34" charset="0"/>
                <a:cs typeface="Times New Roman" panose="02020603050405020304" pitchFamily="18" charset="0"/>
              </a:rPr>
              <a:t>To partition a relation based on the GPAs acquired by the students. </a:t>
            </a:r>
          </a:p>
          <a:p>
            <a:pPr marL="663575" lvl="1" indent="-342900">
              <a:lnSpc>
                <a:spcPct val="107000"/>
              </a:lnSpc>
              <a:spcBef>
                <a:spcPts val="0"/>
              </a:spcBef>
              <a:spcAft>
                <a:spcPts val="0"/>
              </a:spcAft>
              <a:buFont typeface="Symbol" panose="05050102010706020507" pitchFamily="18" charset="2"/>
              <a:buChar char=""/>
            </a:pPr>
            <a:r>
              <a:rPr lang="en-US" dirty="0">
                <a:ea typeface="Calibri" panose="020F0502020204030204" pitchFamily="34" charset="0"/>
                <a:cs typeface="Times New Roman" panose="02020603050405020304" pitchFamily="18" charset="0"/>
              </a:rPr>
              <a:t>GPA = 4.0, place it into relation X.</a:t>
            </a:r>
          </a:p>
          <a:p>
            <a:pPr marL="663575" lvl="1" indent="-342900">
              <a:lnSpc>
                <a:spcPct val="107000"/>
              </a:lnSpc>
              <a:spcBef>
                <a:spcPts val="0"/>
              </a:spcBef>
              <a:spcAft>
                <a:spcPts val="800"/>
              </a:spcAft>
              <a:buFont typeface="Symbol" panose="05050102010706020507" pitchFamily="18" charset="2"/>
              <a:buChar char=""/>
            </a:pPr>
            <a:r>
              <a:rPr lang="en-US" dirty="0">
                <a:ea typeface="Calibri" panose="020F0502020204030204" pitchFamily="34" charset="0"/>
                <a:cs typeface="Times New Roman" panose="02020603050405020304" pitchFamily="18" charset="0"/>
              </a:rPr>
              <a:t>GPA is &lt; 4.0, place it into relation Y.</a:t>
            </a:r>
          </a:p>
          <a:p>
            <a:endParaRPr lang="en-US" dirty="0"/>
          </a:p>
        </p:txBody>
      </p:sp>
      <p:sp>
        <p:nvSpPr>
          <p:cNvPr id="8" name="Rectangle 7"/>
          <p:cNvSpPr/>
          <p:nvPr/>
        </p:nvSpPr>
        <p:spPr>
          <a:xfrm>
            <a:off x="457200" y="3733800"/>
            <a:ext cx="8301775" cy="1648254"/>
          </a:xfrm>
          <a:prstGeom prst="rect">
            <a:avLst/>
          </a:prstGeom>
        </p:spPr>
        <p:style>
          <a:lnRef idx="2">
            <a:schemeClr val="accent5"/>
          </a:lnRef>
          <a:fillRef idx="1003">
            <a:schemeClr val="lt1"/>
          </a:fillRef>
          <a:effectRef idx="0">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A = load '/</a:t>
            </a:r>
            <a:r>
              <a:rPr lang="en-US" b="1" dirty="0" err="1">
                <a:effectLst/>
                <a:latin typeface="Times New Roman" panose="02020603050405020304" pitchFamily="18" charset="0"/>
                <a:ea typeface="Calibri" panose="020F0502020204030204" pitchFamily="34" charset="0"/>
                <a:cs typeface="Times New Roman" panose="02020603050405020304" pitchFamily="18" charset="0"/>
              </a:rPr>
              <a:t>pigdemo</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a:t>
            </a:r>
            <a:r>
              <a:rPr lang="en-US" b="1" dirty="0" err="1">
                <a:effectLst/>
                <a:latin typeface="Times New Roman" panose="02020603050405020304" pitchFamily="18" charset="0"/>
                <a:ea typeface="Calibri" panose="020F0502020204030204" pitchFamily="34" charset="0"/>
                <a:cs typeface="Times New Roman" panose="02020603050405020304" pitchFamily="18" charset="0"/>
              </a:rPr>
              <a:t>student.tsv</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 as (</a:t>
            </a:r>
            <a:r>
              <a:rPr lang="en-US" b="1" dirty="0" err="1">
                <a:effectLst/>
                <a:latin typeface="Times New Roman" panose="02020603050405020304" pitchFamily="18" charset="0"/>
                <a:ea typeface="Calibri" panose="020F0502020204030204" pitchFamily="34" charset="0"/>
                <a:cs typeface="Times New Roman" panose="02020603050405020304" pitchFamily="18" charset="0"/>
              </a:rPr>
              <a:t>rollno:int</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b="1" dirty="0" err="1">
                <a:effectLst/>
                <a:latin typeface="Times New Roman" panose="02020603050405020304" pitchFamily="18" charset="0"/>
                <a:ea typeface="Calibri" panose="020F0502020204030204" pitchFamily="34" charset="0"/>
                <a:cs typeface="Times New Roman" panose="02020603050405020304" pitchFamily="18" charset="0"/>
              </a:rPr>
              <a:t>name:chararray</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b="1" dirty="0" err="1">
                <a:effectLst/>
                <a:latin typeface="Times New Roman" panose="02020603050405020304" pitchFamily="18" charset="0"/>
                <a:ea typeface="Calibri" panose="020F0502020204030204" pitchFamily="34" charset="0"/>
                <a:cs typeface="Times New Roman" panose="02020603050405020304" pitchFamily="18" charset="0"/>
              </a:rPr>
              <a:t>gpa:float</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SPLIT A INTO X IF </a:t>
            </a:r>
            <a:r>
              <a:rPr lang="en-US" b="1" dirty="0" err="1">
                <a:effectLst/>
                <a:latin typeface="Times New Roman" panose="02020603050405020304" pitchFamily="18" charset="0"/>
                <a:ea typeface="Calibri" panose="020F0502020204030204" pitchFamily="34" charset="0"/>
                <a:cs typeface="Times New Roman" panose="02020603050405020304" pitchFamily="18" charset="0"/>
              </a:rPr>
              <a:t>gpa</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==4.0, Y IF </a:t>
            </a:r>
            <a:r>
              <a:rPr lang="en-US" b="1" dirty="0" err="1">
                <a:effectLst/>
                <a:latin typeface="Times New Roman" panose="02020603050405020304" pitchFamily="18" charset="0"/>
                <a:ea typeface="Calibri" panose="020F0502020204030204" pitchFamily="34" charset="0"/>
                <a:cs typeface="Times New Roman" panose="02020603050405020304" pitchFamily="18" charset="0"/>
              </a:rPr>
              <a:t>gpa</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&lt;=4.0;</a:t>
            </a:r>
            <a:endParaRPr lang="en-US"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DUMP X;</a:t>
            </a:r>
            <a:endParaRPr lang="en-US" dirty="0">
              <a:effectLst/>
              <a:ea typeface="Calibri" panose="020F0502020204030204" pitchFamily="34" charset="0"/>
              <a:cs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latin typeface="Trebuchet MS" panose="020B0603020202020204" pitchFamily="34" charset="0"/>
              </a:rPr>
              <a:t>Eval</a:t>
            </a:r>
            <a:r>
              <a:rPr lang="en-US" b="1" dirty="0">
                <a:latin typeface="Trebuchet MS" panose="020B0603020202020204" pitchFamily="34" charset="0"/>
              </a:rPr>
              <a:t> Functions</a:t>
            </a:r>
            <a:endParaRPr lang="en-US" dirty="0"/>
          </a:p>
        </p:txBody>
      </p:sp>
      <p:sp>
        <p:nvSpPr>
          <p:cNvPr id="3" name="Content Placeholder 2"/>
          <p:cNvSpPr>
            <a:spLocks noGrp="1"/>
          </p:cNvSpPr>
          <p:nvPr>
            <p:ph sz="quarter" idx="1"/>
          </p:nvPr>
        </p:nvSpPr>
        <p:spPr/>
        <p:txBody>
          <a:bodyPr/>
          <a:lstStyle/>
          <a:p>
            <a:r>
              <a:rPr lang="en-US" dirty="0"/>
              <a:t>AVG</a:t>
            </a:r>
          </a:p>
          <a:p>
            <a:r>
              <a:rPr lang="en-US" dirty="0"/>
              <a:t>MAX</a:t>
            </a:r>
          </a:p>
          <a:p>
            <a:r>
              <a:rPr lang="en-US" dirty="0"/>
              <a:t>COUNT</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sz="4000" b="1" dirty="0">
                <a:latin typeface="Trebuchet MS" panose="020B0603020202020204" pitchFamily="34" charset="0"/>
              </a:rPr>
              <a:t>AVG</a:t>
            </a:r>
            <a:endParaRPr lang="en-IN" sz="4000" b="1" dirty="0"/>
          </a:p>
        </p:txBody>
      </p:sp>
      <p:sp>
        <p:nvSpPr>
          <p:cNvPr id="4" name="Content Placeholder 3"/>
          <p:cNvSpPr>
            <a:spLocks noGrp="1"/>
          </p:cNvSpPr>
          <p:nvPr>
            <p:ph sz="quarter" idx="2"/>
          </p:nvPr>
        </p:nvSpPr>
        <p:spPr>
          <a:xfrm>
            <a:off x="685800" y="1589567"/>
            <a:ext cx="8045301" cy="696433"/>
          </a:xfrm>
        </p:spPr>
        <p:txBody>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To calculate the average marks for each student. </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143000" y="2286000"/>
            <a:ext cx="7479224" cy="2638037"/>
          </a:xfrm>
          <a:prstGeom prst="rect">
            <a:avLst/>
          </a:prstGeom>
        </p:spPr>
        <p:style>
          <a:lnRef idx="2">
            <a:schemeClr val="accent5"/>
          </a:lnRef>
          <a:fillRef idx="1003">
            <a:schemeClr val="lt1"/>
          </a:fillRef>
          <a:effectRef idx="0">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A = load '/</a:t>
            </a:r>
            <a:r>
              <a:rPr lang="en-US" b="1" dirty="0" err="1">
                <a:effectLst/>
                <a:latin typeface="Times New Roman" panose="02020603050405020304" pitchFamily="18" charset="0"/>
                <a:ea typeface="Calibri" panose="020F0502020204030204" pitchFamily="34" charset="0"/>
                <a:cs typeface="Times New Roman" panose="02020603050405020304" pitchFamily="18" charset="0"/>
              </a:rPr>
              <a:t>pigdemo</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/student.csv' USING </a:t>
            </a:r>
            <a:r>
              <a:rPr lang="en-US" b="1" dirty="0" err="1">
                <a:effectLst/>
                <a:latin typeface="Times New Roman" panose="02020603050405020304" pitchFamily="18" charset="0"/>
                <a:ea typeface="Calibri" panose="020F0502020204030204" pitchFamily="34" charset="0"/>
                <a:cs typeface="Times New Roman" panose="02020603050405020304" pitchFamily="18" charset="0"/>
              </a:rPr>
              <a:t>PigStorage</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 (‘,’) as (</a:t>
            </a:r>
            <a:r>
              <a:rPr lang="en-US" b="1" dirty="0" err="1">
                <a:effectLst/>
                <a:latin typeface="Times New Roman" panose="02020603050405020304" pitchFamily="18" charset="0"/>
                <a:ea typeface="Calibri" panose="020F0502020204030204" pitchFamily="34" charset="0"/>
                <a:cs typeface="Times New Roman" panose="02020603050405020304" pitchFamily="18" charset="0"/>
              </a:rPr>
              <a:t>studname:chararray,marks:int</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B = GROUP A BY </a:t>
            </a:r>
            <a:r>
              <a:rPr lang="en-US" b="1" dirty="0" err="1">
                <a:effectLst/>
                <a:latin typeface="Times New Roman" panose="02020603050405020304" pitchFamily="18" charset="0"/>
                <a:ea typeface="Calibri" panose="020F0502020204030204" pitchFamily="34" charset="0"/>
                <a:cs typeface="Times New Roman" panose="02020603050405020304" pitchFamily="18" charset="0"/>
              </a:rPr>
              <a:t>studname</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C = FOREACH B GENERATE </a:t>
            </a:r>
            <a:r>
              <a:rPr lang="en-US" b="1" dirty="0" err="1">
                <a:effectLst/>
                <a:latin typeface="Times New Roman" panose="02020603050405020304" pitchFamily="18" charset="0"/>
                <a:ea typeface="Calibri" panose="020F0502020204030204" pitchFamily="34" charset="0"/>
                <a:cs typeface="Times New Roman" panose="02020603050405020304" pitchFamily="18" charset="0"/>
              </a:rPr>
              <a:t>A.studname</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 AVG(</a:t>
            </a:r>
            <a:r>
              <a:rPr lang="en-US" b="1" dirty="0" err="1">
                <a:effectLst/>
                <a:latin typeface="Times New Roman" panose="02020603050405020304" pitchFamily="18" charset="0"/>
                <a:ea typeface="Calibri" panose="020F0502020204030204" pitchFamily="34" charset="0"/>
                <a:cs typeface="Times New Roman" panose="02020603050405020304" pitchFamily="18" charset="0"/>
              </a:rPr>
              <a:t>A.marks</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DUMP C;</a:t>
            </a:r>
            <a:endParaRPr lang="en-US" dirty="0">
              <a:effectLst/>
              <a:ea typeface="Calibri" panose="020F0502020204030204" pitchFamily="34" charset="0"/>
              <a:cs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612775" y="228600"/>
            <a:ext cx="8153400" cy="990600"/>
          </a:xfrm>
        </p:spPr>
        <p:txBody>
          <a:bodyPr/>
          <a:lstStyle/>
          <a:p>
            <a:pPr eaLnBrk="1" hangingPunct="1"/>
            <a:r>
              <a:rPr lang="en-US" sz="4000" b="1" dirty="0">
                <a:latin typeface="Trebuchet MS" panose="020B0603020202020204" pitchFamily="34" charset="0"/>
              </a:rPr>
              <a:t>MAX</a:t>
            </a:r>
            <a:endParaRPr lang="en-IN" sz="4000" b="1" dirty="0"/>
          </a:p>
        </p:txBody>
      </p:sp>
      <p:sp>
        <p:nvSpPr>
          <p:cNvPr id="15363" name="Content Placeholder 2"/>
          <p:cNvSpPr>
            <a:spLocks noGrp="1"/>
          </p:cNvSpPr>
          <p:nvPr>
            <p:ph sz="quarter" idx="1"/>
          </p:nvPr>
        </p:nvSpPr>
        <p:spPr>
          <a:xfrm>
            <a:off x="285750" y="1428750"/>
            <a:ext cx="8643938" cy="1390650"/>
          </a:xfrm>
        </p:spPr>
        <p:txBody>
          <a:bodyPr/>
          <a:lstStyle/>
          <a:p>
            <a:pPr>
              <a:lnSpc>
                <a:spcPct val="107000"/>
              </a:lnSpc>
              <a:spcAft>
                <a:spcPts val="800"/>
              </a:spcAft>
            </a:pPr>
            <a:r>
              <a:rPr lang="en-US" sz="3200" dirty="0">
                <a:latin typeface="Times New Roman" panose="02020603050405020304" pitchFamily="18" charset="0"/>
                <a:ea typeface="Calibri" panose="020F0502020204030204" pitchFamily="34" charset="0"/>
                <a:cs typeface="Times New Roman" panose="02020603050405020304" pitchFamily="18" charset="0"/>
              </a:rPr>
              <a:t>To calculate the maximum marks for each student. </a:t>
            </a:r>
            <a:endParaRPr lang="en-US" sz="3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685800" y="2590800"/>
            <a:ext cx="8282554" cy="2756686"/>
          </a:xfrm>
          <a:prstGeom prst="rect">
            <a:avLst/>
          </a:prstGeom>
        </p:spPr>
        <p:style>
          <a:lnRef idx="2">
            <a:schemeClr val="accent5"/>
          </a:lnRef>
          <a:fillRef idx="1003">
            <a:schemeClr val="lt1"/>
          </a:fillRef>
          <a:effectRef idx="0">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pPr>
            <a:r>
              <a:rPr lang="en-US" sz="1700" b="1" dirty="0">
                <a:effectLst/>
                <a:latin typeface="Times New Roman" panose="02020603050405020304" pitchFamily="18" charset="0"/>
                <a:ea typeface="Calibri" panose="020F0502020204030204" pitchFamily="34" charset="0"/>
                <a:cs typeface="Times New Roman" panose="02020603050405020304" pitchFamily="18" charset="0"/>
              </a:rPr>
              <a:t>A = load '/</a:t>
            </a:r>
            <a:r>
              <a:rPr lang="en-US" sz="1700" b="1" dirty="0" err="1">
                <a:effectLst/>
                <a:latin typeface="Times New Roman" panose="02020603050405020304" pitchFamily="18" charset="0"/>
                <a:ea typeface="Calibri" panose="020F0502020204030204" pitchFamily="34" charset="0"/>
                <a:cs typeface="Times New Roman" panose="02020603050405020304" pitchFamily="18" charset="0"/>
              </a:rPr>
              <a:t>pigdemo</a:t>
            </a:r>
            <a:r>
              <a:rPr lang="en-US" sz="1700" b="1" dirty="0">
                <a:effectLst/>
                <a:latin typeface="Times New Roman" panose="02020603050405020304" pitchFamily="18" charset="0"/>
                <a:ea typeface="Calibri" panose="020F0502020204030204" pitchFamily="34" charset="0"/>
                <a:cs typeface="Times New Roman" panose="02020603050405020304" pitchFamily="18" charset="0"/>
              </a:rPr>
              <a:t>/student.csv' USING </a:t>
            </a:r>
            <a:r>
              <a:rPr lang="en-US" sz="1700" b="1" dirty="0" err="1">
                <a:effectLst/>
                <a:latin typeface="Times New Roman" panose="02020603050405020304" pitchFamily="18" charset="0"/>
                <a:ea typeface="Calibri" panose="020F0502020204030204" pitchFamily="34" charset="0"/>
                <a:cs typeface="Times New Roman" panose="02020603050405020304" pitchFamily="18" charset="0"/>
              </a:rPr>
              <a:t>PigStorage</a:t>
            </a:r>
            <a:r>
              <a:rPr lang="en-US" sz="1700" b="1" dirty="0">
                <a:effectLst/>
                <a:latin typeface="Times New Roman" panose="02020603050405020304" pitchFamily="18" charset="0"/>
                <a:ea typeface="Calibri" panose="020F0502020204030204" pitchFamily="34" charset="0"/>
                <a:cs typeface="Times New Roman" panose="02020603050405020304" pitchFamily="18" charset="0"/>
              </a:rPr>
              <a:t> (‘,’) as (</a:t>
            </a:r>
            <a:r>
              <a:rPr lang="en-US" sz="1700" b="1" dirty="0" err="1">
                <a:effectLst/>
                <a:latin typeface="Times New Roman" panose="02020603050405020304" pitchFamily="18" charset="0"/>
                <a:ea typeface="Calibri" panose="020F0502020204030204" pitchFamily="34" charset="0"/>
                <a:cs typeface="Times New Roman" panose="02020603050405020304" pitchFamily="18" charset="0"/>
              </a:rPr>
              <a:t>studname:chararray</a:t>
            </a:r>
            <a:r>
              <a:rPr lang="en-US" sz="17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700" b="1" dirty="0" err="1">
                <a:effectLst/>
                <a:latin typeface="Times New Roman" panose="02020603050405020304" pitchFamily="18" charset="0"/>
                <a:ea typeface="Calibri" panose="020F0502020204030204" pitchFamily="34" charset="0"/>
                <a:cs typeface="Times New Roman" panose="02020603050405020304" pitchFamily="18" charset="0"/>
              </a:rPr>
              <a:t>marks:int</a:t>
            </a:r>
            <a:r>
              <a:rPr lang="en-US" sz="17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700"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pPr>
            <a:r>
              <a:rPr lang="en-US" sz="17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700"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pPr>
            <a:r>
              <a:rPr lang="en-US" sz="1700" b="1" dirty="0">
                <a:effectLst/>
                <a:latin typeface="Times New Roman" panose="02020603050405020304" pitchFamily="18" charset="0"/>
                <a:ea typeface="Calibri" panose="020F0502020204030204" pitchFamily="34" charset="0"/>
                <a:cs typeface="Times New Roman" panose="02020603050405020304" pitchFamily="18" charset="0"/>
              </a:rPr>
              <a:t>B = GROUP A BY </a:t>
            </a:r>
            <a:r>
              <a:rPr lang="en-US" sz="1700" b="1" dirty="0" err="1">
                <a:effectLst/>
                <a:latin typeface="Times New Roman" panose="02020603050405020304" pitchFamily="18" charset="0"/>
                <a:ea typeface="Calibri" panose="020F0502020204030204" pitchFamily="34" charset="0"/>
                <a:cs typeface="Times New Roman" panose="02020603050405020304" pitchFamily="18" charset="0"/>
              </a:rPr>
              <a:t>studname</a:t>
            </a:r>
            <a:r>
              <a:rPr lang="en-US" sz="17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700"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pPr>
            <a:r>
              <a:rPr lang="en-US" sz="17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700"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pPr>
            <a:r>
              <a:rPr lang="en-US" sz="1700" b="1" dirty="0">
                <a:effectLst/>
                <a:latin typeface="Times New Roman" panose="02020603050405020304" pitchFamily="18" charset="0"/>
                <a:ea typeface="Calibri" panose="020F0502020204030204" pitchFamily="34" charset="0"/>
                <a:cs typeface="Times New Roman" panose="02020603050405020304" pitchFamily="18" charset="0"/>
              </a:rPr>
              <a:t>C = FOREACH B GENERATE </a:t>
            </a:r>
            <a:r>
              <a:rPr lang="en-US" sz="1700" b="1" dirty="0" err="1">
                <a:effectLst/>
                <a:latin typeface="Times New Roman" panose="02020603050405020304" pitchFamily="18" charset="0"/>
                <a:ea typeface="Calibri" panose="020F0502020204030204" pitchFamily="34" charset="0"/>
                <a:cs typeface="Times New Roman" panose="02020603050405020304" pitchFamily="18" charset="0"/>
              </a:rPr>
              <a:t>A.studname</a:t>
            </a:r>
            <a:r>
              <a:rPr lang="en-US" sz="1700" b="1" dirty="0">
                <a:effectLst/>
                <a:latin typeface="Times New Roman" panose="02020603050405020304" pitchFamily="18" charset="0"/>
                <a:ea typeface="Calibri" panose="020F0502020204030204" pitchFamily="34" charset="0"/>
                <a:cs typeface="Times New Roman" panose="02020603050405020304" pitchFamily="18" charset="0"/>
              </a:rPr>
              <a:t>, MAX(</a:t>
            </a:r>
            <a:r>
              <a:rPr lang="en-US" sz="1700" b="1" dirty="0" err="1">
                <a:effectLst/>
                <a:latin typeface="Times New Roman" panose="02020603050405020304" pitchFamily="18" charset="0"/>
                <a:ea typeface="Calibri" panose="020F0502020204030204" pitchFamily="34" charset="0"/>
                <a:cs typeface="Times New Roman" panose="02020603050405020304" pitchFamily="18" charset="0"/>
              </a:rPr>
              <a:t>A.marks</a:t>
            </a:r>
            <a:r>
              <a:rPr lang="en-US" sz="17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700"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pPr>
            <a:r>
              <a:rPr lang="en-US" sz="17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700"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pPr>
            <a:r>
              <a:rPr lang="en-US" sz="1700" b="1" dirty="0">
                <a:effectLst/>
                <a:latin typeface="Times New Roman" panose="02020603050405020304" pitchFamily="18" charset="0"/>
                <a:ea typeface="Calibri" panose="020F0502020204030204" pitchFamily="34" charset="0"/>
                <a:cs typeface="Times New Roman" panose="02020603050405020304" pitchFamily="18" charset="0"/>
              </a:rPr>
              <a:t>DUMP C;</a:t>
            </a:r>
            <a:endParaRPr lang="en-US" sz="1700" dirty="0">
              <a:effectLst/>
              <a:ea typeface="Calibri" panose="020F0502020204030204" pitchFamily="34" charset="0"/>
              <a:cs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612775" y="228600"/>
            <a:ext cx="8153400" cy="990600"/>
          </a:xfrm>
        </p:spPr>
        <p:txBody>
          <a:bodyPr/>
          <a:lstStyle/>
          <a:p>
            <a:pPr eaLnBrk="1" hangingPunct="1"/>
            <a:r>
              <a:rPr lang="en-US" sz="4000" b="1" dirty="0">
                <a:latin typeface="Trebuchet MS" panose="020B0603020202020204" pitchFamily="34" charset="0"/>
              </a:rPr>
              <a:t>COUNT</a:t>
            </a:r>
            <a:endParaRPr lang="en-IN" sz="4000" b="1" dirty="0"/>
          </a:p>
        </p:txBody>
      </p:sp>
      <p:sp>
        <p:nvSpPr>
          <p:cNvPr id="15363" name="Content Placeholder 2"/>
          <p:cNvSpPr>
            <a:spLocks noGrp="1"/>
          </p:cNvSpPr>
          <p:nvPr>
            <p:ph sz="quarter" idx="1"/>
          </p:nvPr>
        </p:nvSpPr>
        <p:spPr>
          <a:xfrm>
            <a:off x="285750" y="1428750"/>
            <a:ext cx="8643938" cy="1390650"/>
          </a:xfrm>
        </p:spPr>
        <p:txBody>
          <a:bodyPr/>
          <a:lstStyle/>
          <a:p>
            <a:pPr>
              <a:lnSpc>
                <a:spcPct val="107000"/>
              </a:lnSpc>
              <a:spcAft>
                <a:spcPts val="800"/>
              </a:spcAft>
            </a:pPr>
            <a:r>
              <a:rPr lang="en-US" sz="3200" dirty="0">
                <a:latin typeface="Times New Roman" panose="02020603050405020304" pitchFamily="18" charset="0"/>
                <a:ea typeface="Calibri" panose="020F0502020204030204" pitchFamily="34" charset="0"/>
                <a:cs typeface="Times New Roman" panose="02020603050405020304" pitchFamily="18" charset="0"/>
              </a:rPr>
              <a:t>To count the number of elements in a bag</a:t>
            </a:r>
            <a:endParaRPr lang="en-US" sz="3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685800" y="2590800"/>
            <a:ext cx="8282554" cy="2756686"/>
          </a:xfrm>
          <a:prstGeom prst="rect">
            <a:avLst/>
          </a:prstGeom>
        </p:spPr>
        <p:style>
          <a:lnRef idx="2">
            <a:schemeClr val="accent5"/>
          </a:lnRef>
          <a:fillRef idx="1003">
            <a:schemeClr val="lt1"/>
          </a:fillRef>
          <a:effectRef idx="0">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pPr>
            <a:r>
              <a:rPr lang="en-US" sz="1700" b="1" dirty="0">
                <a:effectLst/>
                <a:latin typeface="Times New Roman" panose="02020603050405020304" pitchFamily="18" charset="0"/>
                <a:ea typeface="Calibri" panose="020F0502020204030204" pitchFamily="34" charset="0"/>
                <a:cs typeface="Times New Roman" panose="02020603050405020304" pitchFamily="18" charset="0"/>
              </a:rPr>
              <a:t>A = load '/</a:t>
            </a:r>
            <a:r>
              <a:rPr lang="en-US" sz="1700" b="1" dirty="0" err="1">
                <a:effectLst/>
                <a:latin typeface="Times New Roman" panose="02020603050405020304" pitchFamily="18" charset="0"/>
                <a:ea typeface="Calibri" panose="020F0502020204030204" pitchFamily="34" charset="0"/>
                <a:cs typeface="Times New Roman" panose="02020603050405020304" pitchFamily="18" charset="0"/>
              </a:rPr>
              <a:t>pigdemo</a:t>
            </a:r>
            <a:r>
              <a:rPr lang="en-US" sz="1700" b="1" dirty="0">
                <a:effectLst/>
                <a:latin typeface="Times New Roman" panose="02020603050405020304" pitchFamily="18" charset="0"/>
                <a:ea typeface="Calibri" panose="020F0502020204030204" pitchFamily="34" charset="0"/>
                <a:cs typeface="Times New Roman" panose="02020603050405020304" pitchFamily="18" charset="0"/>
              </a:rPr>
              <a:t>/student.csv' USING </a:t>
            </a:r>
            <a:r>
              <a:rPr lang="en-US" sz="1700" b="1" dirty="0" err="1">
                <a:effectLst/>
                <a:latin typeface="Times New Roman" panose="02020603050405020304" pitchFamily="18" charset="0"/>
                <a:ea typeface="Calibri" panose="020F0502020204030204" pitchFamily="34" charset="0"/>
                <a:cs typeface="Times New Roman" panose="02020603050405020304" pitchFamily="18" charset="0"/>
              </a:rPr>
              <a:t>PigStorage</a:t>
            </a:r>
            <a:r>
              <a:rPr lang="en-US" sz="1700" b="1" dirty="0">
                <a:effectLst/>
                <a:latin typeface="Times New Roman" panose="02020603050405020304" pitchFamily="18" charset="0"/>
                <a:ea typeface="Calibri" panose="020F0502020204030204" pitchFamily="34" charset="0"/>
                <a:cs typeface="Times New Roman" panose="02020603050405020304" pitchFamily="18" charset="0"/>
              </a:rPr>
              <a:t> (‘,’) as (</a:t>
            </a:r>
            <a:r>
              <a:rPr lang="en-US" sz="1700" b="1" dirty="0" err="1">
                <a:effectLst/>
                <a:latin typeface="Times New Roman" panose="02020603050405020304" pitchFamily="18" charset="0"/>
                <a:ea typeface="Calibri" panose="020F0502020204030204" pitchFamily="34" charset="0"/>
                <a:cs typeface="Times New Roman" panose="02020603050405020304" pitchFamily="18" charset="0"/>
              </a:rPr>
              <a:t>studname:chararray</a:t>
            </a:r>
            <a:r>
              <a:rPr lang="en-US" sz="17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700" b="1" dirty="0" err="1">
                <a:effectLst/>
                <a:latin typeface="Times New Roman" panose="02020603050405020304" pitchFamily="18" charset="0"/>
                <a:ea typeface="Calibri" panose="020F0502020204030204" pitchFamily="34" charset="0"/>
                <a:cs typeface="Times New Roman" panose="02020603050405020304" pitchFamily="18" charset="0"/>
              </a:rPr>
              <a:t>marks:int</a:t>
            </a:r>
            <a:r>
              <a:rPr lang="en-US" sz="17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700"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pPr>
            <a:r>
              <a:rPr lang="en-US" sz="17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700"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pPr>
            <a:r>
              <a:rPr lang="en-US" sz="1700" b="1" dirty="0">
                <a:effectLst/>
                <a:latin typeface="Times New Roman" panose="02020603050405020304" pitchFamily="18" charset="0"/>
                <a:ea typeface="Calibri" panose="020F0502020204030204" pitchFamily="34" charset="0"/>
                <a:cs typeface="Times New Roman" panose="02020603050405020304" pitchFamily="18" charset="0"/>
              </a:rPr>
              <a:t>B = GROUP A BY </a:t>
            </a:r>
            <a:r>
              <a:rPr lang="en-US" sz="1700" b="1" dirty="0" err="1">
                <a:effectLst/>
                <a:latin typeface="Times New Roman" panose="02020603050405020304" pitchFamily="18" charset="0"/>
                <a:ea typeface="Calibri" panose="020F0502020204030204" pitchFamily="34" charset="0"/>
                <a:cs typeface="Times New Roman" panose="02020603050405020304" pitchFamily="18" charset="0"/>
              </a:rPr>
              <a:t>studname</a:t>
            </a:r>
            <a:r>
              <a:rPr lang="en-US" sz="17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700"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pPr>
            <a:r>
              <a:rPr lang="en-US" sz="17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700"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pPr>
            <a:r>
              <a:rPr lang="en-US" sz="1700" b="1" dirty="0">
                <a:effectLst/>
                <a:latin typeface="Times New Roman" panose="02020603050405020304" pitchFamily="18" charset="0"/>
                <a:ea typeface="Calibri" panose="020F0502020204030204" pitchFamily="34" charset="0"/>
                <a:cs typeface="Times New Roman" panose="02020603050405020304" pitchFamily="18" charset="0"/>
              </a:rPr>
              <a:t>C = FOREACH B GENERATE </a:t>
            </a:r>
            <a:r>
              <a:rPr lang="en-US" sz="1700" b="1" dirty="0" err="1">
                <a:effectLst/>
                <a:latin typeface="Times New Roman" panose="02020603050405020304" pitchFamily="18" charset="0"/>
                <a:ea typeface="Calibri" panose="020F0502020204030204" pitchFamily="34" charset="0"/>
                <a:cs typeface="Times New Roman" panose="02020603050405020304" pitchFamily="18" charset="0"/>
              </a:rPr>
              <a:t>A.studname</a:t>
            </a:r>
            <a:r>
              <a:rPr lang="en-US" sz="1700" b="1" dirty="0">
                <a:effectLst/>
                <a:latin typeface="Times New Roman" panose="02020603050405020304" pitchFamily="18" charset="0"/>
                <a:ea typeface="Calibri" panose="020F0502020204030204" pitchFamily="34" charset="0"/>
                <a:cs typeface="Times New Roman" panose="02020603050405020304" pitchFamily="18" charset="0"/>
              </a:rPr>
              <a:t>, COUNT(A);</a:t>
            </a:r>
            <a:endParaRPr lang="en-US" sz="1700"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pPr>
            <a:r>
              <a:rPr lang="en-US" sz="17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700"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pPr>
            <a:r>
              <a:rPr lang="en-US" sz="1700" b="1" dirty="0">
                <a:effectLst/>
                <a:latin typeface="Times New Roman" panose="02020603050405020304" pitchFamily="18" charset="0"/>
                <a:ea typeface="Calibri" panose="020F0502020204030204" pitchFamily="34" charset="0"/>
                <a:cs typeface="Times New Roman" panose="02020603050405020304" pitchFamily="18" charset="0"/>
              </a:rPr>
              <a:t>DUMP C;</a:t>
            </a:r>
            <a:endParaRPr lang="en-US" sz="1700" dirty="0">
              <a:effectLst/>
              <a:ea typeface="Calibri" panose="020F0502020204030204" pitchFamily="34" charset="0"/>
              <a:cs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latin typeface="Trebuchet MS" panose="020B0603020202020204" pitchFamily="34" charset="0"/>
              </a:rPr>
              <a:t>COMPLEX DATA TYPES: TUPLE</a:t>
            </a:r>
            <a:endParaRPr lang="en-US" sz="4000" b="1" dirty="0"/>
          </a:p>
        </p:txBody>
      </p:sp>
      <p:sp>
        <p:nvSpPr>
          <p:cNvPr id="3" name="Content Placeholder 2"/>
          <p:cNvSpPr>
            <a:spLocks noGrp="1"/>
          </p:cNvSpPr>
          <p:nvPr>
            <p:ph sz="quarter" idx="1"/>
          </p:nvPr>
        </p:nvSpPr>
        <p:spPr>
          <a:xfrm>
            <a:off x="612648" y="1600200"/>
            <a:ext cx="8153400" cy="4876800"/>
          </a:xfrm>
        </p:spPr>
        <p:txBody>
          <a:bodyPr/>
          <a:lstStyle/>
          <a:p>
            <a:r>
              <a:rPr lang="en-US" b="1" i="1" dirty="0">
                <a:ea typeface="Calibri" panose="020F0502020204030204" pitchFamily="34" charset="0"/>
                <a:cs typeface="Times New Roman" panose="02020603050405020304" pitchFamily="18" charset="0"/>
              </a:rPr>
              <a:t>TUPLE</a:t>
            </a:r>
            <a:r>
              <a:rPr lang="en-US" dirty="0">
                <a:ea typeface="Calibri" panose="020F0502020204030204" pitchFamily="34" charset="0"/>
                <a:cs typeface="Times New Roman" panose="02020603050405020304" pitchFamily="18" charset="0"/>
              </a:rPr>
              <a:t> </a:t>
            </a:r>
            <a:r>
              <a:rPr lang="en-US" dirty="0"/>
              <a:t>is an ordered collection of fields.</a:t>
            </a:r>
          </a:p>
          <a:p>
            <a:pPr marL="0" lvl="0" indent="0">
              <a:spcBef>
                <a:spcPct val="0"/>
              </a:spcBef>
              <a:buClrTx/>
              <a:buSzTx/>
              <a:buNone/>
            </a:pPr>
            <a:endParaRPr lang="en-US" dirty="0"/>
          </a:p>
        </p:txBody>
      </p:sp>
      <p:sp>
        <p:nvSpPr>
          <p:cNvPr id="4" name="Rectangle 57"/>
          <p:cNvSpPr>
            <a:spLocks noChangeArrowheads="1"/>
          </p:cNvSpPr>
          <p:nvPr/>
        </p:nvSpPr>
        <p:spPr bwMode="auto">
          <a:xfrm>
            <a:off x="838200" y="2743200"/>
            <a:ext cx="6354305" cy="1165640"/>
          </a:xfrm>
          <a:prstGeom prst="rect">
            <a:avLst/>
          </a:prstGeom>
          <a:gradFill rotWithShape="1">
            <a:gsLst>
              <a:gs pos="0">
                <a:srgbClr val="FFFFFF"/>
              </a:gs>
              <a:gs pos="50000">
                <a:srgbClr val="FBFBFB"/>
              </a:gs>
              <a:gs pos="100000">
                <a:srgbClr val="D0D0D0"/>
              </a:gs>
            </a:gsLst>
            <a:lin ang="5400000"/>
          </a:gradFill>
          <a:ln w="12700">
            <a:solidFill>
              <a:srgbClr val="4472C4"/>
            </a:solidFill>
            <a:miter lim="800000"/>
            <a:headEnd/>
            <a:tailEnd/>
          </a:ln>
        </p:spPr>
        <p:txBody>
          <a:bodyPr vert="horz" wrap="square" lIns="91440" tIns="45720" rIns="91440" bIns="45720" numCol="1" anchor="ctr" anchorCtr="0" compatLnSpc="1">
            <a:prstTxWarp prst="textNoShape">
              <a:avLst/>
            </a:prstTxWarp>
          </a:bodyPr>
          <a:lstStyle>
            <a:lvl1pPr eaLnBrk="0" fontAlgn="base" hangingPunct="0">
              <a:spcBef>
                <a:spcPct val="0"/>
              </a:spcBef>
              <a:spcAft>
                <a:spcPct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solidFill>
                  <a:schemeClr val="tx1"/>
                </a:solidFill>
                <a:latin typeface="Arial" panose="020B0604020202020204" pitchFamily="34" charset="0"/>
              </a:defRPr>
            </a:lvl1pPr>
            <a:lvl2pPr eaLnBrk="0" fontAlgn="base" hangingPunct="0">
              <a:spcBef>
                <a:spcPct val="0"/>
              </a:spcBef>
              <a:spcAft>
                <a:spcPct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solidFill>
                  <a:schemeClr val="tx1"/>
                </a:solidFill>
                <a:latin typeface="Arial" panose="020B0604020202020204" pitchFamily="34" charset="0"/>
              </a:defRPr>
            </a:lvl2pPr>
            <a:lvl3pPr eaLnBrk="0" fontAlgn="base" hangingPunct="0">
              <a:spcBef>
                <a:spcPct val="0"/>
              </a:spcBef>
              <a:spcAft>
                <a:spcPct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solidFill>
                  <a:schemeClr val="tx1"/>
                </a:solidFill>
                <a:latin typeface="Arial" panose="020B0604020202020204" pitchFamily="34" charset="0"/>
              </a:defRPr>
            </a:lvl3pPr>
            <a:lvl4pPr eaLnBrk="0" fontAlgn="base" hangingPunct="0">
              <a:spcBef>
                <a:spcPct val="0"/>
              </a:spcBef>
              <a:spcAft>
                <a:spcPct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solidFill>
                  <a:schemeClr val="tx1"/>
                </a:solidFill>
                <a:latin typeface="Arial" panose="020B0604020202020204" pitchFamily="34" charset="0"/>
              </a:defRPr>
            </a:lvl4pPr>
            <a:lvl5pPr eaLnBrk="0" fontAlgn="base" hangingPunct="0">
              <a:spcBef>
                <a:spcPct val="0"/>
              </a:spcBef>
              <a:spcAft>
                <a:spcPct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solidFill>
                  <a:schemeClr val="tx1"/>
                </a:solidFill>
                <a:latin typeface="Arial" panose="020B0604020202020204" pitchFamily="34" charset="0"/>
              </a:defRPr>
            </a:lvl5pPr>
            <a:lvl6pPr eaLnBrk="0" fontAlgn="base" hangingPunct="0">
              <a:spcBef>
                <a:spcPct val="0"/>
              </a:spcBef>
              <a:spcAft>
                <a:spcPct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solidFill>
                  <a:schemeClr val="tx1"/>
                </a:solidFill>
                <a:latin typeface="Arial" panose="020B0604020202020204" pitchFamily="34" charset="0"/>
              </a:defRPr>
            </a:lvl6pPr>
            <a:lvl7pPr eaLnBrk="0" fontAlgn="base" hangingPunct="0">
              <a:spcBef>
                <a:spcPct val="0"/>
              </a:spcBef>
              <a:spcAft>
                <a:spcPct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solidFill>
                  <a:schemeClr val="tx1"/>
                </a:solidFill>
                <a:latin typeface="Arial" panose="020B0604020202020204" pitchFamily="34" charset="0"/>
              </a:defRPr>
            </a:lvl7pPr>
            <a:lvl8pPr eaLnBrk="0" fontAlgn="base" hangingPunct="0">
              <a:spcBef>
                <a:spcPct val="0"/>
              </a:spcBef>
              <a:spcAft>
                <a:spcPct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solidFill>
                  <a:schemeClr val="tx1"/>
                </a:solidFill>
                <a:latin typeface="Arial" panose="020B0604020202020204" pitchFamily="34" charset="0"/>
              </a:defRPr>
            </a:lvl8pPr>
            <a:lvl9pPr eaLnBrk="0" fontAlgn="base" hangingPunct="0">
              <a:spcBef>
                <a:spcPct val="0"/>
              </a:spcBef>
              <a:spcAft>
                <a:spcPct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pPr>
            <a:r>
              <a:rPr kumimoji="0" lang="en-US"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(John,12)</a:t>
            </a:r>
            <a:r>
              <a:rPr kumimoji="0" lang="en-US" b="1" i="0" u="none" strike="noStrike" cap="none" normalizeH="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(Jack,13)	</a:t>
            </a:r>
            <a:endParaRPr kumimoji="0" 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pPr>
            <a:r>
              <a:rPr kumimoji="0" lang="en-US"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(Joseph,5)	(Smith,8) 	</a:t>
            </a:r>
            <a:endParaRPr kumimoji="0" 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pPr>
            <a:r>
              <a:rPr kumimoji="0" lang="en-US"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(James, 7)	(Scott,12)</a:t>
            </a:r>
            <a:endParaRPr kumimoji="0" lang="en-US" b="0" i="0" u="none" strike="noStrike" cap="none" normalizeH="0" baseline="0" dirty="0">
              <a:ln>
                <a:noFill/>
              </a:ln>
              <a:solidFill>
                <a:schemeClr val="tx1"/>
              </a:solidFill>
              <a:effectLst/>
            </a:endParaRPr>
          </a:p>
        </p:txBody>
      </p:sp>
      <p:sp>
        <p:nvSpPr>
          <p:cNvPr id="5" name="Rectangle 4"/>
          <p:cNvSpPr/>
          <p:nvPr/>
        </p:nvSpPr>
        <p:spPr>
          <a:xfrm>
            <a:off x="838200" y="3962400"/>
            <a:ext cx="6633275" cy="2204541"/>
          </a:xfrm>
          <a:prstGeom prst="rect">
            <a:avLst/>
          </a:prstGeom>
        </p:spPr>
        <p:style>
          <a:lnRef idx="2">
            <a:schemeClr val="accent5"/>
          </a:lnRef>
          <a:fillRef idx="1003">
            <a:schemeClr val="lt1"/>
          </a:fillRef>
          <a:effectRef idx="0">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A = </a:t>
            </a:r>
            <a:r>
              <a:rPr lang="en-US" b="1" dirty="0">
                <a:latin typeface="Times New Roman" panose="02020603050405020304" pitchFamily="18" charset="0"/>
                <a:ea typeface="Calibri" panose="020F0502020204030204" pitchFamily="34" charset="0"/>
                <a:cs typeface="Times New Roman" panose="02020603050405020304" pitchFamily="18" charset="0"/>
              </a:rPr>
              <a:t>LOAD</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 '/root/</a:t>
            </a:r>
            <a:r>
              <a:rPr lang="en-US" b="1" dirty="0" err="1">
                <a:effectLst/>
                <a:latin typeface="Times New Roman" panose="02020603050405020304" pitchFamily="18" charset="0"/>
                <a:ea typeface="Calibri" panose="020F0502020204030204" pitchFamily="34" charset="0"/>
                <a:cs typeface="Times New Roman" panose="02020603050405020304" pitchFamily="18" charset="0"/>
              </a:rPr>
              <a:t>pigdemos</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/studentdata.tsv' AS ( t1:tuple (t1a:chararray, t1b:int </a:t>
            </a:r>
            <a:r>
              <a:rPr lang="en-US" b="1" dirty="0">
                <a:latin typeface="Times New Roman" panose="02020603050405020304" pitchFamily="18" charset="0"/>
                <a:ea typeface="Calibri" panose="020F0502020204030204" pitchFamily="34" charset="0"/>
                <a:cs typeface="Times New Roman" panose="02020603050405020304" pitchFamily="18" charset="0"/>
              </a:rPr>
              <a:t>), t2:tuple ( t2a:chararray, t2b:int ) ;</a:t>
            </a:r>
            <a:endParaRPr lang="en-US"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 B = FOREACH A GENERATE t1.t1a,t1.t1b,t2$0,t2$1;</a:t>
            </a:r>
            <a:endParaRPr lang="en-US"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DUMP B</a:t>
            </a:r>
            <a:endParaRPr lang="en-US" dirty="0">
              <a:effectLst/>
              <a:ea typeface="Calibri" panose="020F0502020204030204" pitchFamily="34"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rebuchet MS" panose="020B0603020202020204" pitchFamily="34" charset="0"/>
              </a:rPr>
              <a:t>What is Pig?</a:t>
            </a:r>
            <a:endParaRPr lang="en-US" dirty="0"/>
          </a:p>
        </p:txBody>
      </p:sp>
      <p:sp>
        <p:nvSpPr>
          <p:cNvPr id="3" name="Content Placeholder 2"/>
          <p:cNvSpPr>
            <a:spLocks noGrp="1"/>
          </p:cNvSpPr>
          <p:nvPr>
            <p:ph sz="quarter" idx="1"/>
          </p:nvPr>
        </p:nvSpPr>
        <p:spPr/>
        <p:txBody>
          <a:bodyPr/>
          <a:lstStyle/>
          <a:p>
            <a:pPr algn="just">
              <a:lnSpc>
                <a:spcPct val="107000"/>
              </a:lnSpc>
              <a:spcAft>
                <a:spcPts val="800"/>
              </a:spcAft>
            </a:pPr>
            <a:r>
              <a:rPr lang="en-US" dirty="0"/>
              <a:t>Apache Pig is </a:t>
            </a:r>
            <a:r>
              <a:rPr lang="en-US" b="1" dirty="0">
                <a:solidFill>
                  <a:srgbClr val="FF0000"/>
                </a:solidFill>
                <a:highlight>
                  <a:srgbClr val="FFFF00"/>
                </a:highlight>
              </a:rPr>
              <a:t>a platform for data analysis</a:t>
            </a:r>
            <a:r>
              <a:rPr lang="en-US" dirty="0"/>
              <a:t>. It is procedural language.</a:t>
            </a:r>
          </a:p>
          <a:p>
            <a:pPr algn="just">
              <a:lnSpc>
                <a:spcPct val="107000"/>
              </a:lnSpc>
              <a:spcAft>
                <a:spcPts val="800"/>
              </a:spcAft>
            </a:pPr>
            <a:r>
              <a:rPr lang="en-US" dirty="0"/>
              <a:t>It is an alternative to Map Reduce Programming.</a:t>
            </a:r>
          </a:p>
          <a:p>
            <a:pPr algn="just">
              <a:lnSpc>
                <a:spcPct val="107000"/>
              </a:lnSpc>
              <a:spcAft>
                <a:spcPts val="800"/>
              </a:spcAft>
            </a:pPr>
            <a:r>
              <a:rPr lang="en-US" dirty="0">
                <a:ea typeface="Calibri" panose="020F0502020204030204" pitchFamily="34" charset="0"/>
                <a:cs typeface="Times New Roman" panose="02020603050405020304" pitchFamily="18" charset="0"/>
              </a:rPr>
              <a:t>Pig was developed as a research project at Yahoo.</a:t>
            </a:r>
          </a:p>
          <a:p>
            <a:pPr algn="just">
              <a:lnSpc>
                <a:spcPct val="107000"/>
              </a:lnSpc>
              <a:spcAft>
                <a:spcPts val="800"/>
              </a:spcAft>
            </a:pPr>
            <a:r>
              <a:rPr lang="en-IN" dirty="0"/>
              <a:t>Apache Pig is a high-level platform for creating programs that run on Apache Hadoop. The language for this platform is called Pig Latin. Pig can also execute its Hadoop jobs in MapReduce.</a:t>
            </a:r>
            <a:endParaRPr lang="en-US" dirty="0">
              <a:ea typeface="Calibri" panose="020F0502020204030204" pitchFamily="34" charset="0"/>
              <a:cs typeface="Times New Roman" panose="020206030504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latin typeface="Trebuchet MS" panose="020B0603020202020204" pitchFamily="34" charset="0"/>
              </a:rPr>
              <a:t>COMPLEX DATA TYPES: MAP</a:t>
            </a:r>
            <a:endParaRPr lang="en-US" sz="4000" b="1" dirty="0"/>
          </a:p>
        </p:txBody>
      </p:sp>
      <p:sp>
        <p:nvSpPr>
          <p:cNvPr id="3" name="Content Placeholder 2"/>
          <p:cNvSpPr>
            <a:spLocks noGrp="1"/>
          </p:cNvSpPr>
          <p:nvPr>
            <p:ph sz="quarter" idx="1"/>
          </p:nvPr>
        </p:nvSpPr>
        <p:spPr>
          <a:xfrm>
            <a:off x="612648" y="1600200"/>
            <a:ext cx="8153400" cy="4876800"/>
          </a:xfrm>
        </p:spPr>
        <p:txBody>
          <a:bodyPr/>
          <a:lstStyle/>
          <a:p>
            <a:pPr marL="0" lvl="0" indent="0">
              <a:spcBef>
                <a:spcPct val="0"/>
              </a:spcBef>
              <a:buClrTx/>
              <a:buSzTx/>
              <a:buNone/>
            </a:pPr>
            <a:r>
              <a:rPr lang="en-US" b="1" i="1" dirty="0">
                <a:ea typeface="Calibri" panose="020F0502020204030204" pitchFamily="34" charset="0"/>
                <a:cs typeface="Times New Roman" panose="02020603050405020304" pitchFamily="18" charset="0"/>
              </a:rPr>
              <a:t>MAP</a:t>
            </a:r>
            <a:r>
              <a:rPr lang="en-US" dirty="0">
                <a:ea typeface="Calibri" panose="020F0502020204030204" pitchFamily="34" charset="0"/>
                <a:cs typeface="Times New Roman" panose="02020603050405020304" pitchFamily="18" charset="0"/>
              </a:rPr>
              <a:t> represents a key/value pair.</a:t>
            </a:r>
          </a:p>
          <a:p>
            <a:pPr marL="0" lvl="0" indent="0">
              <a:spcBef>
                <a:spcPct val="0"/>
              </a:spcBef>
              <a:buClrTx/>
              <a:buSzTx/>
              <a:buNone/>
            </a:pPr>
            <a:endParaRPr lang="en-US" dirty="0"/>
          </a:p>
        </p:txBody>
      </p:sp>
      <p:sp>
        <p:nvSpPr>
          <p:cNvPr id="4" name="Rectangle 57"/>
          <p:cNvSpPr>
            <a:spLocks noChangeArrowheads="1"/>
          </p:cNvSpPr>
          <p:nvPr/>
        </p:nvSpPr>
        <p:spPr bwMode="auto">
          <a:xfrm>
            <a:off x="838200" y="2743200"/>
            <a:ext cx="6354305" cy="1165640"/>
          </a:xfrm>
          <a:prstGeom prst="rect">
            <a:avLst/>
          </a:prstGeom>
          <a:gradFill rotWithShape="1">
            <a:gsLst>
              <a:gs pos="0">
                <a:srgbClr val="FFFFFF"/>
              </a:gs>
              <a:gs pos="50000">
                <a:srgbClr val="FBFBFB"/>
              </a:gs>
              <a:gs pos="100000">
                <a:srgbClr val="D0D0D0"/>
              </a:gs>
            </a:gsLst>
            <a:lin ang="5400000"/>
          </a:gradFill>
          <a:ln w="12700">
            <a:solidFill>
              <a:srgbClr val="4472C4"/>
            </a:solidFill>
            <a:miter lim="800000"/>
            <a:headEnd/>
            <a:tailEnd/>
          </a:ln>
        </p:spPr>
        <p:txBody>
          <a:bodyPr vert="horz" wrap="square" lIns="91440" tIns="45720" rIns="91440" bIns="45720" numCol="1" anchor="ctr" anchorCtr="0" compatLnSpc="1">
            <a:prstTxWarp prst="textNoShape">
              <a:avLst/>
            </a:prstTxWarp>
          </a:bodyPr>
          <a:lstStyle>
            <a:lvl1pPr eaLnBrk="0" fontAlgn="base" hangingPunct="0">
              <a:spcBef>
                <a:spcPct val="0"/>
              </a:spcBef>
              <a:spcAft>
                <a:spcPct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solidFill>
                  <a:schemeClr val="tx1"/>
                </a:solidFill>
                <a:latin typeface="Arial" panose="020B0604020202020204" pitchFamily="34" charset="0"/>
              </a:defRPr>
            </a:lvl1pPr>
            <a:lvl2pPr eaLnBrk="0" fontAlgn="base" hangingPunct="0">
              <a:spcBef>
                <a:spcPct val="0"/>
              </a:spcBef>
              <a:spcAft>
                <a:spcPct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solidFill>
                  <a:schemeClr val="tx1"/>
                </a:solidFill>
                <a:latin typeface="Arial" panose="020B0604020202020204" pitchFamily="34" charset="0"/>
              </a:defRPr>
            </a:lvl2pPr>
            <a:lvl3pPr eaLnBrk="0" fontAlgn="base" hangingPunct="0">
              <a:spcBef>
                <a:spcPct val="0"/>
              </a:spcBef>
              <a:spcAft>
                <a:spcPct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solidFill>
                  <a:schemeClr val="tx1"/>
                </a:solidFill>
                <a:latin typeface="Arial" panose="020B0604020202020204" pitchFamily="34" charset="0"/>
              </a:defRPr>
            </a:lvl3pPr>
            <a:lvl4pPr eaLnBrk="0" fontAlgn="base" hangingPunct="0">
              <a:spcBef>
                <a:spcPct val="0"/>
              </a:spcBef>
              <a:spcAft>
                <a:spcPct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solidFill>
                  <a:schemeClr val="tx1"/>
                </a:solidFill>
                <a:latin typeface="Arial" panose="020B0604020202020204" pitchFamily="34" charset="0"/>
              </a:defRPr>
            </a:lvl4pPr>
            <a:lvl5pPr eaLnBrk="0" fontAlgn="base" hangingPunct="0">
              <a:spcBef>
                <a:spcPct val="0"/>
              </a:spcBef>
              <a:spcAft>
                <a:spcPct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solidFill>
                  <a:schemeClr val="tx1"/>
                </a:solidFill>
                <a:latin typeface="Arial" panose="020B0604020202020204" pitchFamily="34" charset="0"/>
              </a:defRPr>
            </a:lvl5pPr>
            <a:lvl6pPr eaLnBrk="0" fontAlgn="base" hangingPunct="0">
              <a:spcBef>
                <a:spcPct val="0"/>
              </a:spcBef>
              <a:spcAft>
                <a:spcPct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solidFill>
                  <a:schemeClr val="tx1"/>
                </a:solidFill>
                <a:latin typeface="Arial" panose="020B0604020202020204" pitchFamily="34" charset="0"/>
              </a:defRPr>
            </a:lvl6pPr>
            <a:lvl7pPr eaLnBrk="0" fontAlgn="base" hangingPunct="0">
              <a:spcBef>
                <a:spcPct val="0"/>
              </a:spcBef>
              <a:spcAft>
                <a:spcPct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solidFill>
                  <a:schemeClr val="tx1"/>
                </a:solidFill>
                <a:latin typeface="Arial" panose="020B0604020202020204" pitchFamily="34" charset="0"/>
              </a:defRPr>
            </a:lvl7pPr>
            <a:lvl8pPr eaLnBrk="0" fontAlgn="base" hangingPunct="0">
              <a:spcBef>
                <a:spcPct val="0"/>
              </a:spcBef>
              <a:spcAft>
                <a:spcPct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solidFill>
                  <a:schemeClr val="tx1"/>
                </a:solidFill>
                <a:latin typeface="Arial" panose="020B0604020202020204" pitchFamily="34" charset="0"/>
              </a:defRPr>
            </a:lvl8pPr>
            <a:lvl9pPr eaLnBrk="0" fontAlgn="base" hangingPunct="0">
              <a:spcBef>
                <a:spcPct val="0"/>
              </a:spcBef>
              <a:spcAft>
                <a:spcPct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pPr>
            <a:r>
              <a:rPr kumimoji="0" lang="en-US"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John	[</a:t>
            </a:r>
            <a:r>
              <a:rPr kumimoji="0" lang="en-US" b="1"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city#Bangalore</a:t>
            </a:r>
            <a:r>
              <a:rPr kumimoji="0" lang="en-US"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pPr>
            <a:r>
              <a:rPr kumimoji="0" lang="en-US"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Jack	[</a:t>
            </a:r>
            <a:r>
              <a:rPr kumimoji="0" lang="en-US" b="1"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city#Pune</a:t>
            </a:r>
            <a:r>
              <a:rPr kumimoji="0" lang="en-US"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pPr>
            <a:r>
              <a:rPr kumimoji="0" lang="en-US"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James	[</a:t>
            </a:r>
            <a:r>
              <a:rPr kumimoji="0" lang="en-US" b="1"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city#Chennai</a:t>
            </a:r>
            <a:r>
              <a:rPr kumimoji="0" lang="en-US"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US" b="0" i="0" u="none" strike="noStrike" cap="none" normalizeH="0" baseline="0" dirty="0">
              <a:ln>
                <a:noFill/>
              </a:ln>
              <a:solidFill>
                <a:schemeClr val="tx1"/>
              </a:solidFill>
              <a:effectLst/>
            </a:endParaRPr>
          </a:p>
        </p:txBody>
      </p:sp>
      <p:sp>
        <p:nvSpPr>
          <p:cNvPr id="5" name="Rectangle 4"/>
          <p:cNvSpPr/>
          <p:nvPr/>
        </p:nvSpPr>
        <p:spPr>
          <a:xfrm>
            <a:off x="838200" y="3962400"/>
            <a:ext cx="6633275" cy="2204541"/>
          </a:xfrm>
          <a:prstGeom prst="rect">
            <a:avLst/>
          </a:prstGeom>
        </p:spPr>
        <p:style>
          <a:lnRef idx="2">
            <a:schemeClr val="accent5"/>
          </a:lnRef>
          <a:fillRef idx="1003">
            <a:schemeClr val="lt1"/>
          </a:fillRef>
          <a:effectRef idx="0">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A = load '/root/</a:t>
            </a:r>
            <a:r>
              <a:rPr lang="en-US" b="1" dirty="0" err="1">
                <a:effectLst/>
                <a:latin typeface="Times New Roman" panose="02020603050405020304" pitchFamily="18" charset="0"/>
                <a:ea typeface="Calibri" panose="020F0502020204030204" pitchFamily="34" charset="0"/>
                <a:cs typeface="Times New Roman" panose="02020603050405020304" pitchFamily="18" charset="0"/>
              </a:rPr>
              <a:t>pigdemos</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a:t>
            </a:r>
            <a:r>
              <a:rPr lang="en-US" b="1" dirty="0" err="1">
                <a:effectLst/>
                <a:latin typeface="Times New Roman" panose="02020603050405020304" pitchFamily="18" charset="0"/>
                <a:ea typeface="Calibri" panose="020F0502020204030204" pitchFamily="34" charset="0"/>
                <a:cs typeface="Times New Roman" panose="02020603050405020304" pitchFamily="18" charset="0"/>
              </a:rPr>
              <a:t>studentcity.tsv</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 Using </a:t>
            </a:r>
            <a:r>
              <a:rPr lang="en-US" b="1" dirty="0" err="1">
                <a:effectLst/>
                <a:latin typeface="Times New Roman" panose="02020603050405020304" pitchFamily="18" charset="0"/>
                <a:ea typeface="Calibri" panose="020F0502020204030204" pitchFamily="34" charset="0"/>
                <a:cs typeface="Times New Roman" panose="02020603050405020304" pitchFamily="18" charset="0"/>
              </a:rPr>
              <a:t>PigStorage</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 as (</a:t>
            </a:r>
            <a:r>
              <a:rPr lang="en-US" b="1" dirty="0" err="1">
                <a:effectLst/>
                <a:latin typeface="Times New Roman" panose="02020603050405020304" pitchFamily="18" charset="0"/>
                <a:ea typeface="Calibri" panose="020F0502020204030204" pitchFamily="34" charset="0"/>
                <a:cs typeface="Times New Roman" panose="02020603050405020304" pitchFamily="18" charset="0"/>
              </a:rPr>
              <a:t>studname:chararray,m:map</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a:t>
            </a:r>
            <a:r>
              <a:rPr lang="en-US" b="1" dirty="0" err="1">
                <a:effectLst/>
                <a:latin typeface="Times New Roman" panose="02020603050405020304" pitchFamily="18" charset="0"/>
                <a:ea typeface="Calibri" panose="020F0502020204030204" pitchFamily="34" charset="0"/>
                <a:cs typeface="Times New Roman" panose="02020603050405020304" pitchFamily="18" charset="0"/>
              </a:rPr>
              <a:t>chararray</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 B = </a:t>
            </a:r>
            <a:r>
              <a:rPr lang="en-US" b="1" dirty="0" err="1">
                <a:effectLst/>
                <a:latin typeface="Times New Roman" panose="02020603050405020304" pitchFamily="18" charset="0"/>
                <a:ea typeface="Calibri" panose="020F0502020204030204" pitchFamily="34" charset="0"/>
                <a:cs typeface="Times New Roman" panose="02020603050405020304" pitchFamily="18" charset="0"/>
              </a:rPr>
              <a:t>foreach</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 A generate </a:t>
            </a:r>
            <a:r>
              <a:rPr lang="en-US" b="1" dirty="0" err="1">
                <a:effectLst/>
                <a:latin typeface="Times New Roman" panose="02020603050405020304" pitchFamily="18" charset="0"/>
                <a:ea typeface="Calibri" panose="020F0502020204030204" pitchFamily="34" charset="0"/>
                <a:cs typeface="Times New Roman" panose="02020603050405020304" pitchFamily="18" charset="0"/>
              </a:rPr>
              <a:t>m#'city</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 as </a:t>
            </a:r>
            <a:r>
              <a:rPr lang="en-US" b="1" dirty="0" err="1">
                <a:effectLst/>
                <a:latin typeface="Times New Roman" panose="02020603050405020304" pitchFamily="18" charset="0"/>
                <a:ea typeface="Calibri" panose="020F0502020204030204" pitchFamily="34" charset="0"/>
                <a:cs typeface="Times New Roman" panose="02020603050405020304" pitchFamily="18" charset="0"/>
              </a:rPr>
              <a:t>CityName:chararray</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DUMP B</a:t>
            </a:r>
            <a:endParaRPr lang="en-US" dirty="0">
              <a:effectLst/>
              <a:ea typeface="Calibri" panose="020F0502020204030204" pitchFamily="34" charset="0"/>
              <a:cs typeface="Times New Roman" panose="02020603050405020304"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latin typeface="Trebuchet MS" panose="020B0603020202020204" pitchFamily="34" charset="0"/>
              </a:rPr>
              <a:t>PIGGY BANK</a:t>
            </a:r>
            <a:endParaRPr lang="en-US" sz="4000" b="1" dirty="0"/>
          </a:p>
        </p:txBody>
      </p:sp>
      <p:sp>
        <p:nvSpPr>
          <p:cNvPr id="3" name="Content Placeholder 2"/>
          <p:cNvSpPr>
            <a:spLocks noGrp="1"/>
          </p:cNvSpPr>
          <p:nvPr>
            <p:ph sz="quarter" idx="1"/>
          </p:nvPr>
        </p:nvSpPr>
        <p:spPr>
          <a:xfrm>
            <a:off x="612648" y="1600200"/>
            <a:ext cx="8153400" cy="4953000"/>
          </a:xfrm>
        </p:spPr>
        <p:txBody>
          <a:bodyPr/>
          <a:lstStyle/>
          <a:p>
            <a:pPr algn="just">
              <a:lnSpc>
                <a:spcPct val="107000"/>
              </a:lnSpc>
              <a:spcAft>
                <a:spcPts val="800"/>
              </a:spcAft>
            </a:pPr>
            <a:r>
              <a:rPr lang="en-US" dirty="0">
                <a:ea typeface="Calibri" panose="020F0502020204030204" pitchFamily="34" charset="0"/>
                <a:cs typeface="Times New Roman" panose="02020603050405020304" pitchFamily="18" charset="0"/>
              </a:rPr>
              <a:t>Pig user can use Piggy Bank function in Pig Latin script and they can also share their functions in Piggy </a:t>
            </a:r>
            <a:r>
              <a:rPr lang="en-US" dirty="0" err="1">
                <a:ea typeface="Calibri" panose="020F0502020204030204" pitchFamily="34" charset="0"/>
                <a:cs typeface="Times New Roman" panose="02020603050405020304" pitchFamily="18" charset="0"/>
              </a:rPr>
              <a:t>Bank.upper</a:t>
            </a:r>
            <a:r>
              <a:rPr lang="en-US" dirty="0">
                <a:ea typeface="Calibri" panose="020F0502020204030204" pitchFamily="34" charset="0"/>
                <a:cs typeface="Times New Roman" panose="02020603050405020304" pitchFamily="18" charset="0"/>
              </a:rPr>
              <a:t> function.</a:t>
            </a:r>
          </a:p>
          <a:p>
            <a:pPr lvl="1">
              <a:lnSpc>
                <a:spcPct val="107000"/>
              </a:lnSpc>
              <a:spcAft>
                <a:spcPts val="800"/>
              </a:spcAft>
            </a:pPr>
            <a:r>
              <a:rPr lang="en-US" dirty="0">
                <a:ea typeface="Calibri" panose="020F0502020204030204" pitchFamily="34" charset="0"/>
                <a:cs typeface="Times New Roman" panose="02020603050405020304" pitchFamily="18" charset="0"/>
              </a:rPr>
              <a:t>Objective: To use Piggy Bank string UPPER function.</a:t>
            </a:r>
          </a:p>
        </p:txBody>
      </p:sp>
      <p:sp>
        <p:nvSpPr>
          <p:cNvPr id="4" name="Rectangle 3"/>
          <p:cNvSpPr/>
          <p:nvPr/>
        </p:nvSpPr>
        <p:spPr>
          <a:xfrm>
            <a:off x="533400" y="3733800"/>
            <a:ext cx="8352295" cy="2966704"/>
          </a:xfrm>
          <a:prstGeom prst="rect">
            <a:avLst/>
          </a:prstGeom>
        </p:spPr>
        <p:style>
          <a:lnRef idx="2">
            <a:schemeClr val="accent5"/>
          </a:lnRef>
          <a:fillRef idx="1003">
            <a:schemeClr val="lt1"/>
          </a:fillRef>
          <a:effectRef idx="0">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pPr>
            <a:r>
              <a:rPr lang="en-US" b="1" dirty="0">
                <a:effectLst/>
                <a:ea typeface="Calibri" panose="020F0502020204030204" pitchFamily="34" charset="0"/>
                <a:cs typeface="Times New Roman" panose="02020603050405020304" pitchFamily="18" charset="0"/>
              </a:rPr>
              <a:t>register '/root/</a:t>
            </a:r>
            <a:r>
              <a:rPr lang="en-US" b="1" dirty="0" err="1">
                <a:effectLst/>
                <a:ea typeface="Calibri" panose="020F0502020204030204" pitchFamily="34" charset="0"/>
                <a:cs typeface="Times New Roman" panose="02020603050405020304" pitchFamily="18" charset="0"/>
              </a:rPr>
              <a:t>pigdemos</a:t>
            </a:r>
            <a:r>
              <a:rPr lang="en-US" b="1" dirty="0">
                <a:effectLst/>
                <a:ea typeface="Calibri" panose="020F0502020204030204" pitchFamily="34" charset="0"/>
                <a:cs typeface="Times New Roman" panose="02020603050405020304" pitchFamily="18" charset="0"/>
              </a:rPr>
              <a:t>/piggybank-0.12.0.jar';</a:t>
            </a:r>
            <a:endParaRPr lang="en-US"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pPr>
            <a:r>
              <a:rPr lang="en-US" b="1" dirty="0">
                <a:effectLst/>
                <a:ea typeface="Calibri" panose="020F0502020204030204" pitchFamily="34" charset="0"/>
                <a:cs typeface="Times New Roman" panose="02020603050405020304" pitchFamily="18" charset="0"/>
              </a:rPr>
              <a:t> </a:t>
            </a:r>
            <a:endParaRPr lang="en-US"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pPr>
            <a:r>
              <a:rPr lang="en-US" b="1" dirty="0">
                <a:effectLst/>
                <a:ea typeface="Calibri" panose="020F0502020204030204" pitchFamily="34" charset="0"/>
                <a:cs typeface="Times New Roman" panose="02020603050405020304" pitchFamily="18" charset="0"/>
              </a:rPr>
              <a:t>A = load '/</a:t>
            </a:r>
            <a:r>
              <a:rPr lang="en-US" b="1" dirty="0" err="1">
                <a:effectLst/>
                <a:ea typeface="Calibri" panose="020F0502020204030204" pitchFamily="34" charset="0"/>
                <a:cs typeface="Times New Roman" panose="02020603050405020304" pitchFamily="18" charset="0"/>
              </a:rPr>
              <a:t>pigdemo</a:t>
            </a:r>
            <a:r>
              <a:rPr lang="en-US" b="1" dirty="0">
                <a:effectLst/>
                <a:ea typeface="Calibri" panose="020F0502020204030204" pitchFamily="34" charset="0"/>
                <a:cs typeface="Times New Roman" panose="02020603050405020304" pitchFamily="18" charset="0"/>
              </a:rPr>
              <a:t>/</a:t>
            </a:r>
            <a:r>
              <a:rPr lang="en-US" b="1" dirty="0" err="1">
                <a:effectLst/>
                <a:ea typeface="Calibri" panose="020F0502020204030204" pitchFamily="34" charset="0"/>
                <a:cs typeface="Times New Roman" panose="02020603050405020304" pitchFamily="18" charset="0"/>
              </a:rPr>
              <a:t>student.tsv</a:t>
            </a:r>
            <a:r>
              <a:rPr lang="en-US" b="1" dirty="0">
                <a:effectLst/>
                <a:ea typeface="Calibri" panose="020F0502020204030204" pitchFamily="34" charset="0"/>
                <a:cs typeface="Times New Roman" panose="02020603050405020304" pitchFamily="18" charset="0"/>
              </a:rPr>
              <a:t>' as (</a:t>
            </a:r>
            <a:r>
              <a:rPr lang="en-US" b="1" dirty="0" err="1">
                <a:effectLst/>
                <a:ea typeface="Calibri" panose="020F0502020204030204" pitchFamily="34" charset="0"/>
                <a:cs typeface="Times New Roman" panose="02020603050405020304" pitchFamily="18" charset="0"/>
              </a:rPr>
              <a:t>rollno:int</a:t>
            </a:r>
            <a:r>
              <a:rPr lang="en-US" b="1" dirty="0">
                <a:effectLst/>
                <a:ea typeface="Calibri" panose="020F0502020204030204" pitchFamily="34" charset="0"/>
                <a:cs typeface="Times New Roman" panose="02020603050405020304" pitchFamily="18" charset="0"/>
              </a:rPr>
              <a:t>, </a:t>
            </a:r>
            <a:r>
              <a:rPr lang="en-US" b="1" dirty="0" err="1">
                <a:effectLst/>
                <a:ea typeface="Calibri" panose="020F0502020204030204" pitchFamily="34" charset="0"/>
                <a:cs typeface="Times New Roman" panose="02020603050405020304" pitchFamily="18" charset="0"/>
              </a:rPr>
              <a:t>name:chararray</a:t>
            </a:r>
            <a:r>
              <a:rPr lang="en-US" b="1" dirty="0">
                <a:effectLst/>
                <a:ea typeface="Calibri" panose="020F0502020204030204" pitchFamily="34" charset="0"/>
                <a:cs typeface="Times New Roman" panose="02020603050405020304" pitchFamily="18" charset="0"/>
              </a:rPr>
              <a:t>, </a:t>
            </a:r>
            <a:r>
              <a:rPr lang="en-US" b="1" dirty="0" err="1">
                <a:effectLst/>
                <a:ea typeface="Calibri" panose="020F0502020204030204" pitchFamily="34" charset="0"/>
                <a:cs typeface="Times New Roman" panose="02020603050405020304" pitchFamily="18" charset="0"/>
              </a:rPr>
              <a:t>gpa:float</a:t>
            </a:r>
            <a:r>
              <a:rPr lang="en-US" b="1" dirty="0">
                <a:effectLst/>
                <a:ea typeface="Calibri" panose="020F0502020204030204" pitchFamily="34" charset="0"/>
                <a:cs typeface="Times New Roman" panose="02020603050405020304" pitchFamily="18" charset="0"/>
              </a:rPr>
              <a:t>);</a:t>
            </a:r>
            <a:endParaRPr lang="en-US"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pPr>
            <a:r>
              <a:rPr lang="en-US" b="1" dirty="0">
                <a:effectLst/>
                <a:ea typeface="Calibri" panose="020F0502020204030204" pitchFamily="34" charset="0"/>
                <a:cs typeface="Times New Roman" panose="02020603050405020304" pitchFamily="18" charset="0"/>
              </a:rPr>
              <a:t> </a:t>
            </a:r>
            <a:endParaRPr lang="en-US"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pPr>
            <a:r>
              <a:rPr lang="en-US" b="1" dirty="0">
                <a:effectLst/>
                <a:ea typeface="Calibri" panose="020F0502020204030204" pitchFamily="34" charset="0"/>
                <a:cs typeface="Times New Roman" panose="02020603050405020304" pitchFamily="18" charset="0"/>
              </a:rPr>
              <a:t>upper = </a:t>
            </a:r>
            <a:r>
              <a:rPr lang="en-US" b="1" dirty="0" err="1">
                <a:effectLst/>
                <a:ea typeface="Calibri" panose="020F0502020204030204" pitchFamily="34" charset="0"/>
                <a:cs typeface="Times New Roman" panose="02020603050405020304" pitchFamily="18" charset="0"/>
              </a:rPr>
              <a:t>foreach</a:t>
            </a:r>
            <a:r>
              <a:rPr lang="en-US" b="1" dirty="0">
                <a:effectLst/>
                <a:ea typeface="Calibri" panose="020F0502020204030204" pitchFamily="34" charset="0"/>
                <a:cs typeface="Times New Roman" panose="02020603050405020304" pitchFamily="18" charset="0"/>
              </a:rPr>
              <a:t> A generate</a:t>
            </a:r>
            <a:endParaRPr lang="en-US"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pPr>
            <a:r>
              <a:rPr lang="en-US" b="1" dirty="0">
                <a:effectLst/>
                <a:ea typeface="Calibri" panose="020F0502020204030204" pitchFamily="34" charset="0"/>
                <a:cs typeface="Times New Roman" panose="02020603050405020304" pitchFamily="18" charset="0"/>
              </a:rPr>
              <a:t> </a:t>
            </a:r>
            <a:r>
              <a:rPr lang="en-US" b="1" dirty="0" err="1">
                <a:effectLst/>
                <a:ea typeface="Calibri" panose="020F0502020204030204" pitchFamily="34" charset="0"/>
                <a:cs typeface="Times New Roman" panose="02020603050405020304" pitchFamily="18" charset="0"/>
              </a:rPr>
              <a:t>org.apache.pig.piggybank.evaluation.string.UPPER</a:t>
            </a:r>
            <a:r>
              <a:rPr lang="en-US" b="1" dirty="0">
                <a:effectLst/>
                <a:ea typeface="Calibri" panose="020F0502020204030204" pitchFamily="34" charset="0"/>
                <a:cs typeface="Times New Roman" panose="02020603050405020304" pitchFamily="18" charset="0"/>
              </a:rPr>
              <a:t>(name);</a:t>
            </a:r>
            <a:endParaRPr lang="en-US"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pPr>
            <a:r>
              <a:rPr lang="en-US" b="1" dirty="0">
                <a:effectLst/>
                <a:ea typeface="Calibri" panose="020F0502020204030204" pitchFamily="34" charset="0"/>
                <a:cs typeface="Times New Roman" panose="02020603050405020304" pitchFamily="18" charset="0"/>
              </a:rPr>
              <a:t> </a:t>
            </a:r>
            <a:endParaRPr lang="en-US"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pPr>
            <a:r>
              <a:rPr lang="en-US" b="1" dirty="0">
                <a:effectLst/>
                <a:ea typeface="Calibri" panose="020F0502020204030204" pitchFamily="34" charset="0"/>
                <a:cs typeface="Times New Roman" panose="02020603050405020304" pitchFamily="18" charset="0"/>
              </a:rPr>
              <a:t>DUMP upper;</a:t>
            </a:r>
            <a:endParaRPr lang="en-US" dirty="0">
              <a:effectLst/>
              <a:ea typeface="Calibri" panose="020F0502020204030204" pitchFamily="34" charset="0"/>
              <a:cs typeface="Times New Roman" panose="02020603050405020304"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latin typeface="Trebuchet MS" panose="020B0603020202020204" pitchFamily="34" charset="0"/>
              </a:rPr>
              <a:t>USER-DEFINED FUNCTIONS (UDF)</a:t>
            </a:r>
            <a:endParaRPr lang="en-US" sz="4000" b="1" dirty="0"/>
          </a:p>
        </p:txBody>
      </p:sp>
      <p:sp>
        <p:nvSpPr>
          <p:cNvPr id="3" name="Content Placeholder 2"/>
          <p:cNvSpPr>
            <a:spLocks noGrp="1"/>
          </p:cNvSpPr>
          <p:nvPr>
            <p:ph sz="quarter" idx="1"/>
          </p:nvPr>
        </p:nvSpPr>
        <p:spPr>
          <a:xfrm>
            <a:off x="612648" y="1600200"/>
            <a:ext cx="8153400" cy="4953000"/>
          </a:xfrm>
        </p:spPr>
        <p:txBody>
          <a:bodyPr/>
          <a:lstStyle/>
          <a:p>
            <a:pPr>
              <a:lnSpc>
                <a:spcPct val="107000"/>
              </a:lnSpc>
              <a:spcAft>
                <a:spcPts val="800"/>
              </a:spcAft>
            </a:pPr>
            <a:r>
              <a:rPr lang="en-US" dirty="0">
                <a:ea typeface="Calibri" panose="020F0502020204030204" pitchFamily="34" charset="0"/>
                <a:cs typeface="Times New Roman" panose="02020603050405020304" pitchFamily="18" charset="0"/>
              </a:rPr>
              <a:t>Pig allows you to create your own function for complex analysis.</a:t>
            </a:r>
          </a:p>
          <a:p>
            <a:pPr>
              <a:lnSpc>
                <a:spcPct val="107000"/>
              </a:lnSpc>
              <a:spcAft>
                <a:spcPts val="800"/>
              </a:spcAft>
            </a:pPr>
            <a:r>
              <a:rPr lang="en-US" dirty="0">
                <a:ea typeface="Calibri" panose="020F0502020204030204" pitchFamily="34" charset="0"/>
                <a:cs typeface="Times New Roman" panose="02020603050405020304" pitchFamily="18" charset="0"/>
              </a:rPr>
              <a:t>Write a java class and convert it into “.jar” to include this function into code.</a:t>
            </a:r>
          </a:p>
        </p:txBody>
      </p:sp>
      <p:sp>
        <p:nvSpPr>
          <p:cNvPr id="5" name="Rectangle 4"/>
          <p:cNvSpPr/>
          <p:nvPr/>
        </p:nvSpPr>
        <p:spPr>
          <a:xfrm>
            <a:off x="533400" y="3733800"/>
            <a:ext cx="8352295" cy="2966704"/>
          </a:xfrm>
          <a:prstGeom prst="rect">
            <a:avLst/>
          </a:prstGeom>
        </p:spPr>
        <p:style>
          <a:lnRef idx="2">
            <a:schemeClr val="accent5"/>
          </a:lnRef>
          <a:fillRef idx="1003">
            <a:schemeClr val="lt1"/>
          </a:fillRef>
          <a:effectRef idx="0">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pPr>
            <a:r>
              <a:rPr lang="en-US" b="1" dirty="0">
                <a:effectLst/>
                <a:ea typeface="Calibri" panose="020F0502020204030204" pitchFamily="34" charset="0"/>
                <a:cs typeface="Times New Roman" panose="02020603050405020304" pitchFamily="18" charset="0"/>
              </a:rPr>
              <a:t>register '/root/</a:t>
            </a:r>
            <a:r>
              <a:rPr lang="en-US" b="1" dirty="0" err="1">
                <a:effectLst/>
                <a:ea typeface="Calibri" panose="020F0502020204030204" pitchFamily="34" charset="0"/>
                <a:cs typeface="Times New Roman" panose="02020603050405020304" pitchFamily="18" charset="0"/>
              </a:rPr>
              <a:t>pigdemos</a:t>
            </a:r>
            <a:r>
              <a:rPr lang="en-US" b="1" dirty="0">
                <a:effectLst/>
                <a:ea typeface="Calibri" panose="020F0502020204030204" pitchFamily="34" charset="0"/>
                <a:cs typeface="Times New Roman" panose="02020603050405020304" pitchFamily="18" charset="0"/>
              </a:rPr>
              <a:t>/myudfs.jar';</a:t>
            </a:r>
            <a:endParaRPr lang="en-US"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pPr>
            <a:r>
              <a:rPr lang="en-US" b="1" dirty="0">
                <a:effectLst/>
                <a:ea typeface="Calibri" panose="020F0502020204030204" pitchFamily="34" charset="0"/>
                <a:cs typeface="Times New Roman" panose="02020603050405020304" pitchFamily="18" charset="0"/>
              </a:rPr>
              <a:t> </a:t>
            </a:r>
            <a:endParaRPr lang="en-US"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pPr>
            <a:r>
              <a:rPr lang="en-US" b="1" dirty="0">
                <a:effectLst/>
                <a:ea typeface="Calibri" panose="020F0502020204030204" pitchFamily="34" charset="0"/>
                <a:cs typeface="Times New Roman" panose="02020603050405020304" pitchFamily="18" charset="0"/>
              </a:rPr>
              <a:t>A = load '/</a:t>
            </a:r>
            <a:r>
              <a:rPr lang="en-US" b="1" dirty="0" err="1">
                <a:effectLst/>
                <a:ea typeface="Calibri" panose="020F0502020204030204" pitchFamily="34" charset="0"/>
                <a:cs typeface="Times New Roman" panose="02020603050405020304" pitchFamily="18" charset="0"/>
              </a:rPr>
              <a:t>pigdemo</a:t>
            </a:r>
            <a:r>
              <a:rPr lang="en-US" b="1" dirty="0">
                <a:effectLst/>
                <a:ea typeface="Calibri" panose="020F0502020204030204" pitchFamily="34" charset="0"/>
                <a:cs typeface="Times New Roman" panose="02020603050405020304" pitchFamily="18" charset="0"/>
              </a:rPr>
              <a:t>/</a:t>
            </a:r>
            <a:r>
              <a:rPr lang="en-US" b="1" dirty="0" err="1">
                <a:effectLst/>
                <a:ea typeface="Calibri" panose="020F0502020204030204" pitchFamily="34" charset="0"/>
                <a:cs typeface="Times New Roman" panose="02020603050405020304" pitchFamily="18" charset="0"/>
              </a:rPr>
              <a:t>student.tsv</a:t>
            </a:r>
            <a:r>
              <a:rPr lang="en-US" b="1" dirty="0">
                <a:effectLst/>
                <a:ea typeface="Calibri" panose="020F0502020204030204" pitchFamily="34" charset="0"/>
                <a:cs typeface="Times New Roman" panose="02020603050405020304" pitchFamily="18" charset="0"/>
              </a:rPr>
              <a:t>' as (</a:t>
            </a:r>
            <a:r>
              <a:rPr lang="en-US" b="1" dirty="0" err="1">
                <a:effectLst/>
                <a:ea typeface="Calibri" panose="020F0502020204030204" pitchFamily="34" charset="0"/>
                <a:cs typeface="Times New Roman" panose="02020603050405020304" pitchFamily="18" charset="0"/>
              </a:rPr>
              <a:t>rollno:int</a:t>
            </a:r>
            <a:r>
              <a:rPr lang="en-US" b="1" dirty="0">
                <a:effectLst/>
                <a:ea typeface="Calibri" panose="020F0502020204030204" pitchFamily="34" charset="0"/>
                <a:cs typeface="Times New Roman" panose="02020603050405020304" pitchFamily="18" charset="0"/>
              </a:rPr>
              <a:t>, </a:t>
            </a:r>
            <a:r>
              <a:rPr lang="en-US" b="1" dirty="0" err="1">
                <a:effectLst/>
                <a:ea typeface="Calibri" panose="020F0502020204030204" pitchFamily="34" charset="0"/>
                <a:cs typeface="Times New Roman" panose="02020603050405020304" pitchFamily="18" charset="0"/>
              </a:rPr>
              <a:t>name:chararray</a:t>
            </a:r>
            <a:r>
              <a:rPr lang="en-US" b="1" dirty="0">
                <a:effectLst/>
                <a:ea typeface="Calibri" panose="020F0502020204030204" pitchFamily="34" charset="0"/>
                <a:cs typeface="Times New Roman" panose="02020603050405020304" pitchFamily="18" charset="0"/>
              </a:rPr>
              <a:t>, </a:t>
            </a:r>
            <a:r>
              <a:rPr lang="en-US" b="1" dirty="0" err="1">
                <a:effectLst/>
                <a:ea typeface="Calibri" panose="020F0502020204030204" pitchFamily="34" charset="0"/>
                <a:cs typeface="Times New Roman" panose="02020603050405020304" pitchFamily="18" charset="0"/>
              </a:rPr>
              <a:t>gpa:float</a:t>
            </a:r>
            <a:r>
              <a:rPr lang="en-US" b="1" dirty="0">
                <a:effectLst/>
                <a:ea typeface="Calibri" panose="020F0502020204030204" pitchFamily="34" charset="0"/>
                <a:cs typeface="Times New Roman" panose="02020603050405020304" pitchFamily="18" charset="0"/>
              </a:rPr>
              <a:t>);</a:t>
            </a:r>
            <a:endParaRPr lang="en-US"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pPr>
            <a:r>
              <a:rPr lang="en-US" b="1" dirty="0">
                <a:effectLst/>
                <a:ea typeface="Calibri" panose="020F0502020204030204" pitchFamily="34" charset="0"/>
                <a:cs typeface="Times New Roman" panose="02020603050405020304" pitchFamily="18" charset="0"/>
              </a:rPr>
              <a:t> </a:t>
            </a:r>
            <a:endParaRPr lang="en-US"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pPr>
            <a:r>
              <a:rPr lang="en-US" b="1" dirty="0">
                <a:effectLst/>
                <a:ea typeface="Calibri" panose="020F0502020204030204" pitchFamily="34" charset="0"/>
                <a:cs typeface="Times New Roman" panose="02020603050405020304" pitchFamily="18" charset="0"/>
              </a:rPr>
              <a:t>upper = </a:t>
            </a:r>
            <a:r>
              <a:rPr lang="en-US" b="1" dirty="0" err="1">
                <a:effectLst/>
                <a:ea typeface="Calibri" panose="020F0502020204030204" pitchFamily="34" charset="0"/>
                <a:cs typeface="Times New Roman" panose="02020603050405020304" pitchFamily="18" charset="0"/>
              </a:rPr>
              <a:t>foreach</a:t>
            </a:r>
            <a:r>
              <a:rPr lang="en-US" b="1" dirty="0">
                <a:effectLst/>
                <a:ea typeface="Calibri" panose="020F0502020204030204" pitchFamily="34" charset="0"/>
                <a:cs typeface="Times New Roman" panose="02020603050405020304" pitchFamily="18" charset="0"/>
              </a:rPr>
              <a:t> A generate</a:t>
            </a:r>
            <a:r>
              <a:rPr lang="en-US" dirty="0">
                <a:effectLst/>
                <a:ea typeface="Calibri" panose="020F0502020204030204" pitchFamily="34" charset="0"/>
                <a:cs typeface="Times New Roman" panose="02020603050405020304" pitchFamily="18" charset="0"/>
              </a:rPr>
              <a:t> </a:t>
            </a:r>
            <a:r>
              <a:rPr lang="en-US" b="1" dirty="0" err="1">
                <a:effectLst/>
                <a:ea typeface="Calibri" panose="020F0502020204030204" pitchFamily="34" charset="0"/>
                <a:cs typeface="Times New Roman" panose="02020603050405020304" pitchFamily="18" charset="0"/>
              </a:rPr>
              <a:t>myudfs.UPPER</a:t>
            </a:r>
            <a:r>
              <a:rPr lang="en-US" b="1" dirty="0">
                <a:effectLst/>
                <a:ea typeface="Calibri" panose="020F0502020204030204" pitchFamily="34" charset="0"/>
                <a:cs typeface="Times New Roman" panose="02020603050405020304" pitchFamily="18" charset="0"/>
              </a:rPr>
              <a:t>(name);</a:t>
            </a:r>
            <a:endParaRPr lang="en-US"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pPr>
            <a:r>
              <a:rPr lang="en-US" b="1" dirty="0">
                <a:effectLst/>
                <a:ea typeface="Calibri" panose="020F0502020204030204" pitchFamily="34" charset="0"/>
                <a:cs typeface="Times New Roman" panose="02020603050405020304" pitchFamily="18" charset="0"/>
              </a:rPr>
              <a:t> </a:t>
            </a:r>
            <a:endParaRPr lang="en-US"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pPr>
            <a:r>
              <a:rPr lang="en-US" b="1" dirty="0">
                <a:effectLst/>
                <a:ea typeface="Calibri" panose="020F0502020204030204" pitchFamily="34" charset="0"/>
                <a:cs typeface="Times New Roman" panose="02020603050405020304" pitchFamily="18" charset="0"/>
              </a:rPr>
              <a:t>DUMP B;</a:t>
            </a:r>
            <a:endParaRPr lang="en-US" dirty="0">
              <a:effectLst/>
              <a:ea typeface="Calibri" panose="020F0502020204030204" pitchFamily="34" charset="0"/>
              <a:cs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latin typeface="Trebuchet MS" panose="020B0603020202020204" pitchFamily="34" charset="0"/>
              </a:rPr>
              <a:t>PARAMETER SUBSTITUTION</a:t>
            </a:r>
            <a:endParaRPr lang="en-US" sz="4000" b="1" dirty="0"/>
          </a:p>
        </p:txBody>
      </p:sp>
      <p:sp>
        <p:nvSpPr>
          <p:cNvPr id="3" name="Content Placeholder 2"/>
          <p:cNvSpPr>
            <a:spLocks noGrp="1"/>
          </p:cNvSpPr>
          <p:nvPr>
            <p:ph sz="quarter" idx="1"/>
          </p:nvPr>
        </p:nvSpPr>
        <p:spPr>
          <a:xfrm>
            <a:off x="612648" y="1600200"/>
            <a:ext cx="8153400" cy="4953000"/>
          </a:xfrm>
        </p:spPr>
        <p:txBody>
          <a:bodyPr/>
          <a:lstStyle/>
          <a:p>
            <a:pPr>
              <a:lnSpc>
                <a:spcPct val="107000"/>
              </a:lnSpc>
              <a:spcAft>
                <a:spcPts val="800"/>
              </a:spcAft>
            </a:pPr>
            <a:r>
              <a:rPr lang="en-US" dirty="0">
                <a:ea typeface="Calibri" panose="020F0502020204030204" pitchFamily="34" charset="0"/>
                <a:cs typeface="Times New Roman" panose="02020603050405020304" pitchFamily="18" charset="0"/>
              </a:rPr>
              <a:t>Pig allows you to pass parameters at runtime.</a:t>
            </a:r>
          </a:p>
          <a:p>
            <a:pPr lvl="1">
              <a:lnSpc>
                <a:spcPct val="107000"/>
              </a:lnSpc>
              <a:spcAft>
                <a:spcPts val="800"/>
              </a:spcAft>
            </a:pPr>
            <a:r>
              <a:rPr lang="en-US" dirty="0">
                <a:ea typeface="Calibri" panose="020F0502020204030204" pitchFamily="34" charset="0"/>
                <a:cs typeface="Times New Roman" panose="02020603050405020304" pitchFamily="18" charset="0"/>
              </a:rPr>
              <a:t>To execute the statement type below command on grunt:</a:t>
            </a:r>
          </a:p>
          <a:p>
            <a:pPr lvl="2">
              <a:lnSpc>
                <a:spcPct val="107000"/>
              </a:lnSpc>
              <a:spcAft>
                <a:spcPts val="800"/>
              </a:spcAft>
            </a:pPr>
            <a:r>
              <a:rPr lang="en-US" dirty="0">
                <a:ea typeface="Calibri" panose="020F0502020204030204" pitchFamily="34" charset="0"/>
                <a:cs typeface="Times New Roman" panose="02020603050405020304" pitchFamily="18" charset="0"/>
              </a:rPr>
              <a:t>Pig –</a:t>
            </a:r>
            <a:r>
              <a:rPr lang="en-US" dirty="0" err="1">
                <a:ea typeface="Calibri" panose="020F0502020204030204" pitchFamily="34" charset="0"/>
                <a:cs typeface="Times New Roman" panose="02020603050405020304" pitchFamily="18" charset="0"/>
              </a:rPr>
              <a:t>param</a:t>
            </a:r>
            <a:r>
              <a:rPr lang="en-US" dirty="0">
                <a:ea typeface="Calibri" panose="020F0502020204030204" pitchFamily="34" charset="0"/>
                <a:cs typeface="Times New Roman" panose="02020603050405020304" pitchFamily="18" charset="0"/>
              </a:rPr>
              <a:t> student=/</a:t>
            </a:r>
            <a:r>
              <a:rPr lang="en-US" dirty="0" err="1">
                <a:ea typeface="Calibri" panose="020F0502020204030204" pitchFamily="34" charset="0"/>
                <a:cs typeface="Times New Roman" panose="02020603050405020304" pitchFamily="18" charset="0"/>
              </a:rPr>
              <a:t>pigdemo</a:t>
            </a:r>
            <a:r>
              <a:rPr lang="en-US" dirty="0">
                <a:ea typeface="Calibri" panose="020F0502020204030204" pitchFamily="34" charset="0"/>
                <a:cs typeface="Times New Roman" panose="02020603050405020304" pitchFamily="18" charset="0"/>
              </a:rPr>
              <a:t>/student.tsv parameterdemo.pig</a:t>
            </a:r>
          </a:p>
        </p:txBody>
      </p:sp>
      <p:sp>
        <p:nvSpPr>
          <p:cNvPr id="5" name="Rectangle 4"/>
          <p:cNvSpPr/>
          <p:nvPr/>
        </p:nvSpPr>
        <p:spPr>
          <a:xfrm>
            <a:off x="609600" y="4724400"/>
            <a:ext cx="8352295" cy="1442704"/>
          </a:xfrm>
          <a:prstGeom prst="rect">
            <a:avLst/>
          </a:prstGeom>
        </p:spPr>
        <p:style>
          <a:lnRef idx="2">
            <a:schemeClr val="accent5"/>
          </a:lnRef>
          <a:fillRef idx="1003">
            <a:schemeClr val="lt1"/>
          </a:fillRef>
          <a:effectRef idx="0">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pPr>
            <a:r>
              <a:rPr lang="en-US" b="1" dirty="0">
                <a:effectLst/>
                <a:ea typeface="Calibri" panose="020F0502020204030204" pitchFamily="34" charset="0"/>
                <a:cs typeface="Times New Roman" panose="02020603050405020304" pitchFamily="18" charset="0"/>
              </a:rPr>
              <a:t>A = load ‘$student' as (</a:t>
            </a:r>
            <a:r>
              <a:rPr lang="en-US" b="1" dirty="0" err="1">
                <a:effectLst/>
                <a:ea typeface="Calibri" panose="020F0502020204030204" pitchFamily="34" charset="0"/>
                <a:cs typeface="Times New Roman" panose="02020603050405020304" pitchFamily="18" charset="0"/>
              </a:rPr>
              <a:t>rollno:int</a:t>
            </a:r>
            <a:r>
              <a:rPr lang="en-US" b="1" dirty="0">
                <a:effectLst/>
                <a:ea typeface="Calibri" panose="020F0502020204030204" pitchFamily="34" charset="0"/>
                <a:cs typeface="Times New Roman" panose="02020603050405020304" pitchFamily="18" charset="0"/>
              </a:rPr>
              <a:t>, </a:t>
            </a:r>
            <a:r>
              <a:rPr lang="en-US" b="1" dirty="0" err="1">
                <a:effectLst/>
                <a:ea typeface="Calibri" panose="020F0502020204030204" pitchFamily="34" charset="0"/>
                <a:cs typeface="Times New Roman" panose="02020603050405020304" pitchFamily="18" charset="0"/>
              </a:rPr>
              <a:t>name:chararray</a:t>
            </a:r>
            <a:r>
              <a:rPr lang="en-US" b="1" dirty="0">
                <a:effectLst/>
                <a:ea typeface="Calibri" panose="020F0502020204030204" pitchFamily="34" charset="0"/>
                <a:cs typeface="Times New Roman" panose="02020603050405020304" pitchFamily="18" charset="0"/>
              </a:rPr>
              <a:t>, </a:t>
            </a:r>
            <a:r>
              <a:rPr lang="en-US" b="1" dirty="0" err="1">
                <a:effectLst/>
                <a:ea typeface="Calibri" panose="020F0502020204030204" pitchFamily="34" charset="0"/>
                <a:cs typeface="Times New Roman" panose="02020603050405020304" pitchFamily="18" charset="0"/>
              </a:rPr>
              <a:t>gpa:float</a:t>
            </a:r>
            <a:r>
              <a:rPr lang="en-US" b="1" dirty="0">
                <a:effectLst/>
                <a:ea typeface="Calibri" panose="020F0502020204030204" pitchFamily="34" charset="0"/>
                <a:cs typeface="Times New Roman" panose="02020603050405020304" pitchFamily="18" charset="0"/>
              </a:rPr>
              <a:t>);</a:t>
            </a:r>
            <a:endParaRPr lang="en-US"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pPr>
            <a:r>
              <a:rPr lang="en-US" b="1" dirty="0">
                <a:effectLst/>
                <a:ea typeface="Calibri" panose="020F0502020204030204" pitchFamily="34" charset="0"/>
                <a:cs typeface="Times New Roman" panose="02020603050405020304" pitchFamily="18" charset="0"/>
              </a:rPr>
              <a:t> </a:t>
            </a:r>
            <a:endParaRPr lang="en-US"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pPr>
            <a:r>
              <a:rPr lang="en-US" b="1" dirty="0">
                <a:effectLst/>
                <a:ea typeface="Calibri" panose="020F0502020204030204" pitchFamily="34" charset="0"/>
                <a:cs typeface="Times New Roman" panose="02020603050405020304" pitchFamily="18" charset="0"/>
              </a:rPr>
              <a:t>DUMP A;</a:t>
            </a:r>
          </a:p>
          <a:p>
            <a:pPr marL="0" marR="0">
              <a:lnSpc>
                <a:spcPct val="107000"/>
              </a:lnSpc>
              <a:spcBef>
                <a:spcPts val="0"/>
              </a:spcBef>
              <a:spcAft>
                <a:spcPts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pPr>
            <a:endParaRPr lang="en-US" b="1" dirty="0">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pPr>
            <a:endParaRPr lang="en-US" dirty="0">
              <a:effectLst/>
              <a:ea typeface="Calibri" panose="020F0502020204030204" pitchFamily="34" charset="0"/>
              <a:cs typeface="Times New Roman" panose="02020603050405020304"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latin typeface="Trebuchet MS" panose="020B0603020202020204" pitchFamily="34" charset="0"/>
              </a:rPr>
              <a:t>DIAGNOSTIC OPERATOR</a:t>
            </a:r>
            <a:endParaRPr lang="en-US" sz="4000" b="1" dirty="0"/>
          </a:p>
        </p:txBody>
      </p:sp>
      <p:sp>
        <p:nvSpPr>
          <p:cNvPr id="3" name="Content Placeholder 2"/>
          <p:cNvSpPr>
            <a:spLocks noGrp="1"/>
          </p:cNvSpPr>
          <p:nvPr>
            <p:ph sz="quarter" idx="1"/>
          </p:nvPr>
        </p:nvSpPr>
        <p:spPr>
          <a:xfrm>
            <a:off x="612648" y="1600200"/>
            <a:ext cx="8153400" cy="4953000"/>
          </a:xfrm>
        </p:spPr>
        <p:txBody>
          <a:bodyPr/>
          <a:lstStyle/>
          <a:p>
            <a:pPr>
              <a:lnSpc>
                <a:spcPct val="107000"/>
              </a:lnSpc>
              <a:spcAft>
                <a:spcPts val="800"/>
              </a:spcAft>
            </a:pPr>
            <a:r>
              <a:rPr lang="en-US" dirty="0">
                <a:ea typeface="Calibri" panose="020F0502020204030204" pitchFamily="34" charset="0"/>
                <a:cs typeface="Times New Roman" panose="02020603050405020304" pitchFamily="18" charset="0"/>
              </a:rPr>
              <a:t>DESCRIBE : It returns the schema of a relation</a:t>
            </a:r>
          </a:p>
        </p:txBody>
      </p:sp>
      <p:sp>
        <p:nvSpPr>
          <p:cNvPr id="5" name="Rectangle 4"/>
          <p:cNvSpPr/>
          <p:nvPr/>
        </p:nvSpPr>
        <p:spPr>
          <a:xfrm>
            <a:off x="609600" y="2971800"/>
            <a:ext cx="8352295" cy="3195304"/>
          </a:xfrm>
          <a:prstGeom prst="rect">
            <a:avLst/>
          </a:prstGeom>
        </p:spPr>
        <p:style>
          <a:lnRef idx="2">
            <a:schemeClr val="accent5"/>
          </a:lnRef>
          <a:fillRef idx="1003">
            <a:schemeClr val="lt1"/>
          </a:fillRef>
          <a:effectRef idx="0">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pPr>
            <a:r>
              <a:rPr lang="en-US" b="1" dirty="0">
                <a:effectLst/>
                <a:ea typeface="Calibri" panose="020F0502020204030204" pitchFamily="34" charset="0"/>
                <a:cs typeface="Times New Roman" panose="02020603050405020304" pitchFamily="18" charset="0"/>
              </a:rPr>
              <a:t>A = load ‘/</a:t>
            </a:r>
            <a:r>
              <a:rPr lang="en-US" b="1" dirty="0" err="1">
                <a:effectLst/>
                <a:ea typeface="Calibri" panose="020F0502020204030204" pitchFamily="34" charset="0"/>
                <a:cs typeface="Times New Roman" panose="02020603050405020304" pitchFamily="18" charset="0"/>
              </a:rPr>
              <a:t>pigdemo</a:t>
            </a:r>
            <a:r>
              <a:rPr lang="en-US" b="1" dirty="0">
                <a:effectLst/>
                <a:ea typeface="Calibri" panose="020F0502020204030204" pitchFamily="34" charset="0"/>
                <a:cs typeface="Times New Roman" panose="02020603050405020304" pitchFamily="18" charset="0"/>
              </a:rPr>
              <a:t>/student.tsv' as (</a:t>
            </a:r>
            <a:r>
              <a:rPr lang="en-US" b="1" dirty="0" err="1">
                <a:effectLst/>
                <a:ea typeface="Calibri" panose="020F0502020204030204" pitchFamily="34" charset="0"/>
                <a:cs typeface="Times New Roman" panose="02020603050405020304" pitchFamily="18" charset="0"/>
              </a:rPr>
              <a:t>rollno:int</a:t>
            </a:r>
            <a:r>
              <a:rPr lang="en-US" b="1" dirty="0">
                <a:effectLst/>
                <a:ea typeface="Calibri" panose="020F0502020204030204" pitchFamily="34" charset="0"/>
                <a:cs typeface="Times New Roman" panose="02020603050405020304" pitchFamily="18" charset="0"/>
              </a:rPr>
              <a:t>, </a:t>
            </a:r>
            <a:r>
              <a:rPr lang="en-US" b="1" dirty="0" err="1">
                <a:effectLst/>
                <a:ea typeface="Calibri" panose="020F0502020204030204" pitchFamily="34" charset="0"/>
                <a:cs typeface="Times New Roman" panose="02020603050405020304" pitchFamily="18" charset="0"/>
              </a:rPr>
              <a:t>name:chararray</a:t>
            </a:r>
            <a:r>
              <a:rPr lang="en-US" b="1" dirty="0">
                <a:effectLst/>
                <a:ea typeface="Calibri" panose="020F0502020204030204" pitchFamily="34" charset="0"/>
                <a:cs typeface="Times New Roman" panose="02020603050405020304" pitchFamily="18" charset="0"/>
              </a:rPr>
              <a:t>, </a:t>
            </a:r>
            <a:r>
              <a:rPr lang="en-US" b="1" dirty="0" err="1">
                <a:effectLst/>
                <a:ea typeface="Calibri" panose="020F0502020204030204" pitchFamily="34" charset="0"/>
                <a:cs typeface="Times New Roman" panose="02020603050405020304" pitchFamily="18" charset="0"/>
              </a:rPr>
              <a:t>gpa:float</a:t>
            </a:r>
            <a:r>
              <a:rPr lang="en-US" b="1" dirty="0">
                <a:effectLst/>
                <a:ea typeface="Calibri" panose="020F0502020204030204" pitchFamily="34" charset="0"/>
                <a:cs typeface="Times New Roman" panose="02020603050405020304" pitchFamily="18" charset="0"/>
              </a:rPr>
              <a:t>);</a:t>
            </a:r>
            <a:endParaRPr lang="en-US"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pPr>
            <a:r>
              <a:rPr lang="en-US" b="1" dirty="0">
                <a:effectLst/>
                <a:ea typeface="Calibri" panose="020F0502020204030204" pitchFamily="34" charset="0"/>
                <a:cs typeface="Times New Roman" panose="02020603050405020304" pitchFamily="18" charset="0"/>
              </a:rPr>
              <a:t> </a:t>
            </a:r>
            <a:endParaRPr lang="en-US"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pPr>
            <a:r>
              <a:rPr lang="en-US" b="1" dirty="0">
                <a:effectLst/>
                <a:ea typeface="Calibri" panose="020F0502020204030204" pitchFamily="34" charset="0"/>
                <a:cs typeface="Times New Roman" panose="02020603050405020304" pitchFamily="18" charset="0"/>
              </a:rPr>
              <a:t>DESCRIBE A;</a:t>
            </a:r>
          </a:p>
          <a:p>
            <a:pPr marL="0" marR="0">
              <a:lnSpc>
                <a:spcPct val="107000"/>
              </a:lnSpc>
              <a:spcBef>
                <a:spcPts val="0"/>
              </a:spcBef>
              <a:spcAft>
                <a:spcPts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pPr>
            <a:endParaRPr lang="en-US" b="1" dirty="0">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pPr>
            <a:endParaRPr lang="en-US" dirty="0">
              <a:effectLst/>
              <a:ea typeface="Calibri" panose="020F0502020204030204" pitchFamily="34" charset="0"/>
              <a:cs typeface="Times New Roman" panose="02020603050405020304"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latin typeface="Trebuchet MS" panose="020B0603020202020204" pitchFamily="34" charset="0"/>
              </a:rPr>
              <a:t>WORD COUNT EXAMPLE IN PIG</a:t>
            </a:r>
            <a:endParaRPr lang="en-US" sz="4000" b="1" dirty="0"/>
          </a:p>
        </p:txBody>
      </p:sp>
      <p:sp>
        <p:nvSpPr>
          <p:cNvPr id="3" name="Content Placeholder 2"/>
          <p:cNvSpPr>
            <a:spLocks noGrp="1"/>
          </p:cNvSpPr>
          <p:nvPr>
            <p:ph sz="quarter" idx="1"/>
          </p:nvPr>
        </p:nvSpPr>
        <p:spPr>
          <a:xfrm>
            <a:off x="609600" y="1905000"/>
            <a:ext cx="8153400" cy="4953000"/>
          </a:xfrm>
        </p:spPr>
        <p:txBody>
          <a:bodyPr/>
          <a:lstStyle/>
          <a:p>
            <a:pPr>
              <a:lnSpc>
                <a:spcPct val="107000"/>
              </a:lnSpc>
              <a:spcAft>
                <a:spcPts val="800"/>
              </a:spcAft>
            </a:pPr>
            <a:endParaRPr lang="en-US" dirty="0">
              <a:ea typeface="Calibri" panose="020F0502020204030204" pitchFamily="34" charset="0"/>
              <a:cs typeface="Times New Roman" panose="02020603050405020304" pitchFamily="18" charset="0"/>
            </a:endParaRPr>
          </a:p>
          <a:p>
            <a:pPr>
              <a:lnSpc>
                <a:spcPct val="107000"/>
              </a:lnSpc>
              <a:spcAft>
                <a:spcPts val="800"/>
              </a:spcAft>
            </a:pPr>
            <a:endParaRPr lang="en-US" dirty="0">
              <a:ea typeface="Calibri" panose="020F0502020204030204" pitchFamily="34" charset="0"/>
              <a:cs typeface="Times New Roman" panose="02020603050405020304" pitchFamily="18" charset="0"/>
            </a:endParaRPr>
          </a:p>
          <a:p>
            <a:pPr>
              <a:lnSpc>
                <a:spcPct val="107000"/>
              </a:lnSpc>
              <a:spcAft>
                <a:spcPts val="800"/>
              </a:spcAft>
            </a:pPr>
            <a:endParaRPr lang="en-US" dirty="0">
              <a:ea typeface="Calibri" panose="020F0502020204030204" pitchFamily="34" charset="0"/>
              <a:cs typeface="Times New Roman" panose="02020603050405020304" pitchFamily="18" charset="0"/>
            </a:endParaRPr>
          </a:p>
          <a:p>
            <a:pPr>
              <a:lnSpc>
                <a:spcPct val="107000"/>
              </a:lnSpc>
              <a:spcAft>
                <a:spcPts val="800"/>
              </a:spcAft>
            </a:pPr>
            <a:endParaRPr lang="en-US" dirty="0">
              <a:ea typeface="Calibri" panose="020F0502020204030204" pitchFamily="34" charset="0"/>
              <a:cs typeface="Times New Roman" panose="02020603050405020304" pitchFamily="18" charset="0"/>
            </a:endParaRPr>
          </a:p>
          <a:p>
            <a:pPr>
              <a:lnSpc>
                <a:spcPct val="107000"/>
              </a:lnSpc>
              <a:spcAft>
                <a:spcPts val="800"/>
              </a:spcAft>
            </a:pPr>
            <a:r>
              <a:rPr lang="en-US" sz="2400" dirty="0">
                <a:ea typeface="Calibri" panose="020F0502020204030204" pitchFamily="34" charset="0"/>
                <a:cs typeface="Times New Roman" panose="02020603050405020304" pitchFamily="18" charset="0"/>
              </a:rPr>
              <a:t>TOKENIZE splits the line into a field for each word.</a:t>
            </a:r>
          </a:p>
          <a:p>
            <a:pPr>
              <a:lnSpc>
                <a:spcPct val="107000"/>
              </a:lnSpc>
              <a:spcAft>
                <a:spcPts val="800"/>
              </a:spcAft>
            </a:pPr>
            <a:r>
              <a:rPr lang="en-US" sz="2400" dirty="0">
                <a:ea typeface="Calibri" panose="020F0502020204030204" pitchFamily="34" charset="0"/>
                <a:cs typeface="Times New Roman" panose="02020603050405020304" pitchFamily="18" charset="0"/>
              </a:rPr>
              <a:t>FLATTEN will take the collection of records returned by TOKENIZE and produce a separate record for each one, calling the single field in the record word.</a:t>
            </a:r>
          </a:p>
        </p:txBody>
      </p:sp>
      <p:sp>
        <p:nvSpPr>
          <p:cNvPr id="5" name="Rectangle 4"/>
          <p:cNvSpPr/>
          <p:nvPr/>
        </p:nvSpPr>
        <p:spPr>
          <a:xfrm>
            <a:off x="609600" y="1600200"/>
            <a:ext cx="8352295" cy="2895600"/>
          </a:xfrm>
          <a:prstGeom prst="rect">
            <a:avLst/>
          </a:prstGeom>
        </p:spPr>
        <p:style>
          <a:lnRef idx="2">
            <a:schemeClr val="accent5"/>
          </a:lnRef>
          <a:fillRef idx="1003">
            <a:schemeClr val="lt1"/>
          </a:fillRef>
          <a:effectRef idx="0">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pPr>
            <a:r>
              <a:rPr lang="en-US" b="1" dirty="0">
                <a:ea typeface="Calibri" panose="020F0502020204030204" pitchFamily="34" charset="0"/>
                <a:cs typeface="Times New Roman" panose="02020603050405020304" pitchFamily="18" charset="0"/>
              </a:rPr>
              <a:t>l</a:t>
            </a:r>
            <a:r>
              <a:rPr lang="en-US" b="1" dirty="0">
                <a:effectLst/>
                <a:ea typeface="Calibri" panose="020F0502020204030204" pitchFamily="34" charset="0"/>
                <a:cs typeface="Times New Roman" panose="02020603050405020304" pitchFamily="18" charset="0"/>
              </a:rPr>
              <a:t>ines=LOAD ‘/root/</a:t>
            </a:r>
            <a:r>
              <a:rPr lang="en-US" b="1" dirty="0" err="1">
                <a:effectLst/>
                <a:ea typeface="Calibri" panose="020F0502020204030204" pitchFamily="34" charset="0"/>
                <a:cs typeface="Times New Roman" panose="02020603050405020304" pitchFamily="18" charset="0"/>
              </a:rPr>
              <a:t>pigdemo</a:t>
            </a:r>
            <a:r>
              <a:rPr lang="en-US" b="1" dirty="0">
                <a:effectLst/>
                <a:ea typeface="Calibri" panose="020F0502020204030204" pitchFamily="34" charset="0"/>
                <a:cs typeface="Times New Roman" panose="02020603050405020304" pitchFamily="18" charset="0"/>
              </a:rPr>
              <a:t>/lines.txt’ AS (</a:t>
            </a:r>
            <a:r>
              <a:rPr lang="en-US" b="1" dirty="0" err="1">
                <a:effectLst/>
                <a:ea typeface="Calibri" panose="020F0502020204030204" pitchFamily="34" charset="0"/>
                <a:cs typeface="Times New Roman" panose="02020603050405020304" pitchFamily="18" charset="0"/>
              </a:rPr>
              <a:t>line:chararray</a:t>
            </a:r>
            <a:r>
              <a:rPr lang="en-US" b="1" dirty="0">
                <a:effectLst/>
                <a:ea typeface="Calibri" panose="020F0502020204030204" pitchFamily="34" charset="0"/>
                <a:cs typeface="Times New Roman" panose="02020603050405020304" pitchFamily="18" charset="0"/>
              </a:rPr>
              <a:t>);</a:t>
            </a:r>
          </a:p>
          <a:p>
            <a:pPr marL="0" marR="0">
              <a:lnSpc>
                <a:spcPct val="107000"/>
              </a:lnSpc>
              <a:spcBef>
                <a:spcPts val="0"/>
              </a:spcBef>
              <a:spcAft>
                <a:spcPts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pPr>
            <a:endParaRPr lang="en-US" b="1" dirty="0">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pPr>
            <a:r>
              <a:rPr lang="en-US" b="1" dirty="0">
                <a:effectLst/>
                <a:ea typeface="Calibri" panose="020F0502020204030204" pitchFamily="34" charset="0"/>
                <a:cs typeface="Times New Roman" panose="02020603050405020304" pitchFamily="18" charset="0"/>
              </a:rPr>
              <a:t>words=FOREACH lines GENERATE FLATTEN ( TOKENIZE (line)) as word;</a:t>
            </a:r>
          </a:p>
          <a:p>
            <a:pPr marL="0" marR="0">
              <a:lnSpc>
                <a:spcPct val="107000"/>
              </a:lnSpc>
              <a:spcBef>
                <a:spcPts val="0"/>
              </a:spcBef>
              <a:spcAft>
                <a:spcPts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pPr>
            <a:endParaRPr lang="en-US" b="1" dirty="0">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pPr>
            <a:r>
              <a:rPr lang="en-US" b="1" dirty="0">
                <a:ea typeface="Calibri" panose="020F0502020204030204" pitchFamily="34" charset="0"/>
                <a:cs typeface="Times New Roman" panose="02020603050405020304" pitchFamily="18" charset="0"/>
              </a:rPr>
              <a:t>g</a:t>
            </a:r>
            <a:r>
              <a:rPr lang="en-US" b="1" dirty="0">
                <a:effectLst/>
                <a:ea typeface="Calibri" panose="020F0502020204030204" pitchFamily="34" charset="0"/>
                <a:cs typeface="Times New Roman" panose="02020603050405020304" pitchFamily="18" charset="0"/>
              </a:rPr>
              <a:t>rouped=GROUP words by word;</a:t>
            </a:r>
          </a:p>
          <a:p>
            <a:pPr marL="0" marR="0">
              <a:lnSpc>
                <a:spcPct val="107000"/>
              </a:lnSpc>
              <a:spcBef>
                <a:spcPts val="0"/>
              </a:spcBef>
              <a:spcAft>
                <a:spcPts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pPr>
            <a:endParaRPr lang="en-US" b="1" dirty="0">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pPr>
            <a:r>
              <a:rPr lang="en-US" b="1" dirty="0" err="1">
                <a:effectLst/>
                <a:ea typeface="Calibri" panose="020F0502020204030204" pitchFamily="34" charset="0"/>
                <a:cs typeface="Times New Roman" panose="02020603050405020304" pitchFamily="18" charset="0"/>
              </a:rPr>
              <a:t>wordcount</a:t>
            </a:r>
            <a:r>
              <a:rPr lang="en-US" b="1" dirty="0">
                <a:effectLst/>
                <a:ea typeface="Calibri" panose="020F0502020204030204" pitchFamily="34" charset="0"/>
                <a:cs typeface="Times New Roman" panose="02020603050405020304" pitchFamily="18" charset="0"/>
              </a:rPr>
              <a:t> = FOREACH grouped GENERATE group, COUNT (words);</a:t>
            </a:r>
          </a:p>
          <a:p>
            <a:pPr marL="0" marR="0">
              <a:lnSpc>
                <a:spcPct val="107000"/>
              </a:lnSpc>
              <a:spcBef>
                <a:spcPts val="0"/>
              </a:spcBef>
              <a:spcAft>
                <a:spcPts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pPr>
            <a:endParaRPr lang="en-US" b="1" dirty="0">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pPr>
            <a:r>
              <a:rPr lang="en-US" b="1" dirty="0">
                <a:effectLst/>
                <a:ea typeface="Calibri" panose="020F0502020204030204" pitchFamily="34" charset="0"/>
                <a:cs typeface="Times New Roman" panose="02020603050405020304" pitchFamily="18" charset="0"/>
              </a:rPr>
              <a:t>DUMP </a:t>
            </a:r>
            <a:r>
              <a:rPr lang="en-US" b="1" dirty="0" err="1">
                <a:effectLst/>
                <a:ea typeface="Calibri" panose="020F0502020204030204" pitchFamily="34" charset="0"/>
                <a:cs typeface="Times New Roman" panose="02020603050405020304" pitchFamily="18" charset="0"/>
              </a:rPr>
              <a:t>wordcount</a:t>
            </a:r>
            <a:r>
              <a:rPr lang="en-US" b="1" dirty="0">
                <a:effectLst/>
                <a:ea typeface="Calibri" panose="020F0502020204030204" pitchFamily="34" charset="0"/>
                <a:cs typeface="Times New Roman" panose="02020603050405020304" pitchFamily="18" charset="0"/>
              </a:rPr>
              <a:t>;</a:t>
            </a:r>
            <a:endParaRPr lang="en-US" dirty="0">
              <a:effectLst/>
              <a:ea typeface="Calibri" panose="020F0502020204030204" pitchFamily="34"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rebuchet MS" panose="020B0603020202020204" pitchFamily="34" charset="0"/>
              </a:rPr>
              <a:t>Features of Pig</a:t>
            </a:r>
            <a:endParaRPr lang="en-US" dirty="0"/>
          </a:p>
        </p:txBody>
      </p:sp>
      <p:sp>
        <p:nvSpPr>
          <p:cNvPr id="3" name="Content Placeholder 2"/>
          <p:cNvSpPr>
            <a:spLocks noGrp="1"/>
          </p:cNvSpPr>
          <p:nvPr>
            <p:ph sz="quarter" idx="1"/>
          </p:nvPr>
        </p:nvSpPr>
        <p:spPr/>
        <p:txBody>
          <a:bodyPr/>
          <a:lstStyle/>
          <a:p>
            <a:pPr marL="285750" indent="-285750" algn="just"/>
            <a:r>
              <a:rPr lang="en-US" sz="2400" dirty="0"/>
              <a:t>It provides an </a:t>
            </a:r>
            <a:r>
              <a:rPr lang="en-US" sz="2400" b="1" dirty="0"/>
              <a:t>engine</a:t>
            </a:r>
            <a:r>
              <a:rPr lang="en-US" sz="2400" dirty="0"/>
              <a:t> for executing </a:t>
            </a:r>
            <a:r>
              <a:rPr lang="en-US" sz="2400" b="1" dirty="0"/>
              <a:t>data flows</a:t>
            </a:r>
            <a:r>
              <a:rPr lang="en-US" sz="2400" dirty="0"/>
              <a:t> (how your data should flow). Pig processes data in parallel on the Hadoop cluster. </a:t>
            </a:r>
          </a:p>
          <a:p>
            <a:pPr marL="285750" indent="-285750" algn="just"/>
            <a:r>
              <a:rPr lang="en-US" sz="2400" dirty="0"/>
              <a:t>It provides a language called “</a:t>
            </a:r>
            <a:r>
              <a:rPr lang="en-US" sz="2400" b="1" dirty="0"/>
              <a:t>Pig Latin”</a:t>
            </a:r>
            <a:r>
              <a:rPr lang="en-US" sz="2400" dirty="0"/>
              <a:t> to express data flows.</a:t>
            </a:r>
          </a:p>
          <a:p>
            <a:pPr marL="285750" indent="-285750" algn="just"/>
            <a:r>
              <a:rPr lang="en-US" sz="2400" dirty="0"/>
              <a:t>Pig Latin contains operators for many of the traditional data operations such as join, filter, sort, etc.</a:t>
            </a:r>
          </a:p>
          <a:p>
            <a:pPr marL="285750" indent="-285750" algn="just"/>
            <a:r>
              <a:rPr lang="en-US" sz="2400" dirty="0"/>
              <a:t>It allows users to develop their own functions (User Defined Functions) for reading, processing, and writing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B2C41-5279-8F48-BA34-4C407CB7EB96}"/>
              </a:ext>
            </a:extLst>
          </p:cNvPr>
          <p:cNvSpPr>
            <a:spLocks noGrp="1"/>
          </p:cNvSpPr>
          <p:nvPr>
            <p:ph type="title"/>
          </p:nvPr>
        </p:nvSpPr>
        <p:spPr/>
        <p:txBody>
          <a:bodyPr/>
          <a:lstStyle/>
          <a:p>
            <a:r>
              <a:rPr lang="en-IN" b="1" dirty="0"/>
              <a:t>Apache Pig Philosophy</a:t>
            </a:r>
            <a:endParaRPr lang="en-US" dirty="0"/>
          </a:p>
        </p:txBody>
      </p:sp>
      <p:pic>
        <p:nvPicPr>
          <p:cNvPr id="1026" name="Picture 2">
            <a:extLst>
              <a:ext uri="{FF2B5EF4-FFF2-40B4-BE49-F238E27FC236}">
                <a16:creationId xmlns:a16="http://schemas.microsoft.com/office/drawing/2014/main" id="{2731B88F-3AB8-E34D-8A9A-4CA435DEA6FF}"/>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9659" y="1604000"/>
            <a:ext cx="9350375" cy="5244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5701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71F2D-4451-9F45-8953-69307F059E93}"/>
              </a:ext>
            </a:extLst>
          </p:cNvPr>
          <p:cNvSpPr>
            <a:spLocks noGrp="1"/>
          </p:cNvSpPr>
          <p:nvPr>
            <p:ph type="title"/>
          </p:nvPr>
        </p:nvSpPr>
        <p:spPr/>
        <p:txBody>
          <a:bodyPr/>
          <a:lstStyle/>
          <a:p>
            <a:r>
              <a:rPr lang="en-IN" b="1" dirty="0"/>
              <a:t>Apache Pig Philosophy</a:t>
            </a:r>
            <a:endParaRPr lang="en-US" dirty="0"/>
          </a:p>
        </p:txBody>
      </p:sp>
      <p:sp>
        <p:nvSpPr>
          <p:cNvPr id="3" name="Content Placeholder 2">
            <a:extLst>
              <a:ext uri="{FF2B5EF4-FFF2-40B4-BE49-F238E27FC236}">
                <a16:creationId xmlns:a16="http://schemas.microsoft.com/office/drawing/2014/main" id="{7F8272D0-1192-C848-A603-06A203385FD0}"/>
              </a:ext>
            </a:extLst>
          </p:cNvPr>
          <p:cNvSpPr>
            <a:spLocks noGrp="1"/>
          </p:cNvSpPr>
          <p:nvPr>
            <p:ph sz="quarter" idx="1"/>
          </p:nvPr>
        </p:nvSpPr>
        <p:spPr>
          <a:xfrm>
            <a:off x="76200" y="1600200"/>
            <a:ext cx="8689848" cy="4495800"/>
          </a:xfrm>
        </p:spPr>
        <p:txBody>
          <a:bodyPr/>
          <a:lstStyle/>
          <a:p>
            <a:pPr marL="0" indent="0" algn="just">
              <a:buNone/>
            </a:pPr>
            <a:r>
              <a:rPr lang="en-IN" sz="1400" b="1" dirty="0"/>
              <a:t>Pigs Eat Anything</a:t>
            </a:r>
          </a:p>
          <a:p>
            <a:pPr marL="0" indent="0" algn="just">
              <a:buNone/>
            </a:pPr>
            <a:r>
              <a:rPr lang="en-IN" sz="1400" dirty="0"/>
              <a:t>Pig can operate on data whether it has metadata or not. It can operate on data that is relational, nested, or unstructured. And it can easily be extended to operate on data beyond files, including key/value stores, databases, etc. </a:t>
            </a:r>
          </a:p>
          <a:p>
            <a:pPr marL="0" indent="0" algn="just">
              <a:buNone/>
            </a:pPr>
            <a:r>
              <a:rPr lang="en-IN" sz="1400" b="1" dirty="0"/>
              <a:t>Pigs Live Anywhere</a:t>
            </a:r>
          </a:p>
          <a:p>
            <a:pPr marL="0" indent="0" algn="just">
              <a:buNone/>
            </a:pPr>
            <a:r>
              <a:rPr lang="en-IN" sz="1400" dirty="0"/>
              <a:t>Pig is intended to be a language for parallel data processing. It is not tied to one particular parallel framework. It has been implemented first on Hadoop, but we do not intend that to be only on Hadoop. </a:t>
            </a:r>
          </a:p>
          <a:p>
            <a:pPr marL="0" indent="0" algn="just">
              <a:buNone/>
            </a:pPr>
            <a:r>
              <a:rPr lang="en-IN" sz="1400" b="1" dirty="0"/>
              <a:t>Pig is Domestic Animals</a:t>
            </a:r>
          </a:p>
          <a:p>
            <a:pPr marL="0" indent="0" algn="just">
              <a:buNone/>
            </a:pPr>
            <a:r>
              <a:rPr lang="en-IN" sz="1400" dirty="0"/>
              <a:t>Pig is designed to be easily controlled and modified by its users. </a:t>
            </a:r>
          </a:p>
          <a:p>
            <a:pPr marL="0" indent="0" algn="just">
              <a:buNone/>
            </a:pPr>
            <a:r>
              <a:rPr lang="en-IN" sz="1400" dirty="0"/>
              <a:t>Pig allows integration of user code where ever possible. Written in Java or scripting languages. Pig supports user provided load and store functions. Pig has an optimizer that rearranges some operations in Pig Latin scripts to give better performance, combines Map Reduce jobs together, etc. </a:t>
            </a:r>
          </a:p>
          <a:p>
            <a:pPr marL="0" indent="0" algn="just">
              <a:buNone/>
            </a:pPr>
            <a:r>
              <a:rPr lang="en-IN" sz="1400" b="1" dirty="0"/>
              <a:t>Pigs Fly</a:t>
            </a:r>
          </a:p>
          <a:p>
            <a:pPr marL="0" indent="0" algn="just">
              <a:buNone/>
            </a:pPr>
            <a:r>
              <a:rPr lang="en-IN" sz="1400" dirty="0"/>
              <a:t>Pig processes data quickly. We want to consistently improve performance, and not implement features in ways that weigh pig down so it can't fly. </a:t>
            </a:r>
          </a:p>
          <a:p>
            <a:pPr algn="just"/>
            <a:endParaRPr lang="en-US" sz="1400" dirty="0"/>
          </a:p>
        </p:txBody>
      </p:sp>
    </p:spTree>
    <p:extLst>
      <p:ext uri="{BB962C8B-B14F-4D97-AF65-F5344CB8AC3E}">
        <p14:creationId xmlns:p14="http://schemas.microsoft.com/office/powerpoint/2010/main" val="1070121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rebuchet MS" panose="020B0603020202020204" pitchFamily="34" charset="0"/>
              </a:rPr>
              <a:t>The Anatomy of Pig</a:t>
            </a:r>
            <a:endParaRPr lang="en-US" dirty="0"/>
          </a:p>
        </p:txBody>
      </p:sp>
      <p:sp>
        <p:nvSpPr>
          <p:cNvPr id="3" name="Content Placeholder 2"/>
          <p:cNvSpPr>
            <a:spLocks noGrp="1"/>
          </p:cNvSpPr>
          <p:nvPr>
            <p:ph sz="quarter" idx="1"/>
          </p:nvPr>
        </p:nvSpPr>
        <p:spPr>
          <a:xfrm>
            <a:off x="612648" y="1447800"/>
            <a:ext cx="8153400" cy="4648200"/>
          </a:xfrm>
        </p:spPr>
        <p:txBody>
          <a:bodyPr/>
          <a:lstStyle/>
          <a:p>
            <a:pPr>
              <a:lnSpc>
                <a:spcPct val="150000"/>
              </a:lnSpc>
            </a:pPr>
            <a:r>
              <a:rPr lang="en-US" dirty="0"/>
              <a:t>The main components of Pig are as follows:</a:t>
            </a:r>
          </a:p>
          <a:p>
            <a:pPr marL="606425" lvl="1" indent="-285750">
              <a:lnSpc>
                <a:spcPct val="150000"/>
              </a:lnSpc>
            </a:pPr>
            <a:r>
              <a:rPr lang="en-US" dirty="0"/>
              <a:t>Data flow language (</a:t>
            </a:r>
            <a:r>
              <a:rPr lang="en-US" b="1" dirty="0"/>
              <a:t>Pig Latin</a:t>
            </a:r>
            <a:r>
              <a:rPr lang="en-US" dirty="0"/>
              <a:t>).</a:t>
            </a:r>
          </a:p>
          <a:p>
            <a:pPr marL="606425" lvl="1" indent="-285750">
              <a:lnSpc>
                <a:spcPct val="150000"/>
              </a:lnSpc>
            </a:pPr>
            <a:r>
              <a:rPr lang="en-US" dirty="0"/>
              <a:t>Interactive shell where you can type Pig Latin statements (</a:t>
            </a:r>
            <a:r>
              <a:rPr lang="en-US" b="1" dirty="0"/>
              <a:t>Grunt</a:t>
            </a:r>
            <a:r>
              <a:rPr lang="en-US" dirty="0"/>
              <a:t>).</a:t>
            </a:r>
          </a:p>
          <a:p>
            <a:pPr marL="606425" lvl="1" indent="-285750">
              <a:lnSpc>
                <a:spcPct val="150000"/>
              </a:lnSpc>
            </a:pPr>
            <a:r>
              <a:rPr lang="en-US" dirty="0"/>
              <a:t>Pig interpreter and execution engine.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rebuchet MS" panose="020B0603020202020204" pitchFamily="34" charset="0"/>
              </a:rPr>
              <a:t>Pig on </a:t>
            </a:r>
            <a:r>
              <a:rPr lang="en-US" b="1" dirty="0" err="1">
                <a:latin typeface="Trebuchet MS" panose="020B0603020202020204" pitchFamily="34" charset="0"/>
              </a:rPr>
              <a:t>Hadoop</a:t>
            </a:r>
            <a:endParaRPr lang="en-US" dirty="0"/>
          </a:p>
        </p:txBody>
      </p:sp>
      <p:sp>
        <p:nvSpPr>
          <p:cNvPr id="3" name="Content Placeholder 2"/>
          <p:cNvSpPr>
            <a:spLocks noGrp="1"/>
          </p:cNvSpPr>
          <p:nvPr>
            <p:ph sz="quarter" idx="1"/>
          </p:nvPr>
        </p:nvSpPr>
        <p:spPr/>
        <p:txBody>
          <a:bodyPr/>
          <a:lstStyle/>
          <a:p>
            <a:pPr marL="285750" indent="-285750" algn="just">
              <a:lnSpc>
                <a:spcPct val="150000"/>
              </a:lnSpc>
              <a:spcAft>
                <a:spcPts val="800"/>
              </a:spcAft>
            </a:pPr>
            <a:r>
              <a:rPr lang="en-US" sz="2400" dirty="0">
                <a:ea typeface="Calibri" panose="020F0502020204030204" pitchFamily="34" charset="0"/>
                <a:cs typeface="Times New Roman" panose="02020603050405020304" pitchFamily="18" charset="0"/>
              </a:rPr>
              <a:t>Pig runs on </a:t>
            </a:r>
            <a:r>
              <a:rPr lang="en-US" sz="2400" dirty="0" err="1">
                <a:ea typeface="Calibri" panose="020F0502020204030204" pitchFamily="34" charset="0"/>
                <a:cs typeface="Times New Roman" panose="02020603050405020304" pitchFamily="18" charset="0"/>
              </a:rPr>
              <a:t>Hadoop</a:t>
            </a:r>
            <a:r>
              <a:rPr lang="en-US" sz="2400" dirty="0">
                <a:ea typeface="Calibri" panose="020F0502020204030204" pitchFamily="34" charset="0"/>
                <a:cs typeface="Times New Roman" panose="02020603050405020304" pitchFamily="18" charset="0"/>
              </a:rPr>
              <a:t>. </a:t>
            </a:r>
          </a:p>
          <a:p>
            <a:pPr marL="285750" indent="-285750" algn="just">
              <a:lnSpc>
                <a:spcPct val="150000"/>
              </a:lnSpc>
              <a:spcAft>
                <a:spcPts val="800"/>
              </a:spcAft>
            </a:pPr>
            <a:r>
              <a:rPr lang="en-US" sz="2400" dirty="0">
                <a:ea typeface="Calibri" panose="020F0502020204030204" pitchFamily="34" charset="0"/>
                <a:cs typeface="Times New Roman" panose="02020603050405020304" pitchFamily="18" charset="0"/>
              </a:rPr>
              <a:t>Pig uses both </a:t>
            </a:r>
            <a:r>
              <a:rPr lang="en-US" sz="2400" dirty="0" err="1">
                <a:ea typeface="Calibri" panose="020F0502020204030204" pitchFamily="34" charset="0"/>
                <a:cs typeface="Times New Roman" panose="02020603050405020304" pitchFamily="18" charset="0"/>
              </a:rPr>
              <a:t>Hadoop</a:t>
            </a:r>
            <a:r>
              <a:rPr lang="en-US" sz="2400" dirty="0">
                <a:ea typeface="Calibri" panose="020F0502020204030204" pitchFamily="34" charset="0"/>
                <a:cs typeface="Times New Roman" panose="02020603050405020304" pitchFamily="18" charset="0"/>
              </a:rPr>
              <a:t> Distributed File System and </a:t>
            </a:r>
            <a:r>
              <a:rPr lang="en-US" sz="2400" dirty="0" err="1">
                <a:ea typeface="Calibri" panose="020F0502020204030204" pitchFamily="34" charset="0"/>
                <a:cs typeface="Times New Roman" panose="02020603050405020304" pitchFamily="18" charset="0"/>
              </a:rPr>
              <a:t>MapReduce</a:t>
            </a:r>
            <a:r>
              <a:rPr lang="en-US" sz="2400" dirty="0">
                <a:ea typeface="Calibri" panose="020F0502020204030204" pitchFamily="34" charset="0"/>
                <a:cs typeface="Times New Roman" panose="02020603050405020304" pitchFamily="18" charset="0"/>
              </a:rPr>
              <a:t> Programming.</a:t>
            </a:r>
          </a:p>
          <a:p>
            <a:pPr marL="285750" indent="-285750" algn="just">
              <a:lnSpc>
                <a:spcPct val="150000"/>
              </a:lnSpc>
              <a:spcAft>
                <a:spcPts val="800"/>
              </a:spcAft>
            </a:pPr>
            <a:r>
              <a:rPr lang="en-US" sz="2400" dirty="0">
                <a:ea typeface="Calibri" panose="020F0502020204030204" pitchFamily="34" charset="0"/>
                <a:cs typeface="Times New Roman" panose="02020603050405020304" pitchFamily="18" charset="0"/>
              </a:rPr>
              <a:t>By default, Pig reads input files from HDFS. Pig stores the intermediate data (data produced by </a:t>
            </a:r>
            <a:r>
              <a:rPr lang="en-US" sz="2400" dirty="0" err="1">
                <a:ea typeface="Calibri" panose="020F0502020204030204" pitchFamily="34" charset="0"/>
                <a:cs typeface="Times New Roman" panose="02020603050405020304" pitchFamily="18" charset="0"/>
              </a:rPr>
              <a:t>MapReduce</a:t>
            </a:r>
            <a:r>
              <a:rPr lang="en-US" sz="2400" dirty="0">
                <a:ea typeface="Calibri" panose="020F0502020204030204" pitchFamily="34" charset="0"/>
                <a:cs typeface="Times New Roman" panose="02020603050405020304" pitchFamily="18" charset="0"/>
              </a:rPr>
              <a:t> jobs) and the output in HDFS. </a:t>
            </a:r>
          </a:p>
          <a:p>
            <a:pPr marL="285750" indent="-285750" algn="just">
              <a:lnSpc>
                <a:spcPct val="150000"/>
              </a:lnSpc>
              <a:spcAft>
                <a:spcPts val="800"/>
              </a:spcAft>
            </a:pPr>
            <a:r>
              <a:rPr lang="en-US" sz="2400" dirty="0">
                <a:ea typeface="Calibri" panose="020F0502020204030204" pitchFamily="34" charset="0"/>
                <a:cs typeface="Times New Roman" panose="02020603050405020304" pitchFamily="18" charset="0"/>
              </a:rPr>
              <a:t>However, Pig can also read input from and place output to other sources.</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emplate>Median</Template>
  <TotalTime>2101</TotalTime>
  <Words>2573</Words>
  <Application>Microsoft Macintosh PowerPoint</Application>
  <PresentationFormat>On-screen Show (4:3)</PresentationFormat>
  <Paragraphs>376</Paragraphs>
  <Slides>45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45</vt:i4>
      </vt:variant>
    </vt:vector>
  </HeadingPairs>
  <TitlesOfParts>
    <vt:vector size="54" baseType="lpstr">
      <vt:lpstr>Arial</vt:lpstr>
      <vt:lpstr>Calibri</vt:lpstr>
      <vt:lpstr>Symbol</vt:lpstr>
      <vt:lpstr>Times New Roman</vt:lpstr>
      <vt:lpstr>Trebuchet MS</vt:lpstr>
      <vt:lpstr>Tw Cen MT</vt:lpstr>
      <vt:lpstr>Wingdings</vt:lpstr>
      <vt:lpstr>Wingdings 2</vt:lpstr>
      <vt:lpstr>Median</vt:lpstr>
      <vt:lpstr>PowerPoint Presentation</vt:lpstr>
      <vt:lpstr>Hadoop Ecosystem</vt:lpstr>
      <vt:lpstr>PowerPoint Presentation</vt:lpstr>
      <vt:lpstr>What is Pig?</vt:lpstr>
      <vt:lpstr>Features of Pig</vt:lpstr>
      <vt:lpstr>Apache Pig Philosophy</vt:lpstr>
      <vt:lpstr>Apache Pig Philosophy</vt:lpstr>
      <vt:lpstr>The Anatomy of Pig</vt:lpstr>
      <vt:lpstr>Pig on Hadoop</vt:lpstr>
      <vt:lpstr>Pig Architecture</vt:lpstr>
      <vt:lpstr>Component of Pig Architecture</vt:lpstr>
      <vt:lpstr>Pig Latin Data Model</vt:lpstr>
      <vt:lpstr>Pig Latin Data Model</vt:lpstr>
      <vt:lpstr>PowerPoint Presentation</vt:lpstr>
      <vt:lpstr>When to use Pig?</vt:lpstr>
      <vt:lpstr>When NOT to use Pig?</vt:lpstr>
      <vt:lpstr>PIG at YAHOO</vt:lpstr>
      <vt:lpstr>Pig Vs. Hive</vt:lpstr>
      <vt:lpstr>PowerPoint Presentation</vt:lpstr>
      <vt:lpstr>PowerPoint Presentation</vt:lpstr>
      <vt:lpstr>Pig Latin Overview: Statements</vt:lpstr>
      <vt:lpstr>Pig Latin Overview: Comments</vt:lpstr>
      <vt:lpstr>Pig Latin Overview: Identifiers</vt:lpstr>
      <vt:lpstr>Pig Latin Overview: Operators</vt:lpstr>
      <vt:lpstr>Data Types in PIG</vt:lpstr>
      <vt:lpstr>Running Pig</vt:lpstr>
      <vt:lpstr>Execution Modes of Pig</vt:lpstr>
      <vt:lpstr>Relational Operators</vt:lpstr>
      <vt:lpstr>FILTER-BY</vt:lpstr>
      <vt:lpstr>PowerPoint Presentation</vt:lpstr>
      <vt:lpstr>GROUP-BY</vt:lpstr>
      <vt:lpstr>DISTINCT</vt:lpstr>
      <vt:lpstr>PowerPoint Presentation</vt:lpstr>
      <vt:lpstr>SPLIT</vt:lpstr>
      <vt:lpstr>Eval Functions</vt:lpstr>
      <vt:lpstr>AVG</vt:lpstr>
      <vt:lpstr>MAX</vt:lpstr>
      <vt:lpstr>COUNT</vt:lpstr>
      <vt:lpstr>COMPLEX DATA TYPES: TUPLE</vt:lpstr>
      <vt:lpstr>COMPLEX DATA TYPES: MAP</vt:lpstr>
      <vt:lpstr>PIGGY BANK</vt:lpstr>
      <vt:lpstr>USER-DEFINED FUNCTIONS (UDF)</vt:lpstr>
      <vt:lpstr>PARAMETER SUBSTITUTION</vt:lpstr>
      <vt:lpstr>DIAGNOSTIC OPERATOR</vt:lpstr>
      <vt:lpstr>WORD COUNT EXAMPLE IN PIG</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dilip</dc:creator>
  <cp:lastModifiedBy>Microsoft Office User</cp:lastModifiedBy>
  <cp:revision>489</cp:revision>
  <dcterms:created xsi:type="dcterms:W3CDTF">2016-12-28T14:10:24Z</dcterms:created>
  <dcterms:modified xsi:type="dcterms:W3CDTF">2023-04-17T04:30:36Z</dcterms:modified>
</cp:coreProperties>
</file>