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57" r:id="rId2"/>
    <p:sldId id="462" r:id="rId3"/>
    <p:sldId id="475" r:id="rId4"/>
    <p:sldId id="476" r:id="rId5"/>
    <p:sldId id="477" r:id="rId6"/>
    <p:sldId id="478" r:id="rId7"/>
    <p:sldId id="479" r:id="rId8"/>
    <p:sldId id="480" r:id="rId9"/>
    <p:sldId id="481" r:id="rId10"/>
    <p:sldId id="482" r:id="rId11"/>
    <p:sldId id="483" r:id="rId12"/>
    <p:sldId id="484" r:id="rId13"/>
    <p:sldId id="459" r:id="rId14"/>
  </p:sldIdLst>
  <p:sldSz cx="9144000" cy="5143500" type="screen16x9"/>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p14="http://schemas.microsoft.com/office/powerpoint/2010/main" xmlns=""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24-11-2020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p14="http://schemas.microsoft.com/office/powerpoint/2010/main" xmlns=""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p14="http://schemas.microsoft.com/office/powerpoint/2010/main" xmlns=""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DBD7087-FF66-4DC3-89BC-F97889426A8E}"/>
              </a:ext>
            </a:extLst>
          </p:cNvPr>
          <p:cNvPicPr>
            <a:picLocks noChangeAspect="1"/>
          </p:cNvPicPr>
          <p:nvPr userDrawn="1"/>
        </p:nvPicPr>
        <p:blipFill>
          <a:blip r:embed="rId2">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3E84-3913-4A20-A176-F8112E9A7DB2}"/>
              </a:ext>
            </a:extLst>
          </p:cNvPr>
          <p:cNvPicPr>
            <a:picLocks noChangeAspect="1"/>
          </p:cNvPicPr>
          <p:nvPr userDrawn="1"/>
        </p:nvPicPr>
        <p:blipFill>
          <a:blip r:embed="rId6">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304589-BD54-45D9-A84C-DE8A3A67047B}"/>
              </a:ext>
            </a:extLst>
          </p:cNvPr>
          <p:cNvSpPr txBox="1"/>
          <p:nvPr/>
        </p:nvSpPr>
        <p:spPr>
          <a:xfrm>
            <a:off x="544689" y="2279363"/>
            <a:ext cx="5384633" cy="1938992"/>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Approaches to Social Responsibility-part 1</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50262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571486"/>
            <a:ext cx="8643998" cy="4944190"/>
          </a:xfrm>
          <a:prstGeom prst="rect">
            <a:avLst/>
          </a:prstGeom>
        </p:spPr>
        <p:txBody>
          <a:bodyPr wrap="square">
            <a:spAutoFit/>
          </a:bodyPr>
          <a:lstStyle/>
          <a:p>
            <a:pPr fontAlgn="base"/>
            <a:r>
              <a:rPr lang="en-US" b="1" dirty="0" smtClean="0"/>
              <a:t>2. Augmentative Approach</a:t>
            </a:r>
            <a:endParaRPr lang="en-US" dirty="0" smtClean="0"/>
          </a:p>
          <a:p>
            <a:pPr algn="just" fontAlgn="base"/>
            <a:r>
              <a:rPr lang="en-US" dirty="0" smtClean="0"/>
              <a:t>There are a lot of issues of importance that require attention and may not be directly related to the enterprise’s operations. If an enterprise chooses to invest on social issues unrelated to the circle of influence of the enterprise it may be termed as an augmentative approach to CSR.</a:t>
            </a:r>
          </a:p>
          <a:p>
            <a:pPr algn="just" fontAlgn="base"/>
            <a:endParaRPr lang="en-US" dirty="0" smtClean="0"/>
          </a:p>
          <a:p>
            <a:pPr algn="just" fontAlgn="base"/>
            <a:r>
              <a:rPr lang="en-US" dirty="0" smtClean="0"/>
              <a:t>The CSR committee formed for this purpose will have to deliberate the issue in an exhaustive manner and formulate the CSR policy. The CSR policy adopted must clearly bring out the following:</a:t>
            </a:r>
          </a:p>
          <a:p>
            <a:pPr algn="just" fontAlgn="base"/>
            <a:endParaRPr lang="en-US" dirty="0" smtClean="0"/>
          </a:p>
          <a:p>
            <a:pPr lvl="0" algn="just" fontAlgn="base">
              <a:buFont typeface="Arial" pitchFamily="34" charset="0"/>
              <a:buChar char="•"/>
            </a:pPr>
            <a:r>
              <a:rPr lang="en-US" dirty="0" smtClean="0"/>
              <a:t>The CSR Vision and Mission of the Company</a:t>
            </a:r>
          </a:p>
          <a:p>
            <a:pPr lvl="0" algn="just" fontAlgn="base">
              <a:buFont typeface="Arial" pitchFamily="34" charset="0"/>
              <a:buChar char="•"/>
            </a:pPr>
            <a:r>
              <a:rPr lang="en-US" dirty="0" smtClean="0"/>
              <a:t>The Goals that every project being adopted is stated to achieve</a:t>
            </a:r>
          </a:p>
          <a:p>
            <a:pPr lvl="0" algn="just" fontAlgn="base">
              <a:buFont typeface="Arial" pitchFamily="34" charset="0"/>
              <a:buChar char="•"/>
            </a:pPr>
            <a:r>
              <a:rPr lang="en-US" dirty="0" smtClean="0"/>
              <a:t>Cost Benefit analysis should be done for choice of projects</a:t>
            </a:r>
          </a:p>
          <a:p>
            <a:pPr lvl="0" algn="just" fontAlgn="base">
              <a:buFont typeface="Arial" pitchFamily="34" charset="0"/>
              <a:buChar char="•"/>
            </a:pPr>
            <a:r>
              <a:rPr lang="en-US" dirty="0" smtClean="0"/>
              <a:t>The measures of success for each of the project be defined</a:t>
            </a:r>
          </a:p>
          <a:p>
            <a:pPr lvl="0" algn="just" fontAlgn="base">
              <a:buFont typeface="Arial" pitchFamily="34" charset="0"/>
              <a:buChar char="•"/>
            </a:pPr>
            <a:r>
              <a:rPr lang="en-US" dirty="0" smtClean="0"/>
              <a:t>The integration roadmap of the CSR initiative with the Company Operations.</a:t>
            </a:r>
          </a:p>
          <a:p>
            <a:pPr lvl="0" algn="just" fontAlgn="base">
              <a:buFont typeface="Arial" pitchFamily="34" charset="0"/>
              <a:buChar char="•"/>
            </a:pPr>
            <a:r>
              <a:rPr lang="en-US" dirty="0" smtClean="0"/>
              <a:t>The CSR Communication Strategy</a:t>
            </a:r>
          </a:p>
          <a:p>
            <a:pPr algn="just" fontAlgn="base"/>
            <a:r>
              <a:rPr lang="en-US" dirty="0" smtClean="0"/>
              <a:t>.</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571486"/>
            <a:ext cx="8643998" cy="3970318"/>
          </a:xfrm>
          <a:prstGeom prst="rect">
            <a:avLst/>
          </a:prstGeom>
        </p:spPr>
        <p:txBody>
          <a:bodyPr wrap="square">
            <a:spAutoFit/>
          </a:bodyPr>
          <a:lstStyle/>
          <a:p>
            <a:pPr algn="just" fontAlgn="base">
              <a:buFont typeface="Arial" pitchFamily="34" charset="0"/>
              <a:buChar char="•"/>
            </a:pPr>
            <a:r>
              <a:rPr lang="en-US" dirty="0" smtClean="0"/>
              <a:t>The Enterprise adopting the Augmentative approach will have to formulate the CSR policy in such a manner that it is relatable with the stakeholders. The enterprise has to adopt a CSR policy which inspires enthusiasm among the stakeholders. </a:t>
            </a:r>
          </a:p>
          <a:p>
            <a:pPr algn="just" fontAlgn="base">
              <a:buFont typeface="Arial" pitchFamily="34" charset="0"/>
              <a:buChar char="•"/>
            </a:pPr>
            <a:endParaRPr lang="en-US" dirty="0" smtClean="0"/>
          </a:p>
          <a:p>
            <a:pPr algn="just" fontAlgn="base">
              <a:buFont typeface="Arial" pitchFamily="34" charset="0"/>
              <a:buChar char="•"/>
            </a:pPr>
            <a:r>
              <a:rPr lang="en-US" dirty="0" smtClean="0"/>
              <a:t>We have to understand that CSR initiative can be used a motivating tool for the employees. The Shareholders will also view the CSR policy as a document of long term vision of the company. The Customers and Suppliers will see the intrinsic value of their relationship with the enterprise. The Society will view the enterprise as a guardian of its value system.</a:t>
            </a:r>
          </a:p>
          <a:p>
            <a:pPr algn="just" fontAlgn="base">
              <a:buFont typeface="Arial" pitchFamily="34" charset="0"/>
              <a:buChar char="•"/>
            </a:pPr>
            <a:endParaRPr lang="en-US" dirty="0" smtClean="0"/>
          </a:p>
          <a:p>
            <a:pPr algn="just" fontAlgn="base">
              <a:buFont typeface="Arial" pitchFamily="34" charset="0"/>
              <a:buChar char="•"/>
            </a:pPr>
            <a:r>
              <a:rPr lang="en-US" dirty="0" smtClean="0"/>
              <a:t>If the enterprise fails to integrate the CSR Initiative with the expectations of the stakeholders it might result in CSR spending without desirable results. One of the long term impacts of this might be that the activity will become a compliance issue and fail on all aspects of the benefits it had set out to achieve.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571486"/>
            <a:ext cx="8643998" cy="3693319"/>
          </a:xfrm>
          <a:prstGeom prst="rect">
            <a:avLst/>
          </a:prstGeom>
        </p:spPr>
        <p:txBody>
          <a:bodyPr wrap="square">
            <a:spAutoFit/>
          </a:bodyPr>
          <a:lstStyle/>
          <a:p>
            <a:pPr algn="just" fontAlgn="base">
              <a:buFont typeface="Arial" pitchFamily="34" charset="0"/>
              <a:buChar char="•"/>
            </a:pPr>
            <a:r>
              <a:rPr lang="en-US" dirty="0" smtClean="0"/>
              <a:t>The selection of projects for CSR should qualify on the cost benefit matrix. The Enterprise should choose projects on which it is able to display visible change through investments and efforts. The “Ceteris Paribus” for the projects have to be defined. The scope of activities to be undertaken will follow a similar process as discussed in the restorative approach for project selection, evaluation &amp; monitoring of execution and reporting of the CSR Activities.</a:t>
            </a:r>
          </a:p>
          <a:p>
            <a:pPr algn="just" fontAlgn="base">
              <a:buFont typeface="Arial" pitchFamily="34" charset="0"/>
              <a:buChar char="•"/>
            </a:pPr>
            <a:endParaRPr lang="en-IN" dirty="0" smtClean="0"/>
          </a:p>
          <a:p>
            <a:pPr algn="just" fontAlgn="base">
              <a:buFont typeface="Arial" pitchFamily="34" charset="0"/>
              <a:buChar char="•"/>
            </a:pPr>
            <a:endParaRPr lang="en-US" dirty="0" smtClean="0"/>
          </a:p>
          <a:p>
            <a:pPr algn="just" fontAlgn="base">
              <a:buFont typeface="Arial" pitchFamily="34" charset="0"/>
              <a:buChar char="•"/>
            </a:pPr>
            <a:r>
              <a:rPr lang="en-US" dirty="0" smtClean="0"/>
              <a:t>One of the most important tools for integrating the stakeholders is effective communication. The enterprise has to from time to time issue communications on the projects undertaken for CSR. They have to effectively communicate the progress and achievement on these projects. This will rejuvenate the interest of the stakeholders and reiterate the sense of purpose of the of the CSR initiative.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DC38FC2-38AE-4A98-82A1-B418EF9FE74F}"/>
              </a:ext>
            </a:extLst>
          </p:cNvPr>
          <p:cNvSpPr txBox="1"/>
          <p:nvPr/>
        </p:nvSpPr>
        <p:spPr>
          <a:xfrm>
            <a:off x="542522" y="2343150"/>
            <a:ext cx="7991878" cy="1323439"/>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Approaches to Social Responsibility.</a:t>
            </a:r>
          </a:p>
        </p:txBody>
      </p:sp>
      <p:sp>
        <p:nvSpPr>
          <p:cNvPr id="2" name="TextBox 1">
            <a:extLst>
              <a:ext uri="{FF2B5EF4-FFF2-40B4-BE49-F238E27FC236}">
                <a16:creationId xmlns:a16="http://schemas.microsoft.com/office/drawing/2014/main" xmlns=""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p14="http://schemas.microsoft.com/office/powerpoint/2010/main" xmlns=""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642910" y="857238"/>
            <a:ext cx="7715304" cy="1477328"/>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the </a:t>
            </a:r>
            <a:r>
              <a:rPr lang="en-US" b="1" dirty="0" smtClean="0">
                <a:effectLst>
                  <a:outerShdw blurRad="38100" dist="38100" dir="2700000" algn="tl">
                    <a:srgbClr val="000000">
                      <a:alpha val="43137"/>
                    </a:srgbClr>
                  </a:outerShdw>
                </a:effectLst>
                <a:latin typeface="Century Gothic" panose="020B0502020202020204" pitchFamily="34" charset="0"/>
              </a:rPr>
              <a:t>Approaches to Social Responsibility.</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pPr fontAlgn="base"/>
            <a:r>
              <a:rPr lang="en-US" b="1" dirty="0" smtClean="0"/>
              <a:t>Corporate Social Responsibility : Different approaches to Common Goal</a:t>
            </a:r>
          </a:p>
          <a:p>
            <a:pPr algn="just" fontAlgn="base">
              <a:buFont typeface="Arial" pitchFamily="34" charset="0"/>
              <a:buChar char="•"/>
            </a:pPr>
            <a:r>
              <a:rPr lang="en-US" dirty="0" smtClean="0"/>
              <a:t>The CSR mandate of 2% given by the Companies Bill, 2013 is an epochal moment in the evolution of corporate practices in India. </a:t>
            </a:r>
          </a:p>
          <a:p>
            <a:pPr algn="just" fontAlgn="base">
              <a:buFont typeface="Arial" pitchFamily="34" charset="0"/>
              <a:buChar char="•"/>
            </a:pPr>
            <a:endParaRPr lang="en-US" dirty="0" smtClean="0"/>
          </a:p>
          <a:p>
            <a:pPr algn="just" fontAlgn="base">
              <a:buFont typeface="Arial" pitchFamily="34" charset="0"/>
              <a:buChar char="•"/>
            </a:pPr>
            <a:r>
              <a:rPr lang="en-US" dirty="0" smtClean="0"/>
              <a:t>With Section 135, the law has recognized the man on the street and asked him about the expectations he has from Large Corporations. </a:t>
            </a:r>
          </a:p>
          <a:p>
            <a:pPr algn="just" fontAlgn="base">
              <a:buFont typeface="Arial" pitchFamily="34" charset="0"/>
              <a:buChar char="•"/>
            </a:pPr>
            <a:endParaRPr lang="en-US" dirty="0" smtClean="0"/>
          </a:p>
          <a:p>
            <a:pPr algn="just" fontAlgn="base">
              <a:buFont typeface="Arial" pitchFamily="34" charset="0"/>
              <a:buChar char="•"/>
            </a:pPr>
            <a:r>
              <a:rPr lang="en-US" dirty="0" smtClean="0"/>
              <a:t>Till now the corporations have been concentrating mainly on the structurally influential stakeholders like the Shareholders, Financial Institutions, Government and Employees of the company. </a:t>
            </a:r>
          </a:p>
          <a:p>
            <a:pPr algn="just" fontAlgn="base">
              <a:buFont typeface="Arial" pitchFamily="34" charset="0"/>
              <a:buChar char="•"/>
            </a:pPr>
            <a:endParaRPr lang="en-US" dirty="0" smtClean="0"/>
          </a:p>
          <a:p>
            <a:pPr algn="just" fontAlgn="base">
              <a:buFont typeface="Arial" pitchFamily="34" charset="0"/>
              <a:buChar char="•"/>
            </a:pPr>
            <a:r>
              <a:rPr lang="en-US" dirty="0" smtClean="0"/>
              <a:t>With these provisions in place the people have been empowered to communicate with the Companies on important aspects of social life.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247317"/>
          </a:xfrm>
          <a:prstGeom prst="rect">
            <a:avLst/>
          </a:prstGeom>
        </p:spPr>
        <p:txBody>
          <a:bodyPr wrap="square">
            <a:spAutoFit/>
          </a:bodyPr>
          <a:lstStyle/>
          <a:p>
            <a:pPr algn="just" fontAlgn="base"/>
            <a:r>
              <a:rPr lang="en-US" dirty="0" smtClean="0"/>
              <a:t>A lot of buzz has been created on CSR and the potential spending the provisions are going to initiate from the companies falling under the category. However, the wisdom for the projects to be adopted has been left to the companies. The questions doing the rounds today are:</a:t>
            </a:r>
          </a:p>
          <a:p>
            <a:pPr algn="just" fontAlgn="base"/>
            <a:endParaRPr lang="en-US" dirty="0" smtClean="0"/>
          </a:p>
          <a:p>
            <a:pPr lvl="0" algn="just" fontAlgn="base">
              <a:buFont typeface="Arial" pitchFamily="34" charset="0"/>
              <a:buChar char="•"/>
            </a:pPr>
            <a:r>
              <a:rPr lang="en-US" dirty="0" smtClean="0"/>
              <a:t>What will be the guiding principles for formulation of the CSR philosophy of the company?</a:t>
            </a:r>
          </a:p>
          <a:p>
            <a:pPr lvl="0" algn="just" fontAlgn="base">
              <a:buFont typeface="Arial" pitchFamily="34" charset="0"/>
              <a:buChar char="•"/>
            </a:pPr>
            <a:r>
              <a:rPr lang="en-US" dirty="0" smtClean="0"/>
              <a:t>How many thrust areas will the companies have in the CSR Strategy?</a:t>
            </a:r>
          </a:p>
          <a:p>
            <a:pPr lvl="0" algn="just" fontAlgn="base">
              <a:buFont typeface="Arial" pitchFamily="34" charset="0"/>
              <a:buChar char="•"/>
            </a:pPr>
            <a:r>
              <a:rPr lang="en-US" dirty="0" smtClean="0"/>
              <a:t>How will the companies choose projects and align the same with the CSR philosophy?</a:t>
            </a:r>
          </a:p>
          <a:p>
            <a:pPr lvl="0" algn="just" fontAlgn="base">
              <a:buFont typeface="Arial" pitchFamily="34" charset="0"/>
              <a:buChar char="•"/>
            </a:pPr>
            <a:r>
              <a:rPr lang="en-US" dirty="0" smtClean="0"/>
              <a:t>What will be the basis of assessment for these projects?</a:t>
            </a:r>
          </a:p>
          <a:p>
            <a:pPr lvl="0" algn="just" fontAlgn="base">
              <a:buFont typeface="Arial" pitchFamily="34" charset="0"/>
              <a:buChar char="•"/>
            </a:pPr>
            <a:r>
              <a:rPr lang="en-US" dirty="0" smtClean="0"/>
              <a:t>Who shall drive the CSR initiative?</a:t>
            </a:r>
          </a:p>
          <a:p>
            <a:pPr lvl="0" algn="just" fontAlgn="base">
              <a:buFont typeface="Arial" pitchFamily="34" charset="0"/>
              <a:buChar char="•"/>
            </a:pPr>
            <a:r>
              <a:rPr lang="en-US" dirty="0" smtClean="0"/>
              <a:t>What could be the possible methodologies for implementing these strategies? In the sense whether employees of the company drive the initiative or hire domain experts?</a:t>
            </a:r>
          </a:p>
          <a:p>
            <a:pPr lvl="0" algn="just" fontAlgn="base">
              <a:buFont typeface="Arial" pitchFamily="34" charset="0"/>
              <a:buChar char="•"/>
            </a:pPr>
            <a:r>
              <a:rPr lang="en-US" dirty="0" smtClean="0"/>
              <a:t>What could be the ways of branding the CSR initiative and leverage it create a positive image of the organization?</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714362"/>
            <a:ext cx="8501122" cy="3416320"/>
          </a:xfrm>
          <a:prstGeom prst="rect">
            <a:avLst/>
          </a:prstGeom>
        </p:spPr>
        <p:txBody>
          <a:bodyPr wrap="square">
            <a:spAutoFit/>
          </a:bodyPr>
          <a:lstStyle/>
          <a:p>
            <a:pPr algn="just" fontAlgn="base">
              <a:buFont typeface="Arial" pitchFamily="34" charset="0"/>
              <a:buChar char="•"/>
            </a:pPr>
            <a:r>
              <a:rPr lang="en-US" dirty="0" smtClean="0"/>
              <a:t>A lot of these questions will be answered by the companies in their own unique manner and will become the backbone of the practice of CSR in the world. Some of these  practices will evolve from the attitude adopted by the companies towards CSR.</a:t>
            </a:r>
          </a:p>
          <a:p>
            <a:pPr algn="just" fontAlgn="base">
              <a:buFont typeface="Arial" pitchFamily="34" charset="0"/>
              <a:buChar char="•"/>
            </a:pPr>
            <a:endParaRPr lang="en-US" dirty="0" smtClean="0"/>
          </a:p>
          <a:p>
            <a:pPr algn="just">
              <a:buFont typeface="Arial" pitchFamily="34" charset="0"/>
              <a:buChar char="•"/>
            </a:pPr>
            <a:r>
              <a:rPr lang="en-US" dirty="0" smtClean="0"/>
              <a:t>Some of the opinions voiced by some commentators have painted the new law as the government’s way of diluting its roles and responsibilities and asking Companies to take over the deliverance on socio-economic-environmental front. According to the rough estimates made by some of the leading accounting firms, the FY2013-14 </a:t>
            </a:r>
            <a:r>
              <a:rPr lang="en-US" dirty="0" smtClean="0"/>
              <a:t>had</a:t>
            </a:r>
            <a:r>
              <a:rPr lang="en-US" dirty="0" smtClean="0"/>
              <a:t> </a:t>
            </a:r>
            <a:r>
              <a:rPr lang="en-US" dirty="0" smtClean="0"/>
              <a:t>a total outlay of around 18000 </a:t>
            </a:r>
            <a:r>
              <a:rPr lang="en-US" dirty="0" err="1" smtClean="0"/>
              <a:t>Crs</a:t>
            </a:r>
            <a:r>
              <a:rPr lang="en-US" dirty="0" smtClean="0"/>
              <a:t> for CSR projects. All these monies </a:t>
            </a:r>
            <a:r>
              <a:rPr lang="en-US" dirty="0" smtClean="0"/>
              <a:t>had been</a:t>
            </a:r>
            <a:r>
              <a:rPr lang="en-US" dirty="0" smtClean="0"/>
              <a:t> </a:t>
            </a:r>
            <a:r>
              <a:rPr lang="en-US" dirty="0" smtClean="0"/>
              <a:t>subsidizing the government work on these subjects. However, it appears to be a very narrow view and on the edge of a middle class cliché which sees a larger design of a scam in every action of the government</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714362"/>
            <a:ext cx="8501122" cy="3416320"/>
          </a:xfrm>
          <a:prstGeom prst="rect">
            <a:avLst/>
          </a:prstGeom>
        </p:spPr>
        <p:txBody>
          <a:bodyPr wrap="square">
            <a:spAutoFit/>
          </a:bodyPr>
          <a:lstStyle/>
          <a:p>
            <a:pPr algn="just" fontAlgn="base">
              <a:buFont typeface="Arial" pitchFamily="34" charset="0"/>
              <a:buChar char="•"/>
            </a:pPr>
            <a:r>
              <a:rPr lang="en-US" dirty="0" smtClean="0"/>
              <a:t>The larger corporate houses have however welcomed the CSR initiative taken by the government. This comes in the wake of a growing realization that the true benefits of economic growth will be consolidated only when this growth is inclusive and takes all section of the society along. The Corporate entities are also aware of the long term advantages of CSR. A strong CSR orientation can cause the corporate to connect to the society on important issues and create a positive image of them based on their contribution to the society. </a:t>
            </a:r>
          </a:p>
          <a:p>
            <a:pPr algn="just" fontAlgn="base">
              <a:buFont typeface="Arial" pitchFamily="34" charset="0"/>
              <a:buChar char="•"/>
            </a:pPr>
            <a:endParaRPr lang="en-US" dirty="0" smtClean="0"/>
          </a:p>
          <a:p>
            <a:pPr algn="just" fontAlgn="base">
              <a:buFont typeface="Arial" pitchFamily="34" charset="0"/>
              <a:buChar char="•"/>
            </a:pPr>
            <a:r>
              <a:rPr lang="en-US" dirty="0" smtClean="0"/>
              <a:t>The Corporate entities have a repository of skills which may prove to be useful for people to become gainfully employed. ICICI Bank has recently started skill workshops at </a:t>
            </a:r>
            <a:r>
              <a:rPr lang="en-US" dirty="0" err="1" smtClean="0"/>
              <a:t>Jaipur</a:t>
            </a:r>
            <a:r>
              <a:rPr lang="en-US" dirty="0" smtClean="0"/>
              <a:t> and is planning to open similar schools across </a:t>
            </a:r>
            <a:r>
              <a:rPr lang="en-US" dirty="0" err="1" smtClean="0"/>
              <a:t>india</a:t>
            </a:r>
            <a:r>
              <a:rPr lang="en-US" dirty="0" smtClean="0"/>
              <a:t>.</a:t>
            </a:r>
          </a:p>
          <a:p>
            <a:pPr algn="just" fontAlgn="base">
              <a:buFont typeface="Arial" pitchFamily="34" charset="0"/>
              <a:buChar char="•"/>
            </a:pPr>
            <a:endParaRPr lang="en-US" dirty="0" smtClean="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714362"/>
            <a:ext cx="8501122" cy="3970318"/>
          </a:xfrm>
          <a:prstGeom prst="rect">
            <a:avLst/>
          </a:prstGeom>
        </p:spPr>
        <p:txBody>
          <a:bodyPr wrap="square">
            <a:spAutoFit/>
          </a:bodyPr>
          <a:lstStyle/>
          <a:p>
            <a:pPr algn="just" fontAlgn="base">
              <a:buFont typeface="Arial" pitchFamily="34" charset="0"/>
              <a:buChar char="•"/>
            </a:pPr>
            <a:r>
              <a:rPr lang="en-US" dirty="0" smtClean="0"/>
              <a:t>With Section 135 in place, the directors have to provide the framework for the CSR initiative. At wish life, </a:t>
            </a:r>
            <a:r>
              <a:rPr lang="en-US" dirty="0" smtClean="0"/>
              <a:t>there are</a:t>
            </a:r>
            <a:r>
              <a:rPr lang="en-US" dirty="0" smtClean="0"/>
              <a:t> </a:t>
            </a:r>
            <a:r>
              <a:rPr lang="en-US" dirty="0" smtClean="0"/>
              <a:t>the following approach towards CSR policy formulation:</a:t>
            </a:r>
          </a:p>
          <a:p>
            <a:pPr algn="just" fontAlgn="base">
              <a:buFont typeface="Arial" pitchFamily="34" charset="0"/>
              <a:buChar char="•"/>
            </a:pPr>
            <a:endParaRPr lang="en-IN" dirty="0" smtClean="0"/>
          </a:p>
          <a:p>
            <a:pPr fontAlgn="base"/>
            <a:r>
              <a:rPr lang="en-US" b="1" dirty="0" smtClean="0"/>
              <a:t>1. Restorative Approach</a:t>
            </a:r>
            <a:endParaRPr lang="en-US" dirty="0" smtClean="0"/>
          </a:p>
          <a:p>
            <a:pPr algn="just" fontAlgn="base">
              <a:buFont typeface="Arial" pitchFamily="34" charset="0"/>
              <a:buChar char="•"/>
            </a:pPr>
            <a:r>
              <a:rPr lang="en-US" dirty="0" smtClean="0"/>
              <a:t>Unrestricted usage of resources by the enterprises may cause a lot of stress among other enterprises and other users of the resources. These concerns if not addressed may cause difficulty for the enterprise to function in the long run. </a:t>
            </a:r>
          </a:p>
          <a:p>
            <a:pPr algn="just" fontAlgn="base">
              <a:buFont typeface="Arial" pitchFamily="34" charset="0"/>
              <a:buChar char="•"/>
            </a:pPr>
            <a:endParaRPr lang="en-US" dirty="0" smtClean="0"/>
          </a:p>
          <a:p>
            <a:pPr algn="just" fontAlgn="base">
              <a:buFont typeface="Arial" pitchFamily="34" charset="0"/>
              <a:buChar char="•"/>
            </a:pPr>
            <a:r>
              <a:rPr lang="en-US" dirty="0" smtClean="0"/>
              <a:t>The aggrieved parties may petition the government for restricting the usage through regulation. Disputes might arise on ownership of natural resources and can lead to grave problems which might threaten the very existence of the enterprise. Courts may take cognizance of the issues and impose restrictions, fines and penalties. All these conditions will have adverse effect on the image and operations of the enterprise.</a:t>
            </a:r>
          </a:p>
          <a:p>
            <a:pPr algn="just" fontAlgn="base">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714362"/>
            <a:ext cx="8501122" cy="3693319"/>
          </a:xfrm>
          <a:prstGeom prst="rect">
            <a:avLst/>
          </a:prstGeom>
        </p:spPr>
        <p:txBody>
          <a:bodyPr wrap="square">
            <a:spAutoFit/>
          </a:bodyPr>
          <a:lstStyle/>
          <a:p>
            <a:pPr algn="just" fontAlgn="base">
              <a:buFont typeface="Arial" pitchFamily="34" charset="0"/>
              <a:buChar char="•"/>
            </a:pPr>
            <a:r>
              <a:rPr lang="en-US" dirty="0" smtClean="0"/>
              <a:t>One of the approaches that than be adopted by the companies is by mapping stress levels generated by them as a direct result of their operations. Indicatively the stress may occur on the ecology of its areas of manufacturing and operations. Some of the companies may have strained the social fabric of the society as well. Three areas of concern may be cited for this analysis:</a:t>
            </a:r>
          </a:p>
          <a:p>
            <a:pPr algn="just" fontAlgn="base">
              <a:buFont typeface="Arial" pitchFamily="34" charset="0"/>
              <a:buChar char="•"/>
            </a:pPr>
            <a:endParaRPr lang="en-US" dirty="0" smtClean="0"/>
          </a:p>
          <a:p>
            <a:pPr lvl="0" algn="just" fontAlgn="base">
              <a:buFont typeface="Wingdings" pitchFamily="2" charset="2"/>
              <a:buChar char="Ø"/>
            </a:pPr>
            <a:r>
              <a:rPr lang="en-US" b="1" dirty="0" smtClean="0"/>
              <a:t>Environmental</a:t>
            </a:r>
            <a:r>
              <a:rPr lang="en-US" dirty="0" smtClean="0"/>
              <a:t> - by way of sourcing raw material like mining, use of water resources for manufacturing, use of biological resources like animal extracts, trees, etc. Disposal of waste material in the air, water bodies, use of land for disposal like slag from smelting operations.</a:t>
            </a:r>
          </a:p>
          <a:p>
            <a:pPr lvl="0" algn="just" fontAlgn="base">
              <a:buFont typeface="Wingdings" pitchFamily="2" charset="2"/>
              <a:buChar char="Ø"/>
            </a:pPr>
            <a:r>
              <a:rPr lang="en-US" b="1" dirty="0" smtClean="0"/>
              <a:t>Change in Demographic</a:t>
            </a:r>
            <a:r>
              <a:rPr lang="en-US" dirty="0" smtClean="0"/>
              <a:t>: Due to the operations of the companies large number of people may have to relocate and new settlements may arise. This may cause a strain on their existing livelihood and social lives of the people.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714362"/>
            <a:ext cx="8501122" cy="3139321"/>
          </a:xfrm>
          <a:prstGeom prst="rect">
            <a:avLst/>
          </a:prstGeom>
        </p:spPr>
        <p:txBody>
          <a:bodyPr wrap="square">
            <a:spAutoFit/>
          </a:bodyPr>
          <a:lstStyle/>
          <a:p>
            <a:pPr lvl="0" algn="just" fontAlgn="base">
              <a:buFont typeface="Wingdings" pitchFamily="2" charset="2"/>
              <a:buChar char="Ø"/>
            </a:pPr>
            <a:r>
              <a:rPr lang="en-US" b="1" dirty="0" smtClean="0"/>
              <a:t>Cultural Habits</a:t>
            </a:r>
            <a:r>
              <a:rPr lang="en-US" dirty="0" smtClean="0"/>
              <a:t>: </a:t>
            </a:r>
          </a:p>
          <a:p>
            <a:pPr lvl="0" algn="just" fontAlgn="base"/>
            <a:r>
              <a:rPr lang="en-US" dirty="0" smtClean="0"/>
              <a:t>As a result of the operations of the company the consumption habits might change. Due to some products substantial changes have been seen in the behavioral patterns of the people exposed to them.</a:t>
            </a:r>
          </a:p>
          <a:p>
            <a:pPr lvl="0" algn="just" fontAlgn="base"/>
            <a:endParaRPr lang="en-US" dirty="0" smtClean="0"/>
          </a:p>
          <a:p>
            <a:pPr algn="just" fontAlgn="base"/>
            <a:r>
              <a:rPr lang="en-US" dirty="0" smtClean="0"/>
              <a:t>For manufacturing companies, one of the biggest challenges is to manage and maintain the supply of raw material and disposal of waste. Companies can start by first mapping the material and operations that cause stress to the Socio-Economic-Environmental aspects of their business. An effective CSR initiative will be to start identifying these areas of concern. After the identification of these aspects focused projects may be undertaken to neutralize their effects.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9842</TotalTime>
  <Words>1373</Words>
  <Application>Microsoft Office PowerPoint</Application>
  <PresentationFormat>On-screen Show (16:9)</PresentationFormat>
  <Paragraphs>91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836</cp:revision>
  <dcterms:created xsi:type="dcterms:W3CDTF">2016-07-22T06:37:47Z</dcterms:created>
  <dcterms:modified xsi:type="dcterms:W3CDTF">2020-11-24T10:06:24Z</dcterms:modified>
</cp:coreProperties>
</file>