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57" r:id="rId2"/>
    <p:sldId id="462" r:id="rId3"/>
    <p:sldId id="475" r:id="rId4"/>
    <p:sldId id="476" r:id="rId5"/>
    <p:sldId id="477" r:id="rId6"/>
    <p:sldId id="478" r:id="rId7"/>
    <p:sldId id="479" r:id="rId8"/>
    <p:sldId id="480" r:id="rId9"/>
    <p:sldId id="481" r:id="rId10"/>
    <p:sldId id="482" r:id="rId11"/>
    <p:sldId id="483" r:id="rId12"/>
    <p:sldId id="484" r:id="rId13"/>
    <p:sldId id="459" r:id="rId14"/>
  </p:sldIdLst>
  <p:sldSz cx="9144000" cy="5143500" type="screen16x9"/>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 xmlns:p14="http://schemas.microsoft.com/office/powerpoint/2010/main"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23-11-2020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 xmlns:p14="http://schemas.microsoft.com/office/powerpoint/2010/main"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 xmlns:p14="http://schemas.microsoft.com/office/powerpoint/2010/main"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DBD7087-FF66-4DC3-89BC-F97889426A8E}"/>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7BF3E84-3913-4A20-A176-F8112E9A7DB2}"/>
              </a:ext>
            </a:extLst>
          </p:cNvPr>
          <p:cNvPicPr>
            <a:picLocks noChangeAspect="1"/>
          </p:cNvPicPr>
          <p:nvPr userDrawn="1"/>
        </p:nvPicPr>
        <p:blipFill>
          <a:blip r:embed="rId6">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F304589-BD54-45D9-A84C-DE8A3A67047B}"/>
              </a:ext>
            </a:extLst>
          </p:cNvPr>
          <p:cNvSpPr txBox="1"/>
          <p:nvPr/>
        </p:nvSpPr>
        <p:spPr>
          <a:xfrm>
            <a:off x="544689" y="2143123"/>
            <a:ext cx="5241757"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Approaches to Social Responsibility-part 2</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pPr fontAlgn="base"/>
            <a:r>
              <a:rPr lang="en-US" dirty="0" smtClean="0"/>
              <a:t>All decisions have to be taken keeping in mind the limitations of the approach. Some of the limitations of the approach are discussed below</a:t>
            </a:r>
            <a:r>
              <a:rPr lang="en-US" dirty="0" smtClean="0"/>
              <a:t>:</a:t>
            </a:r>
          </a:p>
          <a:p>
            <a:pPr fontAlgn="base"/>
            <a:endParaRPr lang="en-US" dirty="0" smtClean="0"/>
          </a:p>
          <a:p>
            <a:pPr lvl="0" algn="just" fontAlgn="base">
              <a:buFont typeface="Arial" pitchFamily="34" charset="0"/>
              <a:buChar char="•"/>
            </a:pPr>
            <a:r>
              <a:rPr lang="en-US" dirty="0" smtClean="0"/>
              <a:t>The enterprise has to operate through borrowed visions of the NGOs and Government Organizations it chooses to fund</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long term quality brand recall that can be achieved through Social cause adoption will not be available</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Enterprise will fail to connect with a larger group of stakeholders getting affected by its existence and operations. This may prove costly in the long run as we have discussed in the Restorative approach earlier</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enterprise will also lose out on the opportunity to develop new skill to address new problems which may prove to be valuable in the long run.</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algn="just" fontAlgn="base">
              <a:buFont typeface="Arial" pitchFamily="34" charset="0"/>
              <a:buChar char="•"/>
            </a:pPr>
            <a:r>
              <a:rPr lang="en-US" dirty="0" smtClean="0"/>
              <a:t>Essentially we would like to reiterate that the philanthropic approach to CSR is feasible when the activity happens sporadically. With the advent of the new law, the emphasis is clearly on CSR as an integrated business process. The law wants the companies to get involved with the society and act as change agents. There are numerous examples where companies have delivered on subjects of importance and created social capital</a:t>
            </a:r>
            <a:r>
              <a:rPr lang="en-US" dirty="0" smtClean="0"/>
              <a:t>.</a:t>
            </a:r>
          </a:p>
          <a:p>
            <a:pPr algn="just" fontAlgn="base">
              <a:buFont typeface="Arial" pitchFamily="34" charset="0"/>
              <a:buChar char="•"/>
            </a:pPr>
            <a:endParaRPr lang="en-IN" dirty="0" smtClean="0"/>
          </a:p>
          <a:p>
            <a:pPr algn="just" fontAlgn="base">
              <a:buFont typeface="Arial" pitchFamily="34" charset="0"/>
              <a:buChar char="•"/>
            </a:pPr>
            <a:endParaRPr lang="en-US" dirty="0" smtClean="0"/>
          </a:p>
          <a:p>
            <a:pPr algn="just" fontAlgn="base">
              <a:buFont typeface="Arial" pitchFamily="34" charset="0"/>
              <a:buChar char="•"/>
            </a:pPr>
            <a:r>
              <a:rPr lang="en-US" dirty="0" smtClean="0"/>
              <a:t>The choice is clearly that of the companies on the approach that they would chose for discharging their CSR obligation. As we know in the real world there are no right and wrong answers. It only depends on the circumstances that are created and the responses adopted by the enterprise. We may choose any of the aforementioned choices to discharge the obligation. We only hope that the companies appreciate the opportunity that has presented itself and are conscious of the course they choose.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139321"/>
          </a:xfrm>
          <a:prstGeom prst="rect">
            <a:avLst/>
          </a:prstGeom>
        </p:spPr>
        <p:txBody>
          <a:bodyPr wrap="square">
            <a:spAutoFit/>
          </a:bodyPr>
          <a:lstStyle/>
          <a:p>
            <a:pPr fontAlgn="base"/>
            <a:r>
              <a:rPr lang="en-US" b="1" dirty="0" smtClean="0"/>
              <a:t>Trident Approach</a:t>
            </a:r>
            <a:endParaRPr lang="en-US" dirty="0" smtClean="0"/>
          </a:p>
          <a:p>
            <a:pPr algn="just" fontAlgn="base">
              <a:buFont typeface="Arial" pitchFamily="34" charset="0"/>
              <a:buChar char="•"/>
            </a:pPr>
            <a:r>
              <a:rPr lang="en-US" dirty="0" smtClean="0"/>
              <a:t>This is essentially an approach where an enterprise chooses a very Broad theme of CSR and then chooses projects which are Restorative, Augmentative and Philanthropic in nature depending on the local requirements</a:t>
            </a:r>
            <a:r>
              <a:rPr lang="en-US" dirty="0" smtClean="0"/>
              <a:t>.</a:t>
            </a:r>
          </a:p>
          <a:p>
            <a:pPr algn="just" fontAlgn="base">
              <a:buFont typeface="Arial" pitchFamily="34" charset="0"/>
              <a:buChar char="•"/>
            </a:pPr>
            <a:endParaRPr lang="en-US" dirty="0" smtClean="0"/>
          </a:p>
          <a:p>
            <a:pPr algn="just" fontAlgn="base">
              <a:buFont typeface="Arial" pitchFamily="34" charset="0"/>
              <a:buChar char="•"/>
            </a:pPr>
            <a:r>
              <a:rPr lang="en-US" dirty="0" smtClean="0"/>
              <a:t>Companies can through the Trident approach provide very broad guidelines on CSR activities to be conducted. The managers at all levels will choice and formulate programs with their teams and implement it</a:t>
            </a:r>
            <a:r>
              <a:rPr lang="en-US" dirty="0" smtClean="0"/>
              <a:t>.</a:t>
            </a:r>
          </a:p>
          <a:p>
            <a:pPr algn="just" fontAlgn="base">
              <a:buFont typeface="Arial" pitchFamily="34" charset="0"/>
              <a:buChar char="•"/>
            </a:pPr>
            <a:endParaRPr lang="en-US" dirty="0" smtClean="0"/>
          </a:p>
          <a:p>
            <a:pPr algn="just" fontAlgn="base">
              <a:buFont typeface="Arial" pitchFamily="34" charset="0"/>
              <a:buChar char="•"/>
            </a:pPr>
            <a:r>
              <a:rPr lang="en-US" dirty="0" smtClean="0"/>
              <a:t>There are many approaches that can be possible, but what is relevant for a manager to find what is feasible and relevant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latin typeface="Century Gothic" pitchFamily="34" charset="0"/>
              </a:rPr>
              <a:t>Approaches to Social </a:t>
            </a:r>
            <a:r>
              <a:rPr lang="en-US" sz="1600" b="1" dirty="0" smtClean="0">
                <a:solidFill>
                  <a:srgbClr val="FF0000"/>
                </a:solidFill>
                <a:latin typeface="Century Gothic" pitchFamily="34" charset="0"/>
              </a:rPr>
              <a:t>Responsibility.</a:t>
            </a:r>
            <a:endParaRPr lang="en-US" sz="1600" b="1" dirty="0" smtClean="0">
              <a:solidFill>
                <a:srgbClr val="FF0000"/>
              </a:solidFill>
              <a:latin typeface="Century Gothic" pitchFamily="34" charset="0"/>
            </a:endParaRPr>
          </a:p>
        </p:txBody>
      </p:sp>
      <p:sp>
        <p:nvSpPr>
          <p:cNvPr id="2" name="TextBox 1">
            <a:extLst>
              <a:ext uri="{FF2B5EF4-FFF2-40B4-BE49-F238E27FC236}">
                <a16:creationId xmlns="" xmlns:a16="http://schemas.microsoft.com/office/drawing/2014/main"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 xmlns:p14="http://schemas.microsoft.com/office/powerpoint/2010/main"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477328"/>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a:t>
            </a:r>
            <a:r>
              <a:rPr lang="en-US" b="1" dirty="0" smtClean="0">
                <a:latin typeface="Century Gothic" pitchFamily="34" charset="0"/>
              </a:rPr>
              <a:t>Approaches to Social </a:t>
            </a:r>
            <a:r>
              <a:rPr lang="en-US" b="1" dirty="0" smtClean="0">
                <a:latin typeface="Century Gothic" pitchFamily="34" charset="0"/>
              </a:rPr>
              <a:t>Responsibility</a:t>
            </a:r>
            <a:r>
              <a:rPr lang="en-US" b="1" dirty="0" smtClean="0">
                <a:effectLst>
                  <a:outerShdw blurRad="38100" dist="38100" dir="2700000" algn="tl">
                    <a:srgbClr val="000000">
                      <a:alpha val="43137"/>
                    </a:srgbClr>
                  </a:outerShdw>
                </a:effectLst>
                <a:latin typeface="Century Gothic" panose="020B0502020202020204" pitchFamily="34" charset="0"/>
              </a:rPr>
              <a:t>.</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139321"/>
          </a:xfrm>
          <a:prstGeom prst="rect">
            <a:avLst/>
          </a:prstGeom>
        </p:spPr>
        <p:txBody>
          <a:bodyPr wrap="square">
            <a:spAutoFit/>
          </a:bodyPr>
          <a:lstStyle/>
          <a:p>
            <a:pPr fontAlgn="base"/>
            <a:r>
              <a:rPr lang="en-US" b="1" dirty="0" smtClean="0"/>
              <a:t>3. Pooling Approach</a:t>
            </a:r>
          </a:p>
          <a:p>
            <a:pPr fontAlgn="base"/>
            <a:endParaRPr lang="en-US" dirty="0" smtClean="0"/>
          </a:p>
          <a:p>
            <a:pPr algn="just" fontAlgn="base"/>
            <a:r>
              <a:rPr lang="en-US" dirty="0" smtClean="0"/>
              <a:t> The Pooling approach towards CSR can be adopted where individual firms are of small size and their CSR outlay is not enough to drive the chosen initiative. </a:t>
            </a:r>
            <a:endParaRPr lang="en-US" dirty="0" smtClean="0"/>
          </a:p>
          <a:p>
            <a:pPr algn="just" fontAlgn="base"/>
            <a:endParaRPr lang="en-US" dirty="0" smtClean="0"/>
          </a:p>
          <a:p>
            <a:pPr algn="just" fontAlgn="base"/>
            <a:r>
              <a:rPr lang="en-US" dirty="0" smtClean="0"/>
              <a:t>The </a:t>
            </a:r>
            <a:r>
              <a:rPr lang="en-US" dirty="0" smtClean="0"/>
              <a:t>firm may in that case either adopt a scale of the project which it can fund and sustain or may create a single pool of CSR funds of companies in the same cluster or industry. </a:t>
            </a:r>
            <a:endParaRPr lang="en-US" dirty="0" smtClean="0"/>
          </a:p>
          <a:p>
            <a:pPr algn="just" fontAlgn="base"/>
            <a:endParaRPr lang="en-US" dirty="0" smtClean="0"/>
          </a:p>
          <a:p>
            <a:pPr algn="just" fontAlgn="base"/>
            <a:r>
              <a:rPr lang="en-US" dirty="0" smtClean="0"/>
              <a:t>The </a:t>
            </a:r>
            <a:r>
              <a:rPr lang="en-US" dirty="0" smtClean="0"/>
              <a:t>Companies can then collectively decide to either create an SPV for funding the projects undertaken through professional management or build a cooperative/association and organize the CSR initiative.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pPr algn="just" fontAlgn="base"/>
            <a:r>
              <a:rPr lang="en-US" dirty="0" smtClean="0"/>
              <a:t>Creating an SPV for CSR initiative would require hiring of experts and trained professionals to execute the elected objectives. The Companies can get benefits like mentioned below</a:t>
            </a:r>
            <a:r>
              <a:rPr lang="en-US" dirty="0" smtClean="0"/>
              <a:t>:</a:t>
            </a:r>
          </a:p>
          <a:p>
            <a:pPr algn="just" fontAlgn="base"/>
            <a:endParaRPr lang="en-US" dirty="0" smtClean="0"/>
          </a:p>
          <a:p>
            <a:pPr lvl="0" algn="just" fontAlgn="base">
              <a:buFont typeface="Arial" pitchFamily="34" charset="0"/>
              <a:buChar char="•"/>
            </a:pPr>
            <a:r>
              <a:rPr lang="en-US" dirty="0" smtClean="0"/>
              <a:t>Focused approach can be adopted for CSR initiative;</a:t>
            </a:r>
          </a:p>
          <a:p>
            <a:pPr lvl="0" algn="just" fontAlgn="base">
              <a:buFont typeface="Arial" pitchFamily="34" charset="0"/>
              <a:buChar char="•"/>
            </a:pPr>
            <a:r>
              <a:rPr lang="en-US" dirty="0" smtClean="0"/>
              <a:t>Skilled manpower to undertake CSR initiative;</a:t>
            </a:r>
          </a:p>
          <a:p>
            <a:pPr lvl="0" algn="just" fontAlgn="base">
              <a:buFont typeface="Arial" pitchFamily="34" charset="0"/>
              <a:buChar char="•"/>
            </a:pPr>
            <a:r>
              <a:rPr lang="en-US" dirty="0" smtClean="0"/>
              <a:t>As Economies of scale set in, more funds will be available and therefore large scale projects could be undertaken;</a:t>
            </a:r>
          </a:p>
          <a:p>
            <a:pPr lvl="0" algn="just" fontAlgn="base">
              <a:buFont typeface="Arial" pitchFamily="34" charset="0"/>
              <a:buChar char="•"/>
            </a:pPr>
            <a:r>
              <a:rPr lang="en-US" dirty="0" smtClean="0"/>
              <a:t>Sustained efforts can be channelized as the SPV would be independent of the stakeholders;</a:t>
            </a:r>
          </a:p>
          <a:p>
            <a:pPr lvl="0" algn="just" fontAlgn="base">
              <a:buFont typeface="Arial" pitchFamily="34" charset="0"/>
              <a:buChar char="•"/>
            </a:pPr>
            <a:r>
              <a:rPr lang="en-US" dirty="0" smtClean="0"/>
              <a:t>Companies would be exonerated of the day to day functioning of the SPV;</a:t>
            </a:r>
          </a:p>
          <a:p>
            <a:pPr lvl="0" algn="just" fontAlgn="base">
              <a:buFont typeface="Arial" pitchFamily="34" charset="0"/>
              <a:buChar char="•"/>
            </a:pPr>
            <a:r>
              <a:rPr lang="en-US" dirty="0" smtClean="0"/>
              <a:t>Structured evaluation and monitoring techniques like periodic utilization audits and impact assessments can be conducted;</a:t>
            </a:r>
          </a:p>
          <a:p>
            <a:pPr lvl="0" algn="just" fontAlgn="base">
              <a:buFont typeface="Arial" pitchFamily="34" charset="0"/>
              <a:buChar char="•"/>
            </a:pPr>
            <a:r>
              <a:rPr lang="en-US" dirty="0" smtClean="0"/>
              <a:t>The credit for the good work done by the SPV will be shared by all the investing companies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pPr fontAlgn="base"/>
            <a:r>
              <a:rPr lang="en-US" dirty="0" smtClean="0"/>
              <a:t>This system will also have its share of limitations. Some of them are listed below</a:t>
            </a:r>
            <a:r>
              <a:rPr lang="en-US" dirty="0" smtClean="0"/>
              <a:t>:</a:t>
            </a:r>
          </a:p>
          <a:p>
            <a:pPr algn="just" fontAlgn="base"/>
            <a:endParaRPr lang="en-US" dirty="0" smtClean="0"/>
          </a:p>
          <a:p>
            <a:pPr lvl="0" algn="just" fontAlgn="base">
              <a:buFont typeface="Arial" pitchFamily="34" charset="0"/>
              <a:buChar char="•"/>
            </a:pPr>
            <a:r>
              <a:rPr lang="en-US" dirty="0" smtClean="0"/>
              <a:t>The CSR agenda may get hijacked by few of the bigger players of the group and marginal contributors will lose their liberties</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skilled manpower will come at cost and would eat into the budget of program </a:t>
            </a:r>
            <a:r>
              <a:rPr lang="en-US" dirty="0" smtClean="0"/>
              <a:t>expenses</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With time the management of the SPV will start asserting their own opinion on the programs to be undertaken for the CSR and this might dilute the original vision of the formation of the SPV</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contributing companies will find it hard to identify the specific activity undertaken by their contribution and may lead to a clash of interest. The Management of the SPV will however stake a claim on all the achievements of the SPV.</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algn="just" fontAlgn="base"/>
            <a:r>
              <a:rPr lang="en-US" dirty="0" smtClean="0"/>
              <a:t>The companies will have to weigh the benefits of going solo on CSR or form an SPV keeping in mind their unique situation and the options available to them. The other option could be the formation of Cooperative/Association for the purpose of CSR initiative. The association will have the following advantages</a:t>
            </a:r>
            <a:r>
              <a:rPr lang="en-US" dirty="0" smtClean="0"/>
              <a:t>:</a:t>
            </a:r>
          </a:p>
          <a:p>
            <a:pPr algn="just" fontAlgn="base"/>
            <a:endParaRPr lang="en-US" dirty="0" smtClean="0"/>
          </a:p>
          <a:p>
            <a:pPr lvl="0" algn="just" fontAlgn="base">
              <a:buFont typeface="Arial" pitchFamily="34" charset="0"/>
              <a:buChar char="•"/>
            </a:pPr>
            <a:r>
              <a:rPr lang="en-US" dirty="0" smtClean="0"/>
              <a:t>The companies will have a higher level of involvement in the CSR initiative;</a:t>
            </a:r>
          </a:p>
          <a:p>
            <a:pPr lvl="0" algn="just" fontAlgn="base">
              <a:buFont typeface="Arial" pitchFamily="34" charset="0"/>
              <a:buChar char="•"/>
            </a:pPr>
            <a:r>
              <a:rPr lang="en-US" dirty="0" smtClean="0"/>
              <a:t>The pooling of resources will not be limited to funds but will extend to manpower and know-how for the projects undertaken</a:t>
            </a:r>
          </a:p>
          <a:p>
            <a:pPr lvl="0" algn="just" fontAlgn="base">
              <a:buFont typeface="Arial" pitchFamily="34" charset="0"/>
              <a:buChar char="•"/>
            </a:pPr>
            <a:r>
              <a:rPr lang="en-US" dirty="0" smtClean="0"/>
              <a:t>Higher levels of dedication can be expected as people involved in the funding will be involved in the execution of the projects as well;</a:t>
            </a:r>
          </a:p>
          <a:p>
            <a:pPr lvl="0" algn="just" fontAlgn="base">
              <a:buFont typeface="Arial" pitchFamily="34" charset="0"/>
              <a:buChar char="•"/>
            </a:pPr>
            <a:r>
              <a:rPr lang="en-US" dirty="0" smtClean="0"/>
              <a:t>Economies of scale will enable taking up of larger projects and programs for execution;</a:t>
            </a:r>
          </a:p>
          <a:p>
            <a:pPr lvl="0" algn="just" fontAlgn="base">
              <a:buFont typeface="Arial" pitchFamily="34" charset="0"/>
              <a:buChar char="•"/>
            </a:pPr>
            <a:r>
              <a:rPr lang="en-US" dirty="0" smtClean="0"/>
              <a:t>Credits for activities could be shared based on the time, money and efforts made by the member;</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pPr fontAlgn="base"/>
            <a:r>
              <a:rPr lang="en-US" dirty="0" smtClean="0"/>
              <a:t>The associations have in the past displayed some grave limitation that causes them to fall apart. Some of the common limitations are</a:t>
            </a:r>
            <a:r>
              <a:rPr lang="en-US" dirty="0" smtClean="0"/>
              <a:t>:</a:t>
            </a:r>
          </a:p>
          <a:p>
            <a:pPr fontAlgn="base"/>
            <a:endParaRPr lang="en-US" dirty="0" smtClean="0"/>
          </a:p>
          <a:p>
            <a:pPr lvl="0" fontAlgn="base">
              <a:buFont typeface="Arial" pitchFamily="34" charset="0"/>
              <a:buChar char="•"/>
            </a:pPr>
            <a:r>
              <a:rPr lang="en-US" dirty="0" smtClean="0"/>
              <a:t>The Agenda is set and driven by set by the dominant group and others are left to follow;</a:t>
            </a:r>
          </a:p>
          <a:p>
            <a:pPr lvl="0" fontAlgn="base">
              <a:buFont typeface="Arial" pitchFamily="34" charset="0"/>
              <a:buChar char="•"/>
            </a:pPr>
            <a:r>
              <a:rPr lang="en-US" dirty="0" smtClean="0"/>
              <a:t>Since skilled </a:t>
            </a:r>
            <a:r>
              <a:rPr lang="en-US" dirty="0" err="1" smtClean="0"/>
              <a:t>labour</a:t>
            </a:r>
            <a:r>
              <a:rPr lang="en-US" dirty="0" smtClean="0"/>
              <a:t> and experts are not hired the management is undertaken through trial and error and decisions are taken based on thumb rules;</a:t>
            </a:r>
          </a:p>
          <a:p>
            <a:pPr lvl="0" fontAlgn="base">
              <a:buFont typeface="Arial" pitchFamily="34" charset="0"/>
              <a:buChar char="•"/>
            </a:pPr>
            <a:r>
              <a:rPr lang="en-US" dirty="0" smtClean="0"/>
              <a:t>Due to lack of specialization of the activities being undertaken cost overruns and default in deadlines is common;</a:t>
            </a:r>
          </a:p>
          <a:p>
            <a:pPr lvl="0" fontAlgn="base">
              <a:buFont typeface="Arial" pitchFamily="34" charset="0"/>
              <a:buChar char="•"/>
            </a:pPr>
            <a:r>
              <a:rPr lang="en-US" dirty="0" smtClean="0"/>
              <a:t>Most of these organizations become defunct because of ego clashes and politicization of the members;</a:t>
            </a:r>
          </a:p>
          <a:p>
            <a:pPr fontAlgn="base">
              <a:buFont typeface="Arial" pitchFamily="34" charset="0"/>
              <a:buChar char="•"/>
            </a:pPr>
            <a:r>
              <a:rPr lang="en-US" dirty="0" smtClean="0"/>
              <a:t>Despite all their short coming both the systems co-exist today and there are some great institutions that have been built on these principles.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fontAlgn="base"/>
            <a:r>
              <a:rPr lang="en-US" b="1" dirty="0" smtClean="0"/>
              <a:t>4. Philanthropic </a:t>
            </a:r>
            <a:r>
              <a:rPr lang="en-US" b="1" dirty="0" smtClean="0"/>
              <a:t>Approach</a:t>
            </a:r>
            <a:endParaRPr lang="en-US" dirty="0" smtClean="0"/>
          </a:p>
          <a:p>
            <a:pPr algn="just" fontAlgn="base">
              <a:buFont typeface="Arial" pitchFamily="34" charset="0"/>
              <a:buChar char="•"/>
            </a:pPr>
            <a:r>
              <a:rPr lang="en-US" dirty="0" smtClean="0"/>
              <a:t>The oldest and the most pervasive method of CSR are done by providing generous donations of money and materials to organizations working for a cause of Socio-economic-environmental causes and be termed as the Philanthropic Approach. The Income Tax Act, 1961 provides deduction of </a:t>
            </a:r>
            <a:r>
              <a:rPr lang="en-US" dirty="0" err="1" smtClean="0"/>
              <a:t>upto</a:t>
            </a:r>
            <a:r>
              <a:rPr lang="en-US" dirty="0" smtClean="0"/>
              <a:t> 100% U/s 80G to such donations. Under the current income tax act, all donations to the Prime Minister’s Relief Fund shall qualify as a valid CSR activity. One of the major advantages of this approach will be that the total amount contributed will be eligible for deduction from the total Income, for tax purposes in the year of contribution</a:t>
            </a:r>
            <a:r>
              <a:rPr lang="en-US" dirty="0" smtClean="0"/>
              <a:t>.</a:t>
            </a:r>
          </a:p>
          <a:p>
            <a:pPr algn="just" fontAlgn="base">
              <a:buFont typeface="Arial" pitchFamily="34" charset="0"/>
              <a:buChar char="•"/>
            </a:pPr>
            <a:endParaRPr lang="en-US" dirty="0" smtClean="0"/>
          </a:p>
          <a:p>
            <a:pPr algn="just" fontAlgn="base">
              <a:buFont typeface="Arial" pitchFamily="34" charset="0"/>
              <a:buChar char="•"/>
            </a:pPr>
            <a:r>
              <a:rPr lang="en-US" dirty="0" smtClean="0"/>
              <a:t>We have to wait for the crystallized tax rules to understand the impact of donating monies to exempt organizations U/s 80G of the income tax Act, for CSR purposes by Companies.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85797" cy="461665"/>
          </a:xfrm>
          <a:prstGeom prst="rect">
            <a:avLst/>
          </a:prstGeom>
          <a:noFill/>
        </p:spPr>
        <p:txBody>
          <a:bodyPr wrap="none" rtlCol="0">
            <a:spAutoFit/>
          </a:bodyPr>
          <a:lstStyle/>
          <a:p>
            <a:r>
              <a:rPr lang="en-US" sz="2400" b="1" dirty="0" smtClean="0">
                <a:latin typeface="Century Gothic" pitchFamily="34" charset="0"/>
              </a:rPr>
              <a:t>Approaches to Social </a:t>
            </a:r>
            <a:r>
              <a:rPr lang="en-US" sz="2400" b="1" dirty="0" smtClean="0">
                <a:latin typeface="Century Gothic" pitchFamily="34" charset="0"/>
              </a:rPr>
              <a:t>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970318"/>
          </a:xfrm>
          <a:prstGeom prst="rect">
            <a:avLst/>
          </a:prstGeom>
        </p:spPr>
        <p:txBody>
          <a:bodyPr wrap="square">
            <a:spAutoFit/>
          </a:bodyPr>
          <a:lstStyle/>
          <a:p>
            <a:pPr fontAlgn="base"/>
            <a:r>
              <a:rPr lang="en-US" dirty="0" smtClean="0"/>
              <a:t>The philanthropic approach has certain advantages. A brief discussion is appended below:</a:t>
            </a:r>
          </a:p>
          <a:p>
            <a:pPr lvl="0" algn="just" fontAlgn="base">
              <a:buFont typeface="Arial" pitchFamily="34" charset="0"/>
              <a:buChar char="•"/>
            </a:pPr>
            <a:r>
              <a:rPr lang="en-US" dirty="0" smtClean="0"/>
              <a:t>The enterprise will find this easy to implement, as the CSR committee has to just shop for programs from NGOs and government organizations for funding</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organization does not need to develop in-house skills for execution of chosen projects and the same will be done by subject matter experts</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organization can get a tax advantage from the CSR activity. However under other approaches the tax advantage is still disputable</a:t>
            </a:r>
            <a:r>
              <a:rPr lang="en-US" dirty="0" smtClean="0"/>
              <a:t>.</a:t>
            </a:r>
          </a:p>
          <a:p>
            <a:pPr lvl="0" algn="just" fontAlgn="base">
              <a:buFont typeface="Arial" pitchFamily="34" charset="0"/>
              <a:buChar char="•"/>
            </a:pPr>
            <a:endParaRPr lang="en-US" dirty="0" smtClean="0"/>
          </a:p>
          <a:p>
            <a:pPr lvl="0" algn="just" fontAlgn="base">
              <a:buFont typeface="Arial" pitchFamily="34" charset="0"/>
              <a:buChar char="•"/>
            </a:pPr>
            <a:r>
              <a:rPr lang="en-US" dirty="0" smtClean="0"/>
              <a:t>The organization can change the programs it supports easily as it does not have ownership over the programs and empanel new programs from the available from the market.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9816</TotalTime>
  <Words>1291</Words>
  <Application>Microsoft Office PowerPoint</Application>
  <PresentationFormat>On-screen Show (16:9)</PresentationFormat>
  <Paragraphs>103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831</cp:revision>
  <dcterms:created xsi:type="dcterms:W3CDTF">2016-07-22T06:37:47Z</dcterms:created>
  <dcterms:modified xsi:type="dcterms:W3CDTF">2020-11-23T10:18:01Z</dcterms:modified>
</cp:coreProperties>
</file>