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457" r:id="rId2"/>
    <p:sldId id="462" r:id="rId3"/>
    <p:sldId id="482" r:id="rId4"/>
    <p:sldId id="483" r:id="rId5"/>
    <p:sldId id="484" r:id="rId6"/>
    <p:sldId id="485" r:id="rId7"/>
    <p:sldId id="488" r:id="rId8"/>
    <p:sldId id="486" r:id="rId9"/>
    <p:sldId id="459" r:id="rId10"/>
  </p:sldIdLst>
  <p:sldSz cx="9144000" cy="5143500" type="screen16x9"/>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60" userDrawn="1">
          <p15:clr>
            <a:srgbClr val="A4A3A4"/>
          </p15:clr>
        </p15:guide>
        <p15:guide id="2" pos="336" userDrawn="1">
          <p15:clr>
            <a:srgbClr val="A4A3A4"/>
          </p15:clr>
        </p15:guide>
        <p15:guide id="3" orient="horz" pos="756" userDrawn="1">
          <p15:clr>
            <a:srgbClr val="A4A3A4"/>
          </p15:clr>
        </p15:guide>
        <p15:guide id="4" pos="5376"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h bhagavathula" initials="h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3F703F"/>
    <a:srgbClr val="F6C627"/>
    <a:srgbClr val="2C2C2C"/>
    <a:srgbClr val="17375E"/>
    <a:srgbClr val="718587"/>
    <a:srgbClr val="002E41"/>
    <a:srgbClr val="C00000"/>
    <a:srgbClr val="ED1B24"/>
    <a:srgbClr val="75BE3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044" autoAdjust="0"/>
    <p:restoredTop sz="94671" autoAdjust="0"/>
  </p:normalViewPr>
  <p:slideViewPr>
    <p:cSldViewPr>
      <p:cViewPr varScale="1">
        <p:scale>
          <a:sx n="92" d="100"/>
          <a:sy n="92" d="100"/>
        </p:scale>
        <p:origin x="-1020" y="-102"/>
      </p:cViewPr>
      <p:guideLst>
        <p:guide orient="horz" pos="3060"/>
        <p:guide orient="horz" pos="756"/>
        <p:guide pos="336"/>
        <p:guide pos="5376"/>
      </p:guideLst>
    </p:cSldViewPr>
  </p:slideViewPr>
  <p:notesTextViewPr>
    <p:cViewPr>
      <p:scale>
        <a:sx n="100" d="100"/>
        <a:sy n="100" d="100"/>
      </p:scale>
      <p:origin x="0" y="0"/>
    </p:cViewPr>
  </p:notesTextViewPr>
  <p:sorterViewPr>
    <p:cViewPr>
      <p:scale>
        <a:sx n="100" d="100"/>
        <a:sy n="100" d="100"/>
      </p:scale>
      <p:origin x="0" y="-5262"/>
    </p:cViewPr>
  </p:sorterViewPr>
  <p:notesViewPr>
    <p:cSldViewPr>
      <p:cViewPr varScale="1">
        <p:scale>
          <a:sx n="53" d="100"/>
          <a:sy n="53" d="100"/>
        </p:scale>
        <p:origin x="-285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D72081-C824-4086-8F2F-2E1515CCAD09}" type="datetimeFigureOut">
              <a:rPr lang="en-US" smtClean="0"/>
              <a:pPr/>
              <a:t>11/23/2020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24658-0728-4F51-80F4-3C91ECA2A4FC}" type="slidenum">
              <a:rPr lang="en-US" smtClean="0"/>
              <a:pPr/>
              <a:t>‹#›</a:t>
            </a:fld>
            <a:endParaRPr lang="en-US" dirty="0"/>
          </a:p>
        </p:txBody>
      </p:sp>
    </p:spTree>
    <p:extLst>
      <p:ext uri="{BB962C8B-B14F-4D97-AF65-F5344CB8AC3E}">
        <p14:creationId xmlns="" xmlns:p14="http://schemas.microsoft.com/office/powerpoint/2010/main" val="217105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0174-27A0-4699-9B7D-1DF316D5B691}" type="datetimeFigureOut">
              <a:rPr lang="en-IN" smtClean="0"/>
              <a:pPr/>
              <a:t>23-11-2020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94E0-43BA-4050-978A-B5F4E62A110E}" type="slidenum">
              <a:rPr lang="en-IN" smtClean="0"/>
              <a:pPr/>
              <a:t>‹#›</a:t>
            </a:fld>
            <a:endParaRPr lang="en-IN" dirty="0"/>
          </a:p>
        </p:txBody>
      </p:sp>
    </p:spTree>
    <p:extLst>
      <p:ext uri="{BB962C8B-B14F-4D97-AF65-F5344CB8AC3E}">
        <p14:creationId xmlns="" xmlns:p14="http://schemas.microsoft.com/office/powerpoint/2010/main" val="25325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94E0-43BA-4050-978A-B5F4E62A110E}" type="slidenum">
              <a:rPr lang="en-IN" smtClean="0"/>
              <a:pPr/>
              <a:t>1</a:t>
            </a:fld>
            <a:endParaRPr lang="en-IN" dirty="0"/>
          </a:p>
        </p:txBody>
      </p:sp>
    </p:spTree>
    <p:extLst>
      <p:ext uri="{BB962C8B-B14F-4D97-AF65-F5344CB8AC3E}">
        <p14:creationId xmlns="" xmlns:p14="http://schemas.microsoft.com/office/powerpoint/2010/main" val="299482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DBD7087-FF66-4DC3-89BC-F97889426A8E}"/>
              </a:ext>
            </a:extLst>
          </p:cNvPr>
          <p:cNvPicPr>
            <a:picLocks noChangeAspect="1"/>
          </p:cNvPicPr>
          <p:nvPr userDrawn="1"/>
        </p:nvPicPr>
        <p:blipFill>
          <a:blip r:embed="rId2">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7390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7BF3E84-3913-4A20-A176-F8112E9A7DB2}"/>
              </a:ext>
            </a:extLst>
          </p:cNvPr>
          <p:cNvPicPr>
            <a:picLocks noChangeAspect="1"/>
          </p:cNvPicPr>
          <p:nvPr userDrawn="1"/>
        </p:nvPicPr>
        <p:blipFill>
          <a:blip r:embed="rId6">
            <a:extLst>
              <a:ext uri="{28A0092B-C50C-407E-A947-70E740481C1C}">
                <a14:useLocalDpi xmlns="" xmlns:a14="http://schemas.microsoft.com/office/drawing/2010/main" val="0"/>
              </a:ext>
            </a:extLst>
          </a:blip>
          <a:src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yourarticlelibrary.com/wp-content/uploads/2014/06/clip_image0043.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F304589-BD54-45D9-A84C-DE8A3A67047B}"/>
              </a:ext>
            </a:extLst>
          </p:cNvPr>
          <p:cNvSpPr txBox="1"/>
          <p:nvPr/>
        </p:nvSpPr>
        <p:spPr>
          <a:xfrm>
            <a:off x="357159" y="1571619"/>
            <a:ext cx="6286544" cy="2554545"/>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towards various Stakeholders-part 1</a:t>
            </a:r>
            <a:endParaRPr lang="en-IN" sz="4000" b="1" dirty="0">
              <a:effectLst>
                <a:outerShdw blurRad="38100" dist="38100" dir="2700000" algn="tl">
                  <a:srgbClr val="000000">
                    <a:alpha val="43137"/>
                  </a:srgbClr>
                </a:outerShdw>
              </a:effectLst>
              <a:latin typeface="Century Gothic" panose="020B0502020202020204" pitchFamily="34" charset="0"/>
            </a:endParaRPr>
          </a:p>
        </p:txBody>
      </p:sp>
      <p:sp>
        <p:nvSpPr>
          <p:cNvPr id="11266" name="AutoShape 2" descr="Types of Communication | Various forms of communication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5026220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2903359" cy="430887"/>
          </a:xfrm>
          <a:prstGeom prst="rect">
            <a:avLst/>
          </a:prstGeom>
          <a:noFill/>
        </p:spPr>
        <p:txBody>
          <a:bodyPr wrap="none" rtlCol="0">
            <a:spAutoFit/>
          </a:bodyPr>
          <a:lstStyle/>
          <a:p>
            <a:r>
              <a:rPr lang="en-US" sz="2200" dirty="0" smtClean="0">
                <a:solidFill>
                  <a:schemeClr val="bg1"/>
                </a:solidFill>
                <a:latin typeface="Century Gothic" pitchFamily="34" charset="0"/>
              </a:rPr>
              <a:t>Learning Objectives</a:t>
            </a:r>
            <a:endParaRPr lang="en-US" sz="2200" dirty="0">
              <a:solidFill>
                <a:schemeClr val="bg1"/>
              </a:solidFill>
              <a:latin typeface="Century Gothic" pitchFamily="34" charset="0"/>
            </a:endParaRPr>
          </a:p>
        </p:txBody>
      </p:sp>
      <p:sp>
        <p:nvSpPr>
          <p:cNvPr id="4" name="Rectangle 3"/>
          <p:cNvSpPr/>
          <p:nvPr/>
        </p:nvSpPr>
        <p:spPr>
          <a:xfrm>
            <a:off x="142844" y="857238"/>
            <a:ext cx="8786874" cy="2031325"/>
          </a:xfrm>
          <a:prstGeom prst="rect">
            <a:avLst/>
          </a:prstGeom>
        </p:spPr>
        <p:txBody>
          <a:bodyPr wrap="square">
            <a:spAutoFit/>
          </a:bodyPr>
          <a:lstStyle/>
          <a:p>
            <a:r>
              <a:rPr lang="en-US" i="1" dirty="0" smtClean="0"/>
              <a:t> </a:t>
            </a:r>
            <a:r>
              <a:rPr lang="en-US" b="1" dirty="0" smtClean="0">
                <a:latin typeface="Century Gothic" pitchFamily="34" charset="0"/>
              </a:rPr>
              <a:t>By the end of this session, you will be able to:</a:t>
            </a:r>
          </a:p>
          <a:p>
            <a:endParaRPr lang="en-US" b="1" dirty="0" smtClean="0">
              <a:latin typeface="Century Gothic" pitchFamily="34" charset="0"/>
            </a:endParaRPr>
          </a:p>
          <a:p>
            <a:pPr>
              <a:lnSpc>
                <a:spcPct val="200000"/>
              </a:lnSpc>
              <a:buFont typeface="Wingdings" pitchFamily="2" charset="2"/>
              <a:buChar char="Ø"/>
            </a:pPr>
            <a:r>
              <a:rPr lang="en-US" b="1" dirty="0" smtClean="0">
                <a:latin typeface="Century Gothic" pitchFamily="34" charset="0"/>
              </a:rPr>
              <a:t> Understand the </a:t>
            </a:r>
            <a:r>
              <a:rPr lang="en-US"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towards various Stakeholders .</a:t>
            </a:r>
            <a:endParaRPr lang="en-US" dirty="0" smtClean="0"/>
          </a:p>
          <a:p>
            <a:pPr algn="just">
              <a:buFont typeface="Arial" pitchFamily="34" charset="0"/>
              <a:buChar char="•"/>
            </a:pPr>
            <a:endParaRPr lang="en-US" dirty="0"/>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1200329"/>
          </a:xfrm>
          <a:prstGeom prst="rect">
            <a:avLst/>
          </a:prstGeom>
        </p:spPr>
        <p:txBody>
          <a:bodyPr wrap="square">
            <a:spAutoFit/>
          </a:bodyPr>
          <a:lstStyle/>
          <a:p>
            <a:pPr algn="just">
              <a:buFont typeface="Arial" pitchFamily="34" charset="0"/>
              <a:buChar char="•"/>
            </a:pPr>
            <a:r>
              <a:rPr lang="en-US" dirty="0" smtClean="0"/>
              <a:t>The facets and dimensions of corporate social responsibility include the obligations a business has to its interest groups also called ‘stakeholders.’ The stakeholders in a business include shareholders / owners, consumers, employees, government, society, etc.</a:t>
            </a:r>
          </a:p>
          <a:p>
            <a:pPr algn="just"/>
            <a:endParaRPr lang="en-US" dirty="0"/>
          </a:p>
        </p:txBody>
      </p:sp>
      <p:pic>
        <p:nvPicPr>
          <p:cNvPr id="7" name="Picture 6" descr="Dimensions of Corporate Social Responsibility">
            <a:hlinkClick r:id="rId2"/>
          </p:cNvPr>
          <p:cNvPicPr/>
          <p:nvPr/>
        </p:nvPicPr>
        <p:blipFill>
          <a:blip r:embed="rId3"/>
          <a:srcRect/>
          <a:stretch>
            <a:fillRect/>
          </a:stretch>
        </p:blipFill>
        <p:spPr bwMode="auto">
          <a:xfrm>
            <a:off x="1142976" y="1714494"/>
            <a:ext cx="6429419" cy="2643206"/>
          </a:xfrm>
          <a:prstGeom prst="rect">
            <a:avLst/>
          </a:prstGeom>
          <a:noFill/>
          <a:ln w="9525">
            <a:noFill/>
            <a:miter lim="800000"/>
            <a:headEnd/>
            <a:tailEnd/>
          </a:ln>
        </p:spPr>
      </p:pic>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3139321"/>
          </a:xfrm>
          <a:prstGeom prst="rect">
            <a:avLst/>
          </a:prstGeom>
        </p:spPr>
        <p:txBody>
          <a:bodyPr wrap="square">
            <a:spAutoFit/>
          </a:bodyPr>
          <a:lstStyle/>
          <a:p>
            <a:pPr marL="342900" indent="-342900">
              <a:buAutoNum type="arabicPeriod"/>
            </a:pPr>
            <a:r>
              <a:rPr lang="en-US" b="1" dirty="0" smtClean="0"/>
              <a:t>Shareholders: </a:t>
            </a:r>
          </a:p>
          <a:p>
            <a:pPr marL="342900" indent="-342900" algn="just">
              <a:buFont typeface="Arial" pitchFamily="34" charset="0"/>
              <a:buChar char="•"/>
            </a:pPr>
            <a:r>
              <a:rPr lang="en-US" dirty="0" smtClean="0"/>
              <a:t>It is the primary responsibility of every business to see that the owners or shareholders get a fair rate of dividend or fair return on capital invested.</a:t>
            </a:r>
          </a:p>
          <a:p>
            <a:pPr marL="342900" indent="-342900" algn="just">
              <a:buFont typeface="Arial" pitchFamily="34" charset="0"/>
              <a:buChar char="•"/>
            </a:pPr>
            <a:endParaRPr lang="en-US" dirty="0" smtClean="0"/>
          </a:p>
          <a:p>
            <a:pPr marL="342900" indent="-342900" algn="just">
              <a:buFont typeface="Arial" pitchFamily="34" charset="0"/>
              <a:buChar char="•"/>
            </a:pPr>
            <a:r>
              <a:rPr lang="en-US" dirty="0" smtClean="0"/>
              <a:t> This is a legitimate expectation of owners from business. Naturally the expectations have to be reasonable and consistent with the risks associated with the investment.</a:t>
            </a:r>
          </a:p>
          <a:p>
            <a:pPr marL="342900" indent="-342900" algn="just">
              <a:buFont typeface="Arial" pitchFamily="34" charset="0"/>
              <a:buChar char="•"/>
            </a:pPr>
            <a:endParaRPr lang="en-US" dirty="0" smtClean="0"/>
          </a:p>
          <a:p>
            <a:pPr marL="342900" indent="-342900" algn="just">
              <a:buFont typeface="Arial" pitchFamily="34" charset="0"/>
              <a:buChar char="•"/>
            </a:pPr>
            <a:r>
              <a:rPr lang="en-US" dirty="0" smtClean="0"/>
              <a:t>Owners also expect economic and political security of the capital invested. If such security is not ensured, the inevitable consequence is withdrawal of capital and search for alternative channels other than business.</a:t>
            </a:r>
          </a:p>
          <a:p>
            <a:pPr algn="just"/>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4247317"/>
          </a:xfrm>
          <a:prstGeom prst="rect">
            <a:avLst/>
          </a:prstGeom>
        </p:spPr>
        <p:txBody>
          <a:bodyPr wrap="square">
            <a:spAutoFit/>
          </a:bodyPr>
          <a:lstStyle/>
          <a:p>
            <a:pPr fontAlgn="base"/>
            <a:r>
              <a:rPr lang="en-US" b="1" dirty="0" smtClean="0"/>
              <a:t> 2. Employees:</a:t>
            </a:r>
          </a:p>
          <a:p>
            <a:pPr algn="just" fontAlgn="base">
              <a:buFont typeface="Arial" pitchFamily="34" charset="0"/>
              <a:buChar char="•"/>
            </a:pPr>
            <a:r>
              <a:rPr lang="en-US" b="1" dirty="0" smtClean="0"/>
              <a:t> </a:t>
            </a:r>
            <a:r>
              <a:rPr lang="en-US" dirty="0" smtClean="0"/>
              <a:t>As regards responsibility towards employees, the major issues governing the employer-employee relationship pertain to wages and salaries, superior- subordinate relations and employee welfare.</a:t>
            </a:r>
          </a:p>
          <a:p>
            <a:pPr algn="just" fontAlgn="base"/>
            <a:endParaRPr lang="en-US" dirty="0" smtClean="0"/>
          </a:p>
          <a:p>
            <a:pPr algn="just" fontAlgn="base">
              <a:buFont typeface="Arial" pitchFamily="34" charset="0"/>
              <a:buChar char="•"/>
            </a:pPr>
            <a:r>
              <a:rPr lang="en-US" dirty="0" smtClean="0"/>
              <a:t> It is the responsibility of management to provide for fair wages to workers based on the principal of adequacy, equity and human dignity.</a:t>
            </a:r>
          </a:p>
          <a:p>
            <a:pPr algn="just" fontAlgn="base">
              <a:buFont typeface="Arial" pitchFamily="34" charset="0"/>
              <a:buChar char="•"/>
            </a:pPr>
            <a:endParaRPr lang="en-US" dirty="0" smtClean="0"/>
          </a:p>
          <a:p>
            <a:pPr algn="just" fontAlgn="base">
              <a:buFont typeface="Arial" pitchFamily="34" charset="0"/>
              <a:buChar char="•"/>
            </a:pPr>
            <a:r>
              <a:rPr lang="en-US" dirty="0" smtClean="0"/>
              <a:t>Maintaining a harmonious relationship between superiors and subordinates and providing for welfare amenities for employees are also the responsibilities of management. </a:t>
            </a:r>
          </a:p>
          <a:p>
            <a:pPr algn="just" fontAlgn="base">
              <a:buFont typeface="Arial" pitchFamily="34" charset="0"/>
              <a:buChar char="•"/>
            </a:pPr>
            <a:endParaRPr lang="en-US" dirty="0" smtClean="0"/>
          </a:p>
          <a:p>
            <a:pPr algn="just" fontAlgn="base">
              <a:buFont typeface="Arial" pitchFamily="34" charset="0"/>
              <a:buChar char="•"/>
            </a:pPr>
            <a:r>
              <a:rPr lang="en-US" dirty="0" smtClean="0"/>
              <a:t>There are specific laws in India governing factory employment tinder which provision of satisfactory working conditions for safety, health and hygiene, medical facilities, canteen, leave and retirement benefits are obligations on the part of employer.</a:t>
            </a:r>
          </a:p>
          <a:p>
            <a:pPr algn="just"/>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2862322"/>
          </a:xfrm>
          <a:prstGeom prst="rect">
            <a:avLst/>
          </a:prstGeom>
        </p:spPr>
        <p:txBody>
          <a:bodyPr wrap="square">
            <a:spAutoFit/>
          </a:bodyPr>
          <a:lstStyle/>
          <a:p>
            <a:pPr algn="just" fontAlgn="base">
              <a:buFont typeface="Arial" pitchFamily="34" charset="0"/>
              <a:buChar char="•"/>
            </a:pPr>
            <a:r>
              <a:rPr lang="en-US" b="1" dirty="0" smtClean="0"/>
              <a:t> </a:t>
            </a:r>
            <a:r>
              <a:rPr lang="en-US" dirty="0" smtClean="0"/>
              <a:t>There are other laws as well providing for the security of workers against the contingencies of sickness, maternity, employment injury and death, provident fund and pension for employees.</a:t>
            </a:r>
          </a:p>
          <a:p>
            <a:pPr algn="just" fontAlgn="base">
              <a:buFont typeface="Arial" pitchFamily="34" charset="0"/>
              <a:buChar char="•"/>
            </a:pPr>
            <a:endParaRPr lang="en-US" dirty="0" smtClean="0"/>
          </a:p>
          <a:p>
            <a:pPr algn="just" fontAlgn="base">
              <a:buFont typeface="Arial" pitchFamily="34" charset="0"/>
              <a:buChar char="•"/>
            </a:pPr>
            <a:r>
              <a:rPr lang="en-US" dirty="0" smtClean="0"/>
              <a:t>However, employee welfare cannot be viewed within the narrow limits of legal requirement. Employee welfare is best secured if the management accepts the obligation to secure and maintain a contented work force, and the employees have the opportunity of developing their potential abilities through training and education.</a:t>
            </a:r>
          </a:p>
          <a:p>
            <a:pPr algn="just" fontAlgn="base">
              <a:buFont typeface="Arial" pitchFamily="34" charset="0"/>
              <a:buChar char="•"/>
            </a:pPr>
            <a:endParaRPr lang="en-US" dirty="0" smtClean="0"/>
          </a:p>
          <a:p>
            <a:pPr algn="just"/>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3970318"/>
          </a:xfrm>
          <a:prstGeom prst="rect">
            <a:avLst/>
          </a:prstGeom>
        </p:spPr>
        <p:txBody>
          <a:bodyPr wrap="square">
            <a:spAutoFit/>
          </a:bodyPr>
          <a:lstStyle/>
          <a:p>
            <a:pPr algn="just" fontAlgn="base"/>
            <a:r>
              <a:rPr lang="en-IN" b="1" dirty="0" smtClean="0"/>
              <a:t>3. Consumers</a:t>
            </a:r>
            <a:endParaRPr lang="en-US" b="1" dirty="0" smtClean="0"/>
          </a:p>
          <a:p>
            <a:pPr algn="just" fontAlgn="base">
              <a:buFont typeface="Arial" pitchFamily="34" charset="0"/>
              <a:buChar char="•"/>
            </a:pPr>
            <a:r>
              <a:rPr lang="en-US" dirty="0" smtClean="0"/>
              <a:t>Consumer interests are generally expected to be taken care of in a competitive market through forces of demand and supply. However, perfect competition does not actually prevail in all product markets. Consumers are also victims of unfair trade practices and unethical conduct of business. Consumer protection has, thus, been sought through legislation, and non-government organizations (NGOs) have enlarged their activities for upholding consumer interests.</a:t>
            </a:r>
          </a:p>
          <a:p>
            <a:pPr algn="just" fontAlgn="base">
              <a:buFont typeface="Arial" pitchFamily="34" charset="0"/>
              <a:buChar char="•"/>
            </a:pPr>
            <a:endParaRPr lang="en-IN" dirty="0" smtClean="0"/>
          </a:p>
          <a:p>
            <a:pPr algn="just" fontAlgn="base">
              <a:buFont typeface="Arial" pitchFamily="34" charset="0"/>
              <a:buChar char="•"/>
            </a:pPr>
            <a:r>
              <a:rPr lang="en-US" dirty="0" smtClean="0"/>
              <a:t>These compulsions are avoidable if management assumes the responsibility of satisfying consumer needs and desists from hoarding, profiteering, creating artificial scarcity, as also false, misleading and exaggerated advertisements. Besides, it would be in the long-run interest of business if goods of appropriate standard and quality are available to consumers in adequate quantities and at reasonable prices.</a:t>
            </a:r>
          </a:p>
          <a:p>
            <a:pPr algn="just" fontAlgn="base">
              <a:buFont typeface="Arial" pitchFamily="34" charset="0"/>
              <a:buChar char="•"/>
            </a:pPr>
            <a:endParaRPr lang="en-US" dirty="0" smtClean="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3F833B1-F005-49E0-8460-C524AB7DED41}"/>
              </a:ext>
            </a:extLst>
          </p:cNvPr>
          <p:cNvSpPr txBox="1"/>
          <p:nvPr/>
        </p:nvSpPr>
        <p:spPr>
          <a:xfrm>
            <a:off x="1538819" y="107595"/>
            <a:ext cx="7016664"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latin typeface="Century Gothic" panose="020B0502020202020204" pitchFamily="34" charset="0"/>
              </a:rPr>
              <a:t>Dimensions of Corporate Social Responsibility </a:t>
            </a:r>
            <a:endParaRPr lang="en-US" sz="2200" dirty="0">
              <a:solidFill>
                <a:schemeClr val="bg1"/>
              </a:solidFill>
              <a:latin typeface="Century Gothic" panose="020B0502020202020204" pitchFamily="34" charset="0"/>
              <a:cs typeface="Arial" pitchFamily="34" charset="0"/>
            </a:endParaRPr>
          </a:p>
        </p:txBody>
      </p:sp>
      <p:sp>
        <p:nvSpPr>
          <p:cNvPr id="6" name="Rectangle 5"/>
          <p:cNvSpPr/>
          <p:nvPr/>
        </p:nvSpPr>
        <p:spPr>
          <a:xfrm>
            <a:off x="928662" y="3429006"/>
            <a:ext cx="3643338" cy="369332"/>
          </a:xfrm>
          <a:prstGeom prst="rect">
            <a:avLst/>
          </a:prstGeom>
        </p:spPr>
        <p:txBody>
          <a:bodyPr wrap="square">
            <a:spAutoFit/>
          </a:bodyPr>
          <a:lstStyle/>
          <a:p>
            <a:pPr algn="just"/>
            <a:r>
              <a:rPr lang="en-US" dirty="0" smtClean="0"/>
              <a:t> </a:t>
            </a:r>
            <a:endParaRPr lang="en-US" dirty="0"/>
          </a:p>
        </p:txBody>
      </p:sp>
      <p:sp>
        <p:nvSpPr>
          <p:cNvPr id="8" name="Rectangle 7"/>
          <p:cNvSpPr/>
          <p:nvPr/>
        </p:nvSpPr>
        <p:spPr>
          <a:xfrm>
            <a:off x="285720" y="642924"/>
            <a:ext cx="8643998" cy="2308324"/>
          </a:xfrm>
          <a:prstGeom prst="rect">
            <a:avLst/>
          </a:prstGeom>
        </p:spPr>
        <p:txBody>
          <a:bodyPr wrap="square">
            <a:spAutoFit/>
          </a:bodyPr>
          <a:lstStyle/>
          <a:p>
            <a:pPr algn="just" fontAlgn="base"/>
            <a:endParaRPr lang="en-US" b="1" dirty="0" smtClean="0"/>
          </a:p>
          <a:p>
            <a:pPr algn="just" fontAlgn="base"/>
            <a:r>
              <a:rPr lang="en-US" b="1" dirty="0" smtClean="0"/>
              <a:t>Government</a:t>
            </a:r>
            <a:endParaRPr lang="en-US" dirty="0" smtClean="0"/>
          </a:p>
          <a:p>
            <a:pPr marL="400050" indent="-400050" algn="just" fontAlgn="base">
              <a:buAutoNum type="romanLcParenBoth"/>
            </a:pPr>
            <a:r>
              <a:rPr lang="en-US" dirty="0" smtClean="0"/>
              <a:t>the business will conduct its affairs as a law-abiding unit, and pay all taxes and other dues honestly,</a:t>
            </a:r>
          </a:p>
          <a:p>
            <a:pPr marL="400050" indent="-400050" algn="just" fontAlgn="base">
              <a:buAutoNum type="romanLcParenBoth"/>
            </a:pPr>
            <a:endParaRPr lang="en-US" dirty="0" smtClean="0"/>
          </a:p>
          <a:p>
            <a:pPr algn="just" fontAlgn="base"/>
            <a:r>
              <a:rPr lang="en-US" dirty="0" smtClean="0"/>
              <a:t>(ii) management will desist from corrupting public servants or the democratic process for selfish ends, and no attempt will be made to secure political support by money or patronage.</a:t>
            </a:r>
            <a:endParaRPr lang="en-US" dirty="0"/>
          </a:p>
        </p:txBody>
      </p:sp>
    </p:spTree>
    <p:extLst>
      <p:ext uri="{BB962C8B-B14F-4D97-AF65-F5344CB8AC3E}">
        <p14:creationId xmlns="" xmlns:p14="http://schemas.microsoft.com/office/powerpoint/2010/main" val="2766215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DC38FC2-38AE-4A98-82A1-B418EF9FE74F}"/>
              </a:ext>
            </a:extLst>
          </p:cNvPr>
          <p:cNvSpPr txBox="1"/>
          <p:nvPr/>
        </p:nvSpPr>
        <p:spPr>
          <a:xfrm>
            <a:off x="285720" y="2343150"/>
            <a:ext cx="8248680" cy="1815882"/>
          </a:xfrm>
          <a:prstGeom prst="rect">
            <a:avLst/>
          </a:prstGeom>
          <a:noFill/>
        </p:spPr>
        <p:txBody>
          <a:bodyPr wrap="square" rtlCol="0">
            <a:spAutoFit/>
          </a:bodyPr>
          <a:lstStyle/>
          <a:p>
            <a:r>
              <a:rPr lang="en-US" b="1" i="1" dirty="0">
                <a:latin typeface="Century Gothic" panose="020B0502020202020204" pitchFamily="34" charset="0"/>
                <a:cs typeface="Arial" panose="020B0604020202020204" pitchFamily="34" charset="0"/>
              </a:rPr>
              <a:t>In this session, we have discussed </a:t>
            </a:r>
            <a:r>
              <a:rPr lang="en-US" b="1" i="1" dirty="0" smtClean="0">
                <a:latin typeface="Century Gothic" panose="020B0502020202020204" pitchFamily="34" charset="0"/>
                <a:cs typeface="Arial" panose="020B0604020202020204" pitchFamily="34" charset="0"/>
              </a:rPr>
              <a:t>about</a:t>
            </a: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endParaRPr lang="en-IN" sz="1000" b="1" dirty="0" smtClean="0">
              <a:latin typeface="Century Gothic" panose="020B0502020202020204" pitchFamily="34" charset="0"/>
              <a:cs typeface="Arial" panose="020B0604020202020204" pitchFamily="34" charset="0"/>
            </a:endParaRPr>
          </a:p>
          <a:p>
            <a:pPr>
              <a:lnSpc>
                <a:spcPct val="200000"/>
              </a:lnSpc>
              <a:buFont typeface="Wingdings" pitchFamily="2" charset="2"/>
              <a:buChar char="Ø"/>
            </a:pPr>
            <a:r>
              <a:rPr lang="en-IN" sz="1600" b="1" dirty="0" smtClean="0">
                <a:solidFill>
                  <a:srgbClr val="FF0000"/>
                </a:solidFill>
                <a:latin typeface="Century Gothic" panose="020B0502020202020204" pitchFamily="34" charset="0"/>
                <a:cs typeface="Arial" panose="020B0604020202020204" pitchFamily="34" charset="0"/>
              </a:rPr>
              <a:t> the</a:t>
            </a:r>
            <a:r>
              <a:rPr lang="en-US" sz="1600" b="1" dirty="0" smtClean="0">
                <a:solidFill>
                  <a:srgbClr val="FF0000"/>
                </a:solidFill>
                <a:latin typeface="Century Gothic" pitchFamily="34" charset="0"/>
              </a:rPr>
              <a:t> </a:t>
            </a:r>
            <a:r>
              <a:rPr lang="en-US" sz="1600" b="1" dirty="0" smtClean="0">
                <a:solidFill>
                  <a:srgbClr val="FF0000"/>
                </a:solidFill>
                <a:effectLst>
                  <a:outerShdw blurRad="38100" dist="38100" dir="2700000" algn="tl">
                    <a:srgbClr val="000000">
                      <a:alpha val="43137"/>
                    </a:srgbClr>
                  </a:outerShdw>
                </a:effectLst>
                <a:latin typeface="Century Gothic" panose="020B0502020202020204" pitchFamily="34" charset="0"/>
              </a:rPr>
              <a:t>Dimensions of Corporate Social Responsibility towards various Stakeholders</a:t>
            </a:r>
            <a:r>
              <a:rPr lang="en-US" sz="1600" b="1" dirty="0" smtClean="0">
                <a:effectLst>
                  <a:outerShdw blurRad="38100" dist="38100" dir="2700000" algn="tl">
                    <a:srgbClr val="000000">
                      <a:alpha val="43137"/>
                    </a:srgbClr>
                  </a:outerShdw>
                </a:effectLst>
                <a:latin typeface="Century Gothic" panose="020B0502020202020204" pitchFamily="34" charset="0"/>
              </a:rPr>
              <a:t> </a:t>
            </a:r>
            <a:r>
              <a:rPr lang="en-US" sz="1600" b="1" dirty="0" smtClean="0">
                <a:solidFill>
                  <a:srgbClr val="FF0000"/>
                </a:solidFill>
                <a:latin typeface="Century Gothic" pitchFamily="34" charset="0"/>
              </a:rPr>
              <a:t>.</a:t>
            </a:r>
          </a:p>
        </p:txBody>
      </p:sp>
      <p:sp>
        <p:nvSpPr>
          <p:cNvPr id="2" name="TextBox 1">
            <a:extLst>
              <a:ext uri="{FF2B5EF4-FFF2-40B4-BE49-F238E27FC236}">
                <a16:creationId xmlns="" xmlns:a16="http://schemas.microsoft.com/office/drawing/2014/main" id="{641924B5-259F-43B0-99F0-F57CD85A3A50}"/>
              </a:ext>
            </a:extLst>
          </p:cNvPr>
          <p:cNvSpPr txBox="1"/>
          <p:nvPr/>
        </p:nvSpPr>
        <p:spPr>
          <a:xfrm>
            <a:off x="1538819" y="107595"/>
            <a:ext cx="1983235" cy="430887"/>
          </a:xfrm>
          <a:prstGeom prst="rect">
            <a:avLst/>
          </a:prstGeom>
          <a:noFill/>
        </p:spPr>
        <p:txBody>
          <a:bodyPr wrap="none" rtlCol="0">
            <a:spAutoFit/>
          </a:bodyPr>
          <a:lstStyle/>
          <a:p>
            <a:r>
              <a:rPr lang="en-US" sz="2200" dirty="0" smtClean="0">
                <a:solidFill>
                  <a:schemeClr val="bg1"/>
                </a:solidFill>
                <a:effectLst/>
                <a:latin typeface="Century Gothic" panose="020B0502020202020204" pitchFamily="34" charset="0"/>
                <a:cs typeface="Arial" pitchFamily="34" charset="0"/>
              </a:rPr>
              <a:t>Topic Review</a:t>
            </a:r>
            <a:endParaRPr lang="en-US" sz="2200" dirty="0">
              <a:solidFill>
                <a:schemeClr val="bg1"/>
              </a:solidFill>
              <a:effectLst/>
              <a:latin typeface="Century Gothic" panose="020B0502020202020204" pitchFamily="34" charset="0"/>
              <a:cs typeface="Arial" pitchFamily="34" charset="0"/>
            </a:endParaRPr>
          </a:p>
        </p:txBody>
      </p:sp>
    </p:spTree>
    <p:extLst>
      <p:ext uri="{BB962C8B-B14F-4D97-AF65-F5344CB8AC3E}">
        <p14:creationId xmlns="" xmlns:p14="http://schemas.microsoft.com/office/powerpoint/2010/main" val="1209069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74339&quot;&gt;&lt;/object&gt;&lt;object type=&quot;2&quot; unique_id=&quot;74340&quot;&gt;&lt;object type=&quot;3&quot; unique_id=&quot;74341&quot;&gt;&lt;property id=&quot;20148&quot; value=&quot;5&quot;/&gt;&lt;property id=&quot;20300&quot; value=&quot;Slide 1&quot;/&gt;&lt;property id=&quot;20307&quot; value=&quot;256&quot;/&gt;&lt;/object&gt;&lt;object type=&quot;3&quot; unique_id=&quot;74407&quot;&gt;&lt;property id=&quot;20148&quot; value=&quot;5&quot;/&gt;&lt;property id=&quot;20300&quot; value=&quot;Slide 2&quot;/&gt;&lt;property id=&quot;20307&quot; value=&quot;262&quot;/&gt;&lt;/object&gt;&lt;object type=&quot;3&quot; unique_id=&quot;74608&quot;&gt;&lt;property id=&quot;20148&quot; value=&quot;5&quot;/&gt;&lt;property id=&quot;20300&quot; value=&quot;Slide 5&quot;/&gt;&lt;property id=&quot;20307&quot; value=&quot;266&quot;/&gt;&lt;/object&gt;&lt;object type=&quot;3&quot; unique_id=&quot;74659&quot;&gt;&lt;property id=&quot;20148&quot; value=&quot;5&quot;/&gt;&lt;property id=&quot;20300&quot; value=&quot;Slide 9&quot;/&gt;&lt;property id=&quot;20307&quot; value=&quot;269&quot;/&gt;&lt;/object&gt;&lt;object type=&quot;3&quot; unique_id=&quot;74741&quot;&gt;&lt;property id=&quot;20148&quot; value=&quot;5&quot;/&gt;&lt;property id=&quot;20300&quot; value=&quot;Slide 3&quot;/&gt;&lt;property id=&quot;20307&quot; value=&quot;273&quot;/&gt;&lt;/object&gt;&lt;object type=&quot;3&quot; unique_id=&quot;74742&quot;&gt;&lt;property id=&quot;20148&quot; value=&quot;5&quot;/&gt;&lt;property id=&quot;20300&quot; value=&quot;Slide 6&quot;/&gt;&lt;property id=&quot;20307&quot; value=&quot;270&quot;/&gt;&lt;/object&gt;&lt;object type=&quot;3&quot; unique_id=&quot;74743&quot;&gt;&lt;property id=&quot;20148&quot; value=&quot;5&quot;/&gt;&lt;property id=&quot;20300&quot; value=&quot;Slide 7&quot;/&gt;&lt;property id=&quot;20307&quot; value=&quot;271&quot;/&gt;&lt;/object&gt;&lt;object type=&quot;3&quot; unique_id=&quot;74744&quot;&gt;&lt;property id=&quot;20148&quot; value=&quot;5&quot;/&gt;&lt;property id=&quot;20300&quot; value=&quot;Slide 8&quot;/&gt;&lt;property id=&quot;20307&quot; value=&quot;272&quot;/&gt;&lt;/object&gt;&lt;object type=&quot;3&quot; unique_id=&quot;74818&quot;&gt;&lt;property id=&quot;20148&quot; value=&quot;5&quot;/&gt;&lt;property id=&quot;20300&quot; value=&quot;Slide 4&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9865</TotalTime>
  <Words>426</Words>
  <Application>Microsoft Office PowerPoint</Application>
  <PresentationFormat>On-screen Show (16:9)</PresentationFormat>
  <Paragraphs>52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Shailesh</dc:creator>
  <cp:lastModifiedBy>acer</cp:lastModifiedBy>
  <cp:revision>836</cp:revision>
  <dcterms:created xsi:type="dcterms:W3CDTF">2016-07-22T06:37:47Z</dcterms:created>
  <dcterms:modified xsi:type="dcterms:W3CDTF">2020-11-23T11:26:02Z</dcterms:modified>
</cp:coreProperties>
</file>