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457" r:id="rId2"/>
    <p:sldId id="462" r:id="rId3"/>
    <p:sldId id="482" r:id="rId4"/>
    <p:sldId id="483" r:id="rId5"/>
    <p:sldId id="484" r:id="rId6"/>
    <p:sldId id="485" r:id="rId7"/>
    <p:sldId id="486" r:id="rId8"/>
    <p:sldId id="487" r:id="rId9"/>
    <p:sldId id="488" r:id="rId10"/>
    <p:sldId id="489" r:id="rId11"/>
    <p:sldId id="490" r:id="rId12"/>
    <p:sldId id="459" r:id="rId13"/>
  </p:sldIdLst>
  <p:sldSz cx="9144000" cy="5143500" type="screen16x9"/>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60" userDrawn="1">
          <p15:clr>
            <a:srgbClr val="A4A3A4"/>
          </p15:clr>
        </p15:guide>
        <p15:guide id="2" pos="336" userDrawn="1">
          <p15:clr>
            <a:srgbClr val="A4A3A4"/>
          </p15:clr>
        </p15:guide>
        <p15:guide id="3" orient="horz" pos="756" userDrawn="1">
          <p15:clr>
            <a:srgbClr val="A4A3A4"/>
          </p15:clr>
        </p15:guide>
        <p15:guide id="4" pos="5376"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h bhagavathula" initials="h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3F703F"/>
    <a:srgbClr val="F6C627"/>
    <a:srgbClr val="2C2C2C"/>
    <a:srgbClr val="17375E"/>
    <a:srgbClr val="718587"/>
    <a:srgbClr val="002E41"/>
    <a:srgbClr val="C00000"/>
    <a:srgbClr val="ED1B24"/>
    <a:srgbClr val="75BE3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044" autoAdjust="0"/>
    <p:restoredTop sz="94671" autoAdjust="0"/>
  </p:normalViewPr>
  <p:slideViewPr>
    <p:cSldViewPr>
      <p:cViewPr varScale="1">
        <p:scale>
          <a:sx n="92" d="100"/>
          <a:sy n="92" d="100"/>
        </p:scale>
        <p:origin x="-1020" y="-102"/>
      </p:cViewPr>
      <p:guideLst>
        <p:guide orient="horz" pos="3060"/>
        <p:guide orient="horz" pos="756"/>
        <p:guide pos="336"/>
        <p:guide pos="5376"/>
      </p:guideLst>
    </p:cSldViewPr>
  </p:slideViewPr>
  <p:notesTextViewPr>
    <p:cViewPr>
      <p:scale>
        <a:sx n="100" d="100"/>
        <a:sy n="100" d="100"/>
      </p:scale>
      <p:origin x="0" y="0"/>
    </p:cViewPr>
  </p:notesTextViewPr>
  <p:sorterViewPr>
    <p:cViewPr>
      <p:scale>
        <a:sx n="100" d="100"/>
        <a:sy n="100" d="100"/>
      </p:scale>
      <p:origin x="0" y="-5262"/>
    </p:cViewPr>
  </p:sorterViewPr>
  <p:notesViewPr>
    <p:cSldViewPr>
      <p:cViewPr varScale="1">
        <p:scale>
          <a:sx n="53" d="100"/>
          <a:sy n="53" d="100"/>
        </p:scale>
        <p:origin x="-285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D72081-C824-4086-8F2F-2E1515CCAD09}" type="datetimeFigureOut">
              <a:rPr lang="en-US" smtClean="0"/>
              <a:pPr/>
              <a:t>11/24/2020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24658-0728-4F51-80F4-3C91ECA2A4FC}" type="slidenum">
              <a:rPr lang="en-US" smtClean="0"/>
              <a:pPr/>
              <a:t>‹#›</a:t>
            </a:fld>
            <a:endParaRPr lang="en-US" dirty="0"/>
          </a:p>
        </p:txBody>
      </p:sp>
    </p:spTree>
    <p:extLst>
      <p:ext uri="{BB962C8B-B14F-4D97-AF65-F5344CB8AC3E}">
        <p14:creationId xmlns:p14="http://schemas.microsoft.com/office/powerpoint/2010/main" xmlns="" val="2171052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D0174-27A0-4699-9B7D-1DF316D5B691}" type="datetimeFigureOut">
              <a:rPr lang="en-IN" smtClean="0"/>
              <a:pPr/>
              <a:t>24-11-2020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294E0-43BA-4050-978A-B5F4E62A110E}" type="slidenum">
              <a:rPr lang="en-IN" smtClean="0"/>
              <a:pPr/>
              <a:t>‹#›</a:t>
            </a:fld>
            <a:endParaRPr lang="en-IN" dirty="0"/>
          </a:p>
        </p:txBody>
      </p:sp>
    </p:spTree>
    <p:extLst>
      <p:ext uri="{BB962C8B-B14F-4D97-AF65-F5344CB8AC3E}">
        <p14:creationId xmlns:p14="http://schemas.microsoft.com/office/powerpoint/2010/main" xmlns="" val="25325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7294E0-43BA-4050-978A-B5F4E62A110E}" type="slidenum">
              <a:rPr lang="en-IN" smtClean="0"/>
              <a:pPr/>
              <a:t>1</a:t>
            </a:fld>
            <a:endParaRPr lang="en-IN" dirty="0"/>
          </a:p>
        </p:txBody>
      </p:sp>
    </p:spTree>
    <p:extLst>
      <p:ext uri="{BB962C8B-B14F-4D97-AF65-F5344CB8AC3E}">
        <p14:creationId xmlns:p14="http://schemas.microsoft.com/office/powerpoint/2010/main" xmlns="" val="299482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DBD7087-FF66-4DC3-89BC-F97889426A8E}"/>
              </a:ext>
            </a:extLst>
          </p:cNvPr>
          <p:cNvPicPr>
            <a:picLocks noChangeAspect="1"/>
          </p:cNvPicPr>
          <p:nvPr userDrawn="1"/>
        </p:nvPicPr>
        <p:blipFill>
          <a:blip r:embed="rId2">
            <a:extLst>
              <a:ext uri="{28A0092B-C50C-407E-A947-70E740481C1C}">
                <a14:useLocalDpi xmlns:a14="http://schemas.microsoft.com/office/drawing/2010/main" xmlns="" val="0"/>
              </a:ext>
            </a:extLst>
          </a:blip>
          <a:src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73906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7BF3E84-3913-4A20-A176-F8112E9A7DB2}"/>
              </a:ext>
            </a:extLst>
          </p:cNvPr>
          <p:cNvPicPr>
            <a:picLocks noChangeAspect="1"/>
          </p:cNvPicPr>
          <p:nvPr userDrawn="1"/>
        </p:nvPicPr>
        <p:blipFill>
          <a:blip r:embed="rId6">
            <a:extLst>
              <a:ext uri="{28A0092B-C50C-407E-A947-70E740481C1C}">
                <a14:useLocalDpi xmlns:a14="http://schemas.microsoft.com/office/drawing/2010/main" xmlns="" val="0"/>
              </a:ext>
            </a:extLst>
          </a:blip>
          <a:src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cdn.yourarticlelibrary.com/wp-content/uploads/2014/06/clip_image0043.jp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304589-BD54-45D9-A84C-DE8A3A67047B}"/>
              </a:ext>
            </a:extLst>
          </p:cNvPr>
          <p:cNvSpPr txBox="1"/>
          <p:nvPr/>
        </p:nvSpPr>
        <p:spPr>
          <a:xfrm>
            <a:off x="357159" y="1571619"/>
            <a:ext cx="6286544" cy="2554545"/>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towards various Stakeholders-part 2</a:t>
            </a:r>
            <a:endParaRPr lang="en-IN" sz="4000" b="1" dirty="0">
              <a:effectLst>
                <a:outerShdw blurRad="38100" dist="38100" dir="2700000" algn="tl">
                  <a:srgbClr val="000000">
                    <a:alpha val="43137"/>
                  </a:srgbClr>
                </a:outerShdw>
              </a:effectLst>
              <a:latin typeface="Century Gothic" panose="020B0502020202020204" pitchFamily="34" charset="0"/>
            </a:endParaRPr>
          </a:p>
        </p:txBody>
      </p:sp>
      <p:sp>
        <p:nvSpPr>
          <p:cNvPr id="11266" name="AutoShape 2" descr="Types of Communication | Various forms of communication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5026220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2585323"/>
          </a:xfrm>
          <a:prstGeom prst="rect">
            <a:avLst/>
          </a:prstGeom>
        </p:spPr>
        <p:txBody>
          <a:bodyPr wrap="square">
            <a:spAutoFit/>
          </a:bodyPr>
          <a:lstStyle/>
          <a:p>
            <a:pPr fontAlgn="base">
              <a:buFont typeface="Arial" pitchFamily="34" charset="0"/>
              <a:buChar char="•"/>
            </a:pPr>
            <a:r>
              <a:rPr lang="en-US" b="1" dirty="0" smtClean="0"/>
              <a:t>Human Rights:</a:t>
            </a:r>
          </a:p>
          <a:p>
            <a:pPr algn="just" fontAlgn="base"/>
            <a:r>
              <a:rPr lang="en-US" dirty="0" smtClean="0"/>
              <a:t>The company’s record on human rights is very important for its positive public image. Very few entrepreneurs can afford to carry an image of direct abuse of human rights. </a:t>
            </a:r>
          </a:p>
          <a:p>
            <a:pPr algn="just" fontAlgn="base"/>
            <a:endParaRPr lang="en-US" dirty="0" smtClean="0"/>
          </a:p>
          <a:p>
            <a:pPr algn="just" fontAlgn="base"/>
            <a:r>
              <a:rPr lang="en-US" dirty="0" smtClean="0"/>
              <a:t>Corporate world would avoid supporting an administration that has a past history of human rights abuses. </a:t>
            </a:r>
          </a:p>
          <a:p>
            <a:pPr algn="just" fontAlgn="base"/>
            <a:endParaRPr lang="en-US" dirty="0" smtClean="0"/>
          </a:p>
          <a:p>
            <a:pPr algn="just" fontAlgn="base"/>
            <a:r>
              <a:rPr lang="en-US" dirty="0" smtClean="0"/>
              <a:t>That is one of the reasons why many large companies are wary of identifying themselves closely with the Chinese Government.</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2585323"/>
          </a:xfrm>
          <a:prstGeom prst="rect">
            <a:avLst/>
          </a:prstGeom>
        </p:spPr>
        <p:txBody>
          <a:bodyPr wrap="square">
            <a:spAutoFit/>
          </a:bodyPr>
          <a:lstStyle/>
          <a:p>
            <a:pPr fontAlgn="base">
              <a:buFont typeface="Arial" pitchFamily="34" charset="0"/>
              <a:buChar char="•"/>
            </a:pPr>
            <a:r>
              <a:rPr lang="en-US" b="1" dirty="0" smtClean="0"/>
              <a:t>Global Environmental Concerns:</a:t>
            </a:r>
          </a:p>
          <a:p>
            <a:pPr algn="just" fontAlgn="base"/>
            <a:r>
              <a:rPr lang="en-US" dirty="0" smtClean="0"/>
              <a:t>Here, we are referring to the concern for the environment in general and not specifically about the issues that may crop up due to the operations of the company in particular or due to the use of its products.</a:t>
            </a:r>
          </a:p>
          <a:p>
            <a:pPr algn="just" fontAlgn="base"/>
            <a:endParaRPr lang="en-US" dirty="0" smtClean="0"/>
          </a:p>
          <a:p>
            <a:pPr algn="just" fontAlgn="base"/>
            <a:r>
              <a:rPr lang="en-US" dirty="0" smtClean="0"/>
              <a:t>Many companies, mostly large companies in industries notorious for their adverse impact on the environment, are going out of their way to prove their environmental credentials. Chevron, British Petroleum, and other fossil- fuel companies constantly advertise their efforts to encourage the use of alternative clean fuels and sustainable technologies.</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DC38FC2-38AE-4A98-82A1-B418EF9FE74F}"/>
              </a:ext>
            </a:extLst>
          </p:cNvPr>
          <p:cNvSpPr txBox="1"/>
          <p:nvPr/>
        </p:nvSpPr>
        <p:spPr>
          <a:xfrm>
            <a:off x="285720" y="2343150"/>
            <a:ext cx="8248680" cy="1815882"/>
          </a:xfrm>
          <a:prstGeom prst="rect">
            <a:avLst/>
          </a:prstGeom>
          <a:noFill/>
        </p:spPr>
        <p:txBody>
          <a:bodyPr wrap="square" rtlCol="0">
            <a:spAutoFit/>
          </a:bodyPr>
          <a:lstStyle/>
          <a:p>
            <a:r>
              <a:rPr lang="en-US" b="1" i="1" dirty="0">
                <a:latin typeface="Century Gothic" panose="020B0502020202020204" pitchFamily="34" charset="0"/>
                <a:cs typeface="Arial" panose="020B0604020202020204" pitchFamily="34" charset="0"/>
              </a:rPr>
              <a:t>In this session, we have discussed </a:t>
            </a:r>
            <a:r>
              <a:rPr lang="en-US" b="1" i="1" dirty="0" smtClean="0">
                <a:latin typeface="Century Gothic" panose="020B0502020202020204" pitchFamily="34" charset="0"/>
                <a:cs typeface="Arial" panose="020B0604020202020204" pitchFamily="34" charset="0"/>
              </a:rPr>
              <a:t>about</a:t>
            </a: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pPr>
              <a:lnSpc>
                <a:spcPct val="200000"/>
              </a:lnSpc>
              <a:buFont typeface="Wingdings" pitchFamily="2" charset="2"/>
              <a:buChar char="Ø"/>
            </a:pPr>
            <a:r>
              <a:rPr lang="en-IN" sz="1600" b="1" dirty="0" smtClean="0">
                <a:solidFill>
                  <a:srgbClr val="FF0000"/>
                </a:solidFill>
                <a:latin typeface="Century Gothic" panose="020B0502020202020204" pitchFamily="34" charset="0"/>
                <a:cs typeface="Arial" panose="020B0604020202020204" pitchFamily="34" charset="0"/>
              </a:rPr>
              <a:t> the</a:t>
            </a:r>
            <a:r>
              <a:rPr lang="en-US" sz="1600" b="1" dirty="0" smtClean="0">
                <a:solidFill>
                  <a:srgbClr val="FF0000"/>
                </a:solidFill>
                <a:latin typeface="Century Gothic" pitchFamily="34" charset="0"/>
              </a:rPr>
              <a:t> </a:t>
            </a:r>
            <a:r>
              <a:rPr lang="en-US" sz="1600" b="1" dirty="0" smtClean="0">
                <a:solidFill>
                  <a:srgbClr val="FF0000"/>
                </a:solidFill>
                <a:effectLst>
                  <a:outerShdw blurRad="38100" dist="38100" dir="2700000" algn="tl">
                    <a:srgbClr val="000000">
                      <a:alpha val="43137"/>
                    </a:srgbClr>
                  </a:outerShdw>
                </a:effectLst>
                <a:latin typeface="Century Gothic" panose="020B0502020202020204" pitchFamily="34" charset="0"/>
              </a:rPr>
              <a:t>Dimensions of Corporate Social Responsibility towards various Stakeholders</a:t>
            </a:r>
            <a:r>
              <a:rPr lang="en-US" sz="1600" b="1" dirty="0" smtClean="0">
                <a:effectLst>
                  <a:outerShdw blurRad="38100" dist="38100" dir="2700000" algn="tl">
                    <a:srgbClr val="000000">
                      <a:alpha val="43137"/>
                    </a:srgbClr>
                  </a:outerShdw>
                </a:effectLst>
                <a:latin typeface="Century Gothic" panose="020B0502020202020204" pitchFamily="34" charset="0"/>
              </a:rPr>
              <a:t> </a:t>
            </a:r>
            <a:r>
              <a:rPr lang="en-US" sz="1600" b="1" dirty="0" smtClean="0">
                <a:solidFill>
                  <a:srgbClr val="FF0000"/>
                </a:solidFill>
                <a:latin typeface="Century Gothic" pitchFamily="34" charset="0"/>
              </a:rPr>
              <a:t>.</a:t>
            </a:r>
          </a:p>
        </p:txBody>
      </p:sp>
      <p:sp>
        <p:nvSpPr>
          <p:cNvPr id="2" name="TextBox 1">
            <a:extLst>
              <a:ext uri="{FF2B5EF4-FFF2-40B4-BE49-F238E27FC236}">
                <a16:creationId xmlns:a16="http://schemas.microsoft.com/office/drawing/2014/main" xmlns="" id="{641924B5-259F-43B0-99F0-F57CD85A3A50}"/>
              </a:ext>
            </a:extLst>
          </p:cNvPr>
          <p:cNvSpPr txBox="1"/>
          <p:nvPr/>
        </p:nvSpPr>
        <p:spPr>
          <a:xfrm>
            <a:off x="1538819" y="107595"/>
            <a:ext cx="1983235" cy="430887"/>
          </a:xfrm>
          <a:prstGeom prst="rect">
            <a:avLst/>
          </a:prstGeom>
          <a:noFill/>
        </p:spPr>
        <p:txBody>
          <a:bodyPr wrap="none" rtlCol="0">
            <a:spAutoFit/>
          </a:bodyPr>
          <a:lstStyle/>
          <a:p>
            <a:r>
              <a:rPr lang="en-US" sz="2200" dirty="0" smtClean="0">
                <a:solidFill>
                  <a:schemeClr val="bg1"/>
                </a:solidFill>
                <a:effectLst/>
                <a:latin typeface="Century Gothic" panose="020B0502020202020204" pitchFamily="34" charset="0"/>
                <a:cs typeface="Arial" pitchFamily="34" charset="0"/>
              </a:rPr>
              <a:t>Topic Review</a:t>
            </a:r>
            <a:endParaRPr lang="en-US" sz="2200" dirty="0">
              <a:solidFill>
                <a:schemeClr val="bg1"/>
              </a:solidFill>
              <a:effectLst/>
              <a:latin typeface="Century Gothic" panose="020B0502020202020204" pitchFamily="34" charset="0"/>
              <a:cs typeface="Arial" pitchFamily="34" charset="0"/>
            </a:endParaRPr>
          </a:p>
        </p:txBody>
      </p:sp>
    </p:spTree>
    <p:extLst>
      <p:ext uri="{BB962C8B-B14F-4D97-AF65-F5344CB8AC3E}">
        <p14:creationId xmlns:p14="http://schemas.microsoft.com/office/powerpoint/2010/main" xmlns="" val="1209069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2903359" cy="430887"/>
          </a:xfrm>
          <a:prstGeom prst="rect">
            <a:avLst/>
          </a:prstGeom>
          <a:noFill/>
        </p:spPr>
        <p:txBody>
          <a:bodyPr wrap="none" rtlCol="0">
            <a:spAutoFit/>
          </a:bodyPr>
          <a:lstStyle/>
          <a:p>
            <a:r>
              <a:rPr lang="en-US" sz="2200" dirty="0" smtClean="0">
                <a:solidFill>
                  <a:schemeClr val="bg1"/>
                </a:solidFill>
                <a:latin typeface="Century Gothic" pitchFamily="34" charset="0"/>
              </a:rPr>
              <a:t>Learning Objectives</a:t>
            </a:r>
            <a:endParaRPr lang="en-US" sz="2200" dirty="0">
              <a:solidFill>
                <a:schemeClr val="bg1"/>
              </a:solidFill>
              <a:latin typeface="Century Gothic" pitchFamily="34" charset="0"/>
            </a:endParaRPr>
          </a:p>
        </p:txBody>
      </p:sp>
      <p:sp>
        <p:nvSpPr>
          <p:cNvPr id="4" name="Rectangle 3"/>
          <p:cNvSpPr/>
          <p:nvPr/>
        </p:nvSpPr>
        <p:spPr>
          <a:xfrm>
            <a:off x="142844" y="857238"/>
            <a:ext cx="8786874" cy="2031325"/>
          </a:xfrm>
          <a:prstGeom prst="rect">
            <a:avLst/>
          </a:prstGeom>
        </p:spPr>
        <p:txBody>
          <a:bodyPr wrap="square">
            <a:spAutoFit/>
          </a:bodyPr>
          <a:lstStyle/>
          <a:p>
            <a:r>
              <a:rPr lang="en-US" i="1" dirty="0" smtClean="0"/>
              <a:t> </a:t>
            </a:r>
            <a:r>
              <a:rPr lang="en-US" b="1" dirty="0" smtClean="0">
                <a:latin typeface="Century Gothic" pitchFamily="34" charset="0"/>
              </a:rPr>
              <a:t>By the end of this session, you will be able to:</a:t>
            </a:r>
          </a:p>
          <a:p>
            <a:endParaRPr lang="en-US" b="1" dirty="0" smtClean="0">
              <a:latin typeface="Century Gothic" pitchFamily="34" charset="0"/>
            </a:endParaRPr>
          </a:p>
          <a:p>
            <a:pPr>
              <a:lnSpc>
                <a:spcPct val="200000"/>
              </a:lnSpc>
              <a:buFont typeface="Wingdings" pitchFamily="2" charset="2"/>
              <a:buChar char="Ø"/>
            </a:pPr>
            <a:r>
              <a:rPr lang="en-US" b="1" dirty="0" smtClean="0">
                <a:latin typeface="Century Gothic" pitchFamily="34" charset="0"/>
              </a:rPr>
              <a:t> Understand the </a:t>
            </a:r>
            <a:r>
              <a:rPr lang="en-US"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towards various Stakeholders .</a:t>
            </a: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pic>
        <p:nvPicPr>
          <p:cNvPr id="7" name="Picture 6" descr="Dimensions of Corporate Social Responsibility">
            <a:hlinkClick r:id="rId2"/>
          </p:cNvPr>
          <p:cNvPicPr/>
          <p:nvPr/>
        </p:nvPicPr>
        <p:blipFill>
          <a:blip r:embed="rId3"/>
          <a:srcRect/>
          <a:stretch>
            <a:fillRect/>
          </a:stretch>
        </p:blipFill>
        <p:spPr bwMode="auto">
          <a:xfrm>
            <a:off x="1142976" y="928676"/>
            <a:ext cx="7286676" cy="3429024"/>
          </a:xfrm>
          <a:prstGeom prst="rect">
            <a:avLst/>
          </a:prstGeom>
          <a:noFill/>
          <a:ln w="9525">
            <a:noFill/>
            <a:miter lim="800000"/>
            <a:headEnd/>
            <a:tailEnd/>
          </a:ln>
        </p:spPr>
      </p:pic>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2862322"/>
          </a:xfrm>
          <a:prstGeom prst="rect">
            <a:avLst/>
          </a:prstGeom>
        </p:spPr>
        <p:txBody>
          <a:bodyPr wrap="square">
            <a:spAutoFit/>
          </a:bodyPr>
          <a:lstStyle/>
          <a:p>
            <a:pPr fontAlgn="base">
              <a:buFont typeface="Wingdings" pitchFamily="2" charset="2"/>
              <a:buChar char="Ø"/>
            </a:pPr>
            <a:r>
              <a:rPr lang="en-US" b="1" dirty="0" smtClean="0"/>
              <a:t>Internal Dimensions of CSR:</a:t>
            </a:r>
          </a:p>
          <a:p>
            <a:pPr algn="just" fontAlgn="base"/>
            <a:r>
              <a:rPr lang="en-US" dirty="0" smtClean="0"/>
              <a:t>Internal dimensions of CSR involve the activities related to internal environment of the firm. These are discussed here:</a:t>
            </a:r>
          </a:p>
          <a:p>
            <a:pPr algn="just" fontAlgn="base"/>
            <a:endParaRPr lang="en-US" dirty="0" smtClean="0"/>
          </a:p>
          <a:p>
            <a:pPr algn="just" fontAlgn="base">
              <a:buFont typeface="Arial" pitchFamily="34" charset="0"/>
              <a:buChar char="•"/>
            </a:pPr>
            <a:r>
              <a:rPr lang="en-US" b="1" dirty="0" smtClean="0"/>
              <a:t>Human Resource Management:</a:t>
            </a:r>
          </a:p>
          <a:p>
            <a:pPr algn="just" fontAlgn="base"/>
            <a:r>
              <a:rPr lang="en-US" dirty="0" smtClean="0"/>
              <a:t>How the company deals with its human resources is certainly part of its corporate social responsibility. This will include all workplace-related issues such as levels of salaries, timely disbursal of wages, administration of benefits, issues related to working hours, and quality of work.</a:t>
            </a:r>
          </a:p>
          <a:p>
            <a:pPr algn="just"/>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4247317"/>
          </a:xfrm>
          <a:prstGeom prst="rect">
            <a:avLst/>
          </a:prstGeom>
        </p:spPr>
        <p:txBody>
          <a:bodyPr wrap="square">
            <a:spAutoFit/>
          </a:bodyPr>
          <a:lstStyle/>
          <a:p>
            <a:pPr fontAlgn="base">
              <a:buFont typeface="Arial" pitchFamily="34" charset="0"/>
              <a:buChar char="•"/>
            </a:pPr>
            <a:r>
              <a:rPr lang="en-US" b="1" dirty="0" smtClean="0"/>
              <a:t>Health and Safety at Work:</a:t>
            </a:r>
          </a:p>
          <a:p>
            <a:pPr algn="just" fontAlgn="base"/>
            <a:r>
              <a:rPr lang="en-US" dirty="0" smtClean="0"/>
              <a:t>Amongst all issues relating to the company’s human resources, those dealing with health and safety deserve special mention. There is increasing pressure to recognize corporate responsibility towards workers’ health and safety. This is of particular importance when workers are exposed to hazardous materials or when they have to work in potentially dangerous working conditions.</a:t>
            </a:r>
          </a:p>
          <a:p>
            <a:pPr algn="just" fontAlgn="base"/>
            <a:endParaRPr lang="en-US" dirty="0" smtClean="0"/>
          </a:p>
          <a:p>
            <a:pPr algn="just" fontAlgn="base"/>
            <a:r>
              <a:rPr lang="en-US" dirty="0" smtClean="0"/>
              <a:t>The responsibility of the employer does not come to an end at the end of the employee’s employment, but if it can be proved that any subsequent malady is related to conditions previously prevailing at the employee’s former place of employment, then the erstwhile employer can be held responsible.</a:t>
            </a:r>
          </a:p>
          <a:p>
            <a:pPr algn="just" fontAlgn="base"/>
            <a:endParaRPr lang="en-IN" dirty="0" smtClean="0"/>
          </a:p>
          <a:p>
            <a:pPr algn="just" fontAlgn="base"/>
            <a:r>
              <a:rPr lang="en-US" dirty="0" smtClean="0"/>
              <a:t>An example is the case of retired employees suffering from asbestosis, who were able to claim compensation from their former employers-like in the case of employers of W.R. Grace and Co, National Gypsum, Manville Corporation, and Several others.</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2862322"/>
          </a:xfrm>
          <a:prstGeom prst="rect">
            <a:avLst/>
          </a:prstGeom>
        </p:spPr>
        <p:txBody>
          <a:bodyPr wrap="square">
            <a:spAutoFit/>
          </a:bodyPr>
          <a:lstStyle/>
          <a:p>
            <a:pPr fontAlgn="base">
              <a:buFont typeface="Arial" pitchFamily="34" charset="0"/>
              <a:buChar char="•"/>
            </a:pPr>
            <a:r>
              <a:rPr lang="en-US" b="1" dirty="0" smtClean="0"/>
              <a:t>Adaptation to Change:</a:t>
            </a:r>
          </a:p>
          <a:p>
            <a:pPr algn="just" fontAlgn="base"/>
            <a:r>
              <a:rPr lang="en-US" dirty="0" smtClean="0"/>
              <a:t>We live in an ever-changing world and it is the responsibility of the employer to prepare the employees to meet and deal with the changes. </a:t>
            </a:r>
          </a:p>
          <a:p>
            <a:pPr algn="just" fontAlgn="base"/>
            <a:endParaRPr lang="en-US" dirty="0" smtClean="0"/>
          </a:p>
          <a:p>
            <a:pPr algn="just" fontAlgn="base"/>
            <a:r>
              <a:rPr lang="en-US" dirty="0" smtClean="0"/>
              <a:t>When the industry is going through a phase of rapid automation and computerization, the employer may be expected to help train its employees to meet the new challenges faced due to this onslaught of technology. </a:t>
            </a:r>
          </a:p>
          <a:p>
            <a:pPr algn="just" fontAlgn="base"/>
            <a:endParaRPr lang="en-US" dirty="0" smtClean="0"/>
          </a:p>
          <a:p>
            <a:pPr algn="just" fontAlgn="base"/>
            <a:r>
              <a:rPr lang="en-US" dirty="0" smtClean="0"/>
              <a:t>It is also very important to ensure that the employees leaving the organ­ization are fully equipped to face the challenges in the outside world.</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3139321"/>
          </a:xfrm>
          <a:prstGeom prst="rect">
            <a:avLst/>
          </a:prstGeom>
        </p:spPr>
        <p:txBody>
          <a:bodyPr wrap="square">
            <a:spAutoFit/>
          </a:bodyPr>
          <a:lstStyle/>
          <a:p>
            <a:pPr fontAlgn="base">
              <a:buFont typeface="Arial" pitchFamily="34" charset="0"/>
              <a:buChar char="•"/>
            </a:pPr>
            <a:r>
              <a:rPr lang="en-US" b="1" dirty="0" smtClean="0"/>
              <a:t>Management of Environmental Impact and Natural Resources:</a:t>
            </a:r>
          </a:p>
          <a:p>
            <a:pPr algn="just" fontAlgn="base"/>
            <a:r>
              <a:rPr lang="en-US" dirty="0" smtClean="0"/>
              <a:t>Companies have to be exceedingly careful while utilizing natural resources. Even when they have a </a:t>
            </a:r>
            <a:r>
              <a:rPr lang="en-US" dirty="0" err="1" smtClean="0"/>
              <a:t>licence</a:t>
            </a:r>
            <a:r>
              <a:rPr lang="en-US" dirty="0" smtClean="0"/>
              <a:t> or mandate to use a particular resource, society does expect them to be judicious and restrained while using them. </a:t>
            </a:r>
          </a:p>
          <a:p>
            <a:pPr algn="just" fontAlgn="base"/>
            <a:endParaRPr lang="en-US" dirty="0" smtClean="0"/>
          </a:p>
          <a:p>
            <a:pPr algn="just" fontAlgn="base"/>
            <a:r>
              <a:rPr lang="en-US" dirty="0" smtClean="0"/>
              <a:t>Entrepreneurs have to be particularly careful while using shared resources. For example, many factories may be using water from a river that is also the source of water for a nearby village or town. </a:t>
            </a:r>
          </a:p>
          <a:p>
            <a:pPr algn="just" fontAlgn="base"/>
            <a:endParaRPr lang="en-US" dirty="0" smtClean="0"/>
          </a:p>
          <a:p>
            <a:pPr algn="just" fontAlgn="base"/>
            <a:r>
              <a:rPr lang="en-US" dirty="0" smtClean="0"/>
              <a:t>The factory might even be disposing its industrial waste into the very same river, which is compounding the problem.</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4801314"/>
          </a:xfrm>
          <a:prstGeom prst="rect">
            <a:avLst/>
          </a:prstGeom>
        </p:spPr>
        <p:txBody>
          <a:bodyPr wrap="square">
            <a:spAutoFit/>
          </a:bodyPr>
          <a:lstStyle/>
          <a:p>
            <a:pPr fontAlgn="base">
              <a:buFont typeface="Wingdings" pitchFamily="2" charset="2"/>
              <a:buChar char="Ø"/>
            </a:pPr>
            <a:r>
              <a:rPr lang="en-US" b="1" dirty="0" smtClean="0"/>
              <a:t>External Dimensions of CSR:</a:t>
            </a:r>
          </a:p>
          <a:p>
            <a:pPr algn="just" fontAlgn="base"/>
            <a:r>
              <a:rPr lang="en-US" dirty="0" smtClean="0"/>
              <a:t>External dimensions of CSR are related to the issues outside the company’s premises.</a:t>
            </a:r>
          </a:p>
          <a:p>
            <a:pPr algn="just" fontAlgn="base"/>
            <a:endParaRPr lang="en-US" dirty="0" smtClean="0"/>
          </a:p>
          <a:p>
            <a:pPr algn="just" fontAlgn="base">
              <a:buFont typeface="Arial" pitchFamily="34" charset="0"/>
              <a:buChar char="•"/>
            </a:pPr>
            <a:r>
              <a:rPr lang="en-US" b="1" dirty="0" smtClean="0"/>
              <a:t>Local Community:</a:t>
            </a:r>
          </a:p>
          <a:p>
            <a:pPr algn="just" fontAlgn="base"/>
            <a:r>
              <a:rPr lang="en-US" dirty="0" smtClean="0"/>
              <a:t>Arising out of their social responsibility towards the community and public at large, businessmen are expected to maintain a balance between the needs of business and the requirements of society. In general, business should be so managed as to make the public good become the private good of the enterprise rather than the old doctrine that “what is good for the business is good for the society”.</a:t>
            </a:r>
          </a:p>
          <a:p>
            <a:pPr algn="just" fontAlgn="base"/>
            <a:endParaRPr lang="en-US" dirty="0" smtClean="0"/>
          </a:p>
          <a:p>
            <a:pPr algn="just" fontAlgn="base"/>
            <a:r>
              <a:rPr lang="en-US" dirty="0" smtClean="0"/>
              <a:t>The social responsibility of business firms should be reflected in their policies with respect to environmental protection, pollution control, conservation of natural resources, rural development, setting up industrial units in the backward regions, employment of the socially handicapped and weaker sections of the community, and providing relief to victims of natural calamities.</a:t>
            </a:r>
          </a:p>
          <a:p>
            <a:pPr algn="just" fontAlgn="base"/>
            <a:endParaRPr lang="en-US" b="1" dirty="0" smtClean="0"/>
          </a:p>
          <a:p>
            <a:pPr algn="just" fontAlgn="base">
              <a:buFont typeface="Arial" pitchFamily="34" charset="0"/>
              <a:buChar char="•"/>
            </a:pPr>
            <a:endParaRPr lang="en-US" b="1" dirty="0" smtClean="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2031325"/>
          </a:xfrm>
          <a:prstGeom prst="rect">
            <a:avLst/>
          </a:prstGeom>
        </p:spPr>
        <p:txBody>
          <a:bodyPr wrap="square">
            <a:spAutoFit/>
          </a:bodyPr>
          <a:lstStyle/>
          <a:p>
            <a:pPr fontAlgn="base">
              <a:buFont typeface="Arial" pitchFamily="34" charset="0"/>
              <a:buChar char="•"/>
            </a:pPr>
            <a:r>
              <a:rPr lang="en-US" b="1" dirty="0" smtClean="0"/>
              <a:t>Business Partners, Suppliers, and Consumers:</a:t>
            </a:r>
          </a:p>
          <a:p>
            <a:pPr algn="just" fontAlgn="base"/>
            <a:r>
              <a:rPr lang="en-US" dirty="0" smtClean="0"/>
              <a:t>Dealings of a corporate with its business partners may come under scrutiny. </a:t>
            </a:r>
          </a:p>
          <a:p>
            <a:pPr algn="just" fontAlgn="base"/>
            <a:endParaRPr lang="en-US" dirty="0" smtClean="0"/>
          </a:p>
          <a:p>
            <a:pPr algn="just" fontAlgn="base"/>
            <a:r>
              <a:rPr lang="en-US" dirty="0" smtClean="0"/>
              <a:t>The corporate is expected to be fair and honest in its dealings with suppliers and consumer additionally, it is also expected to promote an </a:t>
            </a:r>
            <a:r>
              <a:rPr lang="en-US" dirty="0" err="1" smtClean="0"/>
              <a:t>honourable</a:t>
            </a:r>
            <a:r>
              <a:rPr lang="en-US" dirty="0" smtClean="0"/>
              <a:t> code of conduct amongst its business partners and supplier of particular note is the wave of negative sentiment Nike had to face when the exploitative </a:t>
            </a:r>
            <a:r>
              <a:rPr lang="en-US" dirty="0" err="1" smtClean="0"/>
              <a:t>labour</a:t>
            </a:r>
            <a:r>
              <a:rPr lang="en-US" dirty="0" smtClean="0"/>
              <a:t> practices of its suppliers came to light.</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74339&quot;&gt;&lt;/object&gt;&lt;object type=&quot;2&quot; unique_id=&quot;74340&quot;&gt;&lt;object type=&quot;3&quot; unique_id=&quot;74341&quot;&gt;&lt;property id=&quot;20148&quot; value=&quot;5&quot;/&gt;&lt;property id=&quot;20300&quot; value=&quot;Slide 1&quot;/&gt;&lt;property id=&quot;20307&quot; value=&quot;256&quot;/&gt;&lt;/object&gt;&lt;object type=&quot;3&quot; unique_id=&quot;74407&quot;&gt;&lt;property id=&quot;20148&quot; value=&quot;5&quot;/&gt;&lt;property id=&quot;20300&quot; value=&quot;Slide 2&quot;/&gt;&lt;property id=&quot;20307&quot; value=&quot;262&quot;/&gt;&lt;/object&gt;&lt;object type=&quot;3&quot; unique_id=&quot;74608&quot;&gt;&lt;property id=&quot;20148&quot; value=&quot;5&quot;/&gt;&lt;property id=&quot;20300&quot; value=&quot;Slide 5&quot;/&gt;&lt;property id=&quot;20307&quot; value=&quot;266&quot;/&gt;&lt;/object&gt;&lt;object type=&quot;3&quot; unique_id=&quot;74659&quot;&gt;&lt;property id=&quot;20148&quot; value=&quot;5&quot;/&gt;&lt;property id=&quot;20300&quot; value=&quot;Slide 9&quot;/&gt;&lt;property id=&quot;20307&quot; value=&quot;269&quot;/&gt;&lt;/object&gt;&lt;object type=&quot;3&quot; unique_id=&quot;74741&quot;&gt;&lt;property id=&quot;20148&quot; value=&quot;5&quot;/&gt;&lt;property id=&quot;20300&quot; value=&quot;Slide 3&quot;/&gt;&lt;property id=&quot;20307&quot; value=&quot;273&quot;/&gt;&lt;/object&gt;&lt;object type=&quot;3&quot; unique_id=&quot;74742&quot;&gt;&lt;property id=&quot;20148&quot; value=&quot;5&quot;/&gt;&lt;property id=&quot;20300&quot; value=&quot;Slide 6&quot;/&gt;&lt;property id=&quot;20307&quot; value=&quot;270&quot;/&gt;&lt;/object&gt;&lt;object type=&quot;3&quot; unique_id=&quot;74743&quot;&gt;&lt;property id=&quot;20148&quot; value=&quot;5&quot;/&gt;&lt;property id=&quot;20300&quot; value=&quot;Slide 7&quot;/&gt;&lt;property id=&quot;20307&quot; value=&quot;271&quot;/&gt;&lt;/object&gt;&lt;object type=&quot;3&quot; unique_id=&quot;74744&quot;&gt;&lt;property id=&quot;20148&quot; value=&quot;5&quot;/&gt;&lt;property id=&quot;20300&quot; value=&quot;Slide 8&quot;/&gt;&lt;property id=&quot;20307&quot; value=&quot;272&quot;/&gt;&lt;/object&gt;&lt;object type=&quot;3&quot; unique_id=&quot;74818&quot;&gt;&lt;property id=&quot;20148&quot; value=&quot;5&quot;/&gt;&lt;property id=&quot;20300&quot; value=&quot;Slide 4&quot;/&gt;&lt;property id=&quot;20307&quot; value=&quot;27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9871</TotalTime>
  <Words>955</Words>
  <Application>Microsoft Office PowerPoint</Application>
  <PresentationFormat>On-screen Show (16:9)</PresentationFormat>
  <Paragraphs>75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Shailesh</dc:creator>
  <cp:lastModifiedBy>acer</cp:lastModifiedBy>
  <cp:revision>838</cp:revision>
  <dcterms:created xsi:type="dcterms:W3CDTF">2016-07-22T06:37:47Z</dcterms:created>
  <dcterms:modified xsi:type="dcterms:W3CDTF">2020-11-24T10:55:44Z</dcterms:modified>
</cp:coreProperties>
</file>