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457" r:id="rId2"/>
    <p:sldId id="462" r:id="rId3"/>
    <p:sldId id="475" r:id="rId4"/>
    <p:sldId id="476" r:id="rId5"/>
    <p:sldId id="477" r:id="rId6"/>
    <p:sldId id="478" r:id="rId7"/>
    <p:sldId id="479" r:id="rId8"/>
    <p:sldId id="480" r:id="rId9"/>
    <p:sldId id="459" r:id="rId10"/>
  </p:sldIdLst>
  <p:sldSz cx="9144000" cy="5143500" type="screen16x9"/>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60" userDrawn="1">
          <p15:clr>
            <a:srgbClr val="A4A3A4"/>
          </p15:clr>
        </p15:guide>
        <p15:guide id="2" pos="336" userDrawn="1">
          <p15:clr>
            <a:srgbClr val="A4A3A4"/>
          </p15:clr>
        </p15:guide>
        <p15:guide id="3" orient="horz" pos="756" userDrawn="1">
          <p15:clr>
            <a:srgbClr val="A4A3A4"/>
          </p15:clr>
        </p15:guide>
        <p15:guide id="4" pos="5376"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h bhagavathula" initials="h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3F703F"/>
    <a:srgbClr val="F6C627"/>
    <a:srgbClr val="2C2C2C"/>
    <a:srgbClr val="17375E"/>
    <a:srgbClr val="718587"/>
    <a:srgbClr val="002E41"/>
    <a:srgbClr val="C00000"/>
    <a:srgbClr val="ED1B24"/>
    <a:srgbClr val="75BE3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044" autoAdjust="0"/>
    <p:restoredTop sz="94671" autoAdjust="0"/>
  </p:normalViewPr>
  <p:slideViewPr>
    <p:cSldViewPr>
      <p:cViewPr varScale="1">
        <p:scale>
          <a:sx n="92" d="100"/>
          <a:sy n="92" d="100"/>
        </p:scale>
        <p:origin x="-1020" y="-102"/>
      </p:cViewPr>
      <p:guideLst>
        <p:guide orient="horz" pos="3060"/>
        <p:guide orient="horz" pos="756"/>
        <p:guide pos="336"/>
        <p:guide pos="5376"/>
      </p:guideLst>
    </p:cSldViewPr>
  </p:slideViewPr>
  <p:notesTextViewPr>
    <p:cViewPr>
      <p:scale>
        <a:sx n="100" d="100"/>
        <a:sy n="100" d="100"/>
      </p:scale>
      <p:origin x="0" y="0"/>
    </p:cViewPr>
  </p:notesTextViewPr>
  <p:sorterViewPr>
    <p:cViewPr>
      <p:scale>
        <a:sx n="100" d="100"/>
        <a:sy n="100" d="100"/>
      </p:scale>
      <p:origin x="0" y="-5262"/>
    </p:cViewPr>
  </p:sorterViewPr>
  <p:notesViewPr>
    <p:cSldViewPr>
      <p:cViewPr varScale="1">
        <p:scale>
          <a:sx n="53" d="100"/>
          <a:sy n="53" d="100"/>
        </p:scale>
        <p:origin x="-285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D72081-C824-4086-8F2F-2E1515CCAD09}" type="datetimeFigureOut">
              <a:rPr lang="en-US" smtClean="0"/>
              <a:pPr/>
              <a:t>11/24/2020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24658-0728-4F51-80F4-3C91ECA2A4FC}" type="slidenum">
              <a:rPr lang="en-US" smtClean="0"/>
              <a:pPr/>
              <a:t>‹#›</a:t>
            </a:fld>
            <a:endParaRPr lang="en-US" dirty="0"/>
          </a:p>
        </p:txBody>
      </p:sp>
    </p:spTree>
    <p:extLst>
      <p:ext uri="{BB962C8B-B14F-4D97-AF65-F5344CB8AC3E}">
        <p14:creationId xmlns:p14="http://schemas.microsoft.com/office/powerpoint/2010/main" xmlns="" val="2171052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D0174-27A0-4699-9B7D-1DF316D5B691}" type="datetimeFigureOut">
              <a:rPr lang="en-IN" smtClean="0"/>
              <a:pPr/>
              <a:t>24-11-2020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294E0-43BA-4050-978A-B5F4E62A110E}" type="slidenum">
              <a:rPr lang="en-IN" smtClean="0"/>
              <a:pPr/>
              <a:t>‹#›</a:t>
            </a:fld>
            <a:endParaRPr lang="en-IN" dirty="0"/>
          </a:p>
        </p:txBody>
      </p:sp>
    </p:spTree>
    <p:extLst>
      <p:ext uri="{BB962C8B-B14F-4D97-AF65-F5344CB8AC3E}">
        <p14:creationId xmlns:p14="http://schemas.microsoft.com/office/powerpoint/2010/main" xmlns="" val="25325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7294E0-43BA-4050-978A-B5F4E62A110E}" type="slidenum">
              <a:rPr lang="en-IN" smtClean="0"/>
              <a:pPr/>
              <a:t>1</a:t>
            </a:fld>
            <a:endParaRPr lang="en-IN" dirty="0"/>
          </a:p>
        </p:txBody>
      </p:sp>
    </p:spTree>
    <p:extLst>
      <p:ext uri="{BB962C8B-B14F-4D97-AF65-F5344CB8AC3E}">
        <p14:creationId xmlns:p14="http://schemas.microsoft.com/office/powerpoint/2010/main" xmlns="" val="299482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DBD7087-FF66-4DC3-89BC-F97889426A8E}"/>
              </a:ext>
            </a:extLst>
          </p:cNvPr>
          <p:cNvPicPr>
            <a:picLocks noChangeAspect="1"/>
          </p:cNvPicPr>
          <p:nvPr userDrawn="1"/>
        </p:nvPicPr>
        <p:blipFill>
          <a:blip r:embed="rId2">
            <a:extLst>
              <a:ext uri="{28A0092B-C50C-407E-A947-70E740481C1C}">
                <a14:useLocalDpi xmlns:a14="http://schemas.microsoft.com/office/drawing/2010/main" xmlns="" val="0"/>
              </a:ext>
            </a:extLst>
          </a:blip>
          <a:src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73906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7BF3E84-3913-4A20-A176-F8112E9A7DB2}"/>
              </a:ext>
            </a:extLst>
          </p:cNvPr>
          <p:cNvPicPr>
            <a:picLocks noChangeAspect="1"/>
          </p:cNvPicPr>
          <p:nvPr userDrawn="1"/>
        </p:nvPicPr>
        <p:blipFill>
          <a:blip r:embed="rId6">
            <a:extLst>
              <a:ext uri="{28A0092B-C50C-407E-A947-70E740481C1C}">
                <a14:useLocalDpi xmlns:a14="http://schemas.microsoft.com/office/drawing/2010/main" xmlns="" val="0"/>
              </a:ext>
            </a:extLst>
          </a:blip>
          <a:src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304589-BD54-45D9-A84C-DE8A3A67047B}"/>
              </a:ext>
            </a:extLst>
          </p:cNvPr>
          <p:cNvSpPr txBox="1"/>
          <p:nvPr/>
        </p:nvSpPr>
        <p:spPr>
          <a:xfrm>
            <a:off x="544689" y="2279363"/>
            <a:ext cx="4170187" cy="1938992"/>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entury Gothic" panose="020B0502020202020204" pitchFamily="34" charset="0"/>
              </a:rPr>
              <a:t>Important </a:t>
            </a:r>
            <a:r>
              <a:rPr lang="en-US" sz="4000" b="1" dirty="0" smtClean="0">
                <a:effectLst>
                  <a:outerShdw blurRad="38100" dist="38100" dir="2700000" algn="tl">
                    <a:srgbClr val="000000">
                      <a:alpha val="43137"/>
                    </a:srgbClr>
                  </a:outerShdw>
                </a:effectLst>
                <a:latin typeface="Century Gothic" panose="020B0502020202020204" pitchFamily="34" charset="0"/>
              </a:rPr>
              <a:t>Issues </a:t>
            </a:r>
            <a:r>
              <a:rPr lang="en-US" sz="4000" b="1" dirty="0" smtClean="0">
                <a:effectLst>
                  <a:outerShdw blurRad="38100" dist="38100" dir="2700000" algn="tl">
                    <a:srgbClr val="000000">
                      <a:alpha val="43137"/>
                    </a:srgbClr>
                  </a:outerShdw>
                </a:effectLst>
                <a:latin typeface="Century Gothic" panose="020B0502020202020204" pitchFamily="34" charset="0"/>
              </a:rPr>
              <a:t>in </a:t>
            </a:r>
            <a:r>
              <a:rPr lang="en-US" sz="4000" b="1" dirty="0" smtClean="0">
                <a:effectLst>
                  <a:outerShdw blurRad="38100" dist="38100" dir="2700000" algn="tl">
                    <a:srgbClr val="000000">
                      <a:alpha val="43137"/>
                    </a:srgbClr>
                  </a:outerShdw>
                </a:effectLst>
                <a:latin typeface="Century Gothic" panose="020B0502020202020204" pitchFamily="34" charset="0"/>
              </a:rPr>
              <a:t>Corporate </a:t>
            </a:r>
            <a:r>
              <a:rPr lang="en-US" sz="4000" b="1" dirty="0" smtClean="0">
                <a:effectLst>
                  <a:outerShdw blurRad="38100" dist="38100" dir="2700000" algn="tl">
                    <a:srgbClr val="000000">
                      <a:alpha val="43137"/>
                    </a:srgbClr>
                  </a:outerShdw>
                </a:effectLst>
                <a:latin typeface="Century Gothic" panose="020B0502020202020204" pitchFamily="34" charset="0"/>
              </a:rPr>
              <a:t>G</a:t>
            </a:r>
            <a:r>
              <a:rPr lang="en-US" sz="4000" b="1" dirty="0" smtClean="0">
                <a:effectLst>
                  <a:outerShdw blurRad="38100" dist="38100" dir="2700000" algn="tl">
                    <a:srgbClr val="000000">
                      <a:alpha val="43137"/>
                    </a:srgbClr>
                  </a:outerShdw>
                </a:effectLst>
                <a:latin typeface="Century Gothic" panose="020B0502020202020204" pitchFamily="34" charset="0"/>
              </a:rPr>
              <a:t>overnance</a:t>
            </a:r>
            <a:endParaRPr lang="en-IN" sz="4000" b="1" dirty="0">
              <a:effectLst>
                <a:outerShdw blurRad="38100" dist="38100" dir="2700000" algn="tl">
                  <a:srgbClr val="000000">
                    <a:alpha val="43137"/>
                  </a:srgbClr>
                </a:outerShdw>
              </a:effectLst>
              <a:latin typeface="Century Gothic" panose="020B0502020202020204" pitchFamily="34" charset="0"/>
            </a:endParaRPr>
          </a:p>
        </p:txBody>
      </p:sp>
      <p:sp>
        <p:nvSpPr>
          <p:cNvPr id="11266" name="AutoShape 2" descr="Types of Communication | Various forms of communication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50262207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2903359" cy="430887"/>
          </a:xfrm>
          <a:prstGeom prst="rect">
            <a:avLst/>
          </a:prstGeom>
          <a:noFill/>
        </p:spPr>
        <p:txBody>
          <a:bodyPr wrap="none" rtlCol="0">
            <a:spAutoFit/>
          </a:bodyPr>
          <a:lstStyle/>
          <a:p>
            <a:r>
              <a:rPr lang="en-US" sz="2200" dirty="0" smtClean="0">
                <a:solidFill>
                  <a:schemeClr val="bg1"/>
                </a:solidFill>
                <a:latin typeface="Century Gothic" pitchFamily="34" charset="0"/>
              </a:rPr>
              <a:t>Learning Objectives</a:t>
            </a:r>
            <a:endParaRPr lang="en-US" sz="2200" dirty="0">
              <a:solidFill>
                <a:schemeClr val="bg1"/>
              </a:solidFill>
              <a:latin typeface="Century Gothic" pitchFamily="34" charset="0"/>
            </a:endParaRPr>
          </a:p>
        </p:txBody>
      </p:sp>
      <p:sp>
        <p:nvSpPr>
          <p:cNvPr id="4" name="Rectangle 3"/>
          <p:cNvSpPr/>
          <p:nvPr/>
        </p:nvSpPr>
        <p:spPr>
          <a:xfrm>
            <a:off x="642910" y="857238"/>
            <a:ext cx="7715304" cy="1477328"/>
          </a:xfrm>
          <a:prstGeom prst="rect">
            <a:avLst/>
          </a:prstGeom>
        </p:spPr>
        <p:txBody>
          <a:bodyPr wrap="square">
            <a:spAutoFit/>
          </a:bodyPr>
          <a:lstStyle/>
          <a:p>
            <a:r>
              <a:rPr lang="en-US" i="1" dirty="0" smtClean="0"/>
              <a:t> </a:t>
            </a:r>
            <a:r>
              <a:rPr lang="en-US" b="1" dirty="0" smtClean="0">
                <a:latin typeface="Century Gothic" pitchFamily="34" charset="0"/>
              </a:rPr>
              <a:t>By the end of this session, you will be able to:</a:t>
            </a:r>
          </a:p>
          <a:p>
            <a:endParaRPr lang="en-US" b="1" dirty="0" smtClean="0">
              <a:latin typeface="Century Gothic" pitchFamily="34" charset="0"/>
            </a:endParaRPr>
          </a:p>
          <a:p>
            <a:pPr>
              <a:lnSpc>
                <a:spcPct val="200000"/>
              </a:lnSpc>
              <a:buFont typeface="Wingdings" pitchFamily="2" charset="2"/>
              <a:buChar char="Ø"/>
            </a:pPr>
            <a:r>
              <a:rPr lang="en-US" b="1" dirty="0" smtClean="0">
                <a:latin typeface="Century Gothic" pitchFamily="34" charset="0"/>
              </a:rPr>
              <a:t> Understand Important issues in corporate governance</a:t>
            </a:r>
            <a:r>
              <a:rPr lang="en-US" b="1" dirty="0" smtClean="0">
                <a:effectLst>
                  <a:outerShdw blurRad="38100" dist="38100" dir="2700000" algn="tl">
                    <a:srgbClr val="000000">
                      <a:alpha val="43137"/>
                    </a:srgbClr>
                  </a:outerShdw>
                </a:effectLst>
                <a:latin typeface="Century Gothic" panose="020B0502020202020204" pitchFamily="34" charset="0"/>
              </a:rPr>
              <a:t>.</a:t>
            </a: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415539" cy="461665"/>
          </a:xfrm>
          <a:prstGeom prst="rect">
            <a:avLst/>
          </a:prstGeom>
          <a:noFill/>
        </p:spPr>
        <p:txBody>
          <a:bodyPr wrap="none" rtlCol="0">
            <a:spAutoFit/>
          </a:bodyPr>
          <a:lstStyle/>
          <a:p>
            <a:r>
              <a:rPr lang="en-US" sz="2400" b="1" dirty="0" smtClean="0">
                <a:latin typeface="Century Gothic" pitchFamily="34" charset="0"/>
              </a:rPr>
              <a:t>Important issues in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642924"/>
            <a:ext cx="8501122" cy="4247317"/>
          </a:xfrm>
          <a:prstGeom prst="rect">
            <a:avLst/>
          </a:prstGeom>
        </p:spPr>
        <p:txBody>
          <a:bodyPr wrap="square">
            <a:spAutoFit/>
          </a:bodyPr>
          <a:lstStyle/>
          <a:p>
            <a:pPr algn="just"/>
            <a:r>
              <a:rPr lang="en-US" dirty="0" smtClean="0"/>
              <a:t>There are number of important issues in corporate governance. All the issues are inter related and interdependent to deal with each other. Each issues linked with corporate governance have different priorities in each of the corporate bodies.</a:t>
            </a:r>
            <a:br>
              <a:rPr lang="en-US" dirty="0" smtClean="0"/>
            </a:br>
            <a:r>
              <a:rPr lang="en-US" dirty="0" smtClean="0"/>
              <a:t>The issues are mentioned below:</a:t>
            </a:r>
          </a:p>
          <a:p>
            <a:pPr lvl="0">
              <a:buFont typeface="Arial" pitchFamily="34" charset="0"/>
              <a:buChar char="•"/>
            </a:pPr>
            <a:r>
              <a:rPr lang="en-US" dirty="0" smtClean="0"/>
              <a:t>Value based corporate culture</a:t>
            </a:r>
          </a:p>
          <a:p>
            <a:pPr lvl="0">
              <a:buFont typeface="Arial" pitchFamily="34" charset="0"/>
              <a:buChar char="•"/>
            </a:pPr>
            <a:r>
              <a:rPr lang="en-US" dirty="0" smtClean="0"/>
              <a:t>Holistic view</a:t>
            </a:r>
          </a:p>
          <a:p>
            <a:pPr lvl="0">
              <a:buFont typeface="Arial" pitchFamily="34" charset="0"/>
              <a:buChar char="•"/>
            </a:pPr>
            <a:r>
              <a:rPr lang="en-US" dirty="0" smtClean="0"/>
              <a:t>Compliance with laws</a:t>
            </a:r>
          </a:p>
          <a:p>
            <a:pPr lvl="0">
              <a:buFont typeface="Arial" pitchFamily="34" charset="0"/>
              <a:buChar char="•"/>
            </a:pPr>
            <a:r>
              <a:rPr lang="en-US" dirty="0" smtClean="0"/>
              <a:t>Disclosure, transparency, &amp; accountability</a:t>
            </a:r>
          </a:p>
          <a:p>
            <a:pPr lvl="0">
              <a:buFont typeface="Arial" pitchFamily="34" charset="0"/>
              <a:buChar char="•"/>
            </a:pPr>
            <a:r>
              <a:rPr lang="en-US" dirty="0" smtClean="0"/>
              <a:t>Corporate governance and human resource management</a:t>
            </a:r>
          </a:p>
          <a:p>
            <a:pPr lvl="0">
              <a:buFont typeface="Arial" pitchFamily="34" charset="0"/>
              <a:buChar char="•"/>
            </a:pPr>
            <a:r>
              <a:rPr lang="en-US" dirty="0" smtClean="0"/>
              <a:t>Innovation</a:t>
            </a:r>
          </a:p>
          <a:p>
            <a:pPr lvl="0">
              <a:buFont typeface="Arial" pitchFamily="34" charset="0"/>
              <a:buChar char="•"/>
            </a:pPr>
            <a:r>
              <a:rPr lang="en-US" dirty="0" smtClean="0"/>
              <a:t>Necessity of judicial reforms</a:t>
            </a:r>
          </a:p>
          <a:p>
            <a:pPr lvl="0">
              <a:buFont typeface="Arial" pitchFamily="34" charset="0"/>
              <a:buChar char="•"/>
            </a:pPr>
            <a:r>
              <a:rPr lang="en-US" dirty="0" smtClean="0"/>
              <a:t>Globalization helping Indian companies to become global giants based on good corporate governance.</a:t>
            </a:r>
          </a:p>
          <a:p>
            <a:pPr lvl="0">
              <a:buFont typeface="Arial" pitchFamily="34" charset="0"/>
              <a:buChar char="•"/>
            </a:pPr>
            <a:r>
              <a:rPr lang="en-US" dirty="0" smtClean="0"/>
              <a:t>Lessons from Corporate failure</a:t>
            </a:r>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415539" cy="461665"/>
          </a:xfrm>
          <a:prstGeom prst="rect">
            <a:avLst/>
          </a:prstGeom>
          <a:noFill/>
        </p:spPr>
        <p:txBody>
          <a:bodyPr wrap="none" rtlCol="0">
            <a:spAutoFit/>
          </a:bodyPr>
          <a:lstStyle/>
          <a:p>
            <a:r>
              <a:rPr lang="en-US" sz="2400" b="1" dirty="0" smtClean="0">
                <a:latin typeface="Century Gothic" pitchFamily="34" charset="0"/>
              </a:rPr>
              <a:t>Important issues in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1000114"/>
            <a:ext cx="8501122" cy="2862322"/>
          </a:xfrm>
          <a:prstGeom prst="rect">
            <a:avLst/>
          </a:prstGeom>
        </p:spPr>
        <p:txBody>
          <a:bodyPr wrap="square">
            <a:spAutoFit/>
          </a:bodyPr>
          <a:lstStyle/>
          <a:p>
            <a:pPr lvl="0" algn="just">
              <a:buFont typeface="Arial" pitchFamily="34" charset="0"/>
              <a:buChar char="•"/>
            </a:pPr>
            <a:r>
              <a:rPr lang="en-US" b="1" dirty="0" smtClean="0"/>
              <a:t>Value based corporate culture:</a:t>
            </a:r>
            <a:r>
              <a:rPr lang="en-US" dirty="0" smtClean="0"/>
              <a:t> For smooth operation of any firm, it is necessary to develop certain ethics, values. Long run business needs to have value based corporate culture. Value based corporate culture is good practice for corporate governance. It is a set of ethics, principles which are inviolable.</a:t>
            </a:r>
          </a:p>
          <a:p>
            <a:pPr lvl="0" algn="just">
              <a:buFont typeface="Arial" pitchFamily="34" charset="0"/>
              <a:buChar char="•"/>
            </a:pPr>
            <a:endParaRPr lang="en-US" dirty="0" smtClean="0"/>
          </a:p>
          <a:p>
            <a:pPr lvl="0" algn="just">
              <a:buFont typeface="Arial" pitchFamily="34" charset="0"/>
              <a:buChar char="•"/>
            </a:pPr>
            <a:r>
              <a:rPr lang="en-US" b="1" dirty="0" smtClean="0"/>
              <a:t>Holistic view:</a:t>
            </a:r>
            <a:r>
              <a:rPr lang="en-US" dirty="0" smtClean="0"/>
              <a:t> This holistic view is religious outlook which helps for effective operation of organization. It is not easier to adopt it, it needs special efforts and once adopted it leads to developing qualities of nobility, tolerance and empathy.</a:t>
            </a:r>
          </a:p>
          <a:p>
            <a:pPr lvl="0">
              <a:buFont typeface="Arial" pitchFamily="34" charset="0"/>
              <a:buChar char="•"/>
            </a:pP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415539" cy="461665"/>
          </a:xfrm>
          <a:prstGeom prst="rect">
            <a:avLst/>
          </a:prstGeom>
          <a:noFill/>
        </p:spPr>
        <p:txBody>
          <a:bodyPr wrap="none" rtlCol="0">
            <a:spAutoFit/>
          </a:bodyPr>
          <a:lstStyle/>
          <a:p>
            <a:r>
              <a:rPr lang="en-US" sz="2400" b="1" dirty="0" smtClean="0">
                <a:latin typeface="Century Gothic" pitchFamily="34" charset="0"/>
              </a:rPr>
              <a:t>Important issues in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1000114"/>
            <a:ext cx="8501122" cy="3970318"/>
          </a:xfrm>
          <a:prstGeom prst="rect">
            <a:avLst/>
          </a:prstGeom>
        </p:spPr>
        <p:txBody>
          <a:bodyPr wrap="square">
            <a:spAutoFit/>
          </a:bodyPr>
          <a:lstStyle/>
          <a:p>
            <a:pPr lvl="0" algn="just">
              <a:buFont typeface="Arial" pitchFamily="34" charset="0"/>
              <a:buChar char="•"/>
            </a:pPr>
            <a:r>
              <a:rPr lang="en-US" b="1" dirty="0" smtClean="0"/>
              <a:t>Compliance with laws:</a:t>
            </a:r>
            <a:r>
              <a:rPr lang="en-US" dirty="0" smtClean="0"/>
              <a:t> Those companies which really need advancement, have high ethical values and need to run long run business they abide and comply with laws of Securities Exchange Board Of India (SEBI), Foreign Exchange Regulation Act, Competition Act 2002, Cyber Laws, Banking Laws.</a:t>
            </a:r>
          </a:p>
          <a:p>
            <a:pPr lvl="0" algn="just">
              <a:buFont typeface="Arial" pitchFamily="34" charset="0"/>
              <a:buChar char="•"/>
            </a:pPr>
            <a:endParaRPr lang="en-US" dirty="0" smtClean="0"/>
          </a:p>
          <a:p>
            <a:pPr lvl="0" algn="just">
              <a:buFont typeface="Arial" pitchFamily="34" charset="0"/>
              <a:buChar char="•"/>
            </a:pPr>
            <a:r>
              <a:rPr lang="en-US" b="1" dirty="0" smtClean="0"/>
              <a:t>Disclosure, transparency, and accountability:</a:t>
            </a:r>
            <a:r>
              <a:rPr lang="en-US" dirty="0" smtClean="0"/>
              <a:t> Disclosure, transparency and accountability are important feature for good governance. Timely and accurate information should be disclosed on the matters like the financial position, performance. Transparency is needed in order that government has faith in corporate bodies. Transparency is needed towards corporate bodies so that due to tremendous competition in the market place the customers having choices don't shift to other corporate bodies.</a:t>
            </a:r>
          </a:p>
          <a:p>
            <a:pPr lvl="0" algn="just">
              <a:buFont typeface="Arial" pitchFamily="34" charset="0"/>
              <a:buChar char="•"/>
            </a:pP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415539" cy="461665"/>
          </a:xfrm>
          <a:prstGeom prst="rect">
            <a:avLst/>
          </a:prstGeom>
          <a:noFill/>
        </p:spPr>
        <p:txBody>
          <a:bodyPr wrap="none" rtlCol="0">
            <a:spAutoFit/>
          </a:bodyPr>
          <a:lstStyle/>
          <a:p>
            <a:r>
              <a:rPr lang="en-US" sz="2400" b="1" dirty="0" smtClean="0">
                <a:latin typeface="Century Gothic" pitchFamily="34" charset="0"/>
              </a:rPr>
              <a:t>Important issues in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1000114"/>
            <a:ext cx="8501122" cy="3416320"/>
          </a:xfrm>
          <a:prstGeom prst="rect">
            <a:avLst/>
          </a:prstGeom>
        </p:spPr>
        <p:txBody>
          <a:bodyPr wrap="square">
            <a:spAutoFit/>
          </a:bodyPr>
          <a:lstStyle/>
          <a:p>
            <a:pPr lvl="0" algn="just">
              <a:buFont typeface="Arial" pitchFamily="34" charset="0"/>
              <a:buChar char="•"/>
            </a:pPr>
            <a:r>
              <a:rPr lang="en-US" b="1" dirty="0" smtClean="0"/>
              <a:t>Corporate Governance and Human Resource Management:</a:t>
            </a:r>
            <a:r>
              <a:rPr lang="en-US" dirty="0" smtClean="0"/>
              <a:t> In corporate culture, employees are vital for success of firms. Every individual should be treated with individual respect, his achievements should be recognized. Each individual staff and employee should be given best opportunities to prove their worth and these can be done by Human Resource Department. Thus in Corporate Governance, Human Resource has a great role.</a:t>
            </a:r>
          </a:p>
          <a:p>
            <a:pPr lvl="0" algn="just">
              <a:buFont typeface="Arial" pitchFamily="34" charset="0"/>
              <a:buChar char="•"/>
            </a:pPr>
            <a:endParaRPr lang="en-US" dirty="0" smtClean="0"/>
          </a:p>
          <a:p>
            <a:pPr lvl="0" algn="just">
              <a:buFont typeface="Arial" pitchFamily="34" charset="0"/>
              <a:buChar char="•"/>
            </a:pPr>
            <a:endParaRPr lang="en-US" dirty="0" smtClean="0"/>
          </a:p>
          <a:p>
            <a:pPr lvl="0" algn="just">
              <a:buFont typeface="Arial" pitchFamily="34" charset="0"/>
              <a:buChar char="•"/>
            </a:pPr>
            <a:r>
              <a:rPr lang="en-US" b="1" dirty="0" smtClean="0"/>
              <a:t>Innovation</a:t>
            </a:r>
            <a:r>
              <a:rPr lang="en-US" dirty="0" smtClean="0"/>
              <a:t>: Every corporate body must involve in innovation practices i.e. innovation in products, in services and it plays a critical role in corporate governance.</a:t>
            </a:r>
          </a:p>
          <a:p>
            <a:pPr lvl="0" algn="just">
              <a:buFont typeface="Arial" pitchFamily="34" charset="0"/>
              <a:buChar char="•"/>
            </a:pP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415539" cy="461665"/>
          </a:xfrm>
          <a:prstGeom prst="rect">
            <a:avLst/>
          </a:prstGeom>
          <a:noFill/>
        </p:spPr>
        <p:txBody>
          <a:bodyPr wrap="none" rtlCol="0">
            <a:spAutoFit/>
          </a:bodyPr>
          <a:lstStyle/>
          <a:p>
            <a:r>
              <a:rPr lang="en-US" sz="2400" b="1" dirty="0" smtClean="0">
                <a:latin typeface="Century Gothic" pitchFamily="34" charset="0"/>
              </a:rPr>
              <a:t>Important issues in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857238"/>
            <a:ext cx="8501122" cy="3970318"/>
          </a:xfrm>
          <a:prstGeom prst="rect">
            <a:avLst/>
          </a:prstGeom>
        </p:spPr>
        <p:txBody>
          <a:bodyPr wrap="square">
            <a:spAutoFit/>
          </a:bodyPr>
          <a:lstStyle/>
          <a:p>
            <a:pPr lvl="0" algn="just">
              <a:buFont typeface="Arial" pitchFamily="34" charset="0"/>
              <a:buChar char="•"/>
            </a:pPr>
            <a:r>
              <a:rPr lang="en-US" b="1" dirty="0" smtClean="0"/>
              <a:t>Necessity of Judicial Reform:</a:t>
            </a:r>
            <a:r>
              <a:rPr lang="en-US" dirty="0" smtClean="0"/>
              <a:t> There is requirement of judicial reform for a good economy and also in today's varying time of globalization and liberalization. Judicial system of India though having performed salutary role all these years, certainly are becoming obsolete and outdated over the years. The delay in judiciary is due to several interests involved in it. But then with changing scenario and fast growing competition, the judiciary needs to bring improvements accordingly. It needs to promptly resolve disputes in cost effective manner.</a:t>
            </a:r>
          </a:p>
          <a:p>
            <a:pPr lvl="0" algn="just">
              <a:buFont typeface="Arial" pitchFamily="34" charset="0"/>
              <a:buChar char="•"/>
            </a:pPr>
            <a:endParaRPr lang="en-US" dirty="0" smtClean="0"/>
          </a:p>
          <a:p>
            <a:pPr lvl="0" algn="just">
              <a:buFont typeface="Arial" pitchFamily="34" charset="0"/>
              <a:buChar char="•"/>
            </a:pPr>
            <a:r>
              <a:rPr lang="en-US" b="1" dirty="0" smtClean="0"/>
              <a:t>Globalization helping Indian Companies to become global giants based on good governance:</a:t>
            </a:r>
            <a:r>
              <a:rPr lang="en-US" dirty="0" smtClean="0"/>
              <a:t> In today's competitive environment and due to globalization, several Indian Corporate bodies are becoming global companies which are possible only due to good corporate governance.</a:t>
            </a:r>
          </a:p>
          <a:p>
            <a:pPr lvl="0" algn="just">
              <a:buFont typeface="Arial" pitchFamily="34" charset="0"/>
              <a:buChar char="•"/>
            </a:pP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3F833B1-F005-49E0-8460-C524AB7DED41}"/>
              </a:ext>
            </a:extLst>
          </p:cNvPr>
          <p:cNvSpPr txBox="1"/>
          <p:nvPr/>
        </p:nvSpPr>
        <p:spPr>
          <a:xfrm>
            <a:off x="1538819" y="107595"/>
            <a:ext cx="6415539" cy="461665"/>
          </a:xfrm>
          <a:prstGeom prst="rect">
            <a:avLst/>
          </a:prstGeom>
          <a:noFill/>
        </p:spPr>
        <p:txBody>
          <a:bodyPr wrap="none" rtlCol="0">
            <a:spAutoFit/>
          </a:bodyPr>
          <a:lstStyle/>
          <a:p>
            <a:r>
              <a:rPr lang="en-US" sz="2400" b="1" dirty="0" smtClean="0">
                <a:latin typeface="Century Gothic" pitchFamily="34" charset="0"/>
              </a:rPr>
              <a:t>Important issues in corporate governance</a:t>
            </a:r>
            <a:endParaRPr lang="en-US" sz="2200" dirty="0">
              <a:solidFill>
                <a:schemeClr val="bg1"/>
              </a:solidFill>
              <a:effectLst/>
              <a:latin typeface="Century Gothic" panose="020B0502020202020204" pitchFamily="34" charset="0"/>
              <a:cs typeface="Arial" pitchFamily="34" charset="0"/>
            </a:endParaRPr>
          </a:p>
        </p:txBody>
      </p:sp>
      <p:sp>
        <p:nvSpPr>
          <p:cNvPr id="4" name="Rectangle 3"/>
          <p:cNvSpPr/>
          <p:nvPr/>
        </p:nvSpPr>
        <p:spPr>
          <a:xfrm>
            <a:off x="285720" y="857238"/>
            <a:ext cx="8501122" cy="1754326"/>
          </a:xfrm>
          <a:prstGeom prst="rect">
            <a:avLst/>
          </a:prstGeom>
        </p:spPr>
        <p:txBody>
          <a:bodyPr wrap="square">
            <a:spAutoFit/>
          </a:bodyPr>
          <a:lstStyle/>
          <a:p>
            <a:pPr lvl="0" algn="just">
              <a:buFont typeface="Arial" pitchFamily="34" charset="0"/>
              <a:buChar char="•"/>
            </a:pPr>
            <a:r>
              <a:rPr lang="en-US" b="1" dirty="0" smtClean="0"/>
              <a:t>Lessons from Corporate Failure:</a:t>
            </a:r>
            <a:r>
              <a:rPr lang="en-US" dirty="0" smtClean="0"/>
              <a:t> Corporate body have certain policies which if goes as a failure they need to learn from it. Failure can be both internal as well as external whatever it may be, in good governance, corporate bodies need to learn from their failures and need to move to the path of success.</a:t>
            </a:r>
          </a:p>
          <a:p>
            <a:pPr lvl="0" algn="just">
              <a:buFont typeface="Arial" pitchFamily="34" charset="0"/>
              <a:buChar char="•"/>
            </a:pP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xmlns="" val="27662154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DC38FC2-38AE-4A98-82A1-B418EF9FE74F}"/>
              </a:ext>
            </a:extLst>
          </p:cNvPr>
          <p:cNvSpPr txBox="1"/>
          <p:nvPr/>
        </p:nvSpPr>
        <p:spPr>
          <a:xfrm>
            <a:off x="542522" y="2343150"/>
            <a:ext cx="7991878" cy="1323439"/>
          </a:xfrm>
          <a:prstGeom prst="rect">
            <a:avLst/>
          </a:prstGeom>
          <a:noFill/>
        </p:spPr>
        <p:txBody>
          <a:bodyPr wrap="square" rtlCol="0">
            <a:spAutoFit/>
          </a:bodyPr>
          <a:lstStyle/>
          <a:p>
            <a:r>
              <a:rPr lang="en-US" b="1" i="1" dirty="0">
                <a:latin typeface="Century Gothic" panose="020B0502020202020204" pitchFamily="34" charset="0"/>
                <a:cs typeface="Arial" panose="020B0604020202020204" pitchFamily="34" charset="0"/>
              </a:rPr>
              <a:t>In this session, we have discussed </a:t>
            </a:r>
            <a:r>
              <a:rPr lang="en-US" b="1" i="1" dirty="0" smtClean="0">
                <a:latin typeface="Century Gothic" panose="020B0502020202020204" pitchFamily="34" charset="0"/>
                <a:cs typeface="Arial" panose="020B0604020202020204" pitchFamily="34" charset="0"/>
              </a:rPr>
              <a:t>about</a:t>
            </a: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pPr>
              <a:lnSpc>
                <a:spcPct val="200000"/>
              </a:lnSpc>
              <a:buFont typeface="Wingdings" pitchFamily="2" charset="2"/>
              <a:buChar char="Ø"/>
            </a:pPr>
            <a:r>
              <a:rPr lang="en-IN" sz="1600" b="1" dirty="0" smtClean="0">
                <a:solidFill>
                  <a:srgbClr val="FF0000"/>
                </a:solidFill>
                <a:latin typeface="Century Gothic" panose="020B0502020202020204" pitchFamily="34" charset="0"/>
                <a:cs typeface="Arial" panose="020B0604020202020204" pitchFamily="34" charset="0"/>
              </a:rPr>
              <a:t> the</a:t>
            </a:r>
            <a:r>
              <a:rPr lang="en-US" sz="1600" b="1" dirty="0" smtClean="0">
                <a:solidFill>
                  <a:srgbClr val="FF0000"/>
                </a:solidFill>
                <a:latin typeface="Century Gothic" pitchFamily="34" charset="0"/>
              </a:rPr>
              <a:t> </a:t>
            </a:r>
            <a:r>
              <a:rPr lang="en-US" sz="1600" b="1" dirty="0" smtClean="0">
                <a:solidFill>
                  <a:srgbClr val="FF0000"/>
                </a:solidFill>
                <a:effectLst>
                  <a:outerShdw blurRad="38100" dist="38100" dir="2700000" algn="tl">
                    <a:srgbClr val="000000">
                      <a:alpha val="43137"/>
                    </a:srgbClr>
                  </a:outerShdw>
                </a:effectLst>
                <a:latin typeface="Century Gothic" panose="020B0502020202020204" pitchFamily="34" charset="0"/>
              </a:rPr>
              <a:t>Important issues in corporate governance</a:t>
            </a:r>
            <a:r>
              <a:rPr lang="en-US" sz="1600" b="1" dirty="0" smtClean="0">
                <a:solidFill>
                  <a:srgbClr val="FF0000"/>
                </a:solidFill>
                <a:latin typeface="Century Gothic" pitchFamily="34" charset="0"/>
              </a:rPr>
              <a:t>.</a:t>
            </a:r>
          </a:p>
        </p:txBody>
      </p:sp>
      <p:sp>
        <p:nvSpPr>
          <p:cNvPr id="2" name="TextBox 1">
            <a:extLst>
              <a:ext uri="{FF2B5EF4-FFF2-40B4-BE49-F238E27FC236}">
                <a16:creationId xmlns:a16="http://schemas.microsoft.com/office/drawing/2014/main" xmlns="" id="{641924B5-259F-43B0-99F0-F57CD85A3A50}"/>
              </a:ext>
            </a:extLst>
          </p:cNvPr>
          <p:cNvSpPr txBox="1"/>
          <p:nvPr/>
        </p:nvSpPr>
        <p:spPr>
          <a:xfrm>
            <a:off x="1538819" y="107595"/>
            <a:ext cx="1983235" cy="430887"/>
          </a:xfrm>
          <a:prstGeom prst="rect">
            <a:avLst/>
          </a:prstGeom>
          <a:noFill/>
        </p:spPr>
        <p:txBody>
          <a:bodyPr wrap="none" rtlCol="0">
            <a:spAutoFit/>
          </a:bodyPr>
          <a:lstStyle/>
          <a:p>
            <a:r>
              <a:rPr lang="en-US" sz="2200" dirty="0" smtClean="0">
                <a:solidFill>
                  <a:schemeClr val="bg1"/>
                </a:solidFill>
                <a:effectLst/>
                <a:latin typeface="Century Gothic" panose="020B0502020202020204" pitchFamily="34" charset="0"/>
                <a:cs typeface="Arial" pitchFamily="34" charset="0"/>
              </a:rPr>
              <a:t>Topic Review</a:t>
            </a:r>
            <a:endParaRPr lang="en-US" sz="2200" dirty="0">
              <a:solidFill>
                <a:schemeClr val="bg1"/>
              </a:solidFill>
              <a:effectLst/>
              <a:latin typeface="Century Gothic" panose="020B0502020202020204" pitchFamily="34" charset="0"/>
              <a:cs typeface="Arial" pitchFamily="34" charset="0"/>
            </a:endParaRPr>
          </a:p>
        </p:txBody>
      </p:sp>
    </p:spTree>
    <p:extLst>
      <p:ext uri="{BB962C8B-B14F-4D97-AF65-F5344CB8AC3E}">
        <p14:creationId xmlns:p14="http://schemas.microsoft.com/office/powerpoint/2010/main" xmlns="" val="1209069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74339&quot;&gt;&lt;/object&gt;&lt;object type=&quot;2&quot; unique_id=&quot;74340&quot;&gt;&lt;object type=&quot;3&quot; unique_id=&quot;74341&quot;&gt;&lt;property id=&quot;20148&quot; value=&quot;5&quot;/&gt;&lt;property id=&quot;20300&quot; value=&quot;Slide 1&quot;/&gt;&lt;property id=&quot;20307&quot; value=&quot;256&quot;/&gt;&lt;/object&gt;&lt;object type=&quot;3&quot; unique_id=&quot;74407&quot;&gt;&lt;property id=&quot;20148&quot; value=&quot;5&quot;/&gt;&lt;property id=&quot;20300&quot; value=&quot;Slide 2&quot;/&gt;&lt;property id=&quot;20307&quot; value=&quot;262&quot;/&gt;&lt;/object&gt;&lt;object type=&quot;3&quot; unique_id=&quot;74608&quot;&gt;&lt;property id=&quot;20148&quot; value=&quot;5&quot;/&gt;&lt;property id=&quot;20300&quot; value=&quot;Slide 5&quot;/&gt;&lt;property id=&quot;20307&quot; value=&quot;266&quot;/&gt;&lt;/object&gt;&lt;object type=&quot;3&quot; unique_id=&quot;74659&quot;&gt;&lt;property id=&quot;20148&quot; value=&quot;5&quot;/&gt;&lt;property id=&quot;20300&quot; value=&quot;Slide 9&quot;/&gt;&lt;property id=&quot;20307&quot; value=&quot;269&quot;/&gt;&lt;/object&gt;&lt;object type=&quot;3&quot; unique_id=&quot;74741&quot;&gt;&lt;property id=&quot;20148&quot; value=&quot;5&quot;/&gt;&lt;property id=&quot;20300&quot; value=&quot;Slide 3&quot;/&gt;&lt;property id=&quot;20307&quot; value=&quot;273&quot;/&gt;&lt;/object&gt;&lt;object type=&quot;3&quot; unique_id=&quot;74742&quot;&gt;&lt;property id=&quot;20148&quot; value=&quot;5&quot;/&gt;&lt;property id=&quot;20300&quot; value=&quot;Slide 6&quot;/&gt;&lt;property id=&quot;20307&quot; value=&quot;270&quot;/&gt;&lt;/object&gt;&lt;object type=&quot;3&quot; unique_id=&quot;74743&quot;&gt;&lt;property id=&quot;20148&quot; value=&quot;5&quot;/&gt;&lt;property id=&quot;20300&quot; value=&quot;Slide 7&quot;/&gt;&lt;property id=&quot;20307&quot; value=&quot;271&quot;/&gt;&lt;/object&gt;&lt;object type=&quot;3&quot; unique_id=&quot;74744&quot;&gt;&lt;property id=&quot;20148&quot; value=&quot;5&quot;/&gt;&lt;property id=&quot;20300&quot; value=&quot;Slide 8&quot;/&gt;&lt;property id=&quot;20307&quot; value=&quot;272&quot;/&gt;&lt;/object&gt;&lt;object type=&quot;3&quot; unique_id=&quot;74818&quot;&gt;&lt;property id=&quot;20148&quot; value=&quot;5&quot;/&gt;&lt;property id=&quot;20300&quot; value=&quot;Slide 4&quot;/&gt;&lt;property id=&quot;20307&quot; value=&quot;27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9820</TotalTime>
  <Words>641</Words>
  <Application>Microsoft Office PowerPoint</Application>
  <PresentationFormat>On-screen Show (16:9)</PresentationFormat>
  <Paragraphs>49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Shailesh</dc:creator>
  <cp:lastModifiedBy>acer</cp:lastModifiedBy>
  <cp:revision>831</cp:revision>
  <dcterms:created xsi:type="dcterms:W3CDTF">2016-07-22T06:37:47Z</dcterms:created>
  <dcterms:modified xsi:type="dcterms:W3CDTF">2020-11-24T07:15:46Z</dcterms:modified>
</cp:coreProperties>
</file>