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57" r:id="rId2"/>
    <p:sldId id="462" r:id="rId3"/>
    <p:sldId id="475" r:id="rId4"/>
    <p:sldId id="476" r:id="rId5"/>
    <p:sldId id="477" r:id="rId6"/>
    <p:sldId id="478" r:id="rId7"/>
    <p:sldId id="479" r:id="rId8"/>
    <p:sldId id="480" r:id="rId9"/>
    <p:sldId id="481" r:id="rId10"/>
    <p:sldId id="482" r:id="rId11"/>
    <p:sldId id="459" r:id="rId12"/>
  </p:sldIdLst>
  <p:sldSz cx="9144000" cy="5143500" type="screen16x9"/>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 xmlns:p14="http://schemas.microsoft.com/office/powerpoint/2010/main"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23-11-2020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 xmlns:p14="http://schemas.microsoft.com/office/powerpoint/2010/main"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 xmlns:p14="http://schemas.microsoft.com/office/powerpoint/2010/main"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DBD7087-FF66-4DC3-89BC-F97889426A8E}"/>
              </a:ext>
            </a:extLst>
          </p:cNvPr>
          <p:cNvPicPr>
            <a:picLocks noChangeAspect="1"/>
          </p:cNvPicPr>
          <p:nvPr userDrawn="1"/>
        </p:nvPicPr>
        <p:blipFill>
          <a:blip r:embed="rId2">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7BF3E84-3913-4A20-A176-F8112E9A7DB2}"/>
              </a:ext>
            </a:extLst>
          </p:cNvPr>
          <p:cNvPicPr>
            <a:picLocks noChangeAspect="1"/>
          </p:cNvPicPr>
          <p:nvPr userDrawn="1"/>
        </p:nvPicPr>
        <p:blipFill>
          <a:blip r:embed="rId6">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F304589-BD54-45D9-A84C-DE8A3A67047B}"/>
              </a:ext>
            </a:extLst>
          </p:cNvPr>
          <p:cNvSpPr txBox="1"/>
          <p:nvPr/>
        </p:nvSpPr>
        <p:spPr>
          <a:xfrm>
            <a:off x="544689" y="2279363"/>
            <a:ext cx="5098881" cy="1938992"/>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Levels  of Corporate Social Responsibility</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5026220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2585323"/>
          </a:xfrm>
          <a:prstGeom prst="rect">
            <a:avLst/>
          </a:prstGeom>
        </p:spPr>
        <p:txBody>
          <a:bodyPr wrap="square">
            <a:spAutoFit/>
          </a:bodyPr>
          <a:lstStyle/>
          <a:p>
            <a:r>
              <a:rPr lang="en-US" b="1" dirty="0" smtClean="0"/>
              <a:t>Example:</a:t>
            </a:r>
            <a:endParaRPr lang="en-US" dirty="0" smtClean="0"/>
          </a:p>
          <a:p>
            <a:pPr algn="just"/>
            <a:r>
              <a:rPr lang="en-US" i="1" dirty="0" smtClean="0"/>
              <a:t>They could do this directly, with a monetary donation to plant more trees in the park. This helps to offset the bags and boxes they put their pastries in. Or, they could get the company's employees involved by having a tree-planting day at the park. The company will pay for the seedlings, and they will make time for the volunteer work, which costs the company money in the time the employees are being paid, but aren't producing any work for the company. Additionally, the bakery could donate leftover bread, donuts, cookies and other pastries to a local homeless shelter at the end of the day instead of selling day-old items at a discount in the bakery.</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DC38FC2-38AE-4A98-82A1-B418EF9FE74F}"/>
              </a:ext>
            </a:extLst>
          </p:cNvPr>
          <p:cNvSpPr txBox="1"/>
          <p:nvPr/>
        </p:nvSpPr>
        <p:spPr>
          <a:xfrm>
            <a:off x="542522" y="2343150"/>
            <a:ext cx="7991878" cy="1323439"/>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t>
            </a:r>
            <a:r>
              <a:rPr lang="en-US" sz="1600" b="1" dirty="0" smtClean="0">
                <a:solidFill>
                  <a:srgbClr val="FF0000"/>
                </a:solidFill>
                <a:latin typeface="Century Gothic" pitchFamily="34" charset="0"/>
              </a:rPr>
              <a:t>Levels  of Corporate Social Responsibility.</a:t>
            </a:r>
            <a:endParaRPr lang="en-US" sz="1600" b="1" dirty="0" smtClean="0">
              <a:solidFill>
                <a:srgbClr val="FF0000"/>
              </a:solidFill>
              <a:latin typeface="Century Gothic" pitchFamily="34" charset="0"/>
            </a:endParaRPr>
          </a:p>
        </p:txBody>
      </p:sp>
      <p:sp>
        <p:nvSpPr>
          <p:cNvPr id="2" name="TextBox 1">
            <a:extLst>
              <a:ext uri="{FF2B5EF4-FFF2-40B4-BE49-F238E27FC236}">
                <a16:creationId xmlns="" xmlns:a16="http://schemas.microsoft.com/office/drawing/2014/main"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 xmlns:p14="http://schemas.microsoft.com/office/powerpoint/2010/main"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642910" y="857238"/>
            <a:ext cx="7715304" cy="1477328"/>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the </a:t>
            </a:r>
            <a:r>
              <a:rPr lang="en-US" b="1" dirty="0" smtClean="0">
                <a:effectLst>
                  <a:outerShdw blurRad="38100" dist="38100" dir="2700000" algn="tl">
                    <a:srgbClr val="000000">
                      <a:alpha val="43137"/>
                    </a:srgbClr>
                  </a:outerShdw>
                </a:effectLst>
                <a:latin typeface="Century Gothic" panose="020B0502020202020204" pitchFamily="34" charset="0"/>
              </a:rPr>
              <a:t>Levels  of Corporate Social Responsibility.</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139321"/>
          </a:xfrm>
          <a:prstGeom prst="rect">
            <a:avLst/>
          </a:prstGeom>
        </p:spPr>
        <p:txBody>
          <a:bodyPr wrap="square">
            <a:spAutoFit/>
          </a:bodyPr>
          <a:lstStyle/>
          <a:p>
            <a:pPr algn="just">
              <a:buFont typeface="Arial" pitchFamily="34" charset="0"/>
              <a:buChar char="•"/>
            </a:pPr>
            <a:r>
              <a:rPr lang="en-US" b="1" dirty="0" smtClean="0"/>
              <a:t>First Level: Economic </a:t>
            </a:r>
            <a:r>
              <a:rPr lang="en-US" b="1" dirty="0" smtClean="0"/>
              <a:t>Responsibilities</a:t>
            </a:r>
          </a:p>
          <a:p>
            <a:pPr algn="just">
              <a:buFont typeface="Arial" pitchFamily="34" charset="0"/>
              <a:buChar char="•"/>
            </a:pPr>
            <a:endParaRPr lang="en-IN" b="1" dirty="0" smtClean="0"/>
          </a:p>
          <a:p>
            <a:pPr algn="just">
              <a:buFont typeface="Arial" pitchFamily="34" charset="0"/>
              <a:buChar char="•"/>
            </a:pPr>
            <a:endParaRPr lang="en-IN" b="1" dirty="0" smtClean="0"/>
          </a:p>
          <a:p>
            <a:pPr algn="just">
              <a:buFont typeface="Arial" pitchFamily="34" charset="0"/>
              <a:buChar char="•"/>
            </a:pPr>
            <a:r>
              <a:rPr lang="en-US" b="1" dirty="0" smtClean="0"/>
              <a:t>Second Level: Legal Responsibilities</a:t>
            </a:r>
            <a:endParaRPr lang="en-US" dirty="0" smtClean="0"/>
          </a:p>
          <a:p>
            <a:pPr algn="just">
              <a:buFont typeface="Arial" pitchFamily="34" charset="0"/>
              <a:buChar char="•"/>
            </a:pPr>
            <a:endParaRPr lang="en-IN" dirty="0" smtClean="0"/>
          </a:p>
          <a:p>
            <a:pPr algn="just">
              <a:buFont typeface="Arial" pitchFamily="34" charset="0"/>
              <a:buChar char="•"/>
            </a:pPr>
            <a:endParaRPr lang="en-IN" dirty="0" smtClean="0"/>
          </a:p>
          <a:p>
            <a:pPr algn="just">
              <a:buFont typeface="Arial" pitchFamily="34" charset="0"/>
              <a:buChar char="•"/>
            </a:pPr>
            <a:r>
              <a:rPr lang="en-US" b="1" dirty="0" smtClean="0"/>
              <a:t>Third Level: Ethical Responsibilities</a:t>
            </a:r>
            <a:endParaRPr lang="en-US" dirty="0" smtClean="0"/>
          </a:p>
          <a:p>
            <a:pPr algn="just">
              <a:buFont typeface="Arial" pitchFamily="34" charset="0"/>
              <a:buChar char="•"/>
            </a:pPr>
            <a:endParaRPr lang="en-IN" dirty="0" smtClean="0"/>
          </a:p>
          <a:p>
            <a:pPr algn="just">
              <a:buFont typeface="Arial" pitchFamily="34" charset="0"/>
              <a:buChar char="•"/>
            </a:pPr>
            <a:endParaRPr lang="en-IN" dirty="0" smtClean="0"/>
          </a:p>
          <a:p>
            <a:pPr algn="just">
              <a:buFont typeface="Arial" pitchFamily="34" charset="0"/>
              <a:buChar char="•"/>
            </a:pPr>
            <a:r>
              <a:rPr lang="en-US" b="1" dirty="0" smtClean="0"/>
              <a:t>Fourth Level: Philanthropic Responsibilities</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139321"/>
          </a:xfrm>
          <a:prstGeom prst="rect">
            <a:avLst/>
          </a:prstGeom>
        </p:spPr>
        <p:txBody>
          <a:bodyPr wrap="square">
            <a:spAutoFit/>
          </a:bodyPr>
          <a:lstStyle/>
          <a:p>
            <a:r>
              <a:rPr lang="en-US" b="1" dirty="0" smtClean="0"/>
              <a:t>First Level: Economic Responsibilities</a:t>
            </a:r>
            <a:endParaRPr lang="en-US" dirty="0" smtClean="0"/>
          </a:p>
          <a:p>
            <a:pPr algn="just">
              <a:buFont typeface="Arial" pitchFamily="34" charset="0"/>
              <a:buChar char="•"/>
            </a:pPr>
            <a:r>
              <a:rPr lang="en-US" dirty="0" smtClean="0"/>
              <a:t>The lowest level of the pyramid represents a business's first responsibility, which is to be profitable. </a:t>
            </a:r>
            <a:endParaRPr lang="en-US" dirty="0" smtClean="0"/>
          </a:p>
          <a:p>
            <a:pPr algn="just">
              <a:buFont typeface="Arial" pitchFamily="34" charset="0"/>
              <a:buChar char="•"/>
            </a:pPr>
            <a:endParaRPr lang="en-US" dirty="0" smtClean="0"/>
          </a:p>
          <a:p>
            <a:pPr algn="just">
              <a:buFont typeface="Arial" pitchFamily="34" charset="0"/>
              <a:buChar char="•"/>
            </a:pPr>
            <a:r>
              <a:rPr lang="en-US" dirty="0" smtClean="0"/>
              <a:t>That's </a:t>
            </a:r>
            <a:r>
              <a:rPr lang="en-US" dirty="0" smtClean="0"/>
              <a:t>the reason it was created to begin with; not out of greed, although some businesses have been accused of having greed at their core. But businesses are created to be the livelihood of their owners. </a:t>
            </a:r>
            <a:endParaRPr lang="en-US" dirty="0" smtClean="0"/>
          </a:p>
          <a:p>
            <a:pPr algn="just">
              <a:buFont typeface="Arial" pitchFamily="34" charset="0"/>
              <a:buChar char="•"/>
            </a:pPr>
            <a:endParaRPr lang="en-US" dirty="0" smtClean="0"/>
          </a:p>
          <a:p>
            <a:pPr algn="just">
              <a:buFont typeface="Arial" pitchFamily="34" charset="0"/>
              <a:buChar char="•"/>
            </a:pPr>
            <a:r>
              <a:rPr lang="en-US" dirty="0" smtClean="0"/>
              <a:t>It's </a:t>
            </a:r>
            <a:r>
              <a:rPr lang="en-US" dirty="0" smtClean="0"/>
              <a:t>how the owners pay their own bills. That goes for its investors, too. Although the business may not be the sole livelihood of the investors, they invested with the hope of making money. </a:t>
            </a:r>
            <a:endParaRPr lang="en-US" dirty="0" smtClean="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1754326"/>
          </a:xfrm>
          <a:prstGeom prst="rect">
            <a:avLst/>
          </a:prstGeom>
        </p:spPr>
        <p:txBody>
          <a:bodyPr wrap="square">
            <a:spAutoFit/>
          </a:bodyPr>
          <a:lstStyle/>
          <a:p>
            <a:pPr algn="just">
              <a:buFont typeface="Arial" pitchFamily="34" charset="0"/>
              <a:buChar char="•"/>
            </a:pPr>
            <a:r>
              <a:rPr lang="en-US" dirty="0" smtClean="0"/>
              <a:t>After all, their funds are tied up in this business, so getting earnings from it is the reward for investing</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Businesses also need to be profitable to be able to pay their employees, vendors and contractors. If it isn't profitable, all of these people will be affected, vendors won't sell to them, employees will quit and the business will fail</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2862322"/>
          </a:xfrm>
          <a:prstGeom prst="rect">
            <a:avLst/>
          </a:prstGeom>
        </p:spPr>
        <p:txBody>
          <a:bodyPr wrap="square">
            <a:spAutoFit/>
          </a:bodyPr>
          <a:lstStyle/>
          <a:p>
            <a:r>
              <a:rPr lang="en-US" b="1" dirty="0" smtClean="0"/>
              <a:t>Second Level: Legal Responsibilities</a:t>
            </a:r>
            <a:endParaRPr lang="en-US" dirty="0" smtClean="0"/>
          </a:p>
          <a:p>
            <a:pPr algn="just"/>
            <a:r>
              <a:rPr lang="en-US" dirty="0" smtClean="0"/>
              <a:t>The second level of the pyramid is the business's legal obligation to obey the law. Not just some of the laws, but all the laws, all the time. It means not looking the other way while gray areas of the law are ignored, because doing so jeopardizes the business.</a:t>
            </a:r>
          </a:p>
          <a:p>
            <a:pPr algn="just"/>
            <a:endParaRPr lang="en-US" b="1" dirty="0" smtClean="0"/>
          </a:p>
          <a:p>
            <a:pPr algn="just"/>
            <a:r>
              <a:rPr lang="en-US" b="1" dirty="0" smtClean="0"/>
              <a:t>Example</a:t>
            </a:r>
            <a:r>
              <a:rPr lang="en-US" b="1" dirty="0" smtClean="0"/>
              <a:t>:</a:t>
            </a:r>
            <a:endParaRPr lang="en-US" dirty="0" smtClean="0"/>
          </a:p>
          <a:p>
            <a:pPr algn="just"/>
            <a:r>
              <a:rPr lang="en-US" i="1" dirty="0" smtClean="0"/>
              <a:t>Fines can be steep for disobeying business laws. Skirting food safety laws can get the business shut down quickly. If someone gets sick, there could be an expensive lawsuit with legal fees and even higher fines to pay, which could put the company out of business. This would put the employees out of work and cause financial setbacks for suppliers.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3416320"/>
          </a:xfrm>
          <a:prstGeom prst="rect">
            <a:avLst/>
          </a:prstGeom>
        </p:spPr>
        <p:txBody>
          <a:bodyPr wrap="square">
            <a:spAutoFit/>
          </a:bodyPr>
          <a:lstStyle/>
          <a:p>
            <a:r>
              <a:rPr lang="en-US" b="1" dirty="0" smtClean="0"/>
              <a:t>Third Level: Ethical Responsibilities</a:t>
            </a:r>
            <a:endParaRPr lang="en-US" dirty="0" smtClean="0"/>
          </a:p>
          <a:p>
            <a:pPr algn="just">
              <a:buFont typeface="Arial" pitchFamily="34" charset="0"/>
              <a:buChar char="•"/>
            </a:pPr>
            <a:r>
              <a:rPr lang="en-US" dirty="0" smtClean="0"/>
              <a:t>The ethical layer of the pyramid is described as doing the right thing, being fair in all situations and also avoiding harm. </a:t>
            </a:r>
            <a:endParaRPr lang="en-US" dirty="0" smtClean="0"/>
          </a:p>
          <a:p>
            <a:pPr algn="just">
              <a:buFont typeface="Arial" pitchFamily="34" charset="0"/>
              <a:buChar char="•"/>
            </a:pPr>
            <a:endParaRPr lang="en-US" dirty="0" smtClean="0"/>
          </a:p>
          <a:p>
            <a:pPr algn="just">
              <a:buFont typeface="Arial" pitchFamily="34" charset="0"/>
              <a:buChar char="•"/>
            </a:pPr>
            <a:r>
              <a:rPr lang="en-US" dirty="0" smtClean="0"/>
              <a:t>At </a:t>
            </a:r>
            <a:r>
              <a:rPr lang="en-US" dirty="0" smtClean="0"/>
              <a:t>first, this sounds simple enough. But when coupled with the first level, to be profitable, conflicts can occur. </a:t>
            </a:r>
            <a:endParaRPr lang="en-US" dirty="0" smtClean="0"/>
          </a:p>
          <a:p>
            <a:pPr algn="just">
              <a:buFont typeface="Arial" pitchFamily="34" charset="0"/>
              <a:buChar char="•"/>
            </a:pPr>
            <a:endParaRPr lang="en-US" dirty="0" smtClean="0"/>
          </a:p>
          <a:p>
            <a:pPr algn="just">
              <a:buFont typeface="Arial" pitchFamily="34" charset="0"/>
              <a:buChar char="•"/>
            </a:pPr>
            <a:r>
              <a:rPr lang="en-US" dirty="0" smtClean="0"/>
              <a:t>Can </a:t>
            </a:r>
            <a:r>
              <a:rPr lang="en-US" dirty="0" smtClean="0"/>
              <a:t>a business always be fair and turn a profit? And, these ethics apply to all stakeholders, including investors and employees, as well as to customers. </a:t>
            </a:r>
            <a:endParaRPr lang="en-US" dirty="0" smtClean="0"/>
          </a:p>
          <a:p>
            <a:pPr algn="just">
              <a:buFont typeface="Arial" pitchFamily="34" charset="0"/>
              <a:buChar char="•"/>
            </a:pPr>
            <a:endParaRPr lang="en-US" dirty="0" smtClean="0"/>
          </a:p>
          <a:p>
            <a:pPr algn="just">
              <a:buFont typeface="Arial" pitchFamily="34" charset="0"/>
              <a:buChar char="•"/>
            </a:pPr>
            <a:r>
              <a:rPr lang="en-US" dirty="0" smtClean="0"/>
              <a:t>What </a:t>
            </a:r>
            <a:r>
              <a:rPr lang="en-US" dirty="0" smtClean="0"/>
              <a:t>about to competitors? Well, always means in all cases at all times, so yes, these ethics would apply to dealings with competitors.</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2585323"/>
          </a:xfrm>
          <a:prstGeom prst="rect">
            <a:avLst/>
          </a:prstGeom>
        </p:spPr>
        <p:txBody>
          <a:bodyPr wrap="square">
            <a:spAutoFit/>
          </a:bodyPr>
          <a:lstStyle/>
          <a:p>
            <a:r>
              <a:rPr lang="en-US" b="1" dirty="0" smtClean="0"/>
              <a:t>Example:</a:t>
            </a:r>
            <a:endParaRPr lang="en-US" dirty="0" smtClean="0"/>
          </a:p>
          <a:p>
            <a:pPr algn="just"/>
            <a:r>
              <a:rPr lang="en-US" i="1" dirty="0" smtClean="0"/>
              <a:t>Advertising is an area where firms are known to stretch the truth, making statements that aren't necessarily false, but aren't necessarily true in all cases either. Advertisers must meet the guidelines set by the Federal Trade Commission and they are sometimes told to stop making certain health or other claims that aren't proven. But what about statements like, "best pies east of the Mississippi." To be true, the owners would have had to personally try the pies of every bakery east of the river. And, when it comes to food, "the best" is quite subjective. One person might describe a crust as "buttery, light and flaky," while another person would deem it "tastes like cardboard."</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6244017" cy="461665"/>
          </a:xfrm>
          <a:prstGeom prst="rect">
            <a:avLst/>
          </a:prstGeom>
          <a:noFill/>
        </p:spPr>
        <p:txBody>
          <a:bodyPr wrap="none" rtlCol="0">
            <a:spAutoFit/>
          </a:bodyPr>
          <a:lstStyle/>
          <a:p>
            <a:r>
              <a:rPr lang="en-US" sz="2400" b="1" dirty="0" smtClean="0">
                <a:latin typeface="Century Gothic" pitchFamily="34" charset="0"/>
              </a:rPr>
              <a:t>Levels  of Corporate Social Responsibility</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1477328"/>
          </a:xfrm>
          <a:prstGeom prst="rect">
            <a:avLst/>
          </a:prstGeom>
        </p:spPr>
        <p:txBody>
          <a:bodyPr wrap="square">
            <a:spAutoFit/>
          </a:bodyPr>
          <a:lstStyle/>
          <a:p>
            <a:r>
              <a:rPr lang="en-US" b="1" dirty="0" smtClean="0"/>
              <a:t>Fourth Level: Philanthropic Responsibilities</a:t>
            </a:r>
            <a:endParaRPr lang="en-US" dirty="0" smtClean="0"/>
          </a:p>
          <a:p>
            <a:pPr algn="just"/>
            <a:r>
              <a:rPr lang="en-US" dirty="0" smtClean="0"/>
              <a:t>At the top of the pyramid, occupying the smallest space is philanthropy. Businesses have long been criticized for their carbon footprint, their part in pollution, using natural resources and more. To counterbalance these negatives, they should "give back" to the community they take from.</a:t>
            </a: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9817</TotalTime>
  <Words>853</Words>
  <Application>Microsoft Office PowerPoint</Application>
  <PresentationFormat>On-screen Show (16:9)</PresentationFormat>
  <Paragraphs>67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830</cp:revision>
  <dcterms:created xsi:type="dcterms:W3CDTF">2016-07-22T06:37:47Z</dcterms:created>
  <dcterms:modified xsi:type="dcterms:W3CDTF">2020-11-23T10:02:32Z</dcterms:modified>
</cp:coreProperties>
</file>