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57" r:id="rId2"/>
    <p:sldId id="462" r:id="rId3"/>
    <p:sldId id="475" r:id="rId4"/>
    <p:sldId id="476" r:id="rId5"/>
    <p:sldId id="477" r:id="rId6"/>
    <p:sldId id="478" r:id="rId7"/>
    <p:sldId id="479" r:id="rId8"/>
    <p:sldId id="480" r:id="rId9"/>
    <p:sldId id="481" r:id="rId10"/>
    <p:sldId id="482" r:id="rId11"/>
    <p:sldId id="483" r:id="rId12"/>
    <p:sldId id="484" r:id="rId13"/>
    <p:sldId id="485" r:id="rId14"/>
    <p:sldId id="459" r:id="rId15"/>
  </p:sldIdLst>
  <p:sldSz cx="9144000" cy="5143500" type="screen16x9"/>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60" userDrawn="1">
          <p15:clr>
            <a:srgbClr val="A4A3A4"/>
          </p15:clr>
        </p15:guide>
        <p15:guide id="2" pos="336" userDrawn="1">
          <p15:clr>
            <a:srgbClr val="A4A3A4"/>
          </p15:clr>
        </p15:guide>
        <p15:guide id="3" orient="horz" pos="756" userDrawn="1">
          <p15:clr>
            <a:srgbClr val="A4A3A4"/>
          </p15:clr>
        </p15:guide>
        <p15:guide id="4" pos="5376"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3F703F"/>
    <a:srgbClr val="F6C627"/>
    <a:srgbClr val="2C2C2C"/>
    <a:srgbClr val="17375E"/>
    <a:srgbClr val="718587"/>
    <a:srgbClr val="002E41"/>
    <a:srgbClr val="C00000"/>
    <a:srgbClr val="ED1B24"/>
    <a:srgbClr val="75BE3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044" autoAdjust="0"/>
    <p:restoredTop sz="94671" autoAdjust="0"/>
  </p:normalViewPr>
  <p:slideViewPr>
    <p:cSldViewPr>
      <p:cViewPr varScale="1">
        <p:scale>
          <a:sx n="92" d="100"/>
          <a:sy n="92" d="100"/>
        </p:scale>
        <p:origin x="-1020" y="-102"/>
      </p:cViewPr>
      <p:guideLst>
        <p:guide orient="horz" pos="3060"/>
        <p:guide orient="horz" pos="756"/>
        <p:guide pos="336"/>
        <p:guide pos="5376"/>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pPr/>
              <a:t>11/24/2020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pPr/>
              <a:t>‹#›</a:t>
            </a:fld>
            <a:endParaRPr lang="en-US" dirty="0"/>
          </a:p>
        </p:txBody>
      </p:sp>
    </p:spTree>
    <p:extLst>
      <p:ext uri="{BB962C8B-B14F-4D97-AF65-F5344CB8AC3E}">
        <p14:creationId xmlns:p14="http://schemas.microsoft.com/office/powerpoint/2010/main" xmlns=""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24-11-2020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dirty="0"/>
          </a:p>
        </p:txBody>
      </p:sp>
    </p:spTree>
    <p:extLst>
      <p:ext uri="{BB962C8B-B14F-4D97-AF65-F5344CB8AC3E}">
        <p14:creationId xmlns:p14="http://schemas.microsoft.com/office/powerpoint/2010/main" xmlns=""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94E0-43BA-4050-978A-B5F4E62A110E}" type="slidenum">
              <a:rPr lang="en-IN" smtClean="0"/>
              <a:pPr/>
              <a:t>1</a:t>
            </a:fld>
            <a:endParaRPr lang="en-IN" dirty="0"/>
          </a:p>
        </p:txBody>
      </p:sp>
    </p:spTree>
    <p:extLst>
      <p:ext uri="{BB962C8B-B14F-4D97-AF65-F5344CB8AC3E}">
        <p14:creationId xmlns:p14="http://schemas.microsoft.com/office/powerpoint/2010/main" xmlns="" val="29948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DBD7087-FF66-4DC3-89BC-F97889426A8E}"/>
              </a:ext>
            </a:extLst>
          </p:cNvPr>
          <p:cNvPicPr>
            <a:picLocks noChangeAspect="1"/>
          </p:cNvPicPr>
          <p:nvPr userDrawn="1"/>
        </p:nvPicPr>
        <p:blipFill>
          <a:blip r:embed="rId2">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390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7BF3E84-3913-4A20-A176-F8112E9A7DB2}"/>
              </a:ext>
            </a:extLst>
          </p:cNvPr>
          <p:cNvPicPr>
            <a:picLocks noChangeAspect="1"/>
          </p:cNvPicPr>
          <p:nvPr userDrawn="1"/>
        </p:nvPicPr>
        <p:blipFill>
          <a:blip r:embed="rId6">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304589-BD54-45D9-A84C-DE8A3A67047B}"/>
              </a:ext>
            </a:extLst>
          </p:cNvPr>
          <p:cNvSpPr txBox="1"/>
          <p:nvPr/>
        </p:nvSpPr>
        <p:spPr>
          <a:xfrm>
            <a:off x="544689" y="2279363"/>
            <a:ext cx="4170187" cy="1938992"/>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entury Gothic" panose="020B0502020202020204" pitchFamily="34" charset="0"/>
              </a:rPr>
              <a:t>Nature of Social Responsibility of Business</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sp>
        <p:nvSpPr>
          <p:cNvPr id="11266" name="AutoShape 2" descr="Types of Communication | Various forms of communication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5026220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416320"/>
          </a:xfrm>
          <a:prstGeom prst="rect">
            <a:avLst/>
          </a:prstGeom>
        </p:spPr>
        <p:txBody>
          <a:bodyPr wrap="square">
            <a:spAutoFit/>
          </a:bodyPr>
          <a:lstStyle/>
          <a:p>
            <a:pPr>
              <a:buFont typeface="Arial" pitchFamily="34" charset="0"/>
              <a:buChar char="•"/>
            </a:pPr>
            <a:r>
              <a:rPr lang="en-US" b="1" dirty="0" smtClean="0"/>
              <a:t>Local residents:</a:t>
            </a:r>
          </a:p>
          <a:p>
            <a:pPr>
              <a:buFont typeface="Arial" pitchFamily="34" charset="0"/>
              <a:buChar char="•"/>
            </a:pPr>
            <a:endParaRPr lang="en-US" b="1" dirty="0" smtClean="0"/>
          </a:p>
          <a:p>
            <a:pPr algn="just"/>
            <a:r>
              <a:rPr lang="en-US" dirty="0" smtClean="0"/>
              <a:t>Companies located in cities or at least in the immediate vicinity of settlements also have a responsibility towards local residents. The operation should not have a negative impact on the quality of life of the residents. This applies, for example, to noise and environmental pollution. In many countries, people still suffer from the harsh living conditions as large factories ignore their social responsibility.</a:t>
            </a:r>
          </a:p>
          <a:p>
            <a:pPr algn="just"/>
            <a:endParaRPr lang="en-US" dirty="0" smtClean="0"/>
          </a:p>
          <a:p>
            <a:pPr algn="just"/>
            <a:r>
              <a:rPr lang="en-US" dirty="0" smtClean="0"/>
              <a:t>In the worst case, companies cause drinking water pollution, unacceptable noise, air pollution, and damage to the surrounding flora and fauna. If such injustices are made public, the company is threatened not only with damage to its image, but also problems with the law and environmental protection organizations.</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4524315"/>
          </a:xfrm>
          <a:prstGeom prst="rect">
            <a:avLst/>
          </a:prstGeom>
        </p:spPr>
        <p:txBody>
          <a:bodyPr wrap="square">
            <a:spAutoFit/>
          </a:bodyPr>
          <a:lstStyle/>
          <a:p>
            <a:pPr>
              <a:buFont typeface="Arial" pitchFamily="34" charset="0"/>
              <a:buChar char="•"/>
            </a:pPr>
            <a:r>
              <a:rPr lang="en-US" b="1" dirty="0" smtClean="0"/>
              <a:t>Governmental agencies</a:t>
            </a:r>
          </a:p>
          <a:p>
            <a:pPr algn="just"/>
            <a:r>
              <a:rPr lang="en-US" dirty="0" smtClean="0"/>
              <a:t>Companies must comply with the laws of the countries they operate within. This also includes smooth and honest cooperation with government organizations such as, for example, health and safety departments and health offices. In production facilities, the quality standards and regulations specified by the legislator must be observed through regular checks and surveys.</a:t>
            </a:r>
          </a:p>
          <a:p>
            <a:pPr algn="just">
              <a:buFont typeface="Arial" pitchFamily="34" charset="0"/>
              <a:buChar char="•"/>
            </a:pPr>
            <a:endParaRPr lang="en-IN" b="1" dirty="0" smtClean="0"/>
          </a:p>
          <a:p>
            <a:pPr>
              <a:buFont typeface="Arial" pitchFamily="34" charset="0"/>
              <a:buChar char="•"/>
            </a:pPr>
            <a:r>
              <a:rPr lang="en-US" b="1" dirty="0" smtClean="0"/>
              <a:t>Media</a:t>
            </a:r>
          </a:p>
          <a:p>
            <a:pPr algn="just"/>
            <a:r>
              <a:rPr lang="en-US" dirty="0" smtClean="0"/>
              <a:t>The responsibility of the "fourth estate" includes the most complete possible reporting of grievances in companies. The relationship between journalists and business is therefore often two-sided: on the one hand, a company wants to present itself as well as possible, so that the media can help cultivate a positive image of them through their reporting. On the other hand, </a:t>
            </a:r>
            <a:r>
              <a:rPr lang="en-US" b="1" dirty="0" smtClean="0"/>
              <a:t>companies that do not live up to their corporate responsibilities</a:t>
            </a:r>
            <a:r>
              <a:rPr lang="en-US" dirty="0" smtClean="0"/>
              <a:t> can quickly suffer damage to their image if journalists speak out about it. Media representatives are therefore not welcome on some company premises.</a:t>
            </a:r>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4247317"/>
          </a:xfrm>
          <a:prstGeom prst="rect">
            <a:avLst/>
          </a:prstGeom>
        </p:spPr>
        <p:txBody>
          <a:bodyPr wrap="square">
            <a:spAutoFit/>
          </a:bodyPr>
          <a:lstStyle/>
          <a:p>
            <a:r>
              <a:rPr lang="en-US" b="1" dirty="0" smtClean="0"/>
              <a:t>3. External area of responsibility</a:t>
            </a:r>
          </a:p>
          <a:p>
            <a:pPr algn="just"/>
            <a:r>
              <a:rPr lang="en-US" dirty="0" smtClean="0"/>
              <a:t>As part of their corporate social responsibility, many companies not only concentrate on internal processes, but also assume social responsibility outside their own operations. The external area of responsibility is often equated with the term "corporate citizenship", and these are some examples of what it constitutes:</a:t>
            </a:r>
          </a:p>
          <a:p>
            <a:pPr algn="just"/>
            <a:endParaRPr lang="en-US" dirty="0" smtClean="0"/>
          </a:p>
          <a:p>
            <a:pPr algn="just">
              <a:buFont typeface="Arial" pitchFamily="34" charset="0"/>
              <a:buChar char="•"/>
            </a:pPr>
            <a:r>
              <a:rPr lang="en-US" b="1" dirty="0" smtClean="0"/>
              <a:t>Contributions</a:t>
            </a:r>
          </a:p>
          <a:p>
            <a:pPr algn="just"/>
            <a:r>
              <a:rPr lang="en-US" dirty="0" smtClean="0"/>
              <a:t>Corporate giving is the most popular means of actively living corporate responsibility. Frequently, however, these donations are also linked to the sale of goods and are thus intended to promote higher sales figures: for example, by promising to donate part of the profit per product sold to a good cause. Many companies also participate in events such as marathons and fundraisers, where employees can participate. Of course, all this brings good publicity to the companies, but it does not diminish the general benefit of these actions. Such charity events are ultimately profitable for all concerned.</a:t>
            </a:r>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693319"/>
          </a:xfrm>
          <a:prstGeom prst="rect">
            <a:avLst/>
          </a:prstGeom>
        </p:spPr>
        <p:txBody>
          <a:bodyPr wrap="square">
            <a:spAutoFit/>
          </a:bodyPr>
          <a:lstStyle/>
          <a:p>
            <a:pPr>
              <a:buFont typeface="Arial" pitchFamily="34" charset="0"/>
              <a:buChar char="•"/>
            </a:pPr>
            <a:r>
              <a:rPr lang="en-US" b="1" dirty="0" smtClean="0"/>
              <a:t>Sponsoring</a:t>
            </a:r>
          </a:p>
          <a:p>
            <a:pPr algn="just"/>
            <a:r>
              <a:rPr lang="en-US" dirty="0" smtClean="0"/>
              <a:t>Companies often </a:t>
            </a:r>
            <a:r>
              <a:rPr lang="en-US" smtClean="0"/>
              <a:t>also </a:t>
            </a:r>
            <a:r>
              <a:rPr lang="en-US" smtClean="0"/>
              <a:t>fulfill </a:t>
            </a:r>
            <a:r>
              <a:rPr lang="en-US" dirty="0" smtClean="0"/>
              <a:t>their social responsibility by sponsoring special initiatives or supporting associations that pursue charitable goals. In return, the companies are positively mentioned by these institutions and benefit from being associated with them. Often, this helps companies improve their reputation with local residents – for example, by sponsoring city projects and regional events.</a:t>
            </a:r>
          </a:p>
          <a:p>
            <a:pPr algn="just"/>
            <a:endParaRPr lang="en-US" dirty="0" smtClean="0"/>
          </a:p>
          <a:p>
            <a:pPr algn="just">
              <a:buFont typeface="Arial" pitchFamily="34" charset="0"/>
              <a:buChar char="•"/>
            </a:pPr>
            <a:r>
              <a:rPr lang="en-US" b="1" dirty="0" smtClean="0"/>
              <a:t>Social activities</a:t>
            </a:r>
          </a:p>
          <a:p>
            <a:pPr algn="just"/>
            <a:r>
              <a:rPr lang="en-US" dirty="0" smtClean="0"/>
              <a:t>Companies are often willing to give employees time off if they want to carry out social activities. Alternatively, paid time for charitable work is regulated in employment contracts: for example, where employees are granted half a working day per quarter for these activities. Many companies are therefore prepared to support and even reward the social contributions of their employees by recording these activities as working time.</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DC38FC2-38AE-4A98-82A1-B418EF9FE74F}"/>
              </a:ext>
            </a:extLst>
          </p:cNvPr>
          <p:cNvSpPr txBox="1"/>
          <p:nvPr/>
        </p:nvSpPr>
        <p:spPr>
          <a:xfrm>
            <a:off x="542522" y="2343150"/>
            <a:ext cx="7991878" cy="1323439"/>
          </a:xfrm>
          <a:prstGeom prst="rect">
            <a:avLst/>
          </a:prstGeom>
          <a:noFill/>
        </p:spPr>
        <p:txBody>
          <a:bodyPr wrap="square" rtlCol="0">
            <a:spAutoFit/>
          </a:bodyPr>
          <a:lstStyle/>
          <a:p>
            <a:r>
              <a:rPr lang="en-US" b="1" i="1" dirty="0">
                <a:latin typeface="Century Gothic" panose="020B0502020202020204" pitchFamily="34" charset="0"/>
                <a:cs typeface="Arial" panose="020B0604020202020204" pitchFamily="34" charset="0"/>
              </a:rPr>
              <a:t>In this session, we have discussed </a:t>
            </a:r>
            <a:r>
              <a:rPr lang="en-US" b="1" i="1" dirty="0" smtClean="0">
                <a:latin typeface="Century Gothic" panose="020B0502020202020204" pitchFamily="34" charset="0"/>
                <a:cs typeface="Arial" panose="020B0604020202020204" pitchFamily="34" charset="0"/>
              </a:rPr>
              <a:t>about</a:t>
            </a: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pPr>
              <a:lnSpc>
                <a:spcPct val="200000"/>
              </a:lnSpc>
              <a:buFont typeface="Wingdings" pitchFamily="2" charset="2"/>
              <a:buChar char="Ø"/>
            </a:pPr>
            <a:r>
              <a:rPr lang="en-IN" sz="1600" b="1" dirty="0" smtClean="0">
                <a:solidFill>
                  <a:srgbClr val="FF0000"/>
                </a:solidFill>
                <a:latin typeface="Century Gothic" panose="020B0502020202020204" pitchFamily="34" charset="0"/>
                <a:cs typeface="Arial" panose="020B0604020202020204" pitchFamily="34" charset="0"/>
              </a:rPr>
              <a:t> the</a:t>
            </a:r>
            <a:r>
              <a:rPr lang="en-US" sz="1600" b="1" dirty="0" smtClean="0">
                <a:solidFill>
                  <a:srgbClr val="FF0000"/>
                </a:solidFill>
                <a:latin typeface="Century Gothic" pitchFamily="34" charset="0"/>
              </a:rPr>
              <a:t> Nature of Social Responsibility of Business</a:t>
            </a:r>
          </a:p>
        </p:txBody>
      </p:sp>
      <p:sp>
        <p:nvSpPr>
          <p:cNvPr id="2" name="TextBox 1">
            <a:extLst>
              <a:ext uri="{FF2B5EF4-FFF2-40B4-BE49-F238E27FC236}">
                <a16:creationId xmlns:a16="http://schemas.microsoft.com/office/drawing/2014/main" xmlns="" id="{641924B5-259F-43B0-99F0-F57CD85A3A50}"/>
              </a:ext>
            </a:extLst>
          </p:cNvPr>
          <p:cNvSpPr txBox="1"/>
          <p:nvPr/>
        </p:nvSpPr>
        <p:spPr>
          <a:xfrm>
            <a:off x="1538819" y="107595"/>
            <a:ext cx="1983235" cy="430887"/>
          </a:xfrm>
          <a:prstGeom prst="rect">
            <a:avLst/>
          </a:prstGeom>
          <a:noFill/>
        </p:spPr>
        <p:txBody>
          <a:bodyPr wrap="none" rtlCol="0">
            <a:spAutoFit/>
          </a:bodyPr>
          <a:lstStyle/>
          <a:p>
            <a:r>
              <a:rPr lang="en-US" sz="2200" dirty="0" smtClean="0">
                <a:solidFill>
                  <a:schemeClr val="bg1"/>
                </a:solidFill>
                <a:effectLst/>
                <a:latin typeface="Century Gothic" panose="020B0502020202020204" pitchFamily="34" charset="0"/>
                <a:cs typeface="Arial" pitchFamily="34" charset="0"/>
              </a:rPr>
              <a:t>Topic Review</a:t>
            </a:r>
            <a:endParaRPr lang="en-US" sz="2200" dirty="0">
              <a:solidFill>
                <a:schemeClr val="bg1"/>
              </a:solidFill>
              <a:effectLst/>
              <a:latin typeface="Century Gothic" panose="020B0502020202020204" pitchFamily="34" charset="0"/>
              <a:cs typeface="Arial" pitchFamily="34" charset="0"/>
            </a:endParaRPr>
          </a:p>
        </p:txBody>
      </p:sp>
    </p:spTree>
    <p:extLst>
      <p:ext uri="{BB962C8B-B14F-4D97-AF65-F5344CB8AC3E}">
        <p14:creationId xmlns:p14="http://schemas.microsoft.com/office/powerpoint/2010/main" xmlns="" val="1209069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2903359" cy="430887"/>
          </a:xfrm>
          <a:prstGeom prst="rect">
            <a:avLst/>
          </a:prstGeom>
          <a:noFill/>
        </p:spPr>
        <p:txBody>
          <a:bodyPr wrap="none" rtlCol="0">
            <a:spAutoFit/>
          </a:bodyPr>
          <a:lstStyle/>
          <a:p>
            <a:r>
              <a:rPr lang="en-US" sz="2200" dirty="0" smtClean="0">
                <a:solidFill>
                  <a:schemeClr val="bg1"/>
                </a:solidFill>
                <a:latin typeface="Century Gothic" pitchFamily="34" charset="0"/>
              </a:rPr>
              <a:t>Learning Objectives</a:t>
            </a:r>
            <a:endParaRPr lang="en-US" sz="2200" dirty="0">
              <a:solidFill>
                <a:schemeClr val="bg1"/>
              </a:solidFill>
              <a:latin typeface="Century Gothic" pitchFamily="34" charset="0"/>
            </a:endParaRPr>
          </a:p>
        </p:txBody>
      </p:sp>
      <p:sp>
        <p:nvSpPr>
          <p:cNvPr id="4" name="Rectangle 3"/>
          <p:cNvSpPr/>
          <p:nvPr/>
        </p:nvSpPr>
        <p:spPr>
          <a:xfrm>
            <a:off x="642910" y="857238"/>
            <a:ext cx="7715304" cy="1477328"/>
          </a:xfrm>
          <a:prstGeom prst="rect">
            <a:avLst/>
          </a:prstGeom>
        </p:spPr>
        <p:txBody>
          <a:bodyPr wrap="square">
            <a:spAutoFit/>
          </a:bodyPr>
          <a:lstStyle/>
          <a:p>
            <a:r>
              <a:rPr lang="en-US" i="1" dirty="0" smtClean="0"/>
              <a:t> </a:t>
            </a:r>
            <a:r>
              <a:rPr lang="en-US" b="1" dirty="0" smtClean="0">
                <a:latin typeface="Century Gothic" pitchFamily="34" charset="0"/>
              </a:rPr>
              <a:t>By the end of this session, you will be able to:</a:t>
            </a:r>
          </a:p>
          <a:p>
            <a:endParaRPr lang="en-US" b="1" dirty="0" smtClean="0">
              <a:latin typeface="Century Gothic" pitchFamily="34" charset="0"/>
            </a:endParaRPr>
          </a:p>
          <a:p>
            <a:pPr>
              <a:lnSpc>
                <a:spcPct val="200000"/>
              </a:lnSpc>
              <a:buFont typeface="Wingdings" pitchFamily="2" charset="2"/>
              <a:buChar char="Ø"/>
            </a:pPr>
            <a:r>
              <a:rPr lang="en-US" b="1" dirty="0" smtClean="0">
                <a:latin typeface="Century Gothic" pitchFamily="34" charset="0"/>
              </a:rPr>
              <a:t> Understand the </a:t>
            </a:r>
            <a:r>
              <a:rPr lang="en-US" b="1" dirty="0" smtClean="0">
                <a:effectLst>
                  <a:outerShdw blurRad="38100" dist="38100" dir="2700000" algn="tl">
                    <a:srgbClr val="000000">
                      <a:alpha val="43137"/>
                    </a:srgbClr>
                  </a:outerShdw>
                </a:effectLst>
                <a:latin typeface="Century Gothic" panose="020B0502020202020204" pitchFamily="34" charset="0"/>
              </a:rPr>
              <a:t>Nature of Social Responsibility of Business.</a:t>
            </a: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pic>
        <p:nvPicPr>
          <p:cNvPr id="1026" name="Picture 2" descr="C:\Users\acer\Desktop\1.png"/>
          <p:cNvPicPr>
            <a:picLocks noChangeAspect="1" noChangeArrowheads="1"/>
          </p:cNvPicPr>
          <p:nvPr/>
        </p:nvPicPr>
        <p:blipFill>
          <a:blip r:embed="rId2"/>
          <a:srcRect/>
          <a:stretch>
            <a:fillRect/>
          </a:stretch>
        </p:blipFill>
        <p:spPr bwMode="auto">
          <a:xfrm>
            <a:off x="357158" y="714362"/>
            <a:ext cx="8572560" cy="4000528"/>
          </a:xfrm>
          <a:prstGeom prst="rect">
            <a:avLst/>
          </a:prstGeom>
          <a:noFill/>
        </p:spPr>
      </p:pic>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4524315"/>
          </a:xfrm>
          <a:prstGeom prst="rect">
            <a:avLst/>
          </a:prstGeom>
        </p:spPr>
        <p:txBody>
          <a:bodyPr wrap="square">
            <a:spAutoFit/>
          </a:bodyPr>
          <a:lstStyle/>
          <a:p>
            <a:pPr algn="just"/>
            <a:r>
              <a:rPr lang="en-US" dirty="0" smtClean="0"/>
              <a:t>Corporate social responsibility is a somewhat unclear concept, and consequently there are several ways of understanding the underlying concept. A relatively popular model is the </a:t>
            </a:r>
            <a:r>
              <a:rPr lang="en-US" b="1" dirty="0" smtClean="0"/>
              <a:t>responsibility model </a:t>
            </a:r>
            <a:r>
              <a:rPr lang="en-US" dirty="0" smtClean="0"/>
              <a:t>mapped out by Stefanie Hiss. She separates CSR into three core areas, which are each named according to the nature of their work:</a:t>
            </a:r>
          </a:p>
          <a:p>
            <a:pPr algn="just"/>
            <a:endParaRPr lang="en-US" dirty="0" smtClean="0"/>
          </a:p>
          <a:p>
            <a:pPr algn="just">
              <a:buFont typeface="Arial" pitchFamily="34" charset="0"/>
              <a:buChar char="•"/>
            </a:pPr>
            <a:r>
              <a:rPr lang="en-US" dirty="0" smtClean="0"/>
              <a:t>The </a:t>
            </a:r>
            <a:r>
              <a:rPr lang="en-US" b="1" dirty="0" smtClean="0"/>
              <a:t>internal area</a:t>
            </a:r>
            <a:r>
              <a:rPr lang="en-US" dirty="0" smtClean="0"/>
              <a:t> of responsibility encompasses all internal strategies and processes that do not reach the public but which are essential for the </a:t>
            </a:r>
            <a:r>
              <a:rPr lang="en-US" b="1" dirty="0" smtClean="0"/>
              <a:t>ethical orientation</a:t>
            </a:r>
            <a:r>
              <a:rPr lang="en-US" dirty="0" smtClean="0"/>
              <a:t> of the company.</a:t>
            </a:r>
          </a:p>
          <a:p>
            <a:pPr algn="just">
              <a:buFont typeface="Arial" pitchFamily="34" charset="0"/>
              <a:buChar char="•"/>
            </a:pPr>
            <a:r>
              <a:rPr lang="en-US" dirty="0" smtClean="0"/>
              <a:t>The </a:t>
            </a:r>
            <a:r>
              <a:rPr lang="en-US" b="1" dirty="0" smtClean="0"/>
              <a:t>middle area </a:t>
            </a:r>
            <a:r>
              <a:rPr lang="en-US" dirty="0" smtClean="0"/>
              <a:t>of responsibility includes all of the fields that are </a:t>
            </a:r>
            <a:r>
              <a:rPr lang="en-US" b="1" dirty="0" smtClean="0"/>
              <a:t>publicly effective</a:t>
            </a:r>
            <a:r>
              <a:rPr lang="en-US" dirty="0" smtClean="0"/>
              <a:t> and have a direct effect on the environment and society, but which are still a normal part of the working process.</a:t>
            </a:r>
          </a:p>
          <a:p>
            <a:pPr algn="just">
              <a:buFont typeface="Arial" pitchFamily="34" charset="0"/>
              <a:buChar char="•"/>
            </a:pPr>
            <a:r>
              <a:rPr lang="en-US" dirty="0" smtClean="0"/>
              <a:t>The </a:t>
            </a:r>
            <a:r>
              <a:rPr lang="en-US" b="1" dirty="0" smtClean="0"/>
              <a:t>external area</a:t>
            </a:r>
            <a:r>
              <a:rPr lang="en-US" dirty="0" smtClean="0"/>
              <a:t> of responsibility is for all activities that </a:t>
            </a:r>
            <a:r>
              <a:rPr lang="en-US" b="1" dirty="0" smtClean="0"/>
              <a:t>require action</a:t>
            </a:r>
            <a:r>
              <a:rPr lang="en-US" dirty="0" smtClean="0"/>
              <a:t>; for instance, if a company becomes charitably active (mostly financially) and interrupts or adapts its daily work processes.</a:t>
            </a:r>
          </a:p>
          <a:p>
            <a:r>
              <a:rPr lang="en-US" dirty="0" smtClean="0"/>
              <a:t/>
            </a:r>
            <a:br>
              <a:rPr lang="en-US" dirty="0" smtClean="0"/>
            </a:b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693319"/>
          </a:xfrm>
          <a:prstGeom prst="rect">
            <a:avLst/>
          </a:prstGeom>
        </p:spPr>
        <p:txBody>
          <a:bodyPr wrap="square">
            <a:spAutoFit/>
          </a:bodyPr>
          <a:lstStyle/>
          <a:p>
            <a:r>
              <a:rPr lang="en-US" b="1" dirty="0" smtClean="0"/>
              <a:t>1. Internal responsibility</a:t>
            </a:r>
          </a:p>
          <a:p>
            <a:endParaRPr lang="en-US" b="1" dirty="0" smtClean="0"/>
          </a:p>
          <a:p>
            <a:pPr algn="just">
              <a:buFont typeface="Arial" pitchFamily="34" charset="0"/>
              <a:buChar char="•"/>
            </a:pPr>
            <a:r>
              <a:rPr lang="en-US" dirty="0" smtClean="0"/>
              <a:t>The internal area of responsibility includes all internal processes that affect the </a:t>
            </a:r>
            <a:r>
              <a:rPr lang="en-US" b="1" dirty="0" smtClean="0"/>
              <a:t>corporate strategy itself. </a:t>
            </a:r>
            <a:r>
              <a:rPr lang="en-US" dirty="0" smtClean="0"/>
              <a:t>The internal area of responsibility is usually the responsibility of company executives and influences important decisions, e.g. which business partners are acquired, one's own responsibility to the market with regard to monopolies, fair and realistic growth planning, and healthy profitability.</a:t>
            </a:r>
          </a:p>
          <a:p>
            <a:pPr algn="just">
              <a:buFont typeface="Arial" pitchFamily="34" charset="0"/>
              <a:buChar char="•"/>
            </a:pPr>
            <a:endParaRPr lang="en-US" dirty="0" smtClean="0"/>
          </a:p>
          <a:p>
            <a:pPr algn="just">
              <a:buFont typeface="Arial" pitchFamily="34" charset="0"/>
              <a:buChar char="•"/>
            </a:pPr>
            <a:r>
              <a:rPr lang="en-US" dirty="0" smtClean="0"/>
              <a:t>In the ideal case, the </a:t>
            </a:r>
            <a:r>
              <a:rPr lang="en-US" b="1" dirty="0" smtClean="0"/>
              <a:t>moral compass of</a:t>
            </a:r>
            <a:r>
              <a:rPr lang="en-US" dirty="0" smtClean="0"/>
              <a:t> the company plays an important role in decision-making, however, it is usually difficult to judge from the outside to what extent a company takes its internal area of responsibility seriously. CSR management that is visible to the outside world is at least an indication that the internal strategy also takes moral principles into account.</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693319"/>
          </a:xfrm>
          <a:prstGeom prst="rect">
            <a:avLst/>
          </a:prstGeom>
        </p:spPr>
        <p:txBody>
          <a:bodyPr wrap="square">
            <a:spAutoFit/>
          </a:bodyPr>
          <a:lstStyle/>
          <a:p>
            <a:r>
              <a:rPr lang="en-US" b="1" dirty="0" smtClean="0"/>
              <a:t>2. Middle area of responsibility</a:t>
            </a:r>
          </a:p>
          <a:p>
            <a:endParaRPr lang="en-US" b="1" dirty="0" smtClean="0"/>
          </a:p>
          <a:p>
            <a:pPr algn="just">
              <a:buFont typeface="Arial" pitchFamily="34" charset="0"/>
              <a:buChar char="•"/>
            </a:pPr>
            <a:r>
              <a:rPr lang="en-US" dirty="0" smtClean="0"/>
              <a:t>The middle area of responsibility includes all those actions of a company whose </a:t>
            </a:r>
            <a:r>
              <a:rPr lang="en-US" b="1" dirty="0" smtClean="0"/>
              <a:t>effects on the environment and society </a:t>
            </a:r>
            <a:r>
              <a:rPr lang="en-US" dirty="0" smtClean="0"/>
              <a:t>can be measured more or less directly. This includes </a:t>
            </a:r>
            <a:r>
              <a:rPr lang="en-US" b="1" dirty="0" smtClean="0"/>
              <a:t>CO2 emissions</a:t>
            </a:r>
            <a:r>
              <a:rPr lang="en-US" dirty="0" smtClean="0"/>
              <a:t> and </a:t>
            </a:r>
            <a:r>
              <a:rPr lang="en-US" b="1" dirty="0" smtClean="0"/>
              <a:t>air pollution</a:t>
            </a:r>
            <a:r>
              <a:rPr lang="en-US" dirty="0" smtClean="0"/>
              <a:t> as well as </a:t>
            </a:r>
            <a:r>
              <a:rPr lang="en-US" b="1" dirty="0" smtClean="0"/>
              <a:t>working conditions for employees</a:t>
            </a:r>
            <a:r>
              <a:rPr lang="en-US" dirty="0" smtClean="0"/>
              <a:t>. This also includes responsible </a:t>
            </a:r>
            <a:r>
              <a:rPr lang="en-US" b="1" dirty="0" smtClean="0"/>
              <a:t>supply chain management</a:t>
            </a:r>
            <a:r>
              <a:rPr lang="en-US" dirty="0" smtClean="0"/>
              <a:t>, because cooperation with morally questionable companies ultimately supports their corporate policy.</a:t>
            </a:r>
          </a:p>
          <a:p>
            <a:pPr algn="just">
              <a:buFont typeface="Arial" pitchFamily="34" charset="0"/>
              <a:buChar char="•"/>
            </a:pPr>
            <a:endParaRPr lang="en-US" dirty="0" smtClean="0"/>
          </a:p>
          <a:p>
            <a:pPr algn="just">
              <a:buFont typeface="Arial" pitchFamily="34" charset="0"/>
              <a:buChar char="•"/>
            </a:pPr>
            <a:r>
              <a:rPr lang="en-US" dirty="0" smtClean="0"/>
              <a:t>Corporate social responsibility (CSR) in the middle area of responsibility is the most difficult to coordinate for many large corporations, but has gained considerable importance – precisely because it is in this area that the most damage can occur. This applies not only to the environment and society, but also to a company’s own employees, stakeholders, and reputation.</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693319"/>
          </a:xfrm>
          <a:prstGeom prst="rect">
            <a:avLst/>
          </a:prstGeom>
        </p:spPr>
        <p:txBody>
          <a:bodyPr wrap="square">
            <a:spAutoFit/>
          </a:bodyPr>
          <a:lstStyle/>
          <a:p>
            <a:pPr algn="just"/>
            <a:r>
              <a:rPr lang="en-US" b="1" dirty="0" smtClean="0"/>
              <a:t>Stakeholders</a:t>
            </a:r>
            <a:r>
              <a:rPr lang="en-US" dirty="0" smtClean="0"/>
              <a:t>: </a:t>
            </a:r>
          </a:p>
          <a:p>
            <a:pPr algn="just"/>
            <a:r>
              <a:rPr lang="en-US" dirty="0" smtClean="0"/>
              <a:t>Stefanie Hiss suggests that the middle area of responsibility mainly refers to stakeholders. Generally speaking, stakeholders are people who have an </a:t>
            </a:r>
            <a:r>
              <a:rPr lang="en-US" b="1" dirty="0" smtClean="0"/>
              <a:t>increased interest</a:t>
            </a:r>
            <a:r>
              <a:rPr lang="en-US" dirty="0" smtClean="0"/>
              <a:t> in processes, working conditions and, in most cases, the success of the company. The following groups of people form important stakeholders:</a:t>
            </a:r>
          </a:p>
          <a:p>
            <a:pPr algn="just"/>
            <a:endParaRPr lang="en-US" dirty="0" smtClean="0"/>
          </a:p>
          <a:p>
            <a:pPr>
              <a:buFont typeface="Arial" pitchFamily="34" charset="0"/>
              <a:buChar char="•"/>
            </a:pPr>
            <a:r>
              <a:rPr lang="en-US" b="1" dirty="0" smtClean="0"/>
              <a:t>Employees:</a:t>
            </a:r>
          </a:p>
          <a:p>
            <a:pPr algn="just"/>
            <a:r>
              <a:rPr lang="en-US" dirty="0" smtClean="0"/>
              <a:t>Companies have a duty to their employees to ensure a pleasant working environment and, in addition, to make information sufficiently transparent in terms of career opportunities and hierarchies. This also includes the issue of fair payment and profit sharing as well as the limitation of the term of contracts.</a:t>
            </a:r>
          </a:p>
          <a:p>
            <a:pPr algn="just"/>
            <a:endParaRPr lang="en-US" dirty="0" smtClean="0"/>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4524315"/>
          </a:xfrm>
          <a:prstGeom prst="rect">
            <a:avLst/>
          </a:prstGeom>
        </p:spPr>
        <p:txBody>
          <a:bodyPr wrap="square">
            <a:spAutoFit/>
          </a:bodyPr>
          <a:lstStyle/>
          <a:p>
            <a:pPr algn="just"/>
            <a:r>
              <a:rPr lang="en-US" dirty="0" smtClean="0"/>
              <a:t>Another fundamental element for healthy CSR in this area is the constructive interaction with trade unions when they operate within the company. In extreme cases, there can be strikes if companies do not take their social responsibility towards their employees seriously. Unacceptable working conditions sometimes even call human rights organizations or state institutions into question. Frequently employees will make these grievances public, meaning that the news can spread like wildfire across social media and cause considerable image damage.</a:t>
            </a:r>
          </a:p>
          <a:p>
            <a:pPr algn="just"/>
            <a:endParaRPr lang="en-IN" dirty="0" smtClean="0"/>
          </a:p>
          <a:p>
            <a:pPr>
              <a:buFont typeface="Arial" pitchFamily="34" charset="0"/>
              <a:buChar char="•"/>
            </a:pPr>
            <a:r>
              <a:rPr lang="en-US" b="1" dirty="0" smtClean="0"/>
              <a:t>Equity and debt capital providers</a:t>
            </a:r>
          </a:p>
          <a:p>
            <a:pPr algn="just"/>
            <a:r>
              <a:rPr lang="en-US" dirty="0" smtClean="0"/>
              <a:t>Investors have a clear interest not only in the success of the company, but also in fair cooperation. Above all, listed companies are threatened with considerable damage if their dealings with business partners and investors are morally questionable or dishonest.</a:t>
            </a:r>
          </a:p>
          <a:p>
            <a:pPr algn="just"/>
            <a:endParaRPr lang="en-US" dirty="0" smtClean="0"/>
          </a:p>
          <a:p>
            <a:pPr algn="just"/>
            <a:endParaRPr lang="en-US" dirty="0" smtClean="0"/>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14549" cy="461665"/>
          </a:xfrm>
          <a:prstGeom prst="rect">
            <a:avLst/>
          </a:prstGeom>
          <a:noFill/>
        </p:spPr>
        <p:txBody>
          <a:bodyPr wrap="none" rtlCol="0">
            <a:spAutoFit/>
          </a:bodyPr>
          <a:lstStyle/>
          <a:p>
            <a:r>
              <a:rPr lang="en-US" sz="2400" b="1" dirty="0" smtClean="0">
                <a:latin typeface="Century Gothic" pitchFamily="34" charset="0"/>
              </a:rPr>
              <a:t>Nature of Social Responsibility of Business</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970318"/>
          </a:xfrm>
          <a:prstGeom prst="rect">
            <a:avLst/>
          </a:prstGeom>
        </p:spPr>
        <p:txBody>
          <a:bodyPr wrap="square">
            <a:spAutoFit/>
          </a:bodyPr>
          <a:lstStyle/>
          <a:p>
            <a:pPr>
              <a:buFont typeface="Arial" pitchFamily="34" charset="0"/>
              <a:buChar char="•"/>
            </a:pPr>
            <a:r>
              <a:rPr lang="en-US" b="1" dirty="0" smtClean="0"/>
              <a:t>Clients:</a:t>
            </a:r>
          </a:p>
          <a:p>
            <a:pPr algn="just"/>
            <a:r>
              <a:rPr lang="en-US" dirty="0" smtClean="0"/>
              <a:t>Companies that supply products should not deceive their customers. Especially in the case of consumer goods such as food, a company has the responsibility to correctly inform the customer about the preparation and composition of the product. Knowing the origin of the product and the raw materials used is also important to many customers. If a company presents itself to the outside world as environmentally friendly, but uses eggs from caged production or components from environmentally harmful production plants in the manufacturing of a product, this can lead to the loss of a considerable customer base.</a:t>
            </a:r>
          </a:p>
          <a:p>
            <a:pPr algn="just"/>
            <a:endParaRPr lang="en-US" dirty="0" smtClean="0"/>
          </a:p>
          <a:p>
            <a:pPr algn="just"/>
            <a:r>
              <a:rPr lang="en-US" dirty="0" smtClean="0"/>
              <a:t>For many companies, the customer is by far the most important stakeholder. If a company does not take its social responsibility towards its customers seriously, this is often due to poor CSR management (if any).</a:t>
            </a:r>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9829</TotalTime>
  <Words>1045</Words>
  <Application>Microsoft Office PowerPoint</Application>
  <PresentationFormat>On-screen Show (16:9)</PresentationFormat>
  <Paragraphs>85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acer</cp:lastModifiedBy>
  <cp:revision>833</cp:revision>
  <dcterms:created xsi:type="dcterms:W3CDTF">2016-07-22T06:37:47Z</dcterms:created>
  <dcterms:modified xsi:type="dcterms:W3CDTF">2020-11-24T08:31:13Z</dcterms:modified>
</cp:coreProperties>
</file>