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58" r:id="rId5"/>
    <p:sldId id="259" r:id="rId6"/>
    <p:sldId id="260" r:id="rId7"/>
    <p:sldId id="261" r:id="rId8"/>
    <p:sldId id="262" r:id="rId9"/>
    <p:sldId id="263"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3206AA-1446-487C-9A82-0B8F9DC09334}"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58340-11CC-4687-AD32-B0A95A322780}" type="slidenum">
              <a:rPr lang="en-US" smtClean="0"/>
              <a:t>‹#›</a:t>
            </a:fld>
            <a:endParaRPr lang="en-US"/>
          </a:p>
        </p:txBody>
      </p:sp>
    </p:spTree>
    <p:extLst>
      <p:ext uri="{BB962C8B-B14F-4D97-AF65-F5344CB8AC3E}">
        <p14:creationId xmlns:p14="http://schemas.microsoft.com/office/powerpoint/2010/main" val="42278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206AA-1446-487C-9A82-0B8F9DC09334}"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58340-11CC-4687-AD32-B0A95A322780}" type="slidenum">
              <a:rPr lang="en-US" smtClean="0"/>
              <a:t>‹#›</a:t>
            </a:fld>
            <a:endParaRPr lang="en-US"/>
          </a:p>
        </p:txBody>
      </p:sp>
    </p:spTree>
    <p:extLst>
      <p:ext uri="{BB962C8B-B14F-4D97-AF65-F5344CB8AC3E}">
        <p14:creationId xmlns:p14="http://schemas.microsoft.com/office/powerpoint/2010/main" val="2571014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206AA-1446-487C-9A82-0B8F9DC09334}"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58340-11CC-4687-AD32-B0A95A322780}" type="slidenum">
              <a:rPr lang="en-US" smtClean="0"/>
              <a:t>‹#›</a:t>
            </a:fld>
            <a:endParaRPr lang="en-US"/>
          </a:p>
        </p:txBody>
      </p:sp>
    </p:spTree>
    <p:extLst>
      <p:ext uri="{BB962C8B-B14F-4D97-AF65-F5344CB8AC3E}">
        <p14:creationId xmlns:p14="http://schemas.microsoft.com/office/powerpoint/2010/main" val="1973715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206AA-1446-487C-9A82-0B8F9DC09334}"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58340-11CC-4687-AD32-B0A95A322780}" type="slidenum">
              <a:rPr lang="en-US" smtClean="0"/>
              <a:t>‹#›</a:t>
            </a:fld>
            <a:endParaRPr lang="en-US"/>
          </a:p>
        </p:txBody>
      </p:sp>
    </p:spTree>
    <p:extLst>
      <p:ext uri="{BB962C8B-B14F-4D97-AF65-F5344CB8AC3E}">
        <p14:creationId xmlns:p14="http://schemas.microsoft.com/office/powerpoint/2010/main" val="75869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3206AA-1446-487C-9A82-0B8F9DC09334}"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58340-11CC-4687-AD32-B0A95A322780}" type="slidenum">
              <a:rPr lang="en-US" smtClean="0"/>
              <a:t>‹#›</a:t>
            </a:fld>
            <a:endParaRPr lang="en-US"/>
          </a:p>
        </p:txBody>
      </p:sp>
    </p:spTree>
    <p:extLst>
      <p:ext uri="{BB962C8B-B14F-4D97-AF65-F5344CB8AC3E}">
        <p14:creationId xmlns:p14="http://schemas.microsoft.com/office/powerpoint/2010/main" val="4027989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3206AA-1446-487C-9A82-0B8F9DC09334}"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58340-11CC-4687-AD32-B0A95A322780}" type="slidenum">
              <a:rPr lang="en-US" smtClean="0"/>
              <a:t>‹#›</a:t>
            </a:fld>
            <a:endParaRPr lang="en-US"/>
          </a:p>
        </p:txBody>
      </p:sp>
    </p:spTree>
    <p:extLst>
      <p:ext uri="{BB962C8B-B14F-4D97-AF65-F5344CB8AC3E}">
        <p14:creationId xmlns:p14="http://schemas.microsoft.com/office/powerpoint/2010/main" val="2633250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3206AA-1446-487C-9A82-0B8F9DC09334}" type="datetimeFigureOut">
              <a:rPr lang="en-US" smtClean="0"/>
              <a:t>4/8/2021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558340-11CC-4687-AD32-B0A95A322780}" type="slidenum">
              <a:rPr lang="en-US" smtClean="0"/>
              <a:t>‹#›</a:t>
            </a:fld>
            <a:endParaRPr lang="en-US"/>
          </a:p>
        </p:txBody>
      </p:sp>
    </p:spTree>
    <p:extLst>
      <p:ext uri="{BB962C8B-B14F-4D97-AF65-F5344CB8AC3E}">
        <p14:creationId xmlns:p14="http://schemas.microsoft.com/office/powerpoint/2010/main" val="3632052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3206AA-1446-487C-9A82-0B8F9DC09334}" type="datetimeFigureOut">
              <a:rPr lang="en-US" smtClean="0"/>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58340-11CC-4687-AD32-B0A95A322780}" type="slidenum">
              <a:rPr lang="en-US" smtClean="0"/>
              <a:t>‹#›</a:t>
            </a:fld>
            <a:endParaRPr lang="en-US"/>
          </a:p>
        </p:txBody>
      </p:sp>
    </p:spTree>
    <p:extLst>
      <p:ext uri="{BB962C8B-B14F-4D97-AF65-F5344CB8AC3E}">
        <p14:creationId xmlns:p14="http://schemas.microsoft.com/office/powerpoint/2010/main" val="210651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206AA-1446-487C-9A82-0B8F9DC09334}" type="datetimeFigureOut">
              <a:rPr lang="en-US" smtClean="0"/>
              <a:t>4/8/2021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558340-11CC-4687-AD32-B0A95A322780}" type="slidenum">
              <a:rPr lang="en-US" smtClean="0"/>
              <a:t>‹#›</a:t>
            </a:fld>
            <a:endParaRPr lang="en-US"/>
          </a:p>
        </p:txBody>
      </p:sp>
    </p:spTree>
    <p:extLst>
      <p:ext uri="{BB962C8B-B14F-4D97-AF65-F5344CB8AC3E}">
        <p14:creationId xmlns:p14="http://schemas.microsoft.com/office/powerpoint/2010/main" val="3264876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3206AA-1446-487C-9A82-0B8F9DC09334}"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58340-11CC-4687-AD32-B0A95A322780}" type="slidenum">
              <a:rPr lang="en-US" smtClean="0"/>
              <a:t>‹#›</a:t>
            </a:fld>
            <a:endParaRPr lang="en-US"/>
          </a:p>
        </p:txBody>
      </p:sp>
    </p:spTree>
    <p:extLst>
      <p:ext uri="{BB962C8B-B14F-4D97-AF65-F5344CB8AC3E}">
        <p14:creationId xmlns:p14="http://schemas.microsoft.com/office/powerpoint/2010/main" val="53214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3206AA-1446-487C-9A82-0B8F9DC09334}"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58340-11CC-4687-AD32-B0A95A322780}" type="slidenum">
              <a:rPr lang="en-US" smtClean="0"/>
              <a:t>‹#›</a:t>
            </a:fld>
            <a:endParaRPr lang="en-US"/>
          </a:p>
        </p:txBody>
      </p:sp>
    </p:spTree>
    <p:extLst>
      <p:ext uri="{BB962C8B-B14F-4D97-AF65-F5344CB8AC3E}">
        <p14:creationId xmlns:p14="http://schemas.microsoft.com/office/powerpoint/2010/main" val="2710913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206AA-1446-487C-9A82-0B8F9DC09334}" type="datetimeFigureOut">
              <a:rPr lang="en-US" smtClean="0"/>
              <a:t>4/8/2021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558340-11CC-4687-AD32-B0A95A322780}" type="slidenum">
              <a:rPr lang="en-US" smtClean="0"/>
              <a:t>‹#›</a:t>
            </a:fld>
            <a:endParaRPr lang="en-US"/>
          </a:p>
        </p:txBody>
      </p:sp>
    </p:spTree>
    <p:extLst>
      <p:ext uri="{BB962C8B-B14F-4D97-AF65-F5344CB8AC3E}">
        <p14:creationId xmlns:p14="http://schemas.microsoft.com/office/powerpoint/2010/main" val="1081604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35169" y="0"/>
            <a:ext cx="6640389" cy="2791326"/>
          </a:xfrm>
          <a:prstGeom prst="rect">
            <a:avLst/>
          </a:prstGeom>
        </p:spPr>
      </p:pic>
      <p:sp>
        <p:nvSpPr>
          <p:cNvPr id="3" name="Subtitle 2"/>
          <p:cNvSpPr>
            <a:spLocks noGrp="1"/>
          </p:cNvSpPr>
          <p:nvPr>
            <p:ph type="subTitle" idx="1"/>
          </p:nvPr>
        </p:nvSpPr>
        <p:spPr>
          <a:xfrm>
            <a:off x="509337" y="2935705"/>
            <a:ext cx="11682663" cy="3814011"/>
          </a:xfrm>
        </p:spPr>
        <p:txBody>
          <a:bodyPr>
            <a:normAutofit fontScale="92500"/>
          </a:bodyPr>
          <a:lstStyle/>
          <a:p>
            <a:pPr marL="342900" indent="-342900" algn="l">
              <a:buFont typeface="Wingdings" panose="05000000000000000000" pitchFamily="2" charset="2"/>
              <a:buChar char="§"/>
            </a:pPr>
            <a:r>
              <a:rPr lang="en-IN" sz="2800" dirty="0" err="1" smtClean="0">
                <a:latin typeface="Times New Roman" panose="02020603050405020304" pitchFamily="18" charset="0"/>
                <a:cs typeface="Times New Roman" panose="02020603050405020304" pitchFamily="18" charset="0"/>
              </a:rPr>
              <a:t>Dr.</a:t>
            </a:r>
            <a:r>
              <a:rPr lang="en-IN" sz="2800" dirty="0" smtClean="0">
                <a:latin typeface="Times New Roman" panose="02020603050405020304" pitchFamily="18" charset="0"/>
                <a:cs typeface="Times New Roman" panose="02020603050405020304" pitchFamily="18" charset="0"/>
              </a:rPr>
              <a:t> </a:t>
            </a:r>
            <a:r>
              <a:rPr lang="en-IN" sz="2800" dirty="0" err="1" smtClean="0">
                <a:latin typeface="Times New Roman" panose="02020603050405020304" pitchFamily="18" charset="0"/>
                <a:cs typeface="Times New Roman" panose="02020603050405020304" pitchFamily="18" charset="0"/>
              </a:rPr>
              <a:t>Chandrasekhara</a:t>
            </a:r>
            <a:r>
              <a:rPr lang="en-IN" sz="2800" dirty="0" smtClean="0">
                <a:latin typeface="Times New Roman" panose="02020603050405020304" pitchFamily="18" charset="0"/>
                <a:cs typeface="Times New Roman" panose="02020603050405020304" pitchFamily="18" charset="0"/>
              </a:rPr>
              <a:t> </a:t>
            </a:r>
            <a:r>
              <a:rPr lang="en-IN" sz="2800" dirty="0" err="1" smtClean="0">
                <a:latin typeface="Times New Roman" panose="02020603050405020304" pitchFamily="18" charset="0"/>
                <a:cs typeface="Times New Roman" panose="02020603050405020304" pitchFamily="18" charset="0"/>
              </a:rPr>
              <a:t>Venkata</a:t>
            </a:r>
            <a:r>
              <a:rPr lang="en-IN" sz="2800" dirty="0" smtClean="0">
                <a:latin typeface="Times New Roman" panose="02020603050405020304" pitchFamily="18" charset="0"/>
                <a:cs typeface="Times New Roman" panose="02020603050405020304" pitchFamily="18" charset="0"/>
              </a:rPr>
              <a:t> Raman. </a:t>
            </a:r>
          </a:p>
          <a:p>
            <a:pPr marL="342900" indent="-342900" algn="l">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an </a:t>
            </a:r>
            <a:r>
              <a:rPr lang="en-IN" sz="2800" dirty="0">
                <a:latin typeface="Times New Roman" panose="02020603050405020304" pitchFamily="18" charset="0"/>
                <a:cs typeface="Times New Roman" panose="02020603050405020304" pitchFamily="18" charset="0"/>
              </a:rPr>
              <a:t>Indian physicist and Nobel laureate </a:t>
            </a:r>
            <a:r>
              <a:rPr lang="en-US" sz="2800" dirty="0">
                <a:latin typeface="Times New Roman" panose="02020603050405020304" pitchFamily="18" charset="0"/>
                <a:cs typeface="Times New Roman" panose="02020603050405020304" pitchFamily="18" charset="0"/>
              </a:rPr>
              <a:t>in </a:t>
            </a:r>
            <a:r>
              <a:rPr lang="en-US" sz="2800" dirty="0" smtClean="0">
                <a:latin typeface="Times New Roman" panose="02020603050405020304" pitchFamily="18" charset="0"/>
                <a:cs typeface="Times New Roman" panose="02020603050405020304" pitchFamily="18" charset="0"/>
              </a:rPr>
              <a:t>1930 </a:t>
            </a:r>
            <a:r>
              <a:rPr lang="en-US" sz="2800" dirty="0">
                <a:latin typeface="Times New Roman" panose="02020603050405020304" pitchFamily="18" charset="0"/>
                <a:cs typeface="Times New Roman" panose="02020603050405020304" pitchFamily="18" charset="0"/>
              </a:rPr>
              <a:t>in physics for his work on ‘the scattering of light</a:t>
            </a:r>
            <a:r>
              <a:rPr lang="en-US" sz="2800" dirty="0" smtClean="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well-known for his work on the molecular scattering of </a:t>
            </a:r>
            <a:r>
              <a:rPr lang="en-IN" sz="2800" dirty="0" smtClean="0">
                <a:latin typeface="Times New Roman" panose="02020603050405020304" pitchFamily="18" charset="0"/>
                <a:cs typeface="Times New Roman" panose="02020603050405020304" pitchFamily="18" charset="0"/>
              </a:rPr>
              <a:t>light.</a:t>
            </a:r>
          </a:p>
          <a:p>
            <a:pPr marL="342900" lvl="0" indent="-342900" algn="l">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for the discovery of the Raman effect, which is named after him</a:t>
            </a:r>
            <a:r>
              <a:rPr lang="en-IN" sz="2800" dirty="0" smtClean="0">
                <a:latin typeface="Times New Roman" panose="02020603050405020304" pitchFamily="18" charset="0"/>
                <a:cs typeface="Times New Roman" panose="02020603050405020304" pitchFamily="18" charset="0"/>
              </a:rPr>
              <a:t>.</a:t>
            </a:r>
          </a:p>
          <a:p>
            <a:pPr marL="342900" lvl="0" indent="-342900" algn="l">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In 1934, </a:t>
            </a: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director of the newly established Indian </a:t>
            </a:r>
            <a:r>
              <a:rPr lang="en-US" sz="2800" dirty="0" smtClean="0">
                <a:latin typeface="Times New Roman" panose="02020603050405020304" pitchFamily="18" charset="0"/>
                <a:cs typeface="Times New Roman" panose="02020603050405020304" pitchFamily="18" charset="0"/>
              </a:rPr>
              <a:t>Institute </a:t>
            </a:r>
            <a:r>
              <a:rPr lang="en-US" sz="2800" dirty="0">
                <a:latin typeface="Times New Roman" panose="02020603050405020304" pitchFamily="18" charset="0"/>
                <a:cs typeface="Times New Roman" panose="02020603050405020304" pitchFamily="18" charset="0"/>
              </a:rPr>
              <a:t>of </a:t>
            </a:r>
            <a:r>
              <a:rPr lang="en-US" sz="2800" dirty="0" smtClean="0">
                <a:latin typeface="Times New Roman" panose="02020603050405020304" pitchFamily="18" charset="0"/>
                <a:cs typeface="Times New Roman" panose="02020603050405020304" pitchFamily="18" charset="0"/>
              </a:rPr>
              <a:t>Science </a:t>
            </a:r>
            <a:r>
              <a:rPr lang="en-US" sz="2800" dirty="0">
                <a:latin typeface="Times New Roman" panose="02020603050405020304" pitchFamily="18" charset="0"/>
                <a:cs typeface="Times New Roman" panose="02020603050405020304" pitchFamily="18" charset="0"/>
              </a:rPr>
              <a:t>in Bangalore.</a:t>
            </a:r>
            <a:endParaRPr lang="en-IN" sz="2800" dirty="0">
              <a:latin typeface="Times New Roman" panose="02020603050405020304" pitchFamily="18" charset="0"/>
              <a:cs typeface="Times New Roman" panose="02020603050405020304" pitchFamily="18" charset="0"/>
            </a:endParaRPr>
          </a:p>
          <a:p>
            <a:pPr marL="342900" indent="-342900" algn="l">
              <a:lnSpc>
                <a:spcPct val="10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In 1947, the first National professor by the new </a:t>
            </a:r>
            <a:r>
              <a:rPr lang="en-US" sz="2800" dirty="0" smtClean="0">
                <a:latin typeface="Times New Roman" panose="02020603050405020304" pitchFamily="18" charset="0"/>
                <a:cs typeface="Times New Roman" panose="02020603050405020304" pitchFamily="18" charset="0"/>
              </a:rPr>
              <a:t>Government </a:t>
            </a:r>
            <a:r>
              <a:rPr lang="en-US" sz="2800" dirty="0">
                <a:latin typeface="Times New Roman" panose="02020603050405020304" pitchFamily="18" charset="0"/>
                <a:cs typeface="Times New Roman" panose="02020603050405020304" pitchFamily="18" charset="0"/>
              </a:rPr>
              <a:t>of independent India.</a:t>
            </a:r>
          </a:p>
        </p:txBody>
      </p:sp>
    </p:spTree>
    <p:extLst>
      <p:ext uri="{BB962C8B-B14F-4D97-AF65-F5344CB8AC3E}">
        <p14:creationId xmlns:p14="http://schemas.microsoft.com/office/powerpoint/2010/main" val="1275830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51" y="240632"/>
            <a:ext cx="11923295" cy="6617368"/>
          </a:xfrm>
        </p:spPr>
        <p:txBody>
          <a:bodyPr>
            <a:normAutofit/>
          </a:bodyPr>
          <a:lstStyle/>
          <a:p>
            <a:pPr lvl="0"/>
            <a:r>
              <a:rPr lang="en-IN" sz="3200" dirty="0">
                <a:latin typeface="Times New Roman" panose="02020603050405020304" pitchFamily="18" charset="0"/>
                <a:cs typeface="Times New Roman" panose="02020603050405020304" pitchFamily="18" charset="0"/>
              </a:rPr>
              <a:t>Water is the basic of all life. Every animal and plant contains water in its body. </a:t>
            </a:r>
            <a:r>
              <a:rPr lang="en-IN" sz="3200" dirty="0" smtClean="0">
                <a:latin typeface="Times New Roman" panose="02020603050405020304" pitchFamily="18" charset="0"/>
                <a:cs typeface="Times New Roman" panose="02020603050405020304" pitchFamily="18" charset="0"/>
              </a:rPr>
              <a:t>Water is </a:t>
            </a:r>
            <a:r>
              <a:rPr lang="en-IN" sz="3200" dirty="0">
                <a:latin typeface="Times New Roman" panose="02020603050405020304" pitchFamily="18" charset="0"/>
                <a:cs typeface="Times New Roman" panose="02020603050405020304" pitchFamily="18" charset="0"/>
              </a:rPr>
              <a:t>essential for its body. Moisture in the soil is equally important for the life and growth of </a:t>
            </a:r>
            <a:r>
              <a:rPr lang="en-IN" sz="3200" dirty="0" smtClean="0">
                <a:latin typeface="Times New Roman" panose="02020603050405020304" pitchFamily="18" charset="0"/>
                <a:cs typeface="Times New Roman" panose="02020603050405020304" pitchFamily="18" charset="0"/>
              </a:rPr>
              <a:t>plants and trees</a:t>
            </a:r>
            <a:r>
              <a:rPr lang="en-IN" sz="3200"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52309" y="2155157"/>
            <a:ext cx="3523387" cy="3644064"/>
          </a:xfrm>
          <a:prstGeom prst="rect">
            <a:avLst/>
          </a:prstGeom>
        </p:spPr>
      </p:pic>
      <p:pic>
        <p:nvPicPr>
          <p:cNvPr id="5" name="Picture 4"/>
          <p:cNvPicPr>
            <a:picLocks noChangeAspect="1"/>
          </p:cNvPicPr>
          <p:nvPr/>
        </p:nvPicPr>
        <p:blipFill>
          <a:blip r:embed="rId3"/>
          <a:stretch>
            <a:fillRect/>
          </a:stretch>
        </p:blipFill>
        <p:spPr>
          <a:xfrm>
            <a:off x="4297777" y="2155157"/>
            <a:ext cx="3441032" cy="3566612"/>
          </a:xfrm>
          <a:prstGeom prst="rect">
            <a:avLst/>
          </a:prstGeom>
        </p:spPr>
      </p:pic>
      <p:pic>
        <p:nvPicPr>
          <p:cNvPr id="6" name="Picture 5"/>
          <p:cNvPicPr>
            <a:picLocks noChangeAspect="1"/>
          </p:cNvPicPr>
          <p:nvPr/>
        </p:nvPicPr>
        <p:blipFill>
          <a:blip r:embed="rId4"/>
          <a:stretch>
            <a:fillRect/>
          </a:stretch>
        </p:blipFill>
        <p:spPr>
          <a:xfrm>
            <a:off x="8077198" y="2206667"/>
            <a:ext cx="3463591" cy="3515102"/>
          </a:xfrm>
          <a:prstGeom prst="rect">
            <a:avLst/>
          </a:prstGeom>
        </p:spPr>
      </p:pic>
    </p:spTree>
    <p:extLst>
      <p:ext uri="{BB962C8B-B14F-4D97-AF65-F5344CB8AC3E}">
        <p14:creationId xmlns:p14="http://schemas.microsoft.com/office/powerpoint/2010/main" val="3217003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379" y="216568"/>
            <a:ext cx="11899232" cy="5960395"/>
          </a:xfrm>
        </p:spPr>
        <p:txBody>
          <a:bodyPr/>
          <a:lstStyle/>
          <a:p>
            <a:pPr lvl="0"/>
            <a:r>
              <a:rPr lang="en-IN" dirty="0">
                <a:latin typeface="Times New Roman" panose="02020603050405020304" pitchFamily="18" charset="0"/>
                <a:cs typeface="Times New Roman" panose="02020603050405020304" pitchFamily="18" charset="0"/>
              </a:rPr>
              <a:t>The conservation and utilization of water is fundamental for human welfare. At present streams and rivers wastefully empty themselves into the sea. It is clear that the adoption of techniques preventing soil erosion would help to conserve and keep the water where it is wanted.</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a:picLocks noChangeAspect="1"/>
          </p:cNvPicPr>
          <p:nvPr/>
        </p:nvPicPr>
        <p:blipFill>
          <a:blip r:embed="rId2"/>
          <a:stretch>
            <a:fillRect/>
          </a:stretch>
        </p:blipFill>
        <p:spPr>
          <a:xfrm>
            <a:off x="144379" y="4167188"/>
            <a:ext cx="3888758" cy="2587792"/>
          </a:xfrm>
          <a:prstGeom prst="rect">
            <a:avLst/>
          </a:prstGeom>
        </p:spPr>
      </p:pic>
      <p:pic>
        <p:nvPicPr>
          <p:cNvPr id="5" name="Picture 4"/>
          <p:cNvPicPr>
            <a:picLocks noChangeAspect="1"/>
          </p:cNvPicPr>
          <p:nvPr/>
        </p:nvPicPr>
        <p:blipFill>
          <a:blip r:embed="rId3"/>
          <a:stretch>
            <a:fillRect/>
          </a:stretch>
        </p:blipFill>
        <p:spPr>
          <a:xfrm>
            <a:off x="4310776" y="2721267"/>
            <a:ext cx="3095625" cy="2891841"/>
          </a:xfrm>
          <a:prstGeom prst="rect">
            <a:avLst/>
          </a:prstGeom>
        </p:spPr>
      </p:pic>
      <p:pic>
        <p:nvPicPr>
          <p:cNvPr id="6" name="Picture 5"/>
          <p:cNvPicPr>
            <a:picLocks noChangeAspect="1"/>
          </p:cNvPicPr>
          <p:nvPr/>
        </p:nvPicPr>
        <p:blipFill>
          <a:blip r:embed="rId4"/>
          <a:stretch>
            <a:fillRect/>
          </a:stretch>
        </p:blipFill>
        <p:spPr>
          <a:xfrm>
            <a:off x="7892678" y="1766886"/>
            <a:ext cx="3664656" cy="2744955"/>
          </a:xfrm>
          <a:prstGeom prst="rect">
            <a:avLst/>
          </a:prstGeom>
        </p:spPr>
      </p:pic>
    </p:spTree>
    <p:extLst>
      <p:ext uri="{BB962C8B-B14F-4D97-AF65-F5344CB8AC3E}">
        <p14:creationId xmlns:p14="http://schemas.microsoft.com/office/powerpoint/2010/main" val="17486923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347" y="120316"/>
            <a:ext cx="11827042" cy="6629400"/>
          </a:xfrm>
        </p:spPr>
        <p:txBody>
          <a:bodyPr/>
          <a:lstStyle/>
          <a:p>
            <a:pPr lvl="0"/>
            <a:r>
              <a:rPr lang="en-IN"/>
              <a:t>Hence Raman concludes by saying that though water is the commonest of liquids because of its easy availability, it is the most uncommon of liquids because it has the unique power of maintaining animal and plant life. </a:t>
            </a:r>
            <a:endParaRPr lang="en-US"/>
          </a:p>
        </p:txBody>
      </p:sp>
      <p:pic>
        <p:nvPicPr>
          <p:cNvPr id="4" name="Picture 3"/>
          <p:cNvPicPr>
            <a:picLocks noChangeAspect="1"/>
          </p:cNvPicPr>
          <p:nvPr/>
        </p:nvPicPr>
        <p:blipFill>
          <a:blip r:embed="rId2"/>
          <a:stretch>
            <a:fillRect/>
          </a:stretch>
        </p:blipFill>
        <p:spPr>
          <a:xfrm>
            <a:off x="433584" y="2172350"/>
            <a:ext cx="5424954" cy="3037974"/>
          </a:xfrm>
          <a:prstGeom prst="rect">
            <a:avLst/>
          </a:prstGeom>
        </p:spPr>
      </p:pic>
      <p:pic>
        <p:nvPicPr>
          <p:cNvPr id="5" name="Picture 4"/>
          <p:cNvPicPr>
            <a:picLocks noChangeAspect="1"/>
          </p:cNvPicPr>
          <p:nvPr/>
        </p:nvPicPr>
        <p:blipFill>
          <a:blip r:embed="rId3"/>
          <a:stretch>
            <a:fillRect/>
          </a:stretch>
        </p:blipFill>
        <p:spPr>
          <a:xfrm>
            <a:off x="6479089" y="2034590"/>
            <a:ext cx="5259220" cy="3175734"/>
          </a:xfrm>
          <a:prstGeom prst="rect">
            <a:avLst/>
          </a:prstGeom>
        </p:spPr>
      </p:pic>
    </p:spTree>
    <p:extLst>
      <p:ext uri="{BB962C8B-B14F-4D97-AF65-F5344CB8AC3E}">
        <p14:creationId xmlns:p14="http://schemas.microsoft.com/office/powerpoint/2010/main" val="3059768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76926" y="1127207"/>
            <a:ext cx="8361947" cy="4523676"/>
          </a:xfrm>
          <a:prstGeom prst="rect">
            <a:avLst/>
          </a:prstGeom>
        </p:spPr>
      </p:pic>
    </p:spTree>
    <p:extLst>
      <p:ext uri="{BB962C8B-B14F-4D97-AF65-F5344CB8AC3E}">
        <p14:creationId xmlns:p14="http://schemas.microsoft.com/office/powerpoint/2010/main" val="1593181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3563" y="859127"/>
            <a:ext cx="10792691" cy="928109"/>
          </a:xfrm>
        </p:spPr>
        <p:txBody>
          <a:bodyPr>
            <a:noAutofit/>
          </a:bodyPr>
          <a:lstStyle/>
          <a:p>
            <a:r>
              <a:rPr lang="en-IN" sz="3600" dirty="0" smtClean="0">
                <a:latin typeface="Arial Black" panose="020B0A04020102020204" pitchFamily="34" charset="0"/>
              </a:rPr>
              <a:t>“Water-The </a:t>
            </a:r>
            <a:r>
              <a:rPr lang="en-IN" sz="3600" dirty="0">
                <a:latin typeface="Arial Black" panose="020B0A04020102020204" pitchFamily="34" charset="0"/>
              </a:rPr>
              <a:t>Elixir of Life” by C.V. Raman</a:t>
            </a:r>
            <a:r>
              <a:rPr lang="en-US" sz="3600" dirty="0">
                <a:latin typeface="Arial Black" panose="020B0A04020102020204" pitchFamily="34" charset="0"/>
              </a:rPr>
              <a:t/>
            </a:r>
            <a:br>
              <a:rPr lang="en-US" sz="3600" dirty="0">
                <a:latin typeface="Arial Black" panose="020B0A04020102020204" pitchFamily="34" charset="0"/>
              </a:rPr>
            </a:br>
            <a:endParaRPr lang="en-US" sz="3600" dirty="0">
              <a:latin typeface="Arial Black" panose="020B0A040201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97404"/>
            <a:ext cx="5721927" cy="4560596"/>
          </a:xfrm>
          <a:prstGeom prst="rect">
            <a:avLst/>
          </a:prstGeom>
        </p:spPr>
      </p:pic>
      <p:pic>
        <p:nvPicPr>
          <p:cNvPr id="6" name="Picture 5"/>
          <p:cNvPicPr>
            <a:picLocks noChangeAspect="1"/>
          </p:cNvPicPr>
          <p:nvPr/>
        </p:nvPicPr>
        <p:blipFill>
          <a:blip r:embed="rId3"/>
          <a:stretch>
            <a:fillRect/>
          </a:stretch>
        </p:blipFill>
        <p:spPr>
          <a:xfrm>
            <a:off x="5721926" y="2297404"/>
            <a:ext cx="6470073" cy="4560596"/>
          </a:xfrm>
          <a:prstGeom prst="rect">
            <a:avLst/>
          </a:prstGeom>
        </p:spPr>
      </p:pic>
    </p:spTree>
    <p:extLst>
      <p:ext uri="{BB962C8B-B14F-4D97-AF65-F5344CB8AC3E}">
        <p14:creationId xmlns:p14="http://schemas.microsoft.com/office/powerpoint/2010/main" val="1383233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dirty="0" err="1" smtClean="0">
                <a:solidFill>
                  <a:schemeClr val="accent5">
                    <a:lumMod val="50000"/>
                  </a:schemeClr>
                </a:solidFill>
                <a:latin typeface="Arial Black" panose="020B0A04020102020204" pitchFamily="34" charset="0"/>
              </a:rPr>
              <a:t>Samudra</a:t>
            </a:r>
            <a:r>
              <a:rPr lang="en-US" sz="6600" b="1" dirty="0" smtClean="0">
                <a:solidFill>
                  <a:schemeClr val="accent5">
                    <a:lumMod val="50000"/>
                  </a:schemeClr>
                </a:solidFill>
                <a:latin typeface="Arial Black" panose="020B0A04020102020204" pitchFamily="34" charset="0"/>
              </a:rPr>
              <a:t> </a:t>
            </a:r>
            <a:r>
              <a:rPr lang="en-US" sz="6600" b="1" dirty="0" err="1" smtClean="0">
                <a:solidFill>
                  <a:schemeClr val="accent5">
                    <a:lumMod val="50000"/>
                  </a:schemeClr>
                </a:solidFill>
                <a:latin typeface="Arial Black" panose="020B0A04020102020204" pitchFamily="34" charset="0"/>
              </a:rPr>
              <a:t>Manthan</a:t>
            </a:r>
            <a:endParaRPr lang="en-US" sz="6600" b="1" dirty="0">
              <a:solidFill>
                <a:schemeClr val="accent5">
                  <a:lumMod val="50000"/>
                </a:schemeClr>
              </a:solidFill>
              <a:latin typeface="Arial Black" panose="020B0A040201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036" y="1669432"/>
            <a:ext cx="11125199" cy="5093465"/>
          </a:xfrm>
          <a:prstGeom prst="rect">
            <a:avLst/>
          </a:prstGeom>
        </p:spPr>
      </p:pic>
    </p:spTree>
    <p:extLst>
      <p:ext uri="{BB962C8B-B14F-4D97-AF65-F5344CB8AC3E}">
        <p14:creationId xmlns:p14="http://schemas.microsoft.com/office/powerpoint/2010/main" val="85932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979" y="220747"/>
            <a:ext cx="10515600" cy="862096"/>
          </a:xfrm>
        </p:spPr>
        <p:txBody>
          <a:bodyPr/>
          <a:lstStyle/>
          <a:p>
            <a:r>
              <a:rPr lang="en-US" b="1" dirty="0" err="1" smtClean="0">
                <a:latin typeface="Times New Roman" panose="02020603050405020304" pitchFamily="18" charset="0"/>
                <a:cs typeface="Times New Roman" panose="02020603050405020304" pitchFamily="18" charset="0"/>
              </a:rPr>
              <a:t>C.V.Raman</a:t>
            </a:r>
            <a:r>
              <a:rPr lang="en-US" b="1" dirty="0" smtClean="0">
                <a:latin typeface="Times New Roman" panose="02020603050405020304" pitchFamily="18" charset="0"/>
                <a:cs typeface="Times New Roman" panose="02020603050405020304" pitchFamily="18" charset="0"/>
              </a:rPr>
              <a:t> in Water-the elixir of life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8336" y="1237978"/>
            <a:ext cx="11939337" cy="5620022"/>
          </a:xfrm>
        </p:spPr>
        <p:txBody>
          <a:bodyPr>
            <a:normAutofit/>
          </a:bodyPr>
          <a:lstStyle/>
          <a:p>
            <a:r>
              <a:rPr lang="en-IN" dirty="0"/>
              <a:t>brings out how water is indispensable to plant </a:t>
            </a:r>
            <a:endParaRPr lang="en-IN" dirty="0" smtClean="0"/>
          </a:p>
          <a:p>
            <a:pPr marL="0" indent="0">
              <a:buNone/>
            </a:pPr>
            <a:endParaRPr lang="en-IN" dirty="0"/>
          </a:p>
          <a:p>
            <a:pPr marL="0" indent="0">
              <a:buNone/>
            </a:pPr>
            <a:endParaRPr lang="en-IN" dirty="0" smtClean="0"/>
          </a:p>
          <a:p>
            <a:r>
              <a:rPr lang="en-IN" dirty="0" smtClean="0"/>
              <a:t>human </a:t>
            </a:r>
            <a:r>
              <a:rPr lang="en-IN" dirty="0"/>
              <a:t>life </a:t>
            </a:r>
            <a:endParaRPr lang="en-IN" dirty="0" smtClean="0"/>
          </a:p>
          <a:p>
            <a:endParaRPr lang="en-IN" dirty="0"/>
          </a:p>
          <a:p>
            <a:endParaRPr lang="en-IN" dirty="0" smtClean="0"/>
          </a:p>
          <a:p>
            <a:r>
              <a:rPr lang="en-IN" dirty="0" smtClean="0"/>
              <a:t>and </a:t>
            </a:r>
            <a:r>
              <a:rPr lang="en-IN" dirty="0"/>
              <a:t>how it also causes evils like soil-erosion. </a:t>
            </a:r>
            <a:endParaRPr lang="en-IN" dirty="0" smtClean="0"/>
          </a:p>
          <a:p>
            <a:pPr marL="0" indent="0">
              <a:buNone/>
            </a:pPr>
            <a:endParaRPr lang="en-IN" dirty="0" smtClean="0"/>
          </a:p>
          <a:p>
            <a:pPr lvl="0"/>
            <a:r>
              <a:rPr lang="en-IN" dirty="0" smtClean="0"/>
              <a:t>also </a:t>
            </a:r>
            <a:r>
              <a:rPr lang="en-IN" dirty="0"/>
              <a:t>tells excess of water can be preserved for good purposes.</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261" y="916885"/>
            <a:ext cx="4491412" cy="1693968"/>
          </a:xfrm>
          <a:prstGeom prst="rect">
            <a:avLst/>
          </a:prstGeom>
        </p:spPr>
      </p:pic>
      <p:pic>
        <p:nvPicPr>
          <p:cNvPr id="5" name="Picture 4"/>
          <p:cNvPicPr>
            <a:picLocks noChangeAspect="1"/>
          </p:cNvPicPr>
          <p:nvPr/>
        </p:nvPicPr>
        <p:blipFill>
          <a:blip r:embed="rId3"/>
          <a:stretch>
            <a:fillRect/>
          </a:stretch>
        </p:blipFill>
        <p:spPr>
          <a:xfrm>
            <a:off x="2201779" y="2056721"/>
            <a:ext cx="3970421" cy="1996845"/>
          </a:xfrm>
          <a:prstGeom prst="rect">
            <a:avLst/>
          </a:prstGeom>
        </p:spPr>
      </p:pic>
      <p:pic>
        <p:nvPicPr>
          <p:cNvPr id="6" name="Picture 5"/>
          <p:cNvPicPr>
            <a:picLocks noChangeAspect="1"/>
          </p:cNvPicPr>
          <p:nvPr/>
        </p:nvPicPr>
        <p:blipFill>
          <a:blip r:embed="rId4"/>
          <a:stretch>
            <a:fillRect/>
          </a:stretch>
        </p:blipFill>
        <p:spPr>
          <a:xfrm>
            <a:off x="6827107" y="3105787"/>
            <a:ext cx="2837072" cy="2037212"/>
          </a:xfrm>
          <a:prstGeom prst="rect">
            <a:avLst/>
          </a:prstGeom>
        </p:spPr>
      </p:pic>
      <p:pic>
        <p:nvPicPr>
          <p:cNvPr id="7" name="Picture 6"/>
          <p:cNvPicPr>
            <a:picLocks noChangeAspect="1"/>
          </p:cNvPicPr>
          <p:nvPr/>
        </p:nvPicPr>
        <p:blipFill>
          <a:blip r:embed="rId5"/>
          <a:stretch>
            <a:fillRect/>
          </a:stretch>
        </p:blipFill>
        <p:spPr>
          <a:xfrm>
            <a:off x="9468853" y="5142999"/>
            <a:ext cx="2723147" cy="1715000"/>
          </a:xfrm>
          <a:prstGeom prst="rect">
            <a:avLst/>
          </a:prstGeom>
        </p:spPr>
      </p:pic>
    </p:spTree>
    <p:extLst>
      <p:ext uri="{BB962C8B-B14F-4D97-AF65-F5344CB8AC3E}">
        <p14:creationId xmlns:p14="http://schemas.microsoft.com/office/powerpoint/2010/main" val="346718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58" y="180475"/>
            <a:ext cx="11790947" cy="4186990"/>
          </a:xfrm>
        </p:spPr>
        <p:txBody>
          <a:bodyPr>
            <a:normAutofit/>
          </a:bodyPr>
          <a:lstStyle/>
          <a:p>
            <a:pPr lvl="0"/>
            <a:r>
              <a:rPr lang="en-IN" sz="3200" dirty="0" smtClean="0">
                <a:latin typeface="Times New Roman" panose="02020603050405020304" pitchFamily="18" charset="0"/>
                <a:cs typeface="Times New Roman" panose="02020603050405020304" pitchFamily="18" charset="0"/>
              </a:rPr>
              <a:t>-gives </a:t>
            </a:r>
            <a:r>
              <a:rPr lang="en-IN" sz="3200" dirty="0">
                <a:latin typeface="Times New Roman" panose="02020603050405020304" pitchFamily="18" charset="0"/>
                <a:cs typeface="Times New Roman" panose="02020603050405020304" pitchFamily="18" charset="0"/>
              </a:rPr>
              <a:t>the example of the Libyan Desert and the Valley of the Nile. Though both of them lie side by side, the first is a dry and arid desert while the latter is one of the most fertile valleys on this planet. The presence of the river Nile in the Valley of Nile is responsible for this huge difference between the two places. He in fact remarks that the entire civilization of Egypt was nurtured and sustained by the life-giving </a:t>
            </a:r>
            <a:r>
              <a:rPr lang="en-IN" sz="3200" dirty="0" smtClean="0">
                <a:latin typeface="Times New Roman" panose="02020603050405020304" pitchFamily="18" charset="0"/>
                <a:cs typeface="Times New Roman" panose="02020603050405020304" pitchFamily="18" charset="0"/>
              </a:rPr>
              <a:t>water </a:t>
            </a:r>
            <a:r>
              <a:rPr lang="en-IN" sz="3200" dirty="0">
                <a:latin typeface="Times New Roman" panose="02020603050405020304" pitchFamily="18" charset="0"/>
                <a:cs typeface="Times New Roman" panose="02020603050405020304" pitchFamily="18" charset="0"/>
              </a:rPr>
              <a:t>of the Nile.</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 y="3910263"/>
            <a:ext cx="5847347" cy="2947737"/>
          </a:xfrm>
          <a:prstGeom prst="rect">
            <a:avLst/>
          </a:prstGeom>
        </p:spPr>
      </p:pic>
      <p:pic>
        <p:nvPicPr>
          <p:cNvPr id="5" name="Picture 4"/>
          <p:cNvPicPr>
            <a:picLocks noChangeAspect="1"/>
          </p:cNvPicPr>
          <p:nvPr/>
        </p:nvPicPr>
        <p:blipFill>
          <a:blip r:embed="rId3"/>
          <a:stretch>
            <a:fillRect/>
          </a:stretch>
        </p:blipFill>
        <p:spPr>
          <a:xfrm>
            <a:off x="6063916" y="3729789"/>
            <a:ext cx="6039852" cy="3133432"/>
          </a:xfrm>
          <a:prstGeom prst="rect">
            <a:avLst/>
          </a:prstGeom>
        </p:spPr>
      </p:pic>
    </p:spTree>
    <p:extLst>
      <p:ext uri="{BB962C8B-B14F-4D97-AF65-F5344CB8AC3E}">
        <p14:creationId xmlns:p14="http://schemas.microsoft.com/office/powerpoint/2010/main" val="895437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78" y="2164556"/>
            <a:ext cx="11718758" cy="2779295"/>
          </a:xfrm>
        </p:spPr>
        <p:txBody>
          <a:bodyPr>
            <a:noAutofit/>
          </a:bodyPr>
          <a:lstStyle/>
          <a:p>
            <a:pPr lvl="0"/>
            <a:r>
              <a:rPr lang="en-IN" sz="3200" dirty="0">
                <a:latin typeface="Times New Roman" panose="02020603050405020304" pitchFamily="18" charset="0"/>
                <a:cs typeface="Times New Roman" panose="02020603050405020304" pitchFamily="18" charset="0"/>
              </a:rPr>
              <a:t>In the first part of the essay, Raman talks poetically of the beauty of water. Water trickling down the rocks or water collected in small </a:t>
            </a:r>
            <a:r>
              <a:rPr lang="en-IN" sz="3200" dirty="0" smtClean="0">
                <a:latin typeface="Times New Roman" panose="02020603050405020304" pitchFamily="18" charset="0"/>
                <a:cs typeface="Times New Roman" panose="02020603050405020304" pitchFamily="18" charset="0"/>
              </a:rPr>
              <a:t>ponds</a:t>
            </a:r>
            <a:br>
              <a:rPr lang="en-IN" sz="3200" dirty="0" smtClean="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that satisfy the thirst of passing cattle are beautiful sights</a:t>
            </a:r>
            <a:r>
              <a:rPr lang="en-IN" sz="3200" dirty="0" smtClean="0">
                <a:latin typeface="Times New Roman" panose="02020603050405020304" pitchFamily="18" charset="0"/>
                <a:cs typeface="Times New Roman" panose="02020603050405020304" pitchFamily="18" charset="0"/>
              </a:rPr>
              <a:t>.</a:t>
            </a:r>
            <a:br>
              <a:rPr lang="en-IN" sz="3200" dirty="0" smtClean="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Big tanks play a vital role in South Indian agriculture. Much of the rice is grown under them. It is a beautiful sight to watch the sun rise or set </a:t>
            </a:r>
            <a:r>
              <a:rPr lang="en-IN" sz="3200" dirty="0" smtClean="0">
                <a:latin typeface="Times New Roman" panose="02020603050405020304" pitchFamily="18" charset="0"/>
                <a:cs typeface="Times New Roman" panose="02020603050405020304" pitchFamily="18" charset="0"/>
              </a:rPr>
              <a:t>over them.</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253663" y="916279"/>
            <a:ext cx="3938337" cy="1743075"/>
          </a:xfrm>
          <a:prstGeom prst="rect">
            <a:avLst/>
          </a:prstGeom>
        </p:spPr>
      </p:pic>
      <p:pic>
        <p:nvPicPr>
          <p:cNvPr id="5" name="Picture 4"/>
          <p:cNvPicPr>
            <a:picLocks noChangeAspect="1"/>
          </p:cNvPicPr>
          <p:nvPr/>
        </p:nvPicPr>
        <p:blipFill>
          <a:blip r:embed="rId3"/>
          <a:stretch>
            <a:fillRect/>
          </a:stretch>
        </p:blipFill>
        <p:spPr>
          <a:xfrm>
            <a:off x="595311" y="3296026"/>
            <a:ext cx="3928563" cy="1647825"/>
          </a:xfrm>
          <a:prstGeom prst="rect">
            <a:avLst/>
          </a:prstGeom>
        </p:spPr>
      </p:pic>
      <p:pic>
        <p:nvPicPr>
          <p:cNvPr id="6" name="Picture 5"/>
          <p:cNvPicPr>
            <a:picLocks noChangeAspect="1"/>
          </p:cNvPicPr>
          <p:nvPr/>
        </p:nvPicPr>
        <p:blipFill>
          <a:blip r:embed="rId4"/>
          <a:stretch>
            <a:fillRect/>
          </a:stretch>
        </p:blipFill>
        <p:spPr>
          <a:xfrm>
            <a:off x="9059779" y="3412204"/>
            <a:ext cx="3132221" cy="1869659"/>
          </a:xfrm>
          <a:prstGeom prst="rect">
            <a:avLst/>
          </a:prstGeom>
        </p:spPr>
      </p:pic>
    </p:spTree>
    <p:extLst>
      <p:ext uri="{BB962C8B-B14F-4D97-AF65-F5344CB8AC3E}">
        <p14:creationId xmlns:p14="http://schemas.microsoft.com/office/powerpoint/2010/main" val="3849781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79" y="1311442"/>
            <a:ext cx="11947358" cy="2634916"/>
          </a:xfrm>
        </p:spPr>
        <p:txBody>
          <a:bodyPr>
            <a:normAutofit fontScale="90000"/>
          </a:bodyPr>
          <a:lstStyle/>
          <a:p>
            <a:pPr lvl="0"/>
            <a:r>
              <a:rPr lang="en-IN" sz="3200" dirty="0">
                <a:latin typeface="Times New Roman" panose="02020603050405020304" pitchFamily="18" charset="0"/>
                <a:cs typeface="Times New Roman" panose="02020603050405020304" pitchFamily="18" charset="0"/>
              </a:rPr>
              <a:t>One of the most remarkable facts about water is that it carries silt to far-off places where it is finally deposited. The land where silt is deposited is usually very fertile</a:t>
            </a:r>
            <a:r>
              <a:rPr lang="en-IN" sz="3200" dirty="0" smtClean="0">
                <a:latin typeface="Times New Roman" panose="02020603050405020304" pitchFamily="18" charset="0"/>
                <a:cs typeface="Times New Roman" panose="02020603050405020304" pitchFamily="18" charset="0"/>
              </a:rPr>
              <a:t>.</a:t>
            </a:r>
            <a:br>
              <a:rPr lang="en-IN" sz="3200" dirty="0" smtClean="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The </a:t>
            </a:r>
            <a:r>
              <a:rPr lang="en-IN" sz="3200" dirty="0">
                <a:latin typeface="Times New Roman" panose="02020603050405020304" pitchFamily="18" charset="0"/>
                <a:cs typeface="Times New Roman" panose="02020603050405020304" pitchFamily="18" charset="0"/>
              </a:rPr>
              <a:t>silt that mixes with the salt water of the sea precipitates rapidly. The colour of the water changes </a:t>
            </a:r>
            <a:r>
              <a:rPr lang="en-IN" sz="3200" dirty="0" smtClean="0">
                <a:latin typeface="Times New Roman" panose="02020603050405020304" pitchFamily="18" charset="0"/>
                <a:cs typeface="Times New Roman" panose="02020603050405020304" pitchFamily="18" charset="0"/>
              </a:rPr>
              <a:t>successively </a:t>
            </a:r>
            <a:r>
              <a:rPr lang="en-IN" sz="3200" dirty="0">
                <a:latin typeface="Times New Roman" panose="02020603050405020304" pitchFamily="18" charset="0"/>
                <a:cs typeface="Times New Roman" panose="02020603050405020304" pitchFamily="18" charset="0"/>
              </a:rPr>
              <a:t>from the muddy red or brown to yellow and green and finally to the blue of the deep sea. These varying shades are also fascinating.</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609474" y="998621"/>
            <a:ext cx="8361947" cy="2033337"/>
          </a:xfrm>
          <a:prstGeom prst="rect">
            <a:avLst/>
          </a:prstGeom>
        </p:spPr>
      </p:pic>
      <p:pic>
        <p:nvPicPr>
          <p:cNvPr id="5" name="Picture 4"/>
          <p:cNvPicPr>
            <a:picLocks noChangeAspect="1"/>
          </p:cNvPicPr>
          <p:nvPr/>
        </p:nvPicPr>
        <p:blipFill>
          <a:blip r:embed="rId3"/>
          <a:stretch>
            <a:fillRect/>
          </a:stretch>
        </p:blipFill>
        <p:spPr>
          <a:xfrm>
            <a:off x="7062537" y="4593056"/>
            <a:ext cx="5129463" cy="2264944"/>
          </a:xfrm>
          <a:prstGeom prst="rect">
            <a:avLst/>
          </a:prstGeom>
        </p:spPr>
      </p:pic>
      <p:pic>
        <p:nvPicPr>
          <p:cNvPr id="6" name="Picture 5"/>
          <p:cNvPicPr>
            <a:picLocks noChangeAspect="1"/>
          </p:cNvPicPr>
          <p:nvPr/>
        </p:nvPicPr>
        <p:blipFill>
          <a:blip r:embed="rId4"/>
          <a:stretch>
            <a:fillRect/>
          </a:stretch>
        </p:blipFill>
        <p:spPr>
          <a:xfrm>
            <a:off x="2069433" y="4593056"/>
            <a:ext cx="4896852" cy="2264944"/>
          </a:xfrm>
          <a:prstGeom prst="rect">
            <a:avLst/>
          </a:prstGeom>
        </p:spPr>
      </p:pic>
    </p:spTree>
    <p:extLst>
      <p:ext uri="{BB962C8B-B14F-4D97-AF65-F5344CB8AC3E}">
        <p14:creationId xmlns:p14="http://schemas.microsoft.com/office/powerpoint/2010/main" val="415417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84" y="-1047500"/>
            <a:ext cx="11766884" cy="7428997"/>
          </a:xfrm>
        </p:spPr>
        <p:txBody>
          <a:bodyPr>
            <a:normAutofit/>
          </a:bodyPr>
          <a:lstStyle/>
          <a:p>
            <a:pPr lvl="0"/>
            <a:r>
              <a:rPr lang="en-IN" sz="3200" dirty="0">
                <a:latin typeface="Times New Roman" panose="02020603050405020304" pitchFamily="18" charset="0"/>
                <a:cs typeface="Times New Roman" panose="02020603050405020304" pitchFamily="18" charset="0"/>
              </a:rPr>
              <a:t>The flow of water has undoubtedly played a great part in geological processes. Rapidly flowing water carries away the rich top layer of the soil. This phenomenon is called soil erosion. </a:t>
            </a: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The </a:t>
            </a:r>
            <a:r>
              <a:rPr lang="en-IN" sz="3200" dirty="0">
                <a:latin typeface="Times New Roman" panose="02020603050405020304" pitchFamily="18" charset="0"/>
                <a:cs typeface="Times New Roman" panose="02020603050405020304" pitchFamily="18" charset="0"/>
              </a:rPr>
              <a:t>problem of soil erosion is of major significance in various countries especially in India. Soil erosion in the initial stage is unnoticed. Later, it results in the formation of deep gullies, ravines and ruts. These things affect agriculture.</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4904120"/>
            <a:ext cx="5763125" cy="1953880"/>
          </a:xfrm>
          <a:prstGeom prst="rect">
            <a:avLst/>
          </a:prstGeom>
        </p:spPr>
      </p:pic>
      <p:pic>
        <p:nvPicPr>
          <p:cNvPr id="5" name="Picture 4"/>
          <p:cNvPicPr>
            <a:picLocks noChangeAspect="1"/>
          </p:cNvPicPr>
          <p:nvPr/>
        </p:nvPicPr>
        <p:blipFill>
          <a:blip r:embed="rId3"/>
          <a:stretch>
            <a:fillRect/>
          </a:stretch>
        </p:blipFill>
        <p:spPr>
          <a:xfrm>
            <a:off x="6124075" y="4608096"/>
            <a:ext cx="6067926" cy="2249904"/>
          </a:xfrm>
          <a:prstGeom prst="rect">
            <a:avLst/>
          </a:prstGeom>
        </p:spPr>
      </p:pic>
      <p:pic>
        <p:nvPicPr>
          <p:cNvPr id="7" name="Picture 6"/>
          <p:cNvPicPr>
            <a:picLocks noChangeAspect="1"/>
          </p:cNvPicPr>
          <p:nvPr/>
        </p:nvPicPr>
        <p:blipFill>
          <a:blip r:embed="rId4"/>
          <a:stretch>
            <a:fillRect/>
          </a:stretch>
        </p:blipFill>
        <p:spPr>
          <a:xfrm>
            <a:off x="7681160" y="1113673"/>
            <a:ext cx="4510840" cy="1743075"/>
          </a:xfrm>
          <a:prstGeom prst="rect">
            <a:avLst/>
          </a:prstGeom>
        </p:spPr>
      </p:pic>
    </p:spTree>
    <p:extLst>
      <p:ext uri="{BB962C8B-B14F-4D97-AF65-F5344CB8AC3E}">
        <p14:creationId xmlns:p14="http://schemas.microsoft.com/office/powerpoint/2010/main" val="3395458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221" y="136609"/>
            <a:ext cx="11983453" cy="6894095"/>
          </a:xfrm>
        </p:spPr>
        <p:txBody>
          <a:bodyPr/>
          <a:lstStyle/>
          <a:p>
            <a:pPr marL="0" lvl="0" indent="0">
              <a:buNone/>
            </a:pPr>
            <a:r>
              <a:rPr lang="en-IN" dirty="0">
                <a:latin typeface="Times New Roman" panose="02020603050405020304" pitchFamily="18" charset="0"/>
                <a:cs typeface="Times New Roman" panose="02020603050405020304" pitchFamily="18" charset="0"/>
              </a:rPr>
              <a:t>The terracing of the land</a:t>
            </a:r>
            <a:r>
              <a:rPr lang="en-IN" dirty="0" smtClean="0">
                <a:latin typeface="Times New Roman" panose="02020603050405020304" pitchFamily="18" charset="0"/>
                <a:cs typeface="Times New Roman" panose="02020603050405020304" pitchFamily="18" charset="0"/>
              </a:rPr>
              <a:t>, </a:t>
            </a:r>
          </a:p>
          <a:p>
            <a:pPr marL="0" lvl="0" indent="0">
              <a:buNone/>
            </a:pPr>
            <a:endParaRPr lang="en-IN" dirty="0">
              <a:latin typeface="Times New Roman" panose="02020603050405020304" pitchFamily="18" charset="0"/>
              <a:cs typeface="Times New Roman" panose="02020603050405020304" pitchFamily="18" charset="0"/>
            </a:endParaRPr>
          </a:p>
          <a:p>
            <a:pPr marL="0" lvl="0" indent="0">
              <a:buNone/>
            </a:pPr>
            <a:endParaRPr lang="en-IN" dirty="0" smtClean="0">
              <a:latin typeface="Times New Roman" panose="02020603050405020304" pitchFamily="18" charset="0"/>
              <a:cs typeface="Times New Roman" panose="02020603050405020304" pitchFamily="18" charset="0"/>
            </a:endParaRPr>
          </a:p>
          <a:p>
            <a:pPr marL="0" lvl="0" indent="0">
              <a:buNone/>
            </a:pPr>
            <a:endParaRPr lang="en-IN" dirty="0">
              <a:latin typeface="Times New Roman" panose="02020603050405020304" pitchFamily="18" charset="0"/>
              <a:cs typeface="Times New Roman" panose="02020603050405020304" pitchFamily="18" charset="0"/>
            </a:endParaRPr>
          </a:p>
          <a:p>
            <a:pPr marL="0" lvl="0" indent="0">
              <a:buNone/>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construction of </a:t>
            </a:r>
            <a:r>
              <a:rPr lang="en-IN" dirty="0" smtClean="0">
                <a:latin typeface="Times New Roman" panose="02020603050405020304" pitchFamily="18" charset="0"/>
                <a:cs typeface="Times New Roman" panose="02020603050405020304" pitchFamily="18" charset="0"/>
              </a:rPr>
              <a:t>bandhs (dams) </a:t>
            </a:r>
            <a:r>
              <a:rPr lang="en-IN" dirty="0">
                <a:latin typeface="Times New Roman" panose="02020603050405020304" pitchFamily="18" charset="0"/>
                <a:cs typeface="Times New Roman" panose="02020603050405020304" pitchFamily="18" charset="0"/>
              </a:rPr>
              <a:t>to check the flow of water</a:t>
            </a:r>
            <a:r>
              <a:rPr lang="en-IN" dirty="0" smtClean="0">
                <a:latin typeface="Times New Roman" panose="02020603050405020304" pitchFamily="18" charset="0"/>
                <a:cs typeface="Times New Roman" panose="02020603050405020304" pitchFamily="18" charset="0"/>
              </a:rPr>
              <a:t>,</a:t>
            </a:r>
          </a:p>
          <a:p>
            <a:pPr marL="0" lvl="0" indent="0">
              <a:buNone/>
            </a:pPr>
            <a:endParaRPr lang="en-IN" dirty="0">
              <a:latin typeface="Times New Roman" panose="02020603050405020304" pitchFamily="18" charset="0"/>
              <a:cs typeface="Times New Roman" panose="02020603050405020304" pitchFamily="18" charset="0"/>
            </a:endParaRPr>
          </a:p>
          <a:p>
            <a:pPr marL="0" lvl="0" indent="0">
              <a:buNone/>
            </a:pPr>
            <a:endParaRPr lang="en-IN" dirty="0" smtClean="0">
              <a:latin typeface="Times New Roman" panose="02020603050405020304" pitchFamily="18" charset="0"/>
              <a:cs typeface="Times New Roman" panose="02020603050405020304" pitchFamily="18" charset="0"/>
            </a:endParaRPr>
          </a:p>
          <a:p>
            <a:pPr marL="0" lvl="0" indent="0">
              <a:buNone/>
            </a:pPr>
            <a:endParaRPr lang="en-IN" dirty="0" smtClean="0">
              <a:latin typeface="Times New Roman" panose="02020603050405020304" pitchFamily="18" charset="0"/>
              <a:cs typeface="Times New Roman" panose="02020603050405020304" pitchFamily="18" charset="0"/>
            </a:endParaRPr>
          </a:p>
          <a:p>
            <a:pPr marL="0" lvl="0" indent="0">
              <a:buNone/>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practice of contour cultivation </a:t>
            </a:r>
            <a:endParaRPr lang="en-IN" dirty="0" smtClean="0">
              <a:latin typeface="Times New Roman" panose="02020603050405020304" pitchFamily="18" charset="0"/>
              <a:cs typeface="Times New Roman" panose="02020603050405020304" pitchFamily="18" charset="0"/>
            </a:endParaRPr>
          </a:p>
          <a:p>
            <a:pPr marL="0" lvl="0" indent="0">
              <a:buNone/>
            </a:pPr>
            <a:endParaRPr lang="en-IN" dirty="0" smtClean="0">
              <a:latin typeface="Times New Roman" panose="02020603050405020304" pitchFamily="18" charset="0"/>
              <a:cs typeface="Times New Roman" panose="02020603050405020304" pitchFamily="18" charset="0"/>
            </a:endParaRPr>
          </a:p>
          <a:p>
            <a:pPr marL="0" lvl="0" indent="0">
              <a:buNone/>
            </a:pPr>
            <a:r>
              <a:rPr lang="en-IN" dirty="0" smtClean="0">
                <a:latin typeface="Times New Roman" panose="02020603050405020304" pitchFamily="18" charset="0"/>
                <a:cs typeface="Times New Roman" panose="02020603050405020304" pitchFamily="18" charset="0"/>
              </a:rPr>
              <a:t>and </a:t>
            </a:r>
            <a:r>
              <a:rPr lang="en-IN" dirty="0">
                <a:latin typeface="Times New Roman" panose="02020603050405020304" pitchFamily="18" charset="0"/>
                <a:cs typeface="Times New Roman" panose="02020603050405020304" pitchFamily="18" charset="0"/>
              </a:rPr>
              <a:t>the planting of some types of vegetation are the measures that can be used to check soil erosion.</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a:picLocks noChangeAspect="1"/>
          </p:cNvPicPr>
          <p:nvPr/>
        </p:nvPicPr>
        <p:blipFill>
          <a:blip r:embed="rId2"/>
          <a:stretch>
            <a:fillRect/>
          </a:stretch>
        </p:blipFill>
        <p:spPr>
          <a:xfrm>
            <a:off x="4074193" y="184735"/>
            <a:ext cx="4588544" cy="1724025"/>
          </a:xfrm>
          <a:prstGeom prst="rect">
            <a:avLst/>
          </a:prstGeom>
        </p:spPr>
      </p:pic>
      <p:pic>
        <p:nvPicPr>
          <p:cNvPr id="5" name="Picture 4"/>
          <p:cNvPicPr>
            <a:picLocks noChangeAspect="1"/>
          </p:cNvPicPr>
          <p:nvPr/>
        </p:nvPicPr>
        <p:blipFill>
          <a:blip r:embed="rId3"/>
          <a:stretch>
            <a:fillRect/>
          </a:stretch>
        </p:blipFill>
        <p:spPr>
          <a:xfrm>
            <a:off x="6087979" y="2560971"/>
            <a:ext cx="5955633" cy="1499687"/>
          </a:xfrm>
          <a:prstGeom prst="rect">
            <a:avLst/>
          </a:prstGeom>
        </p:spPr>
      </p:pic>
      <p:pic>
        <p:nvPicPr>
          <p:cNvPr id="7" name="Picture 6"/>
          <p:cNvPicPr>
            <a:picLocks noChangeAspect="1"/>
          </p:cNvPicPr>
          <p:nvPr/>
        </p:nvPicPr>
        <p:blipFill>
          <a:blip r:embed="rId4"/>
          <a:stretch>
            <a:fillRect/>
          </a:stretch>
        </p:blipFill>
        <p:spPr>
          <a:xfrm>
            <a:off x="7922293" y="5690937"/>
            <a:ext cx="4145381" cy="1167063"/>
          </a:xfrm>
          <a:prstGeom prst="rect">
            <a:avLst/>
          </a:prstGeom>
        </p:spPr>
      </p:pic>
      <p:pic>
        <p:nvPicPr>
          <p:cNvPr id="8" name="Picture 7"/>
          <p:cNvPicPr>
            <a:picLocks noChangeAspect="1"/>
          </p:cNvPicPr>
          <p:nvPr/>
        </p:nvPicPr>
        <p:blipFill>
          <a:blip r:embed="rId5"/>
          <a:stretch>
            <a:fillRect/>
          </a:stretch>
        </p:blipFill>
        <p:spPr>
          <a:xfrm>
            <a:off x="6092995" y="4070808"/>
            <a:ext cx="3893219" cy="1284122"/>
          </a:xfrm>
          <a:prstGeom prst="rect">
            <a:avLst/>
          </a:prstGeom>
        </p:spPr>
      </p:pic>
    </p:spTree>
    <p:extLst>
      <p:ext uri="{BB962C8B-B14F-4D97-AF65-F5344CB8AC3E}">
        <p14:creationId xmlns:p14="http://schemas.microsoft.com/office/powerpoint/2010/main" val="8666735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492</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Calibri</vt:lpstr>
      <vt:lpstr>Calibri Light</vt:lpstr>
      <vt:lpstr>Times New Roman</vt:lpstr>
      <vt:lpstr>Wingdings</vt:lpstr>
      <vt:lpstr>Office Theme</vt:lpstr>
      <vt:lpstr>PowerPoint Presentation</vt:lpstr>
      <vt:lpstr>“Water-The Elixir of Life” by C.V. Raman </vt:lpstr>
      <vt:lpstr>Samudra Manthan</vt:lpstr>
      <vt:lpstr>C.V.Raman in Water-the elixir of life</vt:lpstr>
      <vt:lpstr>-gives the example of the Libyan Desert and the Valley of the Nile. Though both of them lie side by side, the first is a dry and arid desert while the latter is one of the most fertile valleys on this planet. The presence of the river Nile in the Valley of Nile is responsible for this huge difference between the two places. He in fact remarks that the entire civilization of Egypt was nurtured and sustained by the life-giving water of the Nile. </vt:lpstr>
      <vt:lpstr>In the first part of the essay, Raman talks poetically of the beauty of water. Water trickling down the rocks or water collected in small ponds     that satisfy the thirst of passing cattle are beautiful sights.       Big tanks play a vital role in South Indian agriculture. Much of the rice is grown under them. It is a beautiful sight to watch the sun rise or set over them. </vt:lpstr>
      <vt:lpstr>One of the most remarkable facts about water is that it carries silt to far-off places where it is finally deposited. The land where silt is deposited is usually very fertile.       The silt that mixes with the salt water of the sea precipitates rapidly. The colour of the water changes successively from the muddy red or brown to yellow and green and finally to the blue of the deep sea. These varying shades are also fascinating.  </vt:lpstr>
      <vt:lpstr>The flow of water has undoubtedly played a great part in geological processes. Rapidly flowing water carries away the rich top layer of the soil. This phenomenon is called soil erosion.      The problem of soil erosion is of major significance in various countries especially in India. Soil erosion in the initial stage is unnoticed. Later, it results in the formation of deep gullies, ravines and ruts. These things affect agriculture.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“Water-The Elixir of Life” by C.V. Raman </dc:title>
  <dc:creator>Windows User</dc:creator>
  <cp:lastModifiedBy>Windows User</cp:lastModifiedBy>
  <cp:revision>43</cp:revision>
  <dcterms:created xsi:type="dcterms:W3CDTF">2021-02-27T02:23:39Z</dcterms:created>
  <dcterms:modified xsi:type="dcterms:W3CDTF">2021-04-08T04:23:02Z</dcterms:modified>
</cp:coreProperties>
</file>