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457" r:id="rId2"/>
    <p:sldId id="462" r:id="rId3"/>
    <p:sldId id="475" r:id="rId4"/>
    <p:sldId id="476" r:id="rId5"/>
    <p:sldId id="477" r:id="rId6"/>
    <p:sldId id="478" r:id="rId7"/>
    <p:sldId id="479" r:id="rId8"/>
    <p:sldId id="481" r:id="rId9"/>
    <p:sldId id="483" r:id="rId10"/>
    <p:sldId id="482" r:id="rId11"/>
    <p:sldId id="459" r:id="rId12"/>
  </p:sldIdLst>
  <p:sldSz cx="9144000" cy="5143500" type="screen16x9"/>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060" userDrawn="1">
          <p15:clr>
            <a:srgbClr val="A4A3A4"/>
          </p15:clr>
        </p15:guide>
        <p15:guide id="2" pos="336" userDrawn="1">
          <p15:clr>
            <a:srgbClr val="A4A3A4"/>
          </p15:clr>
        </p15:guide>
        <p15:guide id="3" orient="horz" pos="756" userDrawn="1">
          <p15:clr>
            <a:srgbClr val="A4A3A4"/>
          </p15:clr>
        </p15:guide>
        <p15:guide id="4" pos="5376"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h bhagavathula" initials="h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3F703F"/>
    <a:srgbClr val="F6C627"/>
    <a:srgbClr val="2C2C2C"/>
    <a:srgbClr val="17375E"/>
    <a:srgbClr val="718587"/>
    <a:srgbClr val="002E41"/>
    <a:srgbClr val="C00000"/>
    <a:srgbClr val="ED1B24"/>
    <a:srgbClr val="75BE3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044" autoAdjust="0"/>
    <p:restoredTop sz="94671" autoAdjust="0"/>
  </p:normalViewPr>
  <p:slideViewPr>
    <p:cSldViewPr>
      <p:cViewPr varScale="1">
        <p:scale>
          <a:sx n="92" d="100"/>
          <a:sy n="92" d="100"/>
        </p:scale>
        <p:origin x="-1020" y="-102"/>
      </p:cViewPr>
      <p:guideLst>
        <p:guide orient="horz" pos="3060"/>
        <p:guide orient="horz" pos="756"/>
        <p:guide pos="336"/>
        <p:guide pos="5376"/>
      </p:guideLst>
    </p:cSldViewPr>
  </p:slideViewPr>
  <p:notesTextViewPr>
    <p:cViewPr>
      <p:scale>
        <a:sx n="100" d="100"/>
        <a:sy n="100" d="100"/>
      </p:scale>
      <p:origin x="0" y="0"/>
    </p:cViewPr>
  </p:notesTextViewPr>
  <p:sorterViewPr>
    <p:cViewPr>
      <p:scale>
        <a:sx n="100" d="100"/>
        <a:sy n="100" d="100"/>
      </p:scale>
      <p:origin x="0" y="-5262"/>
    </p:cViewPr>
  </p:sorterViewPr>
  <p:notesViewPr>
    <p:cSldViewPr>
      <p:cViewPr varScale="1">
        <p:scale>
          <a:sx n="53" d="100"/>
          <a:sy n="53" d="100"/>
        </p:scale>
        <p:origin x="-2850"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D72081-C824-4086-8F2F-2E1515CCAD09}" type="datetimeFigureOut">
              <a:rPr lang="en-US" smtClean="0"/>
              <a:pPr/>
              <a:t>11/23/2020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24658-0728-4F51-80F4-3C91ECA2A4FC}" type="slidenum">
              <a:rPr lang="en-US" smtClean="0"/>
              <a:pPr/>
              <a:t>‹#›</a:t>
            </a:fld>
            <a:endParaRPr lang="en-US" dirty="0"/>
          </a:p>
        </p:txBody>
      </p:sp>
    </p:spTree>
    <p:extLst>
      <p:ext uri="{BB962C8B-B14F-4D97-AF65-F5344CB8AC3E}">
        <p14:creationId xmlns="" xmlns:p14="http://schemas.microsoft.com/office/powerpoint/2010/main" val="2171052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D0174-27A0-4699-9B7D-1DF316D5B691}" type="datetimeFigureOut">
              <a:rPr lang="en-IN" smtClean="0"/>
              <a:pPr/>
              <a:t>23-11-2020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294E0-43BA-4050-978A-B5F4E62A110E}" type="slidenum">
              <a:rPr lang="en-IN" smtClean="0"/>
              <a:pPr/>
              <a:t>‹#›</a:t>
            </a:fld>
            <a:endParaRPr lang="en-IN" dirty="0"/>
          </a:p>
        </p:txBody>
      </p:sp>
    </p:spTree>
    <p:extLst>
      <p:ext uri="{BB962C8B-B14F-4D97-AF65-F5344CB8AC3E}">
        <p14:creationId xmlns="" xmlns:p14="http://schemas.microsoft.com/office/powerpoint/2010/main" val="25325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7294E0-43BA-4050-978A-B5F4E62A110E}" type="slidenum">
              <a:rPr lang="en-IN" smtClean="0"/>
              <a:pPr/>
              <a:t>1</a:t>
            </a:fld>
            <a:endParaRPr lang="en-IN" dirty="0"/>
          </a:p>
        </p:txBody>
      </p:sp>
    </p:spTree>
    <p:extLst>
      <p:ext uri="{BB962C8B-B14F-4D97-AF65-F5344CB8AC3E}">
        <p14:creationId xmlns="" xmlns:p14="http://schemas.microsoft.com/office/powerpoint/2010/main" val="299482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DBD7087-FF66-4DC3-89BC-F97889426A8E}"/>
              </a:ext>
            </a:extLst>
          </p:cNvPr>
          <p:cNvPicPr>
            <a:picLocks noChangeAspect="1"/>
          </p:cNvPicPr>
          <p:nvPr userDrawn="1"/>
        </p:nvPicPr>
        <p:blipFill>
          <a:blip r:embed="rId2">
            <a:extLst>
              <a:ext uri="{28A0092B-C50C-407E-A947-70E740481C1C}">
                <a14:useLocalDpi xmlns="" xmlns:a14="http://schemas.microsoft.com/office/drawing/2010/main" val="0"/>
              </a:ext>
            </a:extLst>
          </a:blip>
          <a:src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73906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7BF3E84-3913-4A20-A176-F8112E9A7DB2}"/>
              </a:ext>
            </a:extLst>
          </p:cNvPr>
          <p:cNvPicPr>
            <a:picLocks noChangeAspect="1"/>
          </p:cNvPicPr>
          <p:nvPr userDrawn="1"/>
        </p:nvPicPr>
        <p:blipFill>
          <a:blip r:embed="rId6">
            <a:extLst>
              <a:ext uri="{28A0092B-C50C-407E-A947-70E740481C1C}">
                <a14:useLocalDpi xmlns="" xmlns:a14="http://schemas.microsoft.com/office/drawing/2010/main" val="0"/>
              </a:ext>
            </a:extLst>
          </a:blip>
          <a:src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F304589-BD54-45D9-A84C-DE8A3A67047B}"/>
              </a:ext>
            </a:extLst>
          </p:cNvPr>
          <p:cNvSpPr txBox="1"/>
          <p:nvPr/>
        </p:nvSpPr>
        <p:spPr>
          <a:xfrm>
            <a:off x="544689" y="2279363"/>
            <a:ext cx="4170187" cy="1938992"/>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Century Gothic" panose="020B0502020202020204" pitchFamily="34" charset="0"/>
              </a:rPr>
              <a:t>Concept  of Corporate Governance</a:t>
            </a:r>
            <a:endParaRPr lang="en-IN" sz="4000" b="1" dirty="0">
              <a:effectLst>
                <a:outerShdw blurRad="38100" dist="38100" dir="2700000" algn="tl">
                  <a:srgbClr val="000000">
                    <a:alpha val="43137"/>
                  </a:srgbClr>
                </a:outerShdw>
              </a:effectLst>
              <a:latin typeface="Century Gothic" panose="020B0502020202020204" pitchFamily="34" charset="0"/>
            </a:endParaRPr>
          </a:p>
        </p:txBody>
      </p:sp>
      <p:sp>
        <p:nvSpPr>
          <p:cNvPr id="11266" name="AutoShape 2" descr="Types of Communication | Various forms of communication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25026220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290231"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Benefits </a:t>
            </a:r>
            <a:r>
              <a:rPr lang="en-US" sz="2400" b="1" dirty="0" smtClean="0">
                <a:effectLst>
                  <a:outerShdw blurRad="38100" dist="38100" dir="2700000" algn="tl">
                    <a:srgbClr val="000000">
                      <a:alpha val="43137"/>
                    </a:srgbClr>
                  </a:outerShdw>
                </a:effectLst>
                <a:latin typeface="Century Gothic" panose="020B0502020202020204" pitchFamily="34" charset="0"/>
              </a:rPr>
              <a:t>of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646331"/>
          </a:xfrm>
          <a:prstGeom prst="rect">
            <a:avLst/>
          </a:prstGeom>
        </p:spPr>
        <p:txBody>
          <a:bodyPr wrap="square">
            <a:spAutoFit/>
          </a:bodyPr>
          <a:lstStyle/>
          <a:p>
            <a:pPr algn="just"/>
            <a:endParaRPr lang="fr-FR" dirty="0" smtClean="0"/>
          </a:p>
          <a:p>
            <a:pPr algn="just"/>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7" name="Rectangle 6"/>
          <p:cNvSpPr/>
          <p:nvPr/>
        </p:nvSpPr>
        <p:spPr>
          <a:xfrm>
            <a:off x="357158" y="725091"/>
            <a:ext cx="8429684" cy="3693319"/>
          </a:xfrm>
          <a:prstGeom prst="rect">
            <a:avLst/>
          </a:prstGeom>
        </p:spPr>
        <p:txBody>
          <a:bodyPr wrap="square">
            <a:spAutoFit/>
          </a:bodyPr>
          <a:lstStyle/>
          <a:p>
            <a:r>
              <a:rPr lang="en-US" b="1" dirty="0" smtClean="0"/>
              <a:t>Benefits of Corporate </a:t>
            </a:r>
            <a:r>
              <a:rPr lang="en-US" b="1" dirty="0" smtClean="0"/>
              <a:t>Governance:</a:t>
            </a:r>
          </a:p>
          <a:p>
            <a:endParaRPr lang="en-US" b="1" dirty="0" smtClean="0"/>
          </a:p>
          <a:p>
            <a:pPr algn="just">
              <a:buFont typeface="Arial" pitchFamily="34" charset="0"/>
              <a:buChar char="•"/>
            </a:pPr>
            <a:r>
              <a:rPr lang="en-US" dirty="0" smtClean="0"/>
              <a:t>Good corporate governance ensures corporate success and economic growth.</a:t>
            </a:r>
          </a:p>
          <a:p>
            <a:pPr algn="just">
              <a:buFont typeface="Arial" pitchFamily="34" charset="0"/>
              <a:buChar char="•"/>
            </a:pPr>
            <a:r>
              <a:rPr lang="en-US" dirty="0" smtClean="0"/>
              <a:t>Strong corporate governance maintains investors’ confidence, as a result of which, company can raise capital efficiently and effectively.</a:t>
            </a:r>
          </a:p>
          <a:p>
            <a:pPr algn="just">
              <a:buFont typeface="Arial" pitchFamily="34" charset="0"/>
              <a:buChar char="•"/>
            </a:pPr>
            <a:r>
              <a:rPr lang="en-US" dirty="0" smtClean="0"/>
              <a:t>It lowers the capital cost.</a:t>
            </a:r>
          </a:p>
          <a:p>
            <a:pPr algn="just">
              <a:buFont typeface="Arial" pitchFamily="34" charset="0"/>
              <a:buChar char="•"/>
            </a:pPr>
            <a:r>
              <a:rPr lang="en-US" dirty="0" smtClean="0"/>
              <a:t>There is a positive impact on the share price.</a:t>
            </a:r>
          </a:p>
          <a:p>
            <a:pPr algn="just">
              <a:buFont typeface="Arial" pitchFamily="34" charset="0"/>
              <a:buChar char="•"/>
            </a:pPr>
            <a:r>
              <a:rPr lang="en-US" dirty="0" smtClean="0"/>
              <a:t>It provides proper inducement to the owners as well as managers to achieve objectives that are in interests of the shareholders and the organization.</a:t>
            </a:r>
          </a:p>
          <a:p>
            <a:pPr algn="just">
              <a:buFont typeface="Arial" pitchFamily="34" charset="0"/>
              <a:buChar char="•"/>
            </a:pPr>
            <a:r>
              <a:rPr lang="en-US" dirty="0" smtClean="0"/>
              <a:t>Good corporate governance also minimizes wastages, corruption, risks and mismanagement.</a:t>
            </a:r>
          </a:p>
          <a:p>
            <a:pPr algn="just">
              <a:buFont typeface="Arial" pitchFamily="34" charset="0"/>
              <a:buChar char="•"/>
            </a:pPr>
            <a:r>
              <a:rPr lang="en-US" dirty="0" smtClean="0"/>
              <a:t>It helps in brand formation and development.</a:t>
            </a:r>
          </a:p>
          <a:p>
            <a:pPr algn="just">
              <a:buFont typeface="Arial" pitchFamily="34" charset="0"/>
              <a:buChar char="•"/>
            </a:pPr>
            <a:r>
              <a:rPr lang="en-US" dirty="0" smtClean="0"/>
              <a:t>It ensures organization in managed in a manner that fits the best interests of all.</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DC38FC2-38AE-4A98-82A1-B418EF9FE74F}"/>
              </a:ext>
            </a:extLst>
          </p:cNvPr>
          <p:cNvSpPr txBox="1"/>
          <p:nvPr/>
        </p:nvSpPr>
        <p:spPr>
          <a:xfrm>
            <a:off x="542522" y="2343150"/>
            <a:ext cx="7991878" cy="1323439"/>
          </a:xfrm>
          <a:prstGeom prst="rect">
            <a:avLst/>
          </a:prstGeom>
          <a:noFill/>
        </p:spPr>
        <p:txBody>
          <a:bodyPr wrap="square" rtlCol="0">
            <a:spAutoFit/>
          </a:bodyPr>
          <a:lstStyle/>
          <a:p>
            <a:r>
              <a:rPr lang="en-US" b="1" i="1" dirty="0">
                <a:latin typeface="Century Gothic" panose="020B0502020202020204" pitchFamily="34" charset="0"/>
                <a:cs typeface="Arial" panose="020B0604020202020204" pitchFamily="34" charset="0"/>
              </a:rPr>
              <a:t>In this session, we have discussed </a:t>
            </a:r>
            <a:r>
              <a:rPr lang="en-US" b="1" i="1" dirty="0" smtClean="0">
                <a:latin typeface="Century Gothic" panose="020B0502020202020204" pitchFamily="34" charset="0"/>
                <a:cs typeface="Arial" panose="020B0604020202020204" pitchFamily="34" charset="0"/>
              </a:rPr>
              <a:t>about</a:t>
            </a: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pPr>
              <a:lnSpc>
                <a:spcPct val="200000"/>
              </a:lnSpc>
              <a:buFont typeface="Wingdings" pitchFamily="2" charset="2"/>
              <a:buChar char="Ø"/>
            </a:pPr>
            <a:r>
              <a:rPr lang="en-IN" sz="1600" b="1" dirty="0" smtClean="0">
                <a:solidFill>
                  <a:srgbClr val="FF0000"/>
                </a:solidFill>
                <a:latin typeface="Century Gothic" panose="020B0502020202020204" pitchFamily="34" charset="0"/>
                <a:cs typeface="Arial" panose="020B0604020202020204" pitchFamily="34" charset="0"/>
              </a:rPr>
              <a:t> the</a:t>
            </a:r>
            <a:r>
              <a:rPr lang="en-US" sz="1600" b="1" dirty="0" smtClean="0">
                <a:solidFill>
                  <a:srgbClr val="FF0000"/>
                </a:solidFill>
                <a:latin typeface="Century Gothic" pitchFamily="34" charset="0"/>
              </a:rPr>
              <a:t> </a:t>
            </a:r>
            <a:r>
              <a:rPr lang="en-US" sz="1600" b="1" dirty="0" smtClean="0">
                <a:solidFill>
                  <a:srgbClr val="FF0000"/>
                </a:solidFill>
                <a:effectLst>
                  <a:outerShdw blurRad="38100" dist="38100" dir="2700000" algn="tl">
                    <a:srgbClr val="000000">
                      <a:alpha val="43137"/>
                    </a:srgbClr>
                  </a:outerShdw>
                </a:effectLst>
                <a:latin typeface="Century Gothic" panose="020B0502020202020204" pitchFamily="34" charset="0"/>
              </a:rPr>
              <a:t>Concept  of Corporate Governance</a:t>
            </a:r>
            <a:r>
              <a:rPr lang="en-US" sz="1600" b="1" dirty="0" smtClean="0">
                <a:solidFill>
                  <a:srgbClr val="FF0000"/>
                </a:solidFill>
                <a:latin typeface="Century Gothic" pitchFamily="34" charset="0"/>
              </a:rPr>
              <a:t>.</a:t>
            </a:r>
            <a:endParaRPr lang="en-US" sz="1600" b="1" dirty="0" smtClean="0">
              <a:solidFill>
                <a:srgbClr val="FF0000"/>
              </a:solidFill>
              <a:latin typeface="Century Gothic" pitchFamily="34" charset="0"/>
            </a:endParaRPr>
          </a:p>
        </p:txBody>
      </p:sp>
      <p:sp>
        <p:nvSpPr>
          <p:cNvPr id="2" name="TextBox 1">
            <a:extLst>
              <a:ext uri="{FF2B5EF4-FFF2-40B4-BE49-F238E27FC236}">
                <a16:creationId xmlns="" xmlns:a16="http://schemas.microsoft.com/office/drawing/2014/main" id="{641924B5-259F-43B0-99F0-F57CD85A3A50}"/>
              </a:ext>
            </a:extLst>
          </p:cNvPr>
          <p:cNvSpPr txBox="1"/>
          <p:nvPr/>
        </p:nvSpPr>
        <p:spPr>
          <a:xfrm>
            <a:off x="1538819" y="107595"/>
            <a:ext cx="1983235" cy="430887"/>
          </a:xfrm>
          <a:prstGeom prst="rect">
            <a:avLst/>
          </a:prstGeom>
          <a:noFill/>
        </p:spPr>
        <p:txBody>
          <a:bodyPr wrap="none" rtlCol="0">
            <a:spAutoFit/>
          </a:bodyPr>
          <a:lstStyle/>
          <a:p>
            <a:r>
              <a:rPr lang="en-US" sz="2200" dirty="0" smtClean="0">
                <a:solidFill>
                  <a:schemeClr val="bg1"/>
                </a:solidFill>
                <a:effectLst/>
                <a:latin typeface="Century Gothic" panose="020B0502020202020204" pitchFamily="34" charset="0"/>
                <a:cs typeface="Arial" pitchFamily="34" charset="0"/>
              </a:rPr>
              <a:t>Topic Review</a:t>
            </a:r>
            <a:endParaRPr lang="en-US" sz="2200" dirty="0">
              <a:solidFill>
                <a:schemeClr val="bg1"/>
              </a:solidFill>
              <a:effectLst/>
              <a:latin typeface="Century Gothic" panose="020B0502020202020204" pitchFamily="34" charset="0"/>
              <a:cs typeface="Arial" pitchFamily="34" charset="0"/>
            </a:endParaRPr>
          </a:p>
        </p:txBody>
      </p:sp>
    </p:spTree>
    <p:extLst>
      <p:ext uri="{BB962C8B-B14F-4D97-AF65-F5344CB8AC3E}">
        <p14:creationId xmlns="" xmlns:p14="http://schemas.microsoft.com/office/powerpoint/2010/main" val="1209069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2903359" cy="430887"/>
          </a:xfrm>
          <a:prstGeom prst="rect">
            <a:avLst/>
          </a:prstGeom>
          <a:noFill/>
        </p:spPr>
        <p:txBody>
          <a:bodyPr wrap="none" rtlCol="0">
            <a:spAutoFit/>
          </a:bodyPr>
          <a:lstStyle/>
          <a:p>
            <a:r>
              <a:rPr lang="en-US" sz="2200" dirty="0" smtClean="0">
                <a:solidFill>
                  <a:schemeClr val="bg1"/>
                </a:solidFill>
                <a:latin typeface="Century Gothic" pitchFamily="34" charset="0"/>
              </a:rPr>
              <a:t>Learning Objectives</a:t>
            </a:r>
            <a:endParaRPr lang="en-US" sz="2200" dirty="0">
              <a:solidFill>
                <a:schemeClr val="bg1"/>
              </a:solidFill>
              <a:latin typeface="Century Gothic" pitchFamily="34" charset="0"/>
            </a:endParaRPr>
          </a:p>
        </p:txBody>
      </p:sp>
      <p:sp>
        <p:nvSpPr>
          <p:cNvPr id="4" name="Rectangle 3"/>
          <p:cNvSpPr/>
          <p:nvPr/>
        </p:nvSpPr>
        <p:spPr>
          <a:xfrm>
            <a:off x="642910" y="857238"/>
            <a:ext cx="7715304" cy="1754326"/>
          </a:xfrm>
          <a:prstGeom prst="rect">
            <a:avLst/>
          </a:prstGeom>
        </p:spPr>
        <p:txBody>
          <a:bodyPr wrap="square">
            <a:spAutoFit/>
          </a:bodyPr>
          <a:lstStyle/>
          <a:p>
            <a:r>
              <a:rPr lang="en-US" i="1" dirty="0" smtClean="0"/>
              <a:t> </a:t>
            </a:r>
            <a:r>
              <a:rPr lang="en-US" b="1" dirty="0" smtClean="0">
                <a:latin typeface="Century Gothic" pitchFamily="34" charset="0"/>
              </a:rPr>
              <a:t>By the end of this session, you will be able to:</a:t>
            </a:r>
          </a:p>
          <a:p>
            <a:endParaRPr lang="en-US" b="1" dirty="0" smtClean="0">
              <a:latin typeface="Century Gothic" pitchFamily="34" charset="0"/>
            </a:endParaRPr>
          </a:p>
          <a:p>
            <a:pPr>
              <a:lnSpc>
                <a:spcPct val="200000"/>
              </a:lnSpc>
              <a:buFont typeface="Wingdings" pitchFamily="2" charset="2"/>
              <a:buChar char="Ø"/>
            </a:pPr>
            <a:r>
              <a:rPr lang="en-US" b="1" dirty="0" smtClean="0">
                <a:latin typeface="Century Gothic" pitchFamily="34" charset="0"/>
              </a:rPr>
              <a:t> Understand the </a:t>
            </a:r>
            <a:r>
              <a:rPr lang="en-US" b="1" dirty="0" smtClean="0">
                <a:effectLst>
                  <a:outerShdw blurRad="38100" dist="38100" dir="2700000" algn="tl">
                    <a:srgbClr val="000000">
                      <a:alpha val="43137"/>
                    </a:srgbClr>
                  </a:outerShdw>
                </a:effectLst>
                <a:latin typeface="Century Gothic" panose="020B0502020202020204" pitchFamily="34" charset="0"/>
              </a:rPr>
              <a:t>Concept  of Corporate Governance</a:t>
            </a:r>
            <a:r>
              <a:rPr lang="en-US" b="1" dirty="0" smtClean="0">
                <a:latin typeface="Century Gothic" pitchFamily="34" charset="0"/>
              </a:rPr>
              <a:t>.</a:t>
            </a:r>
            <a:endParaRPr lang="en-US" b="1" dirty="0" smtClean="0">
              <a:latin typeface="Century Gothic" pitchFamily="34" charset="0"/>
            </a:endParaRPr>
          </a:p>
          <a:p>
            <a:pPr algn="just">
              <a:buFont typeface="Arial" pitchFamily="34" charset="0"/>
              <a:buChar char="•"/>
            </a:pPr>
            <a:endParaRPr lang="en-US" dirty="0" smtClean="0"/>
          </a:p>
          <a:p>
            <a:pPr algn="just">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545108"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Concept  of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416320"/>
          </a:xfrm>
          <a:prstGeom prst="rect">
            <a:avLst/>
          </a:prstGeom>
        </p:spPr>
        <p:txBody>
          <a:bodyPr wrap="square">
            <a:spAutoFit/>
          </a:bodyPr>
          <a:lstStyle/>
          <a:p>
            <a:pPr algn="just"/>
            <a:endParaRPr lang="fr-FR" dirty="0" smtClean="0"/>
          </a:p>
          <a:p>
            <a:pPr algn="just"/>
            <a:r>
              <a:rPr lang="en-US" dirty="0" smtClean="0"/>
              <a:t>Corporate governance refers to the accountability of the Board of Directors to all stakeholders of the corporation i.e. shareholders, employees, suppliers, customers and society in general; towards giving the corporation a fair, efficient and transparent administration</a:t>
            </a:r>
            <a:r>
              <a:rPr lang="en-US" dirty="0" smtClean="0"/>
              <a:t>.</a:t>
            </a:r>
          </a:p>
          <a:p>
            <a:pPr algn="just"/>
            <a:endParaRPr lang="en-US" dirty="0" smtClean="0"/>
          </a:p>
          <a:p>
            <a:pPr algn="just"/>
            <a:r>
              <a:rPr lang="en-US" dirty="0" smtClean="0"/>
              <a:t>Corporate Governance refers to the way a corporation is governed. It is the technique by which companies are directed and managed. It means carrying the business as per the stakeholders’ desires. It is actually conducted by the board of Directors and the concerned committees for the company’s stakeholder’s benefit. It is all about balancing individual and societal goals, as well as, economic and social goals.</a:t>
            </a:r>
          </a:p>
          <a:p>
            <a:pPr algn="just"/>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545108"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Concept  of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646331"/>
          </a:xfrm>
          <a:prstGeom prst="rect">
            <a:avLst/>
          </a:prstGeom>
        </p:spPr>
        <p:txBody>
          <a:bodyPr wrap="square">
            <a:spAutoFit/>
          </a:bodyPr>
          <a:lstStyle/>
          <a:p>
            <a:pPr algn="just"/>
            <a:endParaRPr lang="fr-FR" dirty="0" smtClean="0"/>
          </a:p>
          <a:p>
            <a:pPr algn="just"/>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7" name="Rectangle 6"/>
          <p:cNvSpPr/>
          <p:nvPr/>
        </p:nvSpPr>
        <p:spPr>
          <a:xfrm>
            <a:off x="357158" y="725091"/>
            <a:ext cx="8429684" cy="3693319"/>
          </a:xfrm>
          <a:prstGeom prst="rect">
            <a:avLst/>
          </a:prstGeom>
        </p:spPr>
        <p:txBody>
          <a:bodyPr wrap="square">
            <a:spAutoFit/>
          </a:bodyPr>
          <a:lstStyle/>
          <a:p>
            <a:pPr algn="just"/>
            <a:r>
              <a:rPr lang="en-US" dirty="0" smtClean="0"/>
              <a:t>Corporate Governance is the interaction between various participants (shareholders, board of directors, and company’s management) in shaping corporation’s performance and the way it is proceeding towards. The relationship between the owners and the managers in an organization must be healthy and there should be no conflict between the two. The owners must see that individual’s actual performance is according to the standard performance. These dimensions of corporate governance should not be overlooked</a:t>
            </a:r>
            <a:r>
              <a:rPr lang="en-US" dirty="0" smtClean="0"/>
              <a:t>.</a:t>
            </a:r>
          </a:p>
          <a:p>
            <a:pPr algn="just"/>
            <a:endParaRPr lang="en-US" dirty="0" smtClean="0"/>
          </a:p>
          <a:p>
            <a:pPr algn="just"/>
            <a:r>
              <a:rPr lang="en-US" dirty="0" smtClean="0"/>
              <a:t>Corporate Governance deals with the manner the providers of finance guarantee themselves of getting a fair return on their investment. Corporate Governance clearly distinguishes between the owners and the managers. The managers are the deciding authority. In modern corporations, the functions/ tasks of owners and managers should be clearly defined, rather, harmonizing.</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545108"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Concept  of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646331"/>
          </a:xfrm>
          <a:prstGeom prst="rect">
            <a:avLst/>
          </a:prstGeom>
        </p:spPr>
        <p:txBody>
          <a:bodyPr wrap="square">
            <a:spAutoFit/>
          </a:bodyPr>
          <a:lstStyle/>
          <a:p>
            <a:pPr algn="just"/>
            <a:endParaRPr lang="fr-FR" dirty="0" smtClean="0"/>
          </a:p>
          <a:p>
            <a:pPr algn="just"/>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7" name="Rectangle 6"/>
          <p:cNvSpPr/>
          <p:nvPr/>
        </p:nvSpPr>
        <p:spPr>
          <a:xfrm>
            <a:off x="357158" y="725091"/>
            <a:ext cx="8429684" cy="3970318"/>
          </a:xfrm>
          <a:prstGeom prst="rect">
            <a:avLst/>
          </a:prstGeom>
        </p:spPr>
        <p:txBody>
          <a:bodyPr wrap="square">
            <a:spAutoFit/>
          </a:bodyPr>
          <a:lstStyle/>
          <a:p>
            <a:pPr algn="just"/>
            <a:r>
              <a:rPr lang="en-US" dirty="0" smtClean="0"/>
              <a:t>Corporate Governance deals with determining ways to take effective strategic decisions. It gives ultimate authority and complete responsibility to the Board of Directors. In today’s market- oriented economy, the need for corporate governance arises. Also, efficiency as well as globalization are significant factors urging corporate governance. Corporate Governance is essential to develop added value to the stakeholders.</a:t>
            </a:r>
          </a:p>
          <a:p>
            <a:pPr algn="just"/>
            <a:endParaRPr lang="en-US" dirty="0" smtClean="0"/>
          </a:p>
          <a:p>
            <a:pPr algn="just"/>
            <a:r>
              <a:rPr lang="en-US" dirty="0" smtClean="0"/>
              <a:t>Corporate </a:t>
            </a:r>
            <a:r>
              <a:rPr lang="en-US" dirty="0" smtClean="0"/>
              <a:t>Governance ensures transparency which ensures strong and balanced economic development. This also ensures that the interests of all shareholders (majority as well as minority shareholders) are safeguarded. It ensures that all shareholders fully exercise their rights and that the organization fully recognizes their rights.</a:t>
            </a:r>
          </a:p>
          <a:p>
            <a:pPr algn="just"/>
            <a:endParaRPr lang="en-US" dirty="0" smtClean="0"/>
          </a:p>
          <a:p>
            <a:pPr algn="just"/>
            <a:r>
              <a:rPr lang="en-US" dirty="0" smtClean="0"/>
              <a:t>Corporate </a:t>
            </a:r>
            <a:r>
              <a:rPr lang="en-US" dirty="0" smtClean="0"/>
              <a:t>Governance has a broad scope. It includes both social and institutional aspects. Corporate Governance encourages a trustworthy, moral, as well as ethical environment.</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545108"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Concept  of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646331"/>
          </a:xfrm>
          <a:prstGeom prst="rect">
            <a:avLst/>
          </a:prstGeom>
        </p:spPr>
        <p:txBody>
          <a:bodyPr wrap="square">
            <a:spAutoFit/>
          </a:bodyPr>
          <a:lstStyle/>
          <a:p>
            <a:pPr algn="just"/>
            <a:endParaRPr lang="fr-FR" dirty="0" smtClean="0"/>
          </a:p>
          <a:p>
            <a:pPr algn="just"/>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7" name="Rectangle 6"/>
          <p:cNvSpPr/>
          <p:nvPr/>
        </p:nvSpPr>
        <p:spPr>
          <a:xfrm>
            <a:off x="357158" y="725091"/>
            <a:ext cx="8429684" cy="4247317"/>
          </a:xfrm>
          <a:prstGeom prst="rect">
            <a:avLst/>
          </a:prstGeom>
        </p:spPr>
        <p:txBody>
          <a:bodyPr wrap="square">
            <a:spAutoFit/>
          </a:bodyPr>
          <a:lstStyle/>
          <a:p>
            <a:pPr algn="just"/>
            <a:r>
              <a:rPr lang="en-US" dirty="0" smtClean="0"/>
              <a:t>There are a few key concepts underpinning good corporate governance in an </a:t>
            </a:r>
            <a:r>
              <a:rPr lang="en-US" dirty="0" err="1" smtClean="0"/>
              <a:t>organisation</a:t>
            </a:r>
            <a:r>
              <a:rPr lang="en-US" dirty="0" smtClean="0"/>
              <a:t>:</a:t>
            </a:r>
          </a:p>
          <a:p>
            <a:pPr algn="just"/>
            <a:endParaRPr lang="en-US" dirty="0" smtClean="0"/>
          </a:p>
          <a:p>
            <a:pPr marL="342900" indent="-342900">
              <a:buAutoNum type="arabicPeriod"/>
            </a:pPr>
            <a:r>
              <a:rPr lang="en-US" b="1" dirty="0" smtClean="0"/>
              <a:t>Fairness</a:t>
            </a:r>
            <a:r>
              <a:rPr lang="en-US" b="1" dirty="0" smtClean="0"/>
              <a:t/>
            </a:r>
            <a:br>
              <a:rPr lang="en-US" b="1" dirty="0" smtClean="0"/>
            </a:br>
            <a:r>
              <a:rPr lang="en-US" dirty="0" smtClean="0"/>
              <a:t>The board of directors should treat all stakeholders fairly and equitably</a:t>
            </a:r>
            <a:r>
              <a:rPr lang="en-US" dirty="0" smtClean="0"/>
              <a:t>.</a:t>
            </a:r>
          </a:p>
          <a:p>
            <a:pPr marL="342900" indent="-342900">
              <a:buAutoNum type="arabicPeriod"/>
            </a:pPr>
            <a:endParaRPr lang="en-US" dirty="0" smtClean="0"/>
          </a:p>
          <a:p>
            <a:r>
              <a:rPr lang="en-US" b="1" dirty="0" smtClean="0"/>
              <a:t>2. Independence</a:t>
            </a:r>
            <a:r>
              <a:rPr lang="en-US" dirty="0" smtClean="0"/>
              <a:t/>
            </a:r>
            <a:br>
              <a:rPr lang="en-US" dirty="0" smtClean="0"/>
            </a:br>
            <a:r>
              <a:rPr lang="en-US" dirty="0" smtClean="0"/>
              <a:t>Each director should independent. There should be no conflict of interest. For example, it would not be good for a director to get involved in the sale of an asset to another company, if he/she was a director of that other company too</a:t>
            </a:r>
            <a:r>
              <a:rPr lang="en-US" dirty="0" smtClean="0"/>
              <a:t>.</a:t>
            </a:r>
          </a:p>
          <a:p>
            <a:endParaRPr lang="en-US" dirty="0" smtClean="0"/>
          </a:p>
          <a:p>
            <a:r>
              <a:rPr lang="en-US" b="1" dirty="0" smtClean="0"/>
              <a:t>3. Honesty</a:t>
            </a:r>
            <a:r>
              <a:rPr lang="en-US" dirty="0" smtClean="0"/>
              <a:t/>
            </a:r>
            <a:br>
              <a:rPr lang="en-US" dirty="0" smtClean="0"/>
            </a:br>
            <a:r>
              <a:rPr lang="en-US" dirty="0" smtClean="0"/>
              <a:t>The directors must protect the shareholders interests in the </a:t>
            </a:r>
            <a:r>
              <a:rPr lang="en-US" dirty="0" err="1" smtClean="0"/>
              <a:t>organisation</a:t>
            </a:r>
            <a:r>
              <a:rPr lang="en-US" dirty="0" smtClean="0"/>
              <a:t>, and should give confidence to the shareholders that </a:t>
            </a:r>
            <a:r>
              <a:rPr lang="en-US" dirty="0" err="1" smtClean="0"/>
              <a:t>thier</a:t>
            </a:r>
            <a:r>
              <a:rPr lang="en-US" dirty="0" smtClean="0"/>
              <a:t> interests are being protected.</a:t>
            </a:r>
          </a:p>
          <a:p>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545108"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Concept  of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646331"/>
          </a:xfrm>
          <a:prstGeom prst="rect">
            <a:avLst/>
          </a:prstGeom>
        </p:spPr>
        <p:txBody>
          <a:bodyPr wrap="square">
            <a:spAutoFit/>
          </a:bodyPr>
          <a:lstStyle/>
          <a:p>
            <a:pPr algn="just"/>
            <a:endParaRPr lang="fr-FR" dirty="0" smtClean="0"/>
          </a:p>
          <a:p>
            <a:pPr algn="just"/>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7" name="Rectangle 6"/>
          <p:cNvSpPr/>
          <p:nvPr/>
        </p:nvSpPr>
        <p:spPr>
          <a:xfrm>
            <a:off x="357158" y="725091"/>
            <a:ext cx="8429684" cy="3970318"/>
          </a:xfrm>
          <a:prstGeom prst="rect">
            <a:avLst/>
          </a:prstGeom>
        </p:spPr>
        <p:txBody>
          <a:bodyPr wrap="square">
            <a:spAutoFit/>
          </a:bodyPr>
          <a:lstStyle/>
          <a:p>
            <a:r>
              <a:rPr lang="en-US" b="1" dirty="0" smtClean="0"/>
              <a:t>4. Transparency</a:t>
            </a:r>
            <a:r>
              <a:rPr lang="en-US" dirty="0" smtClean="0"/>
              <a:t/>
            </a:r>
            <a:br>
              <a:rPr lang="en-US" dirty="0" smtClean="0"/>
            </a:br>
            <a:r>
              <a:rPr lang="en-US" dirty="0" smtClean="0"/>
              <a:t>The directors should disclose material information in a timely and accurate manner</a:t>
            </a:r>
            <a:r>
              <a:rPr lang="en-US" dirty="0" smtClean="0"/>
              <a:t>.</a:t>
            </a:r>
          </a:p>
          <a:p>
            <a:endParaRPr lang="en-US" dirty="0" smtClean="0"/>
          </a:p>
          <a:p>
            <a:r>
              <a:rPr lang="en-US" b="1" dirty="0" smtClean="0"/>
              <a:t>5. Accountability</a:t>
            </a:r>
            <a:r>
              <a:rPr lang="en-US" dirty="0" smtClean="0"/>
              <a:t/>
            </a:r>
            <a:br>
              <a:rPr lang="en-US" dirty="0" smtClean="0"/>
            </a:br>
            <a:r>
              <a:rPr lang="en-US" dirty="0" smtClean="0"/>
              <a:t>Those who control the business (i.e. directors) should be accountable to those who own the business (i.e. shareholders</a:t>
            </a:r>
            <a:r>
              <a:rPr lang="en-US" dirty="0" smtClean="0"/>
              <a:t>)</a:t>
            </a:r>
          </a:p>
          <a:p>
            <a:endParaRPr lang="en-US" dirty="0" smtClean="0"/>
          </a:p>
          <a:p>
            <a:r>
              <a:rPr lang="en-US" b="1" dirty="0" smtClean="0"/>
              <a:t>6. Integrity</a:t>
            </a:r>
            <a:r>
              <a:rPr lang="en-US" dirty="0" smtClean="0"/>
              <a:t/>
            </a:r>
            <a:br>
              <a:rPr lang="en-US" dirty="0" smtClean="0"/>
            </a:br>
            <a:r>
              <a:rPr lang="en-US" dirty="0" smtClean="0"/>
              <a:t>Moral and ethical issues should be considered when making decisions relevant to the </a:t>
            </a:r>
            <a:r>
              <a:rPr lang="en-US" dirty="0" err="1" smtClean="0"/>
              <a:t>organisation</a:t>
            </a:r>
            <a:r>
              <a:rPr lang="en-US" dirty="0" smtClean="0"/>
              <a:t>.</a:t>
            </a:r>
          </a:p>
          <a:p>
            <a:endParaRPr lang="en-US" dirty="0" smtClean="0"/>
          </a:p>
          <a:p>
            <a:r>
              <a:rPr lang="en-US" b="1" dirty="0" smtClean="0"/>
              <a:t>7. Responsibility</a:t>
            </a:r>
            <a:r>
              <a:rPr lang="en-US" dirty="0" smtClean="0"/>
              <a:t/>
            </a:r>
            <a:br>
              <a:rPr lang="en-US" dirty="0" smtClean="0"/>
            </a:br>
            <a:r>
              <a:rPr lang="en-US" dirty="0" smtClean="0"/>
              <a:t>The board of directors should ensure the </a:t>
            </a:r>
            <a:r>
              <a:rPr lang="en-US" dirty="0" err="1" smtClean="0"/>
              <a:t>organisation</a:t>
            </a:r>
            <a:r>
              <a:rPr lang="en-US" dirty="0" smtClean="0"/>
              <a:t> complies with the relevant laws where it operates.</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458546"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Concept </a:t>
            </a:r>
            <a:r>
              <a:rPr lang="en-US" sz="2400" b="1" dirty="0" smtClean="0">
                <a:effectLst>
                  <a:outerShdw blurRad="38100" dist="38100" dir="2700000" algn="tl">
                    <a:srgbClr val="000000">
                      <a:alpha val="43137"/>
                    </a:srgbClr>
                  </a:outerShdw>
                </a:effectLst>
                <a:latin typeface="Century Gothic" panose="020B0502020202020204" pitchFamily="34" charset="0"/>
              </a:rPr>
              <a:t>of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646331"/>
          </a:xfrm>
          <a:prstGeom prst="rect">
            <a:avLst/>
          </a:prstGeom>
        </p:spPr>
        <p:txBody>
          <a:bodyPr wrap="square">
            <a:spAutoFit/>
          </a:bodyPr>
          <a:lstStyle/>
          <a:p>
            <a:pPr algn="just"/>
            <a:endParaRPr lang="fr-FR" dirty="0" smtClean="0"/>
          </a:p>
          <a:p>
            <a:pPr algn="just"/>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7" name="Rectangle 6"/>
          <p:cNvSpPr/>
          <p:nvPr/>
        </p:nvSpPr>
        <p:spPr>
          <a:xfrm>
            <a:off x="357158" y="725091"/>
            <a:ext cx="8429684" cy="2862322"/>
          </a:xfrm>
          <a:prstGeom prst="rect">
            <a:avLst/>
          </a:prstGeom>
        </p:spPr>
        <p:txBody>
          <a:bodyPr wrap="square">
            <a:spAutoFit/>
          </a:bodyPr>
          <a:lstStyle/>
          <a:p>
            <a:pPr algn="just" fontAlgn="base"/>
            <a:r>
              <a:rPr lang="en-US" b="1" dirty="0" smtClean="0"/>
              <a:t>Certain useful comments on the concept of corporate governance are given below</a:t>
            </a:r>
            <a:r>
              <a:rPr lang="en-US" b="1" dirty="0" smtClean="0"/>
              <a:t>:</a:t>
            </a:r>
          </a:p>
          <a:p>
            <a:pPr algn="just" fontAlgn="base"/>
            <a:endParaRPr lang="en-US" dirty="0" smtClean="0"/>
          </a:p>
          <a:p>
            <a:pPr marL="400050" indent="-400050" algn="just">
              <a:buAutoNum type="romanLcParenBoth"/>
            </a:pPr>
            <a:r>
              <a:rPr lang="en-US" dirty="0" smtClean="0"/>
              <a:t>Corporate </a:t>
            </a:r>
            <a:r>
              <a:rPr lang="en-US" dirty="0" smtClean="0"/>
              <a:t>governance is more than company administration. It refers to a fair, efficient and transparent functioning of the corporate management system</a:t>
            </a:r>
            <a:r>
              <a:rPr lang="en-US" dirty="0" smtClean="0"/>
              <a:t>.</a:t>
            </a:r>
          </a:p>
          <a:p>
            <a:pPr marL="400050" indent="-400050" algn="just">
              <a:buAutoNum type="romanLcParenBoth"/>
            </a:pPr>
            <a:endParaRPr lang="en-US" dirty="0" smtClean="0"/>
          </a:p>
          <a:p>
            <a:pPr algn="just"/>
            <a:r>
              <a:rPr lang="en-US" dirty="0" smtClean="0"/>
              <a:t>(ii) Corporate governance refers to a code of conduct; the Board of Directors must abide by; while running the corporate enterprise</a:t>
            </a:r>
            <a:r>
              <a:rPr lang="en-US" dirty="0" smtClean="0"/>
              <a:t>.</a:t>
            </a:r>
          </a:p>
          <a:p>
            <a:pPr algn="just"/>
            <a:endParaRPr lang="en-US" dirty="0" smtClean="0"/>
          </a:p>
          <a:p>
            <a:pPr algn="just"/>
            <a:r>
              <a:rPr lang="en-US" dirty="0" smtClean="0"/>
              <a:t>(iii) Corporate governance refers to a set of systems, procedures and practices which ensure that the company is managed in the best interest of all corporate stakeholders.</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5658921"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Definitions </a:t>
            </a:r>
            <a:r>
              <a:rPr lang="en-US" sz="2400" b="1" dirty="0" smtClean="0">
                <a:effectLst>
                  <a:outerShdw blurRad="38100" dist="38100" dir="2700000" algn="tl">
                    <a:srgbClr val="000000">
                      <a:alpha val="43137"/>
                    </a:srgbClr>
                  </a:outerShdw>
                </a:effectLst>
                <a:latin typeface="Century Gothic" panose="020B0502020202020204" pitchFamily="34" charset="0"/>
              </a:rPr>
              <a:t>of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646331"/>
          </a:xfrm>
          <a:prstGeom prst="rect">
            <a:avLst/>
          </a:prstGeom>
        </p:spPr>
        <p:txBody>
          <a:bodyPr wrap="square">
            <a:spAutoFit/>
          </a:bodyPr>
          <a:lstStyle/>
          <a:p>
            <a:pPr algn="just"/>
            <a:endParaRPr lang="fr-FR" dirty="0" smtClean="0"/>
          </a:p>
          <a:p>
            <a:pPr algn="just"/>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7" name="Rectangle 6"/>
          <p:cNvSpPr/>
          <p:nvPr/>
        </p:nvSpPr>
        <p:spPr>
          <a:xfrm>
            <a:off x="357158" y="725091"/>
            <a:ext cx="8429684" cy="2585323"/>
          </a:xfrm>
          <a:prstGeom prst="rect">
            <a:avLst/>
          </a:prstGeom>
        </p:spPr>
        <p:txBody>
          <a:bodyPr wrap="square">
            <a:spAutoFit/>
          </a:bodyPr>
          <a:lstStyle/>
          <a:p>
            <a:pPr algn="just" fontAlgn="base"/>
            <a:r>
              <a:rPr lang="en-US" dirty="0" smtClean="0"/>
              <a:t>“Corporate governance means that company managers its business in a manner that is accountable and responsible to the shareholders. In a wider interpretation, corporate governance includes company’s accountability to shareholders and other stakeholders such as employees, suppliers, customers and local community.” </a:t>
            </a:r>
          </a:p>
          <a:p>
            <a:pPr fontAlgn="base"/>
            <a:r>
              <a:rPr lang="en-US" dirty="0" smtClean="0"/>
              <a:t>							    </a:t>
            </a:r>
            <a:r>
              <a:rPr lang="en-US" dirty="0" err="1" smtClean="0"/>
              <a:t>Catherwood</a:t>
            </a:r>
            <a:r>
              <a:rPr lang="en-US" dirty="0" smtClean="0"/>
              <a:t>.</a:t>
            </a:r>
          </a:p>
          <a:p>
            <a:pPr fontAlgn="base"/>
            <a:endParaRPr lang="en-US" dirty="0" smtClean="0"/>
          </a:p>
          <a:p>
            <a:pPr fontAlgn="base"/>
            <a:endParaRPr lang="en-US" dirty="0" smtClean="0"/>
          </a:p>
          <a:p>
            <a:pPr fontAlgn="base"/>
            <a:r>
              <a:rPr lang="en-US" dirty="0" smtClean="0"/>
              <a:t> </a:t>
            </a:r>
            <a:r>
              <a:rPr lang="en-US" dirty="0" smtClean="0"/>
              <a:t>“Corporate governance is the system by which companies are directed and controlled.” 	</a:t>
            </a:r>
            <a:r>
              <a:rPr lang="en-US" dirty="0" smtClean="0"/>
              <a:t>					           The </a:t>
            </a:r>
            <a:r>
              <a:rPr lang="en-US" dirty="0" smtClean="0"/>
              <a:t>Cadbury Committee (U.K.)</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74339&quot;&gt;&lt;/object&gt;&lt;object type=&quot;2&quot; unique_id=&quot;74340&quot;&gt;&lt;object type=&quot;3&quot; unique_id=&quot;74341&quot;&gt;&lt;property id=&quot;20148&quot; value=&quot;5&quot;/&gt;&lt;property id=&quot;20300&quot; value=&quot;Slide 1&quot;/&gt;&lt;property id=&quot;20307&quot; value=&quot;256&quot;/&gt;&lt;/object&gt;&lt;object type=&quot;3&quot; unique_id=&quot;74407&quot;&gt;&lt;property id=&quot;20148&quot; value=&quot;5&quot;/&gt;&lt;property id=&quot;20300&quot; value=&quot;Slide 2&quot;/&gt;&lt;property id=&quot;20307&quot; value=&quot;262&quot;/&gt;&lt;/object&gt;&lt;object type=&quot;3&quot; unique_id=&quot;74608&quot;&gt;&lt;property id=&quot;20148&quot; value=&quot;5&quot;/&gt;&lt;property id=&quot;20300&quot; value=&quot;Slide 5&quot;/&gt;&lt;property id=&quot;20307&quot; value=&quot;266&quot;/&gt;&lt;/object&gt;&lt;object type=&quot;3&quot; unique_id=&quot;74659&quot;&gt;&lt;property id=&quot;20148&quot; value=&quot;5&quot;/&gt;&lt;property id=&quot;20300&quot; value=&quot;Slide 9&quot;/&gt;&lt;property id=&quot;20307&quot; value=&quot;269&quot;/&gt;&lt;/object&gt;&lt;object type=&quot;3&quot; unique_id=&quot;74741&quot;&gt;&lt;property id=&quot;20148&quot; value=&quot;5&quot;/&gt;&lt;property id=&quot;20300&quot; value=&quot;Slide 3&quot;/&gt;&lt;property id=&quot;20307&quot; value=&quot;273&quot;/&gt;&lt;/object&gt;&lt;object type=&quot;3&quot; unique_id=&quot;74742&quot;&gt;&lt;property id=&quot;20148&quot; value=&quot;5&quot;/&gt;&lt;property id=&quot;20300&quot; value=&quot;Slide 6&quot;/&gt;&lt;property id=&quot;20307&quot; value=&quot;270&quot;/&gt;&lt;/object&gt;&lt;object type=&quot;3&quot; unique_id=&quot;74743&quot;&gt;&lt;property id=&quot;20148&quot; value=&quot;5&quot;/&gt;&lt;property id=&quot;20300&quot; value=&quot;Slide 7&quot;/&gt;&lt;property id=&quot;20307&quot; value=&quot;271&quot;/&gt;&lt;/object&gt;&lt;object type=&quot;3&quot; unique_id=&quot;74744&quot;&gt;&lt;property id=&quot;20148&quot; value=&quot;5&quot;/&gt;&lt;property id=&quot;20300&quot; value=&quot;Slide 8&quot;/&gt;&lt;property id=&quot;20307&quot; value=&quot;272&quot;/&gt;&lt;/object&gt;&lt;object type=&quot;3&quot; unique_id=&quot;74818&quot;&gt;&lt;property id=&quot;20148&quot; value=&quot;5&quot;/&gt;&lt;property id=&quot;20300&quot; value=&quot;Slide 4&quot;/&gt;&lt;property id=&quot;20307&quot; value=&quot;274&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9814</TotalTime>
  <Words>760</Words>
  <Application>Microsoft Office PowerPoint</Application>
  <PresentationFormat>On-screen Show (16:9)</PresentationFormat>
  <Paragraphs>77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Shailesh</dc:creator>
  <cp:lastModifiedBy>acer</cp:lastModifiedBy>
  <cp:revision>828</cp:revision>
  <dcterms:created xsi:type="dcterms:W3CDTF">2016-07-22T06:37:47Z</dcterms:created>
  <dcterms:modified xsi:type="dcterms:W3CDTF">2020-11-23T05:56:31Z</dcterms:modified>
</cp:coreProperties>
</file>