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commentAuthors.xml" ContentType="application/vnd.openxmlformats-officedocument.presentationml.commentAuthor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457" r:id="rId2"/>
    <p:sldId id="462" r:id="rId3"/>
    <p:sldId id="475" r:id="rId4"/>
    <p:sldId id="476" r:id="rId5"/>
    <p:sldId id="477" r:id="rId6"/>
    <p:sldId id="478" r:id="rId7"/>
    <p:sldId id="479" r:id="rId8"/>
    <p:sldId id="480" r:id="rId9"/>
    <p:sldId id="481" r:id="rId10"/>
    <p:sldId id="482" r:id="rId11"/>
    <p:sldId id="483" r:id="rId12"/>
    <p:sldId id="484" r:id="rId13"/>
    <p:sldId id="485" r:id="rId14"/>
    <p:sldId id="459" r:id="rId15"/>
  </p:sldIdLst>
  <p:sldSz cx="9144000" cy="5143500" type="screen16x9"/>
  <p:notesSz cx="6858000" cy="9144000"/>
  <p:custDataLst>
    <p:tags r:id="rId1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060" userDrawn="1">
          <p15:clr>
            <a:srgbClr val="A4A3A4"/>
          </p15:clr>
        </p15:guide>
        <p15:guide id="2" pos="336" userDrawn="1">
          <p15:clr>
            <a:srgbClr val="A4A3A4"/>
          </p15:clr>
        </p15:guide>
        <p15:guide id="3" orient="horz" pos="756" userDrawn="1">
          <p15:clr>
            <a:srgbClr val="A4A3A4"/>
          </p15:clr>
        </p15:guide>
        <p15:guide id="4" pos="5376"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rrish bhagavathula" initials="hb"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99"/>
    <a:srgbClr val="3F703F"/>
    <a:srgbClr val="F6C627"/>
    <a:srgbClr val="2C2C2C"/>
    <a:srgbClr val="17375E"/>
    <a:srgbClr val="718587"/>
    <a:srgbClr val="002E41"/>
    <a:srgbClr val="C00000"/>
    <a:srgbClr val="ED1B24"/>
    <a:srgbClr val="75BE3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9044" autoAdjust="0"/>
    <p:restoredTop sz="94671" autoAdjust="0"/>
  </p:normalViewPr>
  <p:slideViewPr>
    <p:cSldViewPr>
      <p:cViewPr varScale="1">
        <p:scale>
          <a:sx n="92" d="100"/>
          <a:sy n="92" d="100"/>
        </p:scale>
        <p:origin x="-1020" y="-102"/>
      </p:cViewPr>
      <p:guideLst>
        <p:guide orient="horz" pos="3060"/>
        <p:guide orient="horz" pos="756"/>
        <p:guide pos="336"/>
        <p:guide pos="5376"/>
      </p:guideLst>
    </p:cSldViewPr>
  </p:slideViewPr>
  <p:notesTextViewPr>
    <p:cViewPr>
      <p:scale>
        <a:sx n="100" d="100"/>
        <a:sy n="100" d="100"/>
      </p:scale>
      <p:origin x="0" y="0"/>
    </p:cViewPr>
  </p:notesTextViewPr>
  <p:sorterViewPr>
    <p:cViewPr>
      <p:scale>
        <a:sx n="100" d="100"/>
        <a:sy n="100" d="100"/>
      </p:scale>
      <p:origin x="0" y="-5262"/>
    </p:cViewPr>
  </p:sorterViewPr>
  <p:notesViewPr>
    <p:cSldViewPr>
      <p:cViewPr varScale="1">
        <p:scale>
          <a:sx n="53" d="100"/>
          <a:sy n="53" d="100"/>
        </p:scale>
        <p:origin x="-2850" y="-9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2D72081-C824-4086-8F2F-2E1515CCAD09}" type="datetimeFigureOut">
              <a:rPr lang="en-US" smtClean="0"/>
              <a:pPr/>
              <a:t>11/24/2020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FF24658-0728-4F51-80F4-3C91ECA2A4FC}" type="slidenum">
              <a:rPr lang="en-US" smtClean="0"/>
              <a:pPr/>
              <a:t>‹#›</a:t>
            </a:fld>
            <a:endParaRPr lang="en-US" dirty="0"/>
          </a:p>
        </p:txBody>
      </p:sp>
    </p:spTree>
    <p:extLst>
      <p:ext uri="{BB962C8B-B14F-4D97-AF65-F5344CB8AC3E}">
        <p14:creationId xmlns:p14="http://schemas.microsoft.com/office/powerpoint/2010/main" xmlns="" val="21710520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5D0174-27A0-4699-9B7D-1DF316D5B691}" type="datetimeFigureOut">
              <a:rPr lang="en-IN" smtClean="0"/>
              <a:pPr/>
              <a:t>24-11-2020</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7294E0-43BA-4050-978A-B5F4E62A110E}" type="slidenum">
              <a:rPr lang="en-IN" smtClean="0"/>
              <a:pPr/>
              <a:t>‹#›</a:t>
            </a:fld>
            <a:endParaRPr lang="en-IN" dirty="0"/>
          </a:p>
        </p:txBody>
      </p:sp>
    </p:spTree>
    <p:extLst>
      <p:ext uri="{BB962C8B-B14F-4D97-AF65-F5344CB8AC3E}">
        <p14:creationId xmlns:p14="http://schemas.microsoft.com/office/powerpoint/2010/main" xmlns="" val="253253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D7294E0-43BA-4050-978A-B5F4E62A110E}" type="slidenum">
              <a:rPr lang="en-IN" smtClean="0"/>
              <a:pPr/>
              <a:t>1</a:t>
            </a:fld>
            <a:endParaRPr lang="en-IN" dirty="0"/>
          </a:p>
        </p:txBody>
      </p:sp>
    </p:spTree>
    <p:extLst>
      <p:ext uri="{BB962C8B-B14F-4D97-AF65-F5344CB8AC3E}">
        <p14:creationId xmlns:p14="http://schemas.microsoft.com/office/powerpoint/2010/main" xmlns="" val="2994825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8DBD7087-FF66-4DC3-89BC-F97889426A8E}"/>
              </a:ext>
            </a:extLst>
          </p:cNvPr>
          <p:cNvPicPr>
            <a:picLocks noChangeAspect="1"/>
          </p:cNvPicPr>
          <p:nvPr userDrawn="1"/>
        </p:nvPicPr>
        <p:blipFill>
          <a:blip r:embed="rId2">
            <a:extLst>
              <a:ext uri="{28A0092B-C50C-407E-A947-70E740481C1C}">
                <a14:useLocalDpi xmlns:a14="http://schemas.microsoft.com/office/drawing/2010/main" xmlns="" val="0"/>
              </a:ext>
            </a:extLst>
          </a:blip>
          <a:srcRect/>
          <a:stretch/>
        </p:blipFill>
        <p:spPr>
          <a:xfrm>
            <a:off x="0" y="0"/>
            <a:ext cx="9144000" cy="51435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673906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E7BF3E84-3913-4A20-A176-F8112E9A7DB2}"/>
              </a:ext>
            </a:extLst>
          </p:cNvPr>
          <p:cNvPicPr>
            <a:picLocks noChangeAspect="1"/>
          </p:cNvPicPr>
          <p:nvPr userDrawn="1"/>
        </p:nvPicPr>
        <p:blipFill>
          <a:blip r:embed="rId6">
            <a:extLst>
              <a:ext uri="{28A0092B-C50C-407E-A947-70E740481C1C}">
                <a14:useLocalDpi xmlns:a14="http://schemas.microsoft.com/office/drawing/2010/main" xmlns="" val="0"/>
              </a:ext>
            </a:extLst>
          </a:blip>
          <a:srcRect/>
          <a:stretch/>
        </p:blipFill>
        <p:spPr>
          <a:xfrm>
            <a:off x="0" y="0"/>
            <a:ext cx="9144000" cy="51435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8" r:id="rId2"/>
    <p:sldLayoutId id="2147483659" r:id="rId3"/>
    <p:sldLayoutId id="2147483660" r:id="rId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CF304589-BD54-45D9-A84C-DE8A3A67047B}"/>
              </a:ext>
            </a:extLst>
          </p:cNvPr>
          <p:cNvSpPr txBox="1"/>
          <p:nvPr/>
        </p:nvSpPr>
        <p:spPr>
          <a:xfrm>
            <a:off x="544689" y="2279363"/>
            <a:ext cx="4170187" cy="1938992"/>
          </a:xfrm>
          <a:prstGeom prst="rect">
            <a:avLst/>
          </a:prstGeom>
          <a:noFill/>
        </p:spPr>
        <p:txBody>
          <a:bodyPr wrap="square" rtlCol="0">
            <a:spAutoFit/>
          </a:bodyPr>
          <a:lstStyle/>
          <a:p>
            <a:pPr algn="ctr"/>
            <a:r>
              <a:rPr lang="en-US" sz="4000" b="1" dirty="0" smtClean="0">
                <a:effectLst>
                  <a:outerShdw blurRad="38100" dist="38100" dir="2700000" algn="tl">
                    <a:srgbClr val="000000">
                      <a:alpha val="43137"/>
                    </a:srgbClr>
                  </a:outerShdw>
                </a:effectLst>
                <a:latin typeface="Century Gothic" panose="020B0502020202020204" pitchFamily="34" charset="0"/>
              </a:rPr>
              <a:t>Elements of good Corporate Governance</a:t>
            </a:r>
            <a:endParaRPr lang="en-IN" sz="4000" b="1" dirty="0">
              <a:effectLst>
                <a:outerShdw blurRad="38100" dist="38100" dir="2700000" algn="tl">
                  <a:srgbClr val="000000">
                    <a:alpha val="43137"/>
                  </a:srgbClr>
                </a:outerShdw>
              </a:effectLst>
              <a:latin typeface="Century Gothic" panose="020B0502020202020204" pitchFamily="34" charset="0"/>
            </a:endParaRPr>
          </a:p>
        </p:txBody>
      </p:sp>
      <p:sp>
        <p:nvSpPr>
          <p:cNvPr id="11266" name="AutoShape 2" descr="Types of Communication | Various forms of communication blo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xmlns="" val="2502622078"/>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E3F833B1-F005-49E0-8460-C524AB7DED41}"/>
              </a:ext>
            </a:extLst>
          </p:cNvPr>
          <p:cNvSpPr txBox="1"/>
          <p:nvPr/>
        </p:nvSpPr>
        <p:spPr>
          <a:xfrm>
            <a:off x="1538819" y="107595"/>
            <a:ext cx="6362639" cy="461665"/>
          </a:xfrm>
          <a:prstGeom prst="rect">
            <a:avLst/>
          </a:prstGeom>
          <a:noFill/>
        </p:spPr>
        <p:txBody>
          <a:bodyPr wrap="none" rtlCol="0">
            <a:spAutoFit/>
          </a:bodyPr>
          <a:lstStyle/>
          <a:p>
            <a:r>
              <a:rPr lang="en-US" sz="2400" b="1" dirty="0" smtClean="0">
                <a:effectLst>
                  <a:outerShdw blurRad="38100" dist="38100" dir="2700000" algn="tl">
                    <a:srgbClr val="000000">
                      <a:alpha val="43137"/>
                    </a:srgbClr>
                  </a:outerShdw>
                </a:effectLst>
                <a:latin typeface="Century Gothic" panose="020B0502020202020204" pitchFamily="34" charset="0"/>
              </a:rPr>
              <a:t>Elements of good Corporate Governance</a:t>
            </a:r>
            <a:endParaRPr lang="en-US" sz="2200" dirty="0">
              <a:solidFill>
                <a:schemeClr val="bg1"/>
              </a:solidFill>
              <a:effectLst/>
              <a:latin typeface="Century Gothic" panose="020B0502020202020204" pitchFamily="34" charset="0"/>
              <a:cs typeface="Arial" pitchFamily="34" charset="0"/>
            </a:endParaRPr>
          </a:p>
        </p:txBody>
      </p:sp>
      <p:sp>
        <p:nvSpPr>
          <p:cNvPr id="4" name="Rectangle 3"/>
          <p:cNvSpPr/>
          <p:nvPr/>
        </p:nvSpPr>
        <p:spPr>
          <a:xfrm>
            <a:off x="142844" y="642924"/>
            <a:ext cx="8858312" cy="3416320"/>
          </a:xfrm>
          <a:prstGeom prst="rect">
            <a:avLst/>
          </a:prstGeom>
        </p:spPr>
        <p:txBody>
          <a:bodyPr wrap="square">
            <a:spAutoFit/>
          </a:bodyPr>
          <a:lstStyle/>
          <a:p>
            <a:r>
              <a:rPr lang="en-US" b="1" dirty="0" smtClean="0"/>
              <a:t>5.  Shareholder rights and takeover provisions:</a:t>
            </a:r>
          </a:p>
          <a:p>
            <a:endParaRPr lang="en-US" b="1" dirty="0" smtClean="0"/>
          </a:p>
          <a:p>
            <a:pPr algn="just">
              <a:buFont typeface="Arial" pitchFamily="34" charset="0"/>
              <a:buChar char="•"/>
            </a:pPr>
            <a:r>
              <a:rPr lang="en-US" dirty="0" smtClean="0"/>
              <a:t>Investors should consider shareholder rights as a key element of good governance as well.</a:t>
            </a:r>
            <a:br>
              <a:rPr lang="en-US" dirty="0" smtClean="0"/>
            </a:br>
            <a:r>
              <a:rPr lang="en-US" dirty="0" smtClean="0"/>
              <a:t>For example:</a:t>
            </a:r>
          </a:p>
          <a:p>
            <a:pPr algn="just">
              <a:buFont typeface="Wingdings" pitchFamily="2" charset="2"/>
              <a:buChar char="Ø"/>
            </a:pPr>
            <a:r>
              <a:rPr lang="en-US" dirty="0" smtClean="0"/>
              <a:t>Do all shareholders hold equal voting rights or is one share class advantaged over the other?</a:t>
            </a:r>
          </a:p>
          <a:p>
            <a:pPr algn="just"/>
            <a:endParaRPr lang="en-US" dirty="0" smtClean="0"/>
          </a:p>
          <a:p>
            <a:pPr algn="just">
              <a:buFont typeface="Arial" pitchFamily="34" charset="0"/>
              <a:buChar char="•"/>
            </a:pPr>
            <a:r>
              <a:rPr lang="en-US" dirty="0" smtClean="0"/>
              <a:t>Multiple shares/classes do not necessarily indicate poor governance, but they are a factor to consider. In the information technology sector, for example, it is common for company founders and insiders to hold shares that have greater voting rights than outside investors.</a:t>
            </a:r>
          </a:p>
          <a:p>
            <a:pPr algn="just">
              <a:buFont typeface="Arial" pitchFamily="34" charset="0"/>
              <a:buChar char="•"/>
            </a:pPr>
            <a:endParaRPr lang="en-US" dirty="0" smtClean="0"/>
          </a:p>
          <a:p>
            <a:pPr algn="just">
              <a:buFont typeface="Wingdings" pitchFamily="2" charset="2"/>
              <a:buChar char="Ø"/>
            </a:pPr>
            <a:r>
              <a:rPr lang="en-US" dirty="0" smtClean="0"/>
              <a:t>Do shareholders have access to place proposals on proxy ballots or nominate directors?</a:t>
            </a:r>
          </a:p>
        </p:txBody>
      </p:sp>
      <p:sp>
        <p:nvSpPr>
          <p:cNvPr id="6" name="Rectangle 5"/>
          <p:cNvSpPr/>
          <p:nvPr/>
        </p:nvSpPr>
        <p:spPr>
          <a:xfrm>
            <a:off x="928662" y="3429006"/>
            <a:ext cx="3643338" cy="369332"/>
          </a:xfrm>
          <a:prstGeom prst="rect">
            <a:avLst/>
          </a:prstGeom>
        </p:spPr>
        <p:txBody>
          <a:bodyPr wrap="square">
            <a:spAutoFit/>
          </a:bodyPr>
          <a:lstStyle/>
          <a:p>
            <a:pPr algn="just"/>
            <a:r>
              <a:rPr lang="en-US" dirty="0" smtClean="0"/>
              <a:t> </a:t>
            </a:r>
            <a:endParaRPr lang="en-US" dirty="0"/>
          </a:p>
        </p:txBody>
      </p:sp>
    </p:spTree>
    <p:extLst>
      <p:ext uri="{BB962C8B-B14F-4D97-AF65-F5344CB8AC3E}">
        <p14:creationId xmlns:p14="http://schemas.microsoft.com/office/powerpoint/2010/main" xmlns="" val="2766215419"/>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E3F833B1-F005-49E0-8460-C524AB7DED41}"/>
              </a:ext>
            </a:extLst>
          </p:cNvPr>
          <p:cNvSpPr txBox="1"/>
          <p:nvPr/>
        </p:nvSpPr>
        <p:spPr>
          <a:xfrm>
            <a:off x="1538819" y="107595"/>
            <a:ext cx="6362639" cy="461665"/>
          </a:xfrm>
          <a:prstGeom prst="rect">
            <a:avLst/>
          </a:prstGeom>
          <a:noFill/>
        </p:spPr>
        <p:txBody>
          <a:bodyPr wrap="none" rtlCol="0">
            <a:spAutoFit/>
          </a:bodyPr>
          <a:lstStyle/>
          <a:p>
            <a:r>
              <a:rPr lang="en-US" sz="2400" b="1" dirty="0" smtClean="0">
                <a:effectLst>
                  <a:outerShdw blurRad="38100" dist="38100" dir="2700000" algn="tl">
                    <a:srgbClr val="000000">
                      <a:alpha val="43137"/>
                    </a:srgbClr>
                  </a:outerShdw>
                </a:effectLst>
                <a:latin typeface="Century Gothic" panose="020B0502020202020204" pitchFamily="34" charset="0"/>
              </a:rPr>
              <a:t>Elements of good Corporate Governance</a:t>
            </a:r>
            <a:endParaRPr lang="en-US" sz="2200" dirty="0">
              <a:solidFill>
                <a:schemeClr val="bg1"/>
              </a:solidFill>
              <a:effectLst/>
              <a:latin typeface="Century Gothic" panose="020B0502020202020204" pitchFamily="34" charset="0"/>
              <a:cs typeface="Arial" pitchFamily="34" charset="0"/>
            </a:endParaRPr>
          </a:p>
        </p:txBody>
      </p:sp>
      <p:sp>
        <p:nvSpPr>
          <p:cNvPr id="4" name="Rectangle 3"/>
          <p:cNvSpPr/>
          <p:nvPr/>
        </p:nvSpPr>
        <p:spPr>
          <a:xfrm>
            <a:off x="142844" y="642924"/>
            <a:ext cx="8858312" cy="3416320"/>
          </a:xfrm>
          <a:prstGeom prst="rect">
            <a:avLst/>
          </a:prstGeom>
        </p:spPr>
        <p:txBody>
          <a:bodyPr wrap="square">
            <a:spAutoFit/>
          </a:bodyPr>
          <a:lstStyle/>
          <a:p>
            <a:pPr algn="just">
              <a:buFont typeface="Arial" pitchFamily="34" charset="0"/>
              <a:buChar char="•"/>
            </a:pPr>
            <a:r>
              <a:rPr lang="en-US" dirty="0" smtClean="0"/>
              <a:t>A company’s record of dealing with shareholder proposals that receive a majority of votes may also be an indicator of how a company deals with its shareholders.</a:t>
            </a:r>
          </a:p>
          <a:p>
            <a:pPr algn="just">
              <a:buFont typeface="Arial" pitchFamily="34" charset="0"/>
              <a:buChar char="•"/>
            </a:pPr>
            <a:endParaRPr lang="en-US" dirty="0" smtClean="0"/>
          </a:p>
          <a:p>
            <a:pPr algn="just">
              <a:buFont typeface="Wingdings" pitchFamily="2" charset="2"/>
              <a:buChar char="Ø"/>
            </a:pPr>
            <a:r>
              <a:rPr lang="en-US" dirty="0" smtClean="0"/>
              <a:t>What actions can a board take without shareholder approval, such as amending company bylaws?</a:t>
            </a:r>
          </a:p>
          <a:p>
            <a:pPr algn="just">
              <a:buFont typeface="Arial" pitchFamily="34" charset="0"/>
              <a:buChar char="•"/>
            </a:pPr>
            <a:endParaRPr lang="en-US" dirty="0" smtClean="0"/>
          </a:p>
          <a:p>
            <a:pPr algn="just">
              <a:buFont typeface="Wingdings" pitchFamily="2" charset="2"/>
              <a:buChar char="Ø"/>
            </a:pPr>
            <a:r>
              <a:rPr lang="en-US" dirty="0" smtClean="0"/>
              <a:t>Are there plans in place, such as poison pills, that can make it difficult for a company to be acquired? How is management rewarded in the event of a takeover?</a:t>
            </a:r>
          </a:p>
          <a:p>
            <a:pPr algn="just">
              <a:buFont typeface="Arial" pitchFamily="34" charset="0"/>
              <a:buChar char="•"/>
            </a:pPr>
            <a:endParaRPr lang="en-US" dirty="0" smtClean="0"/>
          </a:p>
          <a:p>
            <a:pPr algn="just">
              <a:buFont typeface="Arial" pitchFamily="34" charset="0"/>
              <a:buChar char="•"/>
            </a:pPr>
            <a:r>
              <a:rPr lang="en-US" dirty="0" smtClean="0"/>
              <a:t>Takeover provisions should be reviewed and shareholders should have adequate rights to vote on these provisions.</a:t>
            </a:r>
          </a:p>
          <a:p>
            <a:endParaRPr lang="en-US" dirty="0" smtClean="0"/>
          </a:p>
        </p:txBody>
      </p:sp>
      <p:sp>
        <p:nvSpPr>
          <p:cNvPr id="6" name="Rectangle 5"/>
          <p:cNvSpPr/>
          <p:nvPr/>
        </p:nvSpPr>
        <p:spPr>
          <a:xfrm>
            <a:off x="928662" y="3429006"/>
            <a:ext cx="3643338" cy="369332"/>
          </a:xfrm>
          <a:prstGeom prst="rect">
            <a:avLst/>
          </a:prstGeom>
        </p:spPr>
        <p:txBody>
          <a:bodyPr wrap="square">
            <a:spAutoFit/>
          </a:bodyPr>
          <a:lstStyle/>
          <a:p>
            <a:pPr algn="just"/>
            <a:r>
              <a:rPr lang="en-US" dirty="0" smtClean="0"/>
              <a:t> </a:t>
            </a:r>
            <a:endParaRPr lang="en-US" dirty="0"/>
          </a:p>
        </p:txBody>
      </p:sp>
    </p:spTree>
    <p:extLst>
      <p:ext uri="{BB962C8B-B14F-4D97-AF65-F5344CB8AC3E}">
        <p14:creationId xmlns:p14="http://schemas.microsoft.com/office/powerpoint/2010/main" xmlns="" val="2766215419"/>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E3F833B1-F005-49E0-8460-C524AB7DED41}"/>
              </a:ext>
            </a:extLst>
          </p:cNvPr>
          <p:cNvSpPr txBox="1"/>
          <p:nvPr/>
        </p:nvSpPr>
        <p:spPr>
          <a:xfrm>
            <a:off x="1538819" y="107595"/>
            <a:ext cx="6362639" cy="461665"/>
          </a:xfrm>
          <a:prstGeom prst="rect">
            <a:avLst/>
          </a:prstGeom>
          <a:noFill/>
        </p:spPr>
        <p:txBody>
          <a:bodyPr wrap="none" rtlCol="0">
            <a:spAutoFit/>
          </a:bodyPr>
          <a:lstStyle/>
          <a:p>
            <a:r>
              <a:rPr lang="en-US" sz="2400" b="1" dirty="0" smtClean="0">
                <a:effectLst>
                  <a:outerShdw blurRad="38100" dist="38100" dir="2700000" algn="tl">
                    <a:srgbClr val="000000">
                      <a:alpha val="43137"/>
                    </a:srgbClr>
                  </a:outerShdw>
                </a:effectLst>
                <a:latin typeface="Century Gothic" panose="020B0502020202020204" pitchFamily="34" charset="0"/>
              </a:rPr>
              <a:t>Elements of good Corporate Governance</a:t>
            </a:r>
            <a:endParaRPr lang="en-US" sz="2200" dirty="0">
              <a:solidFill>
                <a:schemeClr val="bg1"/>
              </a:solidFill>
              <a:effectLst/>
              <a:latin typeface="Century Gothic" panose="020B0502020202020204" pitchFamily="34" charset="0"/>
              <a:cs typeface="Arial" pitchFamily="34" charset="0"/>
            </a:endParaRPr>
          </a:p>
        </p:txBody>
      </p:sp>
      <p:sp>
        <p:nvSpPr>
          <p:cNvPr id="4" name="Rectangle 3"/>
          <p:cNvSpPr/>
          <p:nvPr/>
        </p:nvSpPr>
        <p:spPr>
          <a:xfrm>
            <a:off x="142844" y="642924"/>
            <a:ext cx="8858312" cy="3970318"/>
          </a:xfrm>
          <a:prstGeom prst="rect">
            <a:avLst/>
          </a:prstGeom>
        </p:spPr>
        <p:txBody>
          <a:bodyPr wrap="square">
            <a:spAutoFit/>
          </a:bodyPr>
          <a:lstStyle/>
          <a:p>
            <a:r>
              <a:rPr lang="en-US" b="1" dirty="0" smtClean="0"/>
              <a:t>6.  Proxy voting and shareholder influence:</a:t>
            </a:r>
          </a:p>
          <a:p>
            <a:endParaRPr lang="en-US" b="1" dirty="0" smtClean="0"/>
          </a:p>
          <a:p>
            <a:pPr algn="just">
              <a:buFont typeface="Arial" pitchFamily="34" charset="0"/>
              <a:buChar char="•"/>
            </a:pPr>
            <a:r>
              <a:rPr lang="en-US" dirty="0" smtClean="0"/>
              <a:t>Increasingly, investors are using proxy voting as a means to influence a board’s corporate oversight as well as its commitment to improving its governance on issues such as climate change, income inequality, and shareholder proxy access.</a:t>
            </a:r>
          </a:p>
          <a:p>
            <a:pPr algn="just"/>
            <a:r>
              <a:rPr lang="en-US" dirty="0" smtClean="0"/>
              <a:t/>
            </a:r>
            <a:br>
              <a:rPr lang="en-US" dirty="0" smtClean="0"/>
            </a:br>
            <a:endParaRPr lang="en-US" dirty="0" smtClean="0"/>
          </a:p>
          <a:p>
            <a:pPr algn="just">
              <a:buFont typeface="Arial" pitchFamily="34" charset="0"/>
              <a:buChar char="•"/>
            </a:pPr>
            <a:r>
              <a:rPr lang="en-US" dirty="0" smtClean="0"/>
              <a:t>Shareholders must have the ability to use their votes to send a message to the board by withholding votes for the directors in cases where the company has delayed taking action on winning shareholder proposals, failed to deal with a director’s poor performance, or did not improve board accountability and oversight.</a:t>
            </a:r>
          </a:p>
          <a:p>
            <a:pPr algn="just"/>
            <a:r>
              <a:rPr lang="en-US" dirty="0" smtClean="0"/>
              <a:t/>
            </a:r>
            <a:br>
              <a:rPr lang="en-US" dirty="0" smtClean="0"/>
            </a:br>
            <a:r>
              <a:rPr lang="en-US" dirty="0" smtClean="0"/>
              <a:t> </a:t>
            </a:r>
            <a:br>
              <a:rPr lang="en-US" dirty="0" smtClean="0"/>
            </a:br>
            <a:endParaRPr lang="en-US" dirty="0"/>
          </a:p>
        </p:txBody>
      </p:sp>
      <p:sp>
        <p:nvSpPr>
          <p:cNvPr id="6" name="Rectangle 5"/>
          <p:cNvSpPr/>
          <p:nvPr/>
        </p:nvSpPr>
        <p:spPr>
          <a:xfrm>
            <a:off x="928662" y="3429006"/>
            <a:ext cx="3643338" cy="369332"/>
          </a:xfrm>
          <a:prstGeom prst="rect">
            <a:avLst/>
          </a:prstGeom>
        </p:spPr>
        <p:txBody>
          <a:bodyPr wrap="square">
            <a:spAutoFit/>
          </a:bodyPr>
          <a:lstStyle/>
          <a:p>
            <a:pPr algn="just"/>
            <a:r>
              <a:rPr lang="en-US" dirty="0" smtClean="0"/>
              <a:t> </a:t>
            </a:r>
            <a:endParaRPr lang="en-US" dirty="0"/>
          </a:p>
        </p:txBody>
      </p:sp>
    </p:spTree>
    <p:extLst>
      <p:ext uri="{BB962C8B-B14F-4D97-AF65-F5344CB8AC3E}">
        <p14:creationId xmlns:p14="http://schemas.microsoft.com/office/powerpoint/2010/main" xmlns="" val="2766215419"/>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E3F833B1-F005-49E0-8460-C524AB7DED41}"/>
              </a:ext>
            </a:extLst>
          </p:cNvPr>
          <p:cNvSpPr txBox="1"/>
          <p:nvPr/>
        </p:nvSpPr>
        <p:spPr>
          <a:xfrm>
            <a:off x="1538819" y="107595"/>
            <a:ext cx="6362639" cy="461665"/>
          </a:xfrm>
          <a:prstGeom prst="rect">
            <a:avLst/>
          </a:prstGeom>
          <a:noFill/>
        </p:spPr>
        <p:txBody>
          <a:bodyPr wrap="none" rtlCol="0">
            <a:spAutoFit/>
          </a:bodyPr>
          <a:lstStyle/>
          <a:p>
            <a:r>
              <a:rPr lang="en-US" sz="2400" b="1" dirty="0" smtClean="0">
                <a:effectLst>
                  <a:outerShdw blurRad="38100" dist="38100" dir="2700000" algn="tl">
                    <a:srgbClr val="000000">
                      <a:alpha val="43137"/>
                    </a:srgbClr>
                  </a:outerShdw>
                </a:effectLst>
                <a:latin typeface="Century Gothic" panose="020B0502020202020204" pitchFamily="34" charset="0"/>
              </a:rPr>
              <a:t>Elements of good Corporate Governance</a:t>
            </a:r>
            <a:endParaRPr lang="en-US" sz="2200" dirty="0">
              <a:solidFill>
                <a:schemeClr val="bg1"/>
              </a:solidFill>
              <a:effectLst/>
              <a:latin typeface="Century Gothic" panose="020B0502020202020204" pitchFamily="34" charset="0"/>
              <a:cs typeface="Arial" pitchFamily="34" charset="0"/>
            </a:endParaRPr>
          </a:p>
        </p:txBody>
      </p:sp>
      <p:sp>
        <p:nvSpPr>
          <p:cNvPr id="4" name="Rectangle 3"/>
          <p:cNvSpPr/>
          <p:nvPr/>
        </p:nvSpPr>
        <p:spPr>
          <a:xfrm>
            <a:off x="142844" y="642924"/>
            <a:ext cx="8858312" cy="2585323"/>
          </a:xfrm>
          <a:prstGeom prst="rect">
            <a:avLst/>
          </a:prstGeom>
        </p:spPr>
        <p:txBody>
          <a:bodyPr wrap="square">
            <a:spAutoFit/>
          </a:bodyPr>
          <a:lstStyle/>
          <a:p>
            <a:pPr algn="just"/>
            <a:endParaRPr lang="en-US" dirty="0" smtClean="0"/>
          </a:p>
          <a:p>
            <a:pPr algn="just">
              <a:buFont typeface="Arial" pitchFamily="34" charset="0"/>
              <a:buChar char="•"/>
            </a:pPr>
            <a:r>
              <a:rPr lang="en-US" dirty="0" smtClean="0"/>
              <a:t>Letter writing campaigns also can be successful in lobbying for change in a company’s corporate governance and, in some cases, have taken the place of putting proposals on shareholder ballots. Pension funds and asset managers, for example, may join forces to successfully use letter writing to bring about new voting measures, including majority voting, repealing classified boards, and removing supermajority voting provisions.</a:t>
            </a:r>
          </a:p>
          <a:p>
            <a:pPr algn="just"/>
            <a:r>
              <a:rPr lang="en-US" dirty="0" smtClean="0"/>
              <a:t/>
            </a:r>
            <a:br>
              <a:rPr lang="en-US" dirty="0" smtClean="0"/>
            </a:br>
            <a:r>
              <a:rPr lang="en-US" dirty="0" smtClean="0"/>
              <a:t> </a:t>
            </a:r>
            <a:br>
              <a:rPr lang="en-US" dirty="0" smtClean="0"/>
            </a:br>
            <a:endParaRPr lang="en-US" dirty="0"/>
          </a:p>
        </p:txBody>
      </p:sp>
      <p:sp>
        <p:nvSpPr>
          <p:cNvPr id="6" name="Rectangle 5"/>
          <p:cNvSpPr/>
          <p:nvPr/>
        </p:nvSpPr>
        <p:spPr>
          <a:xfrm>
            <a:off x="928662" y="3429006"/>
            <a:ext cx="3643338" cy="369332"/>
          </a:xfrm>
          <a:prstGeom prst="rect">
            <a:avLst/>
          </a:prstGeom>
        </p:spPr>
        <p:txBody>
          <a:bodyPr wrap="square">
            <a:spAutoFit/>
          </a:bodyPr>
          <a:lstStyle/>
          <a:p>
            <a:pPr algn="just"/>
            <a:r>
              <a:rPr lang="en-US" dirty="0" smtClean="0"/>
              <a:t> </a:t>
            </a:r>
            <a:endParaRPr lang="en-US" dirty="0"/>
          </a:p>
        </p:txBody>
      </p:sp>
    </p:spTree>
    <p:extLst>
      <p:ext uri="{BB962C8B-B14F-4D97-AF65-F5344CB8AC3E}">
        <p14:creationId xmlns:p14="http://schemas.microsoft.com/office/powerpoint/2010/main" xmlns="" val="2766215419"/>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DDC38FC2-38AE-4A98-82A1-B418EF9FE74F}"/>
              </a:ext>
            </a:extLst>
          </p:cNvPr>
          <p:cNvSpPr txBox="1"/>
          <p:nvPr/>
        </p:nvSpPr>
        <p:spPr>
          <a:xfrm>
            <a:off x="542522" y="2343150"/>
            <a:ext cx="7991878" cy="1323439"/>
          </a:xfrm>
          <a:prstGeom prst="rect">
            <a:avLst/>
          </a:prstGeom>
          <a:noFill/>
        </p:spPr>
        <p:txBody>
          <a:bodyPr wrap="square" rtlCol="0">
            <a:spAutoFit/>
          </a:bodyPr>
          <a:lstStyle/>
          <a:p>
            <a:r>
              <a:rPr lang="en-US" b="1" i="1" dirty="0">
                <a:latin typeface="Century Gothic" panose="020B0502020202020204" pitchFamily="34" charset="0"/>
                <a:cs typeface="Arial" panose="020B0604020202020204" pitchFamily="34" charset="0"/>
              </a:rPr>
              <a:t>In this session, we have discussed </a:t>
            </a:r>
            <a:r>
              <a:rPr lang="en-US" b="1" i="1" dirty="0" smtClean="0">
                <a:latin typeface="Century Gothic" panose="020B0502020202020204" pitchFamily="34" charset="0"/>
                <a:cs typeface="Arial" panose="020B0604020202020204" pitchFamily="34" charset="0"/>
              </a:rPr>
              <a:t>about</a:t>
            </a:r>
          </a:p>
          <a:p>
            <a:endParaRPr lang="en-IN" sz="1000" b="1" dirty="0" smtClean="0">
              <a:latin typeface="Century Gothic" panose="020B0502020202020204" pitchFamily="34" charset="0"/>
              <a:cs typeface="Arial" panose="020B0604020202020204" pitchFamily="34" charset="0"/>
            </a:endParaRPr>
          </a:p>
          <a:p>
            <a:endParaRPr lang="en-IN" sz="1000" b="1" dirty="0" smtClean="0">
              <a:latin typeface="Century Gothic" panose="020B0502020202020204" pitchFamily="34" charset="0"/>
              <a:cs typeface="Arial" panose="020B0604020202020204" pitchFamily="34" charset="0"/>
            </a:endParaRPr>
          </a:p>
          <a:p>
            <a:endParaRPr lang="en-IN" sz="1000" b="1" dirty="0" smtClean="0">
              <a:latin typeface="Century Gothic" panose="020B0502020202020204" pitchFamily="34" charset="0"/>
              <a:cs typeface="Arial" panose="020B0604020202020204" pitchFamily="34" charset="0"/>
            </a:endParaRPr>
          </a:p>
          <a:p>
            <a:pPr>
              <a:lnSpc>
                <a:spcPct val="200000"/>
              </a:lnSpc>
              <a:buFont typeface="Wingdings" pitchFamily="2" charset="2"/>
              <a:buChar char="Ø"/>
            </a:pPr>
            <a:r>
              <a:rPr lang="en-IN" sz="1600" b="1" dirty="0" smtClean="0">
                <a:solidFill>
                  <a:srgbClr val="FF0000"/>
                </a:solidFill>
                <a:latin typeface="Century Gothic" panose="020B0502020202020204" pitchFamily="34" charset="0"/>
                <a:cs typeface="Arial" panose="020B0604020202020204" pitchFamily="34" charset="0"/>
              </a:rPr>
              <a:t> the</a:t>
            </a:r>
            <a:r>
              <a:rPr lang="en-US" sz="1600" b="1" dirty="0" smtClean="0">
                <a:solidFill>
                  <a:srgbClr val="FF0000"/>
                </a:solidFill>
                <a:latin typeface="Century Gothic" pitchFamily="34" charset="0"/>
              </a:rPr>
              <a:t> </a:t>
            </a:r>
            <a:r>
              <a:rPr lang="en-US" sz="1600" b="1" dirty="0" smtClean="0">
                <a:solidFill>
                  <a:srgbClr val="FF0000"/>
                </a:solidFill>
                <a:effectLst>
                  <a:outerShdw blurRad="38100" dist="38100" dir="2700000" algn="tl">
                    <a:srgbClr val="000000">
                      <a:alpha val="43137"/>
                    </a:srgbClr>
                  </a:outerShdw>
                </a:effectLst>
                <a:latin typeface="Century Gothic" panose="020B0502020202020204" pitchFamily="34" charset="0"/>
              </a:rPr>
              <a:t>Elements of good Corporate Governance</a:t>
            </a:r>
            <a:r>
              <a:rPr lang="en-US" sz="1600" b="1" dirty="0" smtClean="0">
                <a:solidFill>
                  <a:srgbClr val="FF0000"/>
                </a:solidFill>
                <a:latin typeface="Century Gothic" pitchFamily="34" charset="0"/>
              </a:rPr>
              <a:t>.</a:t>
            </a:r>
          </a:p>
        </p:txBody>
      </p:sp>
      <p:sp>
        <p:nvSpPr>
          <p:cNvPr id="2" name="TextBox 1">
            <a:extLst>
              <a:ext uri="{FF2B5EF4-FFF2-40B4-BE49-F238E27FC236}">
                <a16:creationId xmlns:a16="http://schemas.microsoft.com/office/drawing/2014/main" xmlns="" id="{641924B5-259F-43B0-99F0-F57CD85A3A50}"/>
              </a:ext>
            </a:extLst>
          </p:cNvPr>
          <p:cNvSpPr txBox="1"/>
          <p:nvPr/>
        </p:nvSpPr>
        <p:spPr>
          <a:xfrm>
            <a:off x="1538819" y="107595"/>
            <a:ext cx="1983235" cy="430887"/>
          </a:xfrm>
          <a:prstGeom prst="rect">
            <a:avLst/>
          </a:prstGeom>
          <a:noFill/>
        </p:spPr>
        <p:txBody>
          <a:bodyPr wrap="none" rtlCol="0">
            <a:spAutoFit/>
          </a:bodyPr>
          <a:lstStyle/>
          <a:p>
            <a:r>
              <a:rPr lang="en-US" sz="2200" dirty="0" smtClean="0">
                <a:solidFill>
                  <a:schemeClr val="bg1"/>
                </a:solidFill>
                <a:effectLst/>
                <a:latin typeface="Century Gothic" panose="020B0502020202020204" pitchFamily="34" charset="0"/>
                <a:cs typeface="Arial" pitchFamily="34" charset="0"/>
              </a:rPr>
              <a:t>Topic Review</a:t>
            </a:r>
            <a:endParaRPr lang="en-US" sz="2200" dirty="0">
              <a:solidFill>
                <a:schemeClr val="bg1"/>
              </a:solidFill>
              <a:effectLst/>
              <a:latin typeface="Century Gothic" panose="020B0502020202020204" pitchFamily="34" charset="0"/>
              <a:cs typeface="Arial" pitchFamily="34" charset="0"/>
            </a:endParaRPr>
          </a:p>
        </p:txBody>
      </p:sp>
    </p:spTree>
    <p:extLst>
      <p:ext uri="{BB962C8B-B14F-4D97-AF65-F5344CB8AC3E}">
        <p14:creationId xmlns:p14="http://schemas.microsoft.com/office/powerpoint/2010/main" xmlns="" val="12090699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E3F833B1-F005-49E0-8460-C524AB7DED41}"/>
              </a:ext>
            </a:extLst>
          </p:cNvPr>
          <p:cNvSpPr txBox="1"/>
          <p:nvPr/>
        </p:nvSpPr>
        <p:spPr>
          <a:xfrm>
            <a:off x="1538819" y="107595"/>
            <a:ext cx="2903359" cy="430887"/>
          </a:xfrm>
          <a:prstGeom prst="rect">
            <a:avLst/>
          </a:prstGeom>
          <a:noFill/>
        </p:spPr>
        <p:txBody>
          <a:bodyPr wrap="none" rtlCol="0">
            <a:spAutoFit/>
          </a:bodyPr>
          <a:lstStyle/>
          <a:p>
            <a:r>
              <a:rPr lang="en-US" sz="2200" dirty="0" smtClean="0">
                <a:solidFill>
                  <a:schemeClr val="bg1"/>
                </a:solidFill>
                <a:latin typeface="Century Gothic" pitchFamily="34" charset="0"/>
              </a:rPr>
              <a:t>Learning Objectives</a:t>
            </a:r>
            <a:endParaRPr lang="en-US" sz="2200" dirty="0">
              <a:solidFill>
                <a:schemeClr val="bg1"/>
              </a:solidFill>
              <a:latin typeface="Century Gothic" pitchFamily="34" charset="0"/>
            </a:endParaRPr>
          </a:p>
        </p:txBody>
      </p:sp>
      <p:sp>
        <p:nvSpPr>
          <p:cNvPr id="4" name="Rectangle 3"/>
          <p:cNvSpPr/>
          <p:nvPr/>
        </p:nvSpPr>
        <p:spPr>
          <a:xfrm>
            <a:off x="642910" y="857238"/>
            <a:ext cx="7715304" cy="1754326"/>
          </a:xfrm>
          <a:prstGeom prst="rect">
            <a:avLst/>
          </a:prstGeom>
        </p:spPr>
        <p:txBody>
          <a:bodyPr wrap="square">
            <a:spAutoFit/>
          </a:bodyPr>
          <a:lstStyle/>
          <a:p>
            <a:r>
              <a:rPr lang="en-US" i="1" dirty="0" smtClean="0"/>
              <a:t> </a:t>
            </a:r>
            <a:r>
              <a:rPr lang="en-US" b="1" dirty="0" smtClean="0">
                <a:latin typeface="Century Gothic" pitchFamily="34" charset="0"/>
              </a:rPr>
              <a:t>By the end of this session, you will be able to:</a:t>
            </a:r>
          </a:p>
          <a:p>
            <a:endParaRPr lang="en-US" b="1" dirty="0" smtClean="0">
              <a:latin typeface="Century Gothic" pitchFamily="34" charset="0"/>
            </a:endParaRPr>
          </a:p>
          <a:p>
            <a:pPr>
              <a:lnSpc>
                <a:spcPct val="200000"/>
              </a:lnSpc>
              <a:buFont typeface="Wingdings" pitchFamily="2" charset="2"/>
              <a:buChar char="Ø"/>
            </a:pPr>
            <a:r>
              <a:rPr lang="en-US" b="1" dirty="0" smtClean="0">
                <a:latin typeface="Century Gothic" pitchFamily="34" charset="0"/>
              </a:rPr>
              <a:t> Understand the </a:t>
            </a:r>
            <a:r>
              <a:rPr lang="en-US" b="1" dirty="0" smtClean="0">
                <a:effectLst>
                  <a:outerShdw blurRad="38100" dist="38100" dir="2700000" algn="tl">
                    <a:srgbClr val="000000">
                      <a:alpha val="43137"/>
                    </a:srgbClr>
                  </a:outerShdw>
                </a:effectLst>
                <a:latin typeface="Century Gothic" panose="020B0502020202020204" pitchFamily="34" charset="0"/>
              </a:rPr>
              <a:t>Elements of good Corporate Governance</a:t>
            </a:r>
            <a:r>
              <a:rPr lang="en-US" b="1" dirty="0" smtClean="0">
                <a:latin typeface="Century Gothic" pitchFamily="34" charset="0"/>
              </a:rPr>
              <a:t>.</a:t>
            </a:r>
          </a:p>
          <a:p>
            <a:pPr algn="just">
              <a:buFont typeface="Arial" pitchFamily="34" charset="0"/>
              <a:buChar char="•"/>
            </a:pPr>
            <a:endParaRPr lang="en-US" dirty="0" smtClean="0"/>
          </a:p>
          <a:p>
            <a:pPr algn="just">
              <a:buFont typeface="Arial" pitchFamily="34" charset="0"/>
              <a:buChar char="•"/>
            </a:pPr>
            <a:endParaRPr lang="en-US" dirty="0"/>
          </a:p>
        </p:txBody>
      </p:sp>
      <p:sp>
        <p:nvSpPr>
          <p:cNvPr id="6" name="Rectangle 5"/>
          <p:cNvSpPr/>
          <p:nvPr/>
        </p:nvSpPr>
        <p:spPr>
          <a:xfrm>
            <a:off x="928662" y="3429006"/>
            <a:ext cx="3643338" cy="369332"/>
          </a:xfrm>
          <a:prstGeom prst="rect">
            <a:avLst/>
          </a:prstGeom>
        </p:spPr>
        <p:txBody>
          <a:bodyPr wrap="square">
            <a:spAutoFit/>
          </a:bodyPr>
          <a:lstStyle/>
          <a:p>
            <a:pPr algn="just"/>
            <a:r>
              <a:rPr lang="en-US" dirty="0" smtClean="0"/>
              <a:t> </a:t>
            </a:r>
            <a:endParaRPr lang="en-US" dirty="0"/>
          </a:p>
        </p:txBody>
      </p:sp>
    </p:spTree>
    <p:extLst>
      <p:ext uri="{BB962C8B-B14F-4D97-AF65-F5344CB8AC3E}">
        <p14:creationId xmlns:p14="http://schemas.microsoft.com/office/powerpoint/2010/main" xmlns="" val="2766215419"/>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E3F833B1-F005-49E0-8460-C524AB7DED41}"/>
              </a:ext>
            </a:extLst>
          </p:cNvPr>
          <p:cNvSpPr txBox="1"/>
          <p:nvPr/>
        </p:nvSpPr>
        <p:spPr>
          <a:xfrm>
            <a:off x="1538819" y="107595"/>
            <a:ext cx="6362639" cy="461665"/>
          </a:xfrm>
          <a:prstGeom prst="rect">
            <a:avLst/>
          </a:prstGeom>
          <a:noFill/>
        </p:spPr>
        <p:txBody>
          <a:bodyPr wrap="none" rtlCol="0">
            <a:spAutoFit/>
          </a:bodyPr>
          <a:lstStyle/>
          <a:p>
            <a:r>
              <a:rPr lang="en-US" sz="2400" b="1" dirty="0" smtClean="0">
                <a:effectLst>
                  <a:outerShdw blurRad="38100" dist="38100" dir="2700000" algn="tl">
                    <a:srgbClr val="000000">
                      <a:alpha val="43137"/>
                    </a:srgbClr>
                  </a:outerShdw>
                </a:effectLst>
                <a:latin typeface="Century Gothic" panose="020B0502020202020204" pitchFamily="34" charset="0"/>
              </a:rPr>
              <a:t>Elements of good Corporate Governance</a:t>
            </a:r>
            <a:endParaRPr lang="en-US" sz="2200" dirty="0">
              <a:solidFill>
                <a:schemeClr val="bg1"/>
              </a:solidFill>
              <a:effectLst/>
              <a:latin typeface="Century Gothic" panose="020B0502020202020204" pitchFamily="34" charset="0"/>
              <a:cs typeface="Arial" pitchFamily="34" charset="0"/>
            </a:endParaRPr>
          </a:p>
        </p:txBody>
      </p:sp>
      <p:sp>
        <p:nvSpPr>
          <p:cNvPr id="4" name="Rectangle 3"/>
          <p:cNvSpPr/>
          <p:nvPr/>
        </p:nvSpPr>
        <p:spPr>
          <a:xfrm>
            <a:off x="285720" y="642924"/>
            <a:ext cx="8501122" cy="2862322"/>
          </a:xfrm>
          <a:prstGeom prst="rect">
            <a:avLst/>
          </a:prstGeom>
        </p:spPr>
        <p:txBody>
          <a:bodyPr wrap="square">
            <a:spAutoFit/>
          </a:bodyPr>
          <a:lstStyle/>
          <a:p>
            <a:pPr algn="just"/>
            <a:endParaRPr lang="fr-FR" dirty="0" smtClean="0"/>
          </a:p>
          <a:p>
            <a:pPr algn="just" fontAlgn="base">
              <a:buFont typeface="Arial" pitchFamily="34" charset="0"/>
              <a:buChar char="•"/>
            </a:pPr>
            <a:r>
              <a:rPr lang="en-US" dirty="0" smtClean="0"/>
              <a:t>Corporate governance is basically a set of rules, practices, and procedures that guides company oversight and control by its Board of Director and independent committees. </a:t>
            </a:r>
          </a:p>
          <a:p>
            <a:pPr algn="just" fontAlgn="base">
              <a:buFont typeface="Arial" pitchFamily="34" charset="0"/>
              <a:buChar char="•"/>
            </a:pPr>
            <a:endParaRPr lang="en-US" dirty="0" smtClean="0"/>
          </a:p>
          <a:p>
            <a:pPr algn="just" fontAlgn="base">
              <a:buFont typeface="Arial" pitchFamily="34" charset="0"/>
              <a:buChar char="•"/>
            </a:pPr>
            <a:r>
              <a:rPr lang="en-US" dirty="0" smtClean="0"/>
              <a:t>It involves balancing the interests of a company’s stakeholders—including management, employees, suppliers, customers, and the community—with the need to deliver value to its shareholders/owners. </a:t>
            </a:r>
          </a:p>
          <a:p>
            <a:pPr algn="just" fontAlgn="base">
              <a:buFont typeface="Arial" pitchFamily="34" charset="0"/>
              <a:buChar char="•"/>
            </a:pPr>
            <a:endParaRPr lang="en-US" dirty="0" smtClean="0"/>
          </a:p>
          <a:p>
            <a:pPr algn="just" fontAlgn="base">
              <a:buFont typeface="Arial" pitchFamily="34" charset="0"/>
              <a:buChar char="•"/>
            </a:pPr>
            <a:r>
              <a:rPr lang="en-US" dirty="0" smtClean="0"/>
              <a:t>Having a strong, active, governance program is absolutely critical to the ongoing financial health, growth, and success of an enterprise over time.</a:t>
            </a:r>
            <a:endParaRPr lang="en-US" dirty="0"/>
          </a:p>
        </p:txBody>
      </p:sp>
      <p:sp>
        <p:nvSpPr>
          <p:cNvPr id="6" name="Rectangle 5"/>
          <p:cNvSpPr/>
          <p:nvPr/>
        </p:nvSpPr>
        <p:spPr>
          <a:xfrm>
            <a:off x="928662" y="3429006"/>
            <a:ext cx="3643338" cy="369332"/>
          </a:xfrm>
          <a:prstGeom prst="rect">
            <a:avLst/>
          </a:prstGeom>
        </p:spPr>
        <p:txBody>
          <a:bodyPr wrap="square">
            <a:spAutoFit/>
          </a:bodyPr>
          <a:lstStyle/>
          <a:p>
            <a:pPr algn="just"/>
            <a:r>
              <a:rPr lang="en-US" dirty="0" smtClean="0"/>
              <a:t> </a:t>
            </a:r>
            <a:endParaRPr lang="en-US" dirty="0"/>
          </a:p>
        </p:txBody>
      </p:sp>
    </p:spTree>
    <p:extLst>
      <p:ext uri="{BB962C8B-B14F-4D97-AF65-F5344CB8AC3E}">
        <p14:creationId xmlns:p14="http://schemas.microsoft.com/office/powerpoint/2010/main" xmlns="" val="276621541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E3F833B1-F005-49E0-8460-C524AB7DED41}"/>
              </a:ext>
            </a:extLst>
          </p:cNvPr>
          <p:cNvSpPr txBox="1"/>
          <p:nvPr/>
        </p:nvSpPr>
        <p:spPr>
          <a:xfrm>
            <a:off x="1538819" y="107595"/>
            <a:ext cx="6362639" cy="461665"/>
          </a:xfrm>
          <a:prstGeom prst="rect">
            <a:avLst/>
          </a:prstGeom>
          <a:noFill/>
        </p:spPr>
        <p:txBody>
          <a:bodyPr wrap="none" rtlCol="0">
            <a:spAutoFit/>
          </a:bodyPr>
          <a:lstStyle/>
          <a:p>
            <a:r>
              <a:rPr lang="en-US" sz="2400" b="1" dirty="0" smtClean="0">
                <a:effectLst>
                  <a:outerShdw blurRad="38100" dist="38100" dir="2700000" algn="tl">
                    <a:srgbClr val="000000">
                      <a:alpha val="43137"/>
                    </a:srgbClr>
                  </a:outerShdw>
                </a:effectLst>
                <a:latin typeface="Century Gothic" panose="020B0502020202020204" pitchFamily="34" charset="0"/>
              </a:rPr>
              <a:t>Elements of good Corporate Governance</a:t>
            </a:r>
            <a:endParaRPr lang="en-US" sz="2200" dirty="0">
              <a:solidFill>
                <a:schemeClr val="bg1"/>
              </a:solidFill>
              <a:effectLst/>
              <a:latin typeface="Century Gothic" panose="020B0502020202020204" pitchFamily="34" charset="0"/>
              <a:cs typeface="Arial" pitchFamily="34" charset="0"/>
            </a:endParaRPr>
          </a:p>
        </p:txBody>
      </p:sp>
      <p:sp>
        <p:nvSpPr>
          <p:cNvPr id="4" name="Rectangle 3"/>
          <p:cNvSpPr/>
          <p:nvPr/>
        </p:nvSpPr>
        <p:spPr>
          <a:xfrm>
            <a:off x="285720" y="642924"/>
            <a:ext cx="8501122" cy="3693319"/>
          </a:xfrm>
          <a:prstGeom prst="rect">
            <a:avLst/>
          </a:prstGeom>
        </p:spPr>
        <p:txBody>
          <a:bodyPr wrap="square">
            <a:spAutoFit/>
          </a:bodyPr>
          <a:lstStyle/>
          <a:p>
            <a:pPr algn="just"/>
            <a:endParaRPr lang="fr-FR" dirty="0" smtClean="0"/>
          </a:p>
          <a:p>
            <a:r>
              <a:rPr lang="en-US" dirty="0" smtClean="0"/>
              <a:t>1.  </a:t>
            </a:r>
            <a:r>
              <a:rPr lang="en-US" b="1" dirty="0" smtClean="0"/>
              <a:t>Director independence and performance</a:t>
            </a:r>
          </a:p>
          <a:p>
            <a:r>
              <a:rPr lang="en-US" dirty="0" smtClean="0"/>
              <a:t> The Board of Directors plays a key role in company oversight, including:</a:t>
            </a:r>
          </a:p>
          <a:p>
            <a:endParaRPr lang="en-US" dirty="0" smtClean="0"/>
          </a:p>
          <a:p>
            <a:pPr>
              <a:buFont typeface="Arial" pitchFamily="34" charset="0"/>
              <a:buChar char="•"/>
            </a:pPr>
            <a:r>
              <a:rPr lang="en-US" dirty="0" smtClean="0"/>
              <a:t>Driving long-term strategic vision, and</a:t>
            </a:r>
          </a:p>
          <a:p>
            <a:pPr>
              <a:buFont typeface="Arial" pitchFamily="34" charset="0"/>
              <a:buChar char="•"/>
            </a:pPr>
            <a:r>
              <a:rPr lang="en-US" dirty="0" smtClean="0"/>
              <a:t>Appointing and overseeing the Chief Executive Officer.</a:t>
            </a:r>
          </a:p>
          <a:p>
            <a:pPr>
              <a:buFont typeface="Arial" pitchFamily="34" charset="0"/>
              <a:buChar char="•"/>
            </a:pPr>
            <a:endParaRPr lang="en-US" dirty="0" smtClean="0"/>
          </a:p>
          <a:p>
            <a:pPr algn="just"/>
            <a:r>
              <a:rPr lang="en-US" dirty="0" smtClean="0"/>
              <a:t>The most effective boards have a majority of independent directors who are able to supervise company management and independent committees for the benefit of shareholders. These directors should attend the meetings and be prepared to discuss key issues. They also should be evaluated based on how long they have served on a particular board. Long-tenured directors can become too entrenched in a company to be considered truly independent.</a:t>
            </a:r>
            <a:endParaRPr lang="en-US" dirty="0"/>
          </a:p>
        </p:txBody>
      </p:sp>
      <p:sp>
        <p:nvSpPr>
          <p:cNvPr id="6" name="Rectangle 5"/>
          <p:cNvSpPr/>
          <p:nvPr/>
        </p:nvSpPr>
        <p:spPr>
          <a:xfrm>
            <a:off x="928662" y="3429006"/>
            <a:ext cx="3643338" cy="369332"/>
          </a:xfrm>
          <a:prstGeom prst="rect">
            <a:avLst/>
          </a:prstGeom>
        </p:spPr>
        <p:txBody>
          <a:bodyPr wrap="square">
            <a:spAutoFit/>
          </a:bodyPr>
          <a:lstStyle/>
          <a:p>
            <a:pPr algn="just"/>
            <a:r>
              <a:rPr lang="en-US" dirty="0" smtClean="0"/>
              <a:t> </a:t>
            </a:r>
            <a:endParaRPr lang="en-US" dirty="0"/>
          </a:p>
        </p:txBody>
      </p:sp>
    </p:spTree>
    <p:extLst>
      <p:ext uri="{BB962C8B-B14F-4D97-AF65-F5344CB8AC3E}">
        <p14:creationId xmlns:p14="http://schemas.microsoft.com/office/powerpoint/2010/main" xmlns="" val="2766215419"/>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E3F833B1-F005-49E0-8460-C524AB7DED41}"/>
              </a:ext>
            </a:extLst>
          </p:cNvPr>
          <p:cNvSpPr txBox="1"/>
          <p:nvPr/>
        </p:nvSpPr>
        <p:spPr>
          <a:xfrm>
            <a:off x="1538819" y="107595"/>
            <a:ext cx="6362639" cy="461665"/>
          </a:xfrm>
          <a:prstGeom prst="rect">
            <a:avLst/>
          </a:prstGeom>
          <a:noFill/>
        </p:spPr>
        <p:txBody>
          <a:bodyPr wrap="none" rtlCol="0">
            <a:spAutoFit/>
          </a:bodyPr>
          <a:lstStyle/>
          <a:p>
            <a:r>
              <a:rPr lang="en-US" sz="2400" b="1" dirty="0" smtClean="0">
                <a:effectLst>
                  <a:outerShdw blurRad="38100" dist="38100" dir="2700000" algn="tl">
                    <a:srgbClr val="000000">
                      <a:alpha val="43137"/>
                    </a:srgbClr>
                  </a:outerShdw>
                </a:effectLst>
                <a:latin typeface="Century Gothic" panose="020B0502020202020204" pitchFamily="34" charset="0"/>
              </a:rPr>
              <a:t>Elements of good Corporate Governance</a:t>
            </a:r>
            <a:endParaRPr lang="en-US" sz="2200" dirty="0">
              <a:solidFill>
                <a:schemeClr val="bg1"/>
              </a:solidFill>
              <a:effectLst/>
              <a:latin typeface="Century Gothic" panose="020B0502020202020204" pitchFamily="34" charset="0"/>
              <a:cs typeface="Arial" pitchFamily="34" charset="0"/>
            </a:endParaRPr>
          </a:p>
        </p:txBody>
      </p:sp>
      <p:sp>
        <p:nvSpPr>
          <p:cNvPr id="4" name="Rectangle 3"/>
          <p:cNvSpPr/>
          <p:nvPr/>
        </p:nvSpPr>
        <p:spPr>
          <a:xfrm>
            <a:off x="285720" y="642924"/>
            <a:ext cx="8501122" cy="3416320"/>
          </a:xfrm>
          <a:prstGeom prst="rect">
            <a:avLst/>
          </a:prstGeom>
        </p:spPr>
        <p:txBody>
          <a:bodyPr wrap="square">
            <a:spAutoFit/>
          </a:bodyPr>
          <a:lstStyle/>
          <a:p>
            <a:pPr algn="just">
              <a:buFont typeface="Arial" pitchFamily="34" charset="0"/>
              <a:buChar char="•"/>
            </a:pPr>
            <a:r>
              <a:rPr lang="en-US" dirty="0" smtClean="0"/>
              <a:t>The practice of “</a:t>
            </a:r>
            <a:r>
              <a:rPr lang="en-US" dirty="0" err="1" smtClean="0"/>
              <a:t>overboarding</a:t>
            </a:r>
            <a:r>
              <a:rPr lang="en-US" dirty="0" smtClean="0"/>
              <a:t>” by board members should also be a concern. This refers to situations where directors hold too many seats on the boards of other publicly-traded companies or nonprofit organizations to be effective. As a result, these directors may be unable to attend meetings, prepare questions, discuss key issues, or adequately serve the shareholders who elected them.</a:t>
            </a:r>
          </a:p>
          <a:p>
            <a:pPr algn="just">
              <a:buFont typeface="Arial" pitchFamily="34" charset="0"/>
              <a:buChar char="•"/>
            </a:pPr>
            <a:endParaRPr lang="en-US" dirty="0" smtClean="0"/>
          </a:p>
          <a:p>
            <a:pPr algn="just">
              <a:buFont typeface="Arial" pitchFamily="34" charset="0"/>
              <a:buChar char="•"/>
            </a:pPr>
            <a:r>
              <a:rPr lang="en-US" dirty="0" smtClean="0"/>
              <a:t>Typically, the roles of the Chairperson of the Board and the CEO for a company should be filled separately. But in some cases, it may be appropriate to have the roles combined if there is an independent leadership position on the board such as a Lead Director to provide a counterbalance. Otherwise, the combined CEO/Chair may unduly influence the Board to make rules that create a conflict of interest. An example of this type of conflict would be allowing a CEO to structure a loan with inappropriate or self-serving terms. </a:t>
            </a:r>
            <a:endParaRPr lang="en-US" dirty="0"/>
          </a:p>
        </p:txBody>
      </p:sp>
      <p:sp>
        <p:nvSpPr>
          <p:cNvPr id="6" name="Rectangle 5"/>
          <p:cNvSpPr/>
          <p:nvPr/>
        </p:nvSpPr>
        <p:spPr>
          <a:xfrm>
            <a:off x="928662" y="3429006"/>
            <a:ext cx="3643338" cy="369332"/>
          </a:xfrm>
          <a:prstGeom prst="rect">
            <a:avLst/>
          </a:prstGeom>
        </p:spPr>
        <p:txBody>
          <a:bodyPr wrap="square">
            <a:spAutoFit/>
          </a:bodyPr>
          <a:lstStyle/>
          <a:p>
            <a:pPr algn="just"/>
            <a:r>
              <a:rPr lang="en-US" dirty="0" smtClean="0"/>
              <a:t> </a:t>
            </a:r>
            <a:endParaRPr lang="en-US" dirty="0"/>
          </a:p>
        </p:txBody>
      </p:sp>
    </p:spTree>
    <p:extLst>
      <p:ext uri="{BB962C8B-B14F-4D97-AF65-F5344CB8AC3E}">
        <p14:creationId xmlns:p14="http://schemas.microsoft.com/office/powerpoint/2010/main" xmlns="" val="2766215419"/>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E3F833B1-F005-49E0-8460-C524AB7DED41}"/>
              </a:ext>
            </a:extLst>
          </p:cNvPr>
          <p:cNvSpPr txBox="1"/>
          <p:nvPr/>
        </p:nvSpPr>
        <p:spPr>
          <a:xfrm>
            <a:off x="1538819" y="107595"/>
            <a:ext cx="6362639" cy="461665"/>
          </a:xfrm>
          <a:prstGeom prst="rect">
            <a:avLst/>
          </a:prstGeom>
          <a:noFill/>
        </p:spPr>
        <p:txBody>
          <a:bodyPr wrap="none" rtlCol="0">
            <a:spAutoFit/>
          </a:bodyPr>
          <a:lstStyle/>
          <a:p>
            <a:r>
              <a:rPr lang="en-US" sz="2400" b="1" dirty="0" smtClean="0">
                <a:effectLst>
                  <a:outerShdw blurRad="38100" dist="38100" dir="2700000" algn="tl">
                    <a:srgbClr val="000000">
                      <a:alpha val="43137"/>
                    </a:srgbClr>
                  </a:outerShdw>
                </a:effectLst>
                <a:latin typeface="Century Gothic" panose="020B0502020202020204" pitchFamily="34" charset="0"/>
              </a:rPr>
              <a:t>Elements of good Corporate Governance</a:t>
            </a:r>
            <a:endParaRPr lang="en-US" sz="2200" dirty="0">
              <a:solidFill>
                <a:schemeClr val="bg1"/>
              </a:solidFill>
              <a:effectLst/>
              <a:latin typeface="Century Gothic" panose="020B0502020202020204" pitchFamily="34" charset="0"/>
              <a:cs typeface="Arial" pitchFamily="34" charset="0"/>
            </a:endParaRPr>
          </a:p>
        </p:txBody>
      </p:sp>
      <p:sp>
        <p:nvSpPr>
          <p:cNvPr id="4" name="Rectangle 3"/>
          <p:cNvSpPr/>
          <p:nvPr/>
        </p:nvSpPr>
        <p:spPr>
          <a:xfrm>
            <a:off x="285720" y="642924"/>
            <a:ext cx="8501122" cy="3416320"/>
          </a:xfrm>
          <a:prstGeom prst="rect">
            <a:avLst/>
          </a:prstGeom>
        </p:spPr>
        <p:txBody>
          <a:bodyPr wrap="square">
            <a:spAutoFit/>
          </a:bodyPr>
          <a:lstStyle/>
          <a:p>
            <a:r>
              <a:rPr lang="en-US" b="1" dirty="0" smtClean="0"/>
              <a:t>2.  A focus on diversity</a:t>
            </a:r>
          </a:p>
          <a:p>
            <a:endParaRPr lang="en-US" b="1" dirty="0" smtClean="0"/>
          </a:p>
          <a:p>
            <a:pPr algn="just"/>
            <a:r>
              <a:rPr lang="en-US" dirty="0" smtClean="0"/>
              <a:t>Studies have shown that companies with more diversified boards are more risk averse, have less volatile stock returns, and are more likely to pay dividends. So, it can be argued that diversity by gender, age, and minority representation should be a key goal for the composition of every company’s board and senior management ranks.</a:t>
            </a:r>
            <a:br>
              <a:rPr lang="en-US" dirty="0" smtClean="0"/>
            </a:br>
            <a:r>
              <a:rPr lang="en-US" dirty="0" smtClean="0"/>
              <a:t> </a:t>
            </a:r>
            <a:br>
              <a:rPr lang="en-US" dirty="0" smtClean="0"/>
            </a:br>
            <a:endParaRPr lang="en-US" dirty="0" smtClean="0"/>
          </a:p>
          <a:p>
            <a:pPr algn="just">
              <a:buFont typeface="Arial" pitchFamily="34" charset="0"/>
              <a:buChar char="•"/>
            </a:pPr>
            <a:r>
              <a:rPr lang="en-US" dirty="0" smtClean="0"/>
              <a:t>But, in fact, a 2016 report from the Alliance for Board Diversity and Deloitte consulting found that women and minorities held just 30.8% of Fortune 500 company board seats.  The report also found that Caucasian men were much more likely to serve as board chairs, lead directors, or chairs of key board committees. </a:t>
            </a:r>
            <a:endParaRPr lang="en-US" dirty="0"/>
          </a:p>
        </p:txBody>
      </p:sp>
      <p:sp>
        <p:nvSpPr>
          <p:cNvPr id="6" name="Rectangle 5"/>
          <p:cNvSpPr/>
          <p:nvPr/>
        </p:nvSpPr>
        <p:spPr>
          <a:xfrm>
            <a:off x="928662" y="3429006"/>
            <a:ext cx="3643338" cy="369332"/>
          </a:xfrm>
          <a:prstGeom prst="rect">
            <a:avLst/>
          </a:prstGeom>
        </p:spPr>
        <p:txBody>
          <a:bodyPr wrap="square">
            <a:spAutoFit/>
          </a:bodyPr>
          <a:lstStyle/>
          <a:p>
            <a:pPr algn="just"/>
            <a:r>
              <a:rPr lang="en-US" dirty="0" smtClean="0"/>
              <a:t> </a:t>
            </a:r>
            <a:endParaRPr lang="en-US" dirty="0"/>
          </a:p>
        </p:txBody>
      </p:sp>
    </p:spTree>
    <p:extLst>
      <p:ext uri="{BB962C8B-B14F-4D97-AF65-F5344CB8AC3E}">
        <p14:creationId xmlns:p14="http://schemas.microsoft.com/office/powerpoint/2010/main" xmlns="" val="2766215419"/>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E3F833B1-F005-49E0-8460-C524AB7DED41}"/>
              </a:ext>
            </a:extLst>
          </p:cNvPr>
          <p:cNvSpPr txBox="1"/>
          <p:nvPr/>
        </p:nvSpPr>
        <p:spPr>
          <a:xfrm>
            <a:off x="1538819" y="107595"/>
            <a:ext cx="6362639" cy="461665"/>
          </a:xfrm>
          <a:prstGeom prst="rect">
            <a:avLst/>
          </a:prstGeom>
          <a:noFill/>
        </p:spPr>
        <p:txBody>
          <a:bodyPr wrap="none" rtlCol="0">
            <a:spAutoFit/>
          </a:bodyPr>
          <a:lstStyle/>
          <a:p>
            <a:r>
              <a:rPr lang="en-US" sz="2400" b="1" dirty="0" smtClean="0">
                <a:effectLst>
                  <a:outerShdw blurRad="38100" dist="38100" dir="2700000" algn="tl">
                    <a:srgbClr val="000000">
                      <a:alpha val="43137"/>
                    </a:srgbClr>
                  </a:outerShdw>
                </a:effectLst>
                <a:latin typeface="Century Gothic" panose="020B0502020202020204" pitchFamily="34" charset="0"/>
              </a:rPr>
              <a:t>Elements of good Corporate Governance</a:t>
            </a:r>
            <a:endParaRPr lang="en-US" sz="2200" dirty="0">
              <a:solidFill>
                <a:schemeClr val="bg1"/>
              </a:solidFill>
              <a:effectLst/>
              <a:latin typeface="Century Gothic" panose="020B0502020202020204" pitchFamily="34" charset="0"/>
              <a:cs typeface="Arial" pitchFamily="34" charset="0"/>
            </a:endParaRPr>
          </a:p>
        </p:txBody>
      </p:sp>
      <p:sp>
        <p:nvSpPr>
          <p:cNvPr id="4" name="Rectangle 3"/>
          <p:cNvSpPr/>
          <p:nvPr/>
        </p:nvSpPr>
        <p:spPr>
          <a:xfrm>
            <a:off x="142844" y="642924"/>
            <a:ext cx="8858312" cy="4247317"/>
          </a:xfrm>
          <a:prstGeom prst="rect">
            <a:avLst/>
          </a:prstGeom>
        </p:spPr>
        <p:txBody>
          <a:bodyPr wrap="square">
            <a:spAutoFit/>
          </a:bodyPr>
          <a:lstStyle/>
          <a:p>
            <a:pPr algn="just">
              <a:buFont typeface="Arial" pitchFamily="34" charset="0"/>
              <a:buChar char="•"/>
            </a:pPr>
            <a:r>
              <a:rPr lang="en-US" dirty="0" smtClean="0"/>
              <a:t>Many investors are now pushing for more board diversity, and companies are beginning to take heed. </a:t>
            </a:r>
            <a:r>
              <a:rPr lang="en-US" dirty="0" err="1" smtClean="0"/>
              <a:t>BlackRock</a:t>
            </a:r>
            <a:r>
              <a:rPr lang="en-US" dirty="0" smtClean="0"/>
              <a:t> recently declared diversity to be a corporate governance priority and both State Street Advisors </a:t>
            </a:r>
            <a:r>
              <a:rPr lang="en-US" dirty="0" smtClean="0"/>
              <a:t>now </a:t>
            </a:r>
            <a:r>
              <a:rPr lang="en-US" dirty="0" smtClean="0"/>
              <a:t>consider a board’s diversity when voting proxies.</a:t>
            </a:r>
          </a:p>
          <a:p>
            <a:r>
              <a:rPr lang="en-US" dirty="0" smtClean="0"/>
              <a:t/>
            </a:r>
            <a:br>
              <a:rPr lang="en-US" dirty="0" smtClean="0"/>
            </a:br>
            <a:r>
              <a:rPr lang="en-US" b="1" dirty="0" smtClean="0"/>
              <a:t>3.  Regular compensation review and management:</a:t>
            </a:r>
          </a:p>
          <a:p>
            <a:pPr algn="just">
              <a:buFont typeface="Arial" pitchFamily="34" charset="0"/>
              <a:buChar char="•"/>
            </a:pPr>
            <a:r>
              <a:rPr lang="en-US" dirty="0" smtClean="0"/>
              <a:t>Another essential element of corporate governance is the review and management of compensation at both the board and executive management levels.</a:t>
            </a:r>
          </a:p>
          <a:p>
            <a:pPr>
              <a:buFont typeface="Arial" pitchFamily="34" charset="0"/>
              <a:buChar char="•"/>
            </a:pPr>
            <a:endParaRPr lang="en-US" dirty="0" smtClean="0"/>
          </a:p>
          <a:p>
            <a:pPr algn="just">
              <a:buFont typeface="Arial" pitchFamily="34" charset="0"/>
              <a:buChar char="•"/>
            </a:pPr>
            <a:r>
              <a:rPr lang="en-US" dirty="0" smtClean="0"/>
              <a:t>Director compensation has been increasing in recent years as the hours devoted to board positions have been growing. According to a 2016 Pay Governance review, the median compensation received by directors at S&amp;P 500 companies was $265,487. And while the role that board members play should not be diminished, it’s also true this is a part-time position and many directors are employed full time elsewhere. In addition, when compensation is too high, there may be concerns that directors will not adequately question the actions of senior management for fear of losing their board fees.</a:t>
            </a:r>
            <a:endParaRPr lang="en-US" dirty="0"/>
          </a:p>
        </p:txBody>
      </p:sp>
      <p:sp>
        <p:nvSpPr>
          <p:cNvPr id="6" name="Rectangle 5"/>
          <p:cNvSpPr/>
          <p:nvPr/>
        </p:nvSpPr>
        <p:spPr>
          <a:xfrm>
            <a:off x="928662" y="3429006"/>
            <a:ext cx="3643338" cy="369332"/>
          </a:xfrm>
          <a:prstGeom prst="rect">
            <a:avLst/>
          </a:prstGeom>
        </p:spPr>
        <p:txBody>
          <a:bodyPr wrap="square">
            <a:spAutoFit/>
          </a:bodyPr>
          <a:lstStyle/>
          <a:p>
            <a:pPr algn="just"/>
            <a:r>
              <a:rPr lang="en-US" dirty="0" smtClean="0"/>
              <a:t> </a:t>
            </a:r>
            <a:endParaRPr lang="en-US" dirty="0"/>
          </a:p>
        </p:txBody>
      </p:sp>
    </p:spTree>
    <p:extLst>
      <p:ext uri="{BB962C8B-B14F-4D97-AF65-F5344CB8AC3E}">
        <p14:creationId xmlns:p14="http://schemas.microsoft.com/office/powerpoint/2010/main" xmlns="" val="2766215419"/>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E3F833B1-F005-49E0-8460-C524AB7DED41}"/>
              </a:ext>
            </a:extLst>
          </p:cNvPr>
          <p:cNvSpPr txBox="1"/>
          <p:nvPr/>
        </p:nvSpPr>
        <p:spPr>
          <a:xfrm>
            <a:off x="1538819" y="107595"/>
            <a:ext cx="6362639" cy="461665"/>
          </a:xfrm>
          <a:prstGeom prst="rect">
            <a:avLst/>
          </a:prstGeom>
          <a:noFill/>
        </p:spPr>
        <p:txBody>
          <a:bodyPr wrap="none" rtlCol="0">
            <a:spAutoFit/>
          </a:bodyPr>
          <a:lstStyle/>
          <a:p>
            <a:r>
              <a:rPr lang="en-US" sz="2400" b="1" dirty="0" smtClean="0">
                <a:effectLst>
                  <a:outerShdw blurRad="38100" dist="38100" dir="2700000" algn="tl">
                    <a:srgbClr val="000000">
                      <a:alpha val="43137"/>
                    </a:srgbClr>
                  </a:outerShdw>
                </a:effectLst>
                <a:latin typeface="Century Gothic" panose="020B0502020202020204" pitchFamily="34" charset="0"/>
              </a:rPr>
              <a:t>Elements of good Corporate Governance</a:t>
            </a:r>
            <a:endParaRPr lang="en-US" sz="2200" dirty="0">
              <a:solidFill>
                <a:schemeClr val="bg1"/>
              </a:solidFill>
              <a:effectLst/>
              <a:latin typeface="Century Gothic" panose="020B0502020202020204" pitchFamily="34" charset="0"/>
              <a:cs typeface="Arial" pitchFamily="34" charset="0"/>
            </a:endParaRPr>
          </a:p>
        </p:txBody>
      </p:sp>
      <p:sp>
        <p:nvSpPr>
          <p:cNvPr id="4" name="Rectangle 3"/>
          <p:cNvSpPr/>
          <p:nvPr/>
        </p:nvSpPr>
        <p:spPr>
          <a:xfrm>
            <a:off x="142844" y="642924"/>
            <a:ext cx="8858312" cy="3970318"/>
          </a:xfrm>
          <a:prstGeom prst="rect">
            <a:avLst/>
          </a:prstGeom>
        </p:spPr>
        <p:txBody>
          <a:bodyPr wrap="square">
            <a:spAutoFit/>
          </a:bodyPr>
          <a:lstStyle/>
          <a:p>
            <a:pPr algn="just"/>
            <a:r>
              <a:rPr lang="en-US" dirty="0" smtClean="0"/>
              <a:t>The scope and method of management compensation should be considered as well, with proxy statements a good source of information about executive compensation plans. Institutional Shareholder Services (ISS), a proxy voting recommendation service, has established these five compensation guidelines as part of their proxy voting principles:</a:t>
            </a:r>
          </a:p>
          <a:p>
            <a:pPr algn="just"/>
            <a:endParaRPr lang="en-US" dirty="0" smtClean="0"/>
          </a:p>
          <a:p>
            <a:pPr algn="just">
              <a:buFont typeface="Arial" pitchFamily="34" charset="0"/>
              <a:buChar char="•"/>
            </a:pPr>
            <a:r>
              <a:rPr lang="en-US" dirty="0" smtClean="0"/>
              <a:t>Pay should be aligned with performance, with an emphasis on the long term.</a:t>
            </a:r>
          </a:p>
          <a:p>
            <a:pPr algn="just">
              <a:buFont typeface="Arial" pitchFamily="34" charset="0"/>
              <a:buChar char="•"/>
            </a:pPr>
            <a:r>
              <a:rPr lang="en-US" dirty="0" smtClean="0"/>
              <a:t>Avoid “paying for failure,” by avoiding guaranteed compensation and excessive severance packages.</a:t>
            </a:r>
          </a:p>
          <a:p>
            <a:pPr algn="just">
              <a:buFont typeface="Arial" pitchFamily="34" charset="0"/>
              <a:buChar char="•"/>
            </a:pPr>
            <a:r>
              <a:rPr lang="en-US" dirty="0" smtClean="0"/>
              <a:t>Create an independent compensation committee for effective oversight.</a:t>
            </a:r>
          </a:p>
          <a:p>
            <a:pPr algn="just">
              <a:buFont typeface="Arial" pitchFamily="34" charset="0"/>
              <a:buChar char="•"/>
            </a:pPr>
            <a:r>
              <a:rPr lang="en-US" dirty="0" smtClean="0"/>
              <a:t>Ensure transparent and comprehensive compensation disclosures.</a:t>
            </a:r>
          </a:p>
          <a:p>
            <a:pPr algn="just">
              <a:buFont typeface="Arial" pitchFamily="34" charset="0"/>
              <a:buChar char="•"/>
            </a:pPr>
            <a:r>
              <a:rPr lang="en-US" dirty="0" smtClean="0"/>
              <a:t>Manage payments made to nonexecutive directors. Overpaid nonexecutive directors may not make independent judgments on managers’ compensation and performance.</a:t>
            </a:r>
          </a:p>
          <a:p>
            <a:r>
              <a:rPr lang="en-US" dirty="0" smtClean="0"/>
              <a:t/>
            </a:r>
            <a:br>
              <a:rPr lang="en-US" dirty="0" smtClean="0"/>
            </a:br>
            <a:endParaRPr lang="en-US" dirty="0"/>
          </a:p>
        </p:txBody>
      </p:sp>
      <p:sp>
        <p:nvSpPr>
          <p:cNvPr id="6" name="Rectangle 5"/>
          <p:cNvSpPr/>
          <p:nvPr/>
        </p:nvSpPr>
        <p:spPr>
          <a:xfrm>
            <a:off x="928662" y="3429006"/>
            <a:ext cx="3643338" cy="369332"/>
          </a:xfrm>
          <a:prstGeom prst="rect">
            <a:avLst/>
          </a:prstGeom>
        </p:spPr>
        <p:txBody>
          <a:bodyPr wrap="square">
            <a:spAutoFit/>
          </a:bodyPr>
          <a:lstStyle/>
          <a:p>
            <a:pPr algn="just"/>
            <a:r>
              <a:rPr lang="en-US" dirty="0" smtClean="0"/>
              <a:t> </a:t>
            </a:r>
            <a:endParaRPr lang="en-US" dirty="0"/>
          </a:p>
        </p:txBody>
      </p:sp>
    </p:spTree>
    <p:extLst>
      <p:ext uri="{BB962C8B-B14F-4D97-AF65-F5344CB8AC3E}">
        <p14:creationId xmlns:p14="http://schemas.microsoft.com/office/powerpoint/2010/main" xmlns="" val="2766215419"/>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E3F833B1-F005-49E0-8460-C524AB7DED41}"/>
              </a:ext>
            </a:extLst>
          </p:cNvPr>
          <p:cNvSpPr txBox="1"/>
          <p:nvPr/>
        </p:nvSpPr>
        <p:spPr>
          <a:xfrm>
            <a:off x="1538819" y="107595"/>
            <a:ext cx="6362639" cy="461665"/>
          </a:xfrm>
          <a:prstGeom prst="rect">
            <a:avLst/>
          </a:prstGeom>
          <a:noFill/>
        </p:spPr>
        <p:txBody>
          <a:bodyPr wrap="none" rtlCol="0">
            <a:spAutoFit/>
          </a:bodyPr>
          <a:lstStyle/>
          <a:p>
            <a:r>
              <a:rPr lang="en-US" sz="2400" b="1" dirty="0" smtClean="0">
                <a:effectLst>
                  <a:outerShdw blurRad="38100" dist="38100" dir="2700000" algn="tl">
                    <a:srgbClr val="000000">
                      <a:alpha val="43137"/>
                    </a:srgbClr>
                  </a:outerShdw>
                </a:effectLst>
                <a:latin typeface="Century Gothic" panose="020B0502020202020204" pitchFamily="34" charset="0"/>
              </a:rPr>
              <a:t>Elements of good Corporate Governance</a:t>
            </a:r>
            <a:endParaRPr lang="en-US" sz="2200" dirty="0">
              <a:solidFill>
                <a:schemeClr val="bg1"/>
              </a:solidFill>
              <a:effectLst/>
              <a:latin typeface="Century Gothic" panose="020B0502020202020204" pitchFamily="34" charset="0"/>
              <a:cs typeface="Arial" pitchFamily="34" charset="0"/>
            </a:endParaRPr>
          </a:p>
        </p:txBody>
      </p:sp>
      <p:sp>
        <p:nvSpPr>
          <p:cNvPr id="4" name="Rectangle 3"/>
          <p:cNvSpPr/>
          <p:nvPr/>
        </p:nvSpPr>
        <p:spPr>
          <a:xfrm>
            <a:off x="142844" y="642924"/>
            <a:ext cx="8858312" cy="2862322"/>
          </a:xfrm>
          <a:prstGeom prst="rect">
            <a:avLst/>
          </a:prstGeom>
        </p:spPr>
        <p:txBody>
          <a:bodyPr wrap="square">
            <a:spAutoFit/>
          </a:bodyPr>
          <a:lstStyle/>
          <a:p>
            <a:r>
              <a:rPr lang="en-US" b="1" dirty="0" smtClean="0"/>
              <a:t>4.  Auditor independence and transparency:</a:t>
            </a:r>
          </a:p>
          <a:p>
            <a:endParaRPr lang="en-US" b="1" dirty="0" smtClean="0"/>
          </a:p>
          <a:p>
            <a:pPr algn="just">
              <a:buFont typeface="Arial" pitchFamily="34" charset="0"/>
              <a:buChar char="•"/>
            </a:pPr>
            <a:r>
              <a:rPr lang="en-US" dirty="0" smtClean="0"/>
              <a:t>A review of audit practices and company accounting can also signal problems to come. Auditors should be independent (with no financial interest in a company) with the majority of their revenues derived from audit activities, not consultation services. </a:t>
            </a:r>
          </a:p>
          <a:p>
            <a:pPr algn="just">
              <a:buFont typeface="Arial" pitchFamily="34" charset="0"/>
              <a:buChar char="•"/>
            </a:pPr>
            <a:endParaRPr lang="en-US" dirty="0" smtClean="0"/>
          </a:p>
          <a:p>
            <a:pPr algn="just">
              <a:buFont typeface="Arial" pitchFamily="34" charset="0"/>
              <a:buChar char="•"/>
            </a:pPr>
            <a:r>
              <a:rPr lang="en-US" dirty="0" smtClean="0"/>
              <a:t>Accounting issues should be handled in a transparent manner, with complete, detailed information and reports always available to the board and measures put in place to prevent recurrence of any questionable findings.</a:t>
            </a:r>
          </a:p>
          <a:p>
            <a:pPr algn="just"/>
            <a:endParaRPr lang="en-US" dirty="0"/>
          </a:p>
        </p:txBody>
      </p:sp>
      <p:sp>
        <p:nvSpPr>
          <p:cNvPr id="6" name="Rectangle 5"/>
          <p:cNvSpPr/>
          <p:nvPr/>
        </p:nvSpPr>
        <p:spPr>
          <a:xfrm>
            <a:off x="928662" y="3429006"/>
            <a:ext cx="3643338" cy="369332"/>
          </a:xfrm>
          <a:prstGeom prst="rect">
            <a:avLst/>
          </a:prstGeom>
        </p:spPr>
        <p:txBody>
          <a:bodyPr wrap="square">
            <a:spAutoFit/>
          </a:bodyPr>
          <a:lstStyle/>
          <a:p>
            <a:pPr algn="just"/>
            <a:r>
              <a:rPr lang="en-US" dirty="0" smtClean="0"/>
              <a:t> </a:t>
            </a:r>
            <a:endParaRPr lang="en-US" dirty="0"/>
          </a:p>
        </p:txBody>
      </p:sp>
    </p:spTree>
    <p:extLst>
      <p:ext uri="{BB962C8B-B14F-4D97-AF65-F5344CB8AC3E}">
        <p14:creationId xmlns:p14="http://schemas.microsoft.com/office/powerpoint/2010/main" xmlns="" val="2766215419"/>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8.0&quot;&gt;&lt;object type=&quot;1&quot; unique_id=&quot;10001&quot;&gt;&lt;object type=&quot;8&quot; unique_id=&quot;74339&quot;&gt;&lt;/object&gt;&lt;object type=&quot;2&quot; unique_id=&quot;74340&quot;&gt;&lt;object type=&quot;3&quot; unique_id=&quot;74341&quot;&gt;&lt;property id=&quot;20148&quot; value=&quot;5&quot;/&gt;&lt;property id=&quot;20300&quot; value=&quot;Slide 1&quot;/&gt;&lt;property id=&quot;20307&quot; value=&quot;256&quot;/&gt;&lt;/object&gt;&lt;object type=&quot;3&quot; unique_id=&quot;74407&quot;&gt;&lt;property id=&quot;20148&quot; value=&quot;5&quot;/&gt;&lt;property id=&quot;20300&quot; value=&quot;Slide 2&quot;/&gt;&lt;property id=&quot;20307&quot; value=&quot;262&quot;/&gt;&lt;/object&gt;&lt;object type=&quot;3&quot; unique_id=&quot;74608&quot;&gt;&lt;property id=&quot;20148&quot; value=&quot;5&quot;/&gt;&lt;property id=&quot;20300&quot; value=&quot;Slide 5&quot;/&gt;&lt;property id=&quot;20307&quot; value=&quot;266&quot;/&gt;&lt;/object&gt;&lt;object type=&quot;3&quot; unique_id=&quot;74659&quot;&gt;&lt;property id=&quot;20148&quot; value=&quot;5&quot;/&gt;&lt;property id=&quot;20300&quot; value=&quot;Slide 9&quot;/&gt;&lt;property id=&quot;20307&quot; value=&quot;269&quot;/&gt;&lt;/object&gt;&lt;object type=&quot;3&quot; unique_id=&quot;74741&quot;&gt;&lt;property id=&quot;20148&quot; value=&quot;5&quot;/&gt;&lt;property id=&quot;20300&quot; value=&quot;Slide 3&quot;/&gt;&lt;property id=&quot;20307&quot; value=&quot;273&quot;/&gt;&lt;/object&gt;&lt;object type=&quot;3&quot; unique_id=&quot;74742&quot;&gt;&lt;property id=&quot;20148&quot; value=&quot;5&quot;/&gt;&lt;property id=&quot;20300&quot; value=&quot;Slide 6&quot;/&gt;&lt;property id=&quot;20307&quot; value=&quot;270&quot;/&gt;&lt;/object&gt;&lt;object type=&quot;3&quot; unique_id=&quot;74743&quot;&gt;&lt;property id=&quot;20148&quot; value=&quot;5&quot;/&gt;&lt;property id=&quot;20300&quot; value=&quot;Slide 7&quot;/&gt;&lt;property id=&quot;20307&quot; value=&quot;271&quot;/&gt;&lt;/object&gt;&lt;object type=&quot;3&quot; unique_id=&quot;74744&quot;&gt;&lt;property id=&quot;20148&quot; value=&quot;5&quot;/&gt;&lt;property id=&quot;20300&quot; value=&quot;Slide 8&quot;/&gt;&lt;property id=&quot;20307&quot; value=&quot;272&quot;/&gt;&lt;/object&gt;&lt;object type=&quot;3&quot; unique_id=&quot;74818&quot;&gt;&lt;property id=&quot;20148&quot; value=&quot;5&quot;/&gt;&lt;property id=&quot;20300&quot; value=&quot;Slide 4&quot;/&gt;&lt;property id=&quot;20307&quot; value=&quot;274&quot;/&gt;&lt;/objec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9837</TotalTime>
  <Words>553</Words>
  <Application>Microsoft Office PowerPoint</Application>
  <PresentationFormat>On-screen Show (16:9)</PresentationFormat>
  <Paragraphs>98</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Shailesh</dc:creator>
  <cp:lastModifiedBy>acer</cp:lastModifiedBy>
  <cp:revision>831</cp:revision>
  <dcterms:created xsi:type="dcterms:W3CDTF">2016-07-22T06:37:47Z</dcterms:created>
  <dcterms:modified xsi:type="dcterms:W3CDTF">2020-11-24T04:57:21Z</dcterms:modified>
</cp:coreProperties>
</file>