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8" r:id="rId3"/>
    <p:sldId id="303" r:id="rId4"/>
    <p:sldId id="301" r:id="rId5"/>
    <p:sldId id="295" r:id="rId6"/>
    <p:sldId id="300" r:id="rId7"/>
    <p:sldId id="297" r:id="rId8"/>
    <p:sldId id="257" r:id="rId9"/>
    <p:sldId id="259" r:id="rId10"/>
    <p:sldId id="302" r:id="rId11"/>
    <p:sldId id="261" r:id="rId12"/>
    <p:sldId id="262" r:id="rId13"/>
    <p:sldId id="263" r:id="rId14"/>
    <p:sldId id="264" r:id="rId15"/>
    <p:sldId id="265" r:id="rId16"/>
    <p:sldId id="266" r:id="rId17"/>
    <p:sldId id="267" r:id="rId18"/>
    <p:sldId id="268" r:id="rId19"/>
    <p:sldId id="269" r:id="rId20"/>
    <p:sldId id="270" r:id="rId21"/>
    <p:sldId id="271" r:id="rId22"/>
    <p:sldId id="304"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305" r:id="rId37"/>
    <p:sldId id="307" r:id="rId38"/>
    <p:sldId id="306" r:id="rId39"/>
    <p:sldId id="285" r:id="rId40"/>
    <p:sldId id="308" r:id="rId41"/>
    <p:sldId id="286" r:id="rId42"/>
    <p:sldId id="309" r:id="rId43"/>
    <p:sldId id="310" r:id="rId44"/>
    <p:sldId id="288" r:id="rId45"/>
    <p:sldId id="289" r:id="rId46"/>
    <p:sldId id="287" r:id="rId47"/>
    <p:sldId id="290" r:id="rId48"/>
    <p:sldId id="291" r:id="rId49"/>
    <p:sldId id="292" r:id="rId50"/>
    <p:sldId id="293" r:id="rId51"/>
    <p:sldId id="29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98C22-38C7-43BC-B2F7-492CBB09BB86}" type="doc">
      <dgm:prSet loTypeId="urn:microsoft.com/office/officeart/2005/8/layout/cycle6" loCatId="relationship" qsTypeId="urn:microsoft.com/office/officeart/2005/8/quickstyle/3d1" qsCatId="3D" csTypeId="urn:microsoft.com/office/officeart/2005/8/colors/accent1_2" csCatId="accent1" phldr="1"/>
      <dgm:spPr/>
      <dgm:t>
        <a:bodyPr/>
        <a:lstStyle/>
        <a:p>
          <a:endParaRPr lang="en-US"/>
        </a:p>
      </dgm:t>
    </dgm:pt>
    <dgm:pt modelId="{40AC3AFB-8B9F-4342-B2B9-814C0A826774}">
      <dgm:prSet phldrT="[Text]" custT="1"/>
      <dgm:spPr/>
      <dgm:t>
        <a:bodyPr/>
        <a:lstStyle/>
        <a:p>
          <a:r>
            <a:rPr lang="en-GB" sz="1600" b="0" i="0" dirty="0" smtClean="0"/>
            <a:t>Obey The Company’s Rules &amp; Regulation</a:t>
          </a:r>
          <a:endParaRPr lang="en-US" sz="1600" b="0" dirty="0"/>
        </a:p>
      </dgm:t>
    </dgm:pt>
    <dgm:pt modelId="{8ACE6930-BAB0-4AB0-B0E6-ECD508886564}" type="parTrans" cxnId="{877AD8BC-058B-4A27-B0A7-4895AD2D66D2}">
      <dgm:prSet/>
      <dgm:spPr/>
      <dgm:t>
        <a:bodyPr/>
        <a:lstStyle/>
        <a:p>
          <a:endParaRPr lang="en-US"/>
        </a:p>
      </dgm:t>
    </dgm:pt>
    <dgm:pt modelId="{C2754BE9-33B1-4BAF-A6DF-F9B23DE5F9E1}" type="sibTrans" cxnId="{877AD8BC-058B-4A27-B0A7-4895AD2D66D2}">
      <dgm:prSet/>
      <dgm:spPr/>
      <dgm:t>
        <a:bodyPr/>
        <a:lstStyle/>
        <a:p>
          <a:endParaRPr lang="en-US"/>
        </a:p>
      </dgm:t>
    </dgm:pt>
    <dgm:pt modelId="{5497187A-D694-4E1B-BC5A-DC77E85DEBF5}">
      <dgm:prSet phldrT="[Text]" custT="1"/>
      <dgm:spPr/>
      <dgm:t>
        <a:bodyPr/>
        <a:lstStyle/>
        <a:p>
          <a:r>
            <a:rPr lang="en-US" sz="1600" b="1" i="0" dirty="0" smtClean="0"/>
            <a:t>Communicate Effectively</a:t>
          </a:r>
          <a:endParaRPr lang="en-US" sz="1600" dirty="0"/>
        </a:p>
      </dgm:t>
    </dgm:pt>
    <dgm:pt modelId="{46E5CAB9-5C41-4941-AA53-9E2CF8093A3A}" type="parTrans" cxnId="{E3563723-D175-4DB0-BBBD-7DF1B15C8CFD}">
      <dgm:prSet/>
      <dgm:spPr/>
      <dgm:t>
        <a:bodyPr/>
        <a:lstStyle/>
        <a:p>
          <a:endParaRPr lang="en-US"/>
        </a:p>
      </dgm:t>
    </dgm:pt>
    <dgm:pt modelId="{42081560-69BE-459A-9217-0A408C3317A3}" type="sibTrans" cxnId="{E3563723-D175-4DB0-BBBD-7DF1B15C8CFD}">
      <dgm:prSet/>
      <dgm:spPr/>
      <dgm:t>
        <a:bodyPr/>
        <a:lstStyle/>
        <a:p>
          <a:endParaRPr lang="en-US"/>
        </a:p>
      </dgm:t>
    </dgm:pt>
    <dgm:pt modelId="{653FD99C-4697-4B11-AA5B-1DFD8F416CC8}">
      <dgm:prSet phldrT="[Text]" custT="1"/>
      <dgm:spPr/>
      <dgm:t>
        <a:bodyPr/>
        <a:lstStyle/>
        <a:p>
          <a:r>
            <a:rPr lang="en-US" sz="1400" b="1" i="0" dirty="0" smtClean="0"/>
            <a:t>Develop Professional Relationships</a:t>
          </a:r>
          <a:endParaRPr lang="en-US" sz="1400" dirty="0"/>
        </a:p>
      </dgm:t>
    </dgm:pt>
    <dgm:pt modelId="{1D0F1B62-296F-498A-9F39-271A83DD03A7}" type="parTrans" cxnId="{2BE4CFC2-57B3-446E-ADF0-93D9AE57A189}">
      <dgm:prSet/>
      <dgm:spPr/>
      <dgm:t>
        <a:bodyPr/>
        <a:lstStyle/>
        <a:p>
          <a:endParaRPr lang="en-US"/>
        </a:p>
      </dgm:t>
    </dgm:pt>
    <dgm:pt modelId="{1B8C4EB7-55BF-4B85-A205-23D6B68388B0}" type="sibTrans" cxnId="{2BE4CFC2-57B3-446E-ADF0-93D9AE57A189}">
      <dgm:prSet/>
      <dgm:spPr/>
      <dgm:t>
        <a:bodyPr/>
        <a:lstStyle/>
        <a:p>
          <a:endParaRPr lang="en-US"/>
        </a:p>
      </dgm:t>
    </dgm:pt>
    <dgm:pt modelId="{C1870911-7968-4B84-A91D-37348DA2A08E}">
      <dgm:prSet phldrT="[Text]" custT="1"/>
      <dgm:spPr/>
      <dgm:t>
        <a:bodyPr/>
        <a:lstStyle/>
        <a:p>
          <a:r>
            <a:rPr lang="en-US" sz="1200" b="1" i="0" dirty="0" smtClean="0"/>
            <a:t>Take Responsibility</a:t>
          </a:r>
          <a:endParaRPr lang="en-US" sz="1200" dirty="0"/>
        </a:p>
      </dgm:t>
    </dgm:pt>
    <dgm:pt modelId="{447D5758-9D48-4DD9-84B7-14DBFA7A88F5}" type="parTrans" cxnId="{C938156A-DF5B-4C63-950C-A67607199189}">
      <dgm:prSet/>
      <dgm:spPr/>
      <dgm:t>
        <a:bodyPr/>
        <a:lstStyle/>
        <a:p>
          <a:endParaRPr lang="en-US"/>
        </a:p>
      </dgm:t>
    </dgm:pt>
    <dgm:pt modelId="{195C7F24-F19E-4582-A841-343461F3048C}" type="sibTrans" cxnId="{C938156A-DF5B-4C63-950C-A67607199189}">
      <dgm:prSet/>
      <dgm:spPr/>
      <dgm:t>
        <a:bodyPr/>
        <a:lstStyle/>
        <a:p>
          <a:endParaRPr lang="en-US"/>
        </a:p>
      </dgm:t>
    </dgm:pt>
    <dgm:pt modelId="{F337EF37-D9BC-495C-A8A9-CF009D7C5ADE}">
      <dgm:prSet phldrT="[Text]" custT="1"/>
      <dgm:spPr/>
      <dgm:t>
        <a:bodyPr/>
        <a:lstStyle/>
        <a:p>
          <a:r>
            <a:rPr lang="en-US" sz="1200" b="1" i="0" dirty="0" smtClean="0"/>
            <a:t>Professionalism/Standards</a:t>
          </a:r>
          <a:endParaRPr lang="en-US" sz="1200" dirty="0"/>
        </a:p>
      </dgm:t>
    </dgm:pt>
    <dgm:pt modelId="{67A89A2E-EC99-434D-B7B8-9C357597BBDC}" type="parTrans" cxnId="{01C52EE7-0954-4559-88DF-E99AB80150BD}">
      <dgm:prSet/>
      <dgm:spPr/>
      <dgm:t>
        <a:bodyPr/>
        <a:lstStyle/>
        <a:p>
          <a:endParaRPr lang="en-US"/>
        </a:p>
      </dgm:t>
    </dgm:pt>
    <dgm:pt modelId="{DA60FDA1-6A5C-4310-B806-2A0125456566}" type="sibTrans" cxnId="{01C52EE7-0954-4559-88DF-E99AB80150BD}">
      <dgm:prSet/>
      <dgm:spPr/>
      <dgm:t>
        <a:bodyPr/>
        <a:lstStyle/>
        <a:p>
          <a:endParaRPr lang="en-US"/>
        </a:p>
      </dgm:t>
    </dgm:pt>
    <dgm:pt modelId="{7C1E7AA5-CF0A-4A68-8985-B4B2FF867438}">
      <dgm:prSet phldrT="[Text]"/>
      <dgm:spPr/>
      <dgm:t>
        <a:bodyPr/>
        <a:lstStyle/>
        <a:p>
          <a:r>
            <a:rPr lang="en-US" b="1" i="0" dirty="0" smtClean="0"/>
            <a:t>Be Accountable</a:t>
          </a:r>
          <a:endParaRPr lang="en-US" dirty="0"/>
        </a:p>
      </dgm:t>
    </dgm:pt>
    <dgm:pt modelId="{BE90B1B3-0DE4-4870-84BB-7B9EECDB55D3}" type="parTrans" cxnId="{E975E7EE-F665-443B-B2F6-8DE81329BE9C}">
      <dgm:prSet/>
      <dgm:spPr/>
      <dgm:t>
        <a:bodyPr/>
        <a:lstStyle/>
        <a:p>
          <a:endParaRPr lang="en-US"/>
        </a:p>
      </dgm:t>
    </dgm:pt>
    <dgm:pt modelId="{BADE2FC2-2E78-4E97-AA4B-9879AFA7E5D3}" type="sibTrans" cxnId="{E975E7EE-F665-443B-B2F6-8DE81329BE9C}">
      <dgm:prSet/>
      <dgm:spPr/>
      <dgm:t>
        <a:bodyPr/>
        <a:lstStyle/>
        <a:p>
          <a:endParaRPr lang="en-US"/>
        </a:p>
      </dgm:t>
    </dgm:pt>
    <dgm:pt modelId="{4C1F02B0-43AA-4725-B814-EAEDC5018743}">
      <dgm:prSet phldrT="[Text]"/>
      <dgm:spPr/>
      <dgm:t>
        <a:bodyPr/>
        <a:lstStyle/>
        <a:p>
          <a:r>
            <a:rPr lang="en-US" b="1" i="0" dirty="0" smtClean="0"/>
            <a:t>Uphold Trust</a:t>
          </a:r>
          <a:endParaRPr lang="en-US" dirty="0"/>
        </a:p>
      </dgm:t>
    </dgm:pt>
    <dgm:pt modelId="{5B1A7D5C-43BE-4120-B76D-A6E45D9436C5}" type="parTrans" cxnId="{B65AF88E-06D2-4419-8F06-7B843FCB2471}">
      <dgm:prSet/>
      <dgm:spPr/>
      <dgm:t>
        <a:bodyPr/>
        <a:lstStyle/>
        <a:p>
          <a:endParaRPr lang="en-US"/>
        </a:p>
      </dgm:t>
    </dgm:pt>
    <dgm:pt modelId="{BC2AD36F-51AF-4912-BBAE-240BE2BEB3CC}" type="sibTrans" cxnId="{B65AF88E-06D2-4419-8F06-7B843FCB2471}">
      <dgm:prSet/>
      <dgm:spPr/>
      <dgm:t>
        <a:bodyPr/>
        <a:lstStyle/>
        <a:p>
          <a:endParaRPr lang="en-US"/>
        </a:p>
      </dgm:t>
    </dgm:pt>
    <dgm:pt modelId="{19CF8161-584B-40BE-A5D9-7348A15FB21F}">
      <dgm:prSet phldrT="[Text]"/>
      <dgm:spPr/>
      <dgm:t>
        <a:bodyPr/>
        <a:lstStyle/>
        <a:p>
          <a:r>
            <a:rPr lang="en-GB" b="1" i="0" dirty="0" smtClean="0"/>
            <a:t>Show Initiative without being told</a:t>
          </a:r>
          <a:endParaRPr lang="en-US" dirty="0"/>
        </a:p>
      </dgm:t>
    </dgm:pt>
    <dgm:pt modelId="{F98B8B14-D52E-4D89-83A6-8949E711493C}" type="parTrans" cxnId="{3A7B4AEC-CD21-4760-A163-D480912DF033}">
      <dgm:prSet/>
      <dgm:spPr/>
      <dgm:t>
        <a:bodyPr/>
        <a:lstStyle/>
        <a:p>
          <a:endParaRPr lang="en-US"/>
        </a:p>
      </dgm:t>
    </dgm:pt>
    <dgm:pt modelId="{4C526823-5664-420B-A09E-0C7BD2AFFA45}" type="sibTrans" cxnId="{3A7B4AEC-CD21-4760-A163-D480912DF033}">
      <dgm:prSet/>
      <dgm:spPr/>
      <dgm:t>
        <a:bodyPr/>
        <a:lstStyle/>
        <a:p>
          <a:endParaRPr lang="en-US"/>
        </a:p>
      </dgm:t>
    </dgm:pt>
    <dgm:pt modelId="{B51011E0-6F99-4736-8FE4-7ED292DA4DFE}">
      <dgm:prSet phldrT="[Text]"/>
      <dgm:spPr/>
      <dgm:t>
        <a:bodyPr/>
        <a:lstStyle/>
        <a:p>
          <a:r>
            <a:rPr lang="en-US" b="1" i="0" dirty="0" smtClean="0"/>
            <a:t>Respect Your Colleagues</a:t>
          </a:r>
          <a:endParaRPr lang="en-US" dirty="0"/>
        </a:p>
      </dgm:t>
    </dgm:pt>
    <dgm:pt modelId="{8D7F8BB8-F6C5-4AB8-8E1A-FAE08FF47077}" type="parTrans" cxnId="{6FC90595-6DF1-4101-8C75-3C5BF2C366A4}">
      <dgm:prSet/>
      <dgm:spPr/>
      <dgm:t>
        <a:bodyPr/>
        <a:lstStyle/>
        <a:p>
          <a:endParaRPr lang="en-US"/>
        </a:p>
      </dgm:t>
    </dgm:pt>
    <dgm:pt modelId="{739E8D15-5914-4226-8BA0-F70899B65B67}" type="sibTrans" cxnId="{6FC90595-6DF1-4101-8C75-3C5BF2C366A4}">
      <dgm:prSet/>
      <dgm:spPr/>
      <dgm:t>
        <a:bodyPr/>
        <a:lstStyle/>
        <a:p>
          <a:endParaRPr lang="en-US"/>
        </a:p>
      </dgm:t>
    </dgm:pt>
    <dgm:pt modelId="{DB0D20EE-B435-4BBA-834B-F69B7B20412D}" type="pres">
      <dgm:prSet presAssocID="{5D798C22-38C7-43BC-B2F7-492CBB09BB86}" presName="cycle" presStyleCnt="0">
        <dgm:presLayoutVars>
          <dgm:dir/>
          <dgm:resizeHandles val="exact"/>
        </dgm:presLayoutVars>
      </dgm:prSet>
      <dgm:spPr/>
      <dgm:t>
        <a:bodyPr/>
        <a:lstStyle/>
        <a:p>
          <a:endParaRPr lang="en-US"/>
        </a:p>
      </dgm:t>
    </dgm:pt>
    <dgm:pt modelId="{403CB747-944F-48D1-91DD-5AD6AB182DDB}" type="pres">
      <dgm:prSet presAssocID="{40AC3AFB-8B9F-4342-B2B9-814C0A826774}" presName="node" presStyleLbl="node1" presStyleIdx="0" presStyleCnt="9" custScaleX="183886" custScaleY="189409">
        <dgm:presLayoutVars>
          <dgm:bulletEnabled val="1"/>
        </dgm:presLayoutVars>
      </dgm:prSet>
      <dgm:spPr/>
      <dgm:t>
        <a:bodyPr/>
        <a:lstStyle/>
        <a:p>
          <a:endParaRPr lang="en-US"/>
        </a:p>
      </dgm:t>
    </dgm:pt>
    <dgm:pt modelId="{AC251C1E-63CF-4457-B071-1258B6CD638E}" type="pres">
      <dgm:prSet presAssocID="{40AC3AFB-8B9F-4342-B2B9-814C0A826774}" presName="spNode" presStyleCnt="0"/>
      <dgm:spPr/>
    </dgm:pt>
    <dgm:pt modelId="{21F63CD7-5B2D-4957-9855-B849685BDCFA}" type="pres">
      <dgm:prSet presAssocID="{C2754BE9-33B1-4BAF-A6DF-F9B23DE5F9E1}" presName="sibTrans" presStyleLbl="sibTrans1D1" presStyleIdx="0" presStyleCnt="9"/>
      <dgm:spPr/>
      <dgm:t>
        <a:bodyPr/>
        <a:lstStyle/>
        <a:p>
          <a:endParaRPr lang="en-US"/>
        </a:p>
      </dgm:t>
    </dgm:pt>
    <dgm:pt modelId="{C40B8592-246E-468B-BA48-34270A8B72E7}" type="pres">
      <dgm:prSet presAssocID="{5497187A-D694-4E1B-BC5A-DC77E85DEBF5}" presName="node" presStyleLbl="node1" presStyleIdx="1" presStyleCnt="9" custScaleX="201980" custScaleY="117235" custRadScaleRad="104033" custRadScaleInc="69202">
        <dgm:presLayoutVars>
          <dgm:bulletEnabled val="1"/>
        </dgm:presLayoutVars>
      </dgm:prSet>
      <dgm:spPr/>
      <dgm:t>
        <a:bodyPr/>
        <a:lstStyle/>
        <a:p>
          <a:endParaRPr lang="en-US"/>
        </a:p>
      </dgm:t>
    </dgm:pt>
    <dgm:pt modelId="{24877894-DB23-4950-B13D-550D65AA7C10}" type="pres">
      <dgm:prSet presAssocID="{5497187A-D694-4E1B-BC5A-DC77E85DEBF5}" presName="spNode" presStyleCnt="0"/>
      <dgm:spPr/>
    </dgm:pt>
    <dgm:pt modelId="{7B5DECB4-01D5-4CDE-8650-A65A1933D4D3}" type="pres">
      <dgm:prSet presAssocID="{42081560-69BE-459A-9217-0A408C3317A3}" presName="sibTrans" presStyleLbl="sibTrans1D1" presStyleIdx="1" presStyleCnt="9"/>
      <dgm:spPr/>
      <dgm:t>
        <a:bodyPr/>
        <a:lstStyle/>
        <a:p>
          <a:endParaRPr lang="en-US"/>
        </a:p>
      </dgm:t>
    </dgm:pt>
    <dgm:pt modelId="{3F102918-AA46-43F4-9FD7-0B08EB2D12FA}" type="pres">
      <dgm:prSet presAssocID="{653FD99C-4697-4B11-AA5B-1DFD8F416CC8}" presName="node" presStyleLbl="node1" presStyleIdx="2" presStyleCnt="9" custScaleX="134799" custScaleY="190710" custRadScaleRad="102993" custRadScaleInc="4172">
        <dgm:presLayoutVars>
          <dgm:bulletEnabled val="1"/>
        </dgm:presLayoutVars>
      </dgm:prSet>
      <dgm:spPr/>
      <dgm:t>
        <a:bodyPr/>
        <a:lstStyle/>
        <a:p>
          <a:endParaRPr lang="en-US"/>
        </a:p>
      </dgm:t>
    </dgm:pt>
    <dgm:pt modelId="{F7888CC7-05A7-4682-A596-96E0C4D67849}" type="pres">
      <dgm:prSet presAssocID="{653FD99C-4697-4B11-AA5B-1DFD8F416CC8}" presName="spNode" presStyleCnt="0"/>
      <dgm:spPr/>
    </dgm:pt>
    <dgm:pt modelId="{F7969209-8C1F-4632-A0F0-9E31CD30F562}" type="pres">
      <dgm:prSet presAssocID="{1B8C4EB7-55BF-4B85-A205-23D6B68388B0}" presName="sibTrans" presStyleLbl="sibTrans1D1" presStyleIdx="2" presStyleCnt="9"/>
      <dgm:spPr/>
      <dgm:t>
        <a:bodyPr/>
        <a:lstStyle/>
        <a:p>
          <a:endParaRPr lang="en-US"/>
        </a:p>
      </dgm:t>
    </dgm:pt>
    <dgm:pt modelId="{1B25F2FA-6326-4294-926F-937ED225299C}" type="pres">
      <dgm:prSet presAssocID="{C1870911-7968-4B84-A91D-37348DA2A08E}" presName="node" presStyleLbl="node1" presStyleIdx="3" presStyleCnt="9" custScaleX="133886" custScaleY="115252" custRadScaleRad="102166" custRadScaleInc="-22661">
        <dgm:presLayoutVars>
          <dgm:bulletEnabled val="1"/>
        </dgm:presLayoutVars>
      </dgm:prSet>
      <dgm:spPr/>
      <dgm:t>
        <a:bodyPr/>
        <a:lstStyle/>
        <a:p>
          <a:endParaRPr lang="en-US"/>
        </a:p>
      </dgm:t>
    </dgm:pt>
    <dgm:pt modelId="{631DFE82-3366-4F62-97FD-D81382B78A12}" type="pres">
      <dgm:prSet presAssocID="{C1870911-7968-4B84-A91D-37348DA2A08E}" presName="spNode" presStyleCnt="0"/>
      <dgm:spPr/>
    </dgm:pt>
    <dgm:pt modelId="{75AD2851-53DB-432C-93A7-D80D571081B2}" type="pres">
      <dgm:prSet presAssocID="{195C7F24-F19E-4582-A841-343461F3048C}" presName="sibTrans" presStyleLbl="sibTrans1D1" presStyleIdx="3" presStyleCnt="9"/>
      <dgm:spPr/>
      <dgm:t>
        <a:bodyPr/>
        <a:lstStyle/>
        <a:p>
          <a:endParaRPr lang="en-US"/>
        </a:p>
      </dgm:t>
    </dgm:pt>
    <dgm:pt modelId="{00DE96F1-5280-41DD-B24F-F6656510F704}" type="pres">
      <dgm:prSet presAssocID="{F337EF37-D9BC-495C-A8A9-CF009D7C5ADE}" presName="node" presStyleLbl="node1" presStyleIdx="4" presStyleCnt="9" custScaleX="110869" custScaleY="142598">
        <dgm:presLayoutVars>
          <dgm:bulletEnabled val="1"/>
        </dgm:presLayoutVars>
      </dgm:prSet>
      <dgm:spPr/>
      <dgm:t>
        <a:bodyPr/>
        <a:lstStyle/>
        <a:p>
          <a:endParaRPr lang="en-US"/>
        </a:p>
      </dgm:t>
    </dgm:pt>
    <dgm:pt modelId="{95E6D5B4-7ABC-48A7-B970-C8C20EC5DD1A}" type="pres">
      <dgm:prSet presAssocID="{F337EF37-D9BC-495C-A8A9-CF009D7C5ADE}" presName="spNode" presStyleCnt="0"/>
      <dgm:spPr/>
    </dgm:pt>
    <dgm:pt modelId="{835CA6A5-22E4-4DAB-A53D-28B999EF4FBF}" type="pres">
      <dgm:prSet presAssocID="{DA60FDA1-6A5C-4310-B806-2A0125456566}" presName="sibTrans" presStyleLbl="sibTrans1D1" presStyleIdx="4" presStyleCnt="9"/>
      <dgm:spPr/>
      <dgm:t>
        <a:bodyPr/>
        <a:lstStyle/>
        <a:p>
          <a:endParaRPr lang="en-US"/>
        </a:p>
      </dgm:t>
    </dgm:pt>
    <dgm:pt modelId="{F731F60C-4A74-4F3D-B0EF-05ED339C49CE}" type="pres">
      <dgm:prSet presAssocID="{7C1E7AA5-CF0A-4A68-8985-B4B2FF867438}" presName="node" presStyleLbl="node1" presStyleIdx="5" presStyleCnt="9" custScaleX="116705" custScaleY="141186">
        <dgm:presLayoutVars>
          <dgm:bulletEnabled val="1"/>
        </dgm:presLayoutVars>
      </dgm:prSet>
      <dgm:spPr/>
      <dgm:t>
        <a:bodyPr/>
        <a:lstStyle/>
        <a:p>
          <a:endParaRPr lang="en-US"/>
        </a:p>
      </dgm:t>
    </dgm:pt>
    <dgm:pt modelId="{5E409B8E-ECA6-41C2-9A97-79CA32DC69A5}" type="pres">
      <dgm:prSet presAssocID="{7C1E7AA5-CF0A-4A68-8985-B4B2FF867438}" presName="spNode" presStyleCnt="0"/>
      <dgm:spPr/>
    </dgm:pt>
    <dgm:pt modelId="{B1B4CDDF-A9F9-4278-A643-B62DC47064D7}" type="pres">
      <dgm:prSet presAssocID="{BADE2FC2-2E78-4E97-AA4B-9879AFA7E5D3}" presName="sibTrans" presStyleLbl="sibTrans1D1" presStyleIdx="5" presStyleCnt="9"/>
      <dgm:spPr/>
      <dgm:t>
        <a:bodyPr/>
        <a:lstStyle/>
        <a:p>
          <a:endParaRPr lang="en-US"/>
        </a:p>
      </dgm:t>
    </dgm:pt>
    <dgm:pt modelId="{AD1399B2-BBF0-48C8-A1BD-1C7CDA512CCE}" type="pres">
      <dgm:prSet presAssocID="{4C1F02B0-43AA-4725-B814-EAEDC5018743}" presName="node" presStyleLbl="node1" presStyleIdx="6" presStyleCnt="9" custScaleX="113870" custScaleY="156438">
        <dgm:presLayoutVars>
          <dgm:bulletEnabled val="1"/>
        </dgm:presLayoutVars>
      </dgm:prSet>
      <dgm:spPr/>
      <dgm:t>
        <a:bodyPr/>
        <a:lstStyle/>
        <a:p>
          <a:endParaRPr lang="en-US"/>
        </a:p>
      </dgm:t>
    </dgm:pt>
    <dgm:pt modelId="{DD67E438-154E-4BD2-BFAA-CEB94AECC723}" type="pres">
      <dgm:prSet presAssocID="{4C1F02B0-43AA-4725-B814-EAEDC5018743}" presName="spNode" presStyleCnt="0"/>
      <dgm:spPr/>
    </dgm:pt>
    <dgm:pt modelId="{F58B95DD-B57A-48E6-BB77-ABD536BB1498}" type="pres">
      <dgm:prSet presAssocID="{BC2AD36F-51AF-4912-BBAE-240BE2BEB3CC}" presName="sibTrans" presStyleLbl="sibTrans1D1" presStyleIdx="6" presStyleCnt="9"/>
      <dgm:spPr/>
      <dgm:t>
        <a:bodyPr/>
        <a:lstStyle/>
        <a:p>
          <a:endParaRPr lang="en-US"/>
        </a:p>
      </dgm:t>
    </dgm:pt>
    <dgm:pt modelId="{C8D323EA-8A71-47E4-8D9A-833C17E2FDCB}" type="pres">
      <dgm:prSet presAssocID="{19CF8161-584B-40BE-A5D9-7348A15FB21F}" presName="node" presStyleLbl="node1" presStyleIdx="7" presStyleCnt="9" custScaleX="119256" custScaleY="156308">
        <dgm:presLayoutVars>
          <dgm:bulletEnabled val="1"/>
        </dgm:presLayoutVars>
      </dgm:prSet>
      <dgm:spPr/>
      <dgm:t>
        <a:bodyPr/>
        <a:lstStyle/>
        <a:p>
          <a:endParaRPr lang="en-US"/>
        </a:p>
      </dgm:t>
    </dgm:pt>
    <dgm:pt modelId="{1F14C38E-2CAE-4AD2-B927-4922D102FCDD}" type="pres">
      <dgm:prSet presAssocID="{19CF8161-584B-40BE-A5D9-7348A15FB21F}" presName="spNode" presStyleCnt="0"/>
      <dgm:spPr/>
    </dgm:pt>
    <dgm:pt modelId="{9DC0DE79-2CF1-490F-8855-9D81EBFB6388}" type="pres">
      <dgm:prSet presAssocID="{4C526823-5664-420B-A09E-0C7BD2AFFA45}" presName="sibTrans" presStyleLbl="sibTrans1D1" presStyleIdx="7" presStyleCnt="9"/>
      <dgm:spPr/>
      <dgm:t>
        <a:bodyPr/>
        <a:lstStyle/>
        <a:p>
          <a:endParaRPr lang="en-US"/>
        </a:p>
      </dgm:t>
    </dgm:pt>
    <dgm:pt modelId="{90140BC8-E8C4-4176-AEB8-22E6C84D8C37}" type="pres">
      <dgm:prSet presAssocID="{B51011E0-6F99-4736-8FE4-7ED292DA4DFE}" presName="node" presStyleLbl="node1" presStyleIdx="8" presStyleCnt="9" custScaleX="131433" custScaleY="135665" custRadScaleRad="99822" custRadScaleInc="-30718">
        <dgm:presLayoutVars>
          <dgm:bulletEnabled val="1"/>
        </dgm:presLayoutVars>
      </dgm:prSet>
      <dgm:spPr/>
      <dgm:t>
        <a:bodyPr/>
        <a:lstStyle/>
        <a:p>
          <a:endParaRPr lang="en-US"/>
        </a:p>
      </dgm:t>
    </dgm:pt>
    <dgm:pt modelId="{B9C9E925-844C-4715-BEA0-DC22E58B1032}" type="pres">
      <dgm:prSet presAssocID="{B51011E0-6F99-4736-8FE4-7ED292DA4DFE}" presName="spNode" presStyleCnt="0"/>
      <dgm:spPr/>
    </dgm:pt>
    <dgm:pt modelId="{D6B036AB-DD38-4A62-94B6-7CE8149E3F76}" type="pres">
      <dgm:prSet presAssocID="{739E8D15-5914-4226-8BA0-F70899B65B67}" presName="sibTrans" presStyleLbl="sibTrans1D1" presStyleIdx="8" presStyleCnt="9"/>
      <dgm:spPr/>
      <dgm:t>
        <a:bodyPr/>
        <a:lstStyle/>
        <a:p>
          <a:endParaRPr lang="en-US"/>
        </a:p>
      </dgm:t>
    </dgm:pt>
  </dgm:ptLst>
  <dgm:cxnLst>
    <dgm:cxn modelId="{4C4FCD35-C363-45A4-8C55-5574DA6A8641}" type="presOf" srcId="{DA60FDA1-6A5C-4310-B806-2A0125456566}" destId="{835CA6A5-22E4-4DAB-A53D-28B999EF4FBF}" srcOrd="0" destOrd="0" presId="urn:microsoft.com/office/officeart/2005/8/layout/cycle6"/>
    <dgm:cxn modelId="{A41909FC-D929-4D24-94A5-85F7AB0F1AD4}" type="presOf" srcId="{7C1E7AA5-CF0A-4A68-8985-B4B2FF867438}" destId="{F731F60C-4A74-4F3D-B0EF-05ED339C49CE}" srcOrd="0" destOrd="0" presId="urn:microsoft.com/office/officeart/2005/8/layout/cycle6"/>
    <dgm:cxn modelId="{9FFDB2BD-EFE2-45CA-B24B-DAAAA2678772}" type="presOf" srcId="{BC2AD36F-51AF-4912-BBAE-240BE2BEB3CC}" destId="{F58B95DD-B57A-48E6-BB77-ABD536BB1498}" srcOrd="0" destOrd="0" presId="urn:microsoft.com/office/officeart/2005/8/layout/cycle6"/>
    <dgm:cxn modelId="{5B7496E4-D16F-4AF1-84F4-E1087D57B434}" type="presOf" srcId="{653FD99C-4697-4B11-AA5B-1DFD8F416CC8}" destId="{3F102918-AA46-43F4-9FD7-0B08EB2D12FA}" srcOrd="0" destOrd="0" presId="urn:microsoft.com/office/officeart/2005/8/layout/cycle6"/>
    <dgm:cxn modelId="{2CD533A1-9385-4B25-A6A7-3FF9B523DFE1}" type="presOf" srcId="{C1870911-7968-4B84-A91D-37348DA2A08E}" destId="{1B25F2FA-6326-4294-926F-937ED225299C}" srcOrd="0" destOrd="0" presId="urn:microsoft.com/office/officeart/2005/8/layout/cycle6"/>
    <dgm:cxn modelId="{E397D6C4-9BBE-43C4-BDD1-B9F5B53DD7AE}" type="presOf" srcId="{739E8D15-5914-4226-8BA0-F70899B65B67}" destId="{D6B036AB-DD38-4A62-94B6-7CE8149E3F76}" srcOrd="0" destOrd="0" presId="urn:microsoft.com/office/officeart/2005/8/layout/cycle6"/>
    <dgm:cxn modelId="{567DD6FB-5AF9-43E1-8CDB-65DE15A683B4}" type="presOf" srcId="{19CF8161-584B-40BE-A5D9-7348A15FB21F}" destId="{C8D323EA-8A71-47E4-8D9A-833C17E2FDCB}" srcOrd="0" destOrd="0" presId="urn:microsoft.com/office/officeart/2005/8/layout/cycle6"/>
    <dgm:cxn modelId="{1D197A85-0374-45BC-BA15-1D233890C62E}" type="presOf" srcId="{5497187A-D694-4E1B-BC5A-DC77E85DEBF5}" destId="{C40B8592-246E-468B-BA48-34270A8B72E7}" srcOrd="0" destOrd="0" presId="urn:microsoft.com/office/officeart/2005/8/layout/cycle6"/>
    <dgm:cxn modelId="{2AD74E8B-F2E5-4136-80EE-D5E1BBCD80D6}" type="presOf" srcId="{42081560-69BE-459A-9217-0A408C3317A3}" destId="{7B5DECB4-01D5-4CDE-8650-A65A1933D4D3}" srcOrd="0" destOrd="0" presId="urn:microsoft.com/office/officeart/2005/8/layout/cycle6"/>
    <dgm:cxn modelId="{6397A328-C79B-40F8-B9E9-4F76DBDF711D}" type="presOf" srcId="{B51011E0-6F99-4736-8FE4-7ED292DA4DFE}" destId="{90140BC8-E8C4-4176-AEB8-22E6C84D8C37}" srcOrd="0" destOrd="0" presId="urn:microsoft.com/office/officeart/2005/8/layout/cycle6"/>
    <dgm:cxn modelId="{3A7B4AEC-CD21-4760-A163-D480912DF033}" srcId="{5D798C22-38C7-43BC-B2F7-492CBB09BB86}" destId="{19CF8161-584B-40BE-A5D9-7348A15FB21F}" srcOrd="7" destOrd="0" parTransId="{F98B8B14-D52E-4D89-83A6-8949E711493C}" sibTransId="{4C526823-5664-420B-A09E-0C7BD2AFFA45}"/>
    <dgm:cxn modelId="{F9D20A22-02D0-4578-BE2E-1E1B77E1F4DB}" type="presOf" srcId="{40AC3AFB-8B9F-4342-B2B9-814C0A826774}" destId="{403CB747-944F-48D1-91DD-5AD6AB182DDB}" srcOrd="0" destOrd="0" presId="urn:microsoft.com/office/officeart/2005/8/layout/cycle6"/>
    <dgm:cxn modelId="{8296B8EC-D074-4BAD-9132-7B7F0F1A0666}" type="presOf" srcId="{195C7F24-F19E-4582-A841-343461F3048C}" destId="{75AD2851-53DB-432C-93A7-D80D571081B2}" srcOrd="0" destOrd="0" presId="urn:microsoft.com/office/officeart/2005/8/layout/cycle6"/>
    <dgm:cxn modelId="{113FE43A-E4AF-4194-9BF3-F491AFC75F51}" type="presOf" srcId="{4C1F02B0-43AA-4725-B814-EAEDC5018743}" destId="{AD1399B2-BBF0-48C8-A1BD-1C7CDA512CCE}" srcOrd="0" destOrd="0" presId="urn:microsoft.com/office/officeart/2005/8/layout/cycle6"/>
    <dgm:cxn modelId="{B2C5BE72-C31E-4435-AB6A-268C4AFD1D27}" type="presOf" srcId="{F337EF37-D9BC-495C-A8A9-CF009D7C5ADE}" destId="{00DE96F1-5280-41DD-B24F-F6656510F704}" srcOrd="0" destOrd="0" presId="urn:microsoft.com/office/officeart/2005/8/layout/cycle6"/>
    <dgm:cxn modelId="{F7095BF4-74D8-4B78-8059-568C37561A96}" type="presOf" srcId="{C2754BE9-33B1-4BAF-A6DF-F9B23DE5F9E1}" destId="{21F63CD7-5B2D-4957-9855-B849685BDCFA}" srcOrd="0" destOrd="0" presId="urn:microsoft.com/office/officeart/2005/8/layout/cycle6"/>
    <dgm:cxn modelId="{1B44FA6A-9BEB-4D20-80B1-0F10D87A5B54}" type="presOf" srcId="{BADE2FC2-2E78-4E97-AA4B-9879AFA7E5D3}" destId="{B1B4CDDF-A9F9-4278-A643-B62DC47064D7}" srcOrd="0" destOrd="0" presId="urn:microsoft.com/office/officeart/2005/8/layout/cycle6"/>
    <dgm:cxn modelId="{877AD8BC-058B-4A27-B0A7-4895AD2D66D2}" srcId="{5D798C22-38C7-43BC-B2F7-492CBB09BB86}" destId="{40AC3AFB-8B9F-4342-B2B9-814C0A826774}" srcOrd="0" destOrd="0" parTransId="{8ACE6930-BAB0-4AB0-B0E6-ECD508886564}" sibTransId="{C2754BE9-33B1-4BAF-A6DF-F9B23DE5F9E1}"/>
    <dgm:cxn modelId="{B65AF88E-06D2-4419-8F06-7B843FCB2471}" srcId="{5D798C22-38C7-43BC-B2F7-492CBB09BB86}" destId="{4C1F02B0-43AA-4725-B814-EAEDC5018743}" srcOrd="6" destOrd="0" parTransId="{5B1A7D5C-43BE-4120-B76D-A6E45D9436C5}" sibTransId="{BC2AD36F-51AF-4912-BBAE-240BE2BEB3CC}"/>
    <dgm:cxn modelId="{EE7E85F5-C61B-46A1-8B37-1544CB58CC18}" type="presOf" srcId="{5D798C22-38C7-43BC-B2F7-492CBB09BB86}" destId="{DB0D20EE-B435-4BBA-834B-F69B7B20412D}" srcOrd="0" destOrd="0" presId="urn:microsoft.com/office/officeart/2005/8/layout/cycle6"/>
    <dgm:cxn modelId="{01C52EE7-0954-4559-88DF-E99AB80150BD}" srcId="{5D798C22-38C7-43BC-B2F7-492CBB09BB86}" destId="{F337EF37-D9BC-495C-A8A9-CF009D7C5ADE}" srcOrd="4" destOrd="0" parTransId="{67A89A2E-EC99-434D-B7B8-9C357597BBDC}" sibTransId="{DA60FDA1-6A5C-4310-B806-2A0125456566}"/>
    <dgm:cxn modelId="{2BE4CFC2-57B3-446E-ADF0-93D9AE57A189}" srcId="{5D798C22-38C7-43BC-B2F7-492CBB09BB86}" destId="{653FD99C-4697-4B11-AA5B-1DFD8F416CC8}" srcOrd="2" destOrd="0" parTransId="{1D0F1B62-296F-498A-9F39-271A83DD03A7}" sibTransId="{1B8C4EB7-55BF-4B85-A205-23D6B68388B0}"/>
    <dgm:cxn modelId="{6FC90595-6DF1-4101-8C75-3C5BF2C366A4}" srcId="{5D798C22-38C7-43BC-B2F7-492CBB09BB86}" destId="{B51011E0-6F99-4736-8FE4-7ED292DA4DFE}" srcOrd="8" destOrd="0" parTransId="{8D7F8BB8-F6C5-4AB8-8E1A-FAE08FF47077}" sibTransId="{739E8D15-5914-4226-8BA0-F70899B65B67}"/>
    <dgm:cxn modelId="{E975E7EE-F665-443B-B2F6-8DE81329BE9C}" srcId="{5D798C22-38C7-43BC-B2F7-492CBB09BB86}" destId="{7C1E7AA5-CF0A-4A68-8985-B4B2FF867438}" srcOrd="5" destOrd="0" parTransId="{BE90B1B3-0DE4-4870-84BB-7B9EECDB55D3}" sibTransId="{BADE2FC2-2E78-4E97-AA4B-9879AFA7E5D3}"/>
    <dgm:cxn modelId="{C938156A-DF5B-4C63-950C-A67607199189}" srcId="{5D798C22-38C7-43BC-B2F7-492CBB09BB86}" destId="{C1870911-7968-4B84-A91D-37348DA2A08E}" srcOrd="3" destOrd="0" parTransId="{447D5758-9D48-4DD9-84B7-14DBFA7A88F5}" sibTransId="{195C7F24-F19E-4582-A841-343461F3048C}"/>
    <dgm:cxn modelId="{A5F47B03-B17B-481D-A911-482BA94F0FFC}" type="presOf" srcId="{4C526823-5664-420B-A09E-0C7BD2AFFA45}" destId="{9DC0DE79-2CF1-490F-8855-9D81EBFB6388}" srcOrd="0" destOrd="0" presId="urn:microsoft.com/office/officeart/2005/8/layout/cycle6"/>
    <dgm:cxn modelId="{5FD69035-8B08-481A-B279-C770DCE7196A}" type="presOf" srcId="{1B8C4EB7-55BF-4B85-A205-23D6B68388B0}" destId="{F7969209-8C1F-4632-A0F0-9E31CD30F562}" srcOrd="0" destOrd="0" presId="urn:microsoft.com/office/officeart/2005/8/layout/cycle6"/>
    <dgm:cxn modelId="{E3563723-D175-4DB0-BBBD-7DF1B15C8CFD}" srcId="{5D798C22-38C7-43BC-B2F7-492CBB09BB86}" destId="{5497187A-D694-4E1B-BC5A-DC77E85DEBF5}" srcOrd="1" destOrd="0" parTransId="{46E5CAB9-5C41-4941-AA53-9E2CF8093A3A}" sibTransId="{42081560-69BE-459A-9217-0A408C3317A3}"/>
    <dgm:cxn modelId="{0AAD6B9E-CF87-429D-ADA4-AED5E062C93C}" type="presParOf" srcId="{DB0D20EE-B435-4BBA-834B-F69B7B20412D}" destId="{403CB747-944F-48D1-91DD-5AD6AB182DDB}" srcOrd="0" destOrd="0" presId="urn:microsoft.com/office/officeart/2005/8/layout/cycle6"/>
    <dgm:cxn modelId="{B484EC8F-94AF-40EE-B318-8C4F64EB6A8C}" type="presParOf" srcId="{DB0D20EE-B435-4BBA-834B-F69B7B20412D}" destId="{AC251C1E-63CF-4457-B071-1258B6CD638E}" srcOrd="1" destOrd="0" presId="urn:microsoft.com/office/officeart/2005/8/layout/cycle6"/>
    <dgm:cxn modelId="{95311619-A44D-4827-9EE6-A1A16951CBE8}" type="presParOf" srcId="{DB0D20EE-B435-4BBA-834B-F69B7B20412D}" destId="{21F63CD7-5B2D-4957-9855-B849685BDCFA}" srcOrd="2" destOrd="0" presId="urn:microsoft.com/office/officeart/2005/8/layout/cycle6"/>
    <dgm:cxn modelId="{EAEDACA1-E789-49DC-A372-C5A28B52110A}" type="presParOf" srcId="{DB0D20EE-B435-4BBA-834B-F69B7B20412D}" destId="{C40B8592-246E-468B-BA48-34270A8B72E7}" srcOrd="3" destOrd="0" presId="urn:microsoft.com/office/officeart/2005/8/layout/cycle6"/>
    <dgm:cxn modelId="{0EC41956-BE5A-4CAF-BE2A-3C8BECB68D27}" type="presParOf" srcId="{DB0D20EE-B435-4BBA-834B-F69B7B20412D}" destId="{24877894-DB23-4950-B13D-550D65AA7C10}" srcOrd="4" destOrd="0" presId="urn:microsoft.com/office/officeart/2005/8/layout/cycle6"/>
    <dgm:cxn modelId="{C007733E-0C8C-4A75-B75F-0646AA7015A6}" type="presParOf" srcId="{DB0D20EE-B435-4BBA-834B-F69B7B20412D}" destId="{7B5DECB4-01D5-4CDE-8650-A65A1933D4D3}" srcOrd="5" destOrd="0" presId="urn:microsoft.com/office/officeart/2005/8/layout/cycle6"/>
    <dgm:cxn modelId="{C6FC7458-C2A9-4675-A9F0-9ACC583CD4D7}" type="presParOf" srcId="{DB0D20EE-B435-4BBA-834B-F69B7B20412D}" destId="{3F102918-AA46-43F4-9FD7-0B08EB2D12FA}" srcOrd="6" destOrd="0" presId="urn:microsoft.com/office/officeart/2005/8/layout/cycle6"/>
    <dgm:cxn modelId="{2E775ACC-72C6-4FA3-8A26-9E70BCBB1E90}" type="presParOf" srcId="{DB0D20EE-B435-4BBA-834B-F69B7B20412D}" destId="{F7888CC7-05A7-4682-A596-96E0C4D67849}" srcOrd="7" destOrd="0" presId="urn:microsoft.com/office/officeart/2005/8/layout/cycle6"/>
    <dgm:cxn modelId="{317A68CE-DE12-4503-8880-86FE6C01A60A}" type="presParOf" srcId="{DB0D20EE-B435-4BBA-834B-F69B7B20412D}" destId="{F7969209-8C1F-4632-A0F0-9E31CD30F562}" srcOrd="8" destOrd="0" presId="urn:microsoft.com/office/officeart/2005/8/layout/cycle6"/>
    <dgm:cxn modelId="{0633F3DA-B88A-4EBC-AECD-0F6120854F13}" type="presParOf" srcId="{DB0D20EE-B435-4BBA-834B-F69B7B20412D}" destId="{1B25F2FA-6326-4294-926F-937ED225299C}" srcOrd="9" destOrd="0" presId="urn:microsoft.com/office/officeart/2005/8/layout/cycle6"/>
    <dgm:cxn modelId="{08D4DFBD-9B87-49FE-B403-BC8169FB6E47}" type="presParOf" srcId="{DB0D20EE-B435-4BBA-834B-F69B7B20412D}" destId="{631DFE82-3366-4F62-97FD-D81382B78A12}" srcOrd="10" destOrd="0" presId="urn:microsoft.com/office/officeart/2005/8/layout/cycle6"/>
    <dgm:cxn modelId="{DFE1A444-82B0-4DCC-9E31-044857E7FE2C}" type="presParOf" srcId="{DB0D20EE-B435-4BBA-834B-F69B7B20412D}" destId="{75AD2851-53DB-432C-93A7-D80D571081B2}" srcOrd="11" destOrd="0" presId="urn:microsoft.com/office/officeart/2005/8/layout/cycle6"/>
    <dgm:cxn modelId="{94575135-5D81-49F8-9655-0AA97386F5A1}" type="presParOf" srcId="{DB0D20EE-B435-4BBA-834B-F69B7B20412D}" destId="{00DE96F1-5280-41DD-B24F-F6656510F704}" srcOrd="12" destOrd="0" presId="urn:microsoft.com/office/officeart/2005/8/layout/cycle6"/>
    <dgm:cxn modelId="{DBFF2F64-2345-4B04-A56A-1C191AF9CD22}" type="presParOf" srcId="{DB0D20EE-B435-4BBA-834B-F69B7B20412D}" destId="{95E6D5B4-7ABC-48A7-B970-C8C20EC5DD1A}" srcOrd="13" destOrd="0" presId="urn:microsoft.com/office/officeart/2005/8/layout/cycle6"/>
    <dgm:cxn modelId="{270EC610-7229-44EC-A887-5080061FB50E}" type="presParOf" srcId="{DB0D20EE-B435-4BBA-834B-F69B7B20412D}" destId="{835CA6A5-22E4-4DAB-A53D-28B999EF4FBF}" srcOrd="14" destOrd="0" presId="urn:microsoft.com/office/officeart/2005/8/layout/cycle6"/>
    <dgm:cxn modelId="{FAB9843A-8A88-4C65-84EB-F283EE6A8A02}" type="presParOf" srcId="{DB0D20EE-B435-4BBA-834B-F69B7B20412D}" destId="{F731F60C-4A74-4F3D-B0EF-05ED339C49CE}" srcOrd="15" destOrd="0" presId="urn:microsoft.com/office/officeart/2005/8/layout/cycle6"/>
    <dgm:cxn modelId="{0970FEA1-1BA6-466D-9679-3F630F9DDE9A}" type="presParOf" srcId="{DB0D20EE-B435-4BBA-834B-F69B7B20412D}" destId="{5E409B8E-ECA6-41C2-9A97-79CA32DC69A5}" srcOrd="16" destOrd="0" presId="urn:microsoft.com/office/officeart/2005/8/layout/cycle6"/>
    <dgm:cxn modelId="{0EED4CDE-2F7E-44CC-98EF-D33886528B2D}" type="presParOf" srcId="{DB0D20EE-B435-4BBA-834B-F69B7B20412D}" destId="{B1B4CDDF-A9F9-4278-A643-B62DC47064D7}" srcOrd="17" destOrd="0" presId="urn:microsoft.com/office/officeart/2005/8/layout/cycle6"/>
    <dgm:cxn modelId="{25C07BB3-FE3E-4157-9609-9ACDC830734A}" type="presParOf" srcId="{DB0D20EE-B435-4BBA-834B-F69B7B20412D}" destId="{AD1399B2-BBF0-48C8-A1BD-1C7CDA512CCE}" srcOrd="18" destOrd="0" presId="urn:microsoft.com/office/officeart/2005/8/layout/cycle6"/>
    <dgm:cxn modelId="{3156D322-F242-4938-94AE-00CE8CFAA4E5}" type="presParOf" srcId="{DB0D20EE-B435-4BBA-834B-F69B7B20412D}" destId="{DD67E438-154E-4BD2-BFAA-CEB94AECC723}" srcOrd="19" destOrd="0" presId="urn:microsoft.com/office/officeart/2005/8/layout/cycle6"/>
    <dgm:cxn modelId="{899C9E19-D57C-4025-A6F0-AC0D9ADE97FC}" type="presParOf" srcId="{DB0D20EE-B435-4BBA-834B-F69B7B20412D}" destId="{F58B95DD-B57A-48E6-BB77-ABD536BB1498}" srcOrd="20" destOrd="0" presId="urn:microsoft.com/office/officeart/2005/8/layout/cycle6"/>
    <dgm:cxn modelId="{D64C8742-4E07-4FC4-B29E-B027710D2B2D}" type="presParOf" srcId="{DB0D20EE-B435-4BBA-834B-F69B7B20412D}" destId="{C8D323EA-8A71-47E4-8D9A-833C17E2FDCB}" srcOrd="21" destOrd="0" presId="urn:microsoft.com/office/officeart/2005/8/layout/cycle6"/>
    <dgm:cxn modelId="{A5640DE2-0677-4392-8123-B817FBA66352}" type="presParOf" srcId="{DB0D20EE-B435-4BBA-834B-F69B7B20412D}" destId="{1F14C38E-2CAE-4AD2-B927-4922D102FCDD}" srcOrd="22" destOrd="0" presId="urn:microsoft.com/office/officeart/2005/8/layout/cycle6"/>
    <dgm:cxn modelId="{5DB6F172-32D2-4F11-AC75-65C38F897315}" type="presParOf" srcId="{DB0D20EE-B435-4BBA-834B-F69B7B20412D}" destId="{9DC0DE79-2CF1-490F-8855-9D81EBFB6388}" srcOrd="23" destOrd="0" presId="urn:microsoft.com/office/officeart/2005/8/layout/cycle6"/>
    <dgm:cxn modelId="{7C01A875-B951-4073-ABAC-2CBEB04CC43B}" type="presParOf" srcId="{DB0D20EE-B435-4BBA-834B-F69B7B20412D}" destId="{90140BC8-E8C4-4176-AEB8-22E6C84D8C37}" srcOrd="24" destOrd="0" presId="urn:microsoft.com/office/officeart/2005/8/layout/cycle6"/>
    <dgm:cxn modelId="{673E16A6-2A1A-48C5-A034-CF8744369A81}" type="presParOf" srcId="{DB0D20EE-B435-4BBA-834B-F69B7B20412D}" destId="{B9C9E925-844C-4715-BEA0-DC22E58B1032}" srcOrd="25" destOrd="0" presId="urn:microsoft.com/office/officeart/2005/8/layout/cycle6"/>
    <dgm:cxn modelId="{467968FC-5697-4FFA-BCCB-FE05403A21ED}" type="presParOf" srcId="{DB0D20EE-B435-4BBA-834B-F69B7B20412D}" destId="{D6B036AB-DD38-4A62-94B6-7CE8149E3F76}" srcOrd="26"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52419-2C1E-4FFB-8B19-EC50F208B02B}"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US"/>
        </a:p>
      </dgm:t>
    </dgm:pt>
    <dgm:pt modelId="{65A20493-2C76-4090-B041-9B65D2F16D85}">
      <dgm:prSet phldrT="[Text]"/>
      <dgm:spPr/>
      <dgm:t>
        <a:bodyPr/>
        <a:lstStyle/>
        <a:p>
          <a:r>
            <a:rPr lang="en-US" b="1" i="0" smtClean="0"/>
            <a:t>Lies</a:t>
          </a:r>
          <a:endParaRPr lang="en-US"/>
        </a:p>
      </dgm:t>
    </dgm:pt>
    <dgm:pt modelId="{0B6284D1-16FC-464A-B759-94A332E1EB30}" type="parTrans" cxnId="{C2855971-E548-4207-B8FE-764CAB0840D2}">
      <dgm:prSet/>
      <dgm:spPr/>
      <dgm:t>
        <a:bodyPr/>
        <a:lstStyle/>
        <a:p>
          <a:endParaRPr lang="en-US"/>
        </a:p>
      </dgm:t>
    </dgm:pt>
    <dgm:pt modelId="{AF091013-6F55-426A-9B66-8E84F059B279}" type="sibTrans" cxnId="{C2855971-E548-4207-B8FE-764CAB0840D2}">
      <dgm:prSet/>
      <dgm:spPr/>
      <dgm:t>
        <a:bodyPr/>
        <a:lstStyle/>
        <a:p>
          <a:endParaRPr lang="en-US"/>
        </a:p>
      </dgm:t>
    </dgm:pt>
    <dgm:pt modelId="{B6889739-0D8E-4EF5-98B3-298FFE875775}">
      <dgm:prSet phldrT="[Text]"/>
      <dgm:spPr/>
      <dgm:t>
        <a:bodyPr/>
        <a:lstStyle/>
        <a:p>
          <a:r>
            <a:rPr lang="en-GB" b="1" i="0" dirty="0" smtClean="0"/>
            <a:t>Taking Credit for Others Hard Work</a:t>
          </a:r>
          <a:endParaRPr lang="en-US" dirty="0"/>
        </a:p>
      </dgm:t>
    </dgm:pt>
    <dgm:pt modelId="{C5E2CC3A-9E8D-42FC-8C85-78A728449D7A}" type="parTrans" cxnId="{B2A4B2C9-E5A7-4648-9AF9-00260D8CD658}">
      <dgm:prSet/>
      <dgm:spPr/>
      <dgm:t>
        <a:bodyPr/>
        <a:lstStyle/>
        <a:p>
          <a:endParaRPr lang="en-US"/>
        </a:p>
      </dgm:t>
    </dgm:pt>
    <dgm:pt modelId="{18F78000-3C9D-4BB7-B520-D9793454FFEE}" type="sibTrans" cxnId="{B2A4B2C9-E5A7-4648-9AF9-00260D8CD658}">
      <dgm:prSet/>
      <dgm:spPr/>
      <dgm:t>
        <a:bodyPr/>
        <a:lstStyle/>
        <a:p>
          <a:endParaRPr lang="en-US"/>
        </a:p>
      </dgm:t>
    </dgm:pt>
    <dgm:pt modelId="{EAC2809C-97CA-48FB-AB29-08C5B5BFEDE9}">
      <dgm:prSet phldrT="[Text]"/>
      <dgm:spPr/>
      <dgm:t>
        <a:bodyPr/>
        <a:lstStyle/>
        <a:p>
          <a:r>
            <a:rPr lang="en-US" b="1" i="0" dirty="0" smtClean="0"/>
            <a:t>Verbal Harassment/Abuse</a:t>
          </a:r>
          <a:endParaRPr lang="en-US" dirty="0"/>
        </a:p>
      </dgm:t>
    </dgm:pt>
    <dgm:pt modelId="{805B1018-8B75-4487-A419-AC4B1361799A}" type="parTrans" cxnId="{606E2B13-8C00-4BAB-BCD3-69C379E10D71}">
      <dgm:prSet/>
      <dgm:spPr/>
      <dgm:t>
        <a:bodyPr/>
        <a:lstStyle/>
        <a:p>
          <a:endParaRPr lang="en-US"/>
        </a:p>
      </dgm:t>
    </dgm:pt>
    <dgm:pt modelId="{D2B50F55-E7BF-4B69-BC41-13F9FBCC355D}" type="sibTrans" cxnId="{606E2B13-8C00-4BAB-BCD3-69C379E10D71}">
      <dgm:prSet/>
      <dgm:spPr/>
      <dgm:t>
        <a:bodyPr/>
        <a:lstStyle/>
        <a:p>
          <a:endParaRPr lang="en-US"/>
        </a:p>
      </dgm:t>
    </dgm:pt>
    <dgm:pt modelId="{FF45AC0C-363E-405D-9EEB-DF006505B97A}">
      <dgm:prSet phldrT="[Text]"/>
      <dgm:spPr/>
      <dgm:t>
        <a:bodyPr/>
        <a:lstStyle/>
        <a:p>
          <a:r>
            <a:rPr lang="en-US" b="1" i="0" dirty="0" smtClean="0"/>
            <a:t>Violence</a:t>
          </a:r>
          <a:endParaRPr lang="en-US" dirty="0"/>
        </a:p>
      </dgm:t>
    </dgm:pt>
    <dgm:pt modelId="{3DB0FA96-7AFA-44B6-BD4F-896A434E5531}" type="parTrans" cxnId="{51F1E499-893E-4440-B2A2-DD2E771DBF3C}">
      <dgm:prSet/>
      <dgm:spPr/>
      <dgm:t>
        <a:bodyPr/>
        <a:lstStyle/>
        <a:p>
          <a:endParaRPr lang="en-US"/>
        </a:p>
      </dgm:t>
    </dgm:pt>
    <dgm:pt modelId="{82E3511B-B260-4B60-9E92-77669A2F4F72}" type="sibTrans" cxnId="{51F1E499-893E-4440-B2A2-DD2E771DBF3C}">
      <dgm:prSet/>
      <dgm:spPr/>
      <dgm:t>
        <a:bodyPr/>
        <a:lstStyle/>
        <a:p>
          <a:endParaRPr lang="en-US"/>
        </a:p>
      </dgm:t>
    </dgm:pt>
    <dgm:pt modelId="{666F8A9B-7FA5-4899-9A2F-BEEEF43CEA09}">
      <dgm:prSet phldrT="[Text]"/>
      <dgm:spPr/>
      <dgm:t>
        <a:bodyPr/>
        <a:lstStyle/>
        <a:p>
          <a:r>
            <a:rPr lang="en-US" b="1" i="0" dirty="0" smtClean="0"/>
            <a:t>Non-Office Related Work</a:t>
          </a:r>
          <a:endParaRPr lang="en-US" dirty="0"/>
        </a:p>
      </dgm:t>
    </dgm:pt>
    <dgm:pt modelId="{35C615F5-305E-4A28-BD23-CA38EA7C2693}" type="parTrans" cxnId="{BA37916E-88BE-47A4-8C23-22491FBCA5C4}">
      <dgm:prSet/>
      <dgm:spPr/>
      <dgm:t>
        <a:bodyPr/>
        <a:lstStyle/>
        <a:p>
          <a:endParaRPr lang="en-US"/>
        </a:p>
      </dgm:t>
    </dgm:pt>
    <dgm:pt modelId="{DEAE9776-D0A8-4060-89EB-75D842E82653}" type="sibTrans" cxnId="{BA37916E-88BE-47A4-8C23-22491FBCA5C4}">
      <dgm:prSet/>
      <dgm:spPr/>
      <dgm:t>
        <a:bodyPr/>
        <a:lstStyle/>
        <a:p>
          <a:endParaRPr lang="en-US"/>
        </a:p>
      </dgm:t>
    </dgm:pt>
    <dgm:pt modelId="{B5FE5C5C-CE27-480B-9082-8193B4E411A8}">
      <dgm:prSet/>
      <dgm:spPr/>
      <dgm:t>
        <a:bodyPr/>
        <a:lstStyle/>
        <a:p>
          <a:r>
            <a:rPr lang="en-US" b="1" i="0" smtClean="0"/>
            <a:t>Extended Breaks</a:t>
          </a:r>
          <a:endParaRPr lang="en-US"/>
        </a:p>
      </dgm:t>
    </dgm:pt>
    <dgm:pt modelId="{70801345-705A-4C13-96D8-6A8B0EFE9A17}" type="parTrans" cxnId="{268BB801-25D7-4C81-AF1A-A308771E78E7}">
      <dgm:prSet/>
      <dgm:spPr/>
      <dgm:t>
        <a:bodyPr/>
        <a:lstStyle/>
        <a:p>
          <a:endParaRPr lang="en-US"/>
        </a:p>
      </dgm:t>
    </dgm:pt>
    <dgm:pt modelId="{3F1180B5-F9A8-4A3C-B751-AAE4061C6AFB}" type="sibTrans" cxnId="{268BB801-25D7-4C81-AF1A-A308771E78E7}">
      <dgm:prSet/>
      <dgm:spPr/>
      <dgm:t>
        <a:bodyPr/>
        <a:lstStyle/>
        <a:p>
          <a:endParaRPr lang="en-US"/>
        </a:p>
      </dgm:t>
    </dgm:pt>
    <dgm:pt modelId="{FD8FC775-7313-4B08-8890-E0E15F1C440F}">
      <dgm:prSet/>
      <dgm:spPr/>
      <dgm:t>
        <a:bodyPr/>
        <a:lstStyle/>
        <a:p>
          <a:r>
            <a:rPr lang="en-US" b="1" i="0" dirty="0" smtClean="0"/>
            <a:t>Theft/Embezzlement</a:t>
          </a:r>
          <a:endParaRPr lang="en-US" dirty="0"/>
        </a:p>
      </dgm:t>
    </dgm:pt>
    <dgm:pt modelId="{F5363A60-A86F-4432-B2B6-2E0962383B83}" type="parTrans" cxnId="{7B1F2C54-EA1D-44D7-A904-18FD262E5E3D}">
      <dgm:prSet/>
      <dgm:spPr/>
    </dgm:pt>
    <dgm:pt modelId="{5C85B9C4-0225-4E0F-A9F5-219CE3B0E90D}" type="sibTrans" cxnId="{7B1F2C54-EA1D-44D7-A904-18FD262E5E3D}">
      <dgm:prSet/>
      <dgm:spPr/>
    </dgm:pt>
    <dgm:pt modelId="{5058B880-14A1-4F37-966B-4CB3F9B77D20}">
      <dgm:prSet/>
      <dgm:spPr/>
      <dgm:t>
        <a:bodyPr/>
        <a:lstStyle/>
        <a:p>
          <a:r>
            <a:rPr lang="en-US" b="1" i="0" smtClean="0"/>
            <a:t>Corrupt Practices</a:t>
          </a:r>
          <a:endParaRPr lang="en-US"/>
        </a:p>
      </dgm:t>
    </dgm:pt>
    <dgm:pt modelId="{35DEA731-B4D3-41D3-AEC7-F25BD4407915}" type="parTrans" cxnId="{21F5738F-8E52-4725-B42D-79BD1F64BD6F}">
      <dgm:prSet/>
      <dgm:spPr/>
      <dgm:t>
        <a:bodyPr/>
        <a:lstStyle/>
        <a:p>
          <a:endParaRPr lang="en-US"/>
        </a:p>
      </dgm:t>
    </dgm:pt>
    <dgm:pt modelId="{6AE97F86-03F0-42FC-BBB3-4BE901C9AE7E}" type="sibTrans" cxnId="{21F5738F-8E52-4725-B42D-79BD1F64BD6F}">
      <dgm:prSet/>
      <dgm:spPr/>
      <dgm:t>
        <a:bodyPr/>
        <a:lstStyle/>
        <a:p>
          <a:endParaRPr lang="en-US"/>
        </a:p>
      </dgm:t>
    </dgm:pt>
    <dgm:pt modelId="{5E8D53C3-508A-4E4C-BE51-C4C8B3C5B925}" type="pres">
      <dgm:prSet presAssocID="{3C552419-2C1E-4FFB-8B19-EC50F208B02B}" presName="diagram" presStyleCnt="0">
        <dgm:presLayoutVars>
          <dgm:dir/>
          <dgm:resizeHandles val="exact"/>
        </dgm:presLayoutVars>
      </dgm:prSet>
      <dgm:spPr/>
      <dgm:t>
        <a:bodyPr/>
        <a:lstStyle/>
        <a:p>
          <a:endParaRPr lang="en-US"/>
        </a:p>
      </dgm:t>
    </dgm:pt>
    <dgm:pt modelId="{3E79AE3F-15E9-455E-A321-AC472AE39853}" type="pres">
      <dgm:prSet presAssocID="{65A20493-2C76-4090-B041-9B65D2F16D85}" presName="node" presStyleLbl="node1" presStyleIdx="0" presStyleCnt="8">
        <dgm:presLayoutVars>
          <dgm:bulletEnabled val="1"/>
        </dgm:presLayoutVars>
      </dgm:prSet>
      <dgm:spPr/>
      <dgm:t>
        <a:bodyPr/>
        <a:lstStyle/>
        <a:p>
          <a:endParaRPr lang="en-US"/>
        </a:p>
      </dgm:t>
    </dgm:pt>
    <dgm:pt modelId="{21507F11-568A-4C51-A30C-41CDEF7A1CB7}" type="pres">
      <dgm:prSet presAssocID="{AF091013-6F55-426A-9B66-8E84F059B279}" presName="sibTrans" presStyleCnt="0"/>
      <dgm:spPr/>
    </dgm:pt>
    <dgm:pt modelId="{7CCCFDA3-188B-4A27-95F1-AE6A113279F0}" type="pres">
      <dgm:prSet presAssocID="{B6889739-0D8E-4EF5-98B3-298FFE875775}" presName="node" presStyleLbl="node1" presStyleIdx="1" presStyleCnt="8">
        <dgm:presLayoutVars>
          <dgm:bulletEnabled val="1"/>
        </dgm:presLayoutVars>
      </dgm:prSet>
      <dgm:spPr/>
      <dgm:t>
        <a:bodyPr/>
        <a:lstStyle/>
        <a:p>
          <a:endParaRPr lang="en-US"/>
        </a:p>
      </dgm:t>
    </dgm:pt>
    <dgm:pt modelId="{8AC88451-611B-463B-8986-7A742897F600}" type="pres">
      <dgm:prSet presAssocID="{18F78000-3C9D-4BB7-B520-D9793454FFEE}" presName="sibTrans" presStyleCnt="0"/>
      <dgm:spPr/>
    </dgm:pt>
    <dgm:pt modelId="{A88D077B-4BBF-4927-B7E8-E273B72DE602}" type="pres">
      <dgm:prSet presAssocID="{EAC2809C-97CA-48FB-AB29-08C5B5BFEDE9}" presName="node" presStyleLbl="node1" presStyleIdx="2" presStyleCnt="8">
        <dgm:presLayoutVars>
          <dgm:bulletEnabled val="1"/>
        </dgm:presLayoutVars>
      </dgm:prSet>
      <dgm:spPr/>
      <dgm:t>
        <a:bodyPr/>
        <a:lstStyle/>
        <a:p>
          <a:endParaRPr lang="en-US"/>
        </a:p>
      </dgm:t>
    </dgm:pt>
    <dgm:pt modelId="{3EB96A9E-FF63-4D12-9E5C-898CDA0E716D}" type="pres">
      <dgm:prSet presAssocID="{D2B50F55-E7BF-4B69-BC41-13F9FBCC355D}" presName="sibTrans" presStyleCnt="0"/>
      <dgm:spPr/>
    </dgm:pt>
    <dgm:pt modelId="{5AF2396C-5818-4F55-9B9E-7D7081E53A8B}" type="pres">
      <dgm:prSet presAssocID="{FF45AC0C-363E-405D-9EEB-DF006505B97A}" presName="node" presStyleLbl="node1" presStyleIdx="3" presStyleCnt="8">
        <dgm:presLayoutVars>
          <dgm:bulletEnabled val="1"/>
        </dgm:presLayoutVars>
      </dgm:prSet>
      <dgm:spPr/>
      <dgm:t>
        <a:bodyPr/>
        <a:lstStyle/>
        <a:p>
          <a:endParaRPr lang="en-US"/>
        </a:p>
      </dgm:t>
    </dgm:pt>
    <dgm:pt modelId="{0AE4FD64-82BF-4E52-8B7A-EBD2A332196B}" type="pres">
      <dgm:prSet presAssocID="{82E3511B-B260-4B60-9E92-77669A2F4F72}" presName="sibTrans" presStyleCnt="0"/>
      <dgm:spPr/>
    </dgm:pt>
    <dgm:pt modelId="{E2A6453B-0F4A-4D38-9155-C969C9617750}" type="pres">
      <dgm:prSet presAssocID="{666F8A9B-7FA5-4899-9A2F-BEEEF43CEA09}" presName="node" presStyleLbl="node1" presStyleIdx="4" presStyleCnt="8">
        <dgm:presLayoutVars>
          <dgm:bulletEnabled val="1"/>
        </dgm:presLayoutVars>
      </dgm:prSet>
      <dgm:spPr/>
      <dgm:t>
        <a:bodyPr/>
        <a:lstStyle/>
        <a:p>
          <a:endParaRPr lang="en-US"/>
        </a:p>
      </dgm:t>
    </dgm:pt>
    <dgm:pt modelId="{26046131-5A3D-4C78-986A-78B8B93E90A5}" type="pres">
      <dgm:prSet presAssocID="{DEAE9776-D0A8-4060-89EB-75D842E82653}" presName="sibTrans" presStyleCnt="0"/>
      <dgm:spPr/>
    </dgm:pt>
    <dgm:pt modelId="{21AB8FE5-1816-4A6B-8B7C-9C1A58369C51}" type="pres">
      <dgm:prSet presAssocID="{B5FE5C5C-CE27-480B-9082-8193B4E411A8}" presName="node" presStyleLbl="node1" presStyleIdx="5" presStyleCnt="8">
        <dgm:presLayoutVars>
          <dgm:bulletEnabled val="1"/>
        </dgm:presLayoutVars>
      </dgm:prSet>
      <dgm:spPr/>
      <dgm:t>
        <a:bodyPr/>
        <a:lstStyle/>
        <a:p>
          <a:endParaRPr lang="en-US"/>
        </a:p>
      </dgm:t>
    </dgm:pt>
    <dgm:pt modelId="{EFEB9770-C953-4AEC-8189-C1C2ED61B365}" type="pres">
      <dgm:prSet presAssocID="{3F1180B5-F9A8-4A3C-B751-AAE4061C6AFB}" presName="sibTrans" presStyleCnt="0"/>
      <dgm:spPr/>
    </dgm:pt>
    <dgm:pt modelId="{332A0064-C841-4C89-80CF-6DDF6F5D1976}" type="pres">
      <dgm:prSet presAssocID="{FD8FC775-7313-4B08-8890-E0E15F1C440F}" presName="node" presStyleLbl="node1" presStyleIdx="6" presStyleCnt="8">
        <dgm:presLayoutVars>
          <dgm:bulletEnabled val="1"/>
        </dgm:presLayoutVars>
      </dgm:prSet>
      <dgm:spPr/>
      <dgm:t>
        <a:bodyPr/>
        <a:lstStyle/>
        <a:p>
          <a:endParaRPr lang="en-US"/>
        </a:p>
      </dgm:t>
    </dgm:pt>
    <dgm:pt modelId="{7951B576-150C-48AE-A257-DB201EB3F2DE}" type="pres">
      <dgm:prSet presAssocID="{5C85B9C4-0225-4E0F-A9F5-219CE3B0E90D}" presName="sibTrans" presStyleCnt="0"/>
      <dgm:spPr/>
    </dgm:pt>
    <dgm:pt modelId="{DEC0BEE2-7F3E-4EF5-9799-1CBA9A2BC457}" type="pres">
      <dgm:prSet presAssocID="{5058B880-14A1-4F37-966B-4CB3F9B77D20}" presName="node" presStyleLbl="node1" presStyleIdx="7" presStyleCnt="8">
        <dgm:presLayoutVars>
          <dgm:bulletEnabled val="1"/>
        </dgm:presLayoutVars>
      </dgm:prSet>
      <dgm:spPr/>
      <dgm:t>
        <a:bodyPr/>
        <a:lstStyle/>
        <a:p>
          <a:endParaRPr lang="en-US"/>
        </a:p>
      </dgm:t>
    </dgm:pt>
  </dgm:ptLst>
  <dgm:cxnLst>
    <dgm:cxn modelId="{639AEFBB-68D5-419D-9C96-0443672D2EB0}" type="presOf" srcId="{666F8A9B-7FA5-4899-9A2F-BEEEF43CEA09}" destId="{E2A6453B-0F4A-4D38-9155-C969C9617750}" srcOrd="0" destOrd="0" presId="urn:microsoft.com/office/officeart/2005/8/layout/default"/>
    <dgm:cxn modelId="{8EA468DC-9F05-43BC-ACE9-05373328EFDA}" type="presOf" srcId="{B6889739-0D8E-4EF5-98B3-298FFE875775}" destId="{7CCCFDA3-188B-4A27-95F1-AE6A113279F0}" srcOrd="0" destOrd="0" presId="urn:microsoft.com/office/officeart/2005/8/layout/default"/>
    <dgm:cxn modelId="{100680A6-678B-41D3-8D2B-837D5C9E404A}" type="presOf" srcId="{5058B880-14A1-4F37-966B-4CB3F9B77D20}" destId="{DEC0BEE2-7F3E-4EF5-9799-1CBA9A2BC457}" srcOrd="0" destOrd="0" presId="urn:microsoft.com/office/officeart/2005/8/layout/default"/>
    <dgm:cxn modelId="{6A080A24-AA1B-47C5-9796-CD6A6CDCBB6F}" type="presOf" srcId="{B5FE5C5C-CE27-480B-9082-8193B4E411A8}" destId="{21AB8FE5-1816-4A6B-8B7C-9C1A58369C51}" srcOrd="0" destOrd="0" presId="urn:microsoft.com/office/officeart/2005/8/layout/default"/>
    <dgm:cxn modelId="{7B1F2C54-EA1D-44D7-A904-18FD262E5E3D}" srcId="{3C552419-2C1E-4FFB-8B19-EC50F208B02B}" destId="{FD8FC775-7313-4B08-8890-E0E15F1C440F}" srcOrd="6" destOrd="0" parTransId="{F5363A60-A86F-4432-B2B6-2E0962383B83}" sibTransId="{5C85B9C4-0225-4E0F-A9F5-219CE3B0E90D}"/>
    <dgm:cxn modelId="{C1783822-126F-470C-BFF4-44ABB095D295}" type="presOf" srcId="{EAC2809C-97CA-48FB-AB29-08C5B5BFEDE9}" destId="{A88D077B-4BBF-4927-B7E8-E273B72DE602}" srcOrd="0" destOrd="0" presId="urn:microsoft.com/office/officeart/2005/8/layout/default"/>
    <dgm:cxn modelId="{73AFE6C2-2DC8-49D0-9008-D577D7B17CCC}" type="presOf" srcId="{3C552419-2C1E-4FFB-8B19-EC50F208B02B}" destId="{5E8D53C3-508A-4E4C-BE51-C4C8B3C5B925}" srcOrd="0" destOrd="0" presId="urn:microsoft.com/office/officeart/2005/8/layout/default"/>
    <dgm:cxn modelId="{C2855971-E548-4207-B8FE-764CAB0840D2}" srcId="{3C552419-2C1E-4FFB-8B19-EC50F208B02B}" destId="{65A20493-2C76-4090-B041-9B65D2F16D85}" srcOrd="0" destOrd="0" parTransId="{0B6284D1-16FC-464A-B759-94A332E1EB30}" sibTransId="{AF091013-6F55-426A-9B66-8E84F059B279}"/>
    <dgm:cxn modelId="{606E2B13-8C00-4BAB-BCD3-69C379E10D71}" srcId="{3C552419-2C1E-4FFB-8B19-EC50F208B02B}" destId="{EAC2809C-97CA-48FB-AB29-08C5B5BFEDE9}" srcOrd="2" destOrd="0" parTransId="{805B1018-8B75-4487-A419-AC4B1361799A}" sibTransId="{D2B50F55-E7BF-4B69-BC41-13F9FBCC355D}"/>
    <dgm:cxn modelId="{268BB801-25D7-4C81-AF1A-A308771E78E7}" srcId="{3C552419-2C1E-4FFB-8B19-EC50F208B02B}" destId="{B5FE5C5C-CE27-480B-9082-8193B4E411A8}" srcOrd="5" destOrd="0" parTransId="{70801345-705A-4C13-96D8-6A8B0EFE9A17}" sibTransId="{3F1180B5-F9A8-4A3C-B751-AAE4061C6AFB}"/>
    <dgm:cxn modelId="{51F1E499-893E-4440-B2A2-DD2E771DBF3C}" srcId="{3C552419-2C1E-4FFB-8B19-EC50F208B02B}" destId="{FF45AC0C-363E-405D-9EEB-DF006505B97A}" srcOrd="3" destOrd="0" parTransId="{3DB0FA96-7AFA-44B6-BD4F-896A434E5531}" sibTransId="{82E3511B-B260-4B60-9E92-77669A2F4F72}"/>
    <dgm:cxn modelId="{B2A4B2C9-E5A7-4648-9AF9-00260D8CD658}" srcId="{3C552419-2C1E-4FFB-8B19-EC50F208B02B}" destId="{B6889739-0D8E-4EF5-98B3-298FFE875775}" srcOrd="1" destOrd="0" parTransId="{C5E2CC3A-9E8D-42FC-8C85-78A728449D7A}" sibTransId="{18F78000-3C9D-4BB7-B520-D9793454FFEE}"/>
    <dgm:cxn modelId="{BA37916E-88BE-47A4-8C23-22491FBCA5C4}" srcId="{3C552419-2C1E-4FFB-8B19-EC50F208B02B}" destId="{666F8A9B-7FA5-4899-9A2F-BEEEF43CEA09}" srcOrd="4" destOrd="0" parTransId="{35C615F5-305E-4A28-BD23-CA38EA7C2693}" sibTransId="{DEAE9776-D0A8-4060-89EB-75D842E82653}"/>
    <dgm:cxn modelId="{E68F9485-AB83-4BB9-A2BB-B51718B2B623}" type="presOf" srcId="{65A20493-2C76-4090-B041-9B65D2F16D85}" destId="{3E79AE3F-15E9-455E-A321-AC472AE39853}" srcOrd="0" destOrd="0" presId="urn:microsoft.com/office/officeart/2005/8/layout/default"/>
    <dgm:cxn modelId="{A2350D87-993A-4FD0-82CC-75D6EFE4E2F9}" type="presOf" srcId="{FD8FC775-7313-4B08-8890-E0E15F1C440F}" destId="{332A0064-C841-4C89-80CF-6DDF6F5D1976}" srcOrd="0" destOrd="0" presId="urn:microsoft.com/office/officeart/2005/8/layout/default"/>
    <dgm:cxn modelId="{77042AE2-0874-477F-BEAE-A2ACD17D694A}" type="presOf" srcId="{FF45AC0C-363E-405D-9EEB-DF006505B97A}" destId="{5AF2396C-5818-4F55-9B9E-7D7081E53A8B}" srcOrd="0" destOrd="0" presId="urn:microsoft.com/office/officeart/2005/8/layout/default"/>
    <dgm:cxn modelId="{21F5738F-8E52-4725-B42D-79BD1F64BD6F}" srcId="{3C552419-2C1E-4FFB-8B19-EC50F208B02B}" destId="{5058B880-14A1-4F37-966B-4CB3F9B77D20}" srcOrd="7" destOrd="0" parTransId="{35DEA731-B4D3-41D3-AEC7-F25BD4407915}" sibTransId="{6AE97F86-03F0-42FC-BBB3-4BE901C9AE7E}"/>
    <dgm:cxn modelId="{DCA0DD44-27B5-4D7A-B80B-25B2F7B6E2F3}" type="presParOf" srcId="{5E8D53C3-508A-4E4C-BE51-C4C8B3C5B925}" destId="{3E79AE3F-15E9-455E-A321-AC472AE39853}" srcOrd="0" destOrd="0" presId="urn:microsoft.com/office/officeart/2005/8/layout/default"/>
    <dgm:cxn modelId="{C6359CF7-DC4A-4F2C-8553-395F1998F8EA}" type="presParOf" srcId="{5E8D53C3-508A-4E4C-BE51-C4C8B3C5B925}" destId="{21507F11-568A-4C51-A30C-41CDEF7A1CB7}" srcOrd="1" destOrd="0" presId="urn:microsoft.com/office/officeart/2005/8/layout/default"/>
    <dgm:cxn modelId="{1254D9CC-77CC-4675-BB57-9EC9A0A1E654}" type="presParOf" srcId="{5E8D53C3-508A-4E4C-BE51-C4C8B3C5B925}" destId="{7CCCFDA3-188B-4A27-95F1-AE6A113279F0}" srcOrd="2" destOrd="0" presId="urn:microsoft.com/office/officeart/2005/8/layout/default"/>
    <dgm:cxn modelId="{00C0E925-914B-4AFB-8FEA-840B03C7C84A}" type="presParOf" srcId="{5E8D53C3-508A-4E4C-BE51-C4C8B3C5B925}" destId="{8AC88451-611B-463B-8986-7A742897F600}" srcOrd="3" destOrd="0" presId="urn:microsoft.com/office/officeart/2005/8/layout/default"/>
    <dgm:cxn modelId="{69E47B70-3CFC-4A14-8F45-487CD13F5D3A}" type="presParOf" srcId="{5E8D53C3-508A-4E4C-BE51-C4C8B3C5B925}" destId="{A88D077B-4BBF-4927-B7E8-E273B72DE602}" srcOrd="4" destOrd="0" presId="urn:microsoft.com/office/officeart/2005/8/layout/default"/>
    <dgm:cxn modelId="{EA14B8C6-DD8E-4B4B-B1D6-9A288F00C62B}" type="presParOf" srcId="{5E8D53C3-508A-4E4C-BE51-C4C8B3C5B925}" destId="{3EB96A9E-FF63-4D12-9E5C-898CDA0E716D}" srcOrd="5" destOrd="0" presId="urn:microsoft.com/office/officeart/2005/8/layout/default"/>
    <dgm:cxn modelId="{39152B71-7341-464C-A49B-60CF5E4961CD}" type="presParOf" srcId="{5E8D53C3-508A-4E4C-BE51-C4C8B3C5B925}" destId="{5AF2396C-5818-4F55-9B9E-7D7081E53A8B}" srcOrd="6" destOrd="0" presId="urn:microsoft.com/office/officeart/2005/8/layout/default"/>
    <dgm:cxn modelId="{F10824EE-31FD-48FE-B644-E132EA51F822}" type="presParOf" srcId="{5E8D53C3-508A-4E4C-BE51-C4C8B3C5B925}" destId="{0AE4FD64-82BF-4E52-8B7A-EBD2A332196B}" srcOrd="7" destOrd="0" presId="urn:microsoft.com/office/officeart/2005/8/layout/default"/>
    <dgm:cxn modelId="{A49AE2B7-FC9D-4F53-865B-F9462E96AA2B}" type="presParOf" srcId="{5E8D53C3-508A-4E4C-BE51-C4C8B3C5B925}" destId="{E2A6453B-0F4A-4D38-9155-C969C9617750}" srcOrd="8" destOrd="0" presId="urn:microsoft.com/office/officeart/2005/8/layout/default"/>
    <dgm:cxn modelId="{BFABFD5F-0589-447C-8BDB-23B3C4BA2F1C}" type="presParOf" srcId="{5E8D53C3-508A-4E4C-BE51-C4C8B3C5B925}" destId="{26046131-5A3D-4C78-986A-78B8B93E90A5}" srcOrd="9" destOrd="0" presId="urn:microsoft.com/office/officeart/2005/8/layout/default"/>
    <dgm:cxn modelId="{C3651CAB-FAF7-48B6-8678-BDE62C8D315D}" type="presParOf" srcId="{5E8D53C3-508A-4E4C-BE51-C4C8B3C5B925}" destId="{21AB8FE5-1816-4A6B-8B7C-9C1A58369C51}" srcOrd="10" destOrd="0" presId="urn:microsoft.com/office/officeart/2005/8/layout/default"/>
    <dgm:cxn modelId="{91E0C92B-1B66-4AD2-84B4-8E753B2CAB2E}" type="presParOf" srcId="{5E8D53C3-508A-4E4C-BE51-C4C8B3C5B925}" destId="{EFEB9770-C953-4AEC-8189-C1C2ED61B365}" srcOrd="11" destOrd="0" presId="urn:microsoft.com/office/officeart/2005/8/layout/default"/>
    <dgm:cxn modelId="{01B09A7A-B86A-40FD-B94D-92A1D280DBBF}" type="presParOf" srcId="{5E8D53C3-508A-4E4C-BE51-C4C8B3C5B925}" destId="{332A0064-C841-4C89-80CF-6DDF6F5D1976}" srcOrd="12" destOrd="0" presId="urn:microsoft.com/office/officeart/2005/8/layout/default"/>
    <dgm:cxn modelId="{5A661329-5FA2-444D-ABAE-6CE74797FB60}" type="presParOf" srcId="{5E8D53C3-508A-4E4C-BE51-C4C8B3C5B925}" destId="{7951B576-150C-48AE-A257-DB201EB3F2DE}" srcOrd="13" destOrd="0" presId="urn:microsoft.com/office/officeart/2005/8/layout/default"/>
    <dgm:cxn modelId="{00FE9E72-9FC9-48C6-8247-2DA0DFCD96BA}" type="presParOf" srcId="{5E8D53C3-508A-4E4C-BE51-C4C8B3C5B925}" destId="{DEC0BEE2-7F3E-4EF5-9799-1CBA9A2BC457}" srcOrd="1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382286-F363-4394-8B19-49875F7C55C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4D05354-EC59-40EC-8136-6D095815E0D7}">
      <dgm:prSet phldrT="[Text]"/>
      <dgm:spPr/>
      <dgm:t>
        <a:bodyPr/>
        <a:lstStyle/>
        <a:p>
          <a:r>
            <a:rPr lang="en-GB" dirty="0" smtClean="0"/>
            <a:t>VALUES</a:t>
          </a:r>
          <a:endParaRPr lang="en-US" dirty="0"/>
        </a:p>
      </dgm:t>
    </dgm:pt>
    <dgm:pt modelId="{54263388-210C-4661-96A4-5B858458AAC5}" type="parTrans" cxnId="{6D7701C4-F5E1-4499-8642-38D21DC1E18A}">
      <dgm:prSet/>
      <dgm:spPr/>
      <dgm:t>
        <a:bodyPr/>
        <a:lstStyle/>
        <a:p>
          <a:endParaRPr lang="en-US"/>
        </a:p>
      </dgm:t>
    </dgm:pt>
    <dgm:pt modelId="{DAE5E9E8-5140-4702-B086-A53E1B3B5326}" type="sibTrans" cxnId="{6D7701C4-F5E1-4499-8642-38D21DC1E18A}">
      <dgm:prSet/>
      <dgm:spPr/>
      <dgm:t>
        <a:bodyPr/>
        <a:lstStyle/>
        <a:p>
          <a:endParaRPr lang="en-US"/>
        </a:p>
      </dgm:t>
    </dgm:pt>
    <dgm:pt modelId="{166D98F7-96DA-421D-A8CA-58CA156975CD}">
      <dgm:prSet phldrT="[Text]"/>
      <dgm:spPr/>
      <dgm:t>
        <a:bodyPr/>
        <a:lstStyle/>
        <a:p>
          <a:r>
            <a:rPr lang="en-US" b="1" i="0" dirty="0" smtClean="0"/>
            <a:t>Community or society</a:t>
          </a:r>
          <a:endParaRPr lang="en-US" dirty="0"/>
        </a:p>
      </dgm:t>
    </dgm:pt>
    <dgm:pt modelId="{0913FC88-1E33-4CFD-A41A-7D8332CD6757}" type="parTrans" cxnId="{600ACFF2-B3AC-429A-BEC7-65E9CAA613FB}">
      <dgm:prSet/>
      <dgm:spPr/>
      <dgm:t>
        <a:bodyPr/>
        <a:lstStyle/>
        <a:p>
          <a:endParaRPr lang="en-US"/>
        </a:p>
      </dgm:t>
    </dgm:pt>
    <dgm:pt modelId="{C2E89923-1726-48BD-B9D5-CC3A7D8B45E6}" type="sibTrans" cxnId="{600ACFF2-B3AC-429A-BEC7-65E9CAA613FB}">
      <dgm:prSet/>
      <dgm:spPr/>
      <dgm:t>
        <a:bodyPr/>
        <a:lstStyle/>
        <a:p>
          <a:endParaRPr lang="en-US"/>
        </a:p>
      </dgm:t>
    </dgm:pt>
    <dgm:pt modelId="{25335D8B-5B6C-4260-843B-8DDE6621C7C0}">
      <dgm:prSet phldrT="[Text]"/>
      <dgm:spPr/>
      <dgm:t>
        <a:bodyPr/>
        <a:lstStyle/>
        <a:p>
          <a:r>
            <a:rPr lang="en-US" b="1" i="0" dirty="0" smtClean="0"/>
            <a:t>Media</a:t>
          </a:r>
          <a:endParaRPr lang="en-US" dirty="0"/>
        </a:p>
      </dgm:t>
    </dgm:pt>
    <dgm:pt modelId="{7F6F5368-EAFE-4D14-B935-9F2F11A1E311}" type="parTrans" cxnId="{1A9470DA-2600-44E9-80AF-4A306588DE01}">
      <dgm:prSet/>
      <dgm:spPr/>
      <dgm:t>
        <a:bodyPr/>
        <a:lstStyle/>
        <a:p>
          <a:endParaRPr lang="en-US"/>
        </a:p>
      </dgm:t>
    </dgm:pt>
    <dgm:pt modelId="{7096AB28-397D-48BD-9774-994D86C3001E}" type="sibTrans" cxnId="{1A9470DA-2600-44E9-80AF-4A306588DE01}">
      <dgm:prSet/>
      <dgm:spPr/>
      <dgm:t>
        <a:bodyPr/>
        <a:lstStyle/>
        <a:p>
          <a:endParaRPr lang="en-US"/>
        </a:p>
      </dgm:t>
    </dgm:pt>
    <dgm:pt modelId="{B373AB33-BCCF-435A-8090-1D5BE8CF01E9}">
      <dgm:prSet phldrT="[Text]"/>
      <dgm:spPr/>
      <dgm:t>
        <a:bodyPr/>
        <a:lstStyle/>
        <a:p>
          <a:r>
            <a:rPr lang="en-US" b="1" i="0" dirty="0" smtClean="0"/>
            <a:t>Relatives</a:t>
          </a:r>
          <a:endParaRPr lang="en-US" dirty="0"/>
        </a:p>
      </dgm:t>
    </dgm:pt>
    <dgm:pt modelId="{1FAD7F35-AE24-4703-8C24-0A1A71B6DB14}" type="parTrans" cxnId="{4365E728-C552-4B9F-84DF-0C4A0713EC24}">
      <dgm:prSet/>
      <dgm:spPr/>
      <dgm:t>
        <a:bodyPr/>
        <a:lstStyle/>
        <a:p>
          <a:endParaRPr lang="en-US"/>
        </a:p>
      </dgm:t>
    </dgm:pt>
    <dgm:pt modelId="{045BF98F-FEE5-4331-88F3-03EAF458B391}" type="sibTrans" cxnId="{4365E728-C552-4B9F-84DF-0C4A0713EC24}">
      <dgm:prSet/>
      <dgm:spPr/>
      <dgm:t>
        <a:bodyPr/>
        <a:lstStyle/>
        <a:p>
          <a:endParaRPr lang="en-US"/>
        </a:p>
      </dgm:t>
    </dgm:pt>
    <dgm:pt modelId="{87CBF7FD-FBE4-4BFC-8720-82D1DA7EEAF4}">
      <dgm:prSet phldrT="[Text]"/>
      <dgm:spPr/>
      <dgm:t>
        <a:bodyPr/>
        <a:lstStyle/>
        <a:p>
          <a:r>
            <a:rPr lang="en-US" b="1" i="0" dirty="0" smtClean="0"/>
            <a:t>Family</a:t>
          </a:r>
          <a:endParaRPr lang="en-US" dirty="0"/>
        </a:p>
      </dgm:t>
    </dgm:pt>
    <dgm:pt modelId="{A2345D64-F8DF-4854-BD2E-0CB02E9E29BD}" type="parTrans" cxnId="{A484D44D-EA65-41C1-96F5-201999BF1F61}">
      <dgm:prSet/>
      <dgm:spPr/>
      <dgm:t>
        <a:bodyPr/>
        <a:lstStyle/>
        <a:p>
          <a:endParaRPr lang="en-US"/>
        </a:p>
      </dgm:t>
    </dgm:pt>
    <dgm:pt modelId="{B4536D9D-4CC3-4D8F-A06A-B46039ED67C8}" type="sibTrans" cxnId="{A484D44D-EA65-41C1-96F5-201999BF1F61}">
      <dgm:prSet/>
      <dgm:spPr/>
      <dgm:t>
        <a:bodyPr/>
        <a:lstStyle/>
        <a:p>
          <a:endParaRPr lang="en-US"/>
        </a:p>
      </dgm:t>
    </dgm:pt>
    <dgm:pt modelId="{78D8A5F6-26C4-4950-8873-5ADDE6784EC0}">
      <dgm:prSet phldrT="[Text]"/>
      <dgm:spPr/>
      <dgm:t>
        <a:bodyPr/>
        <a:lstStyle/>
        <a:p>
          <a:r>
            <a:rPr lang="en-US" b="1" i="0" dirty="0" smtClean="0"/>
            <a:t>Religion</a:t>
          </a:r>
          <a:endParaRPr lang="en-US" dirty="0"/>
        </a:p>
      </dgm:t>
    </dgm:pt>
    <dgm:pt modelId="{7DD351AF-57A3-4277-AB79-7D64EBCF0D8B}" type="parTrans" cxnId="{B110F28C-0A80-47B0-923F-C227487AE094}">
      <dgm:prSet/>
      <dgm:spPr/>
      <dgm:t>
        <a:bodyPr/>
        <a:lstStyle/>
        <a:p>
          <a:endParaRPr lang="en-US"/>
        </a:p>
      </dgm:t>
    </dgm:pt>
    <dgm:pt modelId="{59FD4CD3-C87C-42AD-BD70-B177DBA9DE06}" type="sibTrans" cxnId="{B110F28C-0A80-47B0-923F-C227487AE094}">
      <dgm:prSet/>
      <dgm:spPr/>
      <dgm:t>
        <a:bodyPr/>
        <a:lstStyle/>
        <a:p>
          <a:endParaRPr lang="en-US"/>
        </a:p>
      </dgm:t>
    </dgm:pt>
    <dgm:pt modelId="{3C9999F4-CF2F-4E03-8F24-30A82E22B9E6}">
      <dgm:prSet phldrT="[Text]"/>
      <dgm:spPr/>
      <dgm:t>
        <a:bodyPr/>
        <a:lstStyle/>
        <a:p>
          <a:r>
            <a:rPr lang="en-US" b="1" i="0" dirty="0" smtClean="0"/>
            <a:t>Friends &amp; peers</a:t>
          </a:r>
          <a:endParaRPr lang="en-US" dirty="0"/>
        </a:p>
      </dgm:t>
    </dgm:pt>
    <dgm:pt modelId="{8B45D133-4E5C-4BE2-B624-15ED2B214AA2}" type="parTrans" cxnId="{AC7A76A9-FF27-432D-8F59-E82FCFF60DAA}">
      <dgm:prSet/>
      <dgm:spPr/>
      <dgm:t>
        <a:bodyPr/>
        <a:lstStyle/>
        <a:p>
          <a:endParaRPr lang="en-US"/>
        </a:p>
      </dgm:t>
    </dgm:pt>
    <dgm:pt modelId="{86C47156-297A-4A64-86CD-D2462E98D999}" type="sibTrans" cxnId="{AC7A76A9-FF27-432D-8F59-E82FCFF60DAA}">
      <dgm:prSet/>
      <dgm:spPr/>
      <dgm:t>
        <a:bodyPr/>
        <a:lstStyle/>
        <a:p>
          <a:endParaRPr lang="en-US"/>
        </a:p>
      </dgm:t>
    </dgm:pt>
    <dgm:pt modelId="{CF73116E-DA62-487D-8C65-54789077837C}" type="pres">
      <dgm:prSet presAssocID="{1C382286-F363-4394-8B19-49875F7C55C4}" presName="composite" presStyleCnt="0">
        <dgm:presLayoutVars>
          <dgm:chMax val="1"/>
          <dgm:dir/>
          <dgm:resizeHandles val="exact"/>
        </dgm:presLayoutVars>
      </dgm:prSet>
      <dgm:spPr/>
      <dgm:t>
        <a:bodyPr/>
        <a:lstStyle/>
        <a:p>
          <a:endParaRPr lang="en-US"/>
        </a:p>
      </dgm:t>
    </dgm:pt>
    <dgm:pt modelId="{3CE89BA4-D1F9-47F0-8310-088A27FA2D33}" type="pres">
      <dgm:prSet presAssocID="{1C382286-F363-4394-8B19-49875F7C55C4}" presName="radial" presStyleCnt="0">
        <dgm:presLayoutVars>
          <dgm:animLvl val="ctr"/>
        </dgm:presLayoutVars>
      </dgm:prSet>
      <dgm:spPr/>
    </dgm:pt>
    <dgm:pt modelId="{FC9FB918-86AE-4868-8980-13C13B85CC0D}" type="pres">
      <dgm:prSet presAssocID="{54D05354-EC59-40EC-8136-6D095815E0D7}" presName="centerShape" presStyleLbl="vennNode1" presStyleIdx="0" presStyleCnt="7"/>
      <dgm:spPr/>
      <dgm:t>
        <a:bodyPr/>
        <a:lstStyle/>
        <a:p>
          <a:endParaRPr lang="en-US"/>
        </a:p>
      </dgm:t>
    </dgm:pt>
    <dgm:pt modelId="{58143EA0-18A6-473D-A26E-29F5B51DFA6B}" type="pres">
      <dgm:prSet presAssocID="{166D98F7-96DA-421D-A8CA-58CA156975CD}" presName="node" presStyleLbl="vennNode1" presStyleIdx="1" presStyleCnt="7">
        <dgm:presLayoutVars>
          <dgm:bulletEnabled val="1"/>
        </dgm:presLayoutVars>
      </dgm:prSet>
      <dgm:spPr/>
      <dgm:t>
        <a:bodyPr/>
        <a:lstStyle/>
        <a:p>
          <a:endParaRPr lang="en-US"/>
        </a:p>
      </dgm:t>
    </dgm:pt>
    <dgm:pt modelId="{5E35D686-2B60-48F5-9601-1723A1C5A274}" type="pres">
      <dgm:prSet presAssocID="{25335D8B-5B6C-4260-843B-8DDE6621C7C0}" presName="node" presStyleLbl="vennNode1" presStyleIdx="2" presStyleCnt="7">
        <dgm:presLayoutVars>
          <dgm:bulletEnabled val="1"/>
        </dgm:presLayoutVars>
      </dgm:prSet>
      <dgm:spPr/>
      <dgm:t>
        <a:bodyPr/>
        <a:lstStyle/>
        <a:p>
          <a:endParaRPr lang="en-US"/>
        </a:p>
      </dgm:t>
    </dgm:pt>
    <dgm:pt modelId="{19A05DD9-348E-4974-B5D4-6BF970768540}" type="pres">
      <dgm:prSet presAssocID="{B373AB33-BCCF-435A-8090-1D5BE8CF01E9}" presName="node" presStyleLbl="vennNode1" presStyleIdx="3" presStyleCnt="7">
        <dgm:presLayoutVars>
          <dgm:bulletEnabled val="1"/>
        </dgm:presLayoutVars>
      </dgm:prSet>
      <dgm:spPr/>
      <dgm:t>
        <a:bodyPr/>
        <a:lstStyle/>
        <a:p>
          <a:endParaRPr lang="en-US"/>
        </a:p>
      </dgm:t>
    </dgm:pt>
    <dgm:pt modelId="{BD547EBD-42D5-4EB8-A4FB-C93D9C3430F8}" type="pres">
      <dgm:prSet presAssocID="{78D8A5F6-26C4-4950-8873-5ADDE6784EC0}" presName="node" presStyleLbl="vennNode1" presStyleIdx="4" presStyleCnt="7">
        <dgm:presLayoutVars>
          <dgm:bulletEnabled val="1"/>
        </dgm:presLayoutVars>
      </dgm:prSet>
      <dgm:spPr/>
      <dgm:t>
        <a:bodyPr/>
        <a:lstStyle/>
        <a:p>
          <a:endParaRPr lang="en-US"/>
        </a:p>
      </dgm:t>
    </dgm:pt>
    <dgm:pt modelId="{0C21B16D-D6C8-49DB-83EF-B5A17CE0400F}" type="pres">
      <dgm:prSet presAssocID="{87CBF7FD-FBE4-4BFC-8720-82D1DA7EEAF4}" presName="node" presStyleLbl="vennNode1" presStyleIdx="5" presStyleCnt="7">
        <dgm:presLayoutVars>
          <dgm:bulletEnabled val="1"/>
        </dgm:presLayoutVars>
      </dgm:prSet>
      <dgm:spPr/>
      <dgm:t>
        <a:bodyPr/>
        <a:lstStyle/>
        <a:p>
          <a:endParaRPr lang="en-US"/>
        </a:p>
      </dgm:t>
    </dgm:pt>
    <dgm:pt modelId="{AEE79327-E3E0-4510-966D-A9E5B3F0C770}" type="pres">
      <dgm:prSet presAssocID="{3C9999F4-CF2F-4E03-8F24-30A82E22B9E6}" presName="node" presStyleLbl="vennNode1" presStyleIdx="6" presStyleCnt="7">
        <dgm:presLayoutVars>
          <dgm:bulletEnabled val="1"/>
        </dgm:presLayoutVars>
      </dgm:prSet>
      <dgm:spPr/>
      <dgm:t>
        <a:bodyPr/>
        <a:lstStyle/>
        <a:p>
          <a:endParaRPr lang="en-US"/>
        </a:p>
      </dgm:t>
    </dgm:pt>
  </dgm:ptLst>
  <dgm:cxnLst>
    <dgm:cxn modelId="{4365E728-C552-4B9F-84DF-0C4A0713EC24}" srcId="{54D05354-EC59-40EC-8136-6D095815E0D7}" destId="{B373AB33-BCCF-435A-8090-1D5BE8CF01E9}" srcOrd="2" destOrd="0" parTransId="{1FAD7F35-AE24-4703-8C24-0A1A71B6DB14}" sibTransId="{045BF98F-FEE5-4331-88F3-03EAF458B391}"/>
    <dgm:cxn modelId="{15F7A421-6D1E-413B-A745-0E931F77FC88}" type="presOf" srcId="{78D8A5F6-26C4-4950-8873-5ADDE6784EC0}" destId="{BD547EBD-42D5-4EB8-A4FB-C93D9C3430F8}" srcOrd="0" destOrd="0" presId="urn:microsoft.com/office/officeart/2005/8/layout/radial3"/>
    <dgm:cxn modelId="{600ACFF2-B3AC-429A-BEC7-65E9CAA613FB}" srcId="{54D05354-EC59-40EC-8136-6D095815E0D7}" destId="{166D98F7-96DA-421D-A8CA-58CA156975CD}" srcOrd="0" destOrd="0" parTransId="{0913FC88-1E33-4CFD-A41A-7D8332CD6757}" sibTransId="{C2E89923-1726-48BD-B9D5-CC3A7D8B45E6}"/>
    <dgm:cxn modelId="{6D7701C4-F5E1-4499-8642-38D21DC1E18A}" srcId="{1C382286-F363-4394-8B19-49875F7C55C4}" destId="{54D05354-EC59-40EC-8136-6D095815E0D7}" srcOrd="0" destOrd="0" parTransId="{54263388-210C-4661-96A4-5B858458AAC5}" sibTransId="{DAE5E9E8-5140-4702-B086-A53E1B3B5326}"/>
    <dgm:cxn modelId="{A484D44D-EA65-41C1-96F5-201999BF1F61}" srcId="{54D05354-EC59-40EC-8136-6D095815E0D7}" destId="{87CBF7FD-FBE4-4BFC-8720-82D1DA7EEAF4}" srcOrd="4" destOrd="0" parTransId="{A2345D64-F8DF-4854-BD2E-0CB02E9E29BD}" sibTransId="{B4536D9D-4CC3-4D8F-A06A-B46039ED67C8}"/>
    <dgm:cxn modelId="{AC7A76A9-FF27-432D-8F59-E82FCFF60DAA}" srcId="{54D05354-EC59-40EC-8136-6D095815E0D7}" destId="{3C9999F4-CF2F-4E03-8F24-30A82E22B9E6}" srcOrd="5" destOrd="0" parTransId="{8B45D133-4E5C-4BE2-B624-15ED2B214AA2}" sibTransId="{86C47156-297A-4A64-86CD-D2462E98D999}"/>
    <dgm:cxn modelId="{FA4F48C7-D98E-4454-9429-5E2DF1B756C2}" type="presOf" srcId="{87CBF7FD-FBE4-4BFC-8720-82D1DA7EEAF4}" destId="{0C21B16D-D6C8-49DB-83EF-B5A17CE0400F}" srcOrd="0" destOrd="0" presId="urn:microsoft.com/office/officeart/2005/8/layout/radial3"/>
    <dgm:cxn modelId="{A2347DF5-6363-42E7-85E6-6CD18897E907}" type="presOf" srcId="{25335D8B-5B6C-4260-843B-8DDE6621C7C0}" destId="{5E35D686-2B60-48F5-9601-1723A1C5A274}" srcOrd="0" destOrd="0" presId="urn:microsoft.com/office/officeart/2005/8/layout/radial3"/>
    <dgm:cxn modelId="{1A9470DA-2600-44E9-80AF-4A306588DE01}" srcId="{54D05354-EC59-40EC-8136-6D095815E0D7}" destId="{25335D8B-5B6C-4260-843B-8DDE6621C7C0}" srcOrd="1" destOrd="0" parTransId="{7F6F5368-EAFE-4D14-B935-9F2F11A1E311}" sibTransId="{7096AB28-397D-48BD-9774-994D86C3001E}"/>
    <dgm:cxn modelId="{2AED6EBD-CE8C-4608-842D-AD226BCE52C6}" type="presOf" srcId="{54D05354-EC59-40EC-8136-6D095815E0D7}" destId="{FC9FB918-86AE-4868-8980-13C13B85CC0D}" srcOrd="0" destOrd="0" presId="urn:microsoft.com/office/officeart/2005/8/layout/radial3"/>
    <dgm:cxn modelId="{B110F28C-0A80-47B0-923F-C227487AE094}" srcId="{54D05354-EC59-40EC-8136-6D095815E0D7}" destId="{78D8A5F6-26C4-4950-8873-5ADDE6784EC0}" srcOrd="3" destOrd="0" parTransId="{7DD351AF-57A3-4277-AB79-7D64EBCF0D8B}" sibTransId="{59FD4CD3-C87C-42AD-BD70-B177DBA9DE06}"/>
    <dgm:cxn modelId="{D74F4CDB-24DE-40E8-9811-7D7063DC90A2}" type="presOf" srcId="{B373AB33-BCCF-435A-8090-1D5BE8CF01E9}" destId="{19A05DD9-348E-4974-B5D4-6BF970768540}" srcOrd="0" destOrd="0" presId="urn:microsoft.com/office/officeart/2005/8/layout/radial3"/>
    <dgm:cxn modelId="{B69AD364-AF32-444E-9E1B-DB8122AD92B6}" type="presOf" srcId="{1C382286-F363-4394-8B19-49875F7C55C4}" destId="{CF73116E-DA62-487D-8C65-54789077837C}" srcOrd="0" destOrd="0" presId="urn:microsoft.com/office/officeart/2005/8/layout/radial3"/>
    <dgm:cxn modelId="{9D217172-BA5E-45AC-A111-EA21DEB9DD53}" type="presOf" srcId="{3C9999F4-CF2F-4E03-8F24-30A82E22B9E6}" destId="{AEE79327-E3E0-4510-966D-A9E5B3F0C770}" srcOrd="0" destOrd="0" presId="urn:microsoft.com/office/officeart/2005/8/layout/radial3"/>
    <dgm:cxn modelId="{0D89BA2A-3698-4119-89F6-8D0A75EBB3B5}" type="presOf" srcId="{166D98F7-96DA-421D-A8CA-58CA156975CD}" destId="{58143EA0-18A6-473D-A26E-29F5B51DFA6B}" srcOrd="0" destOrd="0" presId="urn:microsoft.com/office/officeart/2005/8/layout/radial3"/>
    <dgm:cxn modelId="{98755DFA-21F7-48F6-89ED-0B6FDED135AA}" type="presParOf" srcId="{CF73116E-DA62-487D-8C65-54789077837C}" destId="{3CE89BA4-D1F9-47F0-8310-088A27FA2D33}" srcOrd="0" destOrd="0" presId="urn:microsoft.com/office/officeart/2005/8/layout/radial3"/>
    <dgm:cxn modelId="{DEE38E03-985E-44D7-BE33-B2B9774A8018}" type="presParOf" srcId="{3CE89BA4-D1F9-47F0-8310-088A27FA2D33}" destId="{FC9FB918-86AE-4868-8980-13C13B85CC0D}" srcOrd="0" destOrd="0" presId="urn:microsoft.com/office/officeart/2005/8/layout/radial3"/>
    <dgm:cxn modelId="{305C7CF9-A3D4-458A-9297-584789E26033}" type="presParOf" srcId="{3CE89BA4-D1F9-47F0-8310-088A27FA2D33}" destId="{58143EA0-18A6-473D-A26E-29F5B51DFA6B}" srcOrd="1" destOrd="0" presId="urn:microsoft.com/office/officeart/2005/8/layout/radial3"/>
    <dgm:cxn modelId="{D2C0AEF5-2520-46D8-AB04-1D12913CFDF5}" type="presParOf" srcId="{3CE89BA4-D1F9-47F0-8310-088A27FA2D33}" destId="{5E35D686-2B60-48F5-9601-1723A1C5A274}" srcOrd="2" destOrd="0" presId="urn:microsoft.com/office/officeart/2005/8/layout/radial3"/>
    <dgm:cxn modelId="{E02F28A1-8A7E-493D-B065-2791C2B7C709}" type="presParOf" srcId="{3CE89BA4-D1F9-47F0-8310-088A27FA2D33}" destId="{19A05DD9-348E-4974-B5D4-6BF970768540}" srcOrd="3" destOrd="0" presId="urn:microsoft.com/office/officeart/2005/8/layout/radial3"/>
    <dgm:cxn modelId="{9BA76A52-AADF-43FB-9B0C-B3D47CFAF65C}" type="presParOf" srcId="{3CE89BA4-D1F9-47F0-8310-088A27FA2D33}" destId="{BD547EBD-42D5-4EB8-A4FB-C93D9C3430F8}" srcOrd="4" destOrd="0" presId="urn:microsoft.com/office/officeart/2005/8/layout/radial3"/>
    <dgm:cxn modelId="{85CF4F5C-27A8-459D-84C8-5F3737B6DD9E}" type="presParOf" srcId="{3CE89BA4-D1F9-47F0-8310-088A27FA2D33}" destId="{0C21B16D-D6C8-49DB-83EF-B5A17CE0400F}" srcOrd="5" destOrd="0" presId="urn:microsoft.com/office/officeart/2005/8/layout/radial3"/>
    <dgm:cxn modelId="{0AF9B7D1-3113-45C5-AF16-F0BEEE3055A6}" type="presParOf" srcId="{3CE89BA4-D1F9-47F0-8310-088A27FA2D33}" destId="{AEE79327-E3E0-4510-966D-A9E5B3F0C770}" srcOrd="6"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EFC4E-51A5-41E5-AE9B-14614D048F6D}" type="doc">
      <dgm:prSet loTypeId="urn:microsoft.com/office/officeart/2005/8/layout/venn3" loCatId="relationship" qsTypeId="urn:microsoft.com/office/officeart/2005/8/quickstyle/3d2" qsCatId="3D" csTypeId="urn:microsoft.com/office/officeart/2005/8/colors/accent0_1" csCatId="mainScheme" phldr="1"/>
      <dgm:spPr/>
      <dgm:t>
        <a:bodyPr/>
        <a:lstStyle/>
        <a:p>
          <a:endParaRPr lang="en-US"/>
        </a:p>
      </dgm:t>
    </dgm:pt>
    <dgm:pt modelId="{EAC8812A-DC67-452F-B297-656E6213E8F9}">
      <dgm:prSet phldrT="[Text]"/>
      <dgm:spPr/>
      <dgm:t>
        <a:bodyPr/>
        <a:lstStyle/>
        <a:p>
          <a:r>
            <a:rPr lang="en-GB" dirty="0" smtClean="0"/>
            <a:t>Integrity</a:t>
          </a:r>
          <a:endParaRPr lang="en-US" dirty="0"/>
        </a:p>
      </dgm:t>
    </dgm:pt>
    <dgm:pt modelId="{51A0ECE2-DD03-47B7-92DB-540ECCE21F76}" type="parTrans" cxnId="{C0755FB4-1D57-4888-A660-B46369053115}">
      <dgm:prSet/>
      <dgm:spPr/>
      <dgm:t>
        <a:bodyPr/>
        <a:lstStyle/>
        <a:p>
          <a:endParaRPr lang="en-US"/>
        </a:p>
      </dgm:t>
    </dgm:pt>
    <dgm:pt modelId="{E3DD0EDF-3A85-4256-AD2D-260B249BFB15}" type="sibTrans" cxnId="{C0755FB4-1D57-4888-A660-B46369053115}">
      <dgm:prSet/>
      <dgm:spPr/>
      <dgm:t>
        <a:bodyPr/>
        <a:lstStyle/>
        <a:p>
          <a:endParaRPr lang="en-US"/>
        </a:p>
      </dgm:t>
    </dgm:pt>
    <dgm:pt modelId="{80386E26-8E97-4F74-9B87-DAA11452CC34}">
      <dgm:prSet phldrT="[Text]"/>
      <dgm:spPr/>
      <dgm:t>
        <a:bodyPr/>
        <a:lstStyle/>
        <a:p>
          <a:r>
            <a:rPr lang="en-GB" dirty="0" smtClean="0"/>
            <a:t>Optimism and enthusiasm </a:t>
          </a:r>
          <a:endParaRPr lang="en-US" dirty="0"/>
        </a:p>
      </dgm:t>
    </dgm:pt>
    <dgm:pt modelId="{4F12987D-C793-4BFF-A8D4-1DCA109A76D1}" type="parTrans" cxnId="{870A96F8-32B4-43E1-8C8E-22EAFF96DD0B}">
      <dgm:prSet/>
      <dgm:spPr/>
      <dgm:t>
        <a:bodyPr/>
        <a:lstStyle/>
        <a:p>
          <a:endParaRPr lang="en-US"/>
        </a:p>
      </dgm:t>
    </dgm:pt>
    <dgm:pt modelId="{FA456668-C711-4358-B99E-F75382F3A930}" type="sibTrans" cxnId="{870A96F8-32B4-43E1-8C8E-22EAFF96DD0B}">
      <dgm:prSet/>
      <dgm:spPr/>
      <dgm:t>
        <a:bodyPr/>
        <a:lstStyle/>
        <a:p>
          <a:endParaRPr lang="en-US"/>
        </a:p>
      </dgm:t>
    </dgm:pt>
    <dgm:pt modelId="{21916020-CDCF-4182-85F8-DF8CA3E5A022}">
      <dgm:prSet phldrT="[Text]"/>
      <dgm:spPr/>
      <dgm:t>
        <a:bodyPr/>
        <a:lstStyle/>
        <a:p>
          <a:r>
            <a:rPr lang="en-GB" dirty="0" smtClean="0"/>
            <a:t>Commitment to growth </a:t>
          </a:r>
          <a:endParaRPr lang="en-US" dirty="0"/>
        </a:p>
      </dgm:t>
    </dgm:pt>
    <dgm:pt modelId="{A7ACA605-886C-40C0-AF0F-7627FFA6DC8D}" type="parTrans" cxnId="{513EDB64-5F79-40D1-BCED-C3F2B3BA3850}">
      <dgm:prSet/>
      <dgm:spPr/>
      <dgm:t>
        <a:bodyPr/>
        <a:lstStyle/>
        <a:p>
          <a:endParaRPr lang="en-US"/>
        </a:p>
      </dgm:t>
    </dgm:pt>
    <dgm:pt modelId="{402A508F-B14E-4655-9741-BC20745B8E51}" type="sibTrans" cxnId="{513EDB64-5F79-40D1-BCED-C3F2B3BA3850}">
      <dgm:prSet/>
      <dgm:spPr/>
      <dgm:t>
        <a:bodyPr/>
        <a:lstStyle/>
        <a:p>
          <a:endParaRPr lang="en-US"/>
        </a:p>
      </dgm:t>
    </dgm:pt>
    <dgm:pt modelId="{A66956CA-D673-4FF6-9753-85921F5CA46C}">
      <dgm:prSet phldrT="[Text]"/>
      <dgm:spPr/>
      <dgm:t>
        <a:bodyPr/>
        <a:lstStyle/>
        <a:p>
          <a:r>
            <a:rPr lang="en-GB" dirty="0" smtClean="0"/>
            <a:t>Responsibility </a:t>
          </a:r>
          <a:endParaRPr lang="en-US" dirty="0"/>
        </a:p>
      </dgm:t>
    </dgm:pt>
    <dgm:pt modelId="{4515D44D-8FDA-49AA-BEDC-FB7A2CD59965}" type="parTrans" cxnId="{00DE8BFB-CDD9-4CE5-83D3-4953A95C169B}">
      <dgm:prSet/>
      <dgm:spPr/>
      <dgm:t>
        <a:bodyPr/>
        <a:lstStyle/>
        <a:p>
          <a:endParaRPr lang="en-US"/>
        </a:p>
      </dgm:t>
    </dgm:pt>
    <dgm:pt modelId="{B54B2674-6529-424E-A23E-C2F114253CF4}" type="sibTrans" cxnId="{00DE8BFB-CDD9-4CE5-83D3-4953A95C169B}">
      <dgm:prSet/>
      <dgm:spPr/>
      <dgm:t>
        <a:bodyPr/>
        <a:lstStyle/>
        <a:p>
          <a:endParaRPr lang="en-US"/>
        </a:p>
      </dgm:t>
    </dgm:pt>
    <dgm:pt modelId="{320B4F1E-C60A-410F-A7B1-FED21979CE8C}">
      <dgm:prSet phldrT="[Text]"/>
      <dgm:spPr/>
      <dgm:t>
        <a:bodyPr/>
        <a:lstStyle/>
        <a:p>
          <a:r>
            <a:rPr lang="en-GB" dirty="0" smtClean="0"/>
            <a:t>Willingness to take risk</a:t>
          </a:r>
          <a:endParaRPr lang="en-US" dirty="0"/>
        </a:p>
      </dgm:t>
    </dgm:pt>
    <dgm:pt modelId="{A5620DC7-673F-44B0-AD08-2E3C04F073F8}" type="parTrans" cxnId="{286D5CD1-2DA3-4F0E-9D53-728662A9A3DF}">
      <dgm:prSet/>
      <dgm:spPr/>
      <dgm:t>
        <a:bodyPr/>
        <a:lstStyle/>
        <a:p>
          <a:endParaRPr lang="en-US"/>
        </a:p>
      </dgm:t>
    </dgm:pt>
    <dgm:pt modelId="{A3982FFE-E8A9-498D-AE2A-2EFA02BFFE3B}" type="sibTrans" cxnId="{286D5CD1-2DA3-4F0E-9D53-728662A9A3DF}">
      <dgm:prSet/>
      <dgm:spPr/>
      <dgm:t>
        <a:bodyPr/>
        <a:lstStyle/>
        <a:p>
          <a:endParaRPr lang="en-US"/>
        </a:p>
      </dgm:t>
    </dgm:pt>
    <dgm:pt modelId="{488747A5-C1DB-4997-B859-EA6866F342C5}">
      <dgm:prSet phldrT="[Text]"/>
      <dgm:spPr/>
      <dgm:t>
        <a:bodyPr/>
        <a:lstStyle/>
        <a:p>
          <a:r>
            <a:rPr lang="en-GB" dirty="0" smtClean="0"/>
            <a:t>Vision</a:t>
          </a:r>
          <a:endParaRPr lang="en-US" dirty="0"/>
        </a:p>
      </dgm:t>
    </dgm:pt>
    <dgm:pt modelId="{FAF2525A-8990-41B8-980F-B7C1DA2E8DA6}" type="parTrans" cxnId="{AA586A84-BB71-40AD-8DE2-3331FEE8AD54}">
      <dgm:prSet/>
      <dgm:spPr/>
      <dgm:t>
        <a:bodyPr/>
        <a:lstStyle/>
        <a:p>
          <a:endParaRPr lang="en-US"/>
        </a:p>
      </dgm:t>
    </dgm:pt>
    <dgm:pt modelId="{81D003F0-6F99-42E8-8D88-8BED1429327D}" type="sibTrans" cxnId="{AA586A84-BB71-40AD-8DE2-3331FEE8AD54}">
      <dgm:prSet/>
      <dgm:spPr/>
      <dgm:t>
        <a:bodyPr/>
        <a:lstStyle/>
        <a:p>
          <a:endParaRPr lang="en-US"/>
        </a:p>
      </dgm:t>
    </dgm:pt>
    <dgm:pt modelId="{ECF489EC-AB4C-4469-A4D3-3334F4B26954}">
      <dgm:prSet phldrT="[Text]"/>
      <dgm:spPr/>
      <dgm:t>
        <a:bodyPr/>
        <a:lstStyle/>
        <a:p>
          <a:r>
            <a:rPr lang="en-GB" dirty="0" smtClean="0"/>
            <a:t>Emotional intelligence</a:t>
          </a:r>
          <a:endParaRPr lang="en-US" dirty="0"/>
        </a:p>
      </dgm:t>
    </dgm:pt>
    <dgm:pt modelId="{41556EF0-D4A7-4766-959F-58A2F38172ED}" type="parTrans" cxnId="{7BA49FD0-FF47-4B4F-94D0-B12D9DCB8214}">
      <dgm:prSet/>
      <dgm:spPr/>
      <dgm:t>
        <a:bodyPr/>
        <a:lstStyle/>
        <a:p>
          <a:endParaRPr lang="en-US"/>
        </a:p>
      </dgm:t>
    </dgm:pt>
    <dgm:pt modelId="{4C1643E7-D7B8-46BC-8754-9EB4C35C63A2}" type="sibTrans" cxnId="{7BA49FD0-FF47-4B4F-94D0-B12D9DCB8214}">
      <dgm:prSet/>
      <dgm:spPr/>
      <dgm:t>
        <a:bodyPr/>
        <a:lstStyle/>
        <a:p>
          <a:endParaRPr lang="en-US"/>
        </a:p>
      </dgm:t>
    </dgm:pt>
    <dgm:pt modelId="{603E05B4-247D-4923-A4EC-F469A309486E}">
      <dgm:prSet phldrT="[Text]"/>
      <dgm:spPr/>
      <dgm:t>
        <a:bodyPr/>
        <a:lstStyle/>
        <a:p>
          <a:r>
            <a:rPr lang="en-GB" dirty="0" smtClean="0"/>
            <a:t>Expertise in industry  </a:t>
          </a:r>
          <a:endParaRPr lang="en-US" dirty="0"/>
        </a:p>
      </dgm:t>
    </dgm:pt>
    <dgm:pt modelId="{5E15F05A-E2B6-4334-83F5-5346F90A3ECC}" type="parTrans" cxnId="{BB3DD2D5-3945-41C5-BC5F-9B6B6934D0D6}">
      <dgm:prSet/>
      <dgm:spPr/>
      <dgm:t>
        <a:bodyPr/>
        <a:lstStyle/>
        <a:p>
          <a:endParaRPr lang="en-US"/>
        </a:p>
      </dgm:t>
    </dgm:pt>
    <dgm:pt modelId="{131ED4F4-2C50-455E-BCC3-04133BF73B20}" type="sibTrans" cxnId="{BB3DD2D5-3945-41C5-BC5F-9B6B6934D0D6}">
      <dgm:prSet/>
      <dgm:spPr/>
      <dgm:t>
        <a:bodyPr/>
        <a:lstStyle/>
        <a:p>
          <a:endParaRPr lang="en-US"/>
        </a:p>
      </dgm:t>
    </dgm:pt>
    <dgm:pt modelId="{9140D178-3ADA-4A44-AB22-0CC8BD67AAFD}" type="pres">
      <dgm:prSet presAssocID="{632EFC4E-51A5-41E5-AE9B-14614D048F6D}" presName="Name0" presStyleCnt="0">
        <dgm:presLayoutVars>
          <dgm:dir/>
          <dgm:resizeHandles val="exact"/>
        </dgm:presLayoutVars>
      </dgm:prSet>
      <dgm:spPr/>
      <dgm:t>
        <a:bodyPr/>
        <a:lstStyle/>
        <a:p>
          <a:endParaRPr lang="en-US"/>
        </a:p>
      </dgm:t>
    </dgm:pt>
    <dgm:pt modelId="{51F1037B-AC6E-40C5-8271-499F3A94FDBF}" type="pres">
      <dgm:prSet presAssocID="{EAC8812A-DC67-452F-B297-656E6213E8F9}" presName="Name5" presStyleLbl="vennNode1" presStyleIdx="0" presStyleCnt="8">
        <dgm:presLayoutVars>
          <dgm:bulletEnabled val="1"/>
        </dgm:presLayoutVars>
      </dgm:prSet>
      <dgm:spPr/>
      <dgm:t>
        <a:bodyPr/>
        <a:lstStyle/>
        <a:p>
          <a:endParaRPr lang="en-US"/>
        </a:p>
      </dgm:t>
    </dgm:pt>
    <dgm:pt modelId="{045C2DE5-C260-44B1-BD46-F926227E5DDC}" type="pres">
      <dgm:prSet presAssocID="{E3DD0EDF-3A85-4256-AD2D-260B249BFB15}" presName="space" presStyleCnt="0"/>
      <dgm:spPr/>
    </dgm:pt>
    <dgm:pt modelId="{4407D648-48D7-4B77-A611-47B553113FF6}" type="pres">
      <dgm:prSet presAssocID="{320B4F1E-C60A-410F-A7B1-FED21979CE8C}" presName="Name5" presStyleLbl="vennNode1" presStyleIdx="1" presStyleCnt="8">
        <dgm:presLayoutVars>
          <dgm:bulletEnabled val="1"/>
        </dgm:presLayoutVars>
      </dgm:prSet>
      <dgm:spPr/>
      <dgm:t>
        <a:bodyPr/>
        <a:lstStyle/>
        <a:p>
          <a:endParaRPr lang="en-US"/>
        </a:p>
      </dgm:t>
    </dgm:pt>
    <dgm:pt modelId="{5B4DF6FD-9D1F-430D-BB8C-925AE7754EB0}" type="pres">
      <dgm:prSet presAssocID="{A3982FFE-E8A9-498D-AE2A-2EFA02BFFE3B}" presName="space" presStyleCnt="0"/>
      <dgm:spPr/>
    </dgm:pt>
    <dgm:pt modelId="{5F23DD25-5E4F-4FD5-9D42-5FE62A6EB6F2}" type="pres">
      <dgm:prSet presAssocID="{80386E26-8E97-4F74-9B87-DAA11452CC34}" presName="Name5" presStyleLbl="vennNode1" presStyleIdx="2" presStyleCnt="8">
        <dgm:presLayoutVars>
          <dgm:bulletEnabled val="1"/>
        </dgm:presLayoutVars>
      </dgm:prSet>
      <dgm:spPr/>
      <dgm:t>
        <a:bodyPr/>
        <a:lstStyle/>
        <a:p>
          <a:endParaRPr lang="en-US"/>
        </a:p>
      </dgm:t>
    </dgm:pt>
    <dgm:pt modelId="{4EF0B3B5-D1E2-47C4-9424-004ECF86A514}" type="pres">
      <dgm:prSet presAssocID="{FA456668-C711-4358-B99E-F75382F3A930}" presName="space" presStyleCnt="0"/>
      <dgm:spPr/>
    </dgm:pt>
    <dgm:pt modelId="{B3B18146-E85E-4303-B46A-352E4EBE309C}" type="pres">
      <dgm:prSet presAssocID="{21916020-CDCF-4182-85F8-DF8CA3E5A022}" presName="Name5" presStyleLbl="vennNode1" presStyleIdx="3" presStyleCnt="8">
        <dgm:presLayoutVars>
          <dgm:bulletEnabled val="1"/>
        </dgm:presLayoutVars>
      </dgm:prSet>
      <dgm:spPr/>
      <dgm:t>
        <a:bodyPr/>
        <a:lstStyle/>
        <a:p>
          <a:endParaRPr lang="en-US"/>
        </a:p>
      </dgm:t>
    </dgm:pt>
    <dgm:pt modelId="{796CE8F2-EB1A-4EB9-8678-080E91643ADD}" type="pres">
      <dgm:prSet presAssocID="{402A508F-B14E-4655-9741-BC20745B8E51}" presName="space" presStyleCnt="0"/>
      <dgm:spPr/>
    </dgm:pt>
    <dgm:pt modelId="{C47E0AA9-ECF7-4CB0-9507-0D11D688218C}" type="pres">
      <dgm:prSet presAssocID="{488747A5-C1DB-4997-B859-EA6866F342C5}" presName="Name5" presStyleLbl="vennNode1" presStyleIdx="4" presStyleCnt="8" custLinFactNeighborX="-2025" custLinFactNeighborY="576">
        <dgm:presLayoutVars>
          <dgm:bulletEnabled val="1"/>
        </dgm:presLayoutVars>
      </dgm:prSet>
      <dgm:spPr/>
      <dgm:t>
        <a:bodyPr/>
        <a:lstStyle/>
        <a:p>
          <a:endParaRPr lang="en-US"/>
        </a:p>
      </dgm:t>
    </dgm:pt>
    <dgm:pt modelId="{89CBA370-C9C8-4570-912E-88D3CD3BC29C}" type="pres">
      <dgm:prSet presAssocID="{81D003F0-6F99-42E8-8D88-8BED1429327D}" presName="space" presStyleCnt="0"/>
      <dgm:spPr/>
    </dgm:pt>
    <dgm:pt modelId="{770F93DF-034C-4991-8BC3-F2BBF3D9A1EE}" type="pres">
      <dgm:prSet presAssocID="{A66956CA-D673-4FF6-9753-85921F5CA46C}" presName="Name5" presStyleLbl="vennNode1" presStyleIdx="5" presStyleCnt="8">
        <dgm:presLayoutVars>
          <dgm:bulletEnabled val="1"/>
        </dgm:presLayoutVars>
      </dgm:prSet>
      <dgm:spPr/>
      <dgm:t>
        <a:bodyPr/>
        <a:lstStyle/>
        <a:p>
          <a:endParaRPr lang="en-US"/>
        </a:p>
      </dgm:t>
    </dgm:pt>
    <dgm:pt modelId="{A32AD70A-6AA4-4FD7-97EE-4F7F8FC94133}" type="pres">
      <dgm:prSet presAssocID="{B54B2674-6529-424E-A23E-C2F114253CF4}" presName="space" presStyleCnt="0"/>
      <dgm:spPr/>
    </dgm:pt>
    <dgm:pt modelId="{FA4542DD-627D-452C-9F7C-6CC8CB34E64E}" type="pres">
      <dgm:prSet presAssocID="{ECF489EC-AB4C-4469-A4D3-3334F4B26954}" presName="Name5" presStyleLbl="vennNode1" presStyleIdx="6" presStyleCnt="8">
        <dgm:presLayoutVars>
          <dgm:bulletEnabled val="1"/>
        </dgm:presLayoutVars>
      </dgm:prSet>
      <dgm:spPr/>
      <dgm:t>
        <a:bodyPr/>
        <a:lstStyle/>
        <a:p>
          <a:endParaRPr lang="en-US"/>
        </a:p>
      </dgm:t>
    </dgm:pt>
    <dgm:pt modelId="{005B3F95-BE09-4BC5-B83F-1F60C7C46E12}" type="pres">
      <dgm:prSet presAssocID="{4C1643E7-D7B8-46BC-8754-9EB4C35C63A2}" presName="space" presStyleCnt="0"/>
      <dgm:spPr/>
    </dgm:pt>
    <dgm:pt modelId="{64D0C4F0-1A39-458E-BF60-BA598E3EA4FC}" type="pres">
      <dgm:prSet presAssocID="{603E05B4-247D-4923-A4EC-F469A309486E}" presName="Name5" presStyleLbl="vennNode1" presStyleIdx="7" presStyleCnt="8">
        <dgm:presLayoutVars>
          <dgm:bulletEnabled val="1"/>
        </dgm:presLayoutVars>
      </dgm:prSet>
      <dgm:spPr/>
      <dgm:t>
        <a:bodyPr/>
        <a:lstStyle/>
        <a:p>
          <a:endParaRPr lang="en-US"/>
        </a:p>
      </dgm:t>
    </dgm:pt>
  </dgm:ptLst>
  <dgm:cxnLst>
    <dgm:cxn modelId="{286D5CD1-2DA3-4F0E-9D53-728662A9A3DF}" srcId="{632EFC4E-51A5-41E5-AE9B-14614D048F6D}" destId="{320B4F1E-C60A-410F-A7B1-FED21979CE8C}" srcOrd="1" destOrd="0" parTransId="{A5620DC7-673F-44B0-AD08-2E3C04F073F8}" sibTransId="{A3982FFE-E8A9-498D-AE2A-2EFA02BFFE3B}"/>
    <dgm:cxn modelId="{AA586A84-BB71-40AD-8DE2-3331FEE8AD54}" srcId="{632EFC4E-51A5-41E5-AE9B-14614D048F6D}" destId="{488747A5-C1DB-4997-B859-EA6866F342C5}" srcOrd="4" destOrd="0" parTransId="{FAF2525A-8990-41B8-980F-B7C1DA2E8DA6}" sibTransId="{81D003F0-6F99-42E8-8D88-8BED1429327D}"/>
    <dgm:cxn modelId="{FA50CB4E-2478-4E43-BCEF-9C0AF8E589F0}" type="presOf" srcId="{603E05B4-247D-4923-A4EC-F469A309486E}" destId="{64D0C4F0-1A39-458E-BF60-BA598E3EA4FC}" srcOrd="0" destOrd="0" presId="urn:microsoft.com/office/officeart/2005/8/layout/venn3"/>
    <dgm:cxn modelId="{BCC91495-49EA-48D4-A083-FA8BA95FF255}" type="presOf" srcId="{80386E26-8E97-4F74-9B87-DAA11452CC34}" destId="{5F23DD25-5E4F-4FD5-9D42-5FE62A6EB6F2}" srcOrd="0" destOrd="0" presId="urn:microsoft.com/office/officeart/2005/8/layout/venn3"/>
    <dgm:cxn modelId="{375DE179-0348-4A95-80C7-7B8D4997F30D}" type="presOf" srcId="{21916020-CDCF-4182-85F8-DF8CA3E5A022}" destId="{B3B18146-E85E-4303-B46A-352E4EBE309C}" srcOrd="0" destOrd="0" presId="urn:microsoft.com/office/officeart/2005/8/layout/venn3"/>
    <dgm:cxn modelId="{BB3DD2D5-3945-41C5-BC5F-9B6B6934D0D6}" srcId="{632EFC4E-51A5-41E5-AE9B-14614D048F6D}" destId="{603E05B4-247D-4923-A4EC-F469A309486E}" srcOrd="7" destOrd="0" parTransId="{5E15F05A-E2B6-4334-83F5-5346F90A3ECC}" sibTransId="{131ED4F4-2C50-455E-BCC3-04133BF73B20}"/>
    <dgm:cxn modelId="{86EBF627-42D4-4EEC-973F-D41ABC65D53F}" type="presOf" srcId="{320B4F1E-C60A-410F-A7B1-FED21979CE8C}" destId="{4407D648-48D7-4B77-A611-47B553113FF6}" srcOrd="0" destOrd="0" presId="urn:microsoft.com/office/officeart/2005/8/layout/venn3"/>
    <dgm:cxn modelId="{FB0EFBA9-3734-41C7-B929-C3AC4A8D072A}" type="presOf" srcId="{EAC8812A-DC67-452F-B297-656E6213E8F9}" destId="{51F1037B-AC6E-40C5-8271-499F3A94FDBF}" srcOrd="0" destOrd="0" presId="urn:microsoft.com/office/officeart/2005/8/layout/venn3"/>
    <dgm:cxn modelId="{2E82F96F-BEC0-4C7A-9D3E-2270E0A031DE}" type="presOf" srcId="{A66956CA-D673-4FF6-9753-85921F5CA46C}" destId="{770F93DF-034C-4991-8BC3-F2BBF3D9A1EE}" srcOrd="0" destOrd="0" presId="urn:microsoft.com/office/officeart/2005/8/layout/venn3"/>
    <dgm:cxn modelId="{DDD15D21-0CD8-48F4-97C9-5F1CFFB4F19C}" type="presOf" srcId="{ECF489EC-AB4C-4469-A4D3-3334F4B26954}" destId="{FA4542DD-627D-452C-9F7C-6CC8CB34E64E}" srcOrd="0" destOrd="0" presId="urn:microsoft.com/office/officeart/2005/8/layout/venn3"/>
    <dgm:cxn modelId="{00DE8BFB-CDD9-4CE5-83D3-4953A95C169B}" srcId="{632EFC4E-51A5-41E5-AE9B-14614D048F6D}" destId="{A66956CA-D673-4FF6-9753-85921F5CA46C}" srcOrd="5" destOrd="0" parTransId="{4515D44D-8FDA-49AA-BEDC-FB7A2CD59965}" sibTransId="{B54B2674-6529-424E-A23E-C2F114253CF4}"/>
    <dgm:cxn modelId="{513EDB64-5F79-40D1-BCED-C3F2B3BA3850}" srcId="{632EFC4E-51A5-41E5-AE9B-14614D048F6D}" destId="{21916020-CDCF-4182-85F8-DF8CA3E5A022}" srcOrd="3" destOrd="0" parTransId="{A7ACA605-886C-40C0-AF0F-7627FFA6DC8D}" sibTransId="{402A508F-B14E-4655-9741-BC20745B8E51}"/>
    <dgm:cxn modelId="{870A96F8-32B4-43E1-8C8E-22EAFF96DD0B}" srcId="{632EFC4E-51A5-41E5-AE9B-14614D048F6D}" destId="{80386E26-8E97-4F74-9B87-DAA11452CC34}" srcOrd="2" destOrd="0" parTransId="{4F12987D-C793-4BFF-A8D4-1DCA109A76D1}" sibTransId="{FA456668-C711-4358-B99E-F75382F3A930}"/>
    <dgm:cxn modelId="{36F7422F-E588-4018-B80F-A959A86484A9}" type="presOf" srcId="{488747A5-C1DB-4997-B859-EA6866F342C5}" destId="{C47E0AA9-ECF7-4CB0-9507-0D11D688218C}" srcOrd="0" destOrd="0" presId="urn:microsoft.com/office/officeart/2005/8/layout/venn3"/>
    <dgm:cxn modelId="{7BA49FD0-FF47-4B4F-94D0-B12D9DCB8214}" srcId="{632EFC4E-51A5-41E5-AE9B-14614D048F6D}" destId="{ECF489EC-AB4C-4469-A4D3-3334F4B26954}" srcOrd="6" destOrd="0" parTransId="{41556EF0-D4A7-4766-959F-58A2F38172ED}" sibTransId="{4C1643E7-D7B8-46BC-8754-9EB4C35C63A2}"/>
    <dgm:cxn modelId="{C0755FB4-1D57-4888-A660-B46369053115}" srcId="{632EFC4E-51A5-41E5-AE9B-14614D048F6D}" destId="{EAC8812A-DC67-452F-B297-656E6213E8F9}" srcOrd="0" destOrd="0" parTransId="{51A0ECE2-DD03-47B7-92DB-540ECCE21F76}" sibTransId="{E3DD0EDF-3A85-4256-AD2D-260B249BFB15}"/>
    <dgm:cxn modelId="{4456D84E-DCA3-49A5-AB1E-D8B52053106E}" type="presOf" srcId="{632EFC4E-51A5-41E5-AE9B-14614D048F6D}" destId="{9140D178-3ADA-4A44-AB22-0CC8BD67AAFD}" srcOrd="0" destOrd="0" presId="urn:microsoft.com/office/officeart/2005/8/layout/venn3"/>
    <dgm:cxn modelId="{24B65D4C-5056-4B64-8DE4-26FC52659524}" type="presParOf" srcId="{9140D178-3ADA-4A44-AB22-0CC8BD67AAFD}" destId="{51F1037B-AC6E-40C5-8271-499F3A94FDBF}" srcOrd="0" destOrd="0" presId="urn:microsoft.com/office/officeart/2005/8/layout/venn3"/>
    <dgm:cxn modelId="{3723A208-C236-4C00-9BE4-0EFF686FB3AB}" type="presParOf" srcId="{9140D178-3ADA-4A44-AB22-0CC8BD67AAFD}" destId="{045C2DE5-C260-44B1-BD46-F926227E5DDC}" srcOrd="1" destOrd="0" presId="urn:microsoft.com/office/officeart/2005/8/layout/venn3"/>
    <dgm:cxn modelId="{75F6E1CE-1068-46B7-8DD3-503D6361AB6A}" type="presParOf" srcId="{9140D178-3ADA-4A44-AB22-0CC8BD67AAFD}" destId="{4407D648-48D7-4B77-A611-47B553113FF6}" srcOrd="2" destOrd="0" presId="urn:microsoft.com/office/officeart/2005/8/layout/venn3"/>
    <dgm:cxn modelId="{8394EA51-3FDE-4F9B-B6E9-C4E7C0DC37E3}" type="presParOf" srcId="{9140D178-3ADA-4A44-AB22-0CC8BD67AAFD}" destId="{5B4DF6FD-9D1F-430D-BB8C-925AE7754EB0}" srcOrd="3" destOrd="0" presId="urn:microsoft.com/office/officeart/2005/8/layout/venn3"/>
    <dgm:cxn modelId="{C9BEFCFB-B919-4E17-89C6-BC2010479AC4}" type="presParOf" srcId="{9140D178-3ADA-4A44-AB22-0CC8BD67AAFD}" destId="{5F23DD25-5E4F-4FD5-9D42-5FE62A6EB6F2}" srcOrd="4" destOrd="0" presId="urn:microsoft.com/office/officeart/2005/8/layout/venn3"/>
    <dgm:cxn modelId="{4A3AA117-AC3A-4737-827C-6693B969CE95}" type="presParOf" srcId="{9140D178-3ADA-4A44-AB22-0CC8BD67AAFD}" destId="{4EF0B3B5-D1E2-47C4-9424-004ECF86A514}" srcOrd="5" destOrd="0" presId="urn:microsoft.com/office/officeart/2005/8/layout/venn3"/>
    <dgm:cxn modelId="{5AEC5562-EFE1-43B7-B0DA-9C21FAE97067}" type="presParOf" srcId="{9140D178-3ADA-4A44-AB22-0CC8BD67AAFD}" destId="{B3B18146-E85E-4303-B46A-352E4EBE309C}" srcOrd="6" destOrd="0" presId="urn:microsoft.com/office/officeart/2005/8/layout/venn3"/>
    <dgm:cxn modelId="{DC04A9F6-8D45-4535-AF96-C0BBAAA49FC2}" type="presParOf" srcId="{9140D178-3ADA-4A44-AB22-0CC8BD67AAFD}" destId="{796CE8F2-EB1A-4EB9-8678-080E91643ADD}" srcOrd="7" destOrd="0" presId="urn:microsoft.com/office/officeart/2005/8/layout/venn3"/>
    <dgm:cxn modelId="{BA8BA67B-C23A-45AD-A4E4-5AAD70879361}" type="presParOf" srcId="{9140D178-3ADA-4A44-AB22-0CC8BD67AAFD}" destId="{C47E0AA9-ECF7-4CB0-9507-0D11D688218C}" srcOrd="8" destOrd="0" presId="urn:microsoft.com/office/officeart/2005/8/layout/venn3"/>
    <dgm:cxn modelId="{11311484-1327-43C5-976F-1FC0D64805B3}" type="presParOf" srcId="{9140D178-3ADA-4A44-AB22-0CC8BD67AAFD}" destId="{89CBA370-C9C8-4570-912E-88D3CD3BC29C}" srcOrd="9" destOrd="0" presId="urn:microsoft.com/office/officeart/2005/8/layout/venn3"/>
    <dgm:cxn modelId="{03DA073B-BC51-441D-8C5B-8244FB364095}" type="presParOf" srcId="{9140D178-3ADA-4A44-AB22-0CC8BD67AAFD}" destId="{770F93DF-034C-4991-8BC3-F2BBF3D9A1EE}" srcOrd="10" destOrd="0" presId="urn:microsoft.com/office/officeart/2005/8/layout/venn3"/>
    <dgm:cxn modelId="{4039B44E-3EBD-42B2-A59A-7DC2B294B66E}" type="presParOf" srcId="{9140D178-3ADA-4A44-AB22-0CC8BD67AAFD}" destId="{A32AD70A-6AA4-4FD7-97EE-4F7F8FC94133}" srcOrd="11" destOrd="0" presId="urn:microsoft.com/office/officeart/2005/8/layout/venn3"/>
    <dgm:cxn modelId="{606255E1-242A-4F62-B56D-5AC8CA28D433}" type="presParOf" srcId="{9140D178-3ADA-4A44-AB22-0CC8BD67AAFD}" destId="{FA4542DD-627D-452C-9F7C-6CC8CB34E64E}" srcOrd="12" destOrd="0" presId="urn:microsoft.com/office/officeart/2005/8/layout/venn3"/>
    <dgm:cxn modelId="{57C178CC-249D-4613-9829-E77977EF79C0}" type="presParOf" srcId="{9140D178-3ADA-4A44-AB22-0CC8BD67AAFD}" destId="{005B3F95-BE09-4BC5-B83F-1F60C7C46E12}" srcOrd="13" destOrd="0" presId="urn:microsoft.com/office/officeart/2005/8/layout/venn3"/>
    <dgm:cxn modelId="{E288B8F4-C60A-4B49-8BB2-383CAD527382}" type="presParOf" srcId="{9140D178-3ADA-4A44-AB22-0CC8BD67AAFD}" destId="{64D0C4F0-1A39-458E-BF60-BA598E3EA4FC}" srcOrd="14" destOrd="0" presId="urn:microsoft.com/office/officeart/2005/8/layout/ven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F1037B-AC6E-40C5-8271-499F3A94FDBF}">
      <dsp:nvSpPr>
        <dsp:cNvPr id="0" name=""/>
        <dsp:cNvSpPr/>
      </dsp:nvSpPr>
      <dsp:spPr>
        <a:xfrm>
          <a:off x="4464"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Integrity</a:t>
          </a:r>
          <a:endParaRPr lang="en-US" sz="1100" kern="1200" dirty="0"/>
        </a:p>
      </dsp:txBody>
      <dsp:txXfrm>
        <a:off x="4464" y="1720217"/>
        <a:ext cx="1384101" cy="1384101"/>
      </dsp:txXfrm>
    </dsp:sp>
    <dsp:sp modelId="{4407D648-48D7-4B77-A611-47B553113FF6}">
      <dsp:nvSpPr>
        <dsp:cNvPr id="0" name=""/>
        <dsp:cNvSpPr/>
      </dsp:nvSpPr>
      <dsp:spPr>
        <a:xfrm>
          <a:off x="1111746"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Willingness to take risk</a:t>
          </a:r>
          <a:endParaRPr lang="en-US" sz="1100" kern="1200" dirty="0"/>
        </a:p>
      </dsp:txBody>
      <dsp:txXfrm>
        <a:off x="1111746" y="1720217"/>
        <a:ext cx="1384101" cy="1384101"/>
      </dsp:txXfrm>
    </dsp:sp>
    <dsp:sp modelId="{5F23DD25-5E4F-4FD5-9D42-5FE62A6EB6F2}">
      <dsp:nvSpPr>
        <dsp:cNvPr id="0" name=""/>
        <dsp:cNvSpPr/>
      </dsp:nvSpPr>
      <dsp:spPr>
        <a:xfrm>
          <a:off x="2219027"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Optimism and enthusiasm </a:t>
          </a:r>
          <a:endParaRPr lang="en-US" sz="1100" kern="1200" dirty="0"/>
        </a:p>
      </dsp:txBody>
      <dsp:txXfrm>
        <a:off x="2219027" y="1720217"/>
        <a:ext cx="1384101" cy="1384101"/>
      </dsp:txXfrm>
    </dsp:sp>
    <dsp:sp modelId="{B3B18146-E85E-4303-B46A-352E4EBE309C}">
      <dsp:nvSpPr>
        <dsp:cNvPr id="0" name=""/>
        <dsp:cNvSpPr/>
      </dsp:nvSpPr>
      <dsp:spPr>
        <a:xfrm>
          <a:off x="3326308"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Commitment to growth </a:t>
          </a:r>
          <a:endParaRPr lang="en-US" sz="1100" kern="1200" dirty="0"/>
        </a:p>
      </dsp:txBody>
      <dsp:txXfrm>
        <a:off x="3326308" y="1720217"/>
        <a:ext cx="1384101" cy="1384101"/>
      </dsp:txXfrm>
    </dsp:sp>
    <dsp:sp modelId="{C47E0AA9-ECF7-4CB0-9507-0D11D688218C}">
      <dsp:nvSpPr>
        <dsp:cNvPr id="0" name=""/>
        <dsp:cNvSpPr/>
      </dsp:nvSpPr>
      <dsp:spPr>
        <a:xfrm>
          <a:off x="4427984" y="1728189"/>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Vision</a:t>
          </a:r>
          <a:endParaRPr lang="en-US" sz="1100" kern="1200" dirty="0"/>
        </a:p>
      </dsp:txBody>
      <dsp:txXfrm>
        <a:off x="4427984" y="1728189"/>
        <a:ext cx="1384101" cy="1384101"/>
      </dsp:txXfrm>
    </dsp:sp>
    <dsp:sp modelId="{770F93DF-034C-4991-8BC3-F2BBF3D9A1EE}">
      <dsp:nvSpPr>
        <dsp:cNvPr id="0" name=""/>
        <dsp:cNvSpPr/>
      </dsp:nvSpPr>
      <dsp:spPr>
        <a:xfrm>
          <a:off x="5540871"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Responsibility </a:t>
          </a:r>
          <a:endParaRPr lang="en-US" sz="1100" kern="1200" dirty="0"/>
        </a:p>
      </dsp:txBody>
      <dsp:txXfrm>
        <a:off x="5540871" y="1720217"/>
        <a:ext cx="1384101" cy="1384101"/>
      </dsp:txXfrm>
    </dsp:sp>
    <dsp:sp modelId="{FA4542DD-627D-452C-9F7C-6CC8CB34E64E}">
      <dsp:nvSpPr>
        <dsp:cNvPr id="0" name=""/>
        <dsp:cNvSpPr/>
      </dsp:nvSpPr>
      <dsp:spPr>
        <a:xfrm>
          <a:off x="6648152"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Emotional intelligence</a:t>
          </a:r>
          <a:endParaRPr lang="en-US" sz="1100" kern="1200" dirty="0"/>
        </a:p>
      </dsp:txBody>
      <dsp:txXfrm>
        <a:off x="6648152" y="1720217"/>
        <a:ext cx="1384101" cy="1384101"/>
      </dsp:txXfrm>
    </dsp:sp>
    <dsp:sp modelId="{64D0C4F0-1A39-458E-BF60-BA598E3EA4FC}">
      <dsp:nvSpPr>
        <dsp:cNvPr id="0" name=""/>
        <dsp:cNvSpPr/>
      </dsp:nvSpPr>
      <dsp:spPr>
        <a:xfrm>
          <a:off x="7755433" y="1720217"/>
          <a:ext cx="1384101" cy="1384101"/>
        </a:xfrm>
        <a:prstGeom prst="ellipse">
          <a:avLst/>
        </a:prstGeom>
        <a:gradFill rotWithShape="0">
          <a:gsLst>
            <a:gs pos="0">
              <a:schemeClr val="lt1">
                <a:alpha val="50000"/>
                <a:hueOff val="0"/>
                <a:satOff val="0"/>
                <a:lumOff val="0"/>
                <a:alphaOff val="0"/>
                <a:shade val="51000"/>
                <a:satMod val="130000"/>
              </a:schemeClr>
            </a:gs>
            <a:gs pos="80000">
              <a:schemeClr val="lt1">
                <a:alpha val="50000"/>
                <a:hueOff val="0"/>
                <a:satOff val="0"/>
                <a:lumOff val="0"/>
                <a:alphaOff val="0"/>
                <a:shade val="93000"/>
                <a:satMod val="130000"/>
              </a:schemeClr>
            </a:gs>
            <a:gs pos="100000">
              <a:schemeClr val="l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76172" tIns="13970" rIns="76172" bIns="13970" numCol="1" spcCol="1270" anchor="ctr" anchorCtr="0">
          <a:noAutofit/>
        </a:bodyPr>
        <a:lstStyle/>
        <a:p>
          <a:pPr lvl="0" algn="ctr" defTabSz="488950">
            <a:lnSpc>
              <a:spcPct val="90000"/>
            </a:lnSpc>
            <a:spcBef>
              <a:spcPct val="0"/>
            </a:spcBef>
            <a:spcAft>
              <a:spcPct val="35000"/>
            </a:spcAft>
          </a:pPr>
          <a:r>
            <a:rPr lang="en-GB" sz="1100" kern="1200" dirty="0" smtClean="0"/>
            <a:t>Expertise in industry  </a:t>
          </a:r>
          <a:endParaRPr lang="en-US" sz="1100" kern="1200" dirty="0"/>
        </a:p>
      </dsp:txBody>
      <dsp:txXfrm>
        <a:off x="7755433" y="1720217"/>
        <a:ext cx="1384101" cy="1384101"/>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EDAC7-21B9-48AF-A188-8DBC5FA7AB60}" type="datetimeFigureOut">
              <a:rPr lang="en-US" smtClean="0"/>
              <a:pPr/>
              <a:t>4/15/2021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5D7E4-6F41-442F-98A1-9A2FD0CAAE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65D7E4-6F41-442F-98A1-9A2FD0CAAE10}"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65D7E4-6F41-442F-98A1-9A2FD0CAAE10}"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6DE38-262C-45BC-9C4E-5A1242CC0A59}"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sp>
        <p:nvSpPr>
          <p:cNvPr id="6" name="Slide Number Placeholder 5"/>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DDD2DC-DE81-485B-9CC7-C3B99CAF8D22}"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sp>
        <p:nvSpPr>
          <p:cNvPr id="6" name="Slide Number Placeholder 5"/>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DECE5-6794-4C0A-BE87-3799BFDD6657}"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sp>
        <p:nvSpPr>
          <p:cNvPr id="6" name="Slide Number Placeholder 5"/>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3A735A-676C-4F56-91C0-0D5369A4EE77}"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sp>
        <p:nvSpPr>
          <p:cNvPr id="6" name="Slide Number Placeholder 5"/>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E1839-D7EB-4AF8-AF76-26B61515E62B}" type="datetime1">
              <a:rPr lang="en-US" smtClean="0"/>
              <a:pPr/>
              <a:t>4/15/2021</a:t>
            </a:fld>
            <a:endParaRPr lang="en-US"/>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sp>
        <p:nvSpPr>
          <p:cNvPr id="6" name="Slide Number Placeholder 5"/>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9710DB-118C-4319-8283-61CBAA8D2213}"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BELO1010: Business ethics &amp; values</a:t>
            </a:r>
            <a:endParaRPr lang="en-US"/>
          </a:p>
        </p:txBody>
      </p:sp>
      <p:sp>
        <p:nvSpPr>
          <p:cNvPr id="7" name="Slide Number Placeholder 6"/>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CFE13A-ED8D-4139-A3BE-3028E0B8AB85}" type="datetime1">
              <a:rPr lang="en-US" smtClean="0"/>
              <a:pPr/>
              <a:t>4/15/2021</a:t>
            </a:fld>
            <a:endParaRPr lang="en-US"/>
          </a:p>
        </p:txBody>
      </p:sp>
      <p:sp>
        <p:nvSpPr>
          <p:cNvPr id="8" name="Footer Placeholder 7"/>
          <p:cNvSpPr>
            <a:spLocks noGrp="1"/>
          </p:cNvSpPr>
          <p:nvPr>
            <p:ph type="ftr" sz="quarter" idx="11"/>
          </p:nvPr>
        </p:nvSpPr>
        <p:spPr/>
        <p:txBody>
          <a:bodyPr/>
          <a:lstStyle/>
          <a:p>
            <a:r>
              <a:rPr lang="en-US" smtClean="0"/>
              <a:t>BELO1010: Business ethics &amp; values</a:t>
            </a:r>
            <a:endParaRPr lang="en-US"/>
          </a:p>
        </p:txBody>
      </p:sp>
      <p:sp>
        <p:nvSpPr>
          <p:cNvPr id="9" name="Slide Number Placeholder 8"/>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C6F9E6-747D-49DF-BD6D-B0E0B4EACFEC}" type="datetime1">
              <a:rPr lang="en-US" smtClean="0"/>
              <a:pPr/>
              <a:t>4/15/2021</a:t>
            </a:fld>
            <a:endParaRPr lang="en-US"/>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
        <p:nvSpPr>
          <p:cNvPr id="5" name="Slide Number Placeholder 4"/>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74F12-AB52-408C-8A10-75693E349DB2}" type="datetime1">
              <a:rPr lang="en-US" smtClean="0"/>
              <a:pPr/>
              <a:t>4/15/2021</a:t>
            </a:fld>
            <a:endParaRPr lang="en-US"/>
          </a:p>
        </p:txBody>
      </p:sp>
      <p:sp>
        <p:nvSpPr>
          <p:cNvPr id="3" name="Footer Placeholder 2"/>
          <p:cNvSpPr>
            <a:spLocks noGrp="1"/>
          </p:cNvSpPr>
          <p:nvPr>
            <p:ph type="ftr" sz="quarter" idx="11"/>
          </p:nvPr>
        </p:nvSpPr>
        <p:spPr/>
        <p:txBody>
          <a:bodyPr/>
          <a:lstStyle/>
          <a:p>
            <a:r>
              <a:rPr lang="en-US" smtClean="0"/>
              <a:t>BELO1010: Business ethics &amp; values</a:t>
            </a:r>
            <a:endParaRPr lang="en-US"/>
          </a:p>
        </p:txBody>
      </p:sp>
      <p:sp>
        <p:nvSpPr>
          <p:cNvPr id="4" name="Slide Number Placeholder 3"/>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A77EA8-915C-469F-8A72-3F7FA36ED4B8}"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BELO1010: Business ethics &amp; values</a:t>
            </a:r>
            <a:endParaRPr lang="en-US"/>
          </a:p>
        </p:txBody>
      </p:sp>
      <p:sp>
        <p:nvSpPr>
          <p:cNvPr id="7" name="Slide Number Placeholder 6"/>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158248-162D-4EC9-85AB-3B7369A4B015}" type="datetime1">
              <a:rPr lang="en-US" smtClean="0"/>
              <a:pPr/>
              <a:t>4/15/2021</a:t>
            </a:fld>
            <a:endParaRPr lang="en-US"/>
          </a:p>
        </p:txBody>
      </p:sp>
      <p:sp>
        <p:nvSpPr>
          <p:cNvPr id="6" name="Footer Placeholder 5"/>
          <p:cNvSpPr>
            <a:spLocks noGrp="1"/>
          </p:cNvSpPr>
          <p:nvPr>
            <p:ph type="ftr" sz="quarter" idx="11"/>
          </p:nvPr>
        </p:nvSpPr>
        <p:spPr/>
        <p:txBody>
          <a:bodyPr/>
          <a:lstStyle/>
          <a:p>
            <a:r>
              <a:rPr lang="en-US" smtClean="0"/>
              <a:t>BELO1010: Business ethics &amp; values</a:t>
            </a:r>
            <a:endParaRPr lang="en-US"/>
          </a:p>
        </p:txBody>
      </p:sp>
      <p:sp>
        <p:nvSpPr>
          <p:cNvPr id="7" name="Slide Number Placeholder 6"/>
          <p:cNvSpPr>
            <a:spLocks noGrp="1"/>
          </p:cNvSpPr>
          <p:nvPr>
            <p:ph type="sldNum" sz="quarter" idx="12"/>
          </p:nvPr>
        </p:nvSpPr>
        <p:spPr/>
        <p:txBody>
          <a:bodyPr/>
          <a:lstStyle/>
          <a:p>
            <a:fld id="{62C6196E-ED02-4586-A271-321FDB2CCE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F709D-CE32-45B1-9181-034E667A8749}" type="datetime1">
              <a:rPr lang="en-US" smtClean="0"/>
              <a:pPr/>
              <a:t>4/15/2021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BELO1010: Business ethics &amp; values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196E-ED02-4586-A271-321FDB2CCE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IEmUag1ri6U&amp;list=LL&amp;index=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W8O131s31Rg&amp;list=LL&amp;index=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u399XmkjeX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kOJu1vj_BV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SCjYaatMJu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SbkdxKaMBB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4vWXpzlL7M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om3INBWfoxY&amp;t=89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n0uwTBrgqxI&amp;list=LL&amp;index=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DtGhw4i3aAQ"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youtube.com/watch?v=oUPbh0W6mE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smtClean="0">
                <a:effectLst>
                  <a:outerShdw blurRad="50800" dist="38100" algn="tr" rotWithShape="0">
                    <a:prstClr val="black">
                      <a:alpha val="40000"/>
                    </a:prstClr>
                  </a:outerShdw>
                </a:effectLst>
              </a:rPr>
              <a:t>BELO1010: business ethics &amp; values</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GB" dirty="0" smtClean="0"/>
              <a:t>BBA: II SEMESTER</a:t>
            </a:r>
          </a:p>
          <a:p>
            <a:r>
              <a:rPr lang="en-GB" dirty="0" smtClean="0"/>
              <a:t>UNIT-I</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4546848" cy="1252736"/>
          </a:xfrm>
        </p:spPr>
        <p:txBody>
          <a:bodyPr/>
          <a:lstStyle/>
          <a:p>
            <a:r>
              <a:rPr lang="en-US" dirty="0" smtClean="0">
                <a:hlinkClick r:id="rId2"/>
              </a:rPr>
              <a:t>BUSINESS ETHICS</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5" name="Picture 4" descr="download.jpg"/>
          <p:cNvPicPr>
            <a:picLocks noChangeAspect="1"/>
          </p:cNvPicPr>
          <p:nvPr/>
        </p:nvPicPr>
        <p:blipFill>
          <a:blip r:embed="rId3" cstate="print"/>
          <a:stretch>
            <a:fillRect/>
          </a:stretch>
        </p:blipFill>
        <p:spPr>
          <a:xfrm>
            <a:off x="4651103" y="2708920"/>
            <a:ext cx="4492897" cy="32629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Relevance of Business Ethics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GB" b="1" dirty="0" smtClean="0"/>
              <a:t> Credibility in the Public:</a:t>
            </a:r>
          </a:p>
          <a:p>
            <a:pPr fontAlgn="base"/>
            <a:r>
              <a:rPr lang="en-GB" dirty="0" smtClean="0"/>
              <a:t>Ethical values of an organisation create credibility in the public eye. People will like to buy the product of a company if they believe that the company is honest and is offering value for money. The public issues of such companies are bound to be a success. </a:t>
            </a:r>
          </a:p>
          <a:p>
            <a:pPr fontAlgn="base"/>
            <a:r>
              <a:rPr lang="en-GB" b="1" dirty="0" smtClean="0"/>
              <a:t>Credibility with the Employees:</a:t>
            </a:r>
          </a:p>
          <a:p>
            <a:pPr fontAlgn="base"/>
            <a:r>
              <a:rPr lang="en-GB" dirty="0" smtClean="0"/>
              <a:t>When employees are convinced of the ethical values of the organisation they are working for, they hold the organisation in high esteem. It creates common goals, values and language. Perceived social uprightness and moral values can win the employees more than any other incentive plans.</a:t>
            </a:r>
          </a:p>
          <a:p>
            <a:pPr fontAlgn="base"/>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424936" cy="5904656"/>
          </a:xfrm>
        </p:spPr>
        <p:txBody>
          <a:bodyPr>
            <a:normAutofit fontScale="77500" lnSpcReduction="20000"/>
          </a:bodyPr>
          <a:lstStyle/>
          <a:p>
            <a:pPr fontAlgn="base"/>
            <a:r>
              <a:rPr lang="en-GB" b="1" dirty="0" smtClean="0"/>
              <a:t>Better Decision Making:</a:t>
            </a:r>
          </a:p>
          <a:p>
            <a:pPr fontAlgn="base"/>
            <a:r>
              <a:rPr lang="en-GB" dirty="0" smtClean="0"/>
              <a:t>Respect for ethics will force a management to take various economic, social and ethical aspects into consideration while taking the decisions. Decision making will be better if the decisions are in the interest of the public, employees and company’s own long term good.</a:t>
            </a:r>
          </a:p>
          <a:p>
            <a:pPr fontAlgn="base"/>
            <a:r>
              <a:rPr lang="en-GB" b="1" dirty="0" smtClean="0"/>
              <a:t> Profitability:</a:t>
            </a:r>
          </a:p>
          <a:p>
            <a:pPr fontAlgn="base"/>
            <a:r>
              <a:rPr lang="en-GB" dirty="0" smtClean="0"/>
              <a:t>Being ethical does not mean not making any profits. Every organisation has a responsibility towards itself also i.e., to earn profits. Ethical companies are bound to be successful and more profitable in the long run though in the short run they can lose money.</a:t>
            </a:r>
          </a:p>
          <a:p>
            <a:pPr fontAlgn="base"/>
            <a:r>
              <a:rPr lang="en-GB" b="1" dirty="0" smtClean="0"/>
              <a:t> Protection of Society:</a:t>
            </a:r>
          </a:p>
          <a:p>
            <a:pPr fontAlgn="base"/>
            <a:r>
              <a:rPr lang="en-GB" dirty="0" smtClean="0"/>
              <a:t>Ethics can protect the society in a better way than even the legal system of the country. Where law fails, ethics always succeed. The government cannot regulate all the activities that are harmful to the society. </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ETHICAL DILEMMA IN BUSINESS </a:t>
            </a:r>
            <a:endParaRPr lang="en-US" dirty="0"/>
          </a:p>
        </p:txBody>
      </p:sp>
      <p:sp>
        <p:nvSpPr>
          <p:cNvPr id="3" name="Content Placeholder 2"/>
          <p:cNvSpPr>
            <a:spLocks noGrp="1"/>
          </p:cNvSpPr>
          <p:nvPr>
            <p:ph idx="1"/>
          </p:nvPr>
        </p:nvSpPr>
        <p:spPr/>
        <p:txBody>
          <a:bodyPr/>
          <a:lstStyle/>
          <a:p>
            <a:pPr>
              <a:buNone/>
            </a:pPr>
            <a:r>
              <a:rPr lang="en-US" dirty="0" smtClean="0">
                <a:hlinkClick r:id="rId2"/>
              </a:rPr>
              <a:t>THE Ethical dilemma</a:t>
            </a:r>
            <a:endParaRPr lang="en-US" dirty="0" smtClean="0"/>
          </a:p>
          <a:p>
            <a:pPr>
              <a:buNone/>
            </a:pPr>
            <a:endParaRPr lang="en-GB" dirty="0" smtClean="0"/>
          </a:p>
          <a:p>
            <a:pPr>
              <a:buNone/>
            </a:pPr>
            <a:endParaRPr lang="en-US" dirty="0" smtClean="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5" name="Picture 4" descr="download.png"/>
          <p:cNvPicPr>
            <a:picLocks noChangeAspect="1"/>
          </p:cNvPicPr>
          <p:nvPr/>
        </p:nvPicPr>
        <p:blipFill>
          <a:blip r:embed="rId3" cstate="print"/>
          <a:stretch>
            <a:fillRect/>
          </a:stretch>
        </p:blipFill>
        <p:spPr>
          <a:xfrm>
            <a:off x="1403648" y="2780928"/>
            <a:ext cx="6680390" cy="35125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Ethical &amp; Unethical Behavior in Management</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Meaning of workplace ethics</a:t>
            </a:r>
          </a:p>
          <a:p>
            <a:r>
              <a:rPr lang="en-GB" dirty="0" smtClean="0"/>
              <a:t>Workplace ethics are the set of values, moral principles, and standards that need to be followed by both employers and employees in the workplace. It is the set of rules and regulations that need to be followed by all staff of the workplace.</a:t>
            </a:r>
          </a:p>
          <a:p>
            <a:r>
              <a:rPr lang="en-GB" dirty="0" smtClean="0"/>
              <a:t>These ethics are implemented by employers to foster both employee-employee relationship and employee-customer relationships. An organization may decide to put these ethics into writing or not—they are however meant to be followed. </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229600" cy="1296144"/>
          </a:xfrm>
        </p:spPr>
        <p:txBody>
          <a:bodyPr>
            <a:normAutofit fontScale="90000"/>
          </a:bodyPr>
          <a:lstStyle/>
          <a:p>
            <a:pPr marL="342900" lvl="0" indent="-342900" algn="l">
              <a:spcBef>
                <a:spcPct val="20000"/>
              </a:spcBef>
            </a:pPr>
            <a:r>
              <a:rPr lang="en-GB" sz="2400" dirty="0" smtClean="0">
                <a:solidFill>
                  <a:prstClr val="black"/>
                </a:solidFill>
                <a:ea typeface="+mn-ea"/>
                <a:cs typeface="+mn-cs"/>
              </a:rPr>
              <a:t>There exist some general workplace ethics that do not need to be defined by the employer, but are common ethical </a:t>
            </a:r>
            <a:r>
              <a:rPr lang="en-GB" sz="2400" dirty="0" err="1" smtClean="0">
                <a:solidFill>
                  <a:prstClr val="black"/>
                </a:solidFill>
                <a:ea typeface="+mn-ea"/>
                <a:cs typeface="+mn-cs"/>
              </a:rPr>
              <a:t>behaviors</a:t>
            </a:r>
            <a:r>
              <a:rPr lang="en-GB" sz="2400" dirty="0" smtClean="0">
                <a:solidFill>
                  <a:prstClr val="black"/>
                </a:solidFill>
                <a:ea typeface="+mn-ea"/>
                <a:cs typeface="+mn-cs"/>
              </a:rPr>
              <a:t> employees need to exhibit. </a:t>
            </a:r>
            <a:br>
              <a:rPr lang="en-GB" sz="2400" dirty="0" smtClean="0">
                <a:solidFill>
                  <a:prstClr val="black"/>
                </a:solidFill>
                <a:ea typeface="+mn-ea"/>
                <a:cs typeface="+mn-cs"/>
              </a:rPr>
            </a:br>
            <a:endParaRPr lang="en-US" dirty="0"/>
          </a:p>
        </p:txBody>
      </p:sp>
      <p:sp>
        <p:nvSpPr>
          <p:cNvPr id="3" name="Content Placeholder 2"/>
          <p:cNvSpPr>
            <a:spLocks noGrp="1"/>
          </p:cNvSpPr>
          <p:nvPr>
            <p:ph idx="1"/>
          </p:nvPr>
        </p:nvSpPr>
        <p:spPr>
          <a:xfrm>
            <a:off x="323528" y="1340768"/>
            <a:ext cx="8147248" cy="2160240"/>
          </a:xfrm>
        </p:spPr>
        <p:txBody>
          <a:bodyPr>
            <a:normAutofit/>
          </a:bodyPr>
          <a:lstStyle/>
          <a:p>
            <a:r>
              <a:rPr lang="en-GB" sz="2400" dirty="0" smtClean="0"/>
              <a:t>Some common ethical behaviour in workplace are given in next slide </a:t>
            </a:r>
            <a:endParaRPr lang="en-US" sz="2400"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30722" name="Picture 2" descr="work-ethics"/>
          <p:cNvPicPr>
            <a:picLocks noChangeAspect="1" noChangeArrowheads="1"/>
          </p:cNvPicPr>
          <p:nvPr/>
        </p:nvPicPr>
        <p:blipFill>
          <a:blip r:embed="rId2" cstate="print"/>
          <a:srcRect/>
          <a:stretch>
            <a:fillRect/>
          </a:stretch>
        </p:blipFill>
        <p:spPr bwMode="auto">
          <a:xfrm>
            <a:off x="2540880" y="2204864"/>
            <a:ext cx="6603120" cy="465313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graphicFrame>
        <p:nvGraphicFramePr>
          <p:cNvPr id="5" name="Content Placeholder 4"/>
          <p:cNvGraphicFramePr>
            <a:graphicFrameLocks noGrp="1"/>
          </p:cNvGraphicFramePr>
          <p:nvPr>
            <p:ph idx="1"/>
          </p:nvPr>
        </p:nvGraphicFramePr>
        <p:xfrm>
          <a:off x="251520" y="476672"/>
          <a:ext cx="8435280"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Unethical Workplace Behaviors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smtClean="0"/>
              <a:t>Factors influencing Business Ethics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GB" b="1" dirty="0" smtClean="0"/>
              <a:t>Personal Code of Ethics</a:t>
            </a:r>
          </a:p>
          <a:p>
            <a:pPr fontAlgn="base"/>
            <a:r>
              <a:rPr lang="en-GB" dirty="0" smtClean="0"/>
              <a:t>A man’s personal code of ethics that is what one considers moral is the foremost responsible factor influencing his </a:t>
            </a:r>
            <a:r>
              <a:rPr lang="en-GB" dirty="0" err="1" smtClean="0"/>
              <a:t>behavior</a:t>
            </a:r>
            <a:r>
              <a:rPr lang="en-GB" dirty="0" smtClean="0"/>
              <a:t>.</a:t>
            </a:r>
          </a:p>
          <a:p>
            <a:pPr fontAlgn="base"/>
            <a:r>
              <a:rPr lang="en-GB" b="1" dirty="0" smtClean="0"/>
              <a:t>Legislation</a:t>
            </a:r>
          </a:p>
          <a:p>
            <a:pPr fontAlgn="base"/>
            <a:r>
              <a:rPr lang="en-GB" dirty="0" smtClean="0"/>
              <a:t>It is already stated that the Government will intervene and enact laws only when the businessmen become too unethical and selfish and totally ignore their responsibility to the society. No society can tolerate such </a:t>
            </a:r>
            <a:r>
              <a:rPr lang="en-GB" dirty="0" err="1" smtClean="0"/>
              <a:t>misbehavior</a:t>
            </a:r>
            <a:r>
              <a:rPr lang="en-GB" dirty="0" smtClean="0"/>
              <a:t> continuously.</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fontAlgn="base"/>
            <a:r>
              <a:rPr lang="en-GB" b="1" dirty="0" smtClean="0"/>
              <a:t>Ethical Code of the Company</a:t>
            </a:r>
          </a:p>
          <a:p>
            <a:pPr fontAlgn="base"/>
            <a:r>
              <a:rPr lang="en-GB" dirty="0" smtClean="0"/>
              <a:t>When a company grows larger, its standard of ethical conduct tends to rise. Any unethical </a:t>
            </a:r>
            <a:r>
              <a:rPr lang="en-GB" dirty="0" err="1" smtClean="0"/>
              <a:t>behavior</a:t>
            </a:r>
            <a:r>
              <a:rPr lang="en-GB" dirty="0" smtClean="0"/>
              <a:t> or conduct on the part of the company shall endanger its established reputation, public image and goodwill. Hence, most companies are very cautious in this respect. They issue specific guidelines to their subordinates regarding the dealings of the company.</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7859216" cy="1900808"/>
          </a:xfrm>
        </p:spPr>
        <p:txBody>
          <a:bodyPr/>
          <a:lstStyle/>
          <a:p>
            <a:endParaRPr lang="en-US" dirty="0" smtClean="0">
              <a:hlinkClick r:id="rId2"/>
            </a:endParaRPr>
          </a:p>
          <a:p>
            <a:endParaRPr lang="en-US" dirty="0" smtClean="0">
              <a:hlinkClick r:id="rId2"/>
            </a:endParaRPr>
          </a:p>
          <a:p>
            <a:pPr algn="ctr"/>
            <a:r>
              <a:rPr lang="en-US" sz="4000" b="1" dirty="0" smtClean="0">
                <a:solidFill>
                  <a:srgbClr val="FF0000"/>
                </a:solidFill>
                <a:latin typeface="Baskerville Old Face" pitchFamily="18" charset="0"/>
                <a:hlinkClick r:id="rId2"/>
              </a:rPr>
              <a:t>WHAT IS ETHICS?</a:t>
            </a:r>
            <a:endParaRPr lang="en-US" sz="4000" b="1" dirty="0">
              <a:solidFill>
                <a:srgbClr val="FF0000"/>
              </a:solidFill>
              <a:latin typeface="Baskerville Old Face" pitchFamily="18" charset="0"/>
            </a:endParaRPr>
          </a:p>
        </p:txBody>
      </p:sp>
      <p:pic>
        <p:nvPicPr>
          <p:cNvPr id="4" name="Picture 3" descr="download.png"/>
          <p:cNvPicPr>
            <a:picLocks noChangeAspect="1"/>
          </p:cNvPicPr>
          <p:nvPr/>
        </p:nvPicPr>
        <p:blipFill>
          <a:blip r:embed="rId3" cstate="print"/>
          <a:stretch>
            <a:fillRect/>
          </a:stretch>
        </p:blipFill>
        <p:spPr>
          <a:xfrm>
            <a:off x="1403648" y="2780928"/>
            <a:ext cx="6680390" cy="3512592"/>
          </a:xfrm>
          <a:prstGeom prst="rect">
            <a:avLst/>
          </a:prstGeom>
        </p:spPr>
      </p:pic>
      <p:sp>
        <p:nvSpPr>
          <p:cNvPr id="5" name="Footer Placeholder 4"/>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GB" b="1" dirty="0" smtClean="0"/>
              <a:t>Social Pressures</a:t>
            </a:r>
          </a:p>
          <a:p>
            <a:pPr fontAlgn="base"/>
            <a:r>
              <a:rPr lang="en-GB" dirty="0" smtClean="0"/>
              <a:t>Social forces and pressures have considerable influence on ethics in business. If a company supplies sub-standard products and get involved in unethical conducts, the consumers will become indifferent towards the company. Such refusals shall exert a pressure on the company to act honestly and adhere strictly to the business ethics. Sometimes, the society itself may turn against a company.</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GB" b="1" dirty="0" smtClean="0"/>
              <a:t>Ethical Climate of the Industry</a:t>
            </a:r>
          </a:p>
          <a:p>
            <a:pPr fontAlgn="base"/>
            <a:r>
              <a:rPr lang="en-GB" dirty="0" smtClean="0"/>
              <a:t>Modern industry today is working in a more and more competitive atmosphere. Hence only those firms, which strictly adhere to the ethical code, can retain its position unaffected in its line of business. When other firms, in the same industry are strictly adhering to the ethical standards, the firm in question should also perform up to the level of others. If the company’s performance is below than other companies, in the same industry, it cannot survive in the field in the long run.</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algn="ctr"/>
            <a:r>
              <a:rPr lang="en-US" sz="11500" b="1" dirty="0" smtClean="0">
                <a:solidFill>
                  <a:srgbClr val="FF0000"/>
                </a:solidFill>
                <a:hlinkClick r:id="rId2"/>
              </a:rPr>
              <a:t>Values !</a:t>
            </a:r>
            <a:endParaRPr lang="en-US" sz="11500" b="1" dirty="0">
              <a:solidFill>
                <a:srgbClr val="FF0000"/>
              </a:solidFill>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Values: Definition</a:t>
            </a:r>
            <a:endParaRPr lang="en-US" dirty="0"/>
          </a:p>
        </p:txBody>
      </p:sp>
      <p:sp>
        <p:nvSpPr>
          <p:cNvPr id="3" name="Content Placeholder 2"/>
          <p:cNvSpPr>
            <a:spLocks noGrp="1"/>
          </p:cNvSpPr>
          <p:nvPr>
            <p:ph idx="1"/>
          </p:nvPr>
        </p:nvSpPr>
        <p:spPr>
          <a:xfrm>
            <a:off x="251520" y="1340768"/>
            <a:ext cx="8496944" cy="5040560"/>
          </a:xfrm>
        </p:spPr>
        <p:txBody>
          <a:bodyPr>
            <a:normAutofit fontScale="92500" lnSpcReduction="10000"/>
          </a:bodyPr>
          <a:lstStyle/>
          <a:p>
            <a:r>
              <a:rPr lang="en-GB" dirty="0" smtClean="0">
                <a:solidFill>
                  <a:srgbClr val="151515"/>
                </a:solidFill>
                <a:latin typeface="-apple-system"/>
              </a:rPr>
              <a:t>According to I. J. </a:t>
            </a:r>
            <a:r>
              <a:rPr lang="en-GB" dirty="0" err="1" smtClean="0">
                <a:solidFill>
                  <a:srgbClr val="151515"/>
                </a:solidFill>
                <a:latin typeface="-apple-system"/>
              </a:rPr>
              <a:t>Lehner</a:t>
            </a:r>
            <a:r>
              <a:rPr lang="en-GB" dirty="0" smtClean="0">
                <a:solidFill>
                  <a:srgbClr val="151515"/>
                </a:solidFill>
                <a:latin typeface="-apple-system"/>
              </a:rPr>
              <a:t> and N.J. </a:t>
            </a:r>
            <a:r>
              <a:rPr lang="en-GB" dirty="0" err="1" smtClean="0">
                <a:solidFill>
                  <a:srgbClr val="151515"/>
                </a:solidFill>
                <a:latin typeface="-apple-system"/>
              </a:rPr>
              <a:t>Kube</a:t>
            </a:r>
            <a:r>
              <a:rPr lang="en-GB" dirty="0" smtClean="0">
                <a:solidFill>
                  <a:srgbClr val="151515"/>
                </a:solidFill>
                <a:latin typeface="-apple-system"/>
              </a:rPr>
              <a:t>, “Values are an integral part of the personal philosophy of life by which we generally mean the system of values by which we live. The philosophy of life includes our aims, ideals, and manner of thinking and the principles by which we guide our </a:t>
            </a:r>
            <a:r>
              <a:rPr lang="en-GB" dirty="0" err="1" smtClean="0">
                <a:solidFill>
                  <a:srgbClr val="151515"/>
                </a:solidFill>
                <a:latin typeface="-apple-system"/>
              </a:rPr>
              <a:t>behavior</a:t>
            </a:r>
            <a:endParaRPr lang="en-GB" dirty="0" smtClean="0">
              <a:solidFill>
                <a:srgbClr val="151515"/>
              </a:solidFill>
              <a:latin typeface="-apple-system"/>
            </a:endParaRPr>
          </a:p>
          <a:p>
            <a:endParaRPr lang="en-GB" dirty="0" smtClean="0">
              <a:solidFill>
                <a:srgbClr val="151515"/>
              </a:solidFill>
              <a:latin typeface="-apple-system"/>
            </a:endParaRPr>
          </a:p>
          <a:p>
            <a:r>
              <a:rPr lang="en-GB" dirty="0" smtClean="0"/>
              <a:t>According to T. W. Hippie, “Values are conscious or unconscious motivators and justifiers of the actions and judgment”</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 value is a shared idea about how something is ranked in terms of desirability, worth or goodness. Sometimes, it has been interpreted to mean “such standards by means of which the ends of action are selected”.</a:t>
            </a:r>
          </a:p>
          <a:p>
            <a:r>
              <a:rPr lang="en-US" sz="9600" b="1" dirty="0" smtClean="0">
                <a:solidFill>
                  <a:srgbClr val="FF0000"/>
                </a:solidFill>
                <a:hlinkClick r:id="rId2"/>
              </a:rPr>
              <a:t>Values</a:t>
            </a:r>
            <a:endParaRPr lang="en-US" sz="9600" b="1" dirty="0" smtClean="0">
              <a:solidFill>
                <a:srgbClr val="FF0000"/>
              </a:solidFill>
            </a:endParaRPr>
          </a:p>
          <a:p>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Characteristics of Value</a:t>
            </a:r>
            <a:endParaRPr lang="en-US" dirty="0"/>
          </a:p>
        </p:txBody>
      </p:sp>
      <p:sp>
        <p:nvSpPr>
          <p:cNvPr id="3" name="Content Placeholder 2"/>
          <p:cNvSpPr>
            <a:spLocks noGrp="1"/>
          </p:cNvSpPr>
          <p:nvPr>
            <p:ph idx="1"/>
          </p:nvPr>
        </p:nvSpPr>
        <p:spPr/>
        <p:txBody>
          <a:bodyPr/>
          <a:lstStyle/>
          <a:p>
            <a:r>
              <a:rPr lang="en-GB" dirty="0" smtClean="0"/>
              <a:t>Values are different for each person.</a:t>
            </a:r>
          </a:p>
          <a:p>
            <a:r>
              <a:rPr lang="en-GB" dirty="0" smtClean="0"/>
              <a:t>These can be defined as ideas or beliefs that a person holds desirable or undesirable.</a:t>
            </a:r>
          </a:p>
          <a:p>
            <a:r>
              <a:rPr lang="en-GB" dirty="0" smtClean="0"/>
              <a:t>The variability in that statement is, first, what a person could value, and second, the degree to which they value it.</a:t>
            </a:r>
          </a:p>
          <a:p>
            <a:r>
              <a:rPr lang="en-GB" dirty="0" smtClean="0"/>
              <a:t>Following are the main characteristics of values:</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Characteristics of values: Conti. </a:t>
            </a:r>
            <a:endParaRPr lang="en-US" b="1" dirty="0"/>
          </a:p>
        </p:txBody>
      </p:sp>
      <p:sp>
        <p:nvSpPr>
          <p:cNvPr id="3" name="Content Placeholder 2"/>
          <p:cNvSpPr>
            <a:spLocks noGrp="1"/>
          </p:cNvSpPr>
          <p:nvPr>
            <p:ph idx="1"/>
          </p:nvPr>
        </p:nvSpPr>
        <p:spPr/>
        <p:txBody>
          <a:bodyPr>
            <a:normAutofit fontScale="92500" lnSpcReduction="20000"/>
          </a:bodyPr>
          <a:lstStyle/>
          <a:p>
            <a:r>
              <a:rPr lang="en-GB" dirty="0" smtClean="0"/>
              <a:t>Personal values can be influenced by culture, tradition, and a combination of internal and external factors.</a:t>
            </a:r>
          </a:p>
          <a:p>
            <a:r>
              <a:rPr lang="en-GB" dirty="0" smtClean="0"/>
              <a:t>These are relatively permanent.</a:t>
            </a:r>
          </a:p>
          <a:p>
            <a:r>
              <a:rPr lang="en-GB" dirty="0" smtClean="0"/>
              <a:t>These are more central to the core of a person.</a:t>
            </a:r>
          </a:p>
          <a:p>
            <a:r>
              <a:rPr lang="en-GB" dirty="0" smtClean="0"/>
              <a:t>Most of our core values are learned early in life from family, friends, </a:t>
            </a:r>
            <a:r>
              <a:rPr lang="en-GB" dirty="0" err="1" smtClean="0"/>
              <a:t>neighborhood</a:t>
            </a:r>
            <a:r>
              <a:rPr lang="en-GB" dirty="0" smtClean="0"/>
              <a:t> school, the mass print, visual media and other sources within the society.</a:t>
            </a:r>
          </a:p>
          <a:p>
            <a:r>
              <a:rPr lang="en-GB" dirty="0" smtClean="0"/>
              <a:t>Values are loaded with effective thoughts about ideas, objects, </a:t>
            </a:r>
            <a:r>
              <a:rPr lang="en-GB" dirty="0" err="1" smtClean="0"/>
              <a:t>behavior</a:t>
            </a:r>
            <a:r>
              <a:rPr lang="en-GB" dirty="0" smtClean="0"/>
              <a:t>, etc.</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Characteristics of values: Conti. </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Values can differ from culture to culture and even person to person.</a:t>
            </a:r>
          </a:p>
          <a:p>
            <a:r>
              <a:rPr lang="en-GB" dirty="0" smtClean="0"/>
              <a:t>Values play a significant role in the integration and </a:t>
            </a:r>
            <a:r>
              <a:rPr lang="en-GB" dirty="0" err="1" smtClean="0"/>
              <a:t>fulfillment</a:t>
            </a:r>
            <a:r>
              <a:rPr lang="en-GB" dirty="0" smtClean="0"/>
              <a:t> of man’s basic impulses and desire stably and consistently appropriate for his living.</a:t>
            </a:r>
          </a:p>
          <a:p>
            <a:r>
              <a:rPr lang="en-GB" dirty="0" smtClean="0"/>
              <a:t>They are generic experiences in social action made up of both individual and social responses and attitudes.</a:t>
            </a:r>
          </a:p>
          <a:p>
            <a:r>
              <a:rPr lang="en-GB" dirty="0" smtClean="0"/>
              <a:t>They contain a judgmental element in that they carry an individual’s ideas as to what is right, good, or desirable.</a:t>
            </a:r>
          </a:p>
          <a:p>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1560" y="1844824"/>
            <a:ext cx="8229600" cy="4525963"/>
          </a:xfrm>
        </p:spPr>
        <p:txBody>
          <a:bodyPr>
            <a:normAutofit/>
          </a:bodyPr>
          <a:lstStyle/>
          <a:p>
            <a:pPr algn="ctr">
              <a:buNone/>
            </a:pPr>
            <a:endParaRPr lang="en-US" sz="4800" b="1" dirty="0" smtClean="0">
              <a:hlinkClick r:id="rId2"/>
            </a:endParaRPr>
          </a:p>
          <a:p>
            <a:pPr algn="ctr">
              <a:buNone/>
            </a:pPr>
            <a:r>
              <a:rPr lang="en-US" sz="4800" b="1" dirty="0" smtClean="0">
                <a:hlinkClick r:id="rId2"/>
              </a:rPr>
              <a:t>values </a:t>
            </a:r>
            <a:endParaRPr lang="en-US" sz="4800" b="1"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Types/classification of Values</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1026" name="Picture 2"/>
          <p:cNvPicPr>
            <a:picLocks noGrp="1" noChangeAspect="1" noChangeArrowheads="1"/>
          </p:cNvPicPr>
          <p:nvPr>
            <p:ph idx="1"/>
          </p:nvPr>
        </p:nvPicPr>
        <p:blipFill>
          <a:blip r:embed="rId2" cstate="print"/>
          <a:srcRect l="10642" t="27679" r="35688" b="21409"/>
          <a:stretch>
            <a:fillRect/>
          </a:stretch>
        </p:blipFill>
        <p:spPr bwMode="auto">
          <a:xfrm>
            <a:off x="971600" y="2060848"/>
            <a:ext cx="7128792" cy="380202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340768"/>
            <a:ext cx="8229600" cy="1143000"/>
          </a:xfrm>
        </p:spPr>
        <p:txBody>
          <a:bodyPr/>
          <a:lstStyle/>
          <a:p>
            <a:r>
              <a:rPr lang="en-US" dirty="0" smtClean="0">
                <a:latin typeface="Arial Black" pitchFamily="34" charset="0"/>
                <a:hlinkClick r:id="rId2"/>
              </a:rPr>
              <a:t>ETHICS</a:t>
            </a:r>
            <a:endParaRPr lang="en-US" dirty="0">
              <a:latin typeface="Arial Black" pitchFamily="34" charset="0"/>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5" name="Content Placeholder 4" descr="download.png"/>
          <p:cNvPicPr>
            <a:picLocks noGrp="1" noChangeAspect="1"/>
          </p:cNvPicPr>
          <p:nvPr>
            <p:ph idx="1"/>
          </p:nvPr>
        </p:nvPicPr>
        <p:blipFill>
          <a:blip r:embed="rId3" cstate="print"/>
          <a:stretch>
            <a:fillRect/>
          </a:stretch>
        </p:blipFill>
        <p:spPr>
          <a:xfrm>
            <a:off x="1691680" y="2924944"/>
            <a:ext cx="6128540" cy="322242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b="1" dirty="0" smtClean="0"/>
              <a:t>Terminal Values</a:t>
            </a:r>
          </a:p>
          <a:p>
            <a:r>
              <a:rPr lang="en-GB" dirty="0" smtClean="0"/>
              <a:t>These are values that we think are most important or most desirable.</a:t>
            </a:r>
          </a:p>
          <a:p>
            <a:r>
              <a:rPr lang="en-GB" dirty="0" smtClean="0"/>
              <a:t>These refer to desirable end-states of existence, the goals a person would like to achieve during his or her lifetime.</a:t>
            </a:r>
          </a:p>
          <a:p>
            <a:r>
              <a:rPr lang="en-GB" dirty="0" smtClean="0"/>
              <a:t>They include happiness, self-respect, recognition, inner harmony, leading a prosperous life, and professional excellence.</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b="1" dirty="0" smtClean="0"/>
              <a:t>Instrumental Values</a:t>
            </a:r>
          </a:p>
          <a:p>
            <a:r>
              <a:rPr lang="en-GB" dirty="0" smtClean="0"/>
              <a:t>Instrumental values deal with views on acceptable modes of conductor means of achieving the terminal values.</a:t>
            </a:r>
          </a:p>
          <a:p>
            <a:r>
              <a:rPr lang="en-GB" dirty="0" smtClean="0"/>
              <a:t>These include being honest, sincere, ethical, and being ambitious. These values are more focused on personality traits and character.</a:t>
            </a:r>
          </a:p>
          <a:p>
            <a:r>
              <a:rPr lang="en-GB" dirty="0" smtClean="0"/>
              <a:t>There are many typologies of values. One of the most established surveys to assess individual values is the </a:t>
            </a:r>
            <a:r>
              <a:rPr lang="en-GB" dirty="0" err="1" smtClean="0"/>
              <a:t>Rokeach</a:t>
            </a:r>
            <a:r>
              <a:rPr lang="en-GB" dirty="0" smtClean="0"/>
              <a:t> Value Survey.</a:t>
            </a:r>
          </a:p>
          <a:p>
            <a:r>
              <a:rPr lang="en-GB" dirty="0" smtClean="0"/>
              <a:t>This survey lists 18 terminal and 18 instrumental values in alphabetical order.</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2050" name="Picture 2"/>
          <p:cNvPicPr>
            <a:picLocks noGrp="1" noChangeAspect="1" noChangeArrowheads="1"/>
          </p:cNvPicPr>
          <p:nvPr>
            <p:ph idx="1"/>
          </p:nvPr>
        </p:nvPicPr>
        <p:blipFill>
          <a:blip r:embed="rId2" cstate="print"/>
          <a:srcRect l="15115" t="16542" r="38371" b="10272"/>
          <a:stretch>
            <a:fillRect/>
          </a:stretch>
        </p:blipFill>
        <p:spPr bwMode="auto">
          <a:xfrm>
            <a:off x="968117" y="548680"/>
            <a:ext cx="7204283" cy="630932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3074" name="Picture 2"/>
          <p:cNvPicPr>
            <a:picLocks noGrp="1" noChangeAspect="1" noChangeArrowheads="1"/>
          </p:cNvPicPr>
          <p:nvPr>
            <p:ph idx="1"/>
          </p:nvPr>
        </p:nvPicPr>
        <p:blipFill>
          <a:blip r:embed="rId2" cstate="print"/>
          <a:srcRect l="15115" t="16542" r="38371" b="13454"/>
          <a:stretch>
            <a:fillRect/>
          </a:stretch>
        </p:blipFill>
        <p:spPr bwMode="auto">
          <a:xfrm>
            <a:off x="827584" y="0"/>
            <a:ext cx="7560840" cy="6397634"/>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lstStyle/>
          <a:p>
            <a:r>
              <a:rPr lang="en-GB" dirty="0" smtClean="0"/>
              <a:t>Other types of values include:</a:t>
            </a:r>
            <a:endParaRPr lang="en-US" dirty="0"/>
          </a:p>
        </p:txBody>
      </p:sp>
      <p:sp>
        <p:nvSpPr>
          <p:cNvPr id="3" name="Content Placeholder 2"/>
          <p:cNvSpPr>
            <a:spLocks noGrp="1"/>
          </p:cNvSpPr>
          <p:nvPr>
            <p:ph idx="1"/>
          </p:nvPr>
        </p:nvSpPr>
        <p:spPr>
          <a:xfrm>
            <a:off x="0" y="1196752"/>
            <a:ext cx="8820472" cy="5040560"/>
          </a:xfrm>
        </p:spPr>
        <p:txBody>
          <a:bodyPr>
            <a:noAutofit/>
          </a:bodyPr>
          <a:lstStyle/>
          <a:p>
            <a:r>
              <a:rPr lang="en-GB" sz="2400" dirty="0" smtClean="0">
                <a:solidFill>
                  <a:srgbClr val="FF0000"/>
                </a:solidFill>
              </a:rPr>
              <a:t>1. Personal Value </a:t>
            </a:r>
            <a:r>
              <a:rPr lang="en-GB" sz="2400" dirty="0" smtClean="0"/>
              <a:t>— The principles and ideologies that a person follows in personal life. Cleanliness, consistency, punctuality, search of knowledge and simple life etc. are of this category. </a:t>
            </a:r>
          </a:p>
          <a:p>
            <a:r>
              <a:rPr lang="en-GB" sz="2400" dirty="0" smtClean="0">
                <a:solidFill>
                  <a:srgbClr val="FF0000"/>
                </a:solidFill>
              </a:rPr>
              <a:t>2. Moral values </a:t>
            </a:r>
            <a:r>
              <a:rPr lang="en-GB" sz="2400" dirty="0" smtClean="0"/>
              <a:t>-Moral values are relative values that protect life and are respectful of the dual life value of self and others. The great moral values, such as truth, freedom, charity, etc., have one thing in common. When they are functioning correctly, they are life protecting or life enhancing for all.</a:t>
            </a:r>
          </a:p>
          <a:p>
            <a:r>
              <a:rPr lang="en-GB" sz="2400" dirty="0" smtClean="0">
                <a:solidFill>
                  <a:srgbClr val="FF0000"/>
                </a:solidFill>
              </a:rPr>
              <a:t>3.National Value/ political value — </a:t>
            </a:r>
            <a:r>
              <a:rPr lang="en-GB" sz="2400" dirty="0" smtClean="0"/>
              <a:t>Principle, which encourage a person to imbibe the feelings of patriotism and natural integration. Patriotism, national unity, national awaking etc. are the values categorized in political values. Their aim is to make the person an able citizen, so that they can be aware of their rights and duties.</a:t>
            </a:r>
            <a:endParaRPr lang="en-US" sz="2400" dirty="0" smtClean="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GB" dirty="0" smtClean="0"/>
          </a:p>
          <a:p>
            <a:r>
              <a:rPr lang="en-GB" dirty="0" smtClean="0"/>
              <a:t> </a:t>
            </a:r>
            <a:r>
              <a:rPr lang="en-GB" dirty="0" smtClean="0">
                <a:solidFill>
                  <a:srgbClr val="FF0000"/>
                </a:solidFill>
              </a:rPr>
              <a:t>4. Religious Value </a:t>
            </a:r>
            <a:r>
              <a:rPr lang="en-GB" dirty="0" smtClean="0"/>
              <a:t>— Persons believe in a particular thought which is a guide for reasoning between good and happy.</a:t>
            </a:r>
          </a:p>
          <a:p>
            <a:r>
              <a:rPr lang="en-GB" dirty="0" smtClean="0">
                <a:solidFill>
                  <a:srgbClr val="FF0000"/>
                </a:solidFill>
              </a:rPr>
              <a:t> 5. Civic Value </a:t>
            </a:r>
            <a:r>
              <a:rPr lang="en-GB" dirty="0" smtClean="0"/>
              <a:t>— Principles, which guide in the dos and </a:t>
            </a:r>
            <a:r>
              <a:rPr lang="en-GB" dirty="0" err="1" smtClean="0"/>
              <a:t>dont’s</a:t>
            </a:r>
            <a:r>
              <a:rPr lang="en-GB" dirty="0" smtClean="0"/>
              <a:t> of the citizens.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4800" dirty="0" smtClean="0">
                <a:solidFill>
                  <a:srgbClr val="FF0000"/>
                </a:solidFill>
                <a:hlinkClick r:id="rId2"/>
              </a:rPr>
              <a:t>your identity and values</a:t>
            </a:r>
            <a:endParaRPr lang="en-US" sz="4800" dirty="0">
              <a:solidFill>
                <a:srgbClr val="FF0000"/>
              </a:solidFill>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normAutofit fontScale="90000"/>
          </a:bodyPr>
          <a:lstStyle/>
          <a:p>
            <a:r>
              <a:rPr lang="en-GB" dirty="0" smtClean="0">
                <a:solidFill>
                  <a:srgbClr val="FF0000"/>
                </a:solidFill>
              </a:rPr>
              <a:t>Difference between ethics and values </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1026" name="Picture 2"/>
          <p:cNvPicPr>
            <a:picLocks noGrp="1" noChangeAspect="1" noChangeArrowheads="1"/>
          </p:cNvPicPr>
          <p:nvPr>
            <p:ph idx="1"/>
          </p:nvPr>
        </p:nvPicPr>
        <p:blipFill>
          <a:blip r:embed="rId2" cstate="print"/>
          <a:srcRect l="17798" t="18133" r="41055" b="10272"/>
          <a:stretch>
            <a:fillRect/>
          </a:stretch>
        </p:blipFill>
        <p:spPr bwMode="auto">
          <a:xfrm>
            <a:off x="611560" y="0"/>
            <a:ext cx="7804203" cy="6794747"/>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GB" dirty="0" smtClean="0"/>
              <a:t>Factor affecting values </a:t>
            </a:r>
            <a:endParaRPr lang="en-US" dirty="0"/>
          </a:p>
        </p:txBody>
      </p:sp>
      <p:graphicFrame>
        <p:nvGraphicFramePr>
          <p:cNvPr id="5" name="Content Placeholder 4"/>
          <p:cNvGraphicFramePr>
            <a:graphicFrameLocks noGrp="1"/>
          </p:cNvGraphicFramePr>
          <p:nvPr>
            <p:ph idx="1"/>
          </p:nvPr>
        </p:nvGraphicFramePr>
        <p:xfrm>
          <a:off x="0" y="1600200"/>
          <a:ext cx="9144000"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hlinkClick r:id="rId2"/>
            </a:endParaRPr>
          </a:p>
          <a:p>
            <a:pPr algn="ctr"/>
            <a:r>
              <a:rPr lang="en-US" dirty="0" smtClean="0">
                <a:hlinkClick r:id="rId2"/>
              </a:rPr>
              <a:t>Ethical decision making </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pic>
        <p:nvPicPr>
          <p:cNvPr id="5" name="Picture 4" descr="download.png"/>
          <p:cNvPicPr>
            <a:picLocks noChangeAspect="1"/>
          </p:cNvPicPr>
          <p:nvPr/>
        </p:nvPicPr>
        <p:blipFill>
          <a:blip r:embed="rId3" cstate="print"/>
          <a:stretch>
            <a:fillRect/>
          </a:stretch>
        </p:blipFill>
        <p:spPr>
          <a:xfrm>
            <a:off x="1403648" y="2780928"/>
            <a:ext cx="6680390" cy="351259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Value System in an Organization</a:t>
            </a:r>
            <a:endParaRPr lang="en-US" dirty="0"/>
          </a:p>
        </p:txBody>
      </p:sp>
      <p:sp>
        <p:nvSpPr>
          <p:cNvPr id="3" name="Content Placeholder 2"/>
          <p:cNvSpPr>
            <a:spLocks noGrp="1"/>
          </p:cNvSpPr>
          <p:nvPr>
            <p:ph idx="1"/>
          </p:nvPr>
        </p:nvSpPr>
        <p:spPr>
          <a:xfrm>
            <a:off x="395536" y="1600200"/>
            <a:ext cx="8291264" cy="4997152"/>
          </a:xfrm>
        </p:spPr>
        <p:txBody>
          <a:bodyPr>
            <a:normAutofit fontScale="62500" lnSpcReduction="20000"/>
          </a:bodyPr>
          <a:lstStyle/>
          <a:p>
            <a:r>
              <a:rPr lang="en-GB" sz="4500" dirty="0" smtClean="0"/>
              <a:t>Organisational values describe the core ethics or principles which the company will abide by, no matter what. </a:t>
            </a:r>
          </a:p>
          <a:p>
            <a:r>
              <a:rPr lang="en-GB" sz="4500" dirty="0" smtClean="0"/>
              <a:t>They inspire employees’ best efforts and also constrain their actions.  Strong, clearly-articulated values should be a true reflection of your organisation’s aspirations for appropriate workplace behaviour, and play an important role in building a positive culture at your organisation.</a:t>
            </a:r>
          </a:p>
          <a:p>
            <a:endParaRPr lang="en-GB" dirty="0" smtClean="0">
              <a:hlinkClick r:id="rId2"/>
            </a:endParaRPr>
          </a:p>
          <a:p>
            <a:pPr>
              <a:buNone/>
            </a:pPr>
            <a:endParaRPr lang="en-GB" dirty="0" smtClean="0">
              <a:hlinkClick r:id="rId2"/>
            </a:endParaRPr>
          </a:p>
          <a:p>
            <a:r>
              <a:rPr lang="en-GB" sz="4600" dirty="0" smtClean="0">
                <a:solidFill>
                  <a:srgbClr val="FF0000"/>
                </a:solidFill>
                <a:hlinkClick r:id="rId2"/>
              </a:rPr>
              <a:t>ROLE OF VALUES IN ORGANISATION </a:t>
            </a:r>
            <a:endParaRPr lang="en-US" sz="4600" dirty="0">
              <a:solidFill>
                <a:srgbClr val="FF0000"/>
              </a:solidFill>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547664"/>
          </a:xfrm>
        </p:spPr>
        <p:style>
          <a:lnRef idx="2">
            <a:schemeClr val="dk1"/>
          </a:lnRef>
          <a:fillRef idx="1">
            <a:schemeClr val="lt1"/>
          </a:fillRef>
          <a:effectRef idx="0">
            <a:schemeClr val="dk1"/>
          </a:effectRef>
          <a:fontRef idx="minor">
            <a:schemeClr val="dk1"/>
          </a:fontRef>
        </p:style>
        <p:txBody>
          <a:bodyPr>
            <a:normAutofit fontScale="90000"/>
          </a:bodyPr>
          <a:lstStyle/>
          <a:p>
            <a:r>
              <a:rPr lang="en-IN" b="1" dirty="0" smtClean="0"/>
              <a:t/>
            </a:r>
            <a:br>
              <a:rPr lang="en-IN" b="1" dirty="0" smtClean="0"/>
            </a:br>
            <a:r>
              <a:rPr lang="en-IN" b="1" dirty="0" smtClean="0"/>
              <a:t>Importance of </a:t>
            </a:r>
            <a:r>
              <a:rPr lang="en-GB" b="1" dirty="0" smtClean="0"/>
              <a:t>Well-drafted organisational values:</a:t>
            </a:r>
            <a:br>
              <a:rPr lang="en-GB" b="1" dirty="0" smtClean="0"/>
            </a:br>
            <a:endParaRPr lang="en-US" b="1" dirty="0"/>
          </a:p>
        </p:txBody>
      </p:sp>
      <p:sp>
        <p:nvSpPr>
          <p:cNvPr id="3" name="Content Placeholder 2"/>
          <p:cNvSpPr>
            <a:spLocks noGrp="1"/>
          </p:cNvSpPr>
          <p:nvPr>
            <p:ph idx="1"/>
          </p:nvPr>
        </p:nvSpPr>
        <p:spPr/>
        <p:txBody>
          <a:bodyPr>
            <a:normAutofit fontScale="85000" lnSpcReduction="20000"/>
          </a:bodyPr>
          <a:lstStyle/>
          <a:p>
            <a:r>
              <a:rPr lang="en-GB" dirty="0" smtClean="0"/>
              <a:t>Guide staff behaviour, as well as strategic and operational decisions</a:t>
            </a:r>
          </a:p>
          <a:p>
            <a:r>
              <a:rPr lang="en-GB" dirty="0" smtClean="0"/>
              <a:t>Provide a solid foundation for your employment policies, and “fill the gaps” where policies are silent</a:t>
            </a:r>
          </a:p>
          <a:p>
            <a:r>
              <a:rPr lang="en-GB" dirty="0" smtClean="0"/>
              <a:t>Over time, improve the organisation’s ethical character as expressed in its operations and culture</a:t>
            </a:r>
          </a:p>
          <a:p>
            <a:r>
              <a:rPr lang="en-GB" dirty="0" smtClean="0"/>
              <a:t>Demonstrate integrity and accountability to external stakeholders</a:t>
            </a:r>
          </a:p>
          <a:p>
            <a:r>
              <a:rPr lang="en-GB" dirty="0" smtClean="0"/>
              <a:t>Set the organisation apart from its competitors</a:t>
            </a:r>
          </a:p>
          <a:p>
            <a:r>
              <a:rPr lang="en-GB" dirty="0" smtClean="0"/>
              <a:t>Reduce risk of inappropriate behaviour</a:t>
            </a:r>
          </a:p>
          <a:p>
            <a:r>
              <a:rPr lang="en-GB" dirty="0" smtClean="0"/>
              <a:t>Strengthen the employment value proposition</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IN" dirty="0" smtClean="0"/>
              <a:t>Developing values system in your organisation  </a:t>
            </a:r>
            <a:endParaRPr lang="en-US" dirty="0"/>
          </a:p>
        </p:txBody>
      </p:sp>
      <p:sp>
        <p:nvSpPr>
          <p:cNvPr id="3" name="Content Placeholder 2"/>
          <p:cNvSpPr>
            <a:spLocks noGrp="1"/>
          </p:cNvSpPr>
          <p:nvPr>
            <p:ph idx="1"/>
          </p:nvPr>
        </p:nvSpPr>
        <p:spPr>
          <a:xfrm>
            <a:off x="251520" y="1600200"/>
            <a:ext cx="8712968" cy="4853136"/>
          </a:xfrm>
        </p:spPr>
        <p:txBody>
          <a:bodyPr>
            <a:normAutofit fontScale="70000" lnSpcReduction="20000"/>
          </a:bodyPr>
          <a:lstStyle/>
          <a:p>
            <a:r>
              <a:rPr lang="en-GB" b="1" dirty="0" smtClean="0"/>
              <a:t>The process usually involves:</a:t>
            </a:r>
          </a:p>
          <a:p>
            <a:r>
              <a:rPr lang="en-GB" dirty="0" smtClean="0"/>
              <a:t>in-depth discussions with leaders, managers and sometimes other stakeholders that you select (such as union representatives or customers)</a:t>
            </a:r>
          </a:p>
          <a:p>
            <a:r>
              <a:rPr lang="en-GB" dirty="0" smtClean="0"/>
              <a:t>focus groups with employees</a:t>
            </a:r>
          </a:p>
          <a:p>
            <a:r>
              <a:rPr lang="en-GB" dirty="0" smtClean="0"/>
              <a:t>listening to all their views about what your organisation stands for now, and (if anything) what ethical shifts the organisation wants to make in future</a:t>
            </a:r>
          </a:p>
          <a:p>
            <a:r>
              <a:rPr lang="en-GB" dirty="0" smtClean="0"/>
              <a:t>understanding how the company plans to ensure that its culture, performance and employee experience continue to improve</a:t>
            </a:r>
          </a:p>
          <a:p>
            <a:r>
              <a:rPr lang="en-GB" dirty="0" smtClean="0"/>
              <a:t>preparing draft values, based on what your employees and stakeholders tell us</a:t>
            </a:r>
          </a:p>
          <a:p>
            <a:r>
              <a:rPr lang="en-GB" dirty="0" smtClean="0"/>
              <a:t>working collaboratively with senior leaders to refine and finalise the values, and develop an implementation strategy.</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GB" b="1" dirty="0" smtClean="0"/>
              <a:t>Examples of Some Organizational Value Systems:</a:t>
            </a:r>
            <a:endParaRPr lang="en-GB" dirty="0" smtClean="0"/>
          </a:p>
        </p:txBody>
      </p:sp>
      <p:sp>
        <p:nvSpPr>
          <p:cNvPr id="3" name="Content Placeholder 2"/>
          <p:cNvSpPr>
            <a:spLocks noGrp="1"/>
          </p:cNvSpPr>
          <p:nvPr>
            <p:ph idx="1"/>
          </p:nvPr>
        </p:nvSpPr>
        <p:spPr/>
        <p:txBody>
          <a:bodyPr>
            <a:normAutofit/>
          </a:bodyPr>
          <a:lstStyle/>
          <a:p>
            <a:pPr fontAlgn="base"/>
            <a:r>
              <a:rPr lang="en-GB" dirty="0" smtClean="0"/>
              <a:t>To inculcate the value systems, organizations may document their value statements to provide a sense of direction to their employees. All employees shape their pattern of behaviour based on such espoused value statements of the organization. Here we are illustrating some of the model value systems of the Tata Group &amp; Infosys, </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Tata Group:</a:t>
            </a:r>
            <a:endParaRPr lang="en-US" dirty="0"/>
          </a:p>
        </p:txBody>
      </p:sp>
      <p:sp>
        <p:nvSpPr>
          <p:cNvPr id="3" name="Content Placeholder 2"/>
          <p:cNvSpPr>
            <a:spLocks noGrp="1"/>
          </p:cNvSpPr>
          <p:nvPr>
            <p:ph idx="1"/>
          </p:nvPr>
        </p:nvSpPr>
        <p:spPr>
          <a:xfrm>
            <a:off x="0" y="1268760"/>
            <a:ext cx="8964488" cy="5328592"/>
          </a:xfrm>
        </p:spPr>
        <p:txBody>
          <a:bodyPr>
            <a:normAutofit fontScale="47500" lnSpcReduction="20000"/>
          </a:bodyPr>
          <a:lstStyle/>
          <a:p>
            <a:pPr fontAlgn="base"/>
            <a:r>
              <a:rPr lang="en-GB" sz="3800" dirty="0" smtClean="0"/>
              <a:t>The Tata Group’s core value systems are improvement of quality of life of the communities. The group believes in the following five core values.</a:t>
            </a:r>
          </a:p>
          <a:p>
            <a:pPr fontAlgn="base"/>
            <a:r>
              <a:rPr lang="en-GB" sz="3800" b="1" dirty="0" smtClean="0"/>
              <a:t>Integrity:</a:t>
            </a:r>
            <a:endParaRPr lang="en-GB" sz="3800" dirty="0" smtClean="0"/>
          </a:p>
          <a:p>
            <a:pPr fontAlgn="base"/>
            <a:r>
              <a:rPr lang="en-GB" sz="3800" dirty="0" smtClean="0"/>
              <a:t>We must conduct our business fairly, with honesty and transparency. Everything we do must stand the test of public scrutiny.</a:t>
            </a:r>
          </a:p>
          <a:p>
            <a:pPr fontAlgn="base"/>
            <a:r>
              <a:rPr lang="en-GB" sz="3800" b="1" dirty="0" smtClean="0"/>
              <a:t>Understanding:</a:t>
            </a:r>
            <a:endParaRPr lang="en-GB" sz="3800" dirty="0" smtClean="0"/>
          </a:p>
          <a:p>
            <a:pPr fontAlgn="base"/>
            <a:r>
              <a:rPr lang="en-GB" sz="3800" dirty="0" smtClean="0"/>
              <a:t>We must be caring, show respect, compassion, and humanity for our colleagues and customers around the world, and always work for the benefit of the communities we serve.</a:t>
            </a:r>
          </a:p>
          <a:p>
            <a:pPr fontAlgn="base"/>
            <a:r>
              <a:rPr lang="en-GB" sz="3800" b="1" dirty="0" smtClean="0"/>
              <a:t>Excellence:</a:t>
            </a:r>
            <a:endParaRPr lang="en-GB" sz="3800" dirty="0" smtClean="0"/>
          </a:p>
          <a:p>
            <a:pPr fontAlgn="base"/>
            <a:r>
              <a:rPr lang="en-GB" sz="3800" dirty="0" smtClean="0"/>
              <a:t>We must constantly strive to achieve the highest possible standards in our day-to-day work and in the quality of the goods and services we provide.</a:t>
            </a:r>
          </a:p>
          <a:p>
            <a:pPr fontAlgn="base"/>
            <a:r>
              <a:rPr lang="en-GB" sz="3800" b="1" dirty="0" smtClean="0"/>
              <a:t>Unity:</a:t>
            </a:r>
            <a:endParaRPr lang="en-GB" sz="3800" dirty="0" smtClean="0"/>
          </a:p>
          <a:p>
            <a:pPr fontAlgn="base"/>
            <a:r>
              <a:rPr lang="en-GB" sz="3800" dirty="0" smtClean="0"/>
              <a:t>We must work cohesively with our colleagues across the group and with our customers and partners around the world, building strong relationships based on tolerance, understanding, and mutual cooperation.</a:t>
            </a:r>
          </a:p>
          <a:p>
            <a:pPr fontAlgn="base"/>
            <a:r>
              <a:rPr lang="en-GB" sz="3800" b="1" dirty="0" smtClean="0"/>
              <a:t>Responsibility:</a:t>
            </a:r>
            <a:endParaRPr lang="en-GB" sz="3800" dirty="0" smtClean="0"/>
          </a:p>
          <a:p>
            <a:pPr fontAlgn="base"/>
            <a:r>
              <a:rPr lang="en-GB" sz="3800" dirty="0" smtClean="0"/>
              <a:t>We must continue to be responsible and sensitive to the countries, communities, and environments in which we work, always ensuring that what comes from the people goes back to the people many times over.</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Infosys Technologies:</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GB" dirty="0" smtClean="0"/>
              <a:t>Infosys Technologies’ value systems are empowered by C-Life, which is explained below:</a:t>
            </a:r>
          </a:p>
          <a:p>
            <a:pPr fontAlgn="base"/>
            <a:r>
              <a:rPr lang="en-GB" b="1" dirty="0" smtClean="0"/>
              <a:t>Customer’s delight:</a:t>
            </a:r>
            <a:endParaRPr lang="en-GB" dirty="0" smtClean="0"/>
          </a:p>
          <a:p>
            <a:pPr fontAlgn="base"/>
            <a:r>
              <a:rPr lang="en-GB" dirty="0" smtClean="0"/>
              <a:t>A commitment to surpass our customers’ expectations.</a:t>
            </a:r>
          </a:p>
          <a:p>
            <a:pPr fontAlgn="base"/>
            <a:r>
              <a:rPr lang="en-GB" b="1" dirty="0" smtClean="0"/>
              <a:t>Leadership by example:</a:t>
            </a:r>
            <a:endParaRPr lang="en-GB" dirty="0" smtClean="0"/>
          </a:p>
          <a:p>
            <a:pPr fontAlgn="base"/>
            <a:r>
              <a:rPr lang="en-GB" dirty="0" smtClean="0"/>
              <a:t>A commitment to set standards in our business and transactions and be an exemplar for the industry and our own teams.</a:t>
            </a:r>
          </a:p>
          <a:p>
            <a:pPr fontAlgn="base"/>
            <a:r>
              <a:rPr lang="en-GB" b="1" dirty="0" smtClean="0"/>
              <a:t>Integrity and transparency:</a:t>
            </a:r>
            <a:endParaRPr lang="en-GB" dirty="0" smtClean="0"/>
          </a:p>
          <a:p>
            <a:pPr fontAlgn="base"/>
            <a:r>
              <a:rPr lang="en-GB" dirty="0" smtClean="0"/>
              <a:t>A commitment to be ethical, sincere and open in our dealings.</a:t>
            </a:r>
          </a:p>
          <a:p>
            <a:pPr fontAlgn="base"/>
            <a:r>
              <a:rPr lang="en-GB" b="1" dirty="0" smtClean="0"/>
              <a:t>Fairness:</a:t>
            </a:r>
            <a:endParaRPr lang="en-GB" dirty="0" smtClean="0"/>
          </a:p>
          <a:p>
            <a:pPr fontAlgn="base"/>
            <a:r>
              <a:rPr lang="en-GB" dirty="0" smtClean="0"/>
              <a:t>A commitment to be objective and transaction oriented, thereby earning trust and respect.</a:t>
            </a:r>
          </a:p>
          <a:p>
            <a:pPr fontAlgn="base"/>
            <a:r>
              <a:rPr lang="en-GB" b="1" dirty="0" smtClean="0"/>
              <a:t>Pursuit of excellence:</a:t>
            </a:r>
            <a:endParaRPr lang="en-GB" dirty="0" smtClean="0"/>
          </a:p>
          <a:p>
            <a:pPr fontAlgn="base"/>
            <a:r>
              <a:rPr lang="en-GB" dirty="0" smtClean="0"/>
              <a:t>A commitment to strive relentlessly, to constantly improve ourselves, our teams, our services and products so as to become the best.</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IN" dirty="0" smtClean="0"/>
              <a:t>Question :</a:t>
            </a:r>
            <a:endParaRPr lang="en-US" dirty="0"/>
          </a:p>
        </p:txBody>
      </p:sp>
      <p:sp>
        <p:nvSpPr>
          <p:cNvPr id="3" name="Content Placeholder 2"/>
          <p:cNvSpPr>
            <a:spLocks noGrp="1"/>
          </p:cNvSpPr>
          <p:nvPr>
            <p:ph idx="1"/>
          </p:nvPr>
        </p:nvSpPr>
        <p:spPr/>
        <p:txBody>
          <a:bodyPr>
            <a:normAutofit/>
          </a:bodyPr>
          <a:lstStyle/>
          <a:p>
            <a:pPr algn="ctr"/>
            <a:endParaRPr lang="en-GB" sz="4000" dirty="0" smtClean="0">
              <a:solidFill>
                <a:srgbClr val="FF0000"/>
              </a:solidFill>
              <a:hlinkClick r:id="rId2"/>
            </a:endParaRPr>
          </a:p>
          <a:p>
            <a:pPr algn="ctr"/>
            <a:r>
              <a:rPr lang="en-GB" sz="4000" dirty="0" smtClean="0">
                <a:solidFill>
                  <a:srgbClr val="FF0000"/>
                </a:solidFill>
                <a:hlinkClick r:id="rId2"/>
              </a:rPr>
              <a:t>how to develop core values for your business </a:t>
            </a:r>
            <a:r>
              <a:rPr lang="en-GB" sz="4000" dirty="0" smtClean="0">
                <a:solidFill>
                  <a:srgbClr val="FF0000"/>
                </a:solidFill>
              </a:rPr>
              <a:t>??</a:t>
            </a:r>
            <a:endParaRPr lang="en-US" sz="4000" dirty="0">
              <a:solidFill>
                <a:srgbClr val="FF0000"/>
              </a:solidFill>
            </a:endParaRPr>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Benefits of having core values in management </a:t>
            </a:r>
            <a:endParaRPr lang="en-US" dirty="0"/>
          </a:p>
        </p:txBody>
      </p:sp>
      <p:sp>
        <p:nvSpPr>
          <p:cNvPr id="3" name="Content Placeholder 2"/>
          <p:cNvSpPr>
            <a:spLocks noGrp="1"/>
          </p:cNvSpPr>
          <p:nvPr>
            <p:ph idx="1"/>
          </p:nvPr>
        </p:nvSpPr>
        <p:spPr>
          <a:xfrm>
            <a:off x="323528" y="1600200"/>
            <a:ext cx="8363272" cy="4853136"/>
          </a:xfrm>
        </p:spPr>
        <p:txBody>
          <a:bodyPr>
            <a:normAutofit fontScale="70000" lnSpcReduction="20000"/>
          </a:bodyPr>
          <a:lstStyle/>
          <a:p>
            <a:r>
              <a:rPr lang="en-US" i="1" dirty="0" smtClean="0">
                <a:solidFill>
                  <a:srgbClr val="FF0000"/>
                </a:solidFill>
              </a:rPr>
              <a:t>“</a:t>
            </a:r>
            <a:r>
              <a:rPr lang="en-US" b="1" i="1" dirty="0" smtClean="0">
                <a:solidFill>
                  <a:srgbClr val="FF0000"/>
                </a:solidFill>
              </a:rPr>
              <a:t>Values</a:t>
            </a:r>
            <a:r>
              <a:rPr lang="en-US" i="1" dirty="0" smtClean="0">
                <a:solidFill>
                  <a:srgbClr val="FF0000"/>
                </a:solidFill>
              </a:rPr>
              <a:t> determine </a:t>
            </a:r>
            <a:r>
              <a:rPr lang="en-US" b="1" i="1" dirty="0" smtClean="0">
                <a:solidFill>
                  <a:srgbClr val="FF0000"/>
                </a:solidFill>
              </a:rPr>
              <a:t>culture</a:t>
            </a:r>
            <a:endParaRPr lang="en-US" dirty="0" smtClean="0">
              <a:solidFill>
                <a:srgbClr val="FF0000"/>
              </a:solidFill>
            </a:endParaRPr>
          </a:p>
          <a:p>
            <a:r>
              <a:rPr lang="en-US" i="1" dirty="0" smtClean="0">
                <a:solidFill>
                  <a:srgbClr val="FF0000"/>
                </a:solidFill>
              </a:rPr>
              <a:t>            </a:t>
            </a:r>
            <a:r>
              <a:rPr lang="en-US" b="1" i="1" dirty="0" smtClean="0">
                <a:solidFill>
                  <a:srgbClr val="FF0000"/>
                </a:solidFill>
              </a:rPr>
              <a:t>Culture</a:t>
            </a:r>
            <a:r>
              <a:rPr lang="en-US" i="1" dirty="0" smtClean="0">
                <a:solidFill>
                  <a:srgbClr val="FF0000"/>
                </a:solidFill>
              </a:rPr>
              <a:t> determines </a:t>
            </a:r>
            <a:r>
              <a:rPr lang="en-US" b="1" i="1" dirty="0" smtClean="0">
                <a:solidFill>
                  <a:srgbClr val="FF0000"/>
                </a:solidFill>
              </a:rPr>
              <a:t>Behavior</a:t>
            </a:r>
            <a:endParaRPr lang="en-US" dirty="0" smtClean="0">
              <a:solidFill>
                <a:srgbClr val="FF0000"/>
              </a:solidFill>
            </a:endParaRPr>
          </a:p>
          <a:p>
            <a:r>
              <a:rPr lang="en-US" i="1" dirty="0" smtClean="0">
                <a:solidFill>
                  <a:srgbClr val="FF0000"/>
                </a:solidFill>
              </a:rPr>
              <a:t>                            </a:t>
            </a:r>
            <a:r>
              <a:rPr lang="en-US" b="1" i="1" dirty="0" smtClean="0">
                <a:solidFill>
                  <a:srgbClr val="FF0000"/>
                </a:solidFill>
              </a:rPr>
              <a:t>Behavior</a:t>
            </a:r>
            <a:r>
              <a:rPr lang="en-US" i="1" dirty="0" smtClean="0">
                <a:solidFill>
                  <a:srgbClr val="FF0000"/>
                </a:solidFill>
              </a:rPr>
              <a:t> determines </a:t>
            </a:r>
            <a:r>
              <a:rPr lang="en-US" b="1" i="1" dirty="0" smtClean="0">
                <a:solidFill>
                  <a:srgbClr val="FF0000"/>
                </a:solidFill>
              </a:rPr>
              <a:t>Outcome</a:t>
            </a:r>
            <a:r>
              <a:rPr lang="en-US" i="1" dirty="0" smtClean="0">
                <a:solidFill>
                  <a:srgbClr val="FF0000"/>
                </a:solidFill>
              </a:rPr>
              <a:t>”</a:t>
            </a:r>
            <a:endParaRPr lang="en-US" dirty="0" smtClean="0">
              <a:solidFill>
                <a:srgbClr val="FF0000"/>
              </a:solidFill>
            </a:endParaRPr>
          </a:p>
          <a:p>
            <a:r>
              <a:rPr lang="en-US" b="1" i="1" dirty="0" smtClean="0">
                <a:solidFill>
                  <a:srgbClr val="92D050"/>
                </a:solidFill>
              </a:rPr>
              <a:t>- </a:t>
            </a:r>
            <a:r>
              <a:rPr lang="en-US" b="1" i="1" dirty="0" err="1" smtClean="0">
                <a:solidFill>
                  <a:srgbClr val="92D050"/>
                </a:solidFill>
              </a:rPr>
              <a:t>Rohan</a:t>
            </a:r>
            <a:r>
              <a:rPr lang="en-US" b="1" i="1" dirty="0" smtClean="0">
                <a:solidFill>
                  <a:srgbClr val="92D050"/>
                </a:solidFill>
              </a:rPr>
              <a:t> Dredge</a:t>
            </a:r>
            <a:endParaRPr lang="en-GB" b="1" dirty="0" smtClean="0">
              <a:solidFill>
                <a:srgbClr val="92D050"/>
              </a:solidFill>
            </a:endParaRPr>
          </a:p>
          <a:p>
            <a:pPr>
              <a:buNone/>
            </a:pPr>
            <a:endParaRPr lang="en-GB" b="1" dirty="0" smtClean="0"/>
          </a:p>
          <a:p>
            <a:pPr>
              <a:buNone/>
            </a:pPr>
            <a:r>
              <a:rPr lang="en-GB" b="1" dirty="0" smtClean="0"/>
              <a:t>Some of the major benefits of values in management are given as:</a:t>
            </a:r>
            <a:endParaRPr lang="en-GB" dirty="0" smtClean="0"/>
          </a:p>
          <a:p>
            <a:r>
              <a:rPr lang="en-GB" dirty="0" smtClean="0"/>
              <a:t>Business blooms</a:t>
            </a:r>
          </a:p>
          <a:p>
            <a:r>
              <a:rPr lang="en-US" dirty="0" smtClean="0"/>
              <a:t>Employee Involvement</a:t>
            </a:r>
          </a:p>
          <a:p>
            <a:r>
              <a:rPr lang="en-US" dirty="0" smtClean="0"/>
              <a:t>Gain Goodwill</a:t>
            </a:r>
          </a:p>
          <a:p>
            <a:r>
              <a:rPr lang="en-US" dirty="0" smtClean="0"/>
              <a:t>Healthy Attrition Rate</a:t>
            </a:r>
          </a:p>
          <a:p>
            <a:r>
              <a:rPr lang="en-US" dirty="0" smtClean="0"/>
              <a:t>Attract new clients/employees</a:t>
            </a:r>
          </a:p>
          <a:p>
            <a:r>
              <a:rPr lang="en-US" dirty="0" smtClean="0"/>
              <a:t>Customer Delight</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t>Values for Indian Managers.</a:t>
            </a:r>
            <a:endParaRPr lang="en-US" dirty="0"/>
          </a:p>
        </p:txBody>
      </p:sp>
      <p:graphicFrame>
        <p:nvGraphicFramePr>
          <p:cNvPr id="5" name="Content Placeholder 4"/>
          <p:cNvGraphicFramePr>
            <a:graphicFrameLocks noGrp="1"/>
          </p:cNvGraphicFramePr>
          <p:nvPr>
            <p:ph idx="1"/>
          </p:nvPr>
        </p:nvGraphicFramePr>
        <p:xfrm>
          <a:off x="0" y="1340768"/>
          <a:ext cx="91440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BELO1010: Business ethics &amp; values</a:t>
            </a:r>
            <a:endParaRPr lang="en-US"/>
          </a:p>
        </p:txBody>
      </p:sp>
      <p:sp>
        <p:nvSpPr>
          <p:cNvPr id="4" name="Content Placeholder 3"/>
          <p:cNvSpPr>
            <a:spLocks noGrp="1"/>
          </p:cNvSpPr>
          <p:nvPr>
            <p:ph idx="1"/>
          </p:nvPr>
        </p:nvSpPr>
        <p:spPr>
          <a:xfrm>
            <a:off x="395536" y="1340768"/>
            <a:ext cx="8291264" cy="5145435"/>
          </a:xfrm>
        </p:spPr>
        <p:txBody>
          <a:bodyPr>
            <a:normAutofit/>
          </a:bodyPr>
          <a:lstStyle/>
          <a:p>
            <a:r>
              <a:rPr lang="en-GB" dirty="0" smtClean="0"/>
              <a:t>At its simplest, ethics is a system of moral principles. They affect how people make decisions and lead their lives.</a:t>
            </a:r>
          </a:p>
          <a:p>
            <a:r>
              <a:rPr lang="en-GB" dirty="0" smtClean="0"/>
              <a:t>Ethics is concerned with what is good for individuals and society and is also described as moral philosophy.</a:t>
            </a:r>
          </a:p>
          <a:p>
            <a:r>
              <a:rPr lang="en-GB" dirty="0" smtClean="0"/>
              <a:t>The term is derived from the </a:t>
            </a:r>
            <a:r>
              <a:rPr lang="en-GB" dirty="0" smtClean="0">
                <a:solidFill>
                  <a:srgbClr val="FF0000"/>
                </a:solidFill>
              </a:rPr>
              <a:t>Greek word </a:t>
            </a:r>
            <a:r>
              <a:rPr lang="en-GB" i="1" dirty="0" smtClean="0">
                <a:solidFill>
                  <a:srgbClr val="FF0000"/>
                </a:solidFill>
              </a:rPr>
              <a:t>ethos</a:t>
            </a:r>
            <a:r>
              <a:rPr lang="en-GB" dirty="0" smtClean="0">
                <a:solidFill>
                  <a:srgbClr val="FF0000"/>
                </a:solidFill>
              </a:rPr>
              <a:t> </a:t>
            </a:r>
            <a:r>
              <a:rPr lang="en-GB" dirty="0" smtClean="0"/>
              <a:t>which can mean custom, habit, character or disposition.</a:t>
            </a:r>
          </a:p>
          <a:p>
            <a:endParaRPr lang="en-US" dirty="0"/>
          </a:p>
        </p:txBody>
      </p:sp>
      <p:sp>
        <p:nvSpPr>
          <p:cNvPr id="5" name="TextBox 4"/>
          <p:cNvSpPr txBox="1"/>
          <p:nvPr/>
        </p:nvSpPr>
        <p:spPr>
          <a:xfrm>
            <a:off x="827584" y="548680"/>
            <a:ext cx="7488832" cy="523220"/>
          </a:xfrm>
          <a:prstGeom prst="rect">
            <a:avLst/>
          </a:prstGeom>
          <a:noFill/>
        </p:spPr>
        <p:txBody>
          <a:bodyPr wrap="square" rtlCol="0">
            <a:spAutoFit/>
          </a:bodyPr>
          <a:lstStyle/>
          <a:p>
            <a:pPr algn="ctr"/>
            <a:r>
              <a:rPr lang="en-IN" sz="2800" b="1" dirty="0" smtClean="0">
                <a:solidFill>
                  <a:srgbClr val="FF0000"/>
                </a:solidFill>
              </a:rPr>
              <a:t>MEANING AND ORIGIN OF WORD ETHICS </a:t>
            </a:r>
            <a:endParaRPr lang="en-US" sz="2800" b="1"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Ethics covers the following </a:t>
            </a:r>
            <a:r>
              <a:rPr lang="en-GB" dirty="0" smtClean="0">
                <a:solidFill>
                  <a:srgbClr val="FF0000"/>
                </a:solidFill>
              </a:rPr>
              <a:t>dilemmas</a:t>
            </a:r>
            <a:r>
              <a:rPr lang="en-GB" dirty="0" smtClean="0"/>
              <a:t>:</a:t>
            </a:r>
            <a:endParaRPr lang="en-US" dirty="0"/>
          </a:p>
        </p:txBody>
      </p:sp>
      <p:sp>
        <p:nvSpPr>
          <p:cNvPr id="3" name="Content Placeholder 2"/>
          <p:cNvSpPr>
            <a:spLocks noGrp="1"/>
          </p:cNvSpPr>
          <p:nvPr>
            <p:ph idx="1"/>
          </p:nvPr>
        </p:nvSpPr>
        <p:spPr>
          <a:xfrm>
            <a:off x="251520" y="1600200"/>
            <a:ext cx="8435280" cy="4781128"/>
          </a:xfrm>
        </p:spPr>
        <p:txBody>
          <a:bodyPr>
            <a:normAutofit lnSpcReduction="10000"/>
          </a:bodyPr>
          <a:lstStyle/>
          <a:p>
            <a:r>
              <a:rPr lang="en-GB" dirty="0" smtClean="0">
                <a:solidFill>
                  <a:srgbClr val="00B050"/>
                </a:solidFill>
              </a:rPr>
              <a:t>how to live a good life?</a:t>
            </a:r>
          </a:p>
          <a:p>
            <a:r>
              <a:rPr lang="en-GB" dirty="0" smtClean="0">
                <a:solidFill>
                  <a:srgbClr val="00B050"/>
                </a:solidFill>
              </a:rPr>
              <a:t>our rights and responsibilities</a:t>
            </a:r>
          </a:p>
          <a:p>
            <a:r>
              <a:rPr lang="en-GB" dirty="0" smtClean="0">
                <a:solidFill>
                  <a:srgbClr val="00B050"/>
                </a:solidFill>
              </a:rPr>
              <a:t>the language of right and wrong</a:t>
            </a:r>
          </a:p>
          <a:p>
            <a:r>
              <a:rPr lang="en-GB" dirty="0" smtClean="0">
                <a:solidFill>
                  <a:srgbClr val="00B050"/>
                </a:solidFill>
              </a:rPr>
              <a:t>moral decisions - what is good and bad?</a:t>
            </a:r>
          </a:p>
          <a:p>
            <a:pPr>
              <a:buNone/>
            </a:pPr>
            <a:endParaRPr lang="en-GB" dirty="0" smtClean="0"/>
          </a:p>
          <a:p>
            <a:r>
              <a:rPr lang="en-GB" dirty="0" smtClean="0"/>
              <a:t>Our concepts of ethics have been derived from religions, philosophies and cultures. They infuse debates on topics like abortion, human rights and professional conduct etc.</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Sources of ethics </a:t>
            </a:r>
            <a:endParaRPr lang="en-US" dirty="0"/>
          </a:p>
        </p:txBody>
      </p:sp>
      <p:sp>
        <p:nvSpPr>
          <p:cNvPr id="5" name="Footer Placeholder 4"/>
          <p:cNvSpPr>
            <a:spLocks noGrp="1"/>
          </p:cNvSpPr>
          <p:nvPr>
            <p:ph type="ftr" sz="quarter" idx="11"/>
          </p:nvPr>
        </p:nvSpPr>
        <p:spPr/>
        <p:txBody>
          <a:bodyPr/>
          <a:lstStyle/>
          <a:p>
            <a:r>
              <a:rPr lang="en-US" smtClean="0"/>
              <a:t>BELO1010: Business ethics &amp; values</a:t>
            </a:r>
            <a:endParaRPr lang="en-US"/>
          </a:p>
        </p:txBody>
      </p:sp>
      <p:pic>
        <p:nvPicPr>
          <p:cNvPr id="6" name="Picture 5" descr="download 2.jpg"/>
          <p:cNvPicPr>
            <a:picLocks noChangeAspect="1"/>
          </p:cNvPicPr>
          <p:nvPr/>
        </p:nvPicPr>
        <p:blipFill>
          <a:blip r:embed="rId2" cstate="print"/>
          <a:stretch>
            <a:fillRect/>
          </a:stretch>
        </p:blipFill>
        <p:spPr>
          <a:xfrm>
            <a:off x="2339752" y="1556792"/>
            <a:ext cx="4501821" cy="424847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are Business Ethics?</a:t>
            </a:r>
            <a:endParaRPr lang="en-US" dirty="0"/>
          </a:p>
        </p:txBody>
      </p:sp>
      <p:sp>
        <p:nvSpPr>
          <p:cNvPr id="3" name="Content Placeholder 2"/>
          <p:cNvSpPr>
            <a:spLocks noGrp="1"/>
          </p:cNvSpPr>
          <p:nvPr>
            <p:ph idx="1"/>
          </p:nvPr>
        </p:nvSpPr>
        <p:spPr>
          <a:xfrm>
            <a:off x="323528" y="1600200"/>
            <a:ext cx="8363272" cy="4853136"/>
          </a:xfrm>
        </p:spPr>
        <p:txBody>
          <a:bodyPr>
            <a:normAutofit fontScale="92500" lnSpcReduction="20000"/>
          </a:bodyPr>
          <a:lstStyle/>
          <a:p>
            <a:r>
              <a:rPr lang="en-GB" b="1" dirty="0" smtClean="0"/>
              <a:t>Meaning</a:t>
            </a:r>
            <a:endParaRPr lang="en-GB" b="1" dirty="0"/>
          </a:p>
          <a:p>
            <a:pPr>
              <a:buNone/>
            </a:pPr>
            <a:r>
              <a:rPr lang="en-GB" dirty="0" smtClean="0"/>
              <a:t>Ethics </a:t>
            </a:r>
            <a:r>
              <a:rPr lang="en-GB" dirty="0"/>
              <a:t>is a branch of social science. It deals with moral principles and social values. It helps us to classify, what is good and what is bad? It tells us to do </a:t>
            </a:r>
            <a:r>
              <a:rPr lang="en-GB" dirty="0">
                <a:solidFill>
                  <a:srgbClr val="00B050"/>
                </a:solidFill>
              </a:rPr>
              <a:t>good</a:t>
            </a:r>
            <a:r>
              <a:rPr lang="en-GB" dirty="0"/>
              <a:t> things and avoid doing </a:t>
            </a:r>
            <a:r>
              <a:rPr lang="en-GB" dirty="0">
                <a:solidFill>
                  <a:srgbClr val="FF0000"/>
                </a:solidFill>
              </a:rPr>
              <a:t>bad</a:t>
            </a:r>
            <a:r>
              <a:rPr lang="en-GB" dirty="0"/>
              <a:t> things.</a:t>
            </a:r>
          </a:p>
          <a:p>
            <a:r>
              <a:rPr lang="en-GB" dirty="0"/>
              <a:t>Business ethics are the guiding principles of business function. It is the </a:t>
            </a:r>
            <a:r>
              <a:rPr lang="en-GB" dirty="0">
                <a:solidFill>
                  <a:srgbClr val="00B0F0"/>
                </a:solidFill>
              </a:rPr>
              <a:t>knowledge through which human behaviour is learnt in a business situation</a:t>
            </a:r>
            <a:r>
              <a:rPr lang="en-GB" dirty="0" smtClean="0">
                <a:solidFill>
                  <a:srgbClr val="00B0F0"/>
                </a:solidFill>
              </a:rPr>
              <a:t>.</a:t>
            </a:r>
          </a:p>
          <a:p>
            <a:r>
              <a:rPr lang="en-GB" dirty="0"/>
              <a:t>These are rules that business must </a:t>
            </a:r>
            <a:r>
              <a:rPr lang="en-GB" dirty="0">
                <a:solidFill>
                  <a:srgbClr val="FF0000"/>
                </a:solidFill>
              </a:rPr>
              <a:t>accept</a:t>
            </a:r>
            <a:r>
              <a:rPr lang="en-GB" dirty="0"/>
              <a:t> and follow in its day to day operations for the welfare of society and all its stakeholders. </a:t>
            </a:r>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GB" dirty="0" smtClean="0"/>
              <a:t>“Business Ethics is generally coming to know what is right or wrong in the work place and doing what is right. This is in regard to effects of products/services and in relationship with the stake holders.”</a:t>
            </a:r>
          </a:p>
          <a:p>
            <a:pPr algn="r" fontAlgn="base">
              <a:buNone/>
            </a:pPr>
            <a:r>
              <a:rPr lang="en-GB" dirty="0" smtClean="0"/>
              <a:t> —Cater </a:t>
            </a:r>
            <a:r>
              <a:rPr lang="en-GB" dirty="0" err="1" smtClean="0"/>
              <a:t>Mcnamara</a:t>
            </a:r>
            <a:endParaRPr lang="en-GB" dirty="0" smtClean="0"/>
          </a:p>
          <a:p>
            <a:pPr fontAlgn="base"/>
            <a:endParaRPr lang="en-GB" dirty="0" smtClean="0"/>
          </a:p>
          <a:p>
            <a:pPr fontAlgn="base"/>
            <a:r>
              <a:rPr lang="en-GB" dirty="0" smtClean="0"/>
              <a:t>“Business ethics in short can be defined as the systematic study of ethical matters pertaining to the business, industry or related activities, institutions and beliefs. Business ethics is the systematic handling of values in business and industry.”</a:t>
            </a:r>
          </a:p>
          <a:p>
            <a:pPr algn="r" fontAlgn="base">
              <a:buNone/>
            </a:pPr>
            <a:r>
              <a:rPr lang="en-GB" dirty="0" smtClean="0"/>
              <a:t> —John Donaldson</a:t>
            </a:r>
          </a:p>
          <a:p>
            <a:endParaRPr lang="en-US" dirty="0"/>
          </a:p>
        </p:txBody>
      </p:sp>
      <p:sp>
        <p:nvSpPr>
          <p:cNvPr id="4" name="Footer Placeholder 3"/>
          <p:cNvSpPr>
            <a:spLocks noGrp="1"/>
          </p:cNvSpPr>
          <p:nvPr>
            <p:ph type="ftr" sz="quarter" idx="11"/>
          </p:nvPr>
        </p:nvSpPr>
        <p:spPr/>
        <p:txBody>
          <a:bodyPr/>
          <a:lstStyle/>
          <a:p>
            <a:r>
              <a:rPr lang="en-US" smtClean="0"/>
              <a:t>BELO1010: Business ethics &amp; values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2413</Words>
  <Application>Microsoft Office PowerPoint</Application>
  <PresentationFormat>On-screen Show (4:3)</PresentationFormat>
  <Paragraphs>259</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BELO1010: business ethics &amp; values </vt:lpstr>
      <vt:lpstr>Slide 2</vt:lpstr>
      <vt:lpstr>ETHICS</vt:lpstr>
      <vt:lpstr>Slide 4</vt:lpstr>
      <vt:lpstr>Slide 5</vt:lpstr>
      <vt:lpstr>Ethics covers the following dilemmas:</vt:lpstr>
      <vt:lpstr>Sources of ethics </vt:lpstr>
      <vt:lpstr>What are Business Ethics?</vt:lpstr>
      <vt:lpstr>Definitions</vt:lpstr>
      <vt:lpstr>Slide 10</vt:lpstr>
      <vt:lpstr>Relevance of Business Ethics</vt:lpstr>
      <vt:lpstr>Slide 12</vt:lpstr>
      <vt:lpstr>THE ETHICAL DILEMMA IN BUSINESS </vt:lpstr>
      <vt:lpstr>Ethical &amp; Unethical Behavior in Management</vt:lpstr>
      <vt:lpstr>There exist some general workplace ethics that do not need to be defined by the employer, but are common ethical behaviors employees need to exhibit.  </vt:lpstr>
      <vt:lpstr>Slide 16</vt:lpstr>
      <vt:lpstr>Unethical Workplace Behaviors</vt:lpstr>
      <vt:lpstr>Factors influencing Business Ethics</vt:lpstr>
      <vt:lpstr>Slide 19</vt:lpstr>
      <vt:lpstr>Slide 20</vt:lpstr>
      <vt:lpstr>Slide 21</vt:lpstr>
      <vt:lpstr>Slide 22</vt:lpstr>
      <vt:lpstr>Values: Definition</vt:lpstr>
      <vt:lpstr>Slide 24</vt:lpstr>
      <vt:lpstr>Characteristics of Value</vt:lpstr>
      <vt:lpstr>Characteristics of values: Conti. </vt:lpstr>
      <vt:lpstr>Characteristics of values: Conti. </vt:lpstr>
      <vt:lpstr>Slide 28</vt:lpstr>
      <vt:lpstr>Types/classification of Values</vt:lpstr>
      <vt:lpstr>Slide 30</vt:lpstr>
      <vt:lpstr>Slide 31</vt:lpstr>
      <vt:lpstr>Slide 32</vt:lpstr>
      <vt:lpstr>Slide 33</vt:lpstr>
      <vt:lpstr>Other types of values include:</vt:lpstr>
      <vt:lpstr>Slide 35</vt:lpstr>
      <vt:lpstr>Slide 36</vt:lpstr>
      <vt:lpstr>Difference between ethics and values </vt:lpstr>
      <vt:lpstr>Slide 38</vt:lpstr>
      <vt:lpstr>Factor affecting values </vt:lpstr>
      <vt:lpstr>Value System in an Organization</vt:lpstr>
      <vt:lpstr> Importance of Well-drafted organisational values: </vt:lpstr>
      <vt:lpstr>Developing values system in your organisation  </vt:lpstr>
      <vt:lpstr>Examples of Some Organizational Value Systems:</vt:lpstr>
      <vt:lpstr>Tata Group:</vt:lpstr>
      <vt:lpstr>Infosys Technologies:</vt:lpstr>
      <vt:lpstr>Question :</vt:lpstr>
      <vt:lpstr>Benefits of having core values in management </vt:lpstr>
      <vt:lpstr>Values for Indian Managers.</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111</cp:revision>
  <dcterms:created xsi:type="dcterms:W3CDTF">2021-03-01T09:22:46Z</dcterms:created>
  <dcterms:modified xsi:type="dcterms:W3CDTF">2021-04-15T07:30:01Z</dcterms:modified>
</cp:coreProperties>
</file>