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6" r:id="rId1"/>
  </p:sldMasterIdLst>
  <p:notesMasterIdLst>
    <p:notesMasterId r:id="rId16"/>
  </p:notesMasterIdLst>
  <p:sldIdLst>
    <p:sldId id="377" r:id="rId2"/>
    <p:sldId id="378" r:id="rId3"/>
    <p:sldId id="258" r:id="rId4"/>
    <p:sldId id="260" r:id="rId5"/>
    <p:sldId id="261" r:id="rId6"/>
    <p:sldId id="262" r:id="rId7"/>
    <p:sldId id="267" r:id="rId8"/>
    <p:sldId id="268" r:id="rId9"/>
    <p:sldId id="270" r:id="rId10"/>
    <p:sldId id="273" r:id="rId11"/>
    <p:sldId id="274" r:id="rId12"/>
    <p:sldId id="275" r:id="rId13"/>
    <p:sldId id="278" r:id="rId14"/>
    <p:sldId id="279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BE3BD5-BF46-4691-AD88-D3EDB0F2C041}" type="doc">
      <dgm:prSet loTypeId="urn:microsoft.com/office/officeart/2005/8/layout/h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EB879A-1496-474C-8679-4C39121D1AE2}">
      <dgm:prSet phldrT="[Text]"/>
      <dgm:spPr/>
      <dgm:t>
        <a:bodyPr/>
        <a:lstStyle/>
        <a:p>
          <a:r>
            <a:rPr lang="en-US" spc="-5" dirty="0" smtClean="0">
              <a:latin typeface="Arial"/>
              <a:cs typeface="Arial"/>
            </a:rPr>
            <a:t>Accountability</a:t>
          </a:r>
          <a:endParaRPr lang="en-US" dirty="0"/>
        </a:p>
      </dgm:t>
    </dgm:pt>
    <dgm:pt modelId="{83289E0E-A41D-4D95-A682-8C32BA675864}" type="parTrans" cxnId="{BF0E7915-360A-4CAE-94FC-7E832196DF71}">
      <dgm:prSet/>
      <dgm:spPr/>
      <dgm:t>
        <a:bodyPr/>
        <a:lstStyle/>
        <a:p>
          <a:endParaRPr lang="en-US"/>
        </a:p>
      </dgm:t>
    </dgm:pt>
    <dgm:pt modelId="{BE065F7D-300C-4AEC-849D-85DBD59FF7BB}" type="sibTrans" cxnId="{BF0E7915-360A-4CAE-94FC-7E832196DF71}">
      <dgm:prSet/>
      <dgm:spPr/>
      <dgm:t>
        <a:bodyPr/>
        <a:lstStyle/>
        <a:p>
          <a:endParaRPr lang="en-US"/>
        </a:p>
      </dgm:t>
    </dgm:pt>
    <dgm:pt modelId="{ADF4F1F6-5330-4E24-8E0D-327DE4BFF00D}">
      <dgm:prSet phldrT="[Text]"/>
      <dgm:spPr/>
      <dgm:t>
        <a:bodyPr/>
        <a:lstStyle/>
        <a:p>
          <a:r>
            <a:rPr lang="en-GB" dirty="0" smtClean="0">
              <a:latin typeface="Arial"/>
              <a:cs typeface="Arial"/>
            </a:rPr>
            <a:t>Ensure that management is accountable to</a:t>
          </a:r>
          <a:r>
            <a:rPr lang="en-GB" spc="-60" dirty="0" smtClean="0">
              <a:latin typeface="Arial"/>
              <a:cs typeface="Arial"/>
            </a:rPr>
            <a:t> </a:t>
          </a:r>
          <a:r>
            <a:rPr lang="en-GB" dirty="0" smtClean="0">
              <a:latin typeface="Arial"/>
              <a:cs typeface="Arial"/>
            </a:rPr>
            <a:t>the  Board</a:t>
          </a:r>
          <a:endParaRPr lang="en-US" dirty="0"/>
        </a:p>
      </dgm:t>
    </dgm:pt>
    <dgm:pt modelId="{6065459D-4E24-458A-BD20-9F9263F775CC}" type="parTrans" cxnId="{407CEB26-3593-4F9E-A548-06212FA2FC56}">
      <dgm:prSet/>
      <dgm:spPr/>
      <dgm:t>
        <a:bodyPr/>
        <a:lstStyle/>
        <a:p>
          <a:endParaRPr lang="en-US"/>
        </a:p>
      </dgm:t>
    </dgm:pt>
    <dgm:pt modelId="{12A479AA-B3C8-460C-9669-3020EDD85530}" type="sibTrans" cxnId="{407CEB26-3593-4F9E-A548-06212FA2FC56}">
      <dgm:prSet/>
      <dgm:spPr/>
      <dgm:t>
        <a:bodyPr/>
        <a:lstStyle/>
        <a:p>
          <a:endParaRPr lang="en-US"/>
        </a:p>
      </dgm:t>
    </dgm:pt>
    <dgm:pt modelId="{81BAB9DD-DF3C-4155-B498-45949E450B01}">
      <dgm:prSet phldrT="[Text]"/>
      <dgm:spPr/>
      <dgm:t>
        <a:bodyPr/>
        <a:lstStyle/>
        <a:p>
          <a:r>
            <a:rPr lang="en-GB" dirty="0" smtClean="0">
              <a:latin typeface="Arial"/>
              <a:cs typeface="Arial"/>
            </a:rPr>
            <a:t>Ensure that the Board is accountable</a:t>
          </a:r>
          <a:r>
            <a:rPr lang="en-GB" spc="-55" dirty="0" smtClean="0">
              <a:latin typeface="Arial"/>
              <a:cs typeface="Arial"/>
            </a:rPr>
            <a:t> </a:t>
          </a:r>
          <a:r>
            <a:rPr lang="en-GB" dirty="0" smtClean="0">
              <a:latin typeface="Arial"/>
              <a:cs typeface="Arial"/>
            </a:rPr>
            <a:t>to  shareholders</a:t>
          </a:r>
          <a:endParaRPr lang="en-US" dirty="0"/>
        </a:p>
      </dgm:t>
    </dgm:pt>
    <dgm:pt modelId="{719ACBB4-37A0-4C16-837D-A6377B3188EE}" type="parTrans" cxnId="{9BF37B26-85B6-4ACF-A721-2B184A3CBE18}">
      <dgm:prSet/>
      <dgm:spPr/>
      <dgm:t>
        <a:bodyPr/>
        <a:lstStyle/>
        <a:p>
          <a:endParaRPr lang="en-US"/>
        </a:p>
      </dgm:t>
    </dgm:pt>
    <dgm:pt modelId="{CD41FD77-AA1D-4841-A197-2AA92B683B1A}" type="sibTrans" cxnId="{9BF37B26-85B6-4ACF-A721-2B184A3CBE18}">
      <dgm:prSet/>
      <dgm:spPr/>
      <dgm:t>
        <a:bodyPr/>
        <a:lstStyle/>
        <a:p>
          <a:endParaRPr lang="en-US"/>
        </a:p>
      </dgm:t>
    </dgm:pt>
    <dgm:pt modelId="{26C0E88D-BC92-40FA-BB5E-1406DB9F3570}">
      <dgm:prSet phldrT="[Text]"/>
      <dgm:spPr/>
      <dgm:t>
        <a:bodyPr/>
        <a:lstStyle/>
        <a:p>
          <a:r>
            <a:rPr lang="en-US" spc="-5" dirty="0" smtClean="0">
              <a:latin typeface="Arial"/>
              <a:cs typeface="Arial"/>
            </a:rPr>
            <a:t>Fairness</a:t>
          </a:r>
          <a:endParaRPr lang="en-US" dirty="0"/>
        </a:p>
      </dgm:t>
    </dgm:pt>
    <dgm:pt modelId="{282635EB-09D0-4267-BA2E-A3557414A5E7}" type="parTrans" cxnId="{96D88B3E-FE2E-4EEA-B648-E1A4B6F7BBC2}">
      <dgm:prSet/>
      <dgm:spPr/>
      <dgm:t>
        <a:bodyPr/>
        <a:lstStyle/>
        <a:p>
          <a:endParaRPr lang="en-US"/>
        </a:p>
      </dgm:t>
    </dgm:pt>
    <dgm:pt modelId="{FCF96A09-2A78-4255-97CA-5C28D1B2051B}" type="sibTrans" cxnId="{96D88B3E-FE2E-4EEA-B648-E1A4B6F7BBC2}">
      <dgm:prSet/>
      <dgm:spPr/>
      <dgm:t>
        <a:bodyPr/>
        <a:lstStyle/>
        <a:p>
          <a:endParaRPr lang="en-US"/>
        </a:p>
      </dgm:t>
    </dgm:pt>
    <dgm:pt modelId="{723E64BB-219A-4E64-B1EC-952D56107909}">
      <dgm:prSet phldrT="[Text]"/>
      <dgm:spPr/>
      <dgm:t>
        <a:bodyPr/>
        <a:lstStyle/>
        <a:p>
          <a:r>
            <a:rPr lang="en-US" spc="-5" dirty="0" smtClean="0">
              <a:latin typeface="Arial"/>
              <a:cs typeface="Arial"/>
            </a:rPr>
            <a:t>Protect Shareholders</a:t>
          </a:r>
          <a:r>
            <a:rPr lang="en-US" dirty="0" smtClean="0">
              <a:latin typeface="Arial"/>
              <a:cs typeface="Arial"/>
            </a:rPr>
            <a:t> </a:t>
          </a:r>
          <a:r>
            <a:rPr lang="en-US" spc="-5" dirty="0" smtClean="0">
              <a:latin typeface="Arial"/>
              <a:cs typeface="Arial"/>
            </a:rPr>
            <a:t>rights</a:t>
          </a:r>
          <a:endParaRPr lang="en-US" dirty="0"/>
        </a:p>
      </dgm:t>
    </dgm:pt>
    <dgm:pt modelId="{76F5F819-3C86-4D03-A6D8-3E884F5B7574}" type="parTrans" cxnId="{DCEA7419-5F34-4977-B95F-7DF564B20881}">
      <dgm:prSet/>
      <dgm:spPr/>
      <dgm:t>
        <a:bodyPr/>
        <a:lstStyle/>
        <a:p>
          <a:endParaRPr lang="en-US"/>
        </a:p>
      </dgm:t>
    </dgm:pt>
    <dgm:pt modelId="{9DB00C1A-CB7F-4F36-A9BF-AFA29E286C56}" type="sibTrans" cxnId="{DCEA7419-5F34-4977-B95F-7DF564B20881}">
      <dgm:prSet/>
      <dgm:spPr/>
      <dgm:t>
        <a:bodyPr/>
        <a:lstStyle/>
        <a:p>
          <a:endParaRPr lang="en-US"/>
        </a:p>
      </dgm:t>
    </dgm:pt>
    <dgm:pt modelId="{20837BDD-541D-48FA-B476-50D9A788FD12}">
      <dgm:prSet phldrT="[Text]"/>
      <dgm:spPr/>
      <dgm:t>
        <a:bodyPr/>
        <a:lstStyle/>
        <a:p>
          <a:r>
            <a:rPr lang="en-GB" spc="-25" dirty="0" smtClean="0">
              <a:latin typeface="Arial"/>
              <a:cs typeface="Arial"/>
            </a:rPr>
            <a:t>Treat </a:t>
          </a:r>
          <a:r>
            <a:rPr lang="en-GB" spc="-5" dirty="0" smtClean="0">
              <a:latin typeface="Arial"/>
              <a:cs typeface="Arial"/>
            </a:rPr>
            <a:t>all </a:t>
          </a:r>
          <a:r>
            <a:rPr lang="en-GB" dirty="0" smtClean="0">
              <a:latin typeface="Arial"/>
              <a:cs typeface="Arial"/>
            </a:rPr>
            <a:t>shareholders including  minorities,</a:t>
          </a:r>
          <a:r>
            <a:rPr lang="en-GB" spc="-15" dirty="0" smtClean="0">
              <a:latin typeface="Arial"/>
              <a:cs typeface="Arial"/>
            </a:rPr>
            <a:t> </a:t>
          </a:r>
          <a:r>
            <a:rPr lang="en-GB" dirty="0" smtClean="0">
              <a:latin typeface="Arial"/>
              <a:cs typeface="Arial"/>
            </a:rPr>
            <a:t>equitably</a:t>
          </a:r>
          <a:endParaRPr lang="en-US" dirty="0"/>
        </a:p>
      </dgm:t>
    </dgm:pt>
    <dgm:pt modelId="{168B0D25-8AFF-4866-9DA1-8A459BD4AF6E}" type="parTrans" cxnId="{15EDB82D-6320-4E31-B337-CC793DB2AFFB}">
      <dgm:prSet/>
      <dgm:spPr/>
      <dgm:t>
        <a:bodyPr/>
        <a:lstStyle/>
        <a:p>
          <a:endParaRPr lang="en-US"/>
        </a:p>
      </dgm:t>
    </dgm:pt>
    <dgm:pt modelId="{EED3E483-F572-4965-810D-8FBE6B3E3928}" type="sibTrans" cxnId="{15EDB82D-6320-4E31-B337-CC793DB2AFFB}">
      <dgm:prSet/>
      <dgm:spPr/>
      <dgm:t>
        <a:bodyPr/>
        <a:lstStyle/>
        <a:p>
          <a:endParaRPr lang="en-US"/>
        </a:p>
      </dgm:t>
    </dgm:pt>
    <dgm:pt modelId="{EAFCD5D4-FA90-4258-8385-6D71972F8646}">
      <dgm:prSet phldrT="[Text]"/>
      <dgm:spPr/>
      <dgm:t>
        <a:bodyPr/>
        <a:lstStyle/>
        <a:p>
          <a:r>
            <a:rPr lang="en-US" spc="-10" dirty="0" smtClean="0">
              <a:latin typeface="Arial"/>
              <a:cs typeface="Arial"/>
            </a:rPr>
            <a:t>Transparency</a:t>
          </a:r>
          <a:endParaRPr lang="en-US" dirty="0"/>
        </a:p>
      </dgm:t>
    </dgm:pt>
    <dgm:pt modelId="{6638DCC3-B41F-4958-9EDD-0E12A2EFCD4F}" type="parTrans" cxnId="{5A9FCC06-1AE1-4A6B-9957-10B8885B3187}">
      <dgm:prSet/>
      <dgm:spPr/>
      <dgm:t>
        <a:bodyPr/>
        <a:lstStyle/>
        <a:p>
          <a:endParaRPr lang="en-US"/>
        </a:p>
      </dgm:t>
    </dgm:pt>
    <dgm:pt modelId="{445E339C-14F9-4F62-B3C5-C2CB9117CBC8}" type="sibTrans" cxnId="{5A9FCC06-1AE1-4A6B-9957-10B8885B3187}">
      <dgm:prSet/>
      <dgm:spPr/>
      <dgm:t>
        <a:bodyPr/>
        <a:lstStyle/>
        <a:p>
          <a:endParaRPr lang="en-US"/>
        </a:p>
      </dgm:t>
    </dgm:pt>
    <dgm:pt modelId="{1C6FDA07-F60B-45EE-B63F-DF245A8509A0}">
      <dgm:prSet phldrT="[Text]"/>
      <dgm:spPr/>
      <dgm:t>
        <a:bodyPr/>
        <a:lstStyle/>
        <a:p>
          <a:r>
            <a:rPr lang="en-GB" spc="-5" dirty="0" smtClean="0">
              <a:latin typeface="Arial"/>
              <a:cs typeface="Arial"/>
            </a:rPr>
            <a:t>Procedures and </a:t>
          </a:r>
          <a:r>
            <a:rPr lang="en-GB" dirty="0" smtClean="0">
              <a:latin typeface="Arial"/>
              <a:cs typeface="Arial"/>
            </a:rPr>
            <a:t>structures </a:t>
          </a:r>
          <a:r>
            <a:rPr lang="en-GB" spc="-5" dirty="0" smtClean="0">
              <a:latin typeface="Arial"/>
              <a:cs typeface="Arial"/>
            </a:rPr>
            <a:t>are </a:t>
          </a:r>
          <a:r>
            <a:rPr lang="en-GB" dirty="0" smtClean="0">
              <a:latin typeface="Arial"/>
              <a:cs typeface="Arial"/>
            </a:rPr>
            <a:t>in place so as  </a:t>
          </a:r>
          <a:r>
            <a:rPr lang="en-GB" spc="-5" dirty="0" smtClean="0">
              <a:latin typeface="Arial"/>
              <a:cs typeface="Arial"/>
            </a:rPr>
            <a:t>to minimise, or </a:t>
          </a:r>
          <a:r>
            <a:rPr lang="en-GB" dirty="0" smtClean="0">
              <a:latin typeface="Arial"/>
              <a:cs typeface="Arial"/>
            </a:rPr>
            <a:t>avoid completely conflicts </a:t>
          </a:r>
          <a:r>
            <a:rPr lang="en-GB" spc="-5" dirty="0" smtClean="0">
              <a:latin typeface="Arial"/>
              <a:cs typeface="Arial"/>
            </a:rPr>
            <a:t>of  </a:t>
          </a:r>
          <a:r>
            <a:rPr lang="en-GB" dirty="0" smtClean="0">
              <a:latin typeface="Arial"/>
              <a:cs typeface="Arial"/>
            </a:rPr>
            <a:t>interest</a:t>
          </a:r>
          <a:endParaRPr lang="en-US" dirty="0"/>
        </a:p>
      </dgm:t>
    </dgm:pt>
    <dgm:pt modelId="{65D14BE0-8429-4EB7-A630-8D31354112B3}" type="parTrans" cxnId="{0A6BEF37-5B21-4535-8061-05D0CC19CD9E}">
      <dgm:prSet/>
      <dgm:spPr/>
      <dgm:t>
        <a:bodyPr/>
        <a:lstStyle/>
        <a:p>
          <a:endParaRPr lang="en-US"/>
        </a:p>
      </dgm:t>
    </dgm:pt>
    <dgm:pt modelId="{F327EFD2-220E-479C-B1B8-987AFE21513B}" type="sibTrans" cxnId="{0A6BEF37-5B21-4535-8061-05D0CC19CD9E}">
      <dgm:prSet/>
      <dgm:spPr/>
      <dgm:t>
        <a:bodyPr/>
        <a:lstStyle/>
        <a:p>
          <a:endParaRPr lang="en-US"/>
        </a:p>
      </dgm:t>
    </dgm:pt>
    <dgm:pt modelId="{1222FAC6-B418-48DA-924F-940DA3476361}">
      <dgm:prSet phldrT="[Text]"/>
      <dgm:spPr/>
      <dgm:t>
        <a:bodyPr/>
        <a:lstStyle/>
        <a:p>
          <a:r>
            <a:rPr lang="en-US" spc="-5" smtClean="0">
              <a:latin typeface="Arial"/>
              <a:cs typeface="Arial"/>
            </a:rPr>
            <a:t>In</a:t>
          </a:r>
          <a:r>
            <a:rPr lang="en-US" spc="5" smtClean="0">
              <a:latin typeface="Arial"/>
              <a:cs typeface="Arial"/>
            </a:rPr>
            <a:t>d</a:t>
          </a:r>
          <a:r>
            <a:rPr lang="en-US" spc="-5" smtClean="0">
              <a:latin typeface="Arial"/>
              <a:cs typeface="Arial"/>
            </a:rPr>
            <a:t>e</a:t>
          </a:r>
          <a:r>
            <a:rPr lang="en-US" smtClean="0">
              <a:latin typeface="Arial"/>
              <a:cs typeface="Arial"/>
            </a:rPr>
            <a:t>p</a:t>
          </a:r>
          <a:r>
            <a:rPr lang="en-US" spc="-5" smtClean="0">
              <a:latin typeface="Arial"/>
              <a:cs typeface="Arial"/>
            </a:rPr>
            <a:t>e</a:t>
          </a:r>
          <a:r>
            <a:rPr lang="en-US" smtClean="0">
              <a:latin typeface="Arial"/>
              <a:cs typeface="Arial"/>
            </a:rPr>
            <a:t>n</a:t>
          </a:r>
          <a:r>
            <a:rPr lang="en-US" spc="-5" smtClean="0">
              <a:latin typeface="Arial"/>
              <a:cs typeface="Arial"/>
            </a:rPr>
            <a:t>d</a:t>
          </a:r>
          <a:r>
            <a:rPr lang="en-US" smtClean="0">
              <a:latin typeface="Arial"/>
              <a:cs typeface="Arial"/>
            </a:rPr>
            <a:t>e</a:t>
          </a:r>
          <a:r>
            <a:rPr lang="en-US" spc="-5" smtClean="0">
              <a:latin typeface="Arial"/>
              <a:cs typeface="Arial"/>
            </a:rPr>
            <a:t>n</a:t>
          </a:r>
          <a:r>
            <a:rPr lang="en-US" smtClean="0">
              <a:latin typeface="Arial"/>
              <a:cs typeface="Arial"/>
            </a:rPr>
            <a:t>c</a:t>
          </a:r>
          <a:r>
            <a:rPr lang="en-US" spc="-5" smtClean="0">
              <a:latin typeface="Arial"/>
              <a:cs typeface="Arial"/>
            </a:rPr>
            <a:t>e</a:t>
          </a:r>
          <a:endParaRPr lang="en-US" dirty="0"/>
        </a:p>
      </dgm:t>
    </dgm:pt>
    <dgm:pt modelId="{79833444-076B-49B4-983D-9BA03A374A27}" type="parTrans" cxnId="{7E02ED63-9E80-4A9F-A155-6995F818868D}">
      <dgm:prSet/>
      <dgm:spPr/>
      <dgm:t>
        <a:bodyPr/>
        <a:lstStyle/>
        <a:p>
          <a:endParaRPr lang="en-US"/>
        </a:p>
      </dgm:t>
    </dgm:pt>
    <dgm:pt modelId="{F03C75F1-D708-41F4-B0F6-E0A56CDC1718}" type="sibTrans" cxnId="{7E02ED63-9E80-4A9F-A155-6995F818868D}">
      <dgm:prSet/>
      <dgm:spPr/>
      <dgm:t>
        <a:bodyPr/>
        <a:lstStyle/>
        <a:p>
          <a:endParaRPr lang="en-US"/>
        </a:p>
      </dgm:t>
    </dgm:pt>
    <dgm:pt modelId="{20630439-2E47-4596-95BF-E254BA7A58D7}">
      <dgm:prSet phldrT="[Text]"/>
      <dgm:spPr/>
      <dgm:t>
        <a:bodyPr/>
        <a:lstStyle/>
        <a:p>
          <a:endParaRPr lang="en-US" dirty="0"/>
        </a:p>
      </dgm:t>
    </dgm:pt>
    <dgm:pt modelId="{77B27EAF-28CF-47B6-AE1C-039619B654BB}" type="parTrans" cxnId="{65121773-46EB-4E9F-9745-4679A790FCFE}">
      <dgm:prSet/>
      <dgm:spPr/>
    </dgm:pt>
    <dgm:pt modelId="{015E8AA4-C788-4683-8C10-4B5274BA8BA6}" type="sibTrans" cxnId="{65121773-46EB-4E9F-9745-4679A790FCFE}">
      <dgm:prSet/>
      <dgm:spPr/>
    </dgm:pt>
    <dgm:pt modelId="{4C8DCB86-5E83-475F-9282-3E22C61FE9AB}">
      <dgm:prSet/>
      <dgm:spPr/>
      <dgm:t>
        <a:bodyPr/>
        <a:lstStyle/>
        <a:p>
          <a:r>
            <a:rPr lang="en-GB" spc="-5" dirty="0" smtClean="0"/>
            <a:t>Ensure </a:t>
          </a:r>
          <a:r>
            <a:rPr lang="en-GB" spc="-30" dirty="0" smtClean="0"/>
            <a:t>timely, </a:t>
          </a:r>
          <a:r>
            <a:rPr lang="en-GB" spc="-5" dirty="0" smtClean="0"/>
            <a:t>accurate disclosure on all  material </a:t>
          </a:r>
          <a:r>
            <a:rPr lang="en-GB" dirty="0" smtClean="0"/>
            <a:t>matters, </a:t>
          </a:r>
          <a:r>
            <a:rPr lang="en-GB" spc="-5" dirty="0" smtClean="0"/>
            <a:t>including the financial  </a:t>
          </a:r>
          <a:r>
            <a:rPr lang="en-GB" dirty="0" smtClean="0"/>
            <a:t>situation, performance, </a:t>
          </a:r>
          <a:r>
            <a:rPr lang="en-GB" spc="-5" dirty="0" smtClean="0"/>
            <a:t>ownership etc.</a:t>
          </a:r>
          <a:endParaRPr lang="en-US" dirty="0"/>
        </a:p>
      </dgm:t>
    </dgm:pt>
    <dgm:pt modelId="{FF81609C-6120-4359-9ECE-79B6316F1266}" type="parTrans" cxnId="{35267466-73A6-4DD2-AA1D-3D9658444F8E}">
      <dgm:prSet/>
      <dgm:spPr/>
    </dgm:pt>
    <dgm:pt modelId="{DE0D0231-3539-4319-B3F9-F4C22424C651}" type="sibTrans" cxnId="{35267466-73A6-4DD2-AA1D-3D9658444F8E}">
      <dgm:prSet/>
      <dgm:spPr/>
    </dgm:pt>
    <dgm:pt modelId="{03D3482E-1F3B-41BF-8C64-C5D5492C7576}">
      <dgm:prSet/>
      <dgm:spPr/>
      <dgm:t>
        <a:bodyPr/>
        <a:lstStyle/>
        <a:p>
          <a:endParaRPr lang="en-US" dirty="0">
            <a:latin typeface="Arial"/>
            <a:cs typeface="Arial"/>
          </a:endParaRPr>
        </a:p>
      </dgm:t>
    </dgm:pt>
    <dgm:pt modelId="{D4FAED9B-F929-4319-B9AA-02CB9AA67A99}" type="parTrans" cxnId="{E243736D-349F-4C25-826B-9518260C49F1}">
      <dgm:prSet/>
      <dgm:spPr/>
      <dgm:t>
        <a:bodyPr/>
        <a:lstStyle/>
        <a:p>
          <a:endParaRPr lang="en-US"/>
        </a:p>
      </dgm:t>
    </dgm:pt>
    <dgm:pt modelId="{2615D040-B975-4A82-9297-646514287875}" type="sibTrans" cxnId="{E243736D-349F-4C25-826B-9518260C49F1}">
      <dgm:prSet/>
      <dgm:spPr/>
      <dgm:t>
        <a:bodyPr/>
        <a:lstStyle/>
        <a:p>
          <a:endParaRPr lang="en-US"/>
        </a:p>
      </dgm:t>
    </dgm:pt>
    <dgm:pt modelId="{FD984947-E831-4179-B861-706E2D69FCB0}">
      <dgm:prSet/>
      <dgm:spPr/>
      <dgm:t>
        <a:bodyPr/>
        <a:lstStyle/>
        <a:p>
          <a:r>
            <a:rPr lang="en-GB" dirty="0" smtClean="0">
              <a:latin typeface="Arial"/>
              <a:cs typeface="Arial"/>
            </a:rPr>
            <a:t>Independent </a:t>
          </a:r>
          <a:r>
            <a:rPr lang="en-GB" spc="-5" dirty="0" smtClean="0">
              <a:latin typeface="Arial"/>
              <a:cs typeface="Arial"/>
            </a:rPr>
            <a:t>Directors and Advisers i.e.</a:t>
          </a:r>
          <a:r>
            <a:rPr lang="en-GB" spc="-120" dirty="0" smtClean="0">
              <a:latin typeface="Arial"/>
              <a:cs typeface="Arial"/>
            </a:rPr>
            <a:t> </a:t>
          </a:r>
          <a:r>
            <a:rPr lang="en-GB" spc="-5" dirty="0" smtClean="0">
              <a:latin typeface="Arial"/>
              <a:cs typeface="Arial"/>
            </a:rPr>
            <a:t>free  </a:t>
          </a:r>
          <a:r>
            <a:rPr lang="en-GB" dirty="0" smtClean="0">
              <a:latin typeface="Arial"/>
              <a:cs typeface="Arial"/>
            </a:rPr>
            <a:t>from </a:t>
          </a:r>
          <a:r>
            <a:rPr lang="en-GB" spc="-5" dirty="0" smtClean="0">
              <a:latin typeface="Arial"/>
              <a:cs typeface="Arial"/>
            </a:rPr>
            <a:t>the </a:t>
          </a:r>
          <a:r>
            <a:rPr lang="en-GB" dirty="0" smtClean="0">
              <a:latin typeface="Arial"/>
              <a:cs typeface="Arial"/>
            </a:rPr>
            <a:t>influence of</a:t>
          </a:r>
          <a:r>
            <a:rPr lang="en-GB" spc="-15" dirty="0" smtClean="0">
              <a:latin typeface="Arial"/>
              <a:cs typeface="Arial"/>
            </a:rPr>
            <a:t> </a:t>
          </a:r>
          <a:r>
            <a:rPr lang="en-GB" dirty="0" smtClean="0">
              <a:latin typeface="Arial"/>
              <a:cs typeface="Arial"/>
            </a:rPr>
            <a:t>other</a:t>
          </a:r>
          <a:endParaRPr lang="en-GB" dirty="0">
            <a:latin typeface="Arial"/>
            <a:cs typeface="Arial"/>
          </a:endParaRPr>
        </a:p>
      </dgm:t>
    </dgm:pt>
    <dgm:pt modelId="{4AB5ADE2-609B-4911-AF4F-78D53086C4C2}" type="parTrans" cxnId="{FA75AD00-D212-4069-B7A2-BCBB5F19E05C}">
      <dgm:prSet/>
      <dgm:spPr/>
      <dgm:t>
        <a:bodyPr/>
        <a:lstStyle/>
        <a:p>
          <a:endParaRPr lang="en-US"/>
        </a:p>
      </dgm:t>
    </dgm:pt>
    <dgm:pt modelId="{4300B53A-AC56-48AF-B653-F91A48890F07}" type="sibTrans" cxnId="{FA75AD00-D212-4069-B7A2-BCBB5F19E05C}">
      <dgm:prSet/>
      <dgm:spPr/>
      <dgm:t>
        <a:bodyPr/>
        <a:lstStyle/>
        <a:p>
          <a:endParaRPr lang="en-US"/>
        </a:p>
      </dgm:t>
    </dgm:pt>
    <dgm:pt modelId="{1960B11F-B18D-4956-A915-11E0C2586558}" type="pres">
      <dgm:prSet presAssocID="{DDBE3BD5-BF46-4691-AD88-D3EDB0F2C041}" presName="linearFlow" presStyleCnt="0">
        <dgm:presLayoutVars>
          <dgm:dir/>
          <dgm:animLvl val="lvl"/>
          <dgm:resizeHandles/>
        </dgm:presLayoutVars>
      </dgm:prSet>
      <dgm:spPr/>
    </dgm:pt>
    <dgm:pt modelId="{47F27D1A-7CC4-45ED-BB8B-3B46F88459CA}" type="pres">
      <dgm:prSet presAssocID="{76EB879A-1496-474C-8679-4C39121D1AE2}" presName="compositeNode" presStyleCnt="0">
        <dgm:presLayoutVars>
          <dgm:bulletEnabled val="1"/>
        </dgm:presLayoutVars>
      </dgm:prSet>
      <dgm:spPr/>
    </dgm:pt>
    <dgm:pt modelId="{AB7E751F-4C22-41F2-92D7-0BE1930B6590}" type="pres">
      <dgm:prSet presAssocID="{76EB879A-1496-474C-8679-4C39121D1AE2}" presName="image" presStyleLbl="fgImgPlace1" presStyleIdx="0" presStyleCnt="4"/>
      <dgm:spPr/>
    </dgm:pt>
    <dgm:pt modelId="{0C322842-488C-4EFC-BB13-B0DB1CF3B69D}" type="pres">
      <dgm:prSet presAssocID="{76EB879A-1496-474C-8679-4C39121D1AE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A8EEB-F76F-4545-A371-64D097AF45A5}" type="pres">
      <dgm:prSet presAssocID="{76EB879A-1496-474C-8679-4C39121D1AE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DA0EE-B1CE-4A89-98C9-F61960C2216C}" type="pres">
      <dgm:prSet presAssocID="{BE065F7D-300C-4AEC-849D-85DBD59FF7BB}" presName="sibTrans" presStyleCnt="0"/>
      <dgm:spPr/>
    </dgm:pt>
    <dgm:pt modelId="{426B9D9D-D91A-4B1E-8E2B-D684FAEEE5E8}" type="pres">
      <dgm:prSet presAssocID="{26C0E88D-BC92-40FA-BB5E-1406DB9F3570}" presName="compositeNode" presStyleCnt="0">
        <dgm:presLayoutVars>
          <dgm:bulletEnabled val="1"/>
        </dgm:presLayoutVars>
      </dgm:prSet>
      <dgm:spPr/>
    </dgm:pt>
    <dgm:pt modelId="{B5BD6715-36C5-47FB-95C0-4E9CB5946055}" type="pres">
      <dgm:prSet presAssocID="{26C0E88D-BC92-40FA-BB5E-1406DB9F3570}" presName="image" presStyleLbl="fgImgPlace1" presStyleIdx="1" presStyleCnt="4"/>
      <dgm:spPr/>
    </dgm:pt>
    <dgm:pt modelId="{ADFFFB56-96CD-4852-8BE3-54DEA9374B39}" type="pres">
      <dgm:prSet presAssocID="{26C0E88D-BC92-40FA-BB5E-1406DB9F3570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7CD55-5354-40EA-BDF0-3A2A32084226}" type="pres">
      <dgm:prSet presAssocID="{26C0E88D-BC92-40FA-BB5E-1406DB9F3570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FC529-7296-4911-9AFB-5C82DAD75D77}" type="pres">
      <dgm:prSet presAssocID="{FCF96A09-2A78-4255-97CA-5C28D1B2051B}" presName="sibTrans" presStyleCnt="0"/>
      <dgm:spPr/>
    </dgm:pt>
    <dgm:pt modelId="{904B1AF6-E2DF-4FFF-8FD2-7B660C76756B}" type="pres">
      <dgm:prSet presAssocID="{EAFCD5D4-FA90-4258-8385-6D71972F8646}" presName="compositeNode" presStyleCnt="0">
        <dgm:presLayoutVars>
          <dgm:bulletEnabled val="1"/>
        </dgm:presLayoutVars>
      </dgm:prSet>
      <dgm:spPr/>
    </dgm:pt>
    <dgm:pt modelId="{C37EE70A-B1CA-4414-9BE7-CB9EFB913DF9}" type="pres">
      <dgm:prSet presAssocID="{EAFCD5D4-FA90-4258-8385-6D71972F8646}" presName="image" presStyleLbl="fgImgPlace1" presStyleIdx="2" presStyleCnt="4" custLinFactNeighborX="6279" custLinFactNeighborY="-5209"/>
      <dgm:spPr/>
    </dgm:pt>
    <dgm:pt modelId="{0C48288A-BB66-4D1C-9547-35561474C6FD}" type="pres">
      <dgm:prSet presAssocID="{EAFCD5D4-FA90-4258-8385-6D71972F8646}" presName="childNode" presStyleLbl="node1" presStyleIdx="2" presStyleCnt="4" custLinFactNeighborX="-2761" custLinFactNeighborY="466">
        <dgm:presLayoutVars>
          <dgm:bulletEnabled val="1"/>
        </dgm:presLayoutVars>
      </dgm:prSet>
      <dgm:spPr/>
    </dgm:pt>
    <dgm:pt modelId="{35401841-3B73-40BB-A6CF-0690158A9E6D}" type="pres">
      <dgm:prSet presAssocID="{EAFCD5D4-FA90-4258-8385-6D71972F8646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D6AA8-A62B-4EB8-81BF-F7837E360BC0}" type="pres">
      <dgm:prSet presAssocID="{445E339C-14F9-4F62-B3C5-C2CB9117CBC8}" presName="sibTrans" presStyleCnt="0"/>
      <dgm:spPr/>
    </dgm:pt>
    <dgm:pt modelId="{719AF73A-A368-487A-9D37-0E14F6773275}" type="pres">
      <dgm:prSet presAssocID="{1222FAC6-B418-48DA-924F-940DA3476361}" presName="compositeNode" presStyleCnt="0">
        <dgm:presLayoutVars>
          <dgm:bulletEnabled val="1"/>
        </dgm:presLayoutVars>
      </dgm:prSet>
      <dgm:spPr/>
    </dgm:pt>
    <dgm:pt modelId="{5ABCB427-A0E1-492F-8F57-883989417328}" type="pres">
      <dgm:prSet presAssocID="{1222FAC6-B418-48DA-924F-940DA3476361}" presName="image" presStyleLbl="fgImgPlace1" presStyleIdx="3" presStyleCnt="4"/>
      <dgm:spPr/>
    </dgm:pt>
    <dgm:pt modelId="{0DBF4F57-AEC7-4852-9727-EAFF1D06A3E3}" type="pres">
      <dgm:prSet presAssocID="{1222FAC6-B418-48DA-924F-940DA3476361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A34A4-A2FF-4848-ADAA-0EE8D5DA07DC}" type="pres">
      <dgm:prSet presAssocID="{1222FAC6-B418-48DA-924F-940DA3476361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4A39CD-2204-4EC0-BC3E-DF5AE289DD68}" type="presOf" srcId="{DDBE3BD5-BF46-4691-AD88-D3EDB0F2C041}" destId="{1960B11F-B18D-4956-A915-11E0C2586558}" srcOrd="0" destOrd="0" presId="urn:microsoft.com/office/officeart/2005/8/layout/hList2"/>
    <dgm:cxn modelId="{407CEB26-3593-4F9E-A548-06212FA2FC56}" srcId="{76EB879A-1496-474C-8679-4C39121D1AE2}" destId="{ADF4F1F6-5330-4E24-8E0D-327DE4BFF00D}" srcOrd="0" destOrd="0" parTransId="{6065459D-4E24-458A-BD20-9F9263F775CC}" sibTransId="{12A479AA-B3C8-460C-9669-3020EDD85530}"/>
    <dgm:cxn modelId="{BF0E7915-360A-4CAE-94FC-7E832196DF71}" srcId="{DDBE3BD5-BF46-4691-AD88-D3EDB0F2C041}" destId="{76EB879A-1496-474C-8679-4C39121D1AE2}" srcOrd="0" destOrd="0" parTransId="{83289E0E-A41D-4D95-A682-8C32BA675864}" sibTransId="{BE065F7D-300C-4AEC-849D-85DBD59FF7BB}"/>
    <dgm:cxn modelId="{6F950887-4668-415A-90F4-8275AA1F7C74}" type="presOf" srcId="{EAFCD5D4-FA90-4258-8385-6D71972F8646}" destId="{35401841-3B73-40BB-A6CF-0690158A9E6D}" srcOrd="0" destOrd="0" presId="urn:microsoft.com/office/officeart/2005/8/layout/hList2"/>
    <dgm:cxn modelId="{D61B860A-074C-4871-A3F2-B93C8FD238DE}" type="presOf" srcId="{ADF4F1F6-5330-4E24-8E0D-327DE4BFF00D}" destId="{0C322842-488C-4EFC-BB13-B0DB1CF3B69D}" srcOrd="0" destOrd="0" presId="urn:microsoft.com/office/officeart/2005/8/layout/hList2"/>
    <dgm:cxn modelId="{FB6F1BBD-1F47-45AA-84D5-326CEBEA0212}" type="presOf" srcId="{81BAB9DD-DF3C-4155-B498-45949E450B01}" destId="{0C322842-488C-4EFC-BB13-B0DB1CF3B69D}" srcOrd="0" destOrd="1" presId="urn:microsoft.com/office/officeart/2005/8/layout/hList2"/>
    <dgm:cxn modelId="{9BF37B26-85B6-4ACF-A721-2B184A3CBE18}" srcId="{76EB879A-1496-474C-8679-4C39121D1AE2}" destId="{81BAB9DD-DF3C-4155-B498-45949E450B01}" srcOrd="1" destOrd="0" parTransId="{719ACBB4-37A0-4C16-837D-A6377B3188EE}" sibTransId="{CD41FD77-AA1D-4841-A197-2AA92B683B1A}"/>
    <dgm:cxn modelId="{BA3373E2-18DA-4F71-B491-A4949A2A2325}" type="presOf" srcId="{20837BDD-541D-48FA-B476-50D9A788FD12}" destId="{ADFFFB56-96CD-4852-8BE3-54DEA9374B39}" srcOrd="0" destOrd="1" presId="urn:microsoft.com/office/officeart/2005/8/layout/hList2"/>
    <dgm:cxn modelId="{35267466-73A6-4DD2-AA1D-3D9658444F8E}" srcId="{EAFCD5D4-FA90-4258-8385-6D71972F8646}" destId="{4C8DCB86-5E83-475F-9282-3E22C61FE9AB}" srcOrd="0" destOrd="0" parTransId="{FF81609C-6120-4359-9ECE-79B6316F1266}" sibTransId="{DE0D0231-3539-4319-B3F9-F4C22424C651}"/>
    <dgm:cxn modelId="{E243736D-349F-4C25-826B-9518260C49F1}" srcId="{1222FAC6-B418-48DA-924F-940DA3476361}" destId="{03D3482E-1F3B-41BF-8C64-C5D5492C7576}" srcOrd="1" destOrd="0" parTransId="{D4FAED9B-F929-4319-B9AA-02CB9AA67A99}" sibTransId="{2615D040-B975-4A82-9297-646514287875}"/>
    <dgm:cxn modelId="{68266A29-B69C-4360-B24C-73AA369B8D64}" type="presOf" srcId="{FD984947-E831-4179-B861-706E2D69FCB0}" destId="{0DBF4F57-AEC7-4852-9727-EAFF1D06A3E3}" srcOrd="0" destOrd="2" presId="urn:microsoft.com/office/officeart/2005/8/layout/hList2"/>
    <dgm:cxn modelId="{DCEA7419-5F34-4977-B95F-7DF564B20881}" srcId="{26C0E88D-BC92-40FA-BB5E-1406DB9F3570}" destId="{723E64BB-219A-4E64-B1EC-952D56107909}" srcOrd="0" destOrd="0" parTransId="{76F5F819-3C86-4D03-A6D8-3E884F5B7574}" sibTransId="{9DB00C1A-CB7F-4F36-A9BF-AFA29E286C56}"/>
    <dgm:cxn modelId="{0A6BEF37-5B21-4535-8061-05D0CC19CD9E}" srcId="{1222FAC6-B418-48DA-924F-940DA3476361}" destId="{1C6FDA07-F60B-45EE-B63F-DF245A8509A0}" srcOrd="0" destOrd="0" parTransId="{65D14BE0-8429-4EB7-A630-8D31354112B3}" sibTransId="{F327EFD2-220E-479C-B1B8-987AFE21513B}"/>
    <dgm:cxn modelId="{B98C0B34-2436-4D50-AF79-083F8FC3814E}" type="presOf" srcId="{4C8DCB86-5E83-475F-9282-3E22C61FE9AB}" destId="{0C48288A-BB66-4D1C-9547-35561474C6FD}" srcOrd="0" destOrd="0" presId="urn:microsoft.com/office/officeart/2005/8/layout/hList2"/>
    <dgm:cxn modelId="{96D88B3E-FE2E-4EEA-B648-E1A4B6F7BBC2}" srcId="{DDBE3BD5-BF46-4691-AD88-D3EDB0F2C041}" destId="{26C0E88D-BC92-40FA-BB5E-1406DB9F3570}" srcOrd="1" destOrd="0" parTransId="{282635EB-09D0-4267-BA2E-A3557414A5E7}" sibTransId="{FCF96A09-2A78-4255-97CA-5C28D1B2051B}"/>
    <dgm:cxn modelId="{DA8161B3-C642-4CCA-B62C-7838231DA0CC}" type="presOf" srcId="{03D3482E-1F3B-41BF-8C64-C5D5492C7576}" destId="{0DBF4F57-AEC7-4852-9727-EAFF1D06A3E3}" srcOrd="0" destOrd="1" presId="urn:microsoft.com/office/officeart/2005/8/layout/hList2"/>
    <dgm:cxn modelId="{5A9FCC06-1AE1-4A6B-9957-10B8885B3187}" srcId="{DDBE3BD5-BF46-4691-AD88-D3EDB0F2C041}" destId="{EAFCD5D4-FA90-4258-8385-6D71972F8646}" srcOrd="2" destOrd="0" parTransId="{6638DCC3-B41F-4958-9EDD-0E12A2EFCD4F}" sibTransId="{445E339C-14F9-4F62-B3C5-C2CB9117CBC8}"/>
    <dgm:cxn modelId="{65121773-46EB-4E9F-9745-4679A790FCFE}" srcId="{26C0E88D-BC92-40FA-BB5E-1406DB9F3570}" destId="{20630439-2E47-4596-95BF-E254BA7A58D7}" srcOrd="2" destOrd="0" parTransId="{77B27EAF-28CF-47B6-AE1C-039619B654BB}" sibTransId="{015E8AA4-C788-4683-8C10-4B5274BA8BA6}"/>
    <dgm:cxn modelId="{5D879DA3-0255-4D79-BC0B-58741E3BDE85}" type="presOf" srcId="{1222FAC6-B418-48DA-924F-940DA3476361}" destId="{043A34A4-A2FF-4848-ADAA-0EE8D5DA07DC}" srcOrd="0" destOrd="0" presId="urn:microsoft.com/office/officeart/2005/8/layout/hList2"/>
    <dgm:cxn modelId="{7E02ED63-9E80-4A9F-A155-6995F818868D}" srcId="{DDBE3BD5-BF46-4691-AD88-D3EDB0F2C041}" destId="{1222FAC6-B418-48DA-924F-940DA3476361}" srcOrd="3" destOrd="0" parTransId="{79833444-076B-49B4-983D-9BA03A374A27}" sibTransId="{F03C75F1-D708-41F4-B0F6-E0A56CDC1718}"/>
    <dgm:cxn modelId="{3174D08D-3E5E-4E59-8897-BD1E4F970DAF}" type="presOf" srcId="{723E64BB-219A-4E64-B1EC-952D56107909}" destId="{ADFFFB56-96CD-4852-8BE3-54DEA9374B39}" srcOrd="0" destOrd="0" presId="urn:microsoft.com/office/officeart/2005/8/layout/hList2"/>
    <dgm:cxn modelId="{4E73465A-12F9-4082-8AF4-49122B818778}" type="presOf" srcId="{76EB879A-1496-474C-8679-4C39121D1AE2}" destId="{CE9A8EEB-F76F-4545-A371-64D097AF45A5}" srcOrd="0" destOrd="0" presId="urn:microsoft.com/office/officeart/2005/8/layout/hList2"/>
    <dgm:cxn modelId="{405E9B90-446A-41F4-A4DF-9EFE684CD533}" type="presOf" srcId="{1C6FDA07-F60B-45EE-B63F-DF245A8509A0}" destId="{0DBF4F57-AEC7-4852-9727-EAFF1D06A3E3}" srcOrd="0" destOrd="0" presId="urn:microsoft.com/office/officeart/2005/8/layout/hList2"/>
    <dgm:cxn modelId="{FA75AD00-D212-4069-B7A2-BCBB5F19E05C}" srcId="{03D3482E-1F3B-41BF-8C64-C5D5492C7576}" destId="{FD984947-E831-4179-B861-706E2D69FCB0}" srcOrd="0" destOrd="0" parTransId="{4AB5ADE2-609B-4911-AF4F-78D53086C4C2}" sibTransId="{4300B53A-AC56-48AF-B653-F91A48890F07}"/>
    <dgm:cxn modelId="{BC3BA5BB-3F6A-4A66-BBB1-D95D1698E6ED}" type="presOf" srcId="{20630439-2E47-4596-95BF-E254BA7A58D7}" destId="{ADFFFB56-96CD-4852-8BE3-54DEA9374B39}" srcOrd="0" destOrd="2" presId="urn:microsoft.com/office/officeart/2005/8/layout/hList2"/>
    <dgm:cxn modelId="{53EBD7CB-C33E-4D67-A8C6-9B8A698A24C1}" type="presOf" srcId="{26C0E88D-BC92-40FA-BB5E-1406DB9F3570}" destId="{E6F7CD55-5354-40EA-BDF0-3A2A32084226}" srcOrd="0" destOrd="0" presId="urn:microsoft.com/office/officeart/2005/8/layout/hList2"/>
    <dgm:cxn modelId="{15EDB82D-6320-4E31-B337-CC793DB2AFFB}" srcId="{26C0E88D-BC92-40FA-BB5E-1406DB9F3570}" destId="{20837BDD-541D-48FA-B476-50D9A788FD12}" srcOrd="1" destOrd="0" parTransId="{168B0D25-8AFF-4866-9DA1-8A459BD4AF6E}" sibTransId="{EED3E483-F572-4965-810D-8FBE6B3E3928}"/>
    <dgm:cxn modelId="{ED984237-5CA8-436D-B236-887A594A3415}" type="presParOf" srcId="{1960B11F-B18D-4956-A915-11E0C2586558}" destId="{47F27D1A-7CC4-45ED-BB8B-3B46F88459CA}" srcOrd="0" destOrd="0" presId="urn:microsoft.com/office/officeart/2005/8/layout/hList2"/>
    <dgm:cxn modelId="{46E3011C-1BDC-487A-9D3B-2A774AF88C11}" type="presParOf" srcId="{47F27D1A-7CC4-45ED-BB8B-3B46F88459CA}" destId="{AB7E751F-4C22-41F2-92D7-0BE1930B6590}" srcOrd="0" destOrd="0" presId="urn:microsoft.com/office/officeart/2005/8/layout/hList2"/>
    <dgm:cxn modelId="{58A392E6-5363-4876-9CF4-F9925EFE87E1}" type="presParOf" srcId="{47F27D1A-7CC4-45ED-BB8B-3B46F88459CA}" destId="{0C322842-488C-4EFC-BB13-B0DB1CF3B69D}" srcOrd="1" destOrd="0" presId="urn:microsoft.com/office/officeart/2005/8/layout/hList2"/>
    <dgm:cxn modelId="{87EDCD30-7D7B-4005-BCF1-71BBEDCF1246}" type="presParOf" srcId="{47F27D1A-7CC4-45ED-BB8B-3B46F88459CA}" destId="{CE9A8EEB-F76F-4545-A371-64D097AF45A5}" srcOrd="2" destOrd="0" presId="urn:microsoft.com/office/officeart/2005/8/layout/hList2"/>
    <dgm:cxn modelId="{AD442368-3013-4296-B9A8-04C79AFEA0CF}" type="presParOf" srcId="{1960B11F-B18D-4956-A915-11E0C2586558}" destId="{32FDA0EE-B1CE-4A89-98C9-F61960C2216C}" srcOrd="1" destOrd="0" presId="urn:microsoft.com/office/officeart/2005/8/layout/hList2"/>
    <dgm:cxn modelId="{BA93A76E-7C91-4D16-AEF6-139C565A6B19}" type="presParOf" srcId="{1960B11F-B18D-4956-A915-11E0C2586558}" destId="{426B9D9D-D91A-4B1E-8E2B-D684FAEEE5E8}" srcOrd="2" destOrd="0" presId="urn:microsoft.com/office/officeart/2005/8/layout/hList2"/>
    <dgm:cxn modelId="{23CDF322-9516-495A-9F69-AEEA5A53CD50}" type="presParOf" srcId="{426B9D9D-D91A-4B1E-8E2B-D684FAEEE5E8}" destId="{B5BD6715-36C5-47FB-95C0-4E9CB5946055}" srcOrd="0" destOrd="0" presId="urn:microsoft.com/office/officeart/2005/8/layout/hList2"/>
    <dgm:cxn modelId="{8BB4A3D4-FBE9-410B-9EC4-0AA9B59E0272}" type="presParOf" srcId="{426B9D9D-D91A-4B1E-8E2B-D684FAEEE5E8}" destId="{ADFFFB56-96CD-4852-8BE3-54DEA9374B39}" srcOrd="1" destOrd="0" presId="urn:microsoft.com/office/officeart/2005/8/layout/hList2"/>
    <dgm:cxn modelId="{FE67D80D-7C03-43F2-9059-1DE1EA181856}" type="presParOf" srcId="{426B9D9D-D91A-4B1E-8E2B-D684FAEEE5E8}" destId="{E6F7CD55-5354-40EA-BDF0-3A2A32084226}" srcOrd="2" destOrd="0" presId="urn:microsoft.com/office/officeart/2005/8/layout/hList2"/>
    <dgm:cxn modelId="{95CC1300-2AE7-473B-BA58-E99A53D52723}" type="presParOf" srcId="{1960B11F-B18D-4956-A915-11E0C2586558}" destId="{11AFC529-7296-4911-9AFB-5C82DAD75D77}" srcOrd="3" destOrd="0" presId="urn:microsoft.com/office/officeart/2005/8/layout/hList2"/>
    <dgm:cxn modelId="{1C00F635-A902-444F-AF61-9C60D53A6A6F}" type="presParOf" srcId="{1960B11F-B18D-4956-A915-11E0C2586558}" destId="{904B1AF6-E2DF-4FFF-8FD2-7B660C76756B}" srcOrd="4" destOrd="0" presId="urn:microsoft.com/office/officeart/2005/8/layout/hList2"/>
    <dgm:cxn modelId="{695F27E8-5AD0-4972-B3B1-30781E17C57D}" type="presParOf" srcId="{904B1AF6-E2DF-4FFF-8FD2-7B660C76756B}" destId="{C37EE70A-B1CA-4414-9BE7-CB9EFB913DF9}" srcOrd="0" destOrd="0" presId="urn:microsoft.com/office/officeart/2005/8/layout/hList2"/>
    <dgm:cxn modelId="{10640CB8-062D-415F-A509-46770A862074}" type="presParOf" srcId="{904B1AF6-E2DF-4FFF-8FD2-7B660C76756B}" destId="{0C48288A-BB66-4D1C-9547-35561474C6FD}" srcOrd="1" destOrd="0" presId="urn:microsoft.com/office/officeart/2005/8/layout/hList2"/>
    <dgm:cxn modelId="{58CE625D-AD41-4392-A98C-ABE1F66C50F2}" type="presParOf" srcId="{904B1AF6-E2DF-4FFF-8FD2-7B660C76756B}" destId="{35401841-3B73-40BB-A6CF-0690158A9E6D}" srcOrd="2" destOrd="0" presId="urn:microsoft.com/office/officeart/2005/8/layout/hList2"/>
    <dgm:cxn modelId="{439A17B8-3595-4043-AEF8-27630CE840D0}" type="presParOf" srcId="{1960B11F-B18D-4956-A915-11E0C2586558}" destId="{4BCD6AA8-A62B-4EB8-81BF-F7837E360BC0}" srcOrd="5" destOrd="0" presId="urn:microsoft.com/office/officeart/2005/8/layout/hList2"/>
    <dgm:cxn modelId="{5C194275-F5EE-4A77-B9F8-D8707444A7FA}" type="presParOf" srcId="{1960B11F-B18D-4956-A915-11E0C2586558}" destId="{719AF73A-A368-487A-9D37-0E14F6773275}" srcOrd="6" destOrd="0" presId="urn:microsoft.com/office/officeart/2005/8/layout/hList2"/>
    <dgm:cxn modelId="{A43AA804-F9F6-4C6C-93D3-A27EEC0F99F4}" type="presParOf" srcId="{719AF73A-A368-487A-9D37-0E14F6773275}" destId="{5ABCB427-A0E1-492F-8F57-883989417328}" srcOrd="0" destOrd="0" presId="urn:microsoft.com/office/officeart/2005/8/layout/hList2"/>
    <dgm:cxn modelId="{F4BFB57D-7AC3-445C-A8A9-10DF2E6CE46C}" type="presParOf" srcId="{719AF73A-A368-487A-9D37-0E14F6773275}" destId="{0DBF4F57-AEC7-4852-9727-EAFF1D06A3E3}" srcOrd="1" destOrd="0" presId="urn:microsoft.com/office/officeart/2005/8/layout/hList2"/>
    <dgm:cxn modelId="{8F5D697C-06EA-4170-991A-2CCB671CADE7}" type="presParOf" srcId="{719AF73A-A368-487A-9D37-0E14F6773275}" destId="{043A34A4-A2FF-4848-ADAA-0EE8D5DA07DC}" srcOrd="2" destOrd="0" presId="urn:microsoft.com/office/officeart/2005/8/layout/hList2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9A8EEB-F76F-4545-A371-64D097AF45A5}">
      <dsp:nvSpPr>
        <dsp:cNvPr id="0" name=""/>
        <dsp:cNvSpPr/>
      </dsp:nvSpPr>
      <dsp:spPr>
        <a:xfrm rot="16200000">
          <a:off x="-1283863" y="2024428"/>
          <a:ext cx="3064255" cy="37601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1624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pc="-5" dirty="0" smtClean="0">
              <a:latin typeface="Arial"/>
              <a:cs typeface="Arial"/>
            </a:rPr>
            <a:t>Accountability</a:t>
          </a:r>
          <a:endParaRPr lang="en-US" sz="2600" kern="1200" dirty="0"/>
        </a:p>
      </dsp:txBody>
      <dsp:txXfrm rot="16200000">
        <a:off x="-1283863" y="2024428"/>
        <a:ext cx="3064255" cy="376014"/>
      </dsp:txXfrm>
    </dsp:sp>
    <dsp:sp modelId="{0C322842-488C-4EFC-BB13-B0DB1CF3B69D}">
      <dsp:nvSpPr>
        <dsp:cNvPr id="0" name=""/>
        <dsp:cNvSpPr/>
      </dsp:nvSpPr>
      <dsp:spPr>
        <a:xfrm>
          <a:off x="436271" y="680308"/>
          <a:ext cx="1872951" cy="306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31624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>
              <a:latin typeface="Arial"/>
              <a:cs typeface="Arial"/>
            </a:rPr>
            <a:t>Ensure that management is accountable to</a:t>
          </a:r>
          <a:r>
            <a:rPr lang="en-GB" sz="1400" kern="1200" spc="-60" dirty="0" smtClean="0">
              <a:latin typeface="Arial"/>
              <a:cs typeface="Arial"/>
            </a:rPr>
            <a:t> </a:t>
          </a:r>
          <a:r>
            <a:rPr lang="en-GB" sz="1400" kern="1200" dirty="0" smtClean="0">
              <a:latin typeface="Arial"/>
              <a:cs typeface="Arial"/>
            </a:rPr>
            <a:t>the  Board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>
              <a:latin typeface="Arial"/>
              <a:cs typeface="Arial"/>
            </a:rPr>
            <a:t>Ensure that the Board is accountable</a:t>
          </a:r>
          <a:r>
            <a:rPr lang="en-GB" sz="1400" kern="1200" spc="-55" dirty="0" smtClean="0">
              <a:latin typeface="Arial"/>
              <a:cs typeface="Arial"/>
            </a:rPr>
            <a:t> </a:t>
          </a:r>
          <a:r>
            <a:rPr lang="en-GB" sz="1400" kern="1200" dirty="0" smtClean="0">
              <a:latin typeface="Arial"/>
              <a:cs typeface="Arial"/>
            </a:rPr>
            <a:t>to  shareholders</a:t>
          </a:r>
          <a:endParaRPr lang="en-US" sz="1400" kern="1200" dirty="0"/>
        </a:p>
      </dsp:txBody>
      <dsp:txXfrm>
        <a:off x="436271" y="680308"/>
        <a:ext cx="1872951" cy="3064255"/>
      </dsp:txXfrm>
    </dsp:sp>
    <dsp:sp modelId="{AB7E751F-4C22-41F2-92D7-0BE1930B6590}">
      <dsp:nvSpPr>
        <dsp:cNvPr id="0" name=""/>
        <dsp:cNvSpPr/>
      </dsp:nvSpPr>
      <dsp:spPr>
        <a:xfrm>
          <a:off x="60257" y="183968"/>
          <a:ext cx="752029" cy="75202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F7CD55-5354-40EA-BDF0-3A2A32084226}">
      <dsp:nvSpPr>
        <dsp:cNvPr id="0" name=""/>
        <dsp:cNvSpPr/>
      </dsp:nvSpPr>
      <dsp:spPr>
        <a:xfrm rot="16200000">
          <a:off x="1465376" y="2024428"/>
          <a:ext cx="3064255" cy="37601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1624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pc="-5" dirty="0" smtClean="0">
              <a:latin typeface="Arial"/>
              <a:cs typeface="Arial"/>
            </a:rPr>
            <a:t>Fairness</a:t>
          </a:r>
          <a:endParaRPr lang="en-US" sz="2600" kern="1200" dirty="0"/>
        </a:p>
      </dsp:txBody>
      <dsp:txXfrm rot="16200000">
        <a:off x="1465376" y="2024428"/>
        <a:ext cx="3064255" cy="376014"/>
      </dsp:txXfrm>
    </dsp:sp>
    <dsp:sp modelId="{ADFFFB56-96CD-4852-8BE3-54DEA9374B39}">
      <dsp:nvSpPr>
        <dsp:cNvPr id="0" name=""/>
        <dsp:cNvSpPr/>
      </dsp:nvSpPr>
      <dsp:spPr>
        <a:xfrm>
          <a:off x="3185511" y="680308"/>
          <a:ext cx="1872951" cy="306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31624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pc="-5" dirty="0" smtClean="0">
              <a:latin typeface="Arial"/>
              <a:cs typeface="Arial"/>
            </a:rPr>
            <a:t>Protect Shareholders</a:t>
          </a:r>
          <a:r>
            <a:rPr lang="en-US" sz="1400" kern="1200" dirty="0" smtClean="0">
              <a:latin typeface="Arial"/>
              <a:cs typeface="Arial"/>
            </a:rPr>
            <a:t> </a:t>
          </a:r>
          <a:r>
            <a:rPr lang="en-US" sz="1400" kern="1200" spc="-5" dirty="0" smtClean="0">
              <a:latin typeface="Arial"/>
              <a:cs typeface="Arial"/>
            </a:rPr>
            <a:t>rights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pc="-25" dirty="0" smtClean="0">
              <a:latin typeface="Arial"/>
              <a:cs typeface="Arial"/>
            </a:rPr>
            <a:t>Treat </a:t>
          </a:r>
          <a:r>
            <a:rPr lang="en-GB" sz="1400" kern="1200" spc="-5" dirty="0" smtClean="0">
              <a:latin typeface="Arial"/>
              <a:cs typeface="Arial"/>
            </a:rPr>
            <a:t>all </a:t>
          </a:r>
          <a:r>
            <a:rPr lang="en-GB" sz="1400" kern="1200" dirty="0" smtClean="0">
              <a:latin typeface="Arial"/>
              <a:cs typeface="Arial"/>
            </a:rPr>
            <a:t>shareholders including  minorities,</a:t>
          </a:r>
          <a:r>
            <a:rPr lang="en-GB" sz="1400" kern="1200" spc="-15" dirty="0" smtClean="0">
              <a:latin typeface="Arial"/>
              <a:cs typeface="Arial"/>
            </a:rPr>
            <a:t> </a:t>
          </a:r>
          <a:r>
            <a:rPr lang="en-GB" sz="1400" kern="1200" dirty="0" smtClean="0">
              <a:latin typeface="Arial"/>
              <a:cs typeface="Arial"/>
            </a:rPr>
            <a:t>equitably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185511" y="680308"/>
        <a:ext cx="1872951" cy="3064255"/>
      </dsp:txXfrm>
    </dsp:sp>
    <dsp:sp modelId="{B5BD6715-36C5-47FB-95C0-4E9CB5946055}">
      <dsp:nvSpPr>
        <dsp:cNvPr id="0" name=""/>
        <dsp:cNvSpPr/>
      </dsp:nvSpPr>
      <dsp:spPr>
        <a:xfrm>
          <a:off x="2809496" y="183968"/>
          <a:ext cx="752029" cy="75202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5401841-3B73-40BB-A6CF-0690158A9E6D}">
      <dsp:nvSpPr>
        <dsp:cNvPr id="0" name=""/>
        <dsp:cNvSpPr/>
      </dsp:nvSpPr>
      <dsp:spPr>
        <a:xfrm rot="16200000">
          <a:off x="4214616" y="2024428"/>
          <a:ext cx="3064255" cy="37601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1624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pc="-10" dirty="0" smtClean="0">
              <a:latin typeface="Arial"/>
              <a:cs typeface="Arial"/>
            </a:rPr>
            <a:t>Transparency</a:t>
          </a:r>
          <a:endParaRPr lang="en-US" sz="2600" kern="1200" dirty="0"/>
        </a:p>
      </dsp:txBody>
      <dsp:txXfrm rot="16200000">
        <a:off x="4214616" y="2024428"/>
        <a:ext cx="3064255" cy="376014"/>
      </dsp:txXfrm>
    </dsp:sp>
    <dsp:sp modelId="{0C48288A-BB66-4D1C-9547-35561474C6FD}">
      <dsp:nvSpPr>
        <dsp:cNvPr id="0" name=""/>
        <dsp:cNvSpPr/>
      </dsp:nvSpPr>
      <dsp:spPr>
        <a:xfrm>
          <a:off x="5883039" y="694587"/>
          <a:ext cx="1872951" cy="306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31624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pc="-5" dirty="0" smtClean="0"/>
            <a:t>Ensure </a:t>
          </a:r>
          <a:r>
            <a:rPr lang="en-GB" sz="1400" kern="1200" spc="-30" dirty="0" smtClean="0"/>
            <a:t>timely, </a:t>
          </a:r>
          <a:r>
            <a:rPr lang="en-GB" sz="1400" kern="1200" spc="-5" dirty="0" smtClean="0"/>
            <a:t>accurate disclosure on all  material </a:t>
          </a:r>
          <a:r>
            <a:rPr lang="en-GB" sz="1400" kern="1200" dirty="0" smtClean="0"/>
            <a:t>matters, </a:t>
          </a:r>
          <a:r>
            <a:rPr lang="en-GB" sz="1400" kern="1200" spc="-5" dirty="0" smtClean="0"/>
            <a:t>including the financial  </a:t>
          </a:r>
          <a:r>
            <a:rPr lang="en-GB" sz="1400" kern="1200" dirty="0" smtClean="0"/>
            <a:t>situation, performance, </a:t>
          </a:r>
          <a:r>
            <a:rPr lang="en-GB" sz="1400" kern="1200" spc="-5" dirty="0" smtClean="0"/>
            <a:t>ownership etc.</a:t>
          </a:r>
          <a:endParaRPr lang="en-US" sz="1400" kern="1200" dirty="0"/>
        </a:p>
      </dsp:txBody>
      <dsp:txXfrm>
        <a:off x="5883039" y="694587"/>
        <a:ext cx="1872951" cy="3064255"/>
      </dsp:txXfrm>
    </dsp:sp>
    <dsp:sp modelId="{C37EE70A-B1CA-4414-9BE7-CB9EFB913DF9}">
      <dsp:nvSpPr>
        <dsp:cNvPr id="0" name=""/>
        <dsp:cNvSpPr/>
      </dsp:nvSpPr>
      <dsp:spPr>
        <a:xfrm>
          <a:off x="5605956" y="144795"/>
          <a:ext cx="752029" cy="75202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43A34A4-A2FF-4848-ADAA-0EE8D5DA07DC}">
      <dsp:nvSpPr>
        <dsp:cNvPr id="0" name=""/>
        <dsp:cNvSpPr/>
      </dsp:nvSpPr>
      <dsp:spPr>
        <a:xfrm rot="16200000">
          <a:off x="6963855" y="2024428"/>
          <a:ext cx="3064255" cy="376014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1624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pc="-5" smtClean="0">
              <a:latin typeface="Arial"/>
              <a:cs typeface="Arial"/>
            </a:rPr>
            <a:t>In</a:t>
          </a:r>
          <a:r>
            <a:rPr lang="en-US" sz="2600" kern="1200" spc="5" smtClean="0">
              <a:latin typeface="Arial"/>
              <a:cs typeface="Arial"/>
            </a:rPr>
            <a:t>d</a:t>
          </a:r>
          <a:r>
            <a:rPr lang="en-US" sz="2600" kern="1200" spc="-5" smtClean="0">
              <a:latin typeface="Arial"/>
              <a:cs typeface="Arial"/>
            </a:rPr>
            <a:t>e</a:t>
          </a:r>
          <a:r>
            <a:rPr lang="en-US" sz="2600" kern="1200" smtClean="0">
              <a:latin typeface="Arial"/>
              <a:cs typeface="Arial"/>
            </a:rPr>
            <a:t>p</a:t>
          </a:r>
          <a:r>
            <a:rPr lang="en-US" sz="2600" kern="1200" spc="-5" smtClean="0">
              <a:latin typeface="Arial"/>
              <a:cs typeface="Arial"/>
            </a:rPr>
            <a:t>e</a:t>
          </a:r>
          <a:r>
            <a:rPr lang="en-US" sz="2600" kern="1200" smtClean="0">
              <a:latin typeface="Arial"/>
              <a:cs typeface="Arial"/>
            </a:rPr>
            <a:t>n</a:t>
          </a:r>
          <a:r>
            <a:rPr lang="en-US" sz="2600" kern="1200" spc="-5" smtClean="0">
              <a:latin typeface="Arial"/>
              <a:cs typeface="Arial"/>
            </a:rPr>
            <a:t>d</a:t>
          </a:r>
          <a:r>
            <a:rPr lang="en-US" sz="2600" kern="1200" smtClean="0">
              <a:latin typeface="Arial"/>
              <a:cs typeface="Arial"/>
            </a:rPr>
            <a:t>e</a:t>
          </a:r>
          <a:r>
            <a:rPr lang="en-US" sz="2600" kern="1200" spc="-5" smtClean="0">
              <a:latin typeface="Arial"/>
              <a:cs typeface="Arial"/>
            </a:rPr>
            <a:t>n</a:t>
          </a:r>
          <a:r>
            <a:rPr lang="en-US" sz="2600" kern="1200" smtClean="0">
              <a:latin typeface="Arial"/>
              <a:cs typeface="Arial"/>
            </a:rPr>
            <a:t>c</a:t>
          </a:r>
          <a:r>
            <a:rPr lang="en-US" sz="2600" kern="1200" spc="-5" smtClean="0">
              <a:latin typeface="Arial"/>
              <a:cs typeface="Arial"/>
            </a:rPr>
            <a:t>e</a:t>
          </a:r>
          <a:endParaRPr lang="en-US" sz="2600" kern="1200" dirty="0"/>
        </a:p>
      </dsp:txBody>
      <dsp:txXfrm rot="16200000">
        <a:off x="6963855" y="2024428"/>
        <a:ext cx="3064255" cy="376014"/>
      </dsp:txXfrm>
    </dsp:sp>
    <dsp:sp modelId="{0DBF4F57-AEC7-4852-9727-EAFF1D06A3E3}">
      <dsp:nvSpPr>
        <dsp:cNvPr id="0" name=""/>
        <dsp:cNvSpPr/>
      </dsp:nvSpPr>
      <dsp:spPr>
        <a:xfrm>
          <a:off x="8683991" y="680308"/>
          <a:ext cx="1872951" cy="306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31624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spc="-5" dirty="0" smtClean="0">
              <a:latin typeface="Arial"/>
              <a:cs typeface="Arial"/>
            </a:rPr>
            <a:t>Procedures and </a:t>
          </a:r>
          <a:r>
            <a:rPr lang="en-GB" sz="1400" kern="1200" dirty="0" smtClean="0">
              <a:latin typeface="Arial"/>
              <a:cs typeface="Arial"/>
            </a:rPr>
            <a:t>structures </a:t>
          </a:r>
          <a:r>
            <a:rPr lang="en-GB" sz="1400" kern="1200" spc="-5" dirty="0" smtClean="0">
              <a:latin typeface="Arial"/>
              <a:cs typeface="Arial"/>
            </a:rPr>
            <a:t>are </a:t>
          </a:r>
          <a:r>
            <a:rPr lang="en-GB" sz="1400" kern="1200" dirty="0" smtClean="0">
              <a:latin typeface="Arial"/>
              <a:cs typeface="Arial"/>
            </a:rPr>
            <a:t>in place so as  </a:t>
          </a:r>
          <a:r>
            <a:rPr lang="en-GB" sz="1400" kern="1200" spc="-5" dirty="0" smtClean="0">
              <a:latin typeface="Arial"/>
              <a:cs typeface="Arial"/>
            </a:rPr>
            <a:t>to minimise, or </a:t>
          </a:r>
          <a:r>
            <a:rPr lang="en-GB" sz="1400" kern="1200" dirty="0" smtClean="0">
              <a:latin typeface="Arial"/>
              <a:cs typeface="Arial"/>
            </a:rPr>
            <a:t>avoid completely conflicts </a:t>
          </a:r>
          <a:r>
            <a:rPr lang="en-GB" sz="1400" kern="1200" spc="-5" dirty="0" smtClean="0">
              <a:latin typeface="Arial"/>
              <a:cs typeface="Arial"/>
            </a:rPr>
            <a:t>of  </a:t>
          </a:r>
          <a:r>
            <a:rPr lang="en-GB" sz="1400" kern="1200" dirty="0" smtClean="0">
              <a:latin typeface="Arial"/>
              <a:cs typeface="Arial"/>
            </a:rPr>
            <a:t>interest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>
            <a:latin typeface="Arial"/>
            <a:cs typeface="Arial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>
              <a:latin typeface="Arial"/>
              <a:cs typeface="Arial"/>
            </a:rPr>
            <a:t>Independent </a:t>
          </a:r>
          <a:r>
            <a:rPr lang="en-GB" sz="1400" kern="1200" spc="-5" dirty="0" smtClean="0">
              <a:latin typeface="Arial"/>
              <a:cs typeface="Arial"/>
            </a:rPr>
            <a:t>Directors and Advisers i.e.</a:t>
          </a:r>
          <a:r>
            <a:rPr lang="en-GB" sz="1400" kern="1200" spc="-120" dirty="0" smtClean="0">
              <a:latin typeface="Arial"/>
              <a:cs typeface="Arial"/>
            </a:rPr>
            <a:t> </a:t>
          </a:r>
          <a:r>
            <a:rPr lang="en-GB" sz="1400" kern="1200" spc="-5" dirty="0" smtClean="0">
              <a:latin typeface="Arial"/>
              <a:cs typeface="Arial"/>
            </a:rPr>
            <a:t>free  </a:t>
          </a:r>
          <a:r>
            <a:rPr lang="en-GB" sz="1400" kern="1200" dirty="0" smtClean="0">
              <a:latin typeface="Arial"/>
              <a:cs typeface="Arial"/>
            </a:rPr>
            <a:t>from </a:t>
          </a:r>
          <a:r>
            <a:rPr lang="en-GB" sz="1400" kern="1200" spc="-5" dirty="0" smtClean="0">
              <a:latin typeface="Arial"/>
              <a:cs typeface="Arial"/>
            </a:rPr>
            <a:t>the </a:t>
          </a:r>
          <a:r>
            <a:rPr lang="en-GB" sz="1400" kern="1200" dirty="0" smtClean="0">
              <a:latin typeface="Arial"/>
              <a:cs typeface="Arial"/>
            </a:rPr>
            <a:t>influence of</a:t>
          </a:r>
          <a:r>
            <a:rPr lang="en-GB" sz="1400" kern="1200" spc="-15" dirty="0" smtClean="0">
              <a:latin typeface="Arial"/>
              <a:cs typeface="Arial"/>
            </a:rPr>
            <a:t> </a:t>
          </a:r>
          <a:r>
            <a:rPr lang="en-GB" sz="1400" kern="1200" dirty="0" smtClean="0">
              <a:latin typeface="Arial"/>
              <a:cs typeface="Arial"/>
            </a:rPr>
            <a:t>other</a:t>
          </a:r>
          <a:endParaRPr lang="en-GB" sz="1400" kern="1200" dirty="0">
            <a:latin typeface="Arial"/>
            <a:cs typeface="Arial"/>
          </a:endParaRPr>
        </a:p>
      </dsp:txBody>
      <dsp:txXfrm>
        <a:off x="8683991" y="680308"/>
        <a:ext cx="1872951" cy="3064255"/>
      </dsp:txXfrm>
    </dsp:sp>
    <dsp:sp modelId="{5ABCB427-A0E1-492F-8F57-883989417328}">
      <dsp:nvSpPr>
        <dsp:cNvPr id="0" name=""/>
        <dsp:cNvSpPr/>
      </dsp:nvSpPr>
      <dsp:spPr>
        <a:xfrm>
          <a:off x="8307976" y="183968"/>
          <a:ext cx="752029" cy="75202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80EB6-8479-451F-A853-3858EF3BE826}" type="datetimeFigureOut">
              <a:rPr lang="en-IN" smtClean="0"/>
              <a:pPr/>
              <a:t>22-04-2021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FE6BB-58DB-45EC-90D4-1292981235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5F56A-8D01-4648-B647-A48F3E7D8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3ABC7B-7816-439A-B8CF-0AE891A8A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52A304-F4A5-48FF-A887-AD0CD14D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39AF-D5E0-4367-9672-2D7270D3147A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F75635-8673-415C-A87D-B98A8FDE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AB8B4-ADBE-4AAD-B073-4DCDB7B8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369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D8A71-8E0B-4FB5-A3BB-F7B7E6F7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56D1F1-9A3E-46C3-AC3D-A16D89304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1BFC83-D3FC-4FC2-8A04-B65BC0FF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5F78-095F-414D-8347-C895C2C7AB2C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A0D097-9212-4640-9BD3-75EEA5F9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32127F-7E19-4C46-B4C7-AF966FEE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3887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E8C0917-4140-43EE-878F-33319EA97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A84F17-E49E-4D61-A7CD-44C2E9B1A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55B53-731A-4128-B028-C3B065F0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1A1-0415-46DE-B938-E397BEB6ADB0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83DA3-717F-411C-946A-AED214D9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BA5764-0E7C-424A-94EA-55C5E4BF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1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366BE1-D843-4A8D-84D3-15C92504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D4D6C3-A263-45FC-81A3-0E11D667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626A3C-3808-4728-AE2F-BCB3F548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9EE5-68EB-4150-A665-A180368E2062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1DFEC2-6952-4363-8B5D-B579444B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D6098C-D44D-4B39-B970-DCEA687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547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598BFC-BE94-4226-B49C-981F7F84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212247-247A-4AC6-AF2D-7A5C9E980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FD431-4CD1-4195-89B9-AA3920FF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F96E-10E6-4A71-AB0B-927343220322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B016DC-FB0A-4BFF-BAA9-5087E641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281EB8-7B53-4960-869B-71C65679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62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64E522-A955-4A16-B6F5-48ECD14C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D929E-3586-468A-8B4B-7DC59F860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5D0A3-1063-455E-98F3-62E590851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E3453E-7190-4ADD-BA16-5D897353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F1C2-149F-4811-8E3A-39FDD937039C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C3AE4B-BA26-4498-89ED-E4E95478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49C458-DC47-48E4-A387-EF30FA44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82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E3250-8062-4EF2-A774-1FB8EDD9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B03049-12AD-4F30-A2DB-81F60C62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7322F0-3EB7-4675-8E5E-39F2AA11B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3C349B-F4E4-4155-BF91-DC7F43B7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FE65C9D-888E-426B-A634-E43661883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0031D48-B733-40AD-A2CB-985CE783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51AD-3D75-4200-AA41-C038218BEC67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D4AE6C0-739D-4775-8534-A4733BD4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9D197C-8493-4385-B277-0FE0DC0F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286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7CF5E-5CD0-4B8B-9054-39BA63B4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9B744C-6709-448A-A534-A591B67F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3A4CC-217F-439E-96DF-38BDAF04D2ED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29C0C2-929E-4448-B400-1881E40C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AC2194-0C32-4127-9703-849CFD34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89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A42B63D-51EC-4276-96FC-5D9B20AF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0516-F47D-43E6-A435-622B47912C9E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256F639-C488-4EC9-AB0F-59B8DCED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BF16EE-C2F3-48A8-B1DC-B3772216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373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4C8C9-857B-4A55-B613-28848526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832635-06E6-4C75-AF22-E0053D4F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82B63D-FF78-4D86-8000-AA6B5FBE5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61B791-2011-4EA2-B5A5-A91BDCD8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62E9-E1DC-4C30-BBE1-5B969F3DC0A2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6D6AA3-1763-4113-8F17-75332AE1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2F4F89-8E62-4EB9-9306-556AD306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447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52FDA-30C6-446E-AF51-565593DD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5603A22-28F3-4A92-9124-CBF93A547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3BC8FA-4A9C-4015-8009-C32146C81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A31D69-41E1-4358-9378-6E70812E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47AD-776A-4CE6-B5EA-29124410DF5C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87B2A-52C9-491C-8CDB-F025A4A1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03680E-6B85-4A75-A794-99563DDA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755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63927F2-26A8-4B71-B3F2-33AEB169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9DE18E-6502-4709-96F2-DAF0E730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18B281-D672-49E2-B74B-8FDE945DB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2669-CA86-411A-8A88-EAF7081293EA}" type="datetime1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43EA1E-1A6A-4B15-8BFA-B719B55A5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Business Ethics and Values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A135F6-7D30-42BC-9BD5-19AAA83C3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79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xmlns="" id="{671E3E03-6A02-4F8A-9429-E68FA636ED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8483204" cy="461665"/>
          </a:xfrm>
        </p:spPr>
        <p:txBody>
          <a:bodyPr>
            <a:noAutofit/>
          </a:bodyPr>
          <a:lstStyle/>
          <a:p>
            <a:pPr eaLnBrk="1" hangingPunct="1"/>
            <a:r>
              <a:rPr lang="en-IN" altLang="en-US" sz="5400" b="1" dirty="0">
                <a:solidFill>
                  <a:srgbClr val="00B050"/>
                </a:solidFill>
                <a:latin typeface="Arial Narrow" panose="020B0606020202030204" pitchFamily="34" charset="0"/>
              </a:rPr>
              <a:t>Corporate Governance</a:t>
            </a:r>
            <a:endParaRPr lang="en-US" altLang="en-US" sz="5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xmlns="" id="{2A940DCB-2C46-48CA-9E3E-C5332A986D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19400" y="3943351"/>
            <a:ext cx="6324599" cy="1390649"/>
          </a:xfrm>
        </p:spPr>
        <p:txBody>
          <a:bodyPr rtlCol="0">
            <a:noAutofit/>
          </a:bodyPr>
          <a:lstStyle/>
          <a:p>
            <a:pPr>
              <a:defRPr/>
            </a:pPr>
            <a:endParaRPr lang="en-US" altLang="en-US" sz="32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pic>
        <p:nvPicPr>
          <p:cNvPr id="14340" name="Picture 17">
            <a:extLst>
              <a:ext uri="{FF2B5EF4-FFF2-40B4-BE49-F238E27FC236}">
                <a16:creationId xmlns:a16="http://schemas.microsoft.com/office/drawing/2014/main" xmlns="" id="{FA6E6683-CA06-4243-9DC7-86B6415E6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"/>
            <a:ext cx="4768362" cy="229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672211"/>
            <a:ext cx="4819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40" dirty="0"/>
              <a:t>Transparent</a:t>
            </a:r>
            <a:r>
              <a:rPr sz="4000" spc="-10" dirty="0"/>
              <a:t> </a:t>
            </a:r>
            <a:r>
              <a:rPr sz="4000" spc="-15" dirty="0"/>
              <a:t>Disclosure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4400" y="2209800"/>
            <a:ext cx="10667999" cy="2951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4320"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Financial </a:t>
            </a:r>
            <a:r>
              <a:rPr sz="2800" dirty="0">
                <a:latin typeface="Arial"/>
                <a:cs typeface="Arial"/>
              </a:rPr>
              <a:t>Information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disclosed</a:t>
            </a:r>
          </a:p>
          <a:p>
            <a:pPr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3950" dirty="0">
              <a:latin typeface="Arial"/>
              <a:cs typeface="Arial"/>
            </a:endParaRPr>
          </a:p>
          <a:p>
            <a:pPr marL="28638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Non-Financial Information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disclosed</a:t>
            </a:r>
          </a:p>
          <a:p>
            <a:pPr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3950" dirty="0">
              <a:latin typeface="Arial"/>
              <a:cs typeface="Arial"/>
            </a:endParaRPr>
          </a:p>
          <a:p>
            <a:pPr marL="286385" marR="5080" indent="-274320">
              <a:spcBef>
                <a:spcPts val="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Financials </a:t>
            </a:r>
            <a:r>
              <a:rPr sz="2800" dirty="0">
                <a:latin typeface="Arial"/>
                <a:cs typeface="Arial"/>
              </a:rPr>
              <a:t>prepared according to </a:t>
            </a:r>
            <a:r>
              <a:rPr sz="2800" spc="-5" dirty="0">
                <a:latin typeface="Arial"/>
                <a:cs typeface="Arial"/>
              </a:rPr>
              <a:t>International  Financial Reporting Standards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(IFRS)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5D9BE3-9DDD-4B8E-84F2-808EF21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475B58-C573-416A-9D9B-86F796C7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xmlns="" id="{709816F8-EA44-4BA1-B429-314AD3970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672211"/>
            <a:ext cx="4819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40" dirty="0"/>
              <a:t>Transparent</a:t>
            </a:r>
            <a:r>
              <a:rPr sz="4000" spc="-10" dirty="0"/>
              <a:t> </a:t>
            </a:r>
            <a:r>
              <a:rPr sz="4000" spc="-15" dirty="0"/>
              <a:t>Disclosure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17445" y="1471929"/>
            <a:ext cx="6193155" cy="25205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4320"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Companies Registry filings up to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date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3950">
              <a:latin typeface="Arial"/>
              <a:cs typeface="Arial"/>
            </a:endParaRPr>
          </a:p>
          <a:p>
            <a:pPr marL="28638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High-Quality </a:t>
            </a:r>
            <a:r>
              <a:rPr sz="2800" dirty="0">
                <a:latin typeface="Arial"/>
                <a:cs typeface="Arial"/>
              </a:rPr>
              <a:t>annual </a:t>
            </a:r>
            <a:r>
              <a:rPr sz="2800" spc="-5" dirty="0">
                <a:latin typeface="Arial"/>
                <a:cs typeface="Arial"/>
              </a:rPr>
              <a:t>report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published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3950">
              <a:latin typeface="Arial"/>
              <a:cs typeface="Arial"/>
            </a:endParaRPr>
          </a:p>
          <a:p>
            <a:pPr marL="286385" indent="-274320">
              <a:spcBef>
                <a:spcPts val="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10" dirty="0">
                <a:latin typeface="Arial"/>
                <a:cs typeface="Arial"/>
              </a:rPr>
              <a:t>Web-based </a:t>
            </a:r>
            <a:r>
              <a:rPr sz="2800" spc="-5" dirty="0">
                <a:latin typeface="Arial"/>
                <a:cs typeface="Arial"/>
              </a:rPr>
              <a:t>disclosure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776150-D3A1-47DF-986A-405836FC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4EE1B3-4ED0-4047-A0C5-27F19FB7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xmlns="" id="{8BC623E1-2DAA-4CBD-9E3B-A09D78A72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672211"/>
            <a:ext cx="6885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20" dirty="0"/>
              <a:t>Well-Defined </a:t>
            </a:r>
            <a:r>
              <a:rPr sz="4000" spc="-10" dirty="0"/>
              <a:t>Shareholder</a:t>
            </a:r>
            <a:r>
              <a:rPr sz="4000" spc="-5" dirty="0"/>
              <a:t> </a:t>
            </a:r>
            <a:r>
              <a:rPr sz="4000" spc="-10" dirty="0"/>
              <a:t>Rights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0600" y="1828800"/>
            <a:ext cx="10058400" cy="46749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4320"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Arial"/>
                <a:cs typeface="Arial"/>
              </a:rPr>
              <a:t>Minority shareholder </a:t>
            </a:r>
            <a:r>
              <a:rPr sz="2800" spc="-5" dirty="0">
                <a:latin typeface="Arial"/>
                <a:cs typeface="Arial"/>
              </a:rPr>
              <a:t>rights formalised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3950" dirty="0">
              <a:latin typeface="Arial"/>
              <a:cs typeface="Arial"/>
            </a:endParaRPr>
          </a:p>
          <a:p>
            <a:pPr marL="286385" marR="4889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Well-organised </a:t>
            </a:r>
            <a:r>
              <a:rPr sz="2800" dirty="0">
                <a:latin typeface="Arial"/>
                <a:cs typeface="Arial"/>
              </a:rPr>
              <a:t>shareholder </a:t>
            </a:r>
            <a:r>
              <a:rPr sz="2800" spc="-5" dirty="0">
                <a:latin typeface="Arial"/>
                <a:cs typeface="Arial"/>
              </a:rPr>
              <a:t>meetings  </a:t>
            </a:r>
            <a:r>
              <a:rPr sz="2800" spc="-5" dirty="0" smtClean="0">
                <a:latin typeface="Arial"/>
                <a:cs typeface="Arial"/>
              </a:rPr>
              <a:t>conducted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3950" dirty="0">
              <a:latin typeface="Arial"/>
              <a:cs typeface="Arial"/>
            </a:endParaRPr>
          </a:p>
          <a:p>
            <a:pPr marL="28638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Policy on </a:t>
            </a:r>
            <a:r>
              <a:rPr sz="2800" dirty="0">
                <a:latin typeface="Arial"/>
                <a:cs typeface="Arial"/>
              </a:rPr>
              <a:t>related </a:t>
            </a:r>
            <a:r>
              <a:rPr sz="2800" spc="-5" dirty="0">
                <a:latin typeface="Arial"/>
                <a:cs typeface="Arial"/>
              </a:rPr>
              <a:t>party </a:t>
            </a:r>
            <a:r>
              <a:rPr sz="2800" dirty="0" smtClean="0">
                <a:latin typeface="Arial"/>
                <a:cs typeface="Arial"/>
              </a:rPr>
              <a:t>transactions</a:t>
            </a:r>
            <a:endParaRPr lang="en-GB" sz="2800" dirty="0" smtClean="0">
              <a:latin typeface="Arial"/>
              <a:cs typeface="Arial"/>
            </a:endParaRPr>
          </a:p>
          <a:p>
            <a:pPr marL="28638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28638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Policy </a:t>
            </a:r>
            <a:r>
              <a:rPr lang="en-US" sz="2800" spc="-5" dirty="0" smtClean="0">
                <a:latin typeface="Arial"/>
                <a:cs typeface="Arial"/>
              </a:rPr>
              <a:t>on </a:t>
            </a:r>
            <a:r>
              <a:rPr lang="en-US" sz="2800" dirty="0" smtClean="0">
                <a:latin typeface="Arial"/>
                <a:cs typeface="Arial"/>
              </a:rPr>
              <a:t>extraordinary transactions</a:t>
            </a:r>
          </a:p>
          <a:p>
            <a:pPr marL="286385" indent="-274320">
              <a:buClr>
                <a:srgbClr val="D24717"/>
              </a:buClr>
              <a:buSzPct val="83928"/>
              <a:tabLst>
                <a:tab pos="287020" algn="l"/>
              </a:tabLst>
            </a:pPr>
            <a:endParaRPr lang="en-GB" sz="2800" dirty="0" smtClean="0">
              <a:latin typeface="Arial"/>
              <a:cs typeface="Arial"/>
            </a:endParaRPr>
          </a:p>
          <a:p>
            <a:pPr marL="28638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GB" sz="2800" spc="-5" dirty="0" smtClean="0">
                <a:latin typeface="Arial"/>
                <a:cs typeface="Arial"/>
              </a:rPr>
              <a:t>Clearly </a:t>
            </a:r>
            <a:r>
              <a:rPr lang="en-GB" sz="2800" dirty="0" smtClean="0">
                <a:latin typeface="Arial"/>
                <a:cs typeface="Arial"/>
              </a:rPr>
              <a:t>defined and explicit </a:t>
            </a:r>
            <a:r>
              <a:rPr lang="en-GB" sz="2800" spc="-5" dirty="0" smtClean="0">
                <a:latin typeface="Arial"/>
                <a:cs typeface="Arial"/>
              </a:rPr>
              <a:t>dividend</a:t>
            </a:r>
            <a:r>
              <a:rPr lang="en-GB" sz="2800" spc="20" dirty="0" smtClean="0">
                <a:latin typeface="Arial"/>
                <a:cs typeface="Arial"/>
              </a:rPr>
              <a:t> </a:t>
            </a:r>
            <a:r>
              <a:rPr lang="en-GB" sz="2800" spc="-5" dirty="0" smtClean="0">
                <a:latin typeface="Arial"/>
                <a:cs typeface="Arial"/>
              </a:rPr>
              <a:t>policy</a:t>
            </a:r>
            <a:endParaRPr lang="en-GB" sz="2800" dirty="0" smtClean="0">
              <a:latin typeface="Arial"/>
              <a:cs typeface="Arial"/>
            </a:endParaRPr>
          </a:p>
          <a:p>
            <a:pPr marL="28638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3BCCEB-45F9-45B7-BABF-DD27576E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C46497-1B64-4451-BE57-6048EAFC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xmlns="" id="{CFE6B1AB-1C4D-4CD7-B2C4-76B552A8E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672211"/>
            <a:ext cx="4174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5" dirty="0"/>
              <a:t>Board</a:t>
            </a:r>
            <a:r>
              <a:rPr sz="4000" spc="-75" dirty="0"/>
              <a:t> </a:t>
            </a:r>
            <a:r>
              <a:rPr sz="4000" spc="-10" dirty="0"/>
              <a:t>Commitment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38200" y="1471930"/>
            <a:ext cx="10972800" cy="27642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Policies and </a:t>
            </a:r>
            <a:r>
              <a:rPr sz="2800" dirty="0">
                <a:latin typeface="Arial"/>
                <a:cs typeface="Arial"/>
              </a:rPr>
              <a:t>procedures have </a:t>
            </a:r>
            <a:r>
              <a:rPr sz="2800" spc="-5" dirty="0">
                <a:latin typeface="Arial"/>
                <a:cs typeface="Arial"/>
              </a:rPr>
              <a:t>been formalised  and distributed to relevant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staff</a:t>
            </a:r>
            <a:endParaRPr sz="2800" dirty="0">
              <a:latin typeface="Arial"/>
              <a:cs typeface="Arial"/>
            </a:endParaRPr>
          </a:p>
          <a:p>
            <a:pPr marL="286385" marR="1094740" indent="-274320">
              <a:spcBef>
                <a:spcPts val="60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A corporate </a:t>
            </a:r>
            <a:r>
              <a:rPr sz="2800" dirty="0">
                <a:latin typeface="Arial"/>
                <a:cs typeface="Arial"/>
              </a:rPr>
              <a:t>governance </a:t>
            </a:r>
            <a:r>
              <a:rPr sz="2800" spc="-5" dirty="0">
                <a:latin typeface="Arial"/>
                <a:cs typeface="Arial"/>
              </a:rPr>
              <a:t>code has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been  developed</a:t>
            </a:r>
            <a:endParaRPr sz="2800" dirty="0">
              <a:latin typeface="Arial"/>
              <a:cs typeface="Arial"/>
            </a:endParaRP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A code of </a:t>
            </a:r>
            <a:r>
              <a:rPr sz="2800" dirty="0">
                <a:latin typeface="Arial"/>
                <a:cs typeface="Arial"/>
              </a:rPr>
              <a:t>ethics </a:t>
            </a:r>
            <a:r>
              <a:rPr sz="2800" spc="-5" dirty="0">
                <a:latin typeface="Arial"/>
                <a:cs typeface="Arial"/>
              </a:rPr>
              <a:t>has been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developed</a:t>
            </a:r>
          </a:p>
          <a:p>
            <a:pPr marL="312420" marR="5080" indent="-274320"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313690" algn="l"/>
              </a:tabLst>
            </a:pPr>
            <a:r>
              <a:rPr lang="en-GB" sz="2800" spc="-5" dirty="0" smtClean="0"/>
              <a:t>The Board </a:t>
            </a:r>
            <a:r>
              <a:rPr lang="en-GB" sz="2800" dirty="0" smtClean="0"/>
              <a:t>discusses </a:t>
            </a:r>
            <a:r>
              <a:rPr lang="en-GB" sz="2800" spc="-5" dirty="0" smtClean="0"/>
              <a:t>corporate </a:t>
            </a:r>
            <a:r>
              <a:rPr lang="en-GB" sz="2800" dirty="0" smtClean="0"/>
              <a:t>governance  </a:t>
            </a:r>
            <a:r>
              <a:rPr lang="en-GB" sz="2800" spc="-5" dirty="0" smtClean="0"/>
              <a:t>issues and </a:t>
            </a:r>
            <a:r>
              <a:rPr lang="en-GB" sz="2800" dirty="0" smtClean="0"/>
              <a:t>has created </a:t>
            </a:r>
            <a:r>
              <a:rPr lang="en-GB" sz="2800" spc="-5" dirty="0" smtClean="0"/>
              <a:t>a </a:t>
            </a:r>
            <a:r>
              <a:rPr lang="en-GB" sz="2800" dirty="0" smtClean="0"/>
              <a:t>corporate  governance</a:t>
            </a:r>
            <a:r>
              <a:rPr lang="en-GB" sz="2800" spc="5" dirty="0" smtClean="0"/>
              <a:t> </a:t>
            </a:r>
            <a:r>
              <a:rPr lang="en-GB" sz="2800" dirty="0" smtClean="0"/>
              <a:t>committee</a:t>
            </a:r>
            <a:endParaRPr lang="en-GB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A10620-237A-4F2E-8B30-D1A2CEC3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A3704D-C76B-4A9C-85C8-F222410E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xmlns="" id="{B0ABD0E8-B0AE-489D-BE9C-815825E6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672211"/>
            <a:ext cx="2939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0" dirty="0"/>
              <a:t>Other</a:t>
            </a:r>
            <a:r>
              <a:rPr sz="4000" spc="-70" dirty="0"/>
              <a:t> </a:t>
            </a:r>
            <a:r>
              <a:rPr sz="4000" spc="-10" dirty="0"/>
              <a:t>Entities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2000" y="1471929"/>
            <a:ext cx="10972800" cy="3205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Corporate Governance </a:t>
            </a:r>
            <a:r>
              <a:rPr sz="2800" dirty="0">
                <a:latin typeface="Arial"/>
                <a:cs typeface="Arial"/>
              </a:rPr>
              <a:t>applies </a:t>
            </a:r>
            <a:r>
              <a:rPr sz="2800" spc="-5" dirty="0">
                <a:latin typeface="Arial"/>
                <a:cs typeface="Arial"/>
              </a:rPr>
              <a:t>to all </a:t>
            </a:r>
            <a:r>
              <a:rPr sz="2800" dirty="0">
                <a:latin typeface="Arial"/>
                <a:cs typeface="Arial"/>
              </a:rPr>
              <a:t>types </a:t>
            </a:r>
            <a:r>
              <a:rPr sz="2800" spc="-5" dirty="0">
                <a:latin typeface="Arial"/>
                <a:cs typeface="Arial"/>
              </a:rPr>
              <a:t>of  organisations not </a:t>
            </a:r>
            <a:r>
              <a:rPr sz="2800" dirty="0">
                <a:latin typeface="Arial"/>
                <a:cs typeface="Arial"/>
              </a:rPr>
              <a:t>just </a:t>
            </a:r>
            <a:r>
              <a:rPr sz="2800" spc="-5" dirty="0">
                <a:latin typeface="Arial"/>
                <a:cs typeface="Arial"/>
              </a:rPr>
              <a:t>companies in the  private sector but also in the </a:t>
            </a:r>
            <a:r>
              <a:rPr sz="2800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profit </a:t>
            </a:r>
            <a:r>
              <a:rPr sz="2800" spc="-5" dirty="0">
                <a:latin typeface="Arial"/>
                <a:cs typeface="Arial"/>
              </a:rPr>
              <a:t>and  public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sectors</a:t>
            </a:r>
          </a:p>
          <a:p>
            <a:pPr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3950" dirty="0">
              <a:latin typeface="Arial"/>
              <a:cs typeface="Arial"/>
            </a:endParaRPr>
          </a:p>
          <a:p>
            <a:pPr marL="28638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Examples </a:t>
            </a:r>
            <a:r>
              <a:rPr sz="2800" dirty="0">
                <a:latin typeface="Arial"/>
                <a:cs typeface="Arial"/>
              </a:rPr>
              <a:t>are</a:t>
            </a:r>
          </a:p>
          <a:p>
            <a:pPr marL="286385" marR="1710055"/>
            <a:r>
              <a:rPr sz="2800" spc="-5" dirty="0">
                <a:latin typeface="Arial"/>
                <a:cs typeface="Arial"/>
              </a:rPr>
              <a:t>NGOs, schools, </a:t>
            </a:r>
            <a:r>
              <a:rPr sz="2800" dirty="0">
                <a:latin typeface="Arial"/>
                <a:cs typeface="Arial"/>
              </a:rPr>
              <a:t>hospitals, </a:t>
            </a:r>
            <a:r>
              <a:rPr sz="2800" spc="-5" dirty="0">
                <a:latin typeface="Arial"/>
                <a:cs typeface="Arial"/>
              </a:rPr>
              <a:t>pension  </a:t>
            </a:r>
            <a:r>
              <a:rPr sz="2800" dirty="0">
                <a:latin typeface="Arial"/>
                <a:cs typeface="Arial"/>
              </a:rPr>
              <a:t>funds, state-owned</a:t>
            </a:r>
            <a:r>
              <a:rPr lang="en-US"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enterprises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9D67AF-149F-4147-9234-0696F632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4EC0E2-20F0-40AC-8517-FDDB4B78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xmlns="" id="{C13197D5-97BD-4A4C-BBB2-8FBC0912A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3C293-1CD0-46EA-ACA7-0A356EAB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65125"/>
            <a:ext cx="7696200" cy="1325563"/>
          </a:xfrm>
        </p:spPr>
        <p:txBody>
          <a:bodyPr/>
          <a:lstStyle/>
          <a:p>
            <a:r>
              <a:rPr lang="en-IN" alt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Corporate Governance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DF5E3B-8B94-4EB9-9BC3-F609CF454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194175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latin typeface="Arial"/>
                <a:cs typeface="Arial"/>
              </a:rPr>
              <a:t>It is a system by which companies are directed and controlled.</a:t>
            </a:r>
          </a:p>
          <a:p>
            <a:pPr algn="just"/>
            <a:endParaRPr lang="en-US" sz="2800" dirty="0" smtClean="0">
              <a:latin typeface="Arial"/>
              <a:cs typeface="Arial"/>
            </a:endParaRPr>
          </a:p>
          <a:p>
            <a:pPr algn="just"/>
            <a:r>
              <a:rPr lang="en-US" sz="2800" dirty="0" smtClean="0">
                <a:latin typeface="Arial"/>
                <a:cs typeface="Arial"/>
              </a:rPr>
              <a:t>Corporate </a:t>
            </a:r>
            <a:r>
              <a:rPr lang="en-US" sz="2800" dirty="0">
                <a:latin typeface="Arial"/>
                <a:cs typeface="Arial"/>
              </a:rPr>
              <a:t>Governance </a:t>
            </a:r>
            <a:r>
              <a:rPr lang="en-US" sz="2800" spc="-5" dirty="0">
                <a:latin typeface="Arial"/>
                <a:cs typeface="Arial"/>
              </a:rPr>
              <a:t>is the </a:t>
            </a:r>
            <a:r>
              <a:rPr lang="en-US" sz="2800" dirty="0">
                <a:latin typeface="Arial"/>
                <a:cs typeface="Arial"/>
              </a:rPr>
              <a:t>application of  best management practices, compliance of  </a:t>
            </a:r>
            <a:r>
              <a:rPr lang="en-US" sz="2800" spc="-5" dirty="0">
                <a:latin typeface="Arial"/>
                <a:cs typeface="Arial"/>
              </a:rPr>
              <a:t>law in </a:t>
            </a:r>
            <a:r>
              <a:rPr lang="en-US" sz="2800" dirty="0">
                <a:latin typeface="Arial"/>
                <a:cs typeface="Arial"/>
              </a:rPr>
              <a:t>true letter and spirit and adherence </a:t>
            </a:r>
            <a:r>
              <a:rPr lang="en-US" sz="2800" spc="-5" dirty="0">
                <a:latin typeface="Arial"/>
                <a:cs typeface="Arial"/>
              </a:rPr>
              <a:t>to  </a:t>
            </a:r>
            <a:r>
              <a:rPr lang="en-US" sz="2800" dirty="0">
                <a:latin typeface="Arial"/>
                <a:cs typeface="Arial"/>
              </a:rPr>
              <a:t>ethical standards for </a:t>
            </a:r>
            <a:r>
              <a:rPr lang="en-US" sz="2800" spc="-10" dirty="0">
                <a:latin typeface="Arial"/>
                <a:cs typeface="Arial"/>
              </a:rPr>
              <a:t>effective </a:t>
            </a:r>
            <a:r>
              <a:rPr lang="en-US" sz="2800" dirty="0">
                <a:latin typeface="Arial"/>
                <a:cs typeface="Arial"/>
              </a:rPr>
              <a:t>management  and distribution of </a:t>
            </a:r>
            <a:r>
              <a:rPr lang="en-US" sz="2800" spc="-5" dirty="0">
                <a:latin typeface="Arial"/>
                <a:cs typeface="Arial"/>
              </a:rPr>
              <a:t>wealth </a:t>
            </a:r>
            <a:r>
              <a:rPr lang="en-US" sz="2800" dirty="0">
                <a:latin typeface="Arial"/>
                <a:cs typeface="Arial"/>
              </a:rPr>
              <a:t>and discharge of  social responsibility for sustainable  development of </a:t>
            </a:r>
            <a:r>
              <a:rPr lang="en-US" sz="2800" spc="-5" dirty="0">
                <a:latin typeface="Arial"/>
                <a:cs typeface="Arial"/>
              </a:rPr>
              <a:t>all</a:t>
            </a:r>
            <a:r>
              <a:rPr lang="en-US" sz="2800" dirty="0">
                <a:latin typeface="Arial"/>
                <a:cs typeface="Arial"/>
              </a:rPr>
              <a:t> stakeholders.</a:t>
            </a:r>
          </a:p>
          <a:p>
            <a:r>
              <a:rPr lang="en-IN" b="1" dirty="0" smtClean="0"/>
              <a:t>It’s  about promoting corporate fairness, transparency and accountability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F447748-6EBF-4795-99BB-5EDE576A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E28E3B-112D-483F-90ED-EBA76ED5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xmlns="" id="{68FA97C7-E19D-4DF2-8AC7-69DA8460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56271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15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600" y="355414"/>
            <a:ext cx="54102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sz="4000" b="1" spc="-30" dirty="0">
                <a:solidFill>
                  <a:srgbClr val="FF0000"/>
                </a:solidFill>
              </a:rPr>
              <a:t>Corporate</a:t>
            </a:r>
            <a:r>
              <a:rPr sz="4000" b="1" spc="-20" dirty="0">
                <a:solidFill>
                  <a:srgbClr val="FF0000"/>
                </a:solidFill>
              </a:rPr>
              <a:t> </a:t>
            </a:r>
            <a:r>
              <a:rPr sz="4000" b="1" spc="-15" dirty="0">
                <a:solidFill>
                  <a:srgbClr val="FF0000"/>
                </a:solidFill>
              </a:rPr>
              <a:t>Governance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090929"/>
            <a:ext cx="10744200" cy="5239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130810" indent="-274320"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GB" sz="2800" spc="-5" dirty="0" smtClean="0">
                <a:latin typeface="Arial"/>
                <a:cs typeface="Arial"/>
              </a:rPr>
              <a:t>It is the </a:t>
            </a:r>
            <a:r>
              <a:rPr lang="en-GB" sz="2800" spc="-5" dirty="0" smtClean="0">
                <a:latin typeface="Arial"/>
                <a:cs typeface="Arial"/>
              </a:rPr>
              <a:t>r</a:t>
            </a:r>
            <a:r>
              <a:rPr sz="2800" spc="-5" dirty="0" err="1" smtClean="0">
                <a:latin typeface="Arial"/>
                <a:cs typeface="Arial"/>
              </a:rPr>
              <a:t>elationship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among </a:t>
            </a:r>
            <a:r>
              <a:rPr sz="2800" dirty="0">
                <a:latin typeface="Arial"/>
                <a:cs typeface="Arial"/>
              </a:rPr>
              <a:t>various participants </a:t>
            </a:r>
            <a:r>
              <a:rPr sz="2800" spc="-5" dirty="0">
                <a:latin typeface="Arial"/>
                <a:cs typeface="Arial"/>
              </a:rPr>
              <a:t>in  determining the </a:t>
            </a:r>
            <a:r>
              <a:rPr sz="2800" dirty="0">
                <a:latin typeface="Arial"/>
                <a:cs typeface="Arial"/>
              </a:rPr>
              <a:t>direction and performance </a:t>
            </a:r>
            <a:r>
              <a:rPr sz="2800" spc="-5" dirty="0">
                <a:latin typeface="Arial"/>
                <a:cs typeface="Arial"/>
              </a:rPr>
              <a:t>of  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corporation.</a:t>
            </a:r>
            <a:endParaRPr sz="2800" dirty="0">
              <a:latin typeface="Arial"/>
              <a:cs typeface="Arial"/>
            </a:endParaRPr>
          </a:p>
          <a:p>
            <a:pPr marL="286385" indent="-274320">
              <a:spcBef>
                <a:spcPts val="60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GB" sz="2800" spc="-10" dirty="0" smtClean="0">
                <a:latin typeface="Arial"/>
                <a:cs typeface="Arial"/>
              </a:rPr>
              <a:t>Its the </a:t>
            </a:r>
            <a:r>
              <a:rPr sz="2800" spc="-10" dirty="0" smtClean="0">
                <a:latin typeface="Arial"/>
                <a:cs typeface="Arial"/>
              </a:rPr>
              <a:t>effective </a:t>
            </a:r>
            <a:r>
              <a:rPr sz="2800" spc="-5" dirty="0">
                <a:latin typeface="Arial"/>
                <a:cs typeface="Arial"/>
              </a:rPr>
              <a:t>management of relationships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among</a:t>
            </a:r>
            <a:r>
              <a:rPr lang="en-GB" sz="2800" spc="-5" dirty="0" smtClean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560705" lvl="1" indent="-229235">
              <a:spcBef>
                <a:spcPts val="395"/>
              </a:spcBef>
              <a:buClr>
                <a:srgbClr val="9B2C1F"/>
              </a:buClr>
              <a:buSzPct val="83928"/>
              <a:buChar char="–"/>
              <a:tabLst>
                <a:tab pos="561340" algn="l"/>
              </a:tabLst>
            </a:pPr>
            <a:r>
              <a:rPr sz="2800" spc="-5" dirty="0">
                <a:latin typeface="Arial"/>
                <a:cs typeface="Arial"/>
              </a:rPr>
              <a:t>Shareholders</a:t>
            </a:r>
            <a:endParaRPr sz="2800" dirty="0">
              <a:latin typeface="Arial"/>
              <a:cs typeface="Arial"/>
            </a:endParaRPr>
          </a:p>
          <a:p>
            <a:pPr marL="560705" lvl="1" indent="-229235">
              <a:spcBef>
                <a:spcPts val="405"/>
              </a:spcBef>
              <a:buClr>
                <a:srgbClr val="9B2C1F"/>
              </a:buClr>
              <a:buSzPct val="83928"/>
              <a:buChar char="–"/>
              <a:tabLst>
                <a:tab pos="561340" algn="l"/>
              </a:tabLst>
            </a:pPr>
            <a:r>
              <a:rPr sz="2800" spc="-5" dirty="0">
                <a:latin typeface="Arial"/>
                <a:cs typeface="Arial"/>
              </a:rPr>
              <a:t>Managers</a:t>
            </a:r>
            <a:endParaRPr sz="2800" dirty="0">
              <a:latin typeface="Arial"/>
              <a:cs typeface="Arial"/>
            </a:endParaRPr>
          </a:p>
          <a:p>
            <a:pPr marL="560705" lvl="1" indent="-229235">
              <a:spcBef>
                <a:spcPts val="400"/>
              </a:spcBef>
              <a:buClr>
                <a:srgbClr val="9B2C1F"/>
              </a:buClr>
              <a:buSzPct val="83928"/>
              <a:buChar char="–"/>
              <a:tabLst>
                <a:tab pos="561340" algn="l"/>
              </a:tabLst>
            </a:pPr>
            <a:r>
              <a:rPr sz="2800" spc="-5" dirty="0">
                <a:latin typeface="Arial"/>
                <a:cs typeface="Arial"/>
              </a:rPr>
              <a:t>Board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directors</a:t>
            </a:r>
            <a:endParaRPr sz="2800" dirty="0">
              <a:latin typeface="Arial"/>
              <a:cs typeface="Arial"/>
            </a:endParaRPr>
          </a:p>
          <a:p>
            <a:pPr marL="560705" lvl="1" indent="-229235">
              <a:spcBef>
                <a:spcPts val="395"/>
              </a:spcBef>
              <a:buClr>
                <a:srgbClr val="9B2C1F"/>
              </a:buClr>
              <a:buSzPct val="83928"/>
              <a:buChar char="–"/>
              <a:tabLst>
                <a:tab pos="561340" algn="l"/>
              </a:tabLst>
            </a:pPr>
            <a:r>
              <a:rPr sz="2800" spc="-5" dirty="0">
                <a:latin typeface="Arial"/>
                <a:cs typeface="Arial"/>
              </a:rPr>
              <a:t>employees</a:t>
            </a:r>
            <a:endParaRPr sz="2800" dirty="0">
              <a:latin typeface="Arial"/>
              <a:cs typeface="Arial"/>
            </a:endParaRPr>
          </a:p>
          <a:p>
            <a:pPr marL="560705" lvl="1" indent="-229235">
              <a:spcBef>
                <a:spcPts val="409"/>
              </a:spcBef>
              <a:buClr>
                <a:srgbClr val="9B2C1F"/>
              </a:buClr>
              <a:buSzPct val="83928"/>
              <a:buChar char="–"/>
              <a:tabLst>
                <a:tab pos="561340" algn="l"/>
              </a:tabLst>
            </a:pPr>
            <a:r>
              <a:rPr sz="2800" spc="-5" dirty="0">
                <a:latin typeface="Arial"/>
                <a:cs typeface="Arial"/>
              </a:rPr>
              <a:t>Customers</a:t>
            </a:r>
            <a:endParaRPr sz="2800" dirty="0">
              <a:latin typeface="Arial"/>
              <a:cs typeface="Arial"/>
            </a:endParaRPr>
          </a:p>
          <a:p>
            <a:pPr marL="560705" lvl="1" indent="-229235">
              <a:spcBef>
                <a:spcPts val="395"/>
              </a:spcBef>
              <a:buClr>
                <a:srgbClr val="9B2C1F"/>
              </a:buClr>
              <a:buSzPct val="83928"/>
              <a:buChar char="–"/>
              <a:tabLst>
                <a:tab pos="561340" algn="l"/>
              </a:tabLst>
            </a:pPr>
            <a:r>
              <a:rPr sz="2800" dirty="0">
                <a:latin typeface="Arial"/>
                <a:cs typeface="Arial"/>
              </a:rPr>
              <a:t>Creditors</a:t>
            </a:r>
          </a:p>
          <a:p>
            <a:pPr marL="560705" lvl="1" indent="-229235">
              <a:spcBef>
                <a:spcPts val="400"/>
              </a:spcBef>
              <a:buClr>
                <a:srgbClr val="9B2C1F"/>
              </a:buClr>
              <a:buSzPct val="83928"/>
              <a:buChar char="–"/>
              <a:tabLst>
                <a:tab pos="561340" algn="l"/>
              </a:tabLst>
            </a:pPr>
            <a:r>
              <a:rPr sz="2800" spc="-5" dirty="0">
                <a:latin typeface="Arial"/>
                <a:cs typeface="Arial"/>
              </a:rPr>
              <a:t>Suppliers</a:t>
            </a:r>
            <a:endParaRPr sz="2800" dirty="0">
              <a:latin typeface="Arial"/>
              <a:cs typeface="Arial"/>
            </a:endParaRPr>
          </a:p>
          <a:p>
            <a:pPr marL="560705" lvl="1" indent="-229235">
              <a:spcBef>
                <a:spcPts val="405"/>
              </a:spcBef>
              <a:buClr>
                <a:srgbClr val="9B2C1F"/>
              </a:buClr>
              <a:buSzPct val="83928"/>
              <a:buChar char="–"/>
              <a:tabLst>
                <a:tab pos="561340" algn="l"/>
              </a:tabLst>
            </a:pPr>
            <a:r>
              <a:rPr sz="2800" spc="-5" dirty="0">
                <a:latin typeface="Arial"/>
                <a:cs typeface="Arial"/>
              </a:rPr>
              <a:t>community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xmlns="" id="{4F9397C5-0230-4C4F-A7AD-255775D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C5B87C-5FC1-4C57-8CA8-F037354B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EBAB25-F8C3-4D33-A2C5-4633FD43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706620"/>
            <a:ext cx="747839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10" dirty="0"/>
              <a:t>Principles </a:t>
            </a:r>
            <a:r>
              <a:rPr sz="4000" b="1" spc="-5" dirty="0"/>
              <a:t>of </a:t>
            </a:r>
            <a:r>
              <a:rPr sz="4000" b="1" spc="-30" dirty="0"/>
              <a:t>Corporate</a:t>
            </a:r>
            <a:r>
              <a:rPr sz="4000" b="1" spc="75" dirty="0"/>
              <a:t> </a:t>
            </a:r>
            <a:r>
              <a:rPr sz="4000" b="1" spc="-15" dirty="0"/>
              <a:t>Governance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471930"/>
            <a:ext cx="10591800" cy="35362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52095" indent="-274320"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b="1" spc="-5" dirty="0">
                <a:latin typeface="Arial"/>
                <a:cs typeface="Arial"/>
              </a:rPr>
              <a:t>Sustainable development of all stake </a:t>
            </a:r>
            <a:r>
              <a:rPr sz="2800" b="1" spc="-5" dirty="0" smtClean="0">
                <a:latin typeface="Arial"/>
                <a:cs typeface="Arial"/>
              </a:rPr>
              <a:t>holders- </a:t>
            </a:r>
            <a:r>
              <a:rPr sz="2800" spc="-5" dirty="0">
                <a:latin typeface="Arial"/>
                <a:cs typeface="Arial"/>
              </a:rPr>
              <a:t>to ensure growth of all </a:t>
            </a:r>
            <a:r>
              <a:rPr sz="2800" dirty="0">
                <a:latin typeface="Arial"/>
                <a:cs typeface="Arial"/>
              </a:rPr>
              <a:t>individuals  associated </a:t>
            </a:r>
            <a:r>
              <a:rPr sz="2800" spc="-5" dirty="0">
                <a:latin typeface="Arial"/>
                <a:cs typeface="Arial"/>
              </a:rPr>
              <a:t>with or </a:t>
            </a:r>
            <a:r>
              <a:rPr sz="2800" spc="-10" dirty="0">
                <a:latin typeface="Arial"/>
                <a:cs typeface="Arial"/>
              </a:rPr>
              <a:t>effected </a:t>
            </a:r>
            <a:r>
              <a:rPr sz="2800" spc="-5" dirty="0">
                <a:latin typeface="Arial"/>
                <a:cs typeface="Arial"/>
              </a:rPr>
              <a:t>by the </a:t>
            </a:r>
            <a:r>
              <a:rPr sz="2800" dirty="0">
                <a:latin typeface="Arial"/>
                <a:cs typeface="Arial"/>
              </a:rPr>
              <a:t>enterprise  </a:t>
            </a:r>
            <a:r>
              <a:rPr sz="2800" spc="-5" dirty="0">
                <a:latin typeface="Arial"/>
                <a:cs typeface="Arial"/>
              </a:rPr>
              <a:t>on </a:t>
            </a:r>
            <a:r>
              <a:rPr sz="2800" dirty="0">
                <a:latin typeface="Arial"/>
                <a:cs typeface="Arial"/>
              </a:rPr>
              <a:t>sustainable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basis</a:t>
            </a:r>
          </a:p>
          <a:p>
            <a:pPr marL="286385" marR="5080" indent="-274320">
              <a:spcBef>
                <a:spcPts val="60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b="1" spc="-5" dirty="0">
                <a:latin typeface="Arial"/>
                <a:cs typeface="Arial"/>
              </a:rPr>
              <a:t>Effective management and distribution of  wealth </a:t>
            </a:r>
            <a:r>
              <a:rPr sz="2800" spc="-5" dirty="0">
                <a:latin typeface="Arial"/>
                <a:cs typeface="Arial"/>
              </a:rPr>
              <a:t>– to </a:t>
            </a:r>
            <a:r>
              <a:rPr sz="2800" dirty="0">
                <a:latin typeface="Arial"/>
                <a:cs typeface="Arial"/>
              </a:rPr>
              <a:t>ensue that enterprise creates  </a:t>
            </a:r>
            <a:r>
              <a:rPr sz="2800" spc="-5" dirty="0">
                <a:latin typeface="Arial"/>
                <a:cs typeface="Arial"/>
              </a:rPr>
              <a:t>maximum wealth and </a:t>
            </a:r>
            <a:r>
              <a:rPr sz="2800" dirty="0">
                <a:latin typeface="Arial"/>
                <a:cs typeface="Arial"/>
              </a:rPr>
              <a:t>judiciously uses </a:t>
            </a:r>
            <a:r>
              <a:rPr sz="2800" spc="-5" dirty="0">
                <a:latin typeface="Arial"/>
                <a:cs typeface="Arial"/>
              </a:rPr>
              <a:t>the  wealth so created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providing maximum  </a:t>
            </a:r>
            <a:r>
              <a:rPr sz="2800" dirty="0">
                <a:latin typeface="Arial"/>
                <a:cs typeface="Arial"/>
              </a:rPr>
              <a:t>benefits </a:t>
            </a:r>
            <a:r>
              <a:rPr sz="2800" spc="-5" dirty="0">
                <a:latin typeface="Arial"/>
                <a:cs typeface="Arial"/>
              </a:rPr>
              <a:t>to all </a:t>
            </a:r>
            <a:r>
              <a:rPr sz="2800" dirty="0">
                <a:latin typeface="Arial"/>
                <a:cs typeface="Arial"/>
              </a:rPr>
              <a:t>stake </a:t>
            </a:r>
            <a:r>
              <a:rPr sz="2800" spc="-5" dirty="0">
                <a:latin typeface="Arial"/>
                <a:cs typeface="Arial"/>
              </a:rPr>
              <a:t>holders </a:t>
            </a:r>
            <a:r>
              <a:rPr sz="2800" dirty="0">
                <a:latin typeface="Arial"/>
                <a:cs typeface="Arial"/>
              </a:rPr>
              <a:t>and enhancing </a:t>
            </a:r>
            <a:r>
              <a:rPr sz="2800" spc="-5" dirty="0">
                <a:latin typeface="Arial"/>
                <a:cs typeface="Arial"/>
              </a:rPr>
              <a:t>its  wealth creation </a:t>
            </a:r>
            <a:r>
              <a:rPr sz="2800" dirty="0">
                <a:latin typeface="Arial"/>
                <a:cs typeface="Arial"/>
              </a:rPr>
              <a:t>capabilities </a:t>
            </a:r>
            <a:r>
              <a:rPr sz="2800" spc="-5" dirty="0">
                <a:latin typeface="Arial"/>
                <a:cs typeface="Arial"/>
              </a:rPr>
              <a:t>to maintain  </a:t>
            </a:r>
            <a:r>
              <a:rPr sz="2800" dirty="0">
                <a:latin typeface="Arial"/>
                <a:cs typeface="Arial"/>
              </a:rPr>
              <a:t>sustainability</a:t>
            </a:r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xmlns="" id="{E14486BF-646C-4642-A007-07C9E00B9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2B25F5-F25E-4FBD-BE5E-3269B6C4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534DD0-1659-4E09-B182-F4F6AC3B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066800"/>
            <a:ext cx="11353800" cy="676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355600" indent="-274320" algn="just"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Discharge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social responsibility-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ensure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5" dirty="0">
                <a:latin typeface="Arial"/>
                <a:cs typeface="Arial"/>
              </a:rPr>
              <a:t>enterprise is acceptable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society in which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 functioning</a:t>
            </a:r>
            <a:endParaRPr sz="2400" dirty="0">
              <a:latin typeface="Arial"/>
              <a:cs typeface="Arial"/>
            </a:endParaRPr>
          </a:p>
          <a:p>
            <a:pPr marL="286385" marR="550545" indent="-274320"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Application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best management </a:t>
            </a:r>
            <a:r>
              <a:rPr sz="2400" b="1" dirty="0">
                <a:latin typeface="Arial"/>
                <a:cs typeface="Arial"/>
              </a:rPr>
              <a:t>practices-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ensure excellence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functioning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enterprise and  optimum creation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wealth on sustainable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basis</a:t>
            </a:r>
            <a:endParaRPr sz="2400" dirty="0">
              <a:latin typeface="Arial"/>
              <a:cs typeface="Arial"/>
            </a:endParaRPr>
          </a:p>
          <a:p>
            <a:pPr marL="286385" marR="5080" indent="-274320">
              <a:spcBef>
                <a:spcPts val="60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Compliance </a:t>
            </a:r>
            <a:r>
              <a:rPr sz="2400" b="1" dirty="0">
                <a:latin typeface="Arial"/>
                <a:cs typeface="Arial"/>
              </a:rPr>
              <a:t>of law in letter </a:t>
            </a:r>
            <a:r>
              <a:rPr sz="2400" b="1" spc="-5" dirty="0">
                <a:latin typeface="Arial"/>
                <a:cs typeface="Arial"/>
              </a:rPr>
              <a:t>&amp; </a:t>
            </a:r>
            <a:r>
              <a:rPr sz="2400" b="1" dirty="0">
                <a:latin typeface="Arial"/>
                <a:cs typeface="Arial"/>
              </a:rPr>
              <a:t>spirit-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ensure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  enhancement for all stakeholders guaranteed by the  law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maintaining socio-economic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balance</a:t>
            </a:r>
            <a:endParaRPr sz="2400" dirty="0">
              <a:latin typeface="Arial"/>
              <a:cs typeface="Arial"/>
            </a:endParaRPr>
          </a:p>
          <a:p>
            <a:pPr marL="286385" marR="1043305" indent="-274320"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Adherence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ethical standards-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ensure  </a:t>
            </a:r>
            <a:r>
              <a:rPr sz="2400" spc="-20" dirty="0">
                <a:latin typeface="Arial"/>
                <a:cs typeface="Arial"/>
              </a:rPr>
              <a:t>integrity, </a:t>
            </a:r>
            <a:r>
              <a:rPr sz="2400" spc="-15" dirty="0">
                <a:latin typeface="Arial"/>
                <a:cs typeface="Arial"/>
              </a:rPr>
              <a:t>transparency, </a:t>
            </a:r>
            <a:r>
              <a:rPr sz="2400" spc="-5" dirty="0">
                <a:latin typeface="Arial"/>
                <a:cs typeface="Arial"/>
              </a:rPr>
              <a:t>independence and  accountability in dealings with all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stakeholders</a:t>
            </a:r>
            <a:endParaRPr lang="en-GB" sz="2400" spc="-5" dirty="0" smtClean="0">
              <a:latin typeface="Arial"/>
              <a:cs typeface="Arial"/>
            </a:endParaRPr>
          </a:p>
          <a:p>
            <a:pPr marL="286385" marR="1043305" indent="-274320"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GB" sz="2400" b="1" spc="-5" dirty="0" smtClean="0">
                <a:latin typeface="Arial"/>
                <a:cs typeface="Arial"/>
              </a:rPr>
              <a:t>Other principles includes:</a:t>
            </a:r>
          </a:p>
          <a:p>
            <a:pPr marL="286385" marR="1043305" indent="-274320"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GB" sz="2400" spc="-5" dirty="0" smtClean="0">
                <a:latin typeface="Arial"/>
                <a:cs typeface="Arial"/>
              </a:rPr>
              <a:t>Interests of other stakeholders </a:t>
            </a:r>
          </a:p>
          <a:p>
            <a:pPr marL="286385" marR="1043305" indent="-274320"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GB" sz="2400" spc="-5" dirty="0" smtClean="0">
                <a:latin typeface="Arial"/>
                <a:cs typeface="Arial"/>
              </a:rPr>
              <a:t>Integrity and ethical behaviour </a:t>
            </a:r>
          </a:p>
          <a:p>
            <a:pPr marL="286385" marR="1043305" indent="-274320"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GB" sz="2400" spc="-5" dirty="0" smtClean="0">
                <a:latin typeface="Arial"/>
                <a:cs typeface="Arial"/>
              </a:rPr>
              <a:t>Rights and equitable treatment of share holders</a:t>
            </a:r>
          </a:p>
          <a:p>
            <a:pPr marL="286385" marR="1043305" indent="-274320"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endParaRPr lang="en-GB" sz="2400" spc="-5" dirty="0" smtClean="0">
              <a:latin typeface="Arial"/>
              <a:cs typeface="Arial"/>
            </a:endParaRPr>
          </a:p>
          <a:p>
            <a:pPr marL="286385" marR="1043305" indent="-274320"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endParaRPr lang="en-GB" sz="2400" spc="-5" dirty="0" smtClean="0">
              <a:latin typeface="Arial"/>
              <a:cs typeface="Arial"/>
            </a:endParaRPr>
          </a:p>
          <a:p>
            <a:pPr marL="286385" marR="1043305" indent="-274320"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endParaRPr lang="en-GB" sz="2400" spc="-5" dirty="0" smtClean="0">
              <a:latin typeface="Arial"/>
              <a:cs typeface="Arial"/>
            </a:endParaRPr>
          </a:p>
          <a:p>
            <a:pPr marL="286385" marR="1043305" indent="-274320"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xmlns="" id="{29ABB4AB-5068-435D-BADD-7E444AF7E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FB81D7-B474-4CD5-8771-99722C1A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2882F1-CD52-4FFC-AF6B-829E5C90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706620"/>
            <a:ext cx="778065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15" dirty="0"/>
              <a:t>Four Pillars </a:t>
            </a:r>
            <a:r>
              <a:rPr sz="4000" b="1" spc="-5" dirty="0"/>
              <a:t>of </a:t>
            </a:r>
            <a:r>
              <a:rPr sz="4000" b="1" spc="-30" dirty="0"/>
              <a:t>Corporate</a:t>
            </a:r>
            <a:r>
              <a:rPr sz="4000" b="1" spc="65" dirty="0"/>
              <a:t> </a:t>
            </a:r>
            <a:r>
              <a:rPr sz="4000" b="1" spc="-15" dirty="0"/>
              <a:t>Governance</a:t>
            </a:r>
            <a:endParaRPr sz="4000" b="1" dirty="0"/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xmlns="" id="{F4AAD2F2-C757-4748-B92A-B56CFC1D9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E7610D-34EF-4DBB-B5A8-AD53A1D9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AB64EF-E1D9-4A38-8F27-8E525338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2133600"/>
          <a:ext cx="10617200" cy="392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706620"/>
            <a:ext cx="738250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/>
              <a:t>Elements of </a:t>
            </a:r>
            <a:r>
              <a:rPr sz="4000" b="1" spc="-30" dirty="0"/>
              <a:t>Corporate</a:t>
            </a:r>
            <a:r>
              <a:rPr sz="4000" b="1" spc="-5" dirty="0"/>
              <a:t> </a:t>
            </a:r>
            <a:r>
              <a:rPr sz="4000" b="1" spc="-15" dirty="0"/>
              <a:t>Governance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517445" y="1429258"/>
            <a:ext cx="5220335" cy="42287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4320"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Good Board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practices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3350">
              <a:latin typeface="Arial"/>
              <a:cs typeface="Arial"/>
            </a:endParaRPr>
          </a:p>
          <a:p>
            <a:pPr marL="286385" indent="-274320">
              <a:spcBef>
                <a:spcPts val="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Control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Environment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3350">
              <a:latin typeface="Arial"/>
              <a:cs typeface="Arial"/>
            </a:endParaRPr>
          </a:p>
          <a:p>
            <a:pPr marL="28638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15" dirty="0">
                <a:latin typeface="Arial"/>
                <a:cs typeface="Arial"/>
              </a:rPr>
              <a:t>Transparent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disclosure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3350">
              <a:latin typeface="Arial"/>
              <a:cs typeface="Arial"/>
            </a:endParaRPr>
          </a:p>
          <a:p>
            <a:pPr marL="28638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Well-defined </a:t>
            </a:r>
            <a:r>
              <a:rPr sz="2800" dirty="0">
                <a:latin typeface="Arial"/>
                <a:cs typeface="Arial"/>
              </a:rPr>
              <a:t>shareholder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rights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D24717"/>
              </a:buClr>
              <a:buFont typeface="Wingdings 2"/>
              <a:buChar char=""/>
            </a:pPr>
            <a:endParaRPr sz="3350">
              <a:latin typeface="Arial"/>
              <a:cs typeface="Arial"/>
            </a:endParaRPr>
          </a:p>
          <a:p>
            <a:pPr marL="286385" indent="-274320">
              <a:spcBef>
                <a:spcPts val="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Board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commitment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xmlns="" id="{180FB1B5-A135-4DF1-864B-71F38F1D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CA8FD7-D481-475F-9771-5281B59F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D092A2-7E6D-4F90-AD2D-F05877F8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672211"/>
            <a:ext cx="4523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0" dirty="0"/>
              <a:t>Good </a:t>
            </a:r>
            <a:r>
              <a:rPr sz="4000" spc="-15" dirty="0"/>
              <a:t>Board</a:t>
            </a:r>
            <a:r>
              <a:rPr sz="4000" spc="-55" dirty="0"/>
              <a:t> </a:t>
            </a:r>
            <a:r>
              <a:rPr sz="4000" spc="-15" dirty="0"/>
              <a:t>Practices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4400" y="1471930"/>
            <a:ext cx="9753599" cy="35593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4320"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Clearly </a:t>
            </a:r>
            <a:r>
              <a:rPr sz="2800" dirty="0">
                <a:latin typeface="Arial"/>
                <a:cs typeface="Arial"/>
              </a:rPr>
              <a:t>defined roles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dirty="0">
                <a:latin typeface="Arial"/>
                <a:cs typeface="Arial"/>
              </a:rPr>
              <a:t> authorities</a:t>
            </a:r>
          </a:p>
          <a:p>
            <a:pPr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3950" dirty="0">
              <a:latin typeface="Arial"/>
              <a:cs typeface="Arial"/>
            </a:endParaRPr>
          </a:p>
          <a:p>
            <a:pPr marL="286385" marR="401320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Duties and </a:t>
            </a:r>
            <a:r>
              <a:rPr sz="2800" dirty="0">
                <a:latin typeface="Arial"/>
                <a:cs typeface="Arial"/>
              </a:rPr>
              <a:t>responsibilities </a:t>
            </a:r>
            <a:r>
              <a:rPr sz="2800" spc="-5" dirty="0">
                <a:latin typeface="Arial"/>
                <a:cs typeface="Arial"/>
              </a:rPr>
              <a:t>of Directors  </a:t>
            </a:r>
            <a:r>
              <a:rPr sz="2800" dirty="0">
                <a:latin typeface="Arial"/>
                <a:cs typeface="Arial"/>
              </a:rPr>
              <a:t>understood</a:t>
            </a:r>
          </a:p>
          <a:p>
            <a:pPr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sz="3950" dirty="0">
              <a:latin typeface="Arial"/>
              <a:cs typeface="Arial"/>
            </a:endParaRPr>
          </a:p>
          <a:p>
            <a:pPr marL="28638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Board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well</a:t>
            </a:r>
            <a:r>
              <a:rPr sz="2800" dirty="0">
                <a:latin typeface="Arial"/>
                <a:cs typeface="Arial"/>
              </a:rPr>
              <a:t> structured</a:t>
            </a:r>
          </a:p>
          <a:p>
            <a:pPr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3950" dirty="0">
              <a:latin typeface="Arial"/>
              <a:cs typeface="Arial"/>
            </a:endParaRPr>
          </a:p>
          <a:p>
            <a:pPr marL="286385" indent="-274320">
              <a:spcBef>
                <a:spcPts val="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Appropriate composition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mix of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skills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AEFE622-40B1-46E0-98BB-5B192026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0969C6-AFC9-4740-BB47-42FE1975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xmlns="" id="{577CBF6A-9FE1-4ED9-BDA1-E28DDA43F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672211"/>
            <a:ext cx="4408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20" dirty="0"/>
              <a:t>Control</a:t>
            </a:r>
            <a:r>
              <a:rPr sz="4000" spc="-65" dirty="0"/>
              <a:t> </a:t>
            </a:r>
            <a:r>
              <a:rPr sz="4000" spc="-15" dirty="0"/>
              <a:t>Environment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43001" y="1471929"/>
            <a:ext cx="7689520" cy="4598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4320"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US" sz="2800" dirty="0" smtClean="0">
                <a:latin typeface="Arial"/>
                <a:cs typeface="Arial"/>
              </a:rPr>
              <a:t>Internal </a:t>
            </a:r>
            <a:r>
              <a:rPr lang="en-US" sz="2800" spc="-5" dirty="0" smtClean="0">
                <a:latin typeface="Arial"/>
                <a:cs typeface="Arial"/>
              </a:rPr>
              <a:t>Audit</a:t>
            </a:r>
            <a:r>
              <a:rPr lang="en-US" sz="2800" spc="-17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Function</a:t>
            </a:r>
            <a:endParaRPr lang="en-US" sz="2800" dirty="0" smtClean="0">
              <a:latin typeface="Arial"/>
              <a:cs typeface="Arial"/>
            </a:endParaRPr>
          </a:p>
          <a:p>
            <a:pPr>
              <a:spcBef>
                <a:spcPts val="20"/>
              </a:spcBef>
              <a:buClr>
                <a:srgbClr val="D24717"/>
              </a:buClr>
              <a:buFont typeface="Wingdings 2"/>
              <a:buChar char=""/>
            </a:pPr>
            <a:endParaRPr lang="en-US" sz="3950" dirty="0" smtClean="0">
              <a:latin typeface="Arial"/>
              <a:cs typeface="Arial"/>
            </a:endParaRPr>
          </a:p>
          <a:p>
            <a:pPr marL="28638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Management Information systems</a:t>
            </a:r>
            <a:r>
              <a:rPr lang="en-US" sz="2800" spc="4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established</a:t>
            </a:r>
          </a:p>
          <a:p>
            <a:pPr marL="286385" indent="-274320">
              <a:buClr>
                <a:srgbClr val="D24717"/>
              </a:buClr>
              <a:buSzPct val="83928"/>
              <a:tabLst>
                <a:tab pos="287020" algn="l"/>
              </a:tabLst>
            </a:pPr>
            <a:endParaRPr sz="3950" dirty="0">
              <a:latin typeface="Arial"/>
              <a:cs typeface="Arial"/>
            </a:endParaRPr>
          </a:p>
          <a:p>
            <a:pPr marL="286385" indent="-274320"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Risk management framework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present</a:t>
            </a:r>
          </a:p>
          <a:p>
            <a:pPr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3950" dirty="0">
              <a:latin typeface="Arial"/>
              <a:cs typeface="Arial"/>
            </a:endParaRPr>
          </a:p>
          <a:p>
            <a:pPr marL="286385" indent="-274320">
              <a:spcBef>
                <a:spcPts val="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Disaster recovery systems in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place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3950" dirty="0">
              <a:latin typeface="Arial"/>
              <a:cs typeface="Arial"/>
            </a:endParaRPr>
          </a:p>
          <a:p>
            <a:pPr marL="286385" indent="-274320">
              <a:spcBef>
                <a:spcPts val="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Media management </a:t>
            </a:r>
            <a:r>
              <a:rPr sz="2800" dirty="0">
                <a:latin typeface="Arial"/>
                <a:cs typeface="Arial"/>
              </a:rPr>
              <a:t>techniques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1C1A1B-64A8-41FA-BF09-C76057F6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Business Ethics and Values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A7E336-F3AA-446F-BBD7-E6462F71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xmlns="" id="{A5503241-8DD7-4DB4-96DD-120C3B4BE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617</Words>
  <Application>Microsoft Office PowerPoint</Application>
  <PresentationFormat>Custom</PresentationFormat>
  <Paragraphs>128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Corporate Governance</vt:lpstr>
      <vt:lpstr>Corporate Governance</vt:lpstr>
      <vt:lpstr>Corporate Governance</vt:lpstr>
      <vt:lpstr>Principles of Corporate Governance</vt:lpstr>
      <vt:lpstr>Slide 5</vt:lpstr>
      <vt:lpstr>Four Pillars of Corporate Governance</vt:lpstr>
      <vt:lpstr>Elements of Corporate Governance</vt:lpstr>
      <vt:lpstr>Good Board Practices</vt:lpstr>
      <vt:lpstr>Control Environment</vt:lpstr>
      <vt:lpstr>Transparent Disclosure</vt:lpstr>
      <vt:lpstr>Transparent Disclosure</vt:lpstr>
      <vt:lpstr>Well-Defined Shareholder Rights</vt:lpstr>
      <vt:lpstr>Board Commitment</vt:lpstr>
      <vt:lpstr>Other Entities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Governance</dc:title>
  <cp:lastModifiedBy>HP</cp:lastModifiedBy>
  <cp:revision>46</cp:revision>
  <dcterms:created xsi:type="dcterms:W3CDTF">2020-09-08T02:14:41Z</dcterms:created>
  <dcterms:modified xsi:type="dcterms:W3CDTF">2021-04-22T09:30:24Z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2020-09-08T00:00:00Z</vt:filetime>
  </property>
</Properties>
</file>